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46"/>
  </p:notesMasterIdLst>
  <p:handoutMasterIdLst>
    <p:handoutMasterId r:id="rId47"/>
  </p:handoutMasterIdLst>
  <p:sldIdLst>
    <p:sldId id="256" r:id="rId5"/>
    <p:sldId id="257"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5" r:id="rId19"/>
    <p:sldId id="306" r:id="rId20"/>
    <p:sldId id="307"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292" r:id="rId44"/>
    <p:sldId id="291" r:id="rId4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688375-64E8-4BDC-841E-864CEEFE649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22286E22-2998-464A-A35A-391303A9C9DB}">
      <dgm:prSet phldrT="[Text]"/>
      <dgm:spPr/>
      <dgm:t>
        <a:bodyPr/>
        <a:lstStyle/>
        <a:p>
          <a:r>
            <a:rPr lang="en-US" dirty="0" smtClean="0"/>
            <a:t>Provide identity provider metadata</a:t>
          </a:r>
          <a:endParaRPr lang="en-US" dirty="0"/>
        </a:p>
      </dgm:t>
    </dgm:pt>
    <dgm:pt modelId="{2606CE30-0554-465A-8D8F-FB9F81933EEA}" type="parTrans" cxnId="{B0595359-FE25-44A2-9589-16E3E02F187E}">
      <dgm:prSet/>
      <dgm:spPr/>
      <dgm:t>
        <a:bodyPr/>
        <a:lstStyle/>
        <a:p>
          <a:endParaRPr lang="en-US"/>
        </a:p>
      </dgm:t>
    </dgm:pt>
    <dgm:pt modelId="{8FC7921E-58EB-491A-938D-F059294E76F5}" type="sibTrans" cxnId="{B0595359-FE25-44A2-9589-16E3E02F187E}">
      <dgm:prSet/>
      <dgm:spPr/>
      <dgm:t>
        <a:bodyPr/>
        <a:lstStyle/>
        <a:p>
          <a:endParaRPr lang="en-US"/>
        </a:p>
      </dgm:t>
    </dgm:pt>
    <dgm:pt modelId="{0460848A-89F3-4D17-B7D8-37E560772C96}">
      <dgm:prSet phldrT="[Text]"/>
      <dgm:spPr>
        <a:solidFill>
          <a:schemeClr val="tx2">
            <a:lumMod val="60000"/>
            <a:lumOff val="40000"/>
          </a:schemeClr>
        </a:solidFill>
      </dgm:spPr>
      <dgm:t>
        <a:bodyPr/>
        <a:lstStyle/>
        <a:p>
          <a:r>
            <a:rPr lang="en-US" dirty="0" smtClean="0"/>
            <a:t>Yammer implements service provider configuration</a:t>
          </a:r>
          <a:endParaRPr lang="en-US" dirty="0"/>
        </a:p>
      </dgm:t>
    </dgm:pt>
    <dgm:pt modelId="{BE3D2608-A216-47FA-B06B-0CD1AB8677E9}" type="parTrans" cxnId="{B9B297E1-0CAF-47BB-B7E3-825489E9EF59}">
      <dgm:prSet/>
      <dgm:spPr/>
      <dgm:t>
        <a:bodyPr/>
        <a:lstStyle/>
        <a:p>
          <a:endParaRPr lang="en-US"/>
        </a:p>
      </dgm:t>
    </dgm:pt>
    <dgm:pt modelId="{AA2815C1-EA44-4276-8228-C73FAFA74467}" type="sibTrans" cxnId="{B9B297E1-0CAF-47BB-B7E3-825489E9EF59}">
      <dgm:prSet/>
      <dgm:spPr/>
      <dgm:t>
        <a:bodyPr/>
        <a:lstStyle/>
        <a:p>
          <a:endParaRPr lang="en-US"/>
        </a:p>
      </dgm:t>
    </dgm:pt>
    <dgm:pt modelId="{D320088F-A756-4B19-AF0B-90686D6032BC}">
      <dgm:prSet phldrT="[Text]"/>
      <dgm:spPr/>
      <dgm:t>
        <a:bodyPr/>
        <a:lstStyle/>
        <a:p>
          <a:r>
            <a:rPr lang="en-US" dirty="0" smtClean="0"/>
            <a:t>Create Relying Party Trust with Yammer metadata</a:t>
          </a:r>
          <a:endParaRPr lang="en-US" dirty="0"/>
        </a:p>
      </dgm:t>
    </dgm:pt>
    <dgm:pt modelId="{2D7CDE27-DBC3-4524-8281-C2B6FE7E6B79}" type="parTrans" cxnId="{D76B65E2-B2CA-4489-BBD4-643FBB759279}">
      <dgm:prSet/>
      <dgm:spPr/>
      <dgm:t>
        <a:bodyPr/>
        <a:lstStyle/>
        <a:p>
          <a:endParaRPr lang="en-US"/>
        </a:p>
      </dgm:t>
    </dgm:pt>
    <dgm:pt modelId="{BB31BBB0-24FE-4998-B56B-D4F1F8DEDE42}" type="sibTrans" cxnId="{D76B65E2-B2CA-4489-BBD4-643FBB759279}">
      <dgm:prSet/>
      <dgm:spPr/>
      <dgm:t>
        <a:bodyPr/>
        <a:lstStyle/>
        <a:p>
          <a:endParaRPr lang="en-US"/>
        </a:p>
      </dgm:t>
    </dgm:pt>
    <dgm:pt modelId="{AA0275D5-B104-4EA0-B0F6-7E9069300505}">
      <dgm:prSet phldrT="[Text]"/>
      <dgm:spPr/>
      <dgm:t>
        <a:bodyPr/>
        <a:lstStyle/>
        <a:p>
          <a:r>
            <a:rPr lang="en-US" dirty="0" smtClean="0"/>
            <a:t>Test SSO</a:t>
          </a:r>
          <a:endParaRPr lang="en-US" dirty="0"/>
        </a:p>
      </dgm:t>
    </dgm:pt>
    <dgm:pt modelId="{AE88D547-BB8F-4220-86DE-7B1293F7CC5D}" type="parTrans" cxnId="{4F1AD611-81A9-4C26-A99C-EB9C4E2617D8}">
      <dgm:prSet/>
      <dgm:spPr/>
      <dgm:t>
        <a:bodyPr/>
        <a:lstStyle/>
        <a:p>
          <a:endParaRPr lang="en-US"/>
        </a:p>
      </dgm:t>
    </dgm:pt>
    <dgm:pt modelId="{262BB967-E66D-42C9-B094-6C89BD08CD30}" type="sibTrans" cxnId="{4F1AD611-81A9-4C26-A99C-EB9C4E2617D8}">
      <dgm:prSet/>
      <dgm:spPr/>
      <dgm:t>
        <a:bodyPr/>
        <a:lstStyle/>
        <a:p>
          <a:endParaRPr lang="en-US"/>
        </a:p>
      </dgm:t>
    </dgm:pt>
    <dgm:pt modelId="{5AC8B269-BEDA-4DB5-BA2A-20BA1185B96F}">
      <dgm:prSet phldrT="[Text]"/>
      <dgm:spPr/>
      <dgm:t>
        <a:bodyPr/>
        <a:lstStyle/>
        <a:p>
          <a:r>
            <a:rPr lang="en-US" dirty="0" smtClean="0"/>
            <a:t>Make email address changes</a:t>
          </a:r>
        </a:p>
        <a:p>
          <a:r>
            <a:rPr lang="en-US" dirty="0" smtClean="0"/>
            <a:t>Activate SSO</a:t>
          </a:r>
          <a:endParaRPr lang="en-US" dirty="0"/>
        </a:p>
      </dgm:t>
    </dgm:pt>
    <dgm:pt modelId="{B9639B00-C0E3-453B-BCB8-064DEF7E99F7}" type="parTrans" cxnId="{3C451EFD-A714-4757-9AC1-66CEBF4DE314}">
      <dgm:prSet/>
      <dgm:spPr/>
      <dgm:t>
        <a:bodyPr/>
        <a:lstStyle/>
        <a:p>
          <a:endParaRPr lang="en-US"/>
        </a:p>
      </dgm:t>
    </dgm:pt>
    <dgm:pt modelId="{2F752018-9339-4C07-94F2-BD55EF7B74CB}" type="sibTrans" cxnId="{3C451EFD-A714-4757-9AC1-66CEBF4DE314}">
      <dgm:prSet/>
      <dgm:spPr/>
      <dgm:t>
        <a:bodyPr/>
        <a:lstStyle/>
        <a:p>
          <a:endParaRPr lang="en-US"/>
        </a:p>
      </dgm:t>
    </dgm:pt>
    <dgm:pt modelId="{6BDF32FA-DDDF-4FA3-A1FD-ABBA7B079C65}" type="pres">
      <dgm:prSet presAssocID="{15688375-64E8-4BDC-841E-864CEEFE6499}" presName="outerComposite" presStyleCnt="0">
        <dgm:presLayoutVars>
          <dgm:chMax val="5"/>
          <dgm:dir/>
          <dgm:resizeHandles val="exact"/>
        </dgm:presLayoutVars>
      </dgm:prSet>
      <dgm:spPr/>
      <dgm:t>
        <a:bodyPr/>
        <a:lstStyle/>
        <a:p>
          <a:endParaRPr lang="en-US"/>
        </a:p>
      </dgm:t>
    </dgm:pt>
    <dgm:pt modelId="{68D83DAC-1C54-4AD1-8960-2024D1A3DF01}" type="pres">
      <dgm:prSet presAssocID="{15688375-64E8-4BDC-841E-864CEEFE6499}" presName="dummyMaxCanvas" presStyleCnt="0">
        <dgm:presLayoutVars/>
      </dgm:prSet>
      <dgm:spPr/>
    </dgm:pt>
    <dgm:pt modelId="{9B66DA71-571A-4E79-A10C-9A2C57CEFED4}" type="pres">
      <dgm:prSet presAssocID="{15688375-64E8-4BDC-841E-864CEEFE6499}" presName="FiveNodes_1" presStyleLbl="node1" presStyleIdx="0" presStyleCnt="5">
        <dgm:presLayoutVars>
          <dgm:bulletEnabled val="1"/>
        </dgm:presLayoutVars>
      </dgm:prSet>
      <dgm:spPr/>
      <dgm:t>
        <a:bodyPr/>
        <a:lstStyle/>
        <a:p>
          <a:endParaRPr lang="en-US"/>
        </a:p>
      </dgm:t>
    </dgm:pt>
    <dgm:pt modelId="{B48DD3B2-DB23-4872-9101-E88E62874EE3}" type="pres">
      <dgm:prSet presAssocID="{15688375-64E8-4BDC-841E-864CEEFE6499}" presName="FiveNodes_2" presStyleLbl="node1" presStyleIdx="1" presStyleCnt="5">
        <dgm:presLayoutVars>
          <dgm:bulletEnabled val="1"/>
        </dgm:presLayoutVars>
      </dgm:prSet>
      <dgm:spPr/>
      <dgm:t>
        <a:bodyPr/>
        <a:lstStyle/>
        <a:p>
          <a:endParaRPr lang="en-US"/>
        </a:p>
      </dgm:t>
    </dgm:pt>
    <dgm:pt modelId="{2404FC81-D28F-4B07-9419-1231986D30F2}" type="pres">
      <dgm:prSet presAssocID="{15688375-64E8-4BDC-841E-864CEEFE6499}" presName="FiveNodes_3" presStyleLbl="node1" presStyleIdx="2" presStyleCnt="5">
        <dgm:presLayoutVars>
          <dgm:bulletEnabled val="1"/>
        </dgm:presLayoutVars>
      </dgm:prSet>
      <dgm:spPr/>
      <dgm:t>
        <a:bodyPr/>
        <a:lstStyle/>
        <a:p>
          <a:endParaRPr lang="en-US"/>
        </a:p>
      </dgm:t>
    </dgm:pt>
    <dgm:pt modelId="{A4AD3749-BF7F-4758-83AE-2F503EF87414}" type="pres">
      <dgm:prSet presAssocID="{15688375-64E8-4BDC-841E-864CEEFE6499}" presName="FiveNodes_4" presStyleLbl="node1" presStyleIdx="3" presStyleCnt="5">
        <dgm:presLayoutVars>
          <dgm:bulletEnabled val="1"/>
        </dgm:presLayoutVars>
      </dgm:prSet>
      <dgm:spPr/>
      <dgm:t>
        <a:bodyPr/>
        <a:lstStyle/>
        <a:p>
          <a:endParaRPr lang="en-US"/>
        </a:p>
      </dgm:t>
    </dgm:pt>
    <dgm:pt modelId="{BF6F5DE1-CE7C-4955-947C-BD169B65AE38}" type="pres">
      <dgm:prSet presAssocID="{15688375-64E8-4BDC-841E-864CEEFE6499}" presName="FiveNodes_5" presStyleLbl="node1" presStyleIdx="4" presStyleCnt="5">
        <dgm:presLayoutVars>
          <dgm:bulletEnabled val="1"/>
        </dgm:presLayoutVars>
      </dgm:prSet>
      <dgm:spPr/>
      <dgm:t>
        <a:bodyPr/>
        <a:lstStyle/>
        <a:p>
          <a:endParaRPr lang="en-US"/>
        </a:p>
      </dgm:t>
    </dgm:pt>
    <dgm:pt modelId="{DBFF7D85-555B-471D-98BF-CA44337B4FBA}" type="pres">
      <dgm:prSet presAssocID="{15688375-64E8-4BDC-841E-864CEEFE6499}" presName="FiveConn_1-2" presStyleLbl="fgAccFollowNode1" presStyleIdx="0" presStyleCnt="4">
        <dgm:presLayoutVars>
          <dgm:bulletEnabled val="1"/>
        </dgm:presLayoutVars>
      </dgm:prSet>
      <dgm:spPr/>
      <dgm:t>
        <a:bodyPr/>
        <a:lstStyle/>
        <a:p>
          <a:endParaRPr lang="en-US"/>
        </a:p>
      </dgm:t>
    </dgm:pt>
    <dgm:pt modelId="{A184D2FA-0A58-4760-A91B-98861ED221B2}" type="pres">
      <dgm:prSet presAssocID="{15688375-64E8-4BDC-841E-864CEEFE6499}" presName="FiveConn_2-3" presStyleLbl="fgAccFollowNode1" presStyleIdx="1" presStyleCnt="4">
        <dgm:presLayoutVars>
          <dgm:bulletEnabled val="1"/>
        </dgm:presLayoutVars>
      </dgm:prSet>
      <dgm:spPr/>
      <dgm:t>
        <a:bodyPr/>
        <a:lstStyle/>
        <a:p>
          <a:endParaRPr lang="en-US"/>
        </a:p>
      </dgm:t>
    </dgm:pt>
    <dgm:pt modelId="{15A60859-497A-404C-BC82-B85C6A02F5C4}" type="pres">
      <dgm:prSet presAssocID="{15688375-64E8-4BDC-841E-864CEEFE6499}" presName="FiveConn_3-4" presStyleLbl="fgAccFollowNode1" presStyleIdx="2" presStyleCnt="4">
        <dgm:presLayoutVars>
          <dgm:bulletEnabled val="1"/>
        </dgm:presLayoutVars>
      </dgm:prSet>
      <dgm:spPr/>
      <dgm:t>
        <a:bodyPr/>
        <a:lstStyle/>
        <a:p>
          <a:endParaRPr lang="en-US"/>
        </a:p>
      </dgm:t>
    </dgm:pt>
    <dgm:pt modelId="{478402D4-5DCB-4B61-AFDE-F4FC30491F7F}" type="pres">
      <dgm:prSet presAssocID="{15688375-64E8-4BDC-841E-864CEEFE6499}" presName="FiveConn_4-5" presStyleLbl="fgAccFollowNode1" presStyleIdx="3" presStyleCnt="4">
        <dgm:presLayoutVars>
          <dgm:bulletEnabled val="1"/>
        </dgm:presLayoutVars>
      </dgm:prSet>
      <dgm:spPr/>
      <dgm:t>
        <a:bodyPr/>
        <a:lstStyle/>
        <a:p>
          <a:endParaRPr lang="en-US"/>
        </a:p>
      </dgm:t>
    </dgm:pt>
    <dgm:pt modelId="{7C9DE8CA-BD09-44AF-A86A-57A44A833853}" type="pres">
      <dgm:prSet presAssocID="{15688375-64E8-4BDC-841E-864CEEFE6499}" presName="FiveNodes_1_text" presStyleLbl="node1" presStyleIdx="4" presStyleCnt="5">
        <dgm:presLayoutVars>
          <dgm:bulletEnabled val="1"/>
        </dgm:presLayoutVars>
      </dgm:prSet>
      <dgm:spPr/>
      <dgm:t>
        <a:bodyPr/>
        <a:lstStyle/>
        <a:p>
          <a:endParaRPr lang="en-US"/>
        </a:p>
      </dgm:t>
    </dgm:pt>
    <dgm:pt modelId="{C964C0E5-23D0-4723-94CC-DC9E4971D258}" type="pres">
      <dgm:prSet presAssocID="{15688375-64E8-4BDC-841E-864CEEFE6499}" presName="FiveNodes_2_text" presStyleLbl="node1" presStyleIdx="4" presStyleCnt="5">
        <dgm:presLayoutVars>
          <dgm:bulletEnabled val="1"/>
        </dgm:presLayoutVars>
      </dgm:prSet>
      <dgm:spPr/>
      <dgm:t>
        <a:bodyPr/>
        <a:lstStyle/>
        <a:p>
          <a:endParaRPr lang="en-US"/>
        </a:p>
      </dgm:t>
    </dgm:pt>
    <dgm:pt modelId="{42992777-5B11-4AA9-BC5D-BC1D1CA2A4D0}" type="pres">
      <dgm:prSet presAssocID="{15688375-64E8-4BDC-841E-864CEEFE6499}" presName="FiveNodes_3_text" presStyleLbl="node1" presStyleIdx="4" presStyleCnt="5">
        <dgm:presLayoutVars>
          <dgm:bulletEnabled val="1"/>
        </dgm:presLayoutVars>
      </dgm:prSet>
      <dgm:spPr/>
      <dgm:t>
        <a:bodyPr/>
        <a:lstStyle/>
        <a:p>
          <a:endParaRPr lang="en-US"/>
        </a:p>
      </dgm:t>
    </dgm:pt>
    <dgm:pt modelId="{148D36AE-DE97-4D61-8863-9BF9F9B94094}" type="pres">
      <dgm:prSet presAssocID="{15688375-64E8-4BDC-841E-864CEEFE6499}" presName="FiveNodes_4_text" presStyleLbl="node1" presStyleIdx="4" presStyleCnt="5">
        <dgm:presLayoutVars>
          <dgm:bulletEnabled val="1"/>
        </dgm:presLayoutVars>
      </dgm:prSet>
      <dgm:spPr/>
      <dgm:t>
        <a:bodyPr/>
        <a:lstStyle/>
        <a:p>
          <a:endParaRPr lang="en-US"/>
        </a:p>
      </dgm:t>
    </dgm:pt>
    <dgm:pt modelId="{BC35DBDF-8549-4242-9DF2-C4FCD9781A2C}" type="pres">
      <dgm:prSet presAssocID="{15688375-64E8-4BDC-841E-864CEEFE6499}" presName="FiveNodes_5_text" presStyleLbl="node1" presStyleIdx="4" presStyleCnt="5">
        <dgm:presLayoutVars>
          <dgm:bulletEnabled val="1"/>
        </dgm:presLayoutVars>
      </dgm:prSet>
      <dgm:spPr/>
      <dgm:t>
        <a:bodyPr/>
        <a:lstStyle/>
        <a:p>
          <a:endParaRPr lang="en-US"/>
        </a:p>
      </dgm:t>
    </dgm:pt>
  </dgm:ptLst>
  <dgm:cxnLst>
    <dgm:cxn modelId="{6242E6FA-0026-4C88-B034-FFD4C0F6B670}" type="presOf" srcId="{0460848A-89F3-4D17-B7D8-37E560772C96}" destId="{C964C0E5-23D0-4723-94CC-DC9E4971D258}" srcOrd="1" destOrd="0" presId="urn:microsoft.com/office/officeart/2005/8/layout/vProcess5"/>
    <dgm:cxn modelId="{34502807-FD5B-4274-80CB-524B7400A0C4}" type="presOf" srcId="{5AC8B269-BEDA-4DB5-BA2A-20BA1185B96F}" destId="{BC35DBDF-8549-4242-9DF2-C4FCD9781A2C}" srcOrd="1" destOrd="0" presId="urn:microsoft.com/office/officeart/2005/8/layout/vProcess5"/>
    <dgm:cxn modelId="{478C0D54-73EB-4C82-8725-E78924AC9541}" type="presOf" srcId="{8FC7921E-58EB-491A-938D-F059294E76F5}" destId="{DBFF7D85-555B-471D-98BF-CA44337B4FBA}" srcOrd="0" destOrd="0" presId="urn:microsoft.com/office/officeart/2005/8/layout/vProcess5"/>
    <dgm:cxn modelId="{9AE8C613-5DB1-4D23-8BD5-AAB4D6B37E9B}" type="presOf" srcId="{D320088F-A756-4B19-AF0B-90686D6032BC}" destId="{2404FC81-D28F-4B07-9419-1231986D30F2}" srcOrd="0" destOrd="0" presId="urn:microsoft.com/office/officeart/2005/8/layout/vProcess5"/>
    <dgm:cxn modelId="{4F1AD611-81A9-4C26-A99C-EB9C4E2617D8}" srcId="{15688375-64E8-4BDC-841E-864CEEFE6499}" destId="{AA0275D5-B104-4EA0-B0F6-7E9069300505}" srcOrd="3" destOrd="0" parTransId="{AE88D547-BB8F-4220-86DE-7B1293F7CC5D}" sibTransId="{262BB967-E66D-42C9-B094-6C89BD08CD30}"/>
    <dgm:cxn modelId="{E1A9843F-ADA3-4704-94F7-91823E0BBBE7}" type="presOf" srcId="{22286E22-2998-464A-A35A-391303A9C9DB}" destId="{7C9DE8CA-BD09-44AF-A86A-57A44A833853}" srcOrd="1" destOrd="0" presId="urn:microsoft.com/office/officeart/2005/8/layout/vProcess5"/>
    <dgm:cxn modelId="{A8754119-5732-411D-9F5C-83FE10323ADE}" type="presOf" srcId="{AA0275D5-B104-4EA0-B0F6-7E9069300505}" destId="{A4AD3749-BF7F-4758-83AE-2F503EF87414}" srcOrd="0" destOrd="0" presId="urn:microsoft.com/office/officeart/2005/8/layout/vProcess5"/>
    <dgm:cxn modelId="{91C18B77-6556-427F-A70E-200C24E57FD9}" type="presOf" srcId="{15688375-64E8-4BDC-841E-864CEEFE6499}" destId="{6BDF32FA-DDDF-4FA3-A1FD-ABBA7B079C65}" srcOrd="0" destOrd="0" presId="urn:microsoft.com/office/officeart/2005/8/layout/vProcess5"/>
    <dgm:cxn modelId="{8E2BA797-8109-4574-BB8F-E2C699D759E7}" type="presOf" srcId="{AA0275D5-B104-4EA0-B0F6-7E9069300505}" destId="{148D36AE-DE97-4D61-8863-9BF9F9B94094}" srcOrd="1" destOrd="0" presId="urn:microsoft.com/office/officeart/2005/8/layout/vProcess5"/>
    <dgm:cxn modelId="{B9B297E1-0CAF-47BB-B7E3-825489E9EF59}" srcId="{15688375-64E8-4BDC-841E-864CEEFE6499}" destId="{0460848A-89F3-4D17-B7D8-37E560772C96}" srcOrd="1" destOrd="0" parTransId="{BE3D2608-A216-47FA-B06B-0CD1AB8677E9}" sibTransId="{AA2815C1-EA44-4276-8228-C73FAFA74467}"/>
    <dgm:cxn modelId="{BD58EA8B-1B3D-4B33-9B10-BF4BED0AC277}" type="presOf" srcId="{0460848A-89F3-4D17-B7D8-37E560772C96}" destId="{B48DD3B2-DB23-4872-9101-E88E62874EE3}" srcOrd="0" destOrd="0" presId="urn:microsoft.com/office/officeart/2005/8/layout/vProcess5"/>
    <dgm:cxn modelId="{D3BC8D76-D827-469B-B6E3-7DD0C9328E3D}" type="presOf" srcId="{AA2815C1-EA44-4276-8228-C73FAFA74467}" destId="{A184D2FA-0A58-4760-A91B-98861ED221B2}" srcOrd="0" destOrd="0" presId="urn:microsoft.com/office/officeart/2005/8/layout/vProcess5"/>
    <dgm:cxn modelId="{D76B65E2-B2CA-4489-BBD4-643FBB759279}" srcId="{15688375-64E8-4BDC-841E-864CEEFE6499}" destId="{D320088F-A756-4B19-AF0B-90686D6032BC}" srcOrd="2" destOrd="0" parTransId="{2D7CDE27-DBC3-4524-8281-C2B6FE7E6B79}" sibTransId="{BB31BBB0-24FE-4998-B56B-D4F1F8DEDE42}"/>
    <dgm:cxn modelId="{F8A46153-E35C-44DB-8688-211F45EC1FF7}" type="presOf" srcId="{BB31BBB0-24FE-4998-B56B-D4F1F8DEDE42}" destId="{15A60859-497A-404C-BC82-B85C6A02F5C4}" srcOrd="0" destOrd="0" presId="urn:microsoft.com/office/officeart/2005/8/layout/vProcess5"/>
    <dgm:cxn modelId="{3C451EFD-A714-4757-9AC1-66CEBF4DE314}" srcId="{15688375-64E8-4BDC-841E-864CEEFE6499}" destId="{5AC8B269-BEDA-4DB5-BA2A-20BA1185B96F}" srcOrd="4" destOrd="0" parTransId="{B9639B00-C0E3-453B-BCB8-064DEF7E99F7}" sibTransId="{2F752018-9339-4C07-94F2-BD55EF7B74CB}"/>
    <dgm:cxn modelId="{B0595359-FE25-44A2-9589-16E3E02F187E}" srcId="{15688375-64E8-4BDC-841E-864CEEFE6499}" destId="{22286E22-2998-464A-A35A-391303A9C9DB}" srcOrd="0" destOrd="0" parTransId="{2606CE30-0554-465A-8D8F-FB9F81933EEA}" sibTransId="{8FC7921E-58EB-491A-938D-F059294E76F5}"/>
    <dgm:cxn modelId="{886DC75D-5A97-4EC3-9D71-4F617BCBDF0B}" type="presOf" srcId="{22286E22-2998-464A-A35A-391303A9C9DB}" destId="{9B66DA71-571A-4E79-A10C-9A2C57CEFED4}" srcOrd="0" destOrd="0" presId="urn:microsoft.com/office/officeart/2005/8/layout/vProcess5"/>
    <dgm:cxn modelId="{D6DCA049-39C2-47E6-B389-27B07FCE5BFE}" type="presOf" srcId="{5AC8B269-BEDA-4DB5-BA2A-20BA1185B96F}" destId="{BF6F5DE1-CE7C-4955-947C-BD169B65AE38}" srcOrd="0" destOrd="0" presId="urn:microsoft.com/office/officeart/2005/8/layout/vProcess5"/>
    <dgm:cxn modelId="{D5DAF879-1AFB-49E1-8F3C-0B426E34377A}" type="presOf" srcId="{262BB967-E66D-42C9-B094-6C89BD08CD30}" destId="{478402D4-5DCB-4B61-AFDE-F4FC30491F7F}" srcOrd="0" destOrd="0" presId="urn:microsoft.com/office/officeart/2005/8/layout/vProcess5"/>
    <dgm:cxn modelId="{3475FD6D-5C4C-402C-A136-1C989829E002}" type="presOf" srcId="{D320088F-A756-4B19-AF0B-90686D6032BC}" destId="{42992777-5B11-4AA9-BC5D-BC1D1CA2A4D0}" srcOrd="1" destOrd="0" presId="urn:microsoft.com/office/officeart/2005/8/layout/vProcess5"/>
    <dgm:cxn modelId="{6D15A6B5-C751-4349-A572-1D8692693A8D}" type="presParOf" srcId="{6BDF32FA-DDDF-4FA3-A1FD-ABBA7B079C65}" destId="{68D83DAC-1C54-4AD1-8960-2024D1A3DF01}" srcOrd="0" destOrd="0" presId="urn:microsoft.com/office/officeart/2005/8/layout/vProcess5"/>
    <dgm:cxn modelId="{46AC7EC9-5B0C-4F13-BEA3-564B2121C006}" type="presParOf" srcId="{6BDF32FA-DDDF-4FA3-A1FD-ABBA7B079C65}" destId="{9B66DA71-571A-4E79-A10C-9A2C57CEFED4}" srcOrd="1" destOrd="0" presId="urn:microsoft.com/office/officeart/2005/8/layout/vProcess5"/>
    <dgm:cxn modelId="{27DDEBEC-B06B-4A8E-B800-4163C5533918}" type="presParOf" srcId="{6BDF32FA-DDDF-4FA3-A1FD-ABBA7B079C65}" destId="{B48DD3B2-DB23-4872-9101-E88E62874EE3}" srcOrd="2" destOrd="0" presId="urn:microsoft.com/office/officeart/2005/8/layout/vProcess5"/>
    <dgm:cxn modelId="{BCA86BF0-70A1-45F6-85B0-BD288134668A}" type="presParOf" srcId="{6BDF32FA-DDDF-4FA3-A1FD-ABBA7B079C65}" destId="{2404FC81-D28F-4B07-9419-1231986D30F2}" srcOrd="3" destOrd="0" presId="urn:microsoft.com/office/officeart/2005/8/layout/vProcess5"/>
    <dgm:cxn modelId="{993BAAD4-28B0-41D6-80D0-8AC6AD9B81E9}" type="presParOf" srcId="{6BDF32FA-DDDF-4FA3-A1FD-ABBA7B079C65}" destId="{A4AD3749-BF7F-4758-83AE-2F503EF87414}" srcOrd="4" destOrd="0" presId="urn:microsoft.com/office/officeart/2005/8/layout/vProcess5"/>
    <dgm:cxn modelId="{4BC6AE23-E713-43A6-AE23-87429661A3A5}" type="presParOf" srcId="{6BDF32FA-DDDF-4FA3-A1FD-ABBA7B079C65}" destId="{BF6F5DE1-CE7C-4955-947C-BD169B65AE38}" srcOrd="5" destOrd="0" presId="urn:microsoft.com/office/officeart/2005/8/layout/vProcess5"/>
    <dgm:cxn modelId="{1DAC1968-973B-46A7-AEA5-79A18BBD5613}" type="presParOf" srcId="{6BDF32FA-DDDF-4FA3-A1FD-ABBA7B079C65}" destId="{DBFF7D85-555B-471D-98BF-CA44337B4FBA}" srcOrd="6" destOrd="0" presId="urn:microsoft.com/office/officeart/2005/8/layout/vProcess5"/>
    <dgm:cxn modelId="{60C68604-83AC-4072-9DD8-7280B2109A4C}" type="presParOf" srcId="{6BDF32FA-DDDF-4FA3-A1FD-ABBA7B079C65}" destId="{A184D2FA-0A58-4760-A91B-98861ED221B2}" srcOrd="7" destOrd="0" presId="urn:microsoft.com/office/officeart/2005/8/layout/vProcess5"/>
    <dgm:cxn modelId="{FD5301D2-C1FC-47C0-8E12-44232C6ADA5D}" type="presParOf" srcId="{6BDF32FA-DDDF-4FA3-A1FD-ABBA7B079C65}" destId="{15A60859-497A-404C-BC82-B85C6A02F5C4}" srcOrd="8" destOrd="0" presId="urn:microsoft.com/office/officeart/2005/8/layout/vProcess5"/>
    <dgm:cxn modelId="{1A3ABDC9-47CE-4E11-8684-91D43BD87432}" type="presParOf" srcId="{6BDF32FA-DDDF-4FA3-A1FD-ABBA7B079C65}" destId="{478402D4-5DCB-4B61-AFDE-F4FC30491F7F}" srcOrd="9" destOrd="0" presId="urn:microsoft.com/office/officeart/2005/8/layout/vProcess5"/>
    <dgm:cxn modelId="{F772D44E-FA18-4946-90DA-D10F97F1E9FC}" type="presParOf" srcId="{6BDF32FA-DDDF-4FA3-A1FD-ABBA7B079C65}" destId="{7C9DE8CA-BD09-44AF-A86A-57A44A833853}" srcOrd="10" destOrd="0" presId="urn:microsoft.com/office/officeart/2005/8/layout/vProcess5"/>
    <dgm:cxn modelId="{FC6E5DAB-AB99-447A-B79C-7660F1134922}" type="presParOf" srcId="{6BDF32FA-DDDF-4FA3-A1FD-ABBA7B079C65}" destId="{C964C0E5-23D0-4723-94CC-DC9E4971D258}" srcOrd="11" destOrd="0" presId="urn:microsoft.com/office/officeart/2005/8/layout/vProcess5"/>
    <dgm:cxn modelId="{2B6DFCE9-F56A-4107-8BC7-790AE1856596}" type="presParOf" srcId="{6BDF32FA-DDDF-4FA3-A1FD-ABBA7B079C65}" destId="{42992777-5B11-4AA9-BC5D-BC1D1CA2A4D0}" srcOrd="12" destOrd="0" presId="urn:microsoft.com/office/officeart/2005/8/layout/vProcess5"/>
    <dgm:cxn modelId="{81568FA7-3BB5-45C6-9A29-04F24600CA6F}" type="presParOf" srcId="{6BDF32FA-DDDF-4FA3-A1FD-ABBA7B079C65}" destId="{148D36AE-DE97-4D61-8863-9BF9F9B94094}" srcOrd="13" destOrd="0" presId="urn:microsoft.com/office/officeart/2005/8/layout/vProcess5"/>
    <dgm:cxn modelId="{E13454A0-A8EA-4497-93B4-0F65A5A2E6DA}" type="presParOf" srcId="{6BDF32FA-DDDF-4FA3-A1FD-ABBA7B079C65}" destId="{BC35DBDF-8549-4242-9DF2-C4FCD9781A2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688375-64E8-4BDC-841E-864CEEFE649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22286E22-2998-464A-A35A-391303A9C9DB}">
      <dgm:prSet phldrT="[Text]"/>
      <dgm:spPr/>
      <dgm:t>
        <a:bodyPr/>
        <a:lstStyle/>
        <a:p>
          <a:r>
            <a:rPr lang="en-US" dirty="0" smtClean="0"/>
            <a:t>Install Directory Sync</a:t>
          </a:r>
          <a:endParaRPr lang="en-US" dirty="0"/>
        </a:p>
      </dgm:t>
    </dgm:pt>
    <dgm:pt modelId="{2606CE30-0554-465A-8D8F-FB9F81933EEA}" type="parTrans" cxnId="{B0595359-FE25-44A2-9589-16E3E02F187E}">
      <dgm:prSet/>
      <dgm:spPr/>
      <dgm:t>
        <a:bodyPr/>
        <a:lstStyle/>
        <a:p>
          <a:endParaRPr lang="en-US"/>
        </a:p>
      </dgm:t>
    </dgm:pt>
    <dgm:pt modelId="{8FC7921E-58EB-491A-938D-F059294E76F5}" type="sibTrans" cxnId="{B0595359-FE25-44A2-9589-16E3E02F187E}">
      <dgm:prSet/>
      <dgm:spPr/>
      <dgm:t>
        <a:bodyPr/>
        <a:lstStyle/>
        <a:p>
          <a:endParaRPr lang="en-US"/>
        </a:p>
      </dgm:t>
    </dgm:pt>
    <dgm:pt modelId="{D320088F-A756-4B19-AF0B-90686D6032BC}">
      <dgm:prSet phldrT="[Text]"/>
      <dgm:spPr>
        <a:solidFill>
          <a:schemeClr val="tx2"/>
        </a:solidFill>
      </dgm:spPr>
      <dgm:t>
        <a:bodyPr/>
        <a:lstStyle/>
        <a:p>
          <a:r>
            <a:rPr lang="en-US" dirty="0" smtClean="0"/>
            <a:t>Connect to Yammer</a:t>
          </a:r>
          <a:endParaRPr lang="en-US" dirty="0"/>
        </a:p>
      </dgm:t>
    </dgm:pt>
    <dgm:pt modelId="{2D7CDE27-DBC3-4524-8281-C2B6FE7E6B79}" type="parTrans" cxnId="{D76B65E2-B2CA-4489-BBD4-643FBB759279}">
      <dgm:prSet/>
      <dgm:spPr/>
      <dgm:t>
        <a:bodyPr/>
        <a:lstStyle/>
        <a:p>
          <a:endParaRPr lang="en-US"/>
        </a:p>
      </dgm:t>
    </dgm:pt>
    <dgm:pt modelId="{BB31BBB0-24FE-4998-B56B-D4F1F8DEDE42}" type="sibTrans" cxnId="{D76B65E2-B2CA-4489-BBD4-643FBB759279}">
      <dgm:prSet/>
      <dgm:spPr/>
      <dgm:t>
        <a:bodyPr/>
        <a:lstStyle/>
        <a:p>
          <a:endParaRPr lang="en-US"/>
        </a:p>
      </dgm:t>
    </dgm:pt>
    <dgm:pt modelId="{AA0275D5-B104-4EA0-B0F6-7E9069300505}">
      <dgm:prSet phldrT="[Text]"/>
      <dgm:spPr/>
      <dgm:t>
        <a:bodyPr/>
        <a:lstStyle/>
        <a:p>
          <a:r>
            <a:rPr lang="en-US" dirty="0" smtClean="0"/>
            <a:t>Connect to AD</a:t>
          </a:r>
          <a:endParaRPr lang="en-US" dirty="0"/>
        </a:p>
      </dgm:t>
    </dgm:pt>
    <dgm:pt modelId="{AE88D547-BB8F-4220-86DE-7B1293F7CC5D}" type="parTrans" cxnId="{4F1AD611-81A9-4C26-A99C-EB9C4E2617D8}">
      <dgm:prSet/>
      <dgm:spPr/>
      <dgm:t>
        <a:bodyPr/>
        <a:lstStyle/>
        <a:p>
          <a:endParaRPr lang="en-US"/>
        </a:p>
      </dgm:t>
    </dgm:pt>
    <dgm:pt modelId="{262BB967-E66D-42C9-B094-6C89BD08CD30}" type="sibTrans" cxnId="{4F1AD611-81A9-4C26-A99C-EB9C4E2617D8}">
      <dgm:prSet/>
      <dgm:spPr/>
      <dgm:t>
        <a:bodyPr/>
        <a:lstStyle/>
        <a:p>
          <a:endParaRPr lang="en-US"/>
        </a:p>
      </dgm:t>
    </dgm:pt>
    <dgm:pt modelId="{5AC8B269-BEDA-4DB5-BA2A-20BA1185B96F}">
      <dgm:prSet phldrT="[Text]"/>
      <dgm:spPr/>
      <dgm:t>
        <a:bodyPr/>
        <a:lstStyle/>
        <a:p>
          <a:r>
            <a:rPr lang="en-US" dirty="0" smtClean="0"/>
            <a:t>Enable syncs </a:t>
          </a:r>
          <a:endParaRPr lang="en-US" dirty="0"/>
        </a:p>
      </dgm:t>
    </dgm:pt>
    <dgm:pt modelId="{B9639B00-C0E3-453B-BCB8-064DEF7E99F7}" type="parTrans" cxnId="{3C451EFD-A714-4757-9AC1-66CEBF4DE314}">
      <dgm:prSet/>
      <dgm:spPr/>
      <dgm:t>
        <a:bodyPr/>
        <a:lstStyle/>
        <a:p>
          <a:endParaRPr lang="en-US"/>
        </a:p>
      </dgm:t>
    </dgm:pt>
    <dgm:pt modelId="{2F752018-9339-4C07-94F2-BD55EF7B74CB}" type="sibTrans" cxnId="{3C451EFD-A714-4757-9AC1-66CEBF4DE314}">
      <dgm:prSet/>
      <dgm:spPr/>
      <dgm:t>
        <a:bodyPr/>
        <a:lstStyle/>
        <a:p>
          <a:endParaRPr lang="en-US"/>
        </a:p>
      </dgm:t>
    </dgm:pt>
    <dgm:pt modelId="{F3533A4F-0BA6-4661-B4FB-57BE96E85410}">
      <dgm:prSet phldrT="[Text]"/>
      <dgm:spPr/>
      <dgm:t>
        <a:bodyPr/>
        <a:lstStyle/>
        <a:p>
          <a:r>
            <a:rPr lang="en-US" dirty="0" smtClean="0"/>
            <a:t>Validate user queries</a:t>
          </a:r>
          <a:endParaRPr lang="en-US" dirty="0"/>
        </a:p>
      </dgm:t>
    </dgm:pt>
    <dgm:pt modelId="{D52A60BA-EAC6-43B3-B58E-306AE974FDA3}" type="parTrans" cxnId="{B34351F0-7FA1-4EE5-9120-465F88344FB2}">
      <dgm:prSet/>
      <dgm:spPr/>
      <dgm:t>
        <a:bodyPr/>
        <a:lstStyle/>
        <a:p>
          <a:endParaRPr lang="en-US"/>
        </a:p>
      </dgm:t>
    </dgm:pt>
    <dgm:pt modelId="{694496F6-7D62-48FA-B280-32480278D2AF}" type="sibTrans" cxnId="{B34351F0-7FA1-4EE5-9120-465F88344FB2}">
      <dgm:prSet/>
      <dgm:spPr/>
      <dgm:t>
        <a:bodyPr/>
        <a:lstStyle/>
        <a:p>
          <a:endParaRPr lang="en-US"/>
        </a:p>
      </dgm:t>
    </dgm:pt>
    <dgm:pt modelId="{6BDF32FA-DDDF-4FA3-A1FD-ABBA7B079C65}" type="pres">
      <dgm:prSet presAssocID="{15688375-64E8-4BDC-841E-864CEEFE6499}" presName="outerComposite" presStyleCnt="0">
        <dgm:presLayoutVars>
          <dgm:chMax val="5"/>
          <dgm:dir/>
          <dgm:resizeHandles val="exact"/>
        </dgm:presLayoutVars>
      </dgm:prSet>
      <dgm:spPr/>
      <dgm:t>
        <a:bodyPr/>
        <a:lstStyle/>
        <a:p>
          <a:endParaRPr lang="en-US"/>
        </a:p>
      </dgm:t>
    </dgm:pt>
    <dgm:pt modelId="{68D83DAC-1C54-4AD1-8960-2024D1A3DF01}" type="pres">
      <dgm:prSet presAssocID="{15688375-64E8-4BDC-841E-864CEEFE6499}" presName="dummyMaxCanvas" presStyleCnt="0">
        <dgm:presLayoutVars/>
      </dgm:prSet>
      <dgm:spPr/>
    </dgm:pt>
    <dgm:pt modelId="{9B66DA71-571A-4E79-A10C-9A2C57CEFED4}" type="pres">
      <dgm:prSet presAssocID="{15688375-64E8-4BDC-841E-864CEEFE6499}" presName="FiveNodes_1" presStyleLbl="node1" presStyleIdx="0" presStyleCnt="5">
        <dgm:presLayoutVars>
          <dgm:bulletEnabled val="1"/>
        </dgm:presLayoutVars>
      </dgm:prSet>
      <dgm:spPr/>
      <dgm:t>
        <a:bodyPr/>
        <a:lstStyle/>
        <a:p>
          <a:endParaRPr lang="en-US"/>
        </a:p>
      </dgm:t>
    </dgm:pt>
    <dgm:pt modelId="{B48DD3B2-DB23-4872-9101-E88E62874EE3}" type="pres">
      <dgm:prSet presAssocID="{15688375-64E8-4BDC-841E-864CEEFE6499}" presName="FiveNodes_2" presStyleLbl="node1" presStyleIdx="1" presStyleCnt="5">
        <dgm:presLayoutVars>
          <dgm:bulletEnabled val="1"/>
        </dgm:presLayoutVars>
      </dgm:prSet>
      <dgm:spPr/>
      <dgm:t>
        <a:bodyPr/>
        <a:lstStyle/>
        <a:p>
          <a:endParaRPr lang="en-US"/>
        </a:p>
      </dgm:t>
    </dgm:pt>
    <dgm:pt modelId="{2404FC81-D28F-4B07-9419-1231986D30F2}" type="pres">
      <dgm:prSet presAssocID="{15688375-64E8-4BDC-841E-864CEEFE6499}" presName="FiveNodes_3" presStyleLbl="node1" presStyleIdx="2" presStyleCnt="5">
        <dgm:presLayoutVars>
          <dgm:bulletEnabled val="1"/>
        </dgm:presLayoutVars>
      </dgm:prSet>
      <dgm:spPr/>
      <dgm:t>
        <a:bodyPr/>
        <a:lstStyle/>
        <a:p>
          <a:endParaRPr lang="en-US"/>
        </a:p>
      </dgm:t>
    </dgm:pt>
    <dgm:pt modelId="{A4AD3749-BF7F-4758-83AE-2F503EF87414}" type="pres">
      <dgm:prSet presAssocID="{15688375-64E8-4BDC-841E-864CEEFE6499}" presName="FiveNodes_4" presStyleLbl="node1" presStyleIdx="3" presStyleCnt="5">
        <dgm:presLayoutVars>
          <dgm:bulletEnabled val="1"/>
        </dgm:presLayoutVars>
      </dgm:prSet>
      <dgm:spPr/>
      <dgm:t>
        <a:bodyPr/>
        <a:lstStyle/>
        <a:p>
          <a:endParaRPr lang="en-US"/>
        </a:p>
      </dgm:t>
    </dgm:pt>
    <dgm:pt modelId="{BF6F5DE1-CE7C-4955-947C-BD169B65AE38}" type="pres">
      <dgm:prSet presAssocID="{15688375-64E8-4BDC-841E-864CEEFE6499}" presName="FiveNodes_5" presStyleLbl="node1" presStyleIdx="4" presStyleCnt="5">
        <dgm:presLayoutVars>
          <dgm:bulletEnabled val="1"/>
        </dgm:presLayoutVars>
      </dgm:prSet>
      <dgm:spPr/>
      <dgm:t>
        <a:bodyPr/>
        <a:lstStyle/>
        <a:p>
          <a:endParaRPr lang="en-US"/>
        </a:p>
      </dgm:t>
    </dgm:pt>
    <dgm:pt modelId="{DBFF7D85-555B-471D-98BF-CA44337B4FBA}" type="pres">
      <dgm:prSet presAssocID="{15688375-64E8-4BDC-841E-864CEEFE6499}" presName="FiveConn_1-2" presStyleLbl="fgAccFollowNode1" presStyleIdx="0" presStyleCnt="4">
        <dgm:presLayoutVars>
          <dgm:bulletEnabled val="1"/>
        </dgm:presLayoutVars>
      </dgm:prSet>
      <dgm:spPr/>
      <dgm:t>
        <a:bodyPr/>
        <a:lstStyle/>
        <a:p>
          <a:endParaRPr lang="en-US"/>
        </a:p>
      </dgm:t>
    </dgm:pt>
    <dgm:pt modelId="{A184D2FA-0A58-4760-A91B-98861ED221B2}" type="pres">
      <dgm:prSet presAssocID="{15688375-64E8-4BDC-841E-864CEEFE6499}" presName="FiveConn_2-3" presStyleLbl="fgAccFollowNode1" presStyleIdx="1" presStyleCnt="4">
        <dgm:presLayoutVars>
          <dgm:bulletEnabled val="1"/>
        </dgm:presLayoutVars>
      </dgm:prSet>
      <dgm:spPr/>
      <dgm:t>
        <a:bodyPr/>
        <a:lstStyle/>
        <a:p>
          <a:endParaRPr lang="en-US"/>
        </a:p>
      </dgm:t>
    </dgm:pt>
    <dgm:pt modelId="{15A60859-497A-404C-BC82-B85C6A02F5C4}" type="pres">
      <dgm:prSet presAssocID="{15688375-64E8-4BDC-841E-864CEEFE6499}" presName="FiveConn_3-4" presStyleLbl="fgAccFollowNode1" presStyleIdx="2" presStyleCnt="4">
        <dgm:presLayoutVars>
          <dgm:bulletEnabled val="1"/>
        </dgm:presLayoutVars>
      </dgm:prSet>
      <dgm:spPr/>
      <dgm:t>
        <a:bodyPr/>
        <a:lstStyle/>
        <a:p>
          <a:endParaRPr lang="en-US"/>
        </a:p>
      </dgm:t>
    </dgm:pt>
    <dgm:pt modelId="{478402D4-5DCB-4B61-AFDE-F4FC30491F7F}" type="pres">
      <dgm:prSet presAssocID="{15688375-64E8-4BDC-841E-864CEEFE6499}" presName="FiveConn_4-5" presStyleLbl="fgAccFollowNode1" presStyleIdx="3" presStyleCnt="4">
        <dgm:presLayoutVars>
          <dgm:bulletEnabled val="1"/>
        </dgm:presLayoutVars>
      </dgm:prSet>
      <dgm:spPr/>
      <dgm:t>
        <a:bodyPr/>
        <a:lstStyle/>
        <a:p>
          <a:endParaRPr lang="en-US"/>
        </a:p>
      </dgm:t>
    </dgm:pt>
    <dgm:pt modelId="{7C9DE8CA-BD09-44AF-A86A-57A44A833853}" type="pres">
      <dgm:prSet presAssocID="{15688375-64E8-4BDC-841E-864CEEFE6499}" presName="FiveNodes_1_text" presStyleLbl="node1" presStyleIdx="4" presStyleCnt="5">
        <dgm:presLayoutVars>
          <dgm:bulletEnabled val="1"/>
        </dgm:presLayoutVars>
      </dgm:prSet>
      <dgm:spPr/>
      <dgm:t>
        <a:bodyPr/>
        <a:lstStyle/>
        <a:p>
          <a:endParaRPr lang="en-US"/>
        </a:p>
      </dgm:t>
    </dgm:pt>
    <dgm:pt modelId="{C964C0E5-23D0-4723-94CC-DC9E4971D258}" type="pres">
      <dgm:prSet presAssocID="{15688375-64E8-4BDC-841E-864CEEFE6499}" presName="FiveNodes_2_text" presStyleLbl="node1" presStyleIdx="4" presStyleCnt="5">
        <dgm:presLayoutVars>
          <dgm:bulletEnabled val="1"/>
        </dgm:presLayoutVars>
      </dgm:prSet>
      <dgm:spPr/>
      <dgm:t>
        <a:bodyPr/>
        <a:lstStyle/>
        <a:p>
          <a:endParaRPr lang="en-US"/>
        </a:p>
      </dgm:t>
    </dgm:pt>
    <dgm:pt modelId="{42992777-5B11-4AA9-BC5D-BC1D1CA2A4D0}" type="pres">
      <dgm:prSet presAssocID="{15688375-64E8-4BDC-841E-864CEEFE6499}" presName="FiveNodes_3_text" presStyleLbl="node1" presStyleIdx="4" presStyleCnt="5">
        <dgm:presLayoutVars>
          <dgm:bulletEnabled val="1"/>
        </dgm:presLayoutVars>
      </dgm:prSet>
      <dgm:spPr/>
      <dgm:t>
        <a:bodyPr/>
        <a:lstStyle/>
        <a:p>
          <a:endParaRPr lang="en-US"/>
        </a:p>
      </dgm:t>
    </dgm:pt>
    <dgm:pt modelId="{148D36AE-DE97-4D61-8863-9BF9F9B94094}" type="pres">
      <dgm:prSet presAssocID="{15688375-64E8-4BDC-841E-864CEEFE6499}" presName="FiveNodes_4_text" presStyleLbl="node1" presStyleIdx="4" presStyleCnt="5">
        <dgm:presLayoutVars>
          <dgm:bulletEnabled val="1"/>
        </dgm:presLayoutVars>
      </dgm:prSet>
      <dgm:spPr/>
      <dgm:t>
        <a:bodyPr/>
        <a:lstStyle/>
        <a:p>
          <a:endParaRPr lang="en-US"/>
        </a:p>
      </dgm:t>
    </dgm:pt>
    <dgm:pt modelId="{BC35DBDF-8549-4242-9DF2-C4FCD9781A2C}" type="pres">
      <dgm:prSet presAssocID="{15688375-64E8-4BDC-841E-864CEEFE6499}" presName="FiveNodes_5_text" presStyleLbl="node1" presStyleIdx="4" presStyleCnt="5">
        <dgm:presLayoutVars>
          <dgm:bulletEnabled val="1"/>
        </dgm:presLayoutVars>
      </dgm:prSet>
      <dgm:spPr/>
      <dgm:t>
        <a:bodyPr/>
        <a:lstStyle/>
        <a:p>
          <a:endParaRPr lang="en-US"/>
        </a:p>
      </dgm:t>
    </dgm:pt>
  </dgm:ptLst>
  <dgm:cxnLst>
    <dgm:cxn modelId="{48AE72C2-8588-430C-AD2F-5D9E4F49585B}" type="presOf" srcId="{BB31BBB0-24FE-4998-B56B-D4F1F8DEDE42}" destId="{A184D2FA-0A58-4760-A91B-98861ED221B2}" srcOrd="0" destOrd="0" presId="urn:microsoft.com/office/officeart/2005/8/layout/vProcess5"/>
    <dgm:cxn modelId="{B225AE23-5457-4E30-B8C7-EDCA24882E3A}" type="presOf" srcId="{F3533A4F-0BA6-4661-B4FB-57BE96E85410}" destId="{A4AD3749-BF7F-4758-83AE-2F503EF87414}" srcOrd="0" destOrd="0" presId="urn:microsoft.com/office/officeart/2005/8/layout/vProcess5"/>
    <dgm:cxn modelId="{261FC974-4804-44EA-A8AC-A58D7489018F}" type="presOf" srcId="{15688375-64E8-4BDC-841E-864CEEFE6499}" destId="{6BDF32FA-DDDF-4FA3-A1FD-ABBA7B079C65}" srcOrd="0" destOrd="0" presId="urn:microsoft.com/office/officeart/2005/8/layout/vProcess5"/>
    <dgm:cxn modelId="{4F1AD611-81A9-4C26-A99C-EB9C4E2617D8}" srcId="{15688375-64E8-4BDC-841E-864CEEFE6499}" destId="{AA0275D5-B104-4EA0-B0F6-7E9069300505}" srcOrd="2" destOrd="0" parTransId="{AE88D547-BB8F-4220-86DE-7B1293F7CC5D}" sibTransId="{262BB967-E66D-42C9-B094-6C89BD08CD30}"/>
    <dgm:cxn modelId="{3FB860E3-F765-4BDD-AAE6-90E37AF640A7}" type="presOf" srcId="{AA0275D5-B104-4EA0-B0F6-7E9069300505}" destId="{2404FC81-D28F-4B07-9419-1231986D30F2}" srcOrd="0" destOrd="0" presId="urn:microsoft.com/office/officeart/2005/8/layout/vProcess5"/>
    <dgm:cxn modelId="{978752EF-A493-4BCB-A6DD-18822469943B}" type="presOf" srcId="{D320088F-A756-4B19-AF0B-90686D6032BC}" destId="{B48DD3B2-DB23-4872-9101-E88E62874EE3}" srcOrd="0" destOrd="0" presId="urn:microsoft.com/office/officeart/2005/8/layout/vProcess5"/>
    <dgm:cxn modelId="{89F0C1EB-5CAF-49EE-90AE-2078A66A5C9E}" type="presOf" srcId="{694496F6-7D62-48FA-B280-32480278D2AF}" destId="{478402D4-5DCB-4B61-AFDE-F4FC30491F7F}" srcOrd="0" destOrd="0" presId="urn:microsoft.com/office/officeart/2005/8/layout/vProcess5"/>
    <dgm:cxn modelId="{452649B0-7FD1-4C94-92CC-C9CC17DC2F69}" type="presOf" srcId="{5AC8B269-BEDA-4DB5-BA2A-20BA1185B96F}" destId="{BF6F5DE1-CE7C-4955-947C-BD169B65AE38}" srcOrd="0" destOrd="0" presId="urn:microsoft.com/office/officeart/2005/8/layout/vProcess5"/>
    <dgm:cxn modelId="{886C0681-2F77-4F5F-A11B-4E8A9D45241F}" type="presOf" srcId="{22286E22-2998-464A-A35A-391303A9C9DB}" destId="{7C9DE8CA-BD09-44AF-A86A-57A44A833853}" srcOrd="1" destOrd="0" presId="urn:microsoft.com/office/officeart/2005/8/layout/vProcess5"/>
    <dgm:cxn modelId="{B7C59256-4CD2-48AE-97AB-4635CDB209E0}" type="presOf" srcId="{5AC8B269-BEDA-4DB5-BA2A-20BA1185B96F}" destId="{BC35DBDF-8549-4242-9DF2-C4FCD9781A2C}" srcOrd="1" destOrd="0" presId="urn:microsoft.com/office/officeart/2005/8/layout/vProcess5"/>
    <dgm:cxn modelId="{D76B65E2-B2CA-4489-BBD4-643FBB759279}" srcId="{15688375-64E8-4BDC-841E-864CEEFE6499}" destId="{D320088F-A756-4B19-AF0B-90686D6032BC}" srcOrd="1" destOrd="0" parTransId="{2D7CDE27-DBC3-4524-8281-C2B6FE7E6B79}" sibTransId="{BB31BBB0-24FE-4998-B56B-D4F1F8DEDE42}"/>
    <dgm:cxn modelId="{C156100D-D5A9-4E1E-B2AC-7A46C7DC7407}" type="presOf" srcId="{262BB967-E66D-42C9-B094-6C89BD08CD30}" destId="{15A60859-497A-404C-BC82-B85C6A02F5C4}" srcOrd="0" destOrd="0" presId="urn:microsoft.com/office/officeart/2005/8/layout/vProcess5"/>
    <dgm:cxn modelId="{3C451EFD-A714-4757-9AC1-66CEBF4DE314}" srcId="{15688375-64E8-4BDC-841E-864CEEFE6499}" destId="{5AC8B269-BEDA-4DB5-BA2A-20BA1185B96F}" srcOrd="4" destOrd="0" parTransId="{B9639B00-C0E3-453B-BCB8-064DEF7E99F7}" sibTransId="{2F752018-9339-4C07-94F2-BD55EF7B74CB}"/>
    <dgm:cxn modelId="{B0595359-FE25-44A2-9589-16E3E02F187E}" srcId="{15688375-64E8-4BDC-841E-864CEEFE6499}" destId="{22286E22-2998-464A-A35A-391303A9C9DB}" srcOrd="0" destOrd="0" parTransId="{2606CE30-0554-465A-8D8F-FB9F81933EEA}" sibTransId="{8FC7921E-58EB-491A-938D-F059294E76F5}"/>
    <dgm:cxn modelId="{B34351F0-7FA1-4EE5-9120-465F88344FB2}" srcId="{15688375-64E8-4BDC-841E-864CEEFE6499}" destId="{F3533A4F-0BA6-4661-B4FB-57BE96E85410}" srcOrd="3" destOrd="0" parTransId="{D52A60BA-EAC6-43B3-B58E-306AE974FDA3}" sibTransId="{694496F6-7D62-48FA-B280-32480278D2AF}"/>
    <dgm:cxn modelId="{142CA707-6D47-44EE-9982-C227BF4CD412}" type="presOf" srcId="{8FC7921E-58EB-491A-938D-F059294E76F5}" destId="{DBFF7D85-555B-471D-98BF-CA44337B4FBA}" srcOrd="0" destOrd="0" presId="urn:microsoft.com/office/officeart/2005/8/layout/vProcess5"/>
    <dgm:cxn modelId="{3D97C6E5-AD4F-4B7A-8C87-7D7A8352767A}" type="presOf" srcId="{AA0275D5-B104-4EA0-B0F6-7E9069300505}" destId="{42992777-5B11-4AA9-BC5D-BC1D1CA2A4D0}" srcOrd="1" destOrd="0" presId="urn:microsoft.com/office/officeart/2005/8/layout/vProcess5"/>
    <dgm:cxn modelId="{B4F9AE0D-3D9D-4C6A-9A02-55BCCF14C68A}" type="presOf" srcId="{22286E22-2998-464A-A35A-391303A9C9DB}" destId="{9B66DA71-571A-4E79-A10C-9A2C57CEFED4}" srcOrd="0" destOrd="0" presId="urn:microsoft.com/office/officeart/2005/8/layout/vProcess5"/>
    <dgm:cxn modelId="{0E14ABC6-D673-4223-96C9-E236052BDA41}" type="presOf" srcId="{D320088F-A756-4B19-AF0B-90686D6032BC}" destId="{C964C0E5-23D0-4723-94CC-DC9E4971D258}" srcOrd="1" destOrd="0" presId="urn:microsoft.com/office/officeart/2005/8/layout/vProcess5"/>
    <dgm:cxn modelId="{CD48E6AF-BD86-48A1-8014-FD354536B96F}" type="presOf" srcId="{F3533A4F-0BA6-4661-B4FB-57BE96E85410}" destId="{148D36AE-DE97-4D61-8863-9BF9F9B94094}" srcOrd="1" destOrd="0" presId="urn:microsoft.com/office/officeart/2005/8/layout/vProcess5"/>
    <dgm:cxn modelId="{FA4AEB41-3ADA-4AD3-8233-B3717321D38B}" type="presParOf" srcId="{6BDF32FA-DDDF-4FA3-A1FD-ABBA7B079C65}" destId="{68D83DAC-1C54-4AD1-8960-2024D1A3DF01}" srcOrd="0" destOrd="0" presId="urn:microsoft.com/office/officeart/2005/8/layout/vProcess5"/>
    <dgm:cxn modelId="{454AED3F-9AFC-4E12-8697-10953AEFF023}" type="presParOf" srcId="{6BDF32FA-DDDF-4FA3-A1FD-ABBA7B079C65}" destId="{9B66DA71-571A-4E79-A10C-9A2C57CEFED4}" srcOrd="1" destOrd="0" presId="urn:microsoft.com/office/officeart/2005/8/layout/vProcess5"/>
    <dgm:cxn modelId="{DA799267-6D0D-4C56-8600-9E5C93A562BB}" type="presParOf" srcId="{6BDF32FA-DDDF-4FA3-A1FD-ABBA7B079C65}" destId="{B48DD3B2-DB23-4872-9101-E88E62874EE3}" srcOrd="2" destOrd="0" presId="urn:microsoft.com/office/officeart/2005/8/layout/vProcess5"/>
    <dgm:cxn modelId="{2A3E8DB4-837C-47D1-89B8-08579062E0A2}" type="presParOf" srcId="{6BDF32FA-DDDF-4FA3-A1FD-ABBA7B079C65}" destId="{2404FC81-D28F-4B07-9419-1231986D30F2}" srcOrd="3" destOrd="0" presId="urn:microsoft.com/office/officeart/2005/8/layout/vProcess5"/>
    <dgm:cxn modelId="{CAC32E7D-622C-4F96-B646-E4BEEAB6D7C7}" type="presParOf" srcId="{6BDF32FA-DDDF-4FA3-A1FD-ABBA7B079C65}" destId="{A4AD3749-BF7F-4758-83AE-2F503EF87414}" srcOrd="4" destOrd="0" presId="urn:microsoft.com/office/officeart/2005/8/layout/vProcess5"/>
    <dgm:cxn modelId="{E0E31DB9-7604-435F-AD4A-D880F26FBBD3}" type="presParOf" srcId="{6BDF32FA-DDDF-4FA3-A1FD-ABBA7B079C65}" destId="{BF6F5DE1-CE7C-4955-947C-BD169B65AE38}" srcOrd="5" destOrd="0" presId="urn:microsoft.com/office/officeart/2005/8/layout/vProcess5"/>
    <dgm:cxn modelId="{80A260FA-5901-4591-92B5-65A11BD20165}" type="presParOf" srcId="{6BDF32FA-DDDF-4FA3-A1FD-ABBA7B079C65}" destId="{DBFF7D85-555B-471D-98BF-CA44337B4FBA}" srcOrd="6" destOrd="0" presId="urn:microsoft.com/office/officeart/2005/8/layout/vProcess5"/>
    <dgm:cxn modelId="{5D888700-0440-41AC-B3A4-9F09D2A139A3}" type="presParOf" srcId="{6BDF32FA-DDDF-4FA3-A1FD-ABBA7B079C65}" destId="{A184D2FA-0A58-4760-A91B-98861ED221B2}" srcOrd="7" destOrd="0" presId="urn:microsoft.com/office/officeart/2005/8/layout/vProcess5"/>
    <dgm:cxn modelId="{EB7987BB-75B1-4B12-BF98-3D79B9FF9FA5}" type="presParOf" srcId="{6BDF32FA-DDDF-4FA3-A1FD-ABBA7B079C65}" destId="{15A60859-497A-404C-BC82-B85C6A02F5C4}" srcOrd="8" destOrd="0" presId="urn:microsoft.com/office/officeart/2005/8/layout/vProcess5"/>
    <dgm:cxn modelId="{18DEDFBB-E1C9-45AC-B109-BAE3CB83D37D}" type="presParOf" srcId="{6BDF32FA-DDDF-4FA3-A1FD-ABBA7B079C65}" destId="{478402D4-5DCB-4B61-AFDE-F4FC30491F7F}" srcOrd="9" destOrd="0" presId="urn:microsoft.com/office/officeart/2005/8/layout/vProcess5"/>
    <dgm:cxn modelId="{95A00980-DA40-44C9-BC3B-48241D9BC8D3}" type="presParOf" srcId="{6BDF32FA-DDDF-4FA3-A1FD-ABBA7B079C65}" destId="{7C9DE8CA-BD09-44AF-A86A-57A44A833853}" srcOrd="10" destOrd="0" presId="urn:microsoft.com/office/officeart/2005/8/layout/vProcess5"/>
    <dgm:cxn modelId="{1A2C0DE2-E395-4C76-99D1-BEF61309ECE5}" type="presParOf" srcId="{6BDF32FA-DDDF-4FA3-A1FD-ABBA7B079C65}" destId="{C964C0E5-23D0-4723-94CC-DC9E4971D258}" srcOrd="11" destOrd="0" presId="urn:microsoft.com/office/officeart/2005/8/layout/vProcess5"/>
    <dgm:cxn modelId="{0F10F281-0DCC-4B51-9DAF-7E6B191F6C7F}" type="presParOf" srcId="{6BDF32FA-DDDF-4FA3-A1FD-ABBA7B079C65}" destId="{42992777-5B11-4AA9-BC5D-BC1D1CA2A4D0}" srcOrd="12" destOrd="0" presId="urn:microsoft.com/office/officeart/2005/8/layout/vProcess5"/>
    <dgm:cxn modelId="{5FDA1AF8-839C-4E40-841F-653529555AD1}" type="presParOf" srcId="{6BDF32FA-DDDF-4FA3-A1FD-ABBA7B079C65}" destId="{148D36AE-DE97-4D61-8863-9BF9F9B94094}" srcOrd="13" destOrd="0" presId="urn:microsoft.com/office/officeart/2005/8/layout/vProcess5"/>
    <dgm:cxn modelId="{9D5F4347-A4CE-4AE2-ACEC-A5FC24C1CA97}" type="presParOf" srcId="{6BDF32FA-DDDF-4FA3-A1FD-ABBA7B079C65}" destId="{BC35DBDF-8549-4242-9DF2-C4FCD9781A2C}"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46372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38515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17</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B1C8713-61D5-4FB8-BAD2-059ED706734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123559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17</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EB6FE84-4B64-41AA-B74B-15905CC07CB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2318538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17</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5383B5E-1B73-4213-A06D-B19A04AD5203}"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4855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40</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85032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21713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1951816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Title &amp; Content,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2" y="1476622"/>
            <a:ext cx="11375536" cy="2015263"/>
          </a:xfrm>
          <a:prstGeom prst="rect">
            <a:avLst/>
          </a:prstGeom>
        </p:spPr>
        <p:txBody>
          <a:bodyPr/>
          <a:lstStyle>
            <a:lvl1pPr marL="0" indent="0">
              <a:spcBef>
                <a:spcPts val="2444"/>
              </a:spcBef>
              <a:buNone/>
              <a:defRPr sz="4080">
                <a:gradFill>
                  <a:gsLst>
                    <a:gs pos="100000">
                      <a:schemeClr val="bg2"/>
                    </a:gs>
                    <a:gs pos="0">
                      <a:schemeClr val="bg2"/>
                    </a:gs>
                  </a:gsLst>
                  <a:lin ang="5400000" scaled="0"/>
                </a:gradFill>
                <a:latin typeface="+mj-lt"/>
              </a:defRPr>
            </a:lvl1pPr>
            <a:lvl2pPr marL="0" indent="0">
              <a:buNone/>
              <a:defRPr sz="2040">
                <a:gradFill>
                  <a:gsLst>
                    <a:gs pos="100000">
                      <a:schemeClr val="bg2"/>
                    </a:gs>
                    <a:gs pos="0">
                      <a:schemeClr val="bg2"/>
                    </a:gs>
                  </a:gsLst>
                  <a:lin ang="5400000" scaled="0"/>
                </a:gradFill>
              </a:defRPr>
            </a:lvl2pPr>
            <a:lvl3pPr marL="236040" indent="0">
              <a:buNone/>
              <a:defRPr sz="2040">
                <a:gradFill>
                  <a:gsLst>
                    <a:gs pos="100000">
                      <a:schemeClr val="bg2"/>
                    </a:gs>
                    <a:gs pos="0">
                      <a:schemeClr val="bg2"/>
                    </a:gs>
                  </a:gsLst>
                  <a:lin ang="5400000" scaled="0"/>
                </a:gradFill>
              </a:defRPr>
            </a:lvl3pPr>
            <a:lvl4pPr marL="465615" indent="0">
              <a:buNone/>
              <a:defRPr sz="2040">
                <a:gradFill>
                  <a:gsLst>
                    <a:gs pos="100000">
                      <a:schemeClr val="bg2"/>
                    </a:gs>
                    <a:gs pos="0">
                      <a:schemeClr val="bg2"/>
                    </a:gs>
                  </a:gsLst>
                  <a:lin ang="5400000" scaled="0"/>
                </a:gradFill>
              </a:defRPr>
            </a:lvl4pPr>
            <a:lvl5pPr marL="706506" indent="0">
              <a:buNone/>
              <a:defRPr sz="2040">
                <a:gradFill>
                  <a:gsLst>
                    <a:gs pos="100000">
                      <a:schemeClr val="bg2"/>
                    </a:gs>
                    <a:gs pos="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80" y="6526955"/>
            <a:ext cx="572078" cy="223825"/>
          </a:xfrm>
          <a:prstGeom prst="rect">
            <a:avLst/>
          </a:prstGeom>
        </p:spPr>
        <p:txBody>
          <a:bodyPr lIns="121720" tIns="60860" rIns="121720" bIns="60860" anchor="ctr"/>
          <a:lstStyle>
            <a:lvl1pPr algn="l">
              <a:defRPr sz="1632">
                <a:gradFill>
                  <a:gsLst>
                    <a:gs pos="100000">
                      <a:schemeClr val="bg2"/>
                    </a:gs>
                    <a:gs pos="0">
                      <a:schemeClr val="bg2"/>
                    </a:gs>
                  </a:gsLst>
                  <a:lin ang="5400000" scaled="0"/>
                </a:gradFill>
              </a:defRPr>
            </a:lvl1pPr>
          </a:lstStyle>
          <a:p>
            <a:pPr defTabSz="932597"/>
            <a:fld id="{FA4A93B8-B23A-4F35-A6A2-2F1F9227CD90}" type="slidenum">
              <a:rPr lang="en-US" smtClean="0">
                <a:gradFill>
                  <a:gsLst>
                    <a:gs pos="100000">
                      <a:srgbClr val="797A7D"/>
                    </a:gs>
                    <a:gs pos="0">
                      <a:srgbClr val="797A7D"/>
                    </a:gs>
                  </a:gsLst>
                  <a:lin ang="5400000" scaled="0"/>
                </a:gradFill>
              </a:rPr>
              <a:pPr defTabSz="932597"/>
              <a:t>‹#›</a:t>
            </a:fld>
            <a:endParaRPr lang="en-US">
              <a:gradFill>
                <a:gsLst>
                  <a:gs pos="100000">
                    <a:srgbClr val="797A7D"/>
                  </a:gs>
                  <a:gs pos="0">
                    <a:srgbClr val="797A7D"/>
                  </a:gs>
                </a:gsLst>
                <a:lin ang="5400000" scaled="0"/>
              </a:gradFill>
            </a:endParaRPr>
          </a:p>
        </p:txBody>
      </p:sp>
      <p:pic>
        <p:nvPicPr>
          <p:cNvPr id="9"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10649057" y="6289176"/>
            <a:ext cx="1451663" cy="53341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644766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2"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 id="2147484218" r:id="rId3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hyperlink" Target="http://schemas.microsoft.com/ws/2008/06/identity/claims/windowsaccountname" TargetMode="Externa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hyperlink" Target="http://success.yammer.com/product/releases/" TargetMode="Externa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success.yammer.com/integrations/directory-sync/" TargetMode="External"/><Relationship Id="rId2" Type="http://schemas.openxmlformats.org/officeDocument/2006/relationships/hyperlink" Target="http://success.yammer.com/integrations/single-sign-on/" TargetMode="Externa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8" Type="http://schemas.openxmlformats.org/officeDocument/2006/relationships/hyperlink" Target="http://www.sharepointconference.com/content/sessions/SPC378" TargetMode="External"/><Relationship Id="rId13" Type="http://schemas.openxmlformats.org/officeDocument/2006/relationships/hyperlink" Target="http://www.sharepointconference.com/content/sessions/SPC112" TargetMode="External"/><Relationship Id="rId18" Type="http://schemas.openxmlformats.org/officeDocument/2006/relationships/hyperlink" Target="http://www.sharepointconference.com/content/sessions/SPC371" TargetMode="External"/><Relationship Id="rId3" Type="http://schemas.openxmlformats.org/officeDocument/2006/relationships/hyperlink" Target="http://www.sharepointconference.com/content/sessions/SPC386" TargetMode="External"/><Relationship Id="rId21" Type="http://schemas.openxmlformats.org/officeDocument/2006/relationships/hyperlink" Target="http://www.sharepointconference.com/content/sessions/SPC275" TargetMode="External"/><Relationship Id="rId7" Type="http://schemas.openxmlformats.org/officeDocument/2006/relationships/hyperlink" Target="http://www.sharepointconference.com/content/sessions/SPC239" TargetMode="External"/><Relationship Id="rId12" Type="http://schemas.openxmlformats.org/officeDocument/2006/relationships/hyperlink" Target="http://www.sharepointconference.com/content/sessions/SPC380" TargetMode="External"/><Relationship Id="rId17" Type="http://schemas.openxmlformats.org/officeDocument/2006/relationships/hyperlink" Target="http://www.sharepointconference.com/content/sessions/SPC266" TargetMode="External"/><Relationship Id="rId2" Type="http://schemas.openxmlformats.org/officeDocument/2006/relationships/hyperlink" Target="http://www.sharepointconference.com/content/sessions/SPC104" TargetMode="External"/><Relationship Id="rId16" Type="http://schemas.openxmlformats.org/officeDocument/2006/relationships/hyperlink" Target="http://www.sharepointconference.com/content/sessions/SPC247" TargetMode="External"/><Relationship Id="rId20" Type="http://schemas.openxmlformats.org/officeDocument/2006/relationships/hyperlink" Target="http://www.sharepointconference.com/content/sessions/SPC3991" TargetMode="External"/><Relationship Id="rId1" Type="http://schemas.openxmlformats.org/officeDocument/2006/relationships/slideLayout" Target="../slideLayouts/slideLayout17.xml"/><Relationship Id="rId6" Type="http://schemas.openxmlformats.org/officeDocument/2006/relationships/hyperlink" Target="http://www.sharepointconference.com/content/sessions/SPC311" TargetMode="External"/><Relationship Id="rId11" Type="http://schemas.openxmlformats.org/officeDocument/2006/relationships/hyperlink" Target="http://www.sharepointconference.com/content/sessions/SPC295" TargetMode="External"/><Relationship Id="rId24" Type="http://schemas.openxmlformats.org/officeDocument/2006/relationships/hyperlink" Target="http://www.enterprisesocial.com/" TargetMode="External"/><Relationship Id="rId5" Type="http://schemas.openxmlformats.org/officeDocument/2006/relationships/hyperlink" Target="http://www.sharepointconference.com/content/sessions/SPC280" TargetMode="External"/><Relationship Id="rId15" Type="http://schemas.openxmlformats.org/officeDocument/2006/relationships/hyperlink" Target="http://www.sharepointconference.com/content/sessions/SPC368" TargetMode="External"/><Relationship Id="rId23" Type="http://schemas.openxmlformats.org/officeDocument/2006/relationships/hyperlink" Target="http://www.sharepointconference.com/content/sessions/SPC392" TargetMode="External"/><Relationship Id="rId10" Type="http://schemas.openxmlformats.org/officeDocument/2006/relationships/hyperlink" Target="http://www.sharepointconference.com/content/sessions/SPC248" TargetMode="External"/><Relationship Id="rId19" Type="http://schemas.openxmlformats.org/officeDocument/2006/relationships/hyperlink" Target="http://www.sharepointconference.com/content/sessions/SPC263" TargetMode="External"/><Relationship Id="rId4" Type="http://schemas.openxmlformats.org/officeDocument/2006/relationships/hyperlink" Target="http://www.sharepointconference.com/content/sessions/SPC282" TargetMode="External"/><Relationship Id="rId9" Type="http://schemas.openxmlformats.org/officeDocument/2006/relationships/hyperlink" Target="http://www.sharepointconference.com/content/sessions/SPC332" TargetMode="External"/><Relationship Id="rId14" Type="http://schemas.openxmlformats.org/officeDocument/2006/relationships/hyperlink" Target="http://www.sharepointconference.com/content/sessions/SPC264" TargetMode="External"/><Relationship Id="rId22" Type="http://schemas.openxmlformats.org/officeDocument/2006/relationships/hyperlink" Target="http://www.sharepointconference.com/content/sessions/SPC246" TargetMode="External"/></Relationships>
</file>

<file path=ppt/slides/_rels/slide39.xml.rels><?xml version="1.0" encoding="UTF-8" standalone="yes"?>
<Relationships xmlns="http://schemas.openxmlformats.org/package/2006/relationships"><Relationship Id="rId8" Type="http://schemas.openxmlformats.org/officeDocument/2006/relationships/hyperlink" Target="http://www.yammer.com/apps/" TargetMode="External"/><Relationship Id="rId13" Type="http://schemas.openxmlformats.org/officeDocument/2006/relationships/hyperlink" Target="https://twitter.com/yammer" TargetMode="External"/><Relationship Id="rId18" Type="http://schemas.openxmlformats.org/officeDocument/2006/relationships/hyperlink" Target="http://www.fastcompany.com/3025396/work-smart/how-red-robin-burgers-got-yummier-with-yammer" TargetMode="External"/><Relationship Id="rId26" Type="http://schemas.openxmlformats.org/officeDocument/2006/relationships/image" Target="../media/image9.png"/><Relationship Id="rId3" Type="http://schemas.openxmlformats.org/officeDocument/2006/relationships/hyperlink" Target="http://success.yammer.com/" TargetMode="External"/><Relationship Id="rId21" Type="http://schemas.openxmlformats.org/officeDocument/2006/relationships/hyperlink" Target="http://www.citeworld.com/social/22745/lexisnexis-yammer-adoption" TargetMode="External"/><Relationship Id="rId7" Type="http://schemas.openxmlformats.org/officeDocument/2006/relationships/hyperlink" Target="http://developer.yammer.com/" TargetMode="External"/><Relationship Id="rId12" Type="http://schemas.openxmlformats.org/officeDocument/2006/relationships/hyperlink" Target="http://blogs.office.com/?filter=true&amp;filter-product=office-365" TargetMode="External"/><Relationship Id="rId17" Type="http://schemas.openxmlformats.org/officeDocument/2006/relationships/hyperlink" Target="http://aka.ms/rise-of-enterprise-social-networks" TargetMode="External"/><Relationship Id="rId25" Type="http://schemas.openxmlformats.org/officeDocument/2006/relationships/hyperlink" Target="http://vimeo.com/70645080" TargetMode="External"/><Relationship Id="rId2" Type="http://schemas.openxmlformats.org/officeDocument/2006/relationships/hyperlink" Target="https://www.yammer.com/customers/" TargetMode="External"/><Relationship Id="rId16" Type="http://schemas.openxmlformats.org/officeDocument/2006/relationships/hyperlink" Target="http://blog.yammer.com/blog/2013/03/yammers-2013-business-value-survey-results-are-in.html" TargetMode="External"/><Relationship Id="rId20" Type="http://schemas.openxmlformats.org/officeDocument/2006/relationships/hyperlink" Target="http://news.idg.no/cw/art.cfm?id=EFFADB7D-D538-E754-354BEEAACB4C2797" TargetMode="External"/><Relationship Id="rId1" Type="http://schemas.openxmlformats.org/officeDocument/2006/relationships/slideLayout" Target="../slideLayouts/slideLayout17.xml"/><Relationship Id="rId6" Type="http://schemas.openxmlformats.org/officeDocument/2006/relationships/hyperlink" Target="https://success.yammer.com/admin-it/" TargetMode="External"/><Relationship Id="rId11" Type="http://schemas.openxmlformats.org/officeDocument/2006/relationships/hyperlink" Target="http://blog.yammer.com/blog" TargetMode="External"/><Relationship Id="rId24" Type="http://schemas.openxmlformats.org/officeDocument/2006/relationships/hyperlink" Target="http://player.vimeo.com/video/69202577?autoplay=1" TargetMode="External"/><Relationship Id="rId5" Type="http://schemas.openxmlformats.org/officeDocument/2006/relationships/hyperlink" Target="http://www.theresponsiveorg.com/" TargetMode="External"/><Relationship Id="rId15" Type="http://schemas.openxmlformats.org/officeDocument/2006/relationships/hyperlink" Target="http://www.gartner.com/technology/reprints.do?id=1-1JLTT2P&amp;ct=130910&amp;st=sb" TargetMode="External"/><Relationship Id="rId23" Type="http://schemas.openxmlformats.org/officeDocument/2006/relationships/hyperlink" Target="http://www.microsoft.com/en-us/news/Press/2013/Feb13/02-20YammerQ4PR.aspx" TargetMode="External"/><Relationship Id="rId10" Type="http://schemas.openxmlformats.org/officeDocument/2006/relationships/hyperlink" Target="http://ignite.office.com/yammer" TargetMode="External"/><Relationship Id="rId19" Type="http://schemas.openxmlformats.org/officeDocument/2006/relationships/hyperlink" Target="http://www.citeworld.com/social/22949/teach-for-america-yammer-shoestring-budget?page=0" TargetMode="External"/><Relationship Id="rId4" Type="http://schemas.openxmlformats.org/officeDocument/2006/relationships/hyperlink" Target="http://www.enterprisesocial.com/" TargetMode="External"/><Relationship Id="rId9" Type="http://schemas.openxmlformats.org/officeDocument/2006/relationships/hyperlink" Target="http://office.microsoft.com/en-us/store/" TargetMode="External"/><Relationship Id="rId14" Type="http://schemas.openxmlformats.org/officeDocument/2006/relationships/hyperlink" Target="https://twitter.com/office365" TargetMode="External"/><Relationship Id="rId22" Type="http://schemas.openxmlformats.org/officeDocument/2006/relationships/hyperlink" Target="http://www.citeworld.com/social/22624/nationwide-yammer-sharepoint" TargetMode="External"/><Relationship Id="rId27"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328753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Users</a:t>
            </a:r>
          </a:p>
        </p:txBody>
      </p:sp>
      <p:sp>
        <p:nvSpPr>
          <p:cNvPr id="5" name="Text Placeholder 1"/>
          <p:cNvSpPr>
            <a:spLocks noGrp="1"/>
          </p:cNvSpPr>
          <p:nvPr>
            <p:ph type="body" sz="quarter" idx="10"/>
          </p:nvPr>
        </p:nvSpPr>
        <p:spPr>
          <a:xfrm>
            <a:off x="274639" y="1476622"/>
            <a:ext cx="5840975" cy="5142947"/>
          </a:xfrm>
        </p:spPr>
        <p:txBody>
          <a:bodyPr vert="horz" wrap="square" lIns="146304" tIns="91440" rIns="146304" bIns="91440" rtlCol="0">
            <a:spAutoFit/>
          </a:bodyPr>
          <a:lstStyle/>
          <a:p>
            <a:pPr>
              <a:spcBef>
                <a:spcPts val="0"/>
              </a:spcBef>
              <a:spcAft>
                <a:spcPts val="1200"/>
              </a:spcAft>
            </a:pPr>
            <a:r>
              <a:rPr lang="en-US" sz="3600" dirty="0">
                <a:gradFill>
                  <a:gsLst>
                    <a:gs pos="2920">
                      <a:schemeClr val="tx2"/>
                    </a:gs>
                    <a:gs pos="39000">
                      <a:schemeClr val="tx2"/>
                    </a:gs>
                  </a:gsLst>
                  <a:lin ang="5400000" scaled="0"/>
                </a:gradFill>
              </a:rPr>
              <a:t>Always belong to a home (canonical) network</a:t>
            </a:r>
          </a:p>
          <a:p>
            <a:pPr>
              <a:spcBef>
                <a:spcPts val="0"/>
              </a:spcBef>
              <a:spcAft>
                <a:spcPts val="1200"/>
              </a:spcAft>
            </a:pPr>
            <a:r>
              <a:rPr lang="en-US" sz="3600" dirty="0">
                <a:gradFill>
                  <a:gsLst>
                    <a:gs pos="2920">
                      <a:schemeClr val="tx2"/>
                    </a:gs>
                    <a:gs pos="39000">
                      <a:schemeClr val="tx2"/>
                    </a:gs>
                  </a:gsLst>
                  <a:lin ang="5400000" scaled="0"/>
                </a:gradFill>
              </a:rPr>
              <a:t>Sometimes users are members of an external network</a:t>
            </a:r>
          </a:p>
          <a:p>
            <a:pPr>
              <a:spcBef>
                <a:spcPts val="0"/>
              </a:spcBef>
              <a:spcAft>
                <a:spcPts val="1200"/>
              </a:spcAft>
            </a:pPr>
            <a:r>
              <a:rPr lang="en-US" sz="3600" dirty="0">
                <a:gradFill>
                  <a:gsLst>
                    <a:gs pos="2920">
                      <a:schemeClr val="tx2"/>
                    </a:gs>
                    <a:gs pos="39000">
                      <a:schemeClr val="tx2"/>
                    </a:gs>
                  </a:gsLst>
                  <a:lin ang="5400000" scaled="0"/>
                </a:gradFill>
              </a:rPr>
              <a:t>Guests get direct access to other home networks</a:t>
            </a:r>
          </a:p>
          <a:p>
            <a:pPr>
              <a:spcBef>
                <a:spcPts val="0"/>
              </a:spcBef>
              <a:spcAft>
                <a:spcPts val="1200"/>
              </a:spcAft>
            </a:pPr>
            <a:r>
              <a:rPr lang="en-US" sz="3600" dirty="0">
                <a:gradFill>
                  <a:gsLst>
                    <a:gs pos="2920">
                      <a:schemeClr val="tx2"/>
                    </a:gs>
                    <a:gs pos="39000">
                      <a:schemeClr val="tx2"/>
                    </a:gs>
                  </a:gsLst>
                  <a:lin ang="5400000" scaled="0"/>
                </a:gradFill>
              </a:rPr>
              <a:t>Exist in a limited number of states during </a:t>
            </a:r>
            <a:r>
              <a:rPr lang="en-US" sz="3600" dirty="0" smtClean="0">
                <a:gradFill>
                  <a:gsLst>
                    <a:gs pos="2920">
                      <a:schemeClr val="tx2"/>
                    </a:gs>
                    <a:gs pos="39000">
                      <a:schemeClr val="tx2"/>
                    </a:gs>
                  </a:gsLst>
                  <a:lin ang="5400000" scaled="0"/>
                </a:gradFill>
              </a:rPr>
              <a:t>lifetime</a:t>
            </a:r>
            <a:endParaRPr lang="en-US" sz="3600" dirty="0">
              <a:gradFill>
                <a:gsLst>
                  <a:gs pos="2920">
                    <a:schemeClr val="tx2"/>
                  </a:gs>
                  <a:gs pos="39000">
                    <a:schemeClr val="tx2"/>
                  </a:gs>
                </a:gsLst>
                <a:lin ang="5400000" scaled="0"/>
              </a:gradFill>
            </a:endParaRPr>
          </a:p>
        </p:txBody>
      </p:sp>
      <p:cxnSp>
        <p:nvCxnSpPr>
          <p:cNvPr id="1069" name="Curved Connector 1068"/>
          <p:cNvCxnSpPr>
            <a:stCxn id="8" idx="3"/>
            <a:endCxn id="11" idx="0"/>
          </p:cNvCxnSpPr>
          <p:nvPr/>
        </p:nvCxnSpPr>
        <p:spPr>
          <a:xfrm>
            <a:off x="9818610" y="2182235"/>
            <a:ext cx="1314527" cy="1308677"/>
          </a:xfrm>
          <a:prstGeom prst="curvedConnector2">
            <a:avLst/>
          </a:prstGeom>
          <a:ln w="50800">
            <a:solidFill>
              <a:schemeClr val="bg2">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6065837" y="1839335"/>
            <a:ext cx="5867400" cy="2343727"/>
            <a:chOff x="6065837" y="1211262"/>
            <a:chExt cx="5867400" cy="2343727"/>
          </a:xfrm>
        </p:grpSpPr>
        <p:cxnSp>
          <p:nvCxnSpPr>
            <p:cNvPr id="24" name="Curved Connector 23"/>
            <p:cNvCxnSpPr>
              <a:stCxn id="11" idx="2"/>
              <a:endCxn id="12" idx="2"/>
            </p:cNvCxnSpPr>
            <p:nvPr/>
          </p:nvCxnSpPr>
          <p:spPr>
            <a:xfrm rot="5400000">
              <a:off x="8999537" y="1415039"/>
              <a:ext cx="12700" cy="4267200"/>
            </a:xfrm>
            <a:prstGeom prst="curvedConnector3">
              <a:avLst>
                <a:gd name="adj1" fmla="val 12789472"/>
              </a:avLst>
            </a:prstGeom>
            <a:ln w="50800">
              <a:solidFill>
                <a:srgbClr val="DC3C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061" name="Group 1060"/>
            <p:cNvGrpSpPr/>
            <p:nvPr/>
          </p:nvGrpSpPr>
          <p:grpSpPr>
            <a:xfrm>
              <a:off x="6065837" y="1211262"/>
              <a:ext cx="5867400" cy="2337377"/>
              <a:chOff x="6675437" y="1287462"/>
              <a:chExt cx="5867400" cy="2337377"/>
            </a:xfrm>
          </p:grpSpPr>
          <p:sp>
            <p:nvSpPr>
              <p:cNvPr id="8" name="Rectangle 7"/>
              <p:cNvSpPr/>
              <p:nvPr/>
            </p:nvSpPr>
            <p:spPr bwMode="auto">
              <a:xfrm>
                <a:off x="8828010" y="1287462"/>
                <a:ext cx="1600200" cy="685800"/>
              </a:xfrm>
              <a:prstGeom prst="rect">
                <a:avLst/>
              </a:prstGeom>
              <a:solidFill>
                <a:srgbClr val="6C85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Pending</a:t>
                </a:r>
              </a:p>
            </p:txBody>
          </p:sp>
          <p:sp>
            <p:nvSpPr>
              <p:cNvPr id="10" name="Rectangle 9"/>
              <p:cNvSpPr/>
              <p:nvPr/>
            </p:nvSpPr>
            <p:spPr bwMode="auto">
              <a:xfrm>
                <a:off x="8821842" y="2939039"/>
                <a:ext cx="1600200" cy="685800"/>
              </a:xfrm>
              <a:prstGeom prst="rect">
                <a:avLst/>
              </a:prstGeom>
              <a:solidFill>
                <a:srgbClr val="6E8B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Active</a:t>
                </a:r>
              </a:p>
            </p:txBody>
          </p:sp>
          <p:sp>
            <p:nvSpPr>
              <p:cNvPr id="11" name="Rectangle 10"/>
              <p:cNvSpPr/>
              <p:nvPr/>
            </p:nvSpPr>
            <p:spPr bwMode="auto">
              <a:xfrm>
                <a:off x="10942637" y="2939039"/>
                <a:ext cx="1600200" cy="685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Suspended</a:t>
                </a:r>
              </a:p>
            </p:txBody>
          </p:sp>
          <p:sp>
            <p:nvSpPr>
              <p:cNvPr id="12" name="Rectangle 11"/>
              <p:cNvSpPr/>
              <p:nvPr/>
            </p:nvSpPr>
            <p:spPr bwMode="auto">
              <a:xfrm>
                <a:off x="6675437" y="2939039"/>
                <a:ext cx="1600200" cy="685800"/>
              </a:xfrm>
              <a:prstGeom prst="rect">
                <a:avLst/>
              </a:prstGeom>
              <a:solidFill>
                <a:schemeClr val="tx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Deleted</a:t>
                </a:r>
              </a:p>
            </p:txBody>
          </p:sp>
          <p:cxnSp>
            <p:nvCxnSpPr>
              <p:cNvPr id="13" name="Straight Arrow Connector 12"/>
              <p:cNvCxnSpPr>
                <a:stCxn id="8" idx="2"/>
                <a:endCxn id="10" idx="0"/>
              </p:cNvCxnSpPr>
              <p:nvPr/>
            </p:nvCxnSpPr>
            <p:spPr>
              <a:xfrm flipH="1">
                <a:off x="9621942" y="1973262"/>
                <a:ext cx="6168" cy="965777"/>
              </a:xfrm>
              <a:prstGeom prst="straightConnector1">
                <a:avLst/>
              </a:prstGeom>
              <a:ln w="50800">
                <a:solidFill>
                  <a:schemeClr val="bg2">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Curved Connector 15"/>
              <p:cNvCxnSpPr>
                <a:stCxn id="8" idx="1"/>
                <a:endCxn id="12" idx="0"/>
              </p:cNvCxnSpPr>
              <p:nvPr/>
            </p:nvCxnSpPr>
            <p:spPr>
              <a:xfrm rot="10800000" flipV="1">
                <a:off x="7475538" y="1630361"/>
                <a:ext cx="1352473" cy="1308677"/>
              </a:xfrm>
              <a:prstGeom prst="curvedConnector2">
                <a:avLst/>
              </a:prstGeom>
              <a:ln w="50800">
                <a:solidFill>
                  <a:srgbClr val="DC3C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54" name="Straight Arrow Connector 1053"/>
              <p:cNvCxnSpPr>
                <a:stCxn id="10" idx="1"/>
                <a:endCxn id="12" idx="3"/>
              </p:cNvCxnSpPr>
              <p:nvPr/>
            </p:nvCxnSpPr>
            <p:spPr>
              <a:xfrm flipH="1">
                <a:off x="8275637" y="3281939"/>
                <a:ext cx="546205" cy="0"/>
              </a:xfrm>
              <a:prstGeom prst="straightConnector1">
                <a:avLst/>
              </a:prstGeom>
              <a:ln w="50800">
                <a:solidFill>
                  <a:srgbClr val="DC3C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59" name="Straight Arrow Connector 1058"/>
              <p:cNvCxnSpPr/>
              <p:nvPr/>
            </p:nvCxnSpPr>
            <p:spPr>
              <a:xfrm>
                <a:off x="10422042" y="3167639"/>
                <a:ext cx="520595" cy="0"/>
              </a:xfrm>
              <a:prstGeom prst="straightConnector1">
                <a:avLst/>
              </a:prstGeom>
              <a:ln w="50800">
                <a:solidFill>
                  <a:schemeClr val="bg2">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cxnSp>
          <p:nvCxnSpPr>
            <p:cNvPr id="27" name="Straight Arrow Connector 26"/>
            <p:cNvCxnSpPr/>
            <p:nvPr/>
          </p:nvCxnSpPr>
          <p:spPr>
            <a:xfrm flipH="1">
              <a:off x="9799637" y="3344862"/>
              <a:ext cx="520595" cy="0"/>
            </a:xfrm>
            <a:prstGeom prst="straightConnector1">
              <a:avLst/>
            </a:prstGeom>
            <a:ln w="50800">
              <a:solidFill>
                <a:schemeClr val="bg2">
                  <a:lumMod val="50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15958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User </a:t>
            </a:r>
            <a:r>
              <a:rPr lang="en-US" dirty="0" smtClean="0">
                <a:gradFill>
                  <a:gsLst>
                    <a:gs pos="1250">
                      <a:schemeClr val="tx1"/>
                    </a:gs>
                    <a:gs pos="100000">
                      <a:schemeClr val="tx1"/>
                    </a:gs>
                  </a:gsLst>
                  <a:lin ang="5400000" scaled="0"/>
                </a:gradFill>
              </a:rPr>
              <a:t>profiles</a:t>
            </a:r>
            <a:endParaRPr lang="en-US" dirty="0">
              <a:gradFill>
                <a:gsLst>
                  <a:gs pos="1250">
                    <a:schemeClr val="tx1"/>
                  </a:gs>
                  <a:gs pos="100000">
                    <a:schemeClr val="tx1"/>
                  </a:gs>
                </a:gsLst>
                <a:lin ang="5400000" scaled="0"/>
              </a:gradFill>
            </a:endParaRPr>
          </a:p>
        </p:txBody>
      </p:sp>
      <p:sp>
        <p:nvSpPr>
          <p:cNvPr id="4" name="Rectangle 3"/>
          <p:cNvSpPr/>
          <p:nvPr/>
        </p:nvSpPr>
        <p:spPr bwMode="auto">
          <a:xfrm>
            <a:off x="274639" y="4546255"/>
            <a:ext cx="5486399" cy="1957459"/>
          </a:xfrm>
          <a:prstGeom prst="rect">
            <a:avLst/>
          </a:prstGeom>
        </p:spPr>
        <p:txBody>
          <a:bodyPr vert="horz" wrap="square" lIns="146304" tIns="91440" rIns="146304" bIns="91440" rtlCol="0">
            <a:spAutoFit/>
          </a:bodyPr>
          <a:lstStyle/>
          <a:p>
            <a:pPr>
              <a:lnSpc>
                <a:spcPct val="90000"/>
              </a:lnSpc>
              <a:spcBef>
                <a:spcPct val="20000"/>
              </a:spcBef>
              <a:buClr>
                <a:schemeClr val="tx1"/>
              </a:buClr>
              <a:buSzPct val="90000"/>
              <a:buFont typeface="Wingdings" panose="05000000000000000000" pitchFamily="2" charset="2"/>
              <a:buNone/>
            </a:pPr>
            <a:r>
              <a:rPr lang="en-US" sz="3200" dirty="0">
                <a:gradFill>
                  <a:gsLst>
                    <a:gs pos="2920">
                      <a:schemeClr val="tx2"/>
                    </a:gs>
                    <a:gs pos="39000">
                      <a:schemeClr val="tx2"/>
                    </a:gs>
                  </a:gsLst>
                  <a:lin ang="5400000" scaled="0"/>
                </a:gradFill>
                <a:latin typeface="+mj-lt"/>
              </a:rPr>
              <a:t>User confirms email, enters name, chooses a password, uploads a “</a:t>
            </a:r>
            <a:r>
              <a:rPr lang="en-US" sz="3200" dirty="0" err="1">
                <a:gradFill>
                  <a:gsLst>
                    <a:gs pos="2920">
                      <a:schemeClr val="tx2"/>
                    </a:gs>
                    <a:gs pos="39000">
                      <a:schemeClr val="tx2"/>
                    </a:gs>
                  </a:gsLst>
                  <a:lin ang="5400000" scaled="0"/>
                </a:gradFill>
                <a:latin typeface="+mj-lt"/>
              </a:rPr>
              <a:t>mugshot</a:t>
            </a:r>
            <a:r>
              <a:rPr lang="en-US" sz="3200" dirty="0">
                <a:gradFill>
                  <a:gsLst>
                    <a:gs pos="2920">
                      <a:schemeClr val="tx2"/>
                    </a:gs>
                    <a:gs pos="39000">
                      <a:schemeClr val="tx2"/>
                    </a:gs>
                  </a:gsLst>
                  <a:lin ang="5400000" scaled="0"/>
                </a:gradFill>
                <a:latin typeface="+mj-lt"/>
              </a:rPr>
              <a:t>”, and selects some groups.</a:t>
            </a:r>
          </a:p>
        </p:txBody>
      </p:sp>
      <p:sp>
        <p:nvSpPr>
          <p:cNvPr id="5" name="Rectangle 4"/>
          <p:cNvSpPr/>
          <p:nvPr/>
        </p:nvSpPr>
        <p:spPr bwMode="auto">
          <a:xfrm>
            <a:off x="279399" y="1697062"/>
            <a:ext cx="5755880" cy="27400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An initial engagement point for end users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3" y="1697062"/>
            <a:ext cx="5760640" cy="2740025"/>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Limited administrator controls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3" y="4531052"/>
            <a:ext cx="615137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a:gradFill>
                  <a:gsLst>
                    <a:gs pos="2920">
                      <a:schemeClr val="tx2"/>
                    </a:gs>
                    <a:gs pos="39000">
                      <a:schemeClr val="tx2"/>
                    </a:gs>
                  </a:gsLst>
                  <a:lin ang="5400000" scaled="0"/>
                </a:gradFill>
                <a:latin typeface="+mj-lt"/>
              </a:rPr>
              <a:t>Users have control over the values that appear in their profile</a:t>
            </a:r>
          </a:p>
        </p:txBody>
      </p:sp>
    </p:spTree>
    <p:extLst>
      <p:ext uri="{BB962C8B-B14F-4D97-AF65-F5344CB8AC3E}">
        <p14:creationId xmlns:p14="http://schemas.microsoft.com/office/powerpoint/2010/main" val="253466700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Mass </a:t>
            </a:r>
            <a:r>
              <a:rPr lang="en-US" dirty="0" smtClean="0">
                <a:gradFill>
                  <a:gsLst>
                    <a:gs pos="1250">
                      <a:schemeClr val="tx1"/>
                    </a:gs>
                    <a:gs pos="100000">
                      <a:schemeClr val="tx1"/>
                    </a:gs>
                  </a:gsLst>
                  <a:lin ang="5400000" scaled="0"/>
                </a:gradFill>
              </a:rPr>
              <a:t>updates </a:t>
            </a:r>
            <a:r>
              <a:rPr lang="en-US" dirty="0">
                <a:gradFill>
                  <a:gsLst>
                    <a:gs pos="1250">
                      <a:schemeClr val="tx1"/>
                    </a:gs>
                    <a:gs pos="100000">
                      <a:schemeClr val="tx1"/>
                    </a:gs>
                  </a:gsLst>
                  <a:lin ang="5400000" scaled="0"/>
                </a:gradFill>
              </a:rPr>
              <a:t>to u</a:t>
            </a:r>
            <a:r>
              <a:rPr lang="en-US" dirty="0" smtClean="0">
                <a:gradFill>
                  <a:gsLst>
                    <a:gs pos="1250">
                      <a:schemeClr val="tx1"/>
                    </a:gs>
                    <a:gs pos="100000">
                      <a:schemeClr val="tx1"/>
                    </a:gs>
                  </a:gsLst>
                  <a:lin ang="5400000" scaled="0"/>
                </a:gradFill>
              </a:rPr>
              <a:t>ser </a:t>
            </a:r>
            <a:r>
              <a:rPr lang="en-US" dirty="0">
                <a:gradFill>
                  <a:gsLst>
                    <a:gs pos="1250">
                      <a:schemeClr val="tx1"/>
                    </a:gs>
                    <a:gs pos="100000">
                      <a:schemeClr val="tx1"/>
                    </a:gs>
                  </a:gsLst>
                  <a:lin ang="5400000" scaled="0"/>
                </a:gradFill>
              </a:rPr>
              <a:t>p</a:t>
            </a:r>
            <a:r>
              <a:rPr lang="en-US" dirty="0" smtClean="0">
                <a:gradFill>
                  <a:gsLst>
                    <a:gs pos="1250">
                      <a:schemeClr val="tx1"/>
                    </a:gs>
                    <a:gs pos="100000">
                      <a:schemeClr val="tx1"/>
                    </a:gs>
                  </a:gsLst>
                  <a:lin ang="5400000" scaled="0"/>
                </a:gradFill>
              </a:rPr>
              <a:t>rofiles</a:t>
            </a:r>
            <a:endParaRPr lang="en-US" dirty="0">
              <a:gradFill>
                <a:gsLst>
                  <a:gs pos="1250">
                    <a:schemeClr val="tx1"/>
                  </a:gs>
                  <a:gs pos="100000">
                    <a:schemeClr val="tx1"/>
                  </a:gs>
                </a:gsLst>
                <a:lin ang="5400000" scaled="0"/>
              </a:gradFill>
            </a:endParaRPr>
          </a:p>
        </p:txBody>
      </p:sp>
      <p:sp>
        <p:nvSpPr>
          <p:cNvPr id="4" name="Rectangle 3"/>
          <p:cNvSpPr/>
          <p:nvPr/>
        </p:nvSpPr>
        <p:spPr bwMode="auto">
          <a:xfrm>
            <a:off x="274639" y="4546255"/>
            <a:ext cx="576064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3200" dirty="0">
                <a:gradFill>
                  <a:gsLst>
                    <a:gs pos="2920">
                      <a:schemeClr val="tx2"/>
                    </a:gs>
                    <a:gs pos="39000">
                      <a:schemeClr val="tx2"/>
                    </a:gs>
                  </a:gsLst>
                  <a:lin ang="5400000" scaled="0"/>
                </a:gradFill>
                <a:latin typeface="+mj-lt"/>
              </a:rPr>
              <a:t>Available to verified administrators in Yammer</a:t>
            </a:r>
          </a:p>
          <a:p>
            <a:pPr defTabSz="932472" fontAlgn="base">
              <a:lnSpc>
                <a:spcPct val="90000"/>
              </a:lnSpc>
              <a:spcBef>
                <a:spcPct val="0"/>
              </a:spcBef>
              <a:spcAft>
                <a:spcPts val="600"/>
              </a:spcAft>
            </a:pPr>
            <a:r>
              <a:rPr lang="en-US" sz="3200" dirty="0">
                <a:gradFill>
                  <a:gsLst>
                    <a:gs pos="2920">
                      <a:schemeClr val="tx2"/>
                    </a:gs>
                    <a:gs pos="39000">
                      <a:schemeClr val="tx2"/>
                    </a:gs>
                  </a:gsLst>
                  <a:lin ang="5400000" scaled="0"/>
                </a:gradFill>
                <a:latin typeface="+mj-lt"/>
              </a:rPr>
              <a:t>Profiles can be created with a default password</a:t>
            </a:r>
          </a:p>
        </p:txBody>
      </p:sp>
      <p:sp>
        <p:nvSpPr>
          <p:cNvPr id="5" name="Rectangle 4"/>
          <p:cNvSpPr/>
          <p:nvPr/>
        </p:nvSpPr>
        <p:spPr bwMode="auto">
          <a:xfrm>
            <a:off x="279399" y="1697062"/>
            <a:ext cx="5755880" cy="2740025"/>
          </a:xfrm>
          <a:prstGeom prst="rect">
            <a:avLst/>
          </a:prstGeom>
          <a:solidFill>
            <a:schemeClr val="accent3">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Bulk </a:t>
            </a:r>
            <a:r>
              <a:rPr lang="en-US" sz="3600" dirty="0">
                <a:gradFill>
                  <a:gsLst>
                    <a:gs pos="0">
                      <a:srgbClr val="FFFFFF"/>
                    </a:gs>
                    <a:gs pos="100000">
                      <a:srgbClr val="FFFFFF"/>
                    </a:gs>
                  </a:gsLst>
                  <a:lin ang="5400000" scaled="0"/>
                </a:gradFill>
                <a:ea typeface="Segoe UI" pitchFamily="34" charset="0"/>
                <a:cs typeface="Segoe UI" pitchFamily="34" charset="0"/>
              </a:rPr>
              <a:t>u</a:t>
            </a:r>
            <a:r>
              <a:rPr lang="en-US" sz="3600" dirty="0" smtClean="0">
                <a:gradFill>
                  <a:gsLst>
                    <a:gs pos="0">
                      <a:srgbClr val="FFFFFF"/>
                    </a:gs>
                    <a:gs pos="100000">
                      <a:srgbClr val="FFFFFF"/>
                    </a:gs>
                  </a:gsLst>
                  <a:lin ang="5400000" scaled="0"/>
                </a:gradFill>
                <a:ea typeface="Segoe UI" pitchFamily="34" charset="0"/>
                <a:cs typeface="Segoe UI" pitchFamily="34" charset="0"/>
              </a:rPr>
              <a:t>pdate</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3" y="1697062"/>
            <a:ext cx="5760640" cy="2740025"/>
          </a:xfrm>
          <a:prstGeom prst="rect">
            <a:avLst/>
          </a:prstGeom>
          <a:solidFill>
            <a:schemeClr val="accent3">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Yammer User API</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3" y="4531052"/>
            <a:ext cx="615137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3200" dirty="0">
                <a:gradFill>
                  <a:gsLst>
                    <a:gs pos="2920">
                      <a:schemeClr val="tx2"/>
                    </a:gs>
                    <a:gs pos="39000">
                      <a:schemeClr val="tx2"/>
                    </a:gs>
                  </a:gsLst>
                  <a:lin ang="5400000" scaled="0"/>
                </a:gradFill>
                <a:latin typeface="+mj-lt"/>
              </a:rPr>
              <a:t>Requires code, but allows integration with exotic identity systems</a:t>
            </a:r>
          </a:p>
        </p:txBody>
      </p:sp>
    </p:spTree>
    <p:extLst>
      <p:ext uri="{BB962C8B-B14F-4D97-AF65-F5344CB8AC3E}">
        <p14:creationId xmlns:p14="http://schemas.microsoft.com/office/powerpoint/2010/main" val="105883725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Single sign-on</a:t>
            </a:r>
            <a:endParaRPr lang="en-US" dirty="0"/>
          </a:p>
        </p:txBody>
      </p:sp>
    </p:spTree>
    <p:extLst>
      <p:ext uri="{BB962C8B-B14F-4D97-AF65-F5344CB8AC3E}">
        <p14:creationId xmlns:p14="http://schemas.microsoft.com/office/powerpoint/2010/main" val="270118715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SSO b</a:t>
            </a:r>
            <a:r>
              <a:rPr lang="en-US" dirty="0" smtClean="0">
                <a:gradFill>
                  <a:gsLst>
                    <a:gs pos="1250">
                      <a:schemeClr val="tx1"/>
                    </a:gs>
                    <a:gs pos="100000">
                      <a:schemeClr val="tx1"/>
                    </a:gs>
                  </a:gsLst>
                  <a:lin ang="5400000" scaled="0"/>
                </a:gradFill>
              </a:rPr>
              <a:t>enefits</a:t>
            </a:r>
            <a:endParaRPr lang="en-US" dirty="0">
              <a:gradFill>
                <a:gsLst>
                  <a:gs pos="1250">
                    <a:schemeClr val="tx1"/>
                  </a:gs>
                  <a:gs pos="100000">
                    <a:schemeClr val="tx1"/>
                  </a:gs>
                </a:gsLst>
                <a:lin ang="5400000" scaled="0"/>
              </a:gradFill>
            </a:endParaRPr>
          </a:p>
        </p:txBody>
      </p:sp>
      <p:sp>
        <p:nvSpPr>
          <p:cNvPr id="4" name="Rectangle 3"/>
          <p:cNvSpPr/>
          <p:nvPr/>
        </p:nvSpPr>
        <p:spPr bwMode="auto">
          <a:xfrm>
            <a:off x="274638" y="4546255"/>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The same credentials used in the enterprise are used by Yammer</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Makes multi-factor authentication a possibility</a:t>
            </a:r>
          </a:p>
        </p:txBody>
      </p:sp>
      <p:sp>
        <p:nvSpPr>
          <p:cNvPr id="5" name="Rectangle 4"/>
          <p:cNvSpPr/>
          <p:nvPr/>
        </p:nvSpPr>
        <p:spPr bwMode="auto">
          <a:xfrm>
            <a:off x="279399" y="1697062"/>
            <a:ext cx="5760894" cy="2740025"/>
          </a:xfrm>
          <a:prstGeom prst="rect">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Federation</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2" y="1697062"/>
            <a:ext cx="5765659" cy="2740025"/>
          </a:xfrm>
          <a:prstGeom prst="rect">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User convenience</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2" y="4531052"/>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A single set of credentials to remember</a:t>
            </a:r>
          </a:p>
        </p:txBody>
      </p:sp>
    </p:spTree>
    <p:extLst>
      <p:ext uri="{BB962C8B-B14F-4D97-AF65-F5344CB8AC3E}">
        <p14:creationId xmlns:p14="http://schemas.microsoft.com/office/powerpoint/2010/main" val="58432944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Expected, but absent</a:t>
            </a:r>
          </a:p>
        </p:txBody>
      </p:sp>
      <p:sp>
        <p:nvSpPr>
          <p:cNvPr id="4" name="Rectangle 3"/>
          <p:cNvSpPr/>
          <p:nvPr/>
        </p:nvSpPr>
        <p:spPr bwMode="auto">
          <a:xfrm>
            <a:off x="274638" y="4546255"/>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Yammer delegates this responsibility to Directory Sync</a:t>
            </a:r>
          </a:p>
        </p:txBody>
      </p:sp>
      <p:sp>
        <p:nvSpPr>
          <p:cNvPr id="5" name="Rectangle 4"/>
          <p:cNvSpPr/>
          <p:nvPr/>
        </p:nvSpPr>
        <p:spPr bwMode="auto">
          <a:xfrm>
            <a:off x="279399" y="1697062"/>
            <a:ext cx="5760894" cy="274002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Attribute exchange</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2" y="1697062"/>
            <a:ext cx="5765659" cy="274002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WS-Federation</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2" y="4531052"/>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SAML is the supported protocol</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ADFS, Azure AD, and many other identity providers support this standard</a:t>
            </a:r>
          </a:p>
        </p:txBody>
      </p:sp>
    </p:spTree>
    <p:extLst>
      <p:ext uri="{BB962C8B-B14F-4D97-AF65-F5344CB8AC3E}">
        <p14:creationId xmlns:p14="http://schemas.microsoft.com/office/powerpoint/2010/main" val="130395751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4"/>
            <a:ext cx="11889564" cy="917575"/>
          </a:xfrm>
        </p:spPr>
        <p:txBody>
          <a:bodyPr/>
          <a:lstStyle/>
          <a:p>
            <a:r>
              <a:rPr lang="en-US" dirty="0" smtClean="0"/>
              <a:t>Deployment process</a:t>
            </a:r>
            <a:endParaRPr lang="en-US" dirty="0"/>
          </a:p>
        </p:txBody>
      </p:sp>
      <p:graphicFrame>
        <p:nvGraphicFramePr>
          <p:cNvPr id="4" name="Diagram 3"/>
          <p:cNvGraphicFramePr/>
          <p:nvPr>
            <p:extLst/>
          </p:nvPr>
        </p:nvGraphicFramePr>
        <p:xfrm>
          <a:off x="6035145" y="1439862"/>
          <a:ext cx="6050492" cy="4675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Placeholder 1"/>
          <p:cNvSpPr>
            <a:spLocks noGrp="1"/>
          </p:cNvSpPr>
          <p:nvPr>
            <p:ph type="body" sz="quarter" idx="4294967295"/>
          </p:nvPr>
        </p:nvSpPr>
        <p:spPr>
          <a:xfrm>
            <a:off x="274639" y="1476622"/>
            <a:ext cx="5307575" cy="5312223"/>
          </a:xfrm>
          <a:prstGeom prst="rect">
            <a:avLst/>
          </a:prstGeom>
        </p:spPr>
        <p:txBody>
          <a:bodyPr/>
          <a:lstStyle/>
          <a:p>
            <a:pPr marL="0" indent="0">
              <a:spcBef>
                <a:spcPts val="0"/>
              </a:spcBef>
              <a:spcAft>
                <a:spcPts val="1200"/>
              </a:spcAft>
              <a:buNone/>
            </a:pPr>
            <a:r>
              <a:rPr lang="en-US" sz="3600" dirty="0">
                <a:gradFill>
                  <a:gsLst>
                    <a:gs pos="2920">
                      <a:schemeClr val="tx2"/>
                    </a:gs>
                    <a:gs pos="39000">
                      <a:schemeClr val="tx2"/>
                    </a:gs>
                  </a:gsLst>
                  <a:lin ang="5400000" scaled="0"/>
                </a:gradFill>
              </a:rPr>
              <a:t>Process is not self-service</a:t>
            </a:r>
          </a:p>
          <a:p>
            <a:pPr marL="0" indent="0">
              <a:spcBef>
                <a:spcPts val="0"/>
              </a:spcBef>
              <a:spcAft>
                <a:spcPts val="1200"/>
              </a:spcAft>
              <a:buNone/>
            </a:pPr>
            <a:r>
              <a:rPr lang="en-US" sz="3600" dirty="0">
                <a:gradFill>
                  <a:gsLst>
                    <a:gs pos="2920">
                      <a:schemeClr val="tx2"/>
                    </a:gs>
                    <a:gs pos="39000">
                      <a:schemeClr val="tx2"/>
                    </a:gs>
                  </a:gsLst>
                  <a:lin ang="5400000" scaled="0"/>
                </a:gradFill>
              </a:rPr>
              <a:t>If you have </a:t>
            </a:r>
            <a:r>
              <a:rPr lang="en-US" sz="3600" dirty="0" smtClean="0">
                <a:gradFill>
                  <a:gsLst>
                    <a:gs pos="2920">
                      <a:schemeClr val="tx2"/>
                    </a:gs>
                    <a:gs pos="39000">
                      <a:schemeClr val="tx2"/>
                    </a:gs>
                  </a:gsLst>
                  <a:lin ang="5400000" scaled="0"/>
                </a:gradFill>
              </a:rPr>
              <a:t>a SAML 2.0 Identity Provider then </a:t>
            </a:r>
            <a:r>
              <a:rPr lang="en-US" sz="3600" dirty="0">
                <a:gradFill>
                  <a:gsLst>
                    <a:gs pos="2920">
                      <a:schemeClr val="tx2"/>
                    </a:gs>
                    <a:gs pos="39000">
                      <a:schemeClr val="tx2"/>
                    </a:gs>
                  </a:gsLst>
                  <a:lin ang="5400000" scaled="0"/>
                </a:gradFill>
              </a:rPr>
              <a:t>configuration is pretty </a:t>
            </a:r>
            <a:r>
              <a:rPr lang="en-US" sz="3600" dirty="0" smtClean="0">
                <a:gradFill>
                  <a:gsLst>
                    <a:gs pos="2920">
                      <a:schemeClr val="tx2"/>
                    </a:gs>
                    <a:gs pos="39000">
                      <a:schemeClr val="tx2"/>
                    </a:gs>
                  </a:gsLst>
                  <a:lin ang="5400000" scaled="0"/>
                </a:gradFill>
              </a:rPr>
              <a:t>straightforward</a:t>
            </a:r>
            <a:endParaRPr lang="en-US" sz="3600" dirty="0">
              <a:gradFill>
                <a:gsLst>
                  <a:gs pos="2920">
                    <a:schemeClr val="tx2"/>
                  </a:gs>
                  <a:gs pos="39000">
                    <a:schemeClr val="tx2"/>
                  </a:gs>
                </a:gsLst>
                <a:lin ang="5400000" scaled="0"/>
              </a:gradFill>
            </a:endParaRPr>
          </a:p>
          <a:p>
            <a:pPr marL="0" indent="0">
              <a:spcBef>
                <a:spcPts val="0"/>
              </a:spcBef>
              <a:spcAft>
                <a:spcPts val="1200"/>
              </a:spcAft>
              <a:buNone/>
            </a:pPr>
            <a:r>
              <a:rPr lang="en-US" sz="3600" dirty="0">
                <a:gradFill>
                  <a:gsLst>
                    <a:gs pos="2920">
                      <a:schemeClr val="tx2"/>
                    </a:gs>
                    <a:gs pos="39000">
                      <a:schemeClr val="tx2"/>
                    </a:gs>
                  </a:gsLst>
                  <a:lin ang="5400000" scaled="0"/>
                </a:gradFill>
              </a:rPr>
              <a:t>Tests happen against your Yammer network at a scheduled time</a:t>
            </a:r>
          </a:p>
          <a:p>
            <a:pPr marL="0" indent="0">
              <a:buNone/>
            </a:pPr>
            <a:endParaRPr lang="en-US" dirty="0"/>
          </a:p>
        </p:txBody>
      </p:sp>
    </p:spTree>
    <p:extLst>
      <p:ext uri="{BB962C8B-B14F-4D97-AF65-F5344CB8AC3E}">
        <p14:creationId xmlns:p14="http://schemas.microsoft.com/office/powerpoint/2010/main" val="115410810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Frontline workers</a:t>
            </a:r>
            <a:endParaRPr lang="en-US" dirty="0"/>
          </a:p>
        </p:txBody>
      </p:sp>
      <p:sp>
        <p:nvSpPr>
          <p:cNvPr id="3" name="Text Placeholder 2"/>
          <p:cNvSpPr>
            <a:spLocks noGrp="1"/>
          </p:cNvSpPr>
          <p:nvPr>
            <p:ph type="body" sz="quarter" idx="11"/>
          </p:nvPr>
        </p:nvSpPr>
        <p:spPr>
          <a:xfrm>
            <a:off x="274639" y="1212849"/>
            <a:ext cx="11889564" cy="5035225"/>
          </a:xfrm>
        </p:spPr>
        <p:txBody>
          <a:bodyPr/>
          <a:lstStyle/>
          <a:p>
            <a:pPr>
              <a:spcBef>
                <a:spcPts val="0"/>
              </a:spcBef>
              <a:spcAft>
                <a:spcPts val="1200"/>
              </a:spcAft>
            </a:pPr>
            <a:r>
              <a:rPr lang="en-US" sz="3600" dirty="0"/>
              <a:t>These are kiosk workers who may not have email, but often have mobile devices</a:t>
            </a:r>
          </a:p>
          <a:p>
            <a:pPr>
              <a:spcBef>
                <a:spcPts val="0"/>
              </a:spcBef>
              <a:spcAft>
                <a:spcPts val="1200"/>
              </a:spcAft>
            </a:pPr>
            <a:r>
              <a:rPr lang="en-US" sz="3600" dirty="0"/>
              <a:t>Using SSO it is possible to enable “Users Without Emails” (UWE) mode</a:t>
            </a:r>
          </a:p>
          <a:p>
            <a:pPr>
              <a:spcBef>
                <a:spcPts val="0"/>
              </a:spcBef>
              <a:spcAft>
                <a:spcPts val="1200"/>
              </a:spcAft>
            </a:pPr>
            <a:r>
              <a:rPr lang="en-US" sz="3600" dirty="0"/>
              <a:t>Mixed mode is possible in the same network</a:t>
            </a:r>
          </a:p>
          <a:p>
            <a:pPr>
              <a:spcBef>
                <a:spcPts val="0"/>
              </a:spcBef>
              <a:spcAft>
                <a:spcPts val="1200"/>
              </a:spcAft>
            </a:pPr>
            <a:r>
              <a:rPr lang="en-US" sz="3600" dirty="0"/>
              <a:t>Only some identity providers (</a:t>
            </a:r>
            <a:r>
              <a:rPr lang="en-US" sz="3600" dirty="0" err="1"/>
              <a:t>IdPs</a:t>
            </a:r>
            <a:r>
              <a:rPr lang="en-US" sz="3600" dirty="0"/>
              <a:t>) support this configuration</a:t>
            </a:r>
          </a:p>
          <a:p>
            <a:endParaRPr lang="en-US" sz="4400" dirty="0"/>
          </a:p>
        </p:txBody>
      </p:sp>
    </p:spTree>
    <p:extLst>
      <p:ext uri="{BB962C8B-B14F-4D97-AF65-F5344CB8AC3E}">
        <p14:creationId xmlns:p14="http://schemas.microsoft.com/office/powerpoint/2010/main" val="98144506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UWE with ADFS</a:t>
            </a:r>
            <a:endParaRPr lang="en-US" dirty="0"/>
          </a:p>
        </p:txBody>
      </p:sp>
      <p:sp>
        <p:nvSpPr>
          <p:cNvPr id="5" name="Text Placeholder 1"/>
          <p:cNvSpPr>
            <a:spLocks noGrp="1"/>
          </p:cNvSpPr>
          <p:nvPr>
            <p:ph type="body" sz="quarter" idx="11"/>
          </p:nvPr>
        </p:nvSpPr>
        <p:spPr>
          <a:xfrm>
            <a:off x="274639" y="1212849"/>
            <a:ext cx="11889564" cy="5281446"/>
          </a:xfrm>
        </p:spPr>
        <p:txBody>
          <a:bodyPr/>
          <a:lstStyle/>
          <a:p>
            <a:r>
              <a:rPr lang="en-US" sz="1600" dirty="0" smtClean="0"/>
              <a:t>Add </a:t>
            </a:r>
            <a:r>
              <a:rPr lang="en-US" sz="1600" dirty="0"/>
              <a:t>email to the incoming claim</a:t>
            </a:r>
            <a:r>
              <a:rPr lang="en-US" sz="1400" dirty="0"/>
              <a:t/>
            </a:r>
            <a:br>
              <a:rPr lang="en-US" sz="1400" dirty="0"/>
            </a:br>
            <a:r>
              <a:rPr lang="en-US" sz="1400" dirty="0"/>
              <a:t/>
            </a:r>
            <a:br>
              <a:rPr lang="en-US" sz="1400" dirty="0"/>
            </a:br>
            <a:r>
              <a:rPr lang="en-US" sz="1400" b="1" dirty="0">
                <a:latin typeface="Consolas" panose="020B0609020204030204" pitchFamily="49" charset="0"/>
                <a:cs typeface="Consolas" panose="020B0609020204030204" pitchFamily="49" charset="0"/>
              </a:rPr>
              <a:t>c:[Type == "</a:t>
            </a:r>
            <a:r>
              <a:rPr lang="en-US" sz="1400" b="1" dirty="0">
                <a:latin typeface="Consolas" panose="020B0609020204030204" pitchFamily="49" charset="0"/>
                <a:cs typeface="Consolas" panose="020B0609020204030204" pitchFamily="49" charset="0"/>
                <a:hlinkClick r:id="rId2" tooltip="http://schemas.microsoft.com/ws/2008/06/identity/claims/windowsaccountname"/>
              </a:rPr>
              <a:t>http://schemas.microsoft.com/</a:t>
            </a:r>
            <a:r>
              <a:rPr lang="en-US" sz="1400" b="1" dirty="0" err="1">
                <a:latin typeface="Consolas" panose="020B0609020204030204" pitchFamily="49" charset="0"/>
                <a:cs typeface="Consolas" panose="020B0609020204030204" pitchFamily="49" charset="0"/>
                <a:hlinkClick r:id="rId2" tooltip="http://schemas.microsoft.com/ws/2008/06/identity/claims/windowsaccountname"/>
              </a:rPr>
              <a:t>ws</a:t>
            </a:r>
            <a:r>
              <a:rPr lang="en-US" sz="1400" b="1" dirty="0">
                <a:latin typeface="Consolas" panose="020B0609020204030204" pitchFamily="49" charset="0"/>
                <a:cs typeface="Consolas" panose="020B0609020204030204" pitchFamily="49" charset="0"/>
                <a:hlinkClick r:id="rId2" tooltip="http://schemas.microsoft.com/ws/2008/06/identity/claims/windowsaccountname"/>
              </a:rPr>
              <a:t>/2008/06/identity/claims/wind…</a:t>
            </a:r>
            <a:r>
              <a:rPr lang="en-US" sz="1400" b="1" dirty="0">
                <a:latin typeface="Consolas" panose="020B0609020204030204" pitchFamily="49" charset="0"/>
                <a:cs typeface="Consolas" panose="020B0609020204030204" pitchFamily="49" charset="0"/>
              </a:rPr>
              <a:t>", Issuer == "AD AUTHORITY"]</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=&gt; add(store = "Active Directory", types = ("email"), query = ";mail;{0}", </a:t>
            </a:r>
            <a:r>
              <a:rPr lang="en-US" sz="1400" b="1" dirty="0" err="1">
                <a:latin typeface="Consolas" panose="020B0609020204030204" pitchFamily="49" charset="0"/>
                <a:cs typeface="Consolas" panose="020B0609020204030204" pitchFamily="49" charset="0"/>
              </a:rPr>
              <a:t>param</a:t>
            </a:r>
            <a:r>
              <a:rPr lang="en-US" sz="1400" b="1" dirty="0">
                <a:latin typeface="Consolas" panose="020B0609020204030204" pitchFamily="49" charset="0"/>
                <a:cs typeface="Consolas" panose="020B0609020204030204" pitchFamily="49" charset="0"/>
              </a:rPr>
              <a:t> = </a:t>
            </a:r>
            <a:r>
              <a:rPr lang="en-US" sz="1400" b="1" dirty="0" err="1">
                <a:latin typeface="Consolas" panose="020B0609020204030204" pitchFamily="49" charset="0"/>
                <a:cs typeface="Consolas" panose="020B0609020204030204" pitchFamily="49" charset="0"/>
              </a:rPr>
              <a:t>c.Value</a:t>
            </a:r>
            <a:r>
              <a:rPr lang="en-US" sz="1400" b="1" dirty="0">
                <a:latin typeface="Consolas" panose="020B0609020204030204" pitchFamily="49" charset="0"/>
                <a:cs typeface="Consolas" panose="020B0609020204030204" pitchFamily="49" charset="0"/>
              </a:rPr>
              <a:t>);</a:t>
            </a:r>
            <a:r>
              <a:rPr lang="en-US" sz="1400" dirty="0"/>
              <a:t/>
            </a:r>
            <a:br>
              <a:rPr lang="en-US" sz="1400" dirty="0"/>
            </a:br>
            <a:r>
              <a:rPr lang="en-US" sz="1400" dirty="0"/>
              <a:t/>
            </a:r>
            <a:br>
              <a:rPr lang="en-US" sz="1400" dirty="0"/>
            </a:br>
            <a:r>
              <a:rPr lang="en-US" sz="1600" dirty="0" smtClean="0"/>
              <a:t>Add </a:t>
            </a:r>
            <a:r>
              <a:rPr lang="en-US" sz="1600" dirty="0"/>
              <a:t>employee </a:t>
            </a:r>
            <a:r>
              <a:rPr lang="en-US" sz="1600" dirty="0" smtClean="0"/>
              <a:t>ID to </a:t>
            </a:r>
            <a:r>
              <a:rPr lang="en-US" sz="1600" dirty="0"/>
              <a:t>the incoming </a:t>
            </a:r>
            <a:r>
              <a:rPr lang="en-US" sz="1600" dirty="0" smtClean="0"/>
              <a:t>claim</a:t>
            </a:r>
            <a:r>
              <a:rPr lang="en-US" sz="1400" dirty="0"/>
              <a:t/>
            </a:r>
            <a:br>
              <a:rPr lang="en-US" sz="1400" dirty="0"/>
            </a:br>
            <a:r>
              <a:rPr lang="en-US" sz="1400" dirty="0"/>
              <a:t/>
            </a:r>
            <a:br>
              <a:rPr lang="en-US" sz="1400" dirty="0"/>
            </a:br>
            <a:r>
              <a:rPr lang="en-US" sz="1400" b="1" dirty="0">
                <a:latin typeface="Consolas" panose="020B0609020204030204" pitchFamily="49" charset="0"/>
                <a:cs typeface="Consolas" panose="020B0609020204030204" pitchFamily="49" charset="0"/>
              </a:rPr>
              <a:t>c:[Type == "</a:t>
            </a:r>
            <a:r>
              <a:rPr lang="en-US" sz="1400" b="1" dirty="0">
                <a:latin typeface="Consolas" panose="020B0609020204030204" pitchFamily="49" charset="0"/>
                <a:cs typeface="Consolas" panose="020B0609020204030204" pitchFamily="49" charset="0"/>
                <a:hlinkClick r:id="rId2" tooltip="http://schemas.microsoft.com/ws/2008/06/identity/claims/windowsaccountname"/>
              </a:rPr>
              <a:t>http://schemas.microsoft.com/</a:t>
            </a:r>
            <a:r>
              <a:rPr lang="en-US" sz="1400" b="1" dirty="0" err="1">
                <a:latin typeface="Consolas" panose="020B0609020204030204" pitchFamily="49" charset="0"/>
                <a:cs typeface="Consolas" panose="020B0609020204030204" pitchFamily="49" charset="0"/>
                <a:hlinkClick r:id="rId2" tooltip="http://schemas.microsoft.com/ws/2008/06/identity/claims/windowsaccountname"/>
              </a:rPr>
              <a:t>ws</a:t>
            </a:r>
            <a:r>
              <a:rPr lang="en-US" sz="1400" b="1" dirty="0">
                <a:latin typeface="Consolas" panose="020B0609020204030204" pitchFamily="49" charset="0"/>
                <a:cs typeface="Consolas" panose="020B0609020204030204" pitchFamily="49" charset="0"/>
                <a:hlinkClick r:id="rId2" tooltip="http://schemas.microsoft.com/ws/2008/06/identity/claims/windowsaccountname"/>
              </a:rPr>
              <a:t>/2008/06/identity/claims/wind…</a:t>
            </a:r>
            <a:r>
              <a:rPr lang="en-US" sz="1400" b="1" dirty="0">
                <a:latin typeface="Consolas" panose="020B0609020204030204" pitchFamily="49" charset="0"/>
                <a:cs typeface="Consolas" panose="020B0609020204030204" pitchFamily="49" charset="0"/>
              </a:rPr>
              <a:t>", Issuer == "AD AUTHORITY"]</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=&gt; add(store = "Active Directory", types = ("</a:t>
            </a:r>
            <a:r>
              <a:rPr lang="en-US" sz="1400" b="1" dirty="0" err="1">
                <a:latin typeface="Consolas" panose="020B0609020204030204" pitchFamily="49" charset="0"/>
                <a:cs typeface="Consolas" panose="020B0609020204030204" pitchFamily="49" charset="0"/>
              </a:rPr>
              <a:t>employee_id</a:t>
            </a:r>
            <a:r>
              <a:rPr lang="en-US" sz="1400" b="1" dirty="0">
                <a:latin typeface="Consolas" panose="020B0609020204030204" pitchFamily="49" charset="0"/>
                <a:cs typeface="Consolas" panose="020B0609020204030204" pitchFamily="49" charset="0"/>
              </a:rPr>
              <a:t>"), query = </a:t>
            </a:r>
            <a:r>
              <a:rPr lang="en-US" sz="1400" b="1" dirty="0" smtClean="0">
                <a:latin typeface="Consolas" panose="020B0609020204030204" pitchFamily="49" charset="0"/>
                <a:cs typeface="Consolas" panose="020B0609020204030204" pitchFamily="49" charset="0"/>
              </a:rPr>
              <a:t>";</a:t>
            </a:r>
            <a:r>
              <a:rPr lang="en-US" sz="1400" b="1" dirty="0" err="1" smtClean="0">
                <a:latin typeface="Consolas" panose="020B0609020204030204" pitchFamily="49" charset="0"/>
                <a:cs typeface="Consolas" panose="020B0609020204030204" pitchFamily="49" charset="0"/>
              </a:rPr>
              <a:t>customAttribute</a:t>
            </a:r>
            <a:r>
              <a:rPr lang="en-US" sz="1400" b="1" dirty="0" smtClean="0">
                <a:latin typeface="Consolas" panose="020B0609020204030204" pitchFamily="49" charset="0"/>
                <a:cs typeface="Consolas" panose="020B0609020204030204" pitchFamily="49" charset="0"/>
              </a:rPr>
              <a:t>;{</a:t>
            </a:r>
            <a:r>
              <a:rPr lang="en-US" sz="1400" b="1" dirty="0">
                <a:latin typeface="Consolas" panose="020B0609020204030204" pitchFamily="49" charset="0"/>
                <a:cs typeface="Consolas" panose="020B0609020204030204" pitchFamily="49" charset="0"/>
              </a:rPr>
              <a:t>0}", </a:t>
            </a:r>
            <a:r>
              <a:rPr lang="en-US" sz="1400" b="1" dirty="0" err="1">
                <a:latin typeface="Consolas" panose="020B0609020204030204" pitchFamily="49" charset="0"/>
                <a:cs typeface="Consolas" panose="020B0609020204030204" pitchFamily="49" charset="0"/>
              </a:rPr>
              <a:t>param</a:t>
            </a:r>
            <a:r>
              <a:rPr lang="en-US" sz="1400" b="1" dirty="0">
                <a:latin typeface="Consolas" panose="020B0609020204030204" pitchFamily="49" charset="0"/>
                <a:cs typeface="Consolas" panose="020B0609020204030204" pitchFamily="49" charset="0"/>
              </a:rPr>
              <a:t> = </a:t>
            </a:r>
            <a:r>
              <a:rPr lang="en-US" sz="1400" b="1" dirty="0" err="1">
                <a:latin typeface="Consolas" panose="020B0609020204030204" pitchFamily="49" charset="0"/>
                <a:cs typeface="Consolas" panose="020B0609020204030204" pitchFamily="49" charset="0"/>
              </a:rPr>
              <a:t>c.Value</a:t>
            </a:r>
            <a:r>
              <a:rPr lang="en-US" sz="1400" b="1" dirty="0">
                <a:latin typeface="Consolas" panose="020B0609020204030204" pitchFamily="49" charset="0"/>
                <a:cs typeface="Consolas" panose="020B0609020204030204" pitchFamily="49" charset="0"/>
              </a:rPr>
              <a:t>);</a:t>
            </a:r>
            <a:r>
              <a:rPr lang="en-US" sz="1400" dirty="0"/>
              <a:t/>
            </a:r>
            <a:br>
              <a:rPr lang="en-US" sz="1400" dirty="0"/>
            </a:br>
            <a:r>
              <a:rPr lang="en-US" sz="1400" dirty="0"/>
              <a:t/>
            </a:r>
            <a:br>
              <a:rPr lang="en-US" sz="1400" dirty="0"/>
            </a:br>
            <a:r>
              <a:rPr lang="en-US" sz="1600" dirty="0" smtClean="0"/>
              <a:t>Add </a:t>
            </a:r>
            <a:r>
              <a:rPr lang="en-US" sz="1600" dirty="0" err="1"/>
              <a:t>no_email</a:t>
            </a:r>
            <a:r>
              <a:rPr lang="en-US" sz="1600" dirty="0"/>
              <a:t> flag to the incoming claim</a:t>
            </a:r>
            <a:r>
              <a:rPr lang="en-US" sz="1400" dirty="0"/>
              <a:t/>
            </a:r>
            <a:br>
              <a:rPr lang="en-US" sz="1400" dirty="0"/>
            </a:br>
            <a:r>
              <a:rPr lang="en-US" sz="1400" dirty="0"/>
              <a:t/>
            </a:r>
            <a:br>
              <a:rPr lang="en-US" sz="1400" dirty="0"/>
            </a:br>
            <a:r>
              <a:rPr lang="en-US" sz="1400" b="1" dirty="0">
                <a:latin typeface="Consolas" panose="020B0609020204030204" pitchFamily="49" charset="0"/>
                <a:cs typeface="Consolas" panose="020B0609020204030204" pitchFamily="49" charset="0"/>
              </a:rPr>
              <a:t>NOT exists([Type == "email"])</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=&gt; add(Type = "</a:t>
            </a:r>
            <a:r>
              <a:rPr lang="en-US" sz="1400" b="1" dirty="0" err="1">
                <a:latin typeface="Consolas" panose="020B0609020204030204" pitchFamily="49" charset="0"/>
                <a:cs typeface="Consolas" panose="020B0609020204030204" pitchFamily="49" charset="0"/>
              </a:rPr>
              <a:t>no_email</a:t>
            </a:r>
            <a:r>
              <a:rPr lang="en-US" sz="1400" b="1" dirty="0">
                <a:latin typeface="Consolas" panose="020B0609020204030204" pitchFamily="49" charset="0"/>
                <a:cs typeface="Consolas" panose="020B0609020204030204" pitchFamily="49" charset="0"/>
              </a:rPr>
              <a:t>", Value = "true");</a:t>
            </a:r>
            <a:r>
              <a:rPr lang="en-US" sz="1400" dirty="0"/>
              <a:t/>
            </a:r>
            <a:br>
              <a:rPr lang="en-US" sz="1400" dirty="0"/>
            </a:br>
            <a:r>
              <a:rPr lang="en-US" sz="1400" dirty="0"/>
              <a:t/>
            </a:r>
            <a:br>
              <a:rPr lang="en-US" sz="1400" dirty="0"/>
            </a:br>
            <a:r>
              <a:rPr lang="en-US" sz="1600" dirty="0" smtClean="0"/>
              <a:t>Send </a:t>
            </a:r>
            <a:r>
              <a:rPr lang="en-US" sz="1600" dirty="0"/>
              <a:t>employee </a:t>
            </a:r>
            <a:r>
              <a:rPr lang="en-US" sz="1600" dirty="0" smtClean="0"/>
              <a:t>ID if </a:t>
            </a:r>
            <a:r>
              <a:rPr lang="en-US" sz="1600" dirty="0" err="1"/>
              <a:t>no_email</a:t>
            </a:r>
            <a:r>
              <a:rPr lang="en-US" sz="1600" dirty="0"/>
              <a:t> flag set </a:t>
            </a:r>
            <a:r>
              <a:rPr lang="en-US" sz="1400" dirty="0"/>
              <a:t/>
            </a:r>
            <a:br>
              <a:rPr lang="en-US" sz="1400" dirty="0"/>
            </a:br>
            <a:r>
              <a:rPr lang="en-US" sz="1400" dirty="0"/>
              <a:t/>
            </a:r>
            <a:br>
              <a:rPr lang="en-US" sz="1400" dirty="0"/>
            </a:br>
            <a:r>
              <a:rPr lang="en-US" sz="1400" b="1" dirty="0">
                <a:latin typeface="Consolas" panose="020B0609020204030204" pitchFamily="49" charset="0"/>
                <a:cs typeface="Consolas" panose="020B0609020204030204" pitchFamily="49" charset="0"/>
              </a:rPr>
              <a:t>c1:[Type == "</a:t>
            </a:r>
            <a:r>
              <a:rPr lang="en-US" sz="1400" b="1" dirty="0" err="1">
                <a:latin typeface="Consolas" panose="020B0609020204030204" pitchFamily="49" charset="0"/>
                <a:cs typeface="Consolas" panose="020B0609020204030204" pitchFamily="49" charset="0"/>
              </a:rPr>
              <a:t>no_email</a:t>
            </a:r>
            <a:r>
              <a:rPr lang="en-US" sz="1400" b="1" dirty="0">
                <a:latin typeface="Consolas" panose="020B0609020204030204" pitchFamily="49" charset="0"/>
                <a:cs typeface="Consolas" panose="020B0609020204030204" pitchFamily="49" charset="0"/>
              </a:rPr>
              <a:t>"]</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&amp;&amp; c2:[Type == "</a:t>
            </a:r>
            <a:r>
              <a:rPr lang="en-US" sz="1400" b="1" dirty="0" err="1">
                <a:latin typeface="Consolas" panose="020B0609020204030204" pitchFamily="49" charset="0"/>
                <a:cs typeface="Consolas" panose="020B0609020204030204" pitchFamily="49" charset="0"/>
              </a:rPr>
              <a:t>employee_id</a:t>
            </a:r>
            <a:r>
              <a:rPr lang="en-US" sz="1400" b="1" dirty="0">
                <a:latin typeface="Consolas" panose="020B0609020204030204" pitchFamily="49" charset="0"/>
                <a:cs typeface="Consolas" panose="020B0609020204030204" pitchFamily="49" charset="0"/>
              </a:rPr>
              <a:t>"]</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=&gt; issue(Type = "SAML_SUBJECT", Value = c2.Value);</a:t>
            </a:r>
            <a:br>
              <a:rPr lang="en-US" sz="1400" b="1" dirty="0">
                <a:latin typeface="Consolas" panose="020B0609020204030204" pitchFamily="49" charset="0"/>
                <a:cs typeface="Consolas" panose="020B0609020204030204" pitchFamily="49" charset="0"/>
              </a:rPr>
            </a:br>
            <a:r>
              <a:rPr lang="en-US" sz="1400" dirty="0"/>
              <a:t/>
            </a:r>
            <a:br>
              <a:rPr lang="en-US" sz="1400" dirty="0"/>
            </a:br>
            <a:r>
              <a:rPr lang="en-US" sz="1600" dirty="0" smtClean="0"/>
              <a:t>Send </a:t>
            </a:r>
            <a:r>
              <a:rPr lang="en-US" sz="1600" dirty="0"/>
              <a:t>email if it exists</a:t>
            </a:r>
            <a:r>
              <a:rPr lang="en-US" sz="1400" dirty="0"/>
              <a:t/>
            </a:r>
            <a:br>
              <a:rPr lang="en-US" sz="1400" dirty="0"/>
            </a:br>
            <a:r>
              <a:rPr lang="en-US" sz="1400" dirty="0"/>
              <a:t/>
            </a:r>
            <a:br>
              <a:rPr lang="en-US" sz="1400" dirty="0"/>
            </a:br>
            <a:r>
              <a:rPr lang="en-US" sz="1400" b="1" dirty="0">
                <a:latin typeface="Consolas" panose="020B0609020204030204" pitchFamily="49" charset="0"/>
                <a:cs typeface="Consolas" panose="020B0609020204030204" pitchFamily="49" charset="0"/>
              </a:rPr>
              <a:t>c:[Type == "email"] </a:t>
            </a:r>
            <a:br>
              <a:rPr lang="en-US" sz="1400" b="1" dirty="0">
                <a:latin typeface="Consolas" panose="020B0609020204030204" pitchFamily="49" charset="0"/>
                <a:cs typeface="Consolas" panose="020B0609020204030204" pitchFamily="49" charset="0"/>
              </a:rPr>
            </a:br>
            <a:r>
              <a:rPr lang="en-US" sz="1400" b="1" dirty="0">
                <a:latin typeface="Consolas" panose="020B0609020204030204" pitchFamily="49" charset="0"/>
                <a:cs typeface="Consolas" panose="020B0609020204030204" pitchFamily="49" charset="0"/>
              </a:rPr>
              <a:t>=&gt; issue(Type = "SAML_SUBJECT", Value = </a:t>
            </a:r>
            <a:r>
              <a:rPr lang="en-US" sz="1400" b="1" dirty="0" err="1">
                <a:latin typeface="Consolas" panose="020B0609020204030204" pitchFamily="49" charset="0"/>
                <a:cs typeface="Consolas" panose="020B0609020204030204" pitchFamily="49" charset="0"/>
              </a:rPr>
              <a:t>c.Value</a:t>
            </a:r>
            <a:r>
              <a:rPr lang="en-US" sz="1400" b="1" dirty="0">
                <a:latin typeface="Consolas" panose="020B0609020204030204" pitchFamily="49" charset="0"/>
                <a:cs typeface="Consolas" panose="020B0609020204030204" pitchFamily="49" charset="0"/>
              </a:rPr>
              <a:t>);</a:t>
            </a:r>
          </a:p>
        </p:txBody>
      </p:sp>
      <p:sp>
        <p:nvSpPr>
          <p:cNvPr id="6" name="TextBox 5"/>
          <p:cNvSpPr txBox="1"/>
          <p:nvPr/>
        </p:nvSpPr>
        <p:spPr>
          <a:xfrm>
            <a:off x="10714037" y="5501798"/>
            <a:ext cx="1600200" cy="738664"/>
          </a:xfrm>
          <a:prstGeom prst="rect">
            <a:avLst/>
          </a:prstGeom>
          <a:noFill/>
        </p:spPr>
        <p:txBody>
          <a:bodyPr wrap="square" lIns="0" tIns="0" rIns="0" bIns="0" rtlCol="0">
            <a:spAutoFit/>
          </a:bodyPr>
          <a:lstStyle/>
          <a:p>
            <a:r>
              <a:rPr lang="en-US" sz="1600" b="1" spc="-70" dirty="0" smtClean="0">
                <a:solidFill>
                  <a:schemeClr val="bg2">
                    <a:lumMod val="25000"/>
                  </a:schemeClr>
                </a:solidFill>
              </a:rPr>
              <a:t>Credit</a:t>
            </a:r>
            <a:endParaRPr lang="en-US" sz="1600" spc="-70" dirty="0" smtClean="0">
              <a:solidFill>
                <a:schemeClr val="bg2">
                  <a:lumMod val="25000"/>
                </a:schemeClr>
              </a:solidFill>
            </a:endParaRPr>
          </a:p>
          <a:p>
            <a:r>
              <a:rPr lang="en-US" sz="1600" spc="-70" dirty="0" smtClean="0">
                <a:solidFill>
                  <a:schemeClr val="bg2">
                    <a:lumMod val="25000"/>
                  </a:schemeClr>
                </a:solidFill>
              </a:rPr>
              <a:t>Evan Weiss</a:t>
            </a:r>
          </a:p>
          <a:p>
            <a:r>
              <a:rPr lang="en-US" sz="1600" spc="-70" dirty="0" smtClean="0">
                <a:solidFill>
                  <a:schemeClr val="bg2">
                    <a:lumMod val="25000"/>
                  </a:schemeClr>
                </a:solidFill>
              </a:rPr>
              <a:t>Jeremy Chamilliard</a:t>
            </a:r>
          </a:p>
        </p:txBody>
      </p:sp>
    </p:spTree>
    <p:extLst>
      <p:ext uri="{BB962C8B-B14F-4D97-AF65-F5344CB8AC3E}">
        <p14:creationId xmlns:p14="http://schemas.microsoft.com/office/powerpoint/2010/main" val="348640409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and SSO</a:t>
            </a:r>
            <a:endParaRPr lang="en-US" dirty="0"/>
          </a:p>
        </p:txBody>
      </p:sp>
      <p:sp>
        <p:nvSpPr>
          <p:cNvPr id="3" name="Text Placeholder 2"/>
          <p:cNvSpPr>
            <a:spLocks noGrp="1"/>
          </p:cNvSpPr>
          <p:nvPr>
            <p:ph type="body" sz="quarter" idx="11"/>
          </p:nvPr>
        </p:nvSpPr>
        <p:spPr>
          <a:xfrm>
            <a:off x="274639" y="1212849"/>
            <a:ext cx="11889564" cy="5035225"/>
          </a:xfrm>
        </p:spPr>
        <p:txBody>
          <a:bodyPr/>
          <a:lstStyle/>
          <a:p>
            <a:pPr>
              <a:spcBef>
                <a:spcPts val="0"/>
              </a:spcBef>
              <a:spcAft>
                <a:spcPts val="1200"/>
              </a:spcAft>
            </a:pPr>
            <a:r>
              <a:rPr lang="en-US" sz="3600" dirty="0"/>
              <a:t>Yammer Embed is SSO-aware and will redirect users</a:t>
            </a:r>
          </a:p>
          <a:p>
            <a:pPr>
              <a:spcBef>
                <a:spcPts val="0"/>
              </a:spcBef>
              <a:spcAft>
                <a:spcPts val="1200"/>
              </a:spcAft>
            </a:pPr>
            <a:r>
              <a:rPr lang="en-US" sz="3600" dirty="0"/>
              <a:t>Mobile applications support SSO using an in-app web browser</a:t>
            </a:r>
          </a:p>
          <a:p>
            <a:pPr>
              <a:spcBef>
                <a:spcPts val="0"/>
              </a:spcBef>
              <a:spcAft>
                <a:spcPts val="1200"/>
              </a:spcAft>
            </a:pPr>
            <a:r>
              <a:rPr lang="en-US" sz="3600" dirty="0"/>
              <a:t>Legacy apps require a temporary password available from the App Directory after </a:t>
            </a:r>
            <a:r>
              <a:rPr lang="en-US" sz="3600" dirty="0" smtClean="0"/>
              <a:t>authentication</a:t>
            </a:r>
          </a:p>
          <a:p>
            <a:pPr>
              <a:spcBef>
                <a:spcPts val="0"/>
              </a:spcBef>
              <a:spcAft>
                <a:spcPts val="1200"/>
              </a:spcAft>
            </a:pPr>
            <a:r>
              <a:rPr lang="en-US" sz="3600" dirty="0" smtClean="0"/>
              <a:t>Developers should specify the network permalink to kick off SSO flow when authorizing an app</a:t>
            </a:r>
            <a:endParaRPr lang="en-US" sz="3600" dirty="0"/>
          </a:p>
          <a:p>
            <a:endParaRPr lang="en-US" sz="4400" dirty="0"/>
          </a:p>
        </p:txBody>
      </p:sp>
    </p:spTree>
    <p:extLst>
      <p:ext uri="{BB962C8B-B14F-4D97-AF65-F5344CB8AC3E}">
        <p14:creationId xmlns:p14="http://schemas.microsoft.com/office/powerpoint/2010/main" val="24049726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Overview of configuring Yammer SSO &amp; Directory Sync</a:t>
            </a:r>
          </a:p>
        </p:txBody>
      </p:sp>
      <p:sp>
        <p:nvSpPr>
          <p:cNvPr id="5" name="Text Placeholder 4"/>
          <p:cNvSpPr>
            <a:spLocks noGrp="1"/>
          </p:cNvSpPr>
          <p:nvPr>
            <p:ph type="body" sz="quarter" idx="14"/>
          </p:nvPr>
        </p:nvSpPr>
        <p:spPr/>
        <p:txBody>
          <a:bodyPr/>
          <a:lstStyle/>
          <a:p>
            <a:r>
              <a:rPr lang="en-US" dirty="0" smtClean="0"/>
              <a:t>Brian Lyttle</a:t>
            </a:r>
          </a:p>
          <a:p>
            <a:r>
              <a:rPr lang="en-US" dirty="0" smtClean="0"/>
              <a:t>Support Escalation Engineer</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SPC368</a:t>
            </a:r>
            <a:endParaRPr lang="en-US" dirty="0"/>
          </a:p>
        </p:txBody>
      </p:sp>
    </p:spTree>
    <p:extLst>
      <p:ext uri="{BB962C8B-B14F-4D97-AF65-F5344CB8AC3E}">
        <p14:creationId xmlns:p14="http://schemas.microsoft.com/office/powerpoint/2010/main" val="4038280605"/>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Single sign-on with Azure Active Directory</a:t>
            </a:r>
            <a:endParaRPr lang="en-US" dirty="0"/>
          </a:p>
        </p:txBody>
      </p:sp>
      <p:sp>
        <p:nvSpPr>
          <p:cNvPr id="5" name="Text Placeholder 4"/>
          <p:cNvSpPr>
            <a:spLocks noGrp="1"/>
          </p:cNvSpPr>
          <p:nvPr>
            <p:ph type="body" sz="quarter" idx="12"/>
          </p:nvPr>
        </p:nvSpPr>
        <p:spPr/>
        <p:txBody>
          <a:bodyPr/>
          <a:lstStyle/>
          <a:p>
            <a:r>
              <a:rPr lang="en-US" dirty="0" smtClean="0"/>
              <a:t>Demo</a:t>
            </a:r>
            <a:endParaRPr lang="en-US" dirty="0"/>
          </a:p>
        </p:txBody>
      </p:sp>
    </p:spTree>
    <p:extLst>
      <p:ext uri="{BB962C8B-B14F-4D97-AF65-F5344CB8AC3E}">
        <p14:creationId xmlns:p14="http://schemas.microsoft.com/office/powerpoint/2010/main" val="27812811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provisioning with Directory Sync</a:t>
            </a:r>
            <a:endParaRPr lang="en-US" dirty="0"/>
          </a:p>
        </p:txBody>
      </p:sp>
    </p:spTree>
    <p:extLst>
      <p:ext uri="{BB962C8B-B14F-4D97-AF65-F5344CB8AC3E}">
        <p14:creationId xmlns:p14="http://schemas.microsoft.com/office/powerpoint/2010/main" val="63757836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Core Functions</a:t>
            </a:r>
          </a:p>
        </p:txBody>
      </p:sp>
      <p:sp>
        <p:nvSpPr>
          <p:cNvPr id="4" name="Rectangle 3"/>
          <p:cNvSpPr/>
          <p:nvPr/>
        </p:nvSpPr>
        <p:spPr bwMode="auto">
          <a:xfrm>
            <a:off x="27463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Custom invite and welcome emails</a:t>
            </a:r>
          </a:p>
        </p:txBody>
      </p:sp>
      <p:sp>
        <p:nvSpPr>
          <p:cNvPr id="5" name="Rectangle 4"/>
          <p:cNvSpPr/>
          <p:nvPr/>
        </p:nvSpPr>
        <p:spPr bwMode="auto">
          <a:xfrm>
            <a:off x="279399" y="1697062"/>
            <a:ext cx="3778598" cy="2740025"/>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Adds and invitations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6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Prepopulate user profile fields</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Overwrite upon update to AD</a:t>
            </a:r>
          </a:p>
          <a:p>
            <a:pPr defTabSz="932472" fontAlgn="base">
              <a:lnSpc>
                <a:spcPct val="90000"/>
              </a:lnSpc>
              <a:spcBef>
                <a:spcPct val="0"/>
              </a:spcBef>
              <a:spcAft>
                <a:spcPts val="600"/>
              </a:spcAft>
            </a:pPr>
            <a:endParaRPr lang="en-US" sz="2800" dirty="0">
              <a:gradFill>
                <a:gsLst>
                  <a:gs pos="2920">
                    <a:schemeClr val="tx2"/>
                  </a:gs>
                  <a:gs pos="39000">
                    <a:schemeClr val="tx2"/>
                  </a:gs>
                </a:gsLst>
                <a:lin ang="5400000" scaled="0"/>
              </a:gradFill>
              <a:latin typeface="+mj-lt"/>
            </a:endParaRPr>
          </a:p>
        </p:txBody>
      </p:sp>
      <p:sp>
        <p:nvSpPr>
          <p:cNvPr id="7" name="Rectangle 6"/>
          <p:cNvSpPr/>
          <p:nvPr/>
        </p:nvSpPr>
        <p:spPr bwMode="auto">
          <a:xfrm>
            <a:off x="4346029" y="1697062"/>
            <a:ext cx="3778598" cy="2740025"/>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Profile updates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378480" y="4551687"/>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Suspend users when they are disabled or deleted in AD</a:t>
            </a:r>
          </a:p>
        </p:txBody>
      </p:sp>
      <p:sp>
        <p:nvSpPr>
          <p:cNvPr id="9" name="Rectangle 8"/>
          <p:cNvSpPr/>
          <p:nvPr/>
        </p:nvSpPr>
        <p:spPr bwMode="auto">
          <a:xfrm>
            <a:off x="8383240" y="1702494"/>
            <a:ext cx="3778598" cy="2740025"/>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Suspensions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2367329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Expected, but absent</a:t>
            </a:r>
          </a:p>
        </p:txBody>
      </p:sp>
      <p:sp>
        <p:nvSpPr>
          <p:cNvPr id="4" name="Rectangle 3"/>
          <p:cNvSpPr/>
          <p:nvPr/>
        </p:nvSpPr>
        <p:spPr bwMode="auto">
          <a:xfrm>
            <a:off x="274638" y="4546255"/>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Not a good fit for a social scenario where users are empowered to create groups that fit with their workflow</a:t>
            </a:r>
          </a:p>
        </p:txBody>
      </p:sp>
      <p:sp>
        <p:nvSpPr>
          <p:cNvPr id="5" name="Rectangle 4"/>
          <p:cNvSpPr/>
          <p:nvPr/>
        </p:nvSpPr>
        <p:spPr bwMode="auto">
          <a:xfrm>
            <a:off x="279399" y="1697062"/>
            <a:ext cx="5760894" cy="274002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Group synchronization</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2" y="1697062"/>
            <a:ext cx="5765659" cy="274002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User profile </a:t>
            </a:r>
            <a:r>
              <a:rPr lang="en-US" sz="3600" dirty="0">
                <a:gradFill>
                  <a:gsLst>
                    <a:gs pos="0">
                      <a:srgbClr val="FFFFFF"/>
                    </a:gs>
                    <a:gs pos="100000">
                      <a:srgbClr val="FFFFFF"/>
                    </a:gs>
                  </a:gsLst>
                  <a:lin ang="5400000" scaled="0"/>
                </a:gradFill>
                <a:ea typeface="Segoe UI" pitchFamily="34" charset="0"/>
                <a:cs typeface="Segoe UI" pitchFamily="34" charset="0"/>
              </a:rPr>
              <a:t>l</a:t>
            </a:r>
            <a:r>
              <a:rPr lang="en-US" sz="3600" dirty="0" smtClean="0">
                <a:gradFill>
                  <a:gsLst>
                    <a:gs pos="0">
                      <a:srgbClr val="FFFFFF"/>
                    </a:gs>
                    <a:gs pos="100000">
                      <a:srgbClr val="FFFFFF"/>
                    </a:gs>
                  </a:gsLst>
                  <a:lin ang="5400000" scaled="0"/>
                </a:gradFill>
                <a:ea typeface="Segoe UI" pitchFamily="34" charset="0"/>
                <a:cs typeface="Segoe UI" pitchFamily="34" charset="0"/>
              </a:rPr>
              <a:t>ockdown</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2" y="4531052"/>
            <a:ext cx="576565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Users are always identifiable</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AD is optimal for the pre-population of fields</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Default settings respect values users have entered in Yammer</a:t>
            </a:r>
          </a:p>
        </p:txBody>
      </p:sp>
    </p:spTree>
    <p:extLst>
      <p:ext uri="{BB962C8B-B14F-4D97-AF65-F5344CB8AC3E}">
        <p14:creationId xmlns:p14="http://schemas.microsoft.com/office/powerpoint/2010/main" val="37071527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76622"/>
            <a:ext cx="5612375" cy="4191917"/>
          </a:xfrm>
        </p:spPr>
        <p:txBody>
          <a:bodyPr vert="horz" wrap="square" lIns="146304" tIns="91440" rIns="146304" bIns="91440" rtlCol="0">
            <a:spAutoFit/>
          </a:bodyPr>
          <a:lstStyle/>
          <a:p>
            <a:pPr>
              <a:spcBef>
                <a:spcPts val="0"/>
              </a:spcBef>
              <a:spcAft>
                <a:spcPts val="1200"/>
              </a:spcAft>
            </a:pPr>
            <a:r>
              <a:rPr lang="en-US" sz="3200" dirty="0">
                <a:gradFill>
                  <a:gsLst>
                    <a:gs pos="2920">
                      <a:schemeClr val="tx2"/>
                    </a:gs>
                    <a:gs pos="39000">
                      <a:schemeClr val="tx2"/>
                    </a:gs>
                  </a:gsLst>
                  <a:lin ang="5400000" scaled="0"/>
                </a:gradFill>
              </a:rPr>
              <a:t>Installs on a single server</a:t>
            </a:r>
          </a:p>
          <a:p>
            <a:pPr>
              <a:spcBef>
                <a:spcPts val="0"/>
              </a:spcBef>
              <a:spcAft>
                <a:spcPts val="1200"/>
              </a:spcAft>
            </a:pPr>
            <a:r>
              <a:rPr lang="en-US" sz="3200" dirty="0">
                <a:gradFill>
                  <a:gsLst>
                    <a:gs pos="2920">
                      <a:schemeClr val="tx2"/>
                    </a:gs>
                    <a:gs pos="39000">
                      <a:schemeClr val="tx2"/>
                    </a:gs>
                  </a:gsLst>
                  <a:lin ang="5400000" scaled="0"/>
                </a:gradFill>
              </a:rPr>
              <a:t>No database required</a:t>
            </a:r>
          </a:p>
          <a:p>
            <a:pPr>
              <a:spcBef>
                <a:spcPts val="0"/>
              </a:spcBef>
              <a:spcAft>
                <a:spcPts val="1200"/>
              </a:spcAft>
            </a:pPr>
            <a:r>
              <a:rPr lang="en-US" sz="3200" dirty="0" smtClean="0">
                <a:gradFill>
                  <a:gsLst>
                    <a:gs pos="2920">
                      <a:schemeClr val="tx2"/>
                    </a:gs>
                    <a:gs pos="39000">
                      <a:schemeClr val="tx2"/>
                    </a:gs>
                  </a:gsLst>
                  <a:lin ang="5400000" scaled="0"/>
                </a:gradFill>
              </a:rPr>
              <a:t>AD and LDAP </a:t>
            </a:r>
            <a:r>
              <a:rPr lang="en-US" sz="3200" dirty="0">
                <a:gradFill>
                  <a:gsLst>
                    <a:gs pos="2920">
                      <a:schemeClr val="tx2"/>
                    </a:gs>
                    <a:gs pos="39000">
                      <a:schemeClr val="tx2"/>
                    </a:gs>
                  </a:gsLst>
                  <a:lin ang="5400000" scaled="0"/>
                </a:gradFill>
              </a:rPr>
              <a:t>expertise required to configure custom </a:t>
            </a:r>
            <a:r>
              <a:rPr lang="en-US" sz="3200" dirty="0" smtClean="0">
                <a:gradFill>
                  <a:gsLst>
                    <a:gs pos="2920">
                      <a:schemeClr val="tx2"/>
                    </a:gs>
                    <a:gs pos="39000">
                      <a:schemeClr val="tx2"/>
                    </a:gs>
                  </a:gsLst>
                  <a:lin ang="5400000" scaled="0"/>
                </a:gradFill>
              </a:rPr>
              <a:t>filters (queries)</a:t>
            </a:r>
            <a:endParaRPr lang="en-US" sz="3200" dirty="0">
              <a:gradFill>
                <a:gsLst>
                  <a:gs pos="2920">
                    <a:schemeClr val="tx2"/>
                  </a:gs>
                  <a:gs pos="39000">
                    <a:schemeClr val="tx2"/>
                  </a:gs>
                </a:gsLst>
                <a:lin ang="5400000" scaled="0"/>
              </a:gradFill>
            </a:endParaRPr>
          </a:p>
          <a:p>
            <a:pPr>
              <a:spcBef>
                <a:spcPts val="0"/>
              </a:spcBef>
              <a:spcAft>
                <a:spcPts val="1200"/>
              </a:spcAft>
            </a:pPr>
            <a:r>
              <a:rPr lang="en-US" sz="3200" dirty="0">
                <a:gradFill>
                  <a:gsLst>
                    <a:gs pos="2920">
                      <a:schemeClr val="tx2"/>
                    </a:gs>
                    <a:gs pos="39000">
                      <a:schemeClr val="tx2"/>
                    </a:gs>
                  </a:gsLst>
                  <a:lin ang="5400000" scaled="0"/>
                </a:gradFill>
              </a:rPr>
              <a:t>First sync sends all data, subsequent syncs are incremental</a:t>
            </a:r>
          </a:p>
        </p:txBody>
      </p:sp>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Deploying Directory Sync</a:t>
            </a:r>
          </a:p>
        </p:txBody>
      </p:sp>
      <p:graphicFrame>
        <p:nvGraphicFramePr>
          <p:cNvPr id="4" name="Diagram 3"/>
          <p:cNvGraphicFramePr/>
          <p:nvPr>
            <p:extLst/>
          </p:nvPr>
        </p:nvGraphicFramePr>
        <p:xfrm>
          <a:off x="6035145" y="1439862"/>
          <a:ext cx="6050492" cy="46755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145704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Yammer Directory Sync</a:t>
            </a:r>
            <a:endParaRPr lang="en-US" dirty="0"/>
          </a:p>
        </p:txBody>
      </p:sp>
      <p:sp>
        <p:nvSpPr>
          <p:cNvPr id="5" name="Text Placeholder 4"/>
          <p:cNvSpPr>
            <a:spLocks noGrp="1"/>
          </p:cNvSpPr>
          <p:nvPr>
            <p:ph type="body" sz="quarter" idx="12"/>
          </p:nvPr>
        </p:nvSpPr>
        <p:spPr/>
        <p:txBody>
          <a:bodyPr/>
          <a:lstStyle/>
          <a:p>
            <a:r>
              <a:rPr lang="en-US" dirty="0" smtClean="0"/>
              <a:t>Demo</a:t>
            </a:r>
            <a:endParaRPr lang="en-US" dirty="0"/>
          </a:p>
        </p:txBody>
      </p:sp>
    </p:spTree>
    <p:extLst>
      <p:ext uri="{BB962C8B-B14F-4D97-AF65-F5344CB8AC3E}">
        <p14:creationId xmlns:p14="http://schemas.microsoft.com/office/powerpoint/2010/main" val="7320815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a:xfrm>
            <a:off x="274639" y="1476622"/>
            <a:ext cx="5155175" cy="4887492"/>
          </a:xfrm>
        </p:spPr>
        <p:txBody>
          <a:bodyPr vert="horz" wrap="square" lIns="146304" tIns="91440" rIns="146304" bIns="91440" rtlCol="0">
            <a:spAutoFit/>
          </a:bodyPr>
          <a:lstStyle/>
          <a:p>
            <a:pPr>
              <a:spcBef>
                <a:spcPts val="0"/>
              </a:spcBef>
              <a:spcAft>
                <a:spcPts val="1200"/>
              </a:spcAft>
            </a:pPr>
            <a:r>
              <a:rPr lang="en-US" sz="3200" dirty="0">
                <a:gradFill>
                  <a:gsLst>
                    <a:gs pos="2920">
                      <a:schemeClr val="tx2"/>
                    </a:gs>
                    <a:gs pos="39000">
                      <a:schemeClr val="tx2"/>
                    </a:gs>
                  </a:gsLst>
                  <a:lin ang="5400000" scaled="0"/>
                </a:gradFill>
              </a:rPr>
              <a:t>Keep these simple</a:t>
            </a:r>
          </a:p>
          <a:p>
            <a:pPr>
              <a:spcBef>
                <a:spcPts val="0"/>
              </a:spcBef>
              <a:spcAft>
                <a:spcPts val="1200"/>
              </a:spcAft>
            </a:pPr>
            <a:r>
              <a:rPr lang="en-US" sz="3200" dirty="0">
                <a:gradFill>
                  <a:gsLst>
                    <a:gs pos="2920">
                      <a:schemeClr val="tx2"/>
                    </a:gs>
                    <a:gs pos="39000">
                      <a:schemeClr val="tx2"/>
                    </a:gs>
                  </a:gsLst>
                  <a:lin ang="5400000" scaled="0"/>
                </a:gradFill>
              </a:rPr>
              <a:t>Start by querying for emails belonging to just your domains</a:t>
            </a:r>
          </a:p>
          <a:p>
            <a:pPr>
              <a:spcBef>
                <a:spcPts val="0"/>
              </a:spcBef>
              <a:spcAft>
                <a:spcPts val="1200"/>
              </a:spcAft>
            </a:pPr>
            <a:r>
              <a:rPr lang="en-US" sz="3200" dirty="0">
                <a:gradFill>
                  <a:gsLst>
                    <a:gs pos="2920">
                      <a:schemeClr val="tx2"/>
                    </a:gs>
                    <a:gs pos="39000">
                      <a:schemeClr val="tx2"/>
                    </a:gs>
                  </a:gsLst>
                  <a:lin ang="5400000" scaled="0"/>
                </a:gradFill>
              </a:rPr>
              <a:t>Filters are automatically added for objectCategory and objectClass</a:t>
            </a:r>
          </a:p>
          <a:p>
            <a:pPr>
              <a:spcBef>
                <a:spcPts val="0"/>
              </a:spcBef>
              <a:spcAft>
                <a:spcPts val="1200"/>
              </a:spcAft>
            </a:pPr>
            <a:r>
              <a:rPr lang="en-US" sz="3200" dirty="0">
                <a:gradFill>
                  <a:gsLst>
                    <a:gs pos="2920">
                      <a:schemeClr val="tx2"/>
                    </a:gs>
                    <a:gs pos="39000">
                      <a:schemeClr val="tx2"/>
                    </a:gs>
                  </a:gsLst>
                  <a:lin ang="5400000" scaled="0"/>
                </a:gradFill>
              </a:rPr>
              <a:t>Difficult to exclude users</a:t>
            </a:r>
          </a:p>
          <a:p>
            <a:pPr>
              <a:spcBef>
                <a:spcPct val="20000"/>
              </a:spcBef>
            </a:pPr>
            <a:endParaRPr lang="en-US" sz="3200" dirty="0">
              <a:gradFill>
                <a:gsLst>
                  <a:gs pos="2920">
                    <a:schemeClr val="tx2"/>
                  </a:gs>
                  <a:gs pos="39000">
                    <a:schemeClr val="tx2"/>
                  </a:gs>
                </a:gsLst>
                <a:lin ang="5400000" scaled="0"/>
              </a:gradFill>
            </a:endParaRPr>
          </a:p>
        </p:txBody>
      </p:sp>
      <p:sp>
        <p:nvSpPr>
          <p:cNvPr id="3" name="Title 2"/>
          <p:cNvSpPr>
            <a:spLocks noGrp="1"/>
          </p:cNvSpPr>
          <p:nvPr>
            <p:ph type="title"/>
          </p:nvPr>
        </p:nvSpPr>
        <p:spPr/>
        <p:txBody>
          <a:bodyPr vert="horz" wrap="square" lIns="146304" tIns="91440" rIns="146304" bIns="91440" rtlCol="0" anchor="t">
            <a:noAutofit/>
          </a:bodyPr>
          <a:lstStyle/>
          <a:p>
            <a:r>
              <a:rPr lang="en-US">
                <a:gradFill>
                  <a:gsLst>
                    <a:gs pos="1250">
                      <a:schemeClr val="tx1"/>
                    </a:gs>
                    <a:gs pos="100000">
                      <a:schemeClr val="tx1"/>
                    </a:gs>
                  </a:gsLst>
                  <a:lin ang="5400000" scaled="0"/>
                </a:gradFill>
              </a:rPr>
              <a:t>Custom </a:t>
            </a:r>
            <a:r>
              <a:rPr lang="en-US" smtClean="0">
                <a:gradFill>
                  <a:gsLst>
                    <a:gs pos="1250">
                      <a:schemeClr val="tx1"/>
                    </a:gs>
                    <a:gs pos="100000">
                      <a:schemeClr val="tx1"/>
                    </a:gs>
                  </a:gsLst>
                  <a:lin ang="5400000" scaled="0"/>
                </a:gradFill>
              </a:rPr>
              <a:t>queries</a:t>
            </a:r>
            <a:endParaRPr lang="en-US" dirty="0">
              <a:gradFill>
                <a:gsLst>
                  <a:gs pos="1250">
                    <a:schemeClr val="tx1"/>
                  </a:gs>
                  <a:gs pos="100000">
                    <a:schemeClr val="tx1"/>
                  </a:gs>
                </a:gsLst>
                <a:lin ang="5400000" scaled="0"/>
              </a:gradFill>
            </a:endParaRPr>
          </a:p>
        </p:txBody>
      </p:sp>
      <p:sp>
        <p:nvSpPr>
          <p:cNvPr id="5" name="Text Placeholder 1"/>
          <p:cNvSpPr txBox="1">
            <a:spLocks/>
          </p:cNvSpPr>
          <p:nvPr/>
        </p:nvSpPr>
        <p:spPr>
          <a:xfrm>
            <a:off x="5608637" y="1476622"/>
            <a:ext cx="6827838" cy="4840040"/>
          </a:xfrm>
          <a:prstGeom prst="rect">
            <a:avLst/>
          </a:prstGeom>
        </p:spPr>
        <p:txBody>
          <a:bodyPr vert="horz" lIns="0" tIns="0" rIns="0" bIns="0" rtlCol="0">
            <a:noAutofit/>
          </a:bodyPr>
          <a:lstStyle>
            <a:lvl1pPr marL="0" marR="0" indent="0" algn="l" defTabSz="931191" rtl="0" eaLnBrk="1" fontAlgn="auto" latinLnBrk="0" hangingPunct="1">
              <a:lnSpc>
                <a:spcPct val="90000"/>
              </a:lnSpc>
              <a:spcBef>
                <a:spcPts val="2444"/>
              </a:spcBef>
              <a:spcAft>
                <a:spcPts val="0"/>
              </a:spcAft>
              <a:buClrTx/>
              <a:buSzPct val="80000"/>
              <a:buFont typeface="Arial" pitchFamily="34" charset="0"/>
              <a:buNone/>
              <a:tabLst/>
              <a:defRPr sz="4080" kern="1200" spc="-72" baseline="0">
                <a:gradFill>
                  <a:gsLst>
                    <a:gs pos="100000">
                      <a:schemeClr val="bg2"/>
                    </a:gs>
                    <a:gs pos="0">
                      <a:schemeClr val="bg2"/>
                    </a:gs>
                  </a:gsLst>
                  <a:lin ang="5400000" scaled="0"/>
                </a:gradFill>
                <a:latin typeface="+mj-lt"/>
                <a:ea typeface="+mn-ea"/>
                <a:cs typeface="+mn-cs"/>
              </a:defRPr>
            </a:lvl1pPr>
            <a:lvl2pPr marL="0"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2pPr>
            <a:lvl3pPr marL="236040"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813209" algn="l"/>
              </a:tabLst>
              <a:defRPr sz="2040" kern="1200" spc="0" baseline="0">
                <a:gradFill>
                  <a:gsLst>
                    <a:gs pos="100000">
                      <a:schemeClr val="bg2"/>
                    </a:gs>
                    <a:gs pos="0">
                      <a:schemeClr val="bg2"/>
                    </a:gs>
                  </a:gsLst>
                  <a:lin ang="5400000" scaled="0"/>
                </a:gradFill>
                <a:latin typeface="+mn-lt"/>
                <a:ea typeface="+mn-ea"/>
                <a:cs typeface="+mn-cs"/>
              </a:defRPr>
            </a:lvl3pPr>
            <a:lvl4pPr marL="465615"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4pPr>
            <a:lvl5pPr marL="706506"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1278823" algn="l"/>
              </a:tabLst>
              <a:defRPr sz="2040" kern="1200" spc="0" baseline="0">
                <a:gradFill>
                  <a:gsLst>
                    <a:gs pos="100000">
                      <a:schemeClr val="bg2"/>
                    </a:gs>
                    <a:gs pos="0">
                      <a:schemeClr val="bg2"/>
                    </a:gs>
                  </a:gsLst>
                  <a:lin ang="5400000" scaled="0"/>
                </a:gradFill>
                <a:latin typeface="+mn-lt"/>
                <a:ea typeface="+mn-ea"/>
                <a:cs typeface="+mn-cs"/>
              </a:defRPr>
            </a:lvl5pPr>
            <a:lvl6pPr marL="2560776"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26372"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1967"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57563"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9pPr>
          </a:lstStyle>
          <a:p>
            <a:pPr>
              <a:spcBef>
                <a:spcPts val="0"/>
              </a:spcBef>
            </a:pPr>
            <a:r>
              <a:rPr lang="en-US" sz="1800" b="1" spc="0" dirty="0">
                <a:solidFill>
                  <a:schemeClr val="accent5"/>
                </a:solidFill>
                <a:latin typeface="Consolas" panose="020B0609020204030204" pitchFamily="49" charset="0"/>
                <a:cs typeface="Consolas" panose="020B0609020204030204" pitchFamily="49" charset="0"/>
              </a:rPr>
              <a:t>// A good start</a:t>
            </a:r>
          </a:p>
          <a:p>
            <a:pPr>
              <a:spcBef>
                <a:spcPts val="0"/>
              </a:spcBef>
            </a:pP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mail=*@contoso.com</a:t>
            </a: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800" b="1" spc="0" dirty="0">
                <a:solidFill>
                  <a:schemeClr val="accent5"/>
                </a:solidFill>
                <a:latin typeface="Consolas" panose="020B0609020204030204" pitchFamily="49" charset="0"/>
                <a:cs typeface="Consolas" panose="020B0609020204030204" pitchFamily="49" charset="0"/>
              </a:rPr>
              <a:t>// Multiple domains, merged network</a:t>
            </a:r>
          </a:p>
          <a:p>
            <a:pPr>
              <a:spcBef>
                <a:spcPts val="0"/>
              </a:spcBef>
            </a:pP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(&amp;(mail=*@contoso.com)(mail=*@contoso.co.uk))</a:t>
            </a: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800" b="1" spc="0" dirty="0">
                <a:solidFill>
                  <a:schemeClr val="accent5"/>
                </a:solidFill>
                <a:latin typeface="Consolas" panose="020B0609020204030204" pitchFamily="49" charset="0"/>
                <a:cs typeface="Consolas" panose="020B0609020204030204" pitchFamily="49" charset="0"/>
              </a:rPr>
              <a:t>// Redundant query</a:t>
            </a:r>
          </a:p>
          <a:p>
            <a:pPr>
              <a:spcBef>
                <a:spcPts val="0"/>
              </a:spcBef>
            </a:pP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(&amp;</a:t>
            </a:r>
            <a:r>
              <a:rPr lang="en-US" sz="1800" b="1" spc="0" dirty="0">
                <a:solidFill>
                  <a:schemeClr val="accent4"/>
                </a:solidFill>
                <a:latin typeface="Consolas" panose="020B0609020204030204" pitchFamily="49" charset="0"/>
                <a:cs typeface="Consolas" panose="020B0609020204030204" pitchFamily="49" charset="0"/>
              </a:rPr>
              <a:t>(</a:t>
            </a:r>
            <a:r>
              <a:rPr lang="en-US" sz="1800" b="1" spc="0" dirty="0" err="1">
                <a:solidFill>
                  <a:schemeClr val="accent4"/>
                </a:solidFill>
                <a:latin typeface="Consolas" panose="020B0609020204030204" pitchFamily="49" charset="0"/>
                <a:cs typeface="Consolas" panose="020B0609020204030204" pitchFamily="49" charset="0"/>
              </a:rPr>
              <a:t>objectCategory</a:t>
            </a:r>
            <a:r>
              <a:rPr lang="en-US" sz="1800" b="1" spc="0" dirty="0">
                <a:solidFill>
                  <a:schemeClr val="accent4"/>
                </a:solidFill>
                <a:latin typeface="Consolas" panose="020B0609020204030204" pitchFamily="49" charset="0"/>
                <a:cs typeface="Consolas" panose="020B0609020204030204" pitchFamily="49" charset="0"/>
              </a:rPr>
              <a:t>=person)(</a:t>
            </a:r>
            <a:r>
              <a:rPr lang="en-US" sz="1800" b="1" spc="0" dirty="0" err="1">
                <a:solidFill>
                  <a:schemeClr val="accent4"/>
                </a:solidFill>
                <a:latin typeface="Consolas" panose="020B0609020204030204" pitchFamily="49" charset="0"/>
                <a:cs typeface="Consolas" panose="020B0609020204030204" pitchFamily="49" charset="0"/>
              </a:rPr>
              <a:t>objectClass</a:t>
            </a:r>
            <a:r>
              <a:rPr lang="en-US" sz="1800" b="1" spc="0" dirty="0">
                <a:solidFill>
                  <a:schemeClr val="accent4"/>
                </a:solidFill>
                <a:latin typeface="Consolas" panose="020B0609020204030204" pitchFamily="49" charset="0"/>
                <a:cs typeface="Consolas" panose="020B0609020204030204" pitchFamily="49" charset="0"/>
              </a:rPr>
              <a:t>=user)</a:t>
            </a: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(mail=*))</a:t>
            </a: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endPar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800" b="1" spc="0" dirty="0">
                <a:solidFill>
                  <a:schemeClr val="accent5"/>
                </a:solidFill>
                <a:latin typeface="Consolas" panose="020B0609020204030204" pitchFamily="49" charset="0"/>
                <a:cs typeface="Consolas" panose="020B0609020204030204" pitchFamily="49" charset="0"/>
              </a:rPr>
              <a:t>// Is this replicated in AD?</a:t>
            </a:r>
          </a:p>
          <a:p>
            <a:pPr>
              <a:spcBef>
                <a:spcPts val="0"/>
              </a:spcBef>
            </a:pP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(&amp;(mail=*@contoso.com)</a:t>
            </a:r>
            <a:r>
              <a:rPr lang="en-US" sz="1800" b="1" spc="0" dirty="0">
                <a:solidFill>
                  <a:schemeClr val="accent4"/>
                </a:solidFill>
                <a:latin typeface="Consolas" panose="020B0609020204030204" pitchFamily="49" charset="0"/>
                <a:cs typeface="Consolas" panose="020B0609020204030204" pitchFamily="49" charset="0"/>
              </a:rPr>
              <a:t>(!</a:t>
            </a:r>
            <a:r>
              <a:rPr lang="en-US" sz="1800" b="1" spc="0" dirty="0" err="1">
                <a:solidFill>
                  <a:schemeClr val="accent4"/>
                </a:solidFill>
                <a:latin typeface="Consolas" panose="020B0609020204030204" pitchFamily="49" charset="0"/>
                <a:cs typeface="Consolas" panose="020B0609020204030204" pitchFamily="49" charset="0"/>
              </a:rPr>
              <a:t>customAttribute</a:t>
            </a:r>
            <a:r>
              <a:rPr lang="en-US" sz="1800" b="1" spc="0" dirty="0">
                <a:solidFill>
                  <a:schemeClr val="accent4"/>
                </a:solidFill>
                <a:latin typeface="Consolas" panose="020B0609020204030204" pitchFamily="49" charset="0"/>
                <a:cs typeface="Consolas" panose="020B0609020204030204" pitchFamily="49" charset="0"/>
              </a:rPr>
              <a:t>=E)</a:t>
            </a:r>
            <a:r>
              <a:rPr lang="en-US" sz="18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endParaRPr lang="en-US" sz="1800" b="1" dirty="0">
              <a:latin typeface="Consolas" panose="020B0609020204030204" pitchFamily="49" charset="0"/>
              <a:cs typeface="Consolas" panose="020B0609020204030204" pitchFamily="49" charset="0"/>
            </a:endParaRPr>
          </a:p>
          <a:p>
            <a:pPr>
              <a:spcBef>
                <a:spcPts val="0"/>
              </a:spcBef>
            </a:pPr>
            <a:endParaRPr lang="en-US" sz="1800" b="1"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234969570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76622"/>
            <a:ext cx="5155175" cy="4542782"/>
          </a:xfrm>
        </p:spPr>
        <p:txBody>
          <a:bodyPr vert="horz" wrap="square" lIns="146304" tIns="91440" rIns="146304" bIns="91440" rtlCol="0">
            <a:spAutoFit/>
          </a:bodyPr>
          <a:lstStyle/>
          <a:p>
            <a:pPr>
              <a:spcBef>
                <a:spcPts val="0"/>
              </a:spcBef>
              <a:spcAft>
                <a:spcPts val="1200"/>
              </a:spcAft>
            </a:pPr>
            <a:r>
              <a:rPr lang="en-US" sz="3200" dirty="0">
                <a:gradFill>
                  <a:gsLst>
                    <a:gs pos="2920">
                      <a:schemeClr val="tx2"/>
                    </a:gs>
                    <a:gs pos="39000">
                      <a:schemeClr val="tx2"/>
                    </a:gs>
                  </a:gsLst>
                  <a:lin ang="5400000" scaled="0"/>
                </a:gradFill>
              </a:rPr>
              <a:t>Create a query for each </a:t>
            </a:r>
            <a:r>
              <a:rPr lang="en-US" sz="3200" dirty="0" smtClean="0">
                <a:gradFill>
                  <a:gsLst>
                    <a:gs pos="2920">
                      <a:schemeClr val="tx2"/>
                    </a:gs>
                    <a:gs pos="39000">
                      <a:schemeClr val="tx2"/>
                    </a:gs>
                  </a:gsLst>
                  <a:lin ang="5400000" scaled="0"/>
                </a:gradFill>
              </a:rPr>
              <a:t>OU with a GUID identifier</a:t>
            </a:r>
            <a:endParaRPr lang="en-US" sz="3200" dirty="0">
              <a:gradFill>
                <a:gsLst>
                  <a:gs pos="2920">
                    <a:schemeClr val="tx2"/>
                  </a:gs>
                  <a:gs pos="39000">
                    <a:schemeClr val="tx2"/>
                  </a:gs>
                </a:gsLst>
                <a:lin ang="5400000" scaled="0"/>
              </a:gradFill>
            </a:endParaRPr>
          </a:p>
          <a:p>
            <a:pPr>
              <a:spcBef>
                <a:spcPts val="0"/>
              </a:spcBef>
              <a:spcAft>
                <a:spcPts val="1200"/>
              </a:spcAft>
            </a:pPr>
            <a:r>
              <a:rPr lang="en-US" sz="3200" dirty="0" smtClean="0">
                <a:gradFill>
                  <a:gsLst>
                    <a:gs pos="2920">
                      <a:schemeClr val="tx2"/>
                    </a:gs>
                    <a:gs pos="39000">
                      <a:schemeClr val="tx2"/>
                    </a:gs>
                  </a:gsLst>
                  <a:lin ang="5400000" scaled="0"/>
                </a:gradFill>
              </a:rPr>
              <a:t>Specify </a:t>
            </a:r>
            <a:r>
              <a:rPr lang="en-US" sz="3200" dirty="0">
                <a:gradFill>
                  <a:gsLst>
                    <a:gs pos="2920">
                      <a:schemeClr val="tx2"/>
                    </a:gs>
                    <a:gs pos="39000">
                      <a:schemeClr val="tx2"/>
                    </a:gs>
                  </a:gsLst>
                  <a:lin ang="5400000" scaled="0"/>
                </a:gradFill>
              </a:rPr>
              <a:t>an LDAP filter</a:t>
            </a:r>
          </a:p>
          <a:p>
            <a:pPr>
              <a:spcBef>
                <a:spcPts val="0"/>
              </a:spcBef>
              <a:spcAft>
                <a:spcPts val="1200"/>
              </a:spcAft>
            </a:pPr>
            <a:r>
              <a:rPr lang="en-US" sz="3200" dirty="0">
                <a:gradFill>
                  <a:gsLst>
                    <a:gs pos="2920">
                      <a:schemeClr val="tx2"/>
                    </a:gs>
                    <a:gs pos="39000">
                      <a:schemeClr val="tx2"/>
                    </a:gs>
                  </a:gsLst>
                  <a:lin ang="5400000" scaled="0"/>
                </a:gradFill>
              </a:rPr>
              <a:t>Provide a naming context for each OU</a:t>
            </a:r>
          </a:p>
          <a:p>
            <a:pPr>
              <a:spcBef>
                <a:spcPts val="0"/>
              </a:spcBef>
              <a:spcAft>
                <a:spcPts val="1200"/>
              </a:spcAft>
            </a:pPr>
            <a:r>
              <a:rPr lang="en-US" sz="3200" dirty="0">
                <a:gradFill>
                  <a:gsLst>
                    <a:gs pos="2920">
                      <a:schemeClr val="tx2"/>
                    </a:gs>
                    <a:gs pos="39000">
                      <a:schemeClr val="tx2"/>
                    </a:gs>
                  </a:gsLst>
                  <a:lin ang="5400000" scaled="0"/>
                </a:gradFill>
              </a:rPr>
              <a:t>Set </a:t>
            </a:r>
            <a:r>
              <a:rPr lang="en-US" sz="3200" dirty="0" err="1">
                <a:gradFill>
                  <a:gsLst>
                    <a:gs pos="2920">
                      <a:schemeClr val="tx2"/>
                    </a:gs>
                    <a:gs pos="39000">
                      <a:schemeClr val="tx2"/>
                    </a:gs>
                  </a:gsLst>
                  <a:lin ang="5400000" scaled="0"/>
                </a:gradFill>
              </a:rPr>
              <a:t>ShowDeleted</a:t>
            </a:r>
            <a:r>
              <a:rPr lang="en-US" sz="3200" dirty="0">
                <a:gradFill>
                  <a:gsLst>
                    <a:gs pos="2920">
                      <a:schemeClr val="tx2"/>
                    </a:gs>
                    <a:gs pos="39000">
                      <a:schemeClr val="tx2"/>
                    </a:gs>
                  </a:gsLst>
                  <a:lin ang="5400000" scaled="0"/>
                </a:gradFill>
              </a:rPr>
              <a:t> to false</a:t>
            </a:r>
          </a:p>
          <a:p>
            <a:pPr>
              <a:spcBef>
                <a:spcPct val="20000"/>
              </a:spcBef>
            </a:pPr>
            <a:endParaRPr lang="en-US" sz="3200" dirty="0">
              <a:gradFill>
                <a:gsLst>
                  <a:gs pos="2920">
                    <a:schemeClr val="tx2"/>
                  </a:gs>
                  <a:gs pos="39000">
                    <a:schemeClr val="tx2"/>
                  </a:gs>
                </a:gsLst>
                <a:lin ang="5400000" scaled="0"/>
              </a:gradFill>
            </a:endParaRPr>
          </a:p>
          <a:p>
            <a:pPr>
              <a:spcBef>
                <a:spcPct val="20000"/>
              </a:spcBef>
            </a:pPr>
            <a:endParaRPr lang="en-US" sz="3200" dirty="0">
              <a:gradFill>
                <a:gsLst>
                  <a:gs pos="2920">
                    <a:schemeClr val="tx2"/>
                  </a:gs>
                  <a:gs pos="39000">
                    <a:schemeClr val="tx2"/>
                  </a:gs>
                </a:gsLst>
                <a:lin ang="5400000" scaled="0"/>
              </a:gradFill>
            </a:endParaRPr>
          </a:p>
        </p:txBody>
      </p:sp>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Querying multiple OUs</a:t>
            </a:r>
          </a:p>
        </p:txBody>
      </p:sp>
      <p:sp>
        <p:nvSpPr>
          <p:cNvPr id="4" name="Text Placeholder 1"/>
          <p:cNvSpPr txBox="1">
            <a:spLocks/>
          </p:cNvSpPr>
          <p:nvPr/>
        </p:nvSpPr>
        <p:spPr>
          <a:xfrm>
            <a:off x="5532437" y="1476622"/>
            <a:ext cx="6904038" cy="4840040"/>
          </a:xfrm>
          <a:prstGeom prst="rect">
            <a:avLst/>
          </a:prstGeom>
        </p:spPr>
        <p:txBody>
          <a:bodyPr vert="horz" lIns="0" tIns="0" rIns="0" bIns="0" rtlCol="0">
            <a:noAutofit/>
          </a:bodyPr>
          <a:lstStyle>
            <a:lvl1pPr marL="0" marR="0" indent="0" algn="l" defTabSz="931191" rtl="0" eaLnBrk="1" fontAlgn="auto" latinLnBrk="0" hangingPunct="1">
              <a:lnSpc>
                <a:spcPct val="90000"/>
              </a:lnSpc>
              <a:spcBef>
                <a:spcPts val="2444"/>
              </a:spcBef>
              <a:spcAft>
                <a:spcPts val="0"/>
              </a:spcAft>
              <a:buClrTx/>
              <a:buSzPct val="80000"/>
              <a:buFont typeface="Arial" pitchFamily="34" charset="0"/>
              <a:buNone/>
              <a:tabLst/>
              <a:defRPr sz="4080" kern="1200" spc="-72" baseline="0">
                <a:gradFill>
                  <a:gsLst>
                    <a:gs pos="100000">
                      <a:schemeClr val="bg2"/>
                    </a:gs>
                    <a:gs pos="0">
                      <a:schemeClr val="bg2"/>
                    </a:gs>
                  </a:gsLst>
                  <a:lin ang="5400000" scaled="0"/>
                </a:gradFill>
                <a:latin typeface="+mj-lt"/>
                <a:ea typeface="+mn-ea"/>
                <a:cs typeface="+mn-cs"/>
              </a:defRPr>
            </a:lvl1pPr>
            <a:lvl2pPr marL="0"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2pPr>
            <a:lvl3pPr marL="236040"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813209" algn="l"/>
              </a:tabLst>
              <a:defRPr sz="2040" kern="1200" spc="0" baseline="0">
                <a:gradFill>
                  <a:gsLst>
                    <a:gs pos="100000">
                      <a:schemeClr val="bg2"/>
                    </a:gs>
                    <a:gs pos="0">
                      <a:schemeClr val="bg2"/>
                    </a:gs>
                  </a:gsLst>
                  <a:lin ang="5400000" scaled="0"/>
                </a:gradFill>
                <a:latin typeface="+mn-lt"/>
                <a:ea typeface="+mn-ea"/>
                <a:cs typeface="+mn-cs"/>
              </a:defRPr>
            </a:lvl3pPr>
            <a:lvl4pPr marL="465615"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4pPr>
            <a:lvl5pPr marL="706506"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1278823" algn="l"/>
              </a:tabLst>
              <a:defRPr sz="2040" kern="1200" spc="0" baseline="0">
                <a:gradFill>
                  <a:gsLst>
                    <a:gs pos="100000">
                      <a:schemeClr val="bg2"/>
                    </a:gs>
                    <a:gs pos="0">
                      <a:schemeClr val="bg2"/>
                    </a:gs>
                  </a:gsLst>
                  <a:lin ang="5400000" scaled="0"/>
                </a:gradFill>
                <a:latin typeface="+mn-lt"/>
                <a:ea typeface="+mn-ea"/>
                <a:cs typeface="+mn-cs"/>
              </a:defRPr>
            </a:lvl5pPr>
            <a:lvl6pPr marL="2560776"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26372"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1967"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57563"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9pPr>
          </a:lstStyle>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"Queries":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"Id": "a92b0946-5ea9-42c3-9541-736863f39d29",</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"Filter": "mail=*@consoso.com",</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a:t>
            </a:r>
            <a:r>
              <a:rPr lang="en-US" sz="1400" b="1" spc="0" dirty="0" err="1">
                <a:solidFill>
                  <a:srgbClr val="FF0000"/>
                </a:solidFill>
                <a:latin typeface="Consolas" panose="020B0609020204030204" pitchFamily="49" charset="0"/>
                <a:cs typeface="Consolas" panose="020B0609020204030204" pitchFamily="49" charset="0"/>
              </a:rPr>
              <a:t>OverrideRootNamingContext</a:t>
            </a:r>
            <a:r>
              <a:rPr lang="en-US" sz="1400" b="1" spc="0" dirty="0">
                <a:solidFill>
                  <a:srgbClr val="FF0000"/>
                </a:solidFill>
                <a:latin typeface="Consolas" panose="020B0609020204030204" pitchFamily="49" charset="0"/>
                <a:cs typeface="Consolas" panose="020B0609020204030204" pitchFamily="49" charset="0"/>
              </a:rPr>
              <a:t>": "OU=</a:t>
            </a:r>
            <a:r>
              <a:rPr lang="en-US" sz="1400" b="1" spc="0" dirty="0" err="1">
                <a:solidFill>
                  <a:srgbClr val="FF0000"/>
                </a:solidFill>
                <a:latin typeface="Consolas" panose="020B0609020204030204" pitchFamily="49" charset="0"/>
                <a:cs typeface="Consolas" panose="020B0609020204030204" pitchFamily="49" charset="0"/>
              </a:rPr>
              <a:t>France,DC</a:t>
            </a:r>
            <a:r>
              <a:rPr lang="en-US" sz="1400" b="1" spc="0" dirty="0">
                <a:solidFill>
                  <a:srgbClr val="FF0000"/>
                </a:solidFill>
                <a:latin typeface="Consolas" panose="020B0609020204030204" pitchFamily="49" charset="0"/>
                <a:cs typeface="Consolas" panose="020B0609020204030204" pitchFamily="49" charset="0"/>
              </a:rPr>
              <a:t>=</a:t>
            </a:r>
            <a:r>
              <a:rPr lang="en-US" sz="1400" b="1" spc="0" dirty="0" err="1">
                <a:solidFill>
                  <a:srgbClr val="FF0000"/>
                </a:solidFill>
                <a:latin typeface="Consolas" panose="020B0609020204030204" pitchFamily="49" charset="0"/>
                <a:cs typeface="Consolas" panose="020B0609020204030204" pitchFamily="49" charset="0"/>
              </a:rPr>
              <a:t>contoso,DC</a:t>
            </a:r>
            <a:r>
              <a:rPr lang="en-US" sz="1400" b="1" spc="0" dirty="0">
                <a:solidFill>
                  <a:srgbClr val="FF0000"/>
                </a:solidFill>
                <a:latin typeface="Consolas" panose="020B0609020204030204" pitchFamily="49" charset="0"/>
                <a:cs typeface="Consolas" panose="020B0609020204030204" pitchFamily="49" charset="0"/>
              </a:rPr>
              <a:t>=com",</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ShowDeleted</a:t>
            </a: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false</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"Id": "6bb94cbb-f9bb-46ab-a78b-58eae0f23836",</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"Filter": "mail=*@contoso.com",</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a:t>
            </a:r>
            <a:r>
              <a:rPr lang="en-US" sz="1400" b="1" spc="0" dirty="0" err="1">
                <a:solidFill>
                  <a:srgbClr val="FF0000"/>
                </a:solidFill>
                <a:latin typeface="Consolas" panose="020B0609020204030204" pitchFamily="49" charset="0"/>
                <a:cs typeface="Consolas" panose="020B0609020204030204" pitchFamily="49" charset="0"/>
              </a:rPr>
              <a:t>OverrideRootNamingContext</a:t>
            </a:r>
            <a:r>
              <a:rPr lang="en-US" sz="1400" b="1" spc="0" dirty="0">
                <a:solidFill>
                  <a:srgbClr val="FF0000"/>
                </a:solidFill>
                <a:latin typeface="Consolas" panose="020B0609020204030204" pitchFamily="49" charset="0"/>
                <a:cs typeface="Consolas" panose="020B0609020204030204" pitchFamily="49" charset="0"/>
              </a:rPr>
              <a:t>": "OU=</a:t>
            </a:r>
            <a:r>
              <a:rPr lang="en-US" sz="1400" b="1" spc="0" dirty="0" err="1">
                <a:solidFill>
                  <a:srgbClr val="FF0000"/>
                </a:solidFill>
                <a:latin typeface="Consolas" panose="020B0609020204030204" pitchFamily="49" charset="0"/>
                <a:cs typeface="Consolas" panose="020B0609020204030204" pitchFamily="49" charset="0"/>
              </a:rPr>
              <a:t>Germany,DC</a:t>
            </a:r>
            <a:r>
              <a:rPr lang="en-US" sz="1400" b="1" spc="0" dirty="0">
                <a:solidFill>
                  <a:srgbClr val="FF0000"/>
                </a:solidFill>
                <a:latin typeface="Consolas" panose="020B0609020204030204" pitchFamily="49" charset="0"/>
                <a:cs typeface="Consolas" panose="020B0609020204030204" pitchFamily="49" charset="0"/>
              </a:rPr>
              <a:t>=</a:t>
            </a:r>
            <a:r>
              <a:rPr lang="en-US" sz="1400" b="1" spc="0" dirty="0" err="1">
                <a:solidFill>
                  <a:srgbClr val="FF0000"/>
                </a:solidFill>
                <a:latin typeface="Consolas" panose="020B0609020204030204" pitchFamily="49" charset="0"/>
                <a:cs typeface="Consolas" panose="020B0609020204030204" pitchFamily="49" charset="0"/>
              </a:rPr>
              <a:t>contoso,DC</a:t>
            </a:r>
            <a:r>
              <a:rPr lang="en-US" sz="1400" b="1" spc="0" dirty="0">
                <a:solidFill>
                  <a:srgbClr val="FF0000"/>
                </a:solidFill>
                <a:latin typeface="Consolas" panose="020B0609020204030204" pitchFamily="49" charset="0"/>
                <a:cs typeface="Consolas" panose="020B0609020204030204" pitchFamily="49" charset="0"/>
              </a:rPr>
              <a:t>=com",</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ShowDeleted</a:t>
            </a: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false</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"Id": "33bf59b3-ecfe-41cb-899f-7d85e1eb0dee",</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"Filter": "",</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a:solidFill>
                  <a:srgbClr val="FF0000"/>
                </a:solidFill>
                <a:latin typeface="Consolas" panose="020B0609020204030204" pitchFamily="49" charset="0"/>
                <a:cs typeface="Consolas" panose="020B0609020204030204" pitchFamily="49" charset="0"/>
              </a:rPr>
              <a:t>"</a:t>
            </a:r>
            <a:r>
              <a:rPr lang="en-US" sz="1400" b="1" spc="0" dirty="0" err="1">
                <a:solidFill>
                  <a:srgbClr val="FF0000"/>
                </a:solidFill>
                <a:latin typeface="Consolas" panose="020B0609020204030204" pitchFamily="49" charset="0"/>
                <a:cs typeface="Consolas" panose="020B0609020204030204" pitchFamily="49" charset="0"/>
              </a:rPr>
              <a:t>OverrideRootNamingContext</a:t>
            </a:r>
            <a:r>
              <a:rPr lang="en-US" sz="1400" b="1" spc="0" dirty="0">
                <a:solidFill>
                  <a:srgbClr val="FF0000"/>
                </a:solidFill>
                <a:latin typeface="Consolas" panose="020B0609020204030204" pitchFamily="49" charset="0"/>
                <a:cs typeface="Consolas" panose="020B0609020204030204" pitchFamily="49" charset="0"/>
              </a:rPr>
              <a:t>": "&lt;WKGUID=ELIDED,DC=</a:t>
            </a:r>
            <a:r>
              <a:rPr lang="en-US" sz="1400" b="1" spc="0" dirty="0" err="1">
                <a:solidFill>
                  <a:srgbClr val="FF0000"/>
                </a:solidFill>
                <a:latin typeface="Consolas" panose="020B0609020204030204" pitchFamily="49" charset="0"/>
                <a:cs typeface="Consolas" panose="020B0609020204030204" pitchFamily="49" charset="0"/>
              </a:rPr>
              <a:t>contoso,DC</a:t>
            </a:r>
            <a:r>
              <a:rPr lang="en-US" sz="1400" b="1" spc="0" dirty="0">
                <a:solidFill>
                  <a:srgbClr val="FF0000"/>
                </a:solidFill>
                <a:latin typeface="Consolas" panose="020B0609020204030204" pitchFamily="49" charset="0"/>
                <a:cs typeface="Consolas" panose="020B0609020204030204" pitchFamily="49" charset="0"/>
              </a:rPr>
              <a:t>=com&gt;",</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4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ShowDeleted</a:t>
            </a: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true</a:t>
            </a:r>
          </a:p>
          <a:p>
            <a:pPr>
              <a:spcBef>
                <a:spcPts val="0"/>
              </a:spcBef>
            </a:pPr>
            <a:r>
              <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4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endParaRPr lang="en-US" sz="14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4209958133"/>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76622"/>
            <a:ext cx="5155175" cy="5275290"/>
          </a:xfrm>
        </p:spPr>
        <p:txBody>
          <a:bodyPr vert="horz" wrap="square" lIns="146304" tIns="91440" rIns="146304" bIns="91440" rtlCol="0">
            <a:spAutoFit/>
          </a:bodyPr>
          <a:lstStyle/>
          <a:p>
            <a:pPr>
              <a:spcBef>
                <a:spcPts val="0"/>
              </a:spcBef>
              <a:spcAft>
                <a:spcPts val="1200"/>
              </a:spcAft>
            </a:pPr>
            <a:r>
              <a:rPr lang="en-US" sz="3200" dirty="0" smtClean="0">
                <a:gradFill>
                  <a:gsLst>
                    <a:gs pos="2920">
                      <a:schemeClr val="tx2"/>
                    </a:gs>
                    <a:gs pos="39000">
                      <a:schemeClr val="tx2"/>
                    </a:gs>
                  </a:gsLst>
                  <a:lin ang="5400000" scaled="0"/>
                </a:gradFill>
              </a:rPr>
              <a:t>USN-Changed is captured for each query after a successful sync</a:t>
            </a:r>
          </a:p>
          <a:p>
            <a:pPr>
              <a:spcBef>
                <a:spcPts val="0"/>
              </a:spcBef>
              <a:spcAft>
                <a:spcPts val="1200"/>
              </a:spcAft>
            </a:pPr>
            <a:r>
              <a:rPr lang="en-US" sz="3200" dirty="0" smtClean="0">
                <a:gradFill>
                  <a:gsLst>
                    <a:gs pos="2920">
                      <a:schemeClr val="tx2"/>
                    </a:gs>
                    <a:gs pos="39000">
                      <a:schemeClr val="tx2"/>
                    </a:gs>
                  </a:gsLst>
                  <a:lin ang="5400000" scaled="0"/>
                </a:gradFill>
              </a:rPr>
              <a:t>These values are used for subsequent LDAP queries</a:t>
            </a:r>
          </a:p>
          <a:p>
            <a:pPr>
              <a:spcBef>
                <a:spcPts val="0"/>
              </a:spcBef>
              <a:spcAft>
                <a:spcPts val="1200"/>
              </a:spcAft>
            </a:pPr>
            <a:r>
              <a:rPr lang="en-US" sz="3200" dirty="0" smtClean="0">
                <a:gradFill>
                  <a:gsLst>
                    <a:gs pos="2920">
                      <a:schemeClr val="tx2"/>
                    </a:gs>
                    <a:gs pos="39000">
                      <a:schemeClr val="tx2"/>
                    </a:gs>
                  </a:gsLst>
                  <a:lin ang="5400000" scaled="0"/>
                </a:gradFill>
              </a:rPr>
              <a:t>Removing the incremental query cursor file forces a full sync</a:t>
            </a:r>
            <a:endParaRPr lang="en-US" sz="3200" dirty="0">
              <a:gradFill>
                <a:gsLst>
                  <a:gs pos="2920">
                    <a:schemeClr val="tx2"/>
                  </a:gs>
                  <a:gs pos="39000">
                    <a:schemeClr val="tx2"/>
                  </a:gs>
                </a:gsLst>
                <a:lin ang="5400000" scaled="0"/>
              </a:gradFill>
            </a:endParaRPr>
          </a:p>
          <a:p>
            <a:pPr>
              <a:spcBef>
                <a:spcPct val="20000"/>
              </a:spcBef>
            </a:pPr>
            <a:endParaRPr lang="en-US" sz="3200" dirty="0">
              <a:gradFill>
                <a:gsLst>
                  <a:gs pos="2920">
                    <a:schemeClr val="tx2"/>
                  </a:gs>
                  <a:gs pos="39000">
                    <a:schemeClr val="tx2"/>
                  </a:gs>
                </a:gsLst>
                <a:lin ang="5400000" scaled="0"/>
              </a:gradFill>
            </a:endParaRPr>
          </a:p>
          <a:p>
            <a:pPr>
              <a:spcBef>
                <a:spcPct val="20000"/>
              </a:spcBef>
            </a:pPr>
            <a:endParaRPr lang="en-US" sz="3200" dirty="0">
              <a:gradFill>
                <a:gsLst>
                  <a:gs pos="2920">
                    <a:schemeClr val="tx2"/>
                  </a:gs>
                  <a:gs pos="39000">
                    <a:schemeClr val="tx2"/>
                  </a:gs>
                </a:gsLst>
                <a:lin ang="5400000" scaled="0"/>
              </a:gradFill>
            </a:endParaRPr>
          </a:p>
        </p:txBody>
      </p:sp>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smtClean="0">
                <a:gradFill>
                  <a:gsLst>
                    <a:gs pos="1250">
                      <a:schemeClr val="tx1"/>
                    </a:gs>
                    <a:gs pos="100000">
                      <a:schemeClr val="tx1"/>
                    </a:gs>
                  </a:gsLst>
                  <a:lin ang="5400000" scaled="0"/>
                </a:gradFill>
              </a:rPr>
              <a:t>Incremental syncs</a:t>
            </a:r>
            <a:endParaRPr lang="en-US" dirty="0">
              <a:gradFill>
                <a:gsLst>
                  <a:gs pos="1250">
                    <a:schemeClr val="tx1"/>
                  </a:gs>
                  <a:gs pos="100000">
                    <a:schemeClr val="tx1"/>
                  </a:gs>
                </a:gsLst>
                <a:lin ang="5400000" scaled="0"/>
              </a:gradFill>
            </a:endParaRPr>
          </a:p>
        </p:txBody>
      </p:sp>
      <p:sp>
        <p:nvSpPr>
          <p:cNvPr id="4" name="Text Placeholder 1"/>
          <p:cNvSpPr txBox="1">
            <a:spLocks/>
          </p:cNvSpPr>
          <p:nvPr/>
        </p:nvSpPr>
        <p:spPr>
          <a:xfrm>
            <a:off x="5532437" y="1476622"/>
            <a:ext cx="6904038" cy="4840040"/>
          </a:xfrm>
          <a:prstGeom prst="rect">
            <a:avLst/>
          </a:prstGeom>
        </p:spPr>
        <p:txBody>
          <a:bodyPr vert="horz" lIns="0" tIns="0" rIns="0" bIns="0" rtlCol="0">
            <a:noAutofit/>
          </a:bodyPr>
          <a:lstStyle>
            <a:lvl1pPr marL="0" marR="0" indent="0" algn="l" defTabSz="931191" rtl="0" eaLnBrk="1" fontAlgn="auto" latinLnBrk="0" hangingPunct="1">
              <a:lnSpc>
                <a:spcPct val="90000"/>
              </a:lnSpc>
              <a:spcBef>
                <a:spcPts val="2444"/>
              </a:spcBef>
              <a:spcAft>
                <a:spcPts val="0"/>
              </a:spcAft>
              <a:buClrTx/>
              <a:buSzPct val="80000"/>
              <a:buFont typeface="Arial" pitchFamily="34" charset="0"/>
              <a:buNone/>
              <a:tabLst/>
              <a:defRPr sz="4080" kern="1200" spc="-72" baseline="0">
                <a:gradFill>
                  <a:gsLst>
                    <a:gs pos="100000">
                      <a:schemeClr val="bg2"/>
                    </a:gs>
                    <a:gs pos="0">
                      <a:schemeClr val="bg2"/>
                    </a:gs>
                  </a:gsLst>
                  <a:lin ang="5400000" scaled="0"/>
                </a:gradFill>
                <a:latin typeface="+mj-lt"/>
                <a:ea typeface="+mn-ea"/>
                <a:cs typeface="+mn-cs"/>
              </a:defRPr>
            </a:lvl1pPr>
            <a:lvl2pPr marL="0"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2pPr>
            <a:lvl3pPr marL="236040"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813209" algn="l"/>
              </a:tabLst>
              <a:defRPr sz="2040" kern="1200" spc="0" baseline="0">
                <a:gradFill>
                  <a:gsLst>
                    <a:gs pos="100000">
                      <a:schemeClr val="bg2"/>
                    </a:gs>
                    <a:gs pos="0">
                      <a:schemeClr val="bg2"/>
                    </a:gs>
                  </a:gsLst>
                  <a:lin ang="5400000" scaled="0"/>
                </a:gradFill>
                <a:latin typeface="+mn-lt"/>
                <a:ea typeface="+mn-ea"/>
                <a:cs typeface="+mn-cs"/>
              </a:defRPr>
            </a:lvl3pPr>
            <a:lvl4pPr marL="465615" marR="0" indent="0" algn="l" defTabSz="931191" rtl="0" eaLnBrk="1" fontAlgn="auto" latinLnBrk="0" hangingPunct="1">
              <a:lnSpc>
                <a:spcPct val="90000"/>
              </a:lnSpc>
              <a:spcBef>
                <a:spcPct val="20000"/>
              </a:spcBef>
              <a:spcAft>
                <a:spcPts val="0"/>
              </a:spcAft>
              <a:buClrTx/>
              <a:buSzPct val="90000"/>
              <a:buFont typeface="Wingdings" pitchFamily="2" charset="2"/>
              <a:buNone/>
              <a:tabLst/>
              <a:defRPr sz="2040" kern="1200" spc="0" baseline="0">
                <a:gradFill>
                  <a:gsLst>
                    <a:gs pos="100000">
                      <a:schemeClr val="bg2"/>
                    </a:gs>
                    <a:gs pos="0">
                      <a:schemeClr val="bg2"/>
                    </a:gs>
                  </a:gsLst>
                  <a:lin ang="5400000" scaled="0"/>
                </a:gradFill>
                <a:latin typeface="+mn-lt"/>
                <a:ea typeface="+mn-ea"/>
                <a:cs typeface="+mn-cs"/>
              </a:defRPr>
            </a:lvl4pPr>
            <a:lvl5pPr marL="706506" marR="0" indent="0" algn="l" defTabSz="931191" rtl="0" eaLnBrk="1" fontAlgn="auto" latinLnBrk="0" hangingPunct="1">
              <a:lnSpc>
                <a:spcPct val="90000"/>
              </a:lnSpc>
              <a:spcBef>
                <a:spcPct val="20000"/>
              </a:spcBef>
              <a:spcAft>
                <a:spcPts val="0"/>
              </a:spcAft>
              <a:buClrTx/>
              <a:buSzPct val="90000"/>
              <a:buFont typeface="Wingdings" pitchFamily="2" charset="2"/>
              <a:buNone/>
              <a:tabLst>
                <a:tab pos="1278823" algn="l"/>
              </a:tabLst>
              <a:defRPr sz="2040" kern="1200" spc="0" baseline="0">
                <a:gradFill>
                  <a:gsLst>
                    <a:gs pos="100000">
                      <a:schemeClr val="bg2"/>
                    </a:gs>
                    <a:gs pos="0">
                      <a:schemeClr val="bg2"/>
                    </a:gs>
                  </a:gsLst>
                  <a:lin ang="5400000" scaled="0"/>
                </a:gradFill>
                <a:latin typeface="+mn-lt"/>
                <a:ea typeface="+mn-ea"/>
                <a:cs typeface="+mn-cs"/>
              </a:defRPr>
            </a:lvl5pPr>
            <a:lvl6pPr marL="2560776"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6pPr>
            <a:lvl7pPr marL="3026372"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7pPr>
            <a:lvl8pPr marL="3491967"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8pPr>
            <a:lvl9pPr marL="3957563" indent="-232798" algn="l" defTabSz="931191" rtl="0" eaLnBrk="1" latinLnBrk="0" hangingPunct="1">
              <a:spcBef>
                <a:spcPct val="20000"/>
              </a:spcBef>
              <a:buFont typeface="Arial" pitchFamily="34" charset="0"/>
              <a:buChar char="•"/>
              <a:defRPr sz="2040" kern="1200">
                <a:solidFill>
                  <a:schemeClr val="tx1"/>
                </a:solidFill>
                <a:latin typeface="+mn-lt"/>
                <a:ea typeface="+mn-ea"/>
                <a:cs typeface="+mn-cs"/>
              </a:defRPr>
            </a:lvl9pPr>
          </a:lstStyle>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"35ac4db9-c0ab-4cab-8cc6-6276ef3a7931": {</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PropertyName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usnchanged</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LastValue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270047611</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"f7d21d81-87c8-4c11-9f06-6dc095f881cf": {</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PropertyName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usnchanged</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LastValue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269749469</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"371eff67-0ce8-4e1e-bba3-c7a98982552a": {</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PropertyName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usnchanged</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LastValue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279149469</a:t>
            </a:r>
            <a:endPar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"ec7829ef-a25c-47e8-8ff4-f0d6552b6a74": {</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PropertyName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usnchanged</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err="1">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LastValue</a:t>
            </a: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270849469</a:t>
            </a:r>
            <a:endPar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  </a:t>
            </a:r>
            <a:r>
              <a:rPr lang="en-US" sz="1600" b="1" spc="0" dirty="0" smtClean="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endPar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endParaRPr>
          </a:p>
          <a:p>
            <a:pPr>
              <a:spcBef>
                <a:spcPts val="0"/>
              </a:spcBef>
            </a:pPr>
            <a:r>
              <a:rPr lang="en-US" sz="1600" b="1" spc="0" dirty="0">
                <a:gradFill>
                  <a:gsLst>
                    <a:gs pos="2920">
                      <a:schemeClr val="tx2"/>
                    </a:gs>
                    <a:gs pos="39000">
                      <a:schemeClr val="tx2"/>
                    </a:gs>
                  </a:gsLst>
                  <a:lin ang="5400000" scaled="0"/>
                </a:gradFill>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840297998"/>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76622"/>
            <a:ext cx="11375536" cy="627864"/>
          </a:xfrm>
        </p:spPr>
        <p:txBody>
          <a:bodyPr vert="horz" wrap="square" lIns="146304" tIns="91440" rIns="146304" bIns="91440" rtlCol="0">
            <a:spAutoFit/>
          </a:bodyPr>
          <a:lstStyle/>
          <a:p>
            <a:pPr>
              <a:spcBef>
                <a:spcPts val="0"/>
              </a:spcBef>
              <a:spcAft>
                <a:spcPts val="1200"/>
              </a:spcAft>
            </a:pPr>
            <a:r>
              <a:rPr lang="en-US" sz="3200" dirty="0">
                <a:gradFill>
                  <a:gsLst>
                    <a:gs pos="2920">
                      <a:schemeClr val="tx2"/>
                    </a:gs>
                    <a:gs pos="39000">
                      <a:schemeClr val="tx2"/>
                    </a:gs>
                  </a:gsLst>
                  <a:lin ang="5400000" scaled="0"/>
                </a:gradFill>
              </a:rPr>
              <a:t>Located at </a:t>
            </a:r>
            <a:r>
              <a:rPr lang="en-US" sz="3200" b="1" dirty="0">
                <a:gradFill>
                  <a:gsLst>
                    <a:gs pos="2920">
                      <a:schemeClr val="tx2"/>
                    </a:gs>
                    <a:gs pos="39000">
                      <a:schemeClr val="tx2"/>
                    </a:gs>
                  </a:gsLst>
                  <a:lin ang="5400000" scaled="0"/>
                </a:gradFill>
              </a:rPr>
              <a:t>C:\ProgramData\Yammer\DirSync</a:t>
            </a:r>
          </a:p>
        </p:txBody>
      </p:sp>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smtClean="0">
                <a:gradFill>
                  <a:gsLst>
                    <a:gs pos="1250">
                      <a:schemeClr val="tx1"/>
                    </a:gs>
                    <a:gs pos="100000">
                      <a:schemeClr val="tx1"/>
                    </a:gs>
                  </a:gsLst>
                  <a:lin ang="5400000" scaled="0"/>
                </a:gradFill>
              </a:rPr>
              <a:t>Configuration and log files</a:t>
            </a:r>
            <a:endParaRPr lang="en-US" dirty="0">
              <a:gradFill>
                <a:gsLst>
                  <a:gs pos="1250">
                    <a:schemeClr val="tx1"/>
                  </a:gs>
                  <a:gs pos="100000">
                    <a:schemeClr val="tx1"/>
                  </a:gs>
                </a:gsLst>
                <a:lin ang="5400000" scaled="0"/>
              </a:gradFill>
            </a:endParaRPr>
          </a:p>
        </p:txBody>
      </p:sp>
      <p:graphicFrame>
        <p:nvGraphicFramePr>
          <p:cNvPr id="4" name="Table 3"/>
          <p:cNvGraphicFramePr>
            <a:graphicFrameLocks noGrp="1"/>
          </p:cNvGraphicFramePr>
          <p:nvPr>
            <p:extLst/>
          </p:nvPr>
        </p:nvGraphicFramePr>
        <p:xfrm>
          <a:off x="427037" y="2354262"/>
          <a:ext cx="11125200" cy="2225040"/>
        </p:xfrm>
        <a:graphic>
          <a:graphicData uri="http://schemas.openxmlformats.org/drawingml/2006/table">
            <a:tbl>
              <a:tblPr firstRow="1" bandRow="1">
                <a:tableStyleId>{5C22544A-7EE6-4342-B048-85BDC9FD1C3A}</a:tableStyleId>
              </a:tblPr>
              <a:tblGrid>
                <a:gridCol w="3886200"/>
                <a:gridCol w="7239000"/>
              </a:tblGrid>
              <a:tr h="370840">
                <a:tc>
                  <a:txBody>
                    <a:bodyPr/>
                    <a:lstStyle/>
                    <a:p>
                      <a:r>
                        <a:rPr lang="en-US" dirty="0" smtClean="0"/>
                        <a:t>File</a:t>
                      </a:r>
                      <a:endParaRPr lang="en-US" dirty="0"/>
                    </a:p>
                  </a:txBody>
                  <a:tcPr/>
                </a:tc>
                <a:tc>
                  <a:txBody>
                    <a:bodyPr/>
                    <a:lstStyle/>
                    <a:p>
                      <a:r>
                        <a:rPr lang="en-US" dirty="0" smtClean="0"/>
                        <a:t>Purpose</a:t>
                      </a:r>
                      <a:endParaRPr lang="en-US" dirty="0"/>
                    </a:p>
                  </a:txBody>
                  <a:tcPr/>
                </a:tc>
              </a:tr>
              <a:tr h="370840">
                <a:tc>
                  <a:txBody>
                    <a:bodyPr/>
                    <a:lstStyle/>
                    <a:p>
                      <a:r>
                        <a:rPr lang="en-US" dirty="0" err="1" smtClean="0"/>
                        <a:t>globalsettings.config.json</a:t>
                      </a:r>
                      <a:endParaRPr lang="en-US" dirty="0"/>
                    </a:p>
                  </a:txBody>
                  <a:tcPr/>
                </a:tc>
                <a:tc>
                  <a:txBody>
                    <a:bodyPr/>
                    <a:lstStyle/>
                    <a:p>
                      <a:r>
                        <a:rPr lang="en-US" dirty="0" smtClean="0"/>
                        <a:t>Main settings file for Directory Sync</a:t>
                      </a:r>
                      <a:endParaRPr lang="en-US" dirty="0"/>
                    </a:p>
                  </a:txBody>
                  <a:tcPr/>
                </a:tc>
              </a:tr>
              <a:tr h="370840">
                <a:tc>
                  <a:txBody>
                    <a:bodyPr/>
                    <a:lstStyle/>
                    <a:p>
                      <a:r>
                        <a:rPr lang="en-US" dirty="0" err="1" smtClean="0"/>
                        <a:t>lastvalidation.json</a:t>
                      </a:r>
                      <a:endParaRPr lang="en-US" dirty="0"/>
                    </a:p>
                  </a:txBody>
                  <a:tcPr/>
                </a:tc>
                <a:tc>
                  <a:txBody>
                    <a:bodyPr/>
                    <a:lstStyle/>
                    <a:p>
                      <a:r>
                        <a:rPr lang="en-US" dirty="0" smtClean="0"/>
                        <a:t>Output</a:t>
                      </a:r>
                      <a:r>
                        <a:rPr lang="en-US" baseline="0" dirty="0" smtClean="0"/>
                        <a:t> from the last validation</a:t>
                      </a:r>
                      <a:endParaRPr lang="en-US" dirty="0"/>
                    </a:p>
                  </a:txBody>
                  <a:tcPr/>
                </a:tc>
              </a:tr>
              <a:tr h="370840">
                <a:tc>
                  <a:txBody>
                    <a:bodyPr/>
                    <a:lstStyle/>
                    <a:p>
                      <a:r>
                        <a:rPr lang="en-US" dirty="0" err="1" smtClean="0"/>
                        <a:t>incrementalquerycursors.config.json</a:t>
                      </a:r>
                      <a:endParaRPr lang="en-US" dirty="0"/>
                    </a:p>
                  </a:txBody>
                  <a:tcPr/>
                </a:tc>
                <a:tc>
                  <a:txBody>
                    <a:bodyPr/>
                    <a:lstStyle/>
                    <a:p>
                      <a:r>
                        <a:rPr lang="en-US" dirty="0" smtClean="0"/>
                        <a:t>Stores</a:t>
                      </a:r>
                      <a:r>
                        <a:rPr lang="en-US" baseline="0" dirty="0" smtClean="0"/>
                        <a:t> cursor position for incremental syncs</a:t>
                      </a:r>
                      <a:endParaRPr lang="en-US" dirty="0"/>
                    </a:p>
                  </a:txBody>
                  <a:tcPr/>
                </a:tc>
              </a:tr>
              <a:tr h="370840">
                <a:tc>
                  <a:txBody>
                    <a:bodyPr/>
                    <a:lstStyle/>
                    <a:p>
                      <a:r>
                        <a:rPr lang="en-US" dirty="0" smtClean="0"/>
                        <a:t>service.log</a:t>
                      </a:r>
                      <a:endParaRPr lang="en-US" dirty="0"/>
                    </a:p>
                  </a:txBody>
                  <a:tcPr/>
                </a:tc>
                <a:tc>
                  <a:txBody>
                    <a:bodyPr/>
                    <a:lstStyle/>
                    <a:p>
                      <a:r>
                        <a:rPr lang="en-US" dirty="0" smtClean="0"/>
                        <a:t>Log for the Windows Service</a:t>
                      </a:r>
                      <a:endParaRPr lang="en-US" dirty="0"/>
                    </a:p>
                  </a:txBody>
                  <a:tcPr/>
                </a:tc>
              </a:tr>
              <a:tr h="370840">
                <a:tc>
                  <a:txBody>
                    <a:bodyPr/>
                    <a:lstStyle/>
                    <a:p>
                      <a:r>
                        <a:rPr lang="en-US" dirty="0" smtClean="0"/>
                        <a:t>ui.log</a:t>
                      </a:r>
                      <a:endParaRPr lang="en-US" dirty="0"/>
                    </a:p>
                  </a:txBody>
                  <a:tcPr/>
                </a:tc>
                <a:tc>
                  <a:txBody>
                    <a:bodyPr/>
                    <a:lstStyle/>
                    <a:p>
                      <a:r>
                        <a:rPr lang="en-US" dirty="0" smtClean="0"/>
                        <a:t>Log for the User Interface</a:t>
                      </a:r>
                      <a:endParaRPr lang="en-US" dirty="0"/>
                    </a:p>
                  </a:txBody>
                  <a:tcPr/>
                </a:tc>
              </a:tr>
            </a:tbl>
          </a:graphicData>
        </a:graphic>
      </p:graphicFrame>
      <p:sp>
        <p:nvSpPr>
          <p:cNvPr id="5" name="Text Placeholder 1"/>
          <p:cNvSpPr txBox="1">
            <a:spLocks/>
          </p:cNvSpPr>
          <p:nvPr/>
        </p:nvSpPr>
        <p:spPr>
          <a:xfrm>
            <a:off x="274637" y="5183401"/>
            <a:ext cx="11375536" cy="1514261"/>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ts val="2444"/>
              </a:spcBef>
              <a:spcAft>
                <a:spcPts val="0"/>
              </a:spcAft>
              <a:buClr>
                <a:schemeClr val="tx1"/>
              </a:buClr>
              <a:buSzPct val="90000"/>
              <a:buFont typeface="Wingdings" panose="05000000000000000000" pitchFamily="2" charset="2"/>
              <a:buNone/>
              <a:tabLst/>
              <a:defRPr sz="4080" kern="1200" spc="0" baseline="0">
                <a:gradFill>
                  <a:gsLst>
                    <a:gs pos="100000">
                      <a:schemeClr val="bg2"/>
                    </a:gs>
                    <a:gs pos="0">
                      <a:schemeClr val="bg2"/>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40" kern="1200" spc="0" baseline="0">
                <a:gradFill>
                  <a:gsLst>
                    <a:gs pos="100000">
                      <a:schemeClr val="bg2"/>
                    </a:gs>
                    <a:gs pos="0">
                      <a:schemeClr val="bg2"/>
                    </a:gs>
                  </a:gsLst>
                  <a:lin ang="5400000" scaled="0"/>
                </a:gradFill>
                <a:latin typeface="+mn-lt"/>
                <a:ea typeface="+mn-ea"/>
                <a:cs typeface="+mn-cs"/>
              </a:defRPr>
            </a:lvl2pPr>
            <a:lvl3pPr marL="236040"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40" kern="1200" spc="0" baseline="0">
                <a:gradFill>
                  <a:gsLst>
                    <a:gs pos="100000">
                      <a:schemeClr val="bg2"/>
                    </a:gs>
                    <a:gs pos="0">
                      <a:schemeClr val="bg2"/>
                    </a:gs>
                  </a:gsLst>
                  <a:lin ang="5400000" scaled="0"/>
                </a:gradFill>
                <a:latin typeface="+mn-lt"/>
                <a:ea typeface="+mn-ea"/>
                <a:cs typeface="+mn-cs"/>
              </a:defRPr>
            </a:lvl3pPr>
            <a:lvl4pPr marL="465615"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40" kern="1200" spc="0" baseline="0">
                <a:gradFill>
                  <a:gsLst>
                    <a:gs pos="100000">
                      <a:schemeClr val="bg2"/>
                    </a:gs>
                    <a:gs pos="0">
                      <a:schemeClr val="bg2"/>
                    </a:gs>
                  </a:gsLst>
                  <a:lin ang="5400000" scaled="0"/>
                </a:gradFill>
                <a:latin typeface="+mn-lt"/>
                <a:ea typeface="+mn-ea"/>
                <a:cs typeface="+mn-cs"/>
              </a:defRPr>
            </a:lvl4pPr>
            <a:lvl5pPr marL="706506" marR="0" indent="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None/>
              <a:tabLst/>
              <a:defRPr sz="2040" kern="1200" spc="0" baseline="0">
                <a:gradFill>
                  <a:gsLst>
                    <a:gs pos="100000">
                      <a:schemeClr val="bg2"/>
                    </a:gs>
                    <a:gs pos="0">
                      <a:schemeClr val="bg2"/>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1200"/>
              </a:spcAft>
            </a:pPr>
            <a:r>
              <a:rPr lang="en-US" sz="3200" dirty="0" smtClean="0">
                <a:gradFill>
                  <a:gsLst>
                    <a:gs pos="2920">
                      <a:schemeClr val="tx2"/>
                    </a:gs>
                    <a:gs pos="39000">
                      <a:schemeClr val="tx2"/>
                    </a:gs>
                  </a:gsLst>
                  <a:lin ang="5400000" scaled="0"/>
                </a:gradFill>
              </a:rPr>
              <a:t>Service and UI </a:t>
            </a:r>
            <a:r>
              <a:rPr lang="en-US" sz="3200" dirty="0">
                <a:gradFill>
                  <a:gsLst>
                    <a:gs pos="2920">
                      <a:schemeClr val="tx2"/>
                    </a:gs>
                    <a:gs pos="39000">
                      <a:schemeClr val="tx2"/>
                    </a:gs>
                  </a:gsLst>
                  <a:lin ang="5400000" scaled="0"/>
                </a:gradFill>
              </a:rPr>
              <a:t>executable configuration files in </a:t>
            </a:r>
            <a:r>
              <a:rPr lang="en-US" sz="3200" b="1" dirty="0">
                <a:gradFill>
                  <a:gsLst>
                    <a:gs pos="2920">
                      <a:schemeClr val="tx2"/>
                    </a:gs>
                    <a:gs pos="39000">
                      <a:schemeClr val="tx2"/>
                    </a:gs>
                  </a:gsLst>
                  <a:lin ang="5400000" scaled="0"/>
                </a:gradFill>
              </a:rPr>
              <a:t>C:\Program Files (x86)\Yammer\Directory </a:t>
            </a:r>
            <a:r>
              <a:rPr lang="en-US" sz="3200" b="1" dirty="0" smtClean="0">
                <a:gradFill>
                  <a:gsLst>
                    <a:gs pos="2920">
                      <a:schemeClr val="tx2"/>
                    </a:gs>
                    <a:gs pos="39000">
                      <a:schemeClr val="tx2"/>
                    </a:gs>
                  </a:gsLst>
                  <a:lin ang="5400000" scaled="0"/>
                </a:gradFill>
              </a:rPr>
              <a:t>Sync</a:t>
            </a:r>
            <a:r>
              <a:rPr lang="en-US" sz="3200" dirty="0" smtClean="0">
                <a:gradFill>
                  <a:gsLst>
                    <a:gs pos="2920">
                      <a:schemeClr val="tx2"/>
                    </a:gs>
                    <a:gs pos="39000">
                      <a:schemeClr val="tx2"/>
                    </a:gs>
                  </a:gsLst>
                  <a:lin ang="5400000" scaled="0"/>
                </a:gradFill>
              </a:rPr>
              <a:t> allow you control log output settings.</a:t>
            </a:r>
            <a:endParaRPr lang="en-US" sz="3200" dirty="0">
              <a:gradFill>
                <a:gsLst>
                  <a:gs pos="2920">
                    <a:schemeClr val="tx2"/>
                  </a:gs>
                  <a:gs pos="39000">
                    <a:schemeClr val="tx2"/>
                  </a:gs>
                </a:gsLst>
                <a:lin ang="5400000" scaled="0"/>
              </a:gradFill>
            </a:endParaRPr>
          </a:p>
        </p:txBody>
      </p:sp>
    </p:spTree>
    <p:extLst>
      <p:ext uri="{BB962C8B-B14F-4D97-AF65-F5344CB8AC3E}">
        <p14:creationId xmlns:p14="http://schemas.microsoft.com/office/powerpoint/2010/main" val="104046596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Rectangle 4"/>
          <p:cNvSpPr/>
          <p:nvPr/>
        </p:nvSpPr>
        <p:spPr bwMode="auto">
          <a:xfrm>
            <a:off x="293902" y="1481318"/>
            <a:ext cx="2736000" cy="2520000"/>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Identity management</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252907" y="1481318"/>
            <a:ext cx="2736000" cy="252000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Yammer user and network internals</a:t>
            </a: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170869" y="1481318"/>
            <a:ext cx="2736000" cy="2520000"/>
          </a:xfrm>
          <a:prstGeom prst="rect">
            <a:avLst/>
          </a:prstGeom>
          <a:solidFill>
            <a:schemeClr val="tx2">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Demonstration</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11888" y="1481318"/>
            <a:ext cx="2736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Single Sign-On with SAML</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6228965" y="4217622"/>
            <a:ext cx="2718923" cy="25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Best Practices</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9170565" y="4217622"/>
            <a:ext cx="2736000" cy="25200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smtClean="0">
                <a:gradFill>
                  <a:gsLst>
                    <a:gs pos="0">
                      <a:srgbClr val="FFFFFF"/>
                    </a:gs>
                    <a:gs pos="100000">
                      <a:srgbClr val="FFFFFF"/>
                    </a:gs>
                  </a:gsLst>
                  <a:lin ang="5400000" scaled="0"/>
                </a:gradFill>
                <a:ea typeface="Segoe UI" pitchFamily="34" charset="0"/>
                <a:cs typeface="Segoe UI" pitchFamily="34" charset="0"/>
              </a:rPr>
              <a:t>Wrap up</a:t>
            </a:r>
            <a:endParaRPr lang="en-US" sz="22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76849" y="4217622"/>
            <a:ext cx="2736000" cy="2520000"/>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User provisioning with Directory Sync</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3252907" y="4217622"/>
            <a:ext cx="2736000" cy="2520000"/>
          </a:xfrm>
          <a:prstGeom prst="rect">
            <a:avLst/>
          </a:prstGeom>
          <a:solidFill>
            <a:schemeClr val="tx2">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Demonstration</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26194205"/>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Best practices</a:t>
            </a:r>
            <a:endParaRPr lang="en-US" dirty="0"/>
          </a:p>
        </p:txBody>
      </p:sp>
    </p:spTree>
    <p:extLst>
      <p:ext uri="{BB962C8B-B14F-4D97-AF65-F5344CB8AC3E}">
        <p14:creationId xmlns:p14="http://schemas.microsoft.com/office/powerpoint/2010/main" val="58279119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gradFill>
                  <a:gsLst>
                    <a:gs pos="1250">
                      <a:schemeClr val="tx1"/>
                    </a:gs>
                    <a:gs pos="100000">
                      <a:schemeClr val="tx1"/>
                    </a:gs>
                  </a:gsLst>
                  <a:lin ang="5400000" scaled="0"/>
                </a:gradFill>
              </a:rPr>
              <a:t>Planning</a:t>
            </a:r>
          </a:p>
        </p:txBody>
      </p:sp>
      <p:sp>
        <p:nvSpPr>
          <p:cNvPr id="6" name="Rectangle 5"/>
          <p:cNvSpPr/>
          <p:nvPr/>
        </p:nvSpPr>
        <p:spPr bwMode="auto">
          <a:xfrm>
            <a:off x="274639" y="4546255"/>
            <a:ext cx="576064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Will disturb few workers</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An opportunity to give a better first experience with SSO</a:t>
            </a:r>
          </a:p>
        </p:txBody>
      </p:sp>
      <p:sp>
        <p:nvSpPr>
          <p:cNvPr id="7" name="Rectangle 6"/>
          <p:cNvSpPr/>
          <p:nvPr/>
        </p:nvSpPr>
        <p:spPr bwMode="auto">
          <a:xfrm>
            <a:off x="279399" y="1697062"/>
            <a:ext cx="5755880" cy="2740025"/>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New Network</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403563" y="1697062"/>
            <a:ext cx="5760640" cy="2740025"/>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Established Network</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6403563" y="4531052"/>
            <a:ext cx="615137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Always start with SSO</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Implement Directory Sync in suspend-only mode initially</a:t>
            </a:r>
          </a:p>
          <a:p>
            <a:pPr defTabSz="932472" fontAlgn="base">
              <a:lnSpc>
                <a:spcPct val="90000"/>
              </a:lnSpc>
              <a:spcBef>
                <a:spcPct val="0"/>
              </a:spcBef>
              <a:spcAft>
                <a:spcPts val="600"/>
              </a:spcAft>
            </a:pPr>
            <a:r>
              <a:rPr lang="en-US" sz="2800" dirty="0">
                <a:gradFill>
                  <a:gsLst>
                    <a:gs pos="2920">
                      <a:schemeClr val="tx2"/>
                    </a:gs>
                    <a:gs pos="39000">
                      <a:schemeClr val="tx2"/>
                    </a:gs>
                  </a:gsLst>
                  <a:lin ang="5400000" scaled="0"/>
                </a:gradFill>
                <a:latin typeface="+mj-lt"/>
              </a:rPr>
              <a:t>Enable </a:t>
            </a:r>
            <a:r>
              <a:rPr lang="en-US" sz="2800" dirty="0" smtClean="0">
                <a:gradFill>
                  <a:gsLst>
                    <a:gs pos="2920">
                      <a:schemeClr val="tx2"/>
                    </a:gs>
                    <a:gs pos="39000">
                      <a:schemeClr val="tx2"/>
                    </a:gs>
                  </a:gsLst>
                  <a:lin ang="5400000" scaled="0"/>
                </a:gradFill>
                <a:latin typeface="+mj-lt"/>
              </a:rPr>
              <a:t>adds </a:t>
            </a:r>
            <a:r>
              <a:rPr lang="en-US" sz="2800" dirty="0">
                <a:gradFill>
                  <a:gsLst>
                    <a:gs pos="2920">
                      <a:schemeClr val="tx2"/>
                    </a:gs>
                    <a:gs pos="39000">
                      <a:schemeClr val="tx2"/>
                    </a:gs>
                  </a:gsLst>
                  <a:lin ang="5400000" scaled="0"/>
                </a:gradFill>
                <a:latin typeface="+mj-lt"/>
              </a:rPr>
              <a:t>and </a:t>
            </a:r>
            <a:r>
              <a:rPr lang="en-US" sz="2800" dirty="0" smtClean="0">
                <a:gradFill>
                  <a:gsLst>
                    <a:gs pos="2920">
                      <a:schemeClr val="tx2"/>
                    </a:gs>
                    <a:gs pos="39000">
                      <a:schemeClr val="tx2"/>
                    </a:gs>
                  </a:gsLst>
                  <a:lin ang="5400000" scaled="0"/>
                </a:gradFill>
                <a:latin typeface="+mj-lt"/>
              </a:rPr>
              <a:t>updates </a:t>
            </a:r>
            <a:r>
              <a:rPr lang="en-US" sz="2800" dirty="0">
                <a:gradFill>
                  <a:gsLst>
                    <a:gs pos="2920">
                      <a:schemeClr val="tx2"/>
                    </a:gs>
                    <a:gs pos="39000">
                      <a:schemeClr val="tx2"/>
                    </a:gs>
                  </a:gsLst>
                  <a:lin ang="5400000" scaled="0"/>
                </a:gradFill>
                <a:latin typeface="+mj-lt"/>
              </a:rPr>
              <a:t>later</a:t>
            </a:r>
          </a:p>
        </p:txBody>
      </p:sp>
    </p:spTree>
    <p:extLst>
      <p:ext uri="{BB962C8B-B14F-4D97-AF65-F5344CB8AC3E}">
        <p14:creationId xmlns:p14="http://schemas.microsoft.com/office/powerpoint/2010/main" val="48575883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gradFill>
                  <a:gsLst>
                    <a:gs pos="1250">
                      <a:schemeClr val="tx1"/>
                    </a:gs>
                    <a:gs pos="100000">
                      <a:schemeClr val="tx1"/>
                    </a:gs>
                  </a:gsLst>
                  <a:lin ang="5400000" scaled="0"/>
                </a:gradFill>
              </a:rPr>
              <a:t>Best practices for SSO</a:t>
            </a:r>
          </a:p>
        </p:txBody>
      </p:sp>
      <p:grpSp>
        <p:nvGrpSpPr>
          <p:cNvPr id="2" name="Group 1"/>
          <p:cNvGrpSpPr/>
          <p:nvPr/>
        </p:nvGrpSpPr>
        <p:grpSpPr>
          <a:xfrm>
            <a:off x="457597" y="1592262"/>
            <a:ext cx="11703808" cy="4457246"/>
            <a:chOff x="457597" y="2057102"/>
            <a:chExt cx="11703808" cy="4457246"/>
          </a:xfrm>
        </p:grpSpPr>
        <p:sp>
          <p:nvSpPr>
            <p:cNvPr id="4" name="Rectangle 3"/>
            <p:cNvSpPr/>
            <p:nvPr/>
          </p:nvSpPr>
          <p:spPr bwMode="auto">
            <a:xfrm>
              <a:off x="6222887"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Support mobile devices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9281405"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Ensure your identity provider supports failover</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61682" y="4350369"/>
              <a:ext cx="2660211"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Involve a range of users in testing</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3265909" y="4350369"/>
              <a:ext cx="2808312"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Test from inside and outside your network</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222887" y="4354348"/>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smtClean="0">
                  <a:gradFill>
                    <a:gsLst>
                      <a:gs pos="0">
                        <a:srgbClr val="FFFFFF"/>
                      </a:gs>
                      <a:gs pos="100000">
                        <a:srgbClr val="FFFFFF"/>
                      </a:gs>
                    </a:gsLst>
                    <a:lin ang="5400000" scaled="0"/>
                  </a:gradFill>
                  <a:ea typeface="Segoe UI" pitchFamily="34" charset="0"/>
                  <a:cs typeface="Segoe UI" pitchFamily="34" charset="0"/>
                </a:rPr>
                <a:t>Prepare appropriate communications for users</a:t>
              </a: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457597" y="2057102"/>
              <a:ext cx="5586772" cy="216000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800" dirty="0" smtClean="0">
                  <a:gradFill>
                    <a:gsLst>
                      <a:gs pos="0">
                        <a:srgbClr val="FFFFFF"/>
                      </a:gs>
                      <a:gs pos="100000">
                        <a:srgbClr val="FFFFFF"/>
                      </a:gs>
                    </a:gsLst>
                    <a:lin ang="5400000" scaled="0"/>
                  </a:gradFill>
                  <a:ea typeface="Segoe UI" pitchFamily="34" charset="0"/>
                  <a:cs typeface="Segoe UI" pitchFamily="34" charset="0"/>
                </a:rPr>
                <a:t>Email mismatches between Yammer and the SAML assertion can happen. This can be detected and fixed ahead of time.</a:t>
              </a:r>
              <a:endParaRPr lang="en-GB" sz="2800"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1417002869"/>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gradFill>
                  <a:gsLst>
                    <a:gs pos="1250">
                      <a:schemeClr val="tx1"/>
                    </a:gs>
                    <a:gs pos="100000">
                      <a:schemeClr val="tx1"/>
                    </a:gs>
                  </a:gsLst>
                  <a:lin ang="5400000" scaled="0"/>
                </a:gradFill>
              </a:rPr>
              <a:t>Best practices for Directory Sync</a:t>
            </a:r>
          </a:p>
        </p:txBody>
      </p:sp>
      <p:grpSp>
        <p:nvGrpSpPr>
          <p:cNvPr id="2" name="Group 1"/>
          <p:cNvGrpSpPr/>
          <p:nvPr/>
        </p:nvGrpSpPr>
        <p:grpSpPr>
          <a:xfrm>
            <a:off x="457597" y="1668462"/>
            <a:ext cx="11704240" cy="4453267"/>
            <a:chOff x="457597" y="2057102"/>
            <a:chExt cx="11704240" cy="4453267"/>
          </a:xfrm>
        </p:grpSpPr>
        <p:sp>
          <p:nvSpPr>
            <p:cNvPr id="4" name="Rectangle 3"/>
            <p:cNvSpPr/>
            <p:nvPr/>
          </p:nvSpPr>
          <p:spPr bwMode="auto">
            <a:xfrm>
              <a:off x="6222887"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Become friends with your Active Directory administrator(s)</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9281405"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Customize the activation and welcome emails</a:t>
              </a:r>
            </a:p>
          </p:txBody>
        </p:sp>
        <p:sp>
          <p:nvSpPr>
            <p:cNvPr id="6" name="Rectangle 5"/>
            <p:cNvSpPr/>
            <p:nvPr/>
          </p:nvSpPr>
          <p:spPr bwMode="auto">
            <a:xfrm>
              <a:off x="461682" y="4350369"/>
              <a:ext cx="2660211"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Understand and review the validation report</a:t>
              </a:r>
            </a:p>
          </p:txBody>
        </p:sp>
        <p:sp>
          <p:nvSpPr>
            <p:cNvPr id="7" name="Rectangle 6"/>
            <p:cNvSpPr/>
            <p:nvPr/>
          </p:nvSpPr>
          <p:spPr bwMode="auto">
            <a:xfrm>
              <a:off x="3265909" y="4350369"/>
              <a:ext cx="2808312"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Include only users with email addresses matching your domain(s)</a:t>
              </a:r>
            </a:p>
          </p:txBody>
        </p:sp>
        <p:sp>
          <p:nvSpPr>
            <p:cNvPr id="8" name="Rectangle 7"/>
            <p:cNvSpPr/>
            <p:nvPr/>
          </p:nvSpPr>
          <p:spPr bwMode="auto">
            <a:xfrm>
              <a:off x="6222887" y="4350369"/>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Prepare for DR with a </a:t>
              </a:r>
              <a:r>
                <a:rPr lang="en-US" sz="2800" dirty="0" smtClean="0">
                  <a:gradFill>
                    <a:gsLst>
                      <a:gs pos="0">
                        <a:srgbClr val="FFFFFF"/>
                      </a:gs>
                      <a:gs pos="100000">
                        <a:srgbClr val="FFFFFF"/>
                      </a:gs>
                    </a:gsLst>
                    <a:lin ang="5400000" scaled="0"/>
                  </a:gradFill>
                  <a:ea typeface="Segoe UI" pitchFamily="34" charset="0"/>
                  <a:cs typeface="Segoe UI" pitchFamily="34" charset="0"/>
                </a:rPr>
                <a:t>standby </a:t>
              </a:r>
              <a:r>
                <a:rPr lang="en-US" sz="2800" dirty="0">
                  <a:gradFill>
                    <a:gsLst>
                      <a:gs pos="0">
                        <a:srgbClr val="FFFFFF"/>
                      </a:gs>
                      <a:gs pos="100000">
                        <a:srgbClr val="FFFFFF"/>
                      </a:gs>
                    </a:gsLst>
                    <a:lin ang="5400000" scaled="0"/>
                  </a:gradFill>
                  <a:ea typeface="Segoe UI" pitchFamily="34" charset="0"/>
                  <a:cs typeface="Segoe UI" pitchFamily="34" charset="0"/>
                </a:rPr>
                <a:t>instance</a:t>
              </a:r>
            </a:p>
          </p:txBody>
        </p:sp>
        <p:sp>
          <p:nvSpPr>
            <p:cNvPr id="9" name="Rectangle 8"/>
            <p:cNvSpPr/>
            <p:nvPr/>
          </p:nvSpPr>
          <p:spPr bwMode="auto">
            <a:xfrm>
              <a:off x="457597" y="2057102"/>
              <a:ext cx="5586772" cy="2160000"/>
            </a:xfrm>
            <a:prstGeom prst="rect">
              <a:avLst/>
            </a:prstGeom>
            <a:solidFill>
              <a:schemeClr val="tx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800" dirty="0" smtClean="0">
                  <a:gradFill>
                    <a:gsLst>
                      <a:gs pos="0">
                        <a:srgbClr val="FFFFFF"/>
                      </a:gs>
                      <a:gs pos="100000">
                        <a:srgbClr val="FFFFFF"/>
                      </a:gs>
                    </a:gsLst>
                    <a:lin ang="5400000" scaled="0"/>
                  </a:gradFill>
                  <a:ea typeface="Segoe UI" pitchFamily="34" charset="0"/>
                  <a:cs typeface="Segoe UI" pitchFamily="34" charset="0"/>
                </a:rPr>
                <a:t>Understand attribute mappings and preferences, and how these will impact your Yammer Network</a:t>
              </a:r>
              <a:endParaRPr lang="en-GB" sz="28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9281837" y="4350369"/>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Document configuration for transition to BAU</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2837381220"/>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Wrap up</a:t>
            </a:r>
            <a:endParaRPr lang="en-US" dirty="0"/>
          </a:p>
        </p:txBody>
      </p:sp>
    </p:spTree>
    <p:extLst>
      <p:ext uri="{BB962C8B-B14F-4D97-AF65-F5344CB8AC3E}">
        <p14:creationId xmlns:p14="http://schemas.microsoft.com/office/powerpoint/2010/main" val="54630794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wrap="square" lIns="146304" tIns="91440" rIns="146304" bIns="91440" rtlCol="0" anchor="t">
            <a:noAutofit/>
          </a:bodyPr>
          <a:lstStyle/>
          <a:p>
            <a:r>
              <a:rPr lang="en-US" dirty="0" smtClean="0">
                <a:gradFill>
                  <a:gsLst>
                    <a:gs pos="1250">
                      <a:schemeClr val="tx1"/>
                    </a:gs>
                    <a:gs pos="100000">
                      <a:schemeClr val="tx1"/>
                    </a:gs>
                  </a:gsLst>
                  <a:lin ang="5400000" scaled="0"/>
                </a:gradFill>
              </a:rPr>
              <a:t>Identity futures</a:t>
            </a:r>
            <a:endParaRPr lang="en-US" dirty="0">
              <a:gradFill>
                <a:gsLst>
                  <a:gs pos="1250">
                    <a:schemeClr val="tx1"/>
                  </a:gs>
                  <a:gs pos="100000">
                    <a:schemeClr val="tx1"/>
                  </a:gs>
                </a:gsLst>
                <a:lin ang="5400000" scaled="0"/>
              </a:gradFill>
            </a:endParaRPr>
          </a:p>
        </p:txBody>
      </p:sp>
      <p:sp>
        <p:nvSpPr>
          <p:cNvPr id="4" name="Rectangle 3"/>
          <p:cNvSpPr/>
          <p:nvPr/>
        </p:nvSpPr>
        <p:spPr bwMode="auto">
          <a:xfrm>
            <a:off x="27463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smtClean="0">
                <a:gradFill>
                  <a:gsLst>
                    <a:gs pos="2920">
                      <a:schemeClr val="tx2"/>
                    </a:gs>
                    <a:gs pos="39000">
                      <a:schemeClr val="tx2"/>
                    </a:gs>
                  </a:gsLst>
                  <a:lin ang="5400000" scaled="0"/>
                </a:gradFill>
                <a:latin typeface="+mj-lt"/>
              </a:rPr>
              <a:t>Users can access Yammer from O365 without logging into Yammer</a:t>
            </a:r>
            <a:endParaRPr lang="en-US" sz="2800" dirty="0">
              <a:gradFill>
                <a:gsLst>
                  <a:gs pos="2920">
                    <a:schemeClr val="tx2"/>
                  </a:gs>
                  <a:gs pos="39000">
                    <a:schemeClr val="tx2"/>
                  </a:gs>
                </a:gsLst>
                <a:lin ang="5400000" scaled="0"/>
              </a:gradFill>
              <a:latin typeface="+mj-lt"/>
            </a:endParaRPr>
          </a:p>
        </p:txBody>
      </p:sp>
      <p:sp>
        <p:nvSpPr>
          <p:cNvPr id="5" name="Rectangle 4"/>
          <p:cNvSpPr/>
          <p:nvPr/>
        </p:nvSpPr>
        <p:spPr bwMode="auto">
          <a:xfrm>
            <a:off x="279399" y="1697062"/>
            <a:ext cx="3778598" cy="2740025"/>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Simplified login</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6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smtClean="0">
                <a:gradFill>
                  <a:gsLst>
                    <a:gs pos="2920">
                      <a:schemeClr val="tx2"/>
                    </a:gs>
                    <a:gs pos="39000">
                      <a:schemeClr val="tx2"/>
                    </a:gs>
                  </a:gsLst>
                  <a:lin ang="5400000" scaled="0"/>
                </a:gradFill>
                <a:latin typeface="+mj-lt"/>
              </a:rPr>
              <a:t>Users can more easily move between Yammer and O365</a:t>
            </a:r>
            <a:endParaRPr lang="en-US" sz="2800" dirty="0">
              <a:gradFill>
                <a:gsLst>
                  <a:gs pos="2920">
                    <a:schemeClr val="tx2"/>
                  </a:gs>
                  <a:gs pos="39000">
                    <a:schemeClr val="tx2"/>
                  </a:gs>
                </a:gsLst>
                <a:lin ang="5400000" scaled="0"/>
              </a:gradFill>
              <a:latin typeface="+mj-lt"/>
            </a:endParaRPr>
          </a:p>
          <a:p>
            <a:pPr defTabSz="932472" fontAlgn="base">
              <a:lnSpc>
                <a:spcPct val="90000"/>
              </a:lnSpc>
              <a:spcBef>
                <a:spcPct val="0"/>
              </a:spcBef>
              <a:spcAft>
                <a:spcPts val="600"/>
              </a:spcAft>
            </a:pPr>
            <a:endParaRPr lang="en-US" sz="2800" dirty="0">
              <a:gradFill>
                <a:gsLst>
                  <a:gs pos="2920">
                    <a:schemeClr val="tx2"/>
                  </a:gs>
                  <a:gs pos="39000">
                    <a:schemeClr val="tx2"/>
                  </a:gs>
                </a:gsLst>
                <a:lin ang="5400000" scaled="0"/>
              </a:gradFill>
              <a:latin typeface="+mj-lt"/>
            </a:endParaRPr>
          </a:p>
        </p:txBody>
      </p:sp>
      <p:sp>
        <p:nvSpPr>
          <p:cNvPr id="7" name="Rectangle 6"/>
          <p:cNvSpPr/>
          <p:nvPr/>
        </p:nvSpPr>
        <p:spPr bwMode="auto">
          <a:xfrm>
            <a:off x="4346029" y="1697062"/>
            <a:ext cx="3778598" cy="2740025"/>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O365 navigation</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378480" y="4551687"/>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ts val="600"/>
              </a:spcAft>
            </a:pPr>
            <a:r>
              <a:rPr lang="en-US" sz="2800" dirty="0" smtClean="0">
                <a:gradFill>
                  <a:gsLst>
                    <a:gs pos="2920">
                      <a:schemeClr val="tx2"/>
                    </a:gs>
                    <a:gs pos="39000">
                      <a:schemeClr val="tx2"/>
                    </a:gs>
                  </a:gsLst>
                  <a:lin ang="5400000" scaled="0"/>
                </a:gradFill>
                <a:latin typeface="+mj-lt"/>
              </a:rPr>
              <a:t>Being looked at, but this is a long term item</a:t>
            </a:r>
            <a:endParaRPr lang="en-US" sz="2800" dirty="0">
              <a:gradFill>
                <a:gsLst>
                  <a:gs pos="2920">
                    <a:schemeClr val="tx2"/>
                  </a:gs>
                  <a:gs pos="39000">
                    <a:schemeClr val="tx2"/>
                  </a:gs>
                </a:gsLst>
                <a:lin ang="5400000" scaled="0"/>
              </a:gradFill>
              <a:latin typeface="+mj-lt"/>
            </a:endParaRPr>
          </a:p>
        </p:txBody>
      </p:sp>
      <p:sp>
        <p:nvSpPr>
          <p:cNvPr id="9" name="Rectangle 8"/>
          <p:cNvSpPr/>
          <p:nvPr/>
        </p:nvSpPr>
        <p:spPr bwMode="auto">
          <a:xfrm>
            <a:off x="8383240" y="1702494"/>
            <a:ext cx="3778598" cy="2740025"/>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Yammer Directory Sync replacement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81844082"/>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Text Placeholder 2"/>
          <p:cNvSpPr>
            <a:spLocks noGrp="1"/>
          </p:cNvSpPr>
          <p:nvPr>
            <p:ph type="body" sz="quarter" idx="11"/>
          </p:nvPr>
        </p:nvSpPr>
        <p:spPr>
          <a:xfrm>
            <a:off x="274639" y="1212849"/>
            <a:ext cx="11889564" cy="3791807"/>
          </a:xfrm>
        </p:spPr>
        <p:txBody>
          <a:bodyPr/>
          <a:lstStyle/>
          <a:p>
            <a:pPr marL="742950" indent="-742950">
              <a:spcBef>
                <a:spcPts val="0"/>
              </a:spcBef>
              <a:spcAft>
                <a:spcPts val="1200"/>
              </a:spcAft>
              <a:buFont typeface="+mj-lt"/>
              <a:buAutoNum type="arabicPeriod"/>
            </a:pPr>
            <a:r>
              <a:rPr lang="en-US" sz="3600" dirty="0" smtClean="0"/>
              <a:t>Implement Yammer SSO and Directory Sync now</a:t>
            </a:r>
            <a:endParaRPr lang="en-US" sz="3600" dirty="0"/>
          </a:p>
          <a:p>
            <a:pPr marL="742950" indent="-742950">
              <a:spcBef>
                <a:spcPts val="0"/>
              </a:spcBef>
              <a:spcAft>
                <a:spcPts val="1200"/>
              </a:spcAft>
              <a:buFont typeface="+mj-lt"/>
              <a:buAutoNum type="arabicPeriod"/>
            </a:pPr>
            <a:r>
              <a:rPr lang="en-US" sz="3600" dirty="0" smtClean="0"/>
              <a:t>Go with SSO before Directory Sync*</a:t>
            </a:r>
          </a:p>
          <a:p>
            <a:pPr marL="742950" indent="-742950">
              <a:spcBef>
                <a:spcPts val="0"/>
              </a:spcBef>
              <a:spcAft>
                <a:spcPts val="1200"/>
              </a:spcAft>
              <a:buFont typeface="+mj-lt"/>
              <a:buAutoNum type="arabicPeriod"/>
            </a:pPr>
            <a:r>
              <a:rPr lang="en-US" sz="3600" dirty="0" smtClean="0"/>
              <a:t>Use a simple Directory Sync configuration</a:t>
            </a:r>
            <a:endParaRPr lang="en-US" sz="3600" dirty="0"/>
          </a:p>
          <a:p>
            <a:pPr marL="742950" indent="-742950">
              <a:spcBef>
                <a:spcPts val="0"/>
              </a:spcBef>
              <a:spcAft>
                <a:spcPts val="1200"/>
              </a:spcAft>
              <a:buFont typeface="+mj-lt"/>
              <a:buAutoNum type="arabicPeriod"/>
            </a:pPr>
            <a:r>
              <a:rPr lang="en-US" sz="3600" dirty="0" smtClean="0"/>
              <a:t>Merge to avoid operating multiple Yammer networks.</a:t>
            </a:r>
          </a:p>
          <a:p>
            <a:pPr marL="742950" indent="-742950">
              <a:spcBef>
                <a:spcPts val="0"/>
              </a:spcBef>
              <a:spcAft>
                <a:spcPts val="1200"/>
              </a:spcAft>
              <a:buFont typeface="+mj-lt"/>
              <a:buAutoNum type="arabicPeriod"/>
            </a:pPr>
            <a:r>
              <a:rPr lang="en-US" sz="3600" dirty="0" smtClean="0"/>
              <a:t>Follow the Yammer </a:t>
            </a:r>
            <a:r>
              <a:rPr lang="en-US" sz="3600" dirty="0" smtClean="0">
                <a:hlinkClick r:id="rId2"/>
              </a:rPr>
              <a:t>Release Schedule</a:t>
            </a:r>
            <a:r>
              <a:rPr lang="en-US" sz="3600" dirty="0" smtClean="0"/>
              <a:t> for identity updates</a:t>
            </a:r>
            <a:endParaRPr lang="en-US" sz="3600" dirty="0"/>
          </a:p>
        </p:txBody>
      </p:sp>
    </p:spTree>
    <p:extLst>
      <p:ext uri="{BB962C8B-B14F-4D97-AF65-F5344CB8AC3E}">
        <p14:creationId xmlns:p14="http://schemas.microsoft.com/office/powerpoint/2010/main" val="186758769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476622"/>
            <a:ext cx="11375536" cy="3477875"/>
          </a:xfrm>
        </p:spPr>
        <p:txBody>
          <a:bodyPr/>
          <a:lstStyle/>
          <a:p>
            <a:pPr>
              <a:spcBef>
                <a:spcPts val="0"/>
              </a:spcBef>
              <a:spcAft>
                <a:spcPts val="1200"/>
              </a:spcAft>
            </a:pPr>
            <a:r>
              <a:rPr lang="en-US" sz="3200" dirty="0">
                <a:gradFill>
                  <a:gsLst>
                    <a:gs pos="2920">
                      <a:schemeClr val="tx2"/>
                    </a:gs>
                    <a:gs pos="39000">
                      <a:schemeClr val="tx2"/>
                    </a:gs>
                  </a:gsLst>
                  <a:lin ang="5400000" scaled="0"/>
                </a:gradFill>
              </a:rPr>
              <a:t>Single Sign-On</a:t>
            </a:r>
          </a:p>
          <a:p>
            <a:r>
              <a:rPr lang="en-US" sz="3200" dirty="0">
                <a:gradFill>
                  <a:gsLst>
                    <a:gs pos="2920">
                      <a:schemeClr val="tx2"/>
                    </a:gs>
                    <a:gs pos="39000">
                      <a:schemeClr val="tx2"/>
                    </a:gs>
                  </a:gsLst>
                  <a:lin ang="5400000" scaled="0"/>
                </a:gradFill>
                <a:hlinkClick r:id="rId2"/>
              </a:rPr>
              <a:t>http://success.yammer.com/integrations/single-sign-on/</a:t>
            </a:r>
            <a:r>
              <a:rPr lang="en-US" sz="3200" dirty="0">
                <a:gradFill>
                  <a:gsLst>
                    <a:gs pos="2920">
                      <a:schemeClr val="tx2"/>
                    </a:gs>
                    <a:gs pos="39000">
                      <a:schemeClr val="tx2"/>
                    </a:gs>
                  </a:gsLst>
                  <a:lin ang="5400000" scaled="0"/>
                </a:gradFill>
              </a:rPr>
              <a:t> </a:t>
            </a:r>
          </a:p>
          <a:p>
            <a:pPr>
              <a:spcBef>
                <a:spcPts val="0"/>
              </a:spcBef>
              <a:spcAft>
                <a:spcPts val="1200"/>
              </a:spcAft>
            </a:pPr>
            <a:endParaRPr lang="en-US" sz="3200" dirty="0" smtClean="0">
              <a:gradFill>
                <a:gsLst>
                  <a:gs pos="2920">
                    <a:schemeClr val="tx2"/>
                  </a:gs>
                  <a:gs pos="39000">
                    <a:schemeClr val="tx2"/>
                  </a:gs>
                </a:gsLst>
                <a:lin ang="5400000" scaled="0"/>
              </a:gradFill>
            </a:endParaRPr>
          </a:p>
          <a:p>
            <a:pPr>
              <a:spcBef>
                <a:spcPts val="0"/>
              </a:spcBef>
              <a:spcAft>
                <a:spcPts val="1200"/>
              </a:spcAft>
            </a:pPr>
            <a:r>
              <a:rPr lang="en-US" sz="3200" dirty="0" smtClean="0">
                <a:gradFill>
                  <a:gsLst>
                    <a:gs pos="2920">
                      <a:schemeClr val="tx2"/>
                    </a:gs>
                    <a:gs pos="39000">
                      <a:schemeClr val="tx2"/>
                    </a:gs>
                  </a:gsLst>
                  <a:lin ang="5400000" scaled="0"/>
                </a:gradFill>
              </a:rPr>
              <a:t>Directory </a:t>
            </a:r>
            <a:r>
              <a:rPr lang="en-US" sz="3200" dirty="0">
                <a:gradFill>
                  <a:gsLst>
                    <a:gs pos="2920">
                      <a:schemeClr val="tx2"/>
                    </a:gs>
                    <a:gs pos="39000">
                      <a:schemeClr val="tx2"/>
                    </a:gs>
                  </a:gsLst>
                  <a:lin ang="5400000" scaled="0"/>
                </a:gradFill>
              </a:rPr>
              <a:t>Sync</a:t>
            </a:r>
          </a:p>
          <a:p>
            <a:r>
              <a:rPr lang="en-US" sz="3200" dirty="0">
                <a:gradFill>
                  <a:gsLst>
                    <a:gs pos="2920">
                      <a:schemeClr val="tx2"/>
                    </a:gs>
                    <a:gs pos="39000">
                      <a:schemeClr val="tx2"/>
                    </a:gs>
                  </a:gsLst>
                  <a:lin ang="5400000" scaled="0"/>
                </a:gradFill>
                <a:hlinkClick r:id="rId3"/>
              </a:rPr>
              <a:t>http://success.yammer.com/integrations/directory-sync/</a:t>
            </a:r>
            <a:r>
              <a:rPr lang="en-US" sz="3200" dirty="0">
                <a:gradFill>
                  <a:gsLst>
                    <a:gs pos="2920">
                      <a:schemeClr val="tx2"/>
                    </a:gs>
                    <a:gs pos="39000">
                      <a:schemeClr val="tx2"/>
                    </a:gs>
                  </a:gsLst>
                  <a:lin ang="5400000" scaled="0"/>
                </a:gradFill>
              </a:rPr>
              <a:t> </a:t>
            </a:r>
          </a:p>
        </p:txBody>
      </p:sp>
      <p:sp>
        <p:nvSpPr>
          <p:cNvPr id="3" name="Title 2"/>
          <p:cNvSpPr>
            <a:spLocks noGrp="1"/>
          </p:cNvSpPr>
          <p:nvPr>
            <p:ph type="title"/>
          </p:nvPr>
        </p:nvSpPr>
        <p:spPr>
          <a:xfrm>
            <a:off x="274639" y="295274"/>
            <a:ext cx="11889564" cy="917575"/>
          </a:xfrm>
        </p:spPr>
        <p:txBody>
          <a:bodyPr vert="horz" wrap="square" lIns="146304" tIns="91440" rIns="146304" bIns="91440" rtlCol="0" anchor="t">
            <a:noAutofit/>
          </a:bodyPr>
          <a:lstStyle/>
          <a:p>
            <a:r>
              <a:rPr lang="en-US" dirty="0">
                <a:gradFill>
                  <a:gsLst>
                    <a:gs pos="1250">
                      <a:schemeClr val="tx1"/>
                    </a:gs>
                    <a:gs pos="100000">
                      <a:schemeClr val="tx1"/>
                    </a:gs>
                  </a:gsLst>
                  <a:lin ang="5400000" scaled="0"/>
                </a:gradFill>
              </a:rPr>
              <a:t>Documentation</a:t>
            </a:r>
          </a:p>
        </p:txBody>
      </p:sp>
    </p:spTree>
    <p:extLst>
      <p:ext uri="{BB962C8B-B14F-4D97-AF65-F5344CB8AC3E}">
        <p14:creationId xmlns:p14="http://schemas.microsoft.com/office/powerpoint/2010/main" val="242524773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45" y="144462"/>
            <a:ext cx="792388" cy="6324599"/>
          </a:xfrm>
        </p:spPr>
        <p:txBody>
          <a:bodyPr vert="vert270"/>
          <a:lstStyle/>
          <a:p>
            <a:pPr algn="r"/>
            <a:r>
              <a:rPr lang="en-US" sz="2800" dirty="0" smtClean="0"/>
              <a:t>#SPC14 Enterprise Social Related Content</a:t>
            </a:r>
            <a:endParaRPr lang="en-US" sz="2800" dirty="0"/>
          </a:p>
        </p:txBody>
      </p:sp>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t>S</a:t>
            </a:r>
            <a:r>
              <a:rPr lang="en-US" sz="2000" spc="-70" dirty="0" smtClean="0"/>
              <a:t>ee you at the 2 </a:t>
            </a:r>
            <a:r>
              <a:rPr lang="en-US" sz="2000" spc="-70" dirty="0" smtClean="0">
                <a:solidFill>
                  <a:schemeClr val="tx2"/>
                </a:solidFill>
              </a:rPr>
              <a:t>Social booth </a:t>
            </a:r>
            <a:r>
              <a:rPr lang="en-US" sz="2000" spc="-70" dirty="0" smtClean="0"/>
              <a:t>&amp; 3 Social tables at </a:t>
            </a:r>
            <a:r>
              <a:rPr lang="en-US" sz="2000" spc="-70" dirty="0" smtClean="0">
                <a:solidFill>
                  <a:schemeClr val="tx2"/>
                </a:solidFill>
              </a:rPr>
              <a:t>Asks the Experts </a:t>
            </a:r>
            <a:r>
              <a:rPr lang="en-US" sz="2000" spc="-70" dirty="0" smtClean="0"/>
              <a:t>WED @6:15!</a:t>
            </a:r>
            <a:endParaRPr lang="en-US" sz="2000" spc="-70" dirty="0"/>
          </a:p>
        </p:txBody>
      </p:sp>
      <p:graphicFrame>
        <p:nvGraphicFramePr>
          <p:cNvPr id="7" name="Table 6"/>
          <p:cNvGraphicFramePr>
            <a:graphicFrameLocks noGrp="1"/>
          </p:cNvGraphicFramePr>
          <p:nvPr>
            <p:extLst/>
          </p:nvPr>
        </p:nvGraphicFramePr>
        <p:xfrm>
          <a:off x="1570037" y="220662"/>
          <a:ext cx="10287000" cy="6008911"/>
        </p:xfrm>
        <a:graphic>
          <a:graphicData uri="http://schemas.openxmlformats.org/drawingml/2006/table">
            <a:tbl>
              <a:tblPr firstRow="1">
                <a:tableStyleId>{2D5ABB26-0587-4C30-8999-92F81FD0307C}</a:tableStyleId>
              </a:tblPr>
              <a:tblGrid>
                <a:gridCol w="6536238"/>
                <a:gridCol w="1106820"/>
                <a:gridCol w="1440867"/>
                <a:gridCol w="1203075"/>
              </a:tblGrid>
              <a:tr h="261257">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261257">
                <a:tc>
                  <a:txBody>
                    <a:bodyPr/>
                    <a:lstStyle/>
                    <a:p>
                      <a:r>
                        <a:rPr lang="en-US" sz="1400" b="0" dirty="0" smtClean="0">
                          <a:hlinkClick r:id="rId2"/>
                        </a:rPr>
                        <a:t>A responsive organization stays ahead of the competition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SPC104</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err="1" smtClean="0"/>
                        <a:t>Delphino</a:t>
                      </a:r>
                      <a:r>
                        <a:rPr lang="en-US" sz="1400" dirty="0" smtClean="0"/>
                        <a:t> 4001</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MON 2</a:t>
                      </a:r>
                      <a:r>
                        <a:rPr lang="en-GB" sz="1400" kern="1200" dirty="0" smtClean="0">
                          <a:solidFill>
                            <a:schemeClr val="dk1"/>
                          </a:solidFill>
                          <a:latin typeface="+mn-lt"/>
                          <a:ea typeface="+mn-ea"/>
                          <a:cs typeface="+mn-cs"/>
                          <a:sym typeface="Wingdings" panose="05000000000000000000" pitchFamily="2" charset="2"/>
                        </a:rPr>
                        <a:t>:00</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3"/>
                        </a:rPr>
                        <a:t>Trek Bikes: pedaling past complex collaboration problems in the enterprise</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MON 2:00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4"/>
                        </a:rPr>
                        <a:t>Microsoft's vision and roadmap for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SPC282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err="1" smtClean="0"/>
                        <a:t>Delphino</a:t>
                      </a:r>
                      <a:r>
                        <a:rPr lang="en-US" sz="1400" baseline="0" dirty="0" smtClean="0"/>
                        <a:t> 4005</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t>MON 3:45</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5"/>
                        </a:rPr>
                        <a:t>Microsoft: Our Enterprise Social Journey</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SPC280</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Lido 3001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MON 3:45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6"/>
                        </a:rPr>
                        <a:t>Nationwide: Building a World-Renowned Intranet with SP 2013 &amp;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SPC311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a:t>
                      </a:r>
                      <a:r>
                        <a:rPr lang="en-GB" sz="1400" dirty="0" smtClean="0">
                          <a:sym typeface="Wingdings" panose="05000000000000000000" pitchFamily="2" charset="2"/>
                        </a:rPr>
                        <a:t>:00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7"/>
                        </a:rPr>
                        <a:t>Real-world, best practices for making enterprise social successful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SPC239</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8"/>
                        </a:rPr>
                        <a:t>Make your SharePoint portal social in 1-2-3!</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SCP378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M,</a:t>
                      </a:r>
                      <a:r>
                        <a:rPr lang="en-US" sz="1400" kern="1200" baseline="0" dirty="0" smtClean="0"/>
                        <a:t> N</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9"/>
                        </a:rPr>
                        <a:t>Overview of Yammer app development</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a:t>
                      </a:r>
                      <a:r>
                        <a:rPr lang="en-GB" sz="1400" dirty="0" smtClean="0">
                          <a:sym typeface="Wingdings" panose="05000000000000000000" pitchFamily="2" charset="2"/>
                        </a:rPr>
                        <a:t>:00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0"/>
                        </a:rPr>
                        <a:t>Yammer External Networks: Engaging Customers and Partners</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1"/>
                        </a:rPr>
                        <a:t>Cargill: Real-world challenges and value in introducing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SPC295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4001</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hlinkClick r:id="rId12"/>
                        </a:rPr>
                        <a:t>Integrating Yammer and SharePoint using .NET </a:t>
                      </a:r>
                      <a:endParaRPr lang="en-US" sz="1400" b="0" kern="1200" dirty="0">
                        <a:solidFill>
                          <a:schemeClr val="tx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SPC380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t>TUE 1:45</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b="0" dirty="0" smtClean="0">
                          <a:hlinkClick r:id="rId13"/>
                        </a:rPr>
                        <a:t>Work like a network: The power of Enterprise Social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SPC112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Marcello 4401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 3:15</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4"/>
                        </a:rPr>
                        <a:t>Best practices for breaking down organizational barriers using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3:15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5"/>
                        </a:rPr>
                        <a:t>Overview of configuring Yammer SSO &amp; Directory Sync</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SPC368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3:15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6"/>
                        </a:rPr>
                        <a:t>Successful team collaboration with Yammer &amp; SharePoint</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5:00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7"/>
                        </a:rPr>
                        <a:t>Driving enterprise social from the bottom up</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8"/>
                        </a:rPr>
                        <a:t>Developing socially connected apps with Yammer, SharePoint and </a:t>
                      </a:r>
                      <a:r>
                        <a:rPr lang="en-US" sz="1400" dirty="0" err="1" smtClean="0">
                          <a:hlinkClick r:id="rId18"/>
                        </a:rPr>
                        <a:t>OpenGraph</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9"/>
                        </a:rPr>
                        <a:t>Giving voice to frontline workers via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SPC263</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0"/>
                        </a:rPr>
                        <a:t>Yammer mining - dig in and "listen" to what your big *social* data is saying</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SPC3991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1:45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1"/>
                        </a:rPr>
                        <a:t>How to become a Yammer Power User in 75 minutes</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5:00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2"/>
                        </a:rPr>
                        <a:t>Knowledge Management with SharePoint and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THU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3"/>
                        </a:rPr>
                        <a:t>Measuring Business Value with Yammer</a:t>
                      </a:r>
                      <a:endParaRPr lang="en-US" sz="1400" b="0" dirty="0"/>
                    </a:p>
                  </a:txBody>
                  <a:tcPr marL="0" marR="0" marT="0" marB="0">
                    <a:lnT w="3175" cap="flat" cmpd="sng" algn="ctr">
                      <a:solidFill>
                        <a:schemeClr val="tx1"/>
                      </a:solidFill>
                      <a:prstDash val="solid"/>
                      <a:round/>
                      <a:headEnd type="none" w="med" len="med"/>
                      <a:tailEnd type="none" w="med" len="med"/>
                    </a:lnT>
                  </a:tcPr>
                </a:tc>
                <a:tc>
                  <a:txBody>
                    <a:bodyPr/>
                    <a:lstStyle/>
                    <a:p>
                      <a:pPr algn="l"/>
                      <a:r>
                        <a:rPr lang="en-US" sz="1400" dirty="0" smtClean="0"/>
                        <a:t>SPC392</a:t>
                      </a:r>
                      <a:endParaRPr lang="en-US" sz="1400" dirty="0"/>
                    </a:p>
                  </a:txBody>
                  <a:tcPr marL="0" marR="0" marT="0" marB="0" anchor="ctr">
                    <a:lnT w="3175" cap="flat" cmpd="sng" algn="ctr">
                      <a:solidFill>
                        <a:schemeClr val="tx1"/>
                      </a:solidFill>
                      <a:prstDash val="solid"/>
                      <a:round/>
                      <a:headEnd type="none" w="med" len="med"/>
                      <a:tailEnd type="none" w="med" len="med"/>
                    </a:lnT>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THU 10:30</a:t>
                      </a:r>
                      <a:endParaRPr lang="en-GB" sz="1400" b="0" dirty="0" smtClean="0"/>
                    </a:p>
                  </a:txBody>
                  <a:tcPr marL="0" marR="0" marT="0" marB="0" anchor="ctr">
                    <a:lnT w="3175" cap="flat" cmpd="sng" algn="ctr">
                      <a:solidFill>
                        <a:schemeClr val="tx1"/>
                      </a:solidFill>
                      <a:prstDash val="solid"/>
                      <a:round/>
                      <a:headEnd type="none" w="med" len="med"/>
                      <a:tailEnd type="none" w="med" len="med"/>
                    </a:lnT>
                  </a:tcPr>
                </a:tc>
              </a:tr>
            </a:tbl>
          </a:graphicData>
        </a:graphic>
      </p:graphicFrame>
      <p:sp>
        <p:nvSpPr>
          <p:cNvPr id="3" name="Rectangle 2"/>
          <p:cNvSpPr/>
          <p:nvPr/>
        </p:nvSpPr>
        <p:spPr>
          <a:xfrm>
            <a:off x="10028237" y="6435911"/>
            <a:ext cx="2047355" cy="313932"/>
          </a:xfrm>
          <a:prstGeom prst="rect">
            <a:avLst/>
          </a:prstGeom>
        </p:spPr>
        <p:txBody>
          <a:bodyPr wrap="none">
            <a:spAutoFit/>
          </a:bodyPr>
          <a:lstStyle/>
          <a:p>
            <a:pPr marL="0" lvl="1">
              <a:lnSpc>
                <a:spcPct val="90000"/>
              </a:lnSpc>
              <a:spcAft>
                <a:spcPts val="600"/>
              </a:spcAft>
              <a:defRPr/>
            </a:pPr>
            <a:r>
              <a:rPr lang="en-US" sz="1600" dirty="0">
                <a:solidFill>
                  <a:schemeClr val="tx2"/>
                </a:solidFill>
                <a:hlinkClick r:id="rId24"/>
              </a:rPr>
              <a:t>#</a:t>
            </a:r>
            <a:r>
              <a:rPr lang="en-US" sz="1600" dirty="0" err="1">
                <a:solidFill>
                  <a:schemeClr val="tx2"/>
                </a:solidFill>
                <a:hlinkClick r:id="rId24"/>
              </a:rPr>
              <a:t>WorkLikeANetwork</a:t>
            </a:r>
            <a:endParaRPr lang="en-US" sz="1600" spc="-70" dirty="0">
              <a:solidFill>
                <a:schemeClr val="tx2"/>
              </a:solidFill>
            </a:endParaRPr>
          </a:p>
        </p:txBody>
      </p:sp>
    </p:spTree>
    <p:extLst>
      <p:ext uri="{BB962C8B-B14F-4D97-AF65-F5344CB8AC3E}">
        <p14:creationId xmlns:p14="http://schemas.microsoft.com/office/powerpoint/2010/main" val="3507096644"/>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Microsoft Enterprise Social Resources</a:t>
            </a:r>
          </a:p>
        </p:txBody>
      </p:sp>
      <p:sp>
        <p:nvSpPr>
          <p:cNvPr id="4" name="Text Placeholder 3"/>
          <p:cNvSpPr txBox="1">
            <a:spLocks/>
          </p:cNvSpPr>
          <p:nvPr/>
        </p:nvSpPr>
        <p:spPr>
          <a:xfrm>
            <a:off x="350837" y="1516062"/>
            <a:ext cx="11887200" cy="49530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1800" dirty="0" smtClean="0">
                <a:solidFill>
                  <a:schemeClr val="tx2"/>
                </a:solidFill>
                <a:cs typeface="Segoe UI" panose="020B0502040204020203" pitchFamily="34" charset="0"/>
              </a:rPr>
              <a:t>Sites, Blogs &amp; Twitter</a:t>
            </a:r>
          </a:p>
          <a:p>
            <a:pPr lvl="1"/>
            <a:r>
              <a:rPr lang="en-US" sz="1800" u="sng" dirty="0" smtClean="0">
                <a:latin typeface="+mj-lt"/>
                <a:hlinkClick r:id="rId2"/>
              </a:rPr>
              <a:t>Enterprise Social Customer Success</a:t>
            </a:r>
            <a:r>
              <a:rPr lang="en-US" sz="1800" dirty="0" smtClean="0">
                <a:latin typeface="+mj-lt"/>
              </a:rPr>
              <a:t> </a:t>
            </a:r>
            <a:r>
              <a:rPr lang="en-US" sz="1800" spc="-70" dirty="0" smtClean="0">
                <a:solidFill>
                  <a:schemeClr val="tx1"/>
                </a:solidFill>
                <a:cs typeface="Segoe UI" panose="020B0502040204020203" pitchFamily="34" charset="0"/>
              </a:rPr>
              <a:t>-</a:t>
            </a:r>
            <a:r>
              <a:rPr lang="en-US" sz="1800" dirty="0" smtClean="0">
                <a:latin typeface="+mj-lt"/>
              </a:rPr>
              <a:t> </a:t>
            </a:r>
            <a:r>
              <a:rPr lang="en-US" sz="1800" spc="-71" dirty="0" smtClean="0">
                <a:gradFill>
                  <a:gsLst>
                    <a:gs pos="100000">
                      <a:schemeClr val="tx2"/>
                    </a:gs>
                    <a:gs pos="0">
                      <a:schemeClr val="tx2"/>
                    </a:gs>
                  </a:gsLst>
                  <a:lin ang="5400000" scaled="0"/>
                </a:gradFill>
                <a:latin typeface="+mj-lt"/>
                <a:hlinkClick r:id="rId3"/>
              </a:rPr>
              <a:t>Yammer Success Center</a:t>
            </a:r>
            <a:r>
              <a:rPr lang="en-US" sz="1800" spc="-71" dirty="0" smtClean="0">
                <a:gradFill>
                  <a:gsLst>
                    <a:gs pos="100000">
                      <a:schemeClr val="tx2"/>
                    </a:gs>
                    <a:gs pos="0">
                      <a:schemeClr val="tx2"/>
                    </a:gs>
                  </a:gsLst>
                  <a:lin ang="5400000" scaled="0"/>
                </a:gradFill>
                <a:latin typeface="+mj-lt"/>
              </a:rPr>
              <a:t> – </a:t>
            </a:r>
            <a:r>
              <a:rPr lang="en-US" sz="1800" spc="-71" dirty="0" smtClean="0">
                <a:gradFill>
                  <a:gsLst>
                    <a:gs pos="100000">
                      <a:schemeClr val="tx2"/>
                    </a:gs>
                    <a:gs pos="0">
                      <a:schemeClr val="tx2"/>
                    </a:gs>
                  </a:gsLst>
                  <a:lin ang="5400000" scaled="0"/>
                </a:gradFill>
                <a:latin typeface="+mj-lt"/>
                <a:hlinkClick r:id="rId4"/>
              </a:rPr>
              <a:t>EnterpriseSocial.com</a:t>
            </a:r>
            <a:r>
              <a:rPr lang="en-US" sz="1800" spc="-71" dirty="0" smtClean="0">
                <a:gradFill>
                  <a:gsLst>
                    <a:gs pos="100000">
                      <a:schemeClr val="tx2"/>
                    </a:gs>
                    <a:gs pos="0">
                      <a:schemeClr val="tx2"/>
                    </a:gs>
                  </a:gsLst>
                  <a:lin ang="5400000" scaled="0"/>
                </a:gradFill>
                <a:latin typeface="+mj-lt"/>
              </a:rPr>
              <a:t> - </a:t>
            </a:r>
            <a:r>
              <a:rPr lang="en-US" sz="1800" spc="-70" dirty="0">
                <a:gradFill>
                  <a:gsLst>
                    <a:gs pos="100000">
                      <a:schemeClr val="tx2"/>
                    </a:gs>
                    <a:gs pos="0">
                      <a:schemeClr val="tx2"/>
                    </a:gs>
                  </a:gsLst>
                  <a:lin ang="5400000" scaled="0"/>
                </a:gradFill>
                <a:latin typeface="+mj-lt"/>
                <a:cs typeface="Segoe UI" panose="020B0502040204020203" pitchFamily="34" charset="0"/>
                <a:hlinkClick r:id="rId5"/>
              </a:rPr>
              <a:t>The Responsive </a:t>
            </a:r>
            <a:r>
              <a:rPr lang="en-US" sz="1800" spc="-70" dirty="0" smtClean="0">
                <a:gradFill>
                  <a:gsLst>
                    <a:gs pos="100000">
                      <a:schemeClr val="tx2"/>
                    </a:gs>
                    <a:gs pos="0">
                      <a:schemeClr val="tx2"/>
                    </a:gs>
                  </a:gsLst>
                  <a:lin ang="5400000" scaled="0"/>
                </a:gradFill>
                <a:latin typeface="+mj-lt"/>
                <a:cs typeface="Segoe UI" panose="020B0502040204020203" pitchFamily="34" charset="0"/>
                <a:hlinkClick r:id="rId5"/>
              </a:rPr>
              <a:t>Org</a:t>
            </a:r>
            <a:endParaRPr lang="en-US" sz="1800" spc="-71" dirty="0">
              <a:gradFill>
                <a:gsLst>
                  <a:gs pos="100000">
                    <a:schemeClr val="tx2"/>
                  </a:gs>
                  <a:gs pos="0">
                    <a:schemeClr val="tx2"/>
                  </a:gs>
                </a:gsLst>
                <a:lin ang="5400000" scaled="0"/>
              </a:gradFill>
              <a:latin typeface="+mj-lt"/>
            </a:endParaRPr>
          </a:p>
          <a:p>
            <a:pPr lvl="1"/>
            <a:r>
              <a:rPr lang="en-US" sz="1800" spc="-70" dirty="0" smtClean="0">
                <a:solidFill>
                  <a:schemeClr val="tx1"/>
                </a:solidFill>
                <a:latin typeface="+mj-lt"/>
                <a:cs typeface="Segoe UI" panose="020B0502040204020203" pitchFamily="34" charset="0"/>
                <a:hlinkClick r:id="rId6"/>
              </a:rPr>
              <a:t>Admin &amp; IT</a:t>
            </a:r>
            <a:r>
              <a:rPr lang="en-US" sz="1800" spc="-70" dirty="0" smtClean="0">
                <a:solidFill>
                  <a:schemeClr val="tx1"/>
                </a:solidFill>
                <a:latin typeface="+mj-lt"/>
                <a:cs typeface="Segoe UI" panose="020B0502040204020203" pitchFamily="34" charset="0"/>
              </a:rPr>
              <a:t> </a:t>
            </a:r>
            <a:r>
              <a:rPr lang="en-US" sz="1800" spc="-70" dirty="0">
                <a:solidFill>
                  <a:schemeClr val="tx1"/>
                </a:solidFill>
                <a:cs typeface="Segoe UI" panose="020B0502040204020203" pitchFamily="34" charset="0"/>
              </a:rPr>
              <a:t>-</a:t>
            </a:r>
            <a:r>
              <a:rPr lang="en-US" sz="1800" spc="-70" dirty="0" smtClean="0">
                <a:solidFill>
                  <a:schemeClr val="tx1"/>
                </a:solidFill>
                <a:latin typeface="+mj-lt"/>
                <a:cs typeface="Segoe UI" panose="020B0502040204020203" pitchFamily="34" charset="0"/>
              </a:rPr>
              <a:t> </a:t>
            </a:r>
            <a:r>
              <a:rPr lang="en-US" sz="1800" spc="-70" dirty="0" smtClean="0">
                <a:solidFill>
                  <a:schemeClr val="tx1"/>
                </a:solidFill>
                <a:latin typeface="+mj-lt"/>
                <a:cs typeface="Segoe UI" panose="020B0502040204020203" pitchFamily="34" charset="0"/>
                <a:hlinkClick r:id="rId7"/>
              </a:rPr>
              <a:t>Developers</a:t>
            </a:r>
            <a:r>
              <a:rPr lang="en-US" sz="1800" spc="-70" dirty="0" smtClean="0">
                <a:solidFill>
                  <a:schemeClr val="tx1"/>
                </a:solidFill>
                <a:latin typeface="+mj-lt"/>
                <a:cs typeface="Segoe UI" panose="020B0502040204020203" pitchFamily="34" charset="0"/>
              </a:rPr>
              <a:t> </a:t>
            </a:r>
            <a:r>
              <a:rPr lang="en-US" sz="1800" spc="-70" dirty="0">
                <a:solidFill>
                  <a:schemeClr val="tx1"/>
                </a:solidFill>
                <a:cs typeface="Segoe UI" panose="020B0502040204020203" pitchFamily="34" charset="0"/>
              </a:rPr>
              <a:t>-</a:t>
            </a:r>
            <a:r>
              <a:rPr lang="en-US" sz="1800" spc="-70" dirty="0" smtClean="0">
                <a:solidFill>
                  <a:schemeClr val="tx1"/>
                </a:solidFill>
                <a:latin typeface="+mj-lt"/>
                <a:cs typeface="Segoe UI" panose="020B0502040204020203" pitchFamily="34" charset="0"/>
              </a:rPr>
              <a:t> </a:t>
            </a:r>
            <a:r>
              <a:rPr lang="en-US" sz="1800" dirty="0">
                <a:latin typeface="+mj-lt"/>
                <a:cs typeface="Segoe UI" panose="020B0502040204020203" pitchFamily="34" charset="0"/>
                <a:hlinkClick r:id="rId8"/>
              </a:rPr>
              <a:t>Yammer App Directory</a:t>
            </a:r>
            <a:r>
              <a:rPr lang="en-US" sz="1800" dirty="0">
                <a:latin typeface="+mj-lt"/>
                <a:cs typeface="Segoe UI" panose="020B0502040204020203" pitchFamily="34" charset="0"/>
              </a:rPr>
              <a:t> </a:t>
            </a:r>
            <a:r>
              <a:rPr lang="en-US" sz="1800" spc="-70" dirty="0">
                <a:solidFill>
                  <a:schemeClr val="tx1"/>
                </a:solidFill>
                <a:cs typeface="Segoe UI" panose="020B0502040204020203" pitchFamily="34" charset="0"/>
              </a:rPr>
              <a:t>-</a:t>
            </a:r>
            <a:r>
              <a:rPr lang="en-US" sz="1800" spc="-70" dirty="0" smtClean="0">
                <a:gradFill>
                  <a:gsLst>
                    <a:gs pos="100000">
                      <a:schemeClr val="tx2"/>
                    </a:gs>
                    <a:gs pos="0">
                      <a:schemeClr val="tx2"/>
                    </a:gs>
                  </a:gsLst>
                  <a:lin ang="5400000" scaled="0"/>
                </a:gradFill>
                <a:latin typeface="+mj-lt"/>
                <a:cs typeface="Segoe UI" panose="020B0502040204020203" pitchFamily="34" charset="0"/>
              </a:rPr>
              <a:t> </a:t>
            </a:r>
            <a:r>
              <a:rPr lang="en-US" sz="1800" spc="-70" dirty="0">
                <a:gradFill>
                  <a:gsLst>
                    <a:gs pos="100000">
                      <a:schemeClr val="tx2"/>
                    </a:gs>
                    <a:gs pos="0">
                      <a:schemeClr val="tx2"/>
                    </a:gs>
                  </a:gsLst>
                  <a:lin ang="5400000" scaled="0"/>
                </a:gradFill>
                <a:latin typeface="+mj-lt"/>
                <a:cs typeface="Segoe UI" panose="020B0502040204020203" pitchFamily="34" charset="0"/>
                <a:hlinkClick r:id="rId9"/>
              </a:rPr>
              <a:t>Office Store</a:t>
            </a:r>
            <a:r>
              <a:rPr lang="en-US" sz="1800" spc="-70" dirty="0">
                <a:gradFill>
                  <a:gsLst>
                    <a:gs pos="100000">
                      <a:schemeClr val="tx2"/>
                    </a:gs>
                    <a:gs pos="0">
                      <a:schemeClr val="tx2"/>
                    </a:gs>
                  </a:gsLst>
                  <a:lin ang="5400000" scaled="0"/>
                </a:gradFill>
                <a:latin typeface="+mj-lt"/>
                <a:cs typeface="Segoe UI" panose="020B0502040204020203" pitchFamily="34" charset="0"/>
              </a:rPr>
              <a:t> </a:t>
            </a:r>
            <a:r>
              <a:rPr lang="en-US" sz="1800" spc="-70" dirty="0">
                <a:solidFill>
                  <a:schemeClr val="tx1"/>
                </a:solidFill>
                <a:cs typeface="Segoe UI" panose="020B0502040204020203" pitchFamily="34" charset="0"/>
              </a:rPr>
              <a:t>-</a:t>
            </a:r>
            <a:r>
              <a:rPr lang="en-US" sz="1800" spc="-70" dirty="0" smtClean="0">
                <a:gradFill>
                  <a:gsLst>
                    <a:gs pos="100000">
                      <a:schemeClr val="tx2"/>
                    </a:gs>
                    <a:gs pos="0">
                      <a:schemeClr val="tx2"/>
                    </a:gs>
                  </a:gsLst>
                  <a:lin ang="5400000" scaled="0"/>
                </a:gradFill>
                <a:latin typeface="+mj-lt"/>
                <a:cs typeface="Segoe UI" panose="020B0502040204020203" pitchFamily="34" charset="0"/>
              </a:rPr>
              <a:t> </a:t>
            </a:r>
            <a:r>
              <a:rPr lang="en-US" sz="1800" spc="-70" dirty="0">
                <a:gradFill>
                  <a:gsLst>
                    <a:gs pos="100000">
                      <a:schemeClr val="tx2"/>
                    </a:gs>
                    <a:gs pos="0">
                      <a:schemeClr val="tx2"/>
                    </a:gs>
                  </a:gsLst>
                  <a:lin ang="5400000" scaled="0"/>
                </a:gradFill>
                <a:latin typeface="+mj-lt"/>
                <a:cs typeface="Segoe UI" panose="020B0502040204020203" pitchFamily="34" charset="0"/>
                <a:hlinkClick r:id="rId10"/>
              </a:rPr>
              <a:t>Yammer </a:t>
            </a:r>
            <a:r>
              <a:rPr lang="en-US" sz="1800" spc="-70" dirty="0" smtClean="0">
                <a:gradFill>
                  <a:gsLst>
                    <a:gs pos="100000">
                      <a:schemeClr val="tx2"/>
                    </a:gs>
                    <a:gs pos="0">
                      <a:schemeClr val="tx2"/>
                    </a:gs>
                  </a:gsLst>
                  <a:lin ang="5400000" scaled="0"/>
                </a:gradFill>
                <a:latin typeface="+mj-lt"/>
                <a:cs typeface="Segoe UI" panose="020B0502040204020203" pitchFamily="34" charset="0"/>
                <a:hlinkClick r:id="rId10"/>
              </a:rPr>
              <a:t>Ignite</a:t>
            </a:r>
            <a:endParaRPr lang="en-US" sz="1800" spc="-71" dirty="0" smtClean="0">
              <a:gradFill>
                <a:gsLst>
                  <a:gs pos="100000">
                    <a:schemeClr val="tx2"/>
                  </a:gs>
                  <a:gs pos="0">
                    <a:schemeClr val="tx2"/>
                  </a:gs>
                </a:gsLst>
                <a:lin ang="5400000" scaled="0"/>
              </a:gradFill>
              <a:latin typeface="+mj-lt"/>
            </a:endParaRPr>
          </a:p>
          <a:p>
            <a:pPr lvl="1"/>
            <a:r>
              <a:rPr lang="en-US" sz="1800" spc="-71" dirty="0" smtClean="0">
                <a:solidFill>
                  <a:schemeClr val="tx1"/>
                </a:solidFill>
                <a:latin typeface="+mj-lt"/>
              </a:rPr>
              <a:t>Blogs</a:t>
            </a:r>
            <a:r>
              <a:rPr lang="en-US" sz="1800" spc="-71" dirty="0" smtClean="0">
                <a:gradFill>
                  <a:gsLst>
                    <a:gs pos="100000">
                      <a:schemeClr val="tx2"/>
                    </a:gs>
                    <a:gs pos="0">
                      <a:schemeClr val="tx2"/>
                    </a:gs>
                  </a:gsLst>
                  <a:lin ang="5400000" scaled="0"/>
                </a:gradFill>
                <a:latin typeface="+mj-lt"/>
              </a:rPr>
              <a:t>: </a:t>
            </a:r>
            <a:r>
              <a:rPr lang="en-US" sz="1800" spc="-71" dirty="0" smtClean="0">
                <a:gradFill>
                  <a:gsLst>
                    <a:gs pos="100000">
                      <a:schemeClr val="tx2"/>
                    </a:gs>
                    <a:gs pos="0">
                      <a:schemeClr val="tx2"/>
                    </a:gs>
                  </a:gsLst>
                  <a:lin ang="5400000" scaled="0"/>
                </a:gradFill>
                <a:latin typeface="+mj-lt"/>
                <a:hlinkClick r:id="rId11"/>
              </a:rPr>
              <a:t>Yammer</a:t>
            </a:r>
            <a:r>
              <a:rPr lang="en-US" sz="1800" spc="-71" dirty="0" smtClean="0">
                <a:gradFill>
                  <a:gsLst>
                    <a:gs pos="100000">
                      <a:schemeClr val="tx2"/>
                    </a:gs>
                    <a:gs pos="0">
                      <a:schemeClr val="tx2"/>
                    </a:gs>
                  </a:gsLst>
                  <a:lin ang="5400000" scaled="0"/>
                </a:gradFill>
                <a:latin typeface="+mj-lt"/>
              </a:rPr>
              <a:t>  </a:t>
            </a:r>
            <a:r>
              <a:rPr lang="en-US" sz="1800" spc="-71" dirty="0" smtClean="0">
                <a:gradFill>
                  <a:gsLst>
                    <a:gs pos="100000">
                      <a:schemeClr val="tx2"/>
                    </a:gs>
                    <a:gs pos="0">
                      <a:schemeClr val="tx2"/>
                    </a:gs>
                  </a:gsLst>
                  <a:lin ang="5400000" scaled="0"/>
                </a:gradFill>
                <a:latin typeface="+mj-lt"/>
                <a:hlinkClick r:id="rId12"/>
              </a:rPr>
              <a:t>Office 365</a:t>
            </a:r>
            <a:r>
              <a:rPr lang="en-US" sz="1800" spc="-71" dirty="0" smtClean="0">
                <a:gradFill>
                  <a:gsLst>
                    <a:gs pos="100000">
                      <a:schemeClr val="tx2"/>
                    </a:gs>
                    <a:gs pos="0">
                      <a:schemeClr val="tx2"/>
                    </a:gs>
                  </a:gsLst>
                  <a:lin ang="5400000" scaled="0"/>
                </a:gradFill>
                <a:latin typeface="+mj-lt"/>
              </a:rPr>
              <a:t>  </a:t>
            </a:r>
            <a:r>
              <a:rPr lang="en-US" sz="1800" spc="-71" dirty="0" smtClean="0">
                <a:solidFill>
                  <a:schemeClr val="tx1"/>
                </a:solidFill>
                <a:latin typeface="+mj-lt"/>
              </a:rPr>
              <a:t>Twitter</a:t>
            </a:r>
            <a:r>
              <a:rPr lang="en-US" sz="1800" spc="-71" dirty="0" smtClean="0">
                <a:gradFill>
                  <a:gsLst>
                    <a:gs pos="100000">
                      <a:schemeClr val="tx2"/>
                    </a:gs>
                    <a:gs pos="0">
                      <a:schemeClr val="tx2"/>
                    </a:gs>
                  </a:gsLst>
                  <a:lin ang="5400000" scaled="0"/>
                </a:gradFill>
                <a:latin typeface="+mj-lt"/>
              </a:rPr>
              <a:t>: </a:t>
            </a:r>
            <a:r>
              <a:rPr lang="en-US" sz="1800" spc="-71" dirty="0" smtClean="0">
                <a:gradFill>
                  <a:gsLst>
                    <a:gs pos="100000">
                      <a:schemeClr val="tx2"/>
                    </a:gs>
                    <a:gs pos="0">
                      <a:schemeClr val="tx2"/>
                    </a:gs>
                  </a:gsLst>
                  <a:lin ang="5400000" scaled="0"/>
                </a:gradFill>
                <a:latin typeface="+mj-lt"/>
                <a:hlinkClick r:id="rId13"/>
              </a:rPr>
              <a:t>@Yammer</a:t>
            </a:r>
            <a:r>
              <a:rPr lang="en-US" sz="1800" spc="-71" dirty="0" smtClean="0">
                <a:gradFill>
                  <a:gsLst>
                    <a:gs pos="100000">
                      <a:schemeClr val="tx2"/>
                    </a:gs>
                    <a:gs pos="0">
                      <a:schemeClr val="tx2"/>
                    </a:gs>
                  </a:gsLst>
                  <a:lin ang="5400000" scaled="0"/>
                </a:gradFill>
                <a:latin typeface="+mj-lt"/>
              </a:rPr>
              <a:t>  </a:t>
            </a:r>
            <a:r>
              <a:rPr lang="en-US" sz="1800" spc="-71" dirty="0" smtClean="0">
                <a:gradFill>
                  <a:gsLst>
                    <a:gs pos="100000">
                      <a:schemeClr val="tx2"/>
                    </a:gs>
                    <a:gs pos="0">
                      <a:schemeClr val="tx2"/>
                    </a:gs>
                  </a:gsLst>
                  <a:lin ang="5400000" scaled="0"/>
                </a:gradFill>
                <a:latin typeface="+mj-lt"/>
                <a:hlinkClick r:id="rId14"/>
              </a:rPr>
              <a:t>@Office365</a:t>
            </a:r>
            <a:endParaRPr lang="en-US" sz="1800" spc="-71" dirty="0" smtClean="0">
              <a:gradFill>
                <a:gsLst>
                  <a:gs pos="100000">
                    <a:schemeClr val="tx2"/>
                  </a:gs>
                  <a:gs pos="0">
                    <a:schemeClr val="tx2"/>
                  </a:gs>
                </a:gsLst>
                <a:lin ang="5400000" scaled="0"/>
              </a:gradFill>
              <a:latin typeface="+mj-lt"/>
            </a:endParaRPr>
          </a:p>
          <a:p>
            <a:pPr marL="0" indent="0">
              <a:spcBef>
                <a:spcPts val="1200"/>
              </a:spcBef>
              <a:buFont typeface="Wingdings" panose="05000000000000000000" pitchFamily="2" charset="2"/>
              <a:buNone/>
            </a:pPr>
            <a:r>
              <a:rPr lang="en-US" sz="1800" spc="-71" dirty="0" smtClean="0">
                <a:solidFill>
                  <a:schemeClr val="tx2"/>
                </a:solidFill>
              </a:rPr>
              <a:t>Research/Whitepaper</a:t>
            </a:r>
          </a:p>
          <a:p>
            <a:pPr lvl="1"/>
            <a:r>
              <a:rPr lang="en-US" sz="1800" spc="-70" dirty="0" smtClean="0">
                <a:latin typeface="+mj-lt"/>
                <a:cs typeface="Segoe UI" panose="020B0502040204020203" pitchFamily="34" charset="0"/>
                <a:hlinkClick r:id="rId15"/>
              </a:rPr>
              <a:t>Gartner: Magic Quadrant for Social Software in the Workplace</a:t>
            </a:r>
            <a:r>
              <a:rPr lang="en-US" sz="1800" spc="-70" dirty="0" smtClean="0">
                <a:latin typeface="+mj-lt"/>
                <a:cs typeface="Segoe UI" panose="020B0502040204020203" pitchFamily="34" charset="0"/>
              </a:rPr>
              <a:t> - </a:t>
            </a:r>
            <a:r>
              <a:rPr lang="en-US" sz="1800" spc="-70" dirty="0" smtClean="0">
                <a:latin typeface="+mj-lt"/>
                <a:cs typeface="Segoe UI" panose="020B0502040204020203" pitchFamily="34" charset="0"/>
                <a:hlinkClick r:id=""/>
              </a:rPr>
              <a:t>Evolution of the networked enterprise: McKinsey Global Survey results</a:t>
            </a:r>
            <a:r>
              <a:rPr lang="en-US" sz="1800" spc="-70" dirty="0" smtClean="0">
                <a:latin typeface="+mj-lt"/>
                <a:cs typeface="Segoe UI" panose="020B0502040204020203" pitchFamily="34" charset="0"/>
              </a:rPr>
              <a:t> - </a:t>
            </a:r>
            <a:r>
              <a:rPr lang="en-US" sz="1800" spc="-70" dirty="0" smtClean="0">
                <a:latin typeface="+mj-lt"/>
                <a:cs typeface="Segoe UI" panose="020B0502040204020203" pitchFamily="34" charset="0"/>
                <a:hlinkClick r:id="rId16"/>
              </a:rPr>
              <a:t>Yammer’s 2013 Business Value Survey Results</a:t>
            </a:r>
            <a:r>
              <a:rPr lang="en-US" sz="1800" spc="-70" dirty="0" smtClean="0">
                <a:latin typeface="+mj-lt"/>
                <a:cs typeface="Segoe UI" panose="020B0502040204020203" pitchFamily="34" charset="0"/>
              </a:rPr>
              <a:t> - </a:t>
            </a:r>
            <a:r>
              <a:rPr lang="en-US" sz="1800" dirty="0" smtClean="0">
                <a:latin typeface="+mj-lt"/>
                <a:cs typeface="Segoe UI" panose="020B0502040204020203" pitchFamily="34" charset="0"/>
                <a:hlinkClick r:id="rId17"/>
              </a:rPr>
              <a:t>The Rise Of Enterprise Social Networks</a:t>
            </a:r>
            <a:endParaRPr lang="en-US" sz="1800" spc="-70" dirty="0" smtClean="0">
              <a:latin typeface="+mj-lt"/>
              <a:cs typeface="Segoe UI" panose="020B0502040204020203" pitchFamily="34" charset="0"/>
            </a:endParaRPr>
          </a:p>
          <a:p>
            <a:pPr marL="0" indent="0">
              <a:spcBef>
                <a:spcPts val="1200"/>
              </a:spcBef>
              <a:buNone/>
            </a:pPr>
            <a:r>
              <a:rPr lang="en-US" sz="1800" spc="-71" dirty="0" smtClean="0">
                <a:solidFill>
                  <a:schemeClr val="tx2"/>
                </a:solidFill>
              </a:rPr>
              <a:t>Press</a:t>
            </a:r>
          </a:p>
          <a:p>
            <a:pPr lvl="1"/>
            <a:r>
              <a:rPr lang="en-US" sz="1800" spc="-70" dirty="0">
                <a:latin typeface="+mj-lt"/>
                <a:cs typeface="Segoe UI" panose="020B0502040204020203" pitchFamily="34" charset="0"/>
                <a:hlinkClick r:id="rId18"/>
              </a:rPr>
              <a:t>How Red Robin Transformed Its Business With Yammer</a:t>
            </a:r>
            <a:r>
              <a:rPr lang="en-US" sz="1800" spc="-70" dirty="0">
                <a:latin typeface="+mj-lt"/>
                <a:cs typeface="Segoe UI" panose="020B0502040204020203" pitchFamily="34" charset="0"/>
              </a:rPr>
              <a:t> - </a:t>
            </a:r>
            <a:r>
              <a:rPr lang="en-US" sz="1800" spc="-70" dirty="0">
                <a:latin typeface="+mj-lt"/>
                <a:cs typeface="Segoe UI" panose="020B0502040204020203" pitchFamily="34" charset="0"/>
                <a:hlinkClick r:id="rId19"/>
              </a:rPr>
              <a:t>How Teach for America gets the most out of Yammer on a shoestring budget</a:t>
            </a:r>
            <a:r>
              <a:rPr lang="en-US" sz="1800" spc="-70" dirty="0">
                <a:latin typeface="+mj-lt"/>
                <a:cs typeface="Segoe UI" panose="020B0502040204020203" pitchFamily="34" charset="0"/>
              </a:rPr>
              <a:t> - </a:t>
            </a:r>
            <a:r>
              <a:rPr lang="en-US" sz="1800" spc="-70" dirty="0">
                <a:latin typeface="+mj-lt"/>
                <a:cs typeface="Segoe UI" panose="020B0502040204020203" pitchFamily="34" charset="0"/>
                <a:hlinkClick r:id="rId20"/>
              </a:rPr>
              <a:t>HK firm creates idea melting pot for 4,000 employees</a:t>
            </a:r>
            <a:r>
              <a:rPr lang="en-US" sz="1800" spc="-70" dirty="0">
                <a:latin typeface="+mj-lt"/>
                <a:cs typeface="Segoe UI" panose="020B0502040204020203" pitchFamily="34" charset="0"/>
              </a:rPr>
              <a:t> - </a:t>
            </a:r>
            <a:r>
              <a:rPr lang="en-US" sz="1800" spc="-70" dirty="0">
                <a:latin typeface="+mj-lt"/>
                <a:cs typeface="Segoe UI" panose="020B0502040204020203" pitchFamily="34" charset="0"/>
                <a:hlinkClick r:id="rId21"/>
              </a:rPr>
              <a:t>LexisNexis found that employees who use Yammer are way happier</a:t>
            </a:r>
            <a:r>
              <a:rPr lang="en-US" sz="1800" spc="-70" dirty="0">
                <a:latin typeface="+mj-lt"/>
                <a:cs typeface="Segoe UI" panose="020B0502040204020203" pitchFamily="34" charset="0"/>
              </a:rPr>
              <a:t> - </a:t>
            </a:r>
            <a:r>
              <a:rPr lang="en-US" sz="1800" spc="-70" dirty="0">
                <a:latin typeface="+mj-lt"/>
                <a:cs typeface="Segoe UI" panose="020B0502040204020203" pitchFamily="34" charset="0"/>
                <a:hlinkClick r:id="rId22"/>
              </a:rPr>
              <a:t>Switching to Yammer let this company slash helpdesk calls and save $1.5 million a year</a:t>
            </a:r>
            <a:r>
              <a:rPr lang="en-US" sz="1800" spc="-70" dirty="0">
                <a:latin typeface="+mj-lt"/>
                <a:cs typeface="Segoe UI" panose="020B0502040204020203" pitchFamily="34" charset="0"/>
              </a:rPr>
              <a:t> - </a:t>
            </a:r>
            <a:r>
              <a:rPr lang="en-US" sz="1800" spc="-70" dirty="0">
                <a:latin typeface="+mj-lt"/>
                <a:cs typeface="Segoe UI" panose="020B0502040204020203" pitchFamily="34" charset="0"/>
                <a:hlinkClick r:id="rId23"/>
              </a:rPr>
              <a:t>How Microsoft got its own employees to use Yammer </a:t>
            </a:r>
          </a:p>
          <a:p>
            <a:pPr marL="0" indent="0">
              <a:spcBef>
                <a:spcPts val="1200"/>
              </a:spcBef>
              <a:buNone/>
            </a:pPr>
            <a:r>
              <a:rPr lang="en-US" sz="1800" spc="-71" dirty="0" smtClean="0">
                <a:solidFill>
                  <a:schemeClr val="tx2"/>
                </a:solidFill>
              </a:rPr>
              <a:t>Videos</a:t>
            </a:r>
          </a:p>
          <a:p>
            <a:pPr lvl="1"/>
            <a:r>
              <a:rPr lang="en-US" sz="1800" dirty="0" smtClean="0">
                <a:latin typeface="+mj-lt"/>
                <a:cs typeface="Segoe UI" panose="020B0502040204020203" pitchFamily="34" charset="0"/>
                <a:hlinkClick r:id="rId24"/>
              </a:rPr>
              <a:t>Move Faster Together</a:t>
            </a:r>
            <a:endParaRPr lang="en-US" sz="1800" dirty="0" smtClean="0">
              <a:latin typeface="+mj-lt"/>
              <a:cs typeface="Segoe UI" panose="020B0502040204020203" pitchFamily="34" charset="0"/>
            </a:endParaRPr>
          </a:p>
          <a:p>
            <a:pPr lvl="1"/>
            <a:r>
              <a:rPr lang="en-US" sz="1800" dirty="0" smtClean="0">
                <a:latin typeface="+mj-lt"/>
                <a:cs typeface="Segoe UI" panose="020B0502040204020203" pitchFamily="34" charset="0"/>
                <a:hlinkClick r:id="rId25"/>
              </a:rPr>
              <a:t>Transform the Way You Work with Yammer</a:t>
            </a:r>
            <a:endParaRPr lang="en-US" sz="1800" dirty="0">
              <a:latin typeface="+mj-lt"/>
              <a:cs typeface="Segoe UI" panose="020B0502040204020203" pitchFamily="34" charset="0"/>
            </a:endParaRPr>
          </a:p>
        </p:txBody>
      </p:sp>
      <p:pic>
        <p:nvPicPr>
          <p:cNvPr id="8" name="Picture 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065837" y="6213216"/>
            <a:ext cx="2286000" cy="791381"/>
          </a:xfrm>
          <a:prstGeom prst="rect">
            <a:avLst/>
          </a:prstGeom>
        </p:spPr>
      </p:pic>
      <p:pic>
        <p:nvPicPr>
          <p:cNvPr id="10" name="Picture 10"/>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115310" y="6431188"/>
            <a:ext cx="1706108" cy="355439"/>
          </a:xfrm>
          <a:prstGeom prst="rect">
            <a:avLst/>
          </a:prstGeom>
        </p:spPr>
      </p:pic>
      <p:sp>
        <p:nvSpPr>
          <p:cNvPr id="6" name="Rectangle 5"/>
          <p:cNvSpPr/>
          <p:nvPr/>
        </p:nvSpPr>
        <p:spPr>
          <a:xfrm>
            <a:off x="10028237" y="6435911"/>
            <a:ext cx="2047355" cy="313932"/>
          </a:xfrm>
          <a:prstGeom prst="rect">
            <a:avLst/>
          </a:prstGeom>
        </p:spPr>
        <p:txBody>
          <a:bodyPr wrap="none">
            <a:spAutoFit/>
          </a:bodyPr>
          <a:lstStyle/>
          <a:p>
            <a:pPr marL="0" lvl="1">
              <a:lnSpc>
                <a:spcPct val="90000"/>
              </a:lnSpc>
              <a:spcAft>
                <a:spcPts val="600"/>
              </a:spcAft>
              <a:defRPr/>
            </a:pPr>
            <a:r>
              <a:rPr lang="en-US" sz="1600" dirty="0">
                <a:solidFill>
                  <a:schemeClr val="tx2"/>
                </a:solidFill>
                <a:hlinkClick r:id="rId4"/>
              </a:rPr>
              <a:t>#</a:t>
            </a:r>
            <a:r>
              <a:rPr lang="en-US" sz="1600" dirty="0" err="1">
                <a:solidFill>
                  <a:schemeClr val="tx2"/>
                </a:solidFill>
                <a:hlinkClick r:id="rId4"/>
              </a:rPr>
              <a:t>WorkLikeANetwork</a:t>
            </a:r>
            <a:endParaRPr lang="en-US" sz="1600" spc="-70" dirty="0">
              <a:solidFill>
                <a:schemeClr val="tx2"/>
              </a:solidFill>
            </a:endParaRPr>
          </a:p>
        </p:txBody>
      </p:sp>
    </p:spTree>
    <p:extLst>
      <p:ext uri="{BB962C8B-B14F-4D97-AF65-F5344CB8AC3E}">
        <p14:creationId xmlns:p14="http://schemas.microsoft.com/office/powerpoint/2010/main" val="9655525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Identity management</a:t>
            </a:r>
            <a:endParaRPr lang="en-US" dirty="0"/>
          </a:p>
        </p:txBody>
      </p:sp>
    </p:spTree>
    <p:extLst>
      <p:ext uri="{BB962C8B-B14F-4D97-AF65-F5344CB8AC3E}">
        <p14:creationId xmlns:p14="http://schemas.microsoft.com/office/powerpoint/2010/main" val="81986023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55997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90560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management</a:t>
            </a:r>
            <a:endParaRPr lang="en-US" dirty="0"/>
          </a:p>
        </p:txBody>
      </p:sp>
      <p:sp>
        <p:nvSpPr>
          <p:cNvPr id="3" name="Text Placeholder 2"/>
          <p:cNvSpPr>
            <a:spLocks noGrp="1"/>
          </p:cNvSpPr>
          <p:nvPr>
            <p:ph type="body" sz="quarter" idx="11"/>
          </p:nvPr>
        </p:nvSpPr>
        <p:spPr>
          <a:xfrm>
            <a:off x="274639" y="1212849"/>
            <a:ext cx="11889564" cy="2486835"/>
          </a:xfrm>
        </p:spPr>
        <p:txBody>
          <a:bodyPr/>
          <a:lstStyle/>
          <a:p>
            <a:pPr>
              <a:spcBef>
                <a:spcPts val="0"/>
              </a:spcBef>
              <a:spcAft>
                <a:spcPts val="1200"/>
              </a:spcAft>
            </a:pPr>
            <a:r>
              <a:rPr lang="en-US" sz="3600" dirty="0"/>
              <a:t>Hidden at the core of an enterprise Yammer launch</a:t>
            </a:r>
          </a:p>
          <a:p>
            <a:pPr>
              <a:spcBef>
                <a:spcPts val="0"/>
              </a:spcBef>
              <a:spcAft>
                <a:spcPts val="1200"/>
              </a:spcAft>
            </a:pPr>
            <a:r>
              <a:rPr lang="en-US" sz="3600" dirty="0"/>
              <a:t>Impacts your ability to create a trusted community</a:t>
            </a:r>
          </a:p>
          <a:p>
            <a:pPr>
              <a:spcBef>
                <a:spcPts val="0"/>
              </a:spcBef>
              <a:spcAft>
                <a:spcPts val="1200"/>
              </a:spcAft>
            </a:pPr>
            <a:r>
              <a:rPr lang="en-US" sz="3600" dirty="0"/>
              <a:t>Fundamentally a political challenge, and many SharePoint User Profile Sync talks have touched on this </a:t>
            </a:r>
            <a:r>
              <a:rPr lang="en-US" sz="3600" dirty="0" smtClean="0"/>
              <a:t>fact</a:t>
            </a:r>
            <a:endParaRPr lang="en-US" sz="3600" dirty="0"/>
          </a:p>
        </p:txBody>
      </p:sp>
    </p:spTree>
    <p:extLst>
      <p:ext uri="{BB962C8B-B14F-4D97-AF65-F5344CB8AC3E}">
        <p14:creationId xmlns:p14="http://schemas.microsoft.com/office/powerpoint/2010/main" val="53624655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outputs</a:t>
            </a:r>
            <a:endParaRPr lang="en-US" dirty="0"/>
          </a:p>
        </p:txBody>
      </p:sp>
      <p:sp>
        <p:nvSpPr>
          <p:cNvPr id="4" name="Rectangle 3"/>
          <p:cNvSpPr/>
          <p:nvPr/>
        </p:nvSpPr>
        <p:spPr bwMode="auto">
          <a:xfrm>
            <a:off x="529661" y="1516062"/>
            <a:ext cx="11555975" cy="252000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Engagement</a:t>
            </a:r>
            <a:endParaRPr lang="en-US" sz="32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ts val="600"/>
              </a:spcAft>
            </a:pPr>
            <a:r>
              <a:rPr lang="en-US" sz="2200" dirty="0" smtClean="0">
                <a:gradFill>
                  <a:gsLst>
                    <a:gs pos="0">
                      <a:srgbClr val="FFFFFF"/>
                    </a:gs>
                    <a:gs pos="100000">
                      <a:srgbClr val="FFFFFF"/>
                    </a:gs>
                  </a:gsLst>
                  <a:lin ang="5400000" scaled="0"/>
                </a:gradFill>
                <a:ea typeface="Segoe UI" pitchFamily="34" charset="0"/>
                <a:cs typeface="Segoe UI" pitchFamily="34" charset="0"/>
              </a:rPr>
              <a:t>An engaged user is “anyone who purposefully uses Yammer within a given time period”</a:t>
            </a:r>
          </a:p>
          <a:p>
            <a:pPr defTabSz="932472" fontAlgn="base">
              <a:spcBef>
                <a:spcPct val="0"/>
              </a:spcBef>
              <a:spcAft>
                <a:spcPts val="600"/>
              </a:spcAft>
            </a:pPr>
            <a:r>
              <a:rPr lang="en-US" sz="2200" dirty="0">
                <a:gradFill>
                  <a:gsLst>
                    <a:gs pos="0">
                      <a:srgbClr val="FFFFFF"/>
                    </a:gs>
                    <a:gs pos="100000">
                      <a:srgbClr val="FFFFFF"/>
                    </a:gs>
                  </a:gsLst>
                  <a:lin ang="5400000" scaled="0"/>
                </a:gradFill>
                <a:ea typeface="Segoe UI" pitchFamily="34" charset="0"/>
                <a:cs typeface="Segoe UI" pitchFamily="34" charset="0"/>
              </a:rPr>
              <a:t>Engagement needs to occur across silos to achieve </a:t>
            </a:r>
            <a:r>
              <a:rPr lang="en-US" sz="2200" dirty="0" smtClean="0">
                <a:gradFill>
                  <a:gsLst>
                    <a:gs pos="0">
                      <a:srgbClr val="FFFFFF"/>
                    </a:gs>
                    <a:gs pos="100000">
                      <a:srgbClr val="FFFFFF"/>
                    </a:gs>
                  </a:gsLst>
                  <a:lin ang="5400000" scaled="0"/>
                </a:gradFill>
                <a:ea typeface="Segoe UI" pitchFamily="34" charset="0"/>
                <a:cs typeface="Segoe UI" pitchFamily="34" charset="0"/>
              </a:rPr>
              <a:t>success</a:t>
            </a:r>
          </a:p>
          <a:p>
            <a:pPr defTabSz="932472" fontAlgn="base">
              <a:spcBef>
                <a:spcPct val="0"/>
              </a:spcBef>
              <a:spcAft>
                <a:spcPts val="600"/>
              </a:spcAft>
            </a:pPr>
            <a:r>
              <a:rPr lang="en-US" sz="2200" dirty="0" smtClean="0">
                <a:gradFill>
                  <a:gsLst>
                    <a:gs pos="0">
                      <a:srgbClr val="FFFFFF"/>
                    </a:gs>
                    <a:gs pos="100000">
                      <a:srgbClr val="FFFFFF"/>
                    </a:gs>
                  </a:gsLst>
                  <a:lin ang="5400000" scaled="0"/>
                </a:gradFill>
                <a:ea typeface="Segoe UI" pitchFamily="34" charset="0"/>
                <a:cs typeface="Segoe UI" pitchFamily="34" charset="0"/>
              </a:rPr>
              <a:t>Users engage more when it’s simple, and the environment is trusted</a:t>
            </a: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529661" y="4217622"/>
            <a:ext cx="11555975" cy="2520000"/>
          </a:xfrm>
          <a:prstGeom prst="rect">
            <a:avLst/>
          </a:prstGeom>
          <a:solidFill>
            <a:schemeClr val="accent6">
              <a:lumMod val="60000"/>
              <a:lumOff val="4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Compliance</a:t>
            </a:r>
            <a:endParaRPr lang="en-US" sz="22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Driven by the external environment, and the internal organization</a:t>
            </a:r>
          </a:p>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About keeping bad guys out while enabling employees, contractors, and agents</a:t>
            </a:r>
          </a:p>
        </p:txBody>
      </p:sp>
    </p:spTree>
    <p:extLst>
      <p:ext uri="{BB962C8B-B14F-4D97-AF65-F5344CB8AC3E}">
        <p14:creationId xmlns:p14="http://schemas.microsoft.com/office/powerpoint/2010/main" val="355349435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DSync or SSO, or both?</a:t>
            </a:r>
            <a:endParaRPr lang="en-US" dirty="0"/>
          </a:p>
        </p:txBody>
      </p:sp>
      <p:grpSp>
        <p:nvGrpSpPr>
          <p:cNvPr id="5" name="Group 4"/>
          <p:cNvGrpSpPr/>
          <p:nvPr/>
        </p:nvGrpSpPr>
        <p:grpSpPr>
          <a:xfrm>
            <a:off x="1604184" y="1369375"/>
            <a:ext cx="7917888" cy="4601495"/>
            <a:chOff x="1604184" y="1369375"/>
            <a:chExt cx="7917888" cy="4601495"/>
          </a:xfrm>
        </p:grpSpPr>
        <p:sp>
          <p:nvSpPr>
            <p:cNvPr id="6" name="Freeform 5"/>
            <p:cNvSpPr/>
            <p:nvPr/>
          </p:nvSpPr>
          <p:spPr>
            <a:xfrm>
              <a:off x="1604184" y="1369375"/>
              <a:ext cx="4601495" cy="4601495"/>
            </a:xfrm>
            <a:custGeom>
              <a:avLst/>
              <a:gdLst>
                <a:gd name="connsiteX0" fmla="*/ 0 w 4601495"/>
                <a:gd name="connsiteY0" fmla="*/ 2300748 h 4601495"/>
                <a:gd name="connsiteX1" fmla="*/ 2300748 w 4601495"/>
                <a:gd name="connsiteY1" fmla="*/ 0 h 4601495"/>
                <a:gd name="connsiteX2" fmla="*/ 4601496 w 4601495"/>
                <a:gd name="connsiteY2" fmla="*/ 2300748 h 4601495"/>
                <a:gd name="connsiteX3" fmla="*/ 2300748 w 4601495"/>
                <a:gd name="connsiteY3" fmla="*/ 4601496 h 4601495"/>
                <a:gd name="connsiteX4" fmla="*/ 0 w 4601495"/>
                <a:gd name="connsiteY4" fmla="*/ 2300748 h 4601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1495" h="4601495">
                  <a:moveTo>
                    <a:pt x="0" y="2300748"/>
                  </a:moveTo>
                  <a:cubicBezTo>
                    <a:pt x="0" y="1030080"/>
                    <a:pt x="1030080" y="0"/>
                    <a:pt x="2300748" y="0"/>
                  </a:cubicBezTo>
                  <a:cubicBezTo>
                    <a:pt x="3571416" y="0"/>
                    <a:pt x="4601496" y="1030080"/>
                    <a:pt x="4601496" y="2300748"/>
                  </a:cubicBezTo>
                  <a:cubicBezTo>
                    <a:pt x="4601496" y="3571416"/>
                    <a:pt x="3571416" y="4601496"/>
                    <a:pt x="2300748" y="4601496"/>
                  </a:cubicBezTo>
                  <a:cubicBezTo>
                    <a:pt x="1030080" y="4601496"/>
                    <a:pt x="0" y="3571416"/>
                    <a:pt x="0" y="2300748"/>
                  </a:cubicBezTo>
                  <a:close/>
                </a:path>
              </a:pathLst>
            </a:cu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642551" tIns="542615" rIns="1305830" bIns="542615" numCol="1" spcCol="1270" anchor="ctr" anchorCtr="0">
              <a:noAutofit/>
            </a:bodyPr>
            <a:lstStyle/>
            <a:p>
              <a:pPr lvl="0" algn="ctr" defTabSz="2266950">
                <a:lnSpc>
                  <a:spcPct val="90000"/>
                </a:lnSpc>
                <a:spcBef>
                  <a:spcPct val="0"/>
                </a:spcBef>
                <a:spcAft>
                  <a:spcPct val="35000"/>
                </a:spcAft>
              </a:pPr>
              <a:r>
                <a:rPr lang="en-US" sz="5100" kern="1200" dirty="0" smtClean="0"/>
                <a:t>Directory Sync</a:t>
              </a:r>
              <a:endParaRPr lang="en-US" sz="5100" kern="1200" dirty="0"/>
            </a:p>
          </p:txBody>
        </p:sp>
        <p:sp>
          <p:nvSpPr>
            <p:cNvPr id="7" name="Freeform 6"/>
            <p:cNvSpPr/>
            <p:nvPr/>
          </p:nvSpPr>
          <p:spPr>
            <a:xfrm>
              <a:off x="4920577" y="1369375"/>
              <a:ext cx="4601495" cy="4601495"/>
            </a:xfrm>
            <a:custGeom>
              <a:avLst/>
              <a:gdLst>
                <a:gd name="connsiteX0" fmla="*/ 0 w 4601495"/>
                <a:gd name="connsiteY0" fmla="*/ 2300748 h 4601495"/>
                <a:gd name="connsiteX1" fmla="*/ 2300748 w 4601495"/>
                <a:gd name="connsiteY1" fmla="*/ 0 h 4601495"/>
                <a:gd name="connsiteX2" fmla="*/ 4601496 w 4601495"/>
                <a:gd name="connsiteY2" fmla="*/ 2300748 h 4601495"/>
                <a:gd name="connsiteX3" fmla="*/ 2300748 w 4601495"/>
                <a:gd name="connsiteY3" fmla="*/ 4601496 h 4601495"/>
                <a:gd name="connsiteX4" fmla="*/ 0 w 4601495"/>
                <a:gd name="connsiteY4" fmla="*/ 2300748 h 4601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1495" h="4601495">
                  <a:moveTo>
                    <a:pt x="0" y="2300748"/>
                  </a:moveTo>
                  <a:cubicBezTo>
                    <a:pt x="0" y="1030080"/>
                    <a:pt x="1030080" y="0"/>
                    <a:pt x="2300748" y="0"/>
                  </a:cubicBezTo>
                  <a:cubicBezTo>
                    <a:pt x="3571416" y="0"/>
                    <a:pt x="4601496" y="1030080"/>
                    <a:pt x="4601496" y="2300748"/>
                  </a:cubicBezTo>
                  <a:cubicBezTo>
                    <a:pt x="4601496" y="3571416"/>
                    <a:pt x="3571416" y="4601496"/>
                    <a:pt x="2300748" y="4601496"/>
                  </a:cubicBezTo>
                  <a:cubicBezTo>
                    <a:pt x="1030080" y="4601496"/>
                    <a:pt x="0" y="3571416"/>
                    <a:pt x="0" y="2300748"/>
                  </a:cubicBezTo>
                  <a:close/>
                </a:path>
              </a:pathLst>
            </a:custGeom>
            <a:solidFill>
              <a:schemeClr val="accent4">
                <a:alpha val="50000"/>
              </a:scheme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305830" tIns="542615" rIns="642551" bIns="542615" numCol="1" spcCol="1270" anchor="ctr" anchorCtr="0">
              <a:noAutofit/>
            </a:bodyPr>
            <a:lstStyle/>
            <a:p>
              <a:pPr lvl="0" algn="ctr" defTabSz="2266950">
                <a:lnSpc>
                  <a:spcPct val="90000"/>
                </a:lnSpc>
                <a:spcBef>
                  <a:spcPct val="0"/>
                </a:spcBef>
                <a:spcAft>
                  <a:spcPct val="35000"/>
                </a:spcAft>
              </a:pPr>
              <a:r>
                <a:rPr lang="en-US" sz="5100" kern="1200" dirty="0" smtClean="0"/>
                <a:t>Single Sign-On</a:t>
              </a:r>
              <a:endParaRPr lang="en-US" sz="5100" kern="1200" dirty="0"/>
            </a:p>
          </p:txBody>
        </p:sp>
      </p:grpSp>
      <p:sp>
        <p:nvSpPr>
          <p:cNvPr id="9" name="TextBox 8"/>
          <p:cNvSpPr txBox="1"/>
          <p:nvPr/>
        </p:nvSpPr>
        <p:spPr>
          <a:xfrm>
            <a:off x="4914279" y="3222799"/>
            <a:ext cx="1303958"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chemeClr val="tx1"/>
                    </a:gs>
                    <a:gs pos="30000">
                      <a:schemeClr val="tx1"/>
                    </a:gs>
                  </a:gsLst>
                  <a:lin ang="5400000" scaled="0"/>
                </a:gradFill>
              </a:rPr>
              <a:t>Sweet spot</a:t>
            </a:r>
          </a:p>
        </p:txBody>
      </p:sp>
      <p:sp>
        <p:nvSpPr>
          <p:cNvPr id="10" name="TextBox 9"/>
          <p:cNvSpPr txBox="1"/>
          <p:nvPr/>
        </p:nvSpPr>
        <p:spPr>
          <a:xfrm>
            <a:off x="-30163" y="5478462"/>
            <a:ext cx="2522832" cy="627864"/>
          </a:xfrm>
          <a:prstGeom prst="rect">
            <a:avLst/>
          </a:prstGeom>
          <a:noFill/>
        </p:spPr>
        <p:txBody>
          <a:bodyPr wrap="square" lIns="182880" tIns="146304" rIns="182880" bIns="146304" rtlCol="0">
            <a:spAutoFit/>
          </a:bodyPr>
          <a:lstStyle/>
          <a:p>
            <a:pPr algn="r">
              <a:lnSpc>
                <a:spcPct val="90000"/>
              </a:lnSpc>
              <a:spcAft>
                <a:spcPts val="600"/>
              </a:spcAft>
            </a:pPr>
            <a:r>
              <a:rPr lang="en-US" sz="2400" dirty="0" smtClean="0">
                <a:gradFill>
                  <a:gsLst>
                    <a:gs pos="2917">
                      <a:schemeClr val="tx1"/>
                    </a:gs>
                    <a:gs pos="30000">
                      <a:schemeClr val="tx1"/>
                    </a:gs>
                  </a:gsLst>
                  <a:lin ang="5400000" scaled="0"/>
                </a:gradFill>
              </a:rPr>
              <a:t>Provisioning</a:t>
            </a:r>
          </a:p>
        </p:txBody>
      </p:sp>
      <p:sp>
        <p:nvSpPr>
          <p:cNvPr id="11" name="TextBox 10"/>
          <p:cNvSpPr txBox="1"/>
          <p:nvPr/>
        </p:nvSpPr>
        <p:spPr>
          <a:xfrm>
            <a:off x="8648405" y="5478462"/>
            <a:ext cx="252283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Authentication</a:t>
            </a:r>
          </a:p>
        </p:txBody>
      </p:sp>
    </p:spTree>
    <p:extLst>
      <p:ext uri="{BB962C8B-B14F-4D97-AF65-F5344CB8AC3E}">
        <p14:creationId xmlns:p14="http://schemas.microsoft.com/office/powerpoint/2010/main" val="33918490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User and network internals</a:t>
            </a:r>
            <a:endParaRPr lang="en-US" dirty="0"/>
          </a:p>
        </p:txBody>
      </p:sp>
    </p:spTree>
    <p:extLst>
      <p:ext uri="{BB962C8B-B14F-4D97-AF65-F5344CB8AC3E}">
        <p14:creationId xmlns:p14="http://schemas.microsoft.com/office/powerpoint/2010/main" val="284287670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827837" y="830262"/>
            <a:ext cx="2286000" cy="1676400"/>
            <a:chOff x="6827837" y="830262"/>
            <a:chExt cx="2286000" cy="1676400"/>
          </a:xfrm>
        </p:grpSpPr>
        <p:sp>
          <p:nvSpPr>
            <p:cNvPr id="66" name="Rectangle 65"/>
            <p:cNvSpPr/>
            <p:nvPr/>
          </p:nvSpPr>
          <p:spPr bwMode="auto">
            <a:xfrm>
              <a:off x="6827837" y="1333182"/>
              <a:ext cx="1676400" cy="1173480"/>
            </a:xfrm>
            <a:prstGeom prst="rect">
              <a:avLst/>
            </a:prstGeom>
            <a:solidFill>
              <a:schemeClr val="bg1"/>
            </a:solidFill>
            <a:ln w="25400">
              <a:solidFill>
                <a:srgbClr val="DC3C00"/>
              </a:solidFill>
              <a:prstDash val="sysDot"/>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cxnSp>
          <p:nvCxnSpPr>
            <p:cNvPr id="60" name="Straight Arrow Connector 59"/>
            <p:cNvCxnSpPr/>
            <p:nvPr/>
          </p:nvCxnSpPr>
          <p:spPr>
            <a:xfrm flipH="1">
              <a:off x="8580437" y="1912301"/>
              <a:ext cx="533400" cy="1"/>
            </a:xfrm>
            <a:prstGeom prst="straightConnector1">
              <a:avLst/>
            </a:prstGeom>
            <a:ln w="50800">
              <a:solidFill>
                <a:srgbClr val="FF0000"/>
              </a:solidFill>
              <a:headEnd type="none"/>
              <a:tailEnd type="triangle"/>
            </a:ln>
          </p:spPr>
          <p:style>
            <a:lnRef idx="1">
              <a:schemeClr val="dk1"/>
            </a:lnRef>
            <a:fillRef idx="0">
              <a:schemeClr val="dk1"/>
            </a:fillRef>
            <a:effectRef idx="0">
              <a:schemeClr val="dk1"/>
            </a:effectRef>
            <a:fontRef idx="minor">
              <a:schemeClr val="tx1"/>
            </a:fontRef>
          </p:style>
        </p:cxnSp>
        <p:sp>
          <p:nvSpPr>
            <p:cNvPr id="69" name="TextBox 68"/>
            <p:cNvSpPr txBox="1"/>
            <p:nvPr/>
          </p:nvSpPr>
          <p:spPr>
            <a:xfrm>
              <a:off x="7061705" y="830262"/>
              <a:ext cx="1208664" cy="430887"/>
            </a:xfrm>
            <a:prstGeom prst="rect">
              <a:avLst/>
            </a:prstGeom>
            <a:noFill/>
          </p:spPr>
          <p:txBody>
            <a:bodyPr wrap="none" lIns="0" tIns="0" rIns="0" bIns="0" rtlCol="0">
              <a:spAutoFit/>
            </a:bodyPr>
            <a:lstStyle/>
            <a:p>
              <a:pPr algn="ctr"/>
              <a:r>
                <a:rPr lang="en-US" sz="1400" spc="-70" dirty="0" smtClean="0">
                  <a:solidFill>
                    <a:schemeClr val="bg2">
                      <a:lumMod val="50000"/>
                    </a:schemeClr>
                  </a:solidFill>
                </a:rPr>
                <a:t>External Network</a:t>
              </a:r>
            </a:p>
            <a:p>
              <a:pPr algn="ctr"/>
              <a:r>
                <a:rPr lang="en-US" sz="1400" spc="-70" dirty="0" smtClean="0">
                  <a:solidFill>
                    <a:schemeClr val="bg2">
                      <a:lumMod val="50000"/>
                    </a:schemeClr>
                  </a:solidFill>
                </a:rPr>
                <a:t>Collaboration</a:t>
              </a:r>
            </a:p>
          </p:txBody>
        </p:sp>
      </p:grpSp>
      <p:sp>
        <p:nvSpPr>
          <p:cNvPr id="2" name="Text Placeholder 1"/>
          <p:cNvSpPr>
            <a:spLocks noGrp="1"/>
          </p:cNvSpPr>
          <p:nvPr>
            <p:ph type="body" sz="quarter" idx="10"/>
          </p:nvPr>
        </p:nvSpPr>
        <p:spPr>
          <a:xfrm>
            <a:off x="274639" y="1476622"/>
            <a:ext cx="4621775" cy="4932632"/>
          </a:xfrm>
        </p:spPr>
        <p:txBody>
          <a:bodyPr vert="horz" wrap="square" lIns="146304" tIns="91440" rIns="146304" bIns="91440" rtlCol="0">
            <a:spAutoFit/>
          </a:bodyPr>
          <a:lstStyle/>
          <a:p>
            <a:pPr>
              <a:spcBef>
                <a:spcPts val="0"/>
              </a:spcBef>
              <a:spcAft>
                <a:spcPts val="1200"/>
              </a:spcAft>
            </a:pPr>
            <a:r>
              <a:rPr lang="en-US" sz="3200" dirty="0">
                <a:gradFill>
                  <a:gsLst>
                    <a:gs pos="2920">
                      <a:schemeClr val="tx2"/>
                    </a:gs>
                    <a:gs pos="39000">
                      <a:schemeClr val="tx2"/>
                    </a:gs>
                  </a:gsLst>
                  <a:lin ang="5400000" scaled="0"/>
                </a:gradFill>
              </a:rPr>
              <a:t>Networks are containers for users and groups</a:t>
            </a:r>
          </a:p>
          <a:p>
            <a:pPr>
              <a:spcBef>
                <a:spcPts val="0"/>
              </a:spcBef>
              <a:spcAft>
                <a:spcPts val="1200"/>
              </a:spcAft>
            </a:pPr>
            <a:r>
              <a:rPr lang="en-US" sz="3200" dirty="0">
                <a:gradFill>
                  <a:gsLst>
                    <a:gs pos="2920">
                      <a:schemeClr val="tx2"/>
                    </a:gs>
                    <a:gs pos="39000">
                      <a:schemeClr val="tx2"/>
                    </a:gs>
                  </a:gsLst>
                  <a:lin ang="5400000" scaled="0"/>
                </a:gradFill>
              </a:rPr>
              <a:t>Home networks are associated with one, or more company email domains</a:t>
            </a:r>
          </a:p>
          <a:p>
            <a:pPr>
              <a:spcBef>
                <a:spcPts val="0"/>
              </a:spcBef>
              <a:spcAft>
                <a:spcPts val="1200"/>
              </a:spcAft>
            </a:pPr>
            <a:r>
              <a:rPr lang="en-US" sz="3200" dirty="0">
                <a:gradFill>
                  <a:gsLst>
                    <a:gs pos="2920">
                      <a:schemeClr val="tx2"/>
                    </a:gs>
                    <a:gs pos="39000">
                      <a:schemeClr val="tx2"/>
                    </a:gs>
                  </a:gsLst>
                  <a:lin ang="5400000" scaled="0"/>
                </a:gradFill>
              </a:rPr>
              <a:t>External networks operate independently of email domain</a:t>
            </a:r>
          </a:p>
        </p:txBody>
      </p:sp>
      <p:sp>
        <p:nvSpPr>
          <p:cNvPr id="3" name="Title 2"/>
          <p:cNvSpPr>
            <a:spLocks noGrp="1"/>
          </p:cNvSpPr>
          <p:nvPr>
            <p:ph type="title"/>
          </p:nvPr>
        </p:nvSpPr>
        <p:spPr>
          <a:xfrm>
            <a:off x="274639" y="295274"/>
            <a:ext cx="11889564" cy="917575"/>
          </a:xfrm>
        </p:spPr>
        <p:txBody>
          <a:bodyPr/>
          <a:lstStyle/>
          <a:p>
            <a:r>
              <a:rPr lang="en-US" dirty="0">
                <a:gradFill>
                  <a:gsLst>
                    <a:gs pos="1250">
                      <a:schemeClr val="tx1"/>
                    </a:gs>
                    <a:gs pos="100000">
                      <a:schemeClr val="tx1"/>
                    </a:gs>
                  </a:gsLst>
                  <a:lin ang="5400000" scaled="0"/>
                </a:gradFill>
              </a:rPr>
              <a:t>Networks</a:t>
            </a:r>
          </a:p>
        </p:txBody>
      </p:sp>
      <p:grpSp>
        <p:nvGrpSpPr>
          <p:cNvPr id="34" name="Group 33"/>
          <p:cNvGrpSpPr/>
          <p:nvPr/>
        </p:nvGrpSpPr>
        <p:grpSpPr>
          <a:xfrm>
            <a:off x="5303837" y="1211262"/>
            <a:ext cx="3064944" cy="4876800"/>
            <a:chOff x="6097257" y="733601"/>
            <a:chExt cx="3473780" cy="5527321"/>
          </a:xfrm>
        </p:grpSpPr>
        <p:grpSp>
          <p:nvGrpSpPr>
            <p:cNvPr id="21" name="Group 20"/>
            <p:cNvGrpSpPr/>
            <p:nvPr/>
          </p:nvGrpSpPr>
          <p:grpSpPr>
            <a:xfrm>
              <a:off x="7160941" y="1528153"/>
              <a:ext cx="809896" cy="3938216"/>
              <a:chOff x="7160941" y="1528153"/>
              <a:chExt cx="809896" cy="3938216"/>
            </a:xfrm>
          </p:grpSpPr>
          <p:sp>
            <p:nvSpPr>
              <p:cNvPr id="7" name="Freeform 6"/>
              <p:cNvSpPr/>
              <p:nvPr/>
            </p:nvSpPr>
            <p:spPr>
              <a:xfrm>
                <a:off x="7160941" y="3497261"/>
                <a:ext cx="809896" cy="1969108"/>
              </a:xfrm>
              <a:custGeom>
                <a:avLst/>
                <a:gdLst>
                  <a:gd name="connsiteX0" fmla="*/ 0 w 809896"/>
                  <a:gd name="connsiteY0" fmla="*/ 0 h 1969108"/>
                  <a:gd name="connsiteX1" fmla="*/ 404948 w 809896"/>
                  <a:gd name="connsiteY1" fmla="*/ 0 h 1969108"/>
                  <a:gd name="connsiteX2" fmla="*/ 404948 w 809896"/>
                  <a:gd name="connsiteY2" fmla="*/ 1969108 h 1969108"/>
                  <a:gd name="connsiteX3" fmla="*/ 809896 w 809896"/>
                  <a:gd name="connsiteY3" fmla="*/ 1969108 h 1969108"/>
                </a:gdLst>
                <a:ahLst/>
                <a:cxnLst>
                  <a:cxn ang="0">
                    <a:pos x="connsiteX0" y="connsiteY0"/>
                  </a:cxn>
                  <a:cxn ang="0">
                    <a:pos x="connsiteX1" y="connsiteY1"/>
                  </a:cxn>
                  <a:cxn ang="0">
                    <a:pos x="connsiteX2" y="connsiteY2"/>
                  </a:cxn>
                  <a:cxn ang="0">
                    <a:pos x="connsiteX3" y="connsiteY3"/>
                  </a:cxn>
                </a:cxnLst>
                <a:rect l="l" t="t" r="r" b="b"/>
                <a:pathLst>
                  <a:path w="809896" h="1969108">
                    <a:moveTo>
                      <a:pt x="0" y="0"/>
                    </a:moveTo>
                    <a:lnTo>
                      <a:pt x="404948" y="0"/>
                    </a:lnTo>
                    <a:lnTo>
                      <a:pt x="404948" y="1969108"/>
                    </a:lnTo>
                    <a:lnTo>
                      <a:pt x="809896" y="1969108"/>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64419" tIns="931326" rIns="364420" bIns="931325" numCol="1" spcCol="1270" anchor="ctr" anchorCtr="0">
                <a:noAutofit/>
              </a:bodyPr>
              <a:lstStyle/>
              <a:p>
                <a:pPr lvl="0" algn="ctr" defTabSz="311150">
                  <a:lnSpc>
                    <a:spcPct val="90000"/>
                  </a:lnSpc>
                  <a:spcBef>
                    <a:spcPct val="0"/>
                  </a:spcBef>
                  <a:spcAft>
                    <a:spcPct val="35000"/>
                  </a:spcAft>
                </a:pPr>
                <a:endParaRPr lang="en-US" sz="700" kern="1200"/>
              </a:p>
            </p:txBody>
          </p:sp>
          <p:sp>
            <p:nvSpPr>
              <p:cNvPr id="8" name="Freeform 7"/>
              <p:cNvSpPr/>
              <p:nvPr/>
            </p:nvSpPr>
            <p:spPr>
              <a:xfrm>
                <a:off x="7160941" y="3497261"/>
                <a:ext cx="809896" cy="656369"/>
              </a:xfrm>
              <a:custGeom>
                <a:avLst/>
                <a:gdLst>
                  <a:gd name="connsiteX0" fmla="*/ 0 w 809896"/>
                  <a:gd name="connsiteY0" fmla="*/ 0 h 656369"/>
                  <a:gd name="connsiteX1" fmla="*/ 404948 w 809896"/>
                  <a:gd name="connsiteY1" fmla="*/ 0 h 656369"/>
                  <a:gd name="connsiteX2" fmla="*/ 404948 w 809896"/>
                  <a:gd name="connsiteY2" fmla="*/ 656369 h 656369"/>
                  <a:gd name="connsiteX3" fmla="*/ 809896 w 809896"/>
                  <a:gd name="connsiteY3" fmla="*/ 656369 h 656369"/>
                </a:gdLst>
                <a:ahLst/>
                <a:cxnLst>
                  <a:cxn ang="0">
                    <a:pos x="connsiteX0" y="connsiteY0"/>
                  </a:cxn>
                  <a:cxn ang="0">
                    <a:pos x="connsiteX1" y="connsiteY1"/>
                  </a:cxn>
                  <a:cxn ang="0">
                    <a:pos x="connsiteX2" y="connsiteY2"/>
                  </a:cxn>
                  <a:cxn ang="0">
                    <a:pos x="connsiteX3" y="connsiteY3"/>
                  </a:cxn>
                </a:cxnLst>
                <a:rect l="l" t="t" r="r" b="b"/>
                <a:pathLst>
                  <a:path w="809896" h="656369">
                    <a:moveTo>
                      <a:pt x="0" y="0"/>
                    </a:moveTo>
                    <a:lnTo>
                      <a:pt x="404948" y="0"/>
                    </a:lnTo>
                    <a:lnTo>
                      <a:pt x="404948" y="656369"/>
                    </a:lnTo>
                    <a:lnTo>
                      <a:pt x="809896" y="65636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91587" tIns="302123" rIns="391586" bIns="302123" numCol="1" spcCol="1270" anchor="ctr" anchorCtr="0">
                <a:noAutofit/>
              </a:bodyPr>
              <a:lstStyle/>
              <a:p>
                <a:pPr lvl="0" algn="ctr" defTabSz="222250">
                  <a:lnSpc>
                    <a:spcPct val="90000"/>
                  </a:lnSpc>
                  <a:spcBef>
                    <a:spcPct val="0"/>
                  </a:spcBef>
                  <a:spcAft>
                    <a:spcPct val="35000"/>
                  </a:spcAft>
                </a:pPr>
                <a:endParaRPr lang="en-US" sz="500" kern="1200"/>
              </a:p>
            </p:txBody>
          </p:sp>
          <p:sp>
            <p:nvSpPr>
              <p:cNvPr id="9" name="Freeform 8"/>
              <p:cNvSpPr/>
              <p:nvPr/>
            </p:nvSpPr>
            <p:spPr>
              <a:xfrm>
                <a:off x="7160941" y="2840892"/>
                <a:ext cx="809896" cy="656369"/>
              </a:xfrm>
              <a:custGeom>
                <a:avLst/>
                <a:gdLst>
                  <a:gd name="connsiteX0" fmla="*/ 0 w 809896"/>
                  <a:gd name="connsiteY0" fmla="*/ 656369 h 656369"/>
                  <a:gd name="connsiteX1" fmla="*/ 404948 w 809896"/>
                  <a:gd name="connsiteY1" fmla="*/ 656369 h 656369"/>
                  <a:gd name="connsiteX2" fmla="*/ 404948 w 809896"/>
                  <a:gd name="connsiteY2" fmla="*/ 0 h 656369"/>
                  <a:gd name="connsiteX3" fmla="*/ 809896 w 809896"/>
                  <a:gd name="connsiteY3" fmla="*/ 0 h 656369"/>
                </a:gdLst>
                <a:ahLst/>
                <a:cxnLst>
                  <a:cxn ang="0">
                    <a:pos x="connsiteX0" y="connsiteY0"/>
                  </a:cxn>
                  <a:cxn ang="0">
                    <a:pos x="connsiteX1" y="connsiteY1"/>
                  </a:cxn>
                  <a:cxn ang="0">
                    <a:pos x="connsiteX2" y="connsiteY2"/>
                  </a:cxn>
                  <a:cxn ang="0">
                    <a:pos x="connsiteX3" y="connsiteY3"/>
                  </a:cxn>
                </a:cxnLst>
                <a:rect l="l" t="t" r="r" b="b"/>
                <a:pathLst>
                  <a:path w="809896" h="656369">
                    <a:moveTo>
                      <a:pt x="0" y="656369"/>
                    </a:moveTo>
                    <a:lnTo>
                      <a:pt x="404948" y="656369"/>
                    </a:lnTo>
                    <a:lnTo>
                      <a:pt x="404948" y="0"/>
                    </a:lnTo>
                    <a:lnTo>
                      <a:pt x="809896"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91587" tIns="302123" rIns="391586" bIns="302123" numCol="1" spcCol="1270" anchor="ctr" anchorCtr="0">
                <a:noAutofit/>
              </a:bodyPr>
              <a:lstStyle/>
              <a:p>
                <a:pPr lvl="0" algn="ctr" defTabSz="222250">
                  <a:lnSpc>
                    <a:spcPct val="90000"/>
                  </a:lnSpc>
                  <a:spcBef>
                    <a:spcPct val="0"/>
                  </a:spcBef>
                  <a:spcAft>
                    <a:spcPct val="35000"/>
                  </a:spcAft>
                </a:pPr>
                <a:endParaRPr lang="en-US" sz="500" kern="1200"/>
              </a:p>
            </p:txBody>
          </p:sp>
          <p:sp>
            <p:nvSpPr>
              <p:cNvPr id="10" name="Freeform 9"/>
              <p:cNvSpPr/>
              <p:nvPr/>
            </p:nvSpPr>
            <p:spPr>
              <a:xfrm>
                <a:off x="7160941" y="1528153"/>
                <a:ext cx="809896" cy="1969108"/>
              </a:xfrm>
              <a:custGeom>
                <a:avLst/>
                <a:gdLst>
                  <a:gd name="connsiteX0" fmla="*/ 0 w 809896"/>
                  <a:gd name="connsiteY0" fmla="*/ 1969108 h 1969108"/>
                  <a:gd name="connsiteX1" fmla="*/ 404948 w 809896"/>
                  <a:gd name="connsiteY1" fmla="*/ 1969108 h 1969108"/>
                  <a:gd name="connsiteX2" fmla="*/ 404948 w 809896"/>
                  <a:gd name="connsiteY2" fmla="*/ 0 h 1969108"/>
                  <a:gd name="connsiteX3" fmla="*/ 809896 w 809896"/>
                  <a:gd name="connsiteY3" fmla="*/ 0 h 1969108"/>
                </a:gdLst>
                <a:ahLst/>
                <a:cxnLst>
                  <a:cxn ang="0">
                    <a:pos x="connsiteX0" y="connsiteY0"/>
                  </a:cxn>
                  <a:cxn ang="0">
                    <a:pos x="connsiteX1" y="connsiteY1"/>
                  </a:cxn>
                  <a:cxn ang="0">
                    <a:pos x="connsiteX2" y="connsiteY2"/>
                  </a:cxn>
                  <a:cxn ang="0">
                    <a:pos x="connsiteX3" y="connsiteY3"/>
                  </a:cxn>
                </a:cxnLst>
                <a:rect l="l" t="t" r="r" b="b"/>
                <a:pathLst>
                  <a:path w="809896" h="1969108">
                    <a:moveTo>
                      <a:pt x="0" y="1969108"/>
                    </a:moveTo>
                    <a:lnTo>
                      <a:pt x="404948" y="1969108"/>
                    </a:lnTo>
                    <a:lnTo>
                      <a:pt x="404948" y="0"/>
                    </a:lnTo>
                    <a:lnTo>
                      <a:pt x="809896"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64419" tIns="931325" rIns="364420" bIns="931326" numCol="1" spcCol="1270" anchor="ctr" anchorCtr="0">
                <a:noAutofit/>
              </a:bodyPr>
              <a:lstStyle/>
              <a:p>
                <a:pPr lvl="0" algn="ctr" defTabSz="311150">
                  <a:lnSpc>
                    <a:spcPct val="90000"/>
                  </a:lnSpc>
                  <a:spcBef>
                    <a:spcPct val="0"/>
                  </a:spcBef>
                  <a:spcAft>
                    <a:spcPct val="35000"/>
                  </a:spcAft>
                </a:pPr>
                <a:endParaRPr lang="en-US" sz="700" kern="1200"/>
              </a:p>
            </p:txBody>
          </p:sp>
        </p:grpSp>
        <p:sp>
          <p:nvSpPr>
            <p:cNvPr id="11" name="Freeform 10"/>
            <p:cNvSpPr/>
            <p:nvPr/>
          </p:nvSpPr>
          <p:spPr>
            <a:xfrm rot="16200000">
              <a:off x="3858692" y="2972166"/>
              <a:ext cx="5527321" cy="1050191"/>
            </a:xfrm>
            <a:custGeom>
              <a:avLst/>
              <a:gdLst>
                <a:gd name="connsiteX0" fmla="*/ 0 w 5527321"/>
                <a:gd name="connsiteY0" fmla="*/ 0 h 1050191"/>
                <a:gd name="connsiteX1" fmla="*/ 5527321 w 5527321"/>
                <a:gd name="connsiteY1" fmla="*/ 0 h 1050191"/>
                <a:gd name="connsiteX2" fmla="*/ 5527321 w 5527321"/>
                <a:gd name="connsiteY2" fmla="*/ 1050191 h 1050191"/>
                <a:gd name="connsiteX3" fmla="*/ 0 w 5527321"/>
                <a:gd name="connsiteY3" fmla="*/ 1050191 h 1050191"/>
                <a:gd name="connsiteX4" fmla="*/ 0 w 5527321"/>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7321" h="1050191">
                  <a:moveTo>
                    <a:pt x="0" y="0"/>
                  </a:moveTo>
                  <a:lnTo>
                    <a:pt x="5527321" y="0"/>
                  </a:lnTo>
                  <a:lnTo>
                    <a:pt x="5527321" y="1050191"/>
                  </a:lnTo>
                  <a:lnTo>
                    <a:pt x="0" y="1050191"/>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479" tIns="30480" rIns="30481" bIns="30480" numCol="1" spcCol="1270" anchor="ctr" anchorCtr="0">
              <a:noAutofit/>
            </a:bodyPr>
            <a:lstStyle/>
            <a:p>
              <a:pPr lvl="0" algn="ctr" defTabSz="2133600">
                <a:lnSpc>
                  <a:spcPct val="90000"/>
                </a:lnSpc>
                <a:spcBef>
                  <a:spcPct val="0"/>
                </a:spcBef>
                <a:spcAft>
                  <a:spcPct val="35000"/>
                </a:spcAft>
              </a:pPr>
              <a:r>
                <a:rPr lang="en-US" sz="4800" kern="1200" dirty="0" smtClean="0"/>
                <a:t>contoso.com</a:t>
              </a:r>
              <a:endParaRPr lang="en-US" sz="4800" kern="1200" dirty="0"/>
            </a:p>
          </p:txBody>
        </p:sp>
        <p:sp>
          <p:nvSpPr>
            <p:cNvPr id="12" name="Freeform 11"/>
            <p:cNvSpPr/>
            <p:nvPr/>
          </p:nvSpPr>
          <p:spPr>
            <a:xfrm>
              <a:off x="7957345" y="1003057"/>
              <a:ext cx="1613692" cy="1050191"/>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Customer Network</a:t>
              </a:r>
              <a:endParaRPr lang="en-US" sz="2000" kern="1200" dirty="0"/>
            </a:p>
          </p:txBody>
        </p:sp>
        <p:sp>
          <p:nvSpPr>
            <p:cNvPr id="13" name="Freeform 12"/>
            <p:cNvSpPr/>
            <p:nvPr/>
          </p:nvSpPr>
          <p:spPr>
            <a:xfrm>
              <a:off x="7957345" y="2315796"/>
              <a:ext cx="1613692" cy="1050191"/>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Marketing</a:t>
              </a:r>
              <a:endParaRPr lang="en-US" sz="2000" kern="1200" dirty="0"/>
            </a:p>
          </p:txBody>
        </p:sp>
        <p:sp>
          <p:nvSpPr>
            <p:cNvPr id="14" name="Freeform 13"/>
            <p:cNvSpPr/>
            <p:nvPr/>
          </p:nvSpPr>
          <p:spPr>
            <a:xfrm>
              <a:off x="7957345" y="3628535"/>
              <a:ext cx="1613692" cy="1050191"/>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1600" kern="1200" dirty="0" smtClean="0"/>
                <a:t>R&amp;D Partnerships</a:t>
              </a:r>
              <a:endParaRPr lang="en-US" sz="1600" kern="1200" dirty="0"/>
            </a:p>
          </p:txBody>
        </p:sp>
        <p:sp>
          <p:nvSpPr>
            <p:cNvPr id="15" name="Freeform 14"/>
            <p:cNvSpPr/>
            <p:nvPr/>
          </p:nvSpPr>
          <p:spPr>
            <a:xfrm>
              <a:off x="7957345" y="4941274"/>
              <a:ext cx="1613692" cy="1050191"/>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Alumni</a:t>
              </a:r>
              <a:endParaRPr lang="en-US" sz="2000" kern="1200" dirty="0"/>
            </a:p>
          </p:txBody>
        </p:sp>
      </p:grpSp>
      <p:grpSp>
        <p:nvGrpSpPr>
          <p:cNvPr id="46" name="Group 45"/>
          <p:cNvGrpSpPr/>
          <p:nvPr/>
        </p:nvGrpSpPr>
        <p:grpSpPr>
          <a:xfrm>
            <a:off x="9173093" y="1211261"/>
            <a:ext cx="3064944" cy="4876800"/>
            <a:chOff x="6097257" y="733601"/>
            <a:chExt cx="3473780" cy="5527321"/>
          </a:xfrm>
        </p:grpSpPr>
        <p:grpSp>
          <p:nvGrpSpPr>
            <p:cNvPr id="47" name="Group 46"/>
            <p:cNvGrpSpPr/>
            <p:nvPr/>
          </p:nvGrpSpPr>
          <p:grpSpPr>
            <a:xfrm>
              <a:off x="7160941" y="2840892"/>
              <a:ext cx="809896" cy="1312738"/>
              <a:chOff x="7160941" y="2840892"/>
              <a:chExt cx="809896" cy="1312738"/>
            </a:xfrm>
          </p:grpSpPr>
          <p:sp>
            <p:nvSpPr>
              <p:cNvPr id="54" name="Freeform 53"/>
              <p:cNvSpPr/>
              <p:nvPr/>
            </p:nvSpPr>
            <p:spPr>
              <a:xfrm>
                <a:off x="7160941" y="3497261"/>
                <a:ext cx="809896" cy="656369"/>
              </a:xfrm>
              <a:custGeom>
                <a:avLst/>
                <a:gdLst>
                  <a:gd name="connsiteX0" fmla="*/ 0 w 809896"/>
                  <a:gd name="connsiteY0" fmla="*/ 0 h 656369"/>
                  <a:gd name="connsiteX1" fmla="*/ 404948 w 809896"/>
                  <a:gd name="connsiteY1" fmla="*/ 0 h 656369"/>
                  <a:gd name="connsiteX2" fmla="*/ 404948 w 809896"/>
                  <a:gd name="connsiteY2" fmla="*/ 656369 h 656369"/>
                  <a:gd name="connsiteX3" fmla="*/ 809896 w 809896"/>
                  <a:gd name="connsiteY3" fmla="*/ 656369 h 656369"/>
                </a:gdLst>
                <a:ahLst/>
                <a:cxnLst>
                  <a:cxn ang="0">
                    <a:pos x="connsiteX0" y="connsiteY0"/>
                  </a:cxn>
                  <a:cxn ang="0">
                    <a:pos x="connsiteX1" y="connsiteY1"/>
                  </a:cxn>
                  <a:cxn ang="0">
                    <a:pos x="connsiteX2" y="connsiteY2"/>
                  </a:cxn>
                  <a:cxn ang="0">
                    <a:pos x="connsiteX3" y="connsiteY3"/>
                  </a:cxn>
                </a:cxnLst>
                <a:rect l="l" t="t" r="r" b="b"/>
                <a:pathLst>
                  <a:path w="809896" h="656369">
                    <a:moveTo>
                      <a:pt x="0" y="0"/>
                    </a:moveTo>
                    <a:lnTo>
                      <a:pt x="404948" y="0"/>
                    </a:lnTo>
                    <a:lnTo>
                      <a:pt x="404948" y="656369"/>
                    </a:lnTo>
                    <a:lnTo>
                      <a:pt x="809896" y="65636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91587" tIns="302123" rIns="391586" bIns="302123" numCol="1" spcCol="1270" anchor="ctr" anchorCtr="0">
                <a:noAutofit/>
              </a:bodyPr>
              <a:lstStyle/>
              <a:p>
                <a:pPr lvl="0" algn="ctr" defTabSz="222250">
                  <a:lnSpc>
                    <a:spcPct val="90000"/>
                  </a:lnSpc>
                  <a:spcBef>
                    <a:spcPct val="0"/>
                  </a:spcBef>
                  <a:spcAft>
                    <a:spcPct val="35000"/>
                  </a:spcAft>
                </a:pPr>
                <a:endParaRPr lang="en-US" sz="500" kern="1200"/>
              </a:p>
            </p:txBody>
          </p:sp>
          <p:sp>
            <p:nvSpPr>
              <p:cNvPr id="55" name="Freeform 54"/>
              <p:cNvSpPr/>
              <p:nvPr/>
            </p:nvSpPr>
            <p:spPr>
              <a:xfrm>
                <a:off x="7160941" y="2840892"/>
                <a:ext cx="809896" cy="656369"/>
              </a:xfrm>
              <a:custGeom>
                <a:avLst/>
                <a:gdLst>
                  <a:gd name="connsiteX0" fmla="*/ 0 w 809896"/>
                  <a:gd name="connsiteY0" fmla="*/ 656369 h 656369"/>
                  <a:gd name="connsiteX1" fmla="*/ 404948 w 809896"/>
                  <a:gd name="connsiteY1" fmla="*/ 656369 h 656369"/>
                  <a:gd name="connsiteX2" fmla="*/ 404948 w 809896"/>
                  <a:gd name="connsiteY2" fmla="*/ 0 h 656369"/>
                  <a:gd name="connsiteX3" fmla="*/ 809896 w 809896"/>
                  <a:gd name="connsiteY3" fmla="*/ 0 h 656369"/>
                </a:gdLst>
                <a:ahLst/>
                <a:cxnLst>
                  <a:cxn ang="0">
                    <a:pos x="connsiteX0" y="connsiteY0"/>
                  </a:cxn>
                  <a:cxn ang="0">
                    <a:pos x="connsiteX1" y="connsiteY1"/>
                  </a:cxn>
                  <a:cxn ang="0">
                    <a:pos x="connsiteX2" y="connsiteY2"/>
                  </a:cxn>
                  <a:cxn ang="0">
                    <a:pos x="connsiteX3" y="connsiteY3"/>
                  </a:cxn>
                </a:cxnLst>
                <a:rect l="l" t="t" r="r" b="b"/>
                <a:pathLst>
                  <a:path w="809896" h="656369">
                    <a:moveTo>
                      <a:pt x="0" y="656369"/>
                    </a:moveTo>
                    <a:lnTo>
                      <a:pt x="404948" y="656369"/>
                    </a:lnTo>
                    <a:lnTo>
                      <a:pt x="404948" y="0"/>
                    </a:lnTo>
                    <a:lnTo>
                      <a:pt x="809896"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91587" tIns="302123" rIns="391586" bIns="302123" numCol="1" spcCol="1270" anchor="ctr" anchorCtr="0">
                <a:noAutofit/>
              </a:bodyPr>
              <a:lstStyle/>
              <a:p>
                <a:pPr lvl="0" algn="ctr" defTabSz="222250">
                  <a:lnSpc>
                    <a:spcPct val="90000"/>
                  </a:lnSpc>
                  <a:spcBef>
                    <a:spcPct val="0"/>
                  </a:spcBef>
                  <a:spcAft>
                    <a:spcPct val="35000"/>
                  </a:spcAft>
                </a:pPr>
                <a:endParaRPr lang="en-US" sz="500" kern="1200"/>
              </a:p>
            </p:txBody>
          </p:sp>
        </p:grpSp>
        <p:sp>
          <p:nvSpPr>
            <p:cNvPr id="48" name="Freeform 47"/>
            <p:cNvSpPr/>
            <p:nvPr/>
          </p:nvSpPr>
          <p:spPr>
            <a:xfrm rot="16200000">
              <a:off x="3858692" y="2972166"/>
              <a:ext cx="5527321" cy="1050191"/>
            </a:xfrm>
            <a:custGeom>
              <a:avLst/>
              <a:gdLst>
                <a:gd name="connsiteX0" fmla="*/ 0 w 5527321"/>
                <a:gd name="connsiteY0" fmla="*/ 0 h 1050191"/>
                <a:gd name="connsiteX1" fmla="*/ 5527321 w 5527321"/>
                <a:gd name="connsiteY1" fmla="*/ 0 h 1050191"/>
                <a:gd name="connsiteX2" fmla="*/ 5527321 w 5527321"/>
                <a:gd name="connsiteY2" fmla="*/ 1050191 h 1050191"/>
                <a:gd name="connsiteX3" fmla="*/ 0 w 5527321"/>
                <a:gd name="connsiteY3" fmla="*/ 1050191 h 1050191"/>
                <a:gd name="connsiteX4" fmla="*/ 0 w 5527321"/>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7321" h="1050191">
                  <a:moveTo>
                    <a:pt x="0" y="0"/>
                  </a:moveTo>
                  <a:lnTo>
                    <a:pt x="5527321" y="0"/>
                  </a:lnTo>
                  <a:lnTo>
                    <a:pt x="5527321" y="1050191"/>
                  </a:lnTo>
                  <a:lnTo>
                    <a:pt x="0" y="1050191"/>
                  </a:lnTo>
                  <a:lnTo>
                    <a:pt x="0"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479" tIns="30480" rIns="30481" bIns="30480" numCol="1" spcCol="1270" anchor="ctr" anchorCtr="0">
              <a:noAutofit/>
            </a:bodyPr>
            <a:lstStyle/>
            <a:p>
              <a:pPr lvl="0" algn="ctr" defTabSz="2133600">
                <a:lnSpc>
                  <a:spcPct val="90000"/>
                </a:lnSpc>
                <a:spcBef>
                  <a:spcPct val="0"/>
                </a:spcBef>
                <a:spcAft>
                  <a:spcPct val="35000"/>
                </a:spcAft>
              </a:pPr>
              <a:r>
                <a:rPr lang="en-US" sz="4800" dirty="0" err="1"/>
                <a:t>n</a:t>
              </a:r>
              <a:r>
                <a:rPr lang="en-US" sz="4800" kern="1200" dirty="0" err="1" smtClean="0"/>
                <a:t>orthwind.com</a:t>
              </a:r>
              <a:endParaRPr lang="en-US" sz="4800" kern="1200" dirty="0"/>
            </a:p>
          </p:txBody>
        </p:sp>
        <p:sp>
          <p:nvSpPr>
            <p:cNvPr id="50" name="Freeform 49"/>
            <p:cNvSpPr/>
            <p:nvPr/>
          </p:nvSpPr>
          <p:spPr>
            <a:xfrm>
              <a:off x="7957345" y="2315796"/>
              <a:ext cx="1613692" cy="1050191"/>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accent3">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dirty="0" smtClean="0"/>
                <a:t>Press and Media</a:t>
              </a:r>
              <a:endParaRPr lang="en-US" sz="2000" kern="1200" dirty="0"/>
            </a:p>
          </p:txBody>
        </p:sp>
        <p:sp>
          <p:nvSpPr>
            <p:cNvPr id="51" name="Freeform 50"/>
            <p:cNvSpPr/>
            <p:nvPr/>
          </p:nvSpPr>
          <p:spPr>
            <a:xfrm>
              <a:off x="7957345" y="3628534"/>
              <a:ext cx="1613692" cy="1181466"/>
            </a:xfrm>
            <a:custGeom>
              <a:avLst/>
              <a:gdLst>
                <a:gd name="connsiteX0" fmla="*/ 0 w 2161916"/>
                <a:gd name="connsiteY0" fmla="*/ 0 h 1050191"/>
                <a:gd name="connsiteX1" fmla="*/ 2161916 w 2161916"/>
                <a:gd name="connsiteY1" fmla="*/ 0 h 1050191"/>
                <a:gd name="connsiteX2" fmla="*/ 2161916 w 2161916"/>
                <a:gd name="connsiteY2" fmla="*/ 1050191 h 1050191"/>
                <a:gd name="connsiteX3" fmla="*/ 0 w 2161916"/>
                <a:gd name="connsiteY3" fmla="*/ 1050191 h 1050191"/>
                <a:gd name="connsiteX4" fmla="*/ 0 w 2161916"/>
                <a:gd name="connsiteY4" fmla="*/ 0 h 1050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1916" h="1050191">
                  <a:moveTo>
                    <a:pt x="0" y="0"/>
                  </a:moveTo>
                  <a:lnTo>
                    <a:pt x="2161916" y="0"/>
                  </a:lnTo>
                  <a:lnTo>
                    <a:pt x="2161916" y="1050191"/>
                  </a:lnTo>
                  <a:lnTo>
                    <a:pt x="0" y="1050191"/>
                  </a:lnTo>
                  <a:lnTo>
                    <a:pt x="0" y="0"/>
                  </a:lnTo>
                  <a:close/>
                </a:path>
              </a:pathLst>
            </a:custGeom>
            <a:solidFill>
              <a:schemeClr val="accent3">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1400" kern="1200" dirty="0" err="1" smtClean="0"/>
                <a:t>Northwind</a:t>
              </a:r>
              <a:r>
                <a:rPr lang="en-US" sz="1400" kern="1200" dirty="0" smtClean="0"/>
                <a:t> and </a:t>
              </a:r>
              <a:r>
                <a:rPr lang="en-US" sz="1400" kern="1200" dirty="0" err="1" smtClean="0"/>
                <a:t>AdventureWorks</a:t>
              </a:r>
              <a:r>
                <a:rPr lang="en-US" sz="1400" kern="1200" dirty="0" smtClean="0"/>
                <a:t> Collaboration</a:t>
              </a:r>
              <a:endParaRPr lang="en-US" sz="1400" kern="1200" dirty="0"/>
            </a:p>
          </p:txBody>
        </p:sp>
      </p:grpSp>
      <p:grpSp>
        <p:nvGrpSpPr>
          <p:cNvPr id="4" name="Group 3"/>
          <p:cNvGrpSpPr/>
          <p:nvPr/>
        </p:nvGrpSpPr>
        <p:grpSpPr>
          <a:xfrm>
            <a:off x="6294437" y="6011862"/>
            <a:ext cx="2819400" cy="323166"/>
            <a:chOff x="6294437" y="6011862"/>
            <a:chExt cx="2819400" cy="323166"/>
          </a:xfrm>
        </p:grpSpPr>
        <p:cxnSp>
          <p:nvCxnSpPr>
            <p:cNvPr id="65" name="Straight Arrow Connector 64"/>
            <p:cNvCxnSpPr/>
            <p:nvPr/>
          </p:nvCxnSpPr>
          <p:spPr>
            <a:xfrm>
              <a:off x="6294437" y="6011862"/>
              <a:ext cx="2819400" cy="0"/>
            </a:xfrm>
            <a:prstGeom prst="straightConnector1">
              <a:avLst/>
            </a:prstGeom>
            <a:ln w="50800">
              <a:solidFill>
                <a:srgbClr val="DC3C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7174665" y="6119584"/>
              <a:ext cx="1406795" cy="215444"/>
            </a:xfrm>
            <a:prstGeom prst="rect">
              <a:avLst/>
            </a:prstGeom>
            <a:noFill/>
          </p:spPr>
          <p:txBody>
            <a:bodyPr wrap="none" lIns="0" tIns="0" rIns="0" bIns="0" rtlCol="0">
              <a:spAutoFit/>
            </a:bodyPr>
            <a:lstStyle/>
            <a:p>
              <a:r>
                <a:rPr lang="en-US" sz="1400" spc="-70" dirty="0" smtClean="0">
                  <a:solidFill>
                    <a:schemeClr val="bg2">
                      <a:lumMod val="50000"/>
                    </a:schemeClr>
                  </a:solidFill>
                </a:rPr>
                <a:t>Guest Collaboration</a:t>
              </a:r>
            </a:p>
          </p:txBody>
        </p:sp>
      </p:grpSp>
    </p:spTree>
    <p:extLst>
      <p:ext uri="{BB962C8B-B14F-4D97-AF65-F5344CB8AC3E}">
        <p14:creationId xmlns:p14="http://schemas.microsoft.com/office/powerpoint/2010/main" val="27576285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47A51B-8EAB-43D7-AC97-F4976FB45308}"/>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F990F116-B58F-4255-B05B-DA3808E0E5C6}"/>
</file>

<file path=docProps/app.xml><?xml version="1.0" encoding="utf-8"?>
<Properties xmlns="http://schemas.openxmlformats.org/officeDocument/2006/extended-properties" xmlns:vt="http://schemas.openxmlformats.org/officeDocument/2006/docPropsVTypes">
  <Template>SharePoint_Conference_2014_ITPro_Template</Template>
  <TotalTime>7</TotalTime>
  <Words>2788</Words>
  <Application>Microsoft Office PowerPoint</Application>
  <PresentationFormat>Custom</PresentationFormat>
  <Paragraphs>404</Paragraphs>
  <Slides>41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Consolas</vt:lpstr>
      <vt:lpstr>Segoe UI</vt:lpstr>
      <vt:lpstr>Segoe UI Light</vt:lpstr>
      <vt:lpstr>Wingdings</vt:lpstr>
      <vt:lpstr>5-30499_SPC_2014_ITPro_Template_16x9</vt:lpstr>
      <vt:lpstr>PowerPoint Presentation</vt:lpstr>
      <vt:lpstr>Overview of configuring Yammer SSO &amp; Directory Sync</vt:lpstr>
      <vt:lpstr>Agenda</vt:lpstr>
      <vt:lpstr>Identity management</vt:lpstr>
      <vt:lpstr>Identity management</vt:lpstr>
      <vt:lpstr>Primary outputs</vt:lpstr>
      <vt:lpstr>DSync or SSO, or both?</vt:lpstr>
      <vt:lpstr>User and network internals</vt:lpstr>
      <vt:lpstr>Networks</vt:lpstr>
      <vt:lpstr>Users</vt:lpstr>
      <vt:lpstr>User profiles</vt:lpstr>
      <vt:lpstr>Mass updates to user profiles</vt:lpstr>
      <vt:lpstr>Single sign-on</vt:lpstr>
      <vt:lpstr>SSO benefits</vt:lpstr>
      <vt:lpstr>Expected, but absent</vt:lpstr>
      <vt:lpstr>Deployment process</vt:lpstr>
      <vt:lpstr>Frontline workers</vt:lpstr>
      <vt:lpstr>Enabling UWE with ADFS</vt:lpstr>
      <vt:lpstr>Applications and SSO</vt:lpstr>
      <vt:lpstr>Single sign-on with Azure Active Directory</vt:lpstr>
      <vt:lpstr>User provisioning with Directory Sync</vt:lpstr>
      <vt:lpstr>Core Functions</vt:lpstr>
      <vt:lpstr>Expected, but absent</vt:lpstr>
      <vt:lpstr>Deploying Directory Sync</vt:lpstr>
      <vt:lpstr>Yammer Directory Sync</vt:lpstr>
      <vt:lpstr>Custom queries</vt:lpstr>
      <vt:lpstr>Querying multiple OUs</vt:lpstr>
      <vt:lpstr>Incremental syncs</vt:lpstr>
      <vt:lpstr>Configuration and log files</vt:lpstr>
      <vt:lpstr>Best practices</vt:lpstr>
      <vt:lpstr>Planning</vt:lpstr>
      <vt:lpstr>Best practices for SSO</vt:lpstr>
      <vt:lpstr>Best practices for Directory Sync</vt:lpstr>
      <vt:lpstr>Wrap up</vt:lpstr>
      <vt:lpstr>Identity futures</vt:lpstr>
      <vt:lpstr>Recommendations</vt:lpstr>
      <vt:lpstr>Documentation</vt:lpstr>
      <vt:lpstr>#SPC14 Enterprise Social Related Content</vt:lpstr>
      <vt:lpstr>Microsoft Enterprise Social 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configuring Yammer SSO &amp; Directory Sync</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2014-03-02T23:47:24Z</dcterms:created>
  <dcterms:modified xsi:type="dcterms:W3CDTF">2014-03-05T02:55:54Z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