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Lst>
  <p:notesMasterIdLst>
    <p:notesMasterId r:id="rId38"/>
  </p:notesMasterIdLst>
  <p:handoutMasterIdLst>
    <p:handoutMasterId r:id="rId39"/>
  </p:handout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8" r:id="rId36"/>
    <p:sldId id="287" r:id="rId37"/>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361"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54988308-DA46-4504-956E-21F7DECBE5F6}"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66765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026181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p:spPr>
        <p:txBody>
          <a:bodyPr/>
          <a:lstStyle/>
          <a:p>
            <a:pPr eaLnBrk="1" hangingPunct="1"/>
            <a:endParaRPr lang="en-US" smtClean="0"/>
          </a:p>
        </p:txBody>
      </p:sp>
      <p:sp>
        <p:nvSpPr>
          <p:cNvPr id="27652" name="Slide Number Placeholder 3"/>
          <p:cNvSpPr>
            <a:spLocks noGrp="1"/>
          </p:cNvSpPr>
          <p:nvPr>
            <p:ph type="sldNum" sz="quarter" idx="5"/>
          </p:nvPr>
        </p:nvSpPr>
        <p:spPr>
          <a:noFill/>
        </p:spPr>
        <p:txBody>
          <a:bodyPr/>
          <a:lstStyle>
            <a:lvl1pPr>
              <a:defRPr sz="1700" b="1">
                <a:solidFill>
                  <a:schemeClr val="tx1"/>
                </a:solidFill>
                <a:latin typeface="Lucida Console" pitchFamily="49" charset="0"/>
              </a:defRPr>
            </a:lvl1pPr>
            <a:lvl2pPr marL="785372" indent="-302066">
              <a:defRPr sz="1700" b="1">
                <a:solidFill>
                  <a:schemeClr val="tx1"/>
                </a:solidFill>
                <a:latin typeface="Lucida Console" pitchFamily="49" charset="0"/>
              </a:defRPr>
            </a:lvl2pPr>
            <a:lvl3pPr marL="1208265" indent="-241653">
              <a:defRPr sz="1700" b="1">
                <a:solidFill>
                  <a:schemeClr val="tx1"/>
                </a:solidFill>
                <a:latin typeface="Lucida Console" pitchFamily="49" charset="0"/>
              </a:defRPr>
            </a:lvl3pPr>
            <a:lvl4pPr marL="1691571" indent="-241653">
              <a:defRPr sz="1700" b="1">
                <a:solidFill>
                  <a:schemeClr val="tx1"/>
                </a:solidFill>
                <a:latin typeface="Lucida Console" pitchFamily="49" charset="0"/>
              </a:defRPr>
            </a:lvl4pPr>
            <a:lvl5pPr marL="2174878" indent="-241653">
              <a:defRPr sz="1700" b="1">
                <a:solidFill>
                  <a:schemeClr val="tx1"/>
                </a:solidFill>
                <a:latin typeface="Lucida Console" pitchFamily="49" charset="0"/>
              </a:defRPr>
            </a:lvl5pPr>
            <a:lvl6pPr marL="2658184" indent="-241653" eaLnBrk="0" fontAlgn="base" hangingPunct="0">
              <a:spcBef>
                <a:spcPct val="0"/>
              </a:spcBef>
              <a:spcAft>
                <a:spcPct val="0"/>
              </a:spcAft>
              <a:defRPr sz="1700" b="1">
                <a:solidFill>
                  <a:schemeClr val="tx1"/>
                </a:solidFill>
                <a:latin typeface="Lucida Console" pitchFamily="49" charset="0"/>
              </a:defRPr>
            </a:lvl6pPr>
            <a:lvl7pPr marL="3141490" indent="-241653" eaLnBrk="0" fontAlgn="base" hangingPunct="0">
              <a:spcBef>
                <a:spcPct val="0"/>
              </a:spcBef>
              <a:spcAft>
                <a:spcPct val="0"/>
              </a:spcAft>
              <a:defRPr sz="1700" b="1">
                <a:solidFill>
                  <a:schemeClr val="tx1"/>
                </a:solidFill>
                <a:latin typeface="Lucida Console" pitchFamily="49" charset="0"/>
              </a:defRPr>
            </a:lvl7pPr>
            <a:lvl8pPr marL="3624796" indent="-241653" eaLnBrk="0" fontAlgn="base" hangingPunct="0">
              <a:spcBef>
                <a:spcPct val="0"/>
              </a:spcBef>
              <a:spcAft>
                <a:spcPct val="0"/>
              </a:spcAft>
              <a:defRPr sz="1700" b="1">
                <a:solidFill>
                  <a:schemeClr val="tx1"/>
                </a:solidFill>
                <a:latin typeface="Lucida Console" pitchFamily="49" charset="0"/>
              </a:defRPr>
            </a:lvl8pPr>
            <a:lvl9pPr marL="4108102" indent="-241653" eaLnBrk="0" fontAlgn="base" hangingPunct="0">
              <a:spcBef>
                <a:spcPct val="0"/>
              </a:spcBef>
              <a:spcAft>
                <a:spcPct val="0"/>
              </a:spcAft>
              <a:defRPr sz="1700" b="1">
                <a:solidFill>
                  <a:schemeClr val="tx1"/>
                </a:solidFill>
                <a:latin typeface="Lucida Console" pitchFamily="49" charset="0"/>
              </a:defRPr>
            </a:lvl9pPr>
          </a:lstStyle>
          <a:p>
            <a:fld id="{DAD9DCC3-13A6-43E0-B371-D2979AB56C43}" type="slidenum">
              <a:rPr lang="sv-SE" sz="1300" b="0">
                <a:latin typeface="Franklin Gothic Medium" pitchFamily="34" charset="0"/>
              </a:rPr>
              <a:pPr/>
              <a:t>3</a:t>
            </a:fld>
            <a:endParaRPr lang="sv-SE" sz="1300" b="0">
              <a:latin typeface="Franklin Gothic Medium" pitchFamily="34" charset="0"/>
            </a:endParaRPr>
          </a:p>
        </p:txBody>
      </p:sp>
    </p:spTree>
    <p:extLst>
      <p:ext uri="{BB962C8B-B14F-4D97-AF65-F5344CB8AC3E}">
        <p14:creationId xmlns:p14="http://schemas.microsoft.com/office/powerpoint/2010/main" val="23795565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73E6628-0705-4E34-90AA-D61A964D0AFD}" type="slidenum">
              <a:rPr lang="en-US" smtClean="0"/>
              <a:pPr/>
              <a:t>5</a:t>
            </a:fld>
            <a:endParaRPr lang="en-US"/>
          </a:p>
        </p:txBody>
      </p:sp>
      <p:sp>
        <p:nvSpPr>
          <p:cNvPr id="5" name="Date Placeholder 4"/>
          <p:cNvSpPr>
            <a:spLocks noGrp="1"/>
          </p:cNvSpPr>
          <p:nvPr>
            <p:ph type="dt" idx="11"/>
          </p:nvPr>
        </p:nvSpPr>
        <p:spPr/>
        <p:txBody>
          <a:bodyPr/>
          <a:lstStyle/>
          <a:p>
            <a:r>
              <a:rPr lang="en-US" smtClean="0"/>
              <a:t>v2.0</a:t>
            </a:r>
            <a:endParaRPr lang="en-US"/>
          </a:p>
        </p:txBody>
      </p:sp>
      <p:sp>
        <p:nvSpPr>
          <p:cNvPr id="6" name="Header Placeholder 5"/>
          <p:cNvSpPr>
            <a:spLocks noGrp="1"/>
          </p:cNvSpPr>
          <p:nvPr>
            <p:ph type="hdr" sz="quarter" idx="12"/>
          </p:nvPr>
        </p:nvSpPr>
        <p:spPr/>
        <p:txBody>
          <a:bodyPr/>
          <a:lstStyle/>
          <a:p>
            <a:r>
              <a:rPr lang="en-US" smtClean="0"/>
              <a:t>05 - SharePoint Administration with PowerShell</a:t>
            </a:r>
            <a:endParaRPr lang="en-US"/>
          </a:p>
        </p:txBody>
      </p:sp>
      <p:sp>
        <p:nvSpPr>
          <p:cNvPr id="7" name="Footer Placeholder 6"/>
          <p:cNvSpPr>
            <a:spLocks noGrp="1"/>
          </p:cNvSpPr>
          <p:nvPr>
            <p:ph type="ftr" sz="quarter" idx="13"/>
          </p:nvPr>
        </p:nvSpPr>
        <p:spPr/>
        <p:txBody>
          <a:bodyPr/>
          <a:lstStyle/>
          <a:p>
            <a:r>
              <a:rPr lang="en-US" smtClean="0"/>
              <a:t>© 2010 Critical Path Training, LLC - All Rights Reserved</a:t>
            </a:r>
            <a:endParaRPr lang="en-US"/>
          </a:p>
        </p:txBody>
      </p:sp>
      <p:sp>
        <p:nvSpPr>
          <p:cNvPr id="12" name="Slide Image Placeholder 11"/>
          <p:cNvSpPr>
            <a:spLocks noGrp="1" noRot="1" noChangeAspect="1"/>
          </p:cNvSpPr>
          <p:nvPr>
            <p:ph type="sldImg"/>
          </p:nvPr>
        </p:nvSpPr>
        <p:spPr/>
      </p:sp>
      <p:sp>
        <p:nvSpPr>
          <p:cNvPr id="13" name="Notes Placeholder 1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2040614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26DA76-BFC2-46E9-A3AF-DA312323F3D9}" type="slidenum">
              <a:rPr lang="en-US" smtClean="0"/>
              <a:pPr/>
              <a:t>23</a:t>
            </a:fld>
            <a:endParaRPr lang="en-US"/>
          </a:p>
        </p:txBody>
      </p:sp>
    </p:spTree>
    <p:extLst>
      <p:ext uri="{BB962C8B-B14F-4D97-AF65-F5344CB8AC3E}">
        <p14:creationId xmlns:p14="http://schemas.microsoft.com/office/powerpoint/2010/main" val="8157706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6D630F-B401-4E53-8CE5-7B8A7636EC78}" type="slidenum">
              <a:rPr lang="en-US" smtClean="0"/>
              <a:pPr/>
              <a:t>28</a:t>
            </a:fld>
            <a:endParaRPr lang="en-US"/>
          </a:p>
        </p:txBody>
      </p:sp>
    </p:spTree>
    <p:extLst>
      <p:ext uri="{BB962C8B-B14F-4D97-AF65-F5344CB8AC3E}">
        <p14:creationId xmlns:p14="http://schemas.microsoft.com/office/powerpoint/2010/main" val="23962653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32</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3/5/2014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095776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808559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77467104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 id="2147484217"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shanescows-admin.sharepoint.com/" TargetMode="External"/><Relationship Id="rId2" Type="http://schemas.openxmlformats.org/officeDocument/2006/relationships/hyperlink" Target="http://go.microsoft.com/fwlink/p/?LinkId=255251" TargetMode="Externa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www.toddklindt.com/blog" TargetMode="External"/><Relationship Id="rId7"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hyperlink" Target="mailto:todd.Klindt@Rackspace.com" TargetMode="External"/><Relationship Id="rId4" Type="http://schemas.openxmlformats.org/officeDocument/2006/relationships/hyperlink" Target="http://sharepoint.rackspace.com/"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8" Type="http://schemas.openxmlformats.org/officeDocument/2006/relationships/hyperlink" Target="http://todd-carter.com/post/2010/04/26/The-Wizard-Likes-His-GUIDs.aspx" TargetMode="External"/><Relationship Id="rId3" Type="http://schemas.openxmlformats.org/officeDocument/2006/relationships/hyperlink" Target="http://www.toddklindt.com/SP2010DatabaseSize" TargetMode="External"/><Relationship Id="rId7" Type="http://schemas.openxmlformats.org/officeDocument/2006/relationships/hyperlink" Target="http://www.toddklindt.com/SetSP2010MasterPage" TargetMode="External"/><Relationship Id="rId2" Type="http://schemas.openxmlformats.org/officeDocument/2006/relationships/hyperlink" Target="http://www.youtube.com/watch?feature=player_embedded&amp;v=UuLho-HecXA" TargetMode="External"/><Relationship Id="rId1" Type="http://schemas.openxmlformats.org/officeDocument/2006/relationships/slideLayout" Target="../slideLayouts/slideLayout12.xml"/><Relationship Id="rId6" Type="http://schemas.openxmlformats.org/officeDocument/2006/relationships/hyperlink" Target="http://www.toddklindt.com/devdashboard" TargetMode="External"/><Relationship Id="rId5" Type="http://schemas.openxmlformats.org/officeDocument/2006/relationships/hyperlink" Target="http://blogs.msdn.com/b/opal/archive/2010/03/07/sharepoint-2010-with-windows-powershell-remoting-step-by-step.aspx" TargetMode="External"/><Relationship Id="rId10" Type="http://schemas.openxmlformats.org/officeDocument/2006/relationships/hyperlink" Target="http://technet.microsoft.com/en-us/library/ee662539.aspx" TargetMode="External"/><Relationship Id="rId4" Type="http://schemas.openxmlformats.org/officeDocument/2006/relationships/hyperlink" Target="http://www.toddklindt.com/VisualUpgrade" TargetMode="External"/><Relationship Id="rId9" Type="http://schemas.openxmlformats.org/officeDocument/2006/relationships/hyperlink" Target="http://www.toddklindt.com/blog/Lists/Posts/Post.aspx?ID=233"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hyperlink" Target="http://sharepoint.rackspace.com/" TargetMode="External"/><Relationship Id="rId2" Type="http://schemas.openxmlformats.org/officeDocument/2006/relationships/hyperlink" Target="mailto:Shane.Young@Rackspace.com" TargetMode="External"/><Relationship Id="rId1" Type="http://schemas.openxmlformats.org/officeDocument/2006/relationships/slideLayout" Target="../slideLayouts/slideLayout12.xml"/><Relationship Id="rId5" Type="http://schemas.openxmlformats.org/officeDocument/2006/relationships/image" Target="../media/image10.tiff"/><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9957160"/>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smtClean="0"/>
              <a:t>cmdlets = verbs (actions) &amp; nouns (objects)</a:t>
            </a:r>
          </a:p>
          <a:p>
            <a:pPr lvl="1"/>
            <a:r>
              <a:rPr lang="en-US" smtClean="0"/>
              <a:t>Combine the two to build specific commands</a:t>
            </a:r>
          </a:p>
          <a:p>
            <a:pPr lvl="1"/>
            <a:r>
              <a:rPr lang="en-US" smtClean="0"/>
              <a:t>Examples</a:t>
            </a:r>
          </a:p>
          <a:p>
            <a:pPr lvl="2"/>
            <a:r>
              <a:rPr lang="en-US" smtClean="0"/>
              <a:t>Get-SPSite</a:t>
            </a:r>
          </a:p>
          <a:p>
            <a:pPr lvl="2"/>
            <a:r>
              <a:rPr lang="en-US" smtClean="0"/>
              <a:t>Get = Verb </a:t>
            </a:r>
          </a:p>
          <a:p>
            <a:pPr lvl="2"/>
            <a:r>
              <a:rPr lang="en-US" smtClean="0"/>
              <a:t>SPSite = Noun</a:t>
            </a:r>
            <a:endParaRPr lang="en-US" dirty="0" smtClean="0"/>
          </a:p>
        </p:txBody>
      </p:sp>
      <p:sp>
        <p:nvSpPr>
          <p:cNvPr id="2" name="Title 1"/>
          <p:cNvSpPr>
            <a:spLocks noGrp="1"/>
          </p:cNvSpPr>
          <p:nvPr>
            <p:ph type="title"/>
          </p:nvPr>
        </p:nvSpPr>
        <p:spPr/>
        <p:txBody>
          <a:bodyPr/>
          <a:lstStyle/>
          <a:p>
            <a:r>
              <a:rPr lang="en-US" smtClean="0"/>
              <a:t>Windows PowerShell Basics</a:t>
            </a:r>
            <a:endParaRPr lang="en-US" dirty="0"/>
          </a:p>
        </p:txBody>
      </p:sp>
      <p:pic>
        <p:nvPicPr>
          <p:cNvPr id="5" name="Picture 4"/>
          <p:cNvPicPr>
            <a:picLocks noChangeAspect="1"/>
          </p:cNvPicPr>
          <p:nvPr/>
        </p:nvPicPr>
        <p:blipFill>
          <a:blip r:embed="rId2" cstate="print"/>
          <a:stretch>
            <a:fillRect/>
          </a:stretch>
        </p:blipFill>
        <p:spPr>
          <a:xfrm>
            <a:off x="4829046" y="3430790"/>
            <a:ext cx="6086563" cy="2953244"/>
          </a:xfrm>
          <a:prstGeom prst="rect">
            <a:avLst/>
          </a:prstGeom>
        </p:spPr>
      </p:pic>
    </p:spTree>
    <p:extLst>
      <p:ext uri="{BB962C8B-B14F-4D97-AF65-F5344CB8AC3E}">
        <p14:creationId xmlns:p14="http://schemas.microsoft.com/office/powerpoint/2010/main" val="168901220"/>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Get-Command</a:t>
            </a:r>
          </a:p>
          <a:p>
            <a:r>
              <a:rPr lang="en-US" dirty="0" smtClean="0"/>
              <a:t>Get-Help</a:t>
            </a:r>
          </a:p>
          <a:p>
            <a:r>
              <a:rPr lang="en-US" dirty="0" smtClean="0"/>
              <a:t>Get-Alias</a:t>
            </a:r>
          </a:p>
          <a:p>
            <a:r>
              <a:rPr lang="en-US" dirty="0" smtClean="0"/>
              <a:t>Get-Member</a:t>
            </a:r>
          </a:p>
          <a:p>
            <a:r>
              <a:rPr lang="en-US" dirty="0" smtClean="0"/>
              <a:t>Select-Object</a:t>
            </a:r>
          </a:p>
          <a:p>
            <a:r>
              <a:rPr lang="en-US" dirty="0" smtClean="0"/>
              <a:t>| (called the pipe) </a:t>
            </a:r>
            <a:endParaRPr lang="en-US" dirty="0"/>
          </a:p>
        </p:txBody>
      </p:sp>
      <p:sp>
        <p:nvSpPr>
          <p:cNvPr id="3" name="Title 2"/>
          <p:cNvSpPr>
            <a:spLocks noGrp="1"/>
          </p:cNvSpPr>
          <p:nvPr>
            <p:ph type="title"/>
          </p:nvPr>
        </p:nvSpPr>
        <p:spPr/>
        <p:txBody>
          <a:bodyPr/>
          <a:lstStyle/>
          <a:p>
            <a:r>
              <a:rPr lang="en-US" dirty="0" smtClean="0">
                <a:solidFill>
                  <a:schemeClr val="tx2"/>
                </a:solidFill>
              </a:rPr>
              <a:t>The 6 things you must learn</a:t>
            </a:r>
            <a:endParaRPr lang="en-US" dirty="0">
              <a:solidFill>
                <a:schemeClr val="tx2"/>
              </a:solidFill>
            </a:endParaRPr>
          </a:p>
        </p:txBody>
      </p:sp>
    </p:spTree>
    <p:extLst>
      <p:ext uri="{BB962C8B-B14F-4D97-AF65-F5344CB8AC3E}">
        <p14:creationId xmlns:p14="http://schemas.microsoft.com/office/powerpoint/2010/main" val="1698289093"/>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Provides you with a list of all available cmdlets</a:t>
            </a:r>
          </a:p>
          <a:p>
            <a:r>
              <a:rPr lang="en-US" dirty="0" smtClean="0"/>
              <a:t>Use wildcards to make life easier</a:t>
            </a:r>
          </a:p>
          <a:p>
            <a:pPr lvl="1"/>
            <a:r>
              <a:rPr lang="en-US" dirty="0" smtClean="0"/>
              <a:t>Get-Command *</a:t>
            </a:r>
            <a:r>
              <a:rPr lang="en-US" dirty="0" err="1" smtClean="0"/>
              <a:t>sp</a:t>
            </a:r>
            <a:r>
              <a:rPr lang="en-US" dirty="0" smtClean="0"/>
              <a:t>*</a:t>
            </a:r>
          </a:p>
          <a:p>
            <a:pPr lvl="1"/>
            <a:r>
              <a:rPr lang="en-US" dirty="0" smtClean="0"/>
              <a:t>Get-Command –noun </a:t>
            </a:r>
            <a:r>
              <a:rPr lang="en-US" dirty="0" err="1" smtClean="0"/>
              <a:t>sp</a:t>
            </a:r>
            <a:r>
              <a:rPr lang="en-US" dirty="0" smtClean="0"/>
              <a:t>*</a:t>
            </a:r>
            <a:endParaRPr lang="en-US" dirty="0"/>
          </a:p>
        </p:txBody>
      </p:sp>
      <p:sp>
        <p:nvSpPr>
          <p:cNvPr id="3" name="Title 2"/>
          <p:cNvSpPr>
            <a:spLocks noGrp="1"/>
          </p:cNvSpPr>
          <p:nvPr>
            <p:ph type="title"/>
          </p:nvPr>
        </p:nvSpPr>
        <p:spPr/>
        <p:txBody>
          <a:bodyPr/>
          <a:lstStyle/>
          <a:p>
            <a:r>
              <a:rPr lang="en-US" dirty="0" smtClean="0"/>
              <a:t>Get-Command</a:t>
            </a:r>
            <a:endParaRPr lang="en-US" dirty="0"/>
          </a:p>
        </p:txBody>
      </p:sp>
    </p:spTree>
    <p:extLst>
      <p:ext uri="{BB962C8B-B14F-4D97-AF65-F5344CB8AC3E}">
        <p14:creationId xmlns:p14="http://schemas.microsoft.com/office/powerpoint/2010/main" val="341887958"/>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All PowerShell cmdlets have help</a:t>
            </a:r>
          </a:p>
          <a:p>
            <a:r>
              <a:rPr lang="en-US" dirty="0" smtClean="0"/>
              <a:t>Get-Help Get-</a:t>
            </a:r>
            <a:r>
              <a:rPr lang="en-US" dirty="0" err="1" smtClean="0"/>
              <a:t>SPSite</a:t>
            </a:r>
            <a:endParaRPr lang="en-US" dirty="0" smtClean="0"/>
          </a:p>
          <a:p>
            <a:r>
              <a:rPr lang="en-US" dirty="0" smtClean="0"/>
              <a:t>Add –Examples for the best info</a:t>
            </a:r>
          </a:p>
          <a:p>
            <a:r>
              <a:rPr lang="en-US" dirty="0" smtClean="0"/>
              <a:t>Using Help Get-</a:t>
            </a:r>
            <a:r>
              <a:rPr lang="en-US" dirty="0" err="1" smtClean="0"/>
              <a:t>SPSite</a:t>
            </a:r>
            <a:r>
              <a:rPr lang="en-US" dirty="0" smtClean="0"/>
              <a:t> provides automatic pagination</a:t>
            </a:r>
          </a:p>
          <a:p>
            <a:pPr lvl="1"/>
            <a:r>
              <a:rPr lang="en-US" dirty="0" smtClean="0"/>
              <a:t>Help is an Alias</a:t>
            </a:r>
          </a:p>
          <a:p>
            <a:endParaRPr lang="en-US" dirty="0"/>
          </a:p>
        </p:txBody>
      </p:sp>
      <p:sp>
        <p:nvSpPr>
          <p:cNvPr id="3" name="Title 2"/>
          <p:cNvSpPr>
            <a:spLocks noGrp="1"/>
          </p:cNvSpPr>
          <p:nvPr>
            <p:ph type="title"/>
          </p:nvPr>
        </p:nvSpPr>
        <p:spPr/>
        <p:txBody>
          <a:bodyPr/>
          <a:lstStyle/>
          <a:p>
            <a:r>
              <a:rPr lang="en-US" dirty="0" smtClean="0"/>
              <a:t>Get-Help</a:t>
            </a:r>
            <a:endParaRPr lang="en-US" dirty="0"/>
          </a:p>
        </p:txBody>
      </p:sp>
    </p:spTree>
    <p:extLst>
      <p:ext uri="{BB962C8B-B14F-4D97-AF65-F5344CB8AC3E}">
        <p14:creationId xmlns:p14="http://schemas.microsoft.com/office/powerpoint/2010/main" val="211144492"/>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Get-Alias is the key to translating cryptic symbols to their full cmdlet</a:t>
            </a:r>
          </a:p>
          <a:p>
            <a:r>
              <a:rPr lang="en-US" dirty="0" smtClean="0"/>
              <a:t>Get-Alias by itself returns all registered aliases</a:t>
            </a:r>
          </a:p>
          <a:p>
            <a:pPr lvl="1"/>
            <a:r>
              <a:rPr lang="en-US" dirty="0" smtClean="0"/>
              <a:t>You can create your own aliases</a:t>
            </a:r>
          </a:p>
          <a:p>
            <a:r>
              <a:rPr lang="en-US" dirty="0" smtClean="0"/>
              <a:t>Get-Alias &lt;alias&gt; provides info on that specific cmdlet</a:t>
            </a:r>
          </a:p>
          <a:p>
            <a:r>
              <a:rPr lang="en-US" dirty="0" smtClean="0"/>
              <a:t>When learning PowerShell don’t use aliases</a:t>
            </a:r>
            <a:endParaRPr lang="en-US" dirty="0"/>
          </a:p>
        </p:txBody>
      </p:sp>
      <p:sp>
        <p:nvSpPr>
          <p:cNvPr id="3" name="Title 2"/>
          <p:cNvSpPr>
            <a:spLocks noGrp="1"/>
          </p:cNvSpPr>
          <p:nvPr>
            <p:ph type="title"/>
          </p:nvPr>
        </p:nvSpPr>
        <p:spPr/>
        <p:txBody>
          <a:bodyPr/>
          <a:lstStyle/>
          <a:p>
            <a:r>
              <a:rPr lang="en-US" dirty="0" smtClean="0"/>
              <a:t>Get-Alias</a:t>
            </a:r>
            <a:endParaRPr lang="en-US" dirty="0"/>
          </a:p>
        </p:txBody>
      </p:sp>
    </p:spTree>
    <p:extLst>
      <p:ext uri="{BB962C8B-B14F-4D97-AF65-F5344CB8AC3E}">
        <p14:creationId xmlns:p14="http://schemas.microsoft.com/office/powerpoint/2010/main" val="3967516832"/>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The pipe. Used to pass the objects from one cmdlet to the next.</a:t>
            </a:r>
          </a:p>
          <a:p>
            <a:r>
              <a:rPr lang="en-US" dirty="0" smtClean="0"/>
              <a:t>Get-</a:t>
            </a:r>
            <a:r>
              <a:rPr lang="en-US" dirty="0" err="1" smtClean="0"/>
              <a:t>SPSite</a:t>
            </a:r>
            <a:r>
              <a:rPr lang="en-US" dirty="0" smtClean="0"/>
              <a:t> | Get-</a:t>
            </a:r>
            <a:r>
              <a:rPr lang="en-US" dirty="0" err="1" smtClean="0"/>
              <a:t>SPWeb</a:t>
            </a:r>
            <a:r>
              <a:rPr lang="en-US" dirty="0" smtClean="0"/>
              <a:t> </a:t>
            </a:r>
          </a:p>
          <a:p>
            <a:pPr lvl="1"/>
            <a:r>
              <a:rPr lang="en-US" dirty="0" smtClean="0"/>
              <a:t>Gets all of the site collection objects and passes each to the Get-</a:t>
            </a:r>
            <a:r>
              <a:rPr lang="en-US" dirty="0" err="1" smtClean="0"/>
              <a:t>SPWeb</a:t>
            </a:r>
            <a:r>
              <a:rPr lang="en-US" dirty="0" smtClean="0"/>
              <a:t> cmdlet. This will return for you all of the webs in your farm.</a:t>
            </a:r>
            <a:endParaRPr lang="en-US" dirty="0"/>
          </a:p>
        </p:txBody>
      </p:sp>
      <p:sp>
        <p:nvSpPr>
          <p:cNvPr id="3" name="Title 2"/>
          <p:cNvSpPr>
            <a:spLocks noGrp="1"/>
          </p:cNvSpPr>
          <p:nvPr>
            <p:ph type="title"/>
          </p:nvPr>
        </p:nvSpPr>
        <p:spPr/>
        <p:txBody>
          <a:bodyPr/>
          <a:lstStyle/>
          <a:p>
            <a:r>
              <a:rPr lang="en-US" dirty="0" smtClean="0"/>
              <a:t>|</a:t>
            </a:r>
            <a:endParaRPr lang="en-US" dirty="0"/>
          </a:p>
        </p:txBody>
      </p:sp>
    </p:spTree>
    <p:extLst>
      <p:ext uri="{BB962C8B-B14F-4D97-AF65-F5344CB8AC3E}">
        <p14:creationId xmlns:p14="http://schemas.microsoft.com/office/powerpoint/2010/main" val="2260277715"/>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This cmdlet returns all of the properties and methods for a specific object</a:t>
            </a:r>
          </a:p>
          <a:p>
            <a:r>
              <a:rPr lang="en-US" dirty="0" smtClean="0"/>
              <a:t>Used when you want to start learning how to dig in to SharePoint</a:t>
            </a:r>
          </a:p>
          <a:p>
            <a:r>
              <a:rPr lang="en-US" dirty="0" smtClean="0"/>
              <a:t>Get-</a:t>
            </a:r>
            <a:r>
              <a:rPr lang="en-US" dirty="0" err="1" smtClean="0"/>
              <a:t>SPSite</a:t>
            </a:r>
            <a:r>
              <a:rPr lang="en-US" dirty="0" smtClean="0"/>
              <a:t> | Get-Member </a:t>
            </a:r>
          </a:p>
          <a:p>
            <a:pPr lvl="1"/>
            <a:r>
              <a:rPr lang="en-US" dirty="0" smtClean="0"/>
              <a:t>Look at all of the “things” you can touch</a:t>
            </a:r>
            <a:endParaRPr lang="en-US" dirty="0"/>
          </a:p>
        </p:txBody>
      </p:sp>
      <p:sp>
        <p:nvSpPr>
          <p:cNvPr id="3" name="Title 2"/>
          <p:cNvSpPr>
            <a:spLocks noGrp="1"/>
          </p:cNvSpPr>
          <p:nvPr>
            <p:ph type="title"/>
          </p:nvPr>
        </p:nvSpPr>
        <p:spPr/>
        <p:txBody>
          <a:bodyPr/>
          <a:lstStyle/>
          <a:p>
            <a:r>
              <a:rPr lang="en-US" dirty="0" smtClean="0"/>
              <a:t>Get-Member</a:t>
            </a:r>
            <a:endParaRPr lang="en-US" dirty="0"/>
          </a:p>
        </p:txBody>
      </p:sp>
    </p:spTree>
    <p:extLst>
      <p:ext uri="{BB962C8B-B14F-4D97-AF65-F5344CB8AC3E}">
        <p14:creationId xmlns:p14="http://schemas.microsoft.com/office/powerpoint/2010/main" val="1896457955"/>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Used to pull a specific property from an object</a:t>
            </a:r>
          </a:p>
          <a:p>
            <a:r>
              <a:rPr lang="en-US" dirty="0" smtClean="0"/>
              <a:t>99% of the time you will see just Select (alias) used</a:t>
            </a:r>
          </a:p>
          <a:p>
            <a:r>
              <a:rPr lang="en-US" dirty="0" smtClean="0"/>
              <a:t>Get-</a:t>
            </a:r>
            <a:r>
              <a:rPr lang="en-US" dirty="0" err="1" smtClean="0"/>
              <a:t>SPSite</a:t>
            </a:r>
            <a:r>
              <a:rPr lang="en-US" dirty="0" smtClean="0"/>
              <a:t> | Select-Object </a:t>
            </a:r>
            <a:r>
              <a:rPr lang="en-US" dirty="0" err="1" smtClean="0"/>
              <a:t>Url</a:t>
            </a:r>
            <a:endParaRPr lang="en-US" dirty="0"/>
          </a:p>
        </p:txBody>
      </p:sp>
      <p:sp>
        <p:nvSpPr>
          <p:cNvPr id="3" name="Title 2"/>
          <p:cNvSpPr>
            <a:spLocks noGrp="1"/>
          </p:cNvSpPr>
          <p:nvPr>
            <p:ph type="title"/>
          </p:nvPr>
        </p:nvSpPr>
        <p:spPr/>
        <p:txBody>
          <a:bodyPr/>
          <a:lstStyle/>
          <a:p>
            <a:r>
              <a:rPr lang="en-US" dirty="0" smtClean="0"/>
              <a:t>Select-Object</a:t>
            </a:r>
            <a:endParaRPr lang="en-US" dirty="0"/>
          </a:p>
        </p:txBody>
      </p:sp>
    </p:spTree>
    <p:extLst>
      <p:ext uri="{BB962C8B-B14F-4D97-AF65-F5344CB8AC3E}">
        <p14:creationId xmlns:p14="http://schemas.microsoft.com/office/powerpoint/2010/main" val="4107747016"/>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Playing with the PowerShell Basic</a:t>
            </a:r>
            <a:endParaRPr lang="en-US" dirty="0"/>
          </a:p>
        </p:txBody>
      </p:sp>
      <p:sp>
        <p:nvSpPr>
          <p:cNvPr id="5" name="Text Placeholder 4"/>
          <p:cNvSpPr>
            <a:spLocks noGrp="1"/>
          </p:cNvSpPr>
          <p:nvPr>
            <p:ph type="body" sz="quarter" idx="12"/>
          </p:nvPr>
        </p:nvSpPr>
        <p:spPr/>
        <p:txBody>
          <a:bodyPr/>
          <a:lstStyle/>
          <a:p>
            <a:r>
              <a:rPr lang="en-US" dirty="0" smtClean="0"/>
              <a:t>Shane – If the demo is going to be good</a:t>
            </a:r>
          </a:p>
          <a:p>
            <a:r>
              <a:rPr lang="en-US" dirty="0" smtClean="0"/>
              <a:t>Todd – If you have been a bad audience and need punished</a:t>
            </a:r>
            <a:endParaRPr lang="en-US" dirty="0"/>
          </a:p>
        </p:txBody>
      </p:sp>
    </p:spTree>
    <p:extLst>
      <p:ext uri="{BB962C8B-B14F-4D97-AF65-F5344CB8AC3E}">
        <p14:creationId xmlns:p14="http://schemas.microsoft.com/office/powerpoint/2010/main" val="27905026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87753" y="1787490"/>
            <a:ext cx="9008257" cy="3168072"/>
          </a:xfrm>
          <a:prstGeom prst="rect">
            <a:avLst/>
          </a:prstGeom>
          <a:noFill/>
        </p:spPr>
        <p:txBody>
          <a:bodyPr wrap="square" rtlCol="0">
            <a:spAutoFit/>
          </a:bodyPr>
          <a:lstStyle/>
          <a:p>
            <a:pPr marL="349724" indent="-349724">
              <a:buFont typeface="Arial" pitchFamily="34" charset="0"/>
              <a:buChar char="•"/>
            </a:pPr>
            <a:endParaRPr lang="en-US" sz="3264" dirty="0"/>
          </a:p>
          <a:p>
            <a:pPr marL="349724" indent="-349724">
              <a:buFont typeface="Arial" pitchFamily="34" charset="0"/>
              <a:buChar char="•"/>
            </a:pPr>
            <a:endParaRPr lang="en-US" sz="3264" dirty="0"/>
          </a:p>
          <a:p>
            <a:pPr marL="349724" indent="-349724">
              <a:buFont typeface="Arial" pitchFamily="34" charset="0"/>
              <a:buChar char="•"/>
            </a:pPr>
            <a:endParaRPr lang="en-US" sz="3264" dirty="0"/>
          </a:p>
          <a:p>
            <a:pPr marL="349724" indent="-349724">
              <a:buFont typeface="Arial" pitchFamily="34" charset="0"/>
              <a:buChar char="•"/>
            </a:pPr>
            <a:endParaRPr lang="en-US" sz="3264" dirty="0"/>
          </a:p>
          <a:p>
            <a:pPr marL="349724" indent="-349724">
              <a:buFont typeface="Arial" pitchFamily="34" charset="0"/>
              <a:buChar char="•"/>
            </a:pPr>
            <a:endParaRPr lang="en-US" sz="3264" dirty="0"/>
          </a:p>
          <a:p>
            <a:pPr marL="349724" indent="-349724">
              <a:buFont typeface="Arial" pitchFamily="34" charset="0"/>
              <a:buChar char="•"/>
            </a:pPr>
            <a:endParaRPr lang="en-US" sz="3264" dirty="0"/>
          </a:p>
        </p:txBody>
      </p:sp>
      <p:sp>
        <p:nvSpPr>
          <p:cNvPr id="9" name="Content Placeholder 8"/>
          <p:cNvSpPr>
            <a:spLocks noGrp="1"/>
          </p:cNvSpPr>
          <p:nvPr>
            <p:ph type="body" sz="quarter" idx="10"/>
          </p:nvPr>
        </p:nvSpPr>
        <p:spPr/>
        <p:txBody>
          <a:bodyPr/>
          <a:lstStyle/>
          <a:p>
            <a:r>
              <a:rPr lang="en-US" smtClean="0"/>
              <a:t>It’s just a shell, spruce it up some</a:t>
            </a:r>
          </a:p>
          <a:p>
            <a:pPr lvl="1"/>
            <a:r>
              <a:rPr lang="en-US" smtClean="0"/>
              <a:t>Color</a:t>
            </a:r>
          </a:p>
          <a:p>
            <a:pPr lvl="1"/>
            <a:r>
              <a:rPr lang="en-US" smtClean="0"/>
              <a:t>Size</a:t>
            </a:r>
          </a:p>
          <a:p>
            <a:pPr lvl="1"/>
            <a:r>
              <a:rPr lang="en-US" smtClean="0"/>
              <a:t>Run as Admin</a:t>
            </a:r>
          </a:p>
          <a:p>
            <a:r>
              <a:rPr lang="en-US" smtClean="0"/>
              <a:t>Enable quick edit</a:t>
            </a:r>
          </a:p>
          <a:p>
            <a:r>
              <a:rPr lang="en-US" smtClean="0"/>
              <a:t>Use the included ISE</a:t>
            </a:r>
          </a:p>
          <a:p>
            <a:r>
              <a:rPr lang="en-US" smtClean="0"/>
              <a:t>Use a third party solution</a:t>
            </a:r>
            <a:endParaRPr lang="en-US" smtClean="0">
              <a:sym typeface="Wingdings" pitchFamily="2" charset="2"/>
            </a:endParaRPr>
          </a:p>
          <a:p>
            <a:endParaRPr lang="en-US" dirty="0"/>
          </a:p>
        </p:txBody>
      </p:sp>
      <p:sp>
        <p:nvSpPr>
          <p:cNvPr id="8" name="Title 7"/>
          <p:cNvSpPr>
            <a:spLocks noGrp="1"/>
          </p:cNvSpPr>
          <p:nvPr>
            <p:ph type="title"/>
          </p:nvPr>
        </p:nvSpPr>
        <p:spPr/>
        <p:txBody>
          <a:bodyPr/>
          <a:lstStyle/>
          <a:p>
            <a:r>
              <a:rPr lang="en-US" smtClean="0"/>
              <a:t>General PowerShell tips</a:t>
            </a:r>
            <a:endParaRPr lang="en-US" dirty="0"/>
          </a:p>
        </p:txBody>
      </p:sp>
    </p:spTree>
    <p:extLst>
      <p:ext uri="{BB962C8B-B14F-4D97-AF65-F5344CB8AC3E}">
        <p14:creationId xmlns:p14="http://schemas.microsoft.com/office/powerpoint/2010/main" val="338326381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t>Using Windows PowerShell with SharePoint 2013 and SharePoint Online </a:t>
            </a:r>
          </a:p>
        </p:txBody>
      </p:sp>
      <p:sp>
        <p:nvSpPr>
          <p:cNvPr id="5" name="Text Placeholder 4"/>
          <p:cNvSpPr>
            <a:spLocks noGrp="1"/>
          </p:cNvSpPr>
          <p:nvPr>
            <p:ph type="body" sz="quarter" idx="14"/>
          </p:nvPr>
        </p:nvSpPr>
        <p:spPr/>
        <p:txBody>
          <a:bodyPr/>
          <a:lstStyle/>
          <a:p>
            <a:r>
              <a:rPr lang="en-US" dirty="0" smtClean="0"/>
              <a:t>Shane Young and Todd Klindt</a:t>
            </a:r>
          </a:p>
          <a:p>
            <a:r>
              <a:rPr lang="en-US" dirty="0" smtClean="0"/>
              <a:t>SharePoint People</a:t>
            </a:r>
          </a:p>
          <a:p>
            <a:r>
              <a:rPr lang="en-US" dirty="0" smtClean="0"/>
              <a:t>SharePoint@Rackspace</a:t>
            </a:r>
            <a:endParaRPr lang="en-US" dirty="0"/>
          </a:p>
        </p:txBody>
      </p:sp>
      <p:sp>
        <p:nvSpPr>
          <p:cNvPr id="2" name="Text Placeholder 1"/>
          <p:cNvSpPr>
            <a:spLocks noGrp="1"/>
          </p:cNvSpPr>
          <p:nvPr>
            <p:ph type="body" sz="quarter" idx="15"/>
          </p:nvPr>
        </p:nvSpPr>
        <p:spPr/>
        <p:txBody>
          <a:bodyPr/>
          <a:lstStyle/>
          <a:p>
            <a:r>
              <a:rPr lang="en-US" dirty="0" smtClean="0"/>
              <a:t>SPC367</a:t>
            </a:r>
            <a:endParaRPr lang="en-US" dirty="0"/>
          </a:p>
        </p:txBody>
      </p:sp>
    </p:spTree>
    <p:extLst>
      <p:ext uri="{BB962C8B-B14F-4D97-AF65-F5344CB8AC3E}">
        <p14:creationId xmlns:p14="http://schemas.microsoft.com/office/powerpoint/2010/main" val="278930559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dirty="0" smtClean="0"/>
              <a:t>Install PowerShell 3.0 </a:t>
            </a:r>
          </a:p>
          <a:p>
            <a:r>
              <a:rPr lang="en-US" dirty="0" smtClean="0"/>
              <a:t>Install SharePoint Online Management Shell</a:t>
            </a:r>
          </a:p>
          <a:p>
            <a:pPr lvl="1"/>
            <a:r>
              <a:rPr lang="en-US" dirty="0" smtClean="0">
                <a:hlinkClick r:id="rId2"/>
              </a:rPr>
              <a:t>http://go.microsoft.com/fwlink/p/?LinkId=255251</a:t>
            </a:r>
            <a:endParaRPr lang="en-US" dirty="0" smtClean="0"/>
          </a:p>
          <a:p>
            <a:r>
              <a:rPr lang="en-US" dirty="0" smtClean="0"/>
              <a:t>Open SharePoint Online Management Shell</a:t>
            </a:r>
          </a:p>
          <a:p>
            <a:pPr lvl="1"/>
            <a:r>
              <a:rPr lang="en-US" dirty="0" smtClean="0"/>
              <a:t>Run as administrator</a:t>
            </a:r>
          </a:p>
          <a:p>
            <a:r>
              <a:rPr lang="en-US" dirty="0" smtClean="0"/>
              <a:t>Connect-</a:t>
            </a:r>
            <a:r>
              <a:rPr lang="en-US" dirty="0" err="1" smtClean="0"/>
              <a:t>SPOService</a:t>
            </a:r>
            <a:r>
              <a:rPr lang="en-US" dirty="0" smtClean="0"/>
              <a:t> –</a:t>
            </a:r>
            <a:r>
              <a:rPr lang="en-US" dirty="0" err="1" smtClean="0"/>
              <a:t>Url</a:t>
            </a:r>
            <a:r>
              <a:rPr lang="en-US" dirty="0" smtClean="0"/>
              <a:t> &lt;Tenant administration site&gt; -credential &lt;admin account&gt; </a:t>
            </a:r>
          </a:p>
          <a:p>
            <a:pPr lvl="1"/>
            <a:r>
              <a:rPr lang="en-US" dirty="0" smtClean="0">
                <a:hlinkClick r:id="rId3"/>
              </a:rPr>
              <a:t>https://shanescows-admin.sharepoint.com/</a:t>
            </a:r>
            <a:r>
              <a:rPr lang="en-US" dirty="0" smtClean="0"/>
              <a:t> </a:t>
            </a:r>
            <a:endParaRPr lang="en-US" dirty="0"/>
          </a:p>
        </p:txBody>
      </p:sp>
      <p:sp>
        <p:nvSpPr>
          <p:cNvPr id="2" name="Title 1"/>
          <p:cNvSpPr>
            <a:spLocks noGrp="1"/>
          </p:cNvSpPr>
          <p:nvPr>
            <p:ph type="title"/>
          </p:nvPr>
        </p:nvSpPr>
        <p:spPr/>
        <p:txBody>
          <a:bodyPr/>
          <a:lstStyle/>
          <a:p>
            <a:r>
              <a:rPr lang="en-US" smtClean="0"/>
              <a:t>Connect to SharePoint Online</a:t>
            </a:r>
            <a:endParaRPr lang="en-US" dirty="0"/>
          </a:p>
        </p:txBody>
      </p:sp>
    </p:spTree>
    <p:extLst>
      <p:ext uri="{BB962C8B-B14F-4D97-AF65-F5344CB8AC3E}">
        <p14:creationId xmlns:p14="http://schemas.microsoft.com/office/powerpoint/2010/main" val="2656586425"/>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r>
              <a:rPr lang="en-US" dirty="0" smtClean="0"/>
              <a:t>All of the available SPO cmdlets</a:t>
            </a:r>
            <a:endParaRPr lang="en-US" dirty="0"/>
          </a:p>
        </p:txBody>
      </p:sp>
      <p:pic>
        <p:nvPicPr>
          <p:cNvPr id="4" name="Picture 3"/>
          <p:cNvPicPr>
            <a:picLocks noChangeAspect="1"/>
          </p:cNvPicPr>
          <p:nvPr/>
        </p:nvPicPr>
        <p:blipFill>
          <a:blip r:embed="rId2"/>
          <a:stretch>
            <a:fillRect/>
          </a:stretch>
        </p:blipFill>
        <p:spPr>
          <a:xfrm>
            <a:off x="3447256" y="1285875"/>
            <a:ext cx="5541962" cy="5351680"/>
          </a:xfrm>
          <a:prstGeom prst="rect">
            <a:avLst/>
          </a:prstGeom>
        </p:spPr>
      </p:pic>
    </p:spTree>
    <p:extLst>
      <p:ext uri="{BB962C8B-B14F-4D97-AF65-F5344CB8AC3E}">
        <p14:creationId xmlns:p14="http://schemas.microsoft.com/office/powerpoint/2010/main" val="4160649793"/>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10654" y="1010320"/>
            <a:ext cx="9008257" cy="1118805"/>
          </a:xfrm>
          <a:prstGeom prst="rect">
            <a:avLst/>
          </a:prstGeom>
          <a:noFill/>
        </p:spPr>
        <p:txBody>
          <a:bodyPr wrap="square" rtlCol="0">
            <a:spAutoFit/>
          </a:bodyPr>
          <a:lstStyle/>
          <a:p>
            <a:pPr marL="349724" indent="-349724">
              <a:buFont typeface="Arial" pitchFamily="34" charset="0"/>
              <a:buChar char="•"/>
            </a:pPr>
            <a:endParaRPr lang="en-US" sz="3264" dirty="0"/>
          </a:p>
          <a:p>
            <a:pPr marL="349724" indent="-349724">
              <a:buFont typeface="Arial" pitchFamily="34" charset="0"/>
              <a:buChar char="•"/>
            </a:pPr>
            <a:endParaRPr lang="en-US" sz="3264" dirty="0"/>
          </a:p>
        </p:txBody>
      </p:sp>
      <p:sp>
        <p:nvSpPr>
          <p:cNvPr id="5" name="Content Placeholder 4"/>
          <p:cNvSpPr>
            <a:spLocks noGrp="1"/>
          </p:cNvSpPr>
          <p:nvPr>
            <p:ph type="body" sz="quarter" idx="10"/>
          </p:nvPr>
        </p:nvSpPr>
        <p:spPr>
          <a:xfrm>
            <a:off x="274638" y="1212850"/>
            <a:ext cx="11887200" cy="6370975"/>
          </a:xfrm>
        </p:spPr>
        <p:txBody>
          <a:bodyPr/>
          <a:lstStyle/>
          <a:p>
            <a:r>
              <a:rPr lang="en-US" sz="3600" dirty="0" smtClean="0"/>
              <a:t>Must be enabled on each server</a:t>
            </a:r>
          </a:p>
          <a:p>
            <a:r>
              <a:rPr lang="en-US" sz="3600" dirty="0" smtClean="0"/>
              <a:t>Nothing much to do on the client</a:t>
            </a:r>
          </a:p>
          <a:p>
            <a:r>
              <a:rPr lang="en-US" sz="3600" dirty="0" smtClean="0"/>
              <a:t>Two ways in</a:t>
            </a:r>
          </a:p>
          <a:p>
            <a:pPr lvl="1"/>
            <a:r>
              <a:rPr lang="en-US" sz="2000" dirty="0" smtClean="0"/>
              <a:t>Enter-</a:t>
            </a:r>
            <a:r>
              <a:rPr lang="en-US" sz="2000" dirty="0" err="1" smtClean="0"/>
              <a:t>PSSession</a:t>
            </a:r>
            <a:endParaRPr lang="en-US" sz="2000" dirty="0" smtClean="0"/>
          </a:p>
          <a:p>
            <a:pPr lvl="1"/>
            <a:r>
              <a:rPr lang="en-US" sz="2000" dirty="0" smtClean="0"/>
              <a:t>Invoke-Command</a:t>
            </a:r>
          </a:p>
          <a:p>
            <a:r>
              <a:rPr lang="en-US" sz="3600" dirty="0" smtClean="0"/>
              <a:t>Use Enable-</a:t>
            </a:r>
            <a:r>
              <a:rPr lang="en-US" sz="3600" dirty="0" err="1" smtClean="0"/>
              <a:t>PSRemoting</a:t>
            </a:r>
            <a:r>
              <a:rPr lang="en-US" sz="3600" dirty="0" smtClean="0"/>
              <a:t> to enable</a:t>
            </a:r>
          </a:p>
          <a:p>
            <a:r>
              <a:rPr lang="en-US" sz="3600" dirty="0" smtClean="0"/>
              <a:t>Get-Help </a:t>
            </a:r>
            <a:r>
              <a:rPr lang="en-US" sz="3600" dirty="0" err="1" smtClean="0"/>
              <a:t>about_remoting</a:t>
            </a:r>
            <a:endParaRPr lang="en-US" sz="3600" dirty="0" smtClean="0"/>
          </a:p>
          <a:p>
            <a:r>
              <a:rPr lang="en-US" sz="3600" dirty="0" smtClean="0"/>
              <a:t>Watch out for security settings</a:t>
            </a:r>
          </a:p>
          <a:p>
            <a:r>
              <a:rPr lang="en-US" sz="3600" dirty="0" smtClean="0"/>
              <a:t>Increase </a:t>
            </a:r>
            <a:r>
              <a:rPr lang="en-US" sz="3600" dirty="0" err="1" smtClean="0"/>
              <a:t>MaxMemoryPerShellMB</a:t>
            </a:r>
            <a:endParaRPr lang="en-US" sz="3600" dirty="0" smtClean="0"/>
          </a:p>
          <a:p>
            <a:r>
              <a:rPr lang="en-US" sz="3600" dirty="0" smtClean="0"/>
              <a:t>PowerShell Web Access</a:t>
            </a:r>
          </a:p>
          <a:p>
            <a:endParaRPr lang="en-US" sz="3600" dirty="0"/>
          </a:p>
        </p:txBody>
      </p:sp>
      <p:sp>
        <p:nvSpPr>
          <p:cNvPr id="3" name="Title 2"/>
          <p:cNvSpPr>
            <a:spLocks noGrp="1"/>
          </p:cNvSpPr>
          <p:nvPr>
            <p:ph type="title"/>
          </p:nvPr>
        </p:nvSpPr>
        <p:spPr/>
        <p:txBody>
          <a:bodyPr/>
          <a:lstStyle/>
          <a:p>
            <a:r>
              <a:rPr lang="en-US" smtClean="0"/>
              <a:t>Remoting – Connect to another server</a:t>
            </a:r>
            <a:endParaRPr lang="en-US" dirty="0"/>
          </a:p>
        </p:txBody>
      </p:sp>
    </p:spTree>
    <p:extLst>
      <p:ext uri="{BB962C8B-B14F-4D97-AF65-F5344CB8AC3E}">
        <p14:creationId xmlns:p14="http://schemas.microsoft.com/office/powerpoint/2010/main" val="74970654"/>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body" sz="quarter" idx="10"/>
          </p:nvPr>
        </p:nvSpPr>
        <p:spPr/>
        <p:txBody>
          <a:bodyPr/>
          <a:lstStyle/>
          <a:p>
            <a:r>
              <a:rPr lang="en-US" smtClean="0"/>
              <a:t>Add-SPShellAdmin</a:t>
            </a:r>
          </a:p>
          <a:p>
            <a:r>
              <a:rPr lang="en-US" smtClean="0"/>
              <a:t>Move-SPSite</a:t>
            </a:r>
          </a:p>
          <a:p>
            <a:r>
              <a:rPr lang="en-US" smtClean="0"/>
              <a:t>Enable Developer Dashboard</a:t>
            </a:r>
          </a:p>
          <a:p>
            <a:r>
              <a:rPr lang="en-US" smtClean="0"/>
              <a:t>Troubleshooting</a:t>
            </a:r>
          </a:p>
          <a:p>
            <a:r>
              <a:rPr lang="en-US" smtClean="0"/>
              <a:t>Master pages</a:t>
            </a:r>
          </a:p>
          <a:p>
            <a:r>
              <a:rPr lang="en-US" smtClean="0"/>
              <a:t>Get database sizes</a:t>
            </a:r>
          </a:p>
          <a:p>
            <a:endParaRPr lang="en-US" dirty="0"/>
          </a:p>
        </p:txBody>
      </p:sp>
      <p:sp>
        <p:nvSpPr>
          <p:cNvPr id="3" name="Title 2"/>
          <p:cNvSpPr>
            <a:spLocks noGrp="1"/>
          </p:cNvSpPr>
          <p:nvPr>
            <p:ph type="title"/>
          </p:nvPr>
        </p:nvSpPr>
        <p:spPr/>
        <p:txBody>
          <a:bodyPr/>
          <a:lstStyle/>
          <a:p>
            <a:r>
              <a:rPr lang="en-US" smtClean="0"/>
              <a:t>Everyday tasks</a:t>
            </a:r>
            <a:br>
              <a:rPr lang="en-US" smtClean="0"/>
            </a:br>
            <a:endParaRPr lang="en-US" dirty="0"/>
          </a:p>
        </p:txBody>
      </p:sp>
    </p:spTree>
    <p:extLst>
      <p:ext uri="{BB962C8B-B14F-4D97-AF65-F5344CB8AC3E}">
        <p14:creationId xmlns:p14="http://schemas.microsoft.com/office/powerpoint/2010/main" val="365521198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body" sz="quarter" idx="10"/>
          </p:nvPr>
        </p:nvSpPr>
        <p:spPr/>
        <p:txBody>
          <a:bodyPr/>
          <a:lstStyle/>
          <a:p>
            <a:r>
              <a:rPr lang="en-US" dirty="0" smtClean="0"/>
              <a:t>Necessary for unprivileged accounts, since you’re not logging in as the Farm account, right?</a:t>
            </a:r>
          </a:p>
          <a:p>
            <a:r>
              <a:rPr lang="en-US" dirty="0" smtClean="0"/>
              <a:t>Must specify databases to give access to</a:t>
            </a:r>
          </a:p>
          <a:p>
            <a:r>
              <a:rPr lang="en-US" dirty="0" smtClean="0"/>
              <a:t>Gives permissions to an account</a:t>
            </a:r>
          </a:p>
          <a:p>
            <a:pPr lvl="1"/>
            <a:r>
              <a:rPr lang="en-US" dirty="0" err="1" smtClean="0"/>
              <a:t>WSS_Admin_WPG</a:t>
            </a:r>
            <a:r>
              <a:rPr lang="en-US" dirty="0" smtClean="0"/>
              <a:t> on SharePoint servers</a:t>
            </a:r>
          </a:p>
          <a:p>
            <a:pPr lvl="1"/>
            <a:r>
              <a:rPr lang="en-US" dirty="0" err="1" smtClean="0"/>
              <a:t>SharePoint_Shell_Access</a:t>
            </a:r>
            <a:r>
              <a:rPr lang="en-US" dirty="0" smtClean="0"/>
              <a:t> role on database</a:t>
            </a:r>
          </a:p>
          <a:p>
            <a:r>
              <a:rPr lang="en-US" dirty="0" smtClean="0"/>
              <a:t>To run it account must have:</a:t>
            </a:r>
          </a:p>
          <a:p>
            <a:pPr lvl="1"/>
            <a:r>
              <a:rPr lang="en-US" dirty="0" err="1" smtClean="0"/>
              <a:t>Security_Admin</a:t>
            </a:r>
            <a:r>
              <a:rPr lang="en-US" dirty="0" smtClean="0"/>
              <a:t> role SQL instance </a:t>
            </a:r>
          </a:p>
          <a:p>
            <a:pPr lvl="1"/>
            <a:r>
              <a:rPr lang="en-US" dirty="0" err="1" smtClean="0"/>
              <a:t>db_owner</a:t>
            </a:r>
            <a:r>
              <a:rPr lang="en-US" dirty="0" smtClean="0"/>
              <a:t> role on database</a:t>
            </a:r>
          </a:p>
          <a:p>
            <a:pPr lvl="1"/>
            <a:r>
              <a:rPr lang="en-US" dirty="0" smtClean="0"/>
              <a:t>Local admin on SharePoint server</a:t>
            </a:r>
            <a:endParaRPr lang="en-US" dirty="0"/>
          </a:p>
        </p:txBody>
      </p:sp>
      <p:sp>
        <p:nvSpPr>
          <p:cNvPr id="4" name="Title 3"/>
          <p:cNvSpPr>
            <a:spLocks noGrp="1"/>
          </p:cNvSpPr>
          <p:nvPr>
            <p:ph type="title"/>
          </p:nvPr>
        </p:nvSpPr>
        <p:spPr/>
        <p:txBody>
          <a:bodyPr/>
          <a:lstStyle/>
          <a:p>
            <a:r>
              <a:rPr lang="en-US" dirty="0" smtClean="0"/>
              <a:t>PowerShell security Add-</a:t>
            </a:r>
            <a:r>
              <a:rPr lang="en-US" dirty="0" err="1" smtClean="0"/>
              <a:t>SPShellAdmin</a:t>
            </a:r>
            <a:r>
              <a:rPr lang="en-US" dirty="0" smtClean="0"/>
              <a:t/>
            </a:r>
            <a:br>
              <a:rPr lang="en-US" dirty="0" smtClean="0"/>
            </a:br>
            <a:endParaRPr lang="en-US" dirty="0"/>
          </a:p>
        </p:txBody>
      </p:sp>
    </p:spTree>
    <p:extLst>
      <p:ext uri="{BB962C8B-B14F-4D97-AF65-F5344CB8AC3E}">
        <p14:creationId xmlns:p14="http://schemas.microsoft.com/office/powerpoint/2010/main" val="77211197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body" sz="quarter" idx="10"/>
          </p:nvPr>
        </p:nvSpPr>
        <p:spPr/>
        <p:txBody>
          <a:bodyPr/>
          <a:lstStyle/>
          <a:p>
            <a:r>
              <a:rPr lang="en-US" smtClean="0"/>
              <a:t>Used to move Site Collections between content databases</a:t>
            </a:r>
          </a:p>
          <a:p>
            <a:r>
              <a:rPr lang="en-US" smtClean="0"/>
              <a:t>Everything ‘mergecontentdbs’ can do, this can do better</a:t>
            </a:r>
          </a:p>
          <a:p>
            <a:r>
              <a:rPr lang="en-US" smtClean="0"/>
              <a:t>Mostly done on the SQL side</a:t>
            </a:r>
          </a:p>
          <a:p>
            <a:r>
              <a:rPr lang="en-US" smtClean="0"/>
              <a:t>Databases must be attached to the same web application, and on the same SQL instance</a:t>
            </a:r>
          </a:p>
          <a:p>
            <a:r>
              <a:rPr lang="en-US" smtClean="0"/>
              <a:t>Works great to get rid of Content databases with GUIDs</a:t>
            </a:r>
          </a:p>
          <a:p>
            <a:endParaRPr lang="en-US" dirty="0"/>
          </a:p>
        </p:txBody>
      </p:sp>
      <p:sp>
        <p:nvSpPr>
          <p:cNvPr id="4" name="Title 3"/>
          <p:cNvSpPr>
            <a:spLocks noGrp="1"/>
          </p:cNvSpPr>
          <p:nvPr>
            <p:ph type="title"/>
          </p:nvPr>
        </p:nvSpPr>
        <p:spPr/>
        <p:txBody>
          <a:bodyPr/>
          <a:lstStyle/>
          <a:p>
            <a:r>
              <a:rPr lang="en-US" smtClean="0"/>
              <a:t>Move-SPSite</a:t>
            </a:r>
            <a:br>
              <a:rPr lang="en-US" smtClean="0"/>
            </a:br>
            <a:endParaRPr lang="en-US" dirty="0"/>
          </a:p>
        </p:txBody>
      </p:sp>
    </p:spTree>
    <p:extLst>
      <p:ext uri="{BB962C8B-B14F-4D97-AF65-F5344CB8AC3E}">
        <p14:creationId xmlns:p14="http://schemas.microsoft.com/office/powerpoint/2010/main" val="4108850535"/>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type="body" sz="quarter" idx="10"/>
          </p:nvPr>
        </p:nvSpPr>
        <p:spPr/>
        <p:txBody>
          <a:bodyPr/>
          <a:lstStyle/>
          <a:p>
            <a:r>
              <a:rPr lang="en-US" dirty="0" smtClean="0"/>
              <a:t>Can be enabled with STSADM, but that’s just embarrassing</a:t>
            </a:r>
          </a:p>
          <a:p>
            <a:r>
              <a:rPr lang="en-US" dirty="0" smtClean="0"/>
              <a:t>More flexibility with PowerShell</a:t>
            </a:r>
            <a:endParaRPr lang="en-US" dirty="0"/>
          </a:p>
        </p:txBody>
      </p:sp>
      <p:sp>
        <p:nvSpPr>
          <p:cNvPr id="3" name="Title 2"/>
          <p:cNvSpPr>
            <a:spLocks noGrp="1"/>
          </p:cNvSpPr>
          <p:nvPr>
            <p:ph type="title"/>
          </p:nvPr>
        </p:nvSpPr>
        <p:spPr/>
        <p:txBody>
          <a:bodyPr/>
          <a:lstStyle/>
          <a:p>
            <a:r>
              <a:rPr lang="en-US" smtClean="0"/>
              <a:t>Developer Dashboard</a:t>
            </a:r>
            <a:br>
              <a:rPr lang="en-US" smtClean="0"/>
            </a:br>
            <a:endParaRPr lang="en-US" dirty="0"/>
          </a:p>
        </p:txBody>
      </p:sp>
      <p:sp>
        <p:nvSpPr>
          <p:cNvPr id="6" name="TextBox 5"/>
          <p:cNvSpPr txBox="1"/>
          <p:nvPr/>
        </p:nvSpPr>
        <p:spPr>
          <a:xfrm>
            <a:off x="1951037" y="3268662"/>
            <a:ext cx="7467600" cy="2687407"/>
          </a:xfrm>
          <a:prstGeom prst="rect">
            <a:avLst/>
          </a:prstGeom>
          <a:noFill/>
        </p:spPr>
        <p:txBody>
          <a:bodyPr wrap="square" rtlCol="0">
            <a:spAutoFit/>
          </a:bodyPr>
          <a:lstStyle/>
          <a:p>
            <a:r>
              <a:rPr lang="en-US" sz="1836" dirty="0">
                <a:latin typeface="Courier New" pitchFamily="49" charset="0"/>
                <a:cs typeface="Courier New" pitchFamily="49" charset="0"/>
              </a:rPr>
              <a:t>$dash = [</a:t>
            </a:r>
            <a:r>
              <a:rPr lang="en-US" sz="1836" dirty="0" err="1">
                <a:latin typeface="Courier New" pitchFamily="49" charset="0"/>
                <a:cs typeface="Courier New" pitchFamily="49" charset="0"/>
              </a:rPr>
              <a:t>Microsoft.SharePoint.Administration.SPWebService</a:t>
            </a:r>
            <a:r>
              <a:rPr lang="en-US" sz="1836" dirty="0">
                <a:latin typeface="Courier New" pitchFamily="49" charset="0"/>
                <a:cs typeface="Courier New" pitchFamily="49" charset="0"/>
              </a:rPr>
              <a:t>]::</a:t>
            </a:r>
            <a:r>
              <a:rPr lang="en-US" sz="1836" dirty="0" err="1">
                <a:latin typeface="Courier New" pitchFamily="49" charset="0"/>
                <a:cs typeface="Courier New" pitchFamily="49" charset="0"/>
              </a:rPr>
              <a:t>ContentService.DeveloperDashboardSettings</a:t>
            </a:r>
            <a:r>
              <a:rPr lang="en-US" sz="1836" dirty="0">
                <a:latin typeface="Courier New" pitchFamily="49" charset="0"/>
                <a:cs typeface="Courier New" pitchFamily="49" charset="0"/>
              </a:rPr>
              <a:t>; </a:t>
            </a:r>
          </a:p>
          <a:p>
            <a:endParaRPr lang="en-US" sz="1836" dirty="0">
              <a:latin typeface="Courier New" pitchFamily="49" charset="0"/>
              <a:cs typeface="Courier New" pitchFamily="49" charset="0"/>
            </a:endParaRPr>
          </a:p>
          <a:p>
            <a:r>
              <a:rPr lang="en-US" sz="1836" dirty="0">
                <a:latin typeface="Courier New" pitchFamily="49" charset="0"/>
                <a:cs typeface="Courier New" pitchFamily="49" charset="0"/>
              </a:rPr>
              <a:t>$</a:t>
            </a:r>
            <a:r>
              <a:rPr lang="en-US" sz="1836" dirty="0" err="1">
                <a:latin typeface="Courier New" pitchFamily="49" charset="0"/>
                <a:cs typeface="Courier New" pitchFamily="49" charset="0"/>
              </a:rPr>
              <a:t>dash.DisplayLevel</a:t>
            </a:r>
            <a:r>
              <a:rPr lang="en-US" sz="1836" dirty="0">
                <a:latin typeface="Courier New" pitchFamily="49" charset="0"/>
                <a:cs typeface="Courier New" pitchFamily="49" charset="0"/>
              </a:rPr>
              <a:t> = 'On'; </a:t>
            </a:r>
          </a:p>
          <a:p>
            <a:endParaRPr lang="en-US" sz="1836" dirty="0">
              <a:latin typeface="Courier New" pitchFamily="49" charset="0"/>
              <a:cs typeface="Courier New" pitchFamily="49" charset="0"/>
            </a:endParaRPr>
          </a:p>
          <a:p>
            <a:r>
              <a:rPr lang="en-US" sz="1836" dirty="0">
                <a:latin typeface="Courier New" pitchFamily="49" charset="0"/>
                <a:cs typeface="Courier New" pitchFamily="49" charset="0"/>
              </a:rPr>
              <a:t>$</a:t>
            </a:r>
            <a:r>
              <a:rPr lang="en-US" sz="1836" dirty="0" err="1">
                <a:latin typeface="Courier New" pitchFamily="49" charset="0"/>
                <a:cs typeface="Courier New" pitchFamily="49" charset="0"/>
              </a:rPr>
              <a:t>dash.TraceEnabled</a:t>
            </a:r>
            <a:r>
              <a:rPr lang="en-US" sz="1836" dirty="0">
                <a:latin typeface="Courier New" pitchFamily="49" charset="0"/>
                <a:cs typeface="Courier New" pitchFamily="49" charset="0"/>
              </a:rPr>
              <a:t> = $true; </a:t>
            </a:r>
          </a:p>
          <a:p>
            <a:endParaRPr lang="en-US" sz="1836" dirty="0">
              <a:latin typeface="Courier New" pitchFamily="49" charset="0"/>
              <a:cs typeface="Courier New" pitchFamily="49" charset="0"/>
            </a:endParaRPr>
          </a:p>
          <a:p>
            <a:r>
              <a:rPr lang="en-US" sz="1836" dirty="0">
                <a:latin typeface="Courier New" pitchFamily="49" charset="0"/>
                <a:cs typeface="Courier New" pitchFamily="49" charset="0"/>
              </a:rPr>
              <a:t>$</a:t>
            </a:r>
            <a:r>
              <a:rPr lang="en-US" sz="1836" dirty="0" err="1">
                <a:latin typeface="Courier New" pitchFamily="49" charset="0"/>
                <a:cs typeface="Courier New" pitchFamily="49" charset="0"/>
              </a:rPr>
              <a:t>dash.Update</a:t>
            </a:r>
            <a:r>
              <a:rPr lang="en-US" sz="1836" dirty="0">
                <a:latin typeface="Courier New" pitchFamily="49" charset="0"/>
                <a:cs typeface="Courier New" pitchFamily="49" charset="0"/>
              </a:rPr>
              <a:t>() </a:t>
            </a:r>
          </a:p>
        </p:txBody>
      </p:sp>
    </p:spTree>
    <p:extLst>
      <p:ext uri="{BB962C8B-B14F-4D97-AF65-F5344CB8AC3E}">
        <p14:creationId xmlns:p14="http://schemas.microsoft.com/office/powerpoint/2010/main" val="628835904"/>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type="body" sz="quarter" idx="10"/>
          </p:nvPr>
        </p:nvSpPr>
        <p:spPr/>
        <p:txBody>
          <a:bodyPr/>
          <a:lstStyle/>
          <a:p>
            <a:r>
              <a:rPr lang="en-US" dirty="0" smtClean="0"/>
              <a:t>Use New-</a:t>
            </a:r>
            <a:r>
              <a:rPr lang="en-US" dirty="0" err="1" smtClean="0"/>
              <a:t>SPLogFile</a:t>
            </a:r>
            <a:r>
              <a:rPr lang="en-US" dirty="0" smtClean="0"/>
              <a:t> immediately before and right after recreating a problem</a:t>
            </a:r>
          </a:p>
          <a:p>
            <a:r>
              <a:rPr lang="en-US" dirty="0" smtClean="0"/>
              <a:t>Use Merge-</a:t>
            </a:r>
            <a:r>
              <a:rPr lang="en-US" dirty="0" err="1" smtClean="0"/>
              <a:t>SPLogFiles</a:t>
            </a:r>
            <a:r>
              <a:rPr lang="en-US" dirty="0" smtClean="0"/>
              <a:t> to collect trace logs from all servers in your farm</a:t>
            </a:r>
          </a:p>
          <a:p>
            <a:r>
              <a:rPr lang="en-US" dirty="0" smtClean="0"/>
              <a:t>Use Get-</a:t>
            </a:r>
            <a:r>
              <a:rPr lang="en-US" dirty="0" err="1" smtClean="0"/>
              <a:t>SPLogEvent</a:t>
            </a:r>
            <a:r>
              <a:rPr lang="en-US" dirty="0" smtClean="0"/>
              <a:t> to get events</a:t>
            </a:r>
          </a:p>
          <a:p>
            <a:pPr lvl="1"/>
            <a:r>
              <a:rPr lang="en-US" dirty="0" smtClean="0"/>
              <a:t>Can filter by a number of properties, like Correlation ID</a:t>
            </a:r>
          </a:p>
          <a:p>
            <a:pPr lvl="1"/>
            <a:r>
              <a:rPr lang="en-US" dirty="0" smtClean="0"/>
              <a:t>Can point at alternate directory</a:t>
            </a:r>
          </a:p>
          <a:p>
            <a:pPr lvl="1"/>
            <a:endParaRPr lang="en-US" dirty="0" smtClean="0"/>
          </a:p>
          <a:p>
            <a:endParaRPr lang="en-US" dirty="0"/>
          </a:p>
        </p:txBody>
      </p:sp>
      <p:sp>
        <p:nvSpPr>
          <p:cNvPr id="4" name="TextBox 3"/>
          <p:cNvSpPr txBox="1"/>
          <p:nvPr/>
        </p:nvSpPr>
        <p:spPr>
          <a:xfrm>
            <a:off x="1798637" y="5249862"/>
            <a:ext cx="9032799" cy="958583"/>
          </a:xfrm>
          <a:prstGeom prst="rect">
            <a:avLst/>
          </a:prstGeom>
          <a:noFill/>
        </p:spPr>
        <p:txBody>
          <a:bodyPr wrap="square" rtlCol="0">
            <a:spAutoFit/>
          </a:bodyPr>
          <a:lstStyle/>
          <a:p>
            <a:r>
              <a:rPr lang="en-US" sz="1836" dirty="0">
                <a:latin typeface="Courier New" pitchFamily="49" charset="0"/>
                <a:cs typeface="Courier New" pitchFamily="49" charset="0"/>
              </a:rPr>
              <a:t>Get-</a:t>
            </a:r>
            <a:r>
              <a:rPr lang="en-US" sz="1836" dirty="0" err="1">
                <a:latin typeface="Courier New" pitchFamily="49" charset="0"/>
                <a:cs typeface="Courier New" pitchFamily="49" charset="0"/>
              </a:rPr>
              <a:t>SPLogEvent</a:t>
            </a:r>
            <a:r>
              <a:rPr lang="en-US" sz="1836" dirty="0">
                <a:latin typeface="Courier New" pitchFamily="49" charset="0"/>
                <a:cs typeface="Courier New" pitchFamily="49" charset="0"/>
              </a:rPr>
              <a:t> -</a:t>
            </a:r>
            <a:r>
              <a:rPr lang="en-US" sz="1836" dirty="0" err="1">
                <a:latin typeface="Courier New" pitchFamily="49" charset="0"/>
                <a:cs typeface="Courier New" pitchFamily="49" charset="0"/>
              </a:rPr>
              <a:t>StartTime</a:t>
            </a:r>
            <a:r>
              <a:rPr lang="en-US" sz="1836" dirty="0">
                <a:latin typeface="Courier New" pitchFamily="49" charset="0"/>
                <a:cs typeface="Courier New" pitchFamily="49" charset="0"/>
              </a:rPr>
              <a:t> (Get-Date).</a:t>
            </a:r>
            <a:r>
              <a:rPr lang="en-US" sz="1836" dirty="0" err="1">
                <a:latin typeface="Courier New" pitchFamily="49" charset="0"/>
                <a:cs typeface="Courier New" pitchFamily="49" charset="0"/>
              </a:rPr>
              <a:t>addminutes</a:t>
            </a:r>
            <a:r>
              <a:rPr lang="en-US" sz="1836" dirty="0">
                <a:latin typeface="Courier New" pitchFamily="49" charset="0"/>
                <a:cs typeface="Courier New" pitchFamily="49" charset="0"/>
              </a:rPr>
              <a:t>(-10) –Directory e:\logs | Where-Object {$_.correlation -eq "dc07834b-9982-4eaf-aacf-d62a6b398f87"}</a:t>
            </a:r>
          </a:p>
        </p:txBody>
      </p:sp>
      <p:sp>
        <p:nvSpPr>
          <p:cNvPr id="5" name="Title 4"/>
          <p:cNvSpPr>
            <a:spLocks noGrp="1"/>
          </p:cNvSpPr>
          <p:nvPr>
            <p:ph type="title"/>
          </p:nvPr>
        </p:nvSpPr>
        <p:spPr/>
        <p:txBody>
          <a:bodyPr/>
          <a:lstStyle/>
          <a:p>
            <a:r>
              <a:rPr lang="en-US" smtClean="0"/>
              <a:t>Troubleshooting</a:t>
            </a:r>
            <a:br>
              <a:rPr lang="en-US" smtClean="0"/>
            </a:br>
            <a:endParaRPr lang="en-US" dirty="0"/>
          </a:p>
        </p:txBody>
      </p:sp>
    </p:spTree>
    <p:extLst>
      <p:ext uri="{BB962C8B-B14F-4D97-AF65-F5344CB8AC3E}">
        <p14:creationId xmlns:p14="http://schemas.microsoft.com/office/powerpoint/2010/main" val="284856893"/>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66088" y="2873766"/>
            <a:ext cx="8626581" cy="1822995"/>
          </a:xfrm>
          <a:prstGeom prst="rect">
            <a:avLst/>
          </a:prstGeom>
          <a:noFill/>
        </p:spPr>
        <p:txBody>
          <a:bodyPr wrap="square" rtlCol="0">
            <a:spAutoFit/>
          </a:bodyPr>
          <a:lstStyle/>
          <a:p>
            <a:r>
              <a:rPr lang="en-US" sz="1836" dirty="0">
                <a:latin typeface="Courier New" pitchFamily="49" charset="0"/>
                <a:cs typeface="Courier New" pitchFamily="49" charset="0"/>
              </a:rPr>
              <a:t>$web = Get-</a:t>
            </a:r>
            <a:r>
              <a:rPr lang="en-US" sz="1836" dirty="0" err="1">
                <a:latin typeface="Courier New" pitchFamily="49" charset="0"/>
                <a:cs typeface="Courier New" pitchFamily="49" charset="0"/>
              </a:rPr>
              <a:t>SPWeb</a:t>
            </a:r>
            <a:r>
              <a:rPr lang="en-US" sz="1836" dirty="0">
                <a:latin typeface="Courier New" pitchFamily="49" charset="0"/>
                <a:cs typeface="Courier New" pitchFamily="49" charset="0"/>
              </a:rPr>
              <a:t> http://sharepoint </a:t>
            </a:r>
          </a:p>
          <a:p>
            <a:r>
              <a:rPr lang="en-US" sz="1836" dirty="0">
                <a:latin typeface="Courier New" pitchFamily="49" charset="0"/>
                <a:cs typeface="Courier New" pitchFamily="49" charset="0"/>
              </a:rPr>
              <a:t>$</a:t>
            </a:r>
            <a:r>
              <a:rPr lang="en-US" sz="1836" dirty="0" err="1">
                <a:latin typeface="Courier New" pitchFamily="49" charset="0"/>
                <a:cs typeface="Courier New" pitchFamily="49" charset="0"/>
              </a:rPr>
              <a:t>web.CustomMasterUrl</a:t>
            </a:r>
            <a:r>
              <a:rPr lang="en-US" sz="1836" dirty="0">
                <a:latin typeface="Courier New" pitchFamily="49" charset="0"/>
                <a:cs typeface="Courier New" pitchFamily="49" charset="0"/>
              </a:rPr>
              <a:t> = "/_catalogs/</a:t>
            </a:r>
            <a:r>
              <a:rPr lang="en-US" sz="1836" dirty="0" err="1">
                <a:latin typeface="Courier New" pitchFamily="49" charset="0"/>
                <a:cs typeface="Courier New" pitchFamily="49" charset="0"/>
              </a:rPr>
              <a:t>masterpage</a:t>
            </a:r>
            <a:r>
              <a:rPr lang="en-US" sz="1836" dirty="0">
                <a:latin typeface="Courier New" pitchFamily="49" charset="0"/>
                <a:cs typeface="Courier New" pitchFamily="49" charset="0"/>
              </a:rPr>
              <a:t>/</a:t>
            </a:r>
            <a:r>
              <a:rPr lang="en-US" sz="1836" dirty="0" err="1">
                <a:latin typeface="Courier New" pitchFamily="49" charset="0"/>
                <a:cs typeface="Courier New" pitchFamily="49" charset="0"/>
              </a:rPr>
              <a:t>nightandday.master</a:t>
            </a:r>
            <a:r>
              <a:rPr lang="en-US" sz="1836" dirty="0">
                <a:latin typeface="Courier New" pitchFamily="49" charset="0"/>
                <a:cs typeface="Courier New" pitchFamily="49" charset="0"/>
              </a:rPr>
              <a:t>" </a:t>
            </a:r>
          </a:p>
          <a:p>
            <a:r>
              <a:rPr lang="en-US" sz="1836" dirty="0">
                <a:latin typeface="Courier New" pitchFamily="49" charset="0"/>
                <a:cs typeface="Courier New" pitchFamily="49" charset="0"/>
              </a:rPr>
              <a:t>$</a:t>
            </a:r>
            <a:r>
              <a:rPr lang="en-US" sz="1836" dirty="0" err="1">
                <a:latin typeface="Courier New" pitchFamily="49" charset="0"/>
                <a:cs typeface="Courier New" pitchFamily="49" charset="0"/>
              </a:rPr>
              <a:t>web.MasterUrl</a:t>
            </a:r>
            <a:r>
              <a:rPr lang="en-US" sz="1836" dirty="0">
                <a:latin typeface="Courier New" pitchFamily="49" charset="0"/>
                <a:cs typeface="Courier New" pitchFamily="49" charset="0"/>
              </a:rPr>
              <a:t> = "/_catalogs/</a:t>
            </a:r>
            <a:r>
              <a:rPr lang="en-US" sz="1836" dirty="0" err="1">
                <a:latin typeface="Courier New" pitchFamily="49" charset="0"/>
                <a:cs typeface="Courier New" pitchFamily="49" charset="0"/>
              </a:rPr>
              <a:t>masterpage</a:t>
            </a:r>
            <a:r>
              <a:rPr lang="en-US" sz="1836" dirty="0">
                <a:latin typeface="Courier New" pitchFamily="49" charset="0"/>
                <a:cs typeface="Courier New" pitchFamily="49" charset="0"/>
              </a:rPr>
              <a:t>/</a:t>
            </a:r>
            <a:r>
              <a:rPr lang="en-US" sz="1836" dirty="0" err="1">
                <a:latin typeface="Courier New" pitchFamily="49" charset="0"/>
                <a:cs typeface="Courier New" pitchFamily="49" charset="0"/>
              </a:rPr>
              <a:t>nightandday.master</a:t>
            </a:r>
            <a:r>
              <a:rPr lang="en-US" sz="1836" dirty="0">
                <a:latin typeface="Courier New" pitchFamily="49" charset="0"/>
                <a:cs typeface="Courier New" pitchFamily="49" charset="0"/>
              </a:rPr>
              <a:t>" </a:t>
            </a:r>
          </a:p>
          <a:p>
            <a:r>
              <a:rPr lang="en-US" sz="1836" dirty="0">
                <a:latin typeface="Courier New" pitchFamily="49" charset="0"/>
                <a:cs typeface="Courier New" pitchFamily="49" charset="0"/>
              </a:rPr>
              <a:t>$</a:t>
            </a:r>
            <a:r>
              <a:rPr lang="en-US" sz="1836" dirty="0" err="1">
                <a:latin typeface="Courier New" pitchFamily="49" charset="0"/>
                <a:cs typeface="Courier New" pitchFamily="49" charset="0"/>
              </a:rPr>
              <a:t>web.Update</a:t>
            </a:r>
            <a:r>
              <a:rPr lang="en-US" sz="1836" dirty="0">
                <a:latin typeface="Courier New" pitchFamily="49" charset="0"/>
                <a:cs typeface="Courier New" pitchFamily="49" charset="0"/>
              </a:rPr>
              <a:t>() </a:t>
            </a:r>
          </a:p>
          <a:p>
            <a:endParaRPr lang="en-US" sz="1836" dirty="0"/>
          </a:p>
        </p:txBody>
      </p:sp>
      <p:sp>
        <p:nvSpPr>
          <p:cNvPr id="6" name="Content Placeholder 5"/>
          <p:cNvSpPr>
            <a:spLocks noGrp="1"/>
          </p:cNvSpPr>
          <p:nvPr>
            <p:ph type="body" sz="quarter" idx="10"/>
          </p:nvPr>
        </p:nvSpPr>
        <p:spPr/>
        <p:txBody>
          <a:bodyPr/>
          <a:lstStyle/>
          <a:p>
            <a:r>
              <a:rPr lang="en-US" smtClean="0"/>
              <a:t>Can be used to set the master page</a:t>
            </a:r>
          </a:p>
          <a:p>
            <a:endParaRPr lang="en-US" smtClean="0"/>
          </a:p>
          <a:p>
            <a:endParaRPr lang="en-US" dirty="0"/>
          </a:p>
        </p:txBody>
      </p:sp>
      <p:sp>
        <p:nvSpPr>
          <p:cNvPr id="5" name="Title 4"/>
          <p:cNvSpPr>
            <a:spLocks noGrp="1"/>
          </p:cNvSpPr>
          <p:nvPr>
            <p:ph type="title"/>
          </p:nvPr>
        </p:nvSpPr>
        <p:spPr/>
        <p:txBody>
          <a:bodyPr/>
          <a:lstStyle/>
          <a:p>
            <a:r>
              <a:rPr lang="en-US" smtClean="0"/>
              <a:t>Master Pages</a:t>
            </a:r>
            <a:br>
              <a:rPr lang="en-US" smtClean="0"/>
            </a:br>
            <a:endParaRPr lang="en-US" dirty="0"/>
          </a:p>
        </p:txBody>
      </p:sp>
    </p:spTree>
    <p:extLst>
      <p:ext uri="{BB962C8B-B14F-4D97-AF65-F5344CB8AC3E}">
        <p14:creationId xmlns:p14="http://schemas.microsoft.com/office/powerpoint/2010/main" val="1349001686"/>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98009" y="2564659"/>
            <a:ext cx="8782015" cy="958583"/>
          </a:xfrm>
          <a:prstGeom prst="rect">
            <a:avLst/>
          </a:prstGeom>
          <a:noFill/>
        </p:spPr>
        <p:txBody>
          <a:bodyPr wrap="square" rtlCol="0">
            <a:spAutoFit/>
          </a:bodyPr>
          <a:lstStyle/>
          <a:p>
            <a:r>
              <a:rPr lang="en-US" sz="1836" dirty="0">
                <a:latin typeface="Courier New" pitchFamily="49" charset="0"/>
                <a:cs typeface="Courier New" pitchFamily="49" charset="0"/>
              </a:rPr>
              <a:t>Get-</a:t>
            </a:r>
            <a:r>
              <a:rPr lang="en-US" sz="1836" dirty="0" err="1">
                <a:latin typeface="Courier New" pitchFamily="49" charset="0"/>
                <a:cs typeface="Courier New" pitchFamily="49" charset="0"/>
              </a:rPr>
              <a:t>SPDatabase</a:t>
            </a:r>
            <a:r>
              <a:rPr lang="en-US" sz="1836" dirty="0">
                <a:latin typeface="Courier New" pitchFamily="49" charset="0"/>
                <a:cs typeface="Courier New" pitchFamily="49" charset="0"/>
              </a:rPr>
              <a:t> | Sort-Object </a:t>
            </a:r>
            <a:r>
              <a:rPr lang="en-US" sz="1836" dirty="0" err="1">
                <a:latin typeface="Courier New" pitchFamily="49" charset="0"/>
                <a:cs typeface="Courier New" pitchFamily="49" charset="0"/>
              </a:rPr>
              <a:t>disksizerequired</a:t>
            </a:r>
            <a:r>
              <a:rPr lang="en-US" sz="1836" dirty="0">
                <a:latin typeface="Courier New" pitchFamily="49" charset="0"/>
                <a:cs typeface="Courier New" pitchFamily="49" charset="0"/>
              </a:rPr>
              <a:t> -</a:t>
            </a:r>
            <a:r>
              <a:rPr lang="en-US" sz="1836" dirty="0" err="1">
                <a:latin typeface="Courier New" pitchFamily="49" charset="0"/>
                <a:cs typeface="Courier New" pitchFamily="49" charset="0"/>
              </a:rPr>
              <a:t>desc</a:t>
            </a:r>
            <a:r>
              <a:rPr lang="en-US" sz="1836" dirty="0">
                <a:latin typeface="Courier New" pitchFamily="49" charset="0"/>
                <a:cs typeface="Courier New" pitchFamily="49" charset="0"/>
              </a:rPr>
              <a:t> | Format-Table Name, @{Label ="Size in MB"; Expression = {$_.</a:t>
            </a:r>
            <a:r>
              <a:rPr lang="en-US" sz="1836" dirty="0" err="1">
                <a:latin typeface="Courier New" pitchFamily="49" charset="0"/>
                <a:cs typeface="Courier New" pitchFamily="49" charset="0"/>
              </a:rPr>
              <a:t>disksizerequired</a:t>
            </a:r>
            <a:r>
              <a:rPr lang="en-US" sz="1836" dirty="0">
                <a:latin typeface="Courier New" pitchFamily="49" charset="0"/>
                <a:cs typeface="Courier New" pitchFamily="49" charset="0"/>
              </a:rPr>
              <a:t>/1mb}}</a:t>
            </a:r>
          </a:p>
        </p:txBody>
      </p:sp>
      <p:sp>
        <p:nvSpPr>
          <p:cNvPr id="5" name="TextBox 4"/>
          <p:cNvSpPr txBox="1"/>
          <p:nvPr/>
        </p:nvSpPr>
        <p:spPr>
          <a:xfrm>
            <a:off x="1889194" y="3895470"/>
            <a:ext cx="8799648" cy="1246721"/>
          </a:xfrm>
          <a:prstGeom prst="rect">
            <a:avLst/>
          </a:prstGeom>
          <a:noFill/>
        </p:spPr>
        <p:txBody>
          <a:bodyPr wrap="square" rtlCol="0">
            <a:spAutoFit/>
          </a:bodyPr>
          <a:lstStyle/>
          <a:p>
            <a:r>
              <a:rPr lang="en-US" sz="1836" dirty="0">
                <a:latin typeface="Courier New" pitchFamily="49" charset="0"/>
                <a:cs typeface="Courier New" pitchFamily="49" charset="0"/>
              </a:rPr>
              <a:t>Get-</a:t>
            </a:r>
            <a:r>
              <a:rPr lang="en-US" sz="1836" dirty="0" err="1">
                <a:latin typeface="Courier New" pitchFamily="49" charset="0"/>
                <a:cs typeface="Courier New" pitchFamily="49" charset="0"/>
              </a:rPr>
              <a:t>SPDatabase</a:t>
            </a:r>
            <a:r>
              <a:rPr lang="en-US" sz="1836" dirty="0">
                <a:latin typeface="Courier New" pitchFamily="49" charset="0"/>
                <a:cs typeface="Courier New" pitchFamily="49" charset="0"/>
              </a:rPr>
              <a:t> | </a:t>
            </a:r>
            <a:r>
              <a:rPr lang="en-US" sz="1836" dirty="0" err="1">
                <a:latin typeface="Courier New" pitchFamily="49" charset="0"/>
                <a:cs typeface="Courier New" pitchFamily="49" charset="0"/>
              </a:rPr>
              <a:t>ForEach</a:t>
            </a:r>
            <a:r>
              <a:rPr lang="en-US" sz="1836" dirty="0">
                <a:latin typeface="Courier New" pitchFamily="49" charset="0"/>
                <a:cs typeface="Courier New" pitchFamily="49" charset="0"/>
              </a:rPr>
              <a:t>-Object {$</a:t>
            </a:r>
            <a:r>
              <a:rPr lang="en-US" sz="1836" dirty="0" err="1">
                <a:latin typeface="Courier New" pitchFamily="49" charset="0"/>
                <a:cs typeface="Courier New" pitchFamily="49" charset="0"/>
              </a:rPr>
              <a:t>db</a:t>
            </a:r>
            <a:r>
              <a:rPr lang="en-US" sz="1836" dirty="0">
                <a:latin typeface="Courier New" pitchFamily="49" charset="0"/>
                <a:cs typeface="Courier New" pitchFamily="49" charset="0"/>
              </a:rPr>
              <a:t>=0} {$</a:t>
            </a:r>
            <a:r>
              <a:rPr lang="en-US" sz="1836" dirty="0" err="1">
                <a:latin typeface="Courier New" pitchFamily="49" charset="0"/>
                <a:cs typeface="Courier New" pitchFamily="49" charset="0"/>
              </a:rPr>
              <a:t>db</a:t>
            </a:r>
            <a:r>
              <a:rPr lang="en-US" sz="1836" dirty="0">
                <a:latin typeface="Courier New" pitchFamily="49" charset="0"/>
                <a:cs typeface="Courier New" pitchFamily="49" charset="0"/>
              </a:rPr>
              <a:t> +=$_.</a:t>
            </a:r>
            <a:r>
              <a:rPr lang="en-US" sz="1836" dirty="0" err="1">
                <a:latin typeface="Courier New" pitchFamily="49" charset="0"/>
                <a:cs typeface="Courier New" pitchFamily="49" charset="0"/>
              </a:rPr>
              <a:t>disksizerequired</a:t>
            </a:r>
            <a:r>
              <a:rPr lang="en-US" sz="1836" dirty="0">
                <a:latin typeface="Courier New" pitchFamily="49" charset="0"/>
                <a:cs typeface="Courier New" pitchFamily="49" charset="0"/>
              </a:rPr>
              <a:t>; $_.name + " - " + $_.</a:t>
            </a:r>
            <a:r>
              <a:rPr lang="en-US" sz="1836" dirty="0" err="1">
                <a:latin typeface="Courier New" pitchFamily="49" charset="0"/>
                <a:cs typeface="Courier New" pitchFamily="49" charset="0"/>
              </a:rPr>
              <a:t>disksizerequired</a:t>
            </a:r>
            <a:r>
              <a:rPr lang="en-US" sz="1836" dirty="0">
                <a:latin typeface="Courier New" pitchFamily="49" charset="0"/>
                <a:cs typeface="Courier New" pitchFamily="49" charset="0"/>
              </a:rPr>
              <a:t>/1mb} {Write-Host "`</a:t>
            </a:r>
            <a:r>
              <a:rPr lang="en-US" sz="1836" dirty="0" err="1">
                <a:latin typeface="Courier New" pitchFamily="49" charset="0"/>
                <a:cs typeface="Courier New" pitchFamily="49" charset="0"/>
              </a:rPr>
              <a:t>nTotal</a:t>
            </a:r>
            <a:r>
              <a:rPr lang="en-US" sz="1836" dirty="0">
                <a:latin typeface="Courier New" pitchFamily="49" charset="0"/>
                <a:cs typeface="Courier New" pitchFamily="49" charset="0"/>
              </a:rPr>
              <a:t> Storage (in MB) =" ("{0:n0}" -f ($</a:t>
            </a:r>
            <a:r>
              <a:rPr lang="en-US" sz="1836" dirty="0" err="1">
                <a:latin typeface="Courier New" pitchFamily="49" charset="0"/>
                <a:cs typeface="Courier New" pitchFamily="49" charset="0"/>
              </a:rPr>
              <a:t>db</a:t>
            </a:r>
            <a:r>
              <a:rPr lang="en-US" sz="1836" dirty="0">
                <a:latin typeface="Courier New" pitchFamily="49" charset="0"/>
                <a:cs typeface="Courier New" pitchFamily="49" charset="0"/>
              </a:rPr>
              <a:t>/1mb))}</a:t>
            </a:r>
          </a:p>
        </p:txBody>
      </p:sp>
      <p:sp>
        <p:nvSpPr>
          <p:cNvPr id="7" name="Content Placeholder 6"/>
          <p:cNvSpPr>
            <a:spLocks noGrp="1"/>
          </p:cNvSpPr>
          <p:nvPr>
            <p:ph type="body" sz="quarter" idx="10"/>
          </p:nvPr>
        </p:nvSpPr>
        <p:spPr/>
        <p:txBody>
          <a:bodyPr/>
          <a:lstStyle/>
          <a:p>
            <a:r>
              <a:rPr lang="en-US" smtClean="0"/>
              <a:t>Use Get-SPDatabase to get list of databases and their properties</a:t>
            </a:r>
          </a:p>
          <a:p>
            <a:endParaRPr lang="en-US" dirty="0"/>
          </a:p>
        </p:txBody>
      </p:sp>
      <p:sp>
        <p:nvSpPr>
          <p:cNvPr id="6" name="Title 5"/>
          <p:cNvSpPr>
            <a:spLocks noGrp="1"/>
          </p:cNvSpPr>
          <p:nvPr>
            <p:ph type="title"/>
          </p:nvPr>
        </p:nvSpPr>
        <p:spPr/>
        <p:txBody>
          <a:bodyPr/>
          <a:lstStyle/>
          <a:p>
            <a:r>
              <a:rPr lang="en-US" smtClean="0"/>
              <a:t>Database Information</a:t>
            </a:r>
            <a:br>
              <a:rPr lang="en-US" smtClean="0"/>
            </a:br>
            <a:endParaRPr lang="en-US" dirty="0"/>
          </a:p>
        </p:txBody>
      </p:sp>
    </p:spTree>
    <p:extLst>
      <p:ext uri="{BB962C8B-B14F-4D97-AF65-F5344CB8AC3E}">
        <p14:creationId xmlns:p14="http://schemas.microsoft.com/office/powerpoint/2010/main" val="2016883711"/>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Platshållare för innehåll 2"/>
          <p:cNvSpPr>
            <a:spLocks noGrp="1"/>
          </p:cNvSpPr>
          <p:nvPr>
            <p:ph type="body" sz="quarter" idx="10"/>
          </p:nvPr>
        </p:nvSpPr>
        <p:spPr>
          <a:xfrm>
            <a:off x="274638" y="1212850"/>
            <a:ext cx="11887200" cy="5527667"/>
          </a:xfrm>
        </p:spPr>
        <p:txBody>
          <a:bodyPr/>
          <a:lstStyle/>
          <a:p>
            <a:r>
              <a:rPr lang="en-US" sz="2800" dirty="0" smtClean="0"/>
              <a:t>WSS MVP since 2006</a:t>
            </a:r>
          </a:p>
          <a:p>
            <a:r>
              <a:rPr lang="en-US" sz="2800" dirty="0" smtClean="0"/>
              <a:t>Speaker, writer, consultant, Aquarius, Iowa Native</a:t>
            </a:r>
          </a:p>
          <a:p>
            <a:r>
              <a:rPr lang="en-US" sz="2800" dirty="0" smtClean="0"/>
              <a:t>Personal Blog</a:t>
            </a:r>
            <a:br>
              <a:rPr lang="en-US" sz="2800" dirty="0" smtClean="0"/>
            </a:br>
            <a:r>
              <a:rPr lang="en-US" sz="2800" dirty="0" smtClean="0">
                <a:hlinkClick r:id="rId3"/>
              </a:rPr>
              <a:t>www.toddklindt.com/blog</a:t>
            </a:r>
            <a:endParaRPr lang="en-US" sz="2800" dirty="0" smtClean="0"/>
          </a:p>
          <a:p>
            <a:r>
              <a:rPr lang="en-US" sz="2800" dirty="0" smtClean="0"/>
              <a:t>Company web site</a:t>
            </a:r>
            <a:br>
              <a:rPr lang="en-US" sz="2800" dirty="0" smtClean="0"/>
            </a:br>
            <a:r>
              <a:rPr lang="en-US" sz="2800" dirty="0" smtClean="0">
                <a:hlinkClick r:id="rId4"/>
              </a:rPr>
              <a:t>http://SharePoint.Rackspace.com</a:t>
            </a:r>
            <a:r>
              <a:rPr lang="en-US" sz="2800" dirty="0" smtClean="0"/>
              <a:t>  </a:t>
            </a:r>
          </a:p>
          <a:p>
            <a:r>
              <a:rPr lang="en-US" sz="2800" dirty="0" smtClean="0"/>
              <a:t>E-mail</a:t>
            </a:r>
            <a:br>
              <a:rPr lang="en-US" sz="2800" dirty="0" smtClean="0"/>
            </a:br>
            <a:r>
              <a:rPr lang="en-US" sz="2800" dirty="0" smtClean="0">
                <a:hlinkClick r:id="rId5"/>
              </a:rPr>
              <a:t>todd.Klindt@Rackspace.com</a:t>
            </a:r>
            <a:r>
              <a:rPr lang="en-US" sz="2800" dirty="0" smtClean="0"/>
              <a:t> </a:t>
            </a:r>
          </a:p>
          <a:p>
            <a:r>
              <a:rPr lang="en-US" sz="2800" dirty="0" smtClean="0"/>
              <a:t>Twitter me! @toddklindt</a:t>
            </a:r>
          </a:p>
          <a:p>
            <a:endParaRPr lang="en-US" sz="2800" dirty="0" smtClean="0"/>
          </a:p>
          <a:p>
            <a:r>
              <a:rPr lang="en-US" sz="2800" dirty="0" smtClean="0"/>
              <a:t>NETCAST!!!!!!!!!!!!!!!!!!!!!!!!</a:t>
            </a:r>
          </a:p>
          <a:p>
            <a:r>
              <a:rPr lang="en-US" sz="2800" dirty="0" smtClean="0"/>
              <a:t>http://www.toddklindt.com/netcast</a:t>
            </a:r>
            <a:endParaRPr lang="sv-SE" sz="2800" dirty="0" smtClean="0"/>
          </a:p>
        </p:txBody>
      </p:sp>
      <p:sp>
        <p:nvSpPr>
          <p:cNvPr id="2" name="Rubrik 1"/>
          <p:cNvSpPr>
            <a:spLocks noGrp="1"/>
          </p:cNvSpPr>
          <p:nvPr>
            <p:ph type="title"/>
          </p:nvPr>
        </p:nvSpPr>
        <p:spPr/>
        <p:txBody>
          <a:bodyPr/>
          <a:lstStyle/>
          <a:p>
            <a:r>
              <a:rPr lang="en-US" dirty="0" smtClean="0"/>
              <a:t>Who is this Todd Klindt guy?</a:t>
            </a:r>
            <a:endParaRPr lang="sv-SE" dirty="0"/>
          </a:p>
        </p:txBody>
      </p:sp>
      <p:pic>
        <p:nvPicPr>
          <p:cNvPr id="3076" name="Picture 3" descr="mvplogo.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0698515" y="295274"/>
            <a:ext cx="864601" cy="135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4" descr="Hat_JPG.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458487" y="4405736"/>
            <a:ext cx="3108678" cy="2331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475760"/>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5072158"/>
          </a:xfrm>
        </p:spPr>
        <p:txBody>
          <a:bodyPr/>
          <a:lstStyle/>
          <a:p>
            <a:r>
              <a:rPr lang="en-US" dirty="0" smtClean="0"/>
              <a:t>One link to rule them all</a:t>
            </a:r>
          </a:p>
          <a:p>
            <a:pPr lvl="1"/>
            <a:r>
              <a:rPr lang="en-US" dirty="0" smtClean="0"/>
              <a:t>http://SharePoint.Rackspace.com/SPC</a:t>
            </a:r>
          </a:p>
          <a:p>
            <a:r>
              <a:rPr lang="en-US" dirty="0" smtClean="0"/>
              <a:t>Gary </a:t>
            </a:r>
            <a:r>
              <a:rPr lang="en-US" dirty="0" err="1" smtClean="0"/>
              <a:t>Lapointe’s</a:t>
            </a:r>
            <a:r>
              <a:rPr lang="en-US" dirty="0" smtClean="0"/>
              <a:t> blog</a:t>
            </a:r>
          </a:p>
          <a:p>
            <a:pPr lvl="1"/>
            <a:r>
              <a:rPr lang="en-US" dirty="0" smtClean="0"/>
              <a:t>http://blog.falchionconsulting.com/ </a:t>
            </a:r>
          </a:p>
          <a:p>
            <a:r>
              <a:rPr lang="en-US" dirty="0" smtClean="0"/>
              <a:t>Document your farm with PowerShell</a:t>
            </a:r>
          </a:p>
          <a:p>
            <a:pPr lvl="1"/>
            <a:r>
              <a:rPr lang="en-US" dirty="0" smtClean="0"/>
              <a:t>http://technet.microsoft.com/en-us/library/ff645391.aspx</a:t>
            </a:r>
          </a:p>
          <a:p>
            <a:r>
              <a:rPr lang="en-US" dirty="0" smtClean="0"/>
              <a:t>PS Scripts</a:t>
            </a:r>
          </a:p>
          <a:p>
            <a:pPr lvl="1"/>
            <a:r>
              <a:rPr lang="en-US" dirty="0" smtClean="0"/>
              <a:t>http://get-spscripts.com/ </a:t>
            </a:r>
          </a:p>
          <a:p>
            <a:endParaRPr lang="en-US" dirty="0"/>
          </a:p>
        </p:txBody>
      </p:sp>
      <p:sp>
        <p:nvSpPr>
          <p:cNvPr id="6" name="Title 5"/>
          <p:cNvSpPr>
            <a:spLocks noGrp="1"/>
          </p:cNvSpPr>
          <p:nvPr>
            <p:ph type="title"/>
          </p:nvPr>
        </p:nvSpPr>
        <p:spPr/>
        <p:txBody>
          <a:bodyPr/>
          <a:lstStyle/>
          <a:p>
            <a:r>
              <a:rPr lang="en-US" sz="4800" dirty="0" smtClean="0"/>
              <a:t>A short list of people that are smarter than us</a:t>
            </a:r>
            <a:endParaRPr lang="en-US" sz="4800" dirty="0"/>
          </a:p>
        </p:txBody>
      </p:sp>
    </p:spTree>
    <p:extLst>
      <p:ext uri="{BB962C8B-B14F-4D97-AF65-F5344CB8AC3E}">
        <p14:creationId xmlns:p14="http://schemas.microsoft.com/office/powerpoint/2010/main" val="2553857674"/>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type="body" sz="quarter" idx="10"/>
          </p:nvPr>
        </p:nvSpPr>
        <p:spPr>
          <a:xfrm>
            <a:off x="274638" y="1212850"/>
            <a:ext cx="11887200" cy="5866221"/>
          </a:xfrm>
        </p:spPr>
        <p:txBody>
          <a:bodyPr/>
          <a:lstStyle/>
          <a:p>
            <a:r>
              <a:rPr lang="en-US" sz="2400" dirty="0" smtClean="0"/>
              <a:t>Todd doing a very similar session</a:t>
            </a:r>
          </a:p>
          <a:p>
            <a:pPr lvl="1"/>
            <a:r>
              <a:rPr lang="en-US" sz="1400" dirty="0">
                <a:hlinkClick r:id="rId2"/>
              </a:rPr>
              <a:t>http://</a:t>
            </a:r>
            <a:r>
              <a:rPr lang="en-US" sz="1400" dirty="0" smtClean="0">
                <a:hlinkClick r:id="rId2"/>
              </a:rPr>
              <a:t>www.youtube.com/watch?feature=player_embedded&amp;v=UuLho-HecXA</a:t>
            </a:r>
            <a:r>
              <a:rPr lang="en-US" sz="1400" dirty="0" smtClean="0"/>
              <a:t> </a:t>
            </a:r>
          </a:p>
          <a:p>
            <a:r>
              <a:rPr lang="en-US" sz="2400" dirty="0" smtClean="0"/>
              <a:t>Determine database sizes in PowerShell</a:t>
            </a:r>
          </a:p>
          <a:p>
            <a:pPr lvl="1"/>
            <a:r>
              <a:rPr lang="en-US" sz="1400" dirty="0" smtClean="0">
                <a:hlinkClick r:id="rId3"/>
              </a:rPr>
              <a:t>http://www.toddklindt.com/SP2010DatabaseSize</a:t>
            </a:r>
            <a:r>
              <a:rPr lang="en-US" sz="1400" dirty="0" smtClean="0"/>
              <a:t> </a:t>
            </a:r>
          </a:p>
          <a:p>
            <a:r>
              <a:rPr lang="en-US" sz="2400" dirty="0" smtClean="0"/>
              <a:t>Using PowerShell to control Visual Upgrade</a:t>
            </a:r>
          </a:p>
          <a:p>
            <a:pPr lvl="1"/>
            <a:r>
              <a:rPr lang="en-US" sz="1400" dirty="0" smtClean="0">
                <a:hlinkClick r:id="rId4"/>
              </a:rPr>
              <a:t>http://www.toddklindt.com/VisualUpgrade</a:t>
            </a:r>
            <a:r>
              <a:rPr lang="en-US" sz="1400" dirty="0" smtClean="0"/>
              <a:t> </a:t>
            </a:r>
          </a:p>
          <a:p>
            <a:r>
              <a:rPr lang="en-US" sz="2400" dirty="0" err="1" smtClean="0"/>
              <a:t>Remoting</a:t>
            </a:r>
            <a:r>
              <a:rPr lang="en-US" sz="2400" dirty="0" smtClean="0"/>
              <a:t> how do I</a:t>
            </a:r>
          </a:p>
          <a:p>
            <a:pPr lvl="1"/>
            <a:r>
              <a:rPr lang="en-US" sz="1400" dirty="0">
                <a:hlinkClick r:id="rId5"/>
              </a:rPr>
              <a:t>http://</a:t>
            </a:r>
            <a:r>
              <a:rPr lang="en-US" sz="1400" dirty="0" smtClean="0">
                <a:hlinkClick r:id="rId5"/>
              </a:rPr>
              <a:t>blogs.msdn.com/b/opal/archive/2010/03/07/sharepoint-2010-with-windows-powershell-remoting-step-by-step.aspx</a:t>
            </a:r>
            <a:endParaRPr lang="en-US" sz="1400" dirty="0" smtClean="0"/>
          </a:p>
          <a:p>
            <a:r>
              <a:rPr lang="en-US" sz="2400" dirty="0" smtClean="0"/>
              <a:t>Developer Dashboard</a:t>
            </a:r>
          </a:p>
          <a:p>
            <a:pPr lvl="1"/>
            <a:r>
              <a:rPr lang="en-US" sz="1400" dirty="0" smtClean="0">
                <a:hlinkClick r:id="rId6"/>
              </a:rPr>
              <a:t>http://www.toddklindt.com/devdashboard</a:t>
            </a:r>
            <a:r>
              <a:rPr lang="en-US" sz="1400" dirty="0" smtClean="0"/>
              <a:t> </a:t>
            </a:r>
          </a:p>
          <a:p>
            <a:r>
              <a:rPr lang="en-US" sz="2400" dirty="0" smtClean="0"/>
              <a:t>Master Pages</a:t>
            </a:r>
          </a:p>
          <a:p>
            <a:pPr lvl="1"/>
            <a:r>
              <a:rPr lang="en-US" sz="1400" dirty="0" smtClean="0">
                <a:hlinkClick r:id="rId7"/>
              </a:rPr>
              <a:t>http://www.toddklindt.com/SetSP2010MasterPage</a:t>
            </a:r>
            <a:r>
              <a:rPr lang="en-US" sz="1400" dirty="0" smtClean="0"/>
              <a:t> </a:t>
            </a:r>
          </a:p>
          <a:p>
            <a:r>
              <a:rPr lang="en-US" sz="2400" dirty="0" smtClean="0"/>
              <a:t>Good farm configuration script from another Todd</a:t>
            </a:r>
          </a:p>
          <a:p>
            <a:pPr lvl="1"/>
            <a:r>
              <a:rPr lang="en-US" sz="1400" dirty="0" smtClean="0">
                <a:hlinkClick r:id="rId8"/>
              </a:rPr>
              <a:t>http://todd-carter.com/post/2010/04/26/The-Wizard-Likes-His-GUIDs.aspx</a:t>
            </a:r>
            <a:endParaRPr lang="en-US" sz="1400" dirty="0" smtClean="0"/>
          </a:p>
          <a:p>
            <a:r>
              <a:rPr lang="en-US" sz="2400" dirty="0" smtClean="0"/>
              <a:t>Use Move-</a:t>
            </a:r>
            <a:r>
              <a:rPr lang="en-US" sz="2400" dirty="0" err="1" smtClean="0"/>
              <a:t>SPSite</a:t>
            </a:r>
            <a:endParaRPr lang="en-US" sz="2400" dirty="0" smtClean="0"/>
          </a:p>
          <a:p>
            <a:pPr lvl="1"/>
            <a:r>
              <a:rPr lang="en-US" sz="1400" dirty="0" smtClean="0">
                <a:hlinkClick r:id="rId9"/>
              </a:rPr>
              <a:t>http://www.toddklindt.com/blog/Lists/Posts/Post.aspx?ID=233</a:t>
            </a:r>
            <a:endParaRPr lang="en-US" sz="1400" dirty="0" smtClean="0"/>
          </a:p>
          <a:p>
            <a:r>
              <a:rPr lang="en-US" sz="2400" dirty="0" smtClean="0"/>
              <a:t>SharePoint 2013 PowerShell Guide</a:t>
            </a:r>
          </a:p>
          <a:p>
            <a:pPr lvl="1"/>
            <a:r>
              <a:rPr lang="en-US" sz="1400" dirty="0">
                <a:hlinkClick r:id="rId10"/>
              </a:rPr>
              <a:t>http://</a:t>
            </a:r>
            <a:r>
              <a:rPr lang="en-US" sz="1400" dirty="0" smtClean="0">
                <a:hlinkClick r:id="rId10"/>
              </a:rPr>
              <a:t>technet.microsoft.com/en-us/library/ee662539.aspx</a:t>
            </a:r>
            <a:r>
              <a:rPr lang="en-US" sz="1400" dirty="0" smtClean="0"/>
              <a:t> </a:t>
            </a:r>
            <a:endParaRPr lang="en-US" sz="2400" dirty="0"/>
          </a:p>
        </p:txBody>
      </p:sp>
      <p:sp>
        <p:nvSpPr>
          <p:cNvPr id="4" name="Title 3"/>
          <p:cNvSpPr>
            <a:spLocks noGrp="1"/>
          </p:cNvSpPr>
          <p:nvPr>
            <p:ph type="title"/>
          </p:nvPr>
        </p:nvSpPr>
        <p:spPr/>
        <p:txBody>
          <a:bodyPr/>
          <a:lstStyle/>
          <a:p>
            <a:r>
              <a:rPr lang="en-US" smtClean="0"/>
              <a:t>Things we referenced</a:t>
            </a:r>
            <a:endParaRPr lang="en-US" dirty="0"/>
          </a:p>
        </p:txBody>
      </p:sp>
    </p:spTree>
    <p:extLst>
      <p:ext uri="{BB962C8B-B14F-4D97-AF65-F5344CB8AC3E}">
        <p14:creationId xmlns:p14="http://schemas.microsoft.com/office/powerpoint/2010/main" val="3288870879"/>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947014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058953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sz="quarter" idx="10"/>
          </p:nvPr>
        </p:nvSpPr>
        <p:spPr>
          <a:xfrm>
            <a:off x="274638" y="1212850"/>
            <a:ext cx="11887200" cy="5884688"/>
          </a:xfrm>
        </p:spPr>
        <p:txBody>
          <a:bodyPr/>
          <a:lstStyle/>
          <a:p>
            <a:r>
              <a:rPr lang="en-US" dirty="0" smtClean="0"/>
              <a:t>Shane Young – Cincinnati, Ohio</a:t>
            </a:r>
          </a:p>
          <a:p>
            <a:r>
              <a:rPr lang="en-US" dirty="0" smtClean="0"/>
              <a:t>SharePoint@Rackspace</a:t>
            </a:r>
          </a:p>
          <a:p>
            <a:r>
              <a:rPr lang="en-US" dirty="0" smtClean="0"/>
              <a:t>SharePoint Server MVP longer than Todd</a:t>
            </a:r>
          </a:p>
          <a:p>
            <a:r>
              <a:rPr lang="en-US" dirty="0" smtClean="0"/>
              <a:t>Consultant, Trainer, Writer, &amp; Speaker </a:t>
            </a:r>
          </a:p>
          <a:p>
            <a:pPr lvl="1"/>
            <a:r>
              <a:rPr lang="en-US" dirty="0" smtClean="0">
                <a:hlinkClick r:id="rId2"/>
              </a:rPr>
              <a:t>Shane.Young@Rackspace.com</a:t>
            </a:r>
            <a:r>
              <a:rPr lang="en-US" dirty="0" smtClean="0"/>
              <a:t> </a:t>
            </a:r>
          </a:p>
          <a:p>
            <a:pPr lvl="1"/>
            <a:r>
              <a:rPr lang="en-US" dirty="0" smtClean="0"/>
              <a:t>Blog</a:t>
            </a:r>
          </a:p>
          <a:p>
            <a:pPr lvl="2"/>
            <a:r>
              <a:rPr lang="en-US" dirty="0" smtClean="0"/>
              <a:t> </a:t>
            </a:r>
            <a:r>
              <a:rPr lang="en-US" dirty="0" smtClean="0">
                <a:hlinkClick r:id=""/>
              </a:rPr>
              <a:t>http://msmvps.com/shane</a:t>
            </a:r>
            <a:endParaRPr lang="en-US" dirty="0" smtClean="0"/>
          </a:p>
          <a:p>
            <a:pPr lvl="1"/>
            <a:r>
              <a:rPr lang="en-US" dirty="0" smtClean="0"/>
              <a:t>SharePoint Consulting</a:t>
            </a:r>
          </a:p>
          <a:p>
            <a:pPr lvl="2"/>
            <a:r>
              <a:rPr lang="en-US" dirty="0" smtClean="0">
                <a:hlinkClick r:id="rId3"/>
              </a:rPr>
              <a:t>http://sharepoint.Rackspace.com</a:t>
            </a:r>
            <a:r>
              <a:rPr lang="en-US" dirty="0" smtClean="0"/>
              <a:t> </a:t>
            </a:r>
          </a:p>
          <a:p>
            <a:pPr lvl="1"/>
            <a:r>
              <a:rPr lang="en-US" dirty="0" smtClean="0"/>
              <a:t>Twitter @</a:t>
            </a:r>
            <a:r>
              <a:rPr lang="en-US" dirty="0" err="1" smtClean="0"/>
              <a:t>ShanesCows</a:t>
            </a:r>
            <a:endParaRPr lang="en-US" dirty="0" smtClean="0"/>
          </a:p>
          <a:p>
            <a:endParaRPr lang="en-US" dirty="0" smtClean="0"/>
          </a:p>
        </p:txBody>
      </p:sp>
      <p:sp>
        <p:nvSpPr>
          <p:cNvPr id="3074" name="Rectangle 2"/>
          <p:cNvSpPr>
            <a:spLocks noGrp="1" noChangeArrowheads="1"/>
          </p:cNvSpPr>
          <p:nvPr>
            <p:ph type="title"/>
          </p:nvPr>
        </p:nvSpPr>
        <p:spPr/>
        <p:txBody>
          <a:bodyPr/>
          <a:lstStyle/>
          <a:p>
            <a:r>
              <a:rPr lang="en-US" smtClean="0"/>
              <a:t>Who Am I?</a:t>
            </a:r>
            <a:endParaRPr lang="en-US" dirty="0"/>
          </a:p>
        </p:txBody>
      </p:sp>
      <p:pic>
        <p:nvPicPr>
          <p:cNvPr id="3076" name="Picture 4" descr="MVP_FullColor_ForScreen_small"/>
          <p:cNvPicPr>
            <a:picLocks noChangeAspect="1" noChangeArrowheads="1"/>
          </p:cNvPicPr>
          <p:nvPr/>
        </p:nvPicPr>
        <p:blipFill>
          <a:blip r:embed="rId4" cstate="print"/>
          <a:srcRect/>
          <a:stretch>
            <a:fillRect/>
          </a:stretch>
        </p:blipFill>
        <p:spPr bwMode="auto">
          <a:xfrm>
            <a:off x="11217900" y="295274"/>
            <a:ext cx="943938" cy="1476622"/>
          </a:xfrm>
          <a:prstGeom prst="rect">
            <a:avLst/>
          </a:prstGeom>
          <a:noFill/>
        </p:spPr>
      </p:pic>
      <p:pic>
        <p:nvPicPr>
          <p:cNvPr id="5" name="Picture 4" descr="16.tif"/>
          <p:cNvPicPr>
            <a:picLocks noChangeAspect="1"/>
          </p:cNvPicPr>
          <p:nvPr/>
        </p:nvPicPr>
        <p:blipFill>
          <a:blip r:embed="rId5" cstate="print"/>
          <a:stretch>
            <a:fillRect/>
          </a:stretch>
        </p:blipFill>
        <p:spPr>
          <a:xfrm>
            <a:off x="8428037" y="3811018"/>
            <a:ext cx="3733801" cy="2885210"/>
          </a:xfrm>
          <a:prstGeom prst="rect">
            <a:avLst/>
          </a:prstGeom>
        </p:spPr>
      </p:pic>
    </p:spTree>
    <p:extLst>
      <p:ext uri="{BB962C8B-B14F-4D97-AF65-F5344CB8AC3E}">
        <p14:creationId xmlns:p14="http://schemas.microsoft.com/office/powerpoint/2010/main" val="9474487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prstGeom prst="rect">
            <a:avLst/>
          </a:prstGeom>
        </p:spPr>
        <p:txBody>
          <a:bodyPr/>
          <a:lstStyle/>
          <a:p>
            <a:pPr lvl="0"/>
            <a:r>
              <a:rPr lang="en-US" dirty="0" smtClean="0"/>
              <a:t>What is Windows PowerShell </a:t>
            </a:r>
          </a:p>
          <a:p>
            <a:pPr lvl="0"/>
            <a:r>
              <a:rPr lang="en-US" dirty="0" smtClean="0"/>
              <a:t>The 6 things you must learn</a:t>
            </a:r>
          </a:p>
          <a:p>
            <a:pPr lvl="0"/>
            <a:r>
              <a:rPr lang="en-US" dirty="0" smtClean="0"/>
              <a:t>How to connect to SharePoint Online</a:t>
            </a:r>
          </a:p>
          <a:p>
            <a:pPr lvl="0"/>
            <a:r>
              <a:rPr lang="en-US" dirty="0" smtClean="0"/>
              <a:t>Windows PowerShell cmdlets &amp; scripts for administrators</a:t>
            </a:r>
          </a:p>
          <a:p>
            <a:endParaRPr lang="en-US" dirty="0" smtClean="0"/>
          </a:p>
        </p:txBody>
      </p:sp>
      <p:sp>
        <p:nvSpPr>
          <p:cNvPr id="2" name="Title 1"/>
          <p:cNvSpPr>
            <a:spLocks noGrp="1"/>
          </p:cNvSpPr>
          <p:nvPr>
            <p:ph type="title"/>
          </p:nvPr>
        </p:nvSpPr>
        <p:spPr/>
        <p:txBody>
          <a:bodyPr/>
          <a:lstStyle/>
          <a:p>
            <a:r>
              <a:rPr lang="en-US" smtClean="0"/>
              <a:t>Agenda</a:t>
            </a:r>
            <a:endParaRPr lang="en-US" dirty="0"/>
          </a:p>
        </p:txBody>
      </p:sp>
    </p:spTree>
    <p:extLst>
      <p:ext uri="{BB962C8B-B14F-4D97-AF65-F5344CB8AC3E}">
        <p14:creationId xmlns:p14="http://schemas.microsoft.com/office/powerpoint/2010/main" val="311400910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dirty="0" smtClean="0"/>
              <a:t>Command-line interface and scripting language used for SharePoint Server administration</a:t>
            </a:r>
          </a:p>
          <a:p>
            <a:pPr lvl="1"/>
            <a:r>
              <a:rPr lang="en-US" dirty="0" smtClean="0"/>
              <a:t>Compliments CMD</a:t>
            </a:r>
          </a:p>
          <a:p>
            <a:pPr lvl="1"/>
            <a:r>
              <a:rPr lang="en-US" dirty="0" smtClean="0"/>
              <a:t>Extends STSADM</a:t>
            </a:r>
          </a:p>
          <a:p>
            <a:pPr lvl="1"/>
            <a:r>
              <a:rPr lang="en-US" dirty="0" smtClean="0"/>
              <a:t>Uses XML &amp; Objects</a:t>
            </a:r>
          </a:p>
          <a:p>
            <a:pPr lvl="1"/>
            <a:r>
              <a:rPr lang="en-US" dirty="0" smtClean="0"/>
              <a:t>Built on the </a:t>
            </a:r>
            <a:r>
              <a:rPr lang="en-US" dirty="0" err="1" smtClean="0"/>
              <a:t>.Net</a:t>
            </a:r>
            <a:r>
              <a:rPr lang="en-US" dirty="0" smtClean="0"/>
              <a:t> Framework</a:t>
            </a:r>
          </a:p>
          <a:p>
            <a:pPr lvl="2"/>
            <a:endParaRPr lang="en-US" dirty="0"/>
          </a:p>
        </p:txBody>
      </p:sp>
      <p:sp>
        <p:nvSpPr>
          <p:cNvPr id="2" name="Title 1"/>
          <p:cNvSpPr>
            <a:spLocks noGrp="1"/>
          </p:cNvSpPr>
          <p:nvPr>
            <p:ph type="title"/>
          </p:nvPr>
        </p:nvSpPr>
        <p:spPr/>
        <p:txBody>
          <a:bodyPr/>
          <a:lstStyle/>
          <a:p>
            <a:r>
              <a:rPr lang="en-US" dirty="0" smtClean="0">
                <a:solidFill>
                  <a:schemeClr val="tx1"/>
                </a:solidFill>
              </a:rPr>
              <a:t>What is Windows PowerShell?</a:t>
            </a:r>
            <a:endParaRPr lang="en-US" dirty="0">
              <a:solidFill>
                <a:schemeClr val="tx1"/>
              </a:solidFill>
            </a:endParaRPr>
          </a:p>
        </p:txBody>
      </p:sp>
    </p:spTree>
    <p:extLst>
      <p:ext uri="{BB962C8B-B14F-4D97-AF65-F5344CB8AC3E}">
        <p14:creationId xmlns:p14="http://schemas.microsoft.com/office/powerpoint/2010/main" val="543108432"/>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dirty="0" smtClean="0"/>
              <a:t>Complete command-line system that is far more powerful than any previous Windows-based command-line prompt environment.</a:t>
            </a:r>
          </a:p>
          <a:p>
            <a:r>
              <a:rPr lang="en-US" dirty="0" smtClean="0"/>
              <a:t>Provides:</a:t>
            </a:r>
          </a:p>
          <a:p>
            <a:pPr lvl="1"/>
            <a:r>
              <a:rPr lang="en-US" dirty="0" smtClean="0"/>
              <a:t>More Control</a:t>
            </a:r>
          </a:p>
          <a:p>
            <a:pPr lvl="1"/>
            <a:r>
              <a:rPr lang="en-US" dirty="0" smtClean="0"/>
              <a:t>More Efficiency</a:t>
            </a:r>
          </a:p>
          <a:p>
            <a:pPr lvl="1"/>
            <a:r>
              <a:rPr lang="en-US" dirty="0" smtClean="0"/>
              <a:t>More Productivity</a:t>
            </a:r>
          </a:p>
          <a:p>
            <a:pPr lvl="1"/>
            <a:r>
              <a:rPr lang="en-US" dirty="0" smtClean="0"/>
              <a:t>More coolness</a:t>
            </a:r>
          </a:p>
          <a:p>
            <a:pPr lvl="1"/>
            <a:endParaRPr lang="en-US" dirty="0"/>
          </a:p>
        </p:txBody>
      </p:sp>
      <p:sp>
        <p:nvSpPr>
          <p:cNvPr id="2" name="Title 1"/>
          <p:cNvSpPr>
            <a:spLocks noGrp="1"/>
          </p:cNvSpPr>
          <p:nvPr>
            <p:ph type="title"/>
          </p:nvPr>
        </p:nvSpPr>
        <p:spPr/>
        <p:txBody>
          <a:bodyPr/>
          <a:lstStyle/>
          <a:p>
            <a:r>
              <a:rPr lang="en-US" smtClean="0"/>
              <a:t>Why do we care?</a:t>
            </a:r>
            <a:endParaRPr lang="en-US" dirty="0"/>
          </a:p>
        </p:txBody>
      </p:sp>
      <p:pic>
        <p:nvPicPr>
          <p:cNvPr id="4" name="Picture 3"/>
          <p:cNvPicPr>
            <a:picLocks noChangeAspect="1"/>
          </p:cNvPicPr>
          <p:nvPr/>
        </p:nvPicPr>
        <p:blipFill>
          <a:blip r:embed="rId2" cstate="print"/>
          <a:stretch>
            <a:fillRect/>
          </a:stretch>
        </p:blipFill>
        <p:spPr>
          <a:xfrm>
            <a:off x="5456237" y="3441700"/>
            <a:ext cx="6022627" cy="2974534"/>
          </a:xfrm>
          <a:prstGeom prst="rect">
            <a:avLst/>
          </a:prstGeom>
        </p:spPr>
      </p:pic>
    </p:spTree>
    <p:extLst>
      <p:ext uri="{BB962C8B-B14F-4D97-AF65-F5344CB8AC3E}">
        <p14:creationId xmlns:p14="http://schemas.microsoft.com/office/powerpoint/2010/main" val="291351911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smtClean="0"/>
              <a:t>STSADM still available to support backwards compatibility.</a:t>
            </a:r>
          </a:p>
          <a:p>
            <a:r>
              <a:rPr lang="en-US" smtClean="0"/>
              <a:t>Whatever STSADM can do, PowerShell can do better!</a:t>
            </a:r>
          </a:p>
          <a:p>
            <a:pPr lvl="1"/>
            <a:r>
              <a:rPr lang="en-US" smtClean="0"/>
              <a:t>Ability to run against SQL Snapshots, instead of production.</a:t>
            </a:r>
          </a:p>
          <a:p>
            <a:pPr lvl="1"/>
            <a:r>
              <a:rPr lang="en-US" smtClean="0"/>
              <a:t>More granular control for backup / restore.</a:t>
            </a:r>
            <a:endParaRPr lang="en-US" dirty="0"/>
          </a:p>
        </p:txBody>
      </p:sp>
      <p:sp>
        <p:nvSpPr>
          <p:cNvPr id="2" name="Title 1"/>
          <p:cNvSpPr>
            <a:spLocks noGrp="1"/>
          </p:cNvSpPr>
          <p:nvPr>
            <p:ph type="title"/>
          </p:nvPr>
        </p:nvSpPr>
        <p:spPr/>
        <p:txBody>
          <a:bodyPr/>
          <a:lstStyle/>
          <a:p>
            <a:r>
              <a:rPr lang="en-US" smtClean="0"/>
              <a:t>What about STSADM?</a:t>
            </a:r>
            <a:endParaRPr lang="en-US" dirty="0"/>
          </a:p>
        </p:txBody>
      </p:sp>
    </p:spTree>
    <p:extLst>
      <p:ext uri="{BB962C8B-B14F-4D97-AF65-F5344CB8AC3E}">
        <p14:creationId xmlns:p14="http://schemas.microsoft.com/office/powerpoint/2010/main" val="1059888206"/>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smtClean="0"/>
              <a:t>cmdlet </a:t>
            </a:r>
          </a:p>
          <a:p>
            <a:pPr lvl="1"/>
            <a:r>
              <a:rPr lang="en-US" smtClean="0"/>
              <a:t>pronounced "command-let“</a:t>
            </a:r>
          </a:p>
          <a:p>
            <a:pPr lvl="1"/>
            <a:r>
              <a:rPr lang="en-US" smtClean="0"/>
              <a:t>single function that can be used separately or combined with other cmdlets to perform complex tasks and automate administration</a:t>
            </a:r>
            <a:endParaRPr lang="en-US" dirty="0"/>
          </a:p>
        </p:txBody>
      </p:sp>
      <p:sp>
        <p:nvSpPr>
          <p:cNvPr id="2" name="Title 1"/>
          <p:cNvSpPr>
            <a:spLocks noGrp="1"/>
          </p:cNvSpPr>
          <p:nvPr>
            <p:ph type="title"/>
          </p:nvPr>
        </p:nvSpPr>
        <p:spPr/>
        <p:txBody>
          <a:bodyPr/>
          <a:lstStyle/>
          <a:p>
            <a:r>
              <a:rPr lang="en-US" smtClean="0"/>
              <a:t>Windows PowerShell Basics</a:t>
            </a:r>
            <a:endParaRPr lang="en-US" dirty="0"/>
          </a:p>
        </p:txBody>
      </p:sp>
    </p:spTree>
    <p:extLst>
      <p:ext uri="{BB962C8B-B14F-4D97-AF65-F5344CB8AC3E}">
        <p14:creationId xmlns:p14="http://schemas.microsoft.com/office/powerpoint/2010/main" val="184962898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6" id="{73F19C53-BB2B-4C4D-816D-1195BB6E726B}" vid="{5A4F13AD-32CC-4115-B021-B1ABF67D56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84CC2874-5687-4A6A-A3A7-A6CE86E0915A}"/>
</file>

<file path=docProps/app.xml><?xml version="1.0" encoding="utf-8"?>
<Properties xmlns="http://schemas.openxmlformats.org/officeDocument/2006/extended-properties" xmlns:vt="http://schemas.openxmlformats.org/officeDocument/2006/docPropsVTypes">
  <Template>SharePoint_Conference_2014_ITPro_Template</Template>
  <TotalTime>6</TotalTime>
  <Words>1701</Words>
  <Application>Microsoft Office PowerPoint</Application>
  <PresentationFormat>Custom</PresentationFormat>
  <Paragraphs>236</Paragraphs>
  <Slides>33</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Arial</vt:lpstr>
      <vt:lpstr>Calibri</vt:lpstr>
      <vt:lpstr>Courier New</vt:lpstr>
      <vt:lpstr>Franklin Gothic Medium</vt:lpstr>
      <vt:lpstr>Segoe UI</vt:lpstr>
      <vt:lpstr>Segoe UI Light</vt:lpstr>
      <vt:lpstr>Wingdings</vt:lpstr>
      <vt:lpstr>5-30499_SPC_2014_ITPro_Template_16x9</vt:lpstr>
      <vt:lpstr>PowerPoint Presentation</vt:lpstr>
      <vt:lpstr>Using Windows PowerShell with SharePoint 2013 and SharePoint Online </vt:lpstr>
      <vt:lpstr>Who is this Todd Klindt guy?</vt:lpstr>
      <vt:lpstr>Who Am I?</vt:lpstr>
      <vt:lpstr>Agenda</vt:lpstr>
      <vt:lpstr>What is Windows PowerShell?</vt:lpstr>
      <vt:lpstr>Why do we care?</vt:lpstr>
      <vt:lpstr>What about STSADM?</vt:lpstr>
      <vt:lpstr>Windows PowerShell Basics</vt:lpstr>
      <vt:lpstr>Windows PowerShell Basics</vt:lpstr>
      <vt:lpstr>The 6 things you must learn</vt:lpstr>
      <vt:lpstr>Get-Command</vt:lpstr>
      <vt:lpstr>Get-Help</vt:lpstr>
      <vt:lpstr>Get-Alias</vt:lpstr>
      <vt:lpstr>|</vt:lpstr>
      <vt:lpstr>Get-Member</vt:lpstr>
      <vt:lpstr>Select-Object</vt:lpstr>
      <vt:lpstr>Playing with the PowerShell Basic</vt:lpstr>
      <vt:lpstr>General PowerShell tips</vt:lpstr>
      <vt:lpstr>Connect to SharePoint Online</vt:lpstr>
      <vt:lpstr>All of the available SPO cmdlets</vt:lpstr>
      <vt:lpstr>Remoting – Connect to another server</vt:lpstr>
      <vt:lpstr>Everyday tasks </vt:lpstr>
      <vt:lpstr>PowerShell security Add-SPShellAdmin </vt:lpstr>
      <vt:lpstr>Move-SPSite </vt:lpstr>
      <vt:lpstr>Developer Dashboard </vt:lpstr>
      <vt:lpstr>Troubleshooting </vt:lpstr>
      <vt:lpstr>Master Pages </vt:lpstr>
      <vt:lpstr>Database Information </vt:lpstr>
      <vt:lpstr>A short list of people that are smarter than us</vt:lpstr>
      <vt:lpstr>Things we referenced</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Windows PowerShell with SharePoint 2013 and SharePoint Online </dc:title>
  <dc:subject>SharePoint Conference 2014 Executive</dc:subject>
  <dc:creator>Taylor Denning</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3</cp:revision>
  <dcterms:created xsi:type="dcterms:W3CDTF">2014-03-02T23:40:05Z</dcterms:created>
  <dcterms:modified xsi:type="dcterms:W3CDTF">2014-03-06T00:55:00Z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