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69" r:id="rId7"/>
  </p:sldMasterIdLst>
  <p:notesMasterIdLst>
    <p:notesMasterId r:id="rId48"/>
  </p:notesMasterIdLst>
  <p:handoutMasterIdLst>
    <p:handoutMasterId r:id="rId49"/>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5" r:id="rId46"/>
    <p:sldId id="294"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38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EFA302-3CDD-4F64-9E67-68BDFCA7CC03}" type="doc">
      <dgm:prSet loTypeId="urn:microsoft.com/office/officeart/2005/8/layout/vProcess5" loCatId="process" qsTypeId="urn:microsoft.com/office/officeart/2005/8/quickstyle/simple4" qsCatId="simple" csTypeId="urn:microsoft.com/office/officeart/2005/8/colors/accent2_2" csCatId="accent2" phldr="1"/>
      <dgm:spPr/>
      <dgm:t>
        <a:bodyPr/>
        <a:lstStyle/>
        <a:p>
          <a:endParaRPr lang="en-GB"/>
        </a:p>
      </dgm:t>
    </dgm:pt>
    <dgm:pt modelId="{4DEAC11A-9DDD-4CC8-8E0B-90EC6966837E}">
      <dgm:prSet phldrT="[Text]" custT="1"/>
      <dgm:spPr/>
      <dgm:t>
        <a:bodyPr/>
        <a:lstStyle/>
        <a:p>
          <a:r>
            <a:rPr lang="en-GB" sz="2800" dirty="0" smtClean="0"/>
            <a:t>Determine App domain</a:t>
          </a:r>
          <a:endParaRPr lang="en-GB" sz="2800" dirty="0"/>
        </a:p>
      </dgm:t>
    </dgm:pt>
    <dgm:pt modelId="{1D13B622-F07C-4F91-82C6-E789875ED9B4}" type="parTrans" cxnId="{C4F0D8E9-7047-42DE-B9D1-F5AC7F844C8B}">
      <dgm:prSet/>
      <dgm:spPr/>
      <dgm:t>
        <a:bodyPr/>
        <a:lstStyle/>
        <a:p>
          <a:endParaRPr lang="en-GB"/>
        </a:p>
      </dgm:t>
    </dgm:pt>
    <dgm:pt modelId="{13DE5EF9-3B91-4584-B5CA-B748CF1485DA}" type="sibTrans" cxnId="{C4F0D8E9-7047-42DE-B9D1-F5AC7F844C8B}">
      <dgm:prSet/>
      <dgm:spPr/>
      <dgm:t>
        <a:bodyPr/>
        <a:lstStyle/>
        <a:p>
          <a:endParaRPr lang="en-GB"/>
        </a:p>
      </dgm:t>
    </dgm:pt>
    <dgm:pt modelId="{72C53EDE-94C9-4723-A951-228F5AF3BD8A}">
      <dgm:prSet phldrT="[Text]" custT="1"/>
      <dgm:spPr/>
      <dgm:t>
        <a:bodyPr/>
        <a:lstStyle/>
        <a:p>
          <a:r>
            <a:rPr lang="en-GB" sz="2800" dirty="0" smtClean="0"/>
            <a:t>Configure domain names in DNS</a:t>
          </a:r>
          <a:endParaRPr lang="en-GB" sz="2800" dirty="0"/>
        </a:p>
      </dgm:t>
    </dgm:pt>
    <dgm:pt modelId="{38AA2C9A-6A96-466F-B3FC-A8CDFB6DA343}" type="parTrans" cxnId="{7B8CDA17-6D49-4934-87E2-73D3EF5C7822}">
      <dgm:prSet/>
      <dgm:spPr/>
      <dgm:t>
        <a:bodyPr/>
        <a:lstStyle/>
        <a:p>
          <a:endParaRPr lang="en-GB"/>
        </a:p>
      </dgm:t>
    </dgm:pt>
    <dgm:pt modelId="{F3456B1C-065F-45CB-BB73-7B5D65E73B02}" type="sibTrans" cxnId="{7B8CDA17-6D49-4934-87E2-73D3EF5C7822}">
      <dgm:prSet/>
      <dgm:spPr/>
      <dgm:t>
        <a:bodyPr/>
        <a:lstStyle/>
        <a:p>
          <a:endParaRPr lang="en-GB"/>
        </a:p>
      </dgm:t>
    </dgm:pt>
    <dgm:pt modelId="{E8C21C61-DB8D-4DE5-AC37-CF8CD0238844}">
      <dgm:prSet phldrT="[Text]" custT="1"/>
      <dgm:spPr/>
      <dgm:t>
        <a:bodyPr/>
        <a:lstStyle/>
        <a:p>
          <a:r>
            <a:rPr lang="en-GB" sz="2800" dirty="0" smtClean="0"/>
            <a:t>Create a new wildcard SSL certificate</a:t>
          </a:r>
          <a:endParaRPr lang="en-GB" sz="2800" dirty="0"/>
        </a:p>
      </dgm:t>
    </dgm:pt>
    <dgm:pt modelId="{EE81446C-7951-4260-B54D-120BF1515466}" type="parTrans" cxnId="{A0F60807-0C16-4C73-B391-6D9D4E0CC274}">
      <dgm:prSet/>
      <dgm:spPr/>
      <dgm:t>
        <a:bodyPr/>
        <a:lstStyle/>
        <a:p>
          <a:endParaRPr lang="en-GB"/>
        </a:p>
      </dgm:t>
    </dgm:pt>
    <dgm:pt modelId="{A782BB40-A670-4CAB-86A2-76E78F2233F4}" type="sibTrans" cxnId="{A0F60807-0C16-4C73-B391-6D9D4E0CC274}">
      <dgm:prSet/>
      <dgm:spPr/>
      <dgm:t>
        <a:bodyPr/>
        <a:lstStyle/>
        <a:p>
          <a:endParaRPr lang="en-GB"/>
        </a:p>
      </dgm:t>
    </dgm:pt>
    <dgm:pt modelId="{1E1CFAA1-7ABB-46F1-A825-EA1AFAB5C720}">
      <dgm:prSet/>
      <dgm:spPr/>
      <dgm:t>
        <a:bodyPr/>
        <a:lstStyle/>
        <a:p>
          <a:r>
            <a:rPr lang="en-GB" sz="1700" dirty="0" smtClean="0"/>
            <a:t>https://</a:t>
          </a:r>
          <a:r>
            <a:rPr lang="en-GB" sz="1700" dirty="0" smtClean="0">
              <a:solidFill>
                <a:schemeClr val="accent5"/>
              </a:solidFill>
            </a:rPr>
            <a:t>app-bdf2016ea7dacb</a:t>
          </a:r>
          <a:r>
            <a:rPr lang="en-GB" sz="1700" dirty="0" smtClean="0"/>
            <a:t>.contosoapps.com/sites/SPC/Scheduler</a:t>
          </a:r>
          <a:endParaRPr lang="en-GB" sz="1700" dirty="0"/>
        </a:p>
      </dgm:t>
    </dgm:pt>
    <dgm:pt modelId="{1BD4668C-8BAB-4390-9F3F-EC8463D46F82}" type="sibTrans" cxnId="{C4C7D58B-234A-45CF-989F-D9D895D5DAC3}">
      <dgm:prSet/>
      <dgm:spPr/>
      <dgm:t>
        <a:bodyPr/>
        <a:lstStyle/>
        <a:p>
          <a:endParaRPr lang="en-GB"/>
        </a:p>
      </dgm:t>
    </dgm:pt>
    <dgm:pt modelId="{8B90B643-611A-46A5-A8B6-5DD3C243E5D9}" type="parTrans" cxnId="{C4C7D58B-234A-45CF-989F-D9D895D5DAC3}">
      <dgm:prSet/>
      <dgm:spPr/>
      <dgm:t>
        <a:bodyPr/>
        <a:lstStyle/>
        <a:p>
          <a:endParaRPr lang="en-GB"/>
        </a:p>
      </dgm:t>
    </dgm:pt>
    <dgm:pt modelId="{6F7446F5-C1C4-46FD-A8C6-1FE7A09AA5A2}">
      <dgm:prSet/>
      <dgm:spPr/>
      <dgm:t>
        <a:bodyPr/>
        <a:lstStyle/>
        <a:p>
          <a:r>
            <a:rPr lang="en-GB" sz="1700" dirty="0" smtClean="0"/>
            <a:t>*.contosoapps.com</a:t>
          </a:r>
          <a:endParaRPr lang="en-GB" sz="1700" dirty="0"/>
        </a:p>
      </dgm:t>
    </dgm:pt>
    <dgm:pt modelId="{54C9EC90-EE1B-43FE-A850-1C3382756C79}" type="parTrans" cxnId="{0FE14390-E169-47E5-BE5C-24DB8CE89EEE}">
      <dgm:prSet/>
      <dgm:spPr/>
      <dgm:t>
        <a:bodyPr/>
        <a:lstStyle/>
        <a:p>
          <a:endParaRPr lang="en-GB"/>
        </a:p>
      </dgm:t>
    </dgm:pt>
    <dgm:pt modelId="{77908DEE-5312-49C5-B817-38233DE62C4F}" type="sibTrans" cxnId="{0FE14390-E169-47E5-BE5C-24DB8CE89EEE}">
      <dgm:prSet/>
      <dgm:spPr/>
      <dgm:t>
        <a:bodyPr/>
        <a:lstStyle/>
        <a:p>
          <a:endParaRPr lang="en-GB"/>
        </a:p>
      </dgm:t>
    </dgm:pt>
    <dgm:pt modelId="{C5CBCF1C-FD30-45A9-BBA7-B97F276DE3CD}">
      <dgm:prSet phldrT="[Text]"/>
      <dgm:spPr/>
      <dgm:t>
        <a:bodyPr/>
        <a:lstStyle/>
        <a:p>
          <a:r>
            <a:rPr lang="en-GB" sz="1700" dirty="0" smtClean="0"/>
            <a:t>https://app-bdf2016ea7dacb.</a:t>
          </a:r>
          <a:r>
            <a:rPr lang="en-GB" sz="1700" dirty="0" smtClean="0">
              <a:solidFill>
                <a:schemeClr val="accent5"/>
              </a:solidFill>
            </a:rPr>
            <a:t>contosoapps.com</a:t>
          </a:r>
          <a:r>
            <a:rPr lang="en-GB" sz="1700" dirty="0" smtClean="0"/>
            <a:t>/sites/SPC/Scheduler</a:t>
          </a:r>
          <a:endParaRPr lang="en-GB" sz="1700" dirty="0"/>
        </a:p>
      </dgm:t>
    </dgm:pt>
    <dgm:pt modelId="{97476070-44E6-4477-A16B-22C9484680A0}" type="sibTrans" cxnId="{5B8CF4A8-AA12-45E5-941E-CEFE9734287F}">
      <dgm:prSet/>
      <dgm:spPr/>
      <dgm:t>
        <a:bodyPr/>
        <a:lstStyle/>
        <a:p>
          <a:endParaRPr lang="en-GB"/>
        </a:p>
      </dgm:t>
    </dgm:pt>
    <dgm:pt modelId="{EDD87286-32F0-428E-9294-E9BD726FEB46}" type="parTrans" cxnId="{5B8CF4A8-AA12-45E5-941E-CEFE9734287F}">
      <dgm:prSet/>
      <dgm:spPr/>
      <dgm:t>
        <a:bodyPr/>
        <a:lstStyle/>
        <a:p>
          <a:endParaRPr lang="en-GB"/>
        </a:p>
      </dgm:t>
    </dgm:pt>
    <dgm:pt modelId="{CF664AB3-95C2-4296-85AD-2E6F8573AF7D}" type="pres">
      <dgm:prSet presAssocID="{34EFA302-3CDD-4F64-9E67-68BDFCA7CC03}" presName="outerComposite" presStyleCnt="0">
        <dgm:presLayoutVars>
          <dgm:chMax val="5"/>
          <dgm:dir/>
          <dgm:resizeHandles val="exact"/>
        </dgm:presLayoutVars>
      </dgm:prSet>
      <dgm:spPr/>
      <dgm:t>
        <a:bodyPr/>
        <a:lstStyle/>
        <a:p>
          <a:endParaRPr lang="en-GB"/>
        </a:p>
      </dgm:t>
    </dgm:pt>
    <dgm:pt modelId="{98D70DF5-B71B-44F0-9EA1-64B1B32E7E51}" type="pres">
      <dgm:prSet presAssocID="{34EFA302-3CDD-4F64-9E67-68BDFCA7CC03}" presName="dummyMaxCanvas" presStyleCnt="0">
        <dgm:presLayoutVars/>
      </dgm:prSet>
      <dgm:spPr/>
    </dgm:pt>
    <dgm:pt modelId="{ED052B6C-9CEF-48BC-AB63-5D28A1FA90E8}" type="pres">
      <dgm:prSet presAssocID="{34EFA302-3CDD-4F64-9E67-68BDFCA7CC03}" presName="ThreeNodes_1" presStyleLbl="node1" presStyleIdx="0" presStyleCnt="3">
        <dgm:presLayoutVars>
          <dgm:bulletEnabled val="1"/>
        </dgm:presLayoutVars>
      </dgm:prSet>
      <dgm:spPr/>
      <dgm:t>
        <a:bodyPr/>
        <a:lstStyle/>
        <a:p>
          <a:endParaRPr lang="en-GB"/>
        </a:p>
      </dgm:t>
    </dgm:pt>
    <dgm:pt modelId="{1451A080-0B5E-444A-8071-1A883BB8C9BB}" type="pres">
      <dgm:prSet presAssocID="{34EFA302-3CDD-4F64-9E67-68BDFCA7CC03}" presName="ThreeNodes_2" presStyleLbl="node1" presStyleIdx="1" presStyleCnt="3">
        <dgm:presLayoutVars>
          <dgm:bulletEnabled val="1"/>
        </dgm:presLayoutVars>
      </dgm:prSet>
      <dgm:spPr/>
      <dgm:t>
        <a:bodyPr/>
        <a:lstStyle/>
        <a:p>
          <a:endParaRPr lang="en-GB"/>
        </a:p>
      </dgm:t>
    </dgm:pt>
    <dgm:pt modelId="{482F0277-F98E-4FD3-B17F-6145EBBB5CFC}" type="pres">
      <dgm:prSet presAssocID="{34EFA302-3CDD-4F64-9E67-68BDFCA7CC03}" presName="ThreeNodes_3" presStyleLbl="node1" presStyleIdx="2" presStyleCnt="3">
        <dgm:presLayoutVars>
          <dgm:bulletEnabled val="1"/>
        </dgm:presLayoutVars>
      </dgm:prSet>
      <dgm:spPr/>
      <dgm:t>
        <a:bodyPr/>
        <a:lstStyle/>
        <a:p>
          <a:endParaRPr lang="en-GB"/>
        </a:p>
      </dgm:t>
    </dgm:pt>
    <dgm:pt modelId="{DCA1108F-1CD5-4871-B937-2B80038A97E1}" type="pres">
      <dgm:prSet presAssocID="{34EFA302-3CDD-4F64-9E67-68BDFCA7CC03}" presName="ThreeConn_1-2" presStyleLbl="fgAccFollowNode1" presStyleIdx="0" presStyleCnt="2">
        <dgm:presLayoutVars>
          <dgm:bulletEnabled val="1"/>
        </dgm:presLayoutVars>
      </dgm:prSet>
      <dgm:spPr/>
      <dgm:t>
        <a:bodyPr/>
        <a:lstStyle/>
        <a:p>
          <a:endParaRPr lang="en-GB"/>
        </a:p>
      </dgm:t>
    </dgm:pt>
    <dgm:pt modelId="{A379BFD6-F396-491B-B38A-8ED8DB1BE6A5}" type="pres">
      <dgm:prSet presAssocID="{34EFA302-3CDD-4F64-9E67-68BDFCA7CC03}" presName="ThreeConn_2-3" presStyleLbl="fgAccFollowNode1" presStyleIdx="1" presStyleCnt="2">
        <dgm:presLayoutVars>
          <dgm:bulletEnabled val="1"/>
        </dgm:presLayoutVars>
      </dgm:prSet>
      <dgm:spPr/>
      <dgm:t>
        <a:bodyPr/>
        <a:lstStyle/>
        <a:p>
          <a:endParaRPr lang="en-GB"/>
        </a:p>
      </dgm:t>
    </dgm:pt>
    <dgm:pt modelId="{2FAD5C93-2EC2-4244-9DC4-5F12C9941CFA}" type="pres">
      <dgm:prSet presAssocID="{34EFA302-3CDD-4F64-9E67-68BDFCA7CC03}" presName="ThreeNodes_1_text" presStyleLbl="node1" presStyleIdx="2" presStyleCnt="3">
        <dgm:presLayoutVars>
          <dgm:bulletEnabled val="1"/>
        </dgm:presLayoutVars>
      </dgm:prSet>
      <dgm:spPr/>
      <dgm:t>
        <a:bodyPr/>
        <a:lstStyle/>
        <a:p>
          <a:endParaRPr lang="en-GB"/>
        </a:p>
      </dgm:t>
    </dgm:pt>
    <dgm:pt modelId="{23C5CBC3-3878-4D77-A80B-9FCFD223503F}" type="pres">
      <dgm:prSet presAssocID="{34EFA302-3CDD-4F64-9E67-68BDFCA7CC03}" presName="ThreeNodes_2_text" presStyleLbl="node1" presStyleIdx="2" presStyleCnt="3">
        <dgm:presLayoutVars>
          <dgm:bulletEnabled val="1"/>
        </dgm:presLayoutVars>
      </dgm:prSet>
      <dgm:spPr/>
      <dgm:t>
        <a:bodyPr/>
        <a:lstStyle/>
        <a:p>
          <a:endParaRPr lang="en-GB"/>
        </a:p>
      </dgm:t>
    </dgm:pt>
    <dgm:pt modelId="{CD749E05-2B6D-4CD0-90F7-CEAD495A532C}" type="pres">
      <dgm:prSet presAssocID="{34EFA302-3CDD-4F64-9E67-68BDFCA7CC03}" presName="ThreeNodes_3_text" presStyleLbl="node1" presStyleIdx="2" presStyleCnt="3">
        <dgm:presLayoutVars>
          <dgm:bulletEnabled val="1"/>
        </dgm:presLayoutVars>
      </dgm:prSet>
      <dgm:spPr/>
      <dgm:t>
        <a:bodyPr/>
        <a:lstStyle/>
        <a:p>
          <a:endParaRPr lang="en-GB"/>
        </a:p>
      </dgm:t>
    </dgm:pt>
  </dgm:ptLst>
  <dgm:cxnLst>
    <dgm:cxn modelId="{5DCB9B46-F5D0-41CB-ACE7-5EF8D89EC38F}" type="presOf" srcId="{34EFA302-3CDD-4F64-9E67-68BDFCA7CC03}" destId="{CF664AB3-95C2-4296-85AD-2E6F8573AF7D}" srcOrd="0" destOrd="0" presId="urn:microsoft.com/office/officeart/2005/8/layout/vProcess5"/>
    <dgm:cxn modelId="{730F677B-923A-4651-9D17-B88EE0714007}" type="presOf" srcId="{6F7446F5-C1C4-46FD-A8C6-1FE7A09AA5A2}" destId="{1451A080-0B5E-444A-8071-1A883BB8C9BB}" srcOrd="0" destOrd="2" presId="urn:microsoft.com/office/officeart/2005/8/layout/vProcess5"/>
    <dgm:cxn modelId="{244B3710-8CE8-414C-8BED-AFA53E08CBE9}" type="presOf" srcId="{C5CBCF1C-FD30-45A9-BBA7-B97F276DE3CD}" destId="{2FAD5C93-2EC2-4244-9DC4-5F12C9941CFA}" srcOrd="1" destOrd="1" presId="urn:microsoft.com/office/officeart/2005/8/layout/vProcess5"/>
    <dgm:cxn modelId="{C4F0D8E9-7047-42DE-B9D1-F5AC7F844C8B}" srcId="{34EFA302-3CDD-4F64-9E67-68BDFCA7CC03}" destId="{4DEAC11A-9DDD-4CC8-8E0B-90EC6966837E}" srcOrd="0" destOrd="0" parTransId="{1D13B622-F07C-4F91-82C6-E789875ED9B4}" sibTransId="{13DE5EF9-3B91-4584-B5CA-B748CF1485DA}"/>
    <dgm:cxn modelId="{8090B1AA-A432-44CB-9EB7-506A08C2DF4A}" type="presOf" srcId="{1E1CFAA1-7ABB-46F1-A825-EA1AFAB5C720}" destId="{23C5CBC3-3878-4D77-A80B-9FCFD223503F}" srcOrd="1" destOrd="1" presId="urn:microsoft.com/office/officeart/2005/8/layout/vProcess5"/>
    <dgm:cxn modelId="{2A0B6B5B-709A-4498-99C4-E935CC3B1A21}" type="presOf" srcId="{4DEAC11A-9DDD-4CC8-8E0B-90EC6966837E}" destId="{ED052B6C-9CEF-48BC-AB63-5D28A1FA90E8}" srcOrd="0" destOrd="0" presId="urn:microsoft.com/office/officeart/2005/8/layout/vProcess5"/>
    <dgm:cxn modelId="{0FE14390-E169-47E5-BE5C-24DB8CE89EEE}" srcId="{72C53EDE-94C9-4723-A951-228F5AF3BD8A}" destId="{6F7446F5-C1C4-46FD-A8C6-1FE7A09AA5A2}" srcOrd="1" destOrd="0" parTransId="{54C9EC90-EE1B-43FE-A850-1C3382756C79}" sibTransId="{77908DEE-5312-49C5-B817-38233DE62C4F}"/>
    <dgm:cxn modelId="{C4C7D58B-234A-45CF-989F-D9D895D5DAC3}" srcId="{72C53EDE-94C9-4723-A951-228F5AF3BD8A}" destId="{1E1CFAA1-7ABB-46F1-A825-EA1AFAB5C720}" srcOrd="0" destOrd="0" parTransId="{8B90B643-611A-46A5-A8B6-5DD3C243E5D9}" sibTransId="{1BD4668C-8BAB-4390-9F3F-EC8463D46F82}"/>
    <dgm:cxn modelId="{5A91F1D1-57E3-4205-9CAC-1C107B28C697}" type="presOf" srcId="{E8C21C61-DB8D-4DE5-AC37-CF8CD0238844}" destId="{482F0277-F98E-4FD3-B17F-6145EBBB5CFC}" srcOrd="0" destOrd="0" presId="urn:microsoft.com/office/officeart/2005/8/layout/vProcess5"/>
    <dgm:cxn modelId="{F4F72D54-3029-4FE8-A9E7-77B48E74E930}" type="presOf" srcId="{72C53EDE-94C9-4723-A951-228F5AF3BD8A}" destId="{1451A080-0B5E-444A-8071-1A883BB8C9BB}" srcOrd="0" destOrd="0" presId="urn:microsoft.com/office/officeart/2005/8/layout/vProcess5"/>
    <dgm:cxn modelId="{1EC9AB66-00F7-4210-8E87-230F4A9B2E85}" type="presOf" srcId="{1E1CFAA1-7ABB-46F1-A825-EA1AFAB5C720}" destId="{1451A080-0B5E-444A-8071-1A883BB8C9BB}" srcOrd="0" destOrd="1" presId="urn:microsoft.com/office/officeart/2005/8/layout/vProcess5"/>
    <dgm:cxn modelId="{7B8CDA17-6D49-4934-87E2-73D3EF5C7822}" srcId="{34EFA302-3CDD-4F64-9E67-68BDFCA7CC03}" destId="{72C53EDE-94C9-4723-A951-228F5AF3BD8A}" srcOrd="1" destOrd="0" parTransId="{38AA2C9A-6A96-466F-B3FC-A8CDFB6DA343}" sibTransId="{F3456B1C-065F-45CB-BB73-7B5D65E73B02}"/>
    <dgm:cxn modelId="{99AAF51D-C8AF-4434-B817-8259A29A554B}" type="presOf" srcId="{F3456B1C-065F-45CB-BB73-7B5D65E73B02}" destId="{A379BFD6-F396-491B-B38A-8ED8DB1BE6A5}" srcOrd="0" destOrd="0" presId="urn:microsoft.com/office/officeart/2005/8/layout/vProcess5"/>
    <dgm:cxn modelId="{5B8CF4A8-AA12-45E5-941E-CEFE9734287F}" srcId="{4DEAC11A-9DDD-4CC8-8E0B-90EC6966837E}" destId="{C5CBCF1C-FD30-45A9-BBA7-B97F276DE3CD}" srcOrd="0" destOrd="0" parTransId="{EDD87286-32F0-428E-9294-E9BD726FEB46}" sibTransId="{97476070-44E6-4477-A16B-22C9484680A0}"/>
    <dgm:cxn modelId="{5087A929-9D04-47D5-AE3B-823471A18A6D}" type="presOf" srcId="{C5CBCF1C-FD30-45A9-BBA7-B97F276DE3CD}" destId="{ED052B6C-9CEF-48BC-AB63-5D28A1FA90E8}" srcOrd="0" destOrd="1" presId="urn:microsoft.com/office/officeart/2005/8/layout/vProcess5"/>
    <dgm:cxn modelId="{7E640027-A529-4EB5-AC69-E29E7273B815}" type="presOf" srcId="{4DEAC11A-9DDD-4CC8-8E0B-90EC6966837E}" destId="{2FAD5C93-2EC2-4244-9DC4-5F12C9941CFA}" srcOrd="1" destOrd="0" presId="urn:microsoft.com/office/officeart/2005/8/layout/vProcess5"/>
    <dgm:cxn modelId="{5FBE4C0E-B016-4205-B5D0-25A0A58C4644}" type="presOf" srcId="{6F7446F5-C1C4-46FD-A8C6-1FE7A09AA5A2}" destId="{23C5CBC3-3878-4D77-A80B-9FCFD223503F}" srcOrd="1" destOrd="2" presId="urn:microsoft.com/office/officeart/2005/8/layout/vProcess5"/>
    <dgm:cxn modelId="{0C7727F8-F3F7-4968-A437-4F670E97EC7E}" type="presOf" srcId="{E8C21C61-DB8D-4DE5-AC37-CF8CD0238844}" destId="{CD749E05-2B6D-4CD0-90F7-CEAD495A532C}" srcOrd="1" destOrd="0" presId="urn:microsoft.com/office/officeart/2005/8/layout/vProcess5"/>
    <dgm:cxn modelId="{CBC8F99C-5589-4CEF-9E14-5B03C5C87ED5}" type="presOf" srcId="{13DE5EF9-3B91-4584-B5CA-B748CF1485DA}" destId="{DCA1108F-1CD5-4871-B937-2B80038A97E1}" srcOrd="0" destOrd="0" presId="urn:microsoft.com/office/officeart/2005/8/layout/vProcess5"/>
    <dgm:cxn modelId="{A0F60807-0C16-4C73-B391-6D9D4E0CC274}" srcId="{34EFA302-3CDD-4F64-9E67-68BDFCA7CC03}" destId="{E8C21C61-DB8D-4DE5-AC37-CF8CD0238844}" srcOrd="2" destOrd="0" parTransId="{EE81446C-7951-4260-B54D-120BF1515466}" sibTransId="{A782BB40-A670-4CAB-86A2-76E78F2233F4}"/>
    <dgm:cxn modelId="{32F67EB7-52E9-4A79-8B22-2F5327248EFA}" type="presOf" srcId="{72C53EDE-94C9-4723-A951-228F5AF3BD8A}" destId="{23C5CBC3-3878-4D77-A80B-9FCFD223503F}" srcOrd="1" destOrd="0" presId="urn:microsoft.com/office/officeart/2005/8/layout/vProcess5"/>
    <dgm:cxn modelId="{DC6C19AF-454D-4737-8234-0FCB523B6AF8}" type="presParOf" srcId="{CF664AB3-95C2-4296-85AD-2E6F8573AF7D}" destId="{98D70DF5-B71B-44F0-9EA1-64B1B32E7E51}" srcOrd="0" destOrd="0" presId="urn:microsoft.com/office/officeart/2005/8/layout/vProcess5"/>
    <dgm:cxn modelId="{60D9FF5E-EB1E-42C9-8840-CB3B067DCB00}" type="presParOf" srcId="{CF664AB3-95C2-4296-85AD-2E6F8573AF7D}" destId="{ED052B6C-9CEF-48BC-AB63-5D28A1FA90E8}" srcOrd="1" destOrd="0" presId="urn:microsoft.com/office/officeart/2005/8/layout/vProcess5"/>
    <dgm:cxn modelId="{DF91560E-5153-4D56-89D1-CF8699D2DC4F}" type="presParOf" srcId="{CF664AB3-95C2-4296-85AD-2E6F8573AF7D}" destId="{1451A080-0B5E-444A-8071-1A883BB8C9BB}" srcOrd="2" destOrd="0" presId="urn:microsoft.com/office/officeart/2005/8/layout/vProcess5"/>
    <dgm:cxn modelId="{7A821D26-A832-437F-BA9F-4D5CAC7F23FD}" type="presParOf" srcId="{CF664AB3-95C2-4296-85AD-2E6F8573AF7D}" destId="{482F0277-F98E-4FD3-B17F-6145EBBB5CFC}" srcOrd="3" destOrd="0" presId="urn:microsoft.com/office/officeart/2005/8/layout/vProcess5"/>
    <dgm:cxn modelId="{570EEB9C-4BF7-4A2F-AEBE-EDF3AFF3FD50}" type="presParOf" srcId="{CF664AB3-95C2-4296-85AD-2E6F8573AF7D}" destId="{DCA1108F-1CD5-4871-B937-2B80038A97E1}" srcOrd="4" destOrd="0" presId="urn:microsoft.com/office/officeart/2005/8/layout/vProcess5"/>
    <dgm:cxn modelId="{7461D9C4-67CC-468A-98AE-7A763661FDFF}" type="presParOf" srcId="{CF664AB3-95C2-4296-85AD-2E6F8573AF7D}" destId="{A379BFD6-F396-491B-B38A-8ED8DB1BE6A5}" srcOrd="5" destOrd="0" presId="urn:microsoft.com/office/officeart/2005/8/layout/vProcess5"/>
    <dgm:cxn modelId="{9B0F2B4A-4346-4FB4-93CA-8210574234C5}" type="presParOf" srcId="{CF664AB3-95C2-4296-85AD-2E6F8573AF7D}" destId="{2FAD5C93-2EC2-4244-9DC4-5F12C9941CFA}" srcOrd="6" destOrd="0" presId="urn:microsoft.com/office/officeart/2005/8/layout/vProcess5"/>
    <dgm:cxn modelId="{A5A5411A-7D1B-4F48-A308-2AED6A782DA1}" type="presParOf" srcId="{CF664AB3-95C2-4296-85AD-2E6F8573AF7D}" destId="{23C5CBC3-3878-4D77-A80B-9FCFD223503F}" srcOrd="7" destOrd="0" presId="urn:microsoft.com/office/officeart/2005/8/layout/vProcess5"/>
    <dgm:cxn modelId="{ED5D7FB0-439D-4B83-8CFF-9D45D8D7D0F3}" type="presParOf" srcId="{CF664AB3-95C2-4296-85AD-2E6F8573AF7D}" destId="{CD749E05-2B6D-4CD0-90F7-CEAD495A532C}"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EFA302-3CDD-4F64-9E67-68BDFCA7CC03}"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en-GB"/>
        </a:p>
      </dgm:t>
    </dgm:pt>
    <dgm:pt modelId="{E8C21C61-DB8D-4DE5-AC37-CF8CD0238844}">
      <dgm:prSet phldrT="[Text]" custT="1"/>
      <dgm:spPr/>
      <dgm:t>
        <a:bodyPr/>
        <a:lstStyle/>
        <a:p>
          <a:r>
            <a:rPr lang="en-GB" sz="2800" dirty="0" smtClean="0"/>
            <a:t>SharePoint App settings</a:t>
          </a:r>
          <a:endParaRPr lang="en-GB" sz="2800" dirty="0"/>
        </a:p>
      </dgm:t>
    </dgm:pt>
    <dgm:pt modelId="{EE81446C-7951-4260-B54D-120BF1515466}" type="parTrans" cxnId="{A0F60807-0C16-4C73-B391-6D9D4E0CC274}">
      <dgm:prSet/>
      <dgm:spPr/>
      <dgm:t>
        <a:bodyPr/>
        <a:lstStyle/>
        <a:p>
          <a:endParaRPr lang="en-GB"/>
        </a:p>
      </dgm:t>
    </dgm:pt>
    <dgm:pt modelId="{A782BB40-A670-4CAB-86A2-76E78F2233F4}" type="sibTrans" cxnId="{A0F60807-0C16-4C73-B391-6D9D4E0CC274}">
      <dgm:prSet/>
      <dgm:spPr/>
      <dgm:t>
        <a:bodyPr/>
        <a:lstStyle/>
        <a:p>
          <a:endParaRPr lang="en-GB"/>
        </a:p>
      </dgm:t>
    </dgm:pt>
    <dgm:pt modelId="{BD36814A-4C6F-44DF-AD44-9BCFAC1DE88F}">
      <dgm:prSet phldrT="[Text]" custT="1"/>
      <dgm:spPr/>
      <dgm:t>
        <a:bodyPr/>
        <a:lstStyle/>
        <a:p>
          <a:r>
            <a:rPr lang="en-GB" sz="2800" dirty="0" smtClean="0"/>
            <a:t>Service applications</a:t>
          </a:r>
          <a:endParaRPr lang="en-GB" sz="2800" dirty="0"/>
        </a:p>
      </dgm:t>
    </dgm:pt>
    <dgm:pt modelId="{49E93DEE-4D8E-49D6-938A-C7E866BB9FF9}" type="parTrans" cxnId="{EC8AD5DE-872B-4D52-AFC8-02BA537FD361}">
      <dgm:prSet/>
      <dgm:spPr/>
      <dgm:t>
        <a:bodyPr/>
        <a:lstStyle/>
        <a:p>
          <a:endParaRPr lang="en-GB"/>
        </a:p>
      </dgm:t>
    </dgm:pt>
    <dgm:pt modelId="{40BB4004-1D14-423D-978F-AECBA1ADC42F}" type="sibTrans" cxnId="{EC8AD5DE-872B-4D52-AFC8-02BA537FD361}">
      <dgm:prSet/>
      <dgm:spPr/>
      <dgm:t>
        <a:bodyPr/>
        <a:lstStyle/>
        <a:p>
          <a:endParaRPr lang="en-GB"/>
        </a:p>
      </dgm:t>
    </dgm:pt>
    <dgm:pt modelId="{D9D66A6A-A685-4A8E-B82F-0BFBE6C899ED}">
      <dgm:prSet phldrT="[Text]" custT="1"/>
      <dgm:spPr/>
      <dgm:t>
        <a:bodyPr/>
        <a:lstStyle/>
        <a:p>
          <a:r>
            <a:rPr lang="en-GB" sz="2400" dirty="0" smtClean="0"/>
            <a:t>Subscription Settings</a:t>
          </a:r>
          <a:endParaRPr lang="en-GB" sz="2400" dirty="0"/>
        </a:p>
      </dgm:t>
    </dgm:pt>
    <dgm:pt modelId="{9D9609FF-CBBF-4CA8-BA35-7C4DA59E88DE}" type="parTrans" cxnId="{E42E57AB-CD4D-4507-9C01-2A720672C045}">
      <dgm:prSet/>
      <dgm:spPr/>
      <dgm:t>
        <a:bodyPr/>
        <a:lstStyle/>
        <a:p>
          <a:endParaRPr lang="en-GB"/>
        </a:p>
      </dgm:t>
    </dgm:pt>
    <dgm:pt modelId="{DA1A45E3-9A71-4A3A-A0C2-A032021FD21E}" type="sibTrans" cxnId="{E42E57AB-CD4D-4507-9C01-2A720672C045}">
      <dgm:prSet/>
      <dgm:spPr/>
      <dgm:t>
        <a:bodyPr/>
        <a:lstStyle/>
        <a:p>
          <a:endParaRPr lang="en-GB"/>
        </a:p>
      </dgm:t>
    </dgm:pt>
    <dgm:pt modelId="{5730759F-74F0-47C1-91AD-225EC5E8585A}">
      <dgm:prSet phldrT="[Text]" custT="1"/>
      <dgm:spPr/>
      <dgm:t>
        <a:bodyPr/>
        <a:lstStyle/>
        <a:p>
          <a:r>
            <a:rPr lang="en-GB" sz="2400" dirty="0" smtClean="0"/>
            <a:t>App URLs (App prefix and App domain)</a:t>
          </a:r>
          <a:endParaRPr lang="en-GB" sz="2400" dirty="0"/>
        </a:p>
      </dgm:t>
    </dgm:pt>
    <dgm:pt modelId="{DC1585A1-0372-449D-A483-E864F65365B4}" type="parTrans" cxnId="{D4CFF4F8-D1B1-4567-899F-68055E755AF0}">
      <dgm:prSet/>
      <dgm:spPr/>
      <dgm:t>
        <a:bodyPr/>
        <a:lstStyle/>
        <a:p>
          <a:endParaRPr lang="en-GB"/>
        </a:p>
      </dgm:t>
    </dgm:pt>
    <dgm:pt modelId="{34488568-4D84-4F9C-B356-911C457CBD6E}" type="sibTrans" cxnId="{D4CFF4F8-D1B1-4567-899F-68055E755AF0}">
      <dgm:prSet/>
      <dgm:spPr/>
      <dgm:t>
        <a:bodyPr/>
        <a:lstStyle/>
        <a:p>
          <a:endParaRPr lang="en-GB"/>
        </a:p>
      </dgm:t>
    </dgm:pt>
    <dgm:pt modelId="{C8B7FB94-FCFB-45E0-AB2E-B212760BA87C}">
      <dgm:prSet phldrT="[Text]" custT="1"/>
      <dgm:spPr/>
      <dgm:t>
        <a:bodyPr/>
        <a:lstStyle/>
        <a:p>
          <a:r>
            <a:rPr lang="en-GB" sz="2400" dirty="0" smtClean="0"/>
            <a:t>App Management</a:t>
          </a:r>
          <a:endParaRPr lang="en-GB" sz="2400" dirty="0"/>
        </a:p>
      </dgm:t>
    </dgm:pt>
    <dgm:pt modelId="{AAC0F3D1-5BF1-49F5-B4F1-6153162DF210}" type="parTrans" cxnId="{9A21E13B-189D-423E-8B22-5CF3BE840568}">
      <dgm:prSet/>
      <dgm:spPr/>
      <dgm:t>
        <a:bodyPr/>
        <a:lstStyle/>
        <a:p>
          <a:endParaRPr lang="en-GB"/>
        </a:p>
      </dgm:t>
    </dgm:pt>
    <dgm:pt modelId="{3BACCC58-B286-4E73-92EA-D7BAE0FACF00}" type="sibTrans" cxnId="{9A21E13B-189D-423E-8B22-5CF3BE840568}">
      <dgm:prSet/>
      <dgm:spPr/>
      <dgm:t>
        <a:bodyPr/>
        <a:lstStyle/>
        <a:p>
          <a:endParaRPr lang="en-GB"/>
        </a:p>
      </dgm:t>
    </dgm:pt>
    <dgm:pt modelId="{7318DAB2-89F8-4635-ABA4-7FDAD25AD1C5}">
      <dgm:prSet phldrT="[Text]" custT="1"/>
      <dgm:spPr/>
      <dgm:t>
        <a:bodyPr/>
        <a:lstStyle/>
        <a:p>
          <a:r>
            <a:rPr lang="en-GB" sz="2400" dirty="0" smtClean="0"/>
            <a:t>App </a:t>
          </a:r>
          <a:r>
            <a:rPr lang="en-GB" sz="2400" dirty="0" err="1" smtClean="0"/>
            <a:t>Catalog</a:t>
          </a:r>
          <a:endParaRPr lang="en-GB" sz="2400" dirty="0"/>
        </a:p>
      </dgm:t>
    </dgm:pt>
    <dgm:pt modelId="{83A7A2C9-E8DD-4C58-9A14-9A33A781A8D6}" type="parTrans" cxnId="{2BFAF060-8C8D-49B6-BCCF-B3B15FC21A8C}">
      <dgm:prSet/>
      <dgm:spPr/>
      <dgm:t>
        <a:bodyPr/>
        <a:lstStyle/>
        <a:p>
          <a:endParaRPr lang="en-GB"/>
        </a:p>
      </dgm:t>
    </dgm:pt>
    <dgm:pt modelId="{1C0AC0AB-A530-48D5-AE98-0C10D741A7CB}" type="sibTrans" cxnId="{2BFAF060-8C8D-49B6-BCCF-B3B15FC21A8C}">
      <dgm:prSet/>
      <dgm:spPr/>
      <dgm:t>
        <a:bodyPr/>
        <a:lstStyle/>
        <a:p>
          <a:endParaRPr lang="en-GB"/>
        </a:p>
      </dgm:t>
    </dgm:pt>
    <dgm:pt modelId="{9B8166D9-FD25-4AEC-97F8-E7FFCAEAD409}">
      <dgm:prSet phldrT="[Text]" custT="1"/>
      <dgm:spPr/>
      <dgm:t>
        <a:bodyPr/>
        <a:lstStyle/>
        <a:p>
          <a:r>
            <a:rPr lang="en-GB" sz="2400" dirty="0" smtClean="0"/>
            <a:t>Store Settings</a:t>
          </a:r>
          <a:endParaRPr lang="en-GB" sz="2400" dirty="0"/>
        </a:p>
      </dgm:t>
    </dgm:pt>
    <dgm:pt modelId="{38F90EF9-4330-4B59-B76A-9535634D0D6E}" type="parTrans" cxnId="{B8CF6075-579E-414F-BC97-1D9307F4C5EF}">
      <dgm:prSet/>
      <dgm:spPr/>
      <dgm:t>
        <a:bodyPr/>
        <a:lstStyle/>
        <a:p>
          <a:endParaRPr lang="en-GB"/>
        </a:p>
      </dgm:t>
    </dgm:pt>
    <dgm:pt modelId="{FC3598D3-8F20-49E0-A932-6DB5DBADCF8F}" type="sibTrans" cxnId="{B8CF6075-579E-414F-BC97-1D9307F4C5EF}">
      <dgm:prSet/>
      <dgm:spPr/>
      <dgm:t>
        <a:bodyPr/>
        <a:lstStyle/>
        <a:p>
          <a:endParaRPr lang="en-GB"/>
        </a:p>
      </dgm:t>
    </dgm:pt>
    <dgm:pt modelId="{3248D4B2-B320-4D7C-8033-06412F6AAF89}">
      <dgm:prSet phldrT="[Text]" custT="1"/>
      <dgm:spPr/>
      <dgm:t>
        <a:bodyPr/>
        <a:lstStyle/>
        <a:p>
          <a:r>
            <a:rPr lang="en-GB" sz="2400" dirty="0" smtClean="0"/>
            <a:t>App Domains for multiple zones</a:t>
          </a:r>
          <a:endParaRPr lang="en-GB" sz="2400" dirty="0"/>
        </a:p>
      </dgm:t>
    </dgm:pt>
    <dgm:pt modelId="{634BBCD4-971B-4183-9006-DE9FA3839561}" type="parTrans" cxnId="{97790342-76BA-4371-AA67-797948C71A47}">
      <dgm:prSet/>
      <dgm:spPr/>
    </dgm:pt>
    <dgm:pt modelId="{0ED48945-BE79-4A19-9CCB-E76C14FBD8B2}" type="sibTrans" cxnId="{97790342-76BA-4371-AA67-797948C71A47}">
      <dgm:prSet/>
      <dgm:spPr/>
    </dgm:pt>
    <dgm:pt modelId="{B4CC8FB8-C2FD-4133-9EE6-31A93EFBE24D}" type="pres">
      <dgm:prSet presAssocID="{34EFA302-3CDD-4F64-9E67-68BDFCA7CC03}" presName="Name0" presStyleCnt="0">
        <dgm:presLayoutVars>
          <dgm:dir/>
          <dgm:animLvl val="lvl"/>
          <dgm:resizeHandles val="exact"/>
        </dgm:presLayoutVars>
      </dgm:prSet>
      <dgm:spPr/>
      <dgm:t>
        <a:bodyPr/>
        <a:lstStyle/>
        <a:p>
          <a:endParaRPr lang="en-GB"/>
        </a:p>
      </dgm:t>
    </dgm:pt>
    <dgm:pt modelId="{FA4CDBE1-9ACD-49E9-BA51-14D69DDC92C3}" type="pres">
      <dgm:prSet presAssocID="{BD36814A-4C6F-44DF-AD44-9BCFAC1DE88F}" presName="linNode" presStyleCnt="0"/>
      <dgm:spPr/>
    </dgm:pt>
    <dgm:pt modelId="{706D2AAE-79C6-49E7-8BDD-B20A51DBDF22}" type="pres">
      <dgm:prSet presAssocID="{BD36814A-4C6F-44DF-AD44-9BCFAC1DE88F}" presName="parentText" presStyleLbl="node1" presStyleIdx="0" presStyleCnt="2">
        <dgm:presLayoutVars>
          <dgm:chMax val="1"/>
          <dgm:bulletEnabled val="1"/>
        </dgm:presLayoutVars>
      </dgm:prSet>
      <dgm:spPr/>
      <dgm:t>
        <a:bodyPr/>
        <a:lstStyle/>
        <a:p>
          <a:endParaRPr lang="en-GB"/>
        </a:p>
      </dgm:t>
    </dgm:pt>
    <dgm:pt modelId="{8EBC0ACA-B924-4859-B491-2FF94E23E4B6}" type="pres">
      <dgm:prSet presAssocID="{BD36814A-4C6F-44DF-AD44-9BCFAC1DE88F}" presName="descendantText" presStyleLbl="alignAccFollowNode1" presStyleIdx="0" presStyleCnt="2">
        <dgm:presLayoutVars>
          <dgm:bulletEnabled val="1"/>
        </dgm:presLayoutVars>
      </dgm:prSet>
      <dgm:spPr/>
      <dgm:t>
        <a:bodyPr/>
        <a:lstStyle/>
        <a:p>
          <a:endParaRPr lang="en-GB"/>
        </a:p>
      </dgm:t>
    </dgm:pt>
    <dgm:pt modelId="{07AEF290-D49C-4A0A-9803-814CCAF57392}" type="pres">
      <dgm:prSet presAssocID="{40BB4004-1D14-423D-978F-AECBA1ADC42F}" presName="sp" presStyleCnt="0"/>
      <dgm:spPr/>
    </dgm:pt>
    <dgm:pt modelId="{6B114DFF-05B1-41F4-BBD2-A61A823ED1E8}" type="pres">
      <dgm:prSet presAssocID="{E8C21C61-DB8D-4DE5-AC37-CF8CD0238844}" presName="linNode" presStyleCnt="0"/>
      <dgm:spPr/>
    </dgm:pt>
    <dgm:pt modelId="{5C170602-F99C-4D6F-A542-E221B84BD38F}" type="pres">
      <dgm:prSet presAssocID="{E8C21C61-DB8D-4DE5-AC37-CF8CD0238844}" presName="parentText" presStyleLbl="node1" presStyleIdx="1" presStyleCnt="2">
        <dgm:presLayoutVars>
          <dgm:chMax val="1"/>
          <dgm:bulletEnabled val="1"/>
        </dgm:presLayoutVars>
      </dgm:prSet>
      <dgm:spPr/>
      <dgm:t>
        <a:bodyPr/>
        <a:lstStyle/>
        <a:p>
          <a:endParaRPr lang="en-GB"/>
        </a:p>
      </dgm:t>
    </dgm:pt>
    <dgm:pt modelId="{CD64895C-58CC-4F8A-8356-CCD58E1372BF}" type="pres">
      <dgm:prSet presAssocID="{E8C21C61-DB8D-4DE5-AC37-CF8CD0238844}" presName="descendantText" presStyleLbl="alignAccFollowNode1" presStyleIdx="1" presStyleCnt="2">
        <dgm:presLayoutVars>
          <dgm:bulletEnabled val="1"/>
        </dgm:presLayoutVars>
      </dgm:prSet>
      <dgm:spPr/>
      <dgm:t>
        <a:bodyPr/>
        <a:lstStyle/>
        <a:p>
          <a:endParaRPr lang="en-GB"/>
        </a:p>
      </dgm:t>
    </dgm:pt>
  </dgm:ptLst>
  <dgm:cxnLst>
    <dgm:cxn modelId="{E367801D-2BEF-4E3C-B252-B1937C362AE3}" type="presOf" srcId="{5730759F-74F0-47C1-91AD-225EC5E8585A}" destId="{CD64895C-58CC-4F8A-8356-CCD58E1372BF}" srcOrd="0" destOrd="0" presId="urn:microsoft.com/office/officeart/2005/8/layout/vList5"/>
    <dgm:cxn modelId="{C05194B2-068A-4EAD-94A1-A76D3CFED771}" type="presOf" srcId="{C8B7FB94-FCFB-45E0-AB2E-B212760BA87C}" destId="{8EBC0ACA-B924-4859-B491-2FF94E23E4B6}" srcOrd="0" destOrd="1" presId="urn:microsoft.com/office/officeart/2005/8/layout/vList5"/>
    <dgm:cxn modelId="{EC8AD5DE-872B-4D52-AFC8-02BA537FD361}" srcId="{34EFA302-3CDD-4F64-9E67-68BDFCA7CC03}" destId="{BD36814A-4C6F-44DF-AD44-9BCFAC1DE88F}" srcOrd="0" destOrd="0" parTransId="{49E93DEE-4D8E-49D6-938A-C7E866BB9FF9}" sibTransId="{40BB4004-1D14-423D-978F-AECBA1ADC42F}"/>
    <dgm:cxn modelId="{D4CFF4F8-D1B1-4567-899F-68055E755AF0}" srcId="{E8C21C61-DB8D-4DE5-AC37-CF8CD0238844}" destId="{5730759F-74F0-47C1-91AD-225EC5E8585A}" srcOrd="0" destOrd="0" parTransId="{DC1585A1-0372-449D-A483-E864F65365B4}" sibTransId="{34488568-4D84-4F9C-B356-911C457CBD6E}"/>
    <dgm:cxn modelId="{B8CF6075-579E-414F-BC97-1D9307F4C5EF}" srcId="{E8C21C61-DB8D-4DE5-AC37-CF8CD0238844}" destId="{9B8166D9-FD25-4AEC-97F8-E7FFCAEAD409}" srcOrd="2" destOrd="0" parTransId="{38F90EF9-4330-4B59-B76A-9535634D0D6E}" sibTransId="{FC3598D3-8F20-49E0-A932-6DB5DBADCF8F}"/>
    <dgm:cxn modelId="{4CF4139C-7605-4E3A-A484-D2087EDF1D0B}" type="presOf" srcId="{34EFA302-3CDD-4F64-9E67-68BDFCA7CC03}" destId="{B4CC8FB8-C2FD-4133-9EE6-31A93EFBE24D}" srcOrd="0" destOrd="0" presId="urn:microsoft.com/office/officeart/2005/8/layout/vList5"/>
    <dgm:cxn modelId="{2BFAF060-8C8D-49B6-BCCF-B3B15FC21A8C}" srcId="{E8C21C61-DB8D-4DE5-AC37-CF8CD0238844}" destId="{7318DAB2-89F8-4635-ABA4-7FDAD25AD1C5}" srcOrd="1" destOrd="0" parTransId="{83A7A2C9-E8DD-4C58-9A14-9A33A781A8D6}" sibTransId="{1C0AC0AB-A530-48D5-AE98-0C10D741A7CB}"/>
    <dgm:cxn modelId="{9A21E13B-189D-423E-8B22-5CF3BE840568}" srcId="{BD36814A-4C6F-44DF-AD44-9BCFAC1DE88F}" destId="{C8B7FB94-FCFB-45E0-AB2E-B212760BA87C}" srcOrd="1" destOrd="0" parTransId="{AAC0F3D1-5BF1-49F5-B4F1-6153162DF210}" sibTransId="{3BACCC58-B286-4E73-92EA-D7BAE0FACF00}"/>
    <dgm:cxn modelId="{ADAD30F4-CBAA-4534-A6EA-A3890A0E1B59}" type="presOf" srcId="{7318DAB2-89F8-4635-ABA4-7FDAD25AD1C5}" destId="{CD64895C-58CC-4F8A-8356-CCD58E1372BF}" srcOrd="0" destOrd="1" presId="urn:microsoft.com/office/officeart/2005/8/layout/vList5"/>
    <dgm:cxn modelId="{026285D4-1BB0-4A49-8BFC-69688C4E41AC}" type="presOf" srcId="{9B8166D9-FD25-4AEC-97F8-E7FFCAEAD409}" destId="{CD64895C-58CC-4F8A-8356-CCD58E1372BF}" srcOrd="0" destOrd="2" presId="urn:microsoft.com/office/officeart/2005/8/layout/vList5"/>
    <dgm:cxn modelId="{97790342-76BA-4371-AA67-797948C71A47}" srcId="{E8C21C61-DB8D-4DE5-AC37-CF8CD0238844}" destId="{3248D4B2-B320-4D7C-8033-06412F6AAF89}" srcOrd="3" destOrd="0" parTransId="{634BBCD4-971B-4183-9006-DE9FA3839561}" sibTransId="{0ED48945-BE79-4A19-9CCB-E76C14FBD8B2}"/>
    <dgm:cxn modelId="{DDA7E92B-6F9A-44A1-A5CE-A2E6B3812EB8}" type="presOf" srcId="{E8C21C61-DB8D-4DE5-AC37-CF8CD0238844}" destId="{5C170602-F99C-4D6F-A542-E221B84BD38F}" srcOrd="0" destOrd="0" presId="urn:microsoft.com/office/officeart/2005/8/layout/vList5"/>
    <dgm:cxn modelId="{4AF7DE7D-B421-422E-8F81-4EC2AA15D6AA}" type="presOf" srcId="{D9D66A6A-A685-4A8E-B82F-0BFBE6C899ED}" destId="{8EBC0ACA-B924-4859-B491-2FF94E23E4B6}" srcOrd="0" destOrd="0" presId="urn:microsoft.com/office/officeart/2005/8/layout/vList5"/>
    <dgm:cxn modelId="{E42E57AB-CD4D-4507-9C01-2A720672C045}" srcId="{BD36814A-4C6F-44DF-AD44-9BCFAC1DE88F}" destId="{D9D66A6A-A685-4A8E-B82F-0BFBE6C899ED}" srcOrd="0" destOrd="0" parTransId="{9D9609FF-CBBF-4CA8-BA35-7C4DA59E88DE}" sibTransId="{DA1A45E3-9A71-4A3A-A0C2-A032021FD21E}"/>
    <dgm:cxn modelId="{5FE1E5B5-8306-44C5-AD4B-5CD63BEE3CF7}" type="presOf" srcId="{BD36814A-4C6F-44DF-AD44-9BCFAC1DE88F}" destId="{706D2AAE-79C6-49E7-8BDD-B20A51DBDF22}" srcOrd="0" destOrd="0" presId="urn:microsoft.com/office/officeart/2005/8/layout/vList5"/>
    <dgm:cxn modelId="{A0F60807-0C16-4C73-B391-6D9D4E0CC274}" srcId="{34EFA302-3CDD-4F64-9E67-68BDFCA7CC03}" destId="{E8C21C61-DB8D-4DE5-AC37-CF8CD0238844}" srcOrd="1" destOrd="0" parTransId="{EE81446C-7951-4260-B54D-120BF1515466}" sibTransId="{A782BB40-A670-4CAB-86A2-76E78F2233F4}"/>
    <dgm:cxn modelId="{29B7E5DE-FDB5-4EBB-B839-9E4DE489967E}" type="presOf" srcId="{3248D4B2-B320-4D7C-8033-06412F6AAF89}" destId="{CD64895C-58CC-4F8A-8356-CCD58E1372BF}" srcOrd="0" destOrd="3" presId="urn:microsoft.com/office/officeart/2005/8/layout/vList5"/>
    <dgm:cxn modelId="{6042BBE5-72EF-49E0-95E6-D1FAC840BD85}" type="presParOf" srcId="{B4CC8FB8-C2FD-4133-9EE6-31A93EFBE24D}" destId="{FA4CDBE1-9ACD-49E9-BA51-14D69DDC92C3}" srcOrd="0" destOrd="0" presId="urn:microsoft.com/office/officeart/2005/8/layout/vList5"/>
    <dgm:cxn modelId="{6ACC06BC-1153-4119-8376-A2B531FB2515}" type="presParOf" srcId="{FA4CDBE1-9ACD-49E9-BA51-14D69DDC92C3}" destId="{706D2AAE-79C6-49E7-8BDD-B20A51DBDF22}" srcOrd="0" destOrd="0" presId="urn:microsoft.com/office/officeart/2005/8/layout/vList5"/>
    <dgm:cxn modelId="{70D74BA3-C443-4B47-9AB3-E98D13278B04}" type="presParOf" srcId="{FA4CDBE1-9ACD-49E9-BA51-14D69DDC92C3}" destId="{8EBC0ACA-B924-4859-B491-2FF94E23E4B6}" srcOrd="1" destOrd="0" presId="urn:microsoft.com/office/officeart/2005/8/layout/vList5"/>
    <dgm:cxn modelId="{2AE0E6E8-F795-42EF-87B8-9775C6D6FF8D}" type="presParOf" srcId="{B4CC8FB8-C2FD-4133-9EE6-31A93EFBE24D}" destId="{07AEF290-D49C-4A0A-9803-814CCAF57392}" srcOrd="1" destOrd="0" presId="urn:microsoft.com/office/officeart/2005/8/layout/vList5"/>
    <dgm:cxn modelId="{727DF2DF-4C93-47F4-A18D-EB7BCAB0BCA2}" type="presParOf" srcId="{B4CC8FB8-C2FD-4133-9EE6-31A93EFBE24D}" destId="{6B114DFF-05B1-41F4-BBD2-A61A823ED1E8}" srcOrd="2" destOrd="0" presId="urn:microsoft.com/office/officeart/2005/8/layout/vList5"/>
    <dgm:cxn modelId="{DFC0CFC3-E2D2-43B7-B363-E98FDEC8F7B4}" type="presParOf" srcId="{6B114DFF-05B1-41F4-BBD2-A61A823ED1E8}" destId="{5C170602-F99C-4D6F-A542-E221B84BD38F}" srcOrd="0" destOrd="0" presId="urn:microsoft.com/office/officeart/2005/8/layout/vList5"/>
    <dgm:cxn modelId="{DC956363-442E-4BE4-BE03-8C1CA79A16FD}" type="presParOf" srcId="{6B114DFF-05B1-41F4-BBD2-A61A823ED1E8}" destId="{CD64895C-58CC-4F8A-8356-CCD58E1372B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6636B3-678F-49D9-9DF4-0C45A4915FA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161DBB81-23F5-4DD9-B73B-A118BE368368}">
      <dgm:prSet phldrT="[Text]" custT="1"/>
      <dgm:spPr/>
      <dgm:t>
        <a:bodyPr/>
        <a:lstStyle/>
        <a:p>
          <a:r>
            <a:rPr lang="en-GB" sz="3200" dirty="0" smtClean="0"/>
            <a:t>Apps do not support Kerberos</a:t>
          </a:r>
          <a:endParaRPr lang="en-GB" sz="3200" dirty="0"/>
        </a:p>
      </dgm:t>
    </dgm:pt>
    <dgm:pt modelId="{F4190A0B-345B-4DA9-A2D8-79F9B7326E65}" type="parTrans" cxnId="{9359E525-0A12-4F9E-A439-01002FA27A61}">
      <dgm:prSet/>
      <dgm:spPr/>
      <dgm:t>
        <a:bodyPr/>
        <a:lstStyle/>
        <a:p>
          <a:endParaRPr lang="en-GB"/>
        </a:p>
      </dgm:t>
    </dgm:pt>
    <dgm:pt modelId="{F0E4A9B5-DC59-4060-B6F3-4FA1C18A89A4}" type="sibTrans" cxnId="{9359E525-0A12-4F9E-A439-01002FA27A61}">
      <dgm:prSet/>
      <dgm:spPr/>
      <dgm:t>
        <a:bodyPr/>
        <a:lstStyle/>
        <a:p>
          <a:endParaRPr lang="en-GB"/>
        </a:p>
      </dgm:t>
    </dgm:pt>
    <dgm:pt modelId="{4C5B325E-576D-4B17-A151-F97F91F12D49}">
      <dgm:prSet phldrT="[Text]" custT="1"/>
      <dgm:spPr/>
      <dgm:t>
        <a:bodyPr/>
        <a:lstStyle/>
        <a:p>
          <a:r>
            <a:rPr lang="en-GB" sz="3200" dirty="0" smtClean="0"/>
            <a:t>Special requirements for SAML authentication</a:t>
          </a:r>
          <a:endParaRPr lang="en-GB" sz="3200" dirty="0"/>
        </a:p>
      </dgm:t>
    </dgm:pt>
    <dgm:pt modelId="{5A7C6B1A-6C20-4038-9465-D00106EBFF9A}" type="parTrans" cxnId="{2379FA63-4141-456E-A5EA-EBE404594AD3}">
      <dgm:prSet/>
      <dgm:spPr/>
      <dgm:t>
        <a:bodyPr/>
        <a:lstStyle/>
        <a:p>
          <a:endParaRPr lang="en-GB"/>
        </a:p>
      </dgm:t>
    </dgm:pt>
    <dgm:pt modelId="{EED9D4A0-09C9-453B-ABA7-E8AE9A41AB66}" type="sibTrans" cxnId="{2379FA63-4141-456E-A5EA-EBE404594AD3}">
      <dgm:prSet/>
      <dgm:spPr/>
      <dgm:t>
        <a:bodyPr/>
        <a:lstStyle/>
        <a:p>
          <a:endParaRPr lang="en-GB"/>
        </a:p>
      </dgm:t>
    </dgm:pt>
    <dgm:pt modelId="{1D62A31E-6326-418A-A901-C4316EEC8DC3}">
      <dgm:prSet phldrT="[Text]" custT="1"/>
      <dgm:spPr/>
      <dgm:t>
        <a:bodyPr/>
        <a:lstStyle/>
        <a:p>
          <a:r>
            <a:rPr lang="en-GB" sz="3200" dirty="0" smtClean="0"/>
            <a:t>A routing Web application may be needed</a:t>
          </a:r>
          <a:endParaRPr lang="en-GB" sz="3200" dirty="0"/>
        </a:p>
      </dgm:t>
    </dgm:pt>
    <dgm:pt modelId="{8DA0242C-D608-4029-968D-B13DE8B52C8B}" type="parTrans" cxnId="{E31AF9B2-7880-4619-BA5E-8E25C968E22D}">
      <dgm:prSet/>
      <dgm:spPr/>
      <dgm:t>
        <a:bodyPr/>
        <a:lstStyle/>
        <a:p>
          <a:endParaRPr lang="en-GB"/>
        </a:p>
      </dgm:t>
    </dgm:pt>
    <dgm:pt modelId="{446C37C0-163A-4175-9B28-5CCCC2F87D54}" type="sibTrans" cxnId="{E31AF9B2-7880-4619-BA5E-8E25C968E22D}">
      <dgm:prSet/>
      <dgm:spPr/>
      <dgm:t>
        <a:bodyPr/>
        <a:lstStyle/>
        <a:p>
          <a:endParaRPr lang="en-GB"/>
        </a:p>
      </dgm:t>
    </dgm:pt>
    <dgm:pt modelId="{90146536-E620-4B7B-9959-FCD42F94A012}" type="pres">
      <dgm:prSet presAssocID="{A16636B3-678F-49D9-9DF4-0C45A4915FA1}" presName="linear" presStyleCnt="0">
        <dgm:presLayoutVars>
          <dgm:animLvl val="lvl"/>
          <dgm:resizeHandles val="exact"/>
        </dgm:presLayoutVars>
      </dgm:prSet>
      <dgm:spPr/>
      <dgm:t>
        <a:bodyPr/>
        <a:lstStyle/>
        <a:p>
          <a:endParaRPr lang="en-GB"/>
        </a:p>
      </dgm:t>
    </dgm:pt>
    <dgm:pt modelId="{704E68F4-FC78-4C42-9171-6DFEF32919DD}" type="pres">
      <dgm:prSet presAssocID="{161DBB81-23F5-4DD9-B73B-A118BE368368}" presName="parentText" presStyleLbl="node1" presStyleIdx="0" presStyleCnt="3">
        <dgm:presLayoutVars>
          <dgm:chMax val="0"/>
          <dgm:bulletEnabled val="1"/>
        </dgm:presLayoutVars>
      </dgm:prSet>
      <dgm:spPr/>
      <dgm:t>
        <a:bodyPr/>
        <a:lstStyle/>
        <a:p>
          <a:endParaRPr lang="en-GB"/>
        </a:p>
      </dgm:t>
    </dgm:pt>
    <dgm:pt modelId="{17E617DC-533A-4D4A-B97D-98BE2F04F220}" type="pres">
      <dgm:prSet presAssocID="{F0E4A9B5-DC59-4060-B6F3-4FA1C18A89A4}" presName="spacer" presStyleCnt="0"/>
      <dgm:spPr/>
    </dgm:pt>
    <dgm:pt modelId="{027BFE65-D6A6-4B24-B3A7-92286CBA3660}" type="pres">
      <dgm:prSet presAssocID="{4C5B325E-576D-4B17-A151-F97F91F12D49}" presName="parentText" presStyleLbl="node1" presStyleIdx="1" presStyleCnt="3">
        <dgm:presLayoutVars>
          <dgm:chMax val="0"/>
          <dgm:bulletEnabled val="1"/>
        </dgm:presLayoutVars>
      </dgm:prSet>
      <dgm:spPr/>
      <dgm:t>
        <a:bodyPr/>
        <a:lstStyle/>
        <a:p>
          <a:endParaRPr lang="en-GB"/>
        </a:p>
      </dgm:t>
    </dgm:pt>
    <dgm:pt modelId="{B9F0354E-48C1-439F-BFD0-BD6E4171524F}" type="pres">
      <dgm:prSet presAssocID="{EED9D4A0-09C9-453B-ABA7-E8AE9A41AB66}" presName="spacer" presStyleCnt="0"/>
      <dgm:spPr/>
    </dgm:pt>
    <dgm:pt modelId="{53381DA6-1277-4656-9C0A-75478A58654E}" type="pres">
      <dgm:prSet presAssocID="{1D62A31E-6326-418A-A901-C4316EEC8DC3}" presName="parentText" presStyleLbl="node1" presStyleIdx="2" presStyleCnt="3">
        <dgm:presLayoutVars>
          <dgm:chMax val="0"/>
          <dgm:bulletEnabled val="1"/>
        </dgm:presLayoutVars>
      </dgm:prSet>
      <dgm:spPr/>
      <dgm:t>
        <a:bodyPr/>
        <a:lstStyle/>
        <a:p>
          <a:endParaRPr lang="en-GB"/>
        </a:p>
      </dgm:t>
    </dgm:pt>
  </dgm:ptLst>
  <dgm:cxnLst>
    <dgm:cxn modelId="{C0F5DFC6-735B-4807-B4A8-FEFDC3D64B41}" type="presOf" srcId="{161DBB81-23F5-4DD9-B73B-A118BE368368}" destId="{704E68F4-FC78-4C42-9171-6DFEF32919DD}" srcOrd="0" destOrd="0" presId="urn:microsoft.com/office/officeart/2005/8/layout/vList2"/>
    <dgm:cxn modelId="{599817FB-5C6A-4CBF-AFF8-1EADEF54C3EA}" type="presOf" srcId="{A16636B3-678F-49D9-9DF4-0C45A4915FA1}" destId="{90146536-E620-4B7B-9959-FCD42F94A012}" srcOrd="0" destOrd="0" presId="urn:microsoft.com/office/officeart/2005/8/layout/vList2"/>
    <dgm:cxn modelId="{E31AF9B2-7880-4619-BA5E-8E25C968E22D}" srcId="{A16636B3-678F-49D9-9DF4-0C45A4915FA1}" destId="{1D62A31E-6326-418A-A901-C4316EEC8DC3}" srcOrd="2" destOrd="0" parTransId="{8DA0242C-D608-4029-968D-B13DE8B52C8B}" sibTransId="{446C37C0-163A-4175-9B28-5CCCC2F87D54}"/>
    <dgm:cxn modelId="{426C2B74-F476-4FE3-8BCC-A94D678A89E1}" type="presOf" srcId="{1D62A31E-6326-418A-A901-C4316EEC8DC3}" destId="{53381DA6-1277-4656-9C0A-75478A58654E}" srcOrd="0" destOrd="0" presId="urn:microsoft.com/office/officeart/2005/8/layout/vList2"/>
    <dgm:cxn modelId="{D5B84FF9-2FE8-402B-BB67-98C559C08398}" type="presOf" srcId="{4C5B325E-576D-4B17-A151-F97F91F12D49}" destId="{027BFE65-D6A6-4B24-B3A7-92286CBA3660}" srcOrd="0" destOrd="0" presId="urn:microsoft.com/office/officeart/2005/8/layout/vList2"/>
    <dgm:cxn modelId="{2379FA63-4141-456E-A5EA-EBE404594AD3}" srcId="{A16636B3-678F-49D9-9DF4-0C45A4915FA1}" destId="{4C5B325E-576D-4B17-A151-F97F91F12D49}" srcOrd="1" destOrd="0" parTransId="{5A7C6B1A-6C20-4038-9465-D00106EBFF9A}" sibTransId="{EED9D4A0-09C9-453B-ABA7-E8AE9A41AB66}"/>
    <dgm:cxn modelId="{9359E525-0A12-4F9E-A439-01002FA27A61}" srcId="{A16636B3-678F-49D9-9DF4-0C45A4915FA1}" destId="{161DBB81-23F5-4DD9-B73B-A118BE368368}" srcOrd="0" destOrd="0" parTransId="{F4190A0B-345B-4DA9-A2D8-79F9B7326E65}" sibTransId="{F0E4A9B5-DC59-4060-B6F3-4FA1C18A89A4}"/>
    <dgm:cxn modelId="{0E7766C3-5722-46FA-8DE3-C39BBC95AE01}" type="presParOf" srcId="{90146536-E620-4B7B-9959-FCD42F94A012}" destId="{704E68F4-FC78-4C42-9171-6DFEF32919DD}" srcOrd="0" destOrd="0" presId="urn:microsoft.com/office/officeart/2005/8/layout/vList2"/>
    <dgm:cxn modelId="{1E2CBE41-5365-45B8-B79F-D77ADE3FD346}" type="presParOf" srcId="{90146536-E620-4B7B-9959-FCD42F94A012}" destId="{17E617DC-533A-4D4A-B97D-98BE2F04F220}" srcOrd="1" destOrd="0" presId="urn:microsoft.com/office/officeart/2005/8/layout/vList2"/>
    <dgm:cxn modelId="{5C8B3FED-74BF-47EA-99AA-AC887D0AAB12}" type="presParOf" srcId="{90146536-E620-4B7B-9959-FCD42F94A012}" destId="{027BFE65-D6A6-4B24-B3A7-92286CBA3660}" srcOrd="2" destOrd="0" presId="urn:microsoft.com/office/officeart/2005/8/layout/vList2"/>
    <dgm:cxn modelId="{E9D9FB13-97EB-46E5-B364-5BE6D1D2960F}" type="presParOf" srcId="{90146536-E620-4B7B-9959-FCD42F94A012}" destId="{B9F0354E-48C1-439F-BFD0-BD6E4171524F}" srcOrd="3" destOrd="0" presId="urn:microsoft.com/office/officeart/2005/8/layout/vList2"/>
    <dgm:cxn modelId="{B9A0254B-37DA-4A35-93EB-67932F080BD8}" type="presParOf" srcId="{90146536-E620-4B7B-9959-FCD42F94A012}" destId="{53381DA6-1277-4656-9C0A-75478A58654E}"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E854B0-8E7D-4516-BFE1-0839B106A5C6}"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64031662-5315-4823-90CB-1FC1934B3242}">
      <dgm:prSet phldrT="[Text]"/>
      <dgm:spPr/>
      <dgm:t>
        <a:bodyPr/>
        <a:lstStyle/>
        <a:p>
          <a:r>
            <a:rPr lang="en-GB" dirty="0" smtClean="0"/>
            <a:t>Monitoring in Central Admin</a:t>
          </a:r>
          <a:endParaRPr lang="en-GB" dirty="0"/>
        </a:p>
      </dgm:t>
    </dgm:pt>
    <dgm:pt modelId="{B5BE6085-582A-4303-A7D8-F435AE587125}" type="parTrans" cxnId="{44B96DE6-9F5B-4185-8F1F-FC0E2EC84FCD}">
      <dgm:prSet/>
      <dgm:spPr/>
      <dgm:t>
        <a:bodyPr/>
        <a:lstStyle/>
        <a:p>
          <a:endParaRPr lang="en-GB"/>
        </a:p>
      </dgm:t>
    </dgm:pt>
    <dgm:pt modelId="{B0B28CBE-24C6-48F8-AA03-05DF43FB45CD}" type="sibTrans" cxnId="{44B96DE6-9F5B-4185-8F1F-FC0E2EC84FCD}">
      <dgm:prSet/>
      <dgm:spPr/>
      <dgm:t>
        <a:bodyPr/>
        <a:lstStyle/>
        <a:p>
          <a:endParaRPr lang="en-GB"/>
        </a:p>
      </dgm:t>
    </dgm:pt>
    <dgm:pt modelId="{DEE5C7A3-5BCE-4E5B-B8E2-EE98237A23AD}">
      <dgm:prSet phldrT="[Text]"/>
      <dgm:spPr/>
      <dgm:t>
        <a:bodyPr/>
        <a:lstStyle/>
        <a:p>
          <a:r>
            <a:rPr lang="en-GB" dirty="0" smtClean="0"/>
            <a:t>App usage/Error details</a:t>
          </a:r>
          <a:endParaRPr lang="en-GB" dirty="0"/>
        </a:p>
      </dgm:t>
    </dgm:pt>
    <dgm:pt modelId="{A19BFC0B-8501-41FC-A9C3-BF218A082038}" type="parTrans" cxnId="{D0F879A8-7C79-4728-B2D6-0F85BF157944}">
      <dgm:prSet/>
      <dgm:spPr/>
      <dgm:t>
        <a:bodyPr/>
        <a:lstStyle/>
        <a:p>
          <a:endParaRPr lang="en-GB"/>
        </a:p>
      </dgm:t>
    </dgm:pt>
    <dgm:pt modelId="{D77912D0-0A0F-40F4-B4A1-EFF1E7177272}" type="sibTrans" cxnId="{D0F879A8-7C79-4728-B2D6-0F85BF157944}">
      <dgm:prSet/>
      <dgm:spPr/>
      <dgm:t>
        <a:bodyPr/>
        <a:lstStyle/>
        <a:p>
          <a:endParaRPr lang="en-GB"/>
        </a:p>
      </dgm:t>
    </dgm:pt>
    <dgm:pt modelId="{33FB486E-8FDD-4F26-9B42-48A9018D18B5}">
      <dgm:prSet phldrT="[Text]"/>
      <dgm:spPr/>
      <dgm:t>
        <a:bodyPr/>
        <a:lstStyle/>
        <a:p>
          <a:r>
            <a:rPr lang="en-GB" dirty="0" smtClean="0"/>
            <a:t>Monitoring in Site Collections</a:t>
          </a:r>
          <a:endParaRPr lang="en-GB" dirty="0"/>
        </a:p>
      </dgm:t>
    </dgm:pt>
    <dgm:pt modelId="{F102C70A-2EB1-4FBE-B427-24AB21440DC9}" type="parTrans" cxnId="{FCAE83BB-1E95-44CB-B180-D35F3C4AEBA4}">
      <dgm:prSet/>
      <dgm:spPr/>
      <dgm:t>
        <a:bodyPr/>
        <a:lstStyle/>
        <a:p>
          <a:endParaRPr lang="en-GB"/>
        </a:p>
      </dgm:t>
    </dgm:pt>
    <dgm:pt modelId="{89A44E3D-1F33-4320-8D19-8701710754FB}" type="sibTrans" cxnId="{FCAE83BB-1E95-44CB-B180-D35F3C4AEBA4}">
      <dgm:prSet/>
      <dgm:spPr/>
      <dgm:t>
        <a:bodyPr/>
        <a:lstStyle/>
        <a:p>
          <a:endParaRPr lang="en-GB"/>
        </a:p>
      </dgm:t>
    </dgm:pt>
    <dgm:pt modelId="{C2D26C54-BFD2-4304-B515-8CB71111E92C}">
      <dgm:prSet phldrT="[Text]"/>
      <dgm:spPr/>
      <dgm:t>
        <a:bodyPr/>
        <a:lstStyle/>
        <a:p>
          <a:r>
            <a:rPr lang="en-GB" dirty="0" smtClean="0"/>
            <a:t>App usage/Error details</a:t>
          </a:r>
          <a:endParaRPr lang="en-GB" dirty="0"/>
        </a:p>
      </dgm:t>
    </dgm:pt>
    <dgm:pt modelId="{5B520419-D224-4ED2-BE53-514B9B27A802}" type="parTrans" cxnId="{D5F396CB-17BA-40CB-97AB-CF53C224456A}">
      <dgm:prSet/>
      <dgm:spPr/>
      <dgm:t>
        <a:bodyPr/>
        <a:lstStyle/>
        <a:p>
          <a:endParaRPr lang="en-GB"/>
        </a:p>
      </dgm:t>
    </dgm:pt>
    <dgm:pt modelId="{3C5B313B-BAA2-4C32-995E-096D41085D47}" type="sibTrans" cxnId="{D5F396CB-17BA-40CB-97AB-CF53C224456A}">
      <dgm:prSet/>
      <dgm:spPr/>
      <dgm:t>
        <a:bodyPr/>
        <a:lstStyle/>
        <a:p>
          <a:endParaRPr lang="en-GB"/>
        </a:p>
      </dgm:t>
    </dgm:pt>
    <dgm:pt modelId="{2BFCB40D-F153-4C88-BA07-BB45B8447C64}">
      <dgm:prSet phldrT="[Text]"/>
      <dgm:spPr/>
      <dgm:t>
        <a:bodyPr/>
        <a:lstStyle/>
        <a:p>
          <a:r>
            <a:rPr lang="en-GB" dirty="0" smtClean="0"/>
            <a:t>Logging Categories</a:t>
          </a:r>
          <a:endParaRPr lang="en-GB" dirty="0"/>
        </a:p>
      </dgm:t>
    </dgm:pt>
    <dgm:pt modelId="{1A714517-1642-4550-91B7-BBE52B575B05}" type="parTrans" cxnId="{9D8C11F9-3043-4D3B-8A3A-DCF4A601FF56}">
      <dgm:prSet/>
      <dgm:spPr/>
      <dgm:t>
        <a:bodyPr/>
        <a:lstStyle/>
        <a:p>
          <a:endParaRPr lang="en-GB"/>
        </a:p>
      </dgm:t>
    </dgm:pt>
    <dgm:pt modelId="{6EAEE480-E5D4-4CE7-A4B8-CC9D33B698B8}" type="sibTrans" cxnId="{9D8C11F9-3043-4D3B-8A3A-DCF4A601FF56}">
      <dgm:prSet/>
      <dgm:spPr/>
      <dgm:t>
        <a:bodyPr/>
        <a:lstStyle/>
        <a:p>
          <a:endParaRPr lang="en-GB"/>
        </a:p>
      </dgm:t>
    </dgm:pt>
    <dgm:pt modelId="{99F40F32-48B4-41BC-B53A-EBC89369B989}">
      <dgm:prSet phldrT="[Text]"/>
      <dgm:spPr/>
      <dgm:t>
        <a:bodyPr/>
        <a:lstStyle/>
        <a:p>
          <a:r>
            <a:rPr lang="en-GB" dirty="0" smtClean="0"/>
            <a:t>Timer Jobs</a:t>
          </a:r>
          <a:endParaRPr lang="en-GB" dirty="0"/>
        </a:p>
      </dgm:t>
    </dgm:pt>
    <dgm:pt modelId="{739C5F4F-2F9E-4123-9E2F-004282BB90FA}" type="parTrans" cxnId="{8374FB76-7FE4-4E7C-936E-D81FE6CD8574}">
      <dgm:prSet/>
      <dgm:spPr/>
      <dgm:t>
        <a:bodyPr/>
        <a:lstStyle/>
        <a:p>
          <a:endParaRPr lang="en-GB"/>
        </a:p>
      </dgm:t>
    </dgm:pt>
    <dgm:pt modelId="{154232D4-3D76-4175-AEA7-8DC7197EF5C5}" type="sibTrans" cxnId="{8374FB76-7FE4-4E7C-936E-D81FE6CD8574}">
      <dgm:prSet/>
      <dgm:spPr/>
      <dgm:t>
        <a:bodyPr/>
        <a:lstStyle/>
        <a:p>
          <a:endParaRPr lang="en-GB"/>
        </a:p>
      </dgm:t>
    </dgm:pt>
    <dgm:pt modelId="{38D21DA3-2BE1-4652-B8CC-E64A54A01E1C}">
      <dgm:prSet phldrT="[Text]"/>
      <dgm:spPr/>
      <dgm:t>
        <a:bodyPr/>
        <a:lstStyle/>
        <a:p>
          <a:r>
            <a:rPr lang="en-GB" dirty="0" smtClean="0"/>
            <a:t>App Management, App Monitoring, Azure Access Control, App Marketplace, Marketplace Web Service</a:t>
          </a:r>
          <a:endParaRPr lang="en-GB" dirty="0"/>
        </a:p>
      </dgm:t>
    </dgm:pt>
    <dgm:pt modelId="{E6322A79-FE73-470A-91D5-A8DD6BF3DA62}" type="parTrans" cxnId="{E2DAD901-61F7-4D9B-B9C8-2697D0EBE8EC}">
      <dgm:prSet/>
      <dgm:spPr/>
    </dgm:pt>
    <dgm:pt modelId="{BD509F5A-FF44-4CC9-AD6D-B438259A3D50}" type="sibTrans" cxnId="{E2DAD901-61F7-4D9B-B9C8-2697D0EBE8EC}">
      <dgm:prSet/>
      <dgm:spPr/>
    </dgm:pt>
    <dgm:pt modelId="{85443354-4B42-44E2-8F7C-2825A7EB7A3D}">
      <dgm:prSet/>
      <dgm:spPr/>
      <dgm:t>
        <a:bodyPr/>
        <a:lstStyle/>
        <a:p>
          <a:endParaRPr lang="en-GB" dirty="0" smtClean="0"/>
        </a:p>
      </dgm:t>
    </dgm:pt>
    <dgm:pt modelId="{48E7DAD8-8020-4DBD-B844-96DD0AB6AD5F}" type="parTrans" cxnId="{FB4A1B72-2E29-4923-A046-F588D3374B5A}">
      <dgm:prSet/>
      <dgm:spPr/>
      <dgm:t>
        <a:bodyPr/>
        <a:lstStyle/>
        <a:p>
          <a:endParaRPr lang="en-GB"/>
        </a:p>
      </dgm:t>
    </dgm:pt>
    <dgm:pt modelId="{D5AC069D-1241-47F0-955E-56DC94E06899}" type="sibTrans" cxnId="{FB4A1B72-2E29-4923-A046-F588D3374B5A}">
      <dgm:prSet/>
      <dgm:spPr/>
      <dgm:t>
        <a:bodyPr/>
        <a:lstStyle/>
        <a:p>
          <a:endParaRPr lang="en-GB"/>
        </a:p>
      </dgm:t>
    </dgm:pt>
    <dgm:pt modelId="{C3F4B309-7AD5-4E31-A2DE-8A3F3D86987E}" type="pres">
      <dgm:prSet presAssocID="{D8E854B0-8E7D-4516-BFE1-0839B106A5C6}" presName="Name0" presStyleCnt="0">
        <dgm:presLayoutVars>
          <dgm:dir/>
          <dgm:animLvl val="lvl"/>
          <dgm:resizeHandles val="exact"/>
        </dgm:presLayoutVars>
      </dgm:prSet>
      <dgm:spPr/>
      <dgm:t>
        <a:bodyPr/>
        <a:lstStyle/>
        <a:p>
          <a:endParaRPr lang="en-GB"/>
        </a:p>
      </dgm:t>
    </dgm:pt>
    <dgm:pt modelId="{99E3E30A-EB77-4A49-980F-A5913900B454}" type="pres">
      <dgm:prSet presAssocID="{64031662-5315-4823-90CB-1FC1934B3242}" presName="linNode" presStyleCnt="0"/>
      <dgm:spPr/>
    </dgm:pt>
    <dgm:pt modelId="{D53AC774-E8A2-493D-AA77-21B7D509D55E}" type="pres">
      <dgm:prSet presAssocID="{64031662-5315-4823-90CB-1FC1934B3242}" presName="parentText" presStyleLbl="node1" presStyleIdx="0" presStyleCnt="3">
        <dgm:presLayoutVars>
          <dgm:chMax val="1"/>
          <dgm:bulletEnabled val="1"/>
        </dgm:presLayoutVars>
      </dgm:prSet>
      <dgm:spPr/>
      <dgm:t>
        <a:bodyPr/>
        <a:lstStyle/>
        <a:p>
          <a:endParaRPr lang="en-GB"/>
        </a:p>
      </dgm:t>
    </dgm:pt>
    <dgm:pt modelId="{67B9AFF3-7119-4062-A895-0403942A33E4}" type="pres">
      <dgm:prSet presAssocID="{64031662-5315-4823-90CB-1FC1934B3242}" presName="descendantText" presStyleLbl="alignAccFollowNode1" presStyleIdx="0" presStyleCnt="3">
        <dgm:presLayoutVars>
          <dgm:bulletEnabled val="1"/>
        </dgm:presLayoutVars>
      </dgm:prSet>
      <dgm:spPr/>
      <dgm:t>
        <a:bodyPr/>
        <a:lstStyle/>
        <a:p>
          <a:endParaRPr lang="en-GB"/>
        </a:p>
      </dgm:t>
    </dgm:pt>
    <dgm:pt modelId="{773F738A-9F3D-4736-8E83-C124531AF52F}" type="pres">
      <dgm:prSet presAssocID="{B0B28CBE-24C6-48F8-AA03-05DF43FB45CD}" presName="sp" presStyleCnt="0"/>
      <dgm:spPr/>
    </dgm:pt>
    <dgm:pt modelId="{27918004-4821-4DE0-B738-25D27A73CBA0}" type="pres">
      <dgm:prSet presAssocID="{33FB486E-8FDD-4F26-9B42-48A9018D18B5}" presName="linNode" presStyleCnt="0"/>
      <dgm:spPr/>
    </dgm:pt>
    <dgm:pt modelId="{314B2C5C-5CD3-4338-B9E0-F75ED9B962AF}" type="pres">
      <dgm:prSet presAssocID="{33FB486E-8FDD-4F26-9B42-48A9018D18B5}" presName="parentText" presStyleLbl="node1" presStyleIdx="1" presStyleCnt="3">
        <dgm:presLayoutVars>
          <dgm:chMax val="1"/>
          <dgm:bulletEnabled val="1"/>
        </dgm:presLayoutVars>
      </dgm:prSet>
      <dgm:spPr/>
      <dgm:t>
        <a:bodyPr/>
        <a:lstStyle/>
        <a:p>
          <a:endParaRPr lang="en-GB"/>
        </a:p>
      </dgm:t>
    </dgm:pt>
    <dgm:pt modelId="{37DF525B-C5EA-44B5-9D83-6BE5EC999B4A}" type="pres">
      <dgm:prSet presAssocID="{33FB486E-8FDD-4F26-9B42-48A9018D18B5}" presName="descendantText" presStyleLbl="alignAccFollowNode1" presStyleIdx="1" presStyleCnt="3">
        <dgm:presLayoutVars>
          <dgm:bulletEnabled val="1"/>
        </dgm:presLayoutVars>
      </dgm:prSet>
      <dgm:spPr/>
      <dgm:t>
        <a:bodyPr/>
        <a:lstStyle/>
        <a:p>
          <a:endParaRPr lang="en-GB"/>
        </a:p>
      </dgm:t>
    </dgm:pt>
    <dgm:pt modelId="{94021D5C-EC8D-4D35-B1EA-A3839FFF2CC6}" type="pres">
      <dgm:prSet presAssocID="{89A44E3D-1F33-4320-8D19-8701710754FB}" presName="sp" presStyleCnt="0"/>
      <dgm:spPr/>
    </dgm:pt>
    <dgm:pt modelId="{C19C5A1F-CA14-41B4-8557-EBE81FAB0B6B}" type="pres">
      <dgm:prSet presAssocID="{2BFCB40D-F153-4C88-BA07-BB45B8447C64}" presName="linNode" presStyleCnt="0"/>
      <dgm:spPr/>
    </dgm:pt>
    <dgm:pt modelId="{312C1A2B-6729-4FEF-8DA1-FC4E9D6C72AC}" type="pres">
      <dgm:prSet presAssocID="{2BFCB40D-F153-4C88-BA07-BB45B8447C64}" presName="parentText" presStyleLbl="node1" presStyleIdx="2" presStyleCnt="3">
        <dgm:presLayoutVars>
          <dgm:chMax val="1"/>
          <dgm:bulletEnabled val="1"/>
        </dgm:presLayoutVars>
      </dgm:prSet>
      <dgm:spPr/>
      <dgm:t>
        <a:bodyPr/>
        <a:lstStyle/>
        <a:p>
          <a:endParaRPr lang="en-GB"/>
        </a:p>
      </dgm:t>
    </dgm:pt>
    <dgm:pt modelId="{DCD13DA6-A1BE-4E44-BDDD-E54BD03EA56B}" type="pres">
      <dgm:prSet presAssocID="{2BFCB40D-F153-4C88-BA07-BB45B8447C64}" presName="descendantText" presStyleLbl="alignAccFollowNode1" presStyleIdx="2" presStyleCnt="3">
        <dgm:presLayoutVars>
          <dgm:bulletEnabled val="1"/>
        </dgm:presLayoutVars>
      </dgm:prSet>
      <dgm:spPr/>
      <dgm:t>
        <a:bodyPr/>
        <a:lstStyle/>
        <a:p>
          <a:endParaRPr lang="en-GB"/>
        </a:p>
      </dgm:t>
    </dgm:pt>
  </dgm:ptLst>
  <dgm:cxnLst>
    <dgm:cxn modelId="{C4801093-D981-4AEB-AEE1-DDFD26F00ED6}" type="presOf" srcId="{64031662-5315-4823-90CB-1FC1934B3242}" destId="{D53AC774-E8A2-493D-AA77-21B7D509D55E}" srcOrd="0" destOrd="0" presId="urn:microsoft.com/office/officeart/2005/8/layout/vList5"/>
    <dgm:cxn modelId="{31B59B71-3082-408F-BC3A-02CB12806E1E}" type="presOf" srcId="{DEE5C7A3-5BCE-4E5B-B8E2-EE98237A23AD}" destId="{67B9AFF3-7119-4062-A895-0403942A33E4}" srcOrd="0" destOrd="0" presId="urn:microsoft.com/office/officeart/2005/8/layout/vList5"/>
    <dgm:cxn modelId="{E2DAD901-61F7-4D9B-B9C8-2697D0EBE8EC}" srcId="{2BFCB40D-F153-4C88-BA07-BB45B8447C64}" destId="{38D21DA3-2BE1-4652-B8CC-E64A54A01E1C}" srcOrd="0" destOrd="0" parTransId="{E6322A79-FE73-470A-91D5-A8DD6BF3DA62}" sibTransId="{BD509F5A-FF44-4CC9-AD6D-B438259A3D50}"/>
    <dgm:cxn modelId="{88051603-6977-47B6-BCCA-46E07F172E29}" type="presOf" srcId="{2BFCB40D-F153-4C88-BA07-BB45B8447C64}" destId="{312C1A2B-6729-4FEF-8DA1-FC4E9D6C72AC}" srcOrd="0" destOrd="0" presId="urn:microsoft.com/office/officeart/2005/8/layout/vList5"/>
    <dgm:cxn modelId="{9AF81954-BF4D-48E3-A76D-989DB741F35E}" type="presOf" srcId="{33FB486E-8FDD-4F26-9B42-48A9018D18B5}" destId="{314B2C5C-5CD3-4338-B9E0-F75ED9B962AF}" srcOrd="0" destOrd="0" presId="urn:microsoft.com/office/officeart/2005/8/layout/vList5"/>
    <dgm:cxn modelId="{B5585BAF-E8F2-49A4-860F-533B6767BC16}" type="presOf" srcId="{85443354-4B42-44E2-8F7C-2825A7EB7A3D}" destId="{DCD13DA6-A1BE-4E44-BDDD-E54BD03EA56B}" srcOrd="0" destOrd="1" presId="urn:microsoft.com/office/officeart/2005/8/layout/vList5"/>
    <dgm:cxn modelId="{338EC8AB-D931-4926-9916-5A32B304FB09}" type="presOf" srcId="{C2D26C54-BFD2-4304-B515-8CB71111E92C}" destId="{37DF525B-C5EA-44B5-9D83-6BE5EC999B4A}" srcOrd="0" destOrd="0" presId="urn:microsoft.com/office/officeart/2005/8/layout/vList5"/>
    <dgm:cxn modelId="{8374FB76-7FE4-4E7C-936E-D81FE6CD8574}" srcId="{64031662-5315-4823-90CB-1FC1934B3242}" destId="{99F40F32-48B4-41BC-B53A-EBC89369B989}" srcOrd="1" destOrd="0" parTransId="{739C5F4F-2F9E-4123-9E2F-004282BB90FA}" sibTransId="{154232D4-3D76-4175-AEA7-8DC7197EF5C5}"/>
    <dgm:cxn modelId="{FCAE83BB-1E95-44CB-B180-D35F3C4AEBA4}" srcId="{D8E854B0-8E7D-4516-BFE1-0839B106A5C6}" destId="{33FB486E-8FDD-4F26-9B42-48A9018D18B5}" srcOrd="1" destOrd="0" parTransId="{F102C70A-2EB1-4FBE-B427-24AB21440DC9}" sibTransId="{89A44E3D-1F33-4320-8D19-8701710754FB}"/>
    <dgm:cxn modelId="{FB4A1B72-2E29-4923-A046-F588D3374B5A}" srcId="{2BFCB40D-F153-4C88-BA07-BB45B8447C64}" destId="{85443354-4B42-44E2-8F7C-2825A7EB7A3D}" srcOrd="1" destOrd="0" parTransId="{48E7DAD8-8020-4DBD-B844-96DD0AB6AD5F}" sibTransId="{D5AC069D-1241-47F0-955E-56DC94E06899}"/>
    <dgm:cxn modelId="{EF3A59D0-FD4E-40F0-85C5-043F24C1FC55}" type="presOf" srcId="{38D21DA3-2BE1-4652-B8CC-E64A54A01E1C}" destId="{DCD13DA6-A1BE-4E44-BDDD-E54BD03EA56B}" srcOrd="0" destOrd="0" presId="urn:microsoft.com/office/officeart/2005/8/layout/vList5"/>
    <dgm:cxn modelId="{D0F879A8-7C79-4728-B2D6-0F85BF157944}" srcId="{64031662-5315-4823-90CB-1FC1934B3242}" destId="{DEE5C7A3-5BCE-4E5B-B8E2-EE98237A23AD}" srcOrd="0" destOrd="0" parTransId="{A19BFC0B-8501-41FC-A9C3-BF218A082038}" sibTransId="{D77912D0-0A0F-40F4-B4A1-EFF1E7177272}"/>
    <dgm:cxn modelId="{1F8D6C64-6620-411B-931C-B9796009D386}" type="presOf" srcId="{D8E854B0-8E7D-4516-BFE1-0839B106A5C6}" destId="{C3F4B309-7AD5-4E31-A2DE-8A3F3D86987E}" srcOrd="0" destOrd="0" presId="urn:microsoft.com/office/officeart/2005/8/layout/vList5"/>
    <dgm:cxn modelId="{D5F396CB-17BA-40CB-97AB-CF53C224456A}" srcId="{33FB486E-8FDD-4F26-9B42-48A9018D18B5}" destId="{C2D26C54-BFD2-4304-B515-8CB71111E92C}" srcOrd="0" destOrd="0" parTransId="{5B520419-D224-4ED2-BE53-514B9B27A802}" sibTransId="{3C5B313B-BAA2-4C32-995E-096D41085D47}"/>
    <dgm:cxn modelId="{9D8C11F9-3043-4D3B-8A3A-DCF4A601FF56}" srcId="{D8E854B0-8E7D-4516-BFE1-0839B106A5C6}" destId="{2BFCB40D-F153-4C88-BA07-BB45B8447C64}" srcOrd="2" destOrd="0" parTransId="{1A714517-1642-4550-91B7-BBE52B575B05}" sibTransId="{6EAEE480-E5D4-4CE7-A4B8-CC9D33B698B8}"/>
    <dgm:cxn modelId="{44B96DE6-9F5B-4185-8F1F-FC0E2EC84FCD}" srcId="{D8E854B0-8E7D-4516-BFE1-0839B106A5C6}" destId="{64031662-5315-4823-90CB-1FC1934B3242}" srcOrd="0" destOrd="0" parTransId="{B5BE6085-582A-4303-A7D8-F435AE587125}" sibTransId="{B0B28CBE-24C6-48F8-AA03-05DF43FB45CD}"/>
    <dgm:cxn modelId="{38C051DF-E063-40AC-9D8D-33B3C6EBF970}" type="presOf" srcId="{99F40F32-48B4-41BC-B53A-EBC89369B989}" destId="{67B9AFF3-7119-4062-A895-0403942A33E4}" srcOrd="0" destOrd="1" presId="urn:microsoft.com/office/officeart/2005/8/layout/vList5"/>
    <dgm:cxn modelId="{290FE827-58F2-4478-8596-69430EA678AB}" type="presParOf" srcId="{C3F4B309-7AD5-4E31-A2DE-8A3F3D86987E}" destId="{99E3E30A-EB77-4A49-980F-A5913900B454}" srcOrd="0" destOrd="0" presId="urn:microsoft.com/office/officeart/2005/8/layout/vList5"/>
    <dgm:cxn modelId="{3B1EB55C-045F-4449-9EA2-898A83DFA421}" type="presParOf" srcId="{99E3E30A-EB77-4A49-980F-A5913900B454}" destId="{D53AC774-E8A2-493D-AA77-21B7D509D55E}" srcOrd="0" destOrd="0" presId="urn:microsoft.com/office/officeart/2005/8/layout/vList5"/>
    <dgm:cxn modelId="{838C75DB-F07E-4390-9536-314726AECF64}" type="presParOf" srcId="{99E3E30A-EB77-4A49-980F-A5913900B454}" destId="{67B9AFF3-7119-4062-A895-0403942A33E4}" srcOrd="1" destOrd="0" presId="urn:microsoft.com/office/officeart/2005/8/layout/vList5"/>
    <dgm:cxn modelId="{D34F07B8-25F9-40C6-BD67-8FA4025BC41B}" type="presParOf" srcId="{C3F4B309-7AD5-4E31-A2DE-8A3F3D86987E}" destId="{773F738A-9F3D-4736-8E83-C124531AF52F}" srcOrd="1" destOrd="0" presId="urn:microsoft.com/office/officeart/2005/8/layout/vList5"/>
    <dgm:cxn modelId="{4AE7DABD-0161-44FC-9318-62CB6AFA1E8B}" type="presParOf" srcId="{C3F4B309-7AD5-4E31-A2DE-8A3F3D86987E}" destId="{27918004-4821-4DE0-B738-25D27A73CBA0}" srcOrd="2" destOrd="0" presId="urn:microsoft.com/office/officeart/2005/8/layout/vList5"/>
    <dgm:cxn modelId="{731A5CAD-1628-42F8-83C1-0769ADF954B1}" type="presParOf" srcId="{27918004-4821-4DE0-B738-25D27A73CBA0}" destId="{314B2C5C-5CD3-4338-B9E0-F75ED9B962AF}" srcOrd="0" destOrd="0" presId="urn:microsoft.com/office/officeart/2005/8/layout/vList5"/>
    <dgm:cxn modelId="{98303A85-00F7-4809-8C31-BA277B824749}" type="presParOf" srcId="{27918004-4821-4DE0-B738-25D27A73CBA0}" destId="{37DF525B-C5EA-44B5-9D83-6BE5EC999B4A}" srcOrd="1" destOrd="0" presId="urn:microsoft.com/office/officeart/2005/8/layout/vList5"/>
    <dgm:cxn modelId="{2597218A-3D34-403D-910C-0A5CC85FA9AB}" type="presParOf" srcId="{C3F4B309-7AD5-4E31-A2DE-8A3F3D86987E}" destId="{94021D5C-EC8D-4D35-B1EA-A3839FFF2CC6}" srcOrd="3" destOrd="0" presId="urn:microsoft.com/office/officeart/2005/8/layout/vList5"/>
    <dgm:cxn modelId="{C62FC22F-B740-4E55-A468-7A427B1466C5}" type="presParOf" srcId="{C3F4B309-7AD5-4E31-A2DE-8A3F3D86987E}" destId="{C19C5A1F-CA14-41B4-8557-EBE81FAB0B6B}" srcOrd="4" destOrd="0" presId="urn:microsoft.com/office/officeart/2005/8/layout/vList5"/>
    <dgm:cxn modelId="{251F18D0-CC95-4C38-B89E-A2426CD969F4}" type="presParOf" srcId="{C19C5A1F-CA14-41B4-8557-EBE81FAB0B6B}" destId="{312C1A2B-6729-4FEF-8DA1-FC4E9D6C72AC}" srcOrd="0" destOrd="0" presId="urn:microsoft.com/office/officeart/2005/8/layout/vList5"/>
    <dgm:cxn modelId="{6A41CFCA-DCE3-430A-B890-375EA79505A5}" type="presParOf" srcId="{C19C5A1F-CA14-41B4-8557-EBE81FAB0B6B}" destId="{DCD13DA6-A1BE-4E44-BDDD-E54BD03EA56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7835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0F7BAEC-1BA6-43F7-8D5A-E86255F58A6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84590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38BCEA-9115-4617-88CC-3237777405B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79119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031333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08245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739470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747408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651924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94BD0F-692B-4E9F-95E4-86E7FB52AB0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63166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7938DA-D75E-4D50-88F4-6497B7453AD9}"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78198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17405B-7DA5-4324-A302-FD9E401860B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963956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75226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91734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5B6E6C-CC4F-446D-869B-7107F53F51F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844107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59325">
              <a:spcAft>
                <a:spcPts val="350"/>
              </a:spcAft>
              <a:buNone/>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A5825D-8ECF-42F9-A17B-E9AAFD4E0DE4}"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232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460755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744E31-5B18-4A11-A380-6D3BCB3EB28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118086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8AB48D-029C-4AC7-AA66-E798BDDD894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4680617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17405B-7DA5-4324-A302-FD9E401860B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85332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8833022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7890847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785978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793498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17405B-7DA5-4324-A302-FD9E401860B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6171444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325">
              <a:spcAft>
                <a:spcPts val="350"/>
              </a:spcAft>
              <a:defRPr/>
            </a:pPr>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69179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325">
              <a:spcAft>
                <a:spcPts val="350"/>
              </a:spcAft>
              <a:defRPr/>
            </a:pPr>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0949579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689596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7197509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59"/>
              </a:spcBef>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7CB228-73B9-4916-982E-8BAAF094520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8195012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17405B-7DA5-4324-A302-FD9E401860B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71509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015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532C00-5AB1-4680-BB0B-8A01CB32E57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102432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300806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26142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36604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C56006-E543-4382-A752-2A9F1A07809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65183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BDB7F2-B560-4BFF-86AA-CE7D7E5A76E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87882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BDB7F2-B560-4BFF-86AA-CE7D7E5A76E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192232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95317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14571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4194757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144359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753079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878251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771056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00786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854760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709933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198071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88671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93852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037123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59648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337499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0521272"/>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797868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062687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45787687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34106246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8661843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212590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5919681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0661811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64755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3693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2930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9103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007416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val="0"/>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6845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7307813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04769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449071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719473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3738565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21246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89187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30823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7593558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11311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1339983"/>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47156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6712788"/>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77033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5000941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74231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89416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3463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06252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550378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03056112"/>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594755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27733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294810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910707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65361663"/>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710330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539276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832599"/>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3854635"/>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849206"/>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866958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2139309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theme" Target="../theme/theme3.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heme" Target="../theme/theme4.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9493252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6036296"/>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0202774"/>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1"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45.xml"/><Relationship Id="rId5" Type="http://schemas.openxmlformats.org/officeDocument/2006/relationships/image" Target="../media/image25.jpe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45.xml"/><Relationship Id="rId5" Type="http://schemas.openxmlformats.org/officeDocument/2006/relationships/image" Target="../media/image26.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3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3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2.xml"/><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5.xml"/><Relationship Id="rId1" Type="http://schemas.openxmlformats.org/officeDocument/2006/relationships/slideLayout" Target="../slideLayouts/slideLayout3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88.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3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60420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 an App</a:t>
            </a:r>
            <a:endParaRPr lang="en-GB" dirty="0"/>
          </a:p>
        </p:txBody>
      </p:sp>
      <p:sp>
        <p:nvSpPr>
          <p:cNvPr id="3" name="Text Placeholder 2"/>
          <p:cNvSpPr>
            <a:spLocks noGrp="1"/>
          </p:cNvSpPr>
          <p:nvPr>
            <p:ph type="body" sz="quarter" idx="11"/>
          </p:nvPr>
        </p:nvSpPr>
        <p:spPr/>
        <p:txBody>
          <a:bodyPr/>
          <a:lstStyle/>
          <a:p>
            <a:endParaRPr lang="en-GB"/>
          </a:p>
        </p:txBody>
      </p:sp>
      <p:pic>
        <p:nvPicPr>
          <p:cNvPr id="5" name="Picture 4"/>
          <p:cNvPicPr>
            <a:picLocks noChangeAspect="1"/>
          </p:cNvPicPr>
          <p:nvPr/>
        </p:nvPicPr>
        <p:blipFill>
          <a:blip r:embed="rId3"/>
          <a:stretch>
            <a:fillRect/>
          </a:stretch>
        </p:blipFill>
        <p:spPr>
          <a:xfrm>
            <a:off x="1465709" y="1191301"/>
            <a:ext cx="9845748" cy="5506153"/>
          </a:xfrm>
          <a:prstGeom prst="rect">
            <a:avLst/>
          </a:prstGeom>
        </p:spPr>
      </p:pic>
    </p:spTree>
    <p:extLst>
      <p:ext uri="{BB962C8B-B14F-4D97-AF65-F5344CB8AC3E}">
        <p14:creationId xmlns:p14="http://schemas.microsoft.com/office/powerpoint/2010/main" val="396826585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 hosting </a:t>
            </a:r>
            <a:r>
              <a:rPr lang="en-GB" dirty="0"/>
              <a:t>o</a:t>
            </a:r>
            <a:r>
              <a:rPr lang="en-GB" dirty="0" smtClean="0"/>
              <a:t>ptions</a:t>
            </a:r>
            <a:endParaRPr lang="en-GB" dirty="0"/>
          </a:p>
        </p:txBody>
      </p:sp>
      <p:sp>
        <p:nvSpPr>
          <p:cNvPr id="7" name="Rectangle 6"/>
          <p:cNvSpPr/>
          <p:nvPr/>
        </p:nvSpPr>
        <p:spPr bwMode="auto">
          <a:xfrm>
            <a:off x="3573032" y="5119864"/>
            <a:ext cx="3240000" cy="1473741"/>
          </a:xfrm>
          <a:prstGeom prst="rect">
            <a:avLst/>
          </a:prstGeom>
          <a:solidFill>
            <a:schemeClr val="bg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grpSp>
        <p:nvGrpSpPr>
          <p:cNvPr id="4" name="Group 3"/>
          <p:cNvGrpSpPr/>
          <p:nvPr/>
        </p:nvGrpSpPr>
        <p:grpSpPr>
          <a:xfrm>
            <a:off x="3480715" y="1409030"/>
            <a:ext cx="3332317" cy="3638826"/>
            <a:chOff x="3480715" y="1409030"/>
            <a:chExt cx="3332317" cy="3638826"/>
          </a:xfrm>
        </p:grpSpPr>
        <p:sp>
          <p:nvSpPr>
            <p:cNvPr id="6" name="Rectangle 5"/>
            <p:cNvSpPr/>
            <p:nvPr/>
          </p:nvSpPr>
          <p:spPr bwMode="auto">
            <a:xfrm>
              <a:off x="3573032" y="1465073"/>
              <a:ext cx="3240000" cy="358278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8" name="TextBox 7"/>
            <p:cNvSpPr txBox="1"/>
            <p:nvPr/>
          </p:nvSpPr>
          <p:spPr>
            <a:xfrm>
              <a:off x="3480715" y="1409030"/>
              <a:ext cx="1037785" cy="572464"/>
            </a:xfrm>
            <a:prstGeom prst="rect">
              <a:avLst/>
            </a:prstGeom>
            <a:noFill/>
          </p:spPr>
          <p:txBody>
            <a:bodyPr wrap="none" lIns="182880" tIns="146304" rIns="182880" bIns="146304" rtlCol="0">
              <a:spAutoFit/>
            </a:bodyPr>
            <a:lstStyle/>
            <a:p>
              <a:pPr>
                <a:lnSpc>
                  <a:spcPct val="90000"/>
                </a:lnSpc>
                <a:spcAft>
                  <a:spcPts val="600"/>
                </a:spcAft>
              </a:pPr>
              <a:r>
                <a:rPr lang="en-GB" sz="2000" dirty="0" smtClean="0">
                  <a:solidFill>
                    <a:srgbClr val="FFFFFF"/>
                  </a:solidFill>
                </a:rPr>
                <a:t>Cloud</a:t>
              </a:r>
              <a:endParaRPr lang="en-GB" sz="2400" dirty="0" smtClean="0">
                <a:solidFill>
                  <a:srgbClr val="FFFFFF"/>
                </a:solidFill>
              </a:endParaRPr>
            </a:p>
          </p:txBody>
        </p:sp>
      </p:grpSp>
      <p:sp>
        <p:nvSpPr>
          <p:cNvPr id="11" name="Rectangle 10"/>
          <p:cNvSpPr/>
          <p:nvPr/>
        </p:nvSpPr>
        <p:spPr bwMode="auto">
          <a:xfrm>
            <a:off x="3645040" y="5189598"/>
            <a:ext cx="3096000" cy="13320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4" name="TextBox 13"/>
          <p:cNvSpPr txBox="1"/>
          <p:nvPr/>
        </p:nvSpPr>
        <p:spPr>
          <a:xfrm>
            <a:off x="3577938" y="5140437"/>
            <a:ext cx="2155334"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gradFill>
                  <a:gsLst>
                    <a:gs pos="2917">
                      <a:srgbClr val="505050"/>
                    </a:gs>
                    <a:gs pos="30000">
                      <a:srgbClr val="505050"/>
                    </a:gs>
                  </a:gsLst>
                  <a:lin ang="5400000" scaled="0"/>
                </a:gradFill>
              </a:rPr>
              <a:t>SharePoint-hosted</a:t>
            </a:r>
          </a:p>
        </p:txBody>
      </p:sp>
      <p:grpSp>
        <p:nvGrpSpPr>
          <p:cNvPr id="22" name="Group 21"/>
          <p:cNvGrpSpPr/>
          <p:nvPr/>
        </p:nvGrpSpPr>
        <p:grpSpPr>
          <a:xfrm>
            <a:off x="6814827" y="1408385"/>
            <a:ext cx="2140933" cy="5185221"/>
            <a:chOff x="6814827" y="1408385"/>
            <a:chExt cx="2140933" cy="5185221"/>
          </a:xfrm>
        </p:grpSpPr>
        <p:sp>
          <p:nvSpPr>
            <p:cNvPr id="16" name="Rectangle 15"/>
            <p:cNvSpPr/>
            <p:nvPr/>
          </p:nvSpPr>
          <p:spPr bwMode="auto">
            <a:xfrm>
              <a:off x="6885760" y="1465074"/>
              <a:ext cx="2070000" cy="512853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7" name="TextBox 16"/>
            <p:cNvSpPr txBox="1"/>
            <p:nvPr/>
          </p:nvSpPr>
          <p:spPr>
            <a:xfrm>
              <a:off x="6814827" y="1408385"/>
              <a:ext cx="1582741" cy="572464"/>
            </a:xfrm>
            <a:prstGeom prst="rect">
              <a:avLst/>
            </a:prstGeom>
            <a:noFill/>
          </p:spPr>
          <p:txBody>
            <a:bodyPr wrap="none" lIns="182880" tIns="146304" rIns="182880" bIns="146304" rtlCol="0">
              <a:spAutoFit/>
            </a:bodyPr>
            <a:lstStyle/>
            <a:p>
              <a:pPr>
                <a:lnSpc>
                  <a:spcPct val="90000"/>
                </a:lnSpc>
                <a:spcAft>
                  <a:spcPts val="600"/>
                </a:spcAft>
              </a:pPr>
              <a:r>
                <a:rPr lang="en-GB" sz="2000" dirty="0" smtClean="0">
                  <a:solidFill>
                    <a:srgbClr val="FFFFFF"/>
                  </a:solidFill>
                </a:rPr>
                <a:t>SharePoint</a:t>
              </a:r>
              <a:endParaRPr lang="en-GB" sz="2400" dirty="0" smtClean="0">
                <a:solidFill>
                  <a:srgbClr val="FFFFFF"/>
                </a:solidFill>
              </a:endParaRPr>
            </a:p>
          </p:txBody>
        </p:sp>
      </p:grpSp>
      <p:grpSp>
        <p:nvGrpSpPr>
          <p:cNvPr id="15" name="Group 14"/>
          <p:cNvGrpSpPr/>
          <p:nvPr/>
        </p:nvGrpSpPr>
        <p:grpSpPr>
          <a:xfrm>
            <a:off x="3571237" y="3515578"/>
            <a:ext cx="3169803" cy="1552632"/>
            <a:chOff x="3571237" y="3515578"/>
            <a:chExt cx="3169803" cy="1552632"/>
          </a:xfrm>
        </p:grpSpPr>
        <p:sp>
          <p:nvSpPr>
            <p:cNvPr id="10" name="Rectangle 9"/>
            <p:cNvSpPr/>
            <p:nvPr/>
          </p:nvSpPr>
          <p:spPr bwMode="auto">
            <a:xfrm>
              <a:off x="3645040" y="3535768"/>
              <a:ext cx="3096000" cy="14400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3" name="TextBox 12"/>
            <p:cNvSpPr txBox="1"/>
            <p:nvPr/>
          </p:nvSpPr>
          <p:spPr>
            <a:xfrm>
              <a:off x="3573032" y="3515578"/>
              <a:ext cx="1496179"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err="1" smtClean="0">
                  <a:gradFill>
                    <a:gsLst>
                      <a:gs pos="2917">
                        <a:srgbClr val="505050"/>
                      </a:gs>
                      <a:gs pos="30000">
                        <a:srgbClr val="505050"/>
                      </a:gs>
                    </a:gsLst>
                    <a:lin ang="5400000" scaled="0"/>
                  </a:gradFill>
                </a:rPr>
                <a:t>Autohosted</a:t>
              </a:r>
              <a:endParaRPr lang="en-GB" sz="1600" b="1" dirty="0" smtClean="0">
                <a:gradFill>
                  <a:gsLst>
                    <a:gs pos="2917">
                      <a:srgbClr val="505050"/>
                    </a:gs>
                    <a:gs pos="30000">
                      <a:srgbClr val="505050"/>
                    </a:gs>
                  </a:gsLst>
                  <a:lin ang="5400000" scaled="0"/>
                </a:gradFill>
              </a:endParaRPr>
            </a:p>
          </p:txBody>
        </p:sp>
        <p:pic>
          <p:nvPicPr>
            <p:cNvPr id="21" name="Picture 2" descr="C:\Users\chrisw\Desktop\Cloud Services 3.png"/>
            <p:cNvPicPr>
              <a:picLocks noChangeAspect="1" noChangeArrowheads="1"/>
            </p:cNvPicPr>
            <p:nvPr/>
          </p:nvPicPr>
          <p:blipFill>
            <a:blip r:embed="rId3" cstate="screen">
              <a:duotone>
                <a:prstClr val="black"/>
                <a:schemeClr val="bg2">
                  <a:lumMod val="50000"/>
                  <a:tint val="45000"/>
                  <a:satMod val="400000"/>
                </a:schemeClr>
              </a:duotone>
              <a:extLst>
                <a:ext uri="{28A0092B-C50C-407E-A947-70E740481C1C}">
                  <a14:useLocalDpi xmlns:a14="http://schemas.microsoft.com/office/drawing/2010/main" val="0"/>
                </a:ext>
              </a:extLst>
            </a:blip>
            <a:srcRect/>
            <a:stretch>
              <a:fillRect/>
            </a:stretch>
          </p:blipFill>
          <p:spPr bwMode="black">
            <a:xfrm>
              <a:off x="3796039" y="3927586"/>
              <a:ext cx="1098821" cy="75765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3571237" y="4578845"/>
              <a:ext cx="3024765" cy="489365"/>
            </a:xfrm>
            <a:prstGeom prst="rect">
              <a:avLst/>
            </a:prstGeom>
            <a:noFill/>
          </p:spPr>
          <p:txBody>
            <a:bodyPr wrap="square" lIns="182880" tIns="146304" rIns="182880" bIns="146304" rtlCol="0">
              <a:spAutoFit/>
            </a:bodyPr>
            <a:lstStyle/>
            <a:p>
              <a:pPr>
                <a:lnSpc>
                  <a:spcPct val="90000"/>
                </a:lnSpc>
                <a:spcAft>
                  <a:spcPts val="600"/>
                </a:spcAft>
              </a:pPr>
              <a:r>
                <a:rPr lang="en-GB" sz="1400" dirty="0" smtClean="0">
                  <a:gradFill>
                    <a:gsLst>
                      <a:gs pos="2917">
                        <a:srgbClr val="505050"/>
                      </a:gs>
                      <a:gs pos="30000">
                        <a:srgbClr val="505050"/>
                      </a:gs>
                    </a:gsLst>
                    <a:lin ang="5400000" scaled="0"/>
                  </a:gradFill>
                </a:rPr>
                <a:t>Windows Azure and SQL Azure</a:t>
              </a:r>
            </a:p>
          </p:txBody>
        </p:sp>
      </p:grpSp>
      <p:grpSp>
        <p:nvGrpSpPr>
          <p:cNvPr id="5" name="Group 4"/>
          <p:cNvGrpSpPr/>
          <p:nvPr/>
        </p:nvGrpSpPr>
        <p:grpSpPr>
          <a:xfrm>
            <a:off x="3573032" y="1985094"/>
            <a:ext cx="3312368" cy="1529558"/>
            <a:chOff x="3573032" y="1985094"/>
            <a:chExt cx="3312368" cy="1529558"/>
          </a:xfrm>
        </p:grpSpPr>
        <p:sp>
          <p:nvSpPr>
            <p:cNvPr id="9" name="Rectangle 8"/>
            <p:cNvSpPr/>
            <p:nvPr/>
          </p:nvSpPr>
          <p:spPr bwMode="auto">
            <a:xfrm>
              <a:off x="3650432" y="2022418"/>
              <a:ext cx="3096000" cy="14400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2" name="TextBox 11"/>
            <p:cNvSpPr txBox="1"/>
            <p:nvPr/>
          </p:nvSpPr>
          <p:spPr>
            <a:xfrm>
              <a:off x="3573032" y="1985094"/>
              <a:ext cx="1927387"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gradFill>
                    <a:gsLst>
                      <a:gs pos="2917">
                        <a:srgbClr val="505050"/>
                      </a:gs>
                      <a:gs pos="30000">
                        <a:srgbClr val="505050"/>
                      </a:gs>
                    </a:gsLst>
                    <a:lin ang="5400000" scaled="0"/>
                  </a:gradFill>
                </a:rPr>
                <a:t>Provider-hosted</a:t>
              </a:r>
            </a:p>
          </p:txBody>
        </p:sp>
        <p:pic>
          <p:nvPicPr>
            <p:cNvPr id="19" name="Picture 4" descr="\\MAGNUM\Projects\Microsoft\Cloud Power FY12\Design\ICONS_PNG\Private_Cloud.png"/>
            <p:cNvPicPr>
              <a:picLocks noChangeAspect="1" noChangeArrowheads="1"/>
            </p:cNvPicPr>
            <p:nvPr/>
          </p:nvPicPr>
          <p:blipFill>
            <a:blip r:embed="rId4" cstate="screen">
              <a:grayscl/>
              <a:extLst>
                <a:ext uri="{28A0092B-C50C-407E-A947-70E740481C1C}">
                  <a14:useLocalDpi xmlns:a14="http://schemas.microsoft.com/office/drawing/2010/main" val="0"/>
                </a:ext>
              </a:extLst>
            </a:blip>
            <a:srcRect/>
            <a:stretch>
              <a:fillRect/>
            </a:stretch>
          </p:blipFill>
          <p:spPr bwMode="auto">
            <a:xfrm>
              <a:off x="3789056" y="2057102"/>
              <a:ext cx="1407959" cy="1407959"/>
            </a:xfrm>
            <a:prstGeom prst="rect">
              <a:avLst/>
            </a:prstGeom>
            <a:noFill/>
          </p:spPr>
        </p:pic>
        <p:sp>
          <p:nvSpPr>
            <p:cNvPr id="24" name="TextBox 23"/>
            <p:cNvSpPr txBox="1"/>
            <p:nvPr/>
          </p:nvSpPr>
          <p:spPr>
            <a:xfrm>
              <a:off x="3575484" y="3025287"/>
              <a:ext cx="3309916" cy="489365"/>
            </a:xfrm>
            <a:prstGeom prst="rect">
              <a:avLst/>
            </a:prstGeom>
            <a:noFill/>
          </p:spPr>
          <p:txBody>
            <a:bodyPr wrap="square" lIns="182880" tIns="146304" rIns="182880" bIns="146304" rtlCol="0">
              <a:spAutoFit/>
            </a:bodyPr>
            <a:lstStyle/>
            <a:p>
              <a:pPr>
                <a:lnSpc>
                  <a:spcPct val="90000"/>
                </a:lnSpc>
                <a:spcAft>
                  <a:spcPts val="600"/>
                </a:spcAft>
              </a:pPr>
              <a:r>
                <a:rPr lang="en-GB" sz="1400" dirty="0" smtClean="0">
                  <a:gradFill>
                    <a:gsLst>
                      <a:gs pos="2917">
                        <a:srgbClr val="505050"/>
                      </a:gs>
                      <a:gs pos="30000">
                        <a:srgbClr val="505050"/>
                      </a:gs>
                    </a:gsLst>
                    <a:lin ang="5400000" scaled="0"/>
                  </a:gradFill>
                </a:rPr>
                <a:t>Dedicated server or hosting service</a:t>
              </a:r>
            </a:p>
          </p:txBody>
        </p:sp>
      </p:grpSp>
      <p:sp>
        <p:nvSpPr>
          <p:cNvPr id="38" name="TextBox 37"/>
          <p:cNvSpPr txBox="1"/>
          <p:nvPr/>
        </p:nvSpPr>
        <p:spPr>
          <a:xfrm>
            <a:off x="5567391" y="2437350"/>
            <a:ext cx="1234163" cy="627864"/>
          </a:xfrm>
          <a:prstGeom prst="rect">
            <a:avLst/>
          </a:prstGeom>
          <a:noFill/>
        </p:spPr>
        <p:txBody>
          <a:bodyPr wrap="square" lIns="182880" tIns="146304" rIns="182880" bIns="146304" rtlCol="0">
            <a:spAutoFit/>
          </a:bodyPr>
          <a:lstStyle/>
          <a:p>
            <a:pPr>
              <a:lnSpc>
                <a:spcPct val="90000"/>
              </a:lnSpc>
              <a:spcAft>
                <a:spcPts val="600"/>
              </a:spcAft>
            </a:pPr>
            <a:r>
              <a:rPr lang="en-GB" sz="1200" dirty="0" smtClean="0">
                <a:gradFill>
                  <a:gsLst>
                    <a:gs pos="2917">
                      <a:srgbClr val="505050"/>
                    </a:gs>
                    <a:gs pos="30000">
                      <a:srgbClr val="505050"/>
                    </a:gs>
                  </a:gsLst>
                  <a:lin ang="5400000" scaled="0"/>
                </a:gradFill>
              </a:rPr>
              <a:t>CSOM/REST + OAuth</a:t>
            </a:r>
          </a:p>
        </p:txBody>
      </p:sp>
      <p:sp>
        <p:nvSpPr>
          <p:cNvPr id="40" name="Rectangle 39"/>
          <p:cNvSpPr/>
          <p:nvPr/>
        </p:nvSpPr>
        <p:spPr bwMode="auto">
          <a:xfrm>
            <a:off x="7014039" y="2160534"/>
            <a:ext cx="1800000" cy="54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smtClean="0">
                <a:solidFill>
                  <a:srgbClr val="505050"/>
                </a:solidFill>
              </a:rPr>
              <a:t>Existing sites</a:t>
            </a:r>
          </a:p>
          <a:p>
            <a:pPr algn="ctr" defTabSz="932472" fontAlgn="base">
              <a:spcBef>
                <a:spcPct val="0"/>
              </a:spcBef>
              <a:spcAft>
                <a:spcPct val="0"/>
              </a:spcAft>
            </a:pPr>
            <a:r>
              <a:rPr lang="en-GB" sz="1400" dirty="0" smtClean="0">
                <a:solidFill>
                  <a:srgbClr val="505050"/>
                </a:solidFill>
              </a:rPr>
              <a:t>and services</a:t>
            </a:r>
            <a:endParaRPr lang="en-GB" sz="1400" dirty="0">
              <a:solidFill>
                <a:srgbClr val="505050"/>
              </a:solidFill>
            </a:endParaRPr>
          </a:p>
        </p:txBody>
      </p:sp>
      <p:sp>
        <p:nvSpPr>
          <p:cNvPr id="44" name="Rectangle 43"/>
          <p:cNvSpPr/>
          <p:nvPr/>
        </p:nvSpPr>
        <p:spPr bwMode="auto">
          <a:xfrm>
            <a:off x="7014039" y="2777182"/>
            <a:ext cx="1800000" cy="544640"/>
          </a:xfrm>
          <a:prstGeom prst="rect">
            <a:avLst/>
          </a:prstGeom>
          <a:solidFill>
            <a:schemeClr val="bg1">
              <a:lumMod val="85000"/>
            </a:schemeClr>
          </a:solid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a:solidFill>
                  <a:srgbClr val="505050"/>
                </a:solidFill>
              </a:rPr>
              <a:t>A</a:t>
            </a:r>
            <a:r>
              <a:rPr lang="en-GB" sz="1400" dirty="0" smtClean="0">
                <a:solidFill>
                  <a:srgbClr val="505050"/>
                </a:solidFill>
              </a:rPr>
              <a:t>pp web</a:t>
            </a:r>
          </a:p>
          <a:p>
            <a:pPr algn="ctr" defTabSz="932472" fontAlgn="base">
              <a:spcBef>
                <a:spcPct val="0"/>
              </a:spcBef>
              <a:spcAft>
                <a:spcPct val="0"/>
              </a:spcAft>
            </a:pPr>
            <a:r>
              <a:rPr lang="en-GB" sz="1400" dirty="0" smtClean="0">
                <a:solidFill>
                  <a:srgbClr val="505050"/>
                </a:solidFill>
              </a:rPr>
              <a:t>(optional)</a:t>
            </a:r>
            <a:endParaRPr lang="en-GB" sz="1400" dirty="0">
              <a:solidFill>
                <a:srgbClr val="505050"/>
              </a:solidFill>
            </a:endParaRPr>
          </a:p>
        </p:txBody>
      </p:sp>
      <p:sp>
        <p:nvSpPr>
          <p:cNvPr id="45" name="Rectangle 44"/>
          <p:cNvSpPr/>
          <p:nvPr/>
        </p:nvSpPr>
        <p:spPr bwMode="auto">
          <a:xfrm>
            <a:off x="7014039" y="3676620"/>
            <a:ext cx="1800000" cy="54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smtClean="0">
                <a:solidFill>
                  <a:srgbClr val="505050"/>
                </a:solidFill>
              </a:rPr>
              <a:t>Existing sites</a:t>
            </a:r>
          </a:p>
          <a:p>
            <a:pPr algn="ctr" defTabSz="932472" fontAlgn="base">
              <a:spcBef>
                <a:spcPct val="0"/>
              </a:spcBef>
              <a:spcAft>
                <a:spcPct val="0"/>
              </a:spcAft>
            </a:pPr>
            <a:r>
              <a:rPr lang="en-GB" sz="1400" dirty="0" smtClean="0">
                <a:solidFill>
                  <a:srgbClr val="505050"/>
                </a:solidFill>
              </a:rPr>
              <a:t>and services</a:t>
            </a:r>
            <a:endParaRPr lang="en-GB" sz="1400" dirty="0">
              <a:solidFill>
                <a:srgbClr val="505050"/>
              </a:solidFill>
            </a:endParaRPr>
          </a:p>
        </p:txBody>
      </p:sp>
      <p:sp>
        <p:nvSpPr>
          <p:cNvPr id="46" name="Rectangle 45"/>
          <p:cNvSpPr/>
          <p:nvPr/>
        </p:nvSpPr>
        <p:spPr bwMode="auto">
          <a:xfrm>
            <a:off x="7014039" y="4293268"/>
            <a:ext cx="1800000" cy="544640"/>
          </a:xfrm>
          <a:prstGeom prst="rect">
            <a:avLst/>
          </a:prstGeom>
          <a:solidFill>
            <a:schemeClr val="bg1">
              <a:lumMod val="85000"/>
            </a:schemeClr>
          </a:solid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smtClean="0">
                <a:solidFill>
                  <a:srgbClr val="505050"/>
                </a:solidFill>
              </a:rPr>
              <a:t>App web</a:t>
            </a:r>
          </a:p>
          <a:p>
            <a:pPr algn="ctr" defTabSz="932472" fontAlgn="base">
              <a:spcBef>
                <a:spcPct val="0"/>
              </a:spcBef>
              <a:spcAft>
                <a:spcPct val="0"/>
              </a:spcAft>
            </a:pPr>
            <a:r>
              <a:rPr lang="en-GB" sz="1400" dirty="0" smtClean="0">
                <a:solidFill>
                  <a:srgbClr val="505050"/>
                </a:solidFill>
              </a:rPr>
              <a:t>(optional)</a:t>
            </a:r>
            <a:endParaRPr lang="en-GB" sz="1400" dirty="0">
              <a:solidFill>
                <a:srgbClr val="505050"/>
              </a:solidFill>
            </a:endParaRPr>
          </a:p>
        </p:txBody>
      </p:sp>
      <p:sp>
        <p:nvSpPr>
          <p:cNvPr id="47" name="Rectangle 46"/>
          <p:cNvSpPr/>
          <p:nvPr/>
        </p:nvSpPr>
        <p:spPr bwMode="auto">
          <a:xfrm>
            <a:off x="7007816" y="5256878"/>
            <a:ext cx="1800000" cy="54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smtClean="0">
                <a:solidFill>
                  <a:srgbClr val="505050"/>
                </a:solidFill>
              </a:rPr>
              <a:t>Host web</a:t>
            </a:r>
            <a:endParaRPr lang="en-GB" sz="1400" dirty="0">
              <a:solidFill>
                <a:srgbClr val="505050"/>
              </a:solidFill>
            </a:endParaRPr>
          </a:p>
        </p:txBody>
      </p:sp>
      <p:sp>
        <p:nvSpPr>
          <p:cNvPr id="48" name="Rectangle 47"/>
          <p:cNvSpPr/>
          <p:nvPr/>
        </p:nvSpPr>
        <p:spPr bwMode="auto">
          <a:xfrm>
            <a:off x="7007816" y="5873526"/>
            <a:ext cx="1800000" cy="54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1400" dirty="0">
                <a:solidFill>
                  <a:srgbClr val="505050"/>
                </a:solidFill>
              </a:rPr>
              <a:t>A</a:t>
            </a:r>
            <a:r>
              <a:rPr lang="en-GB" sz="1400" dirty="0" smtClean="0">
                <a:solidFill>
                  <a:srgbClr val="505050"/>
                </a:solidFill>
              </a:rPr>
              <a:t>pp web</a:t>
            </a:r>
            <a:endParaRPr lang="en-GB" sz="1400" dirty="0">
              <a:solidFill>
                <a:srgbClr val="505050"/>
              </a:solidFill>
            </a:endParaRPr>
          </a:p>
        </p:txBody>
      </p:sp>
      <p:cxnSp>
        <p:nvCxnSpPr>
          <p:cNvPr id="54" name="Straight Connector 53"/>
          <p:cNvCxnSpPr/>
          <p:nvPr/>
        </p:nvCxnSpPr>
        <p:spPr>
          <a:xfrm>
            <a:off x="3571237" y="3497262"/>
            <a:ext cx="5384523" cy="0"/>
          </a:xfrm>
          <a:prstGeom prst="line">
            <a:avLst/>
          </a:prstGeom>
          <a:ln w="15875">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571237" y="5081438"/>
            <a:ext cx="5384523" cy="0"/>
          </a:xfrm>
          <a:prstGeom prst="line">
            <a:avLst/>
          </a:prstGeom>
          <a:ln w="15875">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5252300" y="2773052"/>
            <a:ext cx="408964"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5661264" y="2454985"/>
            <a:ext cx="1" cy="61200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H="1">
            <a:off x="5661264" y="2463488"/>
            <a:ext cx="1346554"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H="1">
            <a:off x="5661264" y="3056466"/>
            <a:ext cx="1346553"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7" name="TextBox 136"/>
          <p:cNvSpPr txBox="1"/>
          <p:nvPr/>
        </p:nvSpPr>
        <p:spPr>
          <a:xfrm>
            <a:off x="5567391" y="3949518"/>
            <a:ext cx="1234163" cy="627864"/>
          </a:xfrm>
          <a:prstGeom prst="rect">
            <a:avLst/>
          </a:prstGeom>
          <a:noFill/>
        </p:spPr>
        <p:txBody>
          <a:bodyPr wrap="square" lIns="182880" tIns="146304" rIns="182880" bIns="146304" rtlCol="0">
            <a:spAutoFit/>
          </a:bodyPr>
          <a:lstStyle/>
          <a:p>
            <a:pPr>
              <a:lnSpc>
                <a:spcPct val="90000"/>
              </a:lnSpc>
              <a:spcAft>
                <a:spcPts val="600"/>
              </a:spcAft>
            </a:pPr>
            <a:r>
              <a:rPr lang="en-GB" sz="1200" dirty="0" smtClean="0">
                <a:gradFill>
                  <a:gsLst>
                    <a:gs pos="2917">
                      <a:srgbClr val="505050"/>
                    </a:gs>
                    <a:gs pos="30000">
                      <a:srgbClr val="505050"/>
                    </a:gs>
                  </a:gsLst>
                  <a:lin ang="5400000" scaled="0"/>
                </a:gradFill>
              </a:rPr>
              <a:t>CSOM/REST + OAuth</a:t>
            </a:r>
          </a:p>
        </p:txBody>
      </p:sp>
      <p:cxnSp>
        <p:nvCxnSpPr>
          <p:cNvPr id="138" name="Straight Arrow Connector 137"/>
          <p:cNvCxnSpPr/>
          <p:nvPr/>
        </p:nvCxnSpPr>
        <p:spPr>
          <a:xfrm>
            <a:off x="5252300" y="4280842"/>
            <a:ext cx="408964"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H="1">
            <a:off x="5661264" y="3962775"/>
            <a:ext cx="1" cy="61200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flipH="1">
            <a:off x="5661264" y="3971278"/>
            <a:ext cx="1346554"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H="1">
            <a:off x="5661264" y="4564256"/>
            <a:ext cx="1346553"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flipV="1">
            <a:off x="7902000" y="5801518"/>
            <a:ext cx="0" cy="256608"/>
          </a:xfrm>
          <a:prstGeom prst="straightConnector1">
            <a:avLst/>
          </a:prstGeom>
          <a:ln w="19050">
            <a:solidFill>
              <a:schemeClr val="tx1"/>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661264" y="3962775"/>
            <a:ext cx="0" cy="32400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661264" y="2454985"/>
            <a:ext cx="0" cy="32400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3879755" y="5614412"/>
            <a:ext cx="882731" cy="801364"/>
          </a:xfrm>
          <a:prstGeom prst="rect">
            <a:avLst/>
          </a:prstGeom>
        </p:spPr>
      </p:pic>
    </p:spTree>
    <p:extLst>
      <p:ext uri="{BB962C8B-B14F-4D97-AF65-F5344CB8AC3E}">
        <p14:creationId xmlns:p14="http://schemas.microsoft.com/office/powerpoint/2010/main" val="7633618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mph" presetSubtype="0" nodeType="clickEffect">
                                  <p:stCondLst>
                                    <p:cond delay="0"/>
                                  </p:stCondLst>
                                  <p:childTnLst>
                                    <p:set>
                                      <p:cBhvr rctx="PPT">
                                        <p:cTn id="33" dur="indefinite"/>
                                        <p:tgtEl>
                                          <p:spTgt spid="4"/>
                                        </p:tgtEl>
                                        <p:attrNameLst>
                                          <p:attrName>style.opacity</p:attrName>
                                        </p:attrNameLst>
                                      </p:cBhvr>
                                      <p:to>
                                        <p:strVal val="0.25"/>
                                      </p:to>
                                    </p:set>
                                    <p:animEffect filter="image" prLst="opacity: 0.25">
                                      <p:cBhvr rctx="IE">
                                        <p:cTn id="34" dur="indefinite"/>
                                        <p:tgtEl>
                                          <p:spTgt spid="4"/>
                                        </p:tgtEl>
                                      </p:cBhvr>
                                    </p:animEffect>
                                  </p:childTnLst>
                                </p:cTn>
                              </p:par>
                              <p:par>
                                <p:cTn id="35" presetID="9" presetClass="emph" presetSubtype="0" nodeType="withEffect">
                                  <p:stCondLst>
                                    <p:cond delay="0"/>
                                  </p:stCondLst>
                                  <p:childTnLst>
                                    <p:set>
                                      <p:cBhvr rctx="PPT">
                                        <p:cTn id="36" dur="indefinite"/>
                                        <p:tgtEl>
                                          <p:spTgt spid="15"/>
                                        </p:tgtEl>
                                        <p:attrNameLst>
                                          <p:attrName>style.opacity</p:attrName>
                                        </p:attrNameLst>
                                      </p:cBhvr>
                                      <p:to>
                                        <p:strVal val="0.25"/>
                                      </p:to>
                                    </p:set>
                                    <p:animEffect filter="image" prLst="opacity: 0.25">
                                      <p:cBhvr rctx="IE">
                                        <p:cTn id="37" dur="indefinite"/>
                                        <p:tgtEl>
                                          <p:spTgt spid="15"/>
                                        </p:tgtEl>
                                      </p:cBhvr>
                                    </p:animEffect>
                                  </p:childTnLst>
                                </p:cTn>
                              </p:par>
                              <p:par>
                                <p:cTn id="38" presetID="9" presetClass="emph" presetSubtype="0" nodeType="withEffect">
                                  <p:stCondLst>
                                    <p:cond delay="0"/>
                                  </p:stCondLst>
                                  <p:childTnLst>
                                    <p:set>
                                      <p:cBhvr rctx="PPT">
                                        <p:cTn id="39" dur="indefinite"/>
                                        <p:tgtEl>
                                          <p:spTgt spid="5"/>
                                        </p:tgtEl>
                                        <p:attrNameLst>
                                          <p:attrName>style.opacity</p:attrName>
                                        </p:attrNameLst>
                                      </p:cBhvr>
                                      <p:to>
                                        <p:strVal val="0.25"/>
                                      </p:to>
                                    </p:set>
                                    <p:animEffect filter="image" prLst="opacity: 0.25">
                                      <p:cBhvr rctx="IE">
                                        <p:cTn id="40" dur="indefinite"/>
                                        <p:tgtEl>
                                          <p:spTgt spid="5"/>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
                            </p:stCondLst>
                            <p:childTnLst>
                              <p:par>
                                <p:cTn id="45" presetID="16" presetClass="entr" presetSubtype="37"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barn(outVertical)">
                                      <p:cBhvr>
                                        <p:cTn id="47" dur="500"/>
                                        <p:tgtEl>
                                          <p:spTgt spid="5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par>
                                <p:cTn id="58" presetID="10" presetClass="entr" presetSubtype="0" fill="hold" nodeType="withEffect">
                                  <p:stCondLst>
                                    <p:cond delay="0"/>
                                  </p:stCondLst>
                                  <p:childTnLst>
                                    <p:set>
                                      <p:cBhvr>
                                        <p:cTn id="59" dur="1" fill="hold">
                                          <p:stCondLst>
                                            <p:cond delay="0"/>
                                          </p:stCondLst>
                                        </p:cTn>
                                        <p:tgtEl>
                                          <p:spTgt spid="144"/>
                                        </p:tgtEl>
                                        <p:attrNameLst>
                                          <p:attrName>style.visibility</p:attrName>
                                        </p:attrNameLst>
                                      </p:cBhvr>
                                      <p:to>
                                        <p:strVal val="visible"/>
                                      </p:to>
                                    </p:set>
                                    <p:animEffect transition="in" filter="fade">
                                      <p:cBhvr>
                                        <p:cTn id="60" dur="500"/>
                                        <p:tgtEl>
                                          <p:spTgt spid="144"/>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mph" presetSubtype="0" nodeType="clickEffect">
                                  <p:stCondLst>
                                    <p:cond delay="0"/>
                                  </p:stCondLst>
                                  <p:childTnLst>
                                    <p:set>
                                      <p:cBhvr rctx="PPT">
                                        <p:cTn id="64" dur="indefinite"/>
                                        <p:tgtEl>
                                          <p:spTgt spid="4"/>
                                        </p:tgtEl>
                                        <p:attrNameLst>
                                          <p:attrName>style.opacity</p:attrName>
                                        </p:attrNameLst>
                                      </p:cBhvr>
                                      <p:to>
                                        <p:strVal val="1"/>
                                      </p:to>
                                    </p:set>
                                    <p:animEffect filter="image" prLst="opacity: 1">
                                      <p:cBhvr rctx="IE">
                                        <p:cTn id="65" dur="indefinite"/>
                                        <p:tgtEl>
                                          <p:spTgt spid="4"/>
                                        </p:tgtEl>
                                      </p:cBhvr>
                                    </p:animEffect>
                                  </p:childTnLst>
                                </p:cTn>
                              </p:par>
                              <p:par>
                                <p:cTn id="66" presetID="16" presetClass="entr" presetSubtype="37" fill="hold"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barn(outVertical)">
                                      <p:cBhvr>
                                        <p:cTn id="68" dur="500"/>
                                        <p:tgtEl>
                                          <p:spTgt spid="54"/>
                                        </p:tgtEl>
                                      </p:cBhvr>
                                    </p:animEffect>
                                  </p:childTnLst>
                                </p:cTn>
                              </p:par>
                              <p:par>
                                <p:cTn id="69" presetID="9" presetClass="emph" presetSubtype="0" nodeType="withEffect">
                                  <p:stCondLst>
                                    <p:cond delay="0"/>
                                  </p:stCondLst>
                                  <p:childTnLst>
                                    <p:set>
                                      <p:cBhvr rctx="PPT">
                                        <p:cTn id="70" dur="indefinite"/>
                                        <p:tgtEl>
                                          <p:spTgt spid="15"/>
                                        </p:tgtEl>
                                        <p:attrNameLst>
                                          <p:attrName>style.opacity</p:attrName>
                                        </p:attrNameLst>
                                      </p:cBhvr>
                                      <p:to>
                                        <p:strVal val="1"/>
                                      </p:to>
                                    </p:set>
                                    <p:animEffect filter="image" prLst="opacity: 1">
                                      <p:cBhvr rctx="IE">
                                        <p:cTn id="71" dur="indefinite"/>
                                        <p:tgtEl>
                                          <p:spTgt spid="15"/>
                                        </p:tgtEl>
                                      </p:cBhvr>
                                    </p:animEffect>
                                  </p:childTnLst>
                                </p:cTn>
                              </p:par>
                              <p:par>
                                <p:cTn id="72" presetID="9" presetClass="emph" presetSubtype="0" nodeType="withEffect">
                                  <p:stCondLst>
                                    <p:cond delay="0"/>
                                  </p:stCondLst>
                                  <p:childTnLst>
                                    <p:set>
                                      <p:cBhvr rctx="PPT">
                                        <p:cTn id="73" dur="indefinite"/>
                                        <p:tgtEl>
                                          <p:spTgt spid="5"/>
                                        </p:tgtEl>
                                        <p:attrNameLst>
                                          <p:attrName>style.opacity</p:attrName>
                                        </p:attrNameLst>
                                      </p:cBhvr>
                                      <p:to>
                                        <p:strVal val="1"/>
                                      </p:to>
                                    </p:set>
                                    <p:animEffect filter="image" prLst="opacity: 1">
                                      <p:cBhvr rctx="IE">
                                        <p:cTn id="74" dur="indefinite"/>
                                        <p:tgtEl>
                                          <p:spTgt spid="5"/>
                                        </p:tgtEl>
                                      </p:cBhvr>
                                    </p:animEffect>
                                  </p:childTnLst>
                                </p:cTn>
                              </p:par>
                            </p:childTnLst>
                          </p:cTn>
                        </p:par>
                        <p:par>
                          <p:cTn id="75" fill="hold">
                            <p:stCondLst>
                              <p:cond delay="500"/>
                            </p:stCondLst>
                            <p:childTnLst>
                              <p:par>
                                <p:cTn id="76" presetID="10" presetClass="entr" presetSubtype="0" fill="hold"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500"/>
                                        <p:tgtEl>
                                          <p:spTgt spid="49"/>
                                        </p:tgtEl>
                                      </p:cBhvr>
                                    </p:animEffect>
                                  </p:childTnLst>
                                </p:cTn>
                              </p:par>
                              <p:par>
                                <p:cTn id="79" presetID="10" presetClass="entr" presetSubtype="0" fill="hold" nodeType="withEffect">
                                  <p:stCondLst>
                                    <p:cond delay="0"/>
                                  </p:stCondLst>
                                  <p:childTnLst>
                                    <p:set>
                                      <p:cBhvr>
                                        <p:cTn id="80" dur="1" fill="hold">
                                          <p:stCondLst>
                                            <p:cond delay="0"/>
                                          </p:stCondLst>
                                        </p:cTn>
                                        <p:tgtEl>
                                          <p:spTgt spid="138"/>
                                        </p:tgtEl>
                                        <p:attrNameLst>
                                          <p:attrName>style.visibility</p:attrName>
                                        </p:attrNameLst>
                                      </p:cBhvr>
                                      <p:to>
                                        <p:strVal val="visible"/>
                                      </p:to>
                                    </p:set>
                                    <p:animEffect transition="in" filter="fade">
                                      <p:cBhvr>
                                        <p:cTn id="81" dur="500"/>
                                        <p:tgtEl>
                                          <p:spTgt spid="138"/>
                                        </p:tgtEl>
                                      </p:cBhvr>
                                    </p:animEffect>
                                  </p:childTnLst>
                                </p:cTn>
                              </p:par>
                              <p:par>
                                <p:cTn id="82" presetID="10" presetClass="entr" presetSubtype="0" fill="hold" nodeType="withEffect">
                                  <p:stCondLst>
                                    <p:cond delay="0"/>
                                  </p:stCondLst>
                                  <p:childTnLst>
                                    <p:set>
                                      <p:cBhvr>
                                        <p:cTn id="83" dur="1" fill="hold">
                                          <p:stCondLst>
                                            <p:cond delay="0"/>
                                          </p:stCondLst>
                                        </p:cTn>
                                        <p:tgtEl>
                                          <p:spTgt spid="140"/>
                                        </p:tgtEl>
                                        <p:attrNameLst>
                                          <p:attrName>style.visibility</p:attrName>
                                        </p:attrNameLst>
                                      </p:cBhvr>
                                      <p:to>
                                        <p:strVal val="visible"/>
                                      </p:to>
                                    </p:set>
                                    <p:animEffect transition="in" filter="fade">
                                      <p:cBhvr>
                                        <p:cTn id="84" dur="500"/>
                                        <p:tgtEl>
                                          <p:spTgt spid="14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500"/>
                                        <p:tgtEl>
                                          <p:spTgt spid="4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par>
                                <p:cTn id="91" presetID="10" presetClass="entr" presetSubtype="0" fill="hold" nodeType="withEffect">
                                  <p:stCondLst>
                                    <p:cond delay="0"/>
                                  </p:stCondLst>
                                  <p:childTnLst>
                                    <p:set>
                                      <p:cBhvr>
                                        <p:cTn id="92" dur="1" fill="hold">
                                          <p:stCondLst>
                                            <p:cond delay="0"/>
                                          </p:stCondLst>
                                        </p:cTn>
                                        <p:tgtEl>
                                          <p:spTgt spid="113"/>
                                        </p:tgtEl>
                                        <p:attrNameLst>
                                          <p:attrName>style.visibility</p:attrName>
                                        </p:attrNameLst>
                                      </p:cBhvr>
                                      <p:to>
                                        <p:strVal val="visible"/>
                                      </p:to>
                                    </p:set>
                                    <p:animEffect transition="in" filter="fade">
                                      <p:cBhvr>
                                        <p:cTn id="93" dur="500"/>
                                        <p:tgtEl>
                                          <p:spTgt spid="113"/>
                                        </p:tgtEl>
                                      </p:cBhvr>
                                    </p:animEffect>
                                  </p:childTnLst>
                                </p:cTn>
                              </p:par>
                              <p:par>
                                <p:cTn id="94" presetID="10" presetClass="entr" presetSubtype="0" fill="hold" nodeType="with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fade">
                                      <p:cBhvr>
                                        <p:cTn id="96" dur="500"/>
                                        <p:tgtEl>
                                          <p:spTgt spid="56"/>
                                        </p:tgtEl>
                                      </p:cBhvr>
                                    </p:animEffect>
                                  </p:childTnLst>
                                </p:cTn>
                              </p:par>
                              <p:par>
                                <p:cTn id="97" presetID="10" presetClass="entr" presetSubtype="0" fill="hold" nodeType="with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fade">
                                      <p:cBhvr>
                                        <p:cTn id="99" dur="500"/>
                                        <p:tgtEl>
                                          <p:spTgt spid="9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37"/>
                                        </p:tgtEl>
                                        <p:attrNameLst>
                                          <p:attrName>style.visibility</p:attrName>
                                        </p:attrNameLst>
                                      </p:cBhvr>
                                      <p:to>
                                        <p:strVal val="visible"/>
                                      </p:to>
                                    </p:set>
                                    <p:animEffect transition="in" filter="fade">
                                      <p:cBhvr>
                                        <p:cTn id="105" dur="500"/>
                                        <p:tgtEl>
                                          <p:spTgt spid="13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139"/>
                                        </p:tgtEl>
                                        <p:attrNameLst>
                                          <p:attrName>style.visibility</p:attrName>
                                        </p:attrNameLst>
                                      </p:cBhvr>
                                      <p:to>
                                        <p:strVal val="visible"/>
                                      </p:to>
                                    </p:set>
                                    <p:animEffect transition="in" filter="fade">
                                      <p:cBhvr>
                                        <p:cTn id="110" dur="500"/>
                                        <p:tgtEl>
                                          <p:spTgt spid="139"/>
                                        </p:tgtEl>
                                      </p:cBhvr>
                                    </p:animEffect>
                                  </p:childTnLst>
                                </p:cTn>
                              </p:par>
                              <p:par>
                                <p:cTn id="111" presetID="10" presetClass="entr" presetSubtype="0" fill="hold" nodeType="withEffect">
                                  <p:stCondLst>
                                    <p:cond delay="0"/>
                                  </p:stCondLst>
                                  <p:childTnLst>
                                    <p:set>
                                      <p:cBhvr>
                                        <p:cTn id="112" dur="1" fill="hold">
                                          <p:stCondLst>
                                            <p:cond delay="0"/>
                                          </p:stCondLst>
                                        </p:cTn>
                                        <p:tgtEl>
                                          <p:spTgt spid="141"/>
                                        </p:tgtEl>
                                        <p:attrNameLst>
                                          <p:attrName>style.visibility</p:attrName>
                                        </p:attrNameLst>
                                      </p:cBhvr>
                                      <p:to>
                                        <p:strVal val="visible"/>
                                      </p:to>
                                    </p:set>
                                    <p:animEffect transition="in" filter="fade">
                                      <p:cBhvr>
                                        <p:cTn id="113" dur="500"/>
                                        <p:tgtEl>
                                          <p:spTgt spid="141"/>
                                        </p:tgtEl>
                                      </p:cBhvr>
                                    </p:animEffect>
                                  </p:childTnLst>
                                </p:cTn>
                              </p:par>
                              <p:par>
                                <p:cTn id="114" presetID="10" presetClass="entr" presetSubtype="0" fill="hold" nodeType="with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par>
                                <p:cTn id="117" presetID="10" presetClass="entr" presetSubtype="0"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Effect transition="in" filter="fade">
                                      <p:cBhvr>
                                        <p:cTn id="119" dur="500"/>
                                        <p:tgtEl>
                                          <p:spTgt spid="11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6"/>
                                        </p:tgtEl>
                                        <p:attrNameLst>
                                          <p:attrName>style.visibility</p:attrName>
                                        </p:attrNameLst>
                                      </p:cBhvr>
                                      <p:to>
                                        <p:strVal val="visible"/>
                                      </p:to>
                                    </p:set>
                                    <p:animEffect transition="in" filter="fade">
                                      <p:cBhvr>
                                        <p:cTn id="122" dur="500"/>
                                        <p:tgtEl>
                                          <p:spTgt spid="4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4" grpId="0"/>
      <p:bldP spid="38" grpId="0"/>
      <p:bldP spid="40" grpId="0" animBg="1"/>
      <p:bldP spid="44" grpId="0" animBg="1"/>
      <p:bldP spid="45" grpId="0" animBg="1"/>
      <p:bldP spid="46" grpId="0" animBg="1"/>
      <p:bldP spid="47" grpId="0" animBg="1"/>
      <p:bldP spid="48" grpId="0" animBg="1"/>
      <p:bldP spid="1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Host </a:t>
            </a:r>
            <a:r>
              <a:rPr lang="en-GB" dirty="0" smtClean="0"/>
              <a:t>webs and App webs</a:t>
            </a:r>
            <a:endParaRPr lang="en-GB" dirty="0"/>
          </a:p>
        </p:txBody>
      </p:sp>
      <p:sp>
        <p:nvSpPr>
          <p:cNvPr id="6" name="TextBox 5"/>
          <p:cNvSpPr txBox="1"/>
          <p:nvPr/>
        </p:nvSpPr>
        <p:spPr>
          <a:xfrm>
            <a:off x="311555" y="1568192"/>
            <a:ext cx="1650260"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Host web</a:t>
            </a:r>
          </a:p>
        </p:txBody>
      </p:sp>
      <p:cxnSp>
        <p:nvCxnSpPr>
          <p:cNvPr id="7" name="Straight Arrow Connector 6"/>
          <p:cNvCxnSpPr/>
          <p:nvPr/>
        </p:nvCxnSpPr>
        <p:spPr>
          <a:xfrm>
            <a:off x="1719942" y="2510951"/>
            <a:ext cx="408964" cy="0"/>
          </a:xfrm>
          <a:prstGeom prst="straightConnector1">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128906" y="2102078"/>
            <a:ext cx="0" cy="1638145"/>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2128906" y="2102079"/>
            <a:ext cx="540000"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2128906" y="2907295"/>
            <a:ext cx="540000"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96978" y="1832193"/>
            <a:ext cx="548258" cy="548258"/>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92405" y="2633166"/>
            <a:ext cx="548258" cy="548258"/>
          </a:xfrm>
          <a:prstGeom prst="rect">
            <a:avLst/>
          </a:prstGeom>
        </p:spPr>
      </p:pic>
      <p:sp>
        <p:nvSpPr>
          <p:cNvPr id="16" name="TextBox 15"/>
          <p:cNvSpPr txBox="1"/>
          <p:nvPr/>
        </p:nvSpPr>
        <p:spPr>
          <a:xfrm>
            <a:off x="3159454" y="1769995"/>
            <a:ext cx="1097095"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App1</a:t>
            </a:r>
          </a:p>
        </p:txBody>
      </p:sp>
      <p:sp>
        <p:nvSpPr>
          <p:cNvPr id="17" name="TextBox 16"/>
          <p:cNvSpPr txBox="1"/>
          <p:nvPr/>
        </p:nvSpPr>
        <p:spPr>
          <a:xfrm>
            <a:off x="3135712" y="3427053"/>
            <a:ext cx="1097095"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App3</a:t>
            </a:r>
          </a:p>
        </p:txBody>
      </p:sp>
      <p:pic>
        <p:nvPicPr>
          <p:cNvPr id="32" name="Picture 2" descr="C:\Users\chrisw\Desktop\Cloud Services 3.png"/>
          <p:cNvPicPr>
            <a:picLocks noChangeAspect="1" noChangeArrowheads="1"/>
          </p:cNvPicPr>
          <p:nvPr/>
        </p:nvPicPr>
        <p:blipFill>
          <a:blip r:embed="rId4" cstate="screen">
            <a:duotone>
              <a:prstClr val="black"/>
              <a:schemeClr val="bg2">
                <a:lumMod val="50000"/>
                <a:tint val="45000"/>
                <a:satMod val="400000"/>
              </a:schemeClr>
            </a:duotone>
            <a:extLst>
              <a:ext uri="{28A0092B-C50C-407E-A947-70E740481C1C}">
                <a14:useLocalDpi xmlns:a14="http://schemas.microsoft.com/office/drawing/2010/main" val="0"/>
              </a:ext>
            </a:extLst>
          </a:blip>
          <a:srcRect/>
          <a:stretch>
            <a:fillRect/>
          </a:stretch>
        </p:blipFill>
        <p:spPr bwMode="black">
          <a:xfrm>
            <a:off x="4851046" y="1856106"/>
            <a:ext cx="1098821" cy="757655"/>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Arrow Connector 34"/>
          <p:cNvCxnSpPr/>
          <p:nvPr/>
        </p:nvCxnSpPr>
        <p:spPr>
          <a:xfrm flipH="1">
            <a:off x="2128906" y="3743489"/>
            <a:ext cx="540000"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92405" y="3466094"/>
            <a:ext cx="548258" cy="548258"/>
          </a:xfrm>
          <a:prstGeom prst="rect">
            <a:avLst/>
          </a:prstGeom>
        </p:spPr>
      </p:pic>
      <p:sp>
        <p:nvSpPr>
          <p:cNvPr id="37" name="TextBox 36"/>
          <p:cNvSpPr txBox="1"/>
          <p:nvPr/>
        </p:nvSpPr>
        <p:spPr>
          <a:xfrm>
            <a:off x="3135712" y="2603584"/>
            <a:ext cx="1097095"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App2</a:t>
            </a:r>
            <a:endParaRPr lang="en-GB" sz="2400" dirty="0">
              <a:gradFill>
                <a:gsLst>
                  <a:gs pos="2917">
                    <a:srgbClr val="505050"/>
                  </a:gs>
                  <a:gs pos="30000">
                    <a:srgbClr val="505050"/>
                  </a:gs>
                </a:gsLst>
                <a:lin ang="5400000" scaled="0"/>
              </a:gradFill>
            </a:endParaRPr>
          </a:p>
        </p:txBody>
      </p:sp>
      <p:cxnSp>
        <p:nvCxnSpPr>
          <p:cNvPr id="39" name="Straight Arrow Connector 38"/>
          <p:cNvCxnSpPr/>
          <p:nvPr/>
        </p:nvCxnSpPr>
        <p:spPr>
          <a:xfrm flipH="1">
            <a:off x="4080812" y="2103692"/>
            <a:ext cx="775917"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213574" y="1359204"/>
            <a:ext cx="2482859"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Windows Azure</a:t>
            </a:r>
          </a:p>
        </p:txBody>
      </p:sp>
      <p:grpSp>
        <p:nvGrpSpPr>
          <p:cNvPr id="53" name="Group 52"/>
          <p:cNvGrpSpPr/>
          <p:nvPr/>
        </p:nvGrpSpPr>
        <p:grpSpPr>
          <a:xfrm>
            <a:off x="8386347" y="2411470"/>
            <a:ext cx="3026904" cy="3468996"/>
            <a:chOff x="8386347" y="2411470"/>
            <a:chExt cx="3026904" cy="3468996"/>
          </a:xfrm>
        </p:grpSpPr>
        <p:sp>
          <p:nvSpPr>
            <p:cNvPr id="51" name="Rectangle 50"/>
            <p:cNvSpPr/>
            <p:nvPr/>
          </p:nvSpPr>
          <p:spPr bwMode="auto">
            <a:xfrm>
              <a:off x="8386347" y="4553346"/>
              <a:ext cx="3026904" cy="1327120"/>
            </a:xfrm>
            <a:prstGeom prst="rect">
              <a:avLst/>
            </a:prstGeom>
            <a:solidFill>
              <a:schemeClr val="accent1">
                <a:alpha val="10000"/>
              </a:schemeClr>
            </a:solidFill>
            <a:ln w="19050">
              <a:solidFill>
                <a:schemeClr val="accent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5" name="TextBox 24"/>
            <p:cNvSpPr txBox="1"/>
            <p:nvPr/>
          </p:nvSpPr>
          <p:spPr>
            <a:xfrm>
              <a:off x="8964748" y="4637921"/>
              <a:ext cx="1578124"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 web</a:t>
              </a:r>
            </a:p>
          </p:txBody>
        </p:sp>
        <p:pic>
          <p:nvPicPr>
            <p:cNvPr id="31" name="Picture 30"/>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8544270" y="4731951"/>
              <a:ext cx="508145" cy="439804"/>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9135164" y="5302041"/>
              <a:ext cx="432000" cy="432000"/>
            </a:xfrm>
            <a:prstGeom prst="rect">
              <a:avLst/>
            </a:prstGeom>
            <a:solidFill>
              <a:srgbClr val="0072C6"/>
            </a:solidFill>
          </p:spPr>
        </p:pic>
        <p:sp>
          <p:nvSpPr>
            <p:cNvPr id="46" name="TextBox 45"/>
            <p:cNvSpPr txBox="1"/>
            <p:nvPr/>
          </p:nvSpPr>
          <p:spPr>
            <a:xfrm>
              <a:off x="9501714" y="5275667"/>
              <a:ext cx="670696"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List</a:t>
              </a:r>
            </a:p>
          </p:txBody>
        </p:sp>
        <p:cxnSp>
          <p:nvCxnSpPr>
            <p:cNvPr id="92" name="Straight Connector 91"/>
            <p:cNvCxnSpPr/>
            <p:nvPr/>
          </p:nvCxnSpPr>
          <p:spPr>
            <a:xfrm flipH="1">
              <a:off x="8790864" y="3021336"/>
              <a:ext cx="2" cy="1663605"/>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10653830" y="2411470"/>
              <a:ext cx="0" cy="2124468"/>
            </a:xfrm>
            <a:prstGeom prst="line">
              <a:avLst/>
            </a:prstGeom>
            <a:ln w="19050">
              <a:solidFill>
                <a:schemeClr val="accent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89" name="Straight Connector 88"/>
          <p:cNvCxnSpPr/>
          <p:nvPr/>
        </p:nvCxnSpPr>
        <p:spPr>
          <a:xfrm>
            <a:off x="4283126" y="4395200"/>
            <a:ext cx="0" cy="289741"/>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132261" y="4395200"/>
            <a:ext cx="3150865" cy="1"/>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486143" y="4629014"/>
            <a:ext cx="1578124"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 web</a:t>
            </a:r>
          </a:p>
        </p:txBody>
      </p:sp>
      <p:pic>
        <p:nvPicPr>
          <p:cNvPr id="67" name="Picture 66"/>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4029054" y="4723044"/>
            <a:ext cx="508145" cy="439804"/>
          </a:xfrm>
          <a:prstGeom prst="rect">
            <a:avLst/>
          </a:prstGeom>
        </p:spPr>
      </p:pic>
      <p:pic>
        <p:nvPicPr>
          <p:cNvPr id="68" name="Picture 67"/>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4613958" y="5309292"/>
            <a:ext cx="432000" cy="432000"/>
          </a:xfrm>
          <a:prstGeom prst="rect">
            <a:avLst/>
          </a:prstGeom>
          <a:solidFill>
            <a:srgbClr val="0072C6"/>
          </a:solidFill>
        </p:spPr>
      </p:pic>
      <p:sp>
        <p:nvSpPr>
          <p:cNvPr id="72" name="TextBox 71"/>
          <p:cNvSpPr txBox="1"/>
          <p:nvPr/>
        </p:nvSpPr>
        <p:spPr>
          <a:xfrm>
            <a:off x="5014764" y="5262225"/>
            <a:ext cx="670696"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List</a:t>
            </a:r>
          </a:p>
        </p:txBody>
      </p:sp>
      <p:sp>
        <p:nvSpPr>
          <p:cNvPr id="73" name="Rectangle 72"/>
          <p:cNvSpPr/>
          <p:nvPr/>
        </p:nvSpPr>
        <p:spPr bwMode="auto">
          <a:xfrm>
            <a:off x="3836660" y="4553346"/>
            <a:ext cx="3026904" cy="1327120"/>
          </a:xfrm>
          <a:prstGeom prst="rect">
            <a:avLst/>
          </a:prstGeom>
          <a:solidFill>
            <a:schemeClr val="accent1">
              <a:alpha val="10000"/>
            </a:schemeClr>
          </a:solidFill>
          <a:ln w="19050">
            <a:solidFill>
              <a:schemeClr val="accent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cxnSp>
        <p:nvCxnSpPr>
          <p:cNvPr id="79" name="Straight Connector 78"/>
          <p:cNvCxnSpPr/>
          <p:nvPr/>
        </p:nvCxnSpPr>
        <p:spPr>
          <a:xfrm flipH="1">
            <a:off x="1132261" y="3013400"/>
            <a:ext cx="1" cy="138180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5394797" y="2907295"/>
            <a:ext cx="0" cy="1640736"/>
          </a:xfrm>
          <a:prstGeom prst="line">
            <a:avLst/>
          </a:prstGeom>
          <a:ln w="19050">
            <a:solidFill>
              <a:schemeClr val="accent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074884" y="2907295"/>
            <a:ext cx="1319913" cy="0"/>
          </a:xfrm>
          <a:prstGeom prst="line">
            <a:avLst/>
          </a:prstGeom>
          <a:ln w="19050">
            <a:solidFill>
              <a:schemeClr val="accent1"/>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220" y="2102078"/>
            <a:ext cx="1009791" cy="914528"/>
          </a:xfrm>
          <a:prstGeom prst="rect">
            <a:avLst/>
          </a:prstGeom>
        </p:spPr>
      </p:pic>
      <p:sp>
        <p:nvSpPr>
          <p:cNvPr id="24" name="TextBox 23"/>
          <p:cNvSpPr txBox="1"/>
          <p:nvPr/>
        </p:nvSpPr>
        <p:spPr>
          <a:xfrm>
            <a:off x="7840333" y="1568191"/>
            <a:ext cx="1901931"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Host web 2</a:t>
            </a:r>
          </a:p>
        </p:txBody>
      </p:sp>
      <p:cxnSp>
        <p:nvCxnSpPr>
          <p:cNvPr id="54" name="Straight Arrow Connector 53"/>
          <p:cNvCxnSpPr/>
          <p:nvPr/>
        </p:nvCxnSpPr>
        <p:spPr>
          <a:xfrm>
            <a:off x="9396896" y="2491299"/>
            <a:ext cx="408964" cy="0"/>
          </a:xfrm>
          <a:prstGeom prst="straightConnector1">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9805860" y="2082426"/>
            <a:ext cx="0" cy="408873"/>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9805860" y="2082427"/>
            <a:ext cx="540000" cy="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57" name="Picture 5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373932" y="1812541"/>
            <a:ext cx="548258" cy="548258"/>
          </a:xfrm>
          <a:prstGeom prst="rect">
            <a:avLst/>
          </a:prstGeom>
        </p:spPr>
      </p:pic>
      <p:sp>
        <p:nvSpPr>
          <p:cNvPr id="58" name="TextBox 57"/>
          <p:cNvSpPr txBox="1"/>
          <p:nvPr/>
        </p:nvSpPr>
        <p:spPr>
          <a:xfrm>
            <a:off x="10836408" y="1750343"/>
            <a:ext cx="1097095"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App2</a:t>
            </a:r>
          </a:p>
        </p:txBody>
      </p:sp>
      <p:cxnSp>
        <p:nvCxnSpPr>
          <p:cNvPr id="74" name="Straight Connector 73"/>
          <p:cNvCxnSpPr/>
          <p:nvPr/>
        </p:nvCxnSpPr>
        <p:spPr>
          <a:xfrm>
            <a:off x="7442373" y="1958024"/>
            <a:ext cx="0" cy="473750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pic>
        <p:nvPicPr>
          <p:cNvPr id="81" name="Picture 8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89651" y="2102078"/>
            <a:ext cx="1009791" cy="914528"/>
          </a:xfrm>
          <a:prstGeom prst="rect">
            <a:avLst/>
          </a:prstGeom>
        </p:spPr>
      </p:pic>
      <p:sp>
        <p:nvSpPr>
          <p:cNvPr id="60" name="Rectangle 59"/>
          <p:cNvSpPr/>
          <p:nvPr/>
        </p:nvSpPr>
        <p:spPr bwMode="auto">
          <a:xfrm>
            <a:off x="458165" y="4553346"/>
            <a:ext cx="3026904" cy="2298872"/>
          </a:xfrm>
          <a:prstGeom prst="rect">
            <a:avLst/>
          </a:prstGeom>
          <a:solidFill>
            <a:schemeClr val="accent2">
              <a:alpha val="10000"/>
            </a:schemeClr>
          </a:solidFill>
          <a:ln w="19050">
            <a:solidFill>
              <a:schemeClr val="accent2"/>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61" name="TextBox 60"/>
          <p:cNvSpPr txBox="1"/>
          <p:nvPr/>
        </p:nvSpPr>
        <p:spPr>
          <a:xfrm>
            <a:off x="1029759" y="4629014"/>
            <a:ext cx="1578124"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 web</a:t>
            </a:r>
          </a:p>
        </p:txBody>
      </p:sp>
      <p:pic>
        <p:nvPicPr>
          <p:cNvPr id="63" name="Picture 62"/>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609281" y="4723044"/>
            <a:ext cx="508145" cy="439804"/>
          </a:xfrm>
          <a:prstGeom prst="rect">
            <a:avLst/>
          </a:prstGeom>
        </p:spPr>
      </p:pic>
      <p:pic>
        <p:nvPicPr>
          <p:cNvPr id="64" name="Picture 63"/>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200075" y="5309293"/>
            <a:ext cx="432000" cy="432000"/>
          </a:xfrm>
          <a:prstGeom prst="rect">
            <a:avLst/>
          </a:prstGeom>
          <a:solidFill>
            <a:srgbClr val="0072C6"/>
          </a:solidFill>
        </p:spPr>
      </p:pic>
      <p:pic>
        <p:nvPicPr>
          <p:cNvPr id="65" name="Picture 64"/>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1200075" y="5812454"/>
            <a:ext cx="432000" cy="432000"/>
          </a:xfrm>
          <a:prstGeom prst="rect">
            <a:avLst/>
          </a:prstGeom>
          <a:solidFill>
            <a:srgbClr val="0072C6"/>
          </a:solidFill>
        </p:spPr>
      </p:pic>
      <p:pic>
        <p:nvPicPr>
          <p:cNvPr id="66" name="Picture 65"/>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1200075" y="6311524"/>
            <a:ext cx="432000" cy="432000"/>
          </a:xfrm>
          <a:prstGeom prst="rect">
            <a:avLst/>
          </a:prstGeom>
          <a:solidFill>
            <a:srgbClr val="0072C6"/>
          </a:solidFill>
        </p:spPr>
      </p:pic>
      <p:sp>
        <p:nvSpPr>
          <p:cNvPr id="69" name="TextBox 68"/>
          <p:cNvSpPr txBox="1"/>
          <p:nvPr/>
        </p:nvSpPr>
        <p:spPr>
          <a:xfrm>
            <a:off x="1566725" y="5266760"/>
            <a:ext cx="1990160"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Document Library</a:t>
            </a:r>
          </a:p>
        </p:txBody>
      </p:sp>
      <p:sp>
        <p:nvSpPr>
          <p:cNvPr id="70" name="TextBox 69"/>
          <p:cNvSpPr txBox="1"/>
          <p:nvPr/>
        </p:nvSpPr>
        <p:spPr>
          <a:xfrm>
            <a:off x="1584456" y="5769921"/>
            <a:ext cx="781304"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List1</a:t>
            </a:r>
          </a:p>
        </p:txBody>
      </p:sp>
      <p:sp>
        <p:nvSpPr>
          <p:cNvPr id="71" name="TextBox 70"/>
          <p:cNvSpPr txBox="1"/>
          <p:nvPr/>
        </p:nvSpPr>
        <p:spPr>
          <a:xfrm>
            <a:off x="1584456" y="6273083"/>
            <a:ext cx="781304"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List2</a:t>
            </a:r>
          </a:p>
        </p:txBody>
      </p:sp>
      <p:cxnSp>
        <p:nvCxnSpPr>
          <p:cNvPr id="87" name="Straight Connector 86"/>
          <p:cNvCxnSpPr/>
          <p:nvPr/>
        </p:nvCxnSpPr>
        <p:spPr>
          <a:xfrm>
            <a:off x="842954" y="4393231"/>
            <a:ext cx="0" cy="309600"/>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2965743" y="4052983"/>
            <a:ext cx="5852" cy="503880"/>
          </a:xfrm>
          <a:prstGeom prst="line">
            <a:avLst/>
          </a:prstGeom>
          <a:ln w="19050">
            <a:solidFill>
              <a:schemeClr val="accent2"/>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42954" y="4395600"/>
            <a:ext cx="435281" cy="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0813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par>
                                <p:cTn id="11" presetID="22" presetClass="entr" presetSubtype="8"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wipe(up)">
                                      <p:cBhvr>
                                        <p:cTn id="18" dur="500"/>
                                        <p:tgtEl>
                                          <p:spTgt spid="8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up)">
                                      <p:cBhvr>
                                        <p:cTn id="21" dur="500"/>
                                        <p:tgtEl>
                                          <p:spTgt spid="62"/>
                                        </p:tgtEl>
                                      </p:cBhvr>
                                    </p:animEffect>
                                  </p:childTnLst>
                                </p:cTn>
                              </p:par>
                              <p:par>
                                <p:cTn id="22" presetID="22" presetClass="entr" presetSubtype="1" fill="hold"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up)">
                                      <p:cBhvr>
                                        <p:cTn id="24" dur="500"/>
                                        <p:tgtEl>
                                          <p:spTgt spid="67"/>
                                        </p:tgtEl>
                                      </p:cBhvr>
                                    </p:animEffect>
                                  </p:childTnLst>
                                </p:cTn>
                              </p:par>
                              <p:par>
                                <p:cTn id="25" presetID="22" presetClass="entr" presetSubtype="1"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up)">
                                      <p:cBhvr>
                                        <p:cTn id="27" dur="500"/>
                                        <p:tgtEl>
                                          <p:spTgt spid="6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up)">
                                      <p:cBhvr>
                                        <p:cTn id="30" dur="500"/>
                                        <p:tgtEl>
                                          <p:spTgt spid="7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up)">
                                      <p:cBhvr>
                                        <p:cTn id="33" dur="500"/>
                                        <p:tgtEl>
                                          <p:spTgt spid="73"/>
                                        </p:tgtEl>
                                      </p:cBhvr>
                                    </p:animEffect>
                                  </p:childTnLst>
                                </p:cTn>
                              </p:par>
                              <p:par>
                                <p:cTn id="34" presetID="22" presetClass="entr" presetSubtype="1" fill="hold" nodeType="withEffect">
                                  <p:stCondLst>
                                    <p:cond delay="0"/>
                                  </p:stCondLst>
                                  <p:childTnLst>
                                    <p:set>
                                      <p:cBhvr>
                                        <p:cTn id="35" dur="1" fill="hold">
                                          <p:stCondLst>
                                            <p:cond delay="0"/>
                                          </p:stCondLst>
                                        </p:cTn>
                                        <p:tgtEl>
                                          <p:spTgt spid="108"/>
                                        </p:tgtEl>
                                        <p:attrNameLst>
                                          <p:attrName>style.visibility</p:attrName>
                                        </p:attrNameLst>
                                      </p:cBhvr>
                                      <p:to>
                                        <p:strVal val="visible"/>
                                      </p:to>
                                    </p:set>
                                    <p:animEffect transition="in" filter="wipe(up)">
                                      <p:cBhvr>
                                        <p:cTn id="36" dur="500"/>
                                        <p:tgtEl>
                                          <p:spTgt spid="108"/>
                                        </p:tgtEl>
                                      </p:cBhvr>
                                    </p:animEffect>
                                  </p:childTnLst>
                                </p:cTn>
                              </p:par>
                              <p:par>
                                <p:cTn id="37" presetID="22" presetClass="entr" presetSubtype="1" fill="hold" nodeType="with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wipe(up)">
                                      <p:cBhvr>
                                        <p:cTn id="39" dur="500"/>
                                        <p:tgtEl>
                                          <p:spTgt spid="110"/>
                                        </p:tgtEl>
                                      </p:cBhvr>
                                    </p:animEffect>
                                  </p:childTnLst>
                                </p:cTn>
                              </p:par>
                              <p:par>
                                <p:cTn id="40" presetID="22" presetClass="entr" presetSubtype="1" fill="hold" nodeType="with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up)">
                                      <p:cBhvr>
                                        <p:cTn id="42" dur="500"/>
                                        <p:tgtEl>
                                          <p:spTgt spid="82"/>
                                        </p:tgtEl>
                                      </p:cBhvr>
                                    </p:animEffect>
                                  </p:childTnLst>
                                </p:cTn>
                              </p:par>
                              <p:par>
                                <p:cTn id="43" presetID="22" presetClass="entr" presetSubtype="1"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up)">
                                      <p:cBhvr>
                                        <p:cTn id="45" dur="500"/>
                                        <p:tgtEl>
                                          <p:spTgt spid="7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up)">
                                      <p:cBhvr>
                                        <p:cTn id="50" dur="500"/>
                                        <p:tgtEl>
                                          <p:spTgt spid="60"/>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up)">
                                      <p:cBhvr>
                                        <p:cTn id="53" dur="500"/>
                                        <p:tgtEl>
                                          <p:spTgt spid="61"/>
                                        </p:tgtEl>
                                      </p:cBhvr>
                                    </p:animEffect>
                                  </p:childTnLst>
                                </p:cTn>
                              </p:par>
                              <p:par>
                                <p:cTn id="54" presetID="22" presetClass="entr" presetSubtype="1" fill="hold"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up)">
                                      <p:cBhvr>
                                        <p:cTn id="56" dur="500"/>
                                        <p:tgtEl>
                                          <p:spTgt spid="63"/>
                                        </p:tgtEl>
                                      </p:cBhvr>
                                    </p:animEffect>
                                  </p:childTnLst>
                                </p:cTn>
                              </p:par>
                              <p:par>
                                <p:cTn id="57" presetID="22" presetClass="entr" presetSubtype="1" fill="hold"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up)">
                                      <p:cBhvr>
                                        <p:cTn id="59" dur="500"/>
                                        <p:tgtEl>
                                          <p:spTgt spid="64"/>
                                        </p:tgtEl>
                                      </p:cBhvr>
                                    </p:animEffect>
                                  </p:childTnLst>
                                </p:cTn>
                              </p:par>
                              <p:par>
                                <p:cTn id="60" presetID="22" presetClass="entr" presetSubtype="1"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up)">
                                      <p:cBhvr>
                                        <p:cTn id="62" dur="500"/>
                                        <p:tgtEl>
                                          <p:spTgt spid="65"/>
                                        </p:tgtEl>
                                      </p:cBhvr>
                                    </p:animEffect>
                                  </p:childTnLst>
                                </p:cTn>
                              </p:par>
                              <p:par>
                                <p:cTn id="63" presetID="22" presetClass="entr" presetSubtype="1" fill="hold"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wipe(up)">
                                      <p:cBhvr>
                                        <p:cTn id="65" dur="500"/>
                                        <p:tgtEl>
                                          <p:spTgt spid="66"/>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up)">
                                      <p:cBhvr>
                                        <p:cTn id="68" dur="500"/>
                                        <p:tgtEl>
                                          <p:spTgt spid="69"/>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wipe(up)">
                                      <p:cBhvr>
                                        <p:cTn id="71" dur="500"/>
                                        <p:tgtEl>
                                          <p:spTgt spid="70"/>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up)">
                                      <p:cBhvr>
                                        <p:cTn id="74" dur="500"/>
                                        <p:tgtEl>
                                          <p:spTgt spid="71"/>
                                        </p:tgtEl>
                                      </p:cBhvr>
                                    </p:animEffect>
                                  </p:childTnLst>
                                </p:cTn>
                              </p:par>
                              <p:par>
                                <p:cTn id="75" presetID="22" presetClass="entr" presetSubtype="1" fill="hold" nodeType="with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up)">
                                      <p:cBhvr>
                                        <p:cTn id="77" dur="500"/>
                                        <p:tgtEl>
                                          <p:spTgt spid="87"/>
                                        </p:tgtEl>
                                      </p:cBhvr>
                                    </p:animEffect>
                                  </p:childTnLst>
                                </p:cTn>
                              </p:par>
                              <p:par>
                                <p:cTn id="78" presetID="22" presetClass="entr" presetSubtype="1" fill="hold"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par>
                                <p:cTn id="81" presetID="22" presetClass="entr" presetSubtype="1" fill="hold" nodeType="with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up)">
                                      <p:cBhvr>
                                        <p:cTn id="83" dur="500"/>
                                        <p:tgtEl>
                                          <p:spTgt spid="12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par>
                                <p:cTn id="95" presetID="10" presetClass="entr" presetSubtype="0" fill="hold"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par>
                                <p:cTn id="101" presetID="10" presetClass="entr" presetSubtype="0" fill="hold"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par>
                                <p:cTn id="104" presetID="10" presetClass="entr" presetSubtype="0" fill="hold" nodeType="withEffect">
                                  <p:stCondLst>
                                    <p:cond delay="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500"/>
                                        <p:tgtEl>
                                          <p:spTgt spid="24"/>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1" fill="hold" nodeType="click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wipe(up)">
                                      <p:cBhvr>
                                        <p:cTn id="11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2" grpId="0"/>
      <p:bldP spid="72" grpId="0"/>
      <p:bldP spid="73" grpId="0" animBg="1"/>
      <p:bldP spid="24" grpId="0"/>
      <p:bldP spid="58" grpId="0"/>
      <p:bldP spid="60" grpId="0" animBg="1"/>
      <p:bldP spid="61" grpId="0"/>
      <p:bldP spid="69" grpId="0"/>
      <p:bldP spid="70"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pic>
        <p:nvPicPr>
          <p:cNvPr id="12" name="Picture 4" descr="image00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11333" y="1913983"/>
            <a:ext cx="10813808" cy="407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bwMode="auto">
          <a:xfrm>
            <a:off x="889604" y="2659504"/>
            <a:ext cx="10657267" cy="3214021"/>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50863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sp>
        <p:nvSpPr>
          <p:cNvPr id="4" name="Text Placeholder 3"/>
          <p:cNvSpPr>
            <a:spLocks noGrp="1"/>
          </p:cNvSpPr>
          <p:nvPr>
            <p:ph type="body" sz="quarter" idx="4294967295"/>
          </p:nvPr>
        </p:nvSpPr>
        <p:spPr>
          <a:xfrm>
            <a:off x="274638" y="1212850"/>
            <a:ext cx="11887200" cy="738664"/>
          </a:xfrm>
          <a:prstGeom prst="rect">
            <a:avLst/>
          </a:prstGeom>
        </p:spPr>
        <p:txBody>
          <a:bodyPr/>
          <a:lstStyle/>
          <a:p>
            <a:endParaRPr lang="en-GB" dirty="0"/>
          </a:p>
        </p:txBody>
      </p:sp>
      <p:sp>
        <p:nvSpPr>
          <p:cNvPr id="6" name="Rectangle 5"/>
          <p:cNvSpPr>
            <a:spLocks/>
          </p:cNvSpPr>
          <p:nvPr/>
        </p:nvSpPr>
        <p:spPr bwMode="auto">
          <a:xfrm>
            <a:off x="272273" y="1553046"/>
            <a:ext cx="3923086" cy="389330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Immersive full page</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4" descr="image00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10761" y="1915200"/>
            <a:ext cx="10814953" cy="40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spect="1"/>
          </p:cNvSpPr>
          <p:nvPr/>
        </p:nvSpPr>
        <p:spPr bwMode="auto">
          <a:xfrm>
            <a:off x="890237" y="2660400"/>
            <a:ext cx="10656000" cy="3213640"/>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Rounded Rectangle 1"/>
          <p:cNvSpPr/>
          <p:nvPr/>
        </p:nvSpPr>
        <p:spPr bwMode="auto">
          <a:xfrm>
            <a:off x="577632" y="2350008"/>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5" name="Rectangle 4"/>
          <p:cNvSpPr/>
          <p:nvPr/>
        </p:nvSpPr>
        <p:spPr bwMode="auto">
          <a:xfrm>
            <a:off x="757652" y="2782056"/>
            <a:ext cx="2952328" cy="2088232"/>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92006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1" nodeType="withEffect">
                                  <p:stCondLst>
                                    <p:cond delay="0"/>
                                  </p:stCondLst>
                                  <p:childTnLst>
                                    <p:animMotion origin="layout" path="M 0 2.8325E-6 L -0.31848 -0.08103 " pathEditMode="relative" rAng="0" ptsTypes="AA">
                                      <p:cBhvr>
                                        <p:cTn id="6" dur="500" fill="hold"/>
                                        <p:tgtEl>
                                          <p:spTgt spid="13"/>
                                        </p:tgtEl>
                                        <p:attrNameLst>
                                          <p:attrName>ppt_x</p:attrName>
                                          <p:attrName>ppt_y</p:attrName>
                                        </p:attrNameLst>
                                      </p:cBhvr>
                                      <p:rCtr x="-15931" y="-4063"/>
                                    </p:animMotion>
                                  </p:childTnLst>
                                </p:cTn>
                              </p:par>
                              <p:par>
                                <p:cTn id="7" presetID="35" presetClass="path" presetSubtype="0" accel="50000" decel="50000" fill="hold" nodeType="withEffect">
                                  <p:stCondLst>
                                    <p:cond delay="0"/>
                                  </p:stCondLst>
                                  <p:childTnLst>
                                    <p:animMotion origin="layout" path="M 0 -1.48434E-6 L -0.30687 -0.07217 " pathEditMode="relative" rAng="0" ptsTypes="AA">
                                      <p:cBhvr>
                                        <p:cTn id="8" dur="500" fill="hold"/>
                                        <p:tgtEl>
                                          <p:spTgt spid="12"/>
                                        </p:tgtEl>
                                        <p:attrNameLst>
                                          <p:attrName>ppt_x</p:attrName>
                                          <p:attrName>ppt_y</p:attrName>
                                        </p:attrNameLst>
                                      </p:cBhvr>
                                      <p:rCtr x="-15343" y="-3609"/>
                                    </p:animMotion>
                                  </p:childTnLst>
                                </p:cTn>
                              </p:par>
                              <p:par>
                                <p:cTn id="9" presetID="53" presetClass="exit" presetSubtype="32" fill="hold" grpId="0" nodeType="withEffect">
                                  <p:stCondLst>
                                    <p:cond delay="0"/>
                                  </p:stCondLst>
                                  <p:childTnLst>
                                    <p:anim calcmode="lin" valueType="num">
                                      <p:cBhvr>
                                        <p:cTn id="10" dur="500"/>
                                        <p:tgtEl>
                                          <p:spTgt spid="13"/>
                                        </p:tgtEl>
                                        <p:attrNameLst>
                                          <p:attrName>ppt_w</p:attrName>
                                        </p:attrNameLst>
                                      </p:cBhvr>
                                      <p:tavLst>
                                        <p:tav tm="0">
                                          <p:val>
                                            <p:strVal val="ppt_w"/>
                                          </p:val>
                                        </p:tav>
                                        <p:tav tm="100000">
                                          <p:val>
                                            <p:fltVal val="0"/>
                                          </p:val>
                                        </p:tav>
                                      </p:tavLst>
                                    </p:anim>
                                    <p:anim calcmode="lin" valueType="num">
                                      <p:cBhvr>
                                        <p:cTn id="11" dur="500"/>
                                        <p:tgtEl>
                                          <p:spTgt spid="13"/>
                                        </p:tgtEl>
                                        <p:attrNameLst>
                                          <p:attrName>ppt_h</p:attrName>
                                        </p:attrNameLst>
                                      </p:cBhvr>
                                      <p:tavLst>
                                        <p:tav tm="0">
                                          <p:val>
                                            <p:strVal val="ppt_h"/>
                                          </p:val>
                                        </p:tav>
                                        <p:tav tm="100000">
                                          <p:val>
                                            <p:fltVal val="0"/>
                                          </p:val>
                                        </p:tav>
                                      </p:tavLst>
                                    </p:anim>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par>
                                <p:cTn id="14" presetID="53" presetClass="exit" presetSubtype="32" fill="hold" nodeType="withEffect">
                                  <p:stCondLst>
                                    <p:cond delay="0"/>
                                  </p:stCondLst>
                                  <p:childTnLst>
                                    <p:anim calcmode="lin" valueType="num">
                                      <p:cBhvr>
                                        <p:cTn id="15" dur="500"/>
                                        <p:tgtEl>
                                          <p:spTgt spid="12"/>
                                        </p:tgtEl>
                                        <p:attrNameLst>
                                          <p:attrName>ppt_w</p:attrName>
                                        </p:attrNameLst>
                                      </p:cBhvr>
                                      <p:tavLst>
                                        <p:tav tm="0">
                                          <p:val>
                                            <p:strVal val="ppt_w"/>
                                          </p:val>
                                        </p:tav>
                                        <p:tav tm="100000">
                                          <p:val>
                                            <p:fltVal val="0"/>
                                          </p:val>
                                        </p:tav>
                                      </p:tavLst>
                                    </p:anim>
                                    <p:anim calcmode="lin" valueType="num">
                                      <p:cBhvr>
                                        <p:cTn id="16" dur="500"/>
                                        <p:tgtEl>
                                          <p:spTgt spid="12"/>
                                        </p:tgtEl>
                                        <p:attrNameLst>
                                          <p:attrName>ppt_h</p:attrName>
                                        </p:attrNameLst>
                                      </p:cBhvr>
                                      <p:tavLst>
                                        <p:tav tm="0">
                                          <p:val>
                                            <p:strVal val="ppt_h"/>
                                          </p:val>
                                        </p:tav>
                                        <p:tav tm="100000">
                                          <p:val>
                                            <p:fltVal val="0"/>
                                          </p:val>
                                        </p:tav>
                                      </p:tavLst>
                                    </p:anim>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3" grpId="1" animBg="1"/>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pic>
        <p:nvPicPr>
          <p:cNvPr id="5" name="Picture 5"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107245" y="1420076"/>
            <a:ext cx="10221984" cy="5062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bwMode="auto">
          <a:xfrm>
            <a:off x="2689846" y="4361359"/>
            <a:ext cx="2376264" cy="2121299"/>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92054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sp>
        <p:nvSpPr>
          <p:cNvPr id="4" name="Text Placeholder 3"/>
          <p:cNvSpPr>
            <a:spLocks noGrp="1"/>
          </p:cNvSpPr>
          <p:nvPr>
            <p:ph type="body" sz="quarter" idx="4294967295"/>
          </p:nvPr>
        </p:nvSpPr>
        <p:spPr>
          <a:xfrm>
            <a:off x="274638" y="1212850"/>
            <a:ext cx="11887200" cy="738664"/>
          </a:xfrm>
          <a:prstGeom prst="rect">
            <a:avLst/>
          </a:prstGeom>
        </p:spPr>
        <p:txBody>
          <a:bodyPr/>
          <a:lstStyle/>
          <a:p>
            <a:endParaRPr lang="en-GB" dirty="0"/>
          </a:p>
        </p:txBody>
      </p:sp>
      <p:sp>
        <p:nvSpPr>
          <p:cNvPr id="6" name="Rectangle 5"/>
          <p:cNvSpPr>
            <a:spLocks/>
          </p:cNvSpPr>
          <p:nvPr/>
        </p:nvSpPr>
        <p:spPr bwMode="auto">
          <a:xfrm>
            <a:off x="272273" y="1531768"/>
            <a:ext cx="3923086" cy="389330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Immersive full page</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ounded Rectangle 1"/>
          <p:cNvSpPr/>
          <p:nvPr/>
        </p:nvSpPr>
        <p:spPr bwMode="auto">
          <a:xfrm>
            <a:off x="577632" y="2328730"/>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5" name="Rectangle 4"/>
          <p:cNvSpPr/>
          <p:nvPr/>
        </p:nvSpPr>
        <p:spPr bwMode="auto">
          <a:xfrm>
            <a:off x="757652" y="2760778"/>
            <a:ext cx="2952328" cy="2088232"/>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9" name="Rectangle 8"/>
          <p:cNvSpPr>
            <a:spLocks/>
          </p:cNvSpPr>
          <p:nvPr/>
        </p:nvSpPr>
        <p:spPr bwMode="auto">
          <a:xfrm>
            <a:off x="4254758" y="1531768"/>
            <a:ext cx="3923086" cy="389330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App part</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a:off x="4560117" y="2328730"/>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1" name="Rectangle 10"/>
          <p:cNvSpPr/>
          <p:nvPr/>
        </p:nvSpPr>
        <p:spPr bwMode="auto">
          <a:xfrm>
            <a:off x="4740137" y="2760778"/>
            <a:ext cx="2952328" cy="2088232"/>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7" name="Rectangle 16"/>
          <p:cNvSpPr/>
          <p:nvPr/>
        </p:nvSpPr>
        <p:spPr bwMode="auto">
          <a:xfrm>
            <a:off x="5003123" y="3008614"/>
            <a:ext cx="637541" cy="1624372"/>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8" name="Rectangle 17"/>
          <p:cNvSpPr/>
          <p:nvPr/>
        </p:nvSpPr>
        <p:spPr bwMode="auto">
          <a:xfrm>
            <a:off x="5820684" y="3008614"/>
            <a:ext cx="1620180" cy="688268"/>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9" name="Rectangle 18"/>
          <p:cNvSpPr/>
          <p:nvPr/>
        </p:nvSpPr>
        <p:spPr bwMode="auto">
          <a:xfrm>
            <a:off x="5820684" y="3944718"/>
            <a:ext cx="990785" cy="688268"/>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pic>
        <p:nvPicPr>
          <p:cNvPr id="38" name="Picture 5"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107245" y="1420076"/>
            <a:ext cx="10221984" cy="5062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p:cNvSpPr/>
          <p:nvPr/>
        </p:nvSpPr>
        <p:spPr bwMode="auto">
          <a:xfrm>
            <a:off x="2689846" y="4361359"/>
            <a:ext cx="2376264" cy="2121299"/>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83665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53" presetClass="exit" presetSubtype="32" fill="hold" grpId="0" nodeType="withEffect">
                                  <p:stCondLst>
                                    <p:cond delay="0"/>
                                  </p:stCondLst>
                                  <p:childTnLst>
                                    <p:anim calcmode="lin" valueType="num">
                                      <p:cBhvr>
                                        <p:cTn id="33" dur="500"/>
                                        <p:tgtEl>
                                          <p:spTgt spid="39"/>
                                        </p:tgtEl>
                                        <p:attrNameLst>
                                          <p:attrName>ppt_w</p:attrName>
                                        </p:attrNameLst>
                                      </p:cBhvr>
                                      <p:tavLst>
                                        <p:tav tm="0">
                                          <p:val>
                                            <p:strVal val="ppt_w"/>
                                          </p:val>
                                        </p:tav>
                                        <p:tav tm="100000">
                                          <p:val>
                                            <p:fltVal val="0"/>
                                          </p:val>
                                        </p:tav>
                                      </p:tavLst>
                                    </p:anim>
                                    <p:anim calcmode="lin" valueType="num">
                                      <p:cBhvr>
                                        <p:cTn id="34" dur="500"/>
                                        <p:tgtEl>
                                          <p:spTgt spid="39"/>
                                        </p:tgtEl>
                                        <p:attrNameLst>
                                          <p:attrName>ppt_h</p:attrName>
                                        </p:attrNameLst>
                                      </p:cBhvr>
                                      <p:tavLst>
                                        <p:tav tm="0">
                                          <p:val>
                                            <p:strVal val="ppt_h"/>
                                          </p:val>
                                        </p:tav>
                                        <p:tav tm="100000">
                                          <p:val>
                                            <p:fltVal val="0"/>
                                          </p:val>
                                        </p:tav>
                                      </p:tavLst>
                                    </p:anim>
                                    <p:animEffect transition="out" filter="fade">
                                      <p:cBhvr>
                                        <p:cTn id="35" dur="500"/>
                                        <p:tgtEl>
                                          <p:spTgt spid="39"/>
                                        </p:tgtEl>
                                      </p:cBhvr>
                                    </p:animEffect>
                                    <p:set>
                                      <p:cBhvr>
                                        <p:cTn id="36" dur="1" fill="hold">
                                          <p:stCondLst>
                                            <p:cond delay="499"/>
                                          </p:stCondLst>
                                        </p:cTn>
                                        <p:tgtEl>
                                          <p:spTgt spid="39"/>
                                        </p:tgtEl>
                                        <p:attrNameLst>
                                          <p:attrName>style.visibility</p:attrName>
                                        </p:attrNameLst>
                                      </p:cBhvr>
                                      <p:to>
                                        <p:strVal val="hidden"/>
                                      </p:to>
                                    </p:set>
                                  </p:childTnLst>
                                </p:cTn>
                              </p:par>
                              <p:par>
                                <p:cTn id="37" presetID="53" presetClass="exit" presetSubtype="32" fill="hold" nodeType="withEffect">
                                  <p:stCondLst>
                                    <p:cond delay="0"/>
                                  </p:stCondLst>
                                  <p:childTnLst>
                                    <p:anim calcmode="lin" valueType="num">
                                      <p:cBhvr>
                                        <p:cTn id="38" dur="500"/>
                                        <p:tgtEl>
                                          <p:spTgt spid="38"/>
                                        </p:tgtEl>
                                        <p:attrNameLst>
                                          <p:attrName>ppt_w</p:attrName>
                                        </p:attrNameLst>
                                      </p:cBhvr>
                                      <p:tavLst>
                                        <p:tav tm="0">
                                          <p:val>
                                            <p:strVal val="ppt_w"/>
                                          </p:val>
                                        </p:tav>
                                        <p:tav tm="100000">
                                          <p:val>
                                            <p:fltVal val="0"/>
                                          </p:val>
                                        </p:tav>
                                      </p:tavLst>
                                    </p:anim>
                                    <p:anim calcmode="lin" valueType="num">
                                      <p:cBhvr>
                                        <p:cTn id="39" dur="500"/>
                                        <p:tgtEl>
                                          <p:spTgt spid="38"/>
                                        </p:tgtEl>
                                        <p:attrNameLst>
                                          <p:attrName>ppt_h</p:attrName>
                                        </p:attrNameLst>
                                      </p:cBhvr>
                                      <p:tavLst>
                                        <p:tav tm="0">
                                          <p:val>
                                            <p:strVal val="ppt_h"/>
                                          </p:val>
                                        </p:tav>
                                        <p:tav tm="100000">
                                          <p:val>
                                            <p:fltVal val="0"/>
                                          </p:val>
                                        </p:tav>
                                      </p:tavLst>
                                    </p:anim>
                                    <p:animEffect transition="out" filter="fade">
                                      <p:cBhvr>
                                        <p:cTn id="40" dur="500"/>
                                        <p:tgtEl>
                                          <p:spTgt spid="38"/>
                                        </p:tgtEl>
                                      </p:cBhvr>
                                    </p:animEffect>
                                    <p:set>
                                      <p:cBhvr>
                                        <p:cTn id="41" dur="1" fill="hold">
                                          <p:stCondLst>
                                            <p:cond delay="499"/>
                                          </p:stCondLst>
                                        </p:cTn>
                                        <p:tgtEl>
                                          <p:spTgt spid="38"/>
                                        </p:tgtEl>
                                        <p:attrNameLst>
                                          <p:attrName>style.visibility</p:attrName>
                                        </p:attrNameLst>
                                      </p:cBhvr>
                                      <p:to>
                                        <p:strVal val="hidden"/>
                                      </p:to>
                                    </p:set>
                                  </p:childTnLst>
                                </p:cTn>
                              </p:par>
                              <p:par>
                                <p:cTn id="42" presetID="42" presetClass="path" presetSubtype="0" accel="50000" decel="50000" fill="hold" grpId="1" nodeType="withEffect">
                                  <p:stCondLst>
                                    <p:cond delay="0"/>
                                  </p:stCondLst>
                                  <p:childTnLst>
                                    <p:animMotion origin="layout" path="M 1.84835E-6 5.62869E-7 L 0.18829 -0.21017 " pathEditMode="relative" rAng="0" ptsTypes="AA">
                                      <p:cBhvr>
                                        <p:cTn id="43" dur="500" fill="hold"/>
                                        <p:tgtEl>
                                          <p:spTgt spid="39"/>
                                        </p:tgtEl>
                                        <p:attrNameLst>
                                          <p:attrName>ppt_x</p:attrName>
                                          <p:attrName>ppt_y</p:attrName>
                                        </p:attrNameLst>
                                      </p:cBhvr>
                                      <p:rCtr x="9995" y="-13255"/>
                                    </p:animMotion>
                                  </p:childTnLst>
                                </p:cTn>
                              </p:par>
                              <p:par>
                                <p:cTn id="44" presetID="42" presetClass="path" presetSubtype="0" accel="50000" decel="50000" fill="hold" nodeType="withEffect">
                                  <p:stCondLst>
                                    <p:cond delay="0"/>
                                  </p:stCondLst>
                                  <p:childTnLst>
                                    <p:animMotion origin="layout" path="M 0 -1.48434E-6 L 0 0.00023 " pathEditMode="relative" rAng="0" ptsTypes="AA">
                                      <p:cBhvr>
                                        <p:cTn id="45" dur="500" fill="hold"/>
                                        <p:tgtEl>
                                          <p:spTgt spid="38"/>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5" grpId="0" animBg="1"/>
      <p:bldP spid="9" grpId="0" animBg="1"/>
      <p:bldP spid="10" grpId="0" animBg="1"/>
      <p:bldP spid="11" grpId="0" animBg="1"/>
      <p:bldP spid="17" grpId="0" animBg="1"/>
      <p:bldP spid="18" grpId="0" animBg="1"/>
      <p:bldP spid="19" grpId="0" animBg="1"/>
      <p:bldP spid="39" grpId="0" animBg="1"/>
      <p:bldP spid="3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pic>
        <p:nvPicPr>
          <p:cNvPr id="10" name="Picture 2"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t="10451" r="47255" b="26875"/>
          <a:stretch/>
        </p:blipFill>
        <p:spPr bwMode="auto">
          <a:xfrm>
            <a:off x="1917657" y="1409030"/>
            <a:ext cx="8601161"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bwMode="auto">
          <a:xfrm>
            <a:off x="3599999" y="1985094"/>
            <a:ext cx="486000" cy="539648"/>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1502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UI components</a:t>
            </a:r>
            <a:endParaRPr lang="en-GB" dirty="0"/>
          </a:p>
        </p:txBody>
      </p:sp>
      <p:sp>
        <p:nvSpPr>
          <p:cNvPr id="4" name="Text Placeholder 3"/>
          <p:cNvSpPr>
            <a:spLocks noGrp="1"/>
          </p:cNvSpPr>
          <p:nvPr>
            <p:ph type="body" sz="quarter" idx="4294967295"/>
          </p:nvPr>
        </p:nvSpPr>
        <p:spPr>
          <a:xfrm>
            <a:off x="273460" y="1217724"/>
            <a:ext cx="11887200" cy="738664"/>
          </a:xfrm>
          <a:prstGeom prst="rect">
            <a:avLst/>
          </a:prstGeom>
        </p:spPr>
        <p:txBody>
          <a:bodyPr/>
          <a:lstStyle/>
          <a:p>
            <a:endParaRPr lang="en-GB" dirty="0"/>
          </a:p>
        </p:txBody>
      </p:sp>
      <p:sp>
        <p:nvSpPr>
          <p:cNvPr id="6" name="Rectangle 5"/>
          <p:cNvSpPr>
            <a:spLocks/>
          </p:cNvSpPr>
          <p:nvPr/>
        </p:nvSpPr>
        <p:spPr bwMode="auto">
          <a:xfrm>
            <a:off x="272604" y="1625054"/>
            <a:ext cx="3923086" cy="389330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Immersive full page</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ounded Rectangle 1"/>
          <p:cNvSpPr/>
          <p:nvPr/>
        </p:nvSpPr>
        <p:spPr bwMode="auto">
          <a:xfrm>
            <a:off x="577963" y="2422016"/>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5" name="Rectangle 4"/>
          <p:cNvSpPr/>
          <p:nvPr/>
        </p:nvSpPr>
        <p:spPr bwMode="auto">
          <a:xfrm>
            <a:off x="757983" y="2854064"/>
            <a:ext cx="2952328" cy="2088232"/>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9" name="Rectangle 8"/>
          <p:cNvSpPr>
            <a:spLocks/>
          </p:cNvSpPr>
          <p:nvPr/>
        </p:nvSpPr>
        <p:spPr bwMode="auto">
          <a:xfrm>
            <a:off x="4255089" y="1625054"/>
            <a:ext cx="3923086" cy="389330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App part</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a:off x="4560448" y="2422016"/>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1" name="Rectangle 10"/>
          <p:cNvSpPr/>
          <p:nvPr/>
        </p:nvSpPr>
        <p:spPr bwMode="auto">
          <a:xfrm>
            <a:off x="4740468" y="2854064"/>
            <a:ext cx="2952328" cy="2088232"/>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7" name="Rectangle 16"/>
          <p:cNvSpPr/>
          <p:nvPr/>
        </p:nvSpPr>
        <p:spPr bwMode="auto">
          <a:xfrm>
            <a:off x="5003454" y="3101900"/>
            <a:ext cx="637541" cy="1624372"/>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8" name="Rectangle 17"/>
          <p:cNvSpPr/>
          <p:nvPr/>
        </p:nvSpPr>
        <p:spPr bwMode="auto">
          <a:xfrm>
            <a:off x="5821015" y="3101900"/>
            <a:ext cx="1620180" cy="688268"/>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9" name="Rectangle 18"/>
          <p:cNvSpPr/>
          <p:nvPr/>
        </p:nvSpPr>
        <p:spPr bwMode="auto">
          <a:xfrm>
            <a:off x="5821015" y="4038004"/>
            <a:ext cx="990785" cy="688268"/>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15" name="Rectangle 14"/>
          <p:cNvSpPr>
            <a:spLocks/>
          </p:cNvSpPr>
          <p:nvPr/>
        </p:nvSpPr>
        <p:spPr bwMode="auto">
          <a:xfrm>
            <a:off x="8237574" y="1625054"/>
            <a:ext cx="3923086" cy="38952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UI </a:t>
            </a:r>
            <a:r>
              <a:rPr lang="en-US" sz="2400" dirty="0">
                <a:gradFill>
                  <a:gsLst>
                    <a:gs pos="0">
                      <a:srgbClr val="FFFFFF"/>
                    </a:gs>
                    <a:gs pos="100000">
                      <a:srgbClr val="FFFFFF"/>
                    </a:gs>
                  </a:gsLst>
                  <a:lin ang="5400000" scaled="0"/>
                </a:gradFill>
                <a:ea typeface="Segoe UI" pitchFamily="34" charset="0"/>
                <a:cs typeface="Segoe UI" pitchFamily="34" charset="0"/>
              </a:rPr>
              <a:t>c</a:t>
            </a:r>
            <a:r>
              <a:rPr lang="en-US" sz="2400" dirty="0" smtClean="0">
                <a:gradFill>
                  <a:gsLst>
                    <a:gs pos="0">
                      <a:srgbClr val="FFFFFF"/>
                    </a:gs>
                    <a:gs pos="100000">
                      <a:srgbClr val="FFFFFF"/>
                    </a:gs>
                  </a:gsLst>
                  <a:lin ang="5400000" scaled="0"/>
                </a:gradFill>
                <a:ea typeface="Segoe UI" pitchFamily="34" charset="0"/>
                <a:cs typeface="Segoe UI" pitchFamily="34" charset="0"/>
              </a:rPr>
              <a:t>ustom actions</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8542933" y="2422016"/>
            <a:ext cx="3312368" cy="2736304"/>
          </a:xfrm>
          <a:prstGeom prst="roundRect">
            <a:avLst>
              <a:gd name="adj" fmla="val 4136"/>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0" name="Rectangle 19"/>
          <p:cNvSpPr/>
          <p:nvPr/>
        </p:nvSpPr>
        <p:spPr bwMode="auto">
          <a:xfrm>
            <a:off x="8722953" y="2854064"/>
            <a:ext cx="2952328" cy="2088232"/>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1" name="Rectangle 20"/>
          <p:cNvSpPr/>
          <p:nvPr/>
        </p:nvSpPr>
        <p:spPr bwMode="auto">
          <a:xfrm>
            <a:off x="8890908" y="3496109"/>
            <a:ext cx="637541" cy="1300336"/>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2" name="Rectangle 21"/>
          <p:cNvSpPr/>
          <p:nvPr/>
        </p:nvSpPr>
        <p:spPr bwMode="auto">
          <a:xfrm>
            <a:off x="8722953" y="2854064"/>
            <a:ext cx="2952328" cy="432048"/>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3" name="Rectangle 22"/>
          <p:cNvSpPr/>
          <p:nvPr/>
        </p:nvSpPr>
        <p:spPr bwMode="auto">
          <a:xfrm>
            <a:off x="9209679" y="2886505"/>
            <a:ext cx="473200" cy="360000"/>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5" name="Rectangle 24"/>
          <p:cNvSpPr/>
          <p:nvPr/>
        </p:nvSpPr>
        <p:spPr bwMode="auto">
          <a:xfrm>
            <a:off x="9708469" y="3492424"/>
            <a:ext cx="1774610" cy="1300336"/>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6" name="Rectangle 25"/>
          <p:cNvSpPr/>
          <p:nvPr/>
        </p:nvSpPr>
        <p:spPr bwMode="auto">
          <a:xfrm>
            <a:off x="9833808" y="3898180"/>
            <a:ext cx="820686" cy="362904"/>
          </a:xfrm>
          <a:prstGeom prst="rect">
            <a:avLst/>
          </a:prstGeom>
          <a:no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7" name="Rectangle 26"/>
          <p:cNvSpPr/>
          <p:nvPr/>
        </p:nvSpPr>
        <p:spPr bwMode="auto">
          <a:xfrm>
            <a:off x="9833808" y="4261084"/>
            <a:ext cx="820686" cy="191306"/>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cxnSp>
        <p:nvCxnSpPr>
          <p:cNvPr id="8" name="Straight Connector 7"/>
          <p:cNvCxnSpPr/>
          <p:nvPr/>
        </p:nvCxnSpPr>
        <p:spPr>
          <a:xfrm>
            <a:off x="9833808" y="3646152"/>
            <a:ext cx="820686" cy="0"/>
          </a:xfrm>
          <a:prstGeom prst="line">
            <a:avLst/>
          </a:prstGeom>
          <a:ln w="222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833808" y="4689869"/>
            <a:ext cx="820686" cy="0"/>
          </a:xfrm>
          <a:prstGeom prst="line">
            <a:avLst/>
          </a:prstGeom>
          <a:ln w="222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0854595" y="3646152"/>
            <a:ext cx="475032" cy="0"/>
          </a:xfrm>
          <a:prstGeom prst="line">
            <a:avLst/>
          </a:prstGeom>
          <a:ln w="222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0854595" y="3898180"/>
            <a:ext cx="475032" cy="0"/>
          </a:xfrm>
          <a:prstGeom prst="line">
            <a:avLst/>
          </a:prstGeom>
          <a:ln w="222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854595" y="4150208"/>
            <a:ext cx="475032" cy="0"/>
          </a:xfrm>
          <a:prstGeom prst="line">
            <a:avLst/>
          </a:prstGeom>
          <a:ln w="222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Isosceles Triangle 12"/>
          <p:cNvSpPr/>
          <p:nvPr/>
        </p:nvSpPr>
        <p:spPr bwMode="auto">
          <a:xfrm flipV="1">
            <a:off x="9889467" y="3957390"/>
            <a:ext cx="200101" cy="113300"/>
          </a:xfrm>
          <a:prstGeom prst="triangl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pic>
        <p:nvPicPr>
          <p:cNvPr id="33" name="Picture 2"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t="10451" r="47255" b="26875"/>
          <a:stretch/>
        </p:blipFill>
        <p:spPr bwMode="auto">
          <a:xfrm>
            <a:off x="1917657" y="1409030"/>
            <a:ext cx="8601161"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33"/>
          <p:cNvSpPr/>
          <p:nvPr/>
        </p:nvSpPr>
        <p:spPr bwMode="auto">
          <a:xfrm>
            <a:off x="3599999" y="1985094"/>
            <a:ext cx="486000" cy="539648"/>
          </a:xfrm>
          <a:prstGeom prst="rect">
            <a:avLst/>
          </a:prstGeom>
          <a:solidFill>
            <a:schemeClr val="accent1">
              <a:alpha val="2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15557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53" presetClass="exit" presetSubtype="32" fill="hold" grpId="0" nodeType="withEffect">
                                  <p:stCondLst>
                                    <p:cond delay="0"/>
                                  </p:stCondLst>
                                  <p:childTnLst>
                                    <p:anim calcmode="lin" valueType="num">
                                      <p:cBhvr>
                                        <p:cTn id="60" dur="500"/>
                                        <p:tgtEl>
                                          <p:spTgt spid="34"/>
                                        </p:tgtEl>
                                        <p:attrNameLst>
                                          <p:attrName>ppt_w</p:attrName>
                                        </p:attrNameLst>
                                      </p:cBhvr>
                                      <p:tavLst>
                                        <p:tav tm="0">
                                          <p:val>
                                            <p:strVal val="ppt_w"/>
                                          </p:val>
                                        </p:tav>
                                        <p:tav tm="100000">
                                          <p:val>
                                            <p:fltVal val="0"/>
                                          </p:val>
                                        </p:tav>
                                      </p:tavLst>
                                    </p:anim>
                                    <p:anim calcmode="lin" valueType="num">
                                      <p:cBhvr>
                                        <p:cTn id="61" dur="500"/>
                                        <p:tgtEl>
                                          <p:spTgt spid="34"/>
                                        </p:tgtEl>
                                        <p:attrNameLst>
                                          <p:attrName>ppt_h</p:attrName>
                                        </p:attrNameLst>
                                      </p:cBhvr>
                                      <p:tavLst>
                                        <p:tav tm="0">
                                          <p:val>
                                            <p:strVal val="ppt_h"/>
                                          </p:val>
                                        </p:tav>
                                        <p:tav tm="100000">
                                          <p:val>
                                            <p:fltVal val="0"/>
                                          </p:val>
                                        </p:tav>
                                      </p:tavLst>
                                    </p:anim>
                                    <p:animEffect transition="out" filter="fade">
                                      <p:cBhvr>
                                        <p:cTn id="62" dur="500"/>
                                        <p:tgtEl>
                                          <p:spTgt spid="34"/>
                                        </p:tgtEl>
                                      </p:cBhvr>
                                    </p:animEffect>
                                    <p:set>
                                      <p:cBhvr>
                                        <p:cTn id="63" dur="1" fill="hold">
                                          <p:stCondLst>
                                            <p:cond delay="499"/>
                                          </p:stCondLst>
                                        </p:cTn>
                                        <p:tgtEl>
                                          <p:spTgt spid="34"/>
                                        </p:tgtEl>
                                        <p:attrNameLst>
                                          <p:attrName>style.visibility</p:attrName>
                                        </p:attrNameLst>
                                      </p:cBhvr>
                                      <p:to>
                                        <p:strVal val="hidden"/>
                                      </p:to>
                                    </p:set>
                                  </p:childTnLst>
                                </p:cTn>
                              </p:par>
                              <p:par>
                                <p:cTn id="64" presetID="53" presetClass="exit" presetSubtype="32" fill="hold" nodeType="withEffect">
                                  <p:stCondLst>
                                    <p:cond delay="0"/>
                                  </p:stCondLst>
                                  <p:childTnLst>
                                    <p:anim calcmode="lin" valueType="num">
                                      <p:cBhvr>
                                        <p:cTn id="65" dur="500"/>
                                        <p:tgtEl>
                                          <p:spTgt spid="33"/>
                                        </p:tgtEl>
                                        <p:attrNameLst>
                                          <p:attrName>ppt_w</p:attrName>
                                        </p:attrNameLst>
                                      </p:cBhvr>
                                      <p:tavLst>
                                        <p:tav tm="0">
                                          <p:val>
                                            <p:strVal val="ppt_w"/>
                                          </p:val>
                                        </p:tav>
                                        <p:tav tm="100000">
                                          <p:val>
                                            <p:fltVal val="0"/>
                                          </p:val>
                                        </p:tav>
                                      </p:tavLst>
                                    </p:anim>
                                    <p:anim calcmode="lin" valueType="num">
                                      <p:cBhvr>
                                        <p:cTn id="66" dur="500"/>
                                        <p:tgtEl>
                                          <p:spTgt spid="33"/>
                                        </p:tgtEl>
                                        <p:attrNameLst>
                                          <p:attrName>ppt_h</p:attrName>
                                        </p:attrNameLst>
                                      </p:cBhvr>
                                      <p:tavLst>
                                        <p:tav tm="0">
                                          <p:val>
                                            <p:strVal val="ppt_h"/>
                                          </p:val>
                                        </p:tav>
                                        <p:tav tm="100000">
                                          <p:val>
                                            <p:fltVal val="0"/>
                                          </p:val>
                                        </p:tav>
                                      </p:tavLst>
                                    </p:anim>
                                    <p:animEffect transition="out" filter="fade">
                                      <p:cBhvr>
                                        <p:cTn id="67" dur="500"/>
                                        <p:tgtEl>
                                          <p:spTgt spid="33"/>
                                        </p:tgtEl>
                                      </p:cBhvr>
                                    </p:animEffect>
                                    <p:set>
                                      <p:cBhvr>
                                        <p:cTn id="68" dur="1" fill="hold">
                                          <p:stCondLst>
                                            <p:cond delay="499"/>
                                          </p:stCondLst>
                                        </p:cTn>
                                        <p:tgtEl>
                                          <p:spTgt spid="33"/>
                                        </p:tgtEl>
                                        <p:attrNameLst>
                                          <p:attrName>style.visibility</p:attrName>
                                        </p:attrNameLst>
                                      </p:cBhvr>
                                      <p:to>
                                        <p:strVal val="hidden"/>
                                      </p:to>
                                    </p:set>
                                  </p:childTnLst>
                                </p:cTn>
                              </p:par>
                              <p:par>
                                <p:cTn id="69" presetID="42" presetClass="path" presetSubtype="0" accel="50000" decel="50000" fill="hold" grpId="1" nodeType="withEffect">
                                  <p:stCondLst>
                                    <p:cond delay="0"/>
                                  </p:stCondLst>
                                  <p:childTnLst>
                                    <p:animMotion origin="layout" path="M 2.47128E-6 2.21062E-6 L 0.51212 0.21198 " pathEditMode="relative" rAng="0" ptsTypes="AA">
                                      <p:cBhvr>
                                        <p:cTn id="70" dur="500" fill="hold"/>
                                        <p:tgtEl>
                                          <p:spTgt spid="34"/>
                                        </p:tgtEl>
                                        <p:attrNameLst>
                                          <p:attrName>ppt_x</p:attrName>
                                          <p:attrName>ppt_y</p:attrName>
                                        </p:attrNameLst>
                                      </p:cBhvr>
                                      <p:rCtr x="25606" y="10599"/>
                                    </p:animMotion>
                                  </p:childTnLst>
                                </p:cTn>
                              </p:par>
                              <p:par>
                                <p:cTn id="71" presetID="42" presetClass="path" presetSubtype="0" accel="50000" decel="50000" fill="hold" nodeType="withEffect">
                                  <p:stCondLst>
                                    <p:cond delay="0"/>
                                  </p:stCondLst>
                                  <p:childTnLst>
                                    <p:animMotion origin="layout" path="M 0 -9.98638E-7 L 0.32116 -0.06037 " pathEditMode="relative" rAng="0" ptsTypes="AA">
                                      <p:cBhvr>
                                        <p:cTn id="72" dur="500" fill="hold"/>
                                        <p:tgtEl>
                                          <p:spTgt spid="33"/>
                                        </p:tgtEl>
                                        <p:attrNameLst>
                                          <p:attrName>ppt_x</p:attrName>
                                          <p:attrName>ppt_y</p:attrName>
                                        </p:attrNameLst>
                                      </p:cBhvr>
                                      <p:rCtr x="16058" y="-30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5" grpId="0" animBg="1"/>
      <p:bldP spid="9" grpId="0" animBg="1"/>
      <p:bldP spid="10" grpId="0" animBg="1"/>
      <p:bldP spid="11" grpId="0" animBg="1"/>
      <p:bldP spid="17" grpId="0" animBg="1"/>
      <p:bldP spid="18" grpId="0" animBg="1"/>
      <p:bldP spid="19" grpId="0" animBg="1"/>
      <p:bldP spid="15" grpId="0" animBg="1"/>
      <p:bldP spid="16" grpId="0" animBg="1"/>
      <p:bldP spid="20" grpId="0" animBg="1"/>
      <p:bldP spid="21" grpId="0" animBg="1"/>
      <p:bldP spid="22" grpId="0" animBg="1"/>
      <p:bldP spid="23" grpId="0" animBg="1"/>
      <p:bldP spid="25" grpId="0" animBg="1"/>
      <p:bldP spid="26" grpId="0" animBg="1"/>
      <p:bldP spid="27" grpId="0" animBg="1"/>
      <p:bldP spid="34" grpId="0" animBg="1"/>
      <p:bldP spid="3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p:txBody>
          <a:bodyPr/>
          <a:lstStyle/>
          <a:p>
            <a:r>
              <a:rPr lang="en-GB" dirty="0" smtClean="0"/>
              <a:t>The isolated domain</a:t>
            </a:r>
            <a:endParaRPr lang="en-GB" dirty="0"/>
          </a:p>
        </p:txBody>
      </p:sp>
      <p:sp>
        <p:nvSpPr>
          <p:cNvPr id="18" name="Rectangle 17"/>
          <p:cNvSpPr/>
          <p:nvPr/>
        </p:nvSpPr>
        <p:spPr>
          <a:xfrm>
            <a:off x="1562924" y="4793406"/>
            <a:ext cx="9312994" cy="461665"/>
          </a:xfrm>
          <a:prstGeom prst="rect">
            <a:avLst/>
          </a:prstGeom>
        </p:spPr>
        <p:txBody>
          <a:bodyPr wrap="square">
            <a:spAutoFit/>
          </a:bodyPr>
          <a:lstStyle/>
          <a:p>
            <a:r>
              <a:rPr lang="en-GB" sz="2400" dirty="0" smtClean="0">
                <a:solidFill>
                  <a:srgbClr val="0072C6"/>
                </a:solidFill>
              </a:rPr>
              <a:t>http</a:t>
            </a:r>
            <a:r>
              <a:rPr lang="en-GB" sz="2400" dirty="0">
                <a:solidFill>
                  <a:srgbClr val="0072C6"/>
                </a:solidFill>
              </a:rPr>
              <a:t>://app-bdf2016ea7dacb.contosoapps.com/sites/SPC/Scheduler</a:t>
            </a:r>
          </a:p>
        </p:txBody>
      </p:sp>
      <p:sp>
        <p:nvSpPr>
          <p:cNvPr id="7" name="TextBox 6"/>
          <p:cNvSpPr txBox="1"/>
          <p:nvPr/>
        </p:nvSpPr>
        <p:spPr>
          <a:xfrm>
            <a:off x="2178346" y="1481038"/>
            <a:ext cx="1650260"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Host web</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2011" y="2014924"/>
            <a:ext cx="1009791" cy="914528"/>
          </a:xfrm>
          <a:prstGeom prst="rect">
            <a:avLst/>
          </a:prstGeom>
        </p:spPr>
      </p:pic>
      <p:sp>
        <p:nvSpPr>
          <p:cNvPr id="9" name="TextBox 8"/>
          <p:cNvSpPr txBox="1"/>
          <p:nvPr/>
        </p:nvSpPr>
        <p:spPr>
          <a:xfrm>
            <a:off x="3607377" y="2091836"/>
            <a:ext cx="5479642" cy="664797"/>
          </a:xfrm>
          <a:prstGeom prst="rect">
            <a:avLst/>
          </a:prstGeom>
          <a:noFill/>
        </p:spPr>
        <p:txBody>
          <a:bodyPr wrap="none" lIns="182880" tIns="146304" rIns="182880" bIns="146304" rtlCol="0">
            <a:spAutoFit/>
          </a:bodyPr>
          <a:lstStyle/>
          <a:p>
            <a:r>
              <a:rPr lang="en-GB" sz="2400" dirty="0">
                <a:solidFill>
                  <a:srgbClr val="0072C6"/>
                </a:solidFill>
              </a:rPr>
              <a:t>http://intranet.contoso.com/sites/SPC</a:t>
            </a:r>
          </a:p>
        </p:txBody>
      </p:sp>
      <p:sp>
        <p:nvSpPr>
          <p:cNvPr id="11" name="TextBox 10"/>
          <p:cNvSpPr txBox="1"/>
          <p:nvPr/>
        </p:nvSpPr>
        <p:spPr>
          <a:xfrm>
            <a:off x="5558136" y="3019798"/>
            <a:ext cx="1578124"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App web</a:t>
            </a:r>
          </a:p>
        </p:txBody>
      </p:sp>
      <p:pic>
        <p:nvPicPr>
          <p:cNvPr id="12" name="Picture 11"/>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093125" y="3705027"/>
            <a:ext cx="508145" cy="439804"/>
          </a:xfrm>
          <a:prstGeom prst="rect">
            <a:avLst/>
          </a:prstGeom>
        </p:spPr>
      </p:pic>
      <p:pic>
        <p:nvPicPr>
          <p:cNvPr id="28" name="Picture 2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729346" y="3647662"/>
            <a:ext cx="548258" cy="554534"/>
          </a:xfrm>
          <a:prstGeom prst="rect">
            <a:avLst/>
          </a:prstGeom>
        </p:spPr>
      </p:pic>
      <p:sp>
        <p:nvSpPr>
          <p:cNvPr id="29" name="TextBox 28"/>
          <p:cNvSpPr txBox="1"/>
          <p:nvPr/>
        </p:nvSpPr>
        <p:spPr>
          <a:xfrm>
            <a:off x="1825749" y="3019798"/>
            <a:ext cx="2355453"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Scheduler App</a:t>
            </a:r>
            <a:endParaRPr lang="en-GB" sz="2400" dirty="0">
              <a:gradFill>
                <a:gsLst>
                  <a:gs pos="2917">
                    <a:srgbClr val="505050"/>
                  </a:gs>
                  <a:gs pos="30000">
                    <a:srgbClr val="505050"/>
                  </a:gs>
                </a:gsLst>
                <a:lin ang="5400000" scaled="0"/>
              </a:gradFill>
            </a:endParaRPr>
          </a:p>
        </p:txBody>
      </p:sp>
      <p:cxnSp>
        <p:nvCxnSpPr>
          <p:cNvPr id="30" name="Straight Connector 29"/>
          <p:cNvCxnSpPr/>
          <p:nvPr/>
        </p:nvCxnSpPr>
        <p:spPr>
          <a:xfrm>
            <a:off x="3337642" y="3914163"/>
            <a:ext cx="2657128" cy="16954"/>
          </a:xfrm>
          <a:prstGeom prst="line">
            <a:avLst/>
          </a:prstGeom>
          <a:ln w="19050">
            <a:solidFill>
              <a:schemeClr val="accent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347198" y="2714081"/>
            <a:ext cx="1" cy="407995"/>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666092" y="2091835"/>
            <a:ext cx="1901676" cy="664797"/>
          </a:xfrm>
          <a:prstGeom prst="rect">
            <a:avLst/>
          </a:prstGeom>
          <a:noFill/>
        </p:spPr>
        <p:txBody>
          <a:bodyPr wrap="square" lIns="182880" tIns="146304" rIns="182880" bIns="146304" rtlCol="0">
            <a:spAutoFit/>
          </a:bodyPr>
          <a:lstStyle/>
          <a:p>
            <a:r>
              <a:rPr lang="en-GB" sz="2400" dirty="0" smtClean="0">
                <a:solidFill>
                  <a:srgbClr val="0072C6"/>
                </a:solidFill>
              </a:rPr>
              <a:t>/Scheduler</a:t>
            </a:r>
            <a:endParaRPr lang="en-GB" sz="2400" dirty="0">
              <a:solidFill>
                <a:srgbClr val="0072C6"/>
              </a:solidFill>
            </a:endParaRPr>
          </a:p>
        </p:txBody>
      </p:sp>
      <p:sp>
        <p:nvSpPr>
          <p:cNvPr id="47" name="Multiply 46"/>
          <p:cNvSpPr/>
          <p:nvPr/>
        </p:nvSpPr>
        <p:spPr bwMode="auto">
          <a:xfrm>
            <a:off x="8969190" y="1776493"/>
            <a:ext cx="1295479" cy="1295479"/>
          </a:xfrm>
          <a:prstGeom prst="mathMultiply">
            <a:avLst>
              <a:gd name="adj1" fmla="val 6205"/>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33" name="TextBox 32"/>
          <p:cNvSpPr txBox="1"/>
          <p:nvPr/>
        </p:nvSpPr>
        <p:spPr>
          <a:xfrm>
            <a:off x="1562924" y="5585915"/>
            <a:ext cx="2489528" cy="603242"/>
          </a:xfrm>
          <a:prstGeom prst="rect">
            <a:avLst/>
          </a:prstGeom>
          <a:noFill/>
        </p:spPr>
        <p:txBody>
          <a:bodyPr wrap="none" lIns="182880" tIns="146304" rIns="182880" bIns="146304" rtlCol="0">
            <a:spAutoFit/>
          </a:bodyPr>
          <a:lstStyle/>
          <a:p>
            <a:r>
              <a:rPr lang="en-GB" sz="2000" dirty="0" smtClean="0">
                <a:solidFill>
                  <a:srgbClr val="00188F"/>
                </a:solidFill>
              </a:rPr>
              <a:t>App prefix (tenant)</a:t>
            </a:r>
            <a:endParaRPr lang="en-GB" sz="2000" dirty="0">
              <a:solidFill>
                <a:srgbClr val="00188F"/>
              </a:solidFill>
            </a:endParaRPr>
          </a:p>
        </p:txBody>
      </p:sp>
      <p:sp>
        <p:nvSpPr>
          <p:cNvPr id="34" name="TextBox 33"/>
          <p:cNvSpPr txBox="1"/>
          <p:nvPr/>
        </p:nvSpPr>
        <p:spPr>
          <a:xfrm>
            <a:off x="3657084" y="6035569"/>
            <a:ext cx="1225335" cy="603242"/>
          </a:xfrm>
          <a:prstGeom prst="rect">
            <a:avLst/>
          </a:prstGeom>
          <a:noFill/>
        </p:spPr>
        <p:txBody>
          <a:bodyPr wrap="none" lIns="182880" tIns="146304" rIns="182880" bIns="146304" rtlCol="0">
            <a:spAutoFit/>
          </a:bodyPr>
          <a:lstStyle/>
          <a:p>
            <a:r>
              <a:rPr lang="en-GB" sz="2000">
                <a:solidFill>
                  <a:srgbClr val="00BCF2"/>
                </a:solidFill>
              </a:rPr>
              <a:t>App ID </a:t>
            </a:r>
            <a:endParaRPr lang="en-GB" sz="2000" dirty="0">
              <a:solidFill>
                <a:srgbClr val="00BCF2"/>
              </a:solidFill>
            </a:endParaRPr>
          </a:p>
        </p:txBody>
      </p:sp>
      <p:sp>
        <p:nvSpPr>
          <p:cNvPr id="35" name="TextBox 34"/>
          <p:cNvSpPr txBox="1"/>
          <p:nvPr/>
        </p:nvSpPr>
        <p:spPr>
          <a:xfrm>
            <a:off x="5811396" y="5585915"/>
            <a:ext cx="1767150" cy="603242"/>
          </a:xfrm>
          <a:prstGeom prst="rect">
            <a:avLst/>
          </a:prstGeom>
          <a:noFill/>
        </p:spPr>
        <p:txBody>
          <a:bodyPr wrap="none" lIns="182880" tIns="146304" rIns="182880" bIns="146304" rtlCol="0">
            <a:spAutoFit/>
          </a:bodyPr>
          <a:lstStyle/>
          <a:p>
            <a:r>
              <a:rPr lang="en-GB" sz="2000" dirty="0" smtClean="0">
                <a:solidFill>
                  <a:srgbClr val="6DC2E9"/>
                </a:solidFill>
              </a:rPr>
              <a:t>App domain</a:t>
            </a:r>
            <a:endParaRPr lang="en-GB" sz="2000" dirty="0">
              <a:solidFill>
                <a:srgbClr val="6DC2E9"/>
              </a:solidFill>
            </a:endParaRPr>
          </a:p>
        </p:txBody>
      </p:sp>
      <p:sp>
        <p:nvSpPr>
          <p:cNvPr id="36" name="TextBox 35"/>
          <p:cNvSpPr txBox="1"/>
          <p:nvPr/>
        </p:nvSpPr>
        <p:spPr>
          <a:xfrm>
            <a:off x="7827620" y="6050958"/>
            <a:ext cx="1438855" cy="603242"/>
          </a:xfrm>
          <a:prstGeom prst="rect">
            <a:avLst/>
          </a:prstGeom>
          <a:noFill/>
        </p:spPr>
        <p:txBody>
          <a:bodyPr wrap="none" lIns="182880" tIns="146304" rIns="182880" bIns="146304" rtlCol="0">
            <a:spAutoFit/>
          </a:bodyPr>
          <a:lstStyle/>
          <a:p>
            <a:r>
              <a:rPr lang="en-GB" sz="2000" dirty="0" smtClean="0">
                <a:solidFill>
                  <a:srgbClr val="E6E6E6"/>
                </a:solidFill>
              </a:rPr>
              <a:t>Host web</a:t>
            </a:r>
            <a:endParaRPr lang="en-GB" sz="2000" dirty="0">
              <a:solidFill>
                <a:srgbClr val="E6E6E6"/>
              </a:solidFill>
            </a:endParaRPr>
          </a:p>
        </p:txBody>
      </p:sp>
      <p:sp>
        <p:nvSpPr>
          <p:cNvPr id="37" name="TextBox 36"/>
          <p:cNvSpPr txBox="1"/>
          <p:nvPr/>
        </p:nvSpPr>
        <p:spPr>
          <a:xfrm>
            <a:off x="9195772" y="5585915"/>
            <a:ext cx="1537922" cy="603242"/>
          </a:xfrm>
          <a:prstGeom prst="rect">
            <a:avLst/>
          </a:prstGeom>
          <a:noFill/>
        </p:spPr>
        <p:txBody>
          <a:bodyPr wrap="none" lIns="182880" tIns="146304" rIns="182880" bIns="146304" rtlCol="0">
            <a:spAutoFit/>
          </a:bodyPr>
          <a:lstStyle/>
          <a:p>
            <a:r>
              <a:rPr lang="en-GB" sz="2000" dirty="0" smtClean="0">
                <a:solidFill>
                  <a:srgbClr val="DC3C00"/>
                </a:solidFill>
              </a:rPr>
              <a:t>App name</a:t>
            </a:r>
            <a:endParaRPr lang="en-GB" sz="2000" dirty="0">
              <a:solidFill>
                <a:srgbClr val="DC3C00"/>
              </a:solidFill>
            </a:endParaRPr>
          </a:p>
        </p:txBody>
      </p:sp>
      <p:sp>
        <p:nvSpPr>
          <p:cNvPr id="38" name="Rectangle 37"/>
          <p:cNvSpPr/>
          <p:nvPr/>
        </p:nvSpPr>
        <p:spPr>
          <a:xfrm>
            <a:off x="1562924" y="4793406"/>
            <a:ext cx="9312994" cy="461665"/>
          </a:xfrm>
          <a:prstGeom prst="rect">
            <a:avLst/>
          </a:prstGeom>
        </p:spPr>
        <p:txBody>
          <a:bodyPr wrap="square">
            <a:spAutoFit/>
          </a:bodyPr>
          <a:lstStyle/>
          <a:p>
            <a:r>
              <a:rPr lang="en-GB" sz="2400" dirty="0" smtClean="0">
                <a:solidFill>
                  <a:srgbClr val="505050"/>
                </a:solidFill>
              </a:rPr>
              <a:t>http</a:t>
            </a:r>
            <a:r>
              <a:rPr lang="en-GB" sz="2400" dirty="0">
                <a:solidFill>
                  <a:srgbClr val="505050"/>
                </a:solidFill>
              </a:rPr>
              <a:t>://</a:t>
            </a:r>
            <a:r>
              <a:rPr lang="en-GB" sz="2400" dirty="0">
                <a:solidFill>
                  <a:srgbClr val="00188F"/>
                </a:solidFill>
              </a:rPr>
              <a:t>app</a:t>
            </a:r>
            <a:r>
              <a:rPr lang="en-GB" sz="2400" dirty="0">
                <a:solidFill>
                  <a:srgbClr val="505050"/>
                </a:solidFill>
              </a:rPr>
              <a:t>-</a:t>
            </a:r>
            <a:r>
              <a:rPr lang="en-GB" sz="2400" dirty="0">
                <a:solidFill>
                  <a:srgbClr val="00BCF2"/>
                </a:solidFill>
              </a:rPr>
              <a:t>bdf2016ea7dacb</a:t>
            </a:r>
            <a:r>
              <a:rPr lang="en-GB" sz="2400" dirty="0">
                <a:solidFill>
                  <a:srgbClr val="505050"/>
                </a:solidFill>
              </a:rPr>
              <a:t>.</a:t>
            </a:r>
            <a:r>
              <a:rPr lang="en-GB" sz="2400" dirty="0">
                <a:solidFill>
                  <a:srgbClr val="6DC2E9"/>
                </a:solidFill>
              </a:rPr>
              <a:t>contosoapps.com</a:t>
            </a:r>
            <a:r>
              <a:rPr lang="en-GB" sz="2400" dirty="0">
                <a:solidFill>
                  <a:srgbClr val="505050"/>
                </a:solidFill>
              </a:rPr>
              <a:t>/</a:t>
            </a:r>
            <a:r>
              <a:rPr lang="en-GB" sz="2400" dirty="0">
                <a:solidFill>
                  <a:srgbClr val="E6E6E6"/>
                </a:solidFill>
              </a:rPr>
              <a:t>sites/SPC</a:t>
            </a:r>
            <a:r>
              <a:rPr lang="en-GB" sz="2400" dirty="0">
                <a:solidFill>
                  <a:srgbClr val="505050"/>
                </a:solidFill>
              </a:rPr>
              <a:t>/</a:t>
            </a:r>
            <a:r>
              <a:rPr lang="en-GB" sz="2400" dirty="0">
                <a:solidFill>
                  <a:srgbClr val="DC3C00"/>
                </a:solidFill>
              </a:rPr>
              <a:t>Scheduler</a:t>
            </a:r>
          </a:p>
        </p:txBody>
      </p:sp>
      <p:cxnSp>
        <p:nvCxnSpPr>
          <p:cNvPr id="39" name="Straight Connector 38"/>
          <p:cNvCxnSpPr/>
          <p:nvPr/>
        </p:nvCxnSpPr>
        <p:spPr>
          <a:xfrm>
            <a:off x="2816800" y="5273544"/>
            <a:ext cx="1" cy="407995"/>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69751" y="5268229"/>
            <a:ext cx="1829" cy="704162"/>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547047" y="5331407"/>
            <a:ext cx="1" cy="777414"/>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694971" y="5268229"/>
            <a:ext cx="1" cy="407995"/>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9964733" y="5271431"/>
            <a:ext cx="1" cy="407995"/>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35482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up)">
                                      <p:cBhvr>
                                        <p:cTn id="10" dur="500"/>
                                        <p:tgtEl>
                                          <p:spTgt spid="29"/>
                                        </p:tgtEl>
                                      </p:cBhvr>
                                    </p:animEffect>
                                  </p:childTnLst>
                                </p:cTn>
                              </p:par>
                            </p:childTnLst>
                          </p:cTn>
                        </p:par>
                        <p:par>
                          <p:cTn id="11" fill="hold">
                            <p:stCondLst>
                              <p:cond delay="500"/>
                            </p:stCondLst>
                            <p:childTnLst>
                              <p:par>
                                <p:cTn id="12" presetID="22" presetClass="entr" presetSubtype="1" fill="hold" grpId="0" nodeType="afterEffect">
                                  <p:stCondLst>
                                    <p:cond delay="50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par>
                                <p:cTn id="15" presetID="22" presetClass="entr" presetSubtype="1"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8" fill="hold"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22" presetClass="entr" presetSubtype="1"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22" presetClass="entr" presetSubtype="1" fill="hold"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22" presetClass="entr" presetSubtype="1"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up)">
                                      <p:cBhvr>
                                        <p:cTn id="60" dur="5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22" presetClass="entr" presetSubtype="1"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up)">
                                      <p:cBhvr>
                                        <p:cTn id="68" dur="500"/>
                                        <p:tgtEl>
                                          <p:spTgt spid="4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22" presetClass="entr" presetSubtype="1" fill="hold"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up)">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7">
                                            <p:txEl>
                                              <p:pRg st="0" end="0"/>
                                            </p:txEl>
                                          </p:spTgt>
                                        </p:tgtEl>
                                        <p:attrNameLst>
                                          <p:attrName>style.visibility</p:attrName>
                                        </p:attrNameLst>
                                      </p:cBhvr>
                                      <p:to>
                                        <p:strVal val="visible"/>
                                      </p:to>
                                    </p:set>
                                    <p:animEffect transition="in" filter="fade">
                                      <p:cBhvr>
                                        <p:cTn id="81" dur="500"/>
                                        <p:tgtEl>
                                          <p:spTgt spid="37">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1" grpId="0"/>
      <p:bldP spid="29" grpId="0"/>
      <p:bldP spid="45" grpId="0"/>
      <p:bldP spid="47" grpId="0" animBg="1"/>
      <p:bldP spid="33" grpId="0"/>
      <p:bldP spid="34" grpId="0"/>
      <p:bldP spid="35" grpId="0"/>
      <p:bldP spid="36"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Understanding and maintaining SharePoint Apps for IT Professionals</a:t>
            </a:r>
            <a:endParaRPr lang="en-US" dirty="0"/>
          </a:p>
        </p:txBody>
      </p:sp>
      <p:sp>
        <p:nvSpPr>
          <p:cNvPr id="5" name="Text Placeholder 4"/>
          <p:cNvSpPr>
            <a:spLocks noGrp="1"/>
          </p:cNvSpPr>
          <p:nvPr>
            <p:ph type="body" sz="quarter" idx="14"/>
          </p:nvPr>
        </p:nvSpPr>
        <p:spPr/>
        <p:txBody>
          <a:bodyPr/>
          <a:lstStyle/>
          <a:p>
            <a:r>
              <a:rPr lang="en-US" dirty="0" smtClean="0"/>
              <a:t>Sam Hassani</a:t>
            </a:r>
          </a:p>
          <a:p>
            <a:r>
              <a:rPr lang="en-US" dirty="0" smtClean="0"/>
              <a:t>Principal Consultant</a:t>
            </a:r>
          </a:p>
          <a:p>
            <a:r>
              <a:rPr lang="en-US" dirty="0" smtClean="0"/>
              <a:t>BrightStarr</a:t>
            </a:r>
            <a:endParaRPr lang="en-US" dirty="0"/>
          </a:p>
        </p:txBody>
      </p:sp>
      <p:sp>
        <p:nvSpPr>
          <p:cNvPr id="2" name="Text Placeholder 1"/>
          <p:cNvSpPr>
            <a:spLocks noGrp="1"/>
          </p:cNvSpPr>
          <p:nvPr>
            <p:ph type="body" sz="quarter" idx="15"/>
          </p:nvPr>
        </p:nvSpPr>
        <p:spPr/>
        <p:txBody>
          <a:bodyPr/>
          <a:lstStyle/>
          <a:p>
            <a:r>
              <a:rPr lang="en-US" smtClean="0"/>
              <a:t>SPC366</a:t>
            </a:r>
            <a:endParaRPr lang="en-US"/>
          </a:p>
        </p:txBody>
      </p:sp>
    </p:spTree>
    <p:extLst>
      <p:ext uri="{BB962C8B-B14F-4D97-AF65-F5344CB8AC3E}">
        <p14:creationId xmlns:p14="http://schemas.microsoft.com/office/powerpoint/2010/main" val="95881052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Apps </a:t>
            </a:r>
            <a:r>
              <a:rPr lang="en-GB" dirty="0"/>
              <a:t>in </a:t>
            </a:r>
            <a:r>
              <a:rPr lang="en-GB" dirty="0" smtClean="0"/>
              <a:t>SharePoint</a:t>
            </a:r>
            <a:endParaRPr lang="en-GB" dirty="0"/>
          </a:p>
        </p:txBody>
      </p:sp>
      <p:sp>
        <p:nvSpPr>
          <p:cNvPr id="3" name="Text Placeholder 2"/>
          <p:cNvSpPr>
            <a:spLocks noGrp="1"/>
          </p:cNvSpPr>
          <p:nvPr>
            <p:ph type="body" sz="quarter" idx="12"/>
          </p:nvPr>
        </p:nvSpPr>
        <p:spPr/>
        <p:txBody>
          <a:bodyPr/>
          <a:lstStyle/>
          <a:p>
            <a:r>
              <a:rPr lang="en-GB" dirty="0" smtClean="0"/>
              <a:t>Sam </a:t>
            </a:r>
            <a:r>
              <a:rPr lang="en-GB" dirty="0"/>
              <a:t>Hassani</a:t>
            </a:r>
          </a:p>
        </p:txBody>
      </p:sp>
    </p:spTree>
    <p:extLst>
      <p:ext uri="{BB962C8B-B14F-4D97-AF65-F5344CB8AC3E}">
        <p14:creationId xmlns:p14="http://schemas.microsoft.com/office/powerpoint/2010/main" val="28436809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1602" y="2585822"/>
            <a:ext cx="11848254" cy="2751698"/>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7200">
                <a:gradFill>
                  <a:gsLst>
                    <a:gs pos="1250">
                      <a:srgbClr val="FFFFFF"/>
                    </a:gs>
                    <a:gs pos="100000">
                      <a:srgbClr val="FFFFFF"/>
                    </a:gs>
                  </a:gsLst>
                  <a:lin ang="5400000" scaled="0"/>
                </a:gradFill>
              </a:rPr>
              <a:t>Infrastructure Configuration</a:t>
            </a:r>
          </a:p>
        </p:txBody>
      </p:sp>
    </p:spTree>
    <p:extLst>
      <p:ext uri="{BB962C8B-B14F-4D97-AF65-F5344CB8AC3E}">
        <p14:creationId xmlns:p14="http://schemas.microsoft.com/office/powerpoint/2010/main" val="186538677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GB"/>
          </a:p>
        </p:txBody>
      </p:sp>
      <p:sp>
        <p:nvSpPr>
          <p:cNvPr id="2" name="Title 1"/>
          <p:cNvSpPr>
            <a:spLocks noGrp="1"/>
          </p:cNvSpPr>
          <p:nvPr>
            <p:ph type="title"/>
          </p:nvPr>
        </p:nvSpPr>
        <p:spPr/>
        <p:txBody>
          <a:bodyPr/>
          <a:lstStyle/>
          <a:p>
            <a:r>
              <a:rPr lang="en-GB" dirty="0" smtClean="0"/>
              <a:t>Infrastructure configuration</a:t>
            </a:r>
            <a:endParaRPr lang="en-GB" dirty="0"/>
          </a:p>
        </p:txBody>
      </p:sp>
      <p:graphicFrame>
        <p:nvGraphicFramePr>
          <p:cNvPr id="4" name="Diagram 3"/>
          <p:cNvGraphicFramePr/>
          <p:nvPr>
            <p:extLst/>
          </p:nvPr>
        </p:nvGraphicFramePr>
        <p:xfrm>
          <a:off x="977002" y="1409030"/>
          <a:ext cx="10482470" cy="5187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82498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ED052B6C-9CEF-48BC-AB63-5D28A1FA90E8}"/>
                                            </p:graphicEl>
                                          </p:spTgt>
                                        </p:tgtEl>
                                        <p:attrNameLst>
                                          <p:attrName>style.visibility</p:attrName>
                                        </p:attrNameLst>
                                      </p:cBhvr>
                                      <p:to>
                                        <p:strVal val="visible"/>
                                      </p:to>
                                    </p:set>
                                    <p:animEffect transition="in" filter="fade">
                                      <p:cBhvr>
                                        <p:cTn id="7" dur="500"/>
                                        <p:tgtEl>
                                          <p:spTgt spid="4">
                                            <p:graphicEl>
                                              <a:dgm id="{ED052B6C-9CEF-48BC-AB63-5D28A1FA90E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DCA1108F-1CD5-4871-B937-2B80038A97E1}"/>
                                            </p:graphicEl>
                                          </p:spTgt>
                                        </p:tgtEl>
                                        <p:attrNameLst>
                                          <p:attrName>style.visibility</p:attrName>
                                        </p:attrNameLst>
                                      </p:cBhvr>
                                      <p:to>
                                        <p:strVal val="visible"/>
                                      </p:to>
                                    </p:set>
                                    <p:animEffect transition="in" filter="fade">
                                      <p:cBhvr>
                                        <p:cTn id="12" dur="500"/>
                                        <p:tgtEl>
                                          <p:spTgt spid="4">
                                            <p:graphicEl>
                                              <a:dgm id="{DCA1108F-1CD5-4871-B937-2B80038A97E1}"/>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1451A080-0B5E-444A-8071-1A883BB8C9BB}"/>
                                            </p:graphicEl>
                                          </p:spTgt>
                                        </p:tgtEl>
                                        <p:attrNameLst>
                                          <p:attrName>style.visibility</p:attrName>
                                        </p:attrNameLst>
                                      </p:cBhvr>
                                      <p:to>
                                        <p:strVal val="visible"/>
                                      </p:to>
                                    </p:set>
                                    <p:animEffect transition="in" filter="fade">
                                      <p:cBhvr>
                                        <p:cTn id="15" dur="500"/>
                                        <p:tgtEl>
                                          <p:spTgt spid="4">
                                            <p:graphicEl>
                                              <a:dgm id="{1451A080-0B5E-444A-8071-1A883BB8C9BB}"/>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A379BFD6-F396-491B-B38A-8ED8DB1BE6A5}"/>
                                            </p:graphicEl>
                                          </p:spTgt>
                                        </p:tgtEl>
                                        <p:attrNameLst>
                                          <p:attrName>style.visibility</p:attrName>
                                        </p:attrNameLst>
                                      </p:cBhvr>
                                      <p:to>
                                        <p:strVal val="visible"/>
                                      </p:to>
                                    </p:set>
                                    <p:animEffect transition="in" filter="fade">
                                      <p:cBhvr>
                                        <p:cTn id="20" dur="500"/>
                                        <p:tgtEl>
                                          <p:spTgt spid="4">
                                            <p:graphicEl>
                                              <a:dgm id="{A379BFD6-F396-491B-B38A-8ED8DB1BE6A5}"/>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482F0277-F98E-4FD3-B17F-6145EBBB5CFC}"/>
                                            </p:graphicEl>
                                          </p:spTgt>
                                        </p:tgtEl>
                                        <p:attrNameLst>
                                          <p:attrName>style.visibility</p:attrName>
                                        </p:attrNameLst>
                                      </p:cBhvr>
                                      <p:to>
                                        <p:strVal val="visible"/>
                                      </p:to>
                                    </p:set>
                                    <p:animEffect transition="in" filter="fade">
                                      <p:cBhvr>
                                        <p:cTn id="23" dur="500"/>
                                        <p:tgtEl>
                                          <p:spTgt spid="4">
                                            <p:graphicEl>
                                              <a:dgm id="{482F0277-F98E-4FD3-B17F-6145EBBB5CF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SharePoint farm configuration</a:t>
            </a:r>
            <a:endParaRPr lang="en-GB" dirty="0"/>
          </a:p>
        </p:txBody>
      </p:sp>
      <p:sp>
        <p:nvSpPr>
          <p:cNvPr id="3" name="Text Placeholder 2"/>
          <p:cNvSpPr>
            <a:spLocks noGrp="1"/>
          </p:cNvSpPr>
          <p:nvPr>
            <p:ph type="body" sz="quarter" idx="11"/>
          </p:nvPr>
        </p:nvSpPr>
        <p:spPr/>
        <p:txBody>
          <a:bodyPr/>
          <a:lstStyle/>
          <a:p>
            <a:endParaRPr lang="en-GB"/>
          </a:p>
        </p:txBody>
      </p:sp>
      <p:graphicFrame>
        <p:nvGraphicFramePr>
          <p:cNvPr id="4" name="Diagram 3"/>
          <p:cNvGraphicFramePr/>
          <p:nvPr>
            <p:extLst/>
          </p:nvPr>
        </p:nvGraphicFramePr>
        <p:xfrm>
          <a:off x="977002" y="1409030"/>
          <a:ext cx="10482470" cy="5187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7445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App Domains for multiple zones</a:t>
            </a:r>
            <a:endParaRPr lang="en-GB" dirty="0"/>
          </a:p>
        </p:txBody>
      </p:sp>
      <p:sp>
        <p:nvSpPr>
          <p:cNvPr id="4" name="Text Placeholder 3"/>
          <p:cNvSpPr>
            <a:spLocks noGrp="1"/>
          </p:cNvSpPr>
          <p:nvPr>
            <p:ph type="body" sz="quarter" idx="11"/>
          </p:nvPr>
        </p:nvSpPr>
        <p:spPr>
          <a:xfrm>
            <a:off x="250821" y="1212849"/>
            <a:ext cx="11889564" cy="5469190"/>
          </a:xfrm>
        </p:spPr>
        <p:txBody>
          <a:bodyPr/>
          <a:lstStyle/>
          <a:p>
            <a:r>
              <a:rPr lang="en-GB" dirty="0" smtClean="0"/>
              <a:t>March 2013 Public Update for SharePoint 2013 enables you to associate app domains to different zones</a:t>
            </a:r>
          </a:p>
          <a:p>
            <a:r>
              <a:rPr lang="en-GB" dirty="0" smtClean="0"/>
              <a:t>Steps to do this:</a:t>
            </a:r>
          </a:p>
          <a:p>
            <a:pPr lvl="1"/>
            <a:endParaRPr lang="en-GB" dirty="0" smtClean="0"/>
          </a:p>
          <a:p>
            <a:pPr lvl="1"/>
            <a:r>
              <a:rPr lang="en-GB" dirty="0" smtClean="0"/>
              <a:t>Enable the feature using PowerShell:</a:t>
            </a:r>
          </a:p>
          <a:p>
            <a:r>
              <a:rPr lang="en-GB" sz="1800" dirty="0" smtClean="0">
                <a:solidFill>
                  <a:schemeClr val="tx1"/>
                </a:solidFill>
                <a:latin typeface="Courier New" panose="02070309020205020404" pitchFamily="49" charset="0"/>
                <a:cs typeface="Courier New" panose="02070309020205020404" pitchFamily="49" charset="0"/>
              </a:rPr>
              <a:t>$</a:t>
            </a:r>
            <a:r>
              <a:rPr lang="en-GB" sz="1800" dirty="0" err="1" smtClean="0">
                <a:solidFill>
                  <a:schemeClr val="tx1"/>
                </a:solidFill>
                <a:latin typeface="Courier New" panose="02070309020205020404" pitchFamily="49" charset="0"/>
                <a:cs typeface="Courier New" panose="02070309020205020404" pitchFamily="49" charset="0"/>
              </a:rPr>
              <a:t>contentService</a:t>
            </a:r>
            <a:r>
              <a:rPr lang="en-GB" sz="1800" dirty="0" smtClean="0">
                <a:solidFill>
                  <a:schemeClr val="tx1"/>
                </a:solidFill>
                <a:latin typeface="Courier New" panose="02070309020205020404" pitchFamily="49" charset="0"/>
                <a:cs typeface="Courier New" panose="02070309020205020404" pitchFamily="49" charset="0"/>
              </a:rPr>
              <a:t> = [</a:t>
            </a:r>
            <a:r>
              <a:rPr lang="en-GB" sz="1800" dirty="0" err="1" smtClean="0">
                <a:solidFill>
                  <a:schemeClr val="tx1"/>
                </a:solidFill>
                <a:latin typeface="Courier New" panose="02070309020205020404" pitchFamily="49" charset="0"/>
                <a:cs typeface="Courier New" panose="02070309020205020404" pitchFamily="49" charset="0"/>
              </a:rPr>
              <a:t>Microsoft.SharePoint.Administration.SPWebService</a:t>
            </a:r>
            <a:r>
              <a:rPr lang="en-GB" sz="1800" dirty="0" smtClean="0">
                <a:solidFill>
                  <a:schemeClr val="tx1"/>
                </a:solidFill>
                <a:latin typeface="Courier New" panose="02070309020205020404" pitchFamily="49" charset="0"/>
                <a:cs typeface="Courier New" panose="02070309020205020404" pitchFamily="49" charset="0"/>
              </a:rPr>
              <a:t>]::</a:t>
            </a:r>
            <a:r>
              <a:rPr lang="en-GB" sz="1800" dirty="0" err="1" smtClean="0">
                <a:solidFill>
                  <a:schemeClr val="tx1"/>
                </a:solidFill>
                <a:latin typeface="Courier New" panose="02070309020205020404" pitchFamily="49" charset="0"/>
                <a:cs typeface="Courier New" panose="02070309020205020404" pitchFamily="49" charset="0"/>
              </a:rPr>
              <a:t>ContentService</a:t>
            </a:r>
            <a:r>
              <a:rPr lang="en-GB" sz="1800" dirty="0" smtClean="0">
                <a:solidFill>
                  <a:schemeClr val="tx1"/>
                </a:solidFill>
                <a:latin typeface="Courier New" panose="02070309020205020404" pitchFamily="49" charset="0"/>
                <a:cs typeface="Courier New" panose="02070309020205020404" pitchFamily="49" charset="0"/>
              </a:rPr>
              <a:t> </a:t>
            </a:r>
          </a:p>
          <a:p>
            <a:r>
              <a:rPr lang="en-GB" sz="1800" dirty="0" smtClean="0">
                <a:solidFill>
                  <a:schemeClr val="tx1"/>
                </a:solidFill>
                <a:latin typeface="Courier New" panose="02070309020205020404" pitchFamily="49" charset="0"/>
                <a:cs typeface="Courier New" panose="02070309020205020404" pitchFamily="49" charset="0"/>
              </a:rPr>
              <a:t>$</a:t>
            </a:r>
            <a:r>
              <a:rPr lang="en-GB" sz="1800" dirty="0" err="1" smtClean="0">
                <a:solidFill>
                  <a:schemeClr val="tx1"/>
                </a:solidFill>
                <a:latin typeface="Courier New" panose="02070309020205020404" pitchFamily="49" charset="0"/>
                <a:cs typeface="Courier New" panose="02070309020205020404" pitchFamily="49" charset="0"/>
              </a:rPr>
              <a:t>contentService.SupportMultipleAppDomains</a:t>
            </a:r>
            <a:r>
              <a:rPr lang="en-GB" sz="1800" dirty="0" smtClean="0">
                <a:solidFill>
                  <a:schemeClr val="tx1"/>
                </a:solidFill>
                <a:latin typeface="Courier New" panose="02070309020205020404" pitchFamily="49" charset="0"/>
                <a:cs typeface="Courier New" panose="02070309020205020404" pitchFamily="49" charset="0"/>
              </a:rPr>
              <a:t> = $true </a:t>
            </a:r>
          </a:p>
          <a:p>
            <a:r>
              <a:rPr lang="en-GB" sz="1800" dirty="0" smtClean="0">
                <a:solidFill>
                  <a:schemeClr val="tx1"/>
                </a:solidFill>
                <a:latin typeface="Courier New" panose="02070309020205020404" pitchFamily="49" charset="0"/>
                <a:cs typeface="Courier New" panose="02070309020205020404" pitchFamily="49" charset="0"/>
              </a:rPr>
              <a:t>$</a:t>
            </a:r>
            <a:r>
              <a:rPr lang="en-GB" sz="1800" dirty="0" err="1" smtClean="0">
                <a:solidFill>
                  <a:schemeClr val="tx1"/>
                </a:solidFill>
                <a:latin typeface="Courier New" panose="02070309020205020404" pitchFamily="49" charset="0"/>
                <a:cs typeface="Courier New" panose="02070309020205020404" pitchFamily="49" charset="0"/>
              </a:rPr>
              <a:t>contentService.Update</a:t>
            </a:r>
            <a:r>
              <a:rPr lang="en-GB" sz="1800" dirty="0" smtClean="0">
                <a:solidFill>
                  <a:schemeClr val="tx1"/>
                </a:solidFill>
                <a:latin typeface="Courier New" panose="02070309020205020404" pitchFamily="49" charset="0"/>
                <a:cs typeface="Courier New" panose="02070309020205020404" pitchFamily="49" charset="0"/>
              </a:rPr>
              <a:t>() </a:t>
            </a:r>
          </a:p>
          <a:p>
            <a:pPr lvl="1"/>
            <a:endParaRPr lang="en-GB" dirty="0" smtClean="0"/>
          </a:p>
          <a:p>
            <a:pPr lvl="1"/>
            <a:r>
              <a:rPr lang="en-GB" dirty="0" smtClean="0"/>
              <a:t>Create new App Domain:</a:t>
            </a:r>
            <a:endParaRPr lang="en-GB" dirty="0"/>
          </a:p>
          <a:p>
            <a:pPr lvl="1"/>
            <a:r>
              <a:rPr lang="en-GB" dirty="0">
                <a:latin typeface="Courier New" panose="02070309020205020404" pitchFamily="49" charset="0"/>
                <a:cs typeface="Courier New" panose="02070309020205020404" pitchFamily="49" charset="0"/>
              </a:rPr>
              <a:t/>
            </a:r>
            <a:br>
              <a:rPr lang="en-GB" dirty="0">
                <a:latin typeface="Courier New" panose="02070309020205020404" pitchFamily="49" charset="0"/>
                <a:cs typeface="Courier New" panose="02070309020205020404" pitchFamily="49" charset="0"/>
              </a:rPr>
            </a:br>
            <a:r>
              <a:rPr lang="en-GB" dirty="0">
                <a:solidFill>
                  <a:schemeClr val="tx1"/>
                </a:solidFill>
                <a:latin typeface="Courier New" panose="02070309020205020404" pitchFamily="49" charset="0"/>
                <a:cs typeface="Courier New" panose="02070309020205020404" pitchFamily="49" charset="0"/>
              </a:rPr>
              <a:t>New-</a:t>
            </a:r>
            <a:r>
              <a:rPr lang="en-GB" dirty="0" err="1">
                <a:solidFill>
                  <a:schemeClr val="tx1"/>
                </a:solidFill>
                <a:latin typeface="Courier New" panose="02070309020205020404" pitchFamily="49" charset="0"/>
                <a:cs typeface="Courier New" panose="02070309020205020404" pitchFamily="49" charset="0"/>
              </a:rPr>
              <a:t>SPWebApplicationAppDomain</a:t>
            </a:r>
            <a:r>
              <a:rPr lang="en-GB" dirty="0">
                <a:solidFill>
                  <a:schemeClr val="tx1"/>
                </a:solidFill>
                <a:latin typeface="Courier New" panose="02070309020205020404" pitchFamily="49" charset="0"/>
                <a:cs typeface="Courier New" panose="02070309020205020404" pitchFamily="49" charset="0"/>
              </a:rPr>
              <a:t> -</a:t>
            </a:r>
            <a:r>
              <a:rPr lang="en-GB" dirty="0" err="1">
                <a:solidFill>
                  <a:schemeClr val="tx1"/>
                </a:solidFill>
                <a:latin typeface="Courier New" panose="02070309020205020404" pitchFamily="49" charset="0"/>
                <a:cs typeface="Courier New" panose="02070309020205020404" pitchFamily="49" charset="0"/>
              </a:rPr>
              <a:t>AppDomain</a:t>
            </a:r>
            <a:r>
              <a:rPr lang="en-GB" dirty="0">
                <a:solidFill>
                  <a:schemeClr val="tx1"/>
                </a:solidFill>
                <a:latin typeface="Courier New" panose="02070309020205020404" pitchFamily="49" charset="0"/>
                <a:cs typeface="Courier New" panose="02070309020205020404" pitchFamily="49" charset="0"/>
              </a:rPr>
              <a:t> &lt;</a:t>
            </a:r>
            <a:r>
              <a:rPr lang="en-GB" dirty="0" err="1">
                <a:solidFill>
                  <a:schemeClr val="tx1"/>
                </a:solidFill>
                <a:latin typeface="Courier New" panose="02070309020205020404" pitchFamily="49" charset="0"/>
                <a:cs typeface="Courier New" panose="02070309020205020404" pitchFamily="49" charset="0"/>
              </a:rPr>
              <a:t>AppDomain</a:t>
            </a:r>
            <a:r>
              <a:rPr lang="en-GB" dirty="0">
                <a:solidFill>
                  <a:schemeClr val="tx1"/>
                </a:solidFill>
                <a:latin typeface="Courier New" panose="02070309020205020404" pitchFamily="49" charset="0"/>
                <a:cs typeface="Courier New" panose="02070309020205020404" pitchFamily="49" charset="0"/>
              </a:rPr>
              <a:t>&gt; -</a:t>
            </a:r>
            <a:r>
              <a:rPr lang="en-GB" dirty="0" err="1">
                <a:solidFill>
                  <a:schemeClr val="tx1"/>
                </a:solidFill>
                <a:latin typeface="Courier New" panose="02070309020205020404" pitchFamily="49" charset="0"/>
                <a:cs typeface="Courier New" panose="02070309020205020404" pitchFamily="49" charset="0"/>
              </a:rPr>
              <a:t>WebApplication</a:t>
            </a:r>
            <a:r>
              <a:rPr lang="en-GB" dirty="0">
                <a:solidFill>
                  <a:schemeClr val="tx1"/>
                </a:solidFill>
                <a:latin typeface="Courier New" panose="02070309020205020404" pitchFamily="49" charset="0"/>
                <a:cs typeface="Courier New" panose="02070309020205020404" pitchFamily="49" charset="0"/>
              </a:rPr>
              <a:t> &lt;</a:t>
            </a:r>
            <a:r>
              <a:rPr lang="en-GB" dirty="0" err="1">
                <a:solidFill>
                  <a:schemeClr val="tx1"/>
                </a:solidFill>
                <a:latin typeface="Courier New" panose="02070309020205020404" pitchFamily="49" charset="0"/>
                <a:cs typeface="Courier New" panose="02070309020205020404" pitchFamily="49" charset="0"/>
              </a:rPr>
              <a:t>WebApplicationID</a:t>
            </a:r>
            <a:r>
              <a:rPr lang="en-GB" dirty="0">
                <a:solidFill>
                  <a:schemeClr val="tx1"/>
                </a:solidFill>
                <a:latin typeface="Courier New" panose="02070309020205020404" pitchFamily="49" charset="0"/>
                <a:cs typeface="Courier New" panose="02070309020205020404" pitchFamily="49" charset="0"/>
              </a:rPr>
              <a:t>&gt; -Zone &lt;Zone&gt; -Port &lt;Port&gt; -</a:t>
            </a:r>
            <a:r>
              <a:rPr lang="en-GB" dirty="0" err="1">
                <a:solidFill>
                  <a:schemeClr val="tx1"/>
                </a:solidFill>
                <a:latin typeface="Courier New" panose="02070309020205020404" pitchFamily="49" charset="0"/>
                <a:cs typeface="Courier New" panose="02070309020205020404" pitchFamily="49" charset="0"/>
              </a:rPr>
              <a:t>SecureSocketsLayer</a:t>
            </a:r>
            <a:r>
              <a:rPr lang="en-GB" dirty="0">
                <a:solidFill>
                  <a:schemeClr val="tx1"/>
                </a:solidFill>
                <a:latin typeface="Courier New" panose="02070309020205020404" pitchFamily="49" charset="0"/>
                <a:cs typeface="Courier New" panose="02070309020205020404" pitchFamily="49" charset="0"/>
              </a:rPr>
              <a:t> </a:t>
            </a:r>
          </a:p>
          <a:p>
            <a:pPr lvl="1"/>
            <a:endParaRPr lang="en-GB" dirty="0"/>
          </a:p>
        </p:txBody>
      </p:sp>
    </p:spTree>
    <p:extLst>
      <p:ext uri="{BB962C8B-B14F-4D97-AF65-F5344CB8AC3E}">
        <p14:creationId xmlns:p14="http://schemas.microsoft.com/office/powerpoint/2010/main" val="98906660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Considerations</a:t>
            </a:r>
            <a:endParaRPr lang="en-GB" dirty="0"/>
          </a:p>
        </p:txBody>
      </p:sp>
      <p:sp>
        <p:nvSpPr>
          <p:cNvPr id="5" name="Text Placeholder 4"/>
          <p:cNvSpPr>
            <a:spLocks noGrp="1"/>
          </p:cNvSpPr>
          <p:nvPr>
            <p:ph type="body" sz="quarter" idx="11"/>
          </p:nvPr>
        </p:nvSpPr>
        <p:spPr/>
        <p:txBody>
          <a:bodyPr/>
          <a:lstStyle/>
          <a:p>
            <a:endParaRPr lang="en-GB"/>
          </a:p>
        </p:txBody>
      </p:sp>
      <p:graphicFrame>
        <p:nvGraphicFramePr>
          <p:cNvPr id="4" name="Diagram 3"/>
          <p:cNvGraphicFramePr/>
          <p:nvPr>
            <p:extLst/>
          </p:nvPr>
        </p:nvGraphicFramePr>
        <p:xfrm>
          <a:off x="959661" y="1625053"/>
          <a:ext cx="10517153" cy="4635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2911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704E68F4-FC78-4C42-9171-6DFEF32919DD}"/>
                                            </p:graphicEl>
                                          </p:spTgt>
                                        </p:tgtEl>
                                        <p:attrNameLst>
                                          <p:attrName>style.visibility</p:attrName>
                                        </p:attrNameLst>
                                      </p:cBhvr>
                                      <p:to>
                                        <p:strVal val="visible"/>
                                      </p:to>
                                    </p:set>
                                    <p:animEffect transition="in" filter="fade">
                                      <p:cBhvr>
                                        <p:cTn id="7" dur="500"/>
                                        <p:tgtEl>
                                          <p:spTgt spid="4">
                                            <p:graphicEl>
                                              <a:dgm id="{704E68F4-FC78-4C42-9171-6DFEF32919D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027BFE65-D6A6-4B24-B3A7-92286CBA3660}"/>
                                            </p:graphicEl>
                                          </p:spTgt>
                                        </p:tgtEl>
                                        <p:attrNameLst>
                                          <p:attrName>style.visibility</p:attrName>
                                        </p:attrNameLst>
                                      </p:cBhvr>
                                      <p:to>
                                        <p:strVal val="visible"/>
                                      </p:to>
                                    </p:set>
                                    <p:animEffect transition="in" filter="fade">
                                      <p:cBhvr>
                                        <p:cTn id="12" dur="500"/>
                                        <p:tgtEl>
                                          <p:spTgt spid="4">
                                            <p:graphicEl>
                                              <a:dgm id="{027BFE65-D6A6-4B24-B3A7-92286CBA366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53381DA6-1277-4656-9C0A-75478A58654E}"/>
                                            </p:graphicEl>
                                          </p:spTgt>
                                        </p:tgtEl>
                                        <p:attrNameLst>
                                          <p:attrName>style.visibility</p:attrName>
                                        </p:attrNameLst>
                                      </p:cBhvr>
                                      <p:to>
                                        <p:strVal val="visible"/>
                                      </p:to>
                                    </p:set>
                                    <p:animEffect transition="in" filter="fade">
                                      <p:cBhvr>
                                        <p:cTn id="17" dur="500"/>
                                        <p:tgtEl>
                                          <p:spTgt spid="4">
                                            <p:graphicEl>
                                              <a:dgm id="{53381DA6-1277-4656-9C0A-75478A58654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4562053" y="3017000"/>
            <a:ext cx="7488832" cy="2856526"/>
          </a:xfrm>
          <a:prstGeom prst="rect">
            <a:avLst/>
          </a:prstGeom>
          <a:solidFill>
            <a:schemeClr val="accent2">
              <a:alpha val="10000"/>
            </a:schemeClr>
          </a:solidFill>
          <a:ln w="1905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8" name="Title 7"/>
          <p:cNvSpPr>
            <a:spLocks noGrp="1"/>
          </p:cNvSpPr>
          <p:nvPr>
            <p:ph type="title"/>
          </p:nvPr>
        </p:nvSpPr>
        <p:spPr/>
        <p:txBody>
          <a:bodyPr/>
          <a:lstStyle/>
          <a:p>
            <a:r>
              <a:rPr lang="en-GB" dirty="0" smtClean="0"/>
              <a:t>Routing Web application</a:t>
            </a:r>
            <a:endParaRPr lang="en-GB" dirty="0"/>
          </a:p>
        </p:txBody>
      </p:sp>
      <p:sp>
        <p:nvSpPr>
          <p:cNvPr id="6" name="Freeform 5"/>
          <p:cNvSpPr>
            <a:spLocks noEditPoints="1"/>
          </p:cNvSpPr>
          <p:nvPr/>
        </p:nvSpPr>
        <p:spPr bwMode="black">
          <a:xfrm>
            <a:off x="1418193" y="2567945"/>
            <a:ext cx="222681" cy="44905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FFFFFF">
                  <a:lumMod val="50000"/>
                </a:srgbClr>
              </a:solidFill>
              <a:latin typeface="Segoe Light" pitchFamily="34" charset="0"/>
            </a:endParaRPr>
          </a:p>
        </p:txBody>
      </p:sp>
      <p:sp>
        <p:nvSpPr>
          <p:cNvPr id="7" name="Freeform 88"/>
          <p:cNvSpPr>
            <a:spLocks noEditPoints="1"/>
          </p:cNvSpPr>
          <p:nvPr/>
        </p:nvSpPr>
        <p:spPr bwMode="black">
          <a:xfrm>
            <a:off x="745629" y="2477885"/>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FFFFFF">
                  <a:lumMod val="50000"/>
                </a:srgbClr>
              </a:solidFill>
              <a:latin typeface="Segoe Light" pitchFamily="34" charset="0"/>
            </a:endParaRPr>
          </a:p>
        </p:txBody>
      </p:sp>
      <p:grpSp>
        <p:nvGrpSpPr>
          <p:cNvPr id="9" name="Group 8"/>
          <p:cNvGrpSpPr/>
          <p:nvPr/>
        </p:nvGrpSpPr>
        <p:grpSpPr bwMode="black">
          <a:xfrm>
            <a:off x="776040" y="5498945"/>
            <a:ext cx="642153" cy="661092"/>
            <a:chOff x="3422650" y="3467100"/>
            <a:chExt cx="533400" cy="549275"/>
          </a:xfrm>
          <a:solidFill>
            <a:srgbClr val="FFFFFF"/>
          </a:solidFill>
        </p:grpSpPr>
        <p:sp>
          <p:nvSpPr>
            <p:cNvPr id="10"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1"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13" name="Freeform 80"/>
          <p:cNvSpPr>
            <a:spLocks noEditPoints="1"/>
          </p:cNvSpPr>
          <p:nvPr/>
        </p:nvSpPr>
        <p:spPr bwMode="black">
          <a:xfrm>
            <a:off x="2979800" y="2455821"/>
            <a:ext cx="462558" cy="561179"/>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cxnSp>
        <p:nvCxnSpPr>
          <p:cNvPr id="16" name="Straight Connector 15"/>
          <p:cNvCxnSpPr/>
          <p:nvPr/>
        </p:nvCxnSpPr>
        <p:spPr>
          <a:xfrm>
            <a:off x="877334" y="3158461"/>
            <a:ext cx="0" cy="2139001"/>
          </a:xfrm>
          <a:prstGeom prst="line">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249687" y="3158461"/>
            <a:ext cx="0" cy="2139001"/>
          </a:xfrm>
          <a:prstGeom prst="line">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825749" y="2747442"/>
            <a:ext cx="1008112" cy="0"/>
          </a:xfrm>
          <a:prstGeom prst="line">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582896" y="2736410"/>
            <a:ext cx="1537084"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331379" y="3396108"/>
            <a:ext cx="1946687"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FFFFFF"/>
                    </a:gs>
                    <a:gs pos="30000">
                      <a:srgbClr val="FFFFFF"/>
                    </a:gs>
                  </a:gsLst>
                  <a:lin ang="5400000" scaled="0"/>
                </a:gradFill>
              </a:rPr>
              <a:t>No host header</a:t>
            </a:r>
          </a:p>
        </p:txBody>
      </p:sp>
      <p:sp>
        <p:nvSpPr>
          <p:cNvPr id="24" name="Rectangle 23"/>
          <p:cNvSpPr/>
          <p:nvPr/>
        </p:nvSpPr>
        <p:spPr>
          <a:xfrm>
            <a:off x="274639" y="1767390"/>
            <a:ext cx="7035552" cy="369332"/>
          </a:xfrm>
          <a:prstGeom prst="rect">
            <a:avLst/>
          </a:prstGeom>
        </p:spPr>
        <p:txBody>
          <a:bodyPr wrap="square">
            <a:spAutoFit/>
          </a:bodyPr>
          <a:lstStyle/>
          <a:p>
            <a:r>
              <a:rPr lang="en-GB" dirty="0" smtClean="0">
                <a:solidFill>
                  <a:srgbClr val="FFFFFF"/>
                </a:solidFill>
              </a:rPr>
              <a:t>https://</a:t>
            </a:r>
            <a:r>
              <a:rPr lang="en-GB" dirty="0">
                <a:solidFill>
                  <a:srgbClr val="FFFFFF"/>
                </a:solidFill>
              </a:rPr>
              <a:t>app-bdf2016ea7dacb.contosoapps.com/sites/SPC/Scheduler</a:t>
            </a:r>
          </a:p>
        </p:txBody>
      </p:sp>
      <p:sp>
        <p:nvSpPr>
          <p:cNvPr id="26" name="Rectangle 25"/>
          <p:cNvSpPr/>
          <p:nvPr/>
        </p:nvSpPr>
        <p:spPr>
          <a:xfrm>
            <a:off x="1372636" y="4295501"/>
            <a:ext cx="2210260" cy="646331"/>
          </a:xfrm>
          <a:prstGeom prst="rect">
            <a:avLst/>
          </a:prstGeom>
        </p:spPr>
        <p:txBody>
          <a:bodyPr wrap="square">
            <a:spAutoFit/>
          </a:bodyPr>
          <a:lstStyle/>
          <a:p>
            <a:r>
              <a:rPr lang="en-GB" dirty="0" smtClean="0">
                <a:solidFill>
                  <a:srgbClr val="FFFFFF"/>
                </a:solidFill>
              </a:rPr>
              <a:t>*.contosoapps.com</a:t>
            </a:r>
          </a:p>
          <a:p>
            <a:r>
              <a:rPr lang="en-GB" dirty="0" smtClean="0">
                <a:solidFill>
                  <a:srgbClr val="FFFFFF"/>
                </a:solidFill>
              </a:rPr>
              <a:t>= 192.168.1.2</a:t>
            </a:r>
            <a:endParaRPr lang="en-GB" dirty="0">
              <a:solidFill>
                <a:srgbClr val="FFFFFF"/>
              </a:solidFill>
            </a:endParaRPr>
          </a:p>
        </p:txBody>
      </p:sp>
      <p:pic>
        <p:nvPicPr>
          <p:cNvPr id="28" name="Picture 33" descr="C:\Users\sakuu\Documents\Ballmer WPC\AI\Hom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836078" y="3416409"/>
            <a:ext cx="536677" cy="45868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320054" y="4285884"/>
            <a:ext cx="3265766"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FFFFFF"/>
                    </a:gs>
                    <a:gs pos="30000">
                      <a:srgbClr val="FFFFFF"/>
                    </a:gs>
                  </a:gsLst>
                  <a:lin ang="5400000" scaled="0"/>
                </a:gradFill>
              </a:rPr>
              <a:t>https://intranet.contoso.com</a:t>
            </a:r>
          </a:p>
        </p:txBody>
      </p:sp>
      <p:pic>
        <p:nvPicPr>
          <p:cNvPr id="31" name="Picture 33" descr="C:\Users\sakuu\Documents\Ballmer WPC\AI\Hom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836078" y="4334721"/>
            <a:ext cx="536677" cy="458685"/>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5331379" y="5155776"/>
            <a:ext cx="2772169"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FFFFFF"/>
                    </a:gs>
                    <a:gs pos="30000">
                      <a:srgbClr val="FFFFFF"/>
                    </a:gs>
                  </a:gsLst>
                  <a:lin ang="5400000" scaled="0"/>
                </a:gradFill>
              </a:rPr>
              <a:t>https://my.contoso.com</a:t>
            </a:r>
          </a:p>
        </p:txBody>
      </p:sp>
      <p:pic>
        <p:nvPicPr>
          <p:cNvPr id="33" name="Picture 33" descr="C:\Users\sakuu\Documents\Ballmer WPC\AI\Hom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836077" y="5198817"/>
            <a:ext cx="536677" cy="458685"/>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Straight Connector 33"/>
          <p:cNvCxnSpPr/>
          <p:nvPr/>
        </p:nvCxnSpPr>
        <p:spPr>
          <a:xfrm>
            <a:off x="5104416" y="2736410"/>
            <a:ext cx="0" cy="544828"/>
          </a:xfrm>
          <a:prstGeom prst="line">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0" name="Group 39"/>
          <p:cNvGrpSpPr/>
          <p:nvPr/>
        </p:nvGrpSpPr>
        <p:grpSpPr bwMode="black">
          <a:xfrm>
            <a:off x="9026549" y="3367987"/>
            <a:ext cx="675723" cy="549730"/>
            <a:chOff x="5184775" y="225425"/>
            <a:chExt cx="1500188" cy="1220788"/>
          </a:xfrm>
          <a:solidFill>
            <a:srgbClr val="FFFFFF"/>
          </a:solidFill>
        </p:grpSpPr>
        <p:sp>
          <p:nvSpPr>
            <p:cNvPr id="4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2"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44" name="TextBox 43"/>
          <p:cNvSpPr txBox="1"/>
          <p:nvPr/>
        </p:nvSpPr>
        <p:spPr>
          <a:xfrm>
            <a:off x="9702272" y="3242733"/>
            <a:ext cx="2316596" cy="871008"/>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FFFFFF"/>
                    </a:gs>
                    <a:gs pos="30000">
                      <a:srgbClr val="FFFFFF"/>
                    </a:gs>
                  </a:gsLst>
                  <a:lin ang="5400000" scaled="0"/>
                </a:gradFill>
              </a:rPr>
              <a:t>App Management </a:t>
            </a:r>
          </a:p>
          <a:p>
            <a:pPr>
              <a:lnSpc>
                <a:spcPct val="90000"/>
              </a:lnSpc>
              <a:spcAft>
                <a:spcPts val="600"/>
              </a:spcAft>
            </a:pPr>
            <a:r>
              <a:rPr lang="en-GB" dirty="0" smtClean="0">
                <a:gradFill>
                  <a:gsLst>
                    <a:gs pos="2917">
                      <a:srgbClr val="FFFFFF"/>
                    </a:gs>
                    <a:gs pos="30000">
                      <a:srgbClr val="FFFFFF"/>
                    </a:gs>
                  </a:gsLst>
                  <a:lin ang="5400000" scaled="0"/>
                </a:gradFill>
              </a:rPr>
              <a:t>Service Application</a:t>
            </a:r>
          </a:p>
        </p:txBody>
      </p:sp>
      <p:cxnSp>
        <p:nvCxnSpPr>
          <p:cNvPr id="45" name="Straight Connector 44"/>
          <p:cNvCxnSpPr/>
          <p:nvPr/>
        </p:nvCxnSpPr>
        <p:spPr>
          <a:xfrm flipH="1" flipV="1">
            <a:off x="7278066" y="3641278"/>
            <a:ext cx="1604467" cy="6183"/>
          </a:xfrm>
          <a:prstGeom prst="line">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0753957" y="4113741"/>
            <a:ext cx="0" cy="951856"/>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flipV="1">
            <a:off x="9149489" y="5055484"/>
            <a:ext cx="1616400" cy="6183"/>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149489" y="4547498"/>
            <a:ext cx="0" cy="52200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flipV="1">
            <a:off x="8596361" y="4560703"/>
            <a:ext cx="567261" cy="1"/>
          </a:xfrm>
          <a:prstGeom prst="line">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2540131" y="3058067"/>
            <a:ext cx="1354051" cy="646331"/>
          </a:xfrm>
          <a:prstGeom prst="rect">
            <a:avLst/>
          </a:prstGeom>
        </p:spPr>
        <p:txBody>
          <a:bodyPr wrap="square">
            <a:spAutoFit/>
          </a:bodyPr>
          <a:lstStyle/>
          <a:p>
            <a:pPr algn="ctr"/>
            <a:r>
              <a:rPr lang="en-GB" dirty="0" smtClean="0">
                <a:solidFill>
                  <a:srgbClr val="FFFFFF"/>
                </a:solidFill>
              </a:rPr>
              <a:t>NLB</a:t>
            </a:r>
          </a:p>
          <a:p>
            <a:r>
              <a:rPr lang="en-GB" dirty="0">
                <a:solidFill>
                  <a:srgbClr val="FFFFFF"/>
                </a:solidFill>
              </a:rPr>
              <a:t>192.168.1.2</a:t>
            </a:r>
          </a:p>
        </p:txBody>
      </p:sp>
      <p:sp>
        <p:nvSpPr>
          <p:cNvPr id="60" name="Rectangle 59"/>
          <p:cNvSpPr/>
          <p:nvPr/>
        </p:nvSpPr>
        <p:spPr>
          <a:xfrm>
            <a:off x="1473925" y="5718272"/>
            <a:ext cx="673928" cy="369332"/>
          </a:xfrm>
          <a:prstGeom prst="rect">
            <a:avLst/>
          </a:prstGeom>
        </p:spPr>
        <p:txBody>
          <a:bodyPr wrap="square">
            <a:spAutoFit/>
          </a:bodyPr>
          <a:lstStyle/>
          <a:p>
            <a:r>
              <a:rPr lang="en-GB" dirty="0" smtClean="0">
                <a:solidFill>
                  <a:srgbClr val="FFFFFF"/>
                </a:solidFill>
              </a:rPr>
              <a:t>DNS</a:t>
            </a:r>
            <a:endParaRPr lang="en-GB" dirty="0">
              <a:solidFill>
                <a:srgbClr val="FFFFFF"/>
              </a:solidFill>
            </a:endParaRPr>
          </a:p>
        </p:txBody>
      </p:sp>
      <p:sp>
        <p:nvSpPr>
          <p:cNvPr id="68" name="Rectangle 67"/>
          <p:cNvSpPr/>
          <p:nvPr/>
        </p:nvSpPr>
        <p:spPr>
          <a:xfrm>
            <a:off x="11267594" y="5889391"/>
            <a:ext cx="896609" cy="369332"/>
          </a:xfrm>
          <a:prstGeom prst="rect">
            <a:avLst/>
          </a:prstGeom>
        </p:spPr>
        <p:txBody>
          <a:bodyPr wrap="square">
            <a:spAutoFit/>
          </a:bodyPr>
          <a:lstStyle/>
          <a:p>
            <a:r>
              <a:rPr lang="en-GB" dirty="0" smtClean="0">
                <a:solidFill>
                  <a:srgbClr val="FFFFFF"/>
                </a:solidFill>
              </a:rPr>
              <a:t>Farm</a:t>
            </a:r>
            <a:endParaRPr lang="en-GB" dirty="0">
              <a:solidFill>
                <a:srgbClr val="FFFFFF"/>
              </a:solidFill>
            </a:endParaRPr>
          </a:p>
        </p:txBody>
      </p:sp>
    </p:spTree>
    <p:extLst>
      <p:ext uri="{BB962C8B-B14F-4D97-AF65-F5344CB8AC3E}">
        <p14:creationId xmlns:p14="http://schemas.microsoft.com/office/powerpoint/2010/main" val="3854932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500"/>
                                        <p:tgtEl>
                                          <p:spTgt spid="60"/>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up)">
                                      <p:cBhvr>
                                        <p:cTn id="47" dur="500"/>
                                        <p:tgtEl>
                                          <p:spTgt spid="3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par>
                                <p:cTn id="51" presetID="10" presetClass="entr" presetSubtype="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0" presetClass="entr" presetSubtype="0"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250"/>
                                        <p:tgtEl>
                                          <p:spTgt spid="21"/>
                                        </p:tgtEl>
                                      </p:cBhvr>
                                    </p:animEffect>
                                  </p:childTnLst>
                                </p:cTn>
                              </p:par>
                            </p:childTnLst>
                          </p:cTn>
                        </p:par>
                        <p:par>
                          <p:cTn id="82" fill="hold">
                            <p:stCondLst>
                              <p:cond delay="250"/>
                            </p:stCondLst>
                            <p:childTnLst>
                              <p:par>
                                <p:cTn id="83" presetID="22" presetClass="entr" presetSubtype="1"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up)">
                                      <p:cBhvr>
                                        <p:cTn id="85" dur="250"/>
                                        <p:tgtEl>
                                          <p:spTgt spid="34"/>
                                        </p:tgtEl>
                                      </p:cBhvr>
                                    </p:animEffect>
                                  </p:childTnLst>
                                </p:cTn>
                              </p:par>
                              <p:par>
                                <p:cTn id="86" presetID="3" presetClass="emph" presetSubtype="2" fill="hold" grpId="1" nodeType="withEffect">
                                  <p:stCondLst>
                                    <p:cond delay="0"/>
                                  </p:stCondLst>
                                  <p:childTnLst>
                                    <p:animClr clrSpc="rgb" dir="cw">
                                      <p:cBhvr override="childStyle">
                                        <p:cTn id="87" dur="500" fill="hold"/>
                                        <p:tgtEl>
                                          <p:spTgt spid="22"/>
                                        </p:tgtEl>
                                        <p:attrNameLst>
                                          <p:attrName>style.color</p:attrName>
                                        </p:attrNameLst>
                                      </p:cBhvr>
                                      <p:to>
                                        <a:srgbClr val="00A651"/>
                                      </p:to>
                                    </p:animClr>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wipe(left)">
                                      <p:cBhvr>
                                        <p:cTn id="92" dur="500"/>
                                        <p:tgtEl>
                                          <p:spTgt spid="45"/>
                                        </p:tgtEl>
                                      </p:cBhvr>
                                    </p:animEffect>
                                  </p:childTnLst>
                                </p:cTn>
                              </p:par>
                              <p:par>
                                <p:cTn id="93" presetID="3" presetClass="emph" presetSubtype="2" fill="hold" grpId="2" nodeType="withEffect">
                                  <p:stCondLst>
                                    <p:cond delay="0"/>
                                  </p:stCondLst>
                                  <p:childTnLst>
                                    <p:animClr clrSpc="rgb" dir="cw">
                                      <p:cBhvr override="childStyle">
                                        <p:cTn id="94" dur="500" fill="hold"/>
                                        <p:tgtEl>
                                          <p:spTgt spid="22"/>
                                        </p:tgtEl>
                                        <p:attrNameLst>
                                          <p:attrName>style.color</p:attrName>
                                        </p:attrNameLst>
                                      </p:cBhvr>
                                      <p:to>
                                        <a:srgbClr val="FFFFFF"/>
                                      </p:to>
                                    </p:animClr>
                                  </p:childTnLst>
                                </p:cTn>
                              </p:par>
                              <p:par>
                                <p:cTn id="95" presetID="3" presetClass="emph" presetSubtype="2" fill="hold" grpId="1" nodeType="withEffect">
                                  <p:stCondLst>
                                    <p:cond delay="0"/>
                                  </p:stCondLst>
                                  <p:childTnLst>
                                    <p:animClr clrSpc="rgb" dir="cw">
                                      <p:cBhvr override="childStyle">
                                        <p:cTn id="96" dur="500" fill="hold"/>
                                        <p:tgtEl>
                                          <p:spTgt spid="44"/>
                                        </p:tgtEl>
                                        <p:attrNameLst>
                                          <p:attrName>style.color</p:attrName>
                                        </p:attrNameLst>
                                      </p:cBhvr>
                                      <p:to>
                                        <a:schemeClr val="accent2"/>
                                      </p:to>
                                    </p:animClr>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250"/>
                                        <p:tgtEl>
                                          <p:spTgt spid="47"/>
                                        </p:tgtEl>
                                      </p:cBhvr>
                                    </p:animEffect>
                                  </p:childTnLst>
                                </p:cTn>
                              </p:par>
                            </p:childTnLst>
                          </p:cTn>
                        </p:par>
                        <p:par>
                          <p:cTn id="102" fill="hold">
                            <p:stCondLst>
                              <p:cond delay="250"/>
                            </p:stCondLst>
                            <p:childTnLst>
                              <p:par>
                                <p:cTn id="103" presetID="22" presetClass="entr" presetSubtype="2" fill="hold"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right)">
                                      <p:cBhvr>
                                        <p:cTn id="105" dur="250"/>
                                        <p:tgtEl>
                                          <p:spTgt spid="49"/>
                                        </p:tgtEl>
                                      </p:cBhvr>
                                    </p:animEffect>
                                  </p:childTnLst>
                                </p:cTn>
                              </p:par>
                            </p:childTnLst>
                          </p:cTn>
                        </p:par>
                        <p:par>
                          <p:cTn id="106" fill="hold">
                            <p:stCondLst>
                              <p:cond delay="500"/>
                            </p:stCondLst>
                            <p:childTnLst>
                              <p:par>
                                <p:cTn id="107" presetID="22" presetClass="entr" presetSubtype="4" fill="hold" nodeType="after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down)">
                                      <p:cBhvr>
                                        <p:cTn id="109" dur="250"/>
                                        <p:tgtEl>
                                          <p:spTgt spid="52"/>
                                        </p:tgtEl>
                                      </p:cBhvr>
                                    </p:animEffect>
                                  </p:childTnLst>
                                </p:cTn>
                              </p:par>
                            </p:childTnLst>
                          </p:cTn>
                        </p:par>
                        <p:par>
                          <p:cTn id="110" fill="hold">
                            <p:stCondLst>
                              <p:cond delay="750"/>
                            </p:stCondLst>
                            <p:childTnLst>
                              <p:par>
                                <p:cTn id="111" presetID="22" presetClass="entr" presetSubtype="2" fill="hold" nodeType="after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wipe(right)">
                                      <p:cBhvr>
                                        <p:cTn id="113" dur="250"/>
                                        <p:tgtEl>
                                          <p:spTgt spid="54"/>
                                        </p:tgtEl>
                                      </p:cBhvr>
                                    </p:animEffect>
                                  </p:childTnLst>
                                </p:cTn>
                              </p:par>
                              <p:par>
                                <p:cTn id="114" presetID="3" presetClass="emph" presetSubtype="2" fill="hold" grpId="1" nodeType="withEffect">
                                  <p:stCondLst>
                                    <p:cond delay="0"/>
                                  </p:stCondLst>
                                  <p:childTnLst>
                                    <p:animClr clrSpc="rgb" dir="cw">
                                      <p:cBhvr override="childStyle">
                                        <p:cTn id="115" dur="500" fill="hold"/>
                                        <p:tgtEl>
                                          <p:spTgt spid="30"/>
                                        </p:tgtEl>
                                        <p:attrNameLst>
                                          <p:attrName>style.color</p:attrName>
                                        </p:attrNameLst>
                                      </p:cBhvr>
                                      <p:to>
                                        <a:schemeClr val="accent2"/>
                                      </p:to>
                                    </p:animClr>
                                  </p:childTnLst>
                                </p:cTn>
                              </p:par>
                              <p:par>
                                <p:cTn id="116" presetID="3" presetClass="emph" presetSubtype="2" fill="hold" grpId="2" nodeType="withEffect">
                                  <p:stCondLst>
                                    <p:cond delay="0"/>
                                  </p:stCondLst>
                                  <p:childTnLst>
                                    <p:animClr clrSpc="rgb" dir="cw">
                                      <p:cBhvr override="childStyle">
                                        <p:cTn id="117" dur="500" fill="hold"/>
                                        <p:tgtEl>
                                          <p:spTgt spid="44"/>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6" grpId="0" animBg="1"/>
      <p:bldP spid="7" grpId="0" animBg="1"/>
      <p:bldP spid="13" grpId="0" animBg="1"/>
      <p:bldP spid="22" grpId="0"/>
      <p:bldP spid="22" grpId="1"/>
      <p:bldP spid="22" grpId="2"/>
      <p:bldP spid="24" grpId="0"/>
      <p:bldP spid="26" grpId="0"/>
      <p:bldP spid="30" grpId="0"/>
      <p:bldP spid="30" grpId="1"/>
      <p:bldP spid="32" grpId="0"/>
      <p:bldP spid="44" grpId="0"/>
      <p:bldP spid="44" grpId="1"/>
      <p:bldP spid="44" grpId="2"/>
      <p:bldP spid="59" grpId="0"/>
      <p:bldP spid="60" grpId="0"/>
      <p:bldP spid="6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1776246" cy="2751698"/>
          </a:xfrm>
        </p:spPr>
        <p:txBody>
          <a:bodyPr/>
          <a:lstStyle/>
          <a:p>
            <a:r>
              <a:rPr lang="en-GB" dirty="0" smtClean="0"/>
              <a:t>Demo: Configuring an </a:t>
            </a:r>
            <a:br>
              <a:rPr lang="en-GB" dirty="0" smtClean="0"/>
            </a:br>
            <a:r>
              <a:rPr lang="en-GB" dirty="0" smtClean="0"/>
              <a:t>on-premises </a:t>
            </a:r>
            <a:r>
              <a:rPr lang="en-GB" dirty="0"/>
              <a:t>f</a:t>
            </a:r>
            <a:r>
              <a:rPr lang="en-GB" dirty="0" smtClean="0"/>
              <a:t>arm for Apps</a:t>
            </a:r>
            <a:endParaRPr lang="en-GB" dirty="0"/>
          </a:p>
        </p:txBody>
      </p:sp>
      <p:sp>
        <p:nvSpPr>
          <p:cNvPr id="3" name="Text Placeholder 2"/>
          <p:cNvSpPr>
            <a:spLocks noGrp="1"/>
          </p:cNvSpPr>
          <p:nvPr>
            <p:ph type="body" sz="quarter" idx="12"/>
          </p:nvPr>
        </p:nvSpPr>
        <p:spPr/>
        <p:txBody>
          <a:bodyPr/>
          <a:lstStyle/>
          <a:p>
            <a:r>
              <a:rPr lang="en-GB" dirty="0" smtClean="0"/>
              <a:t>Sam Hassani</a:t>
            </a:r>
            <a:endParaRPr lang="en-GB" dirty="0"/>
          </a:p>
        </p:txBody>
      </p:sp>
    </p:spTree>
    <p:extLst>
      <p:ext uri="{BB962C8B-B14F-4D97-AF65-F5344CB8AC3E}">
        <p14:creationId xmlns:p14="http://schemas.microsoft.com/office/powerpoint/2010/main" val="19516286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1602" y="2585822"/>
            <a:ext cx="11848254" cy="2751698"/>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7200">
                <a:gradFill>
                  <a:gsLst>
                    <a:gs pos="1250">
                      <a:srgbClr val="FFFFFF"/>
                    </a:gs>
                    <a:gs pos="100000">
                      <a:srgbClr val="FFFFFF"/>
                    </a:gs>
                  </a:gsLst>
                  <a:lin ang="5400000" scaled="0"/>
                </a:gradFill>
              </a:rPr>
              <a:t>Apps Lifecycle Management</a:t>
            </a:r>
          </a:p>
        </p:txBody>
      </p:sp>
    </p:spTree>
    <p:extLst>
      <p:ext uri="{BB962C8B-B14F-4D97-AF65-F5344CB8AC3E}">
        <p14:creationId xmlns:p14="http://schemas.microsoft.com/office/powerpoint/2010/main" val="345504621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Installing an App</a:t>
            </a:r>
            <a:endParaRPr lang="en-GB" dirty="0"/>
          </a:p>
        </p:txBody>
      </p:sp>
      <p:sp>
        <p:nvSpPr>
          <p:cNvPr id="3" name="Text Placeholder 2"/>
          <p:cNvSpPr>
            <a:spLocks noGrp="1"/>
          </p:cNvSpPr>
          <p:nvPr>
            <p:ph type="body" sz="quarter" idx="11"/>
          </p:nvPr>
        </p:nvSpPr>
        <p:spPr>
          <a:xfrm>
            <a:off x="274639" y="1212849"/>
            <a:ext cx="11889564" cy="4835170"/>
          </a:xfrm>
        </p:spPr>
        <p:txBody>
          <a:bodyPr/>
          <a:lstStyle/>
          <a:p>
            <a:pPr defTabSz="932472" fontAlgn="base">
              <a:spcBef>
                <a:spcPct val="0"/>
              </a:spcBef>
              <a:spcAft>
                <a:spcPts val="612"/>
              </a:spcAft>
            </a:pPr>
            <a:r>
              <a:rPr lang="en-US" dirty="0">
                <a:solidFill>
                  <a:schemeClr val="tx2"/>
                </a:solidFill>
                <a:ea typeface="Segoe UI" pitchFamily="34" charset="0"/>
                <a:cs typeface="Segoe UI" pitchFamily="34" charset="0"/>
              </a:rPr>
              <a:t>Timer </a:t>
            </a:r>
            <a:r>
              <a:rPr lang="en-US" dirty="0" smtClean="0">
                <a:solidFill>
                  <a:schemeClr val="tx2"/>
                </a:solidFill>
                <a:ea typeface="Segoe UI" pitchFamily="34" charset="0"/>
                <a:cs typeface="Segoe UI" pitchFamily="34" charset="0"/>
              </a:rPr>
              <a:t>Job:</a:t>
            </a:r>
            <a:endParaRPr lang="en-US" dirty="0">
              <a:solidFill>
                <a:schemeClr val="tx2"/>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3200" dirty="0">
                <a:solidFill>
                  <a:schemeClr val="tx1"/>
                </a:solidFill>
                <a:ea typeface="Segoe UI" pitchFamily="34" charset="0"/>
                <a:cs typeface="Segoe UI" pitchFamily="34" charset="0"/>
              </a:rPr>
              <a:t>App Installation Service</a:t>
            </a:r>
          </a:p>
          <a:p>
            <a:pPr defTabSz="932472" fontAlgn="base">
              <a:spcBef>
                <a:spcPct val="0"/>
              </a:spcBef>
              <a:spcAft>
                <a:spcPts val="612"/>
              </a:spcAft>
            </a:pPr>
            <a:endParaRPr lang="en-US" dirty="0">
              <a:solidFill>
                <a:schemeClr val="accent3"/>
              </a:solidFill>
              <a:ea typeface="Segoe UI" pitchFamily="34" charset="0"/>
              <a:cs typeface="Segoe UI" pitchFamily="34" charset="0"/>
            </a:endParaRPr>
          </a:p>
          <a:p>
            <a:pPr defTabSz="932472" fontAlgn="base">
              <a:spcBef>
                <a:spcPct val="0"/>
              </a:spcBef>
              <a:spcAft>
                <a:spcPts val="612"/>
              </a:spcAft>
            </a:pPr>
            <a:r>
              <a:rPr lang="en-US" dirty="0">
                <a:solidFill>
                  <a:schemeClr val="tx2"/>
                </a:solidFill>
                <a:ea typeface="Segoe UI" pitchFamily="34" charset="0"/>
                <a:cs typeface="Segoe UI" pitchFamily="34" charset="0"/>
              </a:rPr>
              <a:t>Cmdlets:</a:t>
            </a:r>
          </a:p>
          <a:p>
            <a:pPr marL="285750" indent="-285750" defTabSz="932472" fontAlgn="base">
              <a:spcBef>
                <a:spcPct val="0"/>
              </a:spcBef>
              <a:spcAft>
                <a:spcPts val="612"/>
              </a:spcAft>
              <a:buFont typeface="Arial" panose="020B0604020202020204" pitchFamily="34" charset="0"/>
              <a:buChar char="•"/>
            </a:pPr>
            <a:r>
              <a:rPr lang="en-US" sz="3200" dirty="0">
                <a:solidFill>
                  <a:schemeClr val="tx1"/>
                </a:solidFill>
                <a:ea typeface="Segoe UI" pitchFamily="34" charset="0"/>
                <a:cs typeface="Segoe UI" pitchFamily="34" charset="0"/>
              </a:rPr>
              <a:t>Import-</a:t>
            </a:r>
            <a:r>
              <a:rPr lang="en-US" sz="3200" dirty="0" err="1">
                <a:solidFill>
                  <a:schemeClr val="tx1"/>
                </a:solidFill>
                <a:ea typeface="Segoe UI" pitchFamily="34" charset="0"/>
                <a:cs typeface="Segoe UI" pitchFamily="34" charset="0"/>
              </a:rPr>
              <a:t>SPAppPackage</a:t>
            </a:r>
            <a:endParaRPr lang="en-US" sz="3200" dirty="0">
              <a:solidFill>
                <a:schemeClr val="tx1"/>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3200" dirty="0" smtClean="0">
                <a:solidFill>
                  <a:schemeClr val="tx1"/>
                </a:solidFill>
                <a:ea typeface="Segoe UI" pitchFamily="34" charset="0"/>
                <a:cs typeface="Segoe UI" pitchFamily="34" charset="0"/>
              </a:rPr>
              <a:t>Install-</a:t>
            </a:r>
            <a:r>
              <a:rPr lang="en-US" sz="3200" dirty="0" err="1" smtClean="0">
                <a:solidFill>
                  <a:schemeClr val="tx1"/>
                </a:solidFill>
                <a:ea typeface="Segoe UI" pitchFamily="34" charset="0"/>
                <a:cs typeface="Segoe UI" pitchFamily="34" charset="0"/>
              </a:rPr>
              <a:t>SPApp</a:t>
            </a:r>
            <a:endParaRPr lang="en-US" sz="3200" dirty="0" smtClean="0">
              <a:solidFill>
                <a:schemeClr val="tx1"/>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3200" dirty="0" smtClean="0">
                <a:solidFill>
                  <a:schemeClr val="tx1"/>
                </a:solidFill>
                <a:ea typeface="Segoe UI" pitchFamily="34" charset="0"/>
                <a:cs typeface="Segoe UI" pitchFamily="34" charset="0"/>
              </a:rPr>
              <a:t>Uninstall-</a:t>
            </a:r>
            <a:r>
              <a:rPr lang="en-US" sz="3200" dirty="0" err="1" smtClean="0">
                <a:solidFill>
                  <a:schemeClr val="tx1"/>
                </a:solidFill>
                <a:ea typeface="Segoe UI" pitchFamily="34" charset="0"/>
                <a:cs typeface="Segoe UI" pitchFamily="34" charset="0"/>
              </a:rPr>
              <a:t>SPAppInstance</a:t>
            </a:r>
            <a:endParaRPr lang="en-US" sz="3200" dirty="0">
              <a:solidFill>
                <a:schemeClr val="tx1"/>
              </a:solidFill>
              <a:ea typeface="Segoe UI" pitchFamily="34" charset="0"/>
              <a:cs typeface="Segoe UI" pitchFamily="34" charset="0"/>
            </a:endParaRPr>
          </a:p>
          <a:p>
            <a:endParaRPr lang="en-GB" dirty="0"/>
          </a:p>
        </p:txBody>
      </p:sp>
    </p:spTree>
    <p:extLst>
      <p:ext uri="{BB962C8B-B14F-4D97-AF65-F5344CB8AC3E}">
        <p14:creationId xmlns:p14="http://schemas.microsoft.com/office/powerpoint/2010/main" val="212806273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Introductions…</a:t>
            </a:r>
            <a:endParaRPr lang="en-US" dirty="0"/>
          </a:p>
        </p:txBody>
      </p:sp>
      <p:sp>
        <p:nvSpPr>
          <p:cNvPr id="6" name="Text Placeholder 5"/>
          <p:cNvSpPr>
            <a:spLocks noGrp="1"/>
          </p:cNvSpPr>
          <p:nvPr>
            <p:ph type="body" sz="quarter" idx="11"/>
          </p:nvPr>
        </p:nvSpPr>
        <p:spPr>
          <a:xfrm>
            <a:off x="274639" y="1212849"/>
            <a:ext cx="11889564" cy="4462760"/>
          </a:xfrm>
        </p:spPr>
        <p:txBody>
          <a:bodyPr/>
          <a:lstStyle/>
          <a:p>
            <a:r>
              <a:rPr lang="en-US" dirty="0" smtClean="0"/>
              <a:t>Who am I?</a:t>
            </a:r>
          </a:p>
          <a:p>
            <a:pPr lvl="1"/>
            <a:r>
              <a:rPr lang="en-GB" dirty="0"/>
              <a:t>Principal Consultant </a:t>
            </a:r>
            <a:r>
              <a:rPr lang="en-GB" dirty="0" smtClean="0"/>
              <a:t>at BrightStarr</a:t>
            </a:r>
            <a:endParaRPr lang="en-GB" dirty="0"/>
          </a:p>
          <a:p>
            <a:pPr lvl="1"/>
            <a:r>
              <a:rPr lang="en-GB" dirty="0"/>
              <a:t>Microsoft Certified </a:t>
            </a:r>
            <a:r>
              <a:rPr lang="en-GB" dirty="0" smtClean="0"/>
              <a:t>Master: SharePoint 2010</a:t>
            </a:r>
          </a:p>
          <a:p>
            <a:pPr lvl="1"/>
            <a:r>
              <a:rPr lang="en-GB" dirty="0" smtClean="0"/>
              <a:t>Microsoft Certified Master</a:t>
            </a:r>
            <a:r>
              <a:rPr lang="en-GB" smtClean="0"/>
              <a:t>: SharePoint</a:t>
            </a:r>
            <a:endParaRPr lang="en-GB" dirty="0" smtClean="0"/>
          </a:p>
          <a:p>
            <a:pPr lvl="1"/>
            <a:r>
              <a:rPr lang="en-GB" dirty="0" smtClean="0"/>
              <a:t>SharePoint 2013 Beta Engineer</a:t>
            </a:r>
          </a:p>
          <a:p>
            <a:r>
              <a:rPr lang="en-US" dirty="0" smtClean="0"/>
              <a:t>Contact details</a:t>
            </a:r>
          </a:p>
          <a:p>
            <a:pPr lvl="1"/>
            <a:r>
              <a:rPr lang="en-US" b="1" dirty="0" smtClean="0"/>
              <a:t>Twitter</a:t>
            </a:r>
            <a:r>
              <a:rPr lang="en-US" dirty="0" smtClean="0"/>
              <a:t>: @</a:t>
            </a:r>
            <a:r>
              <a:rPr lang="en-US" dirty="0" err="1" smtClean="0"/>
              <a:t>samhassa</a:t>
            </a:r>
            <a:endParaRPr lang="en-US" dirty="0" smtClean="0"/>
          </a:p>
          <a:p>
            <a:pPr lvl="1"/>
            <a:r>
              <a:rPr lang="en-US" b="1" dirty="0" smtClean="0"/>
              <a:t>Email</a:t>
            </a:r>
            <a:r>
              <a:rPr lang="en-US" dirty="0" smtClean="0"/>
              <a:t>: sam.hassani@brightstarr.com</a:t>
            </a:r>
          </a:p>
          <a:p>
            <a:pPr lvl="1"/>
            <a:r>
              <a:rPr lang="en-US" b="1" dirty="0" smtClean="0"/>
              <a:t>Web</a:t>
            </a:r>
            <a:r>
              <a:rPr lang="en-US" dirty="0" smtClean="0"/>
              <a:t>: www.brightstarr.com</a:t>
            </a:r>
          </a:p>
          <a:p>
            <a:pPr lvl="1"/>
            <a:r>
              <a:rPr lang="en-US" b="1" dirty="0" smtClean="0"/>
              <a:t>Web: </a:t>
            </a:r>
            <a:r>
              <a:rPr lang="en-US" dirty="0" smtClean="0"/>
              <a:t>www.samhassani.com</a:t>
            </a:r>
          </a:p>
          <a:p>
            <a:pPr lvl="1"/>
            <a:r>
              <a:rPr lang="en-US" b="1" dirty="0" smtClean="0"/>
              <a:t>Yammer:</a:t>
            </a:r>
            <a:r>
              <a:rPr lang="en-US" dirty="0" smtClean="0"/>
              <a:t> Operations and Management Group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4341" y="1736603"/>
            <a:ext cx="4201486" cy="3151114"/>
          </a:xfrm>
          <a:prstGeom prst="rect">
            <a:avLst/>
          </a:prstGeom>
        </p:spPr>
      </p:pic>
      <p:pic>
        <p:nvPicPr>
          <p:cNvPr id="1026" name="Picture 2" descr="Microsoft Certified Master - SharePoint 2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4341" y="5058099"/>
            <a:ext cx="1524000" cy="7429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icrosoft Certified Solutions Master - SharePoi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1827" y="5057750"/>
            <a:ext cx="1524000" cy="7429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85397" y="1239018"/>
            <a:ext cx="1539373" cy="373412"/>
          </a:xfrm>
          <a:prstGeom prst="rect">
            <a:avLst/>
          </a:prstGeom>
        </p:spPr>
      </p:pic>
    </p:spTree>
    <p:extLst>
      <p:ext uri="{BB962C8B-B14F-4D97-AF65-F5344CB8AC3E}">
        <p14:creationId xmlns:p14="http://schemas.microsoft.com/office/powerpoint/2010/main" val="108712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Tenant Scoped Apps</a:t>
            </a:r>
            <a:endParaRPr lang="en-GB" dirty="0"/>
          </a:p>
        </p:txBody>
      </p:sp>
      <p:sp>
        <p:nvSpPr>
          <p:cNvPr id="3" name="Text Placeholder 2"/>
          <p:cNvSpPr>
            <a:spLocks noGrp="1"/>
          </p:cNvSpPr>
          <p:nvPr>
            <p:ph type="body" sz="quarter" idx="11"/>
          </p:nvPr>
        </p:nvSpPr>
        <p:spPr>
          <a:xfrm>
            <a:off x="274639" y="1212849"/>
            <a:ext cx="11889564" cy="4395049"/>
          </a:xfrm>
        </p:spPr>
        <p:txBody>
          <a:bodyPr/>
          <a:lstStyle/>
          <a:p>
            <a:r>
              <a:rPr lang="en-GB" dirty="0" smtClean="0"/>
              <a:t>Host web : app web mapping has an exception</a:t>
            </a:r>
          </a:p>
          <a:p>
            <a:r>
              <a:rPr lang="en-GB" dirty="0" smtClean="0"/>
              <a:t>Multiple “instances” of an App can share an app web</a:t>
            </a:r>
          </a:p>
          <a:p>
            <a:r>
              <a:rPr lang="en-GB" dirty="0" smtClean="0"/>
              <a:t>Not suitable for all scenarios</a:t>
            </a:r>
          </a:p>
          <a:p>
            <a:r>
              <a:rPr lang="en-GB" dirty="0" smtClean="0"/>
              <a:t>Limitations:</a:t>
            </a:r>
          </a:p>
          <a:p>
            <a:pPr marL="371475" lvl="1" indent="-342900">
              <a:buFont typeface="Arial" panose="020B0604020202020204" pitchFamily="34" charset="0"/>
              <a:buChar char="•"/>
            </a:pPr>
            <a:r>
              <a:rPr lang="en-GB" sz="2800" dirty="0" smtClean="0"/>
              <a:t>Apps that contain a custom actions for the ribbon</a:t>
            </a:r>
          </a:p>
          <a:p>
            <a:pPr marL="371475" lvl="1" indent="-342900">
              <a:buFont typeface="Arial" panose="020B0604020202020204" pitchFamily="34" charset="0"/>
              <a:buChar char="•"/>
            </a:pPr>
            <a:r>
              <a:rPr lang="en-GB" sz="2800" dirty="0" smtClean="0"/>
              <a:t>Apps that contain an app part</a:t>
            </a:r>
          </a:p>
          <a:p>
            <a:endParaRPr lang="en-GB" dirty="0"/>
          </a:p>
        </p:txBody>
      </p:sp>
    </p:spTree>
    <p:extLst>
      <p:ext uri="{BB962C8B-B14F-4D97-AF65-F5344CB8AC3E}">
        <p14:creationId xmlns:p14="http://schemas.microsoft.com/office/powerpoint/2010/main" val="250861818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Tenant Scoped Apps</a:t>
            </a:r>
            <a:endParaRPr lang="en-GB" dirty="0"/>
          </a:p>
        </p:txBody>
      </p:sp>
      <p:sp>
        <p:nvSpPr>
          <p:cNvPr id="3" name="Text Placeholder 2"/>
          <p:cNvSpPr>
            <a:spLocks noGrp="1"/>
          </p:cNvSpPr>
          <p:nvPr>
            <p:ph type="body" sz="quarter" idx="12"/>
          </p:nvPr>
        </p:nvSpPr>
        <p:spPr/>
        <p:txBody>
          <a:bodyPr/>
          <a:lstStyle/>
          <a:p>
            <a:r>
              <a:rPr lang="en-GB" dirty="0" smtClean="0"/>
              <a:t>Sam Hassani</a:t>
            </a:r>
            <a:endParaRPr lang="en-GB" dirty="0"/>
          </a:p>
        </p:txBody>
      </p:sp>
    </p:spTree>
    <p:extLst>
      <p:ext uri="{BB962C8B-B14F-4D97-AF65-F5344CB8AC3E}">
        <p14:creationId xmlns:p14="http://schemas.microsoft.com/office/powerpoint/2010/main" val="19154171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Manage Licensing</a:t>
            </a:r>
            <a:endParaRPr lang="en-GB" dirty="0"/>
          </a:p>
        </p:txBody>
      </p:sp>
      <p:sp>
        <p:nvSpPr>
          <p:cNvPr id="3" name="Text Placeholder 2"/>
          <p:cNvSpPr>
            <a:spLocks noGrp="1"/>
          </p:cNvSpPr>
          <p:nvPr>
            <p:ph type="body" sz="quarter" idx="11"/>
          </p:nvPr>
        </p:nvSpPr>
        <p:spPr>
          <a:xfrm>
            <a:off x="338263" y="1212849"/>
            <a:ext cx="11889564" cy="4690515"/>
          </a:xfrm>
        </p:spPr>
        <p:txBody>
          <a:bodyPr/>
          <a:lstStyle/>
          <a:p>
            <a:pPr defTabSz="932472" fontAlgn="base">
              <a:spcBef>
                <a:spcPct val="0"/>
              </a:spcBef>
              <a:spcAft>
                <a:spcPts val="612"/>
              </a:spcAft>
            </a:pPr>
            <a:r>
              <a:rPr lang="en-US" dirty="0">
                <a:solidFill>
                  <a:schemeClr val="tx2"/>
                </a:solidFill>
                <a:ea typeface="Segoe UI" pitchFamily="34" charset="0"/>
                <a:cs typeface="Segoe UI" pitchFamily="34" charset="0"/>
              </a:rPr>
              <a:t>Timer </a:t>
            </a:r>
            <a:r>
              <a:rPr lang="en-US" dirty="0" smtClean="0">
                <a:solidFill>
                  <a:schemeClr val="tx2"/>
                </a:solidFill>
                <a:ea typeface="Segoe UI" pitchFamily="34" charset="0"/>
                <a:cs typeface="Segoe UI" pitchFamily="34" charset="0"/>
              </a:rPr>
              <a:t>Job:</a:t>
            </a:r>
            <a:endParaRPr lang="en-US" dirty="0">
              <a:solidFill>
                <a:schemeClr val="tx2"/>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3200" dirty="0" smtClean="0">
                <a:solidFill>
                  <a:schemeClr val="tx1"/>
                </a:solidFill>
                <a:ea typeface="Segoe UI" pitchFamily="34" charset="0"/>
                <a:cs typeface="Segoe UI" pitchFamily="34" charset="0"/>
              </a:rPr>
              <a:t>License renewal</a:t>
            </a:r>
            <a:endParaRPr lang="en-US" sz="3200" dirty="0">
              <a:solidFill>
                <a:schemeClr val="tx1"/>
              </a:solidFill>
              <a:ea typeface="Segoe UI" pitchFamily="34" charset="0"/>
              <a:cs typeface="Segoe UI" pitchFamily="34" charset="0"/>
            </a:endParaRPr>
          </a:p>
          <a:p>
            <a:pPr defTabSz="932472" fontAlgn="base">
              <a:spcBef>
                <a:spcPct val="0"/>
              </a:spcBef>
              <a:spcAft>
                <a:spcPts val="612"/>
              </a:spcAft>
            </a:pPr>
            <a:endParaRPr lang="en-US" dirty="0">
              <a:solidFill>
                <a:schemeClr val="accent3"/>
              </a:solidFill>
              <a:ea typeface="Segoe UI" pitchFamily="34" charset="0"/>
              <a:cs typeface="Segoe UI" pitchFamily="34" charset="0"/>
            </a:endParaRPr>
          </a:p>
          <a:p>
            <a:pPr defTabSz="932472" fontAlgn="base">
              <a:spcBef>
                <a:spcPct val="0"/>
              </a:spcBef>
              <a:spcAft>
                <a:spcPts val="612"/>
              </a:spcAft>
            </a:pPr>
            <a:r>
              <a:rPr lang="en-US" dirty="0" err="1" smtClean="0">
                <a:solidFill>
                  <a:schemeClr val="tx2"/>
                </a:solidFill>
                <a:ea typeface="Segoe UI" pitchFamily="34" charset="0"/>
                <a:cs typeface="Segoe UI" pitchFamily="34" charset="0"/>
              </a:rPr>
              <a:t>Powershell</a:t>
            </a:r>
            <a:r>
              <a:rPr lang="en-US" dirty="0" smtClean="0">
                <a:solidFill>
                  <a:schemeClr val="tx2"/>
                </a:solidFill>
                <a:ea typeface="Segoe UI" pitchFamily="34" charset="0"/>
                <a:cs typeface="Segoe UI" pitchFamily="34" charset="0"/>
              </a:rPr>
              <a:t> for DR:</a:t>
            </a:r>
            <a:endParaRPr lang="en-US" dirty="0">
              <a:solidFill>
                <a:schemeClr val="tx2"/>
              </a:solidFill>
              <a:ea typeface="Segoe UI" pitchFamily="34" charset="0"/>
              <a:cs typeface="Segoe UI" pitchFamily="34" charset="0"/>
            </a:endParaRPr>
          </a:p>
          <a:p>
            <a:pPr defTabSz="932472" fontAlgn="base">
              <a:spcBef>
                <a:spcPct val="0"/>
              </a:spcBef>
              <a:spcAft>
                <a:spcPts val="612"/>
              </a:spcAft>
            </a:pPr>
            <a:r>
              <a:rPr lang="en-US" sz="2000" dirty="0">
                <a:solidFill>
                  <a:schemeClr val="tx1"/>
                </a:solidFill>
                <a:latin typeface="Courier New" panose="02070309020205020404" pitchFamily="49" charset="0"/>
                <a:ea typeface="Segoe UI" pitchFamily="34" charset="0"/>
                <a:cs typeface="Courier New" panose="02070309020205020404" pitchFamily="49" charset="0"/>
              </a:rPr>
              <a:t>$</a:t>
            </a:r>
            <a:r>
              <a:rPr lang="en-US" sz="2000" dirty="0" err="1">
                <a:solidFill>
                  <a:schemeClr val="tx1"/>
                </a:solidFill>
                <a:latin typeface="Courier New" panose="02070309020205020404" pitchFamily="49" charset="0"/>
                <a:ea typeface="Segoe UI" pitchFamily="34" charset="0"/>
                <a:cs typeface="Courier New" panose="02070309020205020404" pitchFamily="49" charset="0"/>
              </a:rPr>
              <a:t>appProxy</a:t>
            </a:r>
            <a:r>
              <a:rPr lang="en-US" sz="2000" dirty="0">
                <a:solidFill>
                  <a:schemeClr val="tx1"/>
                </a:solidFill>
                <a:latin typeface="Courier New" panose="02070309020205020404" pitchFamily="49" charset="0"/>
                <a:ea typeface="Segoe UI" pitchFamily="34" charset="0"/>
                <a:cs typeface="Courier New" panose="02070309020205020404" pitchFamily="49" charset="0"/>
              </a:rPr>
              <a:t> = Get-</a:t>
            </a:r>
            <a:r>
              <a:rPr lang="en-US" sz="2000" dirty="0" err="1">
                <a:solidFill>
                  <a:schemeClr val="tx1"/>
                </a:solidFill>
                <a:latin typeface="Courier New" panose="02070309020205020404" pitchFamily="49" charset="0"/>
                <a:ea typeface="Segoe UI" pitchFamily="34" charset="0"/>
                <a:cs typeface="Courier New" panose="02070309020205020404" pitchFamily="49" charset="0"/>
              </a:rPr>
              <a:t>SPServiceApplicationProxy</a:t>
            </a:r>
            <a:r>
              <a:rPr lang="en-US" sz="2000" dirty="0">
                <a:solidFill>
                  <a:schemeClr val="tx1"/>
                </a:solidFill>
                <a:latin typeface="Courier New" panose="02070309020205020404" pitchFamily="49" charset="0"/>
                <a:ea typeface="Segoe UI" pitchFamily="34" charset="0"/>
                <a:cs typeface="Courier New" panose="02070309020205020404" pitchFamily="49" charset="0"/>
              </a:rPr>
              <a:t> “</a:t>
            </a:r>
            <a:r>
              <a:rPr lang="en-US" sz="2000" dirty="0" err="1">
                <a:solidFill>
                  <a:schemeClr val="tx1"/>
                </a:solidFill>
                <a:latin typeface="Courier New" panose="02070309020205020404" pitchFamily="49" charset="0"/>
                <a:ea typeface="Segoe UI" pitchFamily="34" charset="0"/>
                <a:cs typeface="Courier New" panose="02070309020205020404" pitchFamily="49" charset="0"/>
              </a:rPr>
              <a:t>AppManagementProxyId</a:t>
            </a:r>
            <a:r>
              <a:rPr lang="en-US" sz="2000" dirty="0" smtClean="0">
                <a:solidFill>
                  <a:schemeClr val="tx1"/>
                </a:solidFill>
                <a:latin typeface="Courier New" panose="02070309020205020404" pitchFamily="49" charset="0"/>
                <a:ea typeface="Segoe UI" pitchFamily="34" charset="0"/>
                <a:cs typeface="Courier New" panose="02070309020205020404" pitchFamily="49" charset="0"/>
              </a:rPr>
              <a:t>”</a:t>
            </a:r>
          </a:p>
          <a:p>
            <a:pPr defTabSz="932472" fontAlgn="base">
              <a:spcBef>
                <a:spcPct val="0"/>
              </a:spcBef>
              <a:spcAft>
                <a:spcPts val="612"/>
              </a:spcAft>
            </a:pPr>
            <a:r>
              <a:rPr lang="en-US" sz="2000" dirty="0" smtClean="0">
                <a:solidFill>
                  <a:schemeClr val="tx1"/>
                </a:solidFill>
                <a:latin typeface="Courier New" panose="02070309020205020404" pitchFamily="49" charset="0"/>
                <a:ea typeface="Segoe UI" pitchFamily="34" charset="0"/>
                <a:cs typeface="Courier New" panose="02070309020205020404" pitchFamily="49" charset="0"/>
              </a:rPr>
              <a:t>$</a:t>
            </a:r>
            <a:r>
              <a:rPr lang="en-US" sz="2000" dirty="0" err="1" smtClean="0">
                <a:solidFill>
                  <a:schemeClr val="tx1"/>
                </a:solidFill>
                <a:latin typeface="Courier New" panose="02070309020205020404" pitchFamily="49" charset="0"/>
                <a:ea typeface="Segoe UI" pitchFamily="34" charset="0"/>
                <a:cs typeface="Courier New" panose="02070309020205020404" pitchFamily="49" charset="0"/>
              </a:rPr>
              <a:t>appProxy.GetDeploymentID</a:t>
            </a:r>
            <a:r>
              <a:rPr lang="en-US" sz="2000" dirty="0" smtClean="0">
                <a:solidFill>
                  <a:schemeClr val="tx1"/>
                </a:solidFill>
                <a:latin typeface="Courier New" panose="02070309020205020404" pitchFamily="49" charset="0"/>
                <a:ea typeface="Segoe UI" pitchFamily="34" charset="0"/>
                <a:cs typeface="Courier New" panose="02070309020205020404" pitchFamily="49" charset="0"/>
              </a:rPr>
              <a:t>()</a:t>
            </a:r>
          </a:p>
          <a:p>
            <a:pPr marL="285750" indent="-285750" defTabSz="932472" fontAlgn="base">
              <a:spcBef>
                <a:spcPct val="0"/>
              </a:spcBef>
              <a:spcAft>
                <a:spcPts val="612"/>
              </a:spcAft>
              <a:buFont typeface="Arial" panose="020B0604020202020204" pitchFamily="34" charset="0"/>
              <a:buChar char="•"/>
            </a:pPr>
            <a:endParaRPr lang="en-US" sz="2000" dirty="0">
              <a:solidFill>
                <a:schemeClr val="tx1"/>
              </a:solidFill>
              <a:latin typeface="Courier New" panose="02070309020205020404" pitchFamily="49" charset="0"/>
              <a:ea typeface="Segoe UI" pitchFamily="34" charset="0"/>
              <a:cs typeface="Courier New" panose="02070309020205020404" pitchFamily="49" charset="0"/>
            </a:endParaRPr>
          </a:p>
          <a:p>
            <a:pPr defTabSz="932472" fontAlgn="base">
              <a:spcBef>
                <a:spcPct val="0"/>
              </a:spcBef>
              <a:spcAft>
                <a:spcPts val="612"/>
              </a:spcAft>
            </a:pPr>
            <a:r>
              <a:rPr lang="en-US" sz="2000" dirty="0">
                <a:solidFill>
                  <a:schemeClr val="tx1"/>
                </a:solidFill>
                <a:latin typeface="Courier New" panose="02070309020205020404" pitchFamily="49" charset="0"/>
                <a:ea typeface="Segoe UI" pitchFamily="34" charset="0"/>
                <a:cs typeface="Courier New" panose="02070309020205020404" pitchFamily="49" charset="0"/>
              </a:rPr>
              <a:t>Set-</a:t>
            </a:r>
            <a:r>
              <a:rPr lang="en-US" sz="2000" dirty="0" err="1">
                <a:solidFill>
                  <a:schemeClr val="tx1"/>
                </a:solidFill>
                <a:latin typeface="Courier New" panose="02070309020205020404" pitchFamily="49" charset="0"/>
                <a:ea typeface="Segoe UI" pitchFamily="34" charset="0"/>
                <a:cs typeface="Courier New" panose="02070309020205020404" pitchFamily="49" charset="0"/>
              </a:rPr>
              <a:t>SPAppManagementDeploymentID</a:t>
            </a:r>
            <a:endParaRPr lang="en-US" sz="2000" b="1" dirty="0">
              <a:solidFill>
                <a:schemeClr val="tx1"/>
              </a:solidFill>
              <a:latin typeface="Courier New" panose="02070309020205020404" pitchFamily="49" charset="0"/>
              <a:ea typeface="Segoe UI" pitchFamily="34" charset="0"/>
              <a:cs typeface="Courier New" panose="02070309020205020404" pitchFamily="49" charset="0"/>
            </a:endParaRPr>
          </a:p>
          <a:p>
            <a:endParaRPr lang="en-GB" dirty="0"/>
          </a:p>
        </p:txBody>
      </p:sp>
    </p:spTree>
    <p:extLst>
      <p:ext uri="{BB962C8B-B14F-4D97-AF65-F5344CB8AC3E}">
        <p14:creationId xmlns:p14="http://schemas.microsoft.com/office/powerpoint/2010/main" val="35203229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Backup and Restore</a:t>
            </a:r>
            <a:endParaRPr lang="en-GB" dirty="0"/>
          </a:p>
        </p:txBody>
      </p:sp>
      <p:sp>
        <p:nvSpPr>
          <p:cNvPr id="3" name="Text Placeholder 2"/>
          <p:cNvSpPr>
            <a:spLocks noGrp="1"/>
          </p:cNvSpPr>
          <p:nvPr>
            <p:ph type="body" sz="quarter" idx="11"/>
          </p:nvPr>
        </p:nvSpPr>
        <p:spPr>
          <a:xfrm>
            <a:off x="338263" y="1212849"/>
            <a:ext cx="11889564" cy="5576911"/>
          </a:xfrm>
        </p:spPr>
        <p:txBody>
          <a:bodyPr/>
          <a:lstStyle/>
          <a:p>
            <a:pPr defTabSz="932472" fontAlgn="base">
              <a:spcBef>
                <a:spcPct val="0"/>
              </a:spcBef>
              <a:spcAft>
                <a:spcPts val="612"/>
              </a:spcAft>
            </a:pPr>
            <a:r>
              <a:rPr lang="en-US" dirty="0" smtClean="0">
                <a:solidFill>
                  <a:schemeClr val="tx2"/>
                </a:solidFill>
                <a:ea typeface="Segoe UI" pitchFamily="34" charset="0"/>
                <a:cs typeface="Segoe UI" pitchFamily="34" charset="0"/>
              </a:rPr>
              <a:t>Site exports do not include app assets:</a:t>
            </a:r>
          </a:p>
          <a:p>
            <a:pPr defTabSz="932472" fontAlgn="base">
              <a:spcBef>
                <a:spcPct val="0"/>
              </a:spcBef>
              <a:spcAft>
                <a:spcPts val="612"/>
              </a:spcAft>
            </a:pPr>
            <a:r>
              <a:rPr lang="en-US" sz="3200" dirty="0" smtClean="0">
                <a:solidFill>
                  <a:schemeClr val="tx1"/>
                </a:solidFill>
                <a:ea typeface="Segoe UI" pitchFamily="34" charset="0"/>
                <a:cs typeface="Segoe UI" pitchFamily="34" charset="0"/>
              </a:rPr>
              <a:t>Export-</a:t>
            </a:r>
            <a:r>
              <a:rPr lang="en-US" sz="3200" dirty="0" err="1" smtClean="0">
                <a:solidFill>
                  <a:schemeClr val="tx1"/>
                </a:solidFill>
                <a:ea typeface="Segoe UI" pitchFamily="34" charset="0"/>
                <a:cs typeface="Segoe UI" pitchFamily="34" charset="0"/>
              </a:rPr>
              <a:t>SPWeb</a:t>
            </a:r>
            <a:r>
              <a:rPr lang="en-US" sz="3200" dirty="0" smtClean="0">
                <a:solidFill>
                  <a:schemeClr val="tx1"/>
                </a:solidFill>
                <a:ea typeface="Segoe UI" pitchFamily="34" charset="0"/>
                <a:cs typeface="Segoe UI" pitchFamily="34" charset="0"/>
              </a:rPr>
              <a:t> and Import-</a:t>
            </a:r>
            <a:r>
              <a:rPr lang="en-US" sz="3200" dirty="0" err="1" smtClean="0">
                <a:solidFill>
                  <a:schemeClr val="tx1"/>
                </a:solidFill>
                <a:ea typeface="Segoe UI" pitchFamily="34" charset="0"/>
                <a:cs typeface="Segoe UI" pitchFamily="34" charset="0"/>
              </a:rPr>
              <a:t>SPWeb</a:t>
            </a:r>
            <a:endParaRPr lang="en-US" sz="3200" dirty="0">
              <a:solidFill>
                <a:schemeClr val="tx1"/>
              </a:solidFill>
              <a:ea typeface="Segoe UI" pitchFamily="34" charset="0"/>
              <a:cs typeface="Segoe UI" pitchFamily="34" charset="0"/>
            </a:endParaRPr>
          </a:p>
          <a:p>
            <a:pPr defTabSz="932472" fontAlgn="base">
              <a:spcBef>
                <a:spcPct val="0"/>
              </a:spcBef>
              <a:spcAft>
                <a:spcPts val="612"/>
              </a:spcAft>
            </a:pPr>
            <a:endParaRPr lang="en-US" dirty="0">
              <a:solidFill>
                <a:schemeClr val="tx2"/>
              </a:solidFill>
              <a:ea typeface="Segoe UI" pitchFamily="34" charset="0"/>
              <a:cs typeface="Segoe UI" pitchFamily="34" charset="0"/>
            </a:endParaRPr>
          </a:p>
          <a:p>
            <a:pPr defTabSz="932472" fontAlgn="base">
              <a:spcBef>
                <a:spcPct val="0"/>
              </a:spcBef>
              <a:spcAft>
                <a:spcPts val="612"/>
              </a:spcAft>
            </a:pPr>
            <a:r>
              <a:rPr lang="en-US" dirty="0" smtClean="0">
                <a:solidFill>
                  <a:schemeClr val="tx2"/>
                </a:solidFill>
                <a:ea typeface="Segoe UI" pitchFamily="34" charset="0"/>
                <a:cs typeface="Segoe UI" pitchFamily="34" charset="0"/>
              </a:rPr>
              <a:t>Site backup and restore:</a:t>
            </a:r>
            <a:endParaRPr lang="en-US" dirty="0">
              <a:solidFill>
                <a:schemeClr val="tx2"/>
              </a:solidFill>
              <a:ea typeface="Segoe UI" pitchFamily="34" charset="0"/>
              <a:cs typeface="Segoe UI" pitchFamily="34" charset="0"/>
            </a:endParaRPr>
          </a:p>
          <a:p>
            <a:pPr defTabSz="932472" fontAlgn="base">
              <a:spcBef>
                <a:spcPct val="0"/>
              </a:spcBef>
              <a:spcAft>
                <a:spcPts val="612"/>
              </a:spcAft>
            </a:pPr>
            <a:r>
              <a:rPr lang="en-US" sz="3200" dirty="0" smtClean="0">
                <a:solidFill>
                  <a:schemeClr val="tx1"/>
                </a:solidFill>
                <a:ea typeface="Segoe UI" pitchFamily="34" charset="0"/>
                <a:cs typeface="Segoe UI" pitchFamily="34" charset="0"/>
              </a:rPr>
              <a:t>Backup-</a:t>
            </a:r>
            <a:r>
              <a:rPr lang="en-US" sz="3200" dirty="0" err="1" smtClean="0">
                <a:solidFill>
                  <a:schemeClr val="tx1"/>
                </a:solidFill>
                <a:ea typeface="Segoe UI" pitchFamily="34" charset="0"/>
                <a:cs typeface="Segoe UI" pitchFamily="34" charset="0"/>
              </a:rPr>
              <a:t>SPSite</a:t>
            </a:r>
            <a:r>
              <a:rPr lang="en-US" sz="3200" dirty="0" smtClean="0">
                <a:solidFill>
                  <a:schemeClr val="tx1"/>
                </a:solidFill>
                <a:ea typeface="Segoe UI" pitchFamily="34" charset="0"/>
                <a:cs typeface="Segoe UI" pitchFamily="34" charset="0"/>
              </a:rPr>
              <a:t> and Restore-</a:t>
            </a:r>
            <a:r>
              <a:rPr lang="en-US" sz="3200" dirty="0" err="1" smtClean="0">
                <a:solidFill>
                  <a:schemeClr val="tx1"/>
                </a:solidFill>
                <a:ea typeface="Segoe UI" pitchFamily="34" charset="0"/>
                <a:cs typeface="Segoe UI" pitchFamily="34" charset="0"/>
              </a:rPr>
              <a:t>SPSite</a:t>
            </a:r>
            <a:endParaRPr lang="en-US" sz="3200" dirty="0">
              <a:solidFill>
                <a:schemeClr val="tx1"/>
              </a:solidFill>
              <a:ea typeface="Segoe UI" pitchFamily="34" charset="0"/>
              <a:cs typeface="Segoe UI" pitchFamily="34" charset="0"/>
            </a:endParaRPr>
          </a:p>
          <a:p>
            <a:pPr defTabSz="932472" fontAlgn="base">
              <a:spcBef>
                <a:spcPct val="0"/>
              </a:spcBef>
              <a:spcAft>
                <a:spcPts val="612"/>
              </a:spcAft>
            </a:pPr>
            <a:endParaRPr lang="en-US" sz="3200" dirty="0" smtClean="0">
              <a:solidFill>
                <a:schemeClr val="tx1"/>
              </a:solidFill>
              <a:ea typeface="Segoe UI" pitchFamily="34" charset="0"/>
              <a:cs typeface="Segoe UI" pitchFamily="34" charset="0"/>
            </a:endParaRPr>
          </a:p>
          <a:p>
            <a:pPr defTabSz="932472" fontAlgn="base">
              <a:spcBef>
                <a:spcPct val="0"/>
              </a:spcBef>
              <a:spcAft>
                <a:spcPts val="612"/>
              </a:spcAft>
            </a:pPr>
            <a:r>
              <a:rPr lang="en-US" dirty="0" smtClean="0">
                <a:solidFill>
                  <a:schemeClr val="tx2"/>
                </a:solidFill>
                <a:ea typeface="Segoe UI" pitchFamily="34" charset="0"/>
                <a:cs typeface="Segoe UI" pitchFamily="34" charset="0"/>
              </a:rPr>
              <a:t>App exports:</a:t>
            </a:r>
            <a:endParaRPr lang="en-US" dirty="0">
              <a:solidFill>
                <a:schemeClr val="tx2"/>
              </a:solidFill>
              <a:ea typeface="Segoe UI" pitchFamily="34" charset="0"/>
              <a:cs typeface="Segoe UI" pitchFamily="34" charset="0"/>
            </a:endParaRPr>
          </a:p>
          <a:p>
            <a:pPr defTabSz="932472" fontAlgn="base">
              <a:spcBef>
                <a:spcPct val="0"/>
              </a:spcBef>
              <a:spcAft>
                <a:spcPts val="612"/>
              </a:spcAft>
            </a:pPr>
            <a:r>
              <a:rPr lang="en-US" sz="3200" dirty="0" smtClean="0">
                <a:solidFill>
                  <a:schemeClr val="tx1"/>
                </a:solidFill>
                <a:ea typeface="Segoe UI" pitchFamily="34" charset="0"/>
                <a:cs typeface="Segoe UI" pitchFamily="34" charset="0"/>
              </a:rPr>
              <a:t>Export-</a:t>
            </a:r>
            <a:r>
              <a:rPr lang="en-US" sz="3200" dirty="0" err="1" smtClean="0">
                <a:solidFill>
                  <a:schemeClr val="tx1"/>
                </a:solidFill>
                <a:ea typeface="Segoe UI" pitchFamily="34" charset="0"/>
                <a:cs typeface="Segoe UI" pitchFamily="34" charset="0"/>
              </a:rPr>
              <a:t>SPAppPackage</a:t>
            </a:r>
            <a:endParaRPr lang="en-US" sz="3200" dirty="0">
              <a:solidFill>
                <a:schemeClr val="tx1"/>
              </a:solidFill>
              <a:ea typeface="Segoe UI" pitchFamily="34" charset="0"/>
              <a:cs typeface="Segoe UI" pitchFamily="34" charset="0"/>
            </a:endParaRPr>
          </a:p>
          <a:p>
            <a:endParaRPr lang="en-GB" dirty="0"/>
          </a:p>
        </p:txBody>
      </p:sp>
    </p:spTree>
    <p:extLst>
      <p:ext uri="{BB962C8B-B14F-4D97-AF65-F5344CB8AC3E}">
        <p14:creationId xmlns:p14="http://schemas.microsoft.com/office/powerpoint/2010/main" val="106114090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Upgrading Apps</a:t>
            </a:r>
            <a:endParaRPr lang="en-GB" dirty="0"/>
          </a:p>
        </p:txBody>
      </p:sp>
      <p:sp>
        <p:nvSpPr>
          <p:cNvPr id="3" name="Text Placeholder 2"/>
          <p:cNvSpPr>
            <a:spLocks noGrp="1"/>
          </p:cNvSpPr>
          <p:nvPr>
            <p:ph type="body" sz="quarter" idx="11"/>
          </p:nvPr>
        </p:nvSpPr>
        <p:spPr>
          <a:xfrm>
            <a:off x="274639" y="1212849"/>
            <a:ext cx="11889564" cy="6580263"/>
          </a:xfrm>
        </p:spPr>
        <p:txBody>
          <a:bodyPr/>
          <a:lstStyle/>
          <a:p>
            <a:pPr defTabSz="932472" fontAlgn="base">
              <a:spcBef>
                <a:spcPct val="0"/>
              </a:spcBef>
              <a:spcAft>
                <a:spcPts val="612"/>
              </a:spcAft>
            </a:pPr>
            <a:r>
              <a:rPr lang="en-US" sz="3600" dirty="0" smtClean="0">
                <a:solidFill>
                  <a:schemeClr val="tx2"/>
                </a:solidFill>
                <a:ea typeface="Segoe UI" pitchFamily="34" charset="0"/>
                <a:cs typeface="Segoe UI" pitchFamily="34" charset="0"/>
              </a:rPr>
              <a:t>Site administrators are responsible for upgrading Apps</a:t>
            </a:r>
          </a:p>
          <a:p>
            <a:pPr defTabSz="932472" fontAlgn="base">
              <a:spcBef>
                <a:spcPct val="0"/>
              </a:spcBef>
              <a:spcAft>
                <a:spcPts val="612"/>
              </a:spcAft>
            </a:pPr>
            <a:r>
              <a:rPr lang="en-US" sz="3600" dirty="0" smtClean="0">
                <a:solidFill>
                  <a:schemeClr val="tx2"/>
                </a:solidFill>
                <a:ea typeface="Segoe UI" pitchFamily="34" charset="0"/>
                <a:cs typeface="Segoe UI" pitchFamily="34" charset="0"/>
              </a:rPr>
              <a:t>Notification state needs to be updated by SharePoint first</a:t>
            </a:r>
          </a:p>
          <a:p>
            <a:pPr defTabSz="932472" fontAlgn="base">
              <a:spcBef>
                <a:spcPct val="0"/>
              </a:spcBef>
              <a:spcAft>
                <a:spcPts val="612"/>
              </a:spcAft>
            </a:pPr>
            <a:endParaRPr lang="en-US" sz="1800" dirty="0">
              <a:solidFill>
                <a:schemeClr val="tx2"/>
              </a:solidFill>
              <a:ea typeface="Segoe UI" pitchFamily="34" charset="0"/>
              <a:cs typeface="Segoe UI" pitchFamily="34" charset="0"/>
            </a:endParaRPr>
          </a:p>
          <a:p>
            <a:pPr defTabSz="932472" fontAlgn="base">
              <a:spcBef>
                <a:spcPct val="0"/>
              </a:spcBef>
              <a:spcAft>
                <a:spcPts val="612"/>
              </a:spcAft>
            </a:pPr>
            <a:r>
              <a:rPr lang="en-US" sz="3600" dirty="0" smtClean="0">
                <a:solidFill>
                  <a:schemeClr val="tx2"/>
                </a:solidFill>
                <a:ea typeface="Segoe UI" pitchFamily="34" charset="0"/>
                <a:cs typeface="Segoe UI" pitchFamily="34" charset="0"/>
              </a:rPr>
              <a:t>Timer </a:t>
            </a:r>
            <a:r>
              <a:rPr lang="en-US" sz="3600" dirty="0">
                <a:solidFill>
                  <a:schemeClr val="tx2"/>
                </a:solidFill>
                <a:ea typeface="Segoe UI" pitchFamily="34" charset="0"/>
                <a:cs typeface="Segoe UI" pitchFamily="34" charset="0"/>
              </a:rPr>
              <a:t>Jobs:</a:t>
            </a:r>
          </a:p>
          <a:p>
            <a:pPr marL="285750" indent="-285750" defTabSz="932472" fontAlgn="base">
              <a:spcBef>
                <a:spcPct val="0"/>
              </a:spcBef>
              <a:spcAft>
                <a:spcPts val="612"/>
              </a:spcAft>
              <a:buFont typeface="Arial" panose="020B0604020202020204" pitchFamily="34" charset="0"/>
              <a:buChar char="•"/>
            </a:pPr>
            <a:r>
              <a:rPr lang="en-US" sz="2800" dirty="0">
                <a:solidFill>
                  <a:schemeClr val="tx1"/>
                </a:solidFill>
                <a:ea typeface="Segoe UI" pitchFamily="34" charset="0"/>
                <a:cs typeface="Segoe UI" pitchFamily="34" charset="0"/>
              </a:rPr>
              <a:t>App State Update</a:t>
            </a:r>
          </a:p>
          <a:p>
            <a:pPr marL="285750" indent="-285750" defTabSz="932472" fontAlgn="base">
              <a:spcBef>
                <a:spcPct val="0"/>
              </a:spcBef>
              <a:spcAft>
                <a:spcPts val="612"/>
              </a:spcAft>
              <a:buFont typeface="Arial" panose="020B0604020202020204" pitchFamily="34" charset="0"/>
              <a:buChar char="•"/>
            </a:pPr>
            <a:r>
              <a:rPr lang="en-US" sz="2800" dirty="0">
                <a:solidFill>
                  <a:schemeClr val="tx1"/>
                </a:solidFill>
                <a:ea typeface="Segoe UI" pitchFamily="34" charset="0"/>
                <a:cs typeface="Segoe UI" pitchFamily="34" charset="0"/>
              </a:rPr>
              <a:t>Internal App State Update</a:t>
            </a:r>
          </a:p>
          <a:p>
            <a:pPr defTabSz="932472" fontAlgn="base">
              <a:spcBef>
                <a:spcPct val="0"/>
              </a:spcBef>
              <a:spcAft>
                <a:spcPts val="612"/>
              </a:spcAft>
            </a:pPr>
            <a:endParaRPr lang="en-US" sz="1800" dirty="0">
              <a:solidFill>
                <a:schemeClr val="tx1"/>
              </a:solidFill>
              <a:ea typeface="Segoe UI" pitchFamily="34" charset="0"/>
              <a:cs typeface="Segoe UI" pitchFamily="34" charset="0"/>
            </a:endParaRPr>
          </a:p>
          <a:p>
            <a:pPr defTabSz="932472" fontAlgn="base">
              <a:spcBef>
                <a:spcPct val="0"/>
              </a:spcBef>
              <a:spcAft>
                <a:spcPts val="612"/>
              </a:spcAft>
            </a:pPr>
            <a:r>
              <a:rPr lang="en-US" sz="3600" dirty="0">
                <a:solidFill>
                  <a:schemeClr val="tx2"/>
                </a:solidFill>
                <a:ea typeface="Segoe UI" pitchFamily="34" charset="0"/>
                <a:cs typeface="Segoe UI" pitchFamily="34" charset="0"/>
              </a:rPr>
              <a:t>Cmdlets:</a:t>
            </a:r>
          </a:p>
          <a:p>
            <a:pPr marL="285750" indent="-285750" defTabSz="932472" fontAlgn="base">
              <a:spcBef>
                <a:spcPct val="0"/>
              </a:spcBef>
              <a:spcAft>
                <a:spcPts val="612"/>
              </a:spcAft>
              <a:buFont typeface="Arial" panose="020B0604020202020204" pitchFamily="34" charset="0"/>
              <a:buChar char="•"/>
            </a:pPr>
            <a:r>
              <a:rPr lang="en-US" sz="2800" dirty="0" smtClean="0">
                <a:solidFill>
                  <a:schemeClr val="tx1"/>
                </a:solidFill>
                <a:ea typeface="Segoe UI" pitchFamily="34" charset="0"/>
                <a:cs typeface="Segoe UI" pitchFamily="34" charset="0"/>
              </a:rPr>
              <a:t>Get-</a:t>
            </a:r>
            <a:r>
              <a:rPr lang="en-US" sz="2800" dirty="0" err="1" smtClean="0">
                <a:solidFill>
                  <a:schemeClr val="tx1"/>
                </a:solidFill>
                <a:ea typeface="Segoe UI" pitchFamily="34" charset="0"/>
                <a:cs typeface="Segoe UI" pitchFamily="34" charset="0"/>
              </a:rPr>
              <a:t>SPAppStateUpdateInterval</a:t>
            </a:r>
            <a:endParaRPr lang="en-US" sz="3200" dirty="0">
              <a:solidFill>
                <a:schemeClr val="tx1"/>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2800" dirty="0" smtClean="0">
                <a:solidFill>
                  <a:schemeClr val="tx1"/>
                </a:solidFill>
                <a:ea typeface="Segoe UI" pitchFamily="34" charset="0"/>
                <a:cs typeface="Segoe UI" pitchFamily="34" charset="0"/>
              </a:rPr>
              <a:t>Get-</a:t>
            </a:r>
            <a:r>
              <a:rPr lang="en-US" sz="2800" dirty="0" err="1" smtClean="0">
                <a:solidFill>
                  <a:schemeClr val="tx1"/>
                </a:solidFill>
                <a:ea typeface="Segoe UI" pitchFamily="34" charset="0"/>
                <a:cs typeface="Segoe UI" pitchFamily="34" charset="0"/>
              </a:rPr>
              <a:t>SPAppStateSyncLastRunTime</a:t>
            </a:r>
            <a:endParaRPr lang="en-US" sz="2800" dirty="0">
              <a:solidFill>
                <a:schemeClr val="tx1"/>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2800" dirty="0" smtClean="0">
                <a:solidFill>
                  <a:schemeClr val="tx1"/>
                </a:solidFill>
                <a:ea typeface="Segoe UI" pitchFamily="34" charset="0"/>
                <a:cs typeface="Segoe UI" pitchFamily="34" charset="0"/>
              </a:rPr>
              <a:t>Set-</a:t>
            </a:r>
            <a:r>
              <a:rPr lang="en-US" sz="2800" dirty="0" err="1" smtClean="0">
                <a:solidFill>
                  <a:schemeClr val="tx1"/>
                </a:solidFill>
                <a:ea typeface="Segoe UI" pitchFamily="34" charset="0"/>
                <a:cs typeface="Segoe UI" pitchFamily="34" charset="0"/>
              </a:rPr>
              <a:t>SPAppStateUpdateInterval</a:t>
            </a:r>
            <a:endParaRPr lang="en-US" sz="3200" dirty="0">
              <a:solidFill>
                <a:schemeClr val="tx1"/>
              </a:solidFill>
              <a:ea typeface="Segoe UI" pitchFamily="34" charset="0"/>
              <a:cs typeface="Segoe UI" pitchFamily="34" charset="0"/>
            </a:endParaRPr>
          </a:p>
          <a:p>
            <a:pPr marL="285750" indent="-285750" defTabSz="932472" fontAlgn="base">
              <a:spcBef>
                <a:spcPct val="0"/>
              </a:spcBef>
              <a:spcAft>
                <a:spcPts val="612"/>
              </a:spcAft>
              <a:buFont typeface="Arial" panose="020B0604020202020204" pitchFamily="34" charset="0"/>
              <a:buChar char="•"/>
            </a:pPr>
            <a:r>
              <a:rPr lang="en-US" sz="2800" dirty="0">
                <a:solidFill>
                  <a:schemeClr val="tx1"/>
                </a:solidFill>
                <a:ea typeface="Segoe UI" pitchFamily="34" charset="0"/>
                <a:cs typeface="Segoe UI" pitchFamily="34" charset="0"/>
              </a:rPr>
              <a:t>Update-</a:t>
            </a:r>
            <a:r>
              <a:rPr lang="en-US" sz="2800" dirty="0" err="1">
                <a:solidFill>
                  <a:schemeClr val="tx1"/>
                </a:solidFill>
                <a:ea typeface="Segoe UI" pitchFamily="34" charset="0"/>
                <a:cs typeface="Segoe UI" pitchFamily="34" charset="0"/>
              </a:rPr>
              <a:t>SPAppInstance</a:t>
            </a:r>
            <a:endParaRPr lang="en-US" sz="2800" dirty="0">
              <a:solidFill>
                <a:schemeClr val="tx1"/>
              </a:solidFill>
              <a:ea typeface="Segoe UI" pitchFamily="34" charset="0"/>
              <a:cs typeface="Segoe UI" pitchFamily="34" charset="0"/>
            </a:endParaRPr>
          </a:p>
          <a:p>
            <a:endParaRPr lang="en-GB" sz="3200" dirty="0"/>
          </a:p>
        </p:txBody>
      </p:sp>
    </p:spTree>
    <p:extLst>
      <p:ext uri="{BB962C8B-B14F-4D97-AF65-F5344CB8AC3E}">
        <p14:creationId xmlns:p14="http://schemas.microsoft.com/office/powerpoint/2010/main" val="226264788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1602" y="2585822"/>
            <a:ext cx="11848254" cy="2751698"/>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7200">
                <a:gradFill>
                  <a:gsLst>
                    <a:gs pos="1250">
                      <a:srgbClr val="FFFFFF"/>
                    </a:gs>
                    <a:gs pos="100000">
                      <a:srgbClr val="FFFFFF"/>
                    </a:gs>
                  </a:gsLst>
                  <a:lin ang="5400000" scaled="0"/>
                </a:gradFill>
              </a:rPr>
              <a:t>Apps Monitoring</a:t>
            </a:r>
          </a:p>
        </p:txBody>
      </p:sp>
    </p:spTree>
    <p:extLst>
      <p:ext uri="{BB962C8B-B14F-4D97-AF65-F5344CB8AC3E}">
        <p14:creationId xmlns:p14="http://schemas.microsoft.com/office/powerpoint/2010/main" val="270278884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Monitoring and logging</a:t>
            </a:r>
            <a:endParaRPr lang="en-GB" dirty="0"/>
          </a:p>
        </p:txBody>
      </p:sp>
      <p:sp>
        <p:nvSpPr>
          <p:cNvPr id="3" name="Text Placeholder 2"/>
          <p:cNvSpPr>
            <a:spLocks noGrp="1"/>
          </p:cNvSpPr>
          <p:nvPr>
            <p:ph type="body" sz="quarter" idx="11"/>
          </p:nvPr>
        </p:nvSpPr>
        <p:spPr/>
        <p:txBody>
          <a:bodyPr/>
          <a:lstStyle/>
          <a:p>
            <a:endParaRPr lang="en-GB"/>
          </a:p>
        </p:txBody>
      </p:sp>
      <p:graphicFrame>
        <p:nvGraphicFramePr>
          <p:cNvPr id="4" name="Diagram 3"/>
          <p:cNvGraphicFramePr/>
          <p:nvPr>
            <p:extLst/>
          </p:nvPr>
        </p:nvGraphicFramePr>
        <p:xfrm>
          <a:off x="2329805" y="1553046"/>
          <a:ext cx="7817899" cy="45638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090825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Monitoring Apps</a:t>
            </a:r>
            <a:endParaRPr lang="en-GB" dirty="0"/>
          </a:p>
        </p:txBody>
      </p:sp>
      <p:sp>
        <p:nvSpPr>
          <p:cNvPr id="3" name="Text Placeholder 2"/>
          <p:cNvSpPr>
            <a:spLocks noGrp="1"/>
          </p:cNvSpPr>
          <p:nvPr>
            <p:ph type="body" sz="quarter" idx="12"/>
          </p:nvPr>
        </p:nvSpPr>
        <p:spPr/>
        <p:txBody>
          <a:bodyPr/>
          <a:lstStyle/>
          <a:p>
            <a:r>
              <a:rPr lang="en-GB" dirty="0" smtClean="0"/>
              <a:t>Sam Hassani</a:t>
            </a:r>
            <a:endParaRPr lang="en-GB" dirty="0"/>
          </a:p>
        </p:txBody>
      </p:sp>
    </p:spTree>
    <p:extLst>
      <p:ext uri="{BB962C8B-B14F-4D97-AF65-F5344CB8AC3E}">
        <p14:creationId xmlns:p14="http://schemas.microsoft.com/office/powerpoint/2010/main" val="26403446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4"/>
          <p:cNvSpPr/>
          <p:nvPr/>
        </p:nvSpPr>
        <p:spPr bwMode="auto">
          <a:xfrm>
            <a:off x="274638" y="300406"/>
            <a:ext cx="4143399" cy="26207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Apps are the order of the day</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95182907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8989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1"/>
          </p:nvPr>
        </p:nvSpPr>
        <p:spPr>
          <a:xfrm>
            <a:off x="274639" y="1212849"/>
            <a:ext cx="11889564" cy="2769989"/>
          </a:xfrm>
        </p:spPr>
        <p:txBody>
          <a:bodyPr/>
          <a:lstStyle/>
          <a:p>
            <a:r>
              <a:rPr lang="en-US" dirty="0" smtClean="0"/>
              <a:t>Overview of Apps in SharePoint</a:t>
            </a:r>
          </a:p>
          <a:p>
            <a:r>
              <a:rPr lang="en-US" dirty="0" smtClean="0"/>
              <a:t>Configuring an on-premises farm for Apps</a:t>
            </a:r>
          </a:p>
          <a:p>
            <a:r>
              <a:rPr lang="en-US" dirty="0" smtClean="0"/>
              <a:t>Apps lifecycle management</a:t>
            </a:r>
          </a:p>
          <a:p>
            <a:r>
              <a:rPr lang="en-US" dirty="0" smtClean="0"/>
              <a:t>Apps monitoring</a:t>
            </a:r>
          </a:p>
        </p:txBody>
      </p:sp>
    </p:spTree>
    <p:extLst>
      <p:ext uri="{BB962C8B-B14F-4D97-AF65-F5344CB8AC3E}">
        <p14:creationId xmlns:p14="http://schemas.microsoft.com/office/powerpoint/2010/main" val="221567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8304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1602" y="2585822"/>
            <a:ext cx="11848254" cy="2751698"/>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7200">
                <a:gradFill>
                  <a:gsLst>
                    <a:gs pos="1250">
                      <a:srgbClr val="FFFFFF"/>
                    </a:gs>
                    <a:gs pos="100000">
                      <a:srgbClr val="FFFFFF"/>
                    </a:gs>
                  </a:gsLst>
                  <a:lin ang="5400000" scaled="0"/>
                </a:gradFill>
              </a:rPr>
              <a:t>Overview of Apps</a:t>
            </a:r>
          </a:p>
        </p:txBody>
      </p:sp>
    </p:spTree>
    <p:extLst>
      <p:ext uri="{BB962C8B-B14F-4D97-AF65-F5344CB8AC3E}">
        <p14:creationId xmlns:p14="http://schemas.microsoft.com/office/powerpoint/2010/main" val="261529644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Evolution of SharePoint customizations</a:t>
            </a:r>
            <a:endParaRPr lang="en-GB" dirty="0"/>
          </a:p>
        </p:txBody>
      </p:sp>
      <p:sp>
        <p:nvSpPr>
          <p:cNvPr id="3" name="Text Placeholder 2"/>
          <p:cNvSpPr>
            <a:spLocks noGrp="1"/>
          </p:cNvSpPr>
          <p:nvPr>
            <p:ph type="body" sz="quarter" idx="11"/>
          </p:nvPr>
        </p:nvSpPr>
        <p:spPr/>
        <p:txBody>
          <a:bodyPr/>
          <a:lstStyle/>
          <a:p>
            <a:endParaRPr lang="en-GB"/>
          </a:p>
        </p:txBody>
      </p:sp>
      <p:pic>
        <p:nvPicPr>
          <p:cNvPr id="4" name="Picture 3"/>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64965" y="1489939"/>
            <a:ext cx="3843270" cy="2160000"/>
          </a:xfrm>
          <a:prstGeom prst="rect">
            <a:avLst/>
          </a:prstGeom>
        </p:spPr>
      </p:pic>
      <p:pic>
        <p:nvPicPr>
          <p:cNvPr id="5" name="Picture 4"/>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162925" y="1489939"/>
            <a:ext cx="3843270" cy="2160000"/>
          </a:xfrm>
          <a:prstGeom prst="rect">
            <a:avLst/>
          </a:prstGeom>
        </p:spPr>
      </p:pic>
      <p:pic>
        <p:nvPicPr>
          <p:cNvPr id="6" name="Picture 5"/>
          <p:cNvPicPr>
            <a:picLocks/>
          </p:cNvPicPr>
          <p:nvPr/>
        </p:nvPicPr>
        <p:blipFill>
          <a:blip r:embed="rId7" cstate="screen">
            <a:extLst>
              <a:ext uri="{BEBA8EAE-BF5A-486C-A8C5-ECC9F3942E4B}">
                <a14:imgProps xmlns:a14="http://schemas.microsoft.com/office/drawing/2010/main">
                  <a14:imgLayer r:embed="rId8">
                    <a14:imgEffect>
                      <a14:brightnessContrast bright="-10000"/>
                    </a14:imgEffect>
                  </a14:imgLayer>
                </a14:imgProps>
              </a:ext>
              <a:ext uri="{28A0092B-C50C-407E-A947-70E740481C1C}">
                <a14:useLocalDpi xmlns:a14="http://schemas.microsoft.com/office/drawing/2010/main" val="0"/>
              </a:ext>
            </a:extLst>
          </a:blip>
          <a:stretch>
            <a:fillRect/>
          </a:stretch>
        </p:blipFill>
        <p:spPr>
          <a:xfrm>
            <a:off x="8067245" y="1489936"/>
            <a:ext cx="3844800" cy="2160000"/>
          </a:xfrm>
          <a:prstGeom prst="rect">
            <a:avLst/>
          </a:prstGeom>
        </p:spPr>
      </p:pic>
      <p:sp>
        <p:nvSpPr>
          <p:cNvPr id="11" name="Rectangle 10"/>
          <p:cNvSpPr>
            <a:spLocks/>
          </p:cNvSpPr>
          <p:nvPr/>
        </p:nvSpPr>
        <p:spPr bwMode="auto">
          <a:xfrm>
            <a:off x="263435" y="3713526"/>
            <a:ext cx="3844800" cy="2160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Full trust solutions</a:t>
            </a: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Prone to </a:t>
            </a:r>
            <a:r>
              <a:rPr lang="en-US" sz="2000" dirty="0">
                <a:gradFill>
                  <a:gsLst>
                    <a:gs pos="0">
                      <a:srgbClr val="FFFFFF"/>
                    </a:gs>
                    <a:gs pos="100000">
                      <a:srgbClr val="FFFFFF"/>
                    </a:gs>
                  </a:gsLst>
                  <a:lin ang="5400000" scaled="0"/>
                </a:gradFill>
                <a:ea typeface="Segoe UI" pitchFamily="34" charset="0"/>
                <a:cs typeface="Segoe UI" pitchFamily="34" charset="0"/>
              </a:rPr>
              <a:t>stabilization </a:t>
            </a:r>
            <a:r>
              <a:rPr lang="en-US" sz="2000" dirty="0" smtClean="0">
                <a:gradFill>
                  <a:gsLst>
                    <a:gs pos="0">
                      <a:srgbClr val="FFFFFF"/>
                    </a:gs>
                    <a:gs pos="100000">
                      <a:srgbClr val="FFFFFF"/>
                    </a:gs>
                  </a:gsLst>
                  <a:lin ang="5400000" scaled="0"/>
                </a:gradFill>
                <a:ea typeface="Segoe UI" pitchFamily="34" charset="0"/>
                <a:cs typeface="Segoe UI" pitchFamily="34" charset="0"/>
              </a:rPr>
              <a:t>issues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Challenging to upgrade</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Unfeasible on hosted platform</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a:spLocks/>
          </p:cNvSpPr>
          <p:nvPr/>
        </p:nvSpPr>
        <p:spPr bwMode="auto">
          <a:xfrm>
            <a:off x="4161395" y="3713526"/>
            <a:ext cx="3844800" cy="216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Sandboxed solutions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Too strict for developers</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Hard to maintain and scale</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Confusing for site owners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a:spLocks/>
          </p:cNvSpPr>
          <p:nvPr/>
        </p:nvSpPr>
        <p:spPr bwMode="auto">
          <a:xfrm>
            <a:off x="8067245" y="3713526"/>
            <a:ext cx="3844800" cy="2160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a:t>
            </a:r>
            <a:r>
              <a:rPr lang="en-US" sz="2400" dirty="0" smtClean="0">
                <a:gradFill>
                  <a:gsLst>
                    <a:gs pos="0">
                      <a:srgbClr val="FFFFFF"/>
                    </a:gs>
                    <a:gs pos="100000">
                      <a:srgbClr val="FFFFFF"/>
                    </a:gs>
                  </a:gsLst>
                  <a:lin ang="5400000" scaled="0"/>
                </a:gradFill>
                <a:ea typeface="Segoe UI" pitchFamily="34" charset="0"/>
                <a:cs typeface="Segoe UI" pitchFamily="34" charset="0"/>
              </a:rPr>
              <a:t>Cloud) App model</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Cloud/client code only</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Host/language independent</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Full life cycle and reuse ‘story’</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8370789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why the need for Apps in SharePoint?</a:t>
            </a:r>
            <a:endParaRPr lang="en-GB" dirty="0"/>
          </a:p>
        </p:txBody>
      </p:sp>
      <p:sp>
        <p:nvSpPr>
          <p:cNvPr id="5" name="TextBox 4"/>
          <p:cNvSpPr txBox="1"/>
          <p:nvPr/>
        </p:nvSpPr>
        <p:spPr>
          <a:xfrm>
            <a:off x="1156909" y="1962988"/>
            <a:ext cx="1340752"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Sites</a:t>
            </a:r>
          </a:p>
        </p:txBody>
      </p:sp>
      <p:sp>
        <p:nvSpPr>
          <p:cNvPr id="6" name="TextBox 5"/>
          <p:cNvSpPr txBox="1"/>
          <p:nvPr/>
        </p:nvSpPr>
        <p:spPr>
          <a:xfrm>
            <a:off x="3832601" y="5292676"/>
            <a:ext cx="923330" cy="1516954"/>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Views</a:t>
            </a:r>
          </a:p>
        </p:txBody>
      </p:sp>
      <p:sp>
        <p:nvSpPr>
          <p:cNvPr id="7" name="TextBox 6"/>
          <p:cNvSpPr txBox="1"/>
          <p:nvPr/>
        </p:nvSpPr>
        <p:spPr>
          <a:xfrm>
            <a:off x="8647500" y="2222453"/>
            <a:ext cx="2251257"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Columns</a:t>
            </a:r>
          </a:p>
        </p:txBody>
      </p:sp>
      <p:sp>
        <p:nvSpPr>
          <p:cNvPr id="9" name="TextBox 8"/>
          <p:cNvSpPr txBox="1"/>
          <p:nvPr/>
        </p:nvSpPr>
        <p:spPr>
          <a:xfrm>
            <a:off x="3751133" y="1848627"/>
            <a:ext cx="923330" cy="2081211"/>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Libraries</a:t>
            </a:r>
          </a:p>
        </p:txBody>
      </p:sp>
      <p:sp>
        <p:nvSpPr>
          <p:cNvPr id="10" name="TextBox 9"/>
          <p:cNvSpPr txBox="1"/>
          <p:nvPr/>
        </p:nvSpPr>
        <p:spPr>
          <a:xfrm>
            <a:off x="2185789" y="3084030"/>
            <a:ext cx="1621854"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Pages</a:t>
            </a:r>
          </a:p>
        </p:txBody>
      </p:sp>
      <p:sp>
        <p:nvSpPr>
          <p:cNvPr id="11" name="TextBox 10"/>
          <p:cNvSpPr txBox="1"/>
          <p:nvPr/>
        </p:nvSpPr>
        <p:spPr>
          <a:xfrm>
            <a:off x="2352484" y="4315778"/>
            <a:ext cx="923330" cy="1186735"/>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Lists</a:t>
            </a:r>
          </a:p>
        </p:txBody>
      </p:sp>
      <p:sp>
        <p:nvSpPr>
          <p:cNvPr id="12" name="TextBox 11"/>
          <p:cNvSpPr txBox="1"/>
          <p:nvPr/>
        </p:nvSpPr>
        <p:spPr>
          <a:xfrm>
            <a:off x="4778926" y="2467209"/>
            <a:ext cx="2547620"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Web Parts</a:t>
            </a:r>
          </a:p>
        </p:txBody>
      </p:sp>
      <p:sp>
        <p:nvSpPr>
          <p:cNvPr id="13" name="TextBox 12"/>
          <p:cNvSpPr txBox="1"/>
          <p:nvPr/>
        </p:nvSpPr>
        <p:spPr>
          <a:xfrm>
            <a:off x="6825015" y="5263245"/>
            <a:ext cx="2577372"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Workflows</a:t>
            </a:r>
          </a:p>
        </p:txBody>
      </p:sp>
      <p:sp>
        <p:nvSpPr>
          <p:cNvPr id="14" name="TextBox 13"/>
          <p:cNvSpPr txBox="1"/>
          <p:nvPr/>
        </p:nvSpPr>
        <p:spPr>
          <a:xfrm>
            <a:off x="5285952" y="3381511"/>
            <a:ext cx="923330" cy="3150991"/>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Master Pages</a:t>
            </a:r>
          </a:p>
        </p:txBody>
      </p:sp>
      <p:sp>
        <p:nvSpPr>
          <p:cNvPr id="15" name="TextBox 14"/>
          <p:cNvSpPr txBox="1"/>
          <p:nvPr/>
        </p:nvSpPr>
        <p:spPr>
          <a:xfrm>
            <a:off x="6549465" y="4107544"/>
            <a:ext cx="2312171"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Solutions</a:t>
            </a:r>
          </a:p>
        </p:txBody>
      </p:sp>
      <p:sp>
        <p:nvSpPr>
          <p:cNvPr id="16" name="TextBox 15"/>
          <p:cNvSpPr txBox="1"/>
          <p:nvPr/>
        </p:nvSpPr>
        <p:spPr>
          <a:xfrm>
            <a:off x="7326723" y="1958280"/>
            <a:ext cx="923330" cy="2091791"/>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Features</a:t>
            </a:r>
          </a:p>
        </p:txBody>
      </p:sp>
      <p:sp>
        <p:nvSpPr>
          <p:cNvPr id="19" name="TextBox 18"/>
          <p:cNvSpPr txBox="1"/>
          <p:nvPr/>
        </p:nvSpPr>
        <p:spPr>
          <a:xfrm>
            <a:off x="9517141" y="3137222"/>
            <a:ext cx="923330" cy="3354188"/>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Content Types</a:t>
            </a:r>
          </a:p>
        </p:txBody>
      </p:sp>
      <p:sp>
        <p:nvSpPr>
          <p:cNvPr id="17" name="TextBox 16"/>
          <p:cNvSpPr txBox="1"/>
          <p:nvPr/>
        </p:nvSpPr>
        <p:spPr>
          <a:xfrm>
            <a:off x="1203159" y="3004175"/>
            <a:ext cx="923330" cy="2738442"/>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Documents</a:t>
            </a:r>
          </a:p>
        </p:txBody>
      </p:sp>
    </p:spTree>
    <p:extLst>
      <p:ext uri="{BB962C8B-B14F-4D97-AF65-F5344CB8AC3E}">
        <p14:creationId xmlns:p14="http://schemas.microsoft.com/office/powerpoint/2010/main" val="9317038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12" grpId="0"/>
      <p:bldP spid="13" grpId="0"/>
      <p:bldP spid="14" grpId="0"/>
      <p:bldP spid="15" grpId="0"/>
      <p:bldP spid="16" grpId="0"/>
      <p:bldP spid="19"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why the need for Apps in SharePoint?</a:t>
            </a:r>
            <a:endParaRPr lang="en-GB" dirty="0"/>
          </a:p>
        </p:txBody>
      </p:sp>
      <p:sp>
        <p:nvSpPr>
          <p:cNvPr id="5" name="TextBox 4"/>
          <p:cNvSpPr txBox="1"/>
          <p:nvPr/>
        </p:nvSpPr>
        <p:spPr>
          <a:xfrm>
            <a:off x="1156909" y="1962988"/>
            <a:ext cx="1340752"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Sites</a:t>
            </a:r>
          </a:p>
        </p:txBody>
      </p:sp>
      <p:sp>
        <p:nvSpPr>
          <p:cNvPr id="6" name="TextBox 5"/>
          <p:cNvSpPr txBox="1"/>
          <p:nvPr/>
        </p:nvSpPr>
        <p:spPr>
          <a:xfrm>
            <a:off x="3832601" y="5292676"/>
            <a:ext cx="923330" cy="1516954"/>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Views</a:t>
            </a:r>
          </a:p>
        </p:txBody>
      </p:sp>
      <p:sp>
        <p:nvSpPr>
          <p:cNvPr id="7" name="TextBox 6"/>
          <p:cNvSpPr txBox="1"/>
          <p:nvPr/>
        </p:nvSpPr>
        <p:spPr>
          <a:xfrm>
            <a:off x="8647500" y="2222453"/>
            <a:ext cx="2251257"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Columns</a:t>
            </a:r>
          </a:p>
        </p:txBody>
      </p:sp>
      <p:sp>
        <p:nvSpPr>
          <p:cNvPr id="8" name="TextBox 7"/>
          <p:cNvSpPr txBox="1"/>
          <p:nvPr/>
        </p:nvSpPr>
        <p:spPr>
          <a:xfrm>
            <a:off x="3501809" y="4334735"/>
            <a:ext cx="1464183"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Apps</a:t>
            </a:r>
          </a:p>
        </p:txBody>
      </p:sp>
      <p:sp>
        <p:nvSpPr>
          <p:cNvPr id="9" name="TextBox 8"/>
          <p:cNvSpPr txBox="1"/>
          <p:nvPr/>
        </p:nvSpPr>
        <p:spPr>
          <a:xfrm>
            <a:off x="3751133" y="1848627"/>
            <a:ext cx="923330" cy="2081211"/>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Libraries</a:t>
            </a:r>
          </a:p>
        </p:txBody>
      </p:sp>
      <p:sp>
        <p:nvSpPr>
          <p:cNvPr id="10" name="TextBox 9"/>
          <p:cNvSpPr txBox="1"/>
          <p:nvPr/>
        </p:nvSpPr>
        <p:spPr>
          <a:xfrm>
            <a:off x="2185789" y="3084030"/>
            <a:ext cx="1621854"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Pages</a:t>
            </a:r>
          </a:p>
        </p:txBody>
      </p:sp>
      <p:sp>
        <p:nvSpPr>
          <p:cNvPr id="11" name="TextBox 10"/>
          <p:cNvSpPr txBox="1"/>
          <p:nvPr/>
        </p:nvSpPr>
        <p:spPr>
          <a:xfrm>
            <a:off x="2352484" y="4315778"/>
            <a:ext cx="923330" cy="1186735"/>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Lists</a:t>
            </a:r>
          </a:p>
        </p:txBody>
      </p:sp>
      <p:sp>
        <p:nvSpPr>
          <p:cNvPr id="12" name="TextBox 11"/>
          <p:cNvSpPr txBox="1"/>
          <p:nvPr/>
        </p:nvSpPr>
        <p:spPr>
          <a:xfrm>
            <a:off x="4778926" y="2467209"/>
            <a:ext cx="2547620"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Web Parts</a:t>
            </a:r>
          </a:p>
        </p:txBody>
      </p:sp>
      <p:sp>
        <p:nvSpPr>
          <p:cNvPr id="13" name="TextBox 12"/>
          <p:cNvSpPr txBox="1"/>
          <p:nvPr/>
        </p:nvSpPr>
        <p:spPr>
          <a:xfrm>
            <a:off x="6825015" y="5263245"/>
            <a:ext cx="2577372"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Workflows</a:t>
            </a:r>
          </a:p>
        </p:txBody>
      </p:sp>
      <p:sp>
        <p:nvSpPr>
          <p:cNvPr id="14" name="TextBox 13"/>
          <p:cNvSpPr txBox="1"/>
          <p:nvPr/>
        </p:nvSpPr>
        <p:spPr>
          <a:xfrm>
            <a:off x="5285952" y="3381511"/>
            <a:ext cx="923330" cy="3150991"/>
          </a:xfrm>
          <a:prstGeom prst="rect">
            <a:avLst/>
          </a:prstGeom>
          <a:noFill/>
        </p:spPr>
        <p:txBody>
          <a:bodyPr vert="vert270"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Master Pages</a:t>
            </a:r>
          </a:p>
        </p:txBody>
      </p:sp>
      <p:sp>
        <p:nvSpPr>
          <p:cNvPr id="15" name="TextBox 14"/>
          <p:cNvSpPr txBox="1"/>
          <p:nvPr/>
        </p:nvSpPr>
        <p:spPr>
          <a:xfrm>
            <a:off x="6549465" y="4107544"/>
            <a:ext cx="2312171" cy="849463"/>
          </a:xfrm>
          <a:prstGeom prst="rect">
            <a:avLst/>
          </a:prstGeom>
          <a:noFill/>
        </p:spPr>
        <p:txBody>
          <a:bodyPr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Solutions</a:t>
            </a:r>
          </a:p>
        </p:txBody>
      </p:sp>
      <p:sp>
        <p:nvSpPr>
          <p:cNvPr id="16" name="TextBox 15"/>
          <p:cNvSpPr txBox="1"/>
          <p:nvPr/>
        </p:nvSpPr>
        <p:spPr>
          <a:xfrm>
            <a:off x="7326723" y="1958280"/>
            <a:ext cx="923330" cy="2091791"/>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Features</a:t>
            </a:r>
          </a:p>
        </p:txBody>
      </p:sp>
      <p:sp>
        <p:nvSpPr>
          <p:cNvPr id="19" name="TextBox 18"/>
          <p:cNvSpPr txBox="1"/>
          <p:nvPr/>
        </p:nvSpPr>
        <p:spPr>
          <a:xfrm>
            <a:off x="9517141" y="3137222"/>
            <a:ext cx="923330" cy="3354188"/>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Content Types</a:t>
            </a:r>
          </a:p>
        </p:txBody>
      </p:sp>
      <p:sp>
        <p:nvSpPr>
          <p:cNvPr id="17" name="TextBox 16"/>
          <p:cNvSpPr txBox="1"/>
          <p:nvPr/>
        </p:nvSpPr>
        <p:spPr>
          <a:xfrm>
            <a:off x="1203159" y="3004175"/>
            <a:ext cx="923330" cy="2738442"/>
          </a:xfrm>
          <a:prstGeom prst="rect">
            <a:avLst/>
          </a:prstGeom>
          <a:noFill/>
        </p:spPr>
        <p:txBody>
          <a:bodyPr vert="vert" wrap="none" lIns="182880" tIns="146304" rIns="182880" bIns="146304" rtlCol="0">
            <a:spAutoFit/>
          </a:bodyPr>
          <a:lstStyle/>
          <a:p>
            <a:pPr>
              <a:lnSpc>
                <a:spcPct val="90000"/>
              </a:lnSpc>
              <a:spcAft>
                <a:spcPts val="600"/>
              </a:spcAft>
            </a:pPr>
            <a:r>
              <a:rPr lang="en-GB" sz="4000" dirty="0" smtClean="0">
                <a:gradFill>
                  <a:gsLst>
                    <a:gs pos="2917">
                      <a:srgbClr val="FFFFFF"/>
                    </a:gs>
                    <a:gs pos="30000">
                      <a:srgbClr val="FFFFFF"/>
                    </a:gs>
                  </a:gsLst>
                  <a:lin ang="5400000" scaled="0"/>
                </a:gradFill>
                <a:latin typeface="Segoe UI Light"/>
              </a:rPr>
              <a:t>Documents</a:t>
            </a: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5840217" y="1558848"/>
            <a:ext cx="6130478" cy="4982446"/>
          </a:xfrm>
          <a:prstGeom prst="rect">
            <a:avLst/>
          </a:prstGeom>
        </p:spPr>
      </p:pic>
    </p:spTree>
    <p:extLst>
      <p:ext uri="{BB962C8B-B14F-4D97-AF65-F5344CB8AC3E}">
        <p14:creationId xmlns:p14="http://schemas.microsoft.com/office/powerpoint/2010/main" val="2568618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1500" fill="hold"/>
                                        <p:tgtEl>
                                          <p:spTgt spid="17"/>
                                        </p:tgtEl>
                                        <p:attrNameLst>
                                          <p:attrName>style.color</p:attrName>
                                        </p:attrNameLst>
                                      </p:cBhvr>
                                      <p:to>
                                        <a:srgbClr val="01397E"/>
                                      </p:to>
                                    </p:animClr>
                                  </p:childTnLst>
                                </p:cTn>
                              </p:par>
                              <p:par>
                                <p:cTn id="7" presetID="3" presetClass="emph" presetSubtype="2" fill="hold" grpId="0" nodeType="withEffect">
                                  <p:stCondLst>
                                    <p:cond delay="0"/>
                                  </p:stCondLst>
                                  <p:childTnLst>
                                    <p:animClr clrSpc="rgb" dir="cw">
                                      <p:cBhvr override="childStyle">
                                        <p:cTn id="8" dur="1500" fill="hold"/>
                                        <p:tgtEl>
                                          <p:spTgt spid="11"/>
                                        </p:tgtEl>
                                        <p:attrNameLst>
                                          <p:attrName>style.color</p:attrName>
                                        </p:attrNameLst>
                                      </p:cBhvr>
                                      <p:to>
                                        <a:srgbClr val="01397E"/>
                                      </p:to>
                                    </p:animClr>
                                  </p:childTnLst>
                                </p:cTn>
                              </p:par>
                              <p:par>
                                <p:cTn id="9" presetID="3" presetClass="emph" presetSubtype="2" fill="hold" grpId="0" nodeType="withEffect">
                                  <p:stCondLst>
                                    <p:cond delay="0"/>
                                  </p:stCondLst>
                                  <p:childTnLst>
                                    <p:animClr clrSpc="rgb" dir="cw">
                                      <p:cBhvr override="childStyle">
                                        <p:cTn id="10" dur="1500" fill="hold"/>
                                        <p:tgtEl>
                                          <p:spTgt spid="6"/>
                                        </p:tgtEl>
                                        <p:attrNameLst>
                                          <p:attrName>style.color</p:attrName>
                                        </p:attrNameLst>
                                      </p:cBhvr>
                                      <p:to>
                                        <a:srgbClr val="01397E"/>
                                      </p:to>
                                    </p:animClr>
                                  </p:childTnLst>
                                </p:cTn>
                              </p:par>
                              <p:par>
                                <p:cTn id="11" presetID="3" presetClass="emph" presetSubtype="2" fill="hold" grpId="0" nodeType="withEffect">
                                  <p:stCondLst>
                                    <p:cond delay="0"/>
                                  </p:stCondLst>
                                  <p:childTnLst>
                                    <p:animClr clrSpc="rgb" dir="cw">
                                      <p:cBhvr override="childStyle">
                                        <p:cTn id="12" dur="1500" fill="hold"/>
                                        <p:tgtEl>
                                          <p:spTgt spid="14"/>
                                        </p:tgtEl>
                                        <p:attrNameLst>
                                          <p:attrName>style.color</p:attrName>
                                        </p:attrNameLst>
                                      </p:cBhvr>
                                      <p:to>
                                        <a:srgbClr val="01397E"/>
                                      </p:to>
                                    </p:animClr>
                                  </p:childTnLst>
                                </p:cTn>
                              </p:par>
                              <p:par>
                                <p:cTn id="13" presetID="3" presetClass="emph" presetSubtype="2" fill="hold" grpId="0" nodeType="withEffect">
                                  <p:stCondLst>
                                    <p:cond delay="0"/>
                                  </p:stCondLst>
                                  <p:childTnLst>
                                    <p:animClr clrSpc="rgb" dir="cw">
                                      <p:cBhvr override="childStyle">
                                        <p:cTn id="14" dur="1500" fill="hold"/>
                                        <p:tgtEl>
                                          <p:spTgt spid="12"/>
                                        </p:tgtEl>
                                        <p:attrNameLst>
                                          <p:attrName>style.color</p:attrName>
                                        </p:attrNameLst>
                                      </p:cBhvr>
                                      <p:to>
                                        <a:srgbClr val="01397E"/>
                                      </p:to>
                                    </p:animClr>
                                  </p:childTnLst>
                                </p:cTn>
                              </p:par>
                              <p:par>
                                <p:cTn id="15" presetID="3" presetClass="emph" presetSubtype="2" fill="hold" grpId="0" nodeType="withEffect">
                                  <p:stCondLst>
                                    <p:cond delay="0"/>
                                  </p:stCondLst>
                                  <p:childTnLst>
                                    <p:animClr clrSpc="rgb" dir="cw">
                                      <p:cBhvr override="childStyle">
                                        <p:cTn id="16" dur="1500" fill="hold"/>
                                        <p:tgtEl>
                                          <p:spTgt spid="9"/>
                                        </p:tgtEl>
                                        <p:attrNameLst>
                                          <p:attrName>style.color</p:attrName>
                                        </p:attrNameLst>
                                      </p:cBhvr>
                                      <p:to>
                                        <a:srgbClr val="01397E"/>
                                      </p:to>
                                    </p:animClr>
                                  </p:childTnLst>
                                </p:cTn>
                              </p:par>
                              <p:par>
                                <p:cTn id="17" presetID="3" presetClass="emph" presetSubtype="2" fill="hold" grpId="0" nodeType="withEffect">
                                  <p:stCondLst>
                                    <p:cond delay="0"/>
                                  </p:stCondLst>
                                  <p:childTnLst>
                                    <p:animClr clrSpc="rgb" dir="cw">
                                      <p:cBhvr override="childStyle">
                                        <p:cTn id="18" dur="1500" fill="hold"/>
                                        <p:tgtEl>
                                          <p:spTgt spid="16"/>
                                        </p:tgtEl>
                                        <p:attrNameLst>
                                          <p:attrName>style.color</p:attrName>
                                        </p:attrNameLst>
                                      </p:cBhvr>
                                      <p:to>
                                        <a:srgbClr val="01397E"/>
                                      </p:to>
                                    </p:animClr>
                                  </p:childTnLst>
                                </p:cTn>
                              </p:par>
                              <p:par>
                                <p:cTn id="19" presetID="3" presetClass="emph" presetSubtype="2" fill="hold" grpId="0" nodeType="withEffect">
                                  <p:stCondLst>
                                    <p:cond delay="0"/>
                                  </p:stCondLst>
                                  <p:childTnLst>
                                    <p:animClr clrSpc="rgb" dir="cw">
                                      <p:cBhvr override="childStyle">
                                        <p:cTn id="20" dur="1500" fill="hold"/>
                                        <p:tgtEl>
                                          <p:spTgt spid="15"/>
                                        </p:tgtEl>
                                        <p:attrNameLst>
                                          <p:attrName>style.color</p:attrName>
                                        </p:attrNameLst>
                                      </p:cBhvr>
                                      <p:to>
                                        <a:srgbClr val="01397E"/>
                                      </p:to>
                                    </p:animClr>
                                  </p:childTnLst>
                                </p:cTn>
                              </p:par>
                              <p:par>
                                <p:cTn id="21" presetID="3" presetClass="emph" presetSubtype="2" fill="hold" grpId="0" nodeType="withEffect">
                                  <p:stCondLst>
                                    <p:cond delay="0"/>
                                  </p:stCondLst>
                                  <p:childTnLst>
                                    <p:animClr clrSpc="rgb" dir="cw">
                                      <p:cBhvr override="childStyle">
                                        <p:cTn id="22" dur="1500" fill="hold"/>
                                        <p:tgtEl>
                                          <p:spTgt spid="13"/>
                                        </p:tgtEl>
                                        <p:attrNameLst>
                                          <p:attrName>style.color</p:attrName>
                                        </p:attrNameLst>
                                      </p:cBhvr>
                                      <p:to>
                                        <a:srgbClr val="01397E"/>
                                      </p:to>
                                    </p:animClr>
                                  </p:childTnLst>
                                </p:cTn>
                              </p:par>
                              <p:par>
                                <p:cTn id="23" presetID="3" presetClass="emph" presetSubtype="2" fill="hold" grpId="0" nodeType="withEffect">
                                  <p:stCondLst>
                                    <p:cond delay="0"/>
                                  </p:stCondLst>
                                  <p:childTnLst>
                                    <p:animClr clrSpc="rgb" dir="cw">
                                      <p:cBhvr override="childStyle">
                                        <p:cTn id="24" dur="1500" fill="hold"/>
                                        <p:tgtEl>
                                          <p:spTgt spid="19"/>
                                        </p:tgtEl>
                                        <p:attrNameLst>
                                          <p:attrName>style.color</p:attrName>
                                        </p:attrNameLst>
                                      </p:cBhvr>
                                      <p:to>
                                        <a:srgbClr val="01397E"/>
                                      </p:to>
                                    </p:animClr>
                                  </p:childTnLst>
                                </p:cTn>
                              </p:par>
                              <p:par>
                                <p:cTn id="25" presetID="3" presetClass="emph" presetSubtype="2" fill="hold" grpId="0" nodeType="withEffect">
                                  <p:stCondLst>
                                    <p:cond delay="0"/>
                                  </p:stCondLst>
                                  <p:childTnLst>
                                    <p:animClr clrSpc="rgb" dir="cw">
                                      <p:cBhvr override="childStyle">
                                        <p:cTn id="26" dur="1500" fill="hold"/>
                                        <p:tgtEl>
                                          <p:spTgt spid="7"/>
                                        </p:tgtEl>
                                        <p:attrNameLst>
                                          <p:attrName>style.color</p:attrName>
                                        </p:attrNameLst>
                                      </p:cBhvr>
                                      <p:to>
                                        <a:srgbClr val="01397E"/>
                                      </p:to>
                                    </p:animClr>
                                  </p:childTnLst>
                                </p:cTn>
                              </p:par>
                            </p:childTnLst>
                          </p:cTn>
                        </p:par>
                        <p:par>
                          <p:cTn id="27" fill="hold">
                            <p:stCondLst>
                              <p:cond delay="1500"/>
                            </p:stCondLst>
                            <p:childTnLst>
                              <p:par>
                                <p:cTn id="28" presetID="10" presetClass="entr" presetSubtype="0" fill="hold" grpId="0" nodeType="afterEffect">
                                  <p:stCondLst>
                                    <p:cond delay="0"/>
                                  </p:stCondLst>
                                  <p:iterate type="lt">
                                    <p:tmPct val="0"/>
                                  </p:iterate>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5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3"/>
                                        </p:tgtEl>
                                      </p:cBhvr>
                                    </p:animEffect>
                                    <p:set>
                                      <p:cBhvr>
                                        <p:cTn id="59" dur="1" fill="hold">
                                          <p:stCondLst>
                                            <p:cond delay="499"/>
                                          </p:stCondLst>
                                        </p:cTn>
                                        <p:tgtEl>
                                          <p:spTgt spid="13"/>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build="allAtOnce"/>
      <p:bldP spid="9" grpId="0"/>
      <p:bldP spid="9" grpId="1"/>
      <p:bldP spid="11" grpId="0"/>
      <p:bldP spid="11" grpId="1"/>
      <p:bldP spid="12" grpId="0"/>
      <p:bldP spid="12" grpId="1"/>
      <p:bldP spid="13" grpId="0"/>
      <p:bldP spid="13" grpId="1"/>
      <p:bldP spid="14" grpId="0"/>
      <p:bldP spid="14" grpId="1"/>
      <p:bldP spid="15" grpId="0"/>
      <p:bldP spid="15" grpId="1"/>
      <p:bldP spid="16" grpId="0"/>
      <p:bldP spid="16" grpId="1"/>
      <p:bldP spid="19" grpId="0"/>
      <p:bldP spid="19"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SharePoint Store</a:t>
            </a:r>
            <a:endParaRPr lang="en-GB" dirty="0"/>
          </a:p>
        </p:txBody>
      </p:sp>
      <p:sp>
        <p:nvSpPr>
          <p:cNvPr id="3" name="Text Placeholder 2"/>
          <p:cNvSpPr>
            <a:spLocks noGrp="1"/>
          </p:cNvSpPr>
          <p:nvPr>
            <p:ph type="body" sz="quarter" idx="11"/>
          </p:nvPr>
        </p:nvSpPr>
        <p:spPr/>
        <p:txBody>
          <a:bodyPr/>
          <a:lstStyle/>
          <a:p>
            <a:endParaRPr lang="en-GB"/>
          </a:p>
        </p:txBody>
      </p:sp>
      <p:pic>
        <p:nvPicPr>
          <p:cNvPr id="4" name="Picture 3"/>
          <p:cNvPicPr>
            <a:picLocks noChangeAspect="1"/>
          </p:cNvPicPr>
          <p:nvPr/>
        </p:nvPicPr>
        <p:blipFill>
          <a:blip r:embed="rId3"/>
          <a:stretch>
            <a:fillRect/>
          </a:stretch>
        </p:blipFill>
        <p:spPr>
          <a:xfrm>
            <a:off x="1465709" y="1048990"/>
            <a:ext cx="9043937" cy="5467507"/>
          </a:xfrm>
          <a:prstGeom prst="rect">
            <a:avLst/>
          </a:prstGeom>
        </p:spPr>
      </p:pic>
    </p:spTree>
    <p:extLst>
      <p:ext uri="{BB962C8B-B14F-4D97-AF65-F5344CB8AC3E}">
        <p14:creationId xmlns:p14="http://schemas.microsoft.com/office/powerpoint/2010/main" val="380733107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1286A6-05DB-4D84-9D4B-5AC04D5969A5}"/>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ITPro</Template>
  <TotalTime>6</TotalTime>
  <Words>5556</Words>
  <Application>Microsoft Office PowerPoint</Application>
  <PresentationFormat>Custom</PresentationFormat>
  <Paragraphs>409</Paragraphs>
  <Slides>40</Slides>
  <Notes>39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40</vt:i4>
      </vt:variant>
    </vt:vector>
  </HeadingPairs>
  <TitlesOfParts>
    <vt:vector size="51" baseType="lpstr">
      <vt:lpstr>Arial</vt:lpstr>
      <vt:lpstr>Calibri</vt:lpstr>
      <vt:lpstr>Courier New</vt:lpstr>
      <vt:lpstr>Segoe Light</vt:lpstr>
      <vt:lpstr>Segoe UI</vt:lpstr>
      <vt:lpstr>Segoe UI Light</vt:lpstr>
      <vt:lpstr>Wingdings</vt:lpstr>
      <vt:lpstr>5-30499_SPC_2014_ITPro_Template_16x9</vt:lpstr>
      <vt:lpstr>1_5-30499_SPC_2014_ITPro_Template_16x9</vt:lpstr>
      <vt:lpstr>5-30072_SPC2012_IT-Pro_Template_16x9</vt:lpstr>
      <vt:lpstr>1_5-30072_SPC2012_IT-Pro_Template_16x9_Light</vt:lpstr>
      <vt:lpstr>PowerPoint Presentation</vt:lpstr>
      <vt:lpstr>Understanding and maintaining SharePoint Apps for IT Professionals</vt:lpstr>
      <vt:lpstr>Introductions…</vt:lpstr>
      <vt:lpstr>Agenda</vt:lpstr>
      <vt:lpstr>PowerPoint Presentation</vt:lpstr>
      <vt:lpstr>Evolution of SharePoint customizations</vt:lpstr>
      <vt:lpstr>So why the need for Apps in SharePoint?</vt:lpstr>
      <vt:lpstr>So why the need for Apps in SharePoint?</vt:lpstr>
      <vt:lpstr>SharePoint Store</vt:lpstr>
      <vt:lpstr>Add an App</vt:lpstr>
      <vt:lpstr>App hosting options</vt:lpstr>
      <vt:lpstr>Host webs and App webs</vt:lpstr>
      <vt:lpstr>App UI components</vt:lpstr>
      <vt:lpstr>App UI components</vt:lpstr>
      <vt:lpstr>App UI components</vt:lpstr>
      <vt:lpstr>App UI components</vt:lpstr>
      <vt:lpstr>App UI components</vt:lpstr>
      <vt:lpstr>App UI components</vt:lpstr>
      <vt:lpstr>The isolated domain</vt:lpstr>
      <vt:lpstr>Demo: Apps in SharePoint</vt:lpstr>
      <vt:lpstr>PowerPoint Presentation</vt:lpstr>
      <vt:lpstr>Infrastructure configuration</vt:lpstr>
      <vt:lpstr>SharePoint farm configuration</vt:lpstr>
      <vt:lpstr>App Domains for multiple zones</vt:lpstr>
      <vt:lpstr>Additional Considerations</vt:lpstr>
      <vt:lpstr>Routing Web application</vt:lpstr>
      <vt:lpstr>Demo: Configuring an  on-premises farm for Apps</vt:lpstr>
      <vt:lpstr>PowerPoint Presentation</vt:lpstr>
      <vt:lpstr>Installing an App</vt:lpstr>
      <vt:lpstr>Tenant Scoped Apps</vt:lpstr>
      <vt:lpstr>Demo: Tenant Scoped Apps</vt:lpstr>
      <vt:lpstr>Manage Licensing</vt:lpstr>
      <vt:lpstr>Backup and Restore</vt:lpstr>
      <vt:lpstr>Upgrading Apps</vt:lpstr>
      <vt:lpstr>PowerPoint Presentation</vt:lpstr>
      <vt:lpstr>Monitoring and logging</vt:lpstr>
      <vt:lpstr>Demo: Monitoring Apps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and maintaining SharePoint Apps for IT Professionals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2014-03-06T15:47:59Z</dcterms:created>
  <dcterms:modified xsi:type="dcterms:W3CDTF">2014-03-06T19:16:19Z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