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38"/>
  </p:notesMasterIdLst>
  <p:handoutMasterIdLst>
    <p:handoutMasterId r:id="rId39"/>
  </p:handoutMasterIdLst>
  <p:sldIdLst>
    <p:sldId id="1236" r:id="rId6"/>
    <p:sldId id="1124" r:id="rId7"/>
    <p:sldId id="1273" r:id="rId8"/>
    <p:sldId id="1274" r:id="rId9"/>
    <p:sldId id="1275" r:id="rId10"/>
    <p:sldId id="1276" r:id="rId11"/>
    <p:sldId id="1277" r:id="rId12"/>
    <p:sldId id="1278" r:id="rId13"/>
    <p:sldId id="1279" r:id="rId14"/>
    <p:sldId id="1280" r:id="rId15"/>
    <p:sldId id="1281" r:id="rId16"/>
    <p:sldId id="1282" r:id="rId17"/>
    <p:sldId id="1283" r:id="rId18"/>
    <p:sldId id="1284" r:id="rId19"/>
    <p:sldId id="1285" r:id="rId20"/>
    <p:sldId id="1286" r:id="rId21"/>
    <p:sldId id="1287" r:id="rId22"/>
    <p:sldId id="1288" r:id="rId23"/>
    <p:sldId id="1289" r:id="rId24"/>
    <p:sldId id="1290" r:id="rId25"/>
    <p:sldId id="1291" r:id="rId26"/>
    <p:sldId id="1292" r:id="rId27"/>
    <p:sldId id="1293" r:id="rId28"/>
    <p:sldId id="1294" r:id="rId29"/>
    <p:sldId id="1295" r:id="rId30"/>
    <p:sldId id="1296" r:id="rId31"/>
    <p:sldId id="1302" r:id="rId32"/>
    <p:sldId id="1297" r:id="rId33"/>
    <p:sldId id="1298" r:id="rId34"/>
    <p:sldId id="1299" r:id="rId35"/>
    <p:sldId id="1300" r:id="rId36"/>
    <p:sldId id="1301" r:id="rId3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949"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EB2C48-98B5-4AAB-B6D2-F6D7AEF5453A}" type="doc">
      <dgm:prSet loTypeId="urn:microsoft.com/office/officeart/2005/8/layout/hProcess9" loCatId="process" qsTypeId="urn:microsoft.com/office/officeart/2005/8/quickstyle/simple1" qsCatId="simple" csTypeId="urn:microsoft.com/office/officeart/2005/8/colors/colorful5" csCatId="colorful" phldr="1"/>
      <dgm:spPr/>
    </dgm:pt>
    <dgm:pt modelId="{A3C331A6-4568-45D3-B459-CB20D51C7A7F}">
      <dgm:prSet phldrT="[Text]"/>
      <dgm:spPr>
        <a:solidFill>
          <a:srgbClr val="00B050"/>
        </a:solidFill>
      </dgm:spPr>
      <dgm:t>
        <a:bodyPr/>
        <a:lstStyle/>
        <a:p>
          <a:r>
            <a:rPr lang="en-US" dirty="0" smtClean="0">
              <a:latin typeface="Segoe UI Light" panose="020B0502040204020203" pitchFamily="34" charset="0"/>
              <a:cs typeface="Segoe UI Light" panose="020B0502040204020203" pitchFamily="34" charset="0"/>
            </a:rPr>
            <a:t>Org SCA submit retrofit request</a:t>
          </a:r>
          <a:endParaRPr lang="en-US" dirty="0">
            <a:latin typeface="Segoe UI Light" panose="020B0502040204020203" pitchFamily="34" charset="0"/>
            <a:cs typeface="Segoe UI Light" panose="020B0502040204020203" pitchFamily="34" charset="0"/>
          </a:endParaRPr>
        </a:p>
      </dgm:t>
    </dgm:pt>
    <dgm:pt modelId="{E9C8BD57-FD7E-4DEA-83E1-068E882E718D}" type="parTrans" cxnId="{0A4963F4-6385-4D97-921B-903DAF7D7DBA}">
      <dgm:prSet/>
      <dgm:spPr/>
      <dgm:t>
        <a:bodyPr/>
        <a:lstStyle/>
        <a:p>
          <a:endParaRPr lang="en-US"/>
        </a:p>
      </dgm:t>
    </dgm:pt>
    <dgm:pt modelId="{C4AC009D-639D-4085-8D8A-F61F043B8312}" type="sibTrans" cxnId="{0A4963F4-6385-4D97-921B-903DAF7D7DBA}">
      <dgm:prSet/>
      <dgm:spPr/>
      <dgm:t>
        <a:bodyPr/>
        <a:lstStyle/>
        <a:p>
          <a:endParaRPr lang="en-US"/>
        </a:p>
      </dgm:t>
    </dgm:pt>
    <dgm:pt modelId="{B483F8AF-4201-4A60-B78A-3059EAB5BDD8}">
      <dgm:prSet phldrT="[Text]"/>
      <dgm:spPr>
        <a:solidFill>
          <a:schemeClr val="accent1">
            <a:lumMod val="75000"/>
          </a:schemeClr>
        </a:solidFill>
      </dgm:spPr>
      <dgm:t>
        <a:bodyPr/>
        <a:lstStyle/>
        <a:p>
          <a:r>
            <a:rPr lang="en-US" dirty="0" err="1" smtClean="0">
              <a:latin typeface="Segoe UI Light" panose="020B0502040204020203" pitchFamily="34" charset="0"/>
              <a:cs typeface="Segoe UI Light" panose="020B0502040204020203" pitchFamily="34" charset="0"/>
            </a:rPr>
            <a:t>Autosite</a:t>
          </a:r>
          <a:r>
            <a:rPr lang="en-US" dirty="0" smtClean="0">
              <a:latin typeface="Segoe UI Light" panose="020B0502040204020203" pitchFamily="34" charset="0"/>
              <a:cs typeface="Segoe UI Light" panose="020B0502040204020203" pitchFamily="34" charset="0"/>
            </a:rPr>
            <a:t> verify site &amp; authenticate user</a:t>
          </a:r>
          <a:endParaRPr lang="en-US" dirty="0">
            <a:latin typeface="Segoe UI Light" panose="020B0502040204020203" pitchFamily="34" charset="0"/>
            <a:cs typeface="Segoe UI Light" panose="020B0502040204020203" pitchFamily="34" charset="0"/>
          </a:endParaRPr>
        </a:p>
      </dgm:t>
    </dgm:pt>
    <dgm:pt modelId="{301A8CC4-114F-4ABE-9D2D-AE3FC0292C9A}" type="parTrans" cxnId="{03A384E4-4544-4FE0-A4F8-30492B2E6B3A}">
      <dgm:prSet/>
      <dgm:spPr/>
      <dgm:t>
        <a:bodyPr/>
        <a:lstStyle/>
        <a:p>
          <a:endParaRPr lang="en-US"/>
        </a:p>
      </dgm:t>
    </dgm:pt>
    <dgm:pt modelId="{EADB0B18-747D-4102-B2D0-3E62C748B8D6}" type="sibTrans" cxnId="{03A384E4-4544-4FE0-A4F8-30492B2E6B3A}">
      <dgm:prSet/>
      <dgm:spPr/>
      <dgm:t>
        <a:bodyPr/>
        <a:lstStyle/>
        <a:p>
          <a:endParaRPr lang="en-US"/>
        </a:p>
      </dgm:t>
    </dgm:pt>
    <dgm:pt modelId="{AD749D13-2160-4EC8-86C2-C438B43C1BA8}">
      <dgm:prSet phldrT="[Text]"/>
      <dgm:spPr>
        <a:solidFill>
          <a:srgbClr val="00B0F0"/>
        </a:solidFill>
      </dgm:spPr>
      <dgm:t>
        <a:bodyPr/>
        <a:lstStyle/>
        <a:p>
          <a:r>
            <a:rPr lang="en-US" dirty="0" smtClean="0">
              <a:latin typeface="Segoe UI Light" panose="020B0502040204020203" pitchFamily="34" charset="0"/>
              <a:cs typeface="Segoe UI Light" panose="020B0502040204020203" pitchFamily="34" charset="0"/>
            </a:rPr>
            <a:t>SCM Apply site definition</a:t>
          </a:r>
          <a:endParaRPr lang="en-US" dirty="0">
            <a:latin typeface="Segoe UI Light" panose="020B0502040204020203" pitchFamily="34" charset="0"/>
            <a:cs typeface="Segoe UI Light" panose="020B0502040204020203" pitchFamily="34" charset="0"/>
          </a:endParaRPr>
        </a:p>
      </dgm:t>
    </dgm:pt>
    <dgm:pt modelId="{16E09532-20C1-4301-9F5F-A05F097D0982}" type="parTrans" cxnId="{1AE1AD3E-A9CD-40DC-9671-BBE9B7F55B59}">
      <dgm:prSet/>
      <dgm:spPr/>
      <dgm:t>
        <a:bodyPr/>
        <a:lstStyle/>
        <a:p>
          <a:endParaRPr lang="en-US"/>
        </a:p>
      </dgm:t>
    </dgm:pt>
    <dgm:pt modelId="{B467DF74-9559-423A-8CD4-E3B1133E69A5}" type="sibTrans" cxnId="{1AE1AD3E-A9CD-40DC-9671-BBE9B7F55B59}">
      <dgm:prSet/>
      <dgm:spPr/>
      <dgm:t>
        <a:bodyPr/>
        <a:lstStyle/>
        <a:p>
          <a:endParaRPr lang="en-US"/>
        </a:p>
      </dgm:t>
    </dgm:pt>
    <dgm:pt modelId="{1A113AA7-7E65-4121-B4B6-7CB917504319}" type="pres">
      <dgm:prSet presAssocID="{08EB2C48-98B5-4AAB-B6D2-F6D7AEF5453A}" presName="CompostProcess" presStyleCnt="0">
        <dgm:presLayoutVars>
          <dgm:dir/>
          <dgm:resizeHandles val="exact"/>
        </dgm:presLayoutVars>
      </dgm:prSet>
      <dgm:spPr/>
    </dgm:pt>
    <dgm:pt modelId="{86C2A776-DA51-4543-8FC4-0887BC604912}" type="pres">
      <dgm:prSet presAssocID="{08EB2C48-98B5-4AAB-B6D2-F6D7AEF5453A}" presName="arrow" presStyleLbl="bgShp" presStyleIdx="0" presStyleCnt="1" custScaleX="117647"/>
      <dgm:spPr/>
    </dgm:pt>
    <dgm:pt modelId="{6295C38E-8C8C-4D90-A539-0011F81E026C}" type="pres">
      <dgm:prSet presAssocID="{08EB2C48-98B5-4AAB-B6D2-F6D7AEF5453A}" presName="linearProcess" presStyleCnt="0"/>
      <dgm:spPr/>
    </dgm:pt>
    <dgm:pt modelId="{F5BBD3F7-3D1A-4672-8C3A-F7CD319092F4}" type="pres">
      <dgm:prSet presAssocID="{A3C331A6-4568-45D3-B459-CB20D51C7A7F}" presName="textNode" presStyleLbl="node1" presStyleIdx="0" presStyleCnt="3">
        <dgm:presLayoutVars>
          <dgm:bulletEnabled val="1"/>
        </dgm:presLayoutVars>
      </dgm:prSet>
      <dgm:spPr/>
      <dgm:t>
        <a:bodyPr/>
        <a:lstStyle/>
        <a:p>
          <a:endParaRPr lang="en-US"/>
        </a:p>
      </dgm:t>
    </dgm:pt>
    <dgm:pt modelId="{663DB07A-D278-4B45-A066-01EEB2B09C4C}" type="pres">
      <dgm:prSet presAssocID="{C4AC009D-639D-4085-8D8A-F61F043B8312}" presName="sibTrans" presStyleCnt="0"/>
      <dgm:spPr/>
    </dgm:pt>
    <dgm:pt modelId="{64841E31-ED12-4876-8104-F9EC0034C007}" type="pres">
      <dgm:prSet presAssocID="{B483F8AF-4201-4A60-B78A-3059EAB5BDD8}" presName="textNode" presStyleLbl="node1" presStyleIdx="1" presStyleCnt="3">
        <dgm:presLayoutVars>
          <dgm:bulletEnabled val="1"/>
        </dgm:presLayoutVars>
      </dgm:prSet>
      <dgm:spPr/>
      <dgm:t>
        <a:bodyPr/>
        <a:lstStyle/>
        <a:p>
          <a:endParaRPr lang="en-US"/>
        </a:p>
      </dgm:t>
    </dgm:pt>
    <dgm:pt modelId="{5F53D8D6-64C8-4E72-9D47-B830257F513F}" type="pres">
      <dgm:prSet presAssocID="{EADB0B18-747D-4102-B2D0-3E62C748B8D6}" presName="sibTrans" presStyleCnt="0"/>
      <dgm:spPr/>
    </dgm:pt>
    <dgm:pt modelId="{788646E6-B8D9-48CC-A5AB-A6B8FD5552E8}" type="pres">
      <dgm:prSet presAssocID="{AD749D13-2160-4EC8-86C2-C438B43C1BA8}" presName="textNode" presStyleLbl="node1" presStyleIdx="2" presStyleCnt="3">
        <dgm:presLayoutVars>
          <dgm:bulletEnabled val="1"/>
        </dgm:presLayoutVars>
      </dgm:prSet>
      <dgm:spPr/>
      <dgm:t>
        <a:bodyPr/>
        <a:lstStyle/>
        <a:p>
          <a:endParaRPr lang="en-US"/>
        </a:p>
      </dgm:t>
    </dgm:pt>
  </dgm:ptLst>
  <dgm:cxnLst>
    <dgm:cxn modelId="{0A4963F4-6385-4D97-921B-903DAF7D7DBA}" srcId="{08EB2C48-98B5-4AAB-B6D2-F6D7AEF5453A}" destId="{A3C331A6-4568-45D3-B459-CB20D51C7A7F}" srcOrd="0" destOrd="0" parTransId="{E9C8BD57-FD7E-4DEA-83E1-068E882E718D}" sibTransId="{C4AC009D-639D-4085-8D8A-F61F043B8312}"/>
    <dgm:cxn modelId="{A65AF1FA-21F9-4AAF-8507-EFF2B2AC0DD3}" type="presOf" srcId="{B483F8AF-4201-4A60-B78A-3059EAB5BDD8}" destId="{64841E31-ED12-4876-8104-F9EC0034C007}" srcOrd="0" destOrd="0" presId="urn:microsoft.com/office/officeart/2005/8/layout/hProcess9"/>
    <dgm:cxn modelId="{2985AE19-F239-4C0C-A4F0-916462F8418E}" type="presOf" srcId="{AD749D13-2160-4EC8-86C2-C438B43C1BA8}" destId="{788646E6-B8D9-48CC-A5AB-A6B8FD5552E8}" srcOrd="0" destOrd="0" presId="urn:microsoft.com/office/officeart/2005/8/layout/hProcess9"/>
    <dgm:cxn modelId="{1AE1AD3E-A9CD-40DC-9671-BBE9B7F55B59}" srcId="{08EB2C48-98B5-4AAB-B6D2-F6D7AEF5453A}" destId="{AD749D13-2160-4EC8-86C2-C438B43C1BA8}" srcOrd="2" destOrd="0" parTransId="{16E09532-20C1-4301-9F5F-A05F097D0982}" sibTransId="{B467DF74-9559-423A-8CD4-E3B1133E69A5}"/>
    <dgm:cxn modelId="{FFD56C90-1D02-47DD-9A85-D1DCC74879C2}" type="presOf" srcId="{08EB2C48-98B5-4AAB-B6D2-F6D7AEF5453A}" destId="{1A113AA7-7E65-4121-B4B6-7CB917504319}" srcOrd="0" destOrd="0" presId="urn:microsoft.com/office/officeart/2005/8/layout/hProcess9"/>
    <dgm:cxn modelId="{03A384E4-4544-4FE0-A4F8-30492B2E6B3A}" srcId="{08EB2C48-98B5-4AAB-B6D2-F6D7AEF5453A}" destId="{B483F8AF-4201-4A60-B78A-3059EAB5BDD8}" srcOrd="1" destOrd="0" parTransId="{301A8CC4-114F-4ABE-9D2D-AE3FC0292C9A}" sibTransId="{EADB0B18-747D-4102-B2D0-3E62C748B8D6}"/>
    <dgm:cxn modelId="{F367E5DC-1923-4824-A133-E6C770B5F12D}" type="presOf" srcId="{A3C331A6-4568-45D3-B459-CB20D51C7A7F}" destId="{F5BBD3F7-3D1A-4672-8C3A-F7CD319092F4}" srcOrd="0" destOrd="0" presId="urn:microsoft.com/office/officeart/2005/8/layout/hProcess9"/>
    <dgm:cxn modelId="{F1F0842F-CB42-4A59-96BF-2F15174FB48F}" type="presParOf" srcId="{1A113AA7-7E65-4121-B4B6-7CB917504319}" destId="{86C2A776-DA51-4543-8FC4-0887BC604912}" srcOrd="0" destOrd="0" presId="urn:microsoft.com/office/officeart/2005/8/layout/hProcess9"/>
    <dgm:cxn modelId="{794BB8CF-2226-4C84-8AA2-7FE1532F06B9}" type="presParOf" srcId="{1A113AA7-7E65-4121-B4B6-7CB917504319}" destId="{6295C38E-8C8C-4D90-A539-0011F81E026C}" srcOrd="1" destOrd="0" presId="urn:microsoft.com/office/officeart/2005/8/layout/hProcess9"/>
    <dgm:cxn modelId="{D62AA2C1-2E68-4D8A-8584-D26BFFDA056F}" type="presParOf" srcId="{6295C38E-8C8C-4D90-A539-0011F81E026C}" destId="{F5BBD3F7-3D1A-4672-8C3A-F7CD319092F4}" srcOrd="0" destOrd="0" presId="urn:microsoft.com/office/officeart/2005/8/layout/hProcess9"/>
    <dgm:cxn modelId="{CCC39091-6AD3-4F99-A690-CC19E4048E1F}" type="presParOf" srcId="{6295C38E-8C8C-4D90-A539-0011F81E026C}" destId="{663DB07A-D278-4B45-A066-01EEB2B09C4C}" srcOrd="1" destOrd="0" presId="urn:microsoft.com/office/officeart/2005/8/layout/hProcess9"/>
    <dgm:cxn modelId="{42D59E99-287C-48D6-AEDE-DD79188A8C11}" type="presParOf" srcId="{6295C38E-8C8C-4D90-A539-0011F81E026C}" destId="{64841E31-ED12-4876-8104-F9EC0034C007}" srcOrd="2" destOrd="0" presId="urn:microsoft.com/office/officeart/2005/8/layout/hProcess9"/>
    <dgm:cxn modelId="{9B03CD40-CEC9-4AA3-BAF0-E5F590B51FCD}" type="presParOf" srcId="{6295C38E-8C8C-4D90-A539-0011F81E026C}" destId="{5F53D8D6-64C8-4E72-9D47-B830257F513F}" srcOrd="3" destOrd="0" presId="urn:microsoft.com/office/officeart/2005/8/layout/hProcess9"/>
    <dgm:cxn modelId="{6740C876-2FBC-49E3-99E5-FD9045FC2444}" type="presParOf" srcId="{6295C38E-8C8C-4D90-A539-0011F81E026C}" destId="{788646E6-B8D9-48CC-A5AB-A6B8FD5552E8}"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D8C0FAB-3609-4A33-998D-F0CAA2A2040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270190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688213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864925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373732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121826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686577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2013" fontAlgn="base">
              <a:spcBef>
                <a:spcPct val="0"/>
              </a:spcBef>
              <a:spcAft>
                <a:spcPct val="0"/>
              </a:spcAft>
              <a:buFont typeface="Wingdings" panose="05000000000000000000" pitchFamily="2" charset="2"/>
              <a:buNone/>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8025286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D8C0FAB-3609-4A33-998D-F0CAA2A2040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3735756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955474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944862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6700841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9120333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9136638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40479955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697742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046309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1265688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27</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664887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4978996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647131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3289811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97C4928-3291-4E28-BD27-6DCAE1DABB75}"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8785330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CE3F9124-5D5C-4F7D-8C29-8F3574EE368E}"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4289286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94FB22D-AF06-49F0-ABFB-4A3B32E04FBE}" type="datetime1">
              <a:rPr lang="en-US" smtClean="0">
                <a:solidFill>
                  <a:prstClr val="black"/>
                </a:solidFill>
              </a:rPr>
              <a:pPr/>
              <a:t>3/5/2014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81095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901076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353426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30274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755112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131341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3551746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867631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3077954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187085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2" grpId="1" animBg="1"/>
      <p:bldP spid="13" grpId="0" animBg="1"/>
      <p:bldP spid="13" grpId="1" animBg="1"/>
      <p:bldP spid="14" grpId="0" animBg="1"/>
      <p:bldP spid="14" grpId="1"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141090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0051066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900288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4056839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29950518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648531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36801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8461544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695831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271803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821260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093280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87739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2645180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93755875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86886795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9667732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44773354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60388810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72860932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107675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78519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89113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140341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930879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a:solidFill>
                  <a:schemeClr val="bg1">
                    <a:lumMod val="75000"/>
                  </a:schemeClr>
                </a:solidFill>
                <a:latin typeface="+mj-lt"/>
              </a:defRPr>
            </a:lvl1pPr>
            <a:lvl2pPr marL="0" indent="0">
              <a:buNone/>
              <a:defRPr sz="2040">
                <a:solidFill>
                  <a:schemeClr val="bg1">
                    <a:lumMod val="75000"/>
                  </a:schemeClr>
                </a:solidFill>
              </a:defRPr>
            </a:lvl2pPr>
            <a:lvl3pPr marL="236387" indent="0">
              <a:buNone/>
              <a:defRPr sz="2040">
                <a:solidFill>
                  <a:schemeClr val="bg1">
                    <a:lumMod val="75000"/>
                  </a:schemeClr>
                </a:solidFill>
              </a:defRPr>
            </a:lvl3pPr>
            <a:lvl4pPr marL="466298" indent="0">
              <a:buNone/>
              <a:defRPr sz="2040">
                <a:solidFill>
                  <a:schemeClr val="bg1">
                    <a:lumMod val="75000"/>
                  </a:schemeClr>
                </a:solidFill>
              </a:defRPr>
            </a:lvl4pPr>
            <a:lvl5pPr marL="707543" indent="0">
              <a:buNone/>
              <a:defRPr sz="2040">
                <a:solidFill>
                  <a:schemeClr val="bg1">
                    <a:lumMod val="7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E6E6E6"/>
                    </a:gs>
                    <a:gs pos="0">
                      <a:srgbClr val="E6E6E6"/>
                    </a:gs>
                  </a:gsLst>
                  <a:lin ang="5400000" scaled="0"/>
                </a:gradFill>
              </a:rPr>
              <a:pPr/>
              <a:t>‹#›</a:t>
            </a:fld>
            <a:endParaRPr lang="en-US" dirty="0">
              <a:gradFill>
                <a:gsLst>
                  <a:gs pos="100000">
                    <a:srgbClr val="E6E6E6"/>
                  </a:gs>
                  <a:gs pos="0">
                    <a:srgbClr val="E6E6E6"/>
                  </a:gs>
                </a:gsLst>
                <a:lin ang="5400000" scaled="0"/>
              </a:gradFill>
            </a:endParaRPr>
          </a:p>
        </p:txBody>
      </p:sp>
    </p:spTree>
    <p:extLst>
      <p:ext uri="{BB962C8B-B14F-4D97-AF65-F5344CB8AC3E}">
        <p14:creationId xmlns:p14="http://schemas.microsoft.com/office/powerpoint/2010/main" val="400601694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239396"/>
          </a:xfrm>
          <a:prstGeom prst="rect">
            <a:avLst/>
          </a:prstGeom>
        </p:spPr>
        <p:txBody>
          <a:bodyPr/>
          <a:lstStyle>
            <a:lvl1pPr marL="289818" indent="-289818">
              <a:buFont typeface="Wingdings" pitchFamily="2" charset="2"/>
              <a:buChar char=""/>
              <a:defRPr sz="4080">
                <a:solidFill>
                  <a:schemeClr val="bg1">
                    <a:lumMod val="75000"/>
                  </a:schemeClr>
                </a:solidFill>
              </a:defRPr>
            </a:lvl1pPr>
            <a:lvl2pPr marL="527824" indent="-238007">
              <a:buFont typeface="Wingdings" pitchFamily="2" charset="2"/>
              <a:buChar char=""/>
              <a:defRPr>
                <a:solidFill>
                  <a:schemeClr val="bg1">
                    <a:lumMod val="75000"/>
                  </a:schemeClr>
                </a:solidFill>
                <a:latin typeface="+mn-lt"/>
              </a:defRPr>
            </a:lvl2pPr>
            <a:lvl3pPr marL="756116" indent="-228292">
              <a:buFont typeface="Wingdings" pitchFamily="2" charset="2"/>
              <a:buChar char=""/>
              <a:tabLst/>
              <a:defRPr>
                <a:solidFill>
                  <a:schemeClr val="bg1">
                    <a:lumMod val="75000"/>
                  </a:schemeClr>
                </a:solidFill>
                <a:latin typeface="+mn-lt"/>
              </a:defRPr>
            </a:lvl3pPr>
            <a:lvl4pPr marL="932597" indent="-176481">
              <a:buFont typeface="Wingdings" pitchFamily="2" charset="2"/>
              <a:buChar char=""/>
              <a:defRPr>
                <a:solidFill>
                  <a:schemeClr val="bg1">
                    <a:lumMod val="75000"/>
                  </a:schemeClr>
                </a:solidFill>
                <a:latin typeface="+mn-lt"/>
              </a:defRPr>
            </a:lvl4pPr>
            <a:lvl5pPr marL="1109078" indent="-176481">
              <a:buFont typeface="Wingdings" pitchFamily="2" charset="2"/>
              <a:buChar char=""/>
              <a:tabLst/>
              <a:defRPr>
                <a:solidFill>
                  <a:schemeClr val="bg1">
                    <a:lumMod val="75000"/>
                  </a:schemeClr>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E6E6E6"/>
                    </a:gs>
                    <a:gs pos="0">
                      <a:srgbClr val="E6E6E6"/>
                    </a:gs>
                  </a:gsLst>
                  <a:lin ang="5400000" scaled="0"/>
                </a:gradFill>
              </a:rPr>
              <a:pPr/>
              <a:t>‹#›</a:t>
            </a:fld>
            <a:endParaRPr lang="en-US" dirty="0">
              <a:gradFill>
                <a:gsLst>
                  <a:gs pos="100000">
                    <a:srgbClr val="E6E6E6"/>
                  </a:gs>
                  <a:gs pos="0">
                    <a:srgbClr val="E6E6E6"/>
                  </a:gs>
                </a:gsLst>
                <a:lin ang="5400000" scaled="0"/>
              </a:gradFill>
            </a:endParaRPr>
          </a:p>
        </p:txBody>
      </p:sp>
    </p:spTree>
    <p:extLst>
      <p:ext uri="{BB962C8B-B14F-4D97-AF65-F5344CB8AC3E}">
        <p14:creationId xmlns:p14="http://schemas.microsoft.com/office/powerpoint/2010/main" val="67998100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1_Divider Slide Orang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descr="MSFT_logo_rgb_C-Wht.png"/>
          <p:cNvPicPr>
            <a:picLocks noChangeAspect="1"/>
          </p:cNvPicPr>
          <p:nvPr userDrawn="1"/>
        </p:nvPicPr>
        <p:blipFill>
          <a:blip r:embed="rId2"/>
          <a:stretch>
            <a:fillRect/>
          </a:stretch>
        </p:blipFill>
        <p:spPr>
          <a:xfrm>
            <a:off x="9990473" y="6450877"/>
            <a:ext cx="1448233" cy="314560"/>
          </a:xfrm>
          <a:prstGeom prst="rect">
            <a:avLst/>
          </a:prstGeom>
        </p:spPr>
      </p:pic>
    </p:spTree>
    <p:extLst>
      <p:ext uri="{BB962C8B-B14F-4D97-AF65-F5344CB8AC3E}">
        <p14:creationId xmlns:p14="http://schemas.microsoft.com/office/powerpoint/2010/main" val="26174775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image" Target="../media/image1.png"/><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theme" Target="../theme/theme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985283974"/>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8" Type="http://schemas.openxmlformats.org/officeDocument/2006/relationships/image" Target="../media/image21.emf"/><Relationship Id="rId13"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20.emf"/><Relationship Id="rId12"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34.xml"/><Relationship Id="rId6" Type="http://schemas.openxmlformats.org/officeDocument/2006/relationships/image" Target="../media/image19.emf"/><Relationship Id="rId11" Type="http://schemas.openxmlformats.org/officeDocument/2006/relationships/image" Target="../media/image11.png"/><Relationship Id="rId5" Type="http://schemas.openxmlformats.org/officeDocument/2006/relationships/image" Target="../media/image18.emf"/><Relationship Id="rId10" Type="http://schemas.openxmlformats.org/officeDocument/2006/relationships/image" Target="../media/image23.emf"/><Relationship Id="rId4" Type="http://schemas.openxmlformats.org/officeDocument/2006/relationships/image" Target="../media/image17.emf"/><Relationship Id="rId9" Type="http://schemas.openxmlformats.org/officeDocument/2006/relationships/image" Target="../media/image22.emf"/><Relationship Id="rId14" Type="http://schemas.openxmlformats.org/officeDocument/2006/relationships/image" Target="../media/image25.emf"/></Relationships>
</file>

<file path=ppt/slides/_rels/slide19.xml.rels><?xml version="1.0" encoding="UTF-8" standalone="yes"?>
<Relationships xmlns="http://schemas.openxmlformats.org/package/2006/relationships"><Relationship Id="rId8" Type="http://schemas.openxmlformats.org/officeDocument/2006/relationships/image" Target="cid:image004.jpg@01CEDD75.CC049E90" TargetMode="External"/><Relationship Id="rId3" Type="http://schemas.openxmlformats.org/officeDocument/2006/relationships/image" Target="../media/image26.png"/><Relationship Id="rId7"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34.xml"/><Relationship Id="rId6" Type="http://schemas.openxmlformats.org/officeDocument/2006/relationships/image" Target="../media/image27.png"/><Relationship Id="rId5" Type="http://schemas.openxmlformats.org/officeDocument/2006/relationships/image" Target="../media/image20.emf"/><Relationship Id="rId4" Type="http://schemas.openxmlformats.org/officeDocument/2006/relationships/image" Target="../media/image17.emf"/><Relationship Id="rId9"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34.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3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3" Type="http://schemas.openxmlformats.org/officeDocument/2006/relationships/hyperlink" Target="http://www.sharepointconference.com/content/sessions/SPC403" TargetMode="External"/><Relationship Id="rId2" Type="http://schemas.openxmlformats.org/officeDocument/2006/relationships/notesSlide" Target="../notesSlides/notesSlide26.xml"/><Relationship Id="rId1" Type="http://schemas.openxmlformats.org/officeDocument/2006/relationships/slideLayout" Target="../slideLayouts/slideLayout39.xml"/><Relationship Id="rId5" Type="http://schemas.openxmlformats.org/officeDocument/2006/relationships/hyperlink" Target="http://aka.ms/msdnappmodelsolutionpacks" TargetMode="External"/><Relationship Id="rId4" Type="http://schemas.openxmlformats.org/officeDocument/2006/relationships/hyperlink" Target="http://www.sharepointconference.com/content/sessions/SPC325"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3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53.xml"/></Relationships>
</file>

<file path=ppt/slides/_rels/slide29.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39.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55.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5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0" y="292100"/>
            <a:ext cx="11887200" cy="738188"/>
          </a:xfrm>
        </p:spPr>
        <p:txBody>
          <a:bodyPr/>
          <a:lstStyle/>
          <a:p>
            <a:r>
              <a:rPr lang="en-US" sz="4000" b="1" dirty="0" smtClean="0"/>
              <a:t>Site Provisioning </a:t>
            </a:r>
            <a:r>
              <a:rPr lang="en-US" sz="4000" b="1" smtClean="0"/>
              <a:t>&amp; Management Components</a:t>
            </a:r>
            <a:endParaRPr lang="en-US" sz="4000" b="1" dirty="0"/>
          </a:p>
        </p:txBody>
      </p:sp>
      <p:sp>
        <p:nvSpPr>
          <p:cNvPr id="4" name="Rectangle 3"/>
          <p:cNvSpPr/>
          <p:nvPr/>
        </p:nvSpPr>
        <p:spPr>
          <a:xfrm>
            <a:off x="274638" y="14943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smtClean="0">
                <a:gradFill>
                  <a:gsLst>
                    <a:gs pos="0">
                      <a:srgbClr val="00188F"/>
                    </a:gs>
                    <a:gs pos="100000">
                      <a:srgbClr val="00188F"/>
                    </a:gs>
                  </a:gsLst>
                  <a:lin ang="5400000" scaled="1"/>
                </a:gradFill>
                <a:latin typeface="Segoe UI Light"/>
              </a:rPr>
              <a:t>Site Creation &amp; Classification</a:t>
            </a:r>
            <a:endParaRPr lang="en-US" sz="2800" spc="-50" dirty="0">
              <a:gradFill>
                <a:gsLst>
                  <a:gs pos="0">
                    <a:srgbClr val="00188F"/>
                  </a:gs>
                  <a:gs pos="100000">
                    <a:srgbClr val="00188F"/>
                  </a:gs>
                </a:gsLst>
                <a:lin ang="5400000" scaled="1"/>
              </a:gradFill>
              <a:latin typeface="Segoe UI Light"/>
            </a:endParaRPr>
          </a:p>
          <a:p>
            <a:pPr marL="285750" indent="-285750" defTabSz="913398" fontAlgn="base">
              <a:lnSpc>
                <a:spcPct val="90000"/>
              </a:lnSpc>
              <a:spcBef>
                <a:spcPct val="0"/>
              </a:spcBef>
              <a:spcAft>
                <a:spcPts val="1200"/>
              </a:spcAft>
              <a:buFont typeface="Wingdings" panose="05000000000000000000" pitchFamily="2" charset="2"/>
              <a:buChar char="è"/>
            </a:pPr>
            <a:r>
              <a:rPr lang="en-US" spc="-50" dirty="0" smtClean="0">
                <a:gradFill>
                  <a:gsLst>
                    <a:gs pos="0">
                      <a:srgbClr val="FFFFFF">
                        <a:lumMod val="50000"/>
                      </a:srgbClr>
                    </a:gs>
                    <a:gs pos="100000">
                      <a:srgbClr val="FFFFFF">
                        <a:lumMod val="50000"/>
                      </a:srgbClr>
                    </a:gs>
                  </a:gsLst>
                  <a:lin ang="5400000" scaled="1"/>
                </a:gradFill>
              </a:rPr>
              <a:t>Central hosting options page </a:t>
            </a:r>
            <a:r>
              <a:rPr lang="en-US" spc="-50" dirty="0">
                <a:gradFill>
                  <a:gsLst>
                    <a:gs pos="0">
                      <a:srgbClr val="FFFFFF">
                        <a:lumMod val="50000"/>
                      </a:srgbClr>
                    </a:gs>
                    <a:gs pos="100000">
                      <a:srgbClr val="FFFFFF">
                        <a:lumMod val="50000"/>
                      </a:srgbClr>
                    </a:gs>
                  </a:gsLst>
                  <a:lin ang="5400000" scaled="1"/>
                </a:gradFill>
              </a:rPr>
              <a:t>to discover resources and hosting options</a:t>
            </a:r>
          </a:p>
          <a:p>
            <a:pPr marL="285750" indent="-285750" defTabSz="913398" fontAlgn="base">
              <a:lnSpc>
                <a:spcPct val="90000"/>
              </a:lnSpc>
              <a:spcBef>
                <a:spcPct val="0"/>
              </a:spcBef>
              <a:spcAft>
                <a:spcPts val="1200"/>
              </a:spcAft>
              <a:buFont typeface="Wingdings" panose="05000000000000000000" pitchFamily="2" charset="2"/>
              <a:buChar char="è"/>
            </a:pPr>
            <a:r>
              <a:rPr lang="en-US" spc="-50">
                <a:gradFill>
                  <a:gsLst>
                    <a:gs pos="0">
                      <a:srgbClr val="FFFFFF">
                        <a:lumMod val="50000"/>
                      </a:srgbClr>
                    </a:gs>
                    <a:gs pos="100000">
                      <a:srgbClr val="FFFFFF">
                        <a:lumMod val="50000"/>
                      </a:srgbClr>
                    </a:gs>
                  </a:gsLst>
                  <a:lin ang="5400000" scaled="1"/>
                </a:gradFill>
              </a:rPr>
              <a:t>Site provisioning form collects additional metadata </a:t>
            </a:r>
          </a:p>
          <a:p>
            <a:pPr marL="285750" indent="-285750" defTabSz="913398" fontAlgn="base">
              <a:lnSpc>
                <a:spcPct val="90000"/>
              </a:lnSpc>
              <a:spcBef>
                <a:spcPct val="0"/>
              </a:spcBef>
              <a:spcAft>
                <a:spcPts val="1200"/>
              </a:spcAft>
              <a:buFont typeface="Wingdings" panose="05000000000000000000" pitchFamily="2" charset="2"/>
              <a:buChar char="è"/>
            </a:pPr>
            <a:r>
              <a:rPr lang="en-US" spc="-50" smtClean="0">
                <a:gradFill>
                  <a:gsLst>
                    <a:gs pos="0">
                      <a:srgbClr val="FFFFFF">
                        <a:lumMod val="50000"/>
                      </a:srgbClr>
                    </a:gs>
                    <a:gs pos="100000">
                      <a:srgbClr val="FFFFFF">
                        <a:lumMod val="50000"/>
                      </a:srgbClr>
                    </a:gs>
                  </a:gsLst>
                  <a:lin ang="5400000" scaled="1"/>
                </a:gradFill>
              </a:rPr>
              <a:t>Assign </a:t>
            </a:r>
            <a:r>
              <a:rPr lang="en-US" spc="-50" dirty="0">
                <a:gradFill>
                  <a:gsLst>
                    <a:gs pos="0">
                      <a:srgbClr val="FFFFFF">
                        <a:lumMod val="50000"/>
                      </a:srgbClr>
                    </a:gs>
                    <a:gs pos="100000">
                      <a:srgbClr val="FFFFFF">
                        <a:lumMod val="50000"/>
                      </a:srgbClr>
                    </a:gs>
                  </a:gsLst>
                  <a:lin ang="5400000" scaled="1"/>
                </a:gradFill>
              </a:rPr>
              <a:t>data </a:t>
            </a:r>
            <a:r>
              <a:rPr lang="en-US" spc="-50" dirty="0" smtClean="0">
                <a:gradFill>
                  <a:gsLst>
                    <a:gs pos="0">
                      <a:srgbClr val="FFFFFF">
                        <a:lumMod val="50000"/>
                      </a:srgbClr>
                    </a:gs>
                    <a:gs pos="100000">
                      <a:srgbClr val="FFFFFF">
                        <a:lumMod val="50000"/>
                      </a:srgbClr>
                    </a:gs>
                  </a:gsLst>
                  <a:lin ang="5400000" scaled="1"/>
                </a:gradFill>
              </a:rPr>
              <a:t>classification for security settings &amp; policy enforcement</a:t>
            </a:r>
            <a:endParaRPr lang="en-US" spc="-50" dirty="0">
              <a:gradFill>
                <a:gsLst>
                  <a:gs pos="0">
                    <a:srgbClr val="FFFFFF">
                      <a:lumMod val="50000"/>
                    </a:srgbClr>
                  </a:gs>
                  <a:gs pos="100000">
                    <a:srgbClr val="FFFFFF">
                      <a:lumMod val="50000"/>
                    </a:srgbClr>
                  </a:gs>
                </a:gsLst>
                <a:lin ang="5400000" scaled="1"/>
              </a:gradFill>
            </a:endParaRPr>
          </a:p>
        </p:txBody>
      </p:sp>
      <p:sp>
        <p:nvSpPr>
          <p:cNvPr id="3" name="Rectangle 2"/>
          <p:cNvSpPr/>
          <p:nvPr/>
        </p:nvSpPr>
        <p:spPr bwMode="auto">
          <a:xfrm>
            <a:off x="274638" y="1494311"/>
            <a:ext cx="1387014" cy="2536352"/>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algn="ctr" defTabSz="951028" fontAlgn="base">
              <a:spcBef>
                <a:spcPct val="0"/>
              </a:spcBef>
              <a:spcAft>
                <a:spcPct val="0"/>
              </a:spcAft>
            </a:pPr>
            <a:endParaRPr lang="en-US" sz="2400" dirty="0">
              <a:gradFill>
                <a:gsLst>
                  <a:gs pos="0">
                    <a:srgbClr val="FFFFFF"/>
                  </a:gs>
                  <a:gs pos="100000">
                    <a:srgbClr val="FFFFFF"/>
                  </a:gs>
                </a:gsLst>
                <a:lin ang="5400000" scaled="0"/>
              </a:gradFill>
              <a:latin typeface="Segoe UI Light"/>
            </a:endParaRPr>
          </a:p>
        </p:txBody>
      </p:sp>
      <p:sp>
        <p:nvSpPr>
          <p:cNvPr id="9" name="Rectangle 8"/>
          <p:cNvSpPr/>
          <p:nvPr/>
        </p:nvSpPr>
        <p:spPr>
          <a:xfrm>
            <a:off x="6376916" y="14943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smtClean="0">
                <a:gradFill>
                  <a:gsLst>
                    <a:gs pos="0">
                      <a:srgbClr val="00188F"/>
                    </a:gs>
                    <a:gs pos="100000">
                      <a:srgbClr val="00188F"/>
                    </a:gs>
                  </a:gsLst>
                  <a:lin ang="5400000" scaled="1"/>
                </a:gradFill>
                <a:latin typeface="Segoe UI Light"/>
              </a:rPr>
              <a:t>Site Management</a:t>
            </a:r>
          </a:p>
          <a:p>
            <a:pPr marL="285750" indent="-285750" defTabSz="913398" fontAlgn="base">
              <a:lnSpc>
                <a:spcPct val="90000"/>
              </a:lnSpc>
              <a:spcBef>
                <a:spcPct val="0"/>
              </a:spcBef>
              <a:spcAft>
                <a:spcPts val="1200"/>
              </a:spcAft>
              <a:buFont typeface="Wingdings" panose="05000000000000000000" pitchFamily="2" charset="2"/>
              <a:buChar char="è"/>
            </a:pPr>
            <a:r>
              <a:rPr lang="en-US" spc="-50" dirty="0">
                <a:gradFill>
                  <a:gsLst>
                    <a:gs pos="0">
                      <a:srgbClr val="FFFFFF">
                        <a:lumMod val="50000"/>
                      </a:srgbClr>
                    </a:gs>
                    <a:gs pos="100000">
                      <a:srgbClr val="FFFFFF">
                        <a:lumMod val="50000"/>
                      </a:srgbClr>
                    </a:gs>
                  </a:gsLst>
                  <a:lin ang="5400000" scaled="1"/>
                </a:gradFill>
              </a:rPr>
              <a:t>Site owner responsible for site lifecycle and policy tasks</a:t>
            </a:r>
          </a:p>
          <a:p>
            <a:pPr marL="285750" indent="-285750" defTabSz="913398" fontAlgn="base">
              <a:lnSpc>
                <a:spcPct val="90000"/>
              </a:lnSpc>
              <a:spcBef>
                <a:spcPct val="0"/>
              </a:spcBef>
              <a:spcAft>
                <a:spcPts val="1200"/>
              </a:spcAft>
              <a:buFont typeface="Wingdings" panose="05000000000000000000" pitchFamily="2" charset="2"/>
              <a:buChar char="è"/>
            </a:pPr>
            <a:r>
              <a:rPr lang="en-US" spc="-50" dirty="0" smtClean="0">
                <a:gradFill>
                  <a:gsLst>
                    <a:gs pos="0">
                      <a:srgbClr val="FFFFFF">
                        <a:lumMod val="50000"/>
                      </a:srgbClr>
                    </a:gs>
                    <a:gs pos="100000">
                      <a:srgbClr val="FFFFFF">
                        <a:lumMod val="50000"/>
                      </a:srgbClr>
                    </a:gs>
                  </a:gsLst>
                  <a:lin ang="5400000" scaled="1"/>
                </a:gradFill>
              </a:rPr>
              <a:t>Additional metadata used for enhanced reporting </a:t>
            </a:r>
            <a:r>
              <a:rPr lang="en-US" spc="-50" dirty="0">
                <a:gradFill>
                  <a:gsLst>
                    <a:gs pos="0">
                      <a:srgbClr val="FFFFFF">
                        <a:lumMod val="50000"/>
                      </a:srgbClr>
                    </a:gs>
                    <a:gs pos="100000">
                      <a:srgbClr val="FFFFFF">
                        <a:lumMod val="50000"/>
                      </a:srgbClr>
                    </a:gs>
                  </a:gsLst>
                  <a:lin ang="5400000" scaled="1"/>
                </a:gradFill>
              </a:rPr>
              <a:t>and search-driven navigation</a:t>
            </a:r>
          </a:p>
          <a:p>
            <a:pPr marL="285750" indent="-285750" defTabSz="913398" fontAlgn="base">
              <a:lnSpc>
                <a:spcPct val="90000"/>
              </a:lnSpc>
              <a:spcBef>
                <a:spcPct val="0"/>
              </a:spcBef>
              <a:spcAft>
                <a:spcPts val="1200"/>
              </a:spcAft>
              <a:buFont typeface="Wingdings" panose="05000000000000000000" pitchFamily="2" charset="2"/>
              <a:buChar char="è"/>
            </a:pPr>
            <a:endParaRPr lang="en-US" spc="-50" dirty="0">
              <a:gradFill>
                <a:gsLst>
                  <a:gs pos="0">
                    <a:srgbClr val="FFFFFF">
                      <a:lumMod val="50000"/>
                    </a:srgbClr>
                  </a:gs>
                  <a:gs pos="100000">
                    <a:srgbClr val="FFFFFF">
                      <a:lumMod val="50000"/>
                    </a:srgbClr>
                  </a:gs>
                </a:gsLst>
                <a:lin ang="5400000" scaled="1"/>
              </a:gradFill>
            </a:endParaRPr>
          </a:p>
        </p:txBody>
      </p:sp>
      <p:sp>
        <p:nvSpPr>
          <p:cNvPr id="10" name="Rectangle 9"/>
          <p:cNvSpPr/>
          <p:nvPr/>
        </p:nvSpPr>
        <p:spPr bwMode="auto">
          <a:xfrm>
            <a:off x="6376916" y="1494311"/>
            <a:ext cx="1387014" cy="2536352"/>
          </a:xfrm>
          <a:prstGeom prst="rect">
            <a:avLst/>
          </a:prstGeom>
          <a:solidFill>
            <a:srgbClr val="0A0A0A"/>
          </a:solidFill>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algn="ctr" defTabSz="951028" fontAlgn="base">
              <a:spcBef>
                <a:spcPct val="0"/>
              </a:spcBef>
              <a:spcAft>
                <a:spcPct val="0"/>
              </a:spcAft>
            </a:pPr>
            <a:endParaRPr lang="en-US" sz="2400" dirty="0">
              <a:gradFill>
                <a:gsLst>
                  <a:gs pos="0">
                    <a:srgbClr val="FFFFFF"/>
                  </a:gs>
                  <a:gs pos="100000">
                    <a:srgbClr val="FFFFFF"/>
                  </a:gs>
                </a:gsLst>
                <a:lin ang="5400000" scaled="0"/>
              </a:gradFill>
              <a:latin typeface="Segoe UI Light"/>
            </a:endParaRPr>
          </a:p>
        </p:txBody>
      </p:sp>
      <p:sp>
        <p:nvSpPr>
          <p:cNvPr id="13" name="Rectangle 12"/>
          <p:cNvSpPr/>
          <p:nvPr/>
        </p:nvSpPr>
        <p:spPr>
          <a:xfrm>
            <a:off x="274637" y="42756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smtClean="0">
                <a:gradFill>
                  <a:gsLst>
                    <a:gs pos="0">
                      <a:srgbClr val="00188F"/>
                    </a:gs>
                    <a:gs pos="100000">
                      <a:srgbClr val="00188F"/>
                    </a:gs>
                  </a:gsLst>
                  <a:lin ang="5400000" scaled="1"/>
                </a:gradFill>
                <a:latin typeface="Segoe UI Light"/>
              </a:rPr>
              <a:t>Protecting Sensitive Content</a:t>
            </a:r>
          </a:p>
          <a:p>
            <a:pPr marL="285750" indent="-285750" defTabSz="913398" fontAlgn="base">
              <a:lnSpc>
                <a:spcPct val="90000"/>
              </a:lnSpc>
              <a:spcBef>
                <a:spcPct val="0"/>
              </a:spcBef>
              <a:spcAft>
                <a:spcPts val="1200"/>
              </a:spcAft>
              <a:buFont typeface="Wingdings"/>
              <a:buChar char="è"/>
            </a:pPr>
            <a:r>
              <a:rPr lang="en-US" spc="-50" dirty="0" smtClean="0">
                <a:gradFill>
                  <a:gsLst>
                    <a:gs pos="0">
                      <a:srgbClr val="FFFFFF">
                        <a:lumMod val="50000"/>
                      </a:srgbClr>
                    </a:gs>
                    <a:gs pos="100000">
                      <a:srgbClr val="FFFFFF">
                        <a:lumMod val="50000"/>
                      </a:srgbClr>
                    </a:gs>
                  </a:gsLst>
                  <a:lin ang="5400000" scaled="1"/>
                </a:gradFill>
              </a:rPr>
              <a:t>Enforce policies to protect sensitive data and prevent data leaks</a:t>
            </a:r>
          </a:p>
          <a:p>
            <a:pPr marL="285750" indent="-285750" defTabSz="913398" fontAlgn="base">
              <a:lnSpc>
                <a:spcPct val="90000"/>
              </a:lnSpc>
              <a:spcBef>
                <a:spcPct val="0"/>
              </a:spcBef>
              <a:spcAft>
                <a:spcPts val="1200"/>
              </a:spcAft>
              <a:buFont typeface="Wingdings"/>
              <a:buChar char="è"/>
            </a:pPr>
            <a:r>
              <a:rPr lang="en-US" spc="-50" dirty="0" smtClean="0">
                <a:gradFill>
                  <a:gsLst>
                    <a:gs pos="0">
                      <a:srgbClr val="FFFFFF">
                        <a:lumMod val="50000"/>
                      </a:srgbClr>
                    </a:gs>
                    <a:gs pos="100000">
                      <a:srgbClr val="FFFFFF">
                        <a:lumMod val="50000"/>
                      </a:srgbClr>
                    </a:gs>
                  </a:gsLst>
                  <a:lin ang="5400000" scaled="1"/>
                </a:gradFill>
              </a:rPr>
              <a:t>Notifications enhance user awareness </a:t>
            </a:r>
            <a:r>
              <a:rPr lang="en-US" spc="-50" smtClean="0">
                <a:gradFill>
                  <a:gsLst>
                    <a:gs pos="0">
                      <a:srgbClr val="FFFFFF">
                        <a:lumMod val="50000"/>
                      </a:srgbClr>
                    </a:gs>
                    <a:gs pos="100000">
                      <a:srgbClr val="FFFFFF">
                        <a:lumMod val="50000"/>
                      </a:srgbClr>
                    </a:gs>
                  </a:gsLst>
                  <a:lin ang="5400000" scaled="1"/>
                </a:gradFill>
              </a:rPr>
              <a:t>of data sensitivity </a:t>
            </a:r>
            <a:r>
              <a:rPr lang="en-US" spc="-50" dirty="0" smtClean="0">
                <a:gradFill>
                  <a:gsLst>
                    <a:gs pos="0">
                      <a:srgbClr val="FFFFFF">
                        <a:lumMod val="50000"/>
                      </a:srgbClr>
                    </a:gs>
                    <a:gs pos="100000">
                      <a:srgbClr val="FFFFFF">
                        <a:lumMod val="50000"/>
                      </a:srgbClr>
                    </a:gs>
                  </a:gsLst>
                  <a:lin ang="5400000" scaled="1"/>
                </a:gradFill>
              </a:rPr>
              <a:t>and scope of sharing</a:t>
            </a:r>
            <a:endParaRPr lang="en-US" spc="-50" dirty="0">
              <a:gradFill>
                <a:gsLst>
                  <a:gs pos="0">
                    <a:srgbClr val="FFFFFF">
                      <a:lumMod val="50000"/>
                    </a:srgbClr>
                  </a:gs>
                  <a:gs pos="100000">
                    <a:srgbClr val="FFFFFF">
                      <a:lumMod val="50000"/>
                    </a:srgbClr>
                  </a:gs>
                </a:gsLst>
                <a:lin ang="5400000" scaled="1"/>
              </a:gradFill>
            </a:endParaRPr>
          </a:p>
        </p:txBody>
      </p:sp>
      <p:sp>
        <p:nvSpPr>
          <p:cNvPr id="14" name="Rectangle 13"/>
          <p:cNvSpPr/>
          <p:nvPr/>
        </p:nvSpPr>
        <p:spPr bwMode="auto">
          <a:xfrm>
            <a:off x="274637" y="4275611"/>
            <a:ext cx="1387014" cy="2536352"/>
          </a:xfrm>
          <a:prstGeom prst="rect">
            <a:avLst/>
          </a:prstGeom>
          <a:solidFill>
            <a:srgbClr val="0A0A0A"/>
          </a:solidFill>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algn="ctr" defTabSz="951028" fontAlgn="base">
              <a:spcBef>
                <a:spcPct val="0"/>
              </a:spcBef>
              <a:spcAft>
                <a:spcPct val="0"/>
              </a:spcAft>
            </a:pPr>
            <a:endParaRPr lang="en-US" sz="2400" dirty="0">
              <a:gradFill>
                <a:gsLst>
                  <a:gs pos="0">
                    <a:srgbClr val="FFFFFF"/>
                  </a:gs>
                  <a:gs pos="100000">
                    <a:srgbClr val="FFFFFF"/>
                  </a:gs>
                </a:gsLst>
                <a:lin ang="5400000" scaled="0"/>
              </a:gradFill>
              <a:latin typeface="Segoe UI Light"/>
            </a:endParaRPr>
          </a:p>
        </p:txBody>
      </p:sp>
      <p:sp>
        <p:nvSpPr>
          <p:cNvPr id="17" name="Rectangle 16"/>
          <p:cNvSpPr/>
          <p:nvPr/>
        </p:nvSpPr>
        <p:spPr>
          <a:xfrm>
            <a:off x="6376915" y="42756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a:gradFill>
                  <a:gsLst>
                    <a:gs pos="0">
                      <a:srgbClr val="00188F"/>
                    </a:gs>
                    <a:gs pos="100000">
                      <a:srgbClr val="00188F"/>
                    </a:gs>
                  </a:gsLst>
                  <a:lin ang="5400000" scaled="1"/>
                </a:gradFill>
                <a:latin typeface="Segoe UI Light"/>
              </a:rPr>
              <a:t>Monitoring &amp; Reporting</a:t>
            </a:r>
          </a:p>
          <a:p>
            <a:pPr marL="285750" indent="-285750" defTabSz="913398" fontAlgn="base">
              <a:lnSpc>
                <a:spcPct val="90000"/>
              </a:lnSpc>
              <a:spcBef>
                <a:spcPct val="0"/>
              </a:spcBef>
              <a:spcAft>
                <a:spcPts val="1200"/>
              </a:spcAft>
              <a:buFont typeface="Wingdings"/>
              <a:buChar char="è"/>
            </a:pPr>
            <a:r>
              <a:rPr lang="en-US" spc="-50" smtClean="0">
                <a:gradFill>
                  <a:gsLst>
                    <a:gs pos="0">
                      <a:srgbClr val="FFFFFF">
                        <a:lumMod val="50000"/>
                      </a:srgbClr>
                    </a:gs>
                    <a:gs pos="100000">
                      <a:srgbClr val="FFFFFF">
                        <a:lumMod val="50000"/>
                      </a:srgbClr>
                    </a:gs>
                  </a:gsLst>
                  <a:lin ang="5400000" scaled="1"/>
                </a:gradFill>
              </a:rPr>
              <a:t>Sites I Own Dashboard displays </a:t>
            </a:r>
            <a:r>
              <a:rPr lang="en-US" spc="-50" dirty="0">
                <a:gradFill>
                  <a:gsLst>
                    <a:gs pos="0">
                      <a:srgbClr val="FFFFFF">
                        <a:lumMod val="50000"/>
                      </a:srgbClr>
                    </a:gs>
                    <a:gs pos="100000">
                      <a:srgbClr val="FFFFFF">
                        <a:lumMod val="50000"/>
                      </a:srgbClr>
                    </a:gs>
                  </a:gsLst>
                  <a:lin ang="5400000" scaled="1"/>
                </a:gradFill>
              </a:rPr>
              <a:t>all sites owned by the </a:t>
            </a:r>
            <a:r>
              <a:rPr lang="en-US" spc="-50" dirty="0" smtClean="0">
                <a:gradFill>
                  <a:gsLst>
                    <a:gs pos="0">
                      <a:srgbClr val="FFFFFF">
                        <a:lumMod val="50000"/>
                      </a:srgbClr>
                    </a:gs>
                    <a:gs pos="100000">
                      <a:srgbClr val="FFFFFF">
                        <a:lumMod val="50000"/>
                      </a:srgbClr>
                    </a:gs>
                  </a:gsLst>
                  <a:lin ang="5400000" scaled="1"/>
                </a:gradFill>
              </a:rPr>
              <a:t>user with compliance status of each site</a:t>
            </a:r>
            <a:endParaRPr lang="en-US" spc="-50" dirty="0">
              <a:gradFill>
                <a:gsLst>
                  <a:gs pos="0">
                    <a:srgbClr val="FFFFFF">
                      <a:lumMod val="50000"/>
                    </a:srgbClr>
                  </a:gs>
                  <a:gs pos="100000">
                    <a:srgbClr val="FFFFFF">
                      <a:lumMod val="50000"/>
                    </a:srgbClr>
                  </a:gs>
                </a:gsLst>
                <a:lin ang="5400000" scaled="1"/>
              </a:gradFill>
            </a:endParaRPr>
          </a:p>
          <a:p>
            <a:pPr marL="285750" indent="-285750" defTabSz="913398" fontAlgn="base">
              <a:lnSpc>
                <a:spcPct val="90000"/>
              </a:lnSpc>
              <a:spcBef>
                <a:spcPct val="0"/>
              </a:spcBef>
              <a:spcAft>
                <a:spcPts val="1200"/>
              </a:spcAft>
              <a:buFont typeface="Wingdings"/>
              <a:buChar char="è"/>
            </a:pPr>
            <a:r>
              <a:rPr lang="en-US" spc="-50" smtClean="0">
                <a:gradFill>
                  <a:gsLst>
                    <a:gs pos="0">
                      <a:srgbClr val="FFFFFF">
                        <a:lumMod val="50000"/>
                      </a:srgbClr>
                    </a:gs>
                    <a:gs pos="100000">
                      <a:srgbClr val="FFFFFF">
                        <a:lumMod val="50000"/>
                      </a:srgbClr>
                    </a:gs>
                  </a:gsLst>
                  <a:lin ang="5400000" scaled="1"/>
                </a:gradFill>
              </a:rPr>
              <a:t>Enhanced site and user </a:t>
            </a:r>
            <a:r>
              <a:rPr lang="en-US" spc="-50" dirty="0" smtClean="0">
                <a:gradFill>
                  <a:gsLst>
                    <a:gs pos="0">
                      <a:srgbClr val="FFFFFF">
                        <a:lumMod val="50000"/>
                      </a:srgbClr>
                    </a:gs>
                    <a:gs pos="100000">
                      <a:srgbClr val="FFFFFF">
                        <a:lumMod val="50000"/>
                      </a:srgbClr>
                    </a:gs>
                  </a:gsLst>
                  <a:lin ang="5400000" scaled="1"/>
                </a:gradFill>
              </a:rPr>
              <a:t>reports </a:t>
            </a:r>
            <a:r>
              <a:rPr lang="en-US" spc="-50" dirty="0">
                <a:gradFill>
                  <a:gsLst>
                    <a:gs pos="0">
                      <a:srgbClr val="FFFFFF">
                        <a:lumMod val="50000"/>
                      </a:srgbClr>
                    </a:gs>
                    <a:gs pos="100000">
                      <a:srgbClr val="FFFFFF">
                        <a:lumMod val="50000"/>
                      </a:srgbClr>
                    </a:gs>
                  </a:gsLst>
                  <a:lin ang="5400000" scaled="1"/>
                </a:gradFill>
              </a:rPr>
              <a:t>for monitoring and </a:t>
            </a:r>
            <a:r>
              <a:rPr lang="en-US" spc="-50" dirty="0" smtClean="0">
                <a:gradFill>
                  <a:gsLst>
                    <a:gs pos="0">
                      <a:srgbClr val="FFFFFF">
                        <a:lumMod val="50000"/>
                      </a:srgbClr>
                    </a:gs>
                    <a:gs pos="100000">
                      <a:srgbClr val="FFFFFF">
                        <a:lumMod val="50000"/>
                      </a:srgbClr>
                    </a:gs>
                  </a:gsLst>
                  <a:lin ang="5400000" scaled="1"/>
                </a:gradFill>
              </a:rPr>
              <a:t>auditing</a:t>
            </a:r>
            <a:endParaRPr lang="en-US" spc="-50" dirty="0">
              <a:gradFill>
                <a:gsLst>
                  <a:gs pos="0">
                    <a:srgbClr val="FFFFFF">
                      <a:lumMod val="50000"/>
                    </a:srgbClr>
                  </a:gs>
                  <a:gs pos="100000">
                    <a:srgbClr val="FFFFFF">
                      <a:lumMod val="50000"/>
                    </a:srgbClr>
                  </a:gs>
                </a:gsLst>
                <a:lin ang="5400000" scaled="1"/>
              </a:gradFill>
            </a:endParaRPr>
          </a:p>
        </p:txBody>
      </p:sp>
      <p:sp>
        <p:nvSpPr>
          <p:cNvPr id="18" name="Rectangle 17"/>
          <p:cNvSpPr/>
          <p:nvPr/>
        </p:nvSpPr>
        <p:spPr bwMode="auto">
          <a:xfrm>
            <a:off x="6376915" y="4275611"/>
            <a:ext cx="1387014" cy="2536352"/>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algn="ctr" defTabSz="951028" fontAlgn="base">
              <a:spcBef>
                <a:spcPct val="0"/>
              </a:spcBef>
              <a:spcAft>
                <a:spcPct val="0"/>
              </a:spcAft>
            </a:pPr>
            <a:endParaRPr lang="en-US" sz="2400" dirty="0">
              <a:gradFill>
                <a:gsLst>
                  <a:gs pos="0">
                    <a:srgbClr val="FFFFFF"/>
                  </a:gs>
                  <a:gs pos="100000">
                    <a:srgbClr val="FFFFFF"/>
                  </a:gs>
                </a:gsLst>
                <a:lin ang="5400000" scaled="0"/>
              </a:gradFill>
              <a:latin typeface="Segoe UI Light"/>
            </a:endParaRPr>
          </a:p>
        </p:txBody>
      </p:sp>
      <p:sp>
        <p:nvSpPr>
          <p:cNvPr id="16" name="TextBox 15"/>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E6E6E6"/>
                </a:solidFill>
              </a:rPr>
              <a:t>K</a:t>
            </a:r>
          </a:p>
        </p:txBody>
      </p:sp>
      <p:sp>
        <p:nvSpPr>
          <p:cNvPr id="21" name="Freeform 104"/>
          <p:cNvSpPr>
            <a:spLocks noEditPoints="1"/>
          </p:cNvSpPr>
          <p:nvPr/>
        </p:nvSpPr>
        <p:spPr bwMode="black">
          <a:xfrm>
            <a:off x="11574913" y="123537"/>
            <a:ext cx="680858" cy="68085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25" name="Freeform 18"/>
          <p:cNvSpPr>
            <a:spLocks noEditPoints="1"/>
          </p:cNvSpPr>
          <p:nvPr/>
        </p:nvSpPr>
        <p:spPr bwMode="black">
          <a:xfrm>
            <a:off x="6718407" y="2296216"/>
            <a:ext cx="764585" cy="932542"/>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nvGrpSpPr>
          <p:cNvPr id="26" name="Group 25"/>
          <p:cNvGrpSpPr/>
          <p:nvPr/>
        </p:nvGrpSpPr>
        <p:grpSpPr bwMode="black">
          <a:xfrm>
            <a:off x="473105" y="2262746"/>
            <a:ext cx="1002278" cy="999482"/>
            <a:chOff x="2576513" y="555625"/>
            <a:chExt cx="700088" cy="698500"/>
          </a:xfrm>
          <a:solidFill>
            <a:srgbClr val="FFFFFF"/>
          </a:solidFill>
        </p:grpSpPr>
        <p:sp>
          <p:nvSpPr>
            <p:cNvPr id="27" name="Freeform 20"/>
            <p:cNvSpPr>
              <a:spLocks noEditPoints="1"/>
            </p:cNvSpPr>
            <p:nvPr/>
          </p:nvSpPr>
          <p:spPr bwMode="black">
            <a:xfrm>
              <a:off x="2576513" y="555625"/>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8" name="Freeform 21"/>
            <p:cNvSpPr>
              <a:spLocks/>
            </p:cNvSpPr>
            <p:nvPr/>
          </p:nvSpPr>
          <p:spPr bwMode="black">
            <a:xfrm>
              <a:off x="2867025" y="833438"/>
              <a:ext cx="30163" cy="76200"/>
            </a:xfrm>
            <a:custGeom>
              <a:avLst/>
              <a:gdLst>
                <a:gd name="T0" fmla="*/ 17 w 17"/>
                <a:gd name="T1" fmla="*/ 43 h 43"/>
                <a:gd name="T2" fmla="*/ 17 w 17"/>
                <a:gd name="T3" fmla="*/ 0 h 43"/>
                <a:gd name="T4" fmla="*/ 0 w 17"/>
                <a:gd name="T5" fmla="*/ 25 h 43"/>
                <a:gd name="T6" fmla="*/ 17 w 17"/>
                <a:gd name="T7" fmla="*/ 43 h 43"/>
              </a:gdLst>
              <a:ahLst/>
              <a:cxnLst>
                <a:cxn ang="0">
                  <a:pos x="T0" y="T1"/>
                </a:cxn>
                <a:cxn ang="0">
                  <a:pos x="T2" y="T3"/>
                </a:cxn>
                <a:cxn ang="0">
                  <a:pos x="T4" y="T5"/>
                </a:cxn>
                <a:cxn ang="0">
                  <a:pos x="T6" y="T7"/>
                </a:cxn>
              </a:cxnLst>
              <a:rect l="0" t="0" r="r" b="b"/>
              <a:pathLst>
                <a:path w="17" h="43">
                  <a:moveTo>
                    <a:pt x="17" y="43"/>
                  </a:moveTo>
                  <a:cubicBezTo>
                    <a:pt x="17" y="0"/>
                    <a:pt x="17" y="0"/>
                    <a:pt x="17" y="0"/>
                  </a:cubicBezTo>
                  <a:cubicBezTo>
                    <a:pt x="17" y="0"/>
                    <a:pt x="5" y="16"/>
                    <a:pt x="0" y="25"/>
                  </a:cubicBezTo>
                  <a:lnTo>
                    <a:pt x="17" y="4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9" name="Freeform 22"/>
            <p:cNvSpPr>
              <a:spLocks noEditPoints="1"/>
            </p:cNvSpPr>
            <p:nvPr/>
          </p:nvSpPr>
          <p:spPr bwMode="black">
            <a:xfrm>
              <a:off x="2638425" y="615950"/>
              <a:ext cx="576263" cy="574675"/>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6 w 324"/>
                <a:gd name="T19" fmla="*/ 268 h 324"/>
                <a:gd name="T20" fmla="*/ 171 w 324"/>
                <a:gd name="T21" fmla="*/ 268 h 324"/>
                <a:gd name="T22" fmla="*/ 203 w 324"/>
                <a:gd name="T23" fmla="*/ 237 h 324"/>
                <a:gd name="T24" fmla="*/ 130 w 324"/>
                <a:gd name="T25" fmla="*/ 166 h 324"/>
                <a:gd name="T26" fmla="*/ 142 w 324"/>
                <a:gd name="T27" fmla="*/ 210 h 324"/>
                <a:gd name="T28" fmla="*/ 142 w 324"/>
                <a:gd name="T29" fmla="*/ 271 h 324"/>
                <a:gd name="T30" fmla="*/ 125 w 324"/>
                <a:gd name="T31" fmla="*/ 271 h 324"/>
                <a:gd name="T32" fmla="*/ 125 w 324"/>
                <a:gd name="T33" fmla="*/ 219 h 324"/>
                <a:gd name="T34" fmla="*/ 113 w 324"/>
                <a:gd name="T35" fmla="*/ 185 h 324"/>
                <a:gd name="T36" fmla="*/ 101 w 324"/>
                <a:gd name="T37" fmla="*/ 198 h 324"/>
                <a:gd name="T38" fmla="*/ 95 w 324"/>
                <a:gd name="T39" fmla="*/ 269 h 324"/>
                <a:gd name="T40" fmla="*/ 80 w 324"/>
                <a:gd name="T41" fmla="*/ 269 h 324"/>
                <a:gd name="T42" fmla="*/ 79 w 324"/>
                <a:gd name="T43" fmla="*/ 187 h 324"/>
                <a:gd name="T44" fmla="*/ 84 w 324"/>
                <a:gd name="T45" fmla="*/ 136 h 324"/>
                <a:gd name="T46" fmla="*/ 66 w 324"/>
                <a:gd name="T47" fmla="*/ 99 h 324"/>
                <a:gd name="T48" fmla="*/ 123 w 324"/>
                <a:gd name="T49" fmla="*/ 72 h 324"/>
                <a:gd name="T50" fmla="*/ 145 w 324"/>
                <a:gd name="T51" fmla="*/ 67 h 324"/>
                <a:gd name="T52" fmla="*/ 137 w 324"/>
                <a:gd name="T53" fmla="*/ 50 h 324"/>
                <a:gd name="T54" fmla="*/ 161 w 324"/>
                <a:gd name="T55" fmla="*/ 26 h 324"/>
                <a:gd name="T56" fmla="*/ 185 w 324"/>
                <a:gd name="T57" fmla="*/ 50 h 324"/>
                <a:gd name="T58" fmla="*/ 161 w 324"/>
                <a:gd name="T59" fmla="*/ 74 h 324"/>
                <a:gd name="T60" fmla="*/ 152 w 324"/>
                <a:gd name="T61" fmla="*/ 72 h 324"/>
                <a:gd name="T62" fmla="*/ 164 w 324"/>
                <a:gd name="T63" fmla="*/ 101 h 324"/>
                <a:gd name="T64" fmla="*/ 157 w 324"/>
                <a:gd name="T65" fmla="*/ 122 h 324"/>
                <a:gd name="T66" fmla="*/ 158 w 324"/>
                <a:gd name="T67" fmla="*/ 177 h 324"/>
                <a:gd name="T68" fmla="*/ 207 w 324"/>
                <a:gd name="T69" fmla="*/ 225 h 324"/>
                <a:gd name="T70" fmla="*/ 208 w 324"/>
                <a:gd name="T71" fmla="*/ 222 h 324"/>
                <a:gd name="T72" fmla="*/ 290 w 324"/>
                <a:gd name="T73" fmla="*/ 210 h 324"/>
                <a:gd name="T74" fmla="*/ 236 w 324"/>
                <a:gd name="T75" fmla="*/ 2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6" y="268"/>
                  </a:moveTo>
                  <a:cubicBezTo>
                    <a:pt x="171" y="268"/>
                    <a:pt x="171" y="268"/>
                    <a:pt x="171" y="268"/>
                  </a:cubicBezTo>
                  <a:cubicBezTo>
                    <a:pt x="179" y="250"/>
                    <a:pt x="200" y="239"/>
                    <a:pt x="203" y="237"/>
                  </a:cubicBezTo>
                  <a:cubicBezTo>
                    <a:pt x="130" y="166"/>
                    <a:pt x="130" y="166"/>
                    <a:pt x="130" y="166"/>
                  </a:cubicBezTo>
                  <a:cubicBezTo>
                    <a:pt x="134" y="176"/>
                    <a:pt x="141" y="191"/>
                    <a:pt x="142" y="210"/>
                  </a:cubicBezTo>
                  <a:cubicBezTo>
                    <a:pt x="142" y="271"/>
                    <a:pt x="142" y="271"/>
                    <a:pt x="142" y="271"/>
                  </a:cubicBezTo>
                  <a:cubicBezTo>
                    <a:pt x="125" y="271"/>
                    <a:pt x="125" y="271"/>
                    <a:pt x="125" y="271"/>
                  </a:cubicBezTo>
                  <a:cubicBezTo>
                    <a:pt x="125" y="219"/>
                    <a:pt x="125" y="219"/>
                    <a:pt x="125" y="219"/>
                  </a:cubicBezTo>
                  <a:cubicBezTo>
                    <a:pt x="125" y="219"/>
                    <a:pt x="121" y="193"/>
                    <a:pt x="113" y="185"/>
                  </a:cubicBezTo>
                  <a:cubicBezTo>
                    <a:pt x="105" y="177"/>
                    <a:pt x="101" y="192"/>
                    <a:pt x="101" y="198"/>
                  </a:cubicBezTo>
                  <a:cubicBezTo>
                    <a:pt x="101" y="204"/>
                    <a:pt x="100" y="262"/>
                    <a:pt x="95" y="269"/>
                  </a:cubicBezTo>
                  <a:cubicBezTo>
                    <a:pt x="80" y="269"/>
                    <a:pt x="80" y="269"/>
                    <a:pt x="80" y="269"/>
                  </a:cubicBezTo>
                  <a:cubicBezTo>
                    <a:pt x="79" y="187"/>
                    <a:pt x="79" y="187"/>
                    <a:pt x="79" y="187"/>
                  </a:cubicBezTo>
                  <a:cubicBezTo>
                    <a:pt x="79" y="187"/>
                    <a:pt x="66" y="154"/>
                    <a:pt x="84" y="136"/>
                  </a:cubicBezTo>
                  <a:cubicBezTo>
                    <a:pt x="84" y="136"/>
                    <a:pt x="62" y="108"/>
                    <a:pt x="66" y="99"/>
                  </a:cubicBezTo>
                  <a:cubicBezTo>
                    <a:pt x="70" y="90"/>
                    <a:pt x="116" y="76"/>
                    <a:pt x="123" y="72"/>
                  </a:cubicBezTo>
                  <a:cubicBezTo>
                    <a:pt x="128" y="69"/>
                    <a:pt x="138" y="67"/>
                    <a:pt x="145" y="67"/>
                  </a:cubicBezTo>
                  <a:cubicBezTo>
                    <a:pt x="140" y="63"/>
                    <a:pt x="137" y="57"/>
                    <a:pt x="137" y="50"/>
                  </a:cubicBezTo>
                  <a:cubicBezTo>
                    <a:pt x="137" y="37"/>
                    <a:pt x="148" y="26"/>
                    <a:pt x="161" y="26"/>
                  </a:cubicBezTo>
                  <a:cubicBezTo>
                    <a:pt x="174" y="26"/>
                    <a:pt x="185" y="37"/>
                    <a:pt x="185" y="50"/>
                  </a:cubicBezTo>
                  <a:cubicBezTo>
                    <a:pt x="185" y="63"/>
                    <a:pt x="174" y="74"/>
                    <a:pt x="161" y="74"/>
                  </a:cubicBezTo>
                  <a:cubicBezTo>
                    <a:pt x="158" y="74"/>
                    <a:pt x="155" y="73"/>
                    <a:pt x="152" y="72"/>
                  </a:cubicBezTo>
                  <a:cubicBezTo>
                    <a:pt x="155" y="80"/>
                    <a:pt x="166" y="94"/>
                    <a:pt x="164" y="101"/>
                  </a:cubicBezTo>
                  <a:cubicBezTo>
                    <a:pt x="162" y="108"/>
                    <a:pt x="157" y="122"/>
                    <a:pt x="157" y="122"/>
                  </a:cubicBezTo>
                  <a:cubicBezTo>
                    <a:pt x="158" y="177"/>
                    <a:pt x="158" y="177"/>
                    <a:pt x="158" y="177"/>
                  </a:cubicBezTo>
                  <a:cubicBezTo>
                    <a:pt x="207" y="225"/>
                    <a:pt x="207" y="225"/>
                    <a:pt x="207" y="225"/>
                  </a:cubicBezTo>
                  <a:cubicBezTo>
                    <a:pt x="208" y="222"/>
                    <a:pt x="208" y="222"/>
                    <a:pt x="208" y="222"/>
                  </a:cubicBezTo>
                  <a:cubicBezTo>
                    <a:pt x="224" y="171"/>
                    <a:pt x="290" y="210"/>
                    <a:pt x="290" y="210"/>
                  </a:cubicBezTo>
                  <a:lnTo>
                    <a:pt x="236" y="26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19" name="Freeform 164"/>
          <p:cNvSpPr>
            <a:spLocks noEditPoints="1"/>
          </p:cNvSpPr>
          <p:nvPr/>
        </p:nvSpPr>
        <p:spPr bwMode="black">
          <a:xfrm>
            <a:off x="609666" y="5018129"/>
            <a:ext cx="716956" cy="993733"/>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20" name="Freeform 74"/>
          <p:cNvSpPr>
            <a:spLocks noEditPoints="1"/>
          </p:cNvSpPr>
          <p:nvPr/>
        </p:nvSpPr>
        <p:spPr bwMode="black">
          <a:xfrm>
            <a:off x="6613799" y="5098613"/>
            <a:ext cx="973800" cy="832764"/>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Tree>
    <p:extLst>
      <p:ext uri="{BB962C8B-B14F-4D97-AF65-F5344CB8AC3E}">
        <p14:creationId xmlns:p14="http://schemas.microsoft.com/office/powerpoint/2010/main" val="109198691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a:xfrm>
            <a:off x="274638" y="3954463"/>
            <a:ext cx="12039599" cy="1829593"/>
          </a:xfrm>
        </p:spPr>
        <p:txBody>
          <a:bodyPr/>
          <a:lstStyle/>
          <a:p>
            <a:r>
              <a:rPr lang="en-US" dirty="0"/>
              <a:t>hosting </a:t>
            </a:r>
            <a:r>
              <a:rPr lang="en-US" dirty="0" smtClean="0"/>
              <a:t>options, custom </a:t>
            </a:r>
            <a:r>
              <a:rPr lang="en-US" dirty="0"/>
              <a:t>site </a:t>
            </a:r>
            <a:r>
              <a:rPr lang="en-US" dirty="0" smtClean="0"/>
              <a:t>provisioning &amp; site management</a:t>
            </a:r>
          </a:p>
        </p:txBody>
      </p:sp>
    </p:spTree>
    <p:extLst>
      <p:ext uri="{BB962C8B-B14F-4D97-AF65-F5344CB8AC3E}">
        <p14:creationId xmlns:p14="http://schemas.microsoft.com/office/powerpoint/2010/main" val="27835389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bldLst>
      <p:bldP spid="2" grpId="0"/>
      <p:bldP spid="2"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3"/>
                        </p:tgtEl>
                        <p:attrNameLst>
                          <p:attrName>ppt_x</p:attrName>
                          <p:attrName>ppt_y</p:attrName>
                        </p:attrNameLst>
                      </p:cBhvr>
                      <p:rCtr x="1198" y="0"/>
                    </p:animMotion>
                  </p:childTnLst>
                </p:cTn>
              </p:par>
            </p:tnLst>
          </p:tmpl>
        </p:tmplLst>
      </p:b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6517571" y="2912383"/>
            <a:ext cx="2743200" cy="335536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AS Site Provisioning Form</a:t>
            </a: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0" y="0"/>
            <a:ext cx="11887200" cy="1831975"/>
          </a:xfrm>
        </p:spPr>
        <p:txBody>
          <a:bodyPr/>
          <a:lstStyle/>
          <a:p>
            <a:r>
              <a:rPr lang="en-US" sz="4400" dirty="0" smtClean="0"/>
              <a:t>Creating a new configured site (UX)</a:t>
            </a:r>
            <a:endParaRPr lang="en-US" sz="4400" dirty="0"/>
          </a:p>
        </p:txBody>
      </p:sp>
      <p:pic>
        <p:nvPicPr>
          <p:cNvPr id="3" name="Picture 2"/>
          <p:cNvPicPr>
            <a:picLocks noChangeAspect="1"/>
          </p:cNvPicPr>
          <p:nvPr/>
        </p:nvPicPr>
        <p:blipFill>
          <a:blip r:embed="rId3"/>
          <a:stretch>
            <a:fillRect/>
          </a:stretch>
        </p:blipFill>
        <p:spPr>
          <a:xfrm>
            <a:off x="198437" y="754063"/>
            <a:ext cx="3912577" cy="2133600"/>
          </a:xfrm>
          <a:prstGeom prst="rect">
            <a:avLst/>
          </a:prstGeom>
        </p:spPr>
      </p:pic>
      <p:pic>
        <p:nvPicPr>
          <p:cNvPr id="5" name="Picture 4"/>
          <p:cNvPicPr>
            <a:picLocks noChangeAspect="1"/>
          </p:cNvPicPr>
          <p:nvPr/>
        </p:nvPicPr>
        <p:blipFill>
          <a:blip r:embed="rId4"/>
          <a:stretch>
            <a:fillRect/>
          </a:stretch>
        </p:blipFill>
        <p:spPr>
          <a:xfrm>
            <a:off x="6647796" y="3067046"/>
            <a:ext cx="2493682" cy="2497811"/>
          </a:xfrm>
          <a:prstGeom prst="rect">
            <a:avLst/>
          </a:prstGeom>
        </p:spPr>
      </p:pic>
      <p:cxnSp>
        <p:nvCxnSpPr>
          <p:cNvPr id="8" name="Straight Arrow Connector 7"/>
          <p:cNvCxnSpPr/>
          <p:nvPr/>
        </p:nvCxnSpPr>
        <p:spPr>
          <a:xfrm>
            <a:off x="8411267" y="3129040"/>
            <a:ext cx="1193867" cy="0"/>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12" name="TextBox 11"/>
          <p:cNvSpPr txBox="1"/>
          <p:nvPr/>
        </p:nvSpPr>
        <p:spPr>
          <a:xfrm>
            <a:off x="106984" y="2786785"/>
            <a:ext cx="4095481"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Enterprise Hosting Options</a:t>
            </a:r>
          </a:p>
        </p:txBody>
      </p:sp>
      <p:grpSp>
        <p:nvGrpSpPr>
          <p:cNvPr id="4" name="Group 3"/>
          <p:cNvGrpSpPr/>
          <p:nvPr/>
        </p:nvGrpSpPr>
        <p:grpSpPr>
          <a:xfrm>
            <a:off x="3882380" y="827695"/>
            <a:ext cx="3619854" cy="2974367"/>
            <a:chOff x="3882380" y="827695"/>
            <a:chExt cx="3619854" cy="2974367"/>
          </a:xfrm>
        </p:grpSpPr>
        <p:sp>
          <p:nvSpPr>
            <p:cNvPr id="10" name="Rectangle 9"/>
            <p:cNvSpPr/>
            <p:nvPr/>
          </p:nvSpPr>
          <p:spPr bwMode="auto">
            <a:xfrm>
              <a:off x="4465637" y="827695"/>
              <a:ext cx="3036597" cy="2974367"/>
            </a:xfrm>
            <a:prstGeom prst="rect">
              <a:avLst/>
            </a:prstGeom>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Divisional Form</a:t>
              </a:r>
              <a:endParaRPr lang="en-US" sz="2000" dirty="0">
                <a:gradFill>
                  <a:gsLst>
                    <a:gs pos="0">
                      <a:srgbClr val="FFFFFF"/>
                    </a:gs>
                    <a:gs pos="100000">
                      <a:srgbClr val="FFFFFF"/>
                    </a:gs>
                  </a:gsLst>
                  <a:lin ang="5400000" scaled="0"/>
                </a:gradFill>
              </a:endParaRPr>
            </a:p>
          </p:txBody>
        </p:sp>
        <p:cxnSp>
          <p:nvCxnSpPr>
            <p:cNvPr id="6" name="Straight Arrow Connector 5"/>
            <p:cNvCxnSpPr/>
            <p:nvPr/>
          </p:nvCxnSpPr>
          <p:spPr>
            <a:xfrm>
              <a:off x="3882380" y="1439862"/>
              <a:ext cx="811857" cy="0"/>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pic>
          <p:nvPicPr>
            <p:cNvPr id="13" name="Picture 12"/>
            <p:cNvPicPr>
              <a:picLocks noChangeAspect="1"/>
            </p:cNvPicPr>
            <p:nvPr/>
          </p:nvPicPr>
          <p:blipFill>
            <a:blip r:embed="rId5"/>
            <a:stretch>
              <a:fillRect/>
            </a:stretch>
          </p:blipFill>
          <p:spPr>
            <a:xfrm>
              <a:off x="4679848" y="982662"/>
              <a:ext cx="2654370" cy="2376587"/>
            </a:xfrm>
            <a:prstGeom prst="rect">
              <a:avLst/>
            </a:prstGeom>
          </p:spPr>
        </p:pic>
      </p:grpSp>
      <p:pic>
        <p:nvPicPr>
          <p:cNvPr id="16" name="Picture 15"/>
          <p:cNvPicPr>
            <a:picLocks noChangeAspect="1"/>
          </p:cNvPicPr>
          <p:nvPr/>
        </p:nvPicPr>
        <p:blipFill>
          <a:blip r:embed="rId6"/>
          <a:stretch>
            <a:fillRect/>
          </a:stretch>
        </p:blipFill>
        <p:spPr>
          <a:xfrm>
            <a:off x="9611959" y="1746553"/>
            <a:ext cx="2538413" cy="2764974"/>
          </a:xfrm>
          <a:prstGeom prst="rect">
            <a:avLst/>
          </a:prstGeom>
        </p:spPr>
      </p:pic>
      <p:cxnSp>
        <p:nvCxnSpPr>
          <p:cNvPr id="11" name="Elbow Connector 10"/>
          <p:cNvCxnSpPr>
            <a:stCxn id="12" idx="2"/>
            <a:endCxn id="9" idx="1"/>
          </p:cNvCxnSpPr>
          <p:nvPr/>
        </p:nvCxnSpPr>
        <p:spPr>
          <a:xfrm rot="16200000" flipH="1">
            <a:off x="3720739" y="1793235"/>
            <a:ext cx="1230818" cy="4362846"/>
          </a:xfrm>
          <a:prstGeom prst="bentConnector2">
            <a:avLst/>
          </a:prstGeom>
          <a:ln w="53975">
            <a:solidFill>
              <a:schemeClr val="tx1"/>
            </a:solidFill>
            <a:prstDash val="sysDash"/>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15" name="Elbow Connector 14"/>
          <p:cNvCxnSpPr/>
          <p:nvPr/>
        </p:nvCxnSpPr>
        <p:spPr>
          <a:xfrm rot="16200000" flipH="1">
            <a:off x="7466135" y="1942531"/>
            <a:ext cx="981230" cy="909033"/>
          </a:xfrm>
          <a:prstGeom prst="bentConnector3">
            <a:avLst>
              <a:gd name="adj1" fmla="val -14900"/>
            </a:avLst>
          </a:prstGeom>
          <a:ln w="41275">
            <a:solidFill>
              <a:schemeClr val="tx1"/>
            </a:solidFill>
            <a:prstDash val="dash"/>
            <a:headEnd type="none"/>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56714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nodeType="clickEffect">
                                  <p:stCondLst>
                                    <p:cond delay="0"/>
                                  </p:stCondLst>
                                  <p:childTnLst>
                                    <p:set>
                                      <p:cBhvr>
                                        <p:cTn id="13" dur="1" fill="hold">
                                          <p:stCondLst>
                                            <p:cond delay="0"/>
                                          </p:stCondLst>
                                        </p:cTn>
                                        <p:tgtEl>
                                          <p:spTgt spid="11"/>
                                        </p:tgtEl>
                                        <p:attrNameLst>
                                          <p:attrName>style.visibility</p:attrName>
                                        </p:attrNameLst>
                                      </p:cBhvr>
                                      <p:to>
                                        <p:strVal val="hidden"/>
                                      </p:to>
                                    </p:set>
                                  </p:childTnLst>
                                </p:cTn>
                              </p:par>
                              <p:par>
                                <p:cTn id="14" presetID="1"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Configuration Service</a:t>
            </a:r>
            <a:endParaRPr lang="en-US" dirty="0"/>
          </a:p>
        </p:txBody>
      </p:sp>
    </p:spTree>
    <p:extLst>
      <p:ext uri="{BB962C8B-B14F-4D97-AF65-F5344CB8AC3E}">
        <p14:creationId xmlns:p14="http://schemas.microsoft.com/office/powerpoint/2010/main" val="179488732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7200" dirty="0" smtClean="0"/>
              <a:t>Cost of Design &amp; Configuration</a:t>
            </a:r>
            <a:endParaRPr lang="en-US" sz="7200" dirty="0"/>
          </a:p>
        </p:txBody>
      </p:sp>
      <p:sp>
        <p:nvSpPr>
          <p:cNvPr id="3" name="TextBox 2"/>
          <p:cNvSpPr txBox="1"/>
          <p:nvPr/>
        </p:nvSpPr>
        <p:spPr>
          <a:xfrm>
            <a:off x="3985989" y="3957637"/>
            <a:ext cx="7992888" cy="1181862"/>
          </a:xfrm>
          <a:prstGeom prst="rect">
            <a:avLst/>
          </a:prstGeom>
          <a:noFill/>
        </p:spPr>
        <p:txBody>
          <a:bodyPr wrap="square" lIns="182880" tIns="146304" rIns="182880" bIns="146304" rtlCol="0">
            <a:spAutoFit/>
          </a:bodyPr>
          <a:lstStyle/>
          <a:p>
            <a:pPr>
              <a:lnSpc>
                <a:spcPct val="90000"/>
              </a:lnSpc>
              <a:spcAft>
                <a:spcPts val="600"/>
              </a:spcAft>
            </a:pPr>
            <a:r>
              <a:rPr lang="en-US" sz="3200" i="1" dirty="0" smtClean="0">
                <a:gradFill>
                  <a:gsLst>
                    <a:gs pos="2917">
                      <a:srgbClr val="FFFFFF"/>
                    </a:gs>
                    <a:gs pos="30000">
                      <a:srgbClr val="FFFFFF"/>
                    </a:gs>
                  </a:gsLst>
                  <a:lin ang="5400000" scaled="0"/>
                </a:gradFill>
              </a:rPr>
              <a:t>Design once – copy – repeat: automatically apply design and settings</a:t>
            </a:r>
          </a:p>
        </p:txBody>
      </p:sp>
      <p:sp>
        <p:nvSpPr>
          <p:cNvPr id="4" name="TextBox 3"/>
          <p:cNvSpPr txBox="1"/>
          <p:nvPr/>
        </p:nvSpPr>
        <p:spPr>
          <a:xfrm>
            <a:off x="3985989" y="5198681"/>
            <a:ext cx="7992888" cy="1181862"/>
          </a:xfrm>
          <a:prstGeom prst="rect">
            <a:avLst/>
          </a:prstGeom>
          <a:noFill/>
        </p:spPr>
        <p:txBody>
          <a:bodyPr wrap="square" lIns="182880" tIns="146304" rIns="182880" bIns="146304" rtlCol="0">
            <a:spAutoFit/>
          </a:bodyPr>
          <a:lstStyle/>
          <a:p>
            <a:pPr>
              <a:lnSpc>
                <a:spcPct val="90000"/>
              </a:lnSpc>
              <a:spcAft>
                <a:spcPts val="600"/>
              </a:spcAft>
            </a:pPr>
            <a:r>
              <a:rPr lang="en-US" sz="3200" i="1" dirty="0" smtClean="0">
                <a:gradFill>
                  <a:gsLst>
                    <a:gs pos="2917">
                      <a:srgbClr val="FFFFFF"/>
                    </a:gs>
                    <a:gs pos="30000">
                      <a:srgbClr val="FFFFFF"/>
                    </a:gs>
                  </a:gsLst>
                  <a:lin ang="5400000" scaled="0"/>
                </a:gradFill>
              </a:rPr>
              <a:t>Implement a front-end form to collect </a:t>
            </a:r>
            <a:r>
              <a:rPr lang="en-US" sz="3200" i="1" dirty="0" err="1" smtClean="0">
                <a:gradFill>
                  <a:gsLst>
                    <a:gs pos="2917">
                      <a:srgbClr val="FFFFFF"/>
                    </a:gs>
                    <a:gs pos="30000">
                      <a:srgbClr val="FFFFFF"/>
                    </a:gs>
                  </a:gsLst>
                  <a:lin ang="5400000" scaled="0"/>
                </a:gradFill>
              </a:rPr>
              <a:t>add’l</a:t>
            </a:r>
            <a:r>
              <a:rPr lang="en-US" sz="3200" i="1" dirty="0" smtClean="0">
                <a:gradFill>
                  <a:gsLst>
                    <a:gs pos="2917">
                      <a:srgbClr val="FFFFFF"/>
                    </a:gs>
                    <a:gs pos="30000">
                      <a:srgbClr val="FFFFFF"/>
                    </a:gs>
                  </a:gsLst>
                  <a:lin ang="5400000" scaled="0"/>
                </a:gradFill>
              </a:rPr>
              <a:t> metadata for tracking &amp; reporting</a:t>
            </a:r>
          </a:p>
        </p:txBody>
      </p:sp>
    </p:spTree>
    <p:extLst>
      <p:ext uri="{BB962C8B-B14F-4D97-AF65-F5344CB8AC3E}">
        <p14:creationId xmlns:p14="http://schemas.microsoft.com/office/powerpoint/2010/main" val="1651639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Lack of Divisional Oversight</a:t>
            </a:r>
            <a:endParaRPr lang="en-US" dirty="0"/>
          </a:p>
        </p:txBody>
      </p:sp>
      <p:sp>
        <p:nvSpPr>
          <p:cNvPr id="3" name="TextBox 2"/>
          <p:cNvSpPr txBox="1"/>
          <p:nvPr/>
        </p:nvSpPr>
        <p:spPr>
          <a:xfrm>
            <a:off x="3985989" y="4433366"/>
            <a:ext cx="7992888" cy="738664"/>
          </a:xfrm>
          <a:prstGeom prst="rect">
            <a:avLst/>
          </a:prstGeom>
          <a:noFill/>
        </p:spPr>
        <p:txBody>
          <a:bodyPr wrap="square" lIns="182880" tIns="146304" rIns="182880" bIns="146304" rtlCol="0">
            <a:spAutoFit/>
          </a:bodyPr>
          <a:lstStyle/>
          <a:p>
            <a:pPr>
              <a:lnSpc>
                <a:spcPct val="90000"/>
              </a:lnSpc>
              <a:spcAft>
                <a:spcPts val="600"/>
              </a:spcAft>
            </a:pPr>
            <a:r>
              <a:rPr lang="en-US" sz="3200" i="1" dirty="0" smtClean="0">
                <a:gradFill>
                  <a:gsLst>
                    <a:gs pos="2917">
                      <a:srgbClr val="FFFFFF"/>
                    </a:gs>
                    <a:gs pos="30000">
                      <a:srgbClr val="FFFFFF"/>
                    </a:gs>
                  </a:gsLst>
                  <a:lin ang="5400000" scaled="0"/>
                </a:gradFill>
              </a:rPr>
              <a:t>Enable collection of custom metadata</a:t>
            </a:r>
          </a:p>
        </p:txBody>
      </p:sp>
      <p:sp>
        <p:nvSpPr>
          <p:cNvPr id="4" name="TextBox 3"/>
          <p:cNvSpPr txBox="1"/>
          <p:nvPr/>
        </p:nvSpPr>
        <p:spPr>
          <a:xfrm>
            <a:off x="3985989" y="5172030"/>
            <a:ext cx="7992888" cy="738664"/>
          </a:xfrm>
          <a:prstGeom prst="rect">
            <a:avLst/>
          </a:prstGeom>
          <a:noFill/>
        </p:spPr>
        <p:txBody>
          <a:bodyPr wrap="square" lIns="182880" tIns="146304" rIns="182880" bIns="146304" rtlCol="0">
            <a:spAutoFit/>
          </a:bodyPr>
          <a:lstStyle/>
          <a:p>
            <a:pPr>
              <a:lnSpc>
                <a:spcPct val="90000"/>
              </a:lnSpc>
              <a:spcAft>
                <a:spcPts val="600"/>
              </a:spcAft>
            </a:pPr>
            <a:r>
              <a:rPr lang="en-US" sz="3200" i="1" dirty="0" smtClean="0">
                <a:gradFill>
                  <a:gsLst>
                    <a:gs pos="2917">
                      <a:srgbClr val="FFFFFF"/>
                    </a:gs>
                    <a:gs pos="30000">
                      <a:srgbClr val="FFFFFF"/>
                    </a:gs>
                  </a:gsLst>
                  <a:lin ang="5400000" scaled="0"/>
                </a:gradFill>
              </a:rPr>
              <a:t>Provide service to expose data &amp; utilize it</a:t>
            </a:r>
          </a:p>
        </p:txBody>
      </p:sp>
    </p:spTree>
    <p:extLst>
      <p:ext uri="{BB962C8B-B14F-4D97-AF65-F5344CB8AC3E}">
        <p14:creationId xmlns:p14="http://schemas.microsoft.com/office/powerpoint/2010/main" val="7458080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8437" y="457200"/>
            <a:ext cx="8219813" cy="1828800"/>
          </a:xfrm>
        </p:spPr>
        <p:txBody>
          <a:bodyPr>
            <a:normAutofit fontScale="90000"/>
          </a:bodyPr>
          <a:lstStyle/>
          <a:p>
            <a:r>
              <a:rPr lang="en-US" dirty="0" smtClean="0"/>
              <a:t>How do I empower users to create divisional sites that look the same, behave the same, and can all be found &amp; monitored?</a:t>
            </a:r>
            <a:endParaRPr lang="en-US" dirty="0"/>
          </a:p>
        </p:txBody>
      </p:sp>
      <p:sp>
        <p:nvSpPr>
          <p:cNvPr id="3" name="TextBox 2"/>
          <p:cNvSpPr txBox="1"/>
          <p:nvPr/>
        </p:nvSpPr>
        <p:spPr>
          <a:xfrm>
            <a:off x="350087" y="5729993"/>
            <a:ext cx="12115800" cy="960263"/>
          </a:xfrm>
          <a:prstGeom prst="rect">
            <a:avLst/>
          </a:prstGeom>
          <a:noFill/>
        </p:spPr>
        <p:txBody>
          <a:bodyPr wrap="square" lIns="182880" tIns="146304" rIns="182880" bIns="146304" rtlCol="0">
            <a:spAutoFit/>
          </a:bodyPr>
          <a:lstStyle/>
          <a:p>
            <a:pPr>
              <a:lnSpc>
                <a:spcPct val="90000"/>
              </a:lnSpc>
              <a:spcAft>
                <a:spcPts val="600"/>
              </a:spcAft>
            </a:pPr>
            <a:r>
              <a:rPr lang="en-US" sz="4800" dirty="0" smtClean="0">
                <a:gradFill>
                  <a:gsLst>
                    <a:gs pos="2917">
                      <a:srgbClr val="FFFFFF"/>
                    </a:gs>
                    <a:gs pos="30000">
                      <a:srgbClr val="FFFFFF"/>
                    </a:gs>
                  </a:gsLst>
                  <a:lin ang="5400000" scaled="0"/>
                </a:gradFill>
              </a:rPr>
              <a:t>Provide a self-service site configuration app</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810000" cy="4572000"/>
          </a:xfrm>
          <a:prstGeom prst="rect">
            <a:avLst/>
          </a:prstGeom>
        </p:spPr>
      </p:pic>
    </p:spTree>
    <p:extLst>
      <p:ext uri="{BB962C8B-B14F-4D97-AF65-F5344CB8AC3E}">
        <p14:creationId xmlns:p14="http://schemas.microsoft.com/office/powerpoint/2010/main" val="5734448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0" y="292100"/>
            <a:ext cx="11887200" cy="738188"/>
          </a:xfrm>
        </p:spPr>
        <p:txBody>
          <a:bodyPr/>
          <a:lstStyle/>
          <a:p>
            <a:r>
              <a:rPr lang="en-US" sz="4000" b="1" dirty="0" smtClean="0"/>
              <a:t>Site Configuration Mgmt. Service Components</a:t>
            </a:r>
            <a:endParaRPr lang="en-US" sz="4000" b="1" dirty="0"/>
          </a:p>
        </p:txBody>
      </p:sp>
      <p:sp>
        <p:nvSpPr>
          <p:cNvPr id="4" name="Rectangle 3"/>
          <p:cNvSpPr/>
          <p:nvPr/>
        </p:nvSpPr>
        <p:spPr>
          <a:xfrm>
            <a:off x="274638" y="14943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smtClean="0">
                <a:gradFill>
                  <a:gsLst>
                    <a:gs pos="0">
                      <a:srgbClr val="00188F"/>
                    </a:gs>
                    <a:gs pos="100000">
                      <a:srgbClr val="00188F"/>
                    </a:gs>
                  </a:gsLst>
                  <a:lin ang="5400000" scaled="1"/>
                </a:gradFill>
                <a:latin typeface="Segoe UI Light"/>
              </a:rPr>
              <a:t>Site Template (“canonical”)</a:t>
            </a:r>
            <a:endParaRPr lang="en-US" sz="2800" spc="-50" dirty="0">
              <a:gradFill>
                <a:gsLst>
                  <a:gs pos="0">
                    <a:srgbClr val="00188F"/>
                  </a:gs>
                  <a:gs pos="100000">
                    <a:srgbClr val="00188F"/>
                  </a:gs>
                </a:gsLst>
                <a:lin ang="5400000" scaled="1"/>
              </a:gradFill>
              <a:latin typeface="Segoe UI Light"/>
            </a:endParaRPr>
          </a:p>
          <a:p>
            <a:pPr marL="285750" indent="-285750" defTabSz="913398" fontAlgn="base">
              <a:lnSpc>
                <a:spcPct val="90000"/>
              </a:lnSpc>
              <a:spcBef>
                <a:spcPct val="0"/>
              </a:spcBef>
              <a:spcAft>
                <a:spcPts val="1200"/>
              </a:spcAft>
              <a:buFont typeface="Wingdings" panose="05000000000000000000" pitchFamily="2" charset="2"/>
              <a:buChar char="è"/>
            </a:pPr>
            <a:r>
              <a:rPr lang="en-US" spc="-50" dirty="0" smtClean="0">
                <a:gradFill>
                  <a:gsLst>
                    <a:gs pos="0">
                      <a:srgbClr val="FFFFFF">
                        <a:lumMod val="50000"/>
                      </a:srgbClr>
                    </a:gs>
                    <a:gs pos="100000">
                      <a:srgbClr val="FFFFFF">
                        <a:lumMod val="50000"/>
                      </a:srgbClr>
                    </a:gs>
                  </a:gsLst>
                  <a:lin ang="5400000" scaled="1"/>
                </a:gradFill>
              </a:rPr>
              <a:t>Create the master site for “cloning” instructions</a:t>
            </a:r>
          </a:p>
          <a:p>
            <a:pPr marL="285750" indent="-285750" defTabSz="913398" fontAlgn="base">
              <a:lnSpc>
                <a:spcPct val="90000"/>
              </a:lnSpc>
              <a:spcBef>
                <a:spcPct val="0"/>
              </a:spcBef>
              <a:spcAft>
                <a:spcPts val="1200"/>
              </a:spcAft>
              <a:buFont typeface="Wingdings" panose="05000000000000000000" pitchFamily="2" charset="2"/>
              <a:buChar char="è"/>
            </a:pPr>
            <a:r>
              <a:rPr lang="en-US" spc="-50" dirty="0" smtClean="0">
                <a:gradFill>
                  <a:gsLst>
                    <a:gs pos="0">
                      <a:srgbClr val="FFFFFF">
                        <a:lumMod val="50000"/>
                      </a:srgbClr>
                    </a:gs>
                    <a:gs pos="100000">
                      <a:srgbClr val="FFFFFF">
                        <a:lumMod val="50000"/>
                      </a:srgbClr>
                    </a:gs>
                  </a:gsLst>
                  <a:lin ang="5400000" scaled="1"/>
                </a:gradFill>
              </a:rPr>
              <a:t>Can serve as parent container for multiple definitions</a:t>
            </a:r>
          </a:p>
          <a:p>
            <a:pPr marL="285750" indent="-285750" defTabSz="913398" fontAlgn="base">
              <a:lnSpc>
                <a:spcPct val="90000"/>
              </a:lnSpc>
              <a:spcBef>
                <a:spcPct val="0"/>
              </a:spcBef>
              <a:spcAft>
                <a:spcPts val="1200"/>
              </a:spcAft>
              <a:buFont typeface="Wingdings" panose="05000000000000000000" pitchFamily="2" charset="2"/>
              <a:buChar char="è"/>
            </a:pPr>
            <a:r>
              <a:rPr lang="en-US" spc="-50" dirty="0" smtClean="0">
                <a:gradFill>
                  <a:gsLst>
                    <a:gs pos="0">
                      <a:srgbClr val="FFFFFF">
                        <a:lumMod val="50000"/>
                      </a:srgbClr>
                    </a:gs>
                    <a:gs pos="100000">
                      <a:srgbClr val="FFFFFF">
                        <a:lumMod val="50000"/>
                      </a:srgbClr>
                    </a:gs>
                  </a:gsLst>
                  <a:lin ang="5400000" scaled="1"/>
                </a:gradFill>
              </a:rPr>
              <a:t>May optionally provide visual brand for design package</a:t>
            </a:r>
            <a:endParaRPr lang="en-US" spc="-50" dirty="0">
              <a:gradFill>
                <a:gsLst>
                  <a:gs pos="0">
                    <a:srgbClr val="FFFFFF">
                      <a:lumMod val="50000"/>
                    </a:srgbClr>
                  </a:gs>
                  <a:gs pos="100000">
                    <a:srgbClr val="FFFFFF">
                      <a:lumMod val="50000"/>
                    </a:srgbClr>
                  </a:gs>
                </a:gsLst>
                <a:lin ang="5400000" scaled="1"/>
              </a:gradFill>
            </a:endParaRPr>
          </a:p>
        </p:txBody>
      </p:sp>
      <p:sp>
        <p:nvSpPr>
          <p:cNvPr id="3" name="Rectangle 2"/>
          <p:cNvSpPr/>
          <p:nvPr/>
        </p:nvSpPr>
        <p:spPr bwMode="auto">
          <a:xfrm>
            <a:off x="274638" y="1494311"/>
            <a:ext cx="1387014" cy="2536352"/>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algn="ctr" defTabSz="951028" fontAlgn="base">
              <a:spcBef>
                <a:spcPct val="0"/>
              </a:spcBef>
              <a:spcAft>
                <a:spcPct val="0"/>
              </a:spcAft>
            </a:pPr>
            <a:endParaRPr lang="en-US" sz="2400" dirty="0">
              <a:gradFill>
                <a:gsLst>
                  <a:gs pos="0">
                    <a:srgbClr val="FFFFFF"/>
                  </a:gs>
                  <a:gs pos="100000">
                    <a:srgbClr val="FFFFFF"/>
                  </a:gs>
                </a:gsLst>
                <a:lin ang="5400000" scaled="0"/>
              </a:gradFill>
              <a:latin typeface="Segoe UI Light"/>
            </a:endParaRPr>
          </a:p>
        </p:txBody>
      </p:sp>
      <p:sp>
        <p:nvSpPr>
          <p:cNvPr id="9" name="Rectangle 8"/>
          <p:cNvSpPr/>
          <p:nvPr/>
        </p:nvSpPr>
        <p:spPr>
          <a:xfrm>
            <a:off x="6376916" y="14943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smtClean="0">
                <a:gradFill>
                  <a:gsLst>
                    <a:gs pos="0">
                      <a:srgbClr val="00188F"/>
                    </a:gs>
                    <a:gs pos="100000">
                      <a:srgbClr val="00188F"/>
                    </a:gs>
                  </a:gsLst>
                  <a:lin ang="5400000" scaled="1"/>
                </a:gradFill>
                <a:latin typeface="Segoe UI Light"/>
              </a:rPr>
              <a:t>Site Configuration Definition</a:t>
            </a:r>
          </a:p>
          <a:p>
            <a:pPr marL="285750" indent="-285750" defTabSz="913398" fontAlgn="base">
              <a:lnSpc>
                <a:spcPct val="90000"/>
              </a:lnSpc>
              <a:spcBef>
                <a:spcPct val="0"/>
              </a:spcBef>
              <a:spcAft>
                <a:spcPts val="1200"/>
              </a:spcAft>
              <a:buFont typeface="Wingdings"/>
              <a:buChar char="è"/>
            </a:pPr>
            <a:r>
              <a:rPr lang="en-US" spc="-50" dirty="0" smtClean="0">
                <a:gradFill>
                  <a:gsLst>
                    <a:gs pos="0">
                      <a:srgbClr val="FFFFFF">
                        <a:lumMod val="50000"/>
                      </a:srgbClr>
                    </a:gs>
                    <a:gs pos="100000">
                      <a:srgbClr val="FFFFFF">
                        <a:lumMod val="50000"/>
                      </a:srgbClr>
                    </a:gs>
                  </a:gsLst>
                  <a:lin ang="5400000" scaled="1"/>
                </a:gradFill>
              </a:rPr>
              <a:t>Defines which elements need to be configured after site is created</a:t>
            </a:r>
          </a:p>
          <a:p>
            <a:pPr marL="285750" indent="-285750" defTabSz="913398" fontAlgn="base">
              <a:lnSpc>
                <a:spcPct val="90000"/>
              </a:lnSpc>
              <a:spcBef>
                <a:spcPct val="0"/>
              </a:spcBef>
              <a:spcAft>
                <a:spcPts val="1200"/>
              </a:spcAft>
              <a:buFont typeface="Wingdings"/>
              <a:buChar char="è"/>
            </a:pPr>
            <a:r>
              <a:rPr lang="en-US" spc="-50" dirty="0">
                <a:gradFill>
                  <a:gsLst>
                    <a:gs pos="0">
                      <a:srgbClr val="FFFFFF">
                        <a:lumMod val="50000"/>
                      </a:srgbClr>
                    </a:gs>
                    <a:gs pos="100000">
                      <a:srgbClr val="FFFFFF">
                        <a:lumMod val="50000"/>
                      </a:srgbClr>
                    </a:gs>
                  </a:gsLst>
                  <a:lin ang="5400000" scaled="1"/>
                </a:gradFill>
              </a:rPr>
              <a:t>U</a:t>
            </a:r>
            <a:r>
              <a:rPr lang="en-US" spc="-50" dirty="0" smtClean="0">
                <a:gradFill>
                  <a:gsLst>
                    <a:gs pos="0">
                      <a:srgbClr val="FFFFFF">
                        <a:lumMod val="50000"/>
                      </a:srgbClr>
                    </a:gs>
                    <a:gs pos="100000">
                      <a:srgbClr val="FFFFFF">
                        <a:lumMod val="50000"/>
                      </a:srgbClr>
                    </a:gs>
                  </a:gsLst>
                  <a:lin ang="5400000" scaled="1"/>
                </a:gradFill>
              </a:rPr>
              <a:t>sed to set default values on list columns and web part properties </a:t>
            </a:r>
          </a:p>
          <a:p>
            <a:pPr marL="285750" indent="-285750" defTabSz="913398" fontAlgn="base">
              <a:lnSpc>
                <a:spcPct val="90000"/>
              </a:lnSpc>
              <a:spcBef>
                <a:spcPct val="0"/>
              </a:spcBef>
              <a:spcAft>
                <a:spcPts val="1200"/>
              </a:spcAft>
              <a:buFont typeface="Wingdings"/>
              <a:buChar char="è"/>
            </a:pPr>
            <a:r>
              <a:rPr lang="en-US" spc="-50" dirty="0" smtClean="0">
                <a:gradFill>
                  <a:gsLst>
                    <a:gs pos="0">
                      <a:srgbClr val="FFFFFF">
                        <a:lumMod val="50000"/>
                      </a:srgbClr>
                    </a:gs>
                    <a:gs pos="100000">
                      <a:srgbClr val="FFFFFF">
                        <a:lumMod val="50000"/>
                      </a:srgbClr>
                    </a:gs>
                  </a:gsLst>
                  <a:lin ang="5400000" scaled="1"/>
                </a:gradFill>
              </a:rPr>
              <a:t>Used to identify myriad divisional site configurations</a:t>
            </a:r>
            <a:endParaRPr lang="en-US" spc="-50" dirty="0">
              <a:gradFill>
                <a:gsLst>
                  <a:gs pos="0">
                    <a:srgbClr val="FFFFFF">
                      <a:lumMod val="50000"/>
                    </a:srgbClr>
                  </a:gs>
                  <a:gs pos="100000">
                    <a:srgbClr val="FFFFFF">
                      <a:lumMod val="50000"/>
                    </a:srgbClr>
                  </a:gs>
                </a:gsLst>
                <a:lin ang="5400000" scaled="1"/>
              </a:gradFill>
            </a:endParaRPr>
          </a:p>
        </p:txBody>
      </p:sp>
      <p:sp>
        <p:nvSpPr>
          <p:cNvPr id="10" name="Rectangle 9"/>
          <p:cNvSpPr/>
          <p:nvPr/>
        </p:nvSpPr>
        <p:spPr bwMode="auto">
          <a:xfrm>
            <a:off x="6376916" y="1494311"/>
            <a:ext cx="1387014" cy="2536352"/>
          </a:xfrm>
          <a:prstGeom prst="rect">
            <a:avLst/>
          </a:prstGeom>
          <a:solidFill>
            <a:srgbClr val="0A0A0A"/>
          </a:solidFill>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algn="ctr" defTabSz="951028" fontAlgn="base">
              <a:spcBef>
                <a:spcPct val="0"/>
              </a:spcBef>
              <a:spcAft>
                <a:spcPct val="0"/>
              </a:spcAft>
            </a:pPr>
            <a:endParaRPr lang="en-US" sz="2400" dirty="0">
              <a:gradFill>
                <a:gsLst>
                  <a:gs pos="0">
                    <a:srgbClr val="FFFFFF"/>
                  </a:gs>
                  <a:gs pos="100000">
                    <a:srgbClr val="FFFFFF"/>
                  </a:gs>
                </a:gsLst>
                <a:lin ang="5400000" scaled="0"/>
              </a:gradFill>
              <a:latin typeface="Segoe UI Light"/>
            </a:endParaRPr>
          </a:p>
        </p:txBody>
      </p:sp>
      <p:sp>
        <p:nvSpPr>
          <p:cNvPr id="13" name="Rectangle 12"/>
          <p:cNvSpPr/>
          <p:nvPr/>
        </p:nvSpPr>
        <p:spPr>
          <a:xfrm>
            <a:off x="274637" y="42756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smtClean="0">
                <a:gradFill>
                  <a:gsLst>
                    <a:gs pos="0">
                      <a:srgbClr val="00188F"/>
                    </a:gs>
                    <a:gs pos="100000">
                      <a:srgbClr val="00188F"/>
                    </a:gs>
                  </a:gsLst>
                  <a:lin ang="5400000" scaled="1"/>
                </a:gradFill>
                <a:latin typeface="Segoe UI Light"/>
              </a:rPr>
              <a:t>Client Provisioning Form</a:t>
            </a:r>
            <a:endParaRPr lang="en-US" sz="2800" spc="-50" dirty="0">
              <a:gradFill>
                <a:gsLst>
                  <a:gs pos="0">
                    <a:srgbClr val="00188F"/>
                  </a:gs>
                  <a:gs pos="100000">
                    <a:srgbClr val="00188F"/>
                  </a:gs>
                </a:gsLst>
                <a:lin ang="5400000" scaled="1"/>
              </a:gradFill>
              <a:latin typeface="Segoe UI Light"/>
            </a:endParaRPr>
          </a:p>
          <a:p>
            <a:pPr marL="285750" indent="-285750" defTabSz="913398" fontAlgn="base">
              <a:lnSpc>
                <a:spcPct val="90000"/>
              </a:lnSpc>
              <a:spcBef>
                <a:spcPct val="0"/>
              </a:spcBef>
              <a:spcAft>
                <a:spcPts val="1200"/>
              </a:spcAft>
              <a:buFont typeface="Wingdings"/>
              <a:buChar char="è"/>
            </a:pPr>
            <a:r>
              <a:rPr lang="en-US" spc="-50" dirty="0" smtClean="0">
                <a:gradFill>
                  <a:gsLst>
                    <a:gs pos="0">
                      <a:srgbClr val="FFFFFF">
                        <a:lumMod val="50000"/>
                      </a:srgbClr>
                    </a:gs>
                    <a:gs pos="100000">
                      <a:srgbClr val="FFFFFF">
                        <a:lumMod val="50000"/>
                      </a:srgbClr>
                    </a:gs>
                  </a:gsLst>
                  <a:lin ang="5400000" scaled="1"/>
                </a:gradFill>
              </a:rPr>
              <a:t>Custom divisional form for collection of supplemental site metadata</a:t>
            </a:r>
          </a:p>
          <a:p>
            <a:pPr marL="285750" indent="-285750" defTabSz="913398" fontAlgn="base">
              <a:lnSpc>
                <a:spcPct val="90000"/>
              </a:lnSpc>
              <a:spcBef>
                <a:spcPct val="0"/>
              </a:spcBef>
              <a:spcAft>
                <a:spcPts val="1200"/>
              </a:spcAft>
              <a:buFont typeface="Wingdings"/>
              <a:buChar char="è"/>
            </a:pPr>
            <a:r>
              <a:rPr lang="en-US" spc="-50" dirty="0" smtClean="0">
                <a:gradFill>
                  <a:gsLst>
                    <a:gs pos="0">
                      <a:srgbClr val="FFFFFF">
                        <a:lumMod val="50000"/>
                      </a:srgbClr>
                    </a:gs>
                    <a:gs pos="100000">
                      <a:srgbClr val="FFFFFF">
                        <a:lumMod val="50000"/>
                      </a:srgbClr>
                    </a:gs>
                  </a:gsLst>
                  <a:lin ang="5400000" scaled="1"/>
                </a:gradFill>
              </a:rPr>
              <a:t>Communicates w/ service management portal and site provisioning service to store additional data and provide configuration definition</a:t>
            </a:r>
            <a:endParaRPr lang="en-US" spc="-50" dirty="0">
              <a:gradFill>
                <a:gsLst>
                  <a:gs pos="0">
                    <a:srgbClr val="FFFFFF">
                      <a:lumMod val="50000"/>
                    </a:srgbClr>
                  </a:gs>
                  <a:gs pos="100000">
                    <a:srgbClr val="FFFFFF">
                      <a:lumMod val="50000"/>
                    </a:srgbClr>
                  </a:gs>
                </a:gsLst>
                <a:lin ang="5400000" scaled="1"/>
              </a:gradFill>
            </a:endParaRPr>
          </a:p>
        </p:txBody>
      </p:sp>
      <p:sp>
        <p:nvSpPr>
          <p:cNvPr id="14" name="Rectangle 13"/>
          <p:cNvSpPr/>
          <p:nvPr/>
        </p:nvSpPr>
        <p:spPr bwMode="auto">
          <a:xfrm>
            <a:off x="274637" y="4275611"/>
            <a:ext cx="1387014" cy="2536352"/>
          </a:xfrm>
          <a:prstGeom prst="rect">
            <a:avLst/>
          </a:prstGeom>
          <a:solidFill>
            <a:srgbClr val="0A0A0A"/>
          </a:solidFill>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algn="ctr" defTabSz="951028" fontAlgn="base">
              <a:spcBef>
                <a:spcPct val="0"/>
              </a:spcBef>
              <a:spcAft>
                <a:spcPct val="0"/>
              </a:spcAft>
            </a:pPr>
            <a:endParaRPr lang="en-US" sz="2400" dirty="0">
              <a:gradFill>
                <a:gsLst>
                  <a:gs pos="0">
                    <a:srgbClr val="FFFFFF"/>
                  </a:gs>
                  <a:gs pos="100000">
                    <a:srgbClr val="FFFFFF"/>
                  </a:gs>
                </a:gsLst>
                <a:lin ang="5400000" scaled="0"/>
              </a:gradFill>
              <a:latin typeface="Segoe UI Light"/>
            </a:endParaRPr>
          </a:p>
        </p:txBody>
      </p:sp>
      <p:sp>
        <p:nvSpPr>
          <p:cNvPr id="17" name="Rectangle 16"/>
          <p:cNvSpPr/>
          <p:nvPr/>
        </p:nvSpPr>
        <p:spPr>
          <a:xfrm>
            <a:off x="6376915" y="4275611"/>
            <a:ext cx="5784922" cy="2536352"/>
          </a:xfrm>
          <a:prstGeom prst="rect">
            <a:avLst/>
          </a:prstGeom>
          <a:solidFill>
            <a:srgbClr val="EBEBEB"/>
          </a:solidFill>
        </p:spPr>
        <p:txBody>
          <a:bodyPr wrap="square" lIns="1554480" anchor="t">
            <a:noAutofit/>
          </a:bodyPr>
          <a:lstStyle/>
          <a:p>
            <a:pPr defTabSz="913398" fontAlgn="base">
              <a:lnSpc>
                <a:spcPct val="90000"/>
              </a:lnSpc>
              <a:spcBef>
                <a:spcPct val="0"/>
              </a:spcBef>
              <a:spcAft>
                <a:spcPts val="1200"/>
              </a:spcAft>
            </a:pPr>
            <a:r>
              <a:rPr lang="en-US" sz="2800" spc="-50" dirty="0" smtClean="0">
                <a:gradFill>
                  <a:gsLst>
                    <a:gs pos="0">
                      <a:srgbClr val="00188F"/>
                    </a:gs>
                    <a:gs pos="100000">
                      <a:srgbClr val="00188F"/>
                    </a:gs>
                  </a:gsLst>
                  <a:lin ang="5400000" scaled="1"/>
                </a:gradFill>
                <a:latin typeface="Segoe UI Light"/>
              </a:rPr>
              <a:t>Service Management</a:t>
            </a:r>
            <a:endParaRPr lang="en-US" sz="2800" spc="-50" dirty="0">
              <a:gradFill>
                <a:gsLst>
                  <a:gs pos="0">
                    <a:srgbClr val="00188F"/>
                  </a:gs>
                  <a:gs pos="100000">
                    <a:srgbClr val="00188F"/>
                  </a:gs>
                </a:gsLst>
                <a:lin ang="5400000" scaled="1"/>
              </a:gradFill>
              <a:latin typeface="Segoe UI Light"/>
            </a:endParaRPr>
          </a:p>
          <a:p>
            <a:pPr marL="285750" indent="-285750" defTabSz="913398" fontAlgn="base">
              <a:lnSpc>
                <a:spcPct val="90000"/>
              </a:lnSpc>
              <a:spcBef>
                <a:spcPct val="0"/>
              </a:spcBef>
              <a:spcAft>
                <a:spcPts val="1200"/>
              </a:spcAft>
              <a:buFont typeface="Wingdings" panose="05000000000000000000" pitchFamily="2" charset="2"/>
              <a:buChar char="è"/>
            </a:pPr>
            <a:r>
              <a:rPr lang="en-US" spc="-50" dirty="0" smtClean="0">
                <a:gradFill>
                  <a:gsLst>
                    <a:gs pos="0">
                      <a:srgbClr val="FFFFFF">
                        <a:lumMod val="50000"/>
                      </a:srgbClr>
                    </a:gs>
                    <a:gs pos="100000">
                      <a:srgbClr val="FFFFFF">
                        <a:lumMod val="50000"/>
                      </a:srgbClr>
                    </a:gs>
                  </a:gsLst>
                  <a:lin ang="5400000" scaled="1"/>
                </a:gradFill>
              </a:rPr>
              <a:t>Site Information List captures all divisional metadata from provisioning event for subsequent monitoring, service reporting, and troubleshooting</a:t>
            </a:r>
          </a:p>
          <a:p>
            <a:pPr marL="285750" indent="-285750" defTabSz="913398" fontAlgn="base">
              <a:lnSpc>
                <a:spcPct val="90000"/>
              </a:lnSpc>
              <a:spcBef>
                <a:spcPct val="0"/>
              </a:spcBef>
              <a:spcAft>
                <a:spcPts val="1200"/>
              </a:spcAft>
              <a:buFont typeface="Wingdings" panose="05000000000000000000" pitchFamily="2" charset="2"/>
              <a:buChar char="è"/>
            </a:pPr>
            <a:r>
              <a:rPr lang="en-US" spc="-50" dirty="0" smtClean="0">
                <a:gradFill>
                  <a:gsLst>
                    <a:gs pos="0">
                      <a:srgbClr val="FFFFFF">
                        <a:lumMod val="50000"/>
                      </a:srgbClr>
                    </a:gs>
                    <a:gs pos="100000">
                      <a:srgbClr val="FFFFFF">
                        <a:lumMod val="50000"/>
                      </a:srgbClr>
                    </a:gs>
                  </a:gsLst>
                  <a:lin ang="5400000" scaled="1"/>
                </a:gradFill>
              </a:rPr>
              <a:t>List can optionally be used for divisional site navigation</a:t>
            </a:r>
            <a:endParaRPr lang="en-US" spc="-50" dirty="0">
              <a:gradFill>
                <a:gsLst>
                  <a:gs pos="0">
                    <a:srgbClr val="FFFFFF">
                      <a:lumMod val="50000"/>
                    </a:srgbClr>
                  </a:gs>
                  <a:gs pos="100000">
                    <a:srgbClr val="FFFFFF">
                      <a:lumMod val="50000"/>
                    </a:srgbClr>
                  </a:gs>
                </a:gsLst>
                <a:lin ang="5400000" scaled="1"/>
              </a:gradFill>
            </a:endParaRPr>
          </a:p>
        </p:txBody>
      </p:sp>
      <p:sp>
        <p:nvSpPr>
          <p:cNvPr id="18" name="Rectangle 17"/>
          <p:cNvSpPr/>
          <p:nvPr/>
        </p:nvSpPr>
        <p:spPr bwMode="auto">
          <a:xfrm>
            <a:off x="6376915" y="4275611"/>
            <a:ext cx="1387014" cy="2536352"/>
          </a:xfrm>
          <a:prstGeom prst="rect">
            <a:avLst/>
          </a:prstGeom>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2651760" rIns="0" bIns="47565" numCol="1" rtlCol="0" anchor="t" anchorCtr="0" compatLnSpc="1">
            <a:prstTxWarp prst="textNoShape">
              <a:avLst/>
            </a:prstTxWarp>
          </a:bodyPr>
          <a:lstStyle/>
          <a:p>
            <a:pPr algn="ctr" defTabSz="951028" fontAlgn="base">
              <a:spcBef>
                <a:spcPct val="0"/>
              </a:spcBef>
              <a:spcAft>
                <a:spcPct val="0"/>
              </a:spcAft>
            </a:pPr>
            <a:endParaRPr lang="en-US" sz="2400" dirty="0">
              <a:gradFill>
                <a:gsLst>
                  <a:gs pos="0">
                    <a:srgbClr val="FFFFFF"/>
                  </a:gs>
                  <a:gs pos="100000">
                    <a:srgbClr val="FFFFFF"/>
                  </a:gs>
                </a:gsLst>
                <a:lin ang="5400000" scaled="0"/>
              </a:gradFill>
              <a:latin typeface="Segoe UI Light"/>
            </a:endParaRPr>
          </a:p>
        </p:txBody>
      </p:sp>
      <p:sp>
        <p:nvSpPr>
          <p:cNvPr id="16" name="TextBox 15"/>
          <p:cNvSpPr txBox="1"/>
          <p:nvPr/>
        </p:nvSpPr>
        <p:spPr>
          <a:xfrm>
            <a:off x="12161837" y="6616997"/>
            <a:ext cx="762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E6E6E6"/>
                </a:solidFill>
              </a:rPr>
              <a:t>K</a:t>
            </a:r>
          </a:p>
        </p:txBody>
      </p:sp>
      <p:sp>
        <p:nvSpPr>
          <p:cNvPr id="25" name="Freeform 18"/>
          <p:cNvSpPr>
            <a:spLocks noEditPoints="1"/>
          </p:cNvSpPr>
          <p:nvPr/>
        </p:nvSpPr>
        <p:spPr bwMode="black">
          <a:xfrm>
            <a:off x="585851" y="5036774"/>
            <a:ext cx="764585" cy="932542"/>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nvGrpSpPr>
          <p:cNvPr id="26" name="Group 25"/>
          <p:cNvGrpSpPr/>
          <p:nvPr/>
        </p:nvGrpSpPr>
        <p:grpSpPr bwMode="black">
          <a:xfrm>
            <a:off x="473105" y="2262746"/>
            <a:ext cx="1002278" cy="999482"/>
            <a:chOff x="2576513" y="555625"/>
            <a:chExt cx="700088" cy="698500"/>
          </a:xfrm>
          <a:solidFill>
            <a:srgbClr val="FFFFFF"/>
          </a:solidFill>
        </p:grpSpPr>
        <p:sp>
          <p:nvSpPr>
            <p:cNvPr id="27" name="Freeform 20"/>
            <p:cNvSpPr>
              <a:spLocks noEditPoints="1"/>
            </p:cNvSpPr>
            <p:nvPr/>
          </p:nvSpPr>
          <p:spPr bwMode="black">
            <a:xfrm>
              <a:off x="2576513" y="555625"/>
              <a:ext cx="700088" cy="698500"/>
            </a:xfrm>
            <a:custGeom>
              <a:avLst/>
              <a:gdLst>
                <a:gd name="T0" fmla="*/ 333 w 394"/>
                <a:gd name="T1" fmla="*/ 0 h 393"/>
                <a:gd name="T2" fmla="*/ 61 w 394"/>
                <a:gd name="T3" fmla="*/ 0 h 393"/>
                <a:gd name="T4" fmla="*/ 0 w 394"/>
                <a:gd name="T5" fmla="*/ 60 h 393"/>
                <a:gd name="T6" fmla="*/ 0 w 394"/>
                <a:gd name="T7" fmla="*/ 333 h 393"/>
                <a:gd name="T8" fmla="*/ 61 w 394"/>
                <a:gd name="T9" fmla="*/ 393 h 393"/>
                <a:gd name="T10" fmla="*/ 333 w 394"/>
                <a:gd name="T11" fmla="*/ 393 h 393"/>
                <a:gd name="T12" fmla="*/ 394 w 394"/>
                <a:gd name="T13" fmla="*/ 333 h 393"/>
                <a:gd name="T14" fmla="*/ 394 w 394"/>
                <a:gd name="T15" fmla="*/ 60 h 393"/>
                <a:gd name="T16" fmla="*/ 333 w 394"/>
                <a:gd name="T17" fmla="*/ 0 h 393"/>
                <a:gd name="T18" fmla="*/ 376 w 394"/>
                <a:gd name="T19" fmla="*/ 333 h 393"/>
                <a:gd name="T20" fmla="*/ 333 w 394"/>
                <a:gd name="T21" fmla="*/ 376 h 393"/>
                <a:gd name="T22" fmla="*/ 61 w 394"/>
                <a:gd name="T23" fmla="*/ 376 h 393"/>
                <a:gd name="T24" fmla="*/ 18 w 394"/>
                <a:gd name="T25" fmla="*/ 333 h 393"/>
                <a:gd name="T26" fmla="*/ 18 w 394"/>
                <a:gd name="T27" fmla="*/ 60 h 393"/>
                <a:gd name="T28" fmla="*/ 61 w 394"/>
                <a:gd name="T29" fmla="*/ 17 h 393"/>
                <a:gd name="T30" fmla="*/ 333 w 394"/>
                <a:gd name="T31" fmla="*/ 17 h 393"/>
                <a:gd name="T32" fmla="*/ 376 w 394"/>
                <a:gd name="T33" fmla="*/ 60 h 393"/>
                <a:gd name="T34" fmla="*/ 376 w 394"/>
                <a:gd name="T35" fmla="*/ 33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3">
                  <a:moveTo>
                    <a:pt x="333" y="0"/>
                  </a:moveTo>
                  <a:cubicBezTo>
                    <a:pt x="61" y="0"/>
                    <a:pt x="61" y="0"/>
                    <a:pt x="61" y="0"/>
                  </a:cubicBezTo>
                  <a:cubicBezTo>
                    <a:pt x="28" y="0"/>
                    <a:pt x="0" y="27"/>
                    <a:pt x="0" y="60"/>
                  </a:cubicBezTo>
                  <a:cubicBezTo>
                    <a:pt x="0" y="333"/>
                    <a:pt x="0" y="333"/>
                    <a:pt x="0" y="333"/>
                  </a:cubicBezTo>
                  <a:cubicBezTo>
                    <a:pt x="0" y="366"/>
                    <a:pt x="28" y="393"/>
                    <a:pt x="61" y="393"/>
                  </a:cubicBezTo>
                  <a:cubicBezTo>
                    <a:pt x="333" y="393"/>
                    <a:pt x="333" y="393"/>
                    <a:pt x="333" y="393"/>
                  </a:cubicBezTo>
                  <a:cubicBezTo>
                    <a:pt x="366" y="393"/>
                    <a:pt x="394" y="366"/>
                    <a:pt x="394" y="333"/>
                  </a:cubicBezTo>
                  <a:cubicBezTo>
                    <a:pt x="394" y="60"/>
                    <a:pt x="394" y="60"/>
                    <a:pt x="394" y="60"/>
                  </a:cubicBezTo>
                  <a:cubicBezTo>
                    <a:pt x="394" y="27"/>
                    <a:pt x="366" y="0"/>
                    <a:pt x="333" y="0"/>
                  </a:cubicBezTo>
                  <a:close/>
                  <a:moveTo>
                    <a:pt x="376" y="333"/>
                  </a:moveTo>
                  <a:cubicBezTo>
                    <a:pt x="376" y="356"/>
                    <a:pt x="357" y="376"/>
                    <a:pt x="333" y="376"/>
                  </a:cubicBezTo>
                  <a:cubicBezTo>
                    <a:pt x="61" y="376"/>
                    <a:pt x="61" y="376"/>
                    <a:pt x="61" y="376"/>
                  </a:cubicBezTo>
                  <a:cubicBezTo>
                    <a:pt x="37" y="376"/>
                    <a:pt x="18" y="356"/>
                    <a:pt x="18" y="333"/>
                  </a:cubicBezTo>
                  <a:cubicBezTo>
                    <a:pt x="18" y="60"/>
                    <a:pt x="18" y="60"/>
                    <a:pt x="18" y="60"/>
                  </a:cubicBezTo>
                  <a:cubicBezTo>
                    <a:pt x="18" y="37"/>
                    <a:pt x="37" y="17"/>
                    <a:pt x="61" y="17"/>
                  </a:cubicBezTo>
                  <a:cubicBezTo>
                    <a:pt x="333" y="17"/>
                    <a:pt x="333" y="17"/>
                    <a:pt x="333" y="17"/>
                  </a:cubicBezTo>
                  <a:cubicBezTo>
                    <a:pt x="357" y="17"/>
                    <a:pt x="376" y="37"/>
                    <a:pt x="376" y="60"/>
                  </a:cubicBezTo>
                  <a:lnTo>
                    <a:pt x="376" y="33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8" name="Freeform 21"/>
            <p:cNvSpPr>
              <a:spLocks/>
            </p:cNvSpPr>
            <p:nvPr/>
          </p:nvSpPr>
          <p:spPr bwMode="black">
            <a:xfrm>
              <a:off x="2867025" y="833438"/>
              <a:ext cx="30163" cy="76200"/>
            </a:xfrm>
            <a:custGeom>
              <a:avLst/>
              <a:gdLst>
                <a:gd name="T0" fmla="*/ 17 w 17"/>
                <a:gd name="T1" fmla="*/ 43 h 43"/>
                <a:gd name="T2" fmla="*/ 17 w 17"/>
                <a:gd name="T3" fmla="*/ 0 h 43"/>
                <a:gd name="T4" fmla="*/ 0 w 17"/>
                <a:gd name="T5" fmla="*/ 25 h 43"/>
                <a:gd name="T6" fmla="*/ 17 w 17"/>
                <a:gd name="T7" fmla="*/ 43 h 43"/>
              </a:gdLst>
              <a:ahLst/>
              <a:cxnLst>
                <a:cxn ang="0">
                  <a:pos x="T0" y="T1"/>
                </a:cxn>
                <a:cxn ang="0">
                  <a:pos x="T2" y="T3"/>
                </a:cxn>
                <a:cxn ang="0">
                  <a:pos x="T4" y="T5"/>
                </a:cxn>
                <a:cxn ang="0">
                  <a:pos x="T6" y="T7"/>
                </a:cxn>
              </a:cxnLst>
              <a:rect l="0" t="0" r="r" b="b"/>
              <a:pathLst>
                <a:path w="17" h="43">
                  <a:moveTo>
                    <a:pt x="17" y="43"/>
                  </a:moveTo>
                  <a:cubicBezTo>
                    <a:pt x="17" y="0"/>
                    <a:pt x="17" y="0"/>
                    <a:pt x="17" y="0"/>
                  </a:cubicBezTo>
                  <a:cubicBezTo>
                    <a:pt x="17" y="0"/>
                    <a:pt x="5" y="16"/>
                    <a:pt x="0" y="25"/>
                  </a:cubicBezTo>
                  <a:lnTo>
                    <a:pt x="17" y="43"/>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sp>
          <p:nvSpPr>
            <p:cNvPr id="29" name="Freeform 22"/>
            <p:cNvSpPr>
              <a:spLocks noEditPoints="1"/>
            </p:cNvSpPr>
            <p:nvPr/>
          </p:nvSpPr>
          <p:spPr bwMode="black">
            <a:xfrm>
              <a:off x="2638425" y="615950"/>
              <a:ext cx="576263" cy="574675"/>
            </a:xfrm>
            <a:custGeom>
              <a:avLst/>
              <a:gdLst>
                <a:gd name="T0" fmla="*/ 298 w 324"/>
                <a:gd name="T1" fmla="*/ 0 h 324"/>
                <a:gd name="T2" fmla="*/ 26 w 324"/>
                <a:gd name="T3" fmla="*/ 0 h 324"/>
                <a:gd name="T4" fmla="*/ 0 w 324"/>
                <a:gd name="T5" fmla="*/ 26 h 324"/>
                <a:gd name="T6" fmla="*/ 0 w 324"/>
                <a:gd name="T7" fmla="*/ 299 h 324"/>
                <a:gd name="T8" fmla="*/ 26 w 324"/>
                <a:gd name="T9" fmla="*/ 324 h 324"/>
                <a:gd name="T10" fmla="*/ 298 w 324"/>
                <a:gd name="T11" fmla="*/ 324 h 324"/>
                <a:gd name="T12" fmla="*/ 324 w 324"/>
                <a:gd name="T13" fmla="*/ 299 h 324"/>
                <a:gd name="T14" fmla="*/ 324 w 324"/>
                <a:gd name="T15" fmla="*/ 26 h 324"/>
                <a:gd name="T16" fmla="*/ 298 w 324"/>
                <a:gd name="T17" fmla="*/ 0 h 324"/>
                <a:gd name="T18" fmla="*/ 236 w 324"/>
                <a:gd name="T19" fmla="*/ 268 h 324"/>
                <a:gd name="T20" fmla="*/ 171 w 324"/>
                <a:gd name="T21" fmla="*/ 268 h 324"/>
                <a:gd name="T22" fmla="*/ 203 w 324"/>
                <a:gd name="T23" fmla="*/ 237 h 324"/>
                <a:gd name="T24" fmla="*/ 130 w 324"/>
                <a:gd name="T25" fmla="*/ 166 h 324"/>
                <a:gd name="T26" fmla="*/ 142 w 324"/>
                <a:gd name="T27" fmla="*/ 210 h 324"/>
                <a:gd name="T28" fmla="*/ 142 w 324"/>
                <a:gd name="T29" fmla="*/ 271 h 324"/>
                <a:gd name="T30" fmla="*/ 125 w 324"/>
                <a:gd name="T31" fmla="*/ 271 h 324"/>
                <a:gd name="T32" fmla="*/ 125 w 324"/>
                <a:gd name="T33" fmla="*/ 219 h 324"/>
                <a:gd name="T34" fmla="*/ 113 w 324"/>
                <a:gd name="T35" fmla="*/ 185 h 324"/>
                <a:gd name="T36" fmla="*/ 101 w 324"/>
                <a:gd name="T37" fmla="*/ 198 h 324"/>
                <a:gd name="T38" fmla="*/ 95 w 324"/>
                <a:gd name="T39" fmla="*/ 269 h 324"/>
                <a:gd name="T40" fmla="*/ 80 w 324"/>
                <a:gd name="T41" fmla="*/ 269 h 324"/>
                <a:gd name="T42" fmla="*/ 79 w 324"/>
                <a:gd name="T43" fmla="*/ 187 h 324"/>
                <a:gd name="T44" fmla="*/ 84 w 324"/>
                <a:gd name="T45" fmla="*/ 136 h 324"/>
                <a:gd name="T46" fmla="*/ 66 w 324"/>
                <a:gd name="T47" fmla="*/ 99 h 324"/>
                <a:gd name="T48" fmla="*/ 123 w 324"/>
                <a:gd name="T49" fmla="*/ 72 h 324"/>
                <a:gd name="T50" fmla="*/ 145 w 324"/>
                <a:gd name="T51" fmla="*/ 67 h 324"/>
                <a:gd name="T52" fmla="*/ 137 w 324"/>
                <a:gd name="T53" fmla="*/ 50 h 324"/>
                <a:gd name="T54" fmla="*/ 161 w 324"/>
                <a:gd name="T55" fmla="*/ 26 h 324"/>
                <a:gd name="T56" fmla="*/ 185 w 324"/>
                <a:gd name="T57" fmla="*/ 50 h 324"/>
                <a:gd name="T58" fmla="*/ 161 w 324"/>
                <a:gd name="T59" fmla="*/ 74 h 324"/>
                <a:gd name="T60" fmla="*/ 152 w 324"/>
                <a:gd name="T61" fmla="*/ 72 h 324"/>
                <a:gd name="T62" fmla="*/ 164 w 324"/>
                <a:gd name="T63" fmla="*/ 101 h 324"/>
                <a:gd name="T64" fmla="*/ 157 w 324"/>
                <a:gd name="T65" fmla="*/ 122 h 324"/>
                <a:gd name="T66" fmla="*/ 158 w 324"/>
                <a:gd name="T67" fmla="*/ 177 h 324"/>
                <a:gd name="T68" fmla="*/ 207 w 324"/>
                <a:gd name="T69" fmla="*/ 225 h 324"/>
                <a:gd name="T70" fmla="*/ 208 w 324"/>
                <a:gd name="T71" fmla="*/ 222 h 324"/>
                <a:gd name="T72" fmla="*/ 290 w 324"/>
                <a:gd name="T73" fmla="*/ 210 h 324"/>
                <a:gd name="T74" fmla="*/ 236 w 324"/>
                <a:gd name="T75" fmla="*/ 2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4" h="324">
                  <a:moveTo>
                    <a:pt x="298" y="0"/>
                  </a:moveTo>
                  <a:cubicBezTo>
                    <a:pt x="26" y="0"/>
                    <a:pt x="26" y="0"/>
                    <a:pt x="26" y="0"/>
                  </a:cubicBezTo>
                  <a:cubicBezTo>
                    <a:pt x="12" y="0"/>
                    <a:pt x="0" y="12"/>
                    <a:pt x="0" y="26"/>
                  </a:cubicBezTo>
                  <a:cubicBezTo>
                    <a:pt x="0" y="299"/>
                    <a:pt x="0" y="299"/>
                    <a:pt x="0" y="299"/>
                  </a:cubicBezTo>
                  <a:cubicBezTo>
                    <a:pt x="0" y="313"/>
                    <a:pt x="12" y="324"/>
                    <a:pt x="26" y="324"/>
                  </a:cubicBezTo>
                  <a:cubicBezTo>
                    <a:pt x="298" y="324"/>
                    <a:pt x="298" y="324"/>
                    <a:pt x="298" y="324"/>
                  </a:cubicBezTo>
                  <a:cubicBezTo>
                    <a:pt x="312" y="324"/>
                    <a:pt x="324" y="313"/>
                    <a:pt x="324" y="299"/>
                  </a:cubicBezTo>
                  <a:cubicBezTo>
                    <a:pt x="324" y="26"/>
                    <a:pt x="324" y="26"/>
                    <a:pt x="324" y="26"/>
                  </a:cubicBezTo>
                  <a:cubicBezTo>
                    <a:pt x="324" y="12"/>
                    <a:pt x="312" y="0"/>
                    <a:pt x="298" y="0"/>
                  </a:cubicBezTo>
                  <a:close/>
                  <a:moveTo>
                    <a:pt x="236" y="268"/>
                  </a:moveTo>
                  <a:cubicBezTo>
                    <a:pt x="171" y="268"/>
                    <a:pt x="171" y="268"/>
                    <a:pt x="171" y="268"/>
                  </a:cubicBezTo>
                  <a:cubicBezTo>
                    <a:pt x="179" y="250"/>
                    <a:pt x="200" y="239"/>
                    <a:pt x="203" y="237"/>
                  </a:cubicBezTo>
                  <a:cubicBezTo>
                    <a:pt x="130" y="166"/>
                    <a:pt x="130" y="166"/>
                    <a:pt x="130" y="166"/>
                  </a:cubicBezTo>
                  <a:cubicBezTo>
                    <a:pt x="134" y="176"/>
                    <a:pt x="141" y="191"/>
                    <a:pt x="142" y="210"/>
                  </a:cubicBezTo>
                  <a:cubicBezTo>
                    <a:pt x="142" y="271"/>
                    <a:pt x="142" y="271"/>
                    <a:pt x="142" y="271"/>
                  </a:cubicBezTo>
                  <a:cubicBezTo>
                    <a:pt x="125" y="271"/>
                    <a:pt x="125" y="271"/>
                    <a:pt x="125" y="271"/>
                  </a:cubicBezTo>
                  <a:cubicBezTo>
                    <a:pt x="125" y="219"/>
                    <a:pt x="125" y="219"/>
                    <a:pt x="125" y="219"/>
                  </a:cubicBezTo>
                  <a:cubicBezTo>
                    <a:pt x="125" y="219"/>
                    <a:pt x="121" y="193"/>
                    <a:pt x="113" y="185"/>
                  </a:cubicBezTo>
                  <a:cubicBezTo>
                    <a:pt x="105" y="177"/>
                    <a:pt x="101" y="192"/>
                    <a:pt x="101" y="198"/>
                  </a:cubicBezTo>
                  <a:cubicBezTo>
                    <a:pt x="101" y="204"/>
                    <a:pt x="100" y="262"/>
                    <a:pt x="95" y="269"/>
                  </a:cubicBezTo>
                  <a:cubicBezTo>
                    <a:pt x="80" y="269"/>
                    <a:pt x="80" y="269"/>
                    <a:pt x="80" y="269"/>
                  </a:cubicBezTo>
                  <a:cubicBezTo>
                    <a:pt x="79" y="187"/>
                    <a:pt x="79" y="187"/>
                    <a:pt x="79" y="187"/>
                  </a:cubicBezTo>
                  <a:cubicBezTo>
                    <a:pt x="79" y="187"/>
                    <a:pt x="66" y="154"/>
                    <a:pt x="84" y="136"/>
                  </a:cubicBezTo>
                  <a:cubicBezTo>
                    <a:pt x="84" y="136"/>
                    <a:pt x="62" y="108"/>
                    <a:pt x="66" y="99"/>
                  </a:cubicBezTo>
                  <a:cubicBezTo>
                    <a:pt x="70" y="90"/>
                    <a:pt x="116" y="76"/>
                    <a:pt x="123" y="72"/>
                  </a:cubicBezTo>
                  <a:cubicBezTo>
                    <a:pt x="128" y="69"/>
                    <a:pt x="138" y="67"/>
                    <a:pt x="145" y="67"/>
                  </a:cubicBezTo>
                  <a:cubicBezTo>
                    <a:pt x="140" y="63"/>
                    <a:pt x="137" y="57"/>
                    <a:pt x="137" y="50"/>
                  </a:cubicBezTo>
                  <a:cubicBezTo>
                    <a:pt x="137" y="37"/>
                    <a:pt x="148" y="26"/>
                    <a:pt x="161" y="26"/>
                  </a:cubicBezTo>
                  <a:cubicBezTo>
                    <a:pt x="174" y="26"/>
                    <a:pt x="185" y="37"/>
                    <a:pt x="185" y="50"/>
                  </a:cubicBezTo>
                  <a:cubicBezTo>
                    <a:pt x="185" y="63"/>
                    <a:pt x="174" y="74"/>
                    <a:pt x="161" y="74"/>
                  </a:cubicBezTo>
                  <a:cubicBezTo>
                    <a:pt x="158" y="74"/>
                    <a:pt x="155" y="73"/>
                    <a:pt x="152" y="72"/>
                  </a:cubicBezTo>
                  <a:cubicBezTo>
                    <a:pt x="155" y="80"/>
                    <a:pt x="166" y="94"/>
                    <a:pt x="164" y="101"/>
                  </a:cubicBezTo>
                  <a:cubicBezTo>
                    <a:pt x="162" y="108"/>
                    <a:pt x="157" y="122"/>
                    <a:pt x="157" y="122"/>
                  </a:cubicBezTo>
                  <a:cubicBezTo>
                    <a:pt x="158" y="177"/>
                    <a:pt x="158" y="177"/>
                    <a:pt x="158" y="177"/>
                  </a:cubicBezTo>
                  <a:cubicBezTo>
                    <a:pt x="207" y="225"/>
                    <a:pt x="207" y="225"/>
                    <a:pt x="207" y="225"/>
                  </a:cubicBezTo>
                  <a:cubicBezTo>
                    <a:pt x="208" y="222"/>
                    <a:pt x="208" y="222"/>
                    <a:pt x="208" y="222"/>
                  </a:cubicBezTo>
                  <a:cubicBezTo>
                    <a:pt x="224" y="171"/>
                    <a:pt x="290" y="210"/>
                    <a:pt x="290" y="210"/>
                  </a:cubicBezTo>
                  <a:lnTo>
                    <a:pt x="236" y="268"/>
                  </a:lnTo>
                  <a:close/>
                </a:path>
              </a:pathLst>
            </a:custGeom>
            <a:grpFill/>
            <a:ln>
              <a:noFill/>
            </a:ln>
          </p:spPr>
          <p:txBody>
            <a:bodyPr vert="horz" wrap="square" lIns="91440" tIns="45720" rIns="91440" bIns="45720" numCol="1" anchor="t" anchorCtr="0" compatLnSpc="1">
              <a:prstTxWarp prst="textNoShape">
                <a:avLst/>
              </a:prstTxWarp>
            </a:bodyPr>
            <a:lstStyle/>
            <a:p>
              <a:endParaRPr lang="en-US" sz="1600">
                <a:solidFill>
                  <a:srgbClr val="FFFFFF"/>
                </a:solidFill>
              </a:endParaRPr>
            </a:p>
          </p:txBody>
        </p:sp>
      </p:grpSp>
      <p:sp>
        <p:nvSpPr>
          <p:cNvPr id="19" name="Freeform 104"/>
          <p:cNvSpPr>
            <a:spLocks noEditPoints="1"/>
          </p:cNvSpPr>
          <p:nvPr/>
        </p:nvSpPr>
        <p:spPr bwMode="black">
          <a:xfrm>
            <a:off x="11574913" y="123537"/>
            <a:ext cx="680858" cy="68085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20" name="Picture 48" descr="C:\Users\sakuu\Documents\Ballmer MGX 2011\Tile Icons\Calendar Engineer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6666095" y="2233907"/>
            <a:ext cx="887969" cy="937459"/>
          </a:xfrm>
          <a:prstGeom prst="rect">
            <a:avLst/>
          </a:prstGeom>
          <a:noFill/>
          <a:extLst>
            <a:ext uri="{909E8E84-426E-40DD-AFC4-6F175D3DCCD1}">
              <a14:hiddenFill xmlns:a14="http://schemas.microsoft.com/office/drawing/2010/main">
                <a:solidFill>
                  <a:srgbClr val="FFFFFF"/>
                </a:solidFill>
              </a14:hiddenFill>
            </a:ext>
          </a:extLst>
        </p:spPr>
      </p:pic>
      <p:sp>
        <p:nvSpPr>
          <p:cNvPr id="22" name="Freeform 35"/>
          <p:cNvSpPr>
            <a:spLocks noEditPoints="1"/>
          </p:cNvSpPr>
          <p:nvPr/>
        </p:nvSpPr>
        <p:spPr bwMode="black">
          <a:xfrm>
            <a:off x="6631578" y="5036774"/>
            <a:ext cx="843216" cy="853613"/>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Tree>
    <p:extLst>
      <p:ext uri="{BB962C8B-B14F-4D97-AF65-F5344CB8AC3E}">
        <p14:creationId xmlns:p14="http://schemas.microsoft.com/office/powerpoint/2010/main" val="46590908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5921307" y="809996"/>
            <a:ext cx="6453188" cy="474466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Provider-Hosted Apps</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63928" y="809997"/>
            <a:ext cx="5262935" cy="474466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0" y="0"/>
            <a:ext cx="11887200" cy="1831975"/>
          </a:xfrm>
        </p:spPr>
        <p:txBody>
          <a:bodyPr/>
          <a:lstStyle/>
          <a:p>
            <a:r>
              <a:rPr lang="en-US" sz="4400" dirty="0" smtClean="0"/>
              <a:t>Creating &amp; configuring a new divisional site</a:t>
            </a:r>
            <a:endParaRPr lang="en-US" sz="4400" dirty="0"/>
          </a:p>
        </p:txBody>
      </p:sp>
      <p:pic>
        <p:nvPicPr>
          <p:cNvPr id="5" name="Picture 4"/>
          <p:cNvPicPr>
            <a:picLocks noChangeAspect="1"/>
          </p:cNvPicPr>
          <p:nvPr/>
        </p:nvPicPr>
        <p:blipFill>
          <a:blip r:embed="rId3"/>
          <a:stretch>
            <a:fillRect/>
          </a:stretch>
        </p:blipFill>
        <p:spPr>
          <a:xfrm>
            <a:off x="6124866" y="896480"/>
            <a:ext cx="2646890" cy="2651273"/>
          </a:xfrm>
          <a:prstGeom prst="rect">
            <a:avLst/>
          </a:prstGeom>
        </p:spPr>
      </p:pic>
      <p:cxnSp>
        <p:nvCxnSpPr>
          <p:cNvPr id="6" name="Straight Arrow Connector 5"/>
          <p:cNvCxnSpPr/>
          <p:nvPr/>
        </p:nvCxnSpPr>
        <p:spPr>
          <a:xfrm>
            <a:off x="4033494" y="2210232"/>
            <a:ext cx="1910106" cy="0"/>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pic>
        <p:nvPicPr>
          <p:cNvPr id="11" name="Picture 10"/>
          <p:cNvPicPr>
            <a:picLocks noChangeAspect="1"/>
          </p:cNvPicPr>
          <p:nvPr/>
        </p:nvPicPr>
        <p:blipFill>
          <a:blip r:embed="rId4"/>
          <a:stretch>
            <a:fillRect/>
          </a:stretch>
        </p:blipFill>
        <p:spPr>
          <a:xfrm>
            <a:off x="80245" y="4549685"/>
            <a:ext cx="1210974" cy="1160093"/>
          </a:xfrm>
          <a:prstGeom prst="rect">
            <a:avLst/>
          </a:prstGeom>
        </p:spPr>
      </p:pic>
      <p:sp>
        <p:nvSpPr>
          <p:cNvPr id="12" name="TextBox 11"/>
          <p:cNvSpPr txBox="1"/>
          <p:nvPr/>
        </p:nvSpPr>
        <p:spPr>
          <a:xfrm>
            <a:off x="1493837" y="5109667"/>
            <a:ext cx="4095481"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SharePoint-Hosted Elements</a:t>
            </a:r>
          </a:p>
        </p:txBody>
      </p:sp>
      <p:sp>
        <p:nvSpPr>
          <p:cNvPr id="15" name="TextBox 14"/>
          <p:cNvSpPr txBox="1"/>
          <p:nvPr/>
        </p:nvSpPr>
        <p:spPr>
          <a:xfrm>
            <a:off x="4749656" y="1211262"/>
            <a:ext cx="503305" cy="1126462"/>
          </a:xfrm>
          <a:prstGeom prst="rect">
            <a:avLst/>
          </a:prstGeom>
          <a:noFill/>
        </p:spPr>
        <p:txBody>
          <a:bodyPr wrap="square" lIns="182880" tIns="146304" rIns="182880" bIns="146304" rtlCol="0">
            <a:spAutoFit/>
          </a:bodyPr>
          <a:lstStyle/>
          <a:p>
            <a:pPr>
              <a:lnSpc>
                <a:spcPct val="90000"/>
              </a:lnSpc>
              <a:spcAft>
                <a:spcPts val="600"/>
              </a:spcAft>
            </a:pPr>
            <a:r>
              <a:rPr lang="en-US" sz="6000" dirty="0" smtClean="0">
                <a:gradFill>
                  <a:gsLst>
                    <a:gs pos="2917">
                      <a:srgbClr val="FFFFFF"/>
                    </a:gs>
                    <a:gs pos="30000">
                      <a:srgbClr val="FFFFFF"/>
                    </a:gs>
                  </a:gsLst>
                  <a:lin ang="5400000" scaled="0"/>
                </a:gradFill>
              </a:rPr>
              <a:t>1</a:t>
            </a:r>
          </a:p>
        </p:txBody>
      </p:sp>
      <p:pic>
        <p:nvPicPr>
          <p:cNvPr id="16" name="Picture 15"/>
          <p:cNvPicPr>
            <a:picLocks noChangeAspect="1"/>
          </p:cNvPicPr>
          <p:nvPr/>
        </p:nvPicPr>
        <p:blipFill>
          <a:blip r:embed="rId5"/>
          <a:stretch>
            <a:fillRect/>
          </a:stretch>
        </p:blipFill>
        <p:spPr>
          <a:xfrm>
            <a:off x="11150762" y="4443058"/>
            <a:ext cx="1216688" cy="1266720"/>
          </a:xfrm>
          <a:prstGeom prst="rect">
            <a:avLst/>
          </a:prstGeom>
        </p:spPr>
      </p:pic>
      <p:pic>
        <p:nvPicPr>
          <p:cNvPr id="18" name="Picture 17"/>
          <p:cNvPicPr>
            <a:picLocks noChangeAspect="1"/>
          </p:cNvPicPr>
          <p:nvPr/>
        </p:nvPicPr>
        <p:blipFill>
          <a:blip r:embed="rId6"/>
          <a:stretch>
            <a:fillRect/>
          </a:stretch>
        </p:blipFill>
        <p:spPr>
          <a:xfrm>
            <a:off x="9105321" y="1464124"/>
            <a:ext cx="1188878" cy="1113600"/>
          </a:xfrm>
          <a:prstGeom prst="rect">
            <a:avLst/>
          </a:prstGeom>
        </p:spPr>
      </p:pic>
      <p:grpSp>
        <p:nvGrpSpPr>
          <p:cNvPr id="7" name="Group 6"/>
          <p:cNvGrpSpPr/>
          <p:nvPr/>
        </p:nvGrpSpPr>
        <p:grpSpPr>
          <a:xfrm>
            <a:off x="2973771" y="1897062"/>
            <a:ext cx="2340473" cy="2995529"/>
            <a:chOff x="2973771" y="1897062"/>
            <a:chExt cx="2340473" cy="2995529"/>
          </a:xfrm>
        </p:grpSpPr>
        <p:pic>
          <p:nvPicPr>
            <p:cNvPr id="13" name="Picture 12"/>
            <p:cNvPicPr>
              <a:picLocks noChangeAspect="1"/>
            </p:cNvPicPr>
            <p:nvPr/>
          </p:nvPicPr>
          <p:blipFill>
            <a:blip r:embed="rId7"/>
            <a:stretch>
              <a:fillRect/>
            </a:stretch>
          </p:blipFill>
          <p:spPr>
            <a:xfrm>
              <a:off x="2973771" y="1897062"/>
              <a:ext cx="917730" cy="856080"/>
            </a:xfrm>
            <a:prstGeom prst="rect">
              <a:avLst/>
            </a:prstGeom>
          </p:spPr>
        </p:pic>
        <p:pic>
          <p:nvPicPr>
            <p:cNvPr id="19" name="Picture 18"/>
            <p:cNvPicPr>
              <a:picLocks noChangeAspect="1"/>
            </p:cNvPicPr>
            <p:nvPr/>
          </p:nvPicPr>
          <p:blipFill>
            <a:blip r:embed="rId7"/>
            <a:stretch>
              <a:fillRect/>
            </a:stretch>
          </p:blipFill>
          <p:spPr>
            <a:xfrm>
              <a:off x="2981907" y="2957672"/>
              <a:ext cx="917730" cy="856080"/>
            </a:xfrm>
            <a:prstGeom prst="rect">
              <a:avLst/>
            </a:prstGeom>
          </p:spPr>
        </p:pic>
        <p:sp>
          <p:nvSpPr>
            <p:cNvPr id="20" name="TextBox 19"/>
            <p:cNvSpPr txBox="1"/>
            <p:nvPr/>
          </p:nvSpPr>
          <p:spPr>
            <a:xfrm>
              <a:off x="3769496" y="2226469"/>
              <a:ext cx="1544748"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FFFFFF"/>
                      </a:gs>
                      <a:gs pos="30000">
                        <a:srgbClr val="FFFFFF"/>
                      </a:gs>
                    </a:gsLst>
                    <a:lin ang="5400000" scaled="0"/>
                  </a:gradFill>
                </a:rPr>
                <a:t>Site Info List</a:t>
              </a:r>
            </a:p>
          </p:txBody>
        </p:sp>
        <p:sp>
          <p:nvSpPr>
            <p:cNvPr id="21" name="TextBox 20"/>
            <p:cNvSpPr txBox="1"/>
            <p:nvPr/>
          </p:nvSpPr>
          <p:spPr>
            <a:xfrm>
              <a:off x="3769496" y="2873208"/>
              <a:ext cx="1544748"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FFFFFF"/>
                      </a:gs>
                      <a:gs pos="30000">
                        <a:srgbClr val="FFFFFF"/>
                      </a:gs>
                    </a:gsLst>
                    <a:lin ang="5400000" scaled="0"/>
                  </a:gradFill>
                </a:rPr>
                <a:t>Site </a:t>
              </a:r>
              <a:r>
                <a:rPr lang="en-US" sz="1600" dirty="0" err="1" smtClean="0">
                  <a:gradFill>
                    <a:gsLst>
                      <a:gs pos="2917">
                        <a:srgbClr val="FFFFFF"/>
                      </a:gs>
                      <a:gs pos="30000">
                        <a:srgbClr val="FFFFFF"/>
                      </a:gs>
                    </a:gsLst>
                    <a:lin ang="5400000" scaled="0"/>
                  </a:gradFill>
                </a:rPr>
                <a:t>Config</a:t>
              </a:r>
              <a:r>
                <a:rPr lang="en-US" sz="1600" dirty="0" smtClean="0">
                  <a:gradFill>
                    <a:gsLst>
                      <a:gs pos="2917">
                        <a:srgbClr val="FFFFFF"/>
                      </a:gs>
                      <a:gs pos="30000">
                        <a:srgbClr val="FFFFFF"/>
                      </a:gs>
                    </a:gsLst>
                    <a:lin ang="5400000" scaled="0"/>
                  </a:gradFill>
                </a:rPr>
                <a:t> List</a:t>
              </a:r>
            </a:p>
          </p:txBody>
        </p:sp>
        <p:pic>
          <p:nvPicPr>
            <p:cNvPr id="22" name="Picture 21"/>
            <p:cNvPicPr>
              <a:picLocks noChangeAspect="1"/>
            </p:cNvPicPr>
            <p:nvPr/>
          </p:nvPicPr>
          <p:blipFill>
            <a:blip r:embed="rId7"/>
            <a:stretch>
              <a:fillRect/>
            </a:stretch>
          </p:blipFill>
          <p:spPr>
            <a:xfrm>
              <a:off x="2973771" y="4036511"/>
              <a:ext cx="917730" cy="856080"/>
            </a:xfrm>
            <a:prstGeom prst="rect">
              <a:avLst/>
            </a:prstGeom>
          </p:spPr>
        </p:pic>
        <p:sp>
          <p:nvSpPr>
            <p:cNvPr id="23" name="TextBox 22"/>
            <p:cNvSpPr txBox="1"/>
            <p:nvPr/>
          </p:nvSpPr>
          <p:spPr>
            <a:xfrm>
              <a:off x="3769496" y="4055203"/>
              <a:ext cx="1544748"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FFFFFF"/>
                      </a:gs>
                      <a:gs pos="30000">
                        <a:srgbClr val="FFFFFF"/>
                      </a:gs>
                    </a:gsLst>
                    <a:lin ang="5400000" scaled="0"/>
                  </a:gradFill>
                </a:rPr>
                <a:t>SCD List</a:t>
              </a:r>
            </a:p>
          </p:txBody>
        </p:sp>
      </p:grpSp>
      <p:cxnSp>
        <p:nvCxnSpPr>
          <p:cNvPr id="24" name="Straight Arrow Connector 23"/>
          <p:cNvCxnSpPr/>
          <p:nvPr/>
        </p:nvCxnSpPr>
        <p:spPr>
          <a:xfrm>
            <a:off x="5130289" y="3282087"/>
            <a:ext cx="1399996" cy="0"/>
          </a:xfrm>
          <a:prstGeom prst="straightConnector1">
            <a:avLst/>
          </a:prstGeom>
          <a:ln w="53975">
            <a:solidFill>
              <a:schemeClr val="tx1"/>
            </a:solidFill>
            <a:prstDash val="sysDash"/>
            <a:headEnd type="stealth" w="lg" len="lg"/>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pic>
        <p:nvPicPr>
          <p:cNvPr id="27" name="Picture 26"/>
          <p:cNvPicPr>
            <a:picLocks noChangeAspect="1"/>
          </p:cNvPicPr>
          <p:nvPr/>
        </p:nvPicPr>
        <p:blipFill>
          <a:blip r:embed="rId8"/>
          <a:stretch>
            <a:fillRect/>
          </a:stretch>
        </p:blipFill>
        <p:spPr>
          <a:xfrm>
            <a:off x="10224519" y="1071234"/>
            <a:ext cx="806490" cy="835200"/>
          </a:xfrm>
          <a:prstGeom prst="rect">
            <a:avLst/>
          </a:prstGeom>
        </p:spPr>
      </p:pic>
      <p:pic>
        <p:nvPicPr>
          <p:cNvPr id="28" name="Picture 27"/>
          <p:cNvPicPr>
            <a:picLocks noChangeAspect="1"/>
          </p:cNvPicPr>
          <p:nvPr/>
        </p:nvPicPr>
        <p:blipFill>
          <a:blip r:embed="rId9"/>
          <a:stretch>
            <a:fillRect/>
          </a:stretch>
        </p:blipFill>
        <p:spPr>
          <a:xfrm>
            <a:off x="1112837" y="5919219"/>
            <a:ext cx="799538" cy="890880"/>
          </a:xfrm>
          <a:prstGeom prst="rect">
            <a:avLst/>
          </a:prstGeom>
        </p:spPr>
      </p:pic>
      <p:cxnSp>
        <p:nvCxnSpPr>
          <p:cNvPr id="29" name="Straight Arrow Connector 28"/>
          <p:cNvCxnSpPr/>
          <p:nvPr/>
        </p:nvCxnSpPr>
        <p:spPr>
          <a:xfrm>
            <a:off x="1493837" y="4259262"/>
            <a:ext cx="0" cy="1527456"/>
          </a:xfrm>
          <a:prstGeom prst="straightConnector1">
            <a:avLst/>
          </a:prstGeom>
          <a:ln w="53975">
            <a:solidFill>
              <a:schemeClr val="tx1"/>
            </a:solidFill>
            <a:prstDash val="sysDash"/>
            <a:headEnd type="stealth" w="lg" len="lg"/>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34" name="Elbow Connector 33"/>
          <p:cNvCxnSpPr/>
          <p:nvPr/>
        </p:nvCxnSpPr>
        <p:spPr>
          <a:xfrm rot="10800000" flipV="1">
            <a:off x="4560207" y="2512479"/>
            <a:ext cx="4923614" cy="2446938"/>
          </a:xfrm>
          <a:prstGeom prst="bentConnector3">
            <a:avLst>
              <a:gd name="adj1" fmla="val 50000"/>
            </a:avLst>
          </a:prstGeom>
          <a:ln w="41275">
            <a:solidFill>
              <a:schemeClr val="tx1"/>
            </a:solidFill>
            <a:prstDash val="dash"/>
            <a:headEnd type="none"/>
            <a:tailEnd type="stealth" w="lg" len="lg"/>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329662" y="2384988"/>
            <a:ext cx="503305" cy="1126462"/>
          </a:xfrm>
          <a:prstGeom prst="rect">
            <a:avLst/>
          </a:prstGeom>
          <a:noFill/>
        </p:spPr>
        <p:txBody>
          <a:bodyPr wrap="square" lIns="182880" tIns="146304" rIns="182880" bIns="146304" rtlCol="0">
            <a:spAutoFit/>
          </a:bodyPr>
          <a:lstStyle/>
          <a:p>
            <a:pPr>
              <a:lnSpc>
                <a:spcPct val="90000"/>
              </a:lnSpc>
              <a:spcAft>
                <a:spcPts val="600"/>
              </a:spcAft>
            </a:pPr>
            <a:r>
              <a:rPr lang="en-US" sz="6000" dirty="0" smtClean="0">
                <a:gradFill>
                  <a:gsLst>
                    <a:gs pos="2917">
                      <a:srgbClr val="FFFFFF"/>
                    </a:gs>
                    <a:gs pos="30000">
                      <a:srgbClr val="FFFFFF"/>
                    </a:gs>
                  </a:gsLst>
                  <a:lin ang="5400000" scaled="0"/>
                </a:gradFill>
              </a:rPr>
              <a:t>2</a:t>
            </a:r>
          </a:p>
        </p:txBody>
      </p:sp>
      <p:sp>
        <p:nvSpPr>
          <p:cNvPr id="40" name="TextBox 39"/>
          <p:cNvSpPr txBox="1"/>
          <p:nvPr/>
        </p:nvSpPr>
        <p:spPr>
          <a:xfrm>
            <a:off x="9982132" y="2370800"/>
            <a:ext cx="503305" cy="1126462"/>
          </a:xfrm>
          <a:prstGeom prst="rect">
            <a:avLst/>
          </a:prstGeom>
          <a:noFill/>
        </p:spPr>
        <p:txBody>
          <a:bodyPr wrap="square" lIns="182880" tIns="146304" rIns="182880" bIns="146304" rtlCol="0">
            <a:spAutoFit/>
          </a:bodyPr>
          <a:lstStyle/>
          <a:p>
            <a:pPr>
              <a:lnSpc>
                <a:spcPct val="90000"/>
              </a:lnSpc>
              <a:spcAft>
                <a:spcPts val="600"/>
              </a:spcAft>
            </a:pPr>
            <a:r>
              <a:rPr lang="en-US" sz="6000" dirty="0" smtClean="0">
                <a:gradFill>
                  <a:gsLst>
                    <a:gs pos="2917">
                      <a:srgbClr val="FFFFFF"/>
                    </a:gs>
                    <a:gs pos="30000">
                      <a:srgbClr val="FFFFFF"/>
                    </a:gs>
                  </a:gsLst>
                  <a:lin ang="5400000" scaled="0"/>
                </a:gradFill>
              </a:rPr>
              <a:t>3</a:t>
            </a:r>
          </a:p>
        </p:txBody>
      </p:sp>
      <p:sp>
        <p:nvSpPr>
          <p:cNvPr id="41" name="TextBox 40"/>
          <p:cNvSpPr txBox="1"/>
          <p:nvPr/>
        </p:nvSpPr>
        <p:spPr>
          <a:xfrm>
            <a:off x="8458132" y="4047200"/>
            <a:ext cx="503305" cy="1126462"/>
          </a:xfrm>
          <a:prstGeom prst="rect">
            <a:avLst/>
          </a:prstGeom>
          <a:noFill/>
        </p:spPr>
        <p:txBody>
          <a:bodyPr wrap="square" lIns="182880" tIns="146304" rIns="182880" bIns="146304" rtlCol="0">
            <a:spAutoFit/>
          </a:bodyPr>
          <a:lstStyle/>
          <a:p>
            <a:pPr>
              <a:lnSpc>
                <a:spcPct val="90000"/>
              </a:lnSpc>
              <a:spcAft>
                <a:spcPts val="600"/>
              </a:spcAft>
            </a:pPr>
            <a:r>
              <a:rPr lang="en-US" sz="6000" dirty="0" smtClean="0">
                <a:gradFill>
                  <a:gsLst>
                    <a:gs pos="2917">
                      <a:srgbClr val="FFFFFF"/>
                    </a:gs>
                    <a:gs pos="30000">
                      <a:srgbClr val="FFFFFF"/>
                    </a:gs>
                  </a:gsLst>
                  <a:lin ang="5400000" scaled="0"/>
                </a:gradFill>
              </a:rPr>
              <a:t>4</a:t>
            </a:r>
          </a:p>
        </p:txBody>
      </p:sp>
      <p:cxnSp>
        <p:nvCxnSpPr>
          <p:cNvPr id="42" name="Straight Arrow Connector 41"/>
          <p:cNvCxnSpPr/>
          <p:nvPr/>
        </p:nvCxnSpPr>
        <p:spPr>
          <a:xfrm>
            <a:off x="5137537" y="4106862"/>
            <a:ext cx="4010364" cy="0"/>
          </a:xfrm>
          <a:prstGeom prst="straightConnector1">
            <a:avLst/>
          </a:prstGeom>
          <a:ln w="53975">
            <a:solidFill>
              <a:schemeClr val="tx1"/>
            </a:solidFill>
            <a:prstDash val="sysDash"/>
            <a:headEnd type="stealth" w="lg" len="lg"/>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sp>
        <p:nvSpPr>
          <p:cNvPr id="45" name="TextBox 44"/>
          <p:cNvSpPr txBox="1"/>
          <p:nvPr/>
        </p:nvSpPr>
        <p:spPr>
          <a:xfrm>
            <a:off x="8940689" y="2453798"/>
            <a:ext cx="1333843"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err="1" smtClean="0">
                <a:gradFill>
                  <a:gsLst>
                    <a:gs pos="2917">
                      <a:srgbClr val="FFFFFF"/>
                    </a:gs>
                    <a:gs pos="30000">
                      <a:srgbClr val="FFFFFF"/>
                    </a:gs>
                  </a:gsLst>
                  <a:lin ang="5400000" scaled="0"/>
                </a:gradFill>
              </a:rPr>
              <a:t>AutoSites</a:t>
            </a:r>
            <a:r>
              <a:rPr lang="en-US" sz="1600" dirty="0" smtClean="0">
                <a:gradFill>
                  <a:gsLst>
                    <a:gs pos="2917">
                      <a:srgbClr val="FFFFFF"/>
                    </a:gs>
                    <a:gs pos="30000">
                      <a:srgbClr val="FFFFFF"/>
                    </a:gs>
                  </a:gsLst>
                  <a:lin ang="5400000" scaled="0"/>
                </a:gradFill>
              </a:rPr>
              <a:t> Service</a:t>
            </a:r>
          </a:p>
        </p:txBody>
      </p:sp>
      <p:pic>
        <p:nvPicPr>
          <p:cNvPr id="46" name="Picture 45"/>
          <p:cNvPicPr>
            <a:picLocks noChangeAspect="1"/>
          </p:cNvPicPr>
          <p:nvPr/>
        </p:nvPicPr>
        <p:blipFill>
          <a:blip r:embed="rId10"/>
          <a:stretch>
            <a:fillRect/>
          </a:stretch>
        </p:blipFill>
        <p:spPr>
          <a:xfrm>
            <a:off x="10319586" y="3416750"/>
            <a:ext cx="806490" cy="835200"/>
          </a:xfrm>
          <a:prstGeom prst="rect">
            <a:avLst/>
          </a:prstGeom>
        </p:spPr>
      </p:pic>
      <p:pic>
        <p:nvPicPr>
          <p:cNvPr id="47" name="Picture 46"/>
          <p:cNvPicPr>
            <a:picLocks noChangeAspect="1"/>
          </p:cNvPicPr>
          <p:nvPr/>
        </p:nvPicPr>
        <p:blipFill>
          <a:blip r:embed="rId6"/>
          <a:stretch>
            <a:fillRect/>
          </a:stretch>
        </p:blipFill>
        <p:spPr>
          <a:xfrm>
            <a:off x="9171033" y="3961820"/>
            <a:ext cx="1188878" cy="1113600"/>
          </a:xfrm>
          <a:prstGeom prst="rect">
            <a:avLst/>
          </a:prstGeom>
        </p:spPr>
      </p:pic>
      <p:sp>
        <p:nvSpPr>
          <p:cNvPr id="49" name="TextBox 48"/>
          <p:cNvSpPr txBox="1"/>
          <p:nvPr/>
        </p:nvSpPr>
        <p:spPr>
          <a:xfrm>
            <a:off x="8913243" y="3551618"/>
            <a:ext cx="1544748"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FFFFFF"/>
                    </a:gs>
                    <a:gs pos="30000">
                      <a:srgbClr val="FFFFFF"/>
                    </a:gs>
                  </a:gsLst>
                  <a:lin ang="5400000" scaled="0"/>
                </a:gradFill>
              </a:rPr>
              <a:t>SCM Service</a:t>
            </a:r>
          </a:p>
        </p:txBody>
      </p:sp>
      <p:sp>
        <p:nvSpPr>
          <p:cNvPr id="35" name="TextBox 34"/>
          <p:cNvSpPr txBox="1"/>
          <p:nvPr/>
        </p:nvSpPr>
        <p:spPr>
          <a:xfrm>
            <a:off x="537791" y="3773960"/>
            <a:ext cx="2327646"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FFFFFF"/>
                    </a:gs>
                    <a:gs pos="30000">
                      <a:srgbClr val="FFFFFF"/>
                    </a:gs>
                  </a:gsLst>
                  <a:lin ang="5400000" scaled="0"/>
                </a:gradFill>
              </a:rPr>
              <a:t>Client Provisioning Form</a:t>
            </a:r>
          </a:p>
        </p:txBody>
      </p:sp>
      <p:grpSp>
        <p:nvGrpSpPr>
          <p:cNvPr id="8" name="Group 7"/>
          <p:cNvGrpSpPr/>
          <p:nvPr/>
        </p:nvGrpSpPr>
        <p:grpSpPr>
          <a:xfrm>
            <a:off x="146998" y="915987"/>
            <a:ext cx="3026943" cy="2675803"/>
            <a:chOff x="146998" y="915987"/>
            <a:chExt cx="3026943" cy="2675803"/>
          </a:xfrm>
        </p:grpSpPr>
        <p:pic>
          <p:nvPicPr>
            <p:cNvPr id="3" name="Picture 2"/>
            <p:cNvPicPr>
              <a:picLocks noChangeAspect="1"/>
            </p:cNvPicPr>
            <p:nvPr/>
          </p:nvPicPr>
          <p:blipFill>
            <a:blip r:embed="rId11"/>
            <a:stretch>
              <a:fillRect/>
            </a:stretch>
          </p:blipFill>
          <p:spPr>
            <a:xfrm>
              <a:off x="146998" y="915987"/>
              <a:ext cx="2654961" cy="1447799"/>
            </a:xfrm>
            <a:prstGeom prst="rect">
              <a:avLst/>
            </a:prstGeom>
          </p:spPr>
        </p:pic>
        <p:pic>
          <p:nvPicPr>
            <p:cNvPr id="4" name="Picture 3"/>
            <p:cNvPicPr>
              <a:picLocks noChangeAspect="1"/>
            </p:cNvPicPr>
            <p:nvPr/>
          </p:nvPicPr>
          <p:blipFill>
            <a:blip r:embed="rId12"/>
            <a:stretch>
              <a:fillRect/>
            </a:stretch>
          </p:blipFill>
          <p:spPr>
            <a:xfrm>
              <a:off x="427037" y="1368858"/>
              <a:ext cx="2366104" cy="2222932"/>
            </a:xfrm>
            <a:prstGeom prst="rect">
              <a:avLst/>
            </a:prstGeom>
          </p:spPr>
        </p:pic>
        <p:cxnSp>
          <p:nvCxnSpPr>
            <p:cNvPr id="36" name="Straight Arrow Connector 35"/>
            <p:cNvCxnSpPr/>
            <p:nvPr/>
          </p:nvCxnSpPr>
          <p:spPr>
            <a:xfrm flipH="1">
              <a:off x="2484437" y="1973262"/>
              <a:ext cx="689504" cy="0"/>
            </a:xfrm>
            <a:prstGeom prst="straightConnector1">
              <a:avLst/>
            </a:prstGeom>
            <a:ln w="53975">
              <a:solidFill>
                <a:schemeClr val="tx1"/>
              </a:solidFill>
              <a:prstDash val="sysDash"/>
              <a:headEnd type="stealth" w="lg" len="lg"/>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grpSp>
      <p:pic>
        <p:nvPicPr>
          <p:cNvPr id="43" name="Picture 42"/>
          <p:cNvPicPr>
            <a:picLocks noChangeAspect="1"/>
          </p:cNvPicPr>
          <p:nvPr/>
        </p:nvPicPr>
        <p:blipFill>
          <a:blip r:embed="rId13"/>
          <a:stretch>
            <a:fillRect/>
          </a:stretch>
        </p:blipFill>
        <p:spPr>
          <a:xfrm>
            <a:off x="5157740" y="5756654"/>
            <a:ext cx="967126" cy="1053445"/>
          </a:xfrm>
          <a:prstGeom prst="rect">
            <a:avLst/>
          </a:prstGeom>
        </p:spPr>
      </p:pic>
      <p:cxnSp>
        <p:nvCxnSpPr>
          <p:cNvPr id="44" name="Straight Arrow Connector 43"/>
          <p:cNvCxnSpPr/>
          <p:nvPr/>
        </p:nvCxnSpPr>
        <p:spPr>
          <a:xfrm>
            <a:off x="5104765" y="2506662"/>
            <a:ext cx="1489204" cy="0"/>
          </a:xfrm>
          <a:prstGeom prst="straightConnector1">
            <a:avLst/>
          </a:prstGeom>
          <a:ln w="53975">
            <a:solidFill>
              <a:schemeClr val="tx1"/>
            </a:solidFill>
            <a:prstDash val="sysDash"/>
            <a:headEnd type="stealth" w="lg" len="lg"/>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cxnSp>
        <p:nvCxnSpPr>
          <p:cNvPr id="48" name="Straight Arrow Connector 47"/>
          <p:cNvCxnSpPr/>
          <p:nvPr/>
        </p:nvCxnSpPr>
        <p:spPr>
          <a:xfrm flipV="1">
            <a:off x="10104437" y="2634976"/>
            <a:ext cx="0" cy="1033820"/>
          </a:xfrm>
          <a:prstGeom prst="straightConnector1">
            <a:avLst/>
          </a:prstGeom>
          <a:ln w="53975">
            <a:solidFill>
              <a:schemeClr val="tx1"/>
            </a:solidFill>
            <a:prstDash val="sysDash"/>
            <a:headEnd type="stealth" w="lg" len="lg"/>
            <a:tailEnd type="none"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pic>
        <p:nvPicPr>
          <p:cNvPr id="38" name="Picture 37"/>
          <p:cNvPicPr>
            <a:picLocks noChangeAspect="1"/>
          </p:cNvPicPr>
          <p:nvPr/>
        </p:nvPicPr>
        <p:blipFill>
          <a:blip r:embed="rId14"/>
          <a:stretch>
            <a:fillRect/>
          </a:stretch>
        </p:blipFill>
        <p:spPr>
          <a:xfrm>
            <a:off x="4489040" y="4589751"/>
            <a:ext cx="688645" cy="608283"/>
          </a:xfrm>
          <a:prstGeom prst="rect">
            <a:avLst/>
          </a:prstGeom>
        </p:spPr>
      </p:pic>
      <p:sp>
        <p:nvSpPr>
          <p:cNvPr id="52" name="TextBox 51"/>
          <p:cNvSpPr txBox="1"/>
          <p:nvPr/>
        </p:nvSpPr>
        <p:spPr>
          <a:xfrm>
            <a:off x="4922837" y="4885400"/>
            <a:ext cx="503305" cy="1126462"/>
          </a:xfrm>
          <a:prstGeom prst="rect">
            <a:avLst/>
          </a:prstGeom>
          <a:noFill/>
        </p:spPr>
        <p:txBody>
          <a:bodyPr wrap="square" lIns="182880" tIns="146304" rIns="182880" bIns="146304" rtlCol="0">
            <a:spAutoFit/>
          </a:bodyPr>
          <a:lstStyle/>
          <a:p>
            <a:pPr>
              <a:lnSpc>
                <a:spcPct val="90000"/>
              </a:lnSpc>
              <a:spcAft>
                <a:spcPts val="600"/>
              </a:spcAft>
            </a:pPr>
            <a:r>
              <a:rPr lang="en-US" sz="6000" dirty="0" smtClean="0">
                <a:gradFill>
                  <a:gsLst>
                    <a:gs pos="2917">
                      <a:srgbClr val="FFFFFF"/>
                    </a:gs>
                    <a:gs pos="30000">
                      <a:srgbClr val="FFFFFF"/>
                    </a:gs>
                  </a:gsLst>
                  <a:lin ang="5400000" scaled="0"/>
                </a:gradFill>
              </a:rPr>
              <a:t>5</a:t>
            </a:r>
          </a:p>
        </p:txBody>
      </p:sp>
      <p:cxnSp>
        <p:nvCxnSpPr>
          <p:cNvPr id="53" name="Elbow Connector 52"/>
          <p:cNvCxnSpPr>
            <a:stCxn id="27" idx="2"/>
          </p:cNvCxnSpPr>
          <p:nvPr/>
        </p:nvCxnSpPr>
        <p:spPr>
          <a:xfrm rot="5400000">
            <a:off x="4040959" y="-69747"/>
            <a:ext cx="4610624" cy="8562987"/>
          </a:xfrm>
          <a:prstGeom prst="bentConnector2">
            <a:avLst/>
          </a:prstGeom>
          <a:ln w="41275">
            <a:solidFill>
              <a:schemeClr val="tx1"/>
            </a:solidFill>
            <a:prstDash val="dash"/>
            <a:headEnd type="none"/>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40446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6"/>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53"/>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9" grpId="0"/>
      <p:bldP spid="40" grpId="0"/>
      <p:bldP spid="41" grpId="0"/>
      <p:bldP spid="45" grpId="0"/>
      <p:bldP spid="49" grpId="0"/>
      <p:bldP spid="35" grpId="0"/>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4849811" y="827695"/>
            <a:ext cx="7183977" cy="594616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0" y="0"/>
            <a:ext cx="11887200" cy="1831975"/>
          </a:xfrm>
        </p:spPr>
        <p:txBody>
          <a:bodyPr/>
          <a:lstStyle/>
          <a:p>
            <a:r>
              <a:rPr lang="en-US" sz="4400" dirty="0" smtClean="0"/>
              <a:t>Anatomy of a site configuration definition</a:t>
            </a:r>
            <a:endParaRPr lang="en-US" sz="4400" dirty="0"/>
          </a:p>
        </p:txBody>
      </p:sp>
      <p:cxnSp>
        <p:nvCxnSpPr>
          <p:cNvPr id="6" name="Straight Arrow Connector 5"/>
          <p:cNvCxnSpPr/>
          <p:nvPr/>
        </p:nvCxnSpPr>
        <p:spPr>
          <a:xfrm>
            <a:off x="3882380" y="1439862"/>
            <a:ext cx="1421457" cy="0"/>
          </a:xfrm>
          <a:prstGeom prst="straightConnector1">
            <a:avLst/>
          </a:prstGeom>
          <a:ln w="53975">
            <a:solidFill>
              <a:schemeClr val="tx1"/>
            </a:solidFill>
            <a:prstDash val="sysDash"/>
            <a:tailEnd type="stealth" w="lg" len="lg"/>
          </a:ln>
          <a:effectLst>
            <a:outerShdw blurRad="50800" dist="38100" dir="2700000" algn="tl" rotWithShape="0">
              <a:prstClr val="black">
                <a:alpha val="40000"/>
              </a:prstClr>
            </a:outerShdw>
          </a:effectLst>
        </p:spPr>
        <p:style>
          <a:lnRef idx="1">
            <a:schemeClr val="accent4"/>
          </a:lnRef>
          <a:fillRef idx="0">
            <a:schemeClr val="accent4"/>
          </a:fillRef>
          <a:effectRef idx="0">
            <a:schemeClr val="accent4"/>
          </a:effectRef>
          <a:fontRef idx="minor">
            <a:schemeClr val="tx1"/>
          </a:fontRef>
        </p:style>
      </p:cxnSp>
      <p:pic>
        <p:nvPicPr>
          <p:cNvPr id="7" name="Picture 6"/>
          <p:cNvPicPr>
            <a:picLocks noChangeAspect="1"/>
          </p:cNvPicPr>
          <p:nvPr/>
        </p:nvPicPr>
        <p:blipFill>
          <a:blip r:embed="rId3"/>
          <a:stretch>
            <a:fillRect/>
          </a:stretch>
        </p:blipFill>
        <p:spPr>
          <a:xfrm>
            <a:off x="189384" y="827694"/>
            <a:ext cx="4176712" cy="2481130"/>
          </a:xfrm>
          <a:prstGeom prst="rect">
            <a:avLst/>
          </a:prstGeom>
        </p:spPr>
      </p:pic>
      <p:sp>
        <p:nvSpPr>
          <p:cNvPr id="12" name="TextBox 11"/>
          <p:cNvSpPr txBox="1"/>
          <p:nvPr/>
        </p:nvSpPr>
        <p:spPr>
          <a:xfrm>
            <a:off x="229999" y="3303082"/>
            <a:ext cx="4095481" cy="2742289"/>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SCD Creator Tool</a:t>
            </a:r>
          </a:p>
          <a:p>
            <a:pPr marL="342900" indent="-342900">
              <a:lnSpc>
                <a:spcPct val="90000"/>
              </a:lnSpc>
              <a:spcAft>
                <a:spcPts val="600"/>
              </a:spcAft>
              <a:buFont typeface="Arial" panose="020B0604020202020204" pitchFamily="34" charset="0"/>
              <a:buChar char="•"/>
            </a:pPr>
            <a:r>
              <a:rPr lang="en-US" sz="2000" dirty="0" smtClean="0">
                <a:gradFill>
                  <a:gsLst>
                    <a:gs pos="2917">
                      <a:srgbClr val="FFFFFF"/>
                    </a:gs>
                    <a:gs pos="30000">
                      <a:srgbClr val="FFFFFF"/>
                    </a:gs>
                  </a:gsLst>
                  <a:lin ang="5400000" scaled="0"/>
                </a:gradFill>
              </a:rPr>
              <a:t>HTML form on management portal to host divisional definitions in SharePoint lists</a:t>
            </a:r>
          </a:p>
          <a:p>
            <a:pPr marL="342900" indent="-342900">
              <a:lnSpc>
                <a:spcPct val="90000"/>
              </a:lnSpc>
              <a:spcAft>
                <a:spcPts val="600"/>
              </a:spcAft>
              <a:buFont typeface="Arial" panose="020B0604020202020204" pitchFamily="34" charset="0"/>
              <a:buChar char="•"/>
            </a:pPr>
            <a:r>
              <a:rPr lang="en-US" sz="2000" dirty="0" smtClean="0">
                <a:gradFill>
                  <a:gsLst>
                    <a:gs pos="2917">
                      <a:srgbClr val="FFFFFF"/>
                    </a:gs>
                    <a:gs pos="30000">
                      <a:srgbClr val="FFFFFF"/>
                    </a:gs>
                  </a:gsLst>
                  <a:lin ang="5400000" scaled="0"/>
                </a:gradFill>
              </a:rPr>
              <a:t>Referenced by SCM module to apply configurations after a new site has been created</a:t>
            </a:r>
          </a:p>
          <a:p>
            <a:pPr marL="342900" indent="-342900">
              <a:lnSpc>
                <a:spcPct val="90000"/>
              </a:lnSpc>
              <a:spcAft>
                <a:spcPts val="600"/>
              </a:spcAft>
              <a:buFont typeface="Arial" panose="020B0604020202020204" pitchFamily="34" charset="0"/>
              <a:buChar char="•"/>
            </a:pPr>
            <a:endParaRPr lang="en-US" sz="2000" dirty="0" smtClean="0">
              <a:gradFill>
                <a:gsLst>
                  <a:gs pos="2917">
                    <a:srgbClr val="FFFFFF"/>
                  </a:gs>
                  <a:gs pos="30000">
                    <a:srgbClr val="FFFFFF"/>
                  </a:gs>
                </a:gsLst>
                <a:lin ang="5400000" scaled="0"/>
              </a:gradFill>
            </a:endParaRPr>
          </a:p>
        </p:txBody>
      </p:sp>
      <p:pic>
        <p:nvPicPr>
          <p:cNvPr id="11" name="Picture 10"/>
          <p:cNvPicPr>
            <a:picLocks noChangeAspect="1"/>
          </p:cNvPicPr>
          <p:nvPr/>
        </p:nvPicPr>
        <p:blipFill>
          <a:blip r:embed="rId4"/>
          <a:stretch>
            <a:fillRect/>
          </a:stretch>
        </p:blipFill>
        <p:spPr>
          <a:xfrm>
            <a:off x="3537288" y="2709711"/>
            <a:ext cx="1210974" cy="1160093"/>
          </a:xfrm>
          <a:prstGeom prst="rect">
            <a:avLst/>
          </a:prstGeom>
        </p:spPr>
      </p:pic>
      <p:pic>
        <p:nvPicPr>
          <p:cNvPr id="13" name="Picture 12"/>
          <p:cNvPicPr>
            <a:picLocks noChangeAspect="1"/>
          </p:cNvPicPr>
          <p:nvPr/>
        </p:nvPicPr>
        <p:blipFill>
          <a:blip r:embed="rId5"/>
          <a:stretch>
            <a:fillRect/>
          </a:stretch>
        </p:blipFill>
        <p:spPr>
          <a:xfrm>
            <a:off x="11476037" y="6088062"/>
            <a:ext cx="917730" cy="856080"/>
          </a:xfrm>
          <a:prstGeom prst="rect">
            <a:avLst/>
          </a:prstGeom>
        </p:spPr>
      </p:pic>
      <p:pic>
        <p:nvPicPr>
          <p:cNvPr id="15" name="Picture 14"/>
          <p:cNvPicPr/>
          <p:nvPr/>
        </p:nvPicPr>
        <p:blipFill>
          <a:blip r:embed="rId6"/>
          <a:stretch>
            <a:fillRect/>
          </a:stretch>
        </p:blipFill>
        <p:spPr>
          <a:xfrm>
            <a:off x="5303838" y="3297491"/>
            <a:ext cx="3292300" cy="1190371"/>
          </a:xfrm>
          <a:prstGeom prst="rect">
            <a:avLst/>
          </a:prstGeom>
        </p:spPr>
      </p:pic>
      <p:pic>
        <p:nvPicPr>
          <p:cNvPr id="16" name="Picture 15" descr="cid:image004.jpg@01CEDD75.CC049E90"/>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5303837" y="4582147"/>
            <a:ext cx="3292300" cy="2125836"/>
          </a:xfrm>
          <a:prstGeom prst="rect">
            <a:avLst/>
          </a:prstGeom>
          <a:noFill/>
          <a:ln>
            <a:noFill/>
          </a:ln>
        </p:spPr>
      </p:pic>
      <p:pic>
        <p:nvPicPr>
          <p:cNvPr id="17" name="Picture 16"/>
          <p:cNvPicPr>
            <a:picLocks noChangeAspect="1"/>
          </p:cNvPicPr>
          <p:nvPr/>
        </p:nvPicPr>
        <p:blipFill>
          <a:blip r:embed="rId9"/>
          <a:stretch>
            <a:fillRect/>
          </a:stretch>
        </p:blipFill>
        <p:spPr>
          <a:xfrm>
            <a:off x="5303837" y="943271"/>
            <a:ext cx="3214688" cy="2263789"/>
          </a:xfrm>
          <a:prstGeom prst="rect">
            <a:avLst/>
          </a:prstGeom>
        </p:spPr>
      </p:pic>
      <p:sp>
        <p:nvSpPr>
          <p:cNvPr id="18" name="TextBox 17"/>
          <p:cNvSpPr txBox="1"/>
          <p:nvPr/>
        </p:nvSpPr>
        <p:spPr>
          <a:xfrm>
            <a:off x="8515576" y="1010283"/>
            <a:ext cx="3371624" cy="163429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General Definition Details</a:t>
            </a:r>
          </a:p>
          <a:p>
            <a:pPr marL="342900" indent="-342900">
              <a:lnSpc>
                <a:spcPct val="90000"/>
              </a:lnSpc>
              <a:spcAft>
                <a:spcPts val="600"/>
              </a:spcAft>
              <a:buFont typeface="Arial" panose="020B0604020202020204" pitchFamily="34" charset="0"/>
              <a:buChar char="•"/>
            </a:pPr>
            <a:r>
              <a:rPr lang="en-US" sz="2000" dirty="0" smtClean="0">
                <a:gradFill>
                  <a:gsLst>
                    <a:gs pos="2917">
                      <a:srgbClr val="FFFFFF"/>
                    </a:gs>
                    <a:gs pos="30000">
                      <a:srgbClr val="FFFFFF"/>
                    </a:gs>
                  </a:gsLst>
                  <a:lin ang="5400000" scaled="0"/>
                </a:gradFill>
              </a:rPr>
              <a:t>Definition info</a:t>
            </a:r>
          </a:p>
          <a:p>
            <a:pPr marL="342900" indent="-342900">
              <a:lnSpc>
                <a:spcPct val="90000"/>
              </a:lnSpc>
              <a:spcAft>
                <a:spcPts val="600"/>
              </a:spcAft>
              <a:buFont typeface="Arial" panose="020B0604020202020204" pitchFamily="34" charset="0"/>
              <a:buChar char="•"/>
            </a:pPr>
            <a:r>
              <a:rPr lang="en-US" sz="2000" dirty="0" smtClean="0">
                <a:gradFill>
                  <a:gsLst>
                    <a:gs pos="2917">
                      <a:srgbClr val="FFFFFF"/>
                    </a:gs>
                    <a:gs pos="30000">
                      <a:srgbClr val="FFFFFF"/>
                    </a:gs>
                  </a:gsLst>
                  <a:lin ang="5400000" scaled="0"/>
                </a:gradFill>
              </a:rPr>
              <a:t>Features</a:t>
            </a:r>
          </a:p>
          <a:p>
            <a:pPr marL="342900" indent="-342900">
              <a:lnSpc>
                <a:spcPct val="90000"/>
              </a:lnSpc>
              <a:spcAft>
                <a:spcPts val="600"/>
              </a:spcAft>
              <a:buFont typeface="Arial" panose="020B0604020202020204" pitchFamily="34" charset="0"/>
              <a:buChar char="•"/>
            </a:pPr>
            <a:r>
              <a:rPr lang="en-US" sz="2000" dirty="0" smtClean="0">
                <a:gradFill>
                  <a:gsLst>
                    <a:gs pos="2917">
                      <a:srgbClr val="FFFFFF"/>
                    </a:gs>
                    <a:gs pos="30000">
                      <a:srgbClr val="FFFFFF"/>
                    </a:gs>
                  </a:gsLst>
                  <a:lin ang="5400000" scaled="0"/>
                </a:gradFill>
              </a:rPr>
              <a:t>List templates</a:t>
            </a:r>
          </a:p>
        </p:txBody>
      </p:sp>
      <p:sp>
        <p:nvSpPr>
          <p:cNvPr id="19" name="TextBox 18"/>
          <p:cNvSpPr txBox="1"/>
          <p:nvPr/>
        </p:nvSpPr>
        <p:spPr>
          <a:xfrm>
            <a:off x="8488362" y="3077457"/>
            <a:ext cx="3371624" cy="1834348"/>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Site Page Details</a:t>
            </a:r>
          </a:p>
          <a:p>
            <a:pPr marL="342900" indent="-342900">
              <a:lnSpc>
                <a:spcPct val="90000"/>
              </a:lnSpc>
              <a:spcAft>
                <a:spcPts val="600"/>
              </a:spcAft>
              <a:buFont typeface="Arial" panose="020B0604020202020204" pitchFamily="34" charset="0"/>
              <a:buChar char="•"/>
            </a:pPr>
            <a:r>
              <a:rPr lang="en-US" sz="2000" dirty="0" smtClean="0">
                <a:gradFill>
                  <a:gsLst>
                    <a:gs pos="2917">
                      <a:srgbClr val="FFFFFF"/>
                    </a:gs>
                    <a:gs pos="30000">
                      <a:srgbClr val="FFFFFF"/>
                    </a:gs>
                  </a:gsLst>
                  <a:lin ang="5400000" scaled="0"/>
                </a:gradFill>
              </a:rPr>
              <a:t>Web part &amp; list view configuration </a:t>
            </a:r>
          </a:p>
          <a:p>
            <a:pPr marL="342900" indent="-342900">
              <a:lnSpc>
                <a:spcPct val="90000"/>
              </a:lnSpc>
              <a:spcAft>
                <a:spcPts val="600"/>
              </a:spcAft>
              <a:buFont typeface="Arial" panose="020B0604020202020204" pitchFamily="34" charset="0"/>
              <a:buChar char="•"/>
            </a:pPr>
            <a:r>
              <a:rPr lang="en-US" sz="2000" dirty="0" smtClean="0">
                <a:gradFill>
                  <a:gsLst>
                    <a:gs pos="2917">
                      <a:srgbClr val="FFFFFF"/>
                    </a:gs>
                    <a:gs pos="30000">
                      <a:srgbClr val="FFFFFF"/>
                    </a:gs>
                  </a:gsLst>
                  <a:lin ang="5400000" scaled="0"/>
                </a:gradFill>
              </a:rPr>
              <a:t>Setting default welcome page</a:t>
            </a:r>
          </a:p>
        </p:txBody>
      </p:sp>
    </p:spTree>
    <p:extLst>
      <p:ext uri="{BB962C8B-B14F-4D97-AF65-F5344CB8AC3E}">
        <p14:creationId xmlns:p14="http://schemas.microsoft.com/office/powerpoint/2010/main" val="229286866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governing &amp; configuring divisional sites in an enterprise environment</a:t>
            </a:r>
          </a:p>
        </p:txBody>
      </p:sp>
      <p:sp>
        <p:nvSpPr>
          <p:cNvPr id="5" name="Text Placeholder 4"/>
          <p:cNvSpPr>
            <a:spLocks noGrp="1"/>
          </p:cNvSpPr>
          <p:nvPr>
            <p:ph type="body" sz="quarter" idx="14"/>
          </p:nvPr>
        </p:nvSpPr>
        <p:spPr>
          <a:xfrm>
            <a:off x="1931886" y="4457379"/>
            <a:ext cx="4210151" cy="1371600"/>
          </a:xfrm>
        </p:spPr>
        <p:txBody>
          <a:bodyPr/>
          <a:lstStyle/>
          <a:p>
            <a:r>
              <a:rPr lang="en-US" dirty="0"/>
              <a:t>Sean Squires </a:t>
            </a:r>
            <a:r>
              <a:rPr lang="en-US" dirty="0" smtClean="0"/>
              <a:t/>
            </a:r>
            <a:br>
              <a:rPr lang="en-US" dirty="0" smtClean="0"/>
            </a:br>
            <a:r>
              <a:rPr lang="en-US" sz="2400" dirty="0"/>
              <a:t>Principal IT Program Manager </a:t>
            </a:r>
            <a:r>
              <a:rPr lang="en-US" sz="2400" dirty="0" smtClean="0"/>
              <a:t/>
            </a:r>
            <a:br>
              <a:rPr lang="en-US" sz="2400" dirty="0" smtClean="0"/>
            </a:br>
            <a:r>
              <a:rPr lang="en-US" sz="2400" dirty="0"/>
              <a:t>Microsoft</a:t>
            </a:r>
          </a:p>
        </p:txBody>
      </p:sp>
      <p:sp>
        <p:nvSpPr>
          <p:cNvPr id="2" name="Text Placeholder 1"/>
          <p:cNvSpPr>
            <a:spLocks noGrp="1"/>
          </p:cNvSpPr>
          <p:nvPr>
            <p:ph type="body" sz="quarter" idx="15"/>
          </p:nvPr>
        </p:nvSpPr>
        <p:spPr/>
        <p:txBody>
          <a:bodyPr/>
          <a:lstStyle/>
          <a:p>
            <a:r>
              <a:rPr lang="en-US" smtClean="0"/>
              <a:t>SPC365</a:t>
            </a:r>
            <a:endParaRPr lang="en-US" dirty="0"/>
          </a:p>
        </p:txBody>
      </p:sp>
      <p:sp>
        <p:nvSpPr>
          <p:cNvPr id="6" name="Text Placeholder 4"/>
          <p:cNvSpPr txBox="1">
            <a:spLocks/>
          </p:cNvSpPr>
          <p:nvPr/>
        </p:nvSpPr>
        <p:spPr bwMode="ltGray">
          <a:xfrm>
            <a:off x="6294437" y="4457379"/>
            <a:ext cx="3394474" cy="13716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Carrie </a:t>
            </a:r>
            <a:r>
              <a:rPr lang="en-US" dirty="0" err="1" smtClean="0"/>
              <a:t>Doring</a:t>
            </a:r>
            <a:r>
              <a:rPr lang="en-US" dirty="0" smtClean="0"/>
              <a:t>	</a:t>
            </a:r>
          </a:p>
          <a:p>
            <a:r>
              <a:rPr lang="en-US" sz="2400" dirty="0" smtClean="0"/>
              <a:t>Sr. Program Manager</a:t>
            </a:r>
          </a:p>
          <a:p>
            <a:r>
              <a:rPr lang="en-US" sz="2400" dirty="0" smtClean="0"/>
              <a:t>Microsoft</a:t>
            </a:r>
            <a:endParaRPr lang="en-US" sz="2400"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smtClean="0"/>
              <a:t>Supported on list/library creation and on the web part configuration of parts embedded on site pages</a:t>
            </a:r>
          </a:p>
          <a:p>
            <a:pPr lvl="1"/>
            <a:r>
              <a:rPr lang="en-US" smtClean="0"/>
              <a:t>Examples: setting a default column value on a content-type defined list; setting a web part property value for a configured page (group ID for Yammer embed; URL for a page-viewer web part)</a:t>
            </a:r>
            <a:endParaRPr lang="en-US" dirty="0" smtClean="0"/>
          </a:p>
        </p:txBody>
      </p:sp>
      <p:sp>
        <p:nvSpPr>
          <p:cNvPr id="2" name="Title 1"/>
          <p:cNvSpPr>
            <a:spLocks noGrp="1"/>
          </p:cNvSpPr>
          <p:nvPr>
            <p:ph type="title"/>
          </p:nvPr>
        </p:nvSpPr>
        <p:spPr/>
        <p:txBody>
          <a:bodyPr/>
          <a:lstStyle/>
          <a:p>
            <a:r>
              <a:rPr lang="en-US" smtClean="0"/>
              <a:t>Configuration Overrides</a:t>
            </a:r>
            <a:endParaRPr lang="en-US" dirty="0"/>
          </a:p>
        </p:txBody>
      </p:sp>
      <p:graphicFrame>
        <p:nvGraphicFramePr>
          <p:cNvPr id="5" name="Table 4"/>
          <p:cNvGraphicFramePr>
            <a:graphicFrameLocks noGrp="1"/>
          </p:cNvGraphicFramePr>
          <p:nvPr>
            <p:extLst/>
          </p:nvPr>
        </p:nvGraphicFramePr>
        <p:xfrm>
          <a:off x="2408237" y="3584119"/>
          <a:ext cx="7334474" cy="2955927"/>
        </p:xfrm>
        <a:graphic>
          <a:graphicData uri="http://schemas.openxmlformats.org/drawingml/2006/table">
            <a:tbl>
              <a:tblPr firstRow="1" firstCol="1" bandRow="1">
                <a:tableStyleId>{5C22544A-7EE6-4342-B048-85BDC9FD1C3A}</a:tableStyleId>
              </a:tblPr>
              <a:tblGrid>
                <a:gridCol w="4355803"/>
                <a:gridCol w="1530417"/>
                <a:gridCol w="1448254"/>
              </a:tblGrid>
              <a:tr h="838200">
                <a:tc>
                  <a:txBody>
                    <a:bodyPr/>
                    <a:lstStyle/>
                    <a:p>
                      <a:pPr marL="0" marR="0">
                        <a:spcBef>
                          <a:spcPts val="0"/>
                        </a:spcBef>
                        <a:spcAft>
                          <a:spcPts val="0"/>
                        </a:spcAft>
                      </a:pPr>
                      <a:r>
                        <a:rPr lang="en-US" sz="1800" dirty="0" smtClean="0">
                          <a:effectLst/>
                        </a:rPr>
                        <a:t>Use</a:t>
                      </a:r>
                      <a:r>
                        <a:rPr lang="en-US" sz="1800" baseline="0" dirty="0" smtClean="0">
                          <a:effectLst/>
                        </a:rPr>
                        <a:t> Case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a:effectLst/>
                        </a:rPr>
                        <a:t>Supported in SCM UI</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Supported in </a:t>
                      </a:r>
                      <a:r>
                        <a:rPr lang="en-US" sz="1800" dirty="0" err="1">
                          <a:effectLst/>
                        </a:rPr>
                        <a:t>AutoSites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r h="705909">
                <a:tc>
                  <a:txBody>
                    <a:bodyPr/>
                    <a:lstStyle/>
                    <a:p>
                      <a:pPr marL="0" marR="0">
                        <a:spcBef>
                          <a:spcPts val="0"/>
                        </a:spcBef>
                        <a:spcAft>
                          <a:spcPts val="0"/>
                        </a:spcAft>
                      </a:pPr>
                      <a:r>
                        <a:rPr lang="en-US" sz="1800" dirty="0">
                          <a:effectLst/>
                        </a:rPr>
                        <a:t>Configuration override support for new </a:t>
                      </a:r>
                      <a:r>
                        <a:rPr lang="en-US" sz="1800" dirty="0" smtClean="0">
                          <a:effectLst/>
                        </a:rPr>
                        <a:t>sites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a:effectLst/>
                        </a:rPr>
                        <a:t>Yes</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Yes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r h="705909">
                <a:tc>
                  <a:txBody>
                    <a:bodyPr/>
                    <a:lstStyle/>
                    <a:p>
                      <a:pPr marL="0" marR="0">
                        <a:spcBef>
                          <a:spcPts val="0"/>
                        </a:spcBef>
                        <a:spcAft>
                          <a:spcPts val="0"/>
                        </a:spcAft>
                      </a:pPr>
                      <a:r>
                        <a:rPr lang="en-US" sz="1800" dirty="0">
                          <a:effectLst/>
                        </a:rPr>
                        <a:t>Configuration override support for Retry </a:t>
                      </a:r>
                      <a:r>
                        <a:rPr lang="en-US" sz="1800" dirty="0" smtClean="0">
                          <a:effectLst/>
                        </a:rPr>
                        <a:t>request</a:t>
                      </a:r>
                    </a:p>
                  </a:txBody>
                  <a:tcPr marL="68580" marR="68580" marT="0" marB="0"/>
                </a:tc>
                <a:tc>
                  <a:txBody>
                    <a:bodyPr/>
                    <a:lstStyle/>
                    <a:p>
                      <a:pPr marL="0" marR="0">
                        <a:spcBef>
                          <a:spcPts val="0"/>
                        </a:spcBef>
                        <a:spcAft>
                          <a:spcPts val="0"/>
                        </a:spcAft>
                      </a:pPr>
                      <a:r>
                        <a:rPr lang="en-US" sz="1800">
                          <a:effectLst/>
                        </a:rPr>
                        <a:t>Yes</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Yes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r h="705909">
                <a:tc>
                  <a:txBody>
                    <a:bodyPr/>
                    <a:lstStyle/>
                    <a:p>
                      <a:pPr marL="0" marR="0">
                        <a:spcBef>
                          <a:spcPts val="0"/>
                        </a:spcBef>
                        <a:spcAft>
                          <a:spcPts val="0"/>
                        </a:spcAft>
                      </a:pPr>
                      <a:r>
                        <a:rPr lang="en-US" sz="1800" dirty="0">
                          <a:effectLst/>
                        </a:rPr>
                        <a:t>Configuration override support for Retrofit request </a:t>
                      </a:r>
                      <a:endParaRPr lang="en-US" sz="1800" dirty="0" smtClean="0">
                        <a:effectLst/>
                      </a:endParaRPr>
                    </a:p>
                  </a:txBody>
                  <a:tcPr marL="68580" marR="68580" marT="0" marB="0"/>
                </a:tc>
                <a:tc>
                  <a:txBody>
                    <a:bodyPr/>
                    <a:lstStyle/>
                    <a:p>
                      <a:pPr marL="0" marR="0">
                        <a:spcBef>
                          <a:spcPts val="0"/>
                        </a:spcBef>
                        <a:spcAft>
                          <a:spcPts val="0"/>
                        </a:spcAft>
                      </a:pPr>
                      <a:r>
                        <a:rPr lang="en-US" sz="1800">
                          <a:effectLst/>
                        </a:rPr>
                        <a:t>No</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1800" dirty="0">
                          <a:effectLst/>
                        </a:rPr>
                        <a:t>Yes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06206800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err="1" smtClean="0"/>
              <a:t>autosite</a:t>
            </a:r>
            <a:r>
              <a:rPr lang="en-US" dirty="0" smtClean="0"/>
              <a:t> management portal &amp; site configuration definitions</a:t>
            </a:r>
            <a:endParaRPr lang="en-US" dirty="0"/>
          </a:p>
        </p:txBody>
      </p:sp>
    </p:spTree>
    <p:extLst>
      <p:ext uri="{BB962C8B-B14F-4D97-AF65-F5344CB8AC3E}">
        <p14:creationId xmlns:p14="http://schemas.microsoft.com/office/powerpoint/2010/main" val="11347596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277028" y="98955"/>
            <a:ext cx="11884782" cy="917206"/>
          </a:xfrm>
          <a:prstGeom prst="rect">
            <a:avLst/>
          </a:prstGeom>
        </p:spPr>
        <p:txBody>
          <a:bodyPr vert="horz" lIns="93236" tIns="46618" rIns="93236" bIns="466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71" dirty="0" smtClean="0">
                <a:solidFill>
                  <a:srgbClr val="FFFFFF"/>
                </a:solidFill>
                <a:cs typeface="Segoe UI Light" panose="020B0502040204020203" pitchFamily="34" charset="0"/>
              </a:rPr>
              <a:t>Site Configuration Retry Service</a:t>
            </a:r>
            <a:endParaRPr lang="en-US" sz="3671" dirty="0">
              <a:solidFill>
                <a:srgbClr val="FFFFFF"/>
              </a:solidFill>
              <a:cs typeface="Segoe UI Light" panose="020B0502040204020203" pitchFamily="34" charset="0"/>
            </a:endParaRPr>
          </a:p>
        </p:txBody>
      </p:sp>
      <p:pic>
        <p:nvPicPr>
          <p:cNvPr id="13" name="Picture 12"/>
          <p:cNvPicPr>
            <a:picLocks noChangeAspect="1"/>
          </p:cNvPicPr>
          <p:nvPr/>
        </p:nvPicPr>
        <p:blipFill>
          <a:blip r:embed="rId3"/>
          <a:stretch>
            <a:fillRect/>
          </a:stretch>
        </p:blipFill>
        <p:spPr>
          <a:xfrm>
            <a:off x="277028" y="977303"/>
            <a:ext cx="10579219" cy="3778986"/>
          </a:xfrm>
          <a:prstGeom prst="rect">
            <a:avLst/>
          </a:prstGeom>
        </p:spPr>
      </p:pic>
      <p:pic>
        <p:nvPicPr>
          <p:cNvPr id="15" name="Picture 14"/>
          <p:cNvPicPr/>
          <p:nvPr/>
        </p:nvPicPr>
        <p:blipFill>
          <a:blip r:embed="rId4"/>
          <a:stretch>
            <a:fillRect/>
          </a:stretch>
        </p:blipFill>
        <p:spPr>
          <a:xfrm>
            <a:off x="5726678" y="1389192"/>
            <a:ext cx="4143608" cy="3921467"/>
          </a:xfrm>
          <a:prstGeom prst="rect">
            <a:avLst/>
          </a:prstGeom>
          <a:ln>
            <a:solidFill>
              <a:schemeClr val="tx1"/>
            </a:solidFill>
          </a:ln>
        </p:spPr>
      </p:pic>
      <p:sp>
        <p:nvSpPr>
          <p:cNvPr id="16" name="Right Arrow 15"/>
          <p:cNvSpPr/>
          <p:nvPr/>
        </p:nvSpPr>
        <p:spPr bwMode="auto">
          <a:xfrm>
            <a:off x="4690451" y="2853496"/>
            <a:ext cx="1036226" cy="496429"/>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8243469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4294967295"/>
            <p:extLst/>
          </p:nvPr>
        </p:nvGraphicFramePr>
        <p:xfrm>
          <a:off x="0" y="1287462"/>
          <a:ext cx="6446837" cy="37703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a:stretch>
            <a:fillRect/>
          </a:stretch>
        </p:blipFill>
        <p:spPr>
          <a:xfrm>
            <a:off x="6904037" y="1543138"/>
            <a:ext cx="4959413" cy="3514637"/>
          </a:xfrm>
          <a:prstGeom prst="rect">
            <a:avLst/>
          </a:prstGeom>
        </p:spPr>
      </p:pic>
      <p:sp>
        <p:nvSpPr>
          <p:cNvPr id="6" name="Title 3"/>
          <p:cNvSpPr txBox="1">
            <a:spLocks/>
          </p:cNvSpPr>
          <p:nvPr/>
        </p:nvSpPr>
        <p:spPr>
          <a:xfrm>
            <a:off x="277028" y="98955"/>
            <a:ext cx="11884782" cy="917206"/>
          </a:xfrm>
          <a:prstGeom prst="rect">
            <a:avLst/>
          </a:prstGeom>
        </p:spPr>
        <p:txBody>
          <a:bodyPr vert="horz" lIns="93236" tIns="46618" rIns="93236" bIns="46618"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71" dirty="0" smtClean="0">
                <a:solidFill>
                  <a:srgbClr val="FFFFFF"/>
                </a:solidFill>
                <a:cs typeface="Segoe UI Light" panose="020B0502040204020203" pitchFamily="34" charset="0"/>
              </a:rPr>
              <a:t>Updating an Existing Site: Retrofit Service</a:t>
            </a:r>
            <a:endParaRPr lang="en-US" sz="3671" dirty="0">
              <a:solidFill>
                <a:srgbClr val="FFFFFF"/>
              </a:solidFill>
              <a:cs typeface="Segoe UI Light" panose="020B0502040204020203" pitchFamily="34" charset="0"/>
            </a:endParaRPr>
          </a:p>
        </p:txBody>
      </p:sp>
      <p:sp>
        <p:nvSpPr>
          <p:cNvPr id="7" name="Title 6"/>
          <p:cNvSpPr txBox="1">
            <a:spLocks noGrp="1"/>
          </p:cNvSpPr>
          <p:nvPr>
            <p:ph type="title"/>
          </p:nvPr>
        </p:nvSpPr>
        <p:spPr>
          <a:xfrm>
            <a:off x="122238" y="5162550"/>
            <a:ext cx="10515599" cy="1480405"/>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latin typeface="+mn-lt"/>
              </a:rPr>
              <a:t>Similar to Retry – except a new entry is created in the Site Information list</a:t>
            </a:r>
            <a:br>
              <a:rPr lang="en-US" sz="2000" dirty="0" smtClean="0">
                <a:gradFill>
                  <a:gsLst>
                    <a:gs pos="2917">
                      <a:schemeClr val="tx1"/>
                    </a:gs>
                    <a:gs pos="30000">
                      <a:schemeClr val="tx1"/>
                    </a:gs>
                  </a:gsLst>
                  <a:lin ang="5400000" scaled="0"/>
                </a:gradFill>
                <a:latin typeface="+mn-lt"/>
              </a:rPr>
            </a:br>
            <a:r>
              <a:rPr lang="en-US" sz="2000" dirty="0" smtClean="0">
                <a:gradFill>
                  <a:gsLst>
                    <a:gs pos="2917">
                      <a:schemeClr val="tx1"/>
                    </a:gs>
                    <a:gs pos="30000">
                      <a:schemeClr val="tx1"/>
                    </a:gs>
                  </a:gsLst>
                  <a:lin ang="5400000" scaled="0"/>
                </a:gradFill>
                <a:latin typeface="+mn-lt"/>
              </a:rPr>
              <a:t/>
            </a:r>
            <a:br>
              <a:rPr lang="en-US" sz="2000" dirty="0" smtClean="0">
                <a:gradFill>
                  <a:gsLst>
                    <a:gs pos="2917">
                      <a:schemeClr val="tx1"/>
                    </a:gs>
                    <a:gs pos="30000">
                      <a:schemeClr val="tx1"/>
                    </a:gs>
                  </a:gsLst>
                  <a:lin ang="5400000" scaled="0"/>
                </a:gradFill>
                <a:latin typeface="+mn-lt"/>
              </a:rPr>
            </a:br>
            <a:r>
              <a:rPr lang="en-US" sz="2000" dirty="0" smtClean="0">
                <a:gradFill>
                  <a:gsLst>
                    <a:gs pos="2917">
                      <a:schemeClr val="tx1"/>
                    </a:gs>
                    <a:gs pos="30000">
                      <a:schemeClr val="tx1"/>
                    </a:gs>
                  </a:gsLst>
                  <a:lin ang="5400000" scaled="0"/>
                </a:gradFill>
                <a:latin typeface="+mn-lt"/>
              </a:rPr>
              <a:t>Currently limited to basic “upgrade” scenarios (like applying a design package) to reduce impact</a:t>
            </a:r>
          </a:p>
          <a:p>
            <a:pPr marL="342900" indent="-342900">
              <a:lnSpc>
                <a:spcPct val="90000"/>
              </a:lnSpc>
              <a:spcAft>
                <a:spcPts val="600"/>
              </a:spcAft>
              <a:buFont typeface="Arial" panose="020B0604020202020204" pitchFamily="34" charset="0"/>
              <a:buChar char="•"/>
            </a:pPr>
            <a:endParaRPr lang="en-US" sz="20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0797179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smtClean="0"/>
              <a:t>Retry &amp; Retrofit</a:t>
            </a:r>
            <a:endParaRPr lang="en-US" dirty="0"/>
          </a:p>
        </p:txBody>
      </p:sp>
    </p:spTree>
    <p:extLst>
      <p:ext uri="{BB962C8B-B14F-4D97-AF65-F5344CB8AC3E}">
        <p14:creationId xmlns:p14="http://schemas.microsoft.com/office/powerpoint/2010/main" val="10880048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786199"/>
          </a:xfrm>
        </p:spPr>
        <p:txBody>
          <a:bodyPr/>
          <a:lstStyle/>
          <a:p>
            <a:pPr marL="0" indent="0">
              <a:buNone/>
            </a:pPr>
            <a:r>
              <a:rPr lang="en-US" dirty="0" smtClean="0"/>
              <a:t>Objective: </a:t>
            </a:r>
          </a:p>
          <a:p>
            <a:pPr lvl="1" indent="-342900"/>
            <a:r>
              <a:rPr lang="en-US" dirty="0" smtClean="0"/>
              <a:t>Learn about Microsoft IT’s governance &amp; site configuration platform – the  solutions we’ve built to provision, manage, and configure sites in our SharePoint environment</a:t>
            </a:r>
          </a:p>
          <a:p>
            <a:pPr lvl="1" indent="-342900"/>
            <a:r>
              <a:rPr lang="en-US" dirty="0" smtClean="0"/>
              <a:t>Learn how we apply platform to address key divisional site needs in O365</a:t>
            </a:r>
          </a:p>
          <a:p>
            <a:pPr marL="0" indent="0">
              <a:buNone/>
            </a:pPr>
            <a:r>
              <a:rPr lang="en-US" dirty="0" smtClean="0"/>
              <a:t>Key Takeaways</a:t>
            </a:r>
          </a:p>
          <a:p>
            <a:pPr lvl="1"/>
            <a:r>
              <a:rPr lang="en-US" dirty="0" smtClean="0"/>
              <a:t>Using Apps and CAM techniques to provision, manage, and configure sites is a powerful and flexible governance approach for SPO</a:t>
            </a:r>
          </a:p>
          <a:p>
            <a:pPr lvl="1"/>
            <a:r>
              <a:rPr lang="en-US" dirty="0" smtClean="0"/>
              <a:t>There are APIs and CSOM methods to achieve considerable programmatic configuration of a SharePoint site</a:t>
            </a:r>
          </a:p>
          <a:p>
            <a:pPr lvl="1"/>
            <a:r>
              <a:rPr lang="en-US" dirty="0" smtClean="0"/>
              <a:t>Site cloning in SPO is one approach to providing awareness and design consistency for a divisional profile requiring many site collections</a:t>
            </a:r>
          </a:p>
          <a:p>
            <a:endParaRPr lang="en-US" dirty="0"/>
          </a:p>
        </p:txBody>
      </p:sp>
      <p:sp>
        <p:nvSpPr>
          <p:cNvPr id="3" name="Title 2"/>
          <p:cNvSpPr>
            <a:spLocks noGrp="1"/>
          </p:cNvSpPr>
          <p:nvPr>
            <p:ph type="title"/>
          </p:nvPr>
        </p:nvSpPr>
        <p:spPr/>
        <p:txBody>
          <a:bodyPr/>
          <a:lstStyle/>
          <a:p>
            <a:r>
              <a:rPr lang="en-US" smtClean="0"/>
              <a:t>Session Objectives &amp; Takeaways</a:t>
            </a:r>
            <a:endParaRPr lang="en-US" dirty="0"/>
          </a:p>
        </p:txBody>
      </p:sp>
    </p:spTree>
    <p:extLst>
      <p:ext uri="{BB962C8B-B14F-4D97-AF65-F5344CB8AC3E}">
        <p14:creationId xmlns:p14="http://schemas.microsoft.com/office/powerpoint/2010/main" val="412004959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200876"/>
          </a:xfrm>
        </p:spPr>
        <p:txBody>
          <a:bodyPr/>
          <a:lstStyle/>
          <a:p>
            <a:r>
              <a:rPr lang="en-US" dirty="0"/>
              <a:t>SPC403: </a:t>
            </a:r>
            <a:r>
              <a:rPr lang="en-US" dirty="0">
                <a:hlinkClick r:id="rId3"/>
              </a:rPr>
              <a:t>Site Provisioning Techniques w/ SharePoint Apps</a:t>
            </a:r>
            <a:endParaRPr lang="en-US" dirty="0"/>
          </a:p>
          <a:p>
            <a:r>
              <a:rPr lang="en-US" dirty="0"/>
              <a:t>SPC325: </a:t>
            </a:r>
            <a:r>
              <a:rPr lang="en-US" dirty="0">
                <a:hlinkClick r:id="rId4"/>
              </a:rPr>
              <a:t>Real-world examples of FTC to CAM transformations</a:t>
            </a:r>
            <a:endParaRPr lang="en-US" dirty="0"/>
          </a:p>
          <a:p>
            <a:r>
              <a:rPr lang="en-US" u="sng" dirty="0">
                <a:hlinkClick r:id="rId5"/>
              </a:rPr>
              <a:t>https://officeams.codeplex.com</a:t>
            </a:r>
            <a:r>
              <a:rPr lang="en-US" u="sng" dirty="0" smtClean="0">
                <a:hlinkClick r:id="rId5"/>
              </a:rPr>
              <a:t>/</a:t>
            </a:r>
          </a:p>
        </p:txBody>
      </p:sp>
      <p:sp>
        <p:nvSpPr>
          <p:cNvPr id="3" name="Title 2"/>
          <p:cNvSpPr>
            <a:spLocks noGrp="1"/>
          </p:cNvSpPr>
          <p:nvPr>
            <p:ph type="title"/>
          </p:nvPr>
        </p:nvSpPr>
        <p:spPr/>
        <p:txBody>
          <a:bodyPr/>
          <a:lstStyle/>
          <a:p>
            <a:r>
              <a:rPr lang="en-US" dirty="0" smtClean="0"/>
              <a:t>Related Content &amp; Resources</a:t>
            </a:r>
            <a:endParaRPr lang="en-US" dirty="0"/>
          </a:p>
        </p:txBody>
      </p:sp>
    </p:spTree>
    <p:extLst>
      <p:ext uri="{BB962C8B-B14F-4D97-AF65-F5344CB8AC3E}">
        <p14:creationId xmlns:p14="http://schemas.microsoft.com/office/powerpoint/2010/main" val="187389433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38150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25868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2"/>
          <p:cNvSpPr/>
          <p:nvPr/>
        </p:nvSpPr>
        <p:spPr>
          <a:xfrm>
            <a:off x="2484155" y="3087055"/>
            <a:ext cx="1657564" cy="542399"/>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Automated policy check</a:t>
            </a:r>
            <a:endParaRPr lang="en-US" sz="1428" dirty="0">
              <a:solidFill>
                <a:srgbClr val="505050"/>
              </a:solidFill>
              <a:latin typeface="Segoe UI Light" panose="020B0502040204020203" pitchFamily="34" charset="0"/>
              <a:cs typeface="Segoe UI Light" panose="020B0502040204020203" pitchFamily="34" charset="0"/>
            </a:endParaRPr>
          </a:p>
        </p:txBody>
      </p:sp>
      <p:sp>
        <p:nvSpPr>
          <p:cNvPr id="5" name="Rectangle 62"/>
          <p:cNvSpPr/>
          <p:nvPr/>
        </p:nvSpPr>
        <p:spPr>
          <a:xfrm>
            <a:off x="6170933" y="2977189"/>
            <a:ext cx="1473513" cy="766513"/>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Notification of required remediation</a:t>
            </a:r>
            <a:endParaRPr lang="en-US" sz="1428" dirty="0">
              <a:solidFill>
                <a:srgbClr val="505050"/>
              </a:solidFill>
              <a:latin typeface="Segoe UI Light" panose="020B0502040204020203" pitchFamily="34" charset="0"/>
              <a:cs typeface="Segoe UI Light" panose="020B0502040204020203" pitchFamily="34" charset="0"/>
            </a:endParaRPr>
          </a:p>
        </p:txBody>
      </p:sp>
      <p:sp>
        <p:nvSpPr>
          <p:cNvPr id="6" name="Rectangle 63"/>
          <p:cNvSpPr/>
          <p:nvPr/>
        </p:nvSpPr>
        <p:spPr>
          <a:xfrm>
            <a:off x="10393394" y="2271593"/>
            <a:ext cx="1397009" cy="766513"/>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Owner views remediation form</a:t>
            </a:r>
            <a:endParaRPr lang="en-US" sz="1428" dirty="0">
              <a:solidFill>
                <a:srgbClr val="505050"/>
              </a:solidFill>
              <a:latin typeface="Segoe UI Light" panose="020B0502040204020203" pitchFamily="34" charset="0"/>
              <a:cs typeface="Segoe UI Light" panose="020B0502040204020203" pitchFamily="34" charset="0"/>
            </a:endParaRPr>
          </a:p>
        </p:txBody>
      </p:sp>
      <p:sp>
        <p:nvSpPr>
          <p:cNvPr id="7" name="Rectangle 64"/>
          <p:cNvSpPr/>
          <p:nvPr/>
        </p:nvSpPr>
        <p:spPr>
          <a:xfrm>
            <a:off x="6153714" y="1258911"/>
            <a:ext cx="2666893" cy="318286"/>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User remediates by deadline</a:t>
            </a:r>
            <a:endParaRPr lang="en-US" sz="1428" dirty="0">
              <a:solidFill>
                <a:srgbClr val="505050"/>
              </a:solidFill>
              <a:latin typeface="Segoe UI Light" panose="020B0502040204020203" pitchFamily="34" charset="0"/>
              <a:cs typeface="Segoe UI Light" panose="020B0502040204020203" pitchFamily="34" charset="0"/>
            </a:endParaRPr>
          </a:p>
        </p:txBody>
      </p:sp>
      <p:pic>
        <p:nvPicPr>
          <p:cNvPr id="8" name="Picture 68" descr="\\MAGNUM\Projects\Microsoft\Cloud Power FY12\Design\ICONS_PNG\Document.png">
            <a:hlinkClick r:id="" action="ppaction://noaction"/>
          </p:cNvPr>
          <p:cNvPicPr>
            <a:picLocks noChangeAspect="1" noChangeArrowheads="1"/>
          </p:cNvPicPr>
          <p:nvPr/>
        </p:nvPicPr>
        <p:blipFill>
          <a:blip r:embed="rId3" cstate="print">
            <a:duotone>
              <a:prstClr val="black"/>
              <a:schemeClr val="tx2">
                <a:tint val="45000"/>
                <a:satMod val="400000"/>
              </a:schemeClr>
            </a:duotone>
          </a:blip>
          <a:stretch>
            <a:fillRect/>
          </a:stretch>
        </p:blipFill>
        <p:spPr bwMode="auto">
          <a:xfrm>
            <a:off x="9672976" y="2109345"/>
            <a:ext cx="932603" cy="932603"/>
          </a:xfrm>
          <a:prstGeom prst="rect">
            <a:avLst/>
          </a:prstGeom>
          <a:noFill/>
        </p:spPr>
      </p:pic>
      <p:pic>
        <p:nvPicPr>
          <p:cNvPr id="9" name="Picture 72" descr="\\MAGNUM\Projects\Microsoft\Cloud Power FY12\Design\ICONS_PNG\Mail.png">
            <a:hlinkClick r:id="" action="ppaction://noaction"/>
          </p:cNvPr>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6448782" y="2148334"/>
            <a:ext cx="932603" cy="932603"/>
          </a:xfrm>
          <a:prstGeom prst="rect">
            <a:avLst/>
          </a:prstGeom>
          <a:noFill/>
        </p:spPr>
      </p:pic>
      <p:sp>
        <p:nvSpPr>
          <p:cNvPr id="10" name="Rectangle 75"/>
          <p:cNvSpPr/>
          <p:nvPr/>
        </p:nvSpPr>
        <p:spPr>
          <a:xfrm>
            <a:off x="4419569" y="2977189"/>
            <a:ext cx="1473513" cy="766513"/>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Violation discovered and flagged</a:t>
            </a:r>
            <a:endParaRPr lang="en-US" sz="1428" dirty="0">
              <a:solidFill>
                <a:srgbClr val="505050"/>
              </a:solidFill>
              <a:latin typeface="Segoe UI Light" panose="020B0502040204020203" pitchFamily="34" charset="0"/>
              <a:cs typeface="Segoe UI Light" panose="020B0502040204020203" pitchFamily="34" charset="0"/>
            </a:endParaRPr>
          </a:p>
        </p:txBody>
      </p:sp>
      <p:sp>
        <p:nvSpPr>
          <p:cNvPr id="11" name="Rectangle 78"/>
          <p:cNvSpPr/>
          <p:nvPr/>
        </p:nvSpPr>
        <p:spPr>
          <a:xfrm>
            <a:off x="3764052" y="5841951"/>
            <a:ext cx="1473513" cy="318286"/>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Site Locked</a:t>
            </a:r>
            <a:endParaRPr lang="en-US" sz="1428" dirty="0">
              <a:solidFill>
                <a:srgbClr val="505050"/>
              </a:solidFill>
              <a:latin typeface="Segoe UI Light" panose="020B0502040204020203" pitchFamily="34" charset="0"/>
              <a:cs typeface="Segoe UI Light" panose="020B0502040204020203" pitchFamily="34" charset="0"/>
            </a:endParaRPr>
          </a:p>
        </p:txBody>
      </p:sp>
      <p:sp>
        <p:nvSpPr>
          <p:cNvPr id="12" name="Freeform 109"/>
          <p:cNvSpPr>
            <a:spLocks noEditPoints="1"/>
          </p:cNvSpPr>
          <p:nvPr/>
        </p:nvSpPr>
        <p:spPr bwMode="black">
          <a:xfrm>
            <a:off x="5184846" y="2319612"/>
            <a:ext cx="156718" cy="615903"/>
          </a:xfrm>
          <a:custGeom>
            <a:avLst/>
            <a:gdLst>
              <a:gd name="T0" fmla="*/ 16 w 17"/>
              <a:gd name="T1" fmla="*/ 0 h 69"/>
              <a:gd name="T2" fmla="*/ 14 w 17"/>
              <a:gd name="T3" fmla="*/ 47 h 69"/>
              <a:gd name="T4" fmla="*/ 2 w 17"/>
              <a:gd name="T5" fmla="*/ 47 h 69"/>
              <a:gd name="T6" fmla="*/ 0 w 17"/>
              <a:gd name="T7" fmla="*/ 0 h 69"/>
              <a:gd name="T8" fmla="*/ 16 w 17"/>
              <a:gd name="T9" fmla="*/ 0 h 69"/>
              <a:gd name="T10" fmla="*/ 17 w 17"/>
              <a:gd name="T11" fmla="*/ 61 h 69"/>
              <a:gd name="T12" fmla="*/ 15 w 17"/>
              <a:gd name="T13" fmla="*/ 67 h 69"/>
              <a:gd name="T14" fmla="*/ 8 w 17"/>
              <a:gd name="T15" fmla="*/ 69 h 69"/>
              <a:gd name="T16" fmla="*/ 2 w 17"/>
              <a:gd name="T17" fmla="*/ 67 h 69"/>
              <a:gd name="T18" fmla="*/ 0 w 17"/>
              <a:gd name="T19" fmla="*/ 61 h 69"/>
              <a:gd name="T20" fmla="*/ 2 w 17"/>
              <a:gd name="T21" fmla="*/ 56 h 69"/>
              <a:gd name="T22" fmla="*/ 8 w 17"/>
              <a:gd name="T23" fmla="*/ 54 h 69"/>
              <a:gd name="T24" fmla="*/ 14 w 17"/>
              <a:gd name="T25" fmla="*/ 56 h 69"/>
              <a:gd name="T26" fmla="*/ 17 w 17"/>
              <a:gd name="T27"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69">
                <a:moveTo>
                  <a:pt x="16" y="0"/>
                </a:moveTo>
                <a:cubicBezTo>
                  <a:pt x="14" y="47"/>
                  <a:pt x="14" y="47"/>
                  <a:pt x="14" y="47"/>
                </a:cubicBezTo>
                <a:cubicBezTo>
                  <a:pt x="2" y="47"/>
                  <a:pt x="2" y="47"/>
                  <a:pt x="2" y="47"/>
                </a:cubicBezTo>
                <a:cubicBezTo>
                  <a:pt x="0" y="0"/>
                  <a:pt x="0" y="0"/>
                  <a:pt x="0" y="0"/>
                </a:cubicBezTo>
                <a:lnTo>
                  <a:pt x="16" y="0"/>
                </a:lnTo>
                <a:close/>
                <a:moveTo>
                  <a:pt x="17" y="61"/>
                </a:moveTo>
                <a:cubicBezTo>
                  <a:pt x="17" y="64"/>
                  <a:pt x="16" y="66"/>
                  <a:pt x="15" y="67"/>
                </a:cubicBezTo>
                <a:cubicBezTo>
                  <a:pt x="13" y="69"/>
                  <a:pt x="11" y="69"/>
                  <a:pt x="8" y="69"/>
                </a:cubicBezTo>
                <a:cubicBezTo>
                  <a:pt x="6" y="69"/>
                  <a:pt x="4" y="69"/>
                  <a:pt x="2" y="67"/>
                </a:cubicBezTo>
                <a:cubicBezTo>
                  <a:pt x="0" y="65"/>
                  <a:pt x="0" y="64"/>
                  <a:pt x="0" y="61"/>
                </a:cubicBezTo>
                <a:cubicBezTo>
                  <a:pt x="0" y="59"/>
                  <a:pt x="0" y="57"/>
                  <a:pt x="2" y="56"/>
                </a:cubicBezTo>
                <a:cubicBezTo>
                  <a:pt x="4" y="54"/>
                  <a:pt x="6" y="54"/>
                  <a:pt x="8" y="54"/>
                </a:cubicBezTo>
                <a:cubicBezTo>
                  <a:pt x="11" y="54"/>
                  <a:pt x="13" y="54"/>
                  <a:pt x="14" y="56"/>
                </a:cubicBezTo>
                <a:cubicBezTo>
                  <a:pt x="16" y="57"/>
                  <a:pt x="17" y="59"/>
                  <a:pt x="17" y="61"/>
                </a:cubicBezTo>
              </a:path>
            </a:pathLst>
          </a:custGeom>
          <a:solidFill>
            <a:schemeClr val="bg1">
              <a:lumMod val="50000"/>
            </a:schemeClr>
          </a:solidFill>
          <a:ln>
            <a:noFill/>
          </a:ln>
          <a:extLst/>
        </p:spPr>
        <p:txBody>
          <a:bodyPr vert="horz" wrap="square" lIns="93260" tIns="46630" rIns="93260" bIns="4663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836">
              <a:solidFill>
                <a:srgbClr val="505050"/>
              </a:solidFill>
              <a:latin typeface="Segoe UI Light" panose="020B0502040204020203" pitchFamily="34" charset="0"/>
              <a:cs typeface="Segoe UI Light" panose="020B0502040204020203" pitchFamily="34" charset="0"/>
            </a:endParaRPr>
          </a:p>
        </p:txBody>
      </p:sp>
      <p:pic>
        <p:nvPicPr>
          <p:cNvPr id="13" name="Picture 117" descr="\\MAGNUM\Projects\Microsoft\Cloud Power FY12\Design\ICONS_PNG\Server.png"/>
          <p:cNvPicPr>
            <a:picLocks noChangeAspect="1" noChangeArrowheads="1"/>
          </p:cNvPicPr>
          <p:nvPr/>
        </p:nvPicPr>
        <p:blipFill>
          <a:blip r:embed="rId5" cstate="print">
            <a:duotone>
              <a:prstClr val="black"/>
              <a:schemeClr val="tx2">
                <a:tint val="45000"/>
                <a:satMod val="400000"/>
              </a:schemeClr>
            </a:duotone>
          </a:blip>
          <a:srcRect/>
          <a:stretch>
            <a:fillRect/>
          </a:stretch>
        </p:blipFill>
        <p:spPr bwMode="auto">
          <a:xfrm>
            <a:off x="2846635" y="2037755"/>
            <a:ext cx="932603" cy="932603"/>
          </a:xfrm>
          <a:prstGeom prst="rect">
            <a:avLst/>
          </a:prstGeom>
          <a:noFill/>
        </p:spPr>
      </p:pic>
      <p:pic>
        <p:nvPicPr>
          <p:cNvPr id="14" name="Picture 118" descr="\\MAGNUM\Projects\Microsoft\Cloud Power FY12\Design\Icons\PNGs\Cross Platform.png"/>
          <p:cNvPicPr>
            <a:picLocks noChangeAspect="1" noChangeArrowheads="1"/>
          </p:cNvPicPr>
          <p:nvPr/>
        </p:nvPicPr>
        <p:blipFill>
          <a:blip r:embed="rId6" cstate="print">
            <a:duotone>
              <a:prstClr val="black"/>
              <a:schemeClr val="tx2">
                <a:tint val="45000"/>
                <a:satMod val="400000"/>
              </a:schemeClr>
            </a:duotone>
          </a:blip>
          <a:stretch>
            <a:fillRect/>
          </a:stretch>
        </p:blipFill>
        <p:spPr bwMode="auto">
          <a:xfrm>
            <a:off x="3355314" y="2198750"/>
            <a:ext cx="932603" cy="932603"/>
          </a:xfrm>
          <a:prstGeom prst="rect">
            <a:avLst/>
          </a:prstGeom>
          <a:noFill/>
        </p:spPr>
      </p:pic>
      <p:sp>
        <p:nvSpPr>
          <p:cNvPr id="15" name="Rectangle 163"/>
          <p:cNvSpPr/>
          <p:nvPr/>
        </p:nvSpPr>
        <p:spPr>
          <a:xfrm>
            <a:off x="9539280" y="5627864"/>
            <a:ext cx="1444412" cy="766513"/>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Owner does not attest by given deadline</a:t>
            </a:r>
          </a:p>
        </p:txBody>
      </p:sp>
      <p:pic>
        <p:nvPicPr>
          <p:cNvPr id="16" name="Picture 114" descr="\\MAGNUM\Projects\Microsoft\Cloud Power FY12\Design\ICONS_PNG\Confidentiality.png">
            <a:hlinkClick r:id="" action="ppaction://noaction"/>
          </p:cNvPr>
          <p:cNvPicPr>
            <a:picLocks noChangeAspect="1" noChangeArrowheads="1"/>
          </p:cNvPicPr>
          <p:nvPr/>
        </p:nvPicPr>
        <p:blipFill>
          <a:blip r:embed="rId7" cstate="print">
            <a:duotone>
              <a:prstClr val="black"/>
              <a:schemeClr val="tx2">
                <a:tint val="45000"/>
                <a:satMod val="400000"/>
              </a:schemeClr>
            </a:duotone>
          </a:blip>
          <a:srcRect/>
          <a:stretch>
            <a:fillRect/>
          </a:stretch>
        </p:blipFill>
        <p:spPr bwMode="auto">
          <a:xfrm>
            <a:off x="4001919" y="4880188"/>
            <a:ext cx="932603" cy="932603"/>
          </a:xfrm>
          <a:prstGeom prst="rect">
            <a:avLst/>
          </a:prstGeom>
          <a:noFill/>
        </p:spPr>
      </p:pic>
      <p:pic>
        <p:nvPicPr>
          <p:cNvPr id="17" name="Picture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3624" y="2384808"/>
            <a:ext cx="1129356" cy="847017"/>
          </a:xfrm>
          <a:prstGeom prst="rect">
            <a:avLst/>
          </a:prstGeom>
        </p:spPr>
      </p:pic>
      <p:cxnSp>
        <p:nvCxnSpPr>
          <p:cNvPr id="18" name="Straight Arrow Connector 147"/>
          <p:cNvCxnSpPr/>
          <p:nvPr/>
        </p:nvCxnSpPr>
        <p:spPr>
          <a:xfrm>
            <a:off x="2071962" y="2627877"/>
            <a:ext cx="656918" cy="1"/>
          </a:xfrm>
          <a:prstGeom prst="straightConnector1">
            <a:avLst/>
          </a:prstGeom>
          <a:ln w="285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9" name="Elbow Connector 158"/>
          <p:cNvCxnSpPr>
            <a:stCxn id="8" idx="0"/>
            <a:endCxn id="17" idx="0"/>
          </p:cNvCxnSpPr>
          <p:nvPr/>
        </p:nvCxnSpPr>
        <p:spPr>
          <a:xfrm rot="16200000" flipH="1" flipV="1">
            <a:off x="5606057" y="-2148412"/>
            <a:ext cx="275464" cy="8790976"/>
          </a:xfrm>
          <a:prstGeom prst="bentConnector3">
            <a:avLst>
              <a:gd name="adj1" fmla="val -84639"/>
            </a:avLst>
          </a:prstGeom>
          <a:ln w="28575">
            <a:solidFill>
              <a:srgbClr val="00B050"/>
            </a:solidFill>
            <a:headEnd type="none"/>
            <a:tailEnd type="arrow"/>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06387" y="5109365"/>
            <a:ext cx="691024" cy="691024"/>
          </a:xfrm>
          <a:prstGeom prst="rect">
            <a:avLst/>
          </a:prstGeom>
        </p:spPr>
      </p:pic>
      <p:sp>
        <p:nvSpPr>
          <p:cNvPr id="21" name="Rectangle 163"/>
          <p:cNvSpPr/>
          <p:nvPr/>
        </p:nvSpPr>
        <p:spPr>
          <a:xfrm>
            <a:off x="2516483" y="5841951"/>
            <a:ext cx="1417690" cy="318286"/>
          </a:xfrm>
          <a:prstGeom prst="rect">
            <a:avLst/>
          </a:prstGeom>
        </p:spPr>
        <p:txBody>
          <a:bodyPr wrap="square">
            <a:spAutoFit/>
          </a:bodyPr>
          <a:lstStyle/>
          <a:p>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No</a:t>
            </a:r>
            <a:r>
              <a:rPr lang="en-US" sz="1428" dirty="0">
                <a:solidFill>
                  <a:srgbClr val="FF0000"/>
                </a:solidFill>
                <a:latin typeface="Segoe UI Light" panose="020B0502040204020203" pitchFamily="34" charset="0"/>
                <a:ea typeface="Segoe UI" pitchFamily="34" charset="0"/>
                <a:cs typeface="Segoe UI Light" panose="020B0502040204020203" pitchFamily="34" charset="0"/>
              </a:rPr>
              <a:t> </a:t>
            </a: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escalation</a:t>
            </a:r>
          </a:p>
        </p:txBody>
      </p:sp>
      <p:cxnSp>
        <p:nvCxnSpPr>
          <p:cNvPr id="22" name="Straight Arrow Connector 21"/>
          <p:cNvCxnSpPr/>
          <p:nvPr/>
        </p:nvCxnSpPr>
        <p:spPr>
          <a:xfrm flipH="1">
            <a:off x="2071963" y="5511877"/>
            <a:ext cx="1707276" cy="0"/>
          </a:xfrm>
          <a:prstGeom prst="straightConnector1">
            <a:avLst/>
          </a:prstGeom>
          <a:ln w="28575">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16" idx="0"/>
            <a:endCxn id="17" idx="2"/>
          </p:cNvCxnSpPr>
          <p:nvPr/>
        </p:nvCxnSpPr>
        <p:spPr>
          <a:xfrm rot="16200000" flipV="1">
            <a:off x="2084081" y="2496048"/>
            <a:ext cx="1648363" cy="3119919"/>
          </a:xfrm>
          <a:prstGeom prst="bentConnector3">
            <a:avLst>
              <a:gd name="adj1" fmla="val 50000"/>
            </a:avLst>
          </a:prstGeom>
          <a:ln w="28575">
            <a:solidFill>
              <a:srgbClr val="00B05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4" name="Rectangle 64"/>
          <p:cNvSpPr/>
          <p:nvPr/>
        </p:nvSpPr>
        <p:spPr>
          <a:xfrm>
            <a:off x="1875994" y="4153804"/>
            <a:ext cx="2451521" cy="312073"/>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Owner escalates / remediates</a:t>
            </a:r>
            <a:endParaRPr lang="en-US" sz="1428" dirty="0">
              <a:solidFill>
                <a:srgbClr val="505050"/>
              </a:solidFill>
              <a:latin typeface="Segoe UI Light" panose="020B0502040204020203" pitchFamily="34" charset="0"/>
              <a:cs typeface="Segoe UI Light" panose="020B0502040204020203" pitchFamily="34" charset="0"/>
            </a:endParaRPr>
          </a:p>
        </p:txBody>
      </p:sp>
      <p:sp>
        <p:nvSpPr>
          <p:cNvPr id="25" name="Rectangle 163"/>
          <p:cNvSpPr/>
          <p:nvPr/>
        </p:nvSpPr>
        <p:spPr>
          <a:xfrm>
            <a:off x="1102981" y="5841951"/>
            <a:ext cx="1417690" cy="318286"/>
          </a:xfrm>
          <a:prstGeom prst="rect">
            <a:avLst/>
          </a:prstGeom>
        </p:spPr>
        <p:txBody>
          <a:bodyPr wrap="square">
            <a:spAutoFit/>
          </a:bodyPr>
          <a:lstStyle/>
          <a:p>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Recycle/Delete</a:t>
            </a:r>
          </a:p>
        </p:txBody>
      </p:sp>
      <p:cxnSp>
        <p:nvCxnSpPr>
          <p:cNvPr id="26" name="Straight Arrow Connector 147"/>
          <p:cNvCxnSpPr/>
          <p:nvPr/>
        </p:nvCxnSpPr>
        <p:spPr>
          <a:xfrm>
            <a:off x="4274136" y="2620921"/>
            <a:ext cx="656918" cy="1"/>
          </a:xfrm>
          <a:prstGeom prst="straightConnector1">
            <a:avLst/>
          </a:prstGeom>
          <a:ln w="285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147"/>
          <p:cNvCxnSpPr/>
          <p:nvPr/>
        </p:nvCxnSpPr>
        <p:spPr>
          <a:xfrm>
            <a:off x="5621560" y="2627278"/>
            <a:ext cx="656918" cy="1"/>
          </a:xfrm>
          <a:prstGeom prst="straightConnector1">
            <a:avLst/>
          </a:prstGeom>
          <a:ln w="285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147"/>
          <p:cNvCxnSpPr/>
          <p:nvPr/>
        </p:nvCxnSpPr>
        <p:spPr>
          <a:xfrm>
            <a:off x="7555155" y="2618520"/>
            <a:ext cx="656918" cy="1"/>
          </a:xfrm>
          <a:prstGeom prst="straightConnector1">
            <a:avLst/>
          </a:prstGeom>
          <a:ln w="285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pic>
        <p:nvPicPr>
          <p:cNvPr id="29" name="Picture 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51286" y="5116655"/>
            <a:ext cx="615641" cy="615641"/>
          </a:xfrm>
          <a:prstGeom prst="rect">
            <a:avLst/>
          </a:prstGeom>
        </p:spPr>
      </p:pic>
      <p:sp>
        <p:nvSpPr>
          <p:cNvPr id="30" name="Rectangle 163"/>
          <p:cNvSpPr/>
          <p:nvPr/>
        </p:nvSpPr>
        <p:spPr>
          <a:xfrm>
            <a:off x="7140750" y="5847597"/>
            <a:ext cx="2252354" cy="542399"/>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Notification displayed to site members</a:t>
            </a:r>
          </a:p>
        </p:txBody>
      </p:sp>
      <p:cxnSp>
        <p:nvCxnSpPr>
          <p:cNvPr id="31" name="Straight Arrow Connector 30"/>
          <p:cNvCxnSpPr/>
          <p:nvPr/>
        </p:nvCxnSpPr>
        <p:spPr>
          <a:xfrm flipH="1">
            <a:off x="4931054" y="5511877"/>
            <a:ext cx="2293802" cy="0"/>
          </a:xfrm>
          <a:prstGeom prst="straightConnector1">
            <a:avLst/>
          </a:prstGeom>
          <a:ln w="28575">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3" name="Rectangle 163"/>
          <p:cNvSpPr/>
          <p:nvPr/>
        </p:nvSpPr>
        <p:spPr>
          <a:xfrm>
            <a:off x="5545256" y="5670593"/>
            <a:ext cx="1534735" cy="766513"/>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Owner does not remediate by given deadline</a:t>
            </a:r>
          </a:p>
        </p:txBody>
      </p:sp>
      <p:pic>
        <p:nvPicPr>
          <p:cNvPr id="34" name="Picture 3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468930" y="2195817"/>
            <a:ext cx="615641" cy="615641"/>
          </a:xfrm>
          <a:prstGeom prst="rect">
            <a:avLst/>
          </a:prstGeom>
        </p:spPr>
      </p:pic>
      <p:cxnSp>
        <p:nvCxnSpPr>
          <p:cNvPr id="35" name="Straight Arrow Connector 147"/>
          <p:cNvCxnSpPr/>
          <p:nvPr/>
        </p:nvCxnSpPr>
        <p:spPr>
          <a:xfrm>
            <a:off x="9148070" y="2598133"/>
            <a:ext cx="656918" cy="1"/>
          </a:xfrm>
          <a:prstGeom prst="straightConnector1">
            <a:avLst/>
          </a:prstGeom>
          <a:ln w="285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6" name="Rectangle 163"/>
          <p:cNvSpPr/>
          <p:nvPr/>
        </p:nvSpPr>
        <p:spPr>
          <a:xfrm>
            <a:off x="7650573" y="3011136"/>
            <a:ext cx="2252354" cy="542399"/>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Notification displayed to site collection owners</a:t>
            </a:r>
          </a:p>
        </p:txBody>
      </p:sp>
      <p:sp>
        <p:nvSpPr>
          <p:cNvPr id="37" name="Title 1"/>
          <p:cNvSpPr>
            <a:spLocks noGrp="1"/>
          </p:cNvSpPr>
          <p:nvPr>
            <p:ph type="title"/>
          </p:nvPr>
        </p:nvSpPr>
        <p:spPr/>
        <p:txBody>
          <a:bodyPr/>
          <a:lstStyle/>
          <a:p>
            <a:r>
              <a:rPr lang="en-US" smtClean="0"/>
              <a:t>Governance Lifecycle</a:t>
            </a:r>
            <a:endParaRPr lang="en-US" dirty="0"/>
          </a:p>
        </p:txBody>
      </p:sp>
      <p:pic>
        <p:nvPicPr>
          <p:cNvPr id="42" name="Picture 68" descr="\\MAGNUM\Projects\Microsoft\Cloud Power FY12\Design\ICONS_PNG\Document.png">
            <a:hlinkClick r:id="" action="ppaction://noaction"/>
          </p:cNvPr>
          <p:cNvPicPr>
            <a:picLocks noChangeAspect="1" noChangeArrowheads="1"/>
          </p:cNvPicPr>
          <p:nvPr/>
        </p:nvPicPr>
        <p:blipFill>
          <a:blip r:embed="rId3" cstate="print">
            <a:duotone>
              <a:prstClr val="black"/>
              <a:schemeClr val="tx2">
                <a:tint val="45000"/>
                <a:satMod val="400000"/>
              </a:schemeClr>
            </a:duotone>
          </a:blip>
          <a:stretch>
            <a:fillRect/>
          </a:stretch>
        </p:blipFill>
        <p:spPr bwMode="auto">
          <a:xfrm>
            <a:off x="9665466" y="3763581"/>
            <a:ext cx="932603" cy="932603"/>
          </a:xfrm>
          <a:prstGeom prst="rect">
            <a:avLst/>
          </a:prstGeom>
          <a:noFill/>
        </p:spPr>
      </p:pic>
      <p:sp>
        <p:nvSpPr>
          <p:cNvPr id="43" name="Rectangle 63"/>
          <p:cNvSpPr/>
          <p:nvPr/>
        </p:nvSpPr>
        <p:spPr>
          <a:xfrm>
            <a:off x="10395963" y="4013086"/>
            <a:ext cx="1397009" cy="542399"/>
          </a:xfrm>
          <a:prstGeom prst="rect">
            <a:avLst/>
          </a:prstGeom>
        </p:spPr>
        <p:txBody>
          <a:bodyPr wrap="square">
            <a:spAutoFit/>
          </a:bodyPr>
          <a:lstStyle/>
          <a:p>
            <a:pPr algn="ctr"/>
            <a:r>
              <a:rPr lang="en-US" sz="1428" dirty="0">
                <a:gradFill>
                  <a:gsLst>
                    <a:gs pos="0">
                      <a:srgbClr val="505050"/>
                    </a:gs>
                    <a:gs pos="100000">
                      <a:srgbClr val="505050"/>
                    </a:gs>
                  </a:gsLst>
                  <a:lin ang="5400000" scaled="0"/>
                </a:gradFill>
                <a:latin typeface="Segoe UI Light" panose="020B0502040204020203" pitchFamily="34" charset="0"/>
                <a:ea typeface="Segoe UI" pitchFamily="34" charset="0"/>
                <a:cs typeface="Segoe UI Light" panose="020B0502040204020203" pitchFamily="34" charset="0"/>
              </a:rPr>
              <a:t>Owner reviews membership</a:t>
            </a:r>
            <a:endParaRPr lang="en-US" sz="1428" dirty="0">
              <a:solidFill>
                <a:srgbClr val="505050"/>
              </a:solidFill>
              <a:latin typeface="Segoe UI Light" panose="020B0502040204020203" pitchFamily="34" charset="0"/>
              <a:cs typeface="Segoe UI Light" panose="020B0502040204020203" pitchFamily="34" charset="0"/>
            </a:endParaRPr>
          </a:p>
        </p:txBody>
      </p:sp>
      <p:cxnSp>
        <p:nvCxnSpPr>
          <p:cNvPr id="47" name="Elbow Connector 46"/>
          <p:cNvCxnSpPr>
            <a:stCxn id="42" idx="2"/>
          </p:cNvCxnSpPr>
          <p:nvPr/>
        </p:nvCxnSpPr>
        <p:spPr>
          <a:xfrm rot="5400000">
            <a:off x="8892504" y="4272612"/>
            <a:ext cx="815692" cy="1662838"/>
          </a:xfrm>
          <a:prstGeom prst="bentConnector2">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8" idx="2"/>
            <a:endCxn id="42" idx="0"/>
          </p:cNvCxnSpPr>
          <p:nvPr/>
        </p:nvCxnSpPr>
        <p:spPr>
          <a:xfrm flipH="1">
            <a:off x="10131768" y="3041948"/>
            <a:ext cx="7510" cy="721633"/>
          </a:xfrm>
          <a:prstGeom prst="straightConnector1">
            <a:avLst/>
          </a:prstGeom>
          <a:ln w="28575">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30753014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192464"/>
          </a:xfrm>
        </p:spPr>
        <p:txBody>
          <a:bodyPr/>
          <a:lstStyle/>
          <a:p>
            <a:pPr marL="0" indent="0">
              <a:buNone/>
            </a:pPr>
            <a:r>
              <a:rPr lang="en-US" dirty="0"/>
              <a:t>Objective: </a:t>
            </a:r>
          </a:p>
          <a:p>
            <a:pPr lvl="1" indent="-342900"/>
            <a:r>
              <a:rPr lang="en-US" dirty="0"/>
              <a:t>Learn about Microsoft IT’s governance &amp; site configuration platform – the  solutions we’ve built to provision, manage, and configure sites in our SharePoint environment</a:t>
            </a:r>
          </a:p>
          <a:p>
            <a:pPr lvl="1" indent="-342900"/>
            <a:r>
              <a:rPr lang="en-US" dirty="0"/>
              <a:t>Learn how we apply platform to address key divisional site needs in O365</a:t>
            </a:r>
          </a:p>
          <a:p>
            <a:pPr marL="0" indent="0">
              <a:buNone/>
            </a:pPr>
            <a:r>
              <a:rPr lang="en-US" dirty="0"/>
              <a:t>Key Takeaways</a:t>
            </a:r>
          </a:p>
          <a:p>
            <a:pPr lvl="1"/>
            <a:r>
              <a:rPr lang="en-US" dirty="0"/>
              <a:t>Using Apps and CAM techniques to provision, manage, and configure sites is a powerful and flexible governance approach for SPO</a:t>
            </a:r>
          </a:p>
          <a:p>
            <a:pPr lvl="1"/>
            <a:r>
              <a:rPr lang="en-US" dirty="0"/>
              <a:t>There are APIs and CSOM methods to achieve considerable programmatic configuration of a SharePoint site</a:t>
            </a:r>
          </a:p>
          <a:p>
            <a:pPr lvl="1"/>
            <a:r>
              <a:rPr lang="en-US" dirty="0"/>
              <a:t>Site cloning in SPO is one approach to providing awareness and design consistency for a divisional profile requiring many site collections</a:t>
            </a:r>
          </a:p>
          <a:p>
            <a:pPr marL="342900" lvl="1" indent="0">
              <a:buNone/>
            </a:pPr>
            <a:endParaRPr lang="en-US" dirty="0"/>
          </a:p>
          <a:p>
            <a:endParaRPr lang="en-US" dirty="0"/>
          </a:p>
        </p:txBody>
      </p:sp>
      <p:sp>
        <p:nvSpPr>
          <p:cNvPr id="3" name="Title 2"/>
          <p:cNvSpPr>
            <a:spLocks noGrp="1"/>
          </p:cNvSpPr>
          <p:nvPr>
            <p:ph type="title"/>
          </p:nvPr>
        </p:nvSpPr>
        <p:spPr/>
        <p:txBody>
          <a:bodyPr/>
          <a:lstStyle/>
          <a:p>
            <a:r>
              <a:rPr lang="en-US" smtClean="0"/>
              <a:t>Session Objectives &amp; Takeaways</a:t>
            </a:r>
            <a:endParaRPr lang="en-US" dirty="0"/>
          </a:p>
        </p:txBody>
      </p:sp>
    </p:spTree>
    <p:extLst>
      <p:ext uri="{BB962C8B-B14F-4D97-AF65-F5344CB8AC3E}">
        <p14:creationId xmlns:p14="http://schemas.microsoft.com/office/powerpoint/2010/main" val="361883303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29660" y="1476621"/>
            <a:ext cx="11375536" cy="749757"/>
          </a:xfrm>
        </p:spPr>
        <p:txBody>
          <a:bodyPr/>
          <a:lstStyle/>
          <a:p>
            <a:endParaRPr lang="en-US"/>
          </a:p>
        </p:txBody>
      </p:sp>
      <p:sp>
        <p:nvSpPr>
          <p:cNvPr id="7" name="Title 6"/>
          <p:cNvSpPr>
            <a:spLocks noGrp="1"/>
          </p:cNvSpPr>
          <p:nvPr>
            <p:ph type="title"/>
          </p:nvPr>
        </p:nvSpPr>
        <p:spPr/>
        <p:txBody>
          <a:bodyPr/>
          <a:lstStyle/>
          <a:p>
            <a:r>
              <a:rPr lang="en-US" dirty="0" smtClean="0"/>
              <a:t>Integration </a:t>
            </a:r>
            <a:r>
              <a:rPr lang="en-US" dirty="0"/>
              <a:t>with SharePoint Online</a:t>
            </a:r>
          </a:p>
        </p:txBody>
      </p:sp>
      <p:graphicFrame>
        <p:nvGraphicFramePr>
          <p:cNvPr id="3" name="Table 4"/>
          <p:cNvGraphicFramePr>
            <a:graphicFrameLocks noGrp="1"/>
          </p:cNvGraphicFramePr>
          <p:nvPr>
            <p:extLst/>
          </p:nvPr>
        </p:nvGraphicFramePr>
        <p:xfrm>
          <a:off x="410907" y="1310964"/>
          <a:ext cx="11719251" cy="5373952"/>
        </p:xfrm>
        <a:graphic>
          <a:graphicData uri="http://schemas.openxmlformats.org/drawingml/2006/table">
            <a:tbl>
              <a:tblPr firstRow="1" bandRow="1">
                <a:tableStyleId>{5C22544A-7EE6-4342-B048-85BDC9FD1C3A}</a:tableStyleId>
              </a:tblPr>
              <a:tblGrid>
                <a:gridCol w="2292051"/>
                <a:gridCol w="4079077"/>
                <a:gridCol w="5348123"/>
              </a:tblGrid>
              <a:tr h="443973">
                <a:tc>
                  <a:txBody>
                    <a:bodyPr/>
                    <a:lstStyle/>
                    <a:p>
                      <a:r>
                        <a:rPr lang="en-US" sz="1600" dirty="0" smtClean="0"/>
                        <a:t>Feature</a:t>
                      </a:r>
                      <a:endParaRPr lang="en-US" sz="1600" dirty="0"/>
                    </a:p>
                  </a:txBody>
                  <a:tcPr marL="124314" marR="124314" marT="62157" marB="62157"/>
                </a:tc>
                <a:tc>
                  <a:txBody>
                    <a:bodyPr/>
                    <a:lstStyle/>
                    <a:p>
                      <a:r>
                        <a:rPr lang="en-US" sz="1600" dirty="0" err="1" smtClean="0"/>
                        <a:t>Auto</a:t>
                      </a:r>
                      <a:r>
                        <a:rPr lang="en-US" sz="1600" baseline="0" dirty="0" err="1" smtClean="0"/>
                        <a:t>Sites</a:t>
                      </a:r>
                      <a:r>
                        <a:rPr lang="en-US" sz="1600" baseline="0" dirty="0" smtClean="0"/>
                        <a:t> Service</a:t>
                      </a:r>
                      <a:endParaRPr lang="en-US" sz="1600" dirty="0"/>
                    </a:p>
                  </a:txBody>
                  <a:tcPr marL="124314" marR="124314" marT="62157" marB="62157"/>
                </a:tc>
                <a:tc>
                  <a:txBody>
                    <a:bodyPr/>
                    <a:lstStyle/>
                    <a:p>
                      <a:r>
                        <a:rPr lang="en-US" sz="1600" dirty="0" smtClean="0"/>
                        <a:t>SharePoint</a:t>
                      </a:r>
                      <a:r>
                        <a:rPr lang="en-US" sz="1600" baseline="0" dirty="0" smtClean="0"/>
                        <a:t> Online</a:t>
                      </a:r>
                      <a:endParaRPr lang="en-US" sz="1600" dirty="0"/>
                    </a:p>
                  </a:txBody>
                  <a:tcPr marL="124314" marR="124314" marT="62157" marB="62157"/>
                </a:tc>
              </a:tr>
              <a:tr h="1657253">
                <a:tc>
                  <a:txBody>
                    <a:bodyPr/>
                    <a:lstStyle/>
                    <a:p>
                      <a:r>
                        <a:rPr lang="en-US" sz="1600" dirty="0" smtClean="0">
                          <a:solidFill>
                            <a:schemeClr val="tx2"/>
                          </a:solidFill>
                        </a:rPr>
                        <a:t>Site Provisioning Form</a:t>
                      </a:r>
                      <a:endParaRPr lang="en-US" sz="1600" dirty="0">
                        <a:solidFill>
                          <a:schemeClr val="tx2"/>
                        </a:solidFill>
                      </a:endParaRPr>
                    </a:p>
                  </a:txBody>
                  <a:tcPr marL="124314" marR="124314" marT="62157" marB="62157"/>
                </a:tc>
                <a:tc>
                  <a:txBody>
                    <a:bodyPr/>
                    <a:lstStyle/>
                    <a:p>
                      <a:pPr marL="285750" indent="-285750">
                        <a:buFont typeface="Arial" panose="020B0604020202020204" pitchFamily="34" charset="0"/>
                        <a:buChar char="•"/>
                      </a:pPr>
                      <a:r>
                        <a:rPr lang="en-US" sz="1600" dirty="0" smtClean="0">
                          <a:solidFill>
                            <a:schemeClr val="tx2"/>
                          </a:solidFill>
                        </a:rPr>
                        <a:t>Custom site provisioning</a:t>
                      </a:r>
                      <a:r>
                        <a:rPr lang="en-US" sz="1600" baseline="0" dirty="0" smtClean="0">
                          <a:solidFill>
                            <a:schemeClr val="tx2"/>
                          </a:solidFill>
                        </a:rPr>
                        <a:t> form</a:t>
                      </a:r>
                      <a:endParaRPr lang="en-US" sz="1600" dirty="0" smtClean="0">
                        <a:solidFill>
                          <a:schemeClr val="tx2"/>
                        </a:solidFill>
                      </a:endParaRPr>
                    </a:p>
                    <a:p>
                      <a:pPr marL="285750" indent="-285750">
                        <a:buFont typeface="Arial" panose="020B0604020202020204" pitchFamily="34" charset="0"/>
                        <a:buChar char="•"/>
                      </a:pPr>
                      <a:r>
                        <a:rPr lang="en-US" sz="1600" baseline="0" dirty="0" smtClean="0">
                          <a:solidFill>
                            <a:schemeClr val="tx2"/>
                          </a:solidFill>
                        </a:rPr>
                        <a:t>Collect metadata and store in Azure SQL database</a:t>
                      </a:r>
                    </a:p>
                    <a:p>
                      <a:pPr marL="285750" indent="-285750">
                        <a:buFont typeface="Arial" panose="020B0604020202020204" pitchFamily="34" charset="0"/>
                        <a:buChar char="•"/>
                      </a:pPr>
                      <a:r>
                        <a:rPr lang="en-US" sz="1600" baseline="0" dirty="0" smtClean="0">
                          <a:solidFill>
                            <a:schemeClr val="tx2"/>
                          </a:solidFill>
                        </a:rPr>
                        <a:t>Welcome/ site creation confirmation email</a:t>
                      </a:r>
                    </a:p>
                    <a:p>
                      <a:pPr marL="0" indent="0">
                        <a:buFont typeface="Arial" panose="020B0604020202020204" pitchFamily="34" charset="0"/>
                        <a:buNone/>
                      </a:pPr>
                      <a:endParaRPr lang="en-US" sz="1600" dirty="0">
                        <a:solidFill>
                          <a:schemeClr val="tx2"/>
                        </a:solidFill>
                      </a:endParaRPr>
                    </a:p>
                  </a:txBody>
                  <a:tcPr marL="124314" marR="124314" marT="62157" marB="62157"/>
                </a:tc>
                <a:tc>
                  <a:txBody>
                    <a:bodyPr/>
                    <a:lstStyle/>
                    <a:p>
                      <a:pPr marL="285750" indent="-285750">
                        <a:buFont typeface="Arial" panose="020B0604020202020204" pitchFamily="34" charset="0"/>
                        <a:buChar char="•"/>
                      </a:pPr>
                      <a:r>
                        <a:rPr lang="en-US" sz="1600" dirty="0" smtClean="0">
                          <a:solidFill>
                            <a:schemeClr val="tx2"/>
                          </a:solidFill>
                        </a:rPr>
                        <a:t>TA</a:t>
                      </a:r>
                      <a:r>
                        <a:rPr lang="en-US" sz="1600" baseline="0" dirty="0" smtClean="0">
                          <a:solidFill>
                            <a:schemeClr val="tx2"/>
                          </a:solidFill>
                        </a:rPr>
                        <a:t> configuration points to custom provisioning form</a:t>
                      </a:r>
                    </a:p>
                    <a:p>
                      <a:pPr marL="285750" indent="-285750">
                        <a:buFont typeface="Arial" panose="020B0604020202020204" pitchFamily="34" charset="0"/>
                        <a:buChar char="•"/>
                      </a:pPr>
                      <a:r>
                        <a:rPr lang="en-US" sz="1600" baseline="0" dirty="0" smtClean="0">
                          <a:solidFill>
                            <a:schemeClr val="tx2"/>
                          </a:solidFill>
                        </a:rPr>
                        <a:t>Site provisioning API</a:t>
                      </a:r>
                    </a:p>
                    <a:p>
                      <a:pPr marL="285750" indent="-285750">
                        <a:buFont typeface="Arial" panose="020B0604020202020204" pitchFamily="34" charset="0"/>
                        <a:buChar char="•"/>
                      </a:pPr>
                      <a:r>
                        <a:rPr lang="en-US" sz="1600" baseline="0" dirty="0" smtClean="0">
                          <a:solidFill>
                            <a:schemeClr val="tx2"/>
                          </a:solidFill>
                        </a:rPr>
                        <a:t>Use App only security principal for tenant admin permissions</a:t>
                      </a:r>
                    </a:p>
                    <a:p>
                      <a:pPr marL="285750" indent="-285750">
                        <a:buFont typeface="Arial" panose="020B0604020202020204" pitchFamily="34" charset="0"/>
                        <a:buChar char="•"/>
                      </a:pPr>
                      <a:r>
                        <a:rPr lang="en-US" sz="1600" baseline="0" dirty="0" smtClean="0">
                          <a:solidFill>
                            <a:schemeClr val="tx2"/>
                          </a:solidFill>
                        </a:rPr>
                        <a:t>Apply Site configuration settings via CSCOM</a:t>
                      </a:r>
                    </a:p>
                  </a:txBody>
                  <a:tcPr marL="124314" marR="124314" marT="62157" marB="62157"/>
                </a:tc>
              </a:tr>
              <a:tr h="1616480">
                <a:tc>
                  <a:txBody>
                    <a:bodyPr/>
                    <a:lstStyle/>
                    <a:p>
                      <a:r>
                        <a:rPr lang="en-US" sz="1600" kern="1200" baseline="0" dirty="0" smtClean="0">
                          <a:solidFill>
                            <a:schemeClr val="tx2"/>
                          </a:solidFill>
                          <a:latin typeface="+mn-lt"/>
                          <a:ea typeface="+mn-ea"/>
                          <a:cs typeface="+mn-cs"/>
                        </a:rPr>
                        <a:t>Policy checking &amp; notification</a:t>
                      </a:r>
                      <a:endParaRPr lang="en-US" sz="1600" kern="1200" baseline="0" dirty="0">
                        <a:solidFill>
                          <a:schemeClr val="tx2"/>
                        </a:solidFill>
                        <a:latin typeface="+mn-lt"/>
                        <a:ea typeface="+mn-ea"/>
                        <a:cs typeface="+mn-cs"/>
                      </a:endParaRPr>
                    </a:p>
                  </a:txBody>
                  <a:tcPr marL="124314" marR="124314" marT="62157" marB="62157"/>
                </a:tc>
                <a:tc>
                  <a:txBody>
                    <a:bodyPr/>
                    <a:lstStyle/>
                    <a:p>
                      <a:pPr marL="285750" indent="-285750">
                        <a:buFont typeface="Arial" panose="020B0604020202020204" pitchFamily="34" charset="0"/>
                        <a:buChar char="•"/>
                      </a:pPr>
                      <a:r>
                        <a:rPr lang="en-US" sz="1600" kern="1200" baseline="0" dirty="0" smtClean="0">
                          <a:solidFill>
                            <a:schemeClr val="tx2"/>
                          </a:solidFill>
                          <a:latin typeface="+mn-lt"/>
                          <a:ea typeface="+mn-ea"/>
                          <a:cs typeface="+mn-cs"/>
                        </a:rPr>
                        <a:t>Run weekly job to detect policy compliance issues (Azure worker role)</a:t>
                      </a:r>
                    </a:p>
                    <a:p>
                      <a:pPr marL="285750" indent="-285750">
                        <a:buFont typeface="Arial" panose="020B0604020202020204" pitchFamily="34" charset="0"/>
                        <a:buChar char="•"/>
                      </a:pPr>
                      <a:r>
                        <a:rPr lang="en-US" sz="1600" kern="1200" baseline="0" dirty="0" smtClean="0">
                          <a:solidFill>
                            <a:schemeClr val="tx2"/>
                          </a:solidFill>
                          <a:latin typeface="+mn-lt"/>
                          <a:ea typeface="+mn-ea"/>
                          <a:cs typeface="+mn-cs"/>
                        </a:rPr>
                        <a:t>Synch Job – synchs info about site collection</a:t>
                      </a:r>
                    </a:p>
                    <a:p>
                      <a:pPr marL="285750" indent="-285750">
                        <a:buFont typeface="Arial" panose="020B0604020202020204" pitchFamily="34" charset="0"/>
                        <a:buChar char="•"/>
                      </a:pPr>
                      <a:r>
                        <a:rPr lang="en-US" sz="1600" kern="1200" baseline="0" dirty="0" smtClean="0">
                          <a:solidFill>
                            <a:schemeClr val="tx2"/>
                          </a:solidFill>
                          <a:latin typeface="+mn-lt"/>
                          <a:ea typeface="+mn-ea"/>
                          <a:cs typeface="+mn-cs"/>
                        </a:rPr>
                        <a:t>Email notifications via Exchange WS</a:t>
                      </a:r>
                    </a:p>
                    <a:p>
                      <a:endParaRPr lang="en-US" sz="1600" kern="1200" baseline="0" dirty="0">
                        <a:solidFill>
                          <a:schemeClr val="tx2"/>
                        </a:solidFill>
                        <a:latin typeface="+mn-lt"/>
                        <a:ea typeface="+mn-ea"/>
                        <a:cs typeface="+mn-cs"/>
                      </a:endParaRPr>
                    </a:p>
                  </a:txBody>
                  <a:tcPr marL="124314" marR="124314" marT="62157" marB="62157"/>
                </a:tc>
                <a:tc>
                  <a:txBody>
                    <a:bodyPr/>
                    <a:lstStyle/>
                    <a:p>
                      <a:pPr marL="285750" indent="-285750">
                        <a:buFont typeface="Arial" panose="020B0604020202020204" pitchFamily="34" charset="0"/>
                        <a:buChar char="•"/>
                      </a:pPr>
                      <a:r>
                        <a:rPr lang="en-US" sz="1600" kern="1200" baseline="0" dirty="0" smtClean="0">
                          <a:solidFill>
                            <a:schemeClr val="tx2"/>
                          </a:solidFill>
                          <a:latin typeface="+mn-lt"/>
                          <a:ea typeface="+mn-ea"/>
                          <a:cs typeface="+mn-cs"/>
                        </a:rPr>
                        <a:t>Use standard notification bar on site page</a:t>
                      </a:r>
                    </a:p>
                    <a:p>
                      <a:pPr marL="285750" indent="-285750">
                        <a:buFont typeface="Arial" panose="020B0604020202020204" pitchFamily="34" charset="0"/>
                        <a:buChar char="•"/>
                      </a:pPr>
                      <a:r>
                        <a:rPr lang="en-US" sz="1600" kern="1200" baseline="0" dirty="0" smtClean="0">
                          <a:solidFill>
                            <a:schemeClr val="tx2"/>
                          </a:solidFill>
                          <a:latin typeface="+mn-lt"/>
                          <a:ea typeface="+mn-ea"/>
                          <a:cs typeface="+mn-cs"/>
                        </a:rPr>
                        <a:t>Rely on user custom actions to display notifications.</a:t>
                      </a:r>
                    </a:p>
                    <a:p>
                      <a:pPr marL="285750" indent="-285750">
                        <a:buFont typeface="Arial" panose="020B0604020202020204" pitchFamily="34" charset="0"/>
                        <a:buChar char="•"/>
                      </a:pPr>
                      <a:r>
                        <a:rPr lang="en-US" sz="1600" kern="1200" baseline="0" dirty="0" smtClean="0">
                          <a:solidFill>
                            <a:schemeClr val="tx2"/>
                          </a:solidFill>
                          <a:latin typeface="+mn-lt"/>
                          <a:ea typeface="+mn-ea"/>
                          <a:cs typeface="+mn-cs"/>
                        </a:rPr>
                        <a:t>Leverage user profile service to detect owner FTE status.</a:t>
                      </a:r>
                    </a:p>
                  </a:txBody>
                  <a:tcPr marL="124314" marR="124314" marT="62157" marB="62157"/>
                </a:tc>
              </a:tr>
              <a:tr h="870397">
                <a:tc>
                  <a:txBody>
                    <a:bodyPr/>
                    <a:lstStyle/>
                    <a:p>
                      <a:r>
                        <a:rPr lang="en-US" sz="1600" kern="1200" baseline="0" dirty="0" smtClean="0">
                          <a:solidFill>
                            <a:schemeClr val="tx2"/>
                          </a:solidFill>
                          <a:latin typeface="+mn-lt"/>
                          <a:ea typeface="+mn-ea"/>
                          <a:cs typeface="+mn-cs"/>
                        </a:rPr>
                        <a:t>Compliance</a:t>
                      </a:r>
                      <a:endParaRPr lang="en-US" sz="1600" kern="1200" baseline="0" dirty="0">
                        <a:solidFill>
                          <a:schemeClr val="tx2"/>
                        </a:solidFill>
                        <a:latin typeface="+mn-lt"/>
                        <a:ea typeface="+mn-ea"/>
                        <a:cs typeface="+mn-cs"/>
                      </a:endParaRPr>
                    </a:p>
                  </a:txBody>
                  <a:tcPr marL="124314" marR="124314" marT="62157" marB="62157"/>
                </a:tc>
                <a:tc>
                  <a:txBody>
                    <a:bodyPr/>
                    <a:lstStyle/>
                    <a:p>
                      <a:pPr marL="171450" indent="-171450">
                        <a:buFont typeface="Arial" panose="020B0604020202020204" pitchFamily="34" charset="0"/>
                        <a:buChar char="•"/>
                      </a:pPr>
                      <a:r>
                        <a:rPr lang="en-US" sz="1600" kern="1200" baseline="0" dirty="0" smtClean="0">
                          <a:solidFill>
                            <a:schemeClr val="tx2"/>
                          </a:solidFill>
                          <a:latin typeface="+mn-lt"/>
                          <a:ea typeface="+mn-ea"/>
                          <a:cs typeface="+mn-cs"/>
                        </a:rPr>
                        <a:t>Provide form to allow site owner to fix issues</a:t>
                      </a:r>
                    </a:p>
                    <a:p>
                      <a:pPr marL="171450" indent="-171450">
                        <a:buFont typeface="Arial" panose="020B0604020202020204" pitchFamily="34" charset="0"/>
                        <a:buChar char="•"/>
                      </a:pPr>
                      <a:r>
                        <a:rPr lang="en-US" sz="1600" kern="1200" baseline="0" dirty="0" smtClean="0">
                          <a:solidFill>
                            <a:schemeClr val="tx2"/>
                          </a:solidFill>
                          <a:latin typeface="+mn-lt"/>
                          <a:ea typeface="+mn-ea"/>
                          <a:cs typeface="+mn-cs"/>
                        </a:rPr>
                        <a:t>Custom unlock page</a:t>
                      </a:r>
                      <a:endParaRPr lang="en-US" sz="1600" kern="1200" baseline="0" dirty="0">
                        <a:solidFill>
                          <a:schemeClr val="tx2"/>
                        </a:solidFill>
                        <a:latin typeface="+mn-lt"/>
                        <a:ea typeface="+mn-ea"/>
                        <a:cs typeface="+mn-cs"/>
                      </a:endParaRPr>
                    </a:p>
                  </a:txBody>
                  <a:tcPr marL="124314" marR="124314" marT="62157" marB="62157"/>
                </a:tc>
                <a:tc>
                  <a: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baseline="0" dirty="0" smtClean="0">
                          <a:solidFill>
                            <a:schemeClr val="tx2"/>
                          </a:solidFill>
                          <a:latin typeface="+mn-lt"/>
                          <a:ea typeface="+mn-ea"/>
                          <a:cs typeface="+mn-cs"/>
                        </a:rPr>
                        <a:t>Call Locking or Delete API in cases of non-compliance</a:t>
                      </a:r>
                    </a:p>
                  </a:txBody>
                  <a:tcPr marL="124314" marR="124314" marT="62157" marB="62157"/>
                </a:tc>
              </a:tr>
              <a:tr h="785849">
                <a:tc>
                  <a:txBody>
                    <a:bodyPr/>
                    <a:lstStyle/>
                    <a:p>
                      <a:r>
                        <a:rPr lang="en-US" sz="1600" kern="1200" baseline="0" dirty="0" smtClean="0">
                          <a:solidFill>
                            <a:schemeClr val="tx2"/>
                          </a:solidFill>
                          <a:latin typeface="+mn-lt"/>
                          <a:ea typeface="+mn-ea"/>
                          <a:cs typeface="+mn-cs"/>
                        </a:rPr>
                        <a:t>Monitoring &amp; Report</a:t>
                      </a:r>
                      <a:endParaRPr lang="en-US" sz="1600" kern="1200" baseline="0" dirty="0">
                        <a:solidFill>
                          <a:schemeClr val="tx2"/>
                        </a:solidFill>
                        <a:latin typeface="+mn-lt"/>
                        <a:ea typeface="+mn-ea"/>
                        <a:cs typeface="+mn-cs"/>
                      </a:endParaRPr>
                    </a:p>
                  </a:txBody>
                  <a:tcPr marL="124314" marR="124314" marT="62157" marB="62157"/>
                </a:tc>
                <a:tc>
                  <a:txBody>
                    <a:bodyPr/>
                    <a:lstStyle/>
                    <a:p>
                      <a:pPr marL="171450" indent="-171450">
                        <a:buFont typeface="Arial" panose="020B0604020202020204" pitchFamily="34" charset="0"/>
                        <a:buChar char="•"/>
                      </a:pPr>
                      <a:r>
                        <a:rPr lang="en-US" sz="1600" kern="1200" baseline="0" dirty="0" smtClean="0">
                          <a:solidFill>
                            <a:schemeClr val="tx2"/>
                          </a:solidFill>
                          <a:latin typeface="+mn-lt"/>
                          <a:ea typeface="+mn-ea"/>
                          <a:cs typeface="+mn-cs"/>
                        </a:rPr>
                        <a:t>SQL Azure reporting service</a:t>
                      </a:r>
                      <a:endParaRPr lang="en-US" sz="1600" kern="1200" baseline="0" dirty="0">
                        <a:solidFill>
                          <a:schemeClr val="tx2"/>
                        </a:solidFill>
                        <a:latin typeface="+mn-lt"/>
                        <a:ea typeface="+mn-ea"/>
                        <a:cs typeface="+mn-cs"/>
                      </a:endParaRPr>
                    </a:p>
                  </a:txBody>
                  <a:tcPr marL="124314" marR="124314" marT="62157" marB="62157"/>
                </a:tc>
                <a:tc>
                  <a:txBody>
                    <a:bodyPr/>
                    <a:lstStyle/>
                    <a:p>
                      <a:pPr marL="171450" indent="-171450">
                        <a:buFont typeface="Arial" panose="020B0604020202020204" pitchFamily="34" charset="0"/>
                        <a:buChar char="•"/>
                      </a:pPr>
                      <a:r>
                        <a:rPr lang="en-US" sz="1600" kern="1200" baseline="0" dirty="0" smtClean="0">
                          <a:solidFill>
                            <a:schemeClr val="tx2"/>
                          </a:solidFill>
                          <a:latin typeface="+mn-lt"/>
                          <a:ea typeface="+mn-ea"/>
                          <a:cs typeface="+mn-cs"/>
                        </a:rPr>
                        <a:t>Fast Search to aggregate sites or for iterating through sites</a:t>
                      </a:r>
                      <a:endParaRPr lang="en-US" sz="1600" kern="1200" baseline="0" dirty="0">
                        <a:solidFill>
                          <a:schemeClr val="tx2"/>
                        </a:solidFill>
                        <a:latin typeface="+mn-lt"/>
                        <a:ea typeface="+mn-ea"/>
                        <a:cs typeface="+mn-cs"/>
                      </a:endParaRPr>
                    </a:p>
                  </a:txBody>
                  <a:tcPr marL="124314" marR="124314" marT="62157" marB="62157"/>
                </a:tc>
              </a:tr>
            </a:tbl>
          </a:graphicData>
        </a:graphic>
      </p:graphicFrame>
    </p:spTree>
    <p:extLst>
      <p:ext uri="{BB962C8B-B14F-4D97-AF65-F5344CB8AC3E}">
        <p14:creationId xmlns:p14="http://schemas.microsoft.com/office/powerpoint/2010/main" val="3147499989"/>
      </p:ext>
    </p:extLst>
  </p:cSld>
  <p:clrMapOvr>
    <a:masterClrMapping/>
  </p:clrMapOvr>
  <mc:AlternateContent xmlns:mc="http://schemas.openxmlformats.org/markup-compatibility/2006" xmlns:p14="http://schemas.microsoft.com/office/powerpoint/2010/main">
    <mc:Choice Requires="p14">
      <p:transition spd="slow" p14:dur="1500">
        <p:push/>
      </p:transition>
    </mc:Choice>
    <mc:Fallback xmlns="">
      <p:transition spd="slow">
        <p:push/>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1125082" y="1372500"/>
          <a:ext cx="10224642" cy="5034747"/>
        </p:xfrm>
        <a:graphic>
          <a:graphicData uri="http://schemas.openxmlformats.org/drawingml/2006/table">
            <a:tbl>
              <a:tblPr firstRow="1" bandRow="1">
                <a:tableStyleId>{284E427A-3D55-4303-BF80-6455036E1DE7}</a:tableStyleId>
              </a:tblPr>
              <a:tblGrid>
                <a:gridCol w="5112321">
                  <a:extLst>
                    <a:ext uri="{9D8B030D-6E8A-4147-A177-3AD203B41FA5}">
                      <a16:colId xmlns="" xmlns:a16="http://schemas.microsoft.com/office/drawing/2014/main" val="2440410379"/>
                    </a:ext>
                  </a:extLst>
                </a:gridCol>
                <a:gridCol w="5112321">
                  <a:extLst>
                    <a:ext uri="{9D8B030D-6E8A-4147-A177-3AD203B41FA5}">
                      <a16:colId xmlns="" xmlns:a16="http://schemas.microsoft.com/office/drawing/2014/main" val="366894455"/>
                    </a:ext>
                  </a:extLst>
                </a:gridCol>
              </a:tblGrid>
              <a:tr h="590495">
                <a:tc>
                  <a:txBody>
                    <a:bodyPr/>
                    <a:lstStyle/>
                    <a:p>
                      <a:r>
                        <a:rPr lang="en-US" sz="2800" dirty="0" smtClean="0"/>
                        <a:t>Site</a:t>
                      </a:r>
                      <a:r>
                        <a:rPr lang="en-US" sz="2800" baseline="0" dirty="0" smtClean="0"/>
                        <a:t> Owner Best Practices</a:t>
                      </a:r>
                      <a:endParaRPr lang="en-US" sz="2800" b="1" dirty="0">
                        <a:latin typeface="+mj-lt"/>
                      </a:endParaRPr>
                    </a:p>
                  </a:txBody>
                  <a:tcPr marL="93236" marR="93236" marT="46618" marB="46618"/>
                </a:tc>
                <a:tc>
                  <a:txBody>
                    <a:bodyPr/>
                    <a:lstStyle/>
                    <a:p>
                      <a:r>
                        <a:rPr lang="en-US" sz="2800" dirty="0" smtClean="0"/>
                        <a:t>Governance System</a:t>
                      </a:r>
                      <a:endParaRPr lang="en-US" sz="2800" b="1" dirty="0">
                        <a:latin typeface="+mj-lt"/>
                      </a:endParaRPr>
                    </a:p>
                  </a:txBody>
                  <a:tcPr marL="93236" marR="93236" marT="46618" marB="46618"/>
                </a:tc>
                <a:extLst>
                  <a:ext uri="{0D108BD9-81ED-4DB2-BD59-A6C34878D82A}">
                    <a16:rowId xmlns="" xmlns:a16="http://schemas.microsoft.com/office/drawing/2014/main" val="3496996659"/>
                  </a:ext>
                </a:extLst>
              </a:tr>
              <a:tr h="4444252">
                <a:tc>
                  <a:txBody>
                    <a:bodyPr/>
                    <a:lstStyle/>
                    <a:p>
                      <a:pPr marL="342900" indent="-342900">
                        <a:spcBef>
                          <a:spcPts val="600"/>
                        </a:spcBef>
                        <a:buFont typeface="Symbol" panose="05050102010706020507" pitchFamily="18" charset="2"/>
                        <a:buChar char=""/>
                      </a:pPr>
                      <a:r>
                        <a:rPr lang="en-US" sz="1900" dirty="0" smtClean="0"/>
                        <a:t>Only share HBI content on a need-to-know basis</a:t>
                      </a:r>
                    </a:p>
                    <a:p>
                      <a:pPr marL="342900" indent="-342900">
                        <a:spcBef>
                          <a:spcPts val="600"/>
                        </a:spcBef>
                        <a:buFont typeface="Symbol" panose="05050102010706020507" pitchFamily="18" charset="2"/>
                        <a:buChar char=""/>
                      </a:pPr>
                      <a:r>
                        <a:rPr lang="en-US" sz="1900" dirty="0" smtClean="0"/>
                        <a:t>Apply</a:t>
                      </a:r>
                      <a:r>
                        <a:rPr lang="en-US" sz="1900" u="none" dirty="0" smtClean="0"/>
                        <a:t> Rights Management to </a:t>
                      </a:r>
                      <a:r>
                        <a:rPr lang="en-US" sz="1900" dirty="0" smtClean="0"/>
                        <a:t>your library, list or document </a:t>
                      </a:r>
                    </a:p>
                    <a:p>
                      <a:pPr marL="342900" indent="-342900">
                        <a:spcBef>
                          <a:spcPts val="600"/>
                        </a:spcBef>
                        <a:buFont typeface="Symbol" panose="05050102010706020507" pitchFamily="18" charset="2"/>
                        <a:buChar char=""/>
                      </a:pPr>
                      <a:r>
                        <a:rPr lang="en-US" sz="1900" dirty="0" smtClean="0"/>
                        <a:t>Don’t add large security groups outside</a:t>
                      </a:r>
                      <a:r>
                        <a:rPr lang="en-US" sz="1900" baseline="0" dirty="0" smtClean="0"/>
                        <a:t> of your control </a:t>
                      </a:r>
                      <a:r>
                        <a:rPr lang="en-US" sz="1900" dirty="0" smtClean="0"/>
                        <a:t>to your HBI site</a:t>
                      </a:r>
                    </a:p>
                    <a:p>
                      <a:pPr marL="342900" marR="0" lvl="0" indent="-342900">
                        <a:spcBef>
                          <a:spcPts val="600"/>
                        </a:spcBef>
                        <a:spcAft>
                          <a:spcPts val="0"/>
                        </a:spcAft>
                        <a:buFont typeface="Symbol" panose="05050102010706020507" pitchFamily="18" charset="2"/>
                        <a:buChar char=""/>
                      </a:pPr>
                      <a:r>
                        <a:rPr lang="en-US" sz="1900" dirty="0" smtClean="0"/>
                        <a:t>Never inherit permissions from a parent site</a:t>
                      </a:r>
                    </a:p>
                    <a:p>
                      <a:pPr marL="342900" marR="0" lvl="0" indent="-342900">
                        <a:spcBef>
                          <a:spcPts val="600"/>
                        </a:spcBef>
                        <a:spcAft>
                          <a:spcPts val="0"/>
                        </a:spcAft>
                        <a:buFont typeface="Symbol" panose="05050102010706020507" pitchFamily="18" charset="2"/>
                        <a:buChar char=""/>
                      </a:pPr>
                      <a:r>
                        <a:rPr lang="en-US" sz="1900" dirty="0" smtClean="0"/>
                        <a:t>Review the membership of your HBI sites at least once a quarter and remove people that do not need access</a:t>
                      </a:r>
                      <a:endParaRPr lang="en-US" sz="1900" dirty="0">
                        <a:solidFill>
                          <a:schemeClr val="bg1"/>
                        </a:solidFill>
                        <a:effectLst/>
                        <a:ea typeface="Calibri" panose="020F0502020204030204" pitchFamily="34" charset="0"/>
                        <a:cs typeface="Times New Roman" panose="02020603050405020304" pitchFamily="18" charset="0"/>
                      </a:endParaRPr>
                    </a:p>
                  </a:txBody>
                  <a:tcPr marL="93236" marR="93236" marT="46618" marB="46618"/>
                </a:tc>
                <a:tc>
                  <a:txBody>
                    <a:bodyPr/>
                    <a:lstStyle/>
                    <a:p>
                      <a:pPr marL="342900" marR="0" lvl="0" indent="-342900">
                        <a:spcBef>
                          <a:spcPts val="600"/>
                        </a:spcBef>
                        <a:spcAft>
                          <a:spcPts val="0"/>
                        </a:spcAft>
                        <a:buFont typeface="Symbol" panose="05050102010706020507" pitchFamily="18" charset="2"/>
                        <a:buChar char=""/>
                      </a:pPr>
                      <a:r>
                        <a:rPr lang="en-US" sz="1900" dirty="0" smtClean="0"/>
                        <a:t>HBI data classification allows sensitive data in the cloud to be identified and monitored </a:t>
                      </a:r>
                      <a:endParaRPr lang="en-US" sz="1600" dirty="0" smtClean="0"/>
                    </a:p>
                    <a:p>
                      <a:pPr marL="342900" marR="0" lvl="0" indent="-342900">
                        <a:spcBef>
                          <a:spcPts val="600"/>
                        </a:spcBef>
                        <a:spcAft>
                          <a:spcPts val="0"/>
                        </a:spcAft>
                        <a:buFont typeface="Symbol" panose="05050102010706020507" pitchFamily="18" charset="2"/>
                        <a:buChar char=""/>
                      </a:pPr>
                      <a:r>
                        <a:rPr lang="en-US" sz="1900" dirty="0" smtClean="0"/>
                        <a:t>Microsoft</a:t>
                      </a:r>
                      <a:r>
                        <a:rPr lang="en-US" sz="1900" baseline="0" dirty="0" smtClean="0"/>
                        <a:t> </a:t>
                      </a:r>
                      <a:r>
                        <a:rPr lang="en-US" sz="1900" dirty="0" smtClean="0"/>
                        <a:t>Rights Management Service in SharePoint Online</a:t>
                      </a:r>
                    </a:p>
                    <a:p>
                      <a:pPr marL="342900" marR="0" lvl="0" indent="-342900" algn="l" defTabSz="914278" rtl="0" eaLnBrk="1" fontAlgn="auto" latinLnBrk="0" hangingPunct="1">
                        <a:lnSpc>
                          <a:spcPct val="100000"/>
                        </a:lnSpc>
                        <a:spcBef>
                          <a:spcPts val="600"/>
                        </a:spcBef>
                        <a:spcAft>
                          <a:spcPts val="0"/>
                        </a:spcAft>
                        <a:buClrTx/>
                        <a:buSzTx/>
                        <a:buFont typeface="Symbol" panose="05050102010706020507" pitchFamily="18" charset="2"/>
                        <a:buChar char=""/>
                        <a:tabLst/>
                        <a:defRPr/>
                      </a:pPr>
                      <a:r>
                        <a:rPr lang="en-US" sz="1900" dirty="0" smtClean="0"/>
                        <a:t>Data loss prevention scanning</a:t>
                      </a:r>
                    </a:p>
                    <a:p>
                      <a:pPr marL="342900" marR="0" lvl="0" indent="-342900" algn="l" defTabSz="914278" rtl="0" eaLnBrk="1" fontAlgn="auto" latinLnBrk="0" hangingPunct="1">
                        <a:lnSpc>
                          <a:spcPct val="100000"/>
                        </a:lnSpc>
                        <a:spcBef>
                          <a:spcPts val="600"/>
                        </a:spcBef>
                        <a:spcAft>
                          <a:spcPts val="0"/>
                        </a:spcAft>
                        <a:buClrTx/>
                        <a:buSzTx/>
                        <a:buFont typeface="Symbol" panose="05050102010706020507" pitchFamily="18" charset="2"/>
                        <a:buChar char=""/>
                        <a:tabLst/>
                        <a:defRPr/>
                      </a:pPr>
                      <a:r>
                        <a:rPr lang="en-US" sz="1900" dirty="0" smtClean="0"/>
                        <a:t>Run jobs to detect policy compliance issues</a:t>
                      </a:r>
                    </a:p>
                    <a:p>
                      <a:pPr marL="342900" marR="0" lvl="0" indent="-342900" algn="l" defTabSz="914278" rtl="0" eaLnBrk="1" fontAlgn="auto" latinLnBrk="0" hangingPunct="1">
                        <a:lnSpc>
                          <a:spcPct val="100000"/>
                        </a:lnSpc>
                        <a:spcBef>
                          <a:spcPts val="600"/>
                        </a:spcBef>
                        <a:spcAft>
                          <a:spcPts val="0"/>
                        </a:spcAft>
                        <a:buClrTx/>
                        <a:buSzTx/>
                        <a:buFont typeface="Symbol" panose="05050102010706020507" pitchFamily="18" charset="2"/>
                        <a:buChar char=""/>
                        <a:tabLst/>
                        <a:defRPr/>
                      </a:pPr>
                      <a:r>
                        <a:rPr lang="en-US" sz="1900" dirty="0" smtClean="0"/>
                        <a:t>Notify owner and require remediation</a:t>
                      </a:r>
                    </a:p>
                    <a:p>
                      <a:pPr marL="342900" marR="0" lvl="0" indent="-342900" algn="l" defTabSz="914278" rtl="0" eaLnBrk="1" fontAlgn="auto" latinLnBrk="0" hangingPunct="1">
                        <a:lnSpc>
                          <a:spcPct val="100000"/>
                        </a:lnSpc>
                        <a:spcBef>
                          <a:spcPts val="600"/>
                        </a:spcBef>
                        <a:spcAft>
                          <a:spcPts val="0"/>
                        </a:spcAft>
                        <a:buClrTx/>
                        <a:buSzTx/>
                        <a:buFont typeface="Symbol" panose="05050102010706020507" pitchFamily="18" charset="2"/>
                        <a:buChar char=""/>
                        <a:tabLst/>
                        <a:defRPr/>
                      </a:pPr>
                      <a:r>
                        <a:rPr lang="en-US" sz="1900" dirty="0" smtClean="0"/>
                        <a:t>Lock sites if issues not addressed</a:t>
                      </a:r>
                    </a:p>
                  </a:txBody>
                  <a:tcPr marL="93236" marR="93236" marT="46618" marB="46618">
                    <a:solidFill>
                      <a:schemeClr val="accent3">
                        <a:lumMod val="20000"/>
                        <a:lumOff val="80000"/>
                        <a:alpha val="40000"/>
                      </a:schemeClr>
                    </a:solidFill>
                  </a:tcPr>
                </a:tc>
                <a:extLst>
                  <a:ext uri="{0D108BD9-81ED-4DB2-BD59-A6C34878D82A}">
                    <a16:rowId xmlns="" xmlns:a16="http://schemas.microsoft.com/office/drawing/2014/main" val="651319444"/>
                  </a:ext>
                </a:extLst>
              </a:tr>
            </a:tbl>
          </a:graphicData>
        </a:graphic>
      </p:graphicFrame>
      <p:sp>
        <p:nvSpPr>
          <p:cNvPr id="3" name="Title 2"/>
          <p:cNvSpPr>
            <a:spLocks noGrp="1"/>
          </p:cNvSpPr>
          <p:nvPr>
            <p:ph type="title"/>
          </p:nvPr>
        </p:nvSpPr>
        <p:spPr/>
        <p:txBody>
          <a:bodyPr/>
          <a:lstStyle/>
          <a:p>
            <a:r>
              <a:rPr lang="en-US" dirty="0"/>
              <a:t>Protecting </a:t>
            </a:r>
            <a:r>
              <a:rPr lang="en-US" dirty="0" smtClean="0"/>
              <a:t>Sensitive Content</a:t>
            </a:r>
            <a:endParaRPr lang="en-US" dirty="0"/>
          </a:p>
        </p:txBody>
      </p:sp>
    </p:spTree>
    <p:extLst>
      <p:ext uri="{BB962C8B-B14F-4D97-AF65-F5344CB8AC3E}">
        <p14:creationId xmlns:p14="http://schemas.microsoft.com/office/powerpoint/2010/main" val="267775247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solidFill>
              </a:rPr>
              <a:t>Site Configuration Service Modules</a:t>
            </a:r>
            <a:endParaRPr lang="en-US" dirty="0">
              <a:solidFill>
                <a:schemeClr val="accent2"/>
              </a:solidFill>
            </a:endParaRPr>
          </a:p>
        </p:txBody>
      </p:sp>
      <p:sp>
        <p:nvSpPr>
          <p:cNvPr id="4" name="Slide Number Placeholder 3"/>
          <p:cNvSpPr>
            <a:spLocks noGrp="1"/>
          </p:cNvSpPr>
          <p:nvPr>
            <p:ph type="sldNum" sz="quarter" idx="4294967295"/>
          </p:nvPr>
        </p:nvSpPr>
        <p:spPr>
          <a:xfrm>
            <a:off x="533567" y="6526955"/>
            <a:ext cx="571848" cy="223825"/>
          </a:xfrm>
          <a:prstGeom prst="rect">
            <a:avLst/>
          </a:prstGeom>
        </p:spPr>
        <p:txBody>
          <a:bodyPr/>
          <a:lstStyle/>
          <a:p>
            <a:fld id="{727B4C2D-45E2-4621-8491-2995EB46A674}" type="slidenum">
              <a:rPr lang="en-US" smtClean="0">
                <a:solidFill>
                  <a:srgbClr val="505050"/>
                </a:solidFill>
              </a:rPr>
              <a:pPr/>
              <a:t>32</a:t>
            </a:fld>
            <a:endParaRPr lang="en-US" dirty="0">
              <a:solidFill>
                <a:srgbClr val="505050"/>
              </a:solidFill>
            </a:endParaRPr>
          </a:p>
        </p:txBody>
      </p:sp>
      <p:graphicFrame>
        <p:nvGraphicFramePr>
          <p:cNvPr id="3" name="Table 2"/>
          <p:cNvGraphicFramePr>
            <a:graphicFrameLocks noGrp="1"/>
          </p:cNvGraphicFramePr>
          <p:nvPr>
            <p:extLst/>
          </p:nvPr>
        </p:nvGraphicFramePr>
        <p:xfrm>
          <a:off x="311068" y="1313243"/>
          <a:ext cx="11803004" cy="5499561"/>
        </p:xfrm>
        <a:graphic>
          <a:graphicData uri="http://schemas.openxmlformats.org/drawingml/2006/table">
            <a:tbl>
              <a:tblPr firstRow="1" bandCol="1">
                <a:tableStyleId>{5C22544A-7EE6-4342-B048-85BDC9FD1C3A}</a:tableStyleId>
              </a:tblPr>
              <a:tblGrid>
                <a:gridCol w="2506020">
                  <a:extLst>
                    <a:ext uri="{9D8B030D-6E8A-4147-A177-3AD203B41FA5}">
                      <a16:colId xmlns:a16="http://schemas.microsoft.com/office/drawing/2014/main" xmlns="" val="286276452"/>
                    </a:ext>
                  </a:extLst>
                </a:gridCol>
                <a:gridCol w="9296984">
                  <a:extLst>
                    <a:ext uri="{9D8B030D-6E8A-4147-A177-3AD203B41FA5}">
                      <a16:colId xmlns:a16="http://schemas.microsoft.com/office/drawing/2014/main" xmlns="" val="1236871668"/>
                    </a:ext>
                  </a:extLst>
                </a:gridCol>
              </a:tblGrid>
              <a:tr h="404128">
                <a:tc>
                  <a:txBody>
                    <a:bodyPr/>
                    <a:lstStyle/>
                    <a:p>
                      <a:pPr algn="ctr" fontAlgn="b"/>
                      <a:r>
                        <a:rPr lang="en-US" sz="2000" u="none" strike="noStrike" kern="1200" dirty="0" smtClean="0"/>
                        <a:t>Module</a:t>
                      </a:r>
                      <a:endParaRPr lang="en-US" sz="20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L="93260" marR="93260" marT="46630" marB="46630" anchor="b"/>
                </a:tc>
                <a:tc>
                  <a:txBody>
                    <a:bodyPr/>
                    <a:lstStyle/>
                    <a:p>
                      <a:pPr algn="l" fontAlgn="b"/>
                      <a:r>
                        <a:rPr lang="en-US" sz="1800" u="none" strike="noStrike" kern="1200" dirty="0" smtClean="0"/>
                        <a:t>Description</a:t>
                      </a:r>
                      <a:endParaRPr lang="en-US" sz="1800" b="0" u="none" strike="noStrike" kern="1200" dirty="0" smtClean="0">
                        <a:gradFill>
                          <a:gsLst>
                            <a:gs pos="1250">
                              <a:schemeClr val="bg2"/>
                            </a:gs>
                            <a:gs pos="100000">
                              <a:schemeClr val="bg2"/>
                            </a:gs>
                          </a:gsLst>
                          <a:lin ang="5400000" scaled="0"/>
                        </a:gradFill>
                        <a:latin typeface="+mj-lt"/>
                        <a:ea typeface="Segoe UI" pitchFamily="34" charset="0"/>
                        <a:cs typeface="Segoe UI" pitchFamily="34" charset="0"/>
                      </a:endParaRPr>
                    </a:p>
                  </a:txBody>
                  <a:tcPr marL="93260" marR="93260" marT="46630" marB="46630" anchor="b"/>
                </a:tc>
                <a:extLst>
                  <a:ext uri="{0D108BD9-81ED-4DB2-BD59-A6C34878D82A}">
                    <a16:rowId xmlns:a16="http://schemas.microsoft.com/office/drawing/2014/main" xmlns="" val="441156421"/>
                  </a:ext>
                </a:extLst>
              </a:tr>
              <a:tr h="378699">
                <a:tc>
                  <a:txBody>
                    <a:bodyPr/>
                    <a:lstStyle/>
                    <a:p>
                      <a:r>
                        <a:rPr lang="en-US" sz="1400" dirty="0">
                          <a:effectLst/>
                        </a:rPr>
                        <a:t>Activate Features</a:t>
                      </a:r>
                    </a:p>
                  </a:txBody>
                  <a:tcPr marL="93260" marR="93260" marT="46630" marB="46630" anchor="ctr"/>
                </a:tc>
                <a:tc>
                  <a:txBody>
                    <a:bodyPr/>
                    <a:lstStyle/>
                    <a:p>
                      <a:r>
                        <a:rPr lang="en-US" sz="1400" dirty="0">
                          <a:effectLst/>
                        </a:rPr>
                        <a:t>This module allows specific features to be activated on a site or site collection.  </a:t>
                      </a:r>
                    </a:p>
                  </a:txBody>
                  <a:tcPr marL="93260" marR="93260" marT="46630" marB="46630" anchor="ctr"/>
                </a:tc>
                <a:extLst>
                  <a:ext uri="{0D108BD9-81ED-4DB2-BD59-A6C34878D82A}">
                    <a16:rowId xmlns:a16="http://schemas.microsoft.com/office/drawing/2014/main" xmlns="" val="2078498018"/>
                  </a:ext>
                </a:extLst>
              </a:tr>
              <a:tr h="746083">
                <a:tc>
                  <a:txBody>
                    <a:bodyPr/>
                    <a:lstStyle/>
                    <a:p>
                      <a:r>
                        <a:rPr lang="en-US" sz="1400" dirty="0">
                          <a:effectLst/>
                        </a:rPr>
                        <a:t>Create Site Columns</a:t>
                      </a:r>
                    </a:p>
                  </a:txBody>
                  <a:tcPr marL="93260" marR="93260" marT="46630" marB="46630" anchor="ctr"/>
                </a:tc>
                <a:tc>
                  <a:txBody>
                    <a:bodyPr/>
                    <a:lstStyle/>
                    <a:p>
                      <a:r>
                        <a:rPr lang="en-US" sz="1400"/>
                        <a:t>This module creates site columns on the target site. The site columns are created using the same field XML as they are defined on the canonical site, which means that the full set of site column capabilities and configuration should be re-created on the target site.</a:t>
                      </a:r>
                    </a:p>
                  </a:txBody>
                  <a:tcPr marL="93260" marR="93260" marT="46630" marB="46630" anchor="ctr"/>
                </a:tc>
                <a:extLst>
                  <a:ext uri="{0D108BD9-81ED-4DB2-BD59-A6C34878D82A}">
                    <a16:rowId xmlns:a16="http://schemas.microsoft.com/office/drawing/2014/main" xmlns="" val="2255925717"/>
                  </a:ext>
                </a:extLst>
              </a:tr>
              <a:tr h="378699">
                <a:tc>
                  <a:txBody>
                    <a:bodyPr/>
                    <a:lstStyle/>
                    <a:p>
                      <a:r>
                        <a:rPr lang="en-US" sz="1400" dirty="0">
                          <a:effectLst/>
                        </a:rPr>
                        <a:t>Create Content Types</a:t>
                      </a:r>
                    </a:p>
                  </a:txBody>
                  <a:tcPr marL="93260" marR="93260" marT="46630" marB="46630" anchor="ctr"/>
                </a:tc>
                <a:tc>
                  <a:txBody>
                    <a:bodyPr/>
                    <a:lstStyle/>
                    <a:p>
                      <a:r>
                        <a:rPr lang="en-US" sz="1400" dirty="0"/>
                        <a:t>This module creates site content types on the target site.</a:t>
                      </a:r>
                    </a:p>
                  </a:txBody>
                  <a:tcPr marL="93260" marR="93260" marT="46630" marB="46630" anchor="ctr"/>
                </a:tc>
              </a:tr>
              <a:tr h="528475">
                <a:tc>
                  <a:txBody>
                    <a:bodyPr/>
                    <a:lstStyle/>
                    <a:p>
                      <a:r>
                        <a:rPr lang="en-US" sz="1400">
                          <a:effectLst/>
                        </a:rPr>
                        <a:t>Create Site Lists</a:t>
                      </a:r>
                    </a:p>
                  </a:txBody>
                  <a:tcPr marL="93260" marR="93260" marT="46630" marB="46630" anchor="ctr"/>
                </a:tc>
                <a:tc>
                  <a:txBody>
                    <a:bodyPr/>
                    <a:lstStyle/>
                    <a:p>
                      <a:r>
                        <a:rPr lang="en-US" sz="1400" dirty="0"/>
                        <a:t>This module supports creating lists and libraries on the target site. This module supports any kind of list or library based on an SPO system template - it is not limited to custom lists.</a:t>
                      </a:r>
                    </a:p>
                  </a:txBody>
                  <a:tcPr marL="93260" marR="93260" marT="46630" marB="46630" anchor="ctr"/>
                </a:tc>
              </a:tr>
              <a:tr h="378699">
                <a:tc>
                  <a:txBody>
                    <a:bodyPr/>
                    <a:lstStyle/>
                    <a:p>
                      <a:r>
                        <a:rPr lang="en-US" sz="1400">
                          <a:effectLst/>
                        </a:rPr>
                        <a:t>Add List Templates</a:t>
                      </a:r>
                    </a:p>
                  </a:txBody>
                  <a:tcPr marL="93260" marR="93260" marT="46630" marB="46630" anchor="ctr"/>
                </a:tc>
                <a:tc>
                  <a:txBody>
                    <a:bodyPr/>
                    <a:lstStyle/>
                    <a:p>
                      <a:r>
                        <a:rPr lang="en-US" sz="1400" dirty="0"/>
                        <a:t>This module uploads list templates to the target site, making them available for future use through "Add an app".</a:t>
                      </a:r>
                    </a:p>
                  </a:txBody>
                  <a:tcPr marL="93260" marR="93260" marT="46630" marB="46630" anchor="ctr"/>
                </a:tc>
              </a:tr>
              <a:tr h="528475">
                <a:tc>
                  <a:txBody>
                    <a:bodyPr/>
                    <a:lstStyle/>
                    <a:p>
                      <a:r>
                        <a:rPr lang="en-US" sz="1400">
                          <a:effectLst/>
                        </a:rPr>
                        <a:t>Create Site Pages</a:t>
                      </a:r>
                    </a:p>
                  </a:txBody>
                  <a:tcPr marL="93260" marR="93260" marT="46630" marB="46630" anchor="ctr"/>
                </a:tc>
                <a:tc>
                  <a:txBody>
                    <a:bodyPr/>
                    <a:lstStyle/>
                    <a:p>
                      <a:r>
                        <a:rPr lang="en-US" sz="1400" dirty="0"/>
                        <a:t>This module recreates the selected site pages on the target site, including the web parts on the site page. The site pages are expected to reside in the Pages library (requires a Publishing Site).</a:t>
                      </a:r>
                    </a:p>
                  </a:txBody>
                  <a:tcPr marL="93260" marR="93260" marT="46630" marB="46630" anchor="ctr"/>
                </a:tc>
              </a:tr>
              <a:tr h="378699">
                <a:tc>
                  <a:txBody>
                    <a:bodyPr/>
                    <a:lstStyle/>
                    <a:p>
                      <a:r>
                        <a:rPr lang="en-US" sz="1400">
                          <a:effectLst/>
                        </a:rPr>
                        <a:t>Set Site Welcome Page</a:t>
                      </a:r>
                    </a:p>
                  </a:txBody>
                  <a:tcPr marL="93260" marR="93260" marT="46630" marB="46630" anchor="ctr"/>
                </a:tc>
                <a:tc>
                  <a:txBody>
                    <a:bodyPr/>
                    <a:lstStyle/>
                    <a:p>
                      <a:r>
                        <a:rPr lang="en-US" sz="1400" dirty="0"/>
                        <a:t>This module sets the Welcome Page (home page) for the site collection.</a:t>
                      </a:r>
                    </a:p>
                  </a:txBody>
                  <a:tcPr marL="93260" marR="93260" marT="46630" marB="46630" anchor="ctr"/>
                </a:tc>
              </a:tr>
              <a:tr h="1398905">
                <a:tc>
                  <a:txBody>
                    <a:bodyPr/>
                    <a:lstStyle/>
                    <a:p>
                      <a:r>
                        <a:rPr lang="en-US" sz="1400">
                          <a:effectLst/>
                        </a:rPr>
                        <a:t>Set Design Package</a:t>
                      </a:r>
                    </a:p>
                  </a:txBody>
                  <a:tcPr marL="93260" marR="93260" marT="46630" marB="46630" anchor="ctr"/>
                </a:tc>
                <a:tc>
                  <a:txBody>
                    <a:bodyPr/>
                    <a:lstStyle/>
                    <a:p>
                      <a:r>
                        <a:rPr lang="en-US" sz="1400" dirty="0"/>
                        <a:t>This module uploads a design package to the target site and activates it. This is achieved by first retrieving the design package file from </a:t>
                      </a:r>
                      <a:r>
                        <a:rPr lang="en-US" sz="1400" dirty="0" err="1"/>
                        <a:t>AutoSiteManagement</a:t>
                      </a:r>
                      <a:r>
                        <a:rPr lang="en-US" sz="1400" dirty="0"/>
                        <a:t> Design Package gallery and then uploading it to the Documents library on the target site. Next, it is installed (which copies it into the target site's Solutions library) and then activated. Finally, the temporary design package file in the Documents library is removed. Note that as a part of the service we provide two design packages w/ fully responsive web page capabilities – one w/ additional master and page layout pages and custom color themes.</a:t>
                      </a:r>
                    </a:p>
                  </a:txBody>
                  <a:tcPr marL="93260" marR="93260" marT="46630" marB="46630" anchor="ctr"/>
                </a:tc>
              </a:tr>
              <a:tr h="378699">
                <a:tc>
                  <a:txBody>
                    <a:bodyPr/>
                    <a:lstStyle/>
                    <a:p>
                      <a:r>
                        <a:rPr lang="en-US" sz="1400" dirty="0">
                          <a:effectLst/>
                        </a:rPr>
                        <a:t>Set Search Configuration</a:t>
                      </a:r>
                    </a:p>
                  </a:txBody>
                  <a:tcPr marL="93260" marR="93260" marT="46630" marB="46630" anchor="ctr"/>
                </a:tc>
                <a:tc>
                  <a:txBody>
                    <a:bodyPr/>
                    <a:lstStyle/>
                    <a:p>
                      <a:r>
                        <a:rPr lang="en-US" sz="1400" dirty="0"/>
                        <a:t>This module sets two search specific settings on the target site.</a:t>
                      </a:r>
                    </a:p>
                  </a:txBody>
                  <a:tcPr marL="93260" marR="93260" marT="46630" marB="46630" anchor="ctr"/>
                </a:tc>
              </a:tr>
            </a:tbl>
          </a:graphicData>
        </a:graphic>
      </p:graphicFrame>
      <p:sp>
        <p:nvSpPr>
          <p:cNvPr id="5" name="TextBox 4"/>
          <p:cNvSpPr txBox="1"/>
          <p:nvPr/>
        </p:nvSpPr>
        <p:spPr>
          <a:xfrm>
            <a:off x="8032674" y="936558"/>
            <a:ext cx="6115726" cy="384205"/>
          </a:xfrm>
          <a:prstGeom prst="rect">
            <a:avLst/>
          </a:prstGeom>
          <a:noFill/>
        </p:spPr>
        <p:txBody>
          <a:bodyPr wrap="square" lIns="0" tIns="0" rIns="0" bIns="0" rtlCol="0">
            <a:spAutoFit/>
          </a:bodyPr>
          <a:lstStyle/>
          <a:p>
            <a:r>
              <a:rPr lang="nb-NO" sz="2448" spc="-71" dirty="0">
                <a:solidFill>
                  <a:srgbClr val="00BCF2"/>
                </a:solidFill>
              </a:rPr>
              <a:t>Optionally available in definitions</a:t>
            </a:r>
          </a:p>
        </p:txBody>
      </p:sp>
    </p:spTree>
    <p:extLst>
      <p:ext uri="{BB962C8B-B14F-4D97-AF65-F5344CB8AC3E}">
        <p14:creationId xmlns:p14="http://schemas.microsoft.com/office/powerpoint/2010/main" val="419085294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763" y="-1227138"/>
            <a:ext cx="11227060" cy="8420295"/>
          </a:xfrm>
          <a:prstGeom prst="rect">
            <a:avLst/>
          </a:prstGeom>
        </p:spPr>
      </p:pic>
      <p:sp>
        <p:nvSpPr>
          <p:cNvPr id="3" name="TextBox 2"/>
          <p:cNvSpPr txBox="1"/>
          <p:nvPr/>
        </p:nvSpPr>
        <p:spPr>
          <a:xfrm>
            <a:off x="5227637" y="3878262"/>
            <a:ext cx="6553199" cy="2511457"/>
          </a:xfrm>
          <a:prstGeom prst="rect">
            <a:avLst/>
          </a:prstGeom>
          <a:solidFill>
            <a:schemeClr val="tx2"/>
          </a:solidFill>
        </p:spPr>
        <p:txBody>
          <a:bodyPr wrap="square" lIns="182880" tIns="146304" rIns="182880" bIns="146304" rtlCol="0">
            <a:spAutoFit/>
          </a:bodyPr>
          <a:lstStyle/>
          <a:p>
            <a:pPr>
              <a:lnSpc>
                <a:spcPct val="90000"/>
              </a:lnSpc>
              <a:spcAft>
                <a:spcPts val="600"/>
              </a:spcAft>
            </a:pPr>
            <a:r>
              <a:rPr lang="en-US" sz="4000" dirty="0" smtClean="0">
                <a:solidFill>
                  <a:srgbClr val="FFFFFF"/>
                </a:solidFill>
              </a:rPr>
              <a:t>Implementing enterprise governance can sometimes feel like trying to corral an exuberant crowd</a:t>
            </a:r>
          </a:p>
        </p:txBody>
      </p:sp>
    </p:spTree>
    <p:extLst>
      <p:ext uri="{BB962C8B-B14F-4D97-AF65-F5344CB8AC3E}">
        <p14:creationId xmlns:p14="http://schemas.microsoft.com/office/powerpoint/2010/main" val="374975719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764" y="-4063"/>
            <a:ext cx="11182303" cy="7454868"/>
          </a:xfrm>
          <a:prstGeom prst="rect">
            <a:avLst/>
          </a:prstGeom>
        </p:spPr>
      </p:pic>
      <p:sp>
        <p:nvSpPr>
          <p:cNvPr id="3" name="TextBox 2"/>
          <p:cNvSpPr txBox="1"/>
          <p:nvPr/>
        </p:nvSpPr>
        <p:spPr>
          <a:xfrm>
            <a:off x="4922837" y="373062"/>
            <a:ext cx="6962749" cy="3065455"/>
          </a:xfrm>
          <a:prstGeom prst="rect">
            <a:avLst/>
          </a:prstGeom>
          <a:solidFill>
            <a:schemeClr val="tx2"/>
          </a:solidFill>
        </p:spPr>
        <p:txBody>
          <a:bodyPr wrap="square" lIns="182880" tIns="146304" rIns="182880" bIns="146304" rtlCol="0">
            <a:spAutoFit/>
          </a:bodyPr>
          <a:lstStyle/>
          <a:p>
            <a:pPr>
              <a:lnSpc>
                <a:spcPct val="90000"/>
              </a:lnSpc>
              <a:spcAft>
                <a:spcPts val="600"/>
              </a:spcAft>
            </a:pPr>
            <a:r>
              <a:rPr lang="en-US" sz="4000" dirty="0" smtClean="0">
                <a:solidFill>
                  <a:srgbClr val="FFFFFF"/>
                </a:solidFill>
              </a:rPr>
              <a:t>…but the benefit of a successful implementation is a coordinated, manageable platform that aids in discovery and use</a:t>
            </a:r>
          </a:p>
        </p:txBody>
      </p:sp>
    </p:spTree>
    <p:extLst>
      <p:ext uri="{BB962C8B-B14F-4D97-AF65-F5344CB8AC3E}">
        <p14:creationId xmlns:p14="http://schemas.microsoft.com/office/powerpoint/2010/main" val="273548259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563" y="-71756"/>
            <a:ext cx="11188799" cy="7226618"/>
          </a:xfrm>
          <a:prstGeom prst="rect">
            <a:avLst/>
          </a:prstGeom>
        </p:spPr>
      </p:pic>
      <p:sp>
        <p:nvSpPr>
          <p:cNvPr id="4" name="TextBox 3"/>
          <p:cNvSpPr txBox="1"/>
          <p:nvPr/>
        </p:nvSpPr>
        <p:spPr>
          <a:xfrm>
            <a:off x="2911590" y="3116262"/>
            <a:ext cx="9500165" cy="1957459"/>
          </a:xfrm>
          <a:prstGeom prst="rect">
            <a:avLst/>
          </a:prstGeom>
          <a:solidFill>
            <a:schemeClr val="tx2"/>
          </a:solidFill>
        </p:spPr>
        <p:txBody>
          <a:bodyPr wrap="square" lIns="182880" tIns="146304" rIns="182880" bIns="146304" rtlCol="0">
            <a:spAutoFit/>
          </a:bodyPr>
          <a:lstStyle/>
          <a:p>
            <a:pPr>
              <a:lnSpc>
                <a:spcPct val="90000"/>
              </a:lnSpc>
              <a:spcAft>
                <a:spcPts val="600"/>
              </a:spcAft>
            </a:pPr>
            <a:r>
              <a:rPr lang="en-US" sz="4000" dirty="0">
                <a:solidFill>
                  <a:srgbClr val="FFFFFF"/>
                </a:solidFill>
              </a:rPr>
              <a:t>For divisions this means sites marching to the same tune – with consistent brand and content components</a:t>
            </a:r>
          </a:p>
        </p:txBody>
      </p:sp>
    </p:spTree>
    <p:extLst>
      <p:ext uri="{BB962C8B-B14F-4D97-AF65-F5344CB8AC3E}">
        <p14:creationId xmlns:p14="http://schemas.microsoft.com/office/powerpoint/2010/main" val="56248812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Lifecycle &amp; </a:t>
            </a:r>
            <a:r>
              <a:rPr lang="en-US" dirty="0" smtClean="0"/>
              <a:t>Governance</a:t>
            </a:r>
            <a:endParaRPr lang="en-US" dirty="0"/>
          </a:p>
        </p:txBody>
      </p:sp>
    </p:spTree>
    <p:extLst>
      <p:ext uri="{BB962C8B-B14F-4D97-AF65-F5344CB8AC3E}">
        <p14:creationId xmlns:p14="http://schemas.microsoft.com/office/powerpoint/2010/main" val="286990311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Governance goals</a:t>
            </a:r>
            <a:endParaRPr lang="en-US" dirty="0"/>
          </a:p>
        </p:txBody>
      </p:sp>
      <p:sp>
        <p:nvSpPr>
          <p:cNvPr id="3" name="Text Placeholder 2"/>
          <p:cNvSpPr>
            <a:spLocks noGrp="1"/>
          </p:cNvSpPr>
          <p:nvPr>
            <p:ph type="body" sz="quarter" idx="10"/>
          </p:nvPr>
        </p:nvSpPr>
        <p:spPr>
          <a:xfrm>
            <a:off x="274639" y="1821739"/>
            <a:ext cx="5486399" cy="2819233"/>
          </a:xfrm>
          <a:solidFill>
            <a:schemeClr val="accent1"/>
          </a:solidFill>
        </p:spPr>
        <p:txBody>
          <a:bodyPr/>
          <a:lstStyle/>
          <a:p>
            <a:r>
              <a:rPr lang="en-US" dirty="0" smtClean="0">
                <a:solidFill>
                  <a:schemeClr val="bg1"/>
                </a:solidFill>
              </a:rPr>
              <a:t>Improve site </a:t>
            </a:r>
            <a:r>
              <a:rPr lang="en-US" dirty="0">
                <a:solidFill>
                  <a:schemeClr val="bg1"/>
                </a:solidFill>
              </a:rPr>
              <a:t>m</a:t>
            </a:r>
            <a:r>
              <a:rPr lang="en-US" dirty="0" smtClean="0">
                <a:solidFill>
                  <a:schemeClr val="bg1"/>
                </a:solidFill>
              </a:rPr>
              <a:t>anagement</a:t>
            </a:r>
          </a:p>
          <a:p>
            <a:r>
              <a:rPr lang="en-US" sz="2400" i="1" smtClean="0">
                <a:gradFill>
                  <a:gsLst>
                    <a:gs pos="2917">
                      <a:srgbClr val="FFFFFF"/>
                    </a:gs>
                    <a:gs pos="30000">
                      <a:srgbClr val="FFFFFF"/>
                    </a:gs>
                  </a:gsLst>
                  <a:lin ang="5400000" scaled="0"/>
                </a:gradFill>
              </a:rPr>
              <a:t>site </a:t>
            </a:r>
            <a:r>
              <a:rPr lang="en-US" sz="2400" i="1" dirty="0" smtClean="0">
                <a:gradFill>
                  <a:gsLst>
                    <a:gs pos="2917">
                      <a:srgbClr val="FFFFFF"/>
                    </a:gs>
                    <a:gs pos="30000">
                      <a:srgbClr val="FFFFFF"/>
                    </a:gs>
                  </a:gsLst>
                  <a:lin ang="5400000" scaled="0"/>
                </a:gradFill>
              </a:rPr>
              <a:t>lifecycle; site classification &amp; two-owner policy; notification mechanism for compliance management; centralized view of owned sites</a:t>
            </a:r>
          </a:p>
          <a:p>
            <a:endParaRPr lang="en-US" dirty="0">
              <a:solidFill>
                <a:schemeClr val="bg1"/>
              </a:solidFill>
            </a:endParaRPr>
          </a:p>
        </p:txBody>
      </p:sp>
      <p:sp>
        <p:nvSpPr>
          <p:cNvPr id="4" name="Text Placeholder 3"/>
          <p:cNvSpPr>
            <a:spLocks noGrp="1"/>
          </p:cNvSpPr>
          <p:nvPr>
            <p:ph type="body" sz="quarter" idx="11"/>
          </p:nvPr>
        </p:nvSpPr>
        <p:spPr>
          <a:xfrm>
            <a:off x="6294437" y="1821739"/>
            <a:ext cx="5486399" cy="2486835"/>
          </a:xfrm>
          <a:solidFill>
            <a:schemeClr val="accent2"/>
          </a:solidFill>
        </p:spPr>
        <p:txBody>
          <a:bodyPr/>
          <a:lstStyle/>
          <a:p>
            <a:r>
              <a:rPr lang="en-US" dirty="0" smtClean="0">
                <a:solidFill>
                  <a:schemeClr val="bg1"/>
                </a:solidFill>
              </a:rPr>
              <a:t>Protect corporate </a:t>
            </a:r>
            <a:r>
              <a:rPr lang="en-US" dirty="0">
                <a:solidFill>
                  <a:schemeClr val="bg1"/>
                </a:solidFill>
              </a:rPr>
              <a:t>a</a:t>
            </a:r>
            <a:r>
              <a:rPr lang="en-US" dirty="0" smtClean="0">
                <a:solidFill>
                  <a:schemeClr val="bg1"/>
                </a:solidFill>
              </a:rPr>
              <a:t>ssets</a:t>
            </a:r>
          </a:p>
          <a:p>
            <a:r>
              <a:rPr lang="en-US" sz="2400" i="1" dirty="0">
                <a:gradFill>
                  <a:gsLst>
                    <a:gs pos="2917">
                      <a:srgbClr val="FFFFFF"/>
                    </a:gs>
                    <a:gs pos="30000">
                      <a:srgbClr val="FFFFFF"/>
                    </a:gs>
                  </a:gsLst>
                  <a:lin ang="5400000" scaled="0"/>
                </a:gradFill>
              </a:rPr>
              <a:t>user awareness; sensitive data signaling &amp; securing; external user signaling; enhanced monitoring &amp; reporting</a:t>
            </a:r>
          </a:p>
          <a:p>
            <a:endParaRPr lang="en-US" dirty="0" smtClean="0">
              <a:solidFill>
                <a:schemeClr val="bg1"/>
              </a:solidFill>
            </a:endParaRPr>
          </a:p>
        </p:txBody>
      </p:sp>
      <p:sp>
        <p:nvSpPr>
          <p:cNvPr id="5" name="Rectangle 4"/>
          <p:cNvSpPr/>
          <p:nvPr/>
        </p:nvSpPr>
        <p:spPr bwMode="auto">
          <a:xfrm>
            <a:off x="274639" y="5173662"/>
            <a:ext cx="11506197" cy="1066800"/>
          </a:xfrm>
          <a:prstGeom prst="rect">
            <a:avLst/>
          </a:prstGeom>
          <a:solidFill>
            <a:schemeClr val="accent3">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600" dirty="0" smtClean="0">
                <a:gradFill>
                  <a:gsLst>
                    <a:gs pos="0">
                      <a:srgbClr val="FFFFFF"/>
                    </a:gs>
                    <a:gs pos="100000">
                      <a:srgbClr val="FFFFFF"/>
                    </a:gs>
                  </a:gsLst>
                  <a:lin ang="5400000" scaled="0"/>
                </a:gradFill>
                <a:latin typeface="Segoe UI Light"/>
              </a:rPr>
              <a:t>Empower users to get their work done</a:t>
            </a:r>
            <a:endParaRPr lang="en-US" sz="2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58373316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Our Governance Platform</a:t>
            </a:r>
            <a:endParaRPr lang="en-US" dirty="0"/>
          </a:p>
        </p:txBody>
      </p:sp>
      <p:sp>
        <p:nvSpPr>
          <p:cNvPr id="4" name="Rectangle 3"/>
          <p:cNvSpPr/>
          <p:nvPr/>
        </p:nvSpPr>
        <p:spPr bwMode="auto">
          <a:xfrm>
            <a:off x="5246635" y="1363663"/>
            <a:ext cx="6936566" cy="25146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342900" indent="-342900" defTabSz="932472" fontAlgn="base">
              <a:lnSpc>
                <a:spcPct val="90000"/>
              </a:lnSpc>
              <a:spcBef>
                <a:spcPct val="0"/>
              </a:spcBef>
              <a:spcAft>
                <a:spcPct val="0"/>
              </a:spcAft>
              <a:buFont typeface="Arial" panose="020B0604020202020204" pitchFamily="34" charset="0"/>
              <a:buChar char="•"/>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Provide centralized </a:t>
            </a: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governance framework for </a:t>
            </a: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site provisioning &amp; enforcement </a:t>
            </a: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of policy issues</a:t>
            </a:r>
          </a:p>
        </p:txBody>
      </p:sp>
      <p:sp>
        <p:nvSpPr>
          <p:cNvPr id="5" name="Rectangle 4"/>
          <p:cNvSpPr/>
          <p:nvPr/>
        </p:nvSpPr>
        <p:spPr bwMode="auto">
          <a:xfrm>
            <a:off x="298397" y="1363662"/>
            <a:ext cx="4948237" cy="2514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Site Lifecycle &amp; Governance </a:t>
            </a: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a:t>
            </a:r>
            <a:r>
              <a:rPr lang="en-US" sz="2800" i="1">
                <a:gradFill>
                  <a:gsLst>
                    <a:gs pos="0">
                      <a:srgbClr val="FFFFFF"/>
                    </a:gs>
                    <a:gs pos="100000">
                      <a:srgbClr val="FFFFFF"/>
                    </a:gs>
                  </a:gsLst>
                  <a:lin ang="5400000" scaled="0"/>
                </a:gradFill>
                <a:ea typeface="Segoe UI" pitchFamily="34" charset="0"/>
                <a:cs typeface="Segoe UI" pitchFamily="34" charset="0"/>
              </a:rPr>
              <a:t>aka “</a:t>
            </a:r>
            <a:r>
              <a:rPr lang="en-US" sz="2800" i="1" smtClean="0">
                <a:gradFill>
                  <a:gsLst>
                    <a:gs pos="0">
                      <a:srgbClr val="FFFFFF"/>
                    </a:gs>
                    <a:gs pos="100000">
                      <a:srgbClr val="FFFFFF"/>
                    </a:gs>
                  </a:gsLst>
                  <a:lin ang="5400000" scaled="0"/>
                </a:gradFill>
                <a:ea typeface="Segoe UI" pitchFamily="34" charset="0"/>
                <a:cs typeface="Segoe UI" pitchFamily="34" charset="0"/>
              </a:rPr>
              <a:t>AutoSites”</a:t>
            </a:r>
            <a:r>
              <a:rPr lang="en-US" sz="2800" smtClean="0">
                <a:gradFill>
                  <a:gsLst>
                    <a:gs pos="0">
                      <a:srgbClr val="FFFFFF"/>
                    </a:gs>
                    <a:gs pos="100000">
                      <a:srgbClr val="FFFFFF"/>
                    </a:gs>
                  </a:gsLst>
                  <a:lin ang="5400000" scaled="0"/>
                </a:gradFill>
                <a:ea typeface="Segoe UI" pitchFamily="34" charset="0"/>
                <a:cs typeface="Segoe UI" pitchFamily="34" charset="0"/>
              </a:rPr>
              <a: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5246635" y="4183063"/>
            <a:ext cx="6936566" cy="25146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342900" indent="-342900" defTabSz="932472" fontAlgn="base">
              <a:lnSpc>
                <a:spcPct val="90000"/>
              </a:lnSpc>
              <a:spcBef>
                <a:spcPct val="0"/>
              </a:spcBef>
              <a:spcAft>
                <a:spcPct val="0"/>
              </a:spcAft>
              <a:buFont typeface="Arial" panose="020B0604020202020204" pitchFamily="34" charset="0"/>
              <a:buChar char="•"/>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Support additional configuration &amp; branding of a site after creation</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a:p>
            <a:pPr marL="342900" indent="-342900" defTabSz="932472" fontAlgn="base">
              <a:lnSpc>
                <a:spcPct val="90000"/>
              </a:lnSpc>
              <a:spcBef>
                <a:spcPct val="0"/>
              </a:spcBef>
              <a:spcAft>
                <a:spcPct val="0"/>
              </a:spcAft>
              <a:buFont typeface="Arial" panose="020B0604020202020204" pitchFamily="34" charset="0"/>
              <a:buChar char="•"/>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Allow divisional </a:t>
            </a: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site portfolio management</a:t>
            </a:r>
          </a:p>
        </p:txBody>
      </p:sp>
      <p:sp>
        <p:nvSpPr>
          <p:cNvPr id="9" name="Rectangle 8"/>
          <p:cNvSpPr/>
          <p:nvPr/>
        </p:nvSpPr>
        <p:spPr bwMode="auto">
          <a:xfrm>
            <a:off x="298397" y="4183062"/>
            <a:ext cx="4948237" cy="2514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Divisional </a:t>
            </a:r>
            <a:r>
              <a:rPr lang="en-US" sz="2800" dirty="0" smtClean="0">
                <a:gradFill>
                  <a:gsLst>
                    <a:gs pos="0">
                      <a:srgbClr val="FFFFFF"/>
                    </a:gs>
                    <a:gs pos="100000">
                      <a:srgbClr val="FFFFFF"/>
                    </a:gs>
                  </a:gsLst>
                  <a:lin ang="5400000" scaled="0"/>
                </a:gradFill>
                <a:ea typeface="Segoe UI" pitchFamily="34" charset="0"/>
                <a:cs typeface="Segoe UI" pitchFamily="34" charset="0"/>
              </a:rPr>
              <a:t>Site </a:t>
            </a:r>
            <a:r>
              <a:rPr lang="en-US" sz="2800" dirty="0">
                <a:gradFill>
                  <a:gsLst>
                    <a:gs pos="0">
                      <a:srgbClr val="FFFFFF"/>
                    </a:gs>
                    <a:gs pos="100000">
                      <a:srgbClr val="FFFFFF"/>
                    </a:gs>
                  </a:gsLst>
                  <a:lin ang="5400000" scaled="0"/>
                </a:gradFill>
                <a:ea typeface="Segoe UI" pitchFamily="34" charset="0"/>
                <a:cs typeface="Segoe UI" pitchFamily="34" charset="0"/>
              </a:rPr>
              <a:t>Configuration &amp; </a:t>
            </a:r>
            <a:r>
              <a:rPr lang="en-US" sz="2800" dirty="0" smtClean="0">
                <a:gradFill>
                  <a:gsLst>
                    <a:gs pos="0">
                      <a:srgbClr val="FFFFFF"/>
                    </a:gs>
                    <a:gs pos="100000">
                      <a:srgbClr val="FFFFFF"/>
                    </a:gs>
                  </a:gsLst>
                  <a:lin ang="5400000" scaled="0"/>
                </a:gradFill>
                <a:ea typeface="Segoe UI" pitchFamily="34" charset="0"/>
                <a:cs typeface="Segoe UI" pitchFamily="34" charset="0"/>
              </a:rPr>
              <a:t>Management </a:t>
            </a:r>
          </a:p>
          <a:p>
            <a:pPr defTabSz="932472" fontAlgn="base">
              <a:lnSpc>
                <a:spcPct val="90000"/>
              </a:lnSpc>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a:t>
            </a:r>
            <a:r>
              <a:rPr lang="en-US" sz="2800" i="1" dirty="0" smtClean="0">
                <a:gradFill>
                  <a:gsLst>
                    <a:gs pos="0">
                      <a:srgbClr val="FFFFFF"/>
                    </a:gs>
                    <a:gs pos="100000">
                      <a:srgbClr val="FFFFFF"/>
                    </a:gs>
                  </a:gsLst>
                  <a:lin ang="5400000" scaled="0"/>
                </a:gradFill>
                <a:ea typeface="Segoe UI" pitchFamily="34" charset="0"/>
                <a:cs typeface="Segoe UI" pitchFamily="34" charset="0"/>
              </a:rPr>
              <a:t>aka “Site Configuration Manager</a:t>
            </a:r>
            <a:r>
              <a:rPr lang="en-US" sz="2800" dirty="0" smtClean="0">
                <a:gradFill>
                  <a:gsLst>
                    <a:gs pos="0">
                      <a:srgbClr val="FFFFFF"/>
                    </a:gs>
                    <a:gs pos="100000">
                      <a:srgbClr val="FFFFFF"/>
                    </a:gs>
                  </a:gsLst>
                  <a:lin ang="5400000" scaled="0"/>
                </a:gradFill>
                <a:ea typeface="Segoe UI" pitchFamily="34" charset="0"/>
                <a:cs typeface="Segoe UI" pitchFamily="34" charset="0"/>
              </a:rPr>
              <a:t>”)</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5144291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B12A88F0-6BE7-46DC-843F-4F8B3E944D89}"/>
</file>

<file path=docProps/app.xml><?xml version="1.0" encoding="utf-8"?>
<Properties xmlns="http://schemas.openxmlformats.org/officeDocument/2006/extended-properties" xmlns:vt="http://schemas.openxmlformats.org/officeDocument/2006/docPropsVTypes">
  <Template>SharePoint_Conference_2014_ITPro_Template</Template>
  <TotalTime>16</TotalTime>
  <Words>5351</Words>
  <Application>Microsoft Office PowerPoint</Application>
  <PresentationFormat>Custom</PresentationFormat>
  <Paragraphs>324</Paragraphs>
  <Slides>32</Slides>
  <Notes>32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32</vt:i4>
      </vt:variant>
    </vt:vector>
  </HeadingPairs>
  <TitlesOfParts>
    <vt:vector size="41" baseType="lpstr">
      <vt:lpstr>Arial</vt:lpstr>
      <vt:lpstr>Calibri</vt:lpstr>
      <vt:lpstr>Segoe UI</vt:lpstr>
      <vt:lpstr>Segoe UI Light</vt:lpstr>
      <vt:lpstr>Symbol</vt:lpstr>
      <vt:lpstr>Times New Roman</vt:lpstr>
      <vt:lpstr>Wingdings</vt:lpstr>
      <vt:lpstr>5-30499_SPC_2014_ITPro_Template_16x9</vt:lpstr>
      <vt:lpstr>1_5-30499_SPC_2014_ITPro_Template_16x9</vt:lpstr>
      <vt:lpstr>PowerPoint Presentation</vt:lpstr>
      <vt:lpstr>governing &amp; configuring divisional sites in an enterprise environment</vt:lpstr>
      <vt:lpstr>Session Objectives &amp; Takeaways</vt:lpstr>
      <vt:lpstr>PowerPoint Presentation</vt:lpstr>
      <vt:lpstr>PowerPoint Presentation</vt:lpstr>
      <vt:lpstr>PowerPoint Presentation</vt:lpstr>
      <vt:lpstr>Site Lifecycle &amp; Governance</vt:lpstr>
      <vt:lpstr>Governance goals</vt:lpstr>
      <vt:lpstr>Our Governance Platform</vt:lpstr>
      <vt:lpstr>Site Provisioning &amp; Management Components</vt:lpstr>
      <vt:lpstr>Demo</vt:lpstr>
      <vt:lpstr>Creating a new configured site (UX)</vt:lpstr>
      <vt:lpstr>Site Configuration Service</vt:lpstr>
      <vt:lpstr>Cost of Design &amp; Configuration</vt:lpstr>
      <vt:lpstr>Lack of Divisional Oversight</vt:lpstr>
      <vt:lpstr>How do I empower users to create divisional sites that look the same, behave the same, and can all be found &amp; monitored?</vt:lpstr>
      <vt:lpstr>Site Configuration Mgmt. Service Components</vt:lpstr>
      <vt:lpstr>Creating &amp; configuring a new divisional site</vt:lpstr>
      <vt:lpstr>Anatomy of a site configuration definition</vt:lpstr>
      <vt:lpstr>Configuration Overrides</vt:lpstr>
      <vt:lpstr>Demo</vt:lpstr>
      <vt:lpstr>PowerPoint Presentation</vt:lpstr>
      <vt:lpstr>Similar to Retry – except a new entry is created in the Site Information list  Currently limited to basic “upgrade” scenarios (like applying a design package) to reduce impact </vt:lpstr>
      <vt:lpstr>Demo*</vt:lpstr>
      <vt:lpstr>Session Objectives &amp; Takeaways</vt:lpstr>
      <vt:lpstr>Related Content &amp; Resources</vt:lpstr>
      <vt:lpstr>MySPC</vt:lpstr>
      <vt:lpstr>PowerPoint Presentation</vt:lpstr>
      <vt:lpstr>Governance Lifecycle</vt:lpstr>
      <vt:lpstr>Integration with SharePoint Online</vt:lpstr>
      <vt:lpstr>Protecting Sensitive Content</vt:lpstr>
      <vt:lpstr>Site Configuration Service Modules</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Governing &amp; configuring divisional sites in an enterprise environment</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2014-03-05T18:18:50Z</dcterms:created>
  <dcterms:modified xsi:type="dcterms:W3CDTF">2014-03-06T01:00:03Z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