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8" r:id="rId5"/>
  </p:sldMasterIdLst>
  <p:notesMasterIdLst>
    <p:notesMasterId r:id="rId38"/>
  </p:notesMasterIdLst>
  <p:handoutMasterIdLst>
    <p:handoutMasterId r:id="rId39"/>
  </p:handoutMasterIdLst>
  <p:sldIdLst>
    <p:sldId id="256"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287" r:id="rId34"/>
    <p:sldId id="315" r:id="rId35"/>
    <p:sldId id="316" r:id="rId36"/>
    <p:sldId id="286" r:id="rId3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32"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handoutMaster" Target="handoutMasters/handout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[MSIT Doc Counts.xlsx]Sheet3!PivotTable2</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baseline="0" dirty="0" err="1">
                <a:effectLst/>
              </a:rPr>
              <a:t>OneDrive</a:t>
            </a:r>
            <a:r>
              <a:rPr lang="en-US" sz="1400" b="0" i="0" baseline="0" dirty="0">
                <a:effectLst/>
              </a:rPr>
              <a:t> For Business: </a:t>
            </a:r>
            <a:r>
              <a:rPr lang="en-US" sz="1400" b="0" i="0" baseline="0" dirty="0" smtClean="0">
                <a:effectLst/>
              </a:rPr>
              <a:t>Microsoft File </a:t>
            </a:r>
            <a:r>
              <a:rPr lang="en-US" sz="1400" b="0" i="0" baseline="0" dirty="0">
                <a:effectLst/>
              </a:rPr>
              <a:t>Counts</a:t>
            </a:r>
            <a:endParaRPr lang="en-US" sz="1100"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5"/>
          </a:solidFill>
          <a:ln>
            <a:noFill/>
          </a:ln>
          <a:effectLst/>
        </c:spPr>
        <c:marker>
          <c:symbol val="none"/>
        </c:marker>
      </c:pivotFmt>
      <c:pivotFmt>
        <c:idx val="11"/>
        <c:spPr>
          <a:solidFill>
            <a:schemeClr val="accent6"/>
          </a:solidFill>
          <a:ln>
            <a:noFill/>
          </a:ln>
          <a:effectLst/>
        </c:spPr>
        <c:marker>
          <c:symbol val="none"/>
        </c:marker>
      </c:pivotFmt>
      <c:pivotFmt>
        <c:idx val="12"/>
        <c:spPr>
          <a:solidFill>
            <a:srgbClr val="C000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3"/>
        <c:spPr>
          <a:solidFill>
            <a:srgbClr val="00B0F0"/>
          </a:solidFill>
          <a:ln>
            <a:noFill/>
          </a:ln>
          <a:effectLst/>
        </c:spPr>
        <c:marker>
          <c:symbol val="none"/>
        </c:marker>
      </c:pivotFmt>
      <c:pivotFmt>
        <c:idx val="14"/>
        <c:spPr>
          <a:solidFill>
            <a:schemeClr val="accent2"/>
          </a:solidFill>
          <a:ln>
            <a:noFill/>
          </a:ln>
          <a:effectLst/>
        </c:spPr>
        <c:marker>
          <c:symbol val="none"/>
        </c:marker>
      </c:pivotFmt>
      <c:pivotFmt>
        <c:idx val="15"/>
        <c:spPr>
          <a:solidFill>
            <a:schemeClr val="accent1"/>
          </a:solidFill>
          <a:ln>
            <a:noFill/>
          </a:ln>
          <a:effectLst/>
        </c:spPr>
        <c:marker>
          <c:symbol val="none"/>
        </c:marker>
      </c:pivotFmt>
      <c:pivotFmt>
        <c:idx val="16"/>
        <c:spPr>
          <a:solidFill>
            <a:srgbClr val="7030A0"/>
          </a:solidFill>
          <a:ln>
            <a:noFill/>
          </a:ln>
          <a:effectLst/>
        </c:spPr>
        <c:marker>
          <c:symbol val="none"/>
        </c:marker>
      </c:pivotFmt>
      <c:pivotFmt>
        <c:idx val="17"/>
        <c:spPr>
          <a:solidFill>
            <a:schemeClr val="accent5">
              <a:lumMod val="40000"/>
              <a:lumOff val="60000"/>
            </a:schemeClr>
          </a:solidFill>
          <a:ln>
            <a:noFill/>
          </a:ln>
          <a:effectLst/>
        </c:spPr>
        <c:marker>
          <c:symbol val="none"/>
        </c:marker>
      </c:pivotFmt>
      <c:pivotFmt>
        <c:idx val="18"/>
        <c:spPr>
          <a:solidFill>
            <a:schemeClr val="bg1">
              <a:lumMod val="75000"/>
            </a:schemeClr>
          </a:solidFill>
          <a:ln>
            <a:noFill/>
          </a:ln>
          <a:effectLst/>
        </c:spPr>
        <c:marker>
          <c:symbol val="none"/>
        </c:marker>
      </c:pivotFmt>
      <c:pivotFmt>
        <c:idx val="19"/>
        <c:spPr>
          <a:solidFill>
            <a:schemeClr val="accent1"/>
          </a:solidFill>
          <a:ln>
            <a:noFill/>
          </a:ln>
          <a:effectLst/>
        </c:spPr>
        <c:marker>
          <c:symbol val="none"/>
        </c:marker>
      </c:pivotFmt>
      <c:pivotFmt>
        <c:idx val="20"/>
        <c:spPr>
          <a:solidFill>
            <a:schemeClr val="accent4">
              <a:lumMod val="60000"/>
              <a:lumOff val="40000"/>
            </a:schemeClr>
          </a:solidFill>
          <a:ln>
            <a:noFill/>
          </a:ln>
          <a:effectLst/>
        </c:spPr>
        <c:marker>
          <c:symbol val="none"/>
        </c:marker>
      </c:pivotFmt>
      <c:pivotFmt>
        <c:idx val="21"/>
        <c:spPr>
          <a:solidFill>
            <a:schemeClr val="accent6">
              <a:lumMod val="75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2"/>
        <c:spPr>
          <a:solidFill>
            <a:schemeClr val="accent1">
              <a:lumMod val="5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3"/>
        <c:spPr>
          <a:solidFill>
            <a:srgbClr val="C000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5"/>
        <c:spPr>
          <a:solidFill>
            <a:srgbClr val="00B0F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6"/>
        <c:spPr>
          <a:solidFill>
            <a:schemeClr val="accent6">
              <a:lumMod val="40000"/>
              <a:lumOff val="6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7"/>
        <c:spPr>
          <a:solidFill>
            <a:schemeClr val="bg2">
              <a:lumMod val="75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1"/>
        <c:spPr>
          <a:solidFill>
            <a:schemeClr val="accent6">
              <a:lumMod val="75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2"/>
        <c:spPr>
          <a:solidFill>
            <a:schemeClr val="accent1">
              <a:lumMod val="5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3"/>
        <c:spPr>
          <a:solidFill>
            <a:srgbClr val="C000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5"/>
        <c:spPr>
          <a:solidFill>
            <a:srgbClr val="00B0F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6"/>
        <c:spPr>
          <a:solidFill>
            <a:schemeClr val="accent6">
              <a:lumMod val="40000"/>
              <a:lumOff val="6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7"/>
        <c:spPr>
          <a:solidFill>
            <a:schemeClr val="bg2">
              <a:lumMod val="75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1"/>
        <c:spPr>
          <a:solidFill>
            <a:schemeClr val="accent6">
              <a:lumMod val="75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2"/>
        <c:spPr>
          <a:solidFill>
            <a:schemeClr val="accent1">
              <a:lumMod val="5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3"/>
        <c:spPr>
          <a:solidFill>
            <a:srgbClr val="C000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5"/>
        <c:spPr>
          <a:solidFill>
            <a:srgbClr val="00B0F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6"/>
        <c:spPr>
          <a:solidFill>
            <a:schemeClr val="accent6">
              <a:lumMod val="40000"/>
              <a:lumOff val="6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7"/>
        <c:spPr>
          <a:solidFill>
            <a:schemeClr val="bg2">
              <a:lumMod val="75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5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Sheet3!$A$3</c:f>
              <c:strCache>
                <c:ptCount val="1"/>
                <c:pt idx="0">
                  <c:v>Excel</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Sheet3!$A$4</c:f>
              <c:strCache>
                <c:ptCount val="1"/>
                <c:pt idx="0">
                  <c:v>Total</c:v>
                </c:pt>
              </c:strCache>
            </c:strRef>
          </c:cat>
          <c:val>
            <c:numRef>
              <c:f>Sheet3!$A$4</c:f>
              <c:numCache>
                <c:formatCode>#,###,"k"</c:formatCode>
                <c:ptCount val="1"/>
                <c:pt idx="0">
                  <c:v>3973586</c:v>
                </c:pt>
              </c:numCache>
            </c:numRef>
          </c:val>
          <c:extLst/>
        </c:ser>
        <c:ser>
          <c:idx val="1"/>
          <c:order val="1"/>
          <c:tx>
            <c:strRef>
              <c:f>Sheet3!$B$3</c:f>
              <c:strCache>
                <c:ptCount val="1"/>
                <c:pt idx="0">
                  <c:v>Word</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Sheet3!$A$4</c:f>
              <c:strCache>
                <c:ptCount val="1"/>
                <c:pt idx="0">
                  <c:v>Total</c:v>
                </c:pt>
              </c:strCache>
            </c:strRef>
          </c:cat>
          <c:val>
            <c:numRef>
              <c:f>Sheet3!$B$4</c:f>
              <c:numCache>
                <c:formatCode>#,###,"k"</c:formatCode>
                <c:ptCount val="1"/>
                <c:pt idx="0">
                  <c:v>3842077</c:v>
                </c:pt>
              </c:numCache>
            </c:numRef>
          </c:val>
          <c:extLst/>
        </c:ser>
        <c:ser>
          <c:idx val="2"/>
          <c:order val="2"/>
          <c:tx>
            <c:strRef>
              <c:f>Sheet3!$C$3</c:f>
              <c:strCache>
                <c:ptCount val="1"/>
                <c:pt idx="0">
                  <c:v>PPT</c:v>
                </c:pt>
              </c:strCache>
            </c:strRef>
          </c:tx>
          <c:spPr>
            <a:solidFill>
              <a:srgbClr val="C0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Sheet3!$A$4</c:f>
              <c:strCache>
                <c:ptCount val="1"/>
                <c:pt idx="0">
                  <c:v>Total</c:v>
                </c:pt>
              </c:strCache>
            </c:strRef>
          </c:cat>
          <c:val>
            <c:numRef>
              <c:f>Sheet3!$C$4</c:f>
              <c:numCache>
                <c:formatCode>#,###,"k"</c:formatCode>
                <c:ptCount val="1"/>
                <c:pt idx="0">
                  <c:v>3231018</c:v>
                </c:pt>
              </c:numCache>
            </c:numRef>
          </c:val>
          <c:extLst/>
        </c:ser>
        <c:ser>
          <c:idx val="3"/>
          <c:order val="3"/>
          <c:tx>
            <c:strRef>
              <c:f>Sheet3!$D$3</c:f>
              <c:strCache>
                <c:ptCount val="1"/>
                <c:pt idx="0">
                  <c:v>PDF</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Sheet3!$A$4</c:f>
              <c:strCache>
                <c:ptCount val="1"/>
                <c:pt idx="0">
                  <c:v>Total</c:v>
                </c:pt>
              </c:strCache>
            </c:strRef>
          </c:cat>
          <c:val>
            <c:numRef>
              <c:f>Sheet3!$D$4</c:f>
              <c:numCache>
                <c:formatCode>#,###,"k"</c:formatCode>
                <c:ptCount val="1"/>
                <c:pt idx="0">
                  <c:v>2164876</c:v>
                </c:pt>
              </c:numCache>
            </c:numRef>
          </c:val>
          <c:extLst/>
        </c:ser>
        <c:ser>
          <c:idx val="4"/>
          <c:order val="4"/>
          <c:tx>
            <c:strRef>
              <c:f>Sheet3!$E$3</c:f>
              <c:strCache>
                <c:ptCount val="1"/>
                <c:pt idx="0">
                  <c:v>XML</c:v>
                </c:pt>
              </c:strCache>
            </c:strRef>
          </c:tx>
          <c:spPr>
            <a:solidFill>
              <a:srgbClr val="00B0F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Sheet3!$A$4</c:f>
              <c:strCache>
                <c:ptCount val="1"/>
                <c:pt idx="0">
                  <c:v>Total</c:v>
                </c:pt>
              </c:strCache>
            </c:strRef>
          </c:cat>
          <c:val>
            <c:numRef>
              <c:f>Sheet3!$E$4</c:f>
              <c:numCache>
                <c:formatCode>#,###,"k"</c:formatCode>
                <c:ptCount val="1"/>
                <c:pt idx="0">
                  <c:v>885595</c:v>
                </c:pt>
              </c:numCache>
            </c:numRef>
          </c:val>
          <c:extLst/>
        </c:ser>
        <c:ser>
          <c:idx val="5"/>
          <c:order val="5"/>
          <c:tx>
            <c:strRef>
              <c:f>Sheet3!$F$3</c:f>
              <c:strCache>
                <c:ptCount val="1"/>
                <c:pt idx="0">
                  <c:v>Other</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Sheet3!$A$4</c:f>
              <c:strCache>
                <c:ptCount val="1"/>
                <c:pt idx="0">
                  <c:v>Total</c:v>
                </c:pt>
              </c:strCache>
            </c:strRef>
          </c:cat>
          <c:val>
            <c:numRef>
              <c:f>Sheet3!$F$4</c:f>
              <c:numCache>
                <c:formatCode>#,###,"k"</c:formatCode>
                <c:ptCount val="1"/>
                <c:pt idx="0">
                  <c:v>764703</c:v>
                </c:pt>
              </c:numCache>
            </c:numRef>
          </c:val>
          <c:extLst/>
        </c:ser>
        <c:ser>
          <c:idx val="6"/>
          <c:order val="6"/>
          <c:tx>
            <c:strRef>
              <c:f>Sheet3!$G$3</c:f>
              <c:strCache>
                <c:ptCount val="1"/>
                <c:pt idx="0">
                  <c:v>OneNote</c:v>
                </c:pt>
              </c:strCache>
            </c:strRef>
          </c:tx>
          <c:spPr>
            <a:solidFill>
              <a:schemeClr val="bg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Sheet3!$A$4</c:f>
              <c:strCache>
                <c:ptCount val="1"/>
                <c:pt idx="0">
                  <c:v>Total</c:v>
                </c:pt>
              </c:strCache>
            </c:strRef>
          </c:cat>
          <c:val>
            <c:numRef>
              <c:f>Sheet3!$G$4</c:f>
              <c:numCache>
                <c:formatCode>#,###,"k"</c:formatCode>
                <c:ptCount val="1"/>
                <c:pt idx="0">
                  <c:v>713183</c:v>
                </c:pt>
              </c:numCache>
            </c:numRef>
          </c:val>
          <c:extLst/>
        </c:ser>
        <c:ser>
          <c:idx val="7"/>
          <c:order val="7"/>
          <c:tx>
            <c:strRef>
              <c:f>Sheet3!$H$3</c:f>
              <c:strCache>
                <c:ptCount val="1"/>
                <c:pt idx="0">
                  <c:v>TXT</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Sheet3!$A$4</c:f>
              <c:strCache>
                <c:ptCount val="1"/>
                <c:pt idx="0">
                  <c:v>Total</c:v>
                </c:pt>
              </c:strCache>
            </c:strRef>
          </c:cat>
          <c:val>
            <c:numRef>
              <c:f>Sheet3!$H$4</c:f>
              <c:numCache>
                <c:formatCode>#,###,"k"</c:formatCode>
                <c:ptCount val="1"/>
                <c:pt idx="0">
                  <c:v>701122</c:v>
                </c:pt>
              </c:numCache>
            </c:numRef>
          </c:val>
          <c:extLst/>
        </c:ser>
        <c:ser>
          <c:idx val="8"/>
          <c:order val="8"/>
          <c:tx>
            <c:strRef>
              <c:f>Sheet3!$I$3</c:f>
              <c:strCache>
                <c:ptCount val="1"/>
                <c:pt idx="0">
                  <c:v>Email</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Sheet3!$A$4</c:f>
              <c:strCache>
                <c:ptCount val="1"/>
                <c:pt idx="0">
                  <c:v>Total</c:v>
                </c:pt>
              </c:strCache>
            </c:strRef>
          </c:cat>
          <c:val>
            <c:numRef>
              <c:f>Sheet3!$I$4</c:f>
              <c:numCache>
                <c:formatCode>#,###,"k"</c:formatCode>
                <c:ptCount val="1"/>
                <c:pt idx="0">
                  <c:v>516322</c:v>
                </c:pt>
              </c:numCache>
            </c:numRef>
          </c:val>
          <c:extLst/>
        </c:ser>
        <c:ser>
          <c:idx val="9"/>
          <c:order val="9"/>
          <c:tx>
            <c:strRef>
              <c:f>Sheet3!$J$3</c:f>
              <c:strCache>
                <c:ptCount val="1"/>
                <c:pt idx="0">
                  <c:v>Visio</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Sheet3!$A$4</c:f>
              <c:strCache>
                <c:ptCount val="1"/>
                <c:pt idx="0">
                  <c:v>Total</c:v>
                </c:pt>
              </c:strCache>
            </c:strRef>
          </c:cat>
          <c:val>
            <c:numRef>
              <c:f>Sheet3!$J$4</c:f>
              <c:numCache>
                <c:formatCode>#,###,"k"</c:formatCode>
                <c:ptCount val="1"/>
                <c:pt idx="0">
                  <c:v>228704</c:v>
                </c:pt>
              </c:numCache>
            </c:numRef>
          </c:val>
          <c:extLst/>
        </c:ser>
        <c:dLbls>
          <c:dLblPos val="outEnd"/>
          <c:showLegendKey val="0"/>
          <c:showVal val="1"/>
          <c:showCatName val="0"/>
          <c:showSerName val="0"/>
          <c:showPercent val="0"/>
          <c:showBubbleSize val="0"/>
        </c:dLbls>
        <c:gapWidth val="150"/>
        <c:axId val="-497582288"/>
        <c:axId val="-497586096"/>
      </c:barChart>
      <c:catAx>
        <c:axId val="-497582288"/>
        <c:scaling>
          <c:orientation val="minMax"/>
        </c:scaling>
        <c:delete val="1"/>
        <c:axPos val="b"/>
        <c:numFmt formatCode="General" sourceLinked="1"/>
        <c:majorTickMark val="none"/>
        <c:minorTickMark val="none"/>
        <c:tickLblPos val="nextTo"/>
        <c:crossAx val="-497586096"/>
        <c:crosses val="autoZero"/>
        <c:auto val="1"/>
        <c:lblAlgn val="ctr"/>
        <c:lblOffset val="100"/>
        <c:noMultiLvlLbl val="0"/>
      </c:catAx>
      <c:valAx>
        <c:axId val="-497586096"/>
        <c:scaling>
          <c:orientation val="minMax"/>
        </c:scaling>
        <c:delete val="1"/>
        <c:axPos val="l"/>
        <c:majorGridlines>
          <c:spPr>
            <a:ln w="9525" cap="flat" cmpd="sng" algn="ctr">
              <a:solidFill>
                <a:schemeClr val="tx1">
                  <a:lumMod val="15000"/>
                  <a:lumOff val="85000"/>
                </a:schemeClr>
              </a:solidFill>
              <a:round/>
            </a:ln>
            <a:effectLst/>
          </c:spPr>
        </c:majorGridlines>
        <c:numFmt formatCode="#,###,&quot;k&quot;" sourceLinked="1"/>
        <c:majorTickMark val="none"/>
        <c:minorTickMark val="none"/>
        <c:tickLblPos val="nextTo"/>
        <c:crossAx val="-49758228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v>Users</c:v>
          </c:tx>
          <c:spPr>
            <a:solidFill>
              <a:schemeClr val="accent1"/>
            </a:solidFill>
            <a:ln>
              <a:noFill/>
            </a:ln>
            <a:effectLst/>
          </c:spPr>
          <c:invertIfNegative val="0"/>
          <c:cat>
            <c:numRef>
              <c:f>Sheet2!$K$5:$K$9</c:f>
              <c:numCache>
                <c:formatCode>#,\k</c:formatCode>
                <c:ptCount val="5"/>
                <c:pt idx="0">
                  <c:v>10000</c:v>
                </c:pt>
                <c:pt idx="1">
                  <c:v>50000</c:v>
                </c:pt>
                <c:pt idx="2">
                  <c:v>100000</c:v>
                </c:pt>
                <c:pt idx="3">
                  <c:v>200000</c:v>
                </c:pt>
                <c:pt idx="4">
                  <c:v>300000</c:v>
                </c:pt>
              </c:numCache>
            </c:numRef>
          </c:cat>
          <c:val>
            <c:numRef>
              <c:f>Sheet2!$K$5:$K$9</c:f>
              <c:numCache>
                <c:formatCode>#,\k</c:formatCode>
                <c:ptCount val="5"/>
                <c:pt idx="0">
                  <c:v>10000</c:v>
                </c:pt>
                <c:pt idx="1">
                  <c:v>50000</c:v>
                </c:pt>
                <c:pt idx="2">
                  <c:v>100000</c:v>
                </c:pt>
                <c:pt idx="3">
                  <c:v>200000</c:v>
                </c:pt>
                <c:pt idx="4">
                  <c:v>300000</c:v>
                </c:pt>
              </c:numCache>
            </c:numRef>
          </c:val>
          <c:extLst/>
        </c:ser>
        <c:dLbls>
          <c:showLegendKey val="0"/>
          <c:showVal val="0"/>
          <c:showCatName val="0"/>
          <c:showSerName val="0"/>
          <c:showPercent val="0"/>
          <c:showBubbleSize val="0"/>
        </c:dLbls>
        <c:gapWidth val="219"/>
        <c:axId val="-497587184"/>
        <c:axId val="-497586640"/>
      </c:barChart>
      <c:lineChart>
        <c:grouping val="standard"/>
        <c:varyColors val="0"/>
        <c:ser>
          <c:idx val="1"/>
          <c:order val="1"/>
          <c:tx>
            <c:v>Cores</c:v>
          </c:tx>
          <c:spPr>
            <a:ln w="28575" cap="rnd">
              <a:solidFill>
                <a:schemeClr val="accent2"/>
              </a:solidFill>
              <a:round/>
            </a:ln>
            <a:effectLst/>
          </c:spPr>
          <c:marker>
            <c:symbol val="none"/>
          </c:marker>
          <c:val>
            <c:numRef>
              <c:f>Sheet2!$L$5:$L$9</c:f>
              <c:numCache>
                <c:formatCode>_(* #,##0_);_(* \(#,##0\);_(* "-"??_);_(@_)</c:formatCode>
                <c:ptCount val="5"/>
                <c:pt idx="0">
                  <c:v>12.331881687103234</c:v>
                </c:pt>
                <c:pt idx="1">
                  <c:v>61.65940843551617</c:v>
                </c:pt>
                <c:pt idx="2">
                  <c:v>123.31881687103234</c:v>
                </c:pt>
                <c:pt idx="3">
                  <c:v>246.63763374206468</c:v>
                </c:pt>
                <c:pt idx="4">
                  <c:v>369.95645061309699</c:v>
                </c:pt>
              </c:numCache>
            </c:numRef>
          </c:val>
          <c:smooth val="0"/>
          <c:extLst/>
        </c:ser>
        <c:dLbls>
          <c:showLegendKey val="0"/>
          <c:showVal val="0"/>
          <c:showCatName val="0"/>
          <c:showSerName val="0"/>
          <c:showPercent val="0"/>
          <c:showBubbleSize val="0"/>
        </c:dLbls>
        <c:marker val="1"/>
        <c:smooth val="0"/>
        <c:axId val="-189644160"/>
        <c:axId val="-497442208"/>
      </c:lineChart>
      <c:catAx>
        <c:axId val="-497587184"/>
        <c:scaling>
          <c:orientation val="minMax"/>
        </c:scaling>
        <c:delete val="0"/>
        <c:axPos val="b"/>
        <c:numFmt formatCode="#,\k"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7586640"/>
        <c:crosses val="autoZero"/>
        <c:auto val="1"/>
        <c:lblAlgn val="ctr"/>
        <c:lblOffset val="100"/>
        <c:noMultiLvlLbl val="0"/>
      </c:catAx>
      <c:valAx>
        <c:axId val="-4975866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Unique</a:t>
                </a:r>
                <a:r>
                  <a:rPr lang="en-US" baseline="0"/>
                  <a:t> Sync-Enabled Users</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k"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7587184"/>
        <c:crosses val="autoZero"/>
        <c:crossBetween val="between"/>
      </c:valAx>
      <c:valAx>
        <c:axId val="-497442208"/>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Cores Consumed</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 #,##0_);_(* \(#,##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644160"/>
        <c:crosses val="max"/>
        <c:crossBetween val="between"/>
      </c:valAx>
      <c:catAx>
        <c:axId val="-189644160"/>
        <c:scaling>
          <c:orientation val="minMax"/>
        </c:scaling>
        <c:delete val="1"/>
        <c:axPos val="b"/>
        <c:majorTickMark val="out"/>
        <c:minorTickMark val="none"/>
        <c:tickLblPos val="nextTo"/>
        <c:crossAx val="-49744220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SD Pro</c:v>
                </c:pt>
              </c:strCache>
            </c:strRef>
          </c:tx>
          <c:spPr>
            <a:ln w="28575" cap="rnd">
              <a:solidFill>
                <a:schemeClr val="accent1">
                  <a:alpha val="0"/>
                </a:schemeClr>
              </a:solidFill>
              <a:round/>
            </a:ln>
            <a:effectLst/>
          </c:spPr>
          <c:marker>
            <c:symbol val="none"/>
          </c:marker>
          <c:trendline>
            <c:spPr>
              <a:ln w="76200" cap="rnd">
                <a:solidFill>
                  <a:schemeClr val="accent5"/>
                </a:solidFill>
                <a:prstDash val="sysDot"/>
              </a:ln>
              <a:effectLst/>
            </c:spPr>
            <c:trendlineType val="exp"/>
            <c:forward val="120"/>
            <c:dispRSqr val="0"/>
            <c:dispEq val="0"/>
          </c:trendline>
          <c:trendline>
            <c:spPr>
              <a:ln w="107950" cap="rnd" cmpd="sng">
                <a:solidFill>
                  <a:schemeClr val="accent5"/>
                </a:solidFill>
                <a:prstDash val="solid"/>
              </a:ln>
              <a:effectLst/>
            </c:spPr>
            <c:trendlineType val="exp"/>
            <c:dispRSqr val="0"/>
            <c:dispEq val="0"/>
          </c:trendline>
          <c:cat>
            <c:numRef>
              <c:f>Sheet1!$A$2:$A$84</c:f>
              <c:numCache>
                <c:formatCode>m/d/yyyy</c:formatCode>
                <c:ptCount val="83"/>
                <c:pt idx="0">
                  <c:v>41579</c:v>
                </c:pt>
                <c:pt idx="1">
                  <c:v>41580</c:v>
                </c:pt>
                <c:pt idx="2">
                  <c:v>41581</c:v>
                </c:pt>
                <c:pt idx="3">
                  <c:v>41582</c:v>
                </c:pt>
                <c:pt idx="4">
                  <c:v>41583</c:v>
                </c:pt>
                <c:pt idx="5">
                  <c:v>41584</c:v>
                </c:pt>
                <c:pt idx="6">
                  <c:v>41585</c:v>
                </c:pt>
                <c:pt idx="7">
                  <c:v>41586</c:v>
                </c:pt>
                <c:pt idx="8">
                  <c:v>41587</c:v>
                </c:pt>
                <c:pt idx="9">
                  <c:v>41588</c:v>
                </c:pt>
                <c:pt idx="10">
                  <c:v>41589</c:v>
                </c:pt>
                <c:pt idx="11">
                  <c:v>41590</c:v>
                </c:pt>
                <c:pt idx="12">
                  <c:v>41591</c:v>
                </c:pt>
                <c:pt idx="13">
                  <c:v>41592</c:v>
                </c:pt>
                <c:pt idx="14">
                  <c:v>41593</c:v>
                </c:pt>
                <c:pt idx="15">
                  <c:v>41594</c:v>
                </c:pt>
                <c:pt idx="16">
                  <c:v>41595</c:v>
                </c:pt>
                <c:pt idx="17">
                  <c:v>41596</c:v>
                </c:pt>
                <c:pt idx="18">
                  <c:v>41597</c:v>
                </c:pt>
                <c:pt idx="19">
                  <c:v>41598</c:v>
                </c:pt>
                <c:pt idx="20">
                  <c:v>41599</c:v>
                </c:pt>
                <c:pt idx="21">
                  <c:v>41600</c:v>
                </c:pt>
                <c:pt idx="22">
                  <c:v>41601</c:v>
                </c:pt>
                <c:pt idx="23">
                  <c:v>41602</c:v>
                </c:pt>
                <c:pt idx="24">
                  <c:v>41603</c:v>
                </c:pt>
                <c:pt idx="25">
                  <c:v>41604</c:v>
                </c:pt>
                <c:pt idx="26">
                  <c:v>41605</c:v>
                </c:pt>
                <c:pt idx="27">
                  <c:v>41606</c:v>
                </c:pt>
                <c:pt idx="28">
                  <c:v>41607</c:v>
                </c:pt>
                <c:pt idx="29">
                  <c:v>41608</c:v>
                </c:pt>
                <c:pt idx="30">
                  <c:v>41609</c:v>
                </c:pt>
                <c:pt idx="31">
                  <c:v>41610</c:v>
                </c:pt>
                <c:pt idx="32">
                  <c:v>41611</c:v>
                </c:pt>
                <c:pt idx="33">
                  <c:v>41612</c:v>
                </c:pt>
                <c:pt idx="34">
                  <c:v>41613</c:v>
                </c:pt>
                <c:pt idx="35">
                  <c:v>41614</c:v>
                </c:pt>
                <c:pt idx="36">
                  <c:v>41615</c:v>
                </c:pt>
                <c:pt idx="37">
                  <c:v>41616</c:v>
                </c:pt>
                <c:pt idx="38">
                  <c:v>41617</c:v>
                </c:pt>
                <c:pt idx="39">
                  <c:v>41618</c:v>
                </c:pt>
                <c:pt idx="40">
                  <c:v>41619</c:v>
                </c:pt>
                <c:pt idx="41">
                  <c:v>41620</c:v>
                </c:pt>
                <c:pt idx="42">
                  <c:v>41621</c:v>
                </c:pt>
                <c:pt idx="43">
                  <c:v>41622</c:v>
                </c:pt>
                <c:pt idx="44">
                  <c:v>41623</c:v>
                </c:pt>
                <c:pt idx="45">
                  <c:v>41624</c:v>
                </c:pt>
                <c:pt idx="46">
                  <c:v>41625</c:v>
                </c:pt>
                <c:pt idx="47">
                  <c:v>41626</c:v>
                </c:pt>
                <c:pt idx="48">
                  <c:v>41627</c:v>
                </c:pt>
                <c:pt idx="49">
                  <c:v>41628</c:v>
                </c:pt>
                <c:pt idx="50">
                  <c:v>41629</c:v>
                </c:pt>
                <c:pt idx="51">
                  <c:v>41630</c:v>
                </c:pt>
                <c:pt idx="52">
                  <c:v>41631</c:v>
                </c:pt>
                <c:pt idx="53">
                  <c:v>41632</c:v>
                </c:pt>
                <c:pt idx="54">
                  <c:v>41633</c:v>
                </c:pt>
                <c:pt idx="55">
                  <c:v>41634</c:v>
                </c:pt>
                <c:pt idx="56">
                  <c:v>41635</c:v>
                </c:pt>
                <c:pt idx="57">
                  <c:v>41636</c:v>
                </c:pt>
                <c:pt idx="58">
                  <c:v>41637</c:v>
                </c:pt>
                <c:pt idx="59">
                  <c:v>41638</c:v>
                </c:pt>
                <c:pt idx="60">
                  <c:v>41639</c:v>
                </c:pt>
                <c:pt idx="61">
                  <c:v>41640</c:v>
                </c:pt>
                <c:pt idx="62">
                  <c:v>41641</c:v>
                </c:pt>
                <c:pt idx="63">
                  <c:v>41642</c:v>
                </c:pt>
                <c:pt idx="64">
                  <c:v>41643</c:v>
                </c:pt>
                <c:pt idx="65">
                  <c:v>41644</c:v>
                </c:pt>
                <c:pt idx="66">
                  <c:v>41645</c:v>
                </c:pt>
                <c:pt idx="67">
                  <c:v>41646</c:v>
                </c:pt>
                <c:pt idx="68">
                  <c:v>41647</c:v>
                </c:pt>
                <c:pt idx="69">
                  <c:v>41648</c:v>
                </c:pt>
                <c:pt idx="70">
                  <c:v>41649</c:v>
                </c:pt>
                <c:pt idx="71">
                  <c:v>41650</c:v>
                </c:pt>
                <c:pt idx="72">
                  <c:v>41651</c:v>
                </c:pt>
                <c:pt idx="73">
                  <c:v>41652</c:v>
                </c:pt>
                <c:pt idx="74">
                  <c:v>41653</c:v>
                </c:pt>
                <c:pt idx="75">
                  <c:v>41654</c:v>
                </c:pt>
                <c:pt idx="76">
                  <c:v>41655</c:v>
                </c:pt>
                <c:pt idx="77">
                  <c:v>41656</c:v>
                </c:pt>
                <c:pt idx="78">
                  <c:v>41657</c:v>
                </c:pt>
                <c:pt idx="79">
                  <c:v>41658</c:v>
                </c:pt>
                <c:pt idx="80">
                  <c:v>41659</c:v>
                </c:pt>
                <c:pt idx="81">
                  <c:v>41660</c:v>
                </c:pt>
                <c:pt idx="82">
                  <c:v>41661</c:v>
                </c:pt>
              </c:numCache>
            </c:numRef>
          </c:cat>
          <c:val>
            <c:numRef>
              <c:f>Sheet1!$B$2:$B$84</c:f>
              <c:numCache>
                <c:formatCode>General</c:formatCode>
                <c:ptCount val="83"/>
                <c:pt idx="0">
                  <c:v>132.29623413085937</c:v>
                </c:pt>
                <c:pt idx="1">
                  <c:v>189.48725700378418</c:v>
                </c:pt>
                <c:pt idx="2">
                  <c:v>229.49534130096436</c:v>
                </c:pt>
                <c:pt idx="3">
                  <c:v>197.66758728027344</c:v>
                </c:pt>
                <c:pt idx="4">
                  <c:v>218.05688953399658</c:v>
                </c:pt>
                <c:pt idx="5">
                  <c:v>230.77425670623779</c:v>
                </c:pt>
                <c:pt idx="6">
                  <c:v>196.3585958480835</c:v>
                </c:pt>
                <c:pt idx="7">
                  <c:v>202.63602733612061</c:v>
                </c:pt>
                <c:pt idx="8">
                  <c:v>206.79221630096436</c:v>
                </c:pt>
                <c:pt idx="9">
                  <c:v>211.88832569122314</c:v>
                </c:pt>
                <c:pt idx="10">
                  <c:v>212.9640645980835</c:v>
                </c:pt>
                <c:pt idx="11">
                  <c:v>213.03248310089111</c:v>
                </c:pt>
                <c:pt idx="12">
                  <c:v>244.09687805175781</c:v>
                </c:pt>
                <c:pt idx="13">
                  <c:v>236.9140567779541</c:v>
                </c:pt>
                <c:pt idx="14">
                  <c:v>199.36919212341309</c:v>
                </c:pt>
                <c:pt idx="15">
                  <c:v>215.24322032928467</c:v>
                </c:pt>
                <c:pt idx="16">
                  <c:v>208.97152996063232</c:v>
                </c:pt>
                <c:pt idx="17">
                  <c:v>215.3235502243042</c:v>
                </c:pt>
                <c:pt idx="18">
                  <c:v>220.89652442932129</c:v>
                </c:pt>
                <c:pt idx="19">
                  <c:v>215.66191577911377</c:v>
                </c:pt>
                <c:pt idx="20">
                  <c:v>209.89545345306396</c:v>
                </c:pt>
                <c:pt idx="21">
                  <c:v>194.63947772979736</c:v>
                </c:pt>
                <c:pt idx="22">
                  <c:v>234.32107734680176</c:v>
                </c:pt>
                <c:pt idx="23">
                  <c:v>235.1819543838501</c:v>
                </c:pt>
                <c:pt idx="24">
                  <c:v>224.86794471740723</c:v>
                </c:pt>
                <c:pt idx="25">
                  <c:v>242.18441486358643</c:v>
                </c:pt>
                <c:pt idx="26">
                  <c:v>234.69080543518066</c:v>
                </c:pt>
                <c:pt idx="27">
                  <c:v>233.9238338470459</c:v>
                </c:pt>
                <c:pt idx="28">
                  <c:v>224.63832759857178</c:v>
                </c:pt>
                <c:pt idx="29">
                  <c:v>171.99584865570068</c:v>
                </c:pt>
                <c:pt idx="30">
                  <c:v>252.05036067962646</c:v>
                </c:pt>
                <c:pt idx="31">
                  <c:v>235.88883590698242</c:v>
                </c:pt>
                <c:pt idx="32">
                  <c:v>228.90562629699707</c:v>
                </c:pt>
                <c:pt idx="33">
                  <c:v>250.10651206970215</c:v>
                </c:pt>
                <c:pt idx="34">
                  <c:v>240.50770950317383</c:v>
                </c:pt>
                <c:pt idx="35">
                  <c:v>247.45021438598633</c:v>
                </c:pt>
                <c:pt idx="36">
                  <c:v>237.14628410339355</c:v>
                </c:pt>
                <c:pt idx="37">
                  <c:v>244.23489189147949</c:v>
                </c:pt>
                <c:pt idx="38">
                  <c:v>254.45427131652832</c:v>
                </c:pt>
                <c:pt idx="39">
                  <c:v>254.45427131652832</c:v>
                </c:pt>
                <c:pt idx="40">
                  <c:v>254.45427131652832</c:v>
                </c:pt>
                <c:pt idx="41">
                  <c:v>254.45427131652832</c:v>
                </c:pt>
                <c:pt idx="42">
                  <c:v>254.45427131652832</c:v>
                </c:pt>
                <c:pt idx="43">
                  <c:v>236.35476016998291</c:v>
                </c:pt>
                <c:pt idx="44">
                  <c:v>225.76440334320068</c:v>
                </c:pt>
                <c:pt idx="45">
                  <c:v>254.92166137695312</c:v>
                </c:pt>
                <c:pt idx="46">
                  <c:v>249.36440181732178</c:v>
                </c:pt>
                <c:pt idx="47">
                  <c:v>250.60221385955811</c:v>
                </c:pt>
                <c:pt idx="48">
                  <c:v>262.3834981918335</c:v>
                </c:pt>
                <c:pt idx="49">
                  <c:v>262.80103492736816</c:v>
                </c:pt>
                <c:pt idx="50">
                  <c:v>260.32616710662842</c:v>
                </c:pt>
                <c:pt idx="51">
                  <c:v>263.86023235321045</c:v>
                </c:pt>
                <c:pt idx="52">
                  <c:v>257.22162532806396</c:v>
                </c:pt>
                <c:pt idx="53">
                  <c:v>258.0299015045166</c:v>
                </c:pt>
                <c:pt idx="54">
                  <c:v>275.55624008178711</c:v>
                </c:pt>
                <c:pt idx="55">
                  <c:v>265.38611602783203</c:v>
                </c:pt>
                <c:pt idx="56">
                  <c:v>257.2568244934082</c:v>
                </c:pt>
                <c:pt idx="57">
                  <c:v>254.16403388977051</c:v>
                </c:pt>
                <c:pt idx="58">
                  <c:v>272.62171936035156</c:v>
                </c:pt>
                <c:pt idx="59">
                  <c:v>259.76092433929443</c:v>
                </c:pt>
                <c:pt idx="60">
                  <c:v>267.99948692321777</c:v>
                </c:pt>
                <c:pt idx="61">
                  <c:v>269.31268978118896</c:v>
                </c:pt>
                <c:pt idx="62">
                  <c:v>266.56080436706543</c:v>
                </c:pt>
                <c:pt idx="63">
                  <c:v>253.20974922180176</c:v>
                </c:pt>
                <c:pt idx="64">
                  <c:v>245.6286792755127</c:v>
                </c:pt>
                <c:pt idx="65">
                  <c:v>274.0107364654541</c:v>
                </c:pt>
                <c:pt idx="66">
                  <c:v>254.05598831176758</c:v>
                </c:pt>
                <c:pt idx="67">
                  <c:v>268.70739650726318</c:v>
                </c:pt>
                <c:pt idx="68">
                  <c:v>253.69345283508301</c:v>
                </c:pt>
                <c:pt idx="69">
                  <c:v>260.6559886932373</c:v>
                </c:pt>
                <c:pt idx="70">
                  <c:v>257.46028709411621</c:v>
                </c:pt>
                <c:pt idx="71">
                  <c:v>207.5085563659668</c:v>
                </c:pt>
                <c:pt idx="72">
                  <c:v>257.70356464385986</c:v>
                </c:pt>
                <c:pt idx="73">
                  <c:v>267.72360897064209</c:v>
                </c:pt>
                <c:pt idx="74">
                  <c:v>261.64581871032715</c:v>
                </c:pt>
                <c:pt idx="75">
                  <c:v>272.31543254852295</c:v>
                </c:pt>
                <c:pt idx="76">
                  <c:v>272.70005798339844</c:v>
                </c:pt>
                <c:pt idx="77">
                  <c:v>240.65693950653076</c:v>
                </c:pt>
                <c:pt idx="78">
                  <c:v>272.35112380981445</c:v>
                </c:pt>
                <c:pt idx="79">
                  <c:v>271.91707611083984</c:v>
                </c:pt>
                <c:pt idx="80">
                  <c:v>266.04088878631592</c:v>
                </c:pt>
                <c:pt idx="81">
                  <c:v>277.91983413696289</c:v>
                </c:pt>
                <c:pt idx="82">
                  <c:v>261.54152488708496</c:v>
                </c:pt>
              </c:numCache>
            </c:numRef>
          </c:val>
          <c:smooth val="0"/>
        </c:ser>
        <c:ser>
          <c:idx val="1"/>
          <c:order val="1"/>
          <c:tx>
            <c:strRef>
              <c:f>Sheet1!$C$1</c:f>
              <c:strCache>
                <c:ptCount val="1"/>
                <c:pt idx="0">
                  <c:v>Team Site</c:v>
                </c:pt>
              </c:strCache>
            </c:strRef>
          </c:tx>
          <c:spPr>
            <a:ln w="28575" cap="rnd">
              <a:solidFill>
                <a:schemeClr val="accent1">
                  <a:alpha val="0"/>
                </a:schemeClr>
              </a:solidFill>
              <a:round/>
            </a:ln>
            <a:effectLst/>
          </c:spPr>
          <c:marker>
            <c:symbol val="none"/>
          </c:marker>
          <c:trendline>
            <c:spPr>
              <a:ln w="73025" cap="rnd">
                <a:solidFill>
                  <a:schemeClr val="accent3"/>
                </a:solidFill>
                <a:prstDash val="sysDot"/>
              </a:ln>
              <a:effectLst/>
            </c:spPr>
            <c:trendlineType val="exp"/>
            <c:forward val="120"/>
            <c:dispRSqr val="0"/>
            <c:dispEq val="0"/>
          </c:trendline>
          <c:trendline>
            <c:spPr>
              <a:ln w="101600" cap="rnd" cmpd="sng">
                <a:solidFill>
                  <a:schemeClr val="accent3"/>
                </a:solidFill>
                <a:prstDash val="solid"/>
              </a:ln>
              <a:effectLst/>
            </c:spPr>
            <c:trendlineType val="exp"/>
            <c:dispRSqr val="0"/>
            <c:dispEq val="0"/>
          </c:trendline>
          <c:cat>
            <c:numRef>
              <c:f>Sheet1!$A$2:$A$84</c:f>
              <c:numCache>
                <c:formatCode>m/d/yyyy</c:formatCode>
                <c:ptCount val="83"/>
                <c:pt idx="0">
                  <c:v>41579</c:v>
                </c:pt>
                <c:pt idx="1">
                  <c:v>41580</c:v>
                </c:pt>
                <c:pt idx="2">
                  <c:v>41581</c:v>
                </c:pt>
                <c:pt idx="3">
                  <c:v>41582</c:v>
                </c:pt>
                <c:pt idx="4">
                  <c:v>41583</c:v>
                </c:pt>
                <c:pt idx="5">
                  <c:v>41584</c:v>
                </c:pt>
                <c:pt idx="6">
                  <c:v>41585</c:v>
                </c:pt>
                <c:pt idx="7">
                  <c:v>41586</c:v>
                </c:pt>
                <c:pt idx="8">
                  <c:v>41587</c:v>
                </c:pt>
                <c:pt idx="9">
                  <c:v>41588</c:v>
                </c:pt>
                <c:pt idx="10">
                  <c:v>41589</c:v>
                </c:pt>
                <c:pt idx="11">
                  <c:v>41590</c:v>
                </c:pt>
                <c:pt idx="12">
                  <c:v>41591</c:v>
                </c:pt>
                <c:pt idx="13">
                  <c:v>41592</c:v>
                </c:pt>
                <c:pt idx="14">
                  <c:v>41593</c:v>
                </c:pt>
                <c:pt idx="15">
                  <c:v>41594</c:v>
                </c:pt>
                <c:pt idx="16">
                  <c:v>41595</c:v>
                </c:pt>
                <c:pt idx="17">
                  <c:v>41596</c:v>
                </c:pt>
                <c:pt idx="18">
                  <c:v>41597</c:v>
                </c:pt>
                <c:pt idx="19">
                  <c:v>41598</c:v>
                </c:pt>
                <c:pt idx="20">
                  <c:v>41599</c:v>
                </c:pt>
                <c:pt idx="21">
                  <c:v>41600</c:v>
                </c:pt>
                <c:pt idx="22">
                  <c:v>41601</c:v>
                </c:pt>
                <c:pt idx="23">
                  <c:v>41602</c:v>
                </c:pt>
                <c:pt idx="24">
                  <c:v>41603</c:v>
                </c:pt>
                <c:pt idx="25">
                  <c:v>41604</c:v>
                </c:pt>
                <c:pt idx="26">
                  <c:v>41605</c:v>
                </c:pt>
                <c:pt idx="27">
                  <c:v>41606</c:v>
                </c:pt>
                <c:pt idx="28">
                  <c:v>41607</c:v>
                </c:pt>
                <c:pt idx="29">
                  <c:v>41608</c:v>
                </c:pt>
                <c:pt idx="30">
                  <c:v>41609</c:v>
                </c:pt>
                <c:pt idx="31">
                  <c:v>41610</c:v>
                </c:pt>
                <c:pt idx="32">
                  <c:v>41611</c:v>
                </c:pt>
                <c:pt idx="33">
                  <c:v>41612</c:v>
                </c:pt>
                <c:pt idx="34">
                  <c:v>41613</c:v>
                </c:pt>
                <c:pt idx="35">
                  <c:v>41614</c:v>
                </c:pt>
                <c:pt idx="36">
                  <c:v>41615</c:v>
                </c:pt>
                <c:pt idx="37">
                  <c:v>41616</c:v>
                </c:pt>
                <c:pt idx="38">
                  <c:v>41617</c:v>
                </c:pt>
                <c:pt idx="39">
                  <c:v>41618</c:v>
                </c:pt>
                <c:pt idx="40">
                  <c:v>41619</c:v>
                </c:pt>
                <c:pt idx="41">
                  <c:v>41620</c:v>
                </c:pt>
                <c:pt idx="42">
                  <c:v>41621</c:v>
                </c:pt>
                <c:pt idx="43">
                  <c:v>41622</c:v>
                </c:pt>
                <c:pt idx="44">
                  <c:v>41623</c:v>
                </c:pt>
                <c:pt idx="45">
                  <c:v>41624</c:v>
                </c:pt>
                <c:pt idx="46">
                  <c:v>41625</c:v>
                </c:pt>
                <c:pt idx="47">
                  <c:v>41626</c:v>
                </c:pt>
                <c:pt idx="48">
                  <c:v>41627</c:v>
                </c:pt>
                <c:pt idx="49">
                  <c:v>41628</c:v>
                </c:pt>
                <c:pt idx="50">
                  <c:v>41629</c:v>
                </c:pt>
                <c:pt idx="51">
                  <c:v>41630</c:v>
                </c:pt>
                <c:pt idx="52">
                  <c:v>41631</c:v>
                </c:pt>
                <c:pt idx="53">
                  <c:v>41632</c:v>
                </c:pt>
                <c:pt idx="54">
                  <c:v>41633</c:v>
                </c:pt>
                <c:pt idx="55">
                  <c:v>41634</c:v>
                </c:pt>
                <c:pt idx="56">
                  <c:v>41635</c:v>
                </c:pt>
                <c:pt idx="57">
                  <c:v>41636</c:v>
                </c:pt>
                <c:pt idx="58">
                  <c:v>41637</c:v>
                </c:pt>
                <c:pt idx="59">
                  <c:v>41638</c:v>
                </c:pt>
                <c:pt idx="60">
                  <c:v>41639</c:v>
                </c:pt>
                <c:pt idx="61">
                  <c:v>41640</c:v>
                </c:pt>
                <c:pt idx="62">
                  <c:v>41641</c:v>
                </c:pt>
                <c:pt idx="63">
                  <c:v>41642</c:v>
                </c:pt>
                <c:pt idx="64">
                  <c:v>41643</c:v>
                </c:pt>
                <c:pt idx="65">
                  <c:v>41644</c:v>
                </c:pt>
                <c:pt idx="66">
                  <c:v>41645</c:v>
                </c:pt>
                <c:pt idx="67">
                  <c:v>41646</c:v>
                </c:pt>
                <c:pt idx="68">
                  <c:v>41647</c:v>
                </c:pt>
                <c:pt idx="69">
                  <c:v>41648</c:v>
                </c:pt>
                <c:pt idx="70">
                  <c:v>41649</c:v>
                </c:pt>
                <c:pt idx="71">
                  <c:v>41650</c:v>
                </c:pt>
                <c:pt idx="72">
                  <c:v>41651</c:v>
                </c:pt>
                <c:pt idx="73">
                  <c:v>41652</c:v>
                </c:pt>
                <c:pt idx="74">
                  <c:v>41653</c:v>
                </c:pt>
                <c:pt idx="75">
                  <c:v>41654</c:v>
                </c:pt>
                <c:pt idx="76">
                  <c:v>41655</c:v>
                </c:pt>
                <c:pt idx="77">
                  <c:v>41656</c:v>
                </c:pt>
                <c:pt idx="78">
                  <c:v>41657</c:v>
                </c:pt>
                <c:pt idx="79">
                  <c:v>41658</c:v>
                </c:pt>
                <c:pt idx="80">
                  <c:v>41659</c:v>
                </c:pt>
                <c:pt idx="81">
                  <c:v>41660</c:v>
                </c:pt>
                <c:pt idx="82">
                  <c:v>41661</c:v>
                </c:pt>
              </c:numCache>
            </c:numRef>
          </c:cat>
          <c:val>
            <c:numRef>
              <c:f>Sheet1!$C$2:$C$84</c:f>
              <c:numCache>
                <c:formatCode>General</c:formatCode>
                <c:ptCount val="83"/>
                <c:pt idx="0">
                  <c:v>50.201262474060059</c:v>
                </c:pt>
                <c:pt idx="1">
                  <c:v>70.906302452087402</c:v>
                </c:pt>
                <c:pt idx="2">
                  <c:v>86.567974090576172</c:v>
                </c:pt>
                <c:pt idx="3">
                  <c:v>75.751373291015625</c:v>
                </c:pt>
                <c:pt idx="4">
                  <c:v>83.06496524810791</c:v>
                </c:pt>
                <c:pt idx="5">
                  <c:v>89.933043479919434</c:v>
                </c:pt>
                <c:pt idx="6">
                  <c:v>77.56098461151123</c:v>
                </c:pt>
                <c:pt idx="7">
                  <c:v>79.062196731567383</c:v>
                </c:pt>
                <c:pt idx="8">
                  <c:v>85.068630218505859</c:v>
                </c:pt>
                <c:pt idx="9">
                  <c:v>84.737058639526367</c:v>
                </c:pt>
                <c:pt idx="10">
                  <c:v>87.709534645080566</c:v>
                </c:pt>
                <c:pt idx="11">
                  <c:v>86.988778114318848</c:v>
                </c:pt>
                <c:pt idx="12">
                  <c:v>99.395387649536133</c:v>
                </c:pt>
                <c:pt idx="13">
                  <c:v>100.31490612030029</c:v>
                </c:pt>
                <c:pt idx="14">
                  <c:v>88.839619636535645</c:v>
                </c:pt>
                <c:pt idx="15">
                  <c:v>87.367560386657715</c:v>
                </c:pt>
                <c:pt idx="16">
                  <c:v>83.371220588684082</c:v>
                </c:pt>
                <c:pt idx="17">
                  <c:v>92.862692832946777</c:v>
                </c:pt>
                <c:pt idx="18">
                  <c:v>92.865879058837891</c:v>
                </c:pt>
                <c:pt idx="19">
                  <c:v>95.037132263183594</c:v>
                </c:pt>
                <c:pt idx="20">
                  <c:v>94.257518768310547</c:v>
                </c:pt>
                <c:pt idx="21">
                  <c:v>89.186492919921875</c:v>
                </c:pt>
                <c:pt idx="22">
                  <c:v>108.00149631500244</c:v>
                </c:pt>
                <c:pt idx="23">
                  <c:v>104.43716144561768</c:v>
                </c:pt>
                <c:pt idx="24">
                  <c:v>102.71681690216064</c:v>
                </c:pt>
                <c:pt idx="25">
                  <c:v>111.3892707824707</c:v>
                </c:pt>
                <c:pt idx="26">
                  <c:v>107.96344947814941</c:v>
                </c:pt>
                <c:pt idx="27">
                  <c:v>107.92452716827393</c:v>
                </c:pt>
                <c:pt idx="28">
                  <c:v>108.35103034973145</c:v>
                </c:pt>
                <c:pt idx="29">
                  <c:v>77.409562110900879</c:v>
                </c:pt>
                <c:pt idx="30">
                  <c:v>118.46041965484619</c:v>
                </c:pt>
                <c:pt idx="31">
                  <c:v>112.86861610412598</c:v>
                </c:pt>
                <c:pt idx="32">
                  <c:v>110.49668502807617</c:v>
                </c:pt>
                <c:pt idx="33">
                  <c:v>121.34453010559082</c:v>
                </c:pt>
                <c:pt idx="34">
                  <c:v>115.64090633392334</c:v>
                </c:pt>
                <c:pt idx="35">
                  <c:v>126.00676345825195</c:v>
                </c:pt>
                <c:pt idx="36">
                  <c:v>117.69000625610352</c:v>
                </c:pt>
                <c:pt idx="37">
                  <c:v>121.7419261932373</c:v>
                </c:pt>
                <c:pt idx="38">
                  <c:v>126.11225891113281</c:v>
                </c:pt>
                <c:pt idx="39">
                  <c:v>126.11225891113281</c:v>
                </c:pt>
                <c:pt idx="40">
                  <c:v>126.11225891113281</c:v>
                </c:pt>
                <c:pt idx="41">
                  <c:v>126.11225891113281</c:v>
                </c:pt>
                <c:pt idx="42">
                  <c:v>126.11225891113281</c:v>
                </c:pt>
                <c:pt idx="43">
                  <c:v>127.86803722381592</c:v>
                </c:pt>
                <c:pt idx="44">
                  <c:v>115.73316669464111</c:v>
                </c:pt>
                <c:pt idx="45">
                  <c:v>131.92283630371094</c:v>
                </c:pt>
                <c:pt idx="46">
                  <c:v>131.24921035766602</c:v>
                </c:pt>
                <c:pt idx="47">
                  <c:v>136.83064651489258</c:v>
                </c:pt>
                <c:pt idx="48">
                  <c:v>141.07549858093262</c:v>
                </c:pt>
                <c:pt idx="49">
                  <c:v>142.86966228485107</c:v>
                </c:pt>
                <c:pt idx="50">
                  <c:v>143.8978385925293</c:v>
                </c:pt>
                <c:pt idx="51">
                  <c:v>143.56048488616943</c:v>
                </c:pt>
                <c:pt idx="52">
                  <c:v>143.18920040130615</c:v>
                </c:pt>
                <c:pt idx="53">
                  <c:v>142.1559534072876</c:v>
                </c:pt>
                <c:pt idx="54">
                  <c:v>150.80829620361328</c:v>
                </c:pt>
                <c:pt idx="55">
                  <c:v>145.74406433105469</c:v>
                </c:pt>
                <c:pt idx="56">
                  <c:v>144.63032531738281</c:v>
                </c:pt>
                <c:pt idx="57">
                  <c:v>143.00551795959473</c:v>
                </c:pt>
                <c:pt idx="58">
                  <c:v>149.42001152038574</c:v>
                </c:pt>
                <c:pt idx="59">
                  <c:v>146.7145824432373</c:v>
                </c:pt>
                <c:pt idx="60">
                  <c:v>151.15117835998535</c:v>
                </c:pt>
                <c:pt idx="61">
                  <c:v>151.22653579711914</c:v>
                </c:pt>
                <c:pt idx="62">
                  <c:v>148.90535068511963</c:v>
                </c:pt>
                <c:pt idx="63">
                  <c:v>144.84281826019287</c:v>
                </c:pt>
                <c:pt idx="64">
                  <c:v>133.6220531463623</c:v>
                </c:pt>
                <c:pt idx="65">
                  <c:v>153.34538459777832</c:v>
                </c:pt>
                <c:pt idx="66">
                  <c:v>146.04987049102783</c:v>
                </c:pt>
                <c:pt idx="67">
                  <c:v>152.82706260681152</c:v>
                </c:pt>
                <c:pt idx="68">
                  <c:v>149.36546421051025</c:v>
                </c:pt>
                <c:pt idx="69">
                  <c:v>152.73813915252686</c:v>
                </c:pt>
                <c:pt idx="70">
                  <c:v>157.09659957885742</c:v>
                </c:pt>
                <c:pt idx="71">
                  <c:v>122.77665615081787</c:v>
                </c:pt>
                <c:pt idx="72">
                  <c:v>155.10911560058594</c:v>
                </c:pt>
                <c:pt idx="73">
                  <c:v>158.85888576507568</c:v>
                </c:pt>
                <c:pt idx="74">
                  <c:v>158.6072998046875</c:v>
                </c:pt>
                <c:pt idx="75">
                  <c:v>164.35171890258789</c:v>
                </c:pt>
                <c:pt idx="76">
                  <c:v>163.91124534606934</c:v>
                </c:pt>
                <c:pt idx="77">
                  <c:v>145.61434650421143</c:v>
                </c:pt>
                <c:pt idx="78">
                  <c:v>168.30059432983398</c:v>
                </c:pt>
                <c:pt idx="79">
                  <c:v>166.23289203643799</c:v>
                </c:pt>
                <c:pt idx="80">
                  <c:v>166.17291641235352</c:v>
                </c:pt>
                <c:pt idx="81">
                  <c:v>171.70379161834717</c:v>
                </c:pt>
                <c:pt idx="82">
                  <c:v>164.5457763671875</c:v>
                </c:pt>
              </c:numCache>
            </c:numRef>
          </c:val>
          <c:smooth val="0"/>
        </c:ser>
        <c:dLbls>
          <c:showLegendKey val="0"/>
          <c:showVal val="0"/>
          <c:showCatName val="0"/>
          <c:showSerName val="0"/>
          <c:showPercent val="0"/>
          <c:showBubbleSize val="0"/>
        </c:dLbls>
        <c:smooth val="0"/>
        <c:axId val="-497589360"/>
        <c:axId val="-497582832"/>
      </c:lineChart>
      <c:dateAx>
        <c:axId val="-497589360"/>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7582832"/>
        <c:crosses val="autoZero"/>
        <c:auto val="1"/>
        <c:lblOffset val="100"/>
        <c:baseTimeUnit val="days"/>
      </c:dateAx>
      <c:valAx>
        <c:axId val="-497582832"/>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smtClean="0"/>
                  <a:t>TBs of</a:t>
                </a:r>
                <a:r>
                  <a:rPr lang="en-US" baseline="0" dirty="0" smtClean="0"/>
                  <a:t> content</a:t>
                </a:r>
                <a:endParaRPr lang="en-US"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crossAx val="-4975893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j-lt"/>
                <a:ea typeface="+mn-ea"/>
                <a:cs typeface="+mn-cs"/>
              </a:defRPr>
            </a:pPr>
            <a:r>
              <a:rPr lang="en-US" dirty="0" smtClean="0"/>
              <a:t>Active User Growth</a:t>
            </a:r>
            <a:r>
              <a:rPr lang="en-US" baseline="0" dirty="0" smtClean="0"/>
              <a:t> – Tenant X</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j-lt"/>
              <a:ea typeface="+mn-ea"/>
              <a:cs typeface="+mn-cs"/>
            </a:defRPr>
          </a:pPr>
          <a:endParaRPr lang="en-US"/>
        </a:p>
      </c:txPr>
    </c:title>
    <c:autoTitleDeleted val="0"/>
    <c:plotArea>
      <c:layout/>
      <c:lineChart>
        <c:grouping val="standard"/>
        <c:varyColors val="0"/>
        <c:ser>
          <c:idx val="0"/>
          <c:order val="0"/>
          <c:tx>
            <c:strRef>
              <c:f>Sheet1!$B$1</c:f>
              <c:strCache>
                <c:ptCount val="1"/>
                <c:pt idx="0">
                  <c:v>ActiveUsers</c:v>
                </c:pt>
              </c:strCache>
            </c:strRef>
          </c:tx>
          <c:spPr>
            <a:ln w="28575" cap="rnd">
              <a:solidFill>
                <a:schemeClr val="accent1"/>
              </a:solidFill>
              <a:round/>
            </a:ln>
            <a:effectLst/>
          </c:spPr>
          <c:marker>
            <c:symbol val="none"/>
          </c:marker>
          <c:dLbls>
            <c:dLbl>
              <c:idx val="52"/>
              <c:dLblPos val="t"/>
              <c:showLegendKey val="0"/>
              <c:showVal val="1"/>
              <c:showCatName val="0"/>
              <c:showSerName val="0"/>
              <c:showPercent val="0"/>
              <c:showBubbleSize val="0"/>
              <c:extLst>
                <c:ext xmlns:c16="http://schemas.microsoft.com/office/drawing/2014/chart" uri="{C3380CC4-5D6E-409C-BE32-E72D297353CC}">
                  <c16:uniqueId val="{00000000-60B0-4ABF-BBB3-6B173784F165}"/>
                </c:ext>
                <c:ext xmlns:c15="http://schemas.microsoft.com/office/drawing/2012/chart" uri="{CE6537A1-D6FC-4f65-9D91-7224C49458BB}"/>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Segoe UI Semibold" panose="020B0702040204020203" pitchFamily="34" charset="0"/>
                    <a:ea typeface="+mn-ea"/>
                    <a:cs typeface="Segoe UI Semibold" panose="020B0702040204020203" pitchFamily="34" charset="0"/>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Sheet1!$A$2:$A$54</c:f>
              <c:numCache>
                <c:formatCode>m/d/yyyy</c:formatCode>
                <c:ptCount val="53"/>
                <c:pt idx="0">
                  <c:v>41631</c:v>
                </c:pt>
                <c:pt idx="1">
                  <c:v>41632</c:v>
                </c:pt>
                <c:pt idx="2">
                  <c:v>41633</c:v>
                </c:pt>
                <c:pt idx="3">
                  <c:v>41634</c:v>
                </c:pt>
                <c:pt idx="4">
                  <c:v>41635</c:v>
                </c:pt>
                <c:pt idx="5">
                  <c:v>41636</c:v>
                </c:pt>
                <c:pt idx="6">
                  <c:v>41637</c:v>
                </c:pt>
                <c:pt idx="7">
                  <c:v>41638</c:v>
                </c:pt>
                <c:pt idx="8">
                  <c:v>41639</c:v>
                </c:pt>
                <c:pt idx="9">
                  <c:v>41640</c:v>
                </c:pt>
                <c:pt idx="10">
                  <c:v>41641</c:v>
                </c:pt>
                <c:pt idx="11">
                  <c:v>41642</c:v>
                </c:pt>
                <c:pt idx="12">
                  <c:v>41643</c:v>
                </c:pt>
                <c:pt idx="13">
                  <c:v>41644</c:v>
                </c:pt>
                <c:pt idx="14">
                  <c:v>41645</c:v>
                </c:pt>
                <c:pt idx="15">
                  <c:v>41646</c:v>
                </c:pt>
                <c:pt idx="16">
                  <c:v>41647</c:v>
                </c:pt>
                <c:pt idx="17">
                  <c:v>41648</c:v>
                </c:pt>
                <c:pt idx="18">
                  <c:v>41649</c:v>
                </c:pt>
                <c:pt idx="19">
                  <c:v>41650</c:v>
                </c:pt>
                <c:pt idx="20">
                  <c:v>41651</c:v>
                </c:pt>
                <c:pt idx="21">
                  <c:v>41653</c:v>
                </c:pt>
                <c:pt idx="22">
                  <c:v>41658</c:v>
                </c:pt>
                <c:pt idx="23">
                  <c:v>41659</c:v>
                </c:pt>
                <c:pt idx="24">
                  <c:v>41660</c:v>
                </c:pt>
                <c:pt idx="25">
                  <c:v>41661</c:v>
                </c:pt>
                <c:pt idx="26">
                  <c:v>41662</c:v>
                </c:pt>
                <c:pt idx="27">
                  <c:v>41663</c:v>
                </c:pt>
                <c:pt idx="28">
                  <c:v>41664</c:v>
                </c:pt>
                <c:pt idx="29">
                  <c:v>41665</c:v>
                </c:pt>
                <c:pt idx="30">
                  <c:v>41666</c:v>
                </c:pt>
                <c:pt idx="31">
                  <c:v>41667</c:v>
                </c:pt>
                <c:pt idx="32">
                  <c:v>41668</c:v>
                </c:pt>
                <c:pt idx="33">
                  <c:v>41669</c:v>
                </c:pt>
                <c:pt idx="34">
                  <c:v>41674</c:v>
                </c:pt>
                <c:pt idx="35">
                  <c:v>41675</c:v>
                </c:pt>
                <c:pt idx="36">
                  <c:v>41676</c:v>
                </c:pt>
                <c:pt idx="37">
                  <c:v>41677</c:v>
                </c:pt>
                <c:pt idx="38">
                  <c:v>41678</c:v>
                </c:pt>
                <c:pt idx="39">
                  <c:v>41679</c:v>
                </c:pt>
                <c:pt idx="40">
                  <c:v>41680</c:v>
                </c:pt>
                <c:pt idx="41">
                  <c:v>41682</c:v>
                </c:pt>
                <c:pt idx="42">
                  <c:v>41685</c:v>
                </c:pt>
                <c:pt idx="43">
                  <c:v>41686</c:v>
                </c:pt>
                <c:pt idx="44">
                  <c:v>41687</c:v>
                </c:pt>
                <c:pt idx="45">
                  <c:v>41688</c:v>
                </c:pt>
                <c:pt idx="46">
                  <c:v>41689</c:v>
                </c:pt>
                <c:pt idx="47">
                  <c:v>41690</c:v>
                </c:pt>
                <c:pt idx="48">
                  <c:v>41691</c:v>
                </c:pt>
                <c:pt idx="49">
                  <c:v>41692</c:v>
                </c:pt>
                <c:pt idx="50">
                  <c:v>41693</c:v>
                </c:pt>
                <c:pt idx="51">
                  <c:v>41694</c:v>
                </c:pt>
                <c:pt idx="52">
                  <c:v>41695</c:v>
                </c:pt>
              </c:numCache>
            </c:numRef>
          </c:cat>
          <c:val>
            <c:numRef>
              <c:f>Sheet1!$B$2:$B$54</c:f>
              <c:numCache>
                <c:formatCode>General</c:formatCode>
                <c:ptCount val="53"/>
                <c:pt idx="0">
                  <c:v>1389</c:v>
                </c:pt>
                <c:pt idx="1">
                  <c:v>1422</c:v>
                </c:pt>
                <c:pt idx="2">
                  <c:v>843</c:v>
                </c:pt>
                <c:pt idx="3">
                  <c:v>717</c:v>
                </c:pt>
                <c:pt idx="4">
                  <c:v>1049</c:v>
                </c:pt>
                <c:pt idx="5">
                  <c:v>957</c:v>
                </c:pt>
                <c:pt idx="6">
                  <c:v>406</c:v>
                </c:pt>
                <c:pt idx="7">
                  <c:v>1196</c:v>
                </c:pt>
                <c:pt idx="8">
                  <c:v>1259</c:v>
                </c:pt>
                <c:pt idx="9">
                  <c:v>934</c:v>
                </c:pt>
                <c:pt idx="10">
                  <c:v>1460</c:v>
                </c:pt>
                <c:pt idx="11">
                  <c:v>1609</c:v>
                </c:pt>
                <c:pt idx="12">
                  <c:v>1418</c:v>
                </c:pt>
                <c:pt idx="13">
                  <c:v>449</c:v>
                </c:pt>
                <c:pt idx="14">
                  <c:v>1355</c:v>
                </c:pt>
                <c:pt idx="15">
                  <c:v>2432</c:v>
                </c:pt>
                <c:pt idx="16">
                  <c:v>2524</c:v>
                </c:pt>
                <c:pt idx="17">
                  <c:v>2569</c:v>
                </c:pt>
                <c:pt idx="18">
                  <c:v>2801</c:v>
                </c:pt>
                <c:pt idx="19">
                  <c:v>2414</c:v>
                </c:pt>
                <c:pt idx="20">
                  <c:v>597</c:v>
                </c:pt>
                <c:pt idx="21">
                  <c:v>3550</c:v>
                </c:pt>
                <c:pt idx="22">
                  <c:v>823</c:v>
                </c:pt>
                <c:pt idx="23">
                  <c:v>3898</c:v>
                </c:pt>
                <c:pt idx="24">
                  <c:v>4356</c:v>
                </c:pt>
                <c:pt idx="25">
                  <c:v>4500</c:v>
                </c:pt>
                <c:pt idx="26">
                  <c:v>4744</c:v>
                </c:pt>
                <c:pt idx="27">
                  <c:v>6364</c:v>
                </c:pt>
                <c:pt idx="28">
                  <c:v>5573</c:v>
                </c:pt>
                <c:pt idx="29">
                  <c:v>1214</c:v>
                </c:pt>
                <c:pt idx="30">
                  <c:v>6611</c:v>
                </c:pt>
                <c:pt idx="31">
                  <c:v>7577</c:v>
                </c:pt>
                <c:pt idx="32">
                  <c:v>8245</c:v>
                </c:pt>
                <c:pt idx="33">
                  <c:v>8753</c:v>
                </c:pt>
                <c:pt idx="34">
                  <c:v>9791</c:v>
                </c:pt>
                <c:pt idx="35">
                  <c:v>10033</c:v>
                </c:pt>
                <c:pt idx="36">
                  <c:v>10205</c:v>
                </c:pt>
                <c:pt idx="37">
                  <c:v>10311</c:v>
                </c:pt>
                <c:pt idx="38">
                  <c:v>8334</c:v>
                </c:pt>
                <c:pt idx="39">
                  <c:v>2215</c:v>
                </c:pt>
                <c:pt idx="40">
                  <c:v>11028</c:v>
                </c:pt>
                <c:pt idx="41">
                  <c:v>12562</c:v>
                </c:pt>
                <c:pt idx="42">
                  <c:v>9684</c:v>
                </c:pt>
                <c:pt idx="43">
                  <c:v>2554</c:v>
                </c:pt>
                <c:pt idx="44">
                  <c:v>12602</c:v>
                </c:pt>
                <c:pt idx="45">
                  <c:v>14054</c:v>
                </c:pt>
                <c:pt idx="46">
                  <c:v>14023</c:v>
                </c:pt>
                <c:pt idx="47">
                  <c:v>13528</c:v>
                </c:pt>
                <c:pt idx="48">
                  <c:v>13271</c:v>
                </c:pt>
                <c:pt idx="49">
                  <c:v>10850</c:v>
                </c:pt>
                <c:pt idx="50">
                  <c:v>2876</c:v>
                </c:pt>
                <c:pt idx="51">
                  <c:v>13599</c:v>
                </c:pt>
                <c:pt idx="52">
                  <c:v>15342</c:v>
                </c:pt>
              </c:numCache>
            </c:numRef>
          </c:val>
          <c:smooth val="0"/>
          <c:extLst/>
        </c:ser>
        <c:dLbls>
          <c:showLegendKey val="0"/>
          <c:showVal val="0"/>
          <c:showCatName val="0"/>
          <c:showSerName val="0"/>
          <c:showPercent val="0"/>
          <c:showBubbleSize val="0"/>
        </c:dLbls>
        <c:smooth val="0"/>
        <c:axId val="-497583920"/>
        <c:axId val="-497581200"/>
      </c:lineChart>
      <c:dateAx>
        <c:axId val="-497583920"/>
        <c:scaling>
          <c:orientation val="minMax"/>
        </c:scaling>
        <c:delete val="0"/>
        <c:axPos val="b"/>
        <c:numFmt formatCode="[$-409]mmm\-yy;@" sourceLinked="0"/>
        <c:majorTickMark val="none"/>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197" b="0" i="0" u="none" strike="noStrike" kern="1200" baseline="0">
                <a:solidFill>
                  <a:schemeClr val="tx1">
                    <a:lumMod val="65000"/>
                    <a:lumOff val="35000"/>
                  </a:schemeClr>
                </a:solidFill>
                <a:latin typeface="Segoe UI Semibold" panose="020B0702040204020203" pitchFamily="34" charset="0"/>
                <a:ea typeface="+mn-ea"/>
                <a:cs typeface="Segoe UI Semibold" panose="020B0702040204020203" pitchFamily="34" charset="0"/>
              </a:defRPr>
            </a:pPr>
            <a:endParaRPr lang="en-US"/>
          </a:p>
        </c:txPr>
        <c:crossAx val="-497581200"/>
        <c:crosses val="autoZero"/>
        <c:auto val="1"/>
        <c:lblOffset val="100"/>
        <c:baseTimeUnit val="days"/>
        <c:majorUnit val="2"/>
        <c:majorTimeUnit val="months"/>
      </c:dateAx>
      <c:valAx>
        <c:axId val="-497581200"/>
        <c:scaling>
          <c:orientation val="minMax"/>
        </c:scaling>
        <c:delete val="1"/>
        <c:axPos val="l"/>
        <c:numFmt formatCode="General" sourceLinked="1"/>
        <c:majorTickMark val="none"/>
        <c:minorTickMark val="none"/>
        <c:tickLblPos val="nextTo"/>
        <c:crossAx val="-497583920"/>
        <c:crosses val="autoZero"/>
        <c:crossBetween val="between"/>
        <c:majorUnit val="10000"/>
      </c:valAx>
      <c:spPr>
        <a:noFill/>
        <a:ln>
          <a:noFill/>
        </a:ln>
        <a:effectLst/>
      </c:spPr>
    </c:plotArea>
    <c:plotVisOnly val="1"/>
    <c:dispBlanksAs val="gap"/>
    <c:showDLblsOverMax val="0"/>
  </c:chart>
  <c:spPr>
    <a:noFill/>
    <a:ln>
      <a:noFill/>
    </a:ln>
    <a:effectLst/>
  </c:spPr>
  <c:txPr>
    <a:bodyPr/>
    <a:lstStyle/>
    <a:p>
      <a:pPr>
        <a:defRPr>
          <a:latin typeface="+mj-lt"/>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j-lt"/>
                <a:ea typeface="+mn-ea"/>
                <a:cs typeface="+mn-cs"/>
              </a:defRPr>
            </a:pPr>
            <a:r>
              <a:rPr lang="en-US" dirty="0" smtClean="0"/>
              <a:t>Active User Growth</a:t>
            </a:r>
            <a:r>
              <a:rPr lang="en-US" baseline="0" dirty="0" smtClean="0"/>
              <a:t> – Tenant Y</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j-lt"/>
              <a:ea typeface="+mn-ea"/>
              <a:cs typeface="+mn-cs"/>
            </a:defRPr>
          </a:pPr>
          <a:endParaRPr lang="en-US"/>
        </a:p>
      </c:txPr>
    </c:title>
    <c:autoTitleDeleted val="0"/>
    <c:plotArea>
      <c:layout/>
      <c:lineChart>
        <c:grouping val="standard"/>
        <c:varyColors val="0"/>
        <c:ser>
          <c:idx val="0"/>
          <c:order val="0"/>
          <c:tx>
            <c:strRef>
              <c:f>Sheet1!$B$1</c:f>
              <c:strCache>
                <c:ptCount val="1"/>
                <c:pt idx="0">
                  <c:v>ActiveUsers</c:v>
                </c:pt>
              </c:strCache>
            </c:strRef>
          </c:tx>
          <c:spPr>
            <a:ln w="28575" cap="rnd">
              <a:solidFill>
                <a:schemeClr val="accent1"/>
              </a:solidFill>
              <a:round/>
            </a:ln>
            <a:effectLst/>
          </c:spPr>
          <c:marker>
            <c:symbol val="none"/>
          </c:marker>
          <c:dLbls>
            <c:dLbl>
              <c:idx val="47"/>
              <c:dLblPos val="t"/>
              <c:showLegendKey val="0"/>
              <c:showVal val="1"/>
              <c:showCatName val="0"/>
              <c:showSerName val="0"/>
              <c:showPercent val="0"/>
              <c:showBubbleSize val="0"/>
              <c:extLst>
                <c:ext xmlns:c16="http://schemas.microsoft.com/office/drawing/2014/chart" uri="{C3380CC4-5D6E-409C-BE32-E72D297353CC}">
                  <c16:uniqueId val="{00000000-2850-48DC-A775-C2B8DFD75CB1}"/>
                </c:ext>
                <c:ext xmlns:c15="http://schemas.microsoft.com/office/drawing/2012/chart" uri="{CE6537A1-D6FC-4f65-9D91-7224C49458BB}"/>
              </c:extLst>
            </c:dLbl>
            <c:dLbl>
              <c:idx val="52"/>
              <c:dLblPos val="t"/>
              <c:showLegendKey val="0"/>
              <c:showVal val="1"/>
              <c:showCatName val="0"/>
              <c:showSerName val="0"/>
              <c:showPercent val="0"/>
              <c:showBubbleSize val="0"/>
              <c:extLst>
                <c:ext xmlns:c16="http://schemas.microsoft.com/office/drawing/2014/chart" uri="{C3380CC4-5D6E-409C-BE32-E72D297353CC}">
                  <c16:uniqueId val="{00000001-2850-48DC-A775-C2B8DFD75CB1}"/>
                </c:ext>
                <c:ext xmlns:c15="http://schemas.microsoft.com/office/drawing/2012/chart" uri="{CE6537A1-D6FC-4f65-9D91-7224C49458BB}"/>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Segoe UI Semibold" panose="020B0702040204020203" pitchFamily="34" charset="0"/>
                    <a:ea typeface="+mn-ea"/>
                    <a:cs typeface="Segoe UI Semibold" panose="020B0702040204020203" pitchFamily="34" charset="0"/>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Sheet1!$A$2:$A$54</c:f>
              <c:numCache>
                <c:formatCode>m/d/yyyy</c:formatCode>
                <c:ptCount val="53"/>
                <c:pt idx="0">
                  <c:v>41631</c:v>
                </c:pt>
                <c:pt idx="1">
                  <c:v>41632</c:v>
                </c:pt>
                <c:pt idx="2">
                  <c:v>41633</c:v>
                </c:pt>
                <c:pt idx="3">
                  <c:v>41634</c:v>
                </c:pt>
                <c:pt idx="4">
                  <c:v>41635</c:v>
                </c:pt>
                <c:pt idx="5">
                  <c:v>41636</c:v>
                </c:pt>
                <c:pt idx="6">
                  <c:v>41637</c:v>
                </c:pt>
                <c:pt idx="7">
                  <c:v>41638</c:v>
                </c:pt>
                <c:pt idx="8">
                  <c:v>41640</c:v>
                </c:pt>
                <c:pt idx="9">
                  <c:v>41641</c:v>
                </c:pt>
                <c:pt idx="10">
                  <c:v>41642</c:v>
                </c:pt>
                <c:pt idx="11">
                  <c:v>41643</c:v>
                </c:pt>
                <c:pt idx="12">
                  <c:v>41644</c:v>
                </c:pt>
                <c:pt idx="13">
                  <c:v>41646</c:v>
                </c:pt>
                <c:pt idx="14">
                  <c:v>41647</c:v>
                </c:pt>
                <c:pt idx="15">
                  <c:v>41648</c:v>
                </c:pt>
                <c:pt idx="16">
                  <c:v>41649</c:v>
                </c:pt>
                <c:pt idx="17">
                  <c:v>41651</c:v>
                </c:pt>
                <c:pt idx="18">
                  <c:v>41653</c:v>
                </c:pt>
                <c:pt idx="19">
                  <c:v>41658</c:v>
                </c:pt>
                <c:pt idx="20">
                  <c:v>41659</c:v>
                </c:pt>
                <c:pt idx="21">
                  <c:v>41660</c:v>
                </c:pt>
                <c:pt idx="22">
                  <c:v>41661</c:v>
                </c:pt>
                <c:pt idx="23">
                  <c:v>41663</c:v>
                </c:pt>
                <c:pt idx="24">
                  <c:v>41665</c:v>
                </c:pt>
                <c:pt idx="25">
                  <c:v>41667</c:v>
                </c:pt>
                <c:pt idx="26">
                  <c:v>41668</c:v>
                </c:pt>
                <c:pt idx="27">
                  <c:v>41669</c:v>
                </c:pt>
                <c:pt idx="28">
                  <c:v>41674</c:v>
                </c:pt>
                <c:pt idx="29">
                  <c:v>41675</c:v>
                </c:pt>
                <c:pt idx="30">
                  <c:v>41676</c:v>
                </c:pt>
                <c:pt idx="31">
                  <c:v>41677</c:v>
                </c:pt>
                <c:pt idx="32">
                  <c:v>41678</c:v>
                </c:pt>
                <c:pt idx="33">
                  <c:v>41679</c:v>
                </c:pt>
                <c:pt idx="34">
                  <c:v>41680</c:v>
                </c:pt>
                <c:pt idx="35">
                  <c:v>41681</c:v>
                </c:pt>
                <c:pt idx="36">
                  <c:v>41682</c:v>
                </c:pt>
                <c:pt idx="37">
                  <c:v>41684</c:v>
                </c:pt>
                <c:pt idx="38">
                  <c:v>41685</c:v>
                </c:pt>
                <c:pt idx="39">
                  <c:v>41686</c:v>
                </c:pt>
                <c:pt idx="40">
                  <c:v>41687</c:v>
                </c:pt>
                <c:pt idx="41">
                  <c:v>41688</c:v>
                </c:pt>
                <c:pt idx="42">
                  <c:v>41689</c:v>
                </c:pt>
                <c:pt idx="43">
                  <c:v>41691</c:v>
                </c:pt>
                <c:pt idx="44">
                  <c:v>41692</c:v>
                </c:pt>
                <c:pt idx="45">
                  <c:v>41693</c:v>
                </c:pt>
                <c:pt idx="46">
                  <c:v>41694</c:v>
                </c:pt>
                <c:pt idx="47">
                  <c:v>41695</c:v>
                </c:pt>
              </c:numCache>
            </c:numRef>
          </c:cat>
          <c:val>
            <c:numRef>
              <c:f>Sheet1!$B$2:$B$54</c:f>
              <c:numCache>
                <c:formatCode>General</c:formatCode>
                <c:ptCount val="53"/>
                <c:pt idx="0">
                  <c:v>556</c:v>
                </c:pt>
                <c:pt idx="1">
                  <c:v>378</c:v>
                </c:pt>
                <c:pt idx="2">
                  <c:v>348</c:v>
                </c:pt>
                <c:pt idx="3">
                  <c:v>457</c:v>
                </c:pt>
                <c:pt idx="4">
                  <c:v>319</c:v>
                </c:pt>
                <c:pt idx="5">
                  <c:v>161</c:v>
                </c:pt>
                <c:pt idx="6">
                  <c:v>327</c:v>
                </c:pt>
                <c:pt idx="7">
                  <c:v>539</c:v>
                </c:pt>
                <c:pt idx="8">
                  <c:v>376</c:v>
                </c:pt>
                <c:pt idx="9">
                  <c:v>387</c:v>
                </c:pt>
                <c:pt idx="10">
                  <c:v>328</c:v>
                </c:pt>
                <c:pt idx="11">
                  <c:v>196</c:v>
                </c:pt>
                <c:pt idx="12">
                  <c:v>355</c:v>
                </c:pt>
                <c:pt idx="13">
                  <c:v>467</c:v>
                </c:pt>
                <c:pt idx="14">
                  <c:v>460</c:v>
                </c:pt>
                <c:pt idx="15">
                  <c:v>409</c:v>
                </c:pt>
                <c:pt idx="16">
                  <c:v>292</c:v>
                </c:pt>
                <c:pt idx="17">
                  <c:v>350</c:v>
                </c:pt>
                <c:pt idx="18">
                  <c:v>469</c:v>
                </c:pt>
                <c:pt idx="19">
                  <c:v>387</c:v>
                </c:pt>
                <c:pt idx="20">
                  <c:v>601</c:v>
                </c:pt>
                <c:pt idx="21">
                  <c:v>616</c:v>
                </c:pt>
                <c:pt idx="22">
                  <c:v>569</c:v>
                </c:pt>
                <c:pt idx="23">
                  <c:v>408</c:v>
                </c:pt>
                <c:pt idx="24">
                  <c:v>405</c:v>
                </c:pt>
                <c:pt idx="25">
                  <c:v>563</c:v>
                </c:pt>
                <c:pt idx="26">
                  <c:v>584</c:v>
                </c:pt>
                <c:pt idx="27">
                  <c:v>558</c:v>
                </c:pt>
                <c:pt idx="28">
                  <c:v>557</c:v>
                </c:pt>
                <c:pt idx="29">
                  <c:v>581</c:v>
                </c:pt>
                <c:pt idx="30">
                  <c:v>606</c:v>
                </c:pt>
                <c:pt idx="31">
                  <c:v>437</c:v>
                </c:pt>
                <c:pt idx="32">
                  <c:v>234</c:v>
                </c:pt>
                <c:pt idx="33">
                  <c:v>485</c:v>
                </c:pt>
                <c:pt idx="34">
                  <c:v>675</c:v>
                </c:pt>
                <c:pt idx="35">
                  <c:v>657</c:v>
                </c:pt>
                <c:pt idx="36">
                  <c:v>643</c:v>
                </c:pt>
                <c:pt idx="37">
                  <c:v>469</c:v>
                </c:pt>
                <c:pt idx="38">
                  <c:v>298</c:v>
                </c:pt>
                <c:pt idx="39">
                  <c:v>674</c:v>
                </c:pt>
                <c:pt idx="40">
                  <c:v>1737</c:v>
                </c:pt>
                <c:pt idx="41">
                  <c:v>3430</c:v>
                </c:pt>
                <c:pt idx="42">
                  <c:v>4877</c:v>
                </c:pt>
                <c:pt idx="43">
                  <c:v>6922</c:v>
                </c:pt>
                <c:pt idx="44">
                  <c:v>1645</c:v>
                </c:pt>
                <c:pt idx="45">
                  <c:v>4721</c:v>
                </c:pt>
                <c:pt idx="46">
                  <c:v>26448</c:v>
                </c:pt>
                <c:pt idx="47">
                  <c:v>37868</c:v>
                </c:pt>
              </c:numCache>
            </c:numRef>
          </c:val>
          <c:smooth val="0"/>
          <c:extLst/>
        </c:ser>
        <c:dLbls>
          <c:showLegendKey val="0"/>
          <c:showVal val="0"/>
          <c:showCatName val="0"/>
          <c:showSerName val="0"/>
          <c:showPercent val="0"/>
          <c:showBubbleSize val="0"/>
        </c:dLbls>
        <c:smooth val="0"/>
        <c:axId val="-497583376"/>
        <c:axId val="-497590992"/>
      </c:lineChart>
      <c:dateAx>
        <c:axId val="-497583376"/>
        <c:scaling>
          <c:orientation val="minMax"/>
        </c:scaling>
        <c:delete val="0"/>
        <c:axPos val="b"/>
        <c:numFmt formatCode="[$-409]mmm\-yy;@" sourceLinked="0"/>
        <c:majorTickMark val="none"/>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197" b="0" i="0" u="none" strike="noStrike" kern="1200" baseline="0">
                <a:solidFill>
                  <a:schemeClr val="tx1">
                    <a:lumMod val="65000"/>
                    <a:lumOff val="35000"/>
                  </a:schemeClr>
                </a:solidFill>
                <a:latin typeface="Segoe UI Semibold" panose="020B0702040204020203" pitchFamily="34" charset="0"/>
                <a:ea typeface="+mn-ea"/>
                <a:cs typeface="Segoe UI Semibold" panose="020B0702040204020203" pitchFamily="34" charset="0"/>
              </a:defRPr>
            </a:pPr>
            <a:endParaRPr lang="en-US"/>
          </a:p>
        </c:txPr>
        <c:crossAx val="-497590992"/>
        <c:crosses val="autoZero"/>
        <c:auto val="1"/>
        <c:lblOffset val="100"/>
        <c:baseTimeUnit val="days"/>
        <c:majorUnit val="2"/>
        <c:majorTimeUnit val="months"/>
      </c:dateAx>
      <c:valAx>
        <c:axId val="-497590992"/>
        <c:scaling>
          <c:orientation val="minMax"/>
        </c:scaling>
        <c:delete val="1"/>
        <c:axPos val="l"/>
        <c:numFmt formatCode="General" sourceLinked="1"/>
        <c:majorTickMark val="none"/>
        <c:minorTickMark val="none"/>
        <c:tickLblPos val="nextTo"/>
        <c:crossAx val="-497583376"/>
        <c:crosses val="autoZero"/>
        <c:crossBetween val="between"/>
        <c:majorUnit val="10000"/>
      </c:valAx>
      <c:spPr>
        <a:noFill/>
        <a:ln>
          <a:noFill/>
        </a:ln>
        <a:effectLst/>
      </c:spPr>
    </c:plotArea>
    <c:plotVisOnly val="1"/>
    <c:dispBlanksAs val="gap"/>
    <c:showDLblsOverMax val="0"/>
  </c:chart>
  <c:spPr>
    <a:noFill/>
    <a:ln>
      <a:noFill/>
    </a:ln>
    <a:effectLst/>
  </c:spPr>
  <c:txPr>
    <a:bodyPr/>
    <a:lstStyle/>
    <a:p>
      <a:pPr>
        <a:defRPr>
          <a:latin typeface="+mj-lt"/>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sz="2400">
                <a:latin typeface="+mn-lt"/>
              </a:rPr>
              <a:t>% Reduction in Missed Minutes (First 6 Months)</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SQL %Diff</c:v>
                </c:pt>
              </c:strCache>
            </c:strRef>
          </c:tx>
          <c:spPr>
            <a:ln w="76200" cap="rnd">
              <a:solidFill>
                <a:schemeClr val="accent1"/>
              </a:solidFill>
              <a:round/>
            </a:ln>
            <a:effectLst/>
          </c:spPr>
          <c:marker>
            <c:symbol val="none"/>
          </c:marker>
          <c:cat>
            <c:numRef>
              <c:f>Sheet1!$A$2:$A$6</c:f>
              <c:numCache>
                <c:formatCode>m/d/yyyy</c:formatCode>
                <c:ptCount val="5"/>
                <c:pt idx="0">
                  <c:v>41306</c:v>
                </c:pt>
                <c:pt idx="1">
                  <c:v>41334</c:v>
                </c:pt>
                <c:pt idx="2">
                  <c:v>41365</c:v>
                </c:pt>
                <c:pt idx="3">
                  <c:v>41395</c:v>
                </c:pt>
                <c:pt idx="4">
                  <c:v>41426</c:v>
                </c:pt>
              </c:numCache>
            </c:numRef>
          </c:cat>
          <c:val>
            <c:numRef>
              <c:f>Sheet1!$B$2:$B$6</c:f>
              <c:numCache>
                <c:formatCode>0%</c:formatCode>
                <c:ptCount val="5"/>
                <c:pt idx="0">
                  <c:v>0</c:v>
                </c:pt>
                <c:pt idx="1">
                  <c:v>-0.49238578680203043</c:v>
                </c:pt>
                <c:pt idx="2">
                  <c:v>-0.57106598984771573</c:v>
                </c:pt>
                <c:pt idx="3">
                  <c:v>-0.85279187817258884</c:v>
                </c:pt>
                <c:pt idx="4">
                  <c:v>-0.91370558375634514</c:v>
                </c:pt>
              </c:numCache>
            </c:numRef>
          </c:val>
          <c:smooth val="0"/>
          <c:extLst>
            <c:ext xmlns:c16="http://schemas.microsoft.com/office/drawing/2014/chart" uri="{C3380CC4-5D6E-409C-BE32-E72D297353CC}">
              <c16:uniqueId val="{00000000-0C0F-4D7D-B6F6-ACE4F64A1D70}"/>
            </c:ext>
          </c:extLst>
        </c:ser>
        <c:dLbls>
          <c:showLegendKey val="0"/>
          <c:showVal val="0"/>
          <c:showCatName val="0"/>
          <c:showSerName val="0"/>
          <c:showPercent val="0"/>
          <c:showBubbleSize val="0"/>
        </c:dLbls>
        <c:smooth val="0"/>
        <c:axId val="-189640896"/>
        <c:axId val="-189643072"/>
      </c:lineChart>
      <c:dateAx>
        <c:axId val="-189640896"/>
        <c:scaling>
          <c:orientation val="minMax"/>
        </c:scaling>
        <c:delete val="1"/>
        <c:axPos val="b"/>
        <c:numFmt formatCode="m/d/yyyy" sourceLinked="1"/>
        <c:majorTickMark val="none"/>
        <c:minorTickMark val="none"/>
        <c:tickLblPos val="nextTo"/>
        <c:crossAx val="-189643072"/>
        <c:crosses val="autoZero"/>
        <c:auto val="1"/>
        <c:lblOffset val="100"/>
        <c:baseTimeUnit val="months"/>
      </c:dateAx>
      <c:valAx>
        <c:axId val="-1896430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endParaRPr lang="en-US"/>
          </a:p>
        </c:txPr>
        <c:crossAx val="-189640896"/>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latin typeface="+mj-lt"/>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3/3/2014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3/3/2014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65347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29</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3/3/2014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8344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A6104239-5842-467B-A09D-4193CE28CF54}"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39752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169950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80422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3/3/2014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34652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24102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3572160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1840622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3062755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32018500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25148544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6694737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23247609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5690487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2904095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124930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67728449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52127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1856565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30860625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4113399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0485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5408612"/>
          </a:xfrm>
        </p:spPr>
        <p:txBody>
          <a:bodyPr>
            <a:norm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8255819"/>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11489377"/>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64577438"/>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9380604"/>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61373503"/>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84053513"/>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79884701"/>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067560496"/>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901148600"/>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7678962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948078858"/>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0973455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031754042"/>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1409199"/>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23228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011293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694721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0257358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and Content 2">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8"/>
            <a:ext cx="11887518" cy="1828766"/>
          </a:xfrm>
        </p:spPr>
        <p:txBody>
          <a:bodyPr/>
          <a:lstStyle>
            <a:lvl1pPr>
              <a:defRPr sz="5800">
                <a:gradFill>
                  <a:gsLst>
                    <a:gs pos="56637">
                      <a:schemeClr val="tx1"/>
                    </a:gs>
                    <a:gs pos="33000">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74638" y="2597162"/>
            <a:ext cx="7315200" cy="4100501"/>
          </a:xfrm>
        </p:spPr>
        <p:txBody>
          <a:bodyPr/>
          <a:lstStyle>
            <a:lvl1pPr marL="0" indent="0">
              <a:buNone/>
              <a:defRPr sz="2400">
                <a:gradFill>
                  <a:gsLst>
                    <a:gs pos="1250">
                      <a:schemeClr val="tx1"/>
                    </a:gs>
                    <a:gs pos="100000">
                      <a:schemeClr val="tx1"/>
                    </a:gs>
                  </a:gsLst>
                  <a:lin ang="5400000" scaled="0"/>
                </a:gradFill>
                <a:latin typeface="+mn-lt"/>
              </a:defRPr>
            </a:lvl1pPr>
            <a:lvl2pPr>
              <a:defRPr sz="2400"/>
            </a:lvl2pPr>
            <a:lvl3pPr>
              <a:defRPr sz="2400"/>
            </a:lvl3pPr>
            <a:lvl4pPr>
              <a:defRPr sz="2400"/>
            </a:lvl4pPr>
            <a:lvl5pPr>
              <a:defRPr sz="2400"/>
            </a:lvl5pPr>
          </a:lstStyle>
          <a:p>
            <a:pPr lvl="0"/>
            <a:r>
              <a:rPr lang="en-US" smtClean="0"/>
              <a:t>Click to edit Master text styles</a:t>
            </a:r>
          </a:p>
        </p:txBody>
      </p:sp>
    </p:spTree>
    <p:extLst>
      <p:ext uri="{BB962C8B-B14F-4D97-AF65-F5344CB8AC3E}">
        <p14:creationId xmlns:p14="http://schemas.microsoft.com/office/powerpoint/2010/main" val="494221896"/>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63pt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1097302"/>
          </a:xfrm>
        </p:spPr>
        <p:txBody>
          <a:bodyPr lIns="146304" tIns="91440" rIns="146304" bIns="91440"/>
          <a:lstStyle>
            <a:lvl1pPr>
              <a:lnSpc>
                <a:spcPts val="6300"/>
              </a:lnSpc>
              <a:defRPr sz="5800" baseline="0">
                <a:solidFill>
                  <a:schemeClr val="accent1"/>
                </a:solidFill>
              </a:defRPr>
            </a:lvl1pPr>
          </a:lstStyle>
          <a:p>
            <a:r>
              <a:rPr lang="en-US" smtClean="0"/>
              <a:t>Lorem ipsum dolor sit.</a:t>
            </a:r>
            <a:endParaRPr lang="en-US"/>
          </a:p>
        </p:txBody>
      </p:sp>
      <p:sp>
        <p:nvSpPr>
          <p:cNvPr id="3" name="Footer Placeholder 2"/>
          <p:cNvSpPr>
            <a:spLocks noGrp="1"/>
          </p:cNvSpPr>
          <p:nvPr>
            <p:ph type="ftr" sz="quarter" idx="10"/>
          </p:nvPr>
        </p:nvSpPr>
        <p:spPr/>
        <p:txBody>
          <a:bodyPr/>
          <a:lstStyle/>
          <a:p>
            <a:r>
              <a:rPr lang="en-US" smtClean="0">
                <a:solidFill>
                  <a:srgbClr val="505050"/>
                </a:solidFill>
              </a:rPr>
              <a:t>Microsoft Confidential</a:t>
            </a:r>
            <a:endParaRPr lang="en-US">
              <a:solidFill>
                <a:srgbClr val="505050"/>
              </a:solidFill>
            </a:endParaRPr>
          </a:p>
        </p:txBody>
      </p:sp>
      <p:sp>
        <p:nvSpPr>
          <p:cNvPr id="4" name="Slide Number Placeholder 3"/>
          <p:cNvSpPr>
            <a:spLocks noGrp="1"/>
          </p:cNvSpPr>
          <p:nvPr>
            <p:ph type="sldNum" sz="quarter" idx="11"/>
          </p:nvPr>
        </p:nvSpPr>
        <p:spPr/>
        <p:txBody>
          <a:bodyPr/>
          <a:lstStyle/>
          <a:p>
            <a:fld id="{27258FFF-F925-446B-8502-81C933981705}" type="slidenum">
              <a:rPr lang="en-US" smtClean="0">
                <a:solidFill>
                  <a:srgbClr val="505050"/>
                </a:solidFill>
              </a:rPr>
              <a:pPr/>
              <a:t>‹#›</a:t>
            </a:fld>
            <a:endParaRPr lang="en-US">
              <a:solidFill>
                <a:srgbClr val="505050"/>
              </a:solidFill>
            </a:endParaRPr>
          </a:p>
        </p:txBody>
      </p:sp>
    </p:spTree>
    <p:extLst>
      <p:ext uri="{BB962C8B-B14F-4D97-AF65-F5344CB8AC3E}">
        <p14:creationId xmlns:p14="http://schemas.microsoft.com/office/powerpoint/2010/main" val="223099141"/>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slideLayout" Target="../slideLayouts/slideLayout58.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32" Type="http://schemas.openxmlformats.org/officeDocument/2006/relationships/image" Target="../media/image1.png"/><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slideLayout" Target="../slideLayouts/slideLayout57.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31" Type="http://schemas.openxmlformats.org/officeDocument/2006/relationships/theme" Target="../theme/theme2.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697025730"/>
      </p:ext>
    </p:extLst>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 id="2147484230" r:id="rId12"/>
    <p:sldLayoutId id="2147484231" r:id="rId13"/>
    <p:sldLayoutId id="2147484232" r:id="rId14"/>
    <p:sldLayoutId id="2147484233" r:id="rId15"/>
    <p:sldLayoutId id="2147484234" r:id="rId16"/>
    <p:sldLayoutId id="2147484235" r:id="rId17"/>
    <p:sldLayoutId id="2147484236" r:id="rId18"/>
    <p:sldLayoutId id="2147484237" r:id="rId19"/>
    <p:sldLayoutId id="2147484238" r:id="rId20"/>
    <p:sldLayoutId id="2147484239" r:id="rId21"/>
    <p:sldLayoutId id="2147484240" r:id="rId22"/>
    <p:sldLayoutId id="2147484241" r:id="rId23"/>
    <p:sldLayoutId id="2147484242" r:id="rId24"/>
    <p:sldLayoutId id="2147484243" r:id="rId25"/>
    <p:sldLayoutId id="2147484244" r:id="rId26"/>
    <p:sldLayoutId id="2147484245" r:id="rId27"/>
    <p:sldLayoutId id="2147484246" r:id="rId28"/>
    <p:sldLayoutId id="2147484247" r:id="rId29"/>
    <p:sldLayoutId id="2147484248"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0.xml"/><Relationship Id="rId4" Type="http://schemas.openxmlformats.org/officeDocument/2006/relationships/chart" Target="../charts/char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image" Target="../media/image17.png"/><Relationship Id="rId1" Type="http://schemas.openxmlformats.org/officeDocument/2006/relationships/slideLayout" Target="../slideLayouts/slideLayout40.xml"/><Relationship Id="rId6" Type="http://schemas.openxmlformats.org/officeDocument/2006/relationships/image" Target="../media/image29.png"/><Relationship Id="rId5" Type="http://schemas.microsoft.com/office/2007/relationships/hdphoto" Target="../media/hdphoto9.wdp"/><Relationship Id="rId10" Type="http://schemas.openxmlformats.org/officeDocument/2006/relationships/image" Target="../media/image33.png"/><Relationship Id="rId4" Type="http://schemas.openxmlformats.org/officeDocument/2006/relationships/image" Target="../media/image28.png"/><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image" Target="../media/image34.png"/><Relationship Id="rId1" Type="http://schemas.openxmlformats.org/officeDocument/2006/relationships/slideLayout" Target="../slideLayouts/slideLayout41.xml"/><Relationship Id="rId6" Type="http://schemas.openxmlformats.org/officeDocument/2006/relationships/image" Target="../media/image36.png"/><Relationship Id="rId5" Type="http://schemas.openxmlformats.org/officeDocument/2006/relationships/image" Target="../media/image20.png"/><Relationship Id="rId4" Type="http://schemas.microsoft.com/office/2007/relationships/hdphoto" Target="../media/hdphoto10.wdp"/></Relationships>
</file>

<file path=ppt/slides/_rels/slide15.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0.png"/><Relationship Id="rId7" Type="http://schemas.openxmlformats.org/officeDocument/2006/relationships/image" Target="../media/image43.png"/><Relationship Id="rId2" Type="http://schemas.openxmlformats.org/officeDocument/2006/relationships/image" Target="../media/image39.png"/><Relationship Id="rId1" Type="http://schemas.openxmlformats.org/officeDocument/2006/relationships/slideLayout" Target="../slideLayouts/slideLayout38.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17.png"/><Relationship Id="rId9"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0.xml"/><Relationship Id="rId6" Type="http://schemas.openxmlformats.org/officeDocument/2006/relationships/image" Target="../media/image19.png"/><Relationship Id="rId5" Type="http://schemas.openxmlformats.org/officeDocument/2006/relationships/image" Target="../media/image40.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notesSlide" Target="../notesSlides/notesSlide5.xml"/><Relationship Id="rId1" Type="http://schemas.openxmlformats.org/officeDocument/2006/relationships/slideLayout" Target="../slideLayouts/slideLayout46.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3.WMF"/><Relationship Id="rId4" Type="http://schemas.openxmlformats.org/officeDocument/2006/relationships/image" Target="../media/image19.png"/><Relationship Id="rId9"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46.xml"/><Relationship Id="rId5" Type="http://schemas.openxmlformats.org/officeDocument/2006/relationships/image" Target="../media/image55.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8" Type="http://schemas.microsoft.com/office/2007/relationships/hdphoto" Target="../media/hdphoto13.wdp"/><Relationship Id="rId3" Type="http://schemas.openxmlformats.org/officeDocument/2006/relationships/image" Target="../media/image57.png"/><Relationship Id="rId7" Type="http://schemas.openxmlformats.org/officeDocument/2006/relationships/image" Target="../media/image58.png"/><Relationship Id="rId2" Type="http://schemas.openxmlformats.org/officeDocument/2006/relationships/image" Target="../media/image56.png"/><Relationship Id="rId1" Type="http://schemas.openxmlformats.org/officeDocument/2006/relationships/slideLayout" Target="../slideLayouts/slideLayout40.xml"/><Relationship Id="rId6" Type="http://schemas.microsoft.com/office/2007/relationships/hdphoto" Target="../media/hdphoto12.wdp"/><Relationship Id="rId5" Type="http://schemas.openxmlformats.org/officeDocument/2006/relationships/image" Target="../media/image16.png"/><Relationship Id="rId4" Type="http://schemas.microsoft.com/office/2007/relationships/hdphoto" Target="../media/hdphoto11.wdp"/><Relationship Id="rId9" Type="http://schemas.openxmlformats.org/officeDocument/2006/relationships/image" Target="../media/image59.png"/></Relationships>
</file>

<file path=ppt/slides/_rels/slide21.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7.xml"/><Relationship Id="rId1" Type="http://schemas.openxmlformats.org/officeDocument/2006/relationships/slideLayout" Target="../slideLayouts/slideLayout46.xml"/><Relationship Id="rId6" Type="http://schemas.openxmlformats.org/officeDocument/2006/relationships/image" Target="../media/image63.png"/><Relationship Id="rId11" Type="http://schemas.openxmlformats.org/officeDocument/2006/relationships/chart" Target="../charts/chart6.xml"/><Relationship Id="rId5" Type="http://schemas.openxmlformats.org/officeDocument/2006/relationships/image" Target="../media/image62.png"/><Relationship Id="rId10" Type="http://schemas.openxmlformats.org/officeDocument/2006/relationships/image" Target="../media/image66.png"/><Relationship Id="rId4" Type="http://schemas.openxmlformats.org/officeDocument/2006/relationships/image" Target="../media/image61.png"/><Relationship Id="rId9" Type="http://schemas.openxmlformats.org/officeDocument/2006/relationships/image" Target="../media/image4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8.png"/><Relationship Id="rId7" Type="http://schemas.openxmlformats.org/officeDocument/2006/relationships/image" Target="../media/image71.png"/><Relationship Id="rId2" Type="http://schemas.openxmlformats.org/officeDocument/2006/relationships/notesSlide" Target="../notesSlides/notesSlide8.xml"/><Relationship Id="rId1" Type="http://schemas.openxmlformats.org/officeDocument/2006/relationships/slideLayout" Target="../slideLayouts/slideLayout40.xml"/><Relationship Id="rId6" Type="http://schemas.openxmlformats.org/officeDocument/2006/relationships/image" Target="../media/image70.png"/><Relationship Id="rId5" Type="http://schemas.openxmlformats.org/officeDocument/2006/relationships/image" Target="../media/image36.png"/><Relationship Id="rId4" Type="http://schemas.openxmlformats.org/officeDocument/2006/relationships/image" Target="../media/image69.jpeg"/><Relationship Id="rId9" Type="http://schemas.openxmlformats.org/officeDocument/2006/relationships/image" Target="../media/image73.png"/></Relationships>
</file>

<file path=ppt/slides/_rels/slide2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35.xml"/><Relationship Id="rId4" Type="http://schemas.openxmlformats.org/officeDocument/2006/relationships/image" Target="../media/image72.png"/></Relationships>
</file>

<file path=ppt/slides/_rels/slide2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40.xml"/><Relationship Id="rId5" Type="http://schemas.openxmlformats.org/officeDocument/2006/relationships/image" Target="../media/image79.png"/><Relationship Id="rId4" Type="http://schemas.openxmlformats.org/officeDocument/2006/relationships/image" Target="../media/image78.png"/></Relationships>
</file>

<file path=ppt/slides/_rels/slide27.xml.rels><?xml version="1.0" encoding="UTF-8" standalone="yes"?>
<Relationships xmlns="http://schemas.openxmlformats.org/package/2006/relationships"><Relationship Id="rId8" Type="http://schemas.microsoft.com/office/2007/relationships/hdphoto" Target="../media/hdphoto14.wdp"/><Relationship Id="rId3" Type="http://schemas.openxmlformats.org/officeDocument/2006/relationships/image" Target="../media/image80.png"/><Relationship Id="rId7" Type="http://schemas.openxmlformats.org/officeDocument/2006/relationships/image" Target="../media/image82.png"/><Relationship Id="rId2" Type="http://schemas.openxmlformats.org/officeDocument/2006/relationships/notesSlide" Target="../notesSlides/notesSlide9.xml"/><Relationship Id="rId1" Type="http://schemas.openxmlformats.org/officeDocument/2006/relationships/slideLayout" Target="../slideLayouts/slideLayout58.xml"/><Relationship Id="rId6" Type="http://schemas.openxmlformats.org/officeDocument/2006/relationships/image" Target="../media/image77.png"/><Relationship Id="rId5" Type="http://schemas.openxmlformats.org/officeDocument/2006/relationships/image" Target="../media/image76.png"/><Relationship Id="rId10" Type="http://schemas.openxmlformats.org/officeDocument/2006/relationships/image" Target="../media/image79.png"/><Relationship Id="rId4" Type="http://schemas.openxmlformats.org/officeDocument/2006/relationships/image" Target="../media/image81.png"/><Relationship Id="rId9" Type="http://schemas.openxmlformats.org/officeDocument/2006/relationships/image" Target="../media/image78.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59.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69.jpeg"/></Relationships>
</file>

<file path=ppt/slides/_rels/slide2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3.xml.rels><?xml version="1.0" encoding="UTF-8" standalone="yes"?>
<Relationships xmlns="http://schemas.openxmlformats.org/package/2006/relationships"><Relationship Id="rId8" Type="http://schemas.microsoft.com/office/2007/relationships/hdphoto" Target="../media/hdphoto3.wdp"/><Relationship Id="rId3" Type="http://schemas.microsoft.com/office/2007/relationships/hdphoto" Target="../media/hdphoto1.wdp"/><Relationship Id="rId7"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38.xml"/><Relationship Id="rId6" Type="http://schemas.microsoft.com/office/2007/relationships/hdphoto" Target="../media/hdphoto2.wdp"/><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11.xml"/><Relationship Id="rId1" Type="http://schemas.openxmlformats.org/officeDocument/2006/relationships/slideLayout" Target="../slideLayouts/slideLayout51.xml"/></Relationships>
</file>

<file path=ppt/slides/_rels/slide31.xml.rels><?xml version="1.0" encoding="UTF-8" standalone="yes"?>
<Relationships xmlns="http://schemas.openxmlformats.org/package/2006/relationships"><Relationship Id="rId3" Type="http://schemas.openxmlformats.org/officeDocument/2006/relationships/hyperlink" Target="http://blogs.msdn.com/b/windowsazure/archive/2012/06/13/usenix-best-paper-award-erasure-coding-in-windows-azure-storage.aspx" TargetMode="External"/><Relationship Id="rId2" Type="http://schemas.openxmlformats.org/officeDocument/2006/relationships/hyperlink" Target="https://www.usenix.org/conference/atc12/technical-sessions/presentation/huang" TargetMode="External"/><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0.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6.png"/><Relationship Id="rId7" Type="http://schemas.openxmlformats.org/officeDocument/2006/relationships/image" Target="../media/image17.png"/><Relationship Id="rId2" Type="http://schemas.openxmlformats.org/officeDocument/2006/relationships/image" Target="../media/image15.jpg"/><Relationship Id="rId1" Type="http://schemas.openxmlformats.org/officeDocument/2006/relationships/slideLayout" Target="../slideLayouts/slideLayout40.xml"/><Relationship Id="rId6" Type="http://schemas.microsoft.com/office/2007/relationships/hdphoto" Target="../media/hdphoto5.wdp"/><Relationship Id="rId5" Type="http://schemas.openxmlformats.org/officeDocument/2006/relationships/image" Target="../media/image7.png"/><Relationship Id="rId4" Type="http://schemas.microsoft.com/office/2007/relationships/hdphoto" Target="../media/hdphoto4.wdp"/><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40.xml"/><Relationship Id="rId6" Type="http://schemas.openxmlformats.org/officeDocument/2006/relationships/image" Target="../media/image22.png"/><Relationship Id="rId5" Type="http://schemas.microsoft.com/office/2007/relationships/hdphoto" Target="../media/hdphoto6.wdp"/><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23.png"/><Relationship Id="rId1" Type="http://schemas.openxmlformats.org/officeDocument/2006/relationships/slideLayout" Target="../slideLayouts/slideLayout40.xml"/><Relationship Id="rId6" Type="http://schemas.openxmlformats.org/officeDocument/2006/relationships/image" Target="../media/image25.png"/><Relationship Id="rId5" Type="http://schemas.microsoft.com/office/2007/relationships/hdphoto" Target="../media/hdphoto8.wdp"/><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32536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684837" y="1242443"/>
            <a:ext cx="6751638" cy="5752082"/>
          </a:xfrm>
        </p:spPr>
        <p:txBody>
          <a:bodyPr>
            <a:normAutofit fontScale="92500" lnSpcReduction="10000"/>
          </a:bodyPr>
          <a:lstStyle/>
          <a:p>
            <a:pPr marL="0" indent="0">
              <a:buNone/>
            </a:pPr>
            <a:r>
              <a:rPr lang="en-US" dirty="0" smtClean="0">
                <a:solidFill>
                  <a:srgbClr val="0072C6"/>
                </a:solidFill>
              </a:rPr>
              <a:t>Database </a:t>
            </a:r>
            <a:r>
              <a:rPr lang="en-US" dirty="0">
                <a:solidFill>
                  <a:srgbClr val="0072C6"/>
                </a:solidFill>
              </a:rPr>
              <a:t>operations are hard</a:t>
            </a:r>
          </a:p>
          <a:p>
            <a:pPr lvl="1"/>
            <a:r>
              <a:rPr lang="en-US" dirty="0"/>
              <a:t>Single tenant instances can spike </a:t>
            </a:r>
            <a:r>
              <a:rPr lang="en-US" dirty="0" smtClean="0"/>
              <a:t>unexpectedly</a:t>
            </a:r>
            <a:endParaRPr lang="en-US" dirty="0"/>
          </a:p>
          <a:p>
            <a:pPr lvl="1"/>
            <a:r>
              <a:rPr lang="en-US" dirty="0" smtClean="0"/>
              <a:t>Growth rates require constant “DB Splits”</a:t>
            </a:r>
          </a:p>
          <a:p>
            <a:pPr lvl="1"/>
            <a:r>
              <a:rPr lang="en-US" dirty="0" smtClean="0"/>
              <a:t>Constant rebalancing across machines</a:t>
            </a:r>
            <a:endParaRPr lang="en-US" dirty="0"/>
          </a:p>
          <a:p>
            <a:pPr lvl="1"/>
            <a:r>
              <a:rPr lang="en-US" dirty="0"/>
              <a:t>Read-only window required for </a:t>
            </a:r>
            <a:r>
              <a:rPr lang="en-US" dirty="0" smtClean="0"/>
              <a:t>users</a:t>
            </a:r>
            <a:endParaRPr lang="en-US" dirty="0"/>
          </a:p>
          <a:p>
            <a:pPr lvl="1"/>
            <a:r>
              <a:rPr lang="en-US" dirty="0" smtClean="0"/>
              <a:t>Database-level </a:t>
            </a:r>
            <a:r>
              <a:rPr lang="en-US" dirty="0"/>
              <a:t>growth projections are unreliable </a:t>
            </a:r>
            <a:r>
              <a:rPr lang="en-US" dirty="0" smtClean="0"/>
              <a:t>– just-in-time maintenance</a:t>
            </a:r>
          </a:p>
          <a:p>
            <a:endParaRPr lang="en-US" dirty="0"/>
          </a:p>
          <a:p>
            <a:pPr marL="0" indent="0">
              <a:buNone/>
            </a:pPr>
            <a:r>
              <a:rPr lang="en-US" dirty="0" smtClean="0">
                <a:solidFill>
                  <a:srgbClr val="0072C6"/>
                </a:solidFill>
              </a:rPr>
              <a:t>Onboarding Strategies</a:t>
            </a:r>
            <a:endParaRPr lang="en-US" dirty="0">
              <a:solidFill>
                <a:srgbClr val="0072C6"/>
              </a:solidFill>
            </a:endParaRPr>
          </a:p>
          <a:p>
            <a:pPr lvl="1"/>
            <a:r>
              <a:rPr lang="en-US" dirty="0" smtClean="0"/>
              <a:t>Avoid Pre-provisioning.  Impossible to balance correctly upfront and empty sites consume resources</a:t>
            </a:r>
          </a:p>
          <a:p>
            <a:pPr lvl="1"/>
            <a:r>
              <a:rPr lang="en-US" dirty="0" smtClean="0"/>
              <a:t>The </a:t>
            </a:r>
            <a:r>
              <a:rPr lang="en-US" dirty="0"/>
              <a:t>search index grows </a:t>
            </a:r>
            <a:r>
              <a:rPr lang="en-US" dirty="0" smtClean="0"/>
              <a:t>rapidly with the number of sites and files (over 25 indexed items per site by default!)</a:t>
            </a:r>
            <a:endParaRPr lang="en-US" dirty="0"/>
          </a:p>
          <a:p>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Manage Growth and Onboarding</a:t>
            </a:r>
            <a:endParaRPr lang="en-US" dirty="0"/>
          </a:p>
        </p:txBody>
      </p:sp>
      <p:graphicFrame>
        <p:nvGraphicFramePr>
          <p:cNvPr id="5" name="Chart 4"/>
          <p:cNvGraphicFramePr>
            <a:graphicFrameLocks/>
          </p:cNvGraphicFramePr>
          <p:nvPr>
            <p:extLst/>
          </p:nvPr>
        </p:nvGraphicFramePr>
        <p:xfrm>
          <a:off x="427037" y="1490988"/>
          <a:ext cx="50292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rot="20593636">
            <a:off x="2213607" y="3694532"/>
            <a:ext cx="1722459"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gradFill>
                  <a:gsLst>
                    <a:gs pos="2917">
                      <a:srgbClr val="505050"/>
                    </a:gs>
                    <a:gs pos="30000">
                      <a:srgbClr val="505050"/>
                    </a:gs>
                  </a:gsLst>
                  <a:lin ang="5400000" scaled="0"/>
                </a:gradFill>
              </a:rPr>
              <a:t>Team site growth</a:t>
            </a:r>
          </a:p>
        </p:txBody>
      </p:sp>
      <p:sp>
        <p:nvSpPr>
          <p:cNvPr id="6" name="TextBox 5"/>
          <p:cNvSpPr txBox="1"/>
          <p:nvPr/>
        </p:nvSpPr>
        <p:spPr>
          <a:xfrm rot="20185810">
            <a:off x="1442103" y="4647508"/>
            <a:ext cx="1725280" cy="489365"/>
          </a:xfrm>
          <a:prstGeom prst="rect">
            <a:avLst/>
          </a:prstGeom>
          <a:noFill/>
        </p:spPr>
        <p:txBody>
          <a:bodyPr wrap="none" lIns="182880" tIns="146304" rIns="182880" bIns="146304" rtlCol="0">
            <a:spAutoFit/>
          </a:bodyPr>
          <a:lstStyle/>
          <a:p>
            <a:pPr>
              <a:lnSpc>
                <a:spcPct val="90000"/>
              </a:lnSpc>
              <a:spcAft>
                <a:spcPts val="600"/>
              </a:spcAft>
            </a:pPr>
            <a:r>
              <a:rPr lang="en-US" sz="1400" dirty="0" err="1" smtClean="0">
                <a:gradFill>
                  <a:gsLst>
                    <a:gs pos="2917">
                      <a:srgbClr val="505050"/>
                    </a:gs>
                    <a:gs pos="30000">
                      <a:srgbClr val="505050"/>
                    </a:gs>
                  </a:gsLst>
                  <a:lin ang="5400000" scaled="0"/>
                </a:gradFill>
              </a:rPr>
              <a:t>OneDrive</a:t>
            </a:r>
            <a:r>
              <a:rPr lang="en-US" sz="1400" dirty="0">
                <a:gradFill>
                  <a:gsLst>
                    <a:gs pos="2917">
                      <a:srgbClr val="505050"/>
                    </a:gs>
                    <a:gs pos="30000">
                      <a:srgbClr val="505050"/>
                    </a:gs>
                  </a:gsLst>
                  <a:lin ang="5400000" scaled="0"/>
                </a:gradFill>
              </a:rPr>
              <a:t> </a:t>
            </a:r>
            <a:r>
              <a:rPr lang="en-US" sz="1400" dirty="0" smtClean="0">
                <a:gradFill>
                  <a:gsLst>
                    <a:gs pos="2917">
                      <a:srgbClr val="505050"/>
                    </a:gs>
                    <a:gs pos="30000">
                      <a:srgbClr val="505050"/>
                    </a:gs>
                  </a:gsLst>
                  <a:lin ang="5400000" scaled="0"/>
                </a:gradFill>
              </a:rPr>
              <a:t>growth</a:t>
            </a:r>
          </a:p>
        </p:txBody>
      </p:sp>
      <p:graphicFrame>
        <p:nvGraphicFramePr>
          <p:cNvPr id="7" name="Chart 6"/>
          <p:cNvGraphicFramePr/>
          <p:nvPr>
            <p:extLst/>
          </p:nvPr>
        </p:nvGraphicFramePr>
        <p:xfrm>
          <a:off x="579437" y="1206080"/>
          <a:ext cx="4905127" cy="26833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nvPr>
        </p:nvGraphicFramePr>
        <p:xfrm>
          <a:off x="579437" y="4353238"/>
          <a:ext cx="4905127" cy="26833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175415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1" nodeType="clickEffect">
                                  <p:stCondLst>
                                    <p:cond delay="0"/>
                                  </p:stCondLst>
                                  <p:childTnLst>
                                    <p:animEffect transition="out" filter="fade">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par>
                                <p:cTn id="19" presetID="10" presetClass="exit" presetSubtype="0" fill="hold" grpId="1" nodeType="withEffect">
                                  <p:stCondLst>
                                    <p:cond delay="0"/>
                                  </p:stCondLst>
                                  <p:childTnLst>
                                    <p:animEffect transition="out" filter="fade">
                                      <p:cBhvr>
                                        <p:cTn id="20" dur="500"/>
                                        <p:tgtEl>
                                          <p:spTgt spid="2"/>
                                        </p:tgtEl>
                                      </p:cBhvr>
                                    </p:animEffect>
                                    <p:set>
                                      <p:cBhvr>
                                        <p:cTn id="21" dur="1" fill="hold">
                                          <p:stCondLst>
                                            <p:cond delay="499"/>
                                          </p:stCondLst>
                                        </p:cTn>
                                        <p:tgtEl>
                                          <p:spTgt spid="2"/>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6"/>
                                        </p:tgtEl>
                                      </p:cBhvr>
                                    </p:animEffect>
                                    <p:set>
                                      <p:cBhvr>
                                        <p:cTn id="24" dur="1" fill="hold">
                                          <p:stCondLst>
                                            <p:cond delay="499"/>
                                          </p:stCondLst>
                                        </p:cTn>
                                        <p:tgtEl>
                                          <p:spTgt spid="6"/>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P spid="2" grpId="0"/>
      <p:bldP spid="2" grpId="1"/>
      <p:bldP spid="6" grpId="0"/>
      <p:bldP spid="6" grpId="1"/>
      <p:bldGraphic spid="7" grpId="0">
        <p:bldAsOne/>
      </p:bldGraphic>
      <p:bldGraphic spid="8"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8" y="2125662"/>
            <a:ext cx="11887200" cy="2590800"/>
          </a:xfrm>
        </p:spPr>
        <p:txBody>
          <a:bodyPr/>
          <a:lstStyle/>
          <a:p>
            <a:r>
              <a:rPr lang="en-US" dirty="0" smtClean="0"/>
              <a:t>How Does SharePoint Online Work Then?</a:t>
            </a:r>
            <a:endParaRPr lang="en-US" dirty="0"/>
          </a:p>
        </p:txBody>
      </p:sp>
    </p:spTree>
    <p:extLst>
      <p:ext uri="{BB962C8B-B14F-4D97-AF65-F5344CB8AC3E}">
        <p14:creationId xmlns:p14="http://schemas.microsoft.com/office/powerpoint/2010/main" val="296451510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1.bp.blogspot.com/_4dl3f3Qmyso/TEUztwI-BVI/AAAAAAAAAZc/gD9TyrQFTY4/s400/queue+barrier+sig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1837" y="2718225"/>
            <a:ext cx="3912577" cy="4238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p:cNvSpPr>
            <a:spLocks noGrp="1"/>
          </p:cNvSpPr>
          <p:nvPr>
            <p:ph type="body" sz="quarter" idx="10"/>
          </p:nvPr>
        </p:nvSpPr>
        <p:spPr>
          <a:xfrm>
            <a:off x="274638" y="1212850"/>
            <a:ext cx="11887200" cy="5524589"/>
          </a:xfrm>
        </p:spPr>
        <p:txBody>
          <a:bodyPr/>
          <a:lstStyle/>
          <a:p>
            <a:r>
              <a:rPr lang="en-US" sz="3600" dirty="0" smtClean="0">
                <a:solidFill>
                  <a:srgbClr val="0072C6"/>
                </a:solidFill>
              </a:rPr>
              <a:t>SP2013 average creation </a:t>
            </a:r>
            <a:r>
              <a:rPr lang="en-US" sz="3600" dirty="0">
                <a:solidFill>
                  <a:srgbClr val="0072C6"/>
                </a:solidFill>
              </a:rPr>
              <a:t>time per site: 30s</a:t>
            </a:r>
          </a:p>
          <a:p>
            <a:pPr lvl="1"/>
            <a:r>
              <a:rPr lang="en-US" sz="2000" dirty="0"/>
              <a:t>Assume serialized </a:t>
            </a:r>
            <a:r>
              <a:rPr lang="en-US" sz="2000" dirty="0" smtClean="0"/>
              <a:t>site </a:t>
            </a:r>
            <a:r>
              <a:rPr lang="en-US" sz="2000" dirty="0"/>
              <a:t>creation per C</a:t>
            </a:r>
            <a:r>
              <a:rPr lang="en-US" sz="2000" dirty="0" smtClean="0"/>
              <a:t>ontent DB</a:t>
            </a:r>
            <a:endParaRPr lang="en-US" sz="2000" dirty="0"/>
          </a:p>
          <a:p>
            <a:pPr lvl="1"/>
            <a:r>
              <a:rPr lang="en-US" sz="2000" dirty="0"/>
              <a:t>Average 2,880 sites per day per </a:t>
            </a:r>
            <a:r>
              <a:rPr lang="en-US" sz="2000" dirty="0" smtClean="0"/>
              <a:t>Content DB</a:t>
            </a:r>
            <a:endParaRPr lang="en-US" sz="2000" dirty="0"/>
          </a:p>
          <a:p>
            <a:pPr lvl="2"/>
            <a:r>
              <a:rPr lang="en-US" sz="1800" dirty="0"/>
              <a:t>Per </a:t>
            </a:r>
            <a:r>
              <a:rPr lang="en-US" sz="1800" dirty="0" smtClean="0"/>
              <a:t>Content DB</a:t>
            </a:r>
            <a:r>
              <a:rPr lang="en-US" sz="1800" dirty="0"/>
              <a:t>, that’s 120/</a:t>
            </a:r>
            <a:r>
              <a:rPr lang="en-US" sz="1800" dirty="0" err="1"/>
              <a:t>hr</a:t>
            </a:r>
            <a:r>
              <a:rPr lang="en-US" sz="1800" dirty="0"/>
              <a:t> and ~1000 per day during work hours</a:t>
            </a:r>
          </a:p>
          <a:p>
            <a:endParaRPr lang="en-US" sz="1800" dirty="0" smtClean="0">
              <a:solidFill>
                <a:srgbClr val="0072C6"/>
              </a:solidFill>
            </a:endParaRPr>
          </a:p>
          <a:p>
            <a:r>
              <a:rPr lang="en-US" sz="3600" dirty="0" smtClean="0">
                <a:solidFill>
                  <a:srgbClr val="0072C6"/>
                </a:solidFill>
              </a:rPr>
              <a:t>Beware </a:t>
            </a:r>
            <a:r>
              <a:rPr lang="en-US" sz="3600" dirty="0">
                <a:solidFill>
                  <a:srgbClr val="0072C6"/>
                </a:solidFill>
              </a:rPr>
              <a:t>of averages!</a:t>
            </a:r>
          </a:p>
          <a:p>
            <a:pPr lvl="1"/>
            <a:r>
              <a:rPr lang="en-US" sz="2000" dirty="0"/>
              <a:t>30 users/hour != 300 users at 9am</a:t>
            </a:r>
          </a:p>
          <a:p>
            <a:pPr lvl="1"/>
            <a:r>
              <a:rPr lang="en-US" sz="2000" dirty="0"/>
              <a:t>Shared resources</a:t>
            </a:r>
          </a:p>
          <a:p>
            <a:pPr lvl="2"/>
            <a:r>
              <a:rPr lang="en-US" sz="1800" dirty="0"/>
              <a:t>Other SQL actions like migrating </a:t>
            </a:r>
            <a:r>
              <a:rPr lang="en-US" sz="1800" dirty="0" smtClean="0"/>
              <a:t>files</a:t>
            </a:r>
          </a:p>
          <a:p>
            <a:pPr lvl="2"/>
            <a:r>
              <a:rPr lang="en-US" sz="1800" dirty="0" smtClean="0"/>
              <a:t>Other types of site creations for the </a:t>
            </a:r>
            <a:r>
              <a:rPr lang="en-US" sz="1800" dirty="0"/>
              <a:t>same </a:t>
            </a:r>
            <a:r>
              <a:rPr lang="en-US" sz="1800" dirty="0" smtClean="0"/>
              <a:t>Content DB or server</a:t>
            </a:r>
            <a:endParaRPr lang="en-US" sz="1800" dirty="0"/>
          </a:p>
          <a:p>
            <a:endParaRPr lang="en-US" sz="1600" dirty="0" smtClean="0">
              <a:solidFill>
                <a:srgbClr val="0072C6"/>
              </a:solidFill>
            </a:endParaRPr>
          </a:p>
          <a:p>
            <a:r>
              <a:rPr lang="en-US" sz="3600" dirty="0" smtClean="0">
                <a:solidFill>
                  <a:srgbClr val="0072C6"/>
                </a:solidFill>
              </a:rPr>
              <a:t>SharePoint Online Queues</a:t>
            </a:r>
          </a:p>
          <a:p>
            <a:pPr lvl="1"/>
            <a:r>
              <a:rPr lang="en-US" sz="2000" dirty="0" smtClean="0"/>
              <a:t>Normally under a minute, but can get long during times of high activity</a:t>
            </a:r>
          </a:p>
          <a:p>
            <a:pPr marL="342900" lvl="1" indent="0">
              <a:buNone/>
            </a:pPr>
            <a:endParaRPr lang="en-US" sz="2000" dirty="0"/>
          </a:p>
        </p:txBody>
      </p:sp>
      <p:sp>
        <p:nvSpPr>
          <p:cNvPr id="3" name="Title 2"/>
          <p:cNvSpPr>
            <a:spLocks noGrp="1"/>
          </p:cNvSpPr>
          <p:nvPr>
            <p:ph type="title"/>
          </p:nvPr>
        </p:nvSpPr>
        <p:spPr/>
        <p:txBody>
          <a:bodyPr/>
          <a:lstStyle/>
          <a:p>
            <a:r>
              <a:rPr lang="en-US" dirty="0" smtClean="0"/>
              <a:t>Onboarding Queues</a:t>
            </a:r>
            <a:endParaRPr lang="en-US" dirty="0"/>
          </a:p>
        </p:txBody>
      </p:sp>
    </p:spTree>
    <p:extLst>
      <p:ext uri="{BB962C8B-B14F-4D97-AF65-F5344CB8AC3E}">
        <p14:creationId xmlns:p14="http://schemas.microsoft.com/office/powerpoint/2010/main" val="23595889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524589"/>
          </a:xfrm>
        </p:spPr>
        <p:txBody>
          <a:bodyPr>
            <a:normAutofit/>
          </a:bodyPr>
          <a:lstStyle/>
          <a:p>
            <a:r>
              <a:rPr lang="en-US" sz="2400" dirty="0" smtClean="0">
                <a:solidFill>
                  <a:srgbClr val="0072C6"/>
                </a:solidFill>
              </a:rPr>
              <a:t>Enabling </a:t>
            </a:r>
            <a:r>
              <a:rPr lang="en-US" sz="2400" dirty="0" err="1">
                <a:solidFill>
                  <a:srgbClr val="0072C6"/>
                </a:solidFill>
              </a:rPr>
              <a:t>SPFeatures</a:t>
            </a:r>
            <a:r>
              <a:rPr lang="en-US" sz="2400" dirty="0">
                <a:solidFill>
                  <a:srgbClr val="0072C6"/>
                </a:solidFill>
              </a:rPr>
              <a:t> is the </a:t>
            </a:r>
            <a:r>
              <a:rPr lang="en-US" sz="2400" dirty="0" smtClean="0">
                <a:solidFill>
                  <a:srgbClr val="0072C6"/>
                </a:solidFill>
              </a:rPr>
              <a:t>“long pole” </a:t>
            </a:r>
            <a:r>
              <a:rPr lang="en-US" sz="2400" dirty="0">
                <a:solidFill>
                  <a:srgbClr val="0072C6"/>
                </a:solidFill>
              </a:rPr>
              <a:t>of </a:t>
            </a:r>
            <a:r>
              <a:rPr lang="en-US" sz="2400" dirty="0" smtClean="0">
                <a:solidFill>
                  <a:srgbClr val="0072C6"/>
                </a:solidFill>
              </a:rPr>
              <a:t>creating a new site</a:t>
            </a:r>
            <a:endParaRPr lang="en-US" sz="2400" dirty="0">
              <a:solidFill>
                <a:srgbClr val="0072C6"/>
              </a:solidFill>
            </a:endParaRPr>
          </a:p>
          <a:p>
            <a:endParaRPr lang="en-US" sz="2000" dirty="0" smtClean="0"/>
          </a:p>
          <a:p>
            <a:r>
              <a:rPr lang="en-US" sz="2400" dirty="0">
                <a:solidFill>
                  <a:srgbClr val="0072C6"/>
                </a:solidFill>
              </a:rPr>
              <a:t>Rolling into SharePoint Online now: Fast Site Provisioning</a:t>
            </a:r>
          </a:p>
          <a:p>
            <a:pPr lvl="1"/>
            <a:r>
              <a:rPr lang="en-US" sz="1800" dirty="0">
                <a:latin typeface="+mj-lt"/>
              </a:rPr>
              <a:t>“Site Master” per language, template, and </a:t>
            </a:r>
            <a:r>
              <a:rPr lang="en-US" sz="1800" dirty="0" smtClean="0">
                <a:latin typeface="+mj-lt"/>
              </a:rPr>
              <a:t>database</a:t>
            </a:r>
          </a:p>
          <a:p>
            <a:pPr lvl="1"/>
            <a:r>
              <a:rPr lang="en-US" sz="1800" dirty="0" smtClean="0">
                <a:latin typeface="+mj-lt"/>
              </a:rPr>
              <a:t>Copied directly in SQL to new site</a:t>
            </a:r>
          </a:p>
          <a:p>
            <a:pPr lvl="1"/>
            <a:r>
              <a:rPr lang="en-US" sz="1800" i="1" dirty="0" smtClean="0">
                <a:latin typeface="+mj-lt"/>
              </a:rPr>
              <a:t>Not all features support this yet</a:t>
            </a:r>
            <a:endParaRPr lang="en-US" sz="1800" i="1" dirty="0">
              <a:latin typeface="+mj-lt"/>
            </a:endParaRPr>
          </a:p>
          <a:p>
            <a:endParaRPr lang="en-US" sz="2000" dirty="0"/>
          </a:p>
          <a:p>
            <a:r>
              <a:rPr lang="en-US" sz="2400" dirty="0" smtClean="0">
                <a:solidFill>
                  <a:srgbClr val="0072C6"/>
                </a:solidFill>
              </a:rPr>
              <a:t>Upcoming improvements</a:t>
            </a:r>
            <a:endParaRPr lang="en-US" sz="2400" dirty="0">
              <a:solidFill>
                <a:srgbClr val="0072C6"/>
              </a:solidFill>
            </a:endParaRPr>
          </a:p>
          <a:p>
            <a:pPr lvl="1"/>
            <a:r>
              <a:rPr lang="en-US" sz="1800" dirty="0" smtClean="0">
                <a:latin typeface="+mj-lt"/>
              </a:rPr>
              <a:t>Current release </a:t>
            </a:r>
            <a:r>
              <a:rPr lang="en-US" sz="1800" b="1" dirty="0" smtClean="0">
                <a:latin typeface="+mj-lt"/>
              </a:rPr>
              <a:t>improves speeds by 30%</a:t>
            </a:r>
          </a:p>
          <a:p>
            <a:pPr lvl="1"/>
            <a:r>
              <a:rPr lang="en-US" sz="1800" dirty="0" smtClean="0">
                <a:latin typeface="+mj-lt"/>
              </a:rPr>
              <a:t>In testing—an </a:t>
            </a:r>
            <a:r>
              <a:rPr lang="en-US" sz="1800" b="1" dirty="0" smtClean="0">
                <a:latin typeface="+mj-lt"/>
              </a:rPr>
              <a:t>additional</a:t>
            </a:r>
            <a:r>
              <a:rPr lang="en-US" sz="1800" dirty="0" smtClean="0">
                <a:latin typeface="+mj-lt"/>
              </a:rPr>
              <a:t> </a:t>
            </a:r>
            <a:r>
              <a:rPr lang="en-US" sz="1800" b="1" dirty="0" smtClean="0">
                <a:latin typeface="+mj-lt"/>
              </a:rPr>
              <a:t>75% improvement</a:t>
            </a:r>
          </a:p>
          <a:p>
            <a:pPr lvl="1"/>
            <a:endParaRPr lang="en-US" sz="2000" dirty="0">
              <a:latin typeface="+mj-lt"/>
            </a:endParaRPr>
          </a:p>
        </p:txBody>
      </p:sp>
      <p:sp>
        <p:nvSpPr>
          <p:cNvPr id="3" name="Title 2"/>
          <p:cNvSpPr>
            <a:spLocks noGrp="1"/>
          </p:cNvSpPr>
          <p:nvPr>
            <p:ph type="title"/>
          </p:nvPr>
        </p:nvSpPr>
        <p:spPr/>
        <p:txBody>
          <a:bodyPr/>
          <a:lstStyle/>
          <a:p>
            <a:r>
              <a:rPr lang="en-US" dirty="0" smtClean="0"/>
              <a:t>Fast Site Provisioning</a:t>
            </a:r>
            <a:endParaRPr lang="en-US" dirty="0"/>
          </a:p>
        </p:txBody>
      </p:sp>
      <p:grpSp>
        <p:nvGrpSpPr>
          <p:cNvPr id="13" name="Big DB"/>
          <p:cNvGrpSpPr/>
          <p:nvPr/>
        </p:nvGrpSpPr>
        <p:grpSpPr>
          <a:xfrm>
            <a:off x="8199437" y="3802062"/>
            <a:ext cx="2788920" cy="2788920"/>
            <a:chOff x="-67080" y="2610965"/>
            <a:chExt cx="2709682" cy="2709682"/>
          </a:xfrm>
        </p:grpSpPr>
        <p:sp>
          <p:nvSpPr>
            <p:cNvPr id="15" name="Rounded Rectangle 14"/>
            <p:cNvSpPr/>
            <p:nvPr/>
          </p:nvSpPr>
          <p:spPr bwMode="auto">
            <a:xfrm>
              <a:off x="170919" y="2887662"/>
              <a:ext cx="2237318" cy="1936145"/>
            </a:xfrm>
            <a:prstGeom prst="round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80" y="2610965"/>
              <a:ext cx="2709682" cy="2709682"/>
            </a:xfrm>
            <a:prstGeom prst="rect">
              <a:avLst/>
            </a:prstGeom>
          </p:spPr>
        </p:pic>
      </p:grpSp>
      <p:pic>
        <p:nvPicPr>
          <p:cNvPr id="3074" name="Picture 2" descr="add row icon for Windows 8/Metro - Icons8"/>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296638" y="3584984"/>
            <a:ext cx="780320" cy="78032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add row icon for Windows 8/Metro - Icons8"/>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342422" y="2804664"/>
            <a:ext cx="780320" cy="78032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add row icon for Windows 8/Metro - Icons8"/>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979065" y="3590587"/>
            <a:ext cx="780320" cy="78032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add row icon for Windows 8/Metro - Icons8"/>
          <p:cNvPicPr>
            <a:picLocks noChangeAspect="1" noChangeArrowheads="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868036" y="2804664"/>
            <a:ext cx="780320" cy="78032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4118" y1="4706" x2="4118" y2="4706"/>
                        <a14:foregroundMark x1="15882" y1="12941" x2="84118" y2="82941"/>
                        <a14:foregroundMark x1="88235" y1="4706" x2="4118" y2="91176"/>
                        <a14:foregroundMark x1="3529" y1="24118" x2="96471" y2="24118"/>
                        <a14:foregroundMark x1="13529" y1="1765" x2="96471" y2="5294"/>
                        <a14:foregroundMark x1="4118" y1="27647" x2="3529" y2="96471"/>
                        <a14:foregroundMark x1="4706" y1="94706" x2="94706" y2="94706"/>
                        <a14:foregroundMark x1="94706" y1="94706" x2="99412" y2="23529"/>
                        <a14:foregroundMark x1="95882" y1="31176" x2="57059" y2="91765"/>
                        <a14:foregroundMark x1="75882" y1="82941" x2="20000" y2="80000"/>
                        <a14:foregroundMark x1="40000" y1="90000" x2="5294" y2="21765"/>
                        <a14:foregroundMark x1="18235" y1="82941" x2="71765" y2="54706"/>
                        <a14:foregroundMark x1="31765" y1="47647" x2="43529" y2="64118"/>
                        <a14:foregroundMark x1="25294" y1="15882" x2="77647" y2="11765"/>
                        <a14:foregroundMark x1="63529" y1="18824" x2="65882" y2="58235"/>
                        <a14:foregroundMark x1="79412" y1="30000" x2="56471" y2="41176"/>
                        <a14:backgroundMark x1="588" y1="588" x2="588" y2="588"/>
                        <a14:backgroundMark x1="98824" y1="588" x2="98824" y2="588"/>
                        <a14:backgroundMark x1="98824" y1="98824" x2="98824" y2="98824"/>
                        <a14:backgroundMark x1="588" y1="99412" x2="588" y2="99412"/>
                      </a14:backgroundRemoval>
                    </a14:imgEffect>
                  </a14:imgLayer>
                </a14:imgProps>
              </a:ext>
            </a:extLst>
          </a:blip>
          <a:stretch>
            <a:fillRect/>
          </a:stretch>
        </p:blipFill>
        <p:spPr>
          <a:xfrm>
            <a:off x="9397901" y="4899661"/>
            <a:ext cx="1835415" cy="1835415"/>
          </a:xfrm>
          <a:prstGeom prst="rect">
            <a:avLst/>
          </a:prstGeom>
        </p:spPr>
      </p:pic>
      <p:pic>
        <p:nvPicPr>
          <p:cNvPr id="23" name="Picture 22"/>
          <p:cNvPicPr>
            <a:picLocks noChangeAspect="1"/>
          </p:cNvPicPr>
          <p:nvPr/>
        </p:nvPicPr>
        <p:blipFill>
          <a:blip r:embed="rId6"/>
          <a:stretch>
            <a:fillRect/>
          </a:stretch>
        </p:blipFill>
        <p:spPr>
          <a:xfrm>
            <a:off x="10804692" y="5045753"/>
            <a:ext cx="285750" cy="276225"/>
          </a:xfrm>
          <a:prstGeom prst="rect">
            <a:avLst/>
          </a:prstGeom>
        </p:spPr>
      </p:pic>
      <p:pic>
        <p:nvPicPr>
          <p:cNvPr id="25" name="Picture 24"/>
          <p:cNvPicPr>
            <a:picLocks noChangeAspect="1"/>
          </p:cNvPicPr>
          <p:nvPr/>
        </p:nvPicPr>
        <p:blipFill>
          <a:blip r:embed="rId7"/>
          <a:stretch>
            <a:fillRect/>
          </a:stretch>
        </p:blipFill>
        <p:spPr>
          <a:xfrm>
            <a:off x="9541141" y="5045753"/>
            <a:ext cx="276225" cy="276225"/>
          </a:xfrm>
          <a:prstGeom prst="rect">
            <a:avLst/>
          </a:prstGeom>
        </p:spPr>
      </p:pic>
      <p:pic>
        <p:nvPicPr>
          <p:cNvPr id="31" name="Picture 30"/>
          <p:cNvPicPr>
            <a:picLocks noChangeAspect="1"/>
          </p:cNvPicPr>
          <p:nvPr/>
        </p:nvPicPr>
        <p:blipFill>
          <a:blip r:embed="rId8"/>
          <a:stretch>
            <a:fillRect/>
          </a:stretch>
        </p:blipFill>
        <p:spPr>
          <a:xfrm>
            <a:off x="10385347" y="5045753"/>
            <a:ext cx="276225" cy="276225"/>
          </a:xfrm>
          <a:prstGeom prst="rect">
            <a:avLst/>
          </a:prstGeom>
        </p:spPr>
      </p:pic>
      <p:pic>
        <p:nvPicPr>
          <p:cNvPr id="27" name="Picture 26"/>
          <p:cNvPicPr>
            <a:picLocks noChangeAspect="1"/>
          </p:cNvPicPr>
          <p:nvPr/>
        </p:nvPicPr>
        <p:blipFill>
          <a:blip r:embed="rId9"/>
          <a:stretch>
            <a:fillRect/>
          </a:stretch>
        </p:blipFill>
        <p:spPr>
          <a:xfrm>
            <a:off x="9958228" y="5044436"/>
            <a:ext cx="285750" cy="276225"/>
          </a:xfrm>
          <a:prstGeom prst="rect">
            <a:avLst/>
          </a:prstGeom>
        </p:spPr>
      </p:pic>
      <p:pic>
        <p:nvPicPr>
          <p:cNvPr id="35" name="Picture 2" descr="add row icon for Windows 8/Metro - Icons8"/>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294562" y="3582257"/>
            <a:ext cx="780320" cy="780320"/>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add row icon for Windows 8/Metro - Icons8"/>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340346" y="2801937"/>
            <a:ext cx="780320" cy="78032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add row icon for Windows 8/Metro - Icons8"/>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976989" y="3587860"/>
            <a:ext cx="780320" cy="780320"/>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 descr="add row icon for Windows 8/Metro - Icons8"/>
          <p:cNvPicPr>
            <a:picLocks noChangeAspect="1" noChangeArrowheads="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865960" y="2801937"/>
            <a:ext cx="780320" cy="780320"/>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8"/>
          <p:cNvPicPr>
            <a:picLocks noChangeAspect="1"/>
          </p:cNvPicPr>
          <p:nvPr/>
        </p:nvPicPr>
        <p:blipFill>
          <a:blip r:embed="rId6"/>
          <a:stretch>
            <a:fillRect/>
          </a:stretch>
        </p:blipFill>
        <p:spPr>
          <a:xfrm>
            <a:off x="10802616" y="5469792"/>
            <a:ext cx="285750" cy="276225"/>
          </a:xfrm>
          <a:prstGeom prst="rect">
            <a:avLst/>
          </a:prstGeom>
        </p:spPr>
      </p:pic>
      <p:pic>
        <p:nvPicPr>
          <p:cNvPr id="40" name="Picture 39"/>
          <p:cNvPicPr>
            <a:picLocks noChangeAspect="1"/>
          </p:cNvPicPr>
          <p:nvPr/>
        </p:nvPicPr>
        <p:blipFill>
          <a:blip r:embed="rId7"/>
          <a:stretch>
            <a:fillRect/>
          </a:stretch>
        </p:blipFill>
        <p:spPr>
          <a:xfrm>
            <a:off x="9539065" y="5468653"/>
            <a:ext cx="276225" cy="276225"/>
          </a:xfrm>
          <a:prstGeom prst="rect">
            <a:avLst/>
          </a:prstGeom>
        </p:spPr>
      </p:pic>
      <p:pic>
        <p:nvPicPr>
          <p:cNvPr id="41" name="Picture 40"/>
          <p:cNvPicPr>
            <a:picLocks noChangeAspect="1"/>
          </p:cNvPicPr>
          <p:nvPr/>
        </p:nvPicPr>
        <p:blipFill>
          <a:blip r:embed="rId8"/>
          <a:stretch>
            <a:fillRect/>
          </a:stretch>
        </p:blipFill>
        <p:spPr>
          <a:xfrm>
            <a:off x="10383271" y="5468070"/>
            <a:ext cx="276225" cy="276225"/>
          </a:xfrm>
          <a:prstGeom prst="rect">
            <a:avLst/>
          </a:prstGeom>
        </p:spPr>
      </p:pic>
      <p:pic>
        <p:nvPicPr>
          <p:cNvPr id="42" name="Picture 41"/>
          <p:cNvPicPr>
            <a:picLocks noChangeAspect="1"/>
          </p:cNvPicPr>
          <p:nvPr/>
        </p:nvPicPr>
        <p:blipFill>
          <a:blip r:embed="rId9"/>
          <a:stretch>
            <a:fillRect/>
          </a:stretch>
        </p:blipFill>
        <p:spPr>
          <a:xfrm>
            <a:off x="9956152" y="5469792"/>
            <a:ext cx="285750" cy="276225"/>
          </a:xfrm>
          <a:prstGeom prst="rect">
            <a:avLst/>
          </a:prstGeom>
        </p:spPr>
      </p:pic>
      <p:pic>
        <p:nvPicPr>
          <p:cNvPr id="43" name="Picture 42"/>
          <p:cNvPicPr>
            <a:picLocks noChangeAspect="1"/>
          </p:cNvPicPr>
          <p:nvPr/>
        </p:nvPicPr>
        <p:blipFill>
          <a:blip r:embed="rId6"/>
          <a:stretch>
            <a:fillRect/>
          </a:stretch>
        </p:blipFill>
        <p:spPr>
          <a:xfrm>
            <a:off x="10809397" y="5886132"/>
            <a:ext cx="285750" cy="276225"/>
          </a:xfrm>
          <a:prstGeom prst="rect">
            <a:avLst/>
          </a:prstGeom>
        </p:spPr>
      </p:pic>
      <p:pic>
        <p:nvPicPr>
          <p:cNvPr id="44" name="Picture 43"/>
          <p:cNvPicPr>
            <a:picLocks noChangeAspect="1"/>
          </p:cNvPicPr>
          <p:nvPr/>
        </p:nvPicPr>
        <p:blipFill>
          <a:blip r:embed="rId7"/>
          <a:stretch>
            <a:fillRect/>
          </a:stretch>
        </p:blipFill>
        <p:spPr>
          <a:xfrm>
            <a:off x="9545846" y="5884993"/>
            <a:ext cx="276225" cy="276225"/>
          </a:xfrm>
          <a:prstGeom prst="rect">
            <a:avLst/>
          </a:prstGeom>
        </p:spPr>
      </p:pic>
      <p:pic>
        <p:nvPicPr>
          <p:cNvPr id="45" name="Picture 44"/>
          <p:cNvPicPr>
            <a:picLocks noChangeAspect="1"/>
          </p:cNvPicPr>
          <p:nvPr/>
        </p:nvPicPr>
        <p:blipFill>
          <a:blip r:embed="rId8"/>
          <a:stretch>
            <a:fillRect/>
          </a:stretch>
        </p:blipFill>
        <p:spPr>
          <a:xfrm>
            <a:off x="10390052" y="5884410"/>
            <a:ext cx="276225" cy="276225"/>
          </a:xfrm>
          <a:prstGeom prst="rect">
            <a:avLst/>
          </a:prstGeom>
        </p:spPr>
      </p:pic>
      <p:pic>
        <p:nvPicPr>
          <p:cNvPr id="46" name="Picture 45"/>
          <p:cNvPicPr>
            <a:picLocks noChangeAspect="1"/>
          </p:cNvPicPr>
          <p:nvPr/>
        </p:nvPicPr>
        <p:blipFill>
          <a:blip r:embed="rId9"/>
          <a:stretch>
            <a:fillRect/>
          </a:stretch>
        </p:blipFill>
        <p:spPr>
          <a:xfrm>
            <a:off x="9962933" y="5886132"/>
            <a:ext cx="285750" cy="276225"/>
          </a:xfrm>
          <a:prstGeom prst="rect">
            <a:avLst/>
          </a:prstGeom>
        </p:spPr>
      </p:pic>
      <p:pic>
        <p:nvPicPr>
          <p:cNvPr id="47" name="Picture 46"/>
          <p:cNvPicPr>
            <a:picLocks noChangeAspect="1"/>
          </p:cNvPicPr>
          <p:nvPr/>
        </p:nvPicPr>
        <p:blipFill>
          <a:blip r:embed="rId6"/>
          <a:stretch>
            <a:fillRect/>
          </a:stretch>
        </p:blipFill>
        <p:spPr>
          <a:xfrm>
            <a:off x="10810187" y="6318064"/>
            <a:ext cx="285750" cy="276225"/>
          </a:xfrm>
          <a:prstGeom prst="rect">
            <a:avLst/>
          </a:prstGeom>
        </p:spPr>
      </p:pic>
      <p:pic>
        <p:nvPicPr>
          <p:cNvPr id="48" name="Picture 47"/>
          <p:cNvPicPr>
            <a:picLocks noChangeAspect="1"/>
          </p:cNvPicPr>
          <p:nvPr/>
        </p:nvPicPr>
        <p:blipFill>
          <a:blip r:embed="rId7"/>
          <a:stretch>
            <a:fillRect/>
          </a:stretch>
        </p:blipFill>
        <p:spPr>
          <a:xfrm>
            <a:off x="9546636" y="6316925"/>
            <a:ext cx="276225" cy="276225"/>
          </a:xfrm>
          <a:prstGeom prst="rect">
            <a:avLst/>
          </a:prstGeom>
        </p:spPr>
      </p:pic>
      <p:pic>
        <p:nvPicPr>
          <p:cNvPr id="49" name="Picture 48"/>
          <p:cNvPicPr>
            <a:picLocks noChangeAspect="1"/>
          </p:cNvPicPr>
          <p:nvPr/>
        </p:nvPicPr>
        <p:blipFill>
          <a:blip r:embed="rId8"/>
          <a:stretch>
            <a:fillRect/>
          </a:stretch>
        </p:blipFill>
        <p:spPr>
          <a:xfrm>
            <a:off x="10390842" y="6316342"/>
            <a:ext cx="276225" cy="276225"/>
          </a:xfrm>
          <a:prstGeom prst="rect">
            <a:avLst/>
          </a:prstGeom>
        </p:spPr>
      </p:pic>
      <p:pic>
        <p:nvPicPr>
          <p:cNvPr id="50" name="Picture 49"/>
          <p:cNvPicPr>
            <a:picLocks noChangeAspect="1"/>
          </p:cNvPicPr>
          <p:nvPr/>
        </p:nvPicPr>
        <p:blipFill>
          <a:blip r:embed="rId9"/>
          <a:stretch>
            <a:fillRect/>
          </a:stretch>
        </p:blipFill>
        <p:spPr>
          <a:xfrm>
            <a:off x="9963723" y="6318064"/>
            <a:ext cx="285750" cy="276225"/>
          </a:xfrm>
          <a:prstGeom prst="rect">
            <a:avLst/>
          </a:prstGeom>
        </p:spPr>
      </p:pic>
      <p:grpSp>
        <p:nvGrpSpPr>
          <p:cNvPr id="51" name="Group 50"/>
          <p:cNvGrpSpPr/>
          <p:nvPr/>
        </p:nvGrpSpPr>
        <p:grpSpPr>
          <a:xfrm>
            <a:off x="1698323" y="4701444"/>
            <a:ext cx="3573338" cy="2417289"/>
            <a:chOff x="1698323" y="4701444"/>
            <a:chExt cx="3573338" cy="2417289"/>
          </a:xfrm>
        </p:grpSpPr>
        <p:pic>
          <p:nvPicPr>
            <p:cNvPr id="28" name="Picture 27"/>
            <p:cNvPicPr>
              <a:picLocks noChangeAspect="1"/>
            </p:cNvPicPr>
            <p:nvPr/>
          </p:nvPicPr>
          <p:blipFill>
            <a:blip r:embed="rId10"/>
            <a:stretch>
              <a:fillRect/>
            </a:stretch>
          </p:blipFill>
          <p:spPr>
            <a:xfrm>
              <a:off x="2003951" y="4701444"/>
              <a:ext cx="3267710" cy="2153505"/>
            </a:xfrm>
            <a:prstGeom prst="rect">
              <a:avLst/>
            </a:prstGeom>
          </p:spPr>
        </p:pic>
        <p:sp>
          <p:nvSpPr>
            <p:cNvPr id="33" name="TextBox 32"/>
            <p:cNvSpPr txBox="1"/>
            <p:nvPr/>
          </p:nvSpPr>
          <p:spPr>
            <a:xfrm>
              <a:off x="3243001" y="6677843"/>
              <a:ext cx="851836" cy="440890"/>
            </a:xfrm>
            <a:prstGeom prst="rect">
              <a:avLst/>
            </a:prstGeom>
            <a:noFill/>
          </p:spPr>
          <p:txBody>
            <a:bodyPr wrap="none" lIns="182880" tIns="146304" rIns="182880" bIns="146304" rtlCol="0">
              <a:spAutoFit/>
            </a:bodyPr>
            <a:lstStyle/>
            <a:p>
              <a:pPr>
                <a:lnSpc>
                  <a:spcPct val="90000"/>
                </a:lnSpc>
                <a:spcAft>
                  <a:spcPts val="600"/>
                </a:spcAft>
              </a:pPr>
              <a:r>
                <a:rPr lang="en-US" sz="1000" dirty="0">
                  <a:gradFill>
                    <a:gsLst>
                      <a:gs pos="2917">
                        <a:srgbClr val="505050"/>
                      </a:gs>
                      <a:gs pos="30000">
                        <a:srgbClr val="505050"/>
                      </a:gs>
                    </a:gsLst>
                    <a:lin ang="5400000" scaled="0"/>
                  </a:gradFill>
                </a:rPr>
                <a:t>s</a:t>
              </a:r>
              <a:r>
                <a:rPr lang="en-US" sz="1000" dirty="0" smtClean="0">
                  <a:gradFill>
                    <a:gsLst>
                      <a:gs pos="2917">
                        <a:srgbClr val="505050"/>
                      </a:gs>
                      <a:gs pos="30000">
                        <a:srgbClr val="505050"/>
                      </a:gs>
                    </a:gsLst>
                    <a:lin ang="5400000" scaled="0"/>
                  </a:gradFill>
                </a:rPr>
                <a:t>econds</a:t>
              </a:r>
            </a:p>
          </p:txBody>
        </p:sp>
        <p:sp>
          <p:nvSpPr>
            <p:cNvPr id="55" name="TextBox 54"/>
            <p:cNvSpPr txBox="1"/>
            <p:nvPr/>
          </p:nvSpPr>
          <p:spPr>
            <a:xfrm>
              <a:off x="2140307" y="4703453"/>
              <a:ext cx="1541128" cy="392415"/>
            </a:xfrm>
            <a:prstGeom prst="rect">
              <a:avLst/>
            </a:prstGeom>
            <a:noFill/>
          </p:spPr>
          <p:txBody>
            <a:bodyPr wrap="none" lIns="182880" tIns="146304" rIns="182880" bIns="146304" rtlCol="0">
              <a:spAutoFit/>
            </a:bodyPr>
            <a:lstStyle/>
            <a:p>
              <a:pPr>
                <a:lnSpc>
                  <a:spcPct val="90000"/>
                </a:lnSpc>
                <a:spcAft>
                  <a:spcPts val="600"/>
                </a:spcAft>
              </a:pPr>
              <a:r>
                <a:rPr lang="en-US" sz="700" dirty="0" smtClean="0">
                  <a:solidFill>
                    <a:srgbClr val="0072C6"/>
                  </a:solidFill>
                </a:rPr>
                <a:t>fast site provisioning: phase 1</a:t>
              </a:r>
            </a:p>
          </p:txBody>
        </p:sp>
        <p:sp>
          <p:nvSpPr>
            <p:cNvPr id="56" name="TextBox 55"/>
            <p:cNvSpPr txBox="1"/>
            <p:nvPr/>
          </p:nvSpPr>
          <p:spPr>
            <a:xfrm>
              <a:off x="2422985" y="5371931"/>
              <a:ext cx="1079463" cy="392415"/>
            </a:xfrm>
            <a:prstGeom prst="rect">
              <a:avLst/>
            </a:prstGeom>
            <a:noFill/>
          </p:spPr>
          <p:txBody>
            <a:bodyPr wrap="none" lIns="182880" tIns="146304" rIns="182880" bIns="146304" rtlCol="0">
              <a:spAutoFit/>
            </a:bodyPr>
            <a:lstStyle/>
            <a:p>
              <a:pPr>
                <a:lnSpc>
                  <a:spcPct val="90000"/>
                </a:lnSpc>
                <a:spcAft>
                  <a:spcPts val="600"/>
                </a:spcAft>
              </a:pPr>
              <a:r>
                <a:rPr lang="en-US" sz="700" dirty="0" smtClean="0">
                  <a:solidFill>
                    <a:srgbClr val="FF0000"/>
                  </a:solidFill>
                </a:rPr>
                <a:t>2013 provisioning</a:t>
              </a:r>
            </a:p>
          </p:txBody>
        </p:sp>
        <p:sp>
          <p:nvSpPr>
            <p:cNvPr id="57" name="TextBox 56"/>
            <p:cNvSpPr txBox="1"/>
            <p:nvPr/>
          </p:nvSpPr>
          <p:spPr>
            <a:xfrm rot="16200000">
              <a:off x="1222776" y="5554288"/>
              <a:ext cx="1371209" cy="420115"/>
            </a:xfrm>
            <a:prstGeom prst="rect">
              <a:avLst/>
            </a:prstGeom>
            <a:noFill/>
          </p:spPr>
          <p:txBody>
            <a:bodyPr wrap="none" lIns="182880" tIns="146304" rIns="182880" bIns="146304" rtlCol="0">
              <a:spAutoFit/>
            </a:bodyPr>
            <a:lstStyle/>
            <a:p>
              <a:pPr>
                <a:lnSpc>
                  <a:spcPct val="90000"/>
                </a:lnSpc>
                <a:spcAft>
                  <a:spcPts val="600"/>
                </a:spcAft>
              </a:pPr>
              <a:r>
                <a:rPr lang="en-US" sz="900" dirty="0" smtClean="0">
                  <a:gradFill>
                    <a:gsLst>
                      <a:gs pos="2917">
                        <a:srgbClr val="505050"/>
                      </a:gs>
                      <a:gs pos="30000">
                        <a:srgbClr val="505050"/>
                      </a:gs>
                    </a:gsLst>
                    <a:lin ang="5400000" scaled="0"/>
                  </a:gradFill>
                </a:rPr>
                <a:t>Latency distribution</a:t>
              </a:r>
            </a:p>
          </p:txBody>
        </p:sp>
      </p:grpSp>
    </p:spTree>
    <p:extLst>
      <p:ext uri="{BB962C8B-B14F-4D97-AF65-F5344CB8AC3E}">
        <p14:creationId xmlns:p14="http://schemas.microsoft.com/office/powerpoint/2010/main" val="25772185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500"/>
                                        <p:tgtEl>
                                          <p:spTgt spid="3074"/>
                                        </p:tgtEl>
                                      </p:cBhvr>
                                    </p:animEffect>
                                  </p:childTnLst>
                                </p:cTn>
                              </p:par>
                              <p:par>
                                <p:cTn id="13" presetID="10"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42" presetClass="path" presetSubtype="0" accel="50000" decel="50000" fill="hold" nodeType="withEffect">
                                  <p:stCondLst>
                                    <p:cond delay="0"/>
                                  </p:stCondLst>
                                  <p:childTnLst>
                                    <p:animMotion origin="layout" path="M -4.18943E-6 -4.95234E-6 L -0.16198 -0.19745 " pathEditMode="relative" rAng="0" ptsTypes="AA">
                                      <p:cBhvr>
                                        <p:cTn id="17" dur="1000" spd="-100000" fill="hold"/>
                                        <p:tgtEl>
                                          <p:spTgt spid="25"/>
                                        </p:tgtEl>
                                        <p:attrNameLst>
                                          <p:attrName>ppt_x</p:attrName>
                                          <p:attrName>ppt_y</p:attrName>
                                        </p:attrNameLst>
                                      </p:cBhvr>
                                      <p:rCtr x="-8106" y="-9873"/>
                                    </p:animMotion>
                                  </p:childTnLst>
                                </p:cTn>
                              </p:par>
                            </p:childTnLst>
                          </p:cTn>
                        </p:par>
                        <p:par>
                          <p:cTn id="18" fill="hold">
                            <p:stCondLst>
                              <p:cond delay="1000"/>
                            </p:stCondLst>
                            <p:childTnLst>
                              <p:par>
                                <p:cTn id="19" presetID="10" presetClass="exit" presetSubtype="0" fill="hold" nodeType="afterEffect">
                                  <p:stCondLst>
                                    <p:cond delay="0"/>
                                  </p:stCondLst>
                                  <p:childTnLst>
                                    <p:animEffect transition="out" filter="fade">
                                      <p:cBhvr>
                                        <p:cTn id="20" dur="500"/>
                                        <p:tgtEl>
                                          <p:spTgt spid="3074"/>
                                        </p:tgtEl>
                                      </p:cBhvr>
                                    </p:animEffect>
                                    <p:set>
                                      <p:cBhvr>
                                        <p:cTn id="21" dur="1" fill="hold">
                                          <p:stCondLst>
                                            <p:cond delay="499"/>
                                          </p:stCondLst>
                                        </p:cTn>
                                        <p:tgtEl>
                                          <p:spTgt spid="3074"/>
                                        </p:tgtEl>
                                        <p:attrNameLst>
                                          <p:attrName>style.visibility</p:attrName>
                                        </p:attrNameLst>
                                      </p:cBhvr>
                                      <p:to>
                                        <p:strVal val="hidden"/>
                                      </p:to>
                                    </p:se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42" presetClass="path" presetSubtype="0" accel="50000" decel="50000" fill="hold" nodeType="withEffect">
                                  <p:stCondLst>
                                    <p:cond delay="0"/>
                                  </p:stCondLst>
                                  <p:childTnLst>
                                    <p:animMotion origin="layout" path="M 1.25351E-6 -4.95234E-6 L -0.10697 -0.3064 " pathEditMode="relative" rAng="0" ptsTypes="AA">
                                      <p:cBhvr>
                                        <p:cTn id="30" dur="1000" spd="-100000" fill="hold"/>
                                        <p:tgtEl>
                                          <p:spTgt spid="27"/>
                                        </p:tgtEl>
                                        <p:attrNameLst>
                                          <p:attrName>ppt_x</p:attrName>
                                          <p:attrName>ppt_y</p:attrName>
                                        </p:attrNameLst>
                                      </p:cBhvr>
                                      <p:rCtr x="-5348" y="-15320"/>
                                    </p:animMotion>
                                  </p:childTnLst>
                                </p:cTn>
                              </p:par>
                            </p:childTnLst>
                          </p:cTn>
                        </p:par>
                        <p:par>
                          <p:cTn id="31" fill="hold">
                            <p:stCondLst>
                              <p:cond delay="2500"/>
                            </p:stCondLst>
                            <p:childTnLst>
                              <p:par>
                                <p:cTn id="32" presetID="10" presetClass="exit" presetSubtype="0" fill="hold" nodeType="afterEffect">
                                  <p:stCondLst>
                                    <p:cond delay="0"/>
                                  </p:stCondLst>
                                  <p:childTnLst>
                                    <p:animEffect transition="out" filter="fade">
                                      <p:cBhvr>
                                        <p:cTn id="33" dur="500"/>
                                        <p:tgtEl>
                                          <p:spTgt spid="18"/>
                                        </p:tgtEl>
                                      </p:cBhvr>
                                    </p:animEffect>
                                    <p:set>
                                      <p:cBhvr>
                                        <p:cTn id="34" dur="1" fill="hold">
                                          <p:stCondLst>
                                            <p:cond delay="499"/>
                                          </p:stCondLst>
                                        </p:cTn>
                                        <p:tgtEl>
                                          <p:spTgt spid="18"/>
                                        </p:tgtEl>
                                        <p:attrNameLst>
                                          <p:attrName>style.visibility</p:attrName>
                                        </p:attrNameLst>
                                      </p:cBhvr>
                                      <p:to>
                                        <p:strVal val="hidden"/>
                                      </p:to>
                                    </p:se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42" presetClass="path" presetSubtype="0" accel="50000" decel="50000" fill="hold" nodeType="withEffect">
                                  <p:stCondLst>
                                    <p:cond delay="0"/>
                                  </p:stCondLst>
                                  <p:childTnLst>
                                    <p:animMotion origin="layout" path="M -3.30355E-6 -4.95234E-6 L -0.0254 -0.3064 " pathEditMode="relative" rAng="0" ptsTypes="AA">
                                      <p:cBhvr>
                                        <p:cTn id="43" dur="1000" spd="-100000" fill="hold"/>
                                        <p:tgtEl>
                                          <p:spTgt spid="31"/>
                                        </p:tgtEl>
                                        <p:attrNameLst>
                                          <p:attrName>ppt_x</p:attrName>
                                          <p:attrName>ppt_y</p:attrName>
                                        </p:attrNameLst>
                                      </p:cBhvr>
                                      <p:rCtr x="-1276" y="-15320"/>
                                    </p:animMotion>
                                  </p:childTnLst>
                                </p:cTn>
                              </p:par>
                            </p:childTnLst>
                          </p:cTn>
                        </p:par>
                        <p:par>
                          <p:cTn id="44" fill="hold">
                            <p:stCondLst>
                              <p:cond delay="4000"/>
                            </p:stCondLst>
                            <p:childTnLst>
                              <p:par>
                                <p:cTn id="45" presetID="10" presetClass="exit" presetSubtype="0" fill="hold" nodeType="afterEffect">
                                  <p:stCondLst>
                                    <p:cond delay="0"/>
                                  </p:stCondLst>
                                  <p:childTnLst>
                                    <p:animEffect transition="out" filter="fade">
                                      <p:cBhvr>
                                        <p:cTn id="46" dur="500"/>
                                        <p:tgtEl>
                                          <p:spTgt spid="20"/>
                                        </p:tgtEl>
                                      </p:cBhvr>
                                    </p:animEffect>
                                    <p:set>
                                      <p:cBhvr>
                                        <p:cTn id="47" dur="1" fill="hold">
                                          <p:stCondLst>
                                            <p:cond delay="499"/>
                                          </p:stCondLst>
                                        </p:cTn>
                                        <p:tgtEl>
                                          <p:spTgt spid="20"/>
                                        </p:tgtEl>
                                        <p:attrNameLst>
                                          <p:attrName>style.visibility</p:attrName>
                                        </p:attrNameLst>
                                      </p:cBhvr>
                                      <p:to>
                                        <p:strVal val="hidden"/>
                                      </p:to>
                                    </p:set>
                                  </p:childTnLst>
                                </p:cTn>
                              </p:par>
                            </p:childTnLst>
                          </p:cTn>
                        </p:par>
                        <p:par>
                          <p:cTn id="48" fill="hold">
                            <p:stCondLst>
                              <p:cond delay="4500"/>
                            </p:stCondLst>
                            <p:childTnLst>
                              <p:par>
                                <p:cTn id="49" presetID="10" presetClass="entr" presetSubtype="0"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500"/>
                                        <p:tgtEl>
                                          <p:spTgt spid="23"/>
                                        </p:tgtEl>
                                      </p:cBhvr>
                                    </p:animEffect>
                                  </p:childTnLst>
                                </p:cTn>
                              </p:par>
                              <p:par>
                                <p:cTn id="55" presetID="42" presetClass="path" presetSubtype="0" accel="50000" decel="50000" fill="hold" nodeType="withEffect">
                                  <p:stCondLst>
                                    <p:cond delay="0"/>
                                  </p:stCondLst>
                                  <p:childTnLst>
                                    <p:animMotion origin="layout" path="M 4.49068E-6 -4.95234E-6 L 0.03089 -0.19745 " pathEditMode="relative" rAng="0" ptsTypes="AA">
                                      <p:cBhvr>
                                        <p:cTn id="56" dur="1000" spd="-100000" fill="hold"/>
                                        <p:tgtEl>
                                          <p:spTgt spid="23"/>
                                        </p:tgtEl>
                                        <p:attrNameLst>
                                          <p:attrName>ppt_x</p:attrName>
                                          <p:attrName>ppt_y</p:attrName>
                                        </p:attrNameLst>
                                      </p:cBhvr>
                                      <p:rCtr x="1545" y="-9873"/>
                                    </p:animMotion>
                                  </p:childTnLst>
                                </p:cTn>
                              </p:par>
                            </p:childTnLst>
                          </p:cTn>
                        </p:par>
                        <p:par>
                          <p:cTn id="57" fill="hold">
                            <p:stCondLst>
                              <p:cond delay="5500"/>
                            </p:stCondLst>
                            <p:childTnLst>
                              <p:par>
                                <p:cTn id="58" presetID="10" presetClass="exit" presetSubtype="0" fill="hold" nodeType="afterEffect">
                                  <p:stCondLst>
                                    <p:cond delay="0"/>
                                  </p:stCondLst>
                                  <p:childTnLst>
                                    <p:animEffect transition="out" filter="fade">
                                      <p:cBhvr>
                                        <p:cTn id="59" dur="500"/>
                                        <p:tgtEl>
                                          <p:spTgt spid="19"/>
                                        </p:tgtEl>
                                      </p:cBhvr>
                                    </p:animEffect>
                                    <p:set>
                                      <p:cBhvr>
                                        <p:cTn id="60" dur="1" fill="hold">
                                          <p:stCondLst>
                                            <p:cond delay="499"/>
                                          </p:stCondLst>
                                        </p:cTn>
                                        <p:tgtEl>
                                          <p:spTgt spid="19"/>
                                        </p:tgtEl>
                                        <p:attrNameLst>
                                          <p:attrName>style.visibility</p:attrName>
                                        </p:attrNameLst>
                                      </p:cBhvr>
                                      <p:to>
                                        <p:strVal val="hidden"/>
                                      </p:to>
                                    </p:set>
                                  </p:childTnLst>
                                </p:cTn>
                              </p:par>
                            </p:childTnLst>
                          </p:cTn>
                        </p:par>
                        <p:par>
                          <p:cTn id="61" fill="hold">
                            <p:stCondLst>
                              <p:cond delay="6000"/>
                            </p:stCondLst>
                            <p:childTnLst>
                              <p:par>
                                <p:cTn id="62" presetID="10"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par>
                                <p:cTn id="65" presetID="10" presetClass="entr" presetSubtype="0" fill="hold"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42" presetClass="path" presetSubtype="0" accel="50000" decel="50000" fill="hold" nodeType="withEffect">
                                  <p:stCondLst>
                                    <p:cond delay="0"/>
                                  </p:stCondLst>
                                  <p:childTnLst>
                                    <p:animMotion origin="layout" path="M 3.45928E-6 -4.13527E-6 L -0.1611 -0.24875 " pathEditMode="relative" rAng="0" ptsTypes="AA">
                                      <p:cBhvr>
                                        <p:cTn id="69" dur="1000" spd="-100000" fill="hold"/>
                                        <p:tgtEl>
                                          <p:spTgt spid="40"/>
                                        </p:tgtEl>
                                        <p:attrNameLst>
                                          <p:attrName>ppt_x</p:attrName>
                                          <p:attrName>ppt_y</p:attrName>
                                        </p:attrNameLst>
                                      </p:cBhvr>
                                      <p:rCtr x="-8055" y="-12438"/>
                                    </p:animMotion>
                                  </p:childTnLst>
                                </p:cTn>
                              </p:par>
                            </p:childTnLst>
                          </p:cTn>
                        </p:par>
                        <p:par>
                          <p:cTn id="70" fill="hold">
                            <p:stCondLst>
                              <p:cond delay="7000"/>
                            </p:stCondLst>
                            <p:childTnLst>
                              <p:par>
                                <p:cTn id="71" presetID="10" presetClass="exit" presetSubtype="0" fill="hold" nodeType="afterEffect">
                                  <p:stCondLst>
                                    <p:cond delay="0"/>
                                  </p:stCondLst>
                                  <p:childTnLst>
                                    <p:animEffect transition="out" filter="fade">
                                      <p:cBhvr>
                                        <p:cTn id="72" dur="500"/>
                                        <p:tgtEl>
                                          <p:spTgt spid="35"/>
                                        </p:tgtEl>
                                      </p:cBhvr>
                                    </p:animEffect>
                                    <p:set>
                                      <p:cBhvr>
                                        <p:cTn id="73" dur="1" fill="hold">
                                          <p:stCondLst>
                                            <p:cond delay="499"/>
                                          </p:stCondLst>
                                        </p:cTn>
                                        <p:tgtEl>
                                          <p:spTgt spid="35"/>
                                        </p:tgtEl>
                                        <p:attrNameLst>
                                          <p:attrName>style.visibility</p:attrName>
                                        </p:attrNameLst>
                                      </p:cBhvr>
                                      <p:to>
                                        <p:strVal val="hidden"/>
                                      </p:to>
                                    </p:set>
                                  </p:childTnLst>
                                </p:cTn>
                              </p:par>
                            </p:childTnLst>
                          </p:cTn>
                        </p:par>
                        <p:par>
                          <p:cTn id="74" fill="hold">
                            <p:stCondLst>
                              <p:cond delay="7500"/>
                            </p:stCondLst>
                            <p:childTnLst>
                              <p:par>
                                <p:cTn id="75" presetID="10" presetClass="entr" presetSubtype="0" fill="hold"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par>
                                <p:cTn id="78" presetID="10" presetClass="entr" presetSubtype="0" fill="hold" nodeType="with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500"/>
                                        <p:tgtEl>
                                          <p:spTgt spid="42"/>
                                        </p:tgtEl>
                                      </p:cBhvr>
                                    </p:animEffect>
                                  </p:childTnLst>
                                </p:cTn>
                              </p:par>
                              <p:par>
                                <p:cTn id="81" presetID="42" presetClass="path" presetSubtype="0" accel="50000" decel="50000" fill="hold" nodeType="withEffect">
                                  <p:stCondLst>
                                    <p:cond delay="0"/>
                                  </p:stCondLst>
                                  <p:childTnLst>
                                    <p:animMotion origin="layout" path="M -1.09778E-6 -1.0985E-6 L -0.10595 -0.36723 " pathEditMode="relative" rAng="0" ptsTypes="AA">
                                      <p:cBhvr>
                                        <p:cTn id="82" dur="1000" spd="-100000" fill="hold"/>
                                        <p:tgtEl>
                                          <p:spTgt spid="42"/>
                                        </p:tgtEl>
                                        <p:attrNameLst>
                                          <p:attrName>ppt_x</p:attrName>
                                          <p:attrName>ppt_y</p:attrName>
                                        </p:attrNameLst>
                                      </p:cBhvr>
                                      <p:rCtr x="-5297" y="-18361"/>
                                    </p:animMotion>
                                  </p:childTnLst>
                                </p:cTn>
                              </p:par>
                            </p:childTnLst>
                          </p:cTn>
                        </p:par>
                        <p:par>
                          <p:cTn id="83" fill="hold">
                            <p:stCondLst>
                              <p:cond delay="8500"/>
                            </p:stCondLst>
                            <p:childTnLst>
                              <p:par>
                                <p:cTn id="84" presetID="10" presetClass="exit" presetSubtype="0" fill="hold" nodeType="afterEffect">
                                  <p:stCondLst>
                                    <p:cond delay="0"/>
                                  </p:stCondLst>
                                  <p:childTnLst>
                                    <p:animEffect transition="out" filter="fade">
                                      <p:cBhvr>
                                        <p:cTn id="85" dur="500"/>
                                        <p:tgtEl>
                                          <p:spTgt spid="36"/>
                                        </p:tgtEl>
                                      </p:cBhvr>
                                    </p:animEffect>
                                    <p:set>
                                      <p:cBhvr>
                                        <p:cTn id="86" dur="1" fill="hold">
                                          <p:stCondLst>
                                            <p:cond delay="499"/>
                                          </p:stCondLst>
                                        </p:cTn>
                                        <p:tgtEl>
                                          <p:spTgt spid="36"/>
                                        </p:tgtEl>
                                        <p:attrNameLst>
                                          <p:attrName>style.visibility</p:attrName>
                                        </p:attrNameLst>
                                      </p:cBhvr>
                                      <p:to>
                                        <p:strVal val="hidden"/>
                                      </p:to>
                                    </p:set>
                                  </p:childTnLst>
                                </p:cTn>
                              </p:par>
                            </p:childTnLst>
                          </p:cTn>
                        </p:par>
                        <p:par>
                          <p:cTn id="87" fill="hold">
                            <p:stCondLst>
                              <p:cond delay="9000"/>
                            </p:stCondLst>
                            <p:childTnLst>
                              <p:par>
                                <p:cTn id="88" presetID="10" presetClass="entr" presetSubtype="0" fill="hold" nodeType="afterEffect">
                                  <p:stCondLst>
                                    <p:cond delay="0"/>
                                  </p:stCondLst>
                                  <p:childTnLst>
                                    <p:set>
                                      <p:cBhvr>
                                        <p:cTn id="89" dur="1" fill="hold">
                                          <p:stCondLst>
                                            <p:cond delay="0"/>
                                          </p:stCondLst>
                                        </p:cTn>
                                        <p:tgtEl>
                                          <p:spTgt spid="38"/>
                                        </p:tgtEl>
                                        <p:attrNameLst>
                                          <p:attrName>style.visibility</p:attrName>
                                        </p:attrNameLst>
                                      </p:cBhvr>
                                      <p:to>
                                        <p:strVal val="visible"/>
                                      </p:to>
                                    </p:set>
                                    <p:animEffect transition="in" filter="fade">
                                      <p:cBhvr>
                                        <p:cTn id="90" dur="500"/>
                                        <p:tgtEl>
                                          <p:spTgt spid="38"/>
                                        </p:tgtEl>
                                      </p:cBhvr>
                                    </p:animEffect>
                                  </p:childTnLst>
                                </p:cTn>
                              </p:par>
                              <p:par>
                                <p:cTn id="91" presetID="10" presetClass="entr" presetSubtype="0" fill="hold" nodeType="with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500"/>
                                        <p:tgtEl>
                                          <p:spTgt spid="41"/>
                                        </p:tgtEl>
                                      </p:cBhvr>
                                    </p:animEffect>
                                  </p:childTnLst>
                                </p:cTn>
                              </p:par>
                              <p:par>
                                <p:cTn id="94" presetID="42" presetClass="path" presetSubtype="0" accel="50000" decel="50000" fill="hold" nodeType="withEffect">
                                  <p:stCondLst>
                                    <p:cond delay="0"/>
                                  </p:stCondLst>
                                  <p:childTnLst>
                                    <p:animMotion origin="layout" path="M 4.34516E-6 2.82796E-6 L -0.0226 -0.36678 " pathEditMode="relative" rAng="0" ptsTypes="AA">
                                      <p:cBhvr>
                                        <p:cTn id="95" dur="1000" spd="-100000" fill="hold"/>
                                        <p:tgtEl>
                                          <p:spTgt spid="41"/>
                                        </p:tgtEl>
                                        <p:attrNameLst>
                                          <p:attrName>ppt_x</p:attrName>
                                          <p:attrName>ppt_y</p:attrName>
                                        </p:attrNameLst>
                                      </p:cBhvr>
                                      <p:rCtr x="-1136" y="-18339"/>
                                    </p:animMotion>
                                  </p:childTnLst>
                                </p:cTn>
                              </p:par>
                            </p:childTnLst>
                          </p:cTn>
                        </p:par>
                        <p:par>
                          <p:cTn id="96" fill="hold">
                            <p:stCondLst>
                              <p:cond delay="10000"/>
                            </p:stCondLst>
                            <p:childTnLst>
                              <p:par>
                                <p:cTn id="97" presetID="10" presetClass="exit" presetSubtype="0" fill="hold" nodeType="afterEffect">
                                  <p:stCondLst>
                                    <p:cond delay="0"/>
                                  </p:stCondLst>
                                  <p:childTnLst>
                                    <p:animEffect transition="out" filter="fade">
                                      <p:cBhvr>
                                        <p:cTn id="98" dur="500"/>
                                        <p:tgtEl>
                                          <p:spTgt spid="38"/>
                                        </p:tgtEl>
                                      </p:cBhvr>
                                    </p:animEffect>
                                    <p:set>
                                      <p:cBhvr>
                                        <p:cTn id="99" dur="1" fill="hold">
                                          <p:stCondLst>
                                            <p:cond delay="499"/>
                                          </p:stCondLst>
                                        </p:cTn>
                                        <p:tgtEl>
                                          <p:spTgt spid="38"/>
                                        </p:tgtEl>
                                        <p:attrNameLst>
                                          <p:attrName>style.visibility</p:attrName>
                                        </p:attrNameLst>
                                      </p:cBhvr>
                                      <p:to>
                                        <p:strVal val="hidden"/>
                                      </p:to>
                                    </p:set>
                                  </p:childTnLst>
                                </p:cTn>
                              </p:par>
                            </p:childTnLst>
                          </p:cTn>
                        </p:par>
                        <p:par>
                          <p:cTn id="100" fill="hold">
                            <p:stCondLst>
                              <p:cond delay="10500"/>
                            </p:stCondLst>
                            <p:childTnLst>
                              <p:par>
                                <p:cTn id="101" presetID="10" presetClass="entr" presetSubtype="0" fill="hold" nodeType="after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500"/>
                                        <p:tgtEl>
                                          <p:spTgt spid="37"/>
                                        </p:tgtEl>
                                      </p:cBhvr>
                                    </p:animEffect>
                                  </p:childTnLst>
                                </p:cTn>
                              </p:par>
                              <p:par>
                                <p:cTn id="104" presetID="10" presetClass="entr" presetSubtype="0"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500"/>
                                        <p:tgtEl>
                                          <p:spTgt spid="39"/>
                                        </p:tgtEl>
                                      </p:cBhvr>
                                    </p:animEffect>
                                  </p:childTnLst>
                                </p:cTn>
                              </p:par>
                              <p:par>
                                <p:cTn id="107" presetID="42" presetClass="path" presetSubtype="0" accel="50000" decel="50000" fill="hold" nodeType="withEffect">
                                  <p:stCondLst>
                                    <p:cond delay="0"/>
                                  </p:stCondLst>
                                  <p:childTnLst>
                                    <p:animMotion origin="layout" path="M 2.13939E-6 -1.0985E-6 L 0.03025 -0.25828 " pathEditMode="relative" rAng="0" ptsTypes="AA">
                                      <p:cBhvr>
                                        <p:cTn id="108" dur="1000" spd="-100000" fill="hold"/>
                                        <p:tgtEl>
                                          <p:spTgt spid="39"/>
                                        </p:tgtEl>
                                        <p:attrNameLst>
                                          <p:attrName>ppt_x</p:attrName>
                                          <p:attrName>ppt_y</p:attrName>
                                        </p:attrNameLst>
                                      </p:cBhvr>
                                      <p:rCtr x="1506" y="-12914"/>
                                    </p:animMotion>
                                  </p:childTnLst>
                                </p:cTn>
                              </p:par>
                            </p:childTnLst>
                          </p:cTn>
                        </p:par>
                        <p:par>
                          <p:cTn id="109" fill="hold">
                            <p:stCondLst>
                              <p:cond delay="11500"/>
                            </p:stCondLst>
                            <p:childTnLst>
                              <p:par>
                                <p:cTn id="110" presetID="10" presetClass="exit" presetSubtype="0" fill="hold" nodeType="afterEffect">
                                  <p:stCondLst>
                                    <p:cond delay="0"/>
                                  </p:stCondLst>
                                  <p:childTnLst>
                                    <p:animEffect transition="out" filter="fade">
                                      <p:cBhvr>
                                        <p:cTn id="111" dur="500"/>
                                        <p:tgtEl>
                                          <p:spTgt spid="37"/>
                                        </p:tgtEl>
                                      </p:cBhvr>
                                    </p:animEffect>
                                    <p:set>
                                      <p:cBhvr>
                                        <p:cTn id="112" dur="1" fill="hold">
                                          <p:stCondLst>
                                            <p:cond delay="499"/>
                                          </p:stCondLst>
                                        </p:cTn>
                                        <p:tgtEl>
                                          <p:spTgt spid="37"/>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16" presetClass="entr" presetSubtype="21" fill="hold" nodeType="clickEffect">
                                  <p:stCondLst>
                                    <p:cond delay="0"/>
                                  </p:stCondLst>
                                  <p:childTnLst>
                                    <p:set>
                                      <p:cBhvr>
                                        <p:cTn id="116" dur="1" fill="hold">
                                          <p:stCondLst>
                                            <p:cond delay="0"/>
                                          </p:stCondLst>
                                        </p:cTn>
                                        <p:tgtEl>
                                          <p:spTgt spid="2">
                                            <p:txEl>
                                              <p:pRg st="2" end="2"/>
                                            </p:txEl>
                                          </p:spTgt>
                                        </p:tgtEl>
                                        <p:attrNameLst>
                                          <p:attrName>style.visibility</p:attrName>
                                        </p:attrNameLst>
                                      </p:cBhvr>
                                      <p:to>
                                        <p:strVal val="visible"/>
                                      </p:to>
                                    </p:set>
                                    <p:animEffect transition="in" filter="barn(inVertical)">
                                      <p:cBhvr>
                                        <p:cTn id="117" dur="500"/>
                                        <p:tgtEl>
                                          <p:spTgt spid="2">
                                            <p:txEl>
                                              <p:pRg st="2" end="2"/>
                                            </p:txEl>
                                          </p:spTgt>
                                        </p:tgtEl>
                                      </p:cBhvr>
                                    </p:animEffect>
                                  </p:childTnLst>
                                </p:cTn>
                              </p:par>
                              <p:par>
                                <p:cTn id="118" presetID="16" presetClass="entr" presetSubtype="21" fill="hold" nodeType="withEffect">
                                  <p:stCondLst>
                                    <p:cond delay="0"/>
                                  </p:stCondLst>
                                  <p:childTnLst>
                                    <p:set>
                                      <p:cBhvr>
                                        <p:cTn id="119" dur="1" fill="hold">
                                          <p:stCondLst>
                                            <p:cond delay="0"/>
                                          </p:stCondLst>
                                        </p:cTn>
                                        <p:tgtEl>
                                          <p:spTgt spid="2">
                                            <p:txEl>
                                              <p:pRg st="3" end="3"/>
                                            </p:txEl>
                                          </p:spTgt>
                                        </p:tgtEl>
                                        <p:attrNameLst>
                                          <p:attrName>style.visibility</p:attrName>
                                        </p:attrNameLst>
                                      </p:cBhvr>
                                      <p:to>
                                        <p:strVal val="visible"/>
                                      </p:to>
                                    </p:set>
                                    <p:animEffect transition="in" filter="barn(inVertical)">
                                      <p:cBhvr>
                                        <p:cTn id="120" dur="500"/>
                                        <p:tgtEl>
                                          <p:spTgt spid="2">
                                            <p:txEl>
                                              <p:pRg st="3" end="3"/>
                                            </p:txEl>
                                          </p:spTgt>
                                        </p:tgtEl>
                                      </p:cBhvr>
                                    </p:animEffect>
                                  </p:childTnLst>
                                </p:cTn>
                              </p:par>
                              <p:par>
                                <p:cTn id="121" presetID="16" presetClass="entr" presetSubtype="21" fill="hold" nodeType="withEffect">
                                  <p:stCondLst>
                                    <p:cond delay="0"/>
                                  </p:stCondLst>
                                  <p:childTnLst>
                                    <p:set>
                                      <p:cBhvr>
                                        <p:cTn id="122" dur="1" fill="hold">
                                          <p:stCondLst>
                                            <p:cond delay="0"/>
                                          </p:stCondLst>
                                        </p:cTn>
                                        <p:tgtEl>
                                          <p:spTgt spid="2">
                                            <p:txEl>
                                              <p:pRg st="4" end="4"/>
                                            </p:txEl>
                                          </p:spTgt>
                                        </p:tgtEl>
                                        <p:attrNameLst>
                                          <p:attrName>style.visibility</p:attrName>
                                        </p:attrNameLst>
                                      </p:cBhvr>
                                      <p:to>
                                        <p:strVal val="visible"/>
                                      </p:to>
                                    </p:set>
                                    <p:animEffect transition="in" filter="barn(inVertical)">
                                      <p:cBhvr>
                                        <p:cTn id="123" dur="500"/>
                                        <p:tgtEl>
                                          <p:spTgt spid="2">
                                            <p:txEl>
                                              <p:pRg st="4" end="4"/>
                                            </p:txEl>
                                          </p:spTgt>
                                        </p:tgtEl>
                                      </p:cBhvr>
                                    </p:animEffect>
                                  </p:childTnLst>
                                </p:cTn>
                              </p:par>
                              <p:par>
                                <p:cTn id="124" presetID="16" presetClass="entr" presetSubtype="21" fill="hold" nodeType="withEffect">
                                  <p:stCondLst>
                                    <p:cond delay="0"/>
                                  </p:stCondLst>
                                  <p:childTnLst>
                                    <p:set>
                                      <p:cBhvr>
                                        <p:cTn id="125" dur="1" fill="hold">
                                          <p:stCondLst>
                                            <p:cond delay="0"/>
                                          </p:stCondLst>
                                        </p:cTn>
                                        <p:tgtEl>
                                          <p:spTgt spid="2">
                                            <p:txEl>
                                              <p:pRg st="5" end="5"/>
                                            </p:txEl>
                                          </p:spTgt>
                                        </p:tgtEl>
                                        <p:attrNameLst>
                                          <p:attrName>style.visibility</p:attrName>
                                        </p:attrNameLst>
                                      </p:cBhvr>
                                      <p:to>
                                        <p:strVal val="visible"/>
                                      </p:to>
                                    </p:set>
                                    <p:animEffect transition="in" filter="barn(inVertical)">
                                      <p:cBhvr>
                                        <p:cTn id="126" dur="500"/>
                                        <p:tgtEl>
                                          <p:spTgt spid="2">
                                            <p:txEl>
                                              <p:pRg st="5" end="5"/>
                                            </p:txEl>
                                          </p:spTgt>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nodeType="clickEffect">
                                  <p:stCondLst>
                                    <p:cond delay="0"/>
                                  </p:stCondLst>
                                  <p:childTnLst>
                                    <p:set>
                                      <p:cBhvr>
                                        <p:cTn id="130" dur="1" fill="hold">
                                          <p:stCondLst>
                                            <p:cond delay="0"/>
                                          </p:stCondLst>
                                        </p:cTn>
                                        <p:tgtEl>
                                          <p:spTgt spid="43"/>
                                        </p:tgtEl>
                                        <p:attrNameLst>
                                          <p:attrName>style.visibility</p:attrName>
                                        </p:attrNameLst>
                                      </p:cBhvr>
                                      <p:to>
                                        <p:strVal val="visible"/>
                                      </p:to>
                                    </p:set>
                                    <p:animEffect transition="in" filter="fade">
                                      <p:cBhvr>
                                        <p:cTn id="131" dur="500"/>
                                        <p:tgtEl>
                                          <p:spTgt spid="43"/>
                                        </p:tgtEl>
                                      </p:cBhvr>
                                    </p:animEffect>
                                  </p:childTnLst>
                                </p:cTn>
                              </p:par>
                              <p:par>
                                <p:cTn id="132" presetID="37" presetClass="path" presetSubtype="0" accel="50000" decel="50000" fill="hold" nodeType="withEffect">
                                  <p:stCondLst>
                                    <p:cond delay="0"/>
                                  </p:stCondLst>
                                  <p:childTnLst>
                                    <p:animMotion origin="layout" path="M 2.13939E-6 -1.17113E-6 C 0.04646 -0.00113 0.07557 -0.01316 0.07595 -0.03064 C 0.0748 -0.04812 0.01889 -0.06582 2.13939E-6 -0.06128 " pathEditMode="relative" rAng="0" ptsTypes="AAA">
                                      <p:cBhvr>
                                        <p:cTn id="133" dur="1500" spd="-100000" fill="hold"/>
                                        <p:tgtEl>
                                          <p:spTgt spid="43"/>
                                        </p:tgtEl>
                                        <p:attrNameLst>
                                          <p:attrName>ppt_x</p:attrName>
                                          <p:attrName>ppt_y</p:attrName>
                                        </p:attrNameLst>
                                      </p:cBhvr>
                                      <p:rCtr x="3791" y="-3109"/>
                                    </p:animMotion>
                                  </p:childTnLst>
                                </p:cTn>
                              </p:par>
                              <p:par>
                                <p:cTn id="134" presetID="10" presetClass="entr" presetSubtype="0" fill="hold" nodeType="withEffect">
                                  <p:stCondLst>
                                    <p:cond delay="0"/>
                                  </p:stCondLst>
                                  <p:childTnLst>
                                    <p:set>
                                      <p:cBhvr>
                                        <p:cTn id="135" dur="1" fill="hold">
                                          <p:stCondLst>
                                            <p:cond delay="0"/>
                                          </p:stCondLst>
                                        </p:cTn>
                                        <p:tgtEl>
                                          <p:spTgt spid="44"/>
                                        </p:tgtEl>
                                        <p:attrNameLst>
                                          <p:attrName>style.visibility</p:attrName>
                                        </p:attrNameLst>
                                      </p:cBhvr>
                                      <p:to>
                                        <p:strVal val="visible"/>
                                      </p:to>
                                    </p:set>
                                    <p:animEffect transition="in" filter="fade">
                                      <p:cBhvr>
                                        <p:cTn id="136" dur="500"/>
                                        <p:tgtEl>
                                          <p:spTgt spid="44"/>
                                        </p:tgtEl>
                                      </p:cBhvr>
                                    </p:animEffect>
                                  </p:childTnLst>
                                </p:cTn>
                              </p:par>
                              <p:par>
                                <p:cTn id="137" presetID="37" presetClass="path" presetSubtype="0" accel="50000" decel="50000" fill="hold" nodeType="withEffect">
                                  <p:stCondLst>
                                    <p:cond delay="0"/>
                                  </p:stCondLst>
                                  <p:childTnLst>
                                    <p:animMotion origin="layout" path="M -0.00102 -0.00068 C -0.00358 0.00227 -0.08885 0.01839 -0.08833 -0.02814 C -0.08757 -0.06491 -0.02119 -0.05855 -0.00051 -0.05946 " pathEditMode="relative" rAng="0" ptsTypes="AAA">
                                      <p:cBhvr>
                                        <p:cTn id="138" dur="1500" spd="-100000" fill="hold"/>
                                        <p:tgtEl>
                                          <p:spTgt spid="44"/>
                                        </p:tgtEl>
                                        <p:attrNameLst>
                                          <p:attrName>ppt_x</p:attrName>
                                          <p:attrName>ppt_y</p:attrName>
                                        </p:attrNameLst>
                                      </p:cBhvr>
                                      <p:rCtr x="-4340" y="-2678"/>
                                    </p:animMotion>
                                  </p:childTnLst>
                                </p:cTn>
                              </p:par>
                              <p:par>
                                <p:cTn id="139" presetID="10" presetClass="entr" presetSubtype="0" fill="hold" nodeType="withEffect">
                                  <p:stCondLst>
                                    <p:cond delay="0"/>
                                  </p:stCondLst>
                                  <p:childTnLst>
                                    <p:set>
                                      <p:cBhvr>
                                        <p:cTn id="140" dur="1" fill="hold">
                                          <p:stCondLst>
                                            <p:cond delay="0"/>
                                          </p:stCondLst>
                                        </p:cTn>
                                        <p:tgtEl>
                                          <p:spTgt spid="45"/>
                                        </p:tgtEl>
                                        <p:attrNameLst>
                                          <p:attrName>style.visibility</p:attrName>
                                        </p:attrNameLst>
                                      </p:cBhvr>
                                      <p:to>
                                        <p:strVal val="visible"/>
                                      </p:to>
                                    </p:set>
                                    <p:animEffect transition="in" filter="fade">
                                      <p:cBhvr>
                                        <p:cTn id="141" dur="500"/>
                                        <p:tgtEl>
                                          <p:spTgt spid="45"/>
                                        </p:tgtEl>
                                      </p:cBhvr>
                                    </p:animEffect>
                                  </p:childTnLst>
                                </p:cTn>
                              </p:par>
                              <p:par>
                                <p:cTn id="142" presetID="37" presetClass="path" presetSubtype="0" accel="50000" decel="50000" fill="hold" nodeType="withEffect">
                                  <p:stCondLst>
                                    <p:cond delay="0"/>
                                  </p:stCondLst>
                                  <p:childTnLst>
                                    <p:animMotion origin="layout" path="M 0.00012 0.00114 C 0.04569 -0.00545 0.08616 -0.01135 0.08603 -0.02791 C 0.08578 -0.04471 0.06535 -0.06196 -0.00051 -0.05969 " pathEditMode="relative" rAng="0" ptsTypes="AAA">
                                      <p:cBhvr>
                                        <p:cTn id="143" dur="1500" spd="-100000" fill="hold"/>
                                        <p:tgtEl>
                                          <p:spTgt spid="45"/>
                                        </p:tgtEl>
                                        <p:attrNameLst>
                                          <p:attrName>ppt_x</p:attrName>
                                          <p:attrName>ppt_y</p:attrName>
                                        </p:attrNameLst>
                                      </p:cBhvr>
                                      <p:rCtr x="4263" y="-3041"/>
                                    </p:animMotion>
                                  </p:childTnLst>
                                </p:cTn>
                              </p:par>
                              <p:par>
                                <p:cTn id="144" presetID="10" presetClass="entr" presetSubtype="0" fill="hold" nodeType="withEffect">
                                  <p:stCondLst>
                                    <p:cond delay="0"/>
                                  </p:stCondLst>
                                  <p:childTnLst>
                                    <p:set>
                                      <p:cBhvr>
                                        <p:cTn id="145" dur="1" fill="hold">
                                          <p:stCondLst>
                                            <p:cond delay="0"/>
                                          </p:stCondLst>
                                        </p:cTn>
                                        <p:tgtEl>
                                          <p:spTgt spid="46"/>
                                        </p:tgtEl>
                                        <p:attrNameLst>
                                          <p:attrName>style.visibility</p:attrName>
                                        </p:attrNameLst>
                                      </p:cBhvr>
                                      <p:to>
                                        <p:strVal val="visible"/>
                                      </p:to>
                                    </p:set>
                                    <p:animEffect transition="in" filter="fade">
                                      <p:cBhvr>
                                        <p:cTn id="146" dur="500"/>
                                        <p:tgtEl>
                                          <p:spTgt spid="46"/>
                                        </p:tgtEl>
                                      </p:cBhvr>
                                    </p:animEffect>
                                  </p:childTnLst>
                                </p:cTn>
                              </p:par>
                              <p:par>
                                <p:cTn id="147" presetID="37" presetClass="path" presetSubtype="0" accel="50000" decel="50000" fill="hold" nodeType="withEffect">
                                  <p:stCondLst>
                                    <p:cond delay="0"/>
                                  </p:stCondLst>
                                  <p:childTnLst>
                                    <p:animMotion origin="layout" path="M -4.04391E-6 3.64503E-6 C -0.02782 -0.00477 -0.0942 0.01452 -0.09535 -0.02588 C -0.09382 -0.06673 -0.02285 -0.04721 -0.00038 -0.06015 " pathEditMode="relative" rAng="0" ptsTypes="AAA">
                                      <p:cBhvr>
                                        <p:cTn id="148" dur="1500" spd="-100000" fill="hold"/>
                                        <p:tgtEl>
                                          <p:spTgt spid="46"/>
                                        </p:tgtEl>
                                        <p:attrNameLst>
                                          <p:attrName>ppt_x</p:attrName>
                                          <p:attrName>ppt_y</p:attrName>
                                        </p:attrNameLst>
                                      </p:cBhvr>
                                      <p:rCtr x="-4774" y="-2973"/>
                                    </p:animMotion>
                                  </p:childTnLst>
                                </p:cTn>
                              </p:par>
                            </p:childTnLst>
                          </p:cTn>
                        </p:par>
                        <p:par>
                          <p:cTn id="149" fill="hold">
                            <p:stCondLst>
                              <p:cond delay="1500"/>
                            </p:stCondLst>
                            <p:childTnLst>
                              <p:par>
                                <p:cTn id="150" presetID="10" presetClass="entr" presetSubtype="0" fill="hold" nodeType="afterEffect">
                                  <p:stCondLst>
                                    <p:cond delay="0"/>
                                  </p:stCondLst>
                                  <p:childTnLst>
                                    <p:set>
                                      <p:cBhvr>
                                        <p:cTn id="151" dur="1" fill="hold">
                                          <p:stCondLst>
                                            <p:cond delay="0"/>
                                          </p:stCondLst>
                                        </p:cTn>
                                        <p:tgtEl>
                                          <p:spTgt spid="47"/>
                                        </p:tgtEl>
                                        <p:attrNameLst>
                                          <p:attrName>style.visibility</p:attrName>
                                        </p:attrNameLst>
                                      </p:cBhvr>
                                      <p:to>
                                        <p:strVal val="visible"/>
                                      </p:to>
                                    </p:set>
                                    <p:animEffect transition="in" filter="fade">
                                      <p:cBhvr>
                                        <p:cTn id="152" dur="500"/>
                                        <p:tgtEl>
                                          <p:spTgt spid="47"/>
                                        </p:tgtEl>
                                      </p:cBhvr>
                                    </p:animEffect>
                                  </p:childTnLst>
                                </p:cTn>
                              </p:par>
                              <p:par>
                                <p:cTn id="153" presetID="37" presetClass="path" presetSubtype="0" accel="50000" decel="50000" fill="hold" nodeType="withEffect">
                                  <p:stCondLst>
                                    <p:cond delay="0"/>
                                  </p:stCondLst>
                                  <p:childTnLst>
                                    <p:animMotion origin="layout" path="M 3.89584E-6 5.35633E-7 C 0.04646 -0.00114 0.07556 -0.01316 0.07595 -0.03064 C 0.0748 -0.04812 0.01889 -0.06582 3.89584E-6 -0.06128 " pathEditMode="relative" rAng="0" ptsTypes="AAA">
                                      <p:cBhvr>
                                        <p:cTn id="154" dur="1500" spd="-100000" fill="hold"/>
                                        <p:tgtEl>
                                          <p:spTgt spid="47"/>
                                        </p:tgtEl>
                                        <p:attrNameLst>
                                          <p:attrName>ppt_x</p:attrName>
                                          <p:attrName>ppt_y</p:attrName>
                                        </p:attrNameLst>
                                      </p:cBhvr>
                                      <p:rCtr x="3791" y="-3109"/>
                                    </p:animMotion>
                                  </p:childTnLst>
                                </p:cTn>
                              </p:par>
                              <p:par>
                                <p:cTn id="155" presetID="10" presetClass="entr" presetSubtype="0" fill="hold" nodeType="withEffect">
                                  <p:stCondLst>
                                    <p:cond delay="0"/>
                                  </p:stCondLst>
                                  <p:childTnLst>
                                    <p:set>
                                      <p:cBhvr>
                                        <p:cTn id="156" dur="1" fill="hold">
                                          <p:stCondLst>
                                            <p:cond delay="0"/>
                                          </p:stCondLst>
                                        </p:cTn>
                                        <p:tgtEl>
                                          <p:spTgt spid="48"/>
                                        </p:tgtEl>
                                        <p:attrNameLst>
                                          <p:attrName>style.visibility</p:attrName>
                                        </p:attrNameLst>
                                      </p:cBhvr>
                                      <p:to>
                                        <p:strVal val="visible"/>
                                      </p:to>
                                    </p:set>
                                    <p:animEffect transition="in" filter="fade">
                                      <p:cBhvr>
                                        <p:cTn id="157" dur="500"/>
                                        <p:tgtEl>
                                          <p:spTgt spid="48"/>
                                        </p:tgtEl>
                                      </p:cBhvr>
                                    </p:animEffect>
                                  </p:childTnLst>
                                </p:cTn>
                              </p:par>
                              <p:par>
                                <p:cTn id="158" presetID="37" presetClass="path" presetSubtype="0" accel="50000" decel="50000" fill="hold" nodeType="withEffect">
                                  <p:stCondLst>
                                    <p:cond delay="0"/>
                                  </p:stCondLst>
                                  <p:childTnLst>
                                    <p:animMotion origin="layout" path="M -0.00102 -0.00068 C -0.00357 0.00227 -0.08884 0.01839 -0.08833 -0.02814 C -0.08756 -0.06491 -0.02118 -0.05855 -0.00051 -0.05946 " pathEditMode="relative" rAng="0" ptsTypes="AAA">
                                      <p:cBhvr>
                                        <p:cTn id="159" dur="1500" spd="-100000" fill="hold"/>
                                        <p:tgtEl>
                                          <p:spTgt spid="48"/>
                                        </p:tgtEl>
                                        <p:attrNameLst>
                                          <p:attrName>ppt_x</p:attrName>
                                          <p:attrName>ppt_y</p:attrName>
                                        </p:attrNameLst>
                                      </p:cBhvr>
                                      <p:rCtr x="-4353" y="-2701"/>
                                    </p:animMotion>
                                  </p:childTnLst>
                                </p:cTn>
                              </p:par>
                              <p:par>
                                <p:cTn id="160" presetID="10" presetClass="entr" presetSubtype="0" fill="hold" nodeType="withEffect">
                                  <p:stCondLst>
                                    <p:cond delay="0"/>
                                  </p:stCondLst>
                                  <p:childTnLst>
                                    <p:set>
                                      <p:cBhvr>
                                        <p:cTn id="161" dur="1" fill="hold">
                                          <p:stCondLst>
                                            <p:cond delay="0"/>
                                          </p:stCondLst>
                                        </p:cTn>
                                        <p:tgtEl>
                                          <p:spTgt spid="49"/>
                                        </p:tgtEl>
                                        <p:attrNameLst>
                                          <p:attrName>style.visibility</p:attrName>
                                        </p:attrNameLst>
                                      </p:cBhvr>
                                      <p:to>
                                        <p:strVal val="visible"/>
                                      </p:to>
                                    </p:set>
                                    <p:animEffect transition="in" filter="fade">
                                      <p:cBhvr>
                                        <p:cTn id="162" dur="500"/>
                                        <p:tgtEl>
                                          <p:spTgt spid="49"/>
                                        </p:tgtEl>
                                      </p:cBhvr>
                                    </p:animEffect>
                                  </p:childTnLst>
                                </p:cTn>
                              </p:par>
                              <p:par>
                                <p:cTn id="163" presetID="37" presetClass="path" presetSubtype="0" accel="50000" decel="50000" fill="hold" nodeType="withEffect">
                                  <p:stCondLst>
                                    <p:cond delay="0"/>
                                  </p:stCondLst>
                                  <p:childTnLst>
                                    <p:animMotion origin="layout" path="M 0.00012 0.00114 C 0.04569 -0.00544 0.08616 -0.01135 0.08603 -0.02791 C 0.08578 -0.04471 0.06535 -0.06196 -0.00051 -0.05969 " pathEditMode="relative" rAng="0" ptsTypes="AAA">
                                      <p:cBhvr>
                                        <p:cTn id="164" dur="1500" spd="-100000" fill="hold"/>
                                        <p:tgtEl>
                                          <p:spTgt spid="49"/>
                                        </p:tgtEl>
                                        <p:attrNameLst>
                                          <p:attrName>ppt_x</p:attrName>
                                          <p:attrName>ppt_y</p:attrName>
                                        </p:attrNameLst>
                                      </p:cBhvr>
                                      <p:rCtr x="4263" y="-3064"/>
                                    </p:animMotion>
                                  </p:childTnLst>
                                </p:cTn>
                              </p:par>
                              <p:par>
                                <p:cTn id="165" presetID="10" presetClass="entr" presetSubtype="0" fill="hold" nodeType="withEffect">
                                  <p:stCondLst>
                                    <p:cond delay="0"/>
                                  </p:stCondLst>
                                  <p:childTnLst>
                                    <p:set>
                                      <p:cBhvr>
                                        <p:cTn id="166" dur="1" fill="hold">
                                          <p:stCondLst>
                                            <p:cond delay="0"/>
                                          </p:stCondLst>
                                        </p:cTn>
                                        <p:tgtEl>
                                          <p:spTgt spid="50"/>
                                        </p:tgtEl>
                                        <p:attrNameLst>
                                          <p:attrName>style.visibility</p:attrName>
                                        </p:attrNameLst>
                                      </p:cBhvr>
                                      <p:to>
                                        <p:strVal val="visible"/>
                                      </p:to>
                                    </p:set>
                                    <p:animEffect transition="in" filter="fade">
                                      <p:cBhvr>
                                        <p:cTn id="167" dur="500"/>
                                        <p:tgtEl>
                                          <p:spTgt spid="50"/>
                                        </p:tgtEl>
                                      </p:cBhvr>
                                    </p:animEffect>
                                  </p:childTnLst>
                                </p:cTn>
                              </p:par>
                              <p:par>
                                <p:cTn id="168" presetID="37" presetClass="path" presetSubtype="0" accel="50000" decel="50000" fill="hold" nodeType="withEffect">
                                  <p:stCondLst>
                                    <p:cond delay="0"/>
                                  </p:stCondLst>
                                  <p:childTnLst>
                                    <p:animMotion origin="layout" path="M -1.69262E-6 5.35633E-7 C -0.02783 -0.00477 -0.0942 0.01453 -0.09535 -0.02587 C -0.09382 -0.06673 -0.02285 -0.04721 -0.00038 -0.06015 " pathEditMode="relative" rAng="0" ptsTypes="AAA">
                                      <p:cBhvr>
                                        <p:cTn id="169" dur="1500" spd="-100000" fill="hold"/>
                                        <p:tgtEl>
                                          <p:spTgt spid="50"/>
                                        </p:tgtEl>
                                        <p:attrNameLst>
                                          <p:attrName>ppt_x</p:attrName>
                                          <p:attrName>ppt_y</p:attrName>
                                        </p:attrNameLst>
                                      </p:cBhvr>
                                      <p:rCtr x="-4774" y="-2996"/>
                                    </p:animMotion>
                                  </p:childTnLst>
                                </p:cTn>
                              </p:par>
                            </p:childTnLst>
                          </p:cTn>
                        </p:par>
                      </p:childTnLst>
                    </p:cTn>
                  </p:par>
                  <p:par>
                    <p:cTn id="170" fill="hold">
                      <p:stCondLst>
                        <p:cond delay="indefinite"/>
                      </p:stCondLst>
                      <p:childTnLst>
                        <p:par>
                          <p:cTn id="171" fill="hold">
                            <p:stCondLst>
                              <p:cond delay="0"/>
                            </p:stCondLst>
                            <p:childTnLst>
                              <p:par>
                                <p:cTn id="172" presetID="16" presetClass="entr" presetSubtype="21" fill="hold" nodeType="clickEffect">
                                  <p:stCondLst>
                                    <p:cond delay="0"/>
                                  </p:stCondLst>
                                  <p:childTnLst>
                                    <p:set>
                                      <p:cBhvr>
                                        <p:cTn id="173" dur="1" fill="hold">
                                          <p:stCondLst>
                                            <p:cond delay="0"/>
                                          </p:stCondLst>
                                        </p:cTn>
                                        <p:tgtEl>
                                          <p:spTgt spid="2">
                                            <p:txEl>
                                              <p:pRg st="7" end="7"/>
                                            </p:txEl>
                                          </p:spTgt>
                                        </p:tgtEl>
                                        <p:attrNameLst>
                                          <p:attrName>style.visibility</p:attrName>
                                        </p:attrNameLst>
                                      </p:cBhvr>
                                      <p:to>
                                        <p:strVal val="visible"/>
                                      </p:to>
                                    </p:set>
                                    <p:animEffect transition="in" filter="barn(inVertical)">
                                      <p:cBhvr>
                                        <p:cTn id="174" dur="500"/>
                                        <p:tgtEl>
                                          <p:spTgt spid="2">
                                            <p:txEl>
                                              <p:pRg st="7" end="7"/>
                                            </p:txEl>
                                          </p:spTgt>
                                        </p:tgtEl>
                                      </p:cBhvr>
                                    </p:animEffect>
                                  </p:childTnLst>
                                </p:cTn>
                              </p:par>
                              <p:par>
                                <p:cTn id="175" presetID="16" presetClass="entr" presetSubtype="21" fill="hold" nodeType="withEffect">
                                  <p:stCondLst>
                                    <p:cond delay="0"/>
                                  </p:stCondLst>
                                  <p:childTnLst>
                                    <p:set>
                                      <p:cBhvr>
                                        <p:cTn id="176" dur="1" fill="hold">
                                          <p:stCondLst>
                                            <p:cond delay="0"/>
                                          </p:stCondLst>
                                        </p:cTn>
                                        <p:tgtEl>
                                          <p:spTgt spid="2">
                                            <p:txEl>
                                              <p:pRg st="8" end="8"/>
                                            </p:txEl>
                                          </p:spTgt>
                                        </p:tgtEl>
                                        <p:attrNameLst>
                                          <p:attrName>style.visibility</p:attrName>
                                        </p:attrNameLst>
                                      </p:cBhvr>
                                      <p:to>
                                        <p:strVal val="visible"/>
                                      </p:to>
                                    </p:set>
                                    <p:animEffect transition="in" filter="barn(inVertical)">
                                      <p:cBhvr>
                                        <p:cTn id="177" dur="500"/>
                                        <p:tgtEl>
                                          <p:spTgt spid="2">
                                            <p:txEl>
                                              <p:pRg st="8" end="8"/>
                                            </p:txEl>
                                          </p:spTgt>
                                        </p:tgtEl>
                                      </p:cBhvr>
                                    </p:animEffect>
                                  </p:childTnLst>
                                </p:cTn>
                              </p:par>
                              <p:par>
                                <p:cTn id="178" presetID="16" presetClass="entr" presetSubtype="21" fill="hold" nodeType="withEffect">
                                  <p:stCondLst>
                                    <p:cond delay="0"/>
                                  </p:stCondLst>
                                  <p:childTnLst>
                                    <p:set>
                                      <p:cBhvr>
                                        <p:cTn id="179" dur="1" fill="hold">
                                          <p:stCondLst>
                                            <p:cond delay="0"/>
                                          </p:stCondLst>
                                        </p:cTn>
                                        <p:tgtEl>
                                          <p:spTgt spid="2">
                                            <p:txEl>
                                              <p:pRg st="9" end="9"/>
                                            </p:txEl>
                                          </p:spTgt>
                                        </p:tgtEl>
                                        <p:attrNameLst>
                                          <p:attrName>style.visibility</p:attrName>
                                        </p:attrNameLst>
                                      </p:cBhvr>
                                      <p:to>
                                        <p:strVal val="visible"/>
                                      </p:to>
                                    </p:set>
                                    <p:animEffect transition="in" filter="barn(inVertical)">
                                      <p:cBhvr>
                                        <p:cTn id="180" dur="500"/>
                                        <p:tgtEl>
                                          <p:spTgt spid="2">
                                            <p:txEl>
                                              <p:pRg st="9" end="9"/>
                                            </p:txEl>
                                          </p:spTgt>
                                        </p:tgtEl>
                                      </p:cBhvr>
                                    </p:animEffect>
                                  </p:childTnLst>
                                </p:cTn>
                              </p:par>
                            </p:childTnLst>
                          </p:cTn>
                        </p:par>
                        <p:par>
                          <p:cTn id="181" fill="hold">
                            <p:stCondLst>
                              <p:cond delay="500"/>
                            </p:stCondLst>
                            <p:childTnLst>
                              <p:par>
                                <p:cTn id="182" presetID="10" presetClass="entr" presetSubtype="0" fill="hold" nodeType="afterEffect">
                                  <p:stCondLst>
                                    <p:cond delay="0"/>
                                  </p:stCondLst>
                                  <p:childTnLst>
                                    <p:set>
                                      <p:cBhvr>
                                        <p:cTn id="183" dur="1" fill="hold">
                                          <p:stCondLst>
                                            <p:cond delay="0"/>
                                          </p:stCondLst>
                                        </p:cTn>
                                        <p:tgtEl>
                                          <p:spTgt spid="51"/>
                                        </p:tgtEl>
                                        <p:attrNameLst>
                                          <p:attrName>style.visibility</p:attrName>
                                        </p:attrNameLst>
                                      </p:cBhvr>
                                      <p:to>
                                        <p:strVal val="visible"/>
                                      </p:to>
                                    </p:set>
                                    <p:animEffect transition="in" filter="fade">
                                      <p:cBhvr>
                                        <p:cTn id="18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Predictive Capacity </a:t>
            </a:r>
          </a:p>
        </p:txBody>
      </p:sp>
      <p:pic>
        <p:nvPicPr>
          <p:cNvPr id="5" name="Picture 4"/>
          <p:cNvPicPr>
            <a:picLocks noChangeAspect="1"/>
          </p:cNvPicPr>
          <p:nvPr/>
        </p:nvPicPr>
        <p:blipFill rotWithShape="1">
          <a:blip r:embed="rId2"/>
          <a:srcRect l="38330"/>
          <a:stretch/>
        </p:blipFill>
        <p:spPr>
          <a:xfrm>
            <a:off x="884237" y="3116262"/>
            <a:ext cx="10974227" cy="3495675"/>
          </a:xfrm>
          <a:prstGeom prst="rect">
            <a:avLst/>
          </a:prstGeom>
        </p:spPr>
      </p:pic>
      <p:sp>
        <p:nvSpPr>
          <p:cNvPr id="2" name="Text Placeholder 1"/>
          <p:cNvSpPr>
            <a:spLocks noGrp="1"/>
          </p:cNvSpPr>
          <p:nvPr>
            <p:ph type="body" sz="quarter" idx="10"/>
          </p:nvPr>
        </p:nvSpPr>
        <p:spPr>
          <a:xfrm>
            <a:off x="274638" y="1212850"/>
            <a:ext cx="11887200" cy="2616101"/>
          </a:xfrm>
        </p:spPr>
        <p:txBody>
          <a:bodyPr/>
          <a:lstStyle/>
          <a:p>
            <a:r>
              <a:rPr lang="en-US" sz="2400" dirty="0"/>
              <a:t>Storage on </a:t>
            </a:r>
            <a:r>
              <a:rPr lang="en-US" sz="2400" dirty="0">
                <a:solidFill>
                  <a:srgbClr val="0072C6"/>
                </a:solidFill>
              </a:rPr>
              <a:t>disk </a:t>
            </a:r>
            <a:r>
              <a:rPr lang="en-US" sz="2400" dirty="0"/>
              <a:t>as indicator of </a:t>
            </a:r>
            <a:r>
              <a:rPr lang="en-US" sz="2400" dirty="0" smtClean="0"/>
              <a:t>growth</a:t>
            </a:r>
          </a:p>
          <a:p>
            <a:pPr lvl="1"/>
            <a:r>
              <a:rPr lang="en-US" sz="1400" dirty="0">
                <a:gradFill>
                  <a:gsLst>
                    <a:gs pos="1250">
                      <a:schemeClr val="tx1"/>
                    </a:gs>
                    <a:gs pos="100000">
                      <a:schemeClr val="tx1"/>
                    </a:gs>
                  </a:gsLst>
                  <a:lin ang="5400000" scaled="0"/>
                </a:gradFill>
                <a:latin typeface="+mn-lt"/>
              </a:rPr>
              <a:t>Only model one thing (maintain a consistent </a:t>
            </a:r>
            <a:r>
              <a:rPr lang="en-US" sz="1400" dirty="0" smtClean="0">
                <a:gradFill>
                  <a:gsLst>
                    <a:gs pos="1250">
                      <a:schemeClr val="tx1"/>
                    </a:gs>
                    <a:gs pos="100000">
                      <a:schemeClr val="tx1"/>
                    </a:gs>
                  </a:gsLst>
                  <a:lin ang="5400000" scaled="0"/>
                </a:gradFill>
                <a:latin typeface="+mn-lt"/>
              </a:rPr>
              <a:t>ratio of compute)</a:t>
            </a:r>
          </a:p>
          <a:p>
            <a:r>
              <a:rPr lang="en-US" sz="2400" dirty="0" smtClean="0"/>
              <a:t>Proactive Growth Modeling </a:t>
            </a:r>
          </a:p>
          <a:p>
            <a:pPr lvl="1"/>
            <a:r>
              <a:rPr lang="en-US" sz="1400" dirty="0" smtClean="0"/>
              <a:t>Storage </a:t>
            </a:r>
            <a:r>
              <a:rPr lang="en-US" sz="1400" dirty="0"/>
              <a:t>capacity: Project exponential </a:t>
            </a:r>
            <a:r>
              <a:rPr lang="en-US" sz="1400" dirty="0" smtClean="0"/>
              <a:t>growth </a:t>
            </a:r>
            <a:r>
              <a:rPr lang="en-US" sz="1400" dirty="0"/>
              <a:t>at observed </a:t>
            </a:r>
            <a:r>
              <a:rPr lang="en-US" sz="1400" dirty="0" smtClean="0"/>
              <a:t>rate</a:t>
            </a:r>
            <a:r>
              <a:rPr lang="en-US" sz="1400" dirty="0"/>
              <a:t> </a:t>
            </a:r>
            <a:r>
              <a:rPr lang="en-US" sz="1400" dirty="0" smtClean="0"/>
              <a:t>-- adjust rate monthly.</a:t>
            </a:r>
            <a:endParaRPr lang="en-US" sz="1400" dirty="0"/>
          </a:p>
          <a:p>
            <a:r>
              <a:rPr lang="en-US" sz="2400" dirty="0" smtClean="0"/>
              <a:t>@Scale – Apply storage as needed</a:t>
            </a:r>
          </a:p>
          <a:p>
            <a:r>
              <a:rPr lang="en-US" sz="2400" dirty="0" smtClean="0"/>
              <a:t>Lead time dictated by hardware onboarding speed</a:t>
            </a:r>
          </a:p>
          <a:p>
            <a:endParaRPr lang="en-US" sz="2400" dirty="0"/>
          </a:p>
        </p:txBody>
      </p:sp>
      <p:grpSp>
        <p:nvGrpSpPr>
          <p:cNvPr id="11" name="Group 10"/>
          <p:cNvGrpSpPr/>
          <p:nvPr/>
        </p:nvGrpSpPr>
        <p:grpSpPr>
          <a:xfrm>
            <a:off x="10104437" y="1974792"/>
            <a:ext cx="1557805" cy="1304209"/>
            <a:chOff x="10104437" y="1974792"/>
            <a:chExt cx="1557805" cy="1304209"/>
          </a:xfrm>
        </p:grpSpPr>
        <p:pic>
          <p:nvPicPr>
            <p:cNvPr id="6" name="Picture 5"/>
            <p:cNvPicPr>
              <a:picLocks noChangeAspect="1"/>
            </p:cNvPicPr>
            <p:nvPr/>
          </p:nvPicPr>
          <p:blipFill>
            <a:blip r:embed="rId3">
              <a:lum bright="70000" contrast="-70000"/>
              <a:extLst>
                <a:ext uri="{BEBA8EAE-BF5A-486C-A8C5-ECC9F3942E4B}">
                  <a14:imgProps xmlns:a14="http://schemas.microsoft.com/office/drawing/2010/main">
                    <a14:imgLayer r:embed="rId4">
                      <a14:imgEffect>
                        <a14:backgroundRemoval t="0" b="100000" l="0" r="100000">
                          <a14:foregroundMark x1="53711" y1="49023" x2="53711" y2="49023"/>
                          <a14:foregroundMark x1="43555" y1="11328" x2="27344" y2="92383"/>
                          <a14:foregroundMark x1="34180" y1="41992" x2="92773" y2="55078"/>
                        </a14:backgroundRemoval>
                      </a14:imgEffect>
                    </a14:imgLayer>
                  </a14:imgProps>
                </a:ext>
              </a:extLst>
            </a:blip>
            <a:stretch>
              <a:fillRect/>
            </a:stretch>
          </p:blipFill>
          <p:spPr>
            <a:xfrm>
              <a:off x="10104437" y="1974792"/>
              <a:ext cx="1557805" cy="1304209"/>
            </a:xfrm>
            <a:prstGeom prst="rect">
              <a:avLst/>
            </a:prstGeom>
          </p:spPr>
        </p:pic>
        <p:sp>
          <p:nvSpPr>
            <p:cNvPr id="7" name="TextBox 6"/>
            <p:cNvSpPr txBox="1"/>
            <p:nvPr/>
          </p:nvSpPr>
          <p:spPr>
            <a:xfrm>
              <a:off x="10255926" y="2343567"/>
              <a:ext cx="1300677"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gradFill>
                    <a:gsLst>
                      <a:gs pos="2917">
                        <a:srgbClr val="505050"/>
                      </a:gs>
                      <a:gs pos="30000">
                        <a:srgbClr val="505050"/>
                      </a:gs>
                    </a:gsLst>
                    <a:lin ang="5400000" scaled="0"/>
                  </a:gradFill>
                </a:rPr>
                <a:t>Actual Limit</a:t>
              </a:r>
            </a:p>
          </p:txBody>
        </p:sp>
      </p:grpSp>
      <p:grpSp>
        <p:nvGrpSpPr>
          <p:cNvPr id="8" name="Group 7"/>
          <p:cNvGrpSpPr/>
          <p:nvPr/>
        </p:nvGrpSpPr>
        <p:grpSpPr>
          <a:xfrm>
            <a:off x="3246437" y="4506235"/>
            <a:ext cx="1557805" cy="1304209"/>
            <a:chOff x="3246437" y="4506235"/>
            <a:chExt cx="1557805" cy="1304209"/>
          </a:xfrm>
        </p:grpSpPr>
        <p:pic>
          <p:nvPicPr>
            <p:cNvPr id="9" name="Picture 8"/>
            <p:cNvPicPr>
              <a:picLocks noChangeAspect="1"/>
            </p:cNvPicPr>
            <p:nvPr/>
          </p:nvPicPr>
          <p:blipFill>
            <a:blip r:embed="rId3">
              <a:lum bright="70000" contrast="-70000"/>
              <a:extLst>
                <a:ext uri="{BEBA8EAE-BF5A-486C-A8C5-ECC9F3942E4B}">
                  <a14:imgProps xmlns:a14="http://schemas.microsoft.com/office/drawing/2010/main">
                    <a14:imgLayer r:embed="rId4">
                      <a14:imgEffect>
                        <a14:backgroundRemoval t="0" b="100000" l="0" r="100000">
                          <a14:foregroundMark x1="53711" y1="49023" x2="53711" y2="49023"/>
                          <a14:foregroundMark x1="43555" y1="11328" x2="27344" y2="92383"/>
                          <a14:foregroundMark x1="34180" y1="41992" x2="92773" y2="55078"/>
                        </a14:backgroundRemoval>
                      </a14:imgEffect>
                    </a14:imgLayer>
                  </a14:imgProps>
                </a:ext>
              </a:extLst>
            </a:blip>
            <a:stretch>
              <a:fillRect/>
            </a:stretch>
          </p:blipFill>
          <p:spPr>
            <a:xfrm>
              <a:off x="3246437" y="4506235"/>
              <a:ext cx="1557805" cy="1304209"/>
            </a:xfrm>
            <a:prstGeom prst="rect">
              <a:avLst/>
            </a:prstGeom>
          </p:spPr>
        </p:pic>
        <p:sp>
          <p:nvSpPr>
            <p:cNvPr id="10" name="TextBox 9"/>
            <p:cNvSpPr txBox="1"/>
            <p:nvPr/>
          </p:nvSpPr>
          <p:spPr>
            <a:xfrm>
              <a:off x="3475037" y="4749977"/>
              <a:ext cx="1136914" cy="760208"/>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505050"/>
                      </a:gs>
                      <a:gs pos="30000">
                        <a:srgbClr val="505050"/>
                      </a:gs>
                    </a:gsLst>
                    <a:lin ang="5400000" scaled="0"/>
                  </a:gradFill>
                </a:rPr>
                <a:t>Observed</a:t>
              </a:r>
            </a:p>
            <a:p>
              <a:pPr algn="ctr">
                <a:lnSpc>
                  <a:spcPct val="90000"/>
                </a:lnSpc>
                <a:spcAft>
                  <a:spcPts val="600"/>
                </a:spcAft>
              </a:pPr>
              <a:r>
                <a:rPr lang="en-US" sz="1400" dirty="0" smtClean="0">
                  <a:gradFill>
                    <a:gsLst>
                      <a:gs pos="2917">
                        <a:srgbClr val="505050"/>
                      </a:gs>
                      <a:gs pos="30000">
                        <a:srgbClr val="505050"/>
                      </a:gs>
                    </a:gsLst>
                    <a:lin ang="5400000" scaled="0"/>
                  </a:gradFill>
                </a:rPr>
                <a:t>Growth</a:t>
              </a:r>
            </a:p>
          </p:txBody>
        </p:sp>
      </p:grpSp>
      <p:grpSp>
        <p:nvGrpSpPr>
          <p:cNvPr id="12" name="Group 11"/>
          <p:cNvGrpSpPr/>
          <p:nvPr/>
        </p:nvGrpSpPr>
        <p:grpSpPr>
          <a:xfrm>
            <a:off x="6444431" y="3664428"/>
            <a:ext cx="1557805" cy="1304209"/>
            <a:chOff x="3246437" y="4506235"/>
            <a:chExt cx="1557805" cy="1304209"/>
          </a:xfrm>
        </p:grpSpPr>
        <p:pic>
          <p:nvPicPr>
            <p:cNvPr id="13" name="Picture 12"/>
            <p:cNvPicPr>
              <a:picLocks noChangeAspect="1"/>
            </p:cNvPicPr>
            <p:nvPr/>
          </p:nvPicPr>
          <p:blipFill>
            <a:blip r:embed="rId3">
              <a:lum bright="70000" contrast="-70000"/>
              <a:extLst>
                <a:ext uri="{BEBA8EAE-BF5A-486C-A8C5-ECC9F3942E4B}">
                  <a14:imgProps xmlns:a14="http://schemas.microsoft.com/office/drawing/2010/main">
                    <a14:imgLayer r:embed="rId4">
                      <a14:imgEffect>
                        <a14:backgroundRemoval t="0" b="100000" l="0" r="100000">
                          <a14:foregroundMark x1="53711" y1="49023" x2="53711" y2="49023"/>
                          <a14:foregroundMark x1="43555" y1="11328" x2="27344" y2="92383"/>
                          <a14:foregroundMark x1="34180" y1="41992" x2="92773" y2="55078"/>
                        </a14:backgroundRemoval>
                      </a14:imgEffect>
                    </a14:imgLayer>
                  </a14:imgProps>
                </a:ext>
              </a:extLst>
            </a:blip>
            <a:stretch>
              <a:fillRect/>
            </a:stretch>
          </p:blipFill>
          <p:spPr>
            <a:xfrm>
              <a:off x="3246437" y="4506235"/>
              <a:ext cx="1557805" cy="1304209"/>
            </a:xfrm>
            <a:prstGeom prst="rect">
              <a:avLst/>
            </a:prstGeom>
          </p:spPr>
        </p:pic>
        <p:sp>
          <p:nvSpPr>
            <p:cNvPr id="14" name="TextBox 13"/>
            <p:cNvSpPr txBox="1"/>
            <p:nvPr/>
          </p:nvSpPr>
          <p:spPr>
            <a:xfrm>
              <a:off x="3626724" y="4749977"/>
              <a:ext cx="780534" cy="760208"/>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505050"/>
                      </a:gs>
                      <a:gs pos="30000">
                        <a:srgbClr val="505050"/>
                      </a:gs>
                    </a:gsLst>
                    <a:lin ang="5400000" scaled="0"/>
                  </a:gradFill>
                </a:rPr>
                <a:t>Goal </a:t>
              </a:r>
            </a:p>
            <a:p>
              <a:pPr algn="ctr">
                <a:lnSpc>
                  <a:spcPct val="90000"/>
                </a:lnSpc>
                <a:spcAft>
                  <a:spcPts val="600"/>
                </a:spcAft>
              </a:pPr>
              <a:r>
                <a:rPr lang="en-US" sz="1400" dirty="0" smtClean="0">
                  <a:gradFill>
                    <a:gsLst>
                      <a:gs pos="2917">
                        <a:srgbClr val="505050"/>
                      </a:gs>
                      <a:gs pos="30000">
                        <a:srgbClr val="505050"/>
                      </a:gs>
                    </a:gsLst>
                    <a:lin ang="5400000" scaled="0"/>
                  </a:gradFill>
                </a:rPr>
                <a:t>State</a:t>
              </a:r>
            </a:p>
          </p:txBody>
        </p:sp>
      </p:grpSp>
      <p:grpSp>
        <p:nvGrpSpPr>
          <p:cNvPr id="15" name="Group 14"/>
          <p:cNvGrpSpPr/>
          <p:nvPr/>
        </p:nvGrpSpPr>
        <p:grpSpPr>
          <a:xfrm>
            <a:off x="10452346" y="3202971"/>
            <a:ext cx="1557805" cy="1304209"/>
            <a:chOff x="3246437" y="4506235"/>
            <a:chExt cx="1557805" cy="1304209"/>
          </a:xfrm>
        </p:grpSpPr>
        <p:pic>
          <p:nvPicPr>
            <p:cNvPr id="16" name="Picture 15"/>
            <p:cNvPicPr>
              <a:picLocks noChangeAspect="1"/>
            </p:cNvPicPr>
            <p:nvPr/>
          </p:nvPicPr>
          <p:blipFill>
            <a:blip r:embed="rId3">
              <a:lum bright="70000" contrast="-70000"/>
              <a:extLst>
                <a:ext uri="{BEBA8EAE-BF5A-486C-A8C5-ECC9F3942E4B}">
                  <a14:imgProps xmlns:a14="http://schemas.microsoft.com/office/drawing/2010/main">
                    <a14:imgLayer r:embed="rId4">
                      <a14:imgEffect>
                        <a14:backgroundRemoval t="0" b="100000" l="0" r="100000">
                          <a14:foregroundMark x1="53711" y1="49023" x2="53711" y2="49023"/>
                          <a14:foregroundMark x1="43555" y1="11328" x2="27344" y2="92383"/>
                          <a14:foregroundMark x1="34180" y1="41992" x2="92773" y2="55078"/>
                        </a14:backgroundRemoval>
                      </a14:imgEffect>
                    </a14:imgLayer>
                  </a14:imgProps>
                </a:ext>
              </a:extLst>
            </a:blip>
            <a:stretch>
              <a:fillRect/>
            </a:stretch>
          </p:blipFill>
          <p:spPr>
            <a:xfrm>
              <a:off x="3246437" y="4506235"/>
              <a:ext cx="1557805" cy="1304209"/>
            </a:xfrm>
            <a:prstGeom prst="rect">
              <a:avLst/>
            </a:prstGeom>
          </p:spPr>
        </p:pic>
        <p:sp>
          <p:nvSpPr>
            <p:cNvPr id="17" name="TextBox 16"/>
            <p:cNvSpPr txBox="1"/>
            <p:nvPr/>
          </p:nvSpPr>
          <p:spPr>
            <a:xfrm>
              <a:off x="3377973" y="4749977"/>
              <a:ext cx="1278042" cy="760208"/>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505050"/>
                      </a:gs>
                      <a:gs pos="30000">
                        <a:srgbClr val="505050"/>
                      </a:gs>
                    </a:gsLst>
                    <a:lin ang="5400000" scaled="0"/>
                  </a:gradFill>
                </a:rPr>
                <a:t>Aggressive </a:t>
              </a:r>
            </a:p>
            <a:p>
              <a:pPr algn="ctr">
                <a:lnSpc>
                  <a:spcPct val="90000"/>
                </a:lnSpc>
                <a:spcAft>
                  <a:spcPts val="600"/>
                </a:spcAft>
              </a:pPr>
              <a:r>
                <a:rPr lang="en-US" sz="1400" dirty="0" smtClean="0">
                  <a:gradFill>
                    <a:gsLst>
                      <a:gs pos="2917">
                        <a:srgbClr val="505050"/>
                      </a:gs>
                      <a:gs pos="30000">
                        <a:srgbClr val="505050"/>
                      </a:gs>
                    </a:gsLst>
                    <a:lin ang="5400000" scaled="0"/>
                  </a:gradFill>
                </a:rPr>
                <a:t>Projection</a:t>
              </a:r>
            </a:p>
          </p:txBody>
        </p:sp>
      </p:grpSp>
      <p:grpSp>
        <p:nvGrpSpPr>
          <p:cNvPr id="19" name="Group 18"/>
          <p:cNvGrpSpPr/>
          <p:nvPr/>
        </p:nvGrpSpPr>
        <p:grpSpPr>
          <a:xfrm rot="10800000">
            <a:off x="10295099" y="5017345"/>
            <a:ext cx="1397629" cy="1170108"/>
            <a:chOff x="3318180" y="4534954"/>
            <a:chExt cx="1397629" cy="1170108"/>
          </a:xfrm>
        </p:grpSpPr>
        <p:pic>
          <p:nvPicPr>
            <p:cNvPr id="20" name="Picture 19"/>
            <p:cNvPicPr>
              <a:picLocks noChangeAspect="1"/>
            </p:cNvPicPr>
            <p:nvPr/>
          </p:nvPicPr>
          <p:blipFill>
            <a:blip r:embed="rId3">
              <a:lum bright="70000" contrast="-70000"/>
              <a:extLst>
                <a:ext uri="{BEBA8EAE-BF5A-486C-A8C5-ECC9F3942E4B}">
                  <a14:imgProps xmlns:a14="http://schemas.microsoft.com/office/drawing/2010/main">
                    <a14:imgLayer r:embed="rId4">
                      <a14:imgEffect>
                        <a14:backgroundRemoval t="0" b="100000" l="0" r="100000">
                          <a14:foregroundMark x1="53711" y1="49023" x2="53711" y2="49023"/>
                          <a14:foregroundMark x1="43555" y1="11328" x2="27344" y2="92383"/>
                          <a14:foregroundMark x1="34180" y1="41992" x2="92773" y2="55078"/>
                        </a14:backgroundRemoval>
                      </a14:imgEffect>
                    </a14:imgLayer>
                  </a14:imgProps>
                </a:ext>
              </a:extLst>
            </a:blip>
            <a:stretch>
              <a:fillRect/>
            </a:stretch>
          </p:blipFill>
          <p:spPr>
            <a:xfrm flipH="1">
              <a:off x="3318180" y="4534954"/>
              <a:ext cx="1397629" cy="1170108"/>
            </a:xfrm>
            <a:prstGeom prst="rect">
              <a:avLst/>
            </a:prstGeom>
          </p:spPr>
        </p:pic>
        <p:sp>
          <p:nvSpPr>
            <p:cNvPr id="21" name="TextBox 20"/>
            <p:cNvSpPr txBox="1"/>
            <p:nvPr/>
          </p:nvSpPr>
          <p:spPr>
            <a:xfrm rot="10800000">
              <a:off x="3432764" y="4749977"/>
              <a:ext cx="1168460" cy="760208"/>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505050"/>
                      </a:gs>
                      <a:gs pos="30000">
                        <a:srgbClr val="505050"/>
                      </a:gs>
                    </a:gsLst>
                    <a:lin ang="5400000" scaled="0"/>
                  </a:gradFill>
                </a:rPr>
                <a:t>Standard</a:t>
              </a:r>
            </a:p>
            <a:p>
              <a:pPr algn="ctr">
                <a:lnSpc>
                  <a:spcPct val="90000"/>
                </a:lnSpc>
                <a:spcAft>
                  <a:spcPts val="600"/>
                </a:spcAft>
              </a:pPr>
              <a:r>
                <a:rPr lang="en-US" sz="1400" dirty="0" smtClean="0">
                  <a:gradFill>
                    <a:gsLst>
                      <a:gs pos="2917">
                        <a:srgbClr val="505050"/>
                      </a:gs>
                      <a:gs pos="30000">
                        <a:srgbClr val="505050"/>
                      </a:gs>
                    </a:gsLst>
                    <a:lin ang="5400000" scaled="0"/>
                  </a:gradFill>
                </a:rPr>
                <a:t>Projection</a:t>
              </a:r>
            </a:p>
          </p:txBody>
        </p:sp>
      </p:grpSp>
      <p:pic>
        <p:nvPicPr>
          <p:cNvPr id="1026" name="Picture 2" descr="processor icon for Windows 8/Metro - Icons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78674" y="557635"/>
            <a:ext cx="548640" cy="5486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dd icon for Windows 8/Metro - Icons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70651" y="557635"/>
            <a:ext cx="548640" cy="54864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electricity icon for Windows 8/Metro - Icons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46356" y="557635"/>
            <a:ext cx="548640" cy="54864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tack icon for Windows 8/Metro - Icons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14037" y="557635"/>
            <a:ext cx="54864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88363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500" fill="hold"/>
                                        <p:tgtEl>
                                          <p:spTgt spid="1028"/>
                                        </p:tgtEl>
                                        <p:attrNameLst>
                                          <p:attrName>ppt_x</p:attrName>
                                        </p:attrNameLst>
                                      </p:cBhvr>
                                      <p:tavLst>
                                        <p:tav tm="0">
                                          <p:val>
                                            <p:strVal val="#ppt_x"/>
                                          </p:val>
                                        </p:tav>
                                        <p:tav tm="100000">
                                          <p:val>
                                            <p:strVal val="#ppt_x"/>
                                          </p:val>
                                        </p:tav>
                                      </p:tavLst>
                                    </p:anim>
                                    <p:anim calcmode="lin" valueType="num">
                                      <p:cBhvr additive="base">
                                        <p:cTn id="8" dur="500" fill="hold"/>
                                        <p:tgtEl>
                                          <p:spTgt spid="10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additive="base">
                                        <p:cTn id="12" dur="500" fill="hold"/>
                                        <p:tgtEl>
                                          <p:spTgt spid="1026"/>
                                        </p:tgtEl>
                                        <p:attrNameLst>
                                          <p:attrName>ppt_x</p:attrName>
                                        </p:attrNameLst>
                                      </p:cBhvr>
                                      <p:tavLst>
                                        <p:tav tm="0">
                                          <p:val>
                                            <p:strVal val="#ppt_x"/>
                                          </p:val>
                                        </p:tav>
                                        <p:tav tm="100000">
                                          <p:val>
                                            <p:strVal val="#ppt_x"/>
                                          </p:val>
                                        </p:tav>
                                      </p:tavLst>
                                    </p:anim>
                                    <p:anim calcmode="lin" valueType="num">
                                      <p:cBhvr additive="base">
                                        <p:cTn id="13" dur="500" fill="hold"/>
                                        <p:tgtEl>
                                          <p:spTgt spid="102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30"/>
                                        </p:tgtEl>
                                        <p:attrNameLst>
                                          <p:attrName>style.visibility</p:attrName>
                                        </p:attrNameLst>
                                      </p:cBhvr>
                                      <p:to>
                                        <p:strVal val="visible"/>
                                      </p:to>
                                    </p:set>
                                    <p:anim calcmode="lin" valueType="num">
                                      <p:cBhvr additive="base">
                                        <p:cTn id="17" dur="500" fill="hold"/>
                                        <p:tgtEl>
                                          <p:spTgt spid="1030"/>
                                        </p:tgtEl>
                                        <p:attrNameLst>
                                          <p:attrName>ppt_x</p:attrName>
                                        </p:attrNameLst>
                                      </p:cBhvr>
                                      <p:tavLst>
                                        <p:tav tm="0">
                                          <p:val>
                                            <p:strVal val="#ppt_x"/>
                                          </p:val>
                                        </p:tav>
                                        <p:tav tm="100000">
                                          <p:val>
                                            <p:strVal val="#ppt_x"/>
                                          </p:val>
                                        </p:tav>
                                      </p:tavLst>
                                    </p:anim>
                                    <p:anim calcmode="lin" valueType="num">
                                      <p:cBhvr additive="base">
                                        <p:cTn id="18" dur="500" fill="hold"/>
                                        <p:tgtEl>
                                          <p:spTgt spid="103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032"/>
                                        </p:tgtEl>
                                        <p:attrNameLst>
                                          <p:attrName>style.visibility</p:attrName>
                                        </p:attrNameLst>
                                      </p:cBhvr>
                                      <p:to>
                                        <p:strVal val="visible"/>
                                      </p:to>
                                    </p:set>
                                    <p:anim calcmode="lin" valueType="num">
                                      <p:cBhvr additive="base">
                                        <p:cTn id="22" dur="500" fill="hold"/>
                                        <p:tgtEl>
                                          <p:spTgt spid="1032"/>
                                        </p:tgtEl>
                                        <p:attrNameLst>
                                          <p:attrName>ppt_x</p:attrName>
                                        </p:attrNameLst>
                                      </p:cBhvr>
                                      <p:tavLst>
                                        <p:tav tm="0">
                                          <p:val>
                                            <p:strVal val="#ppt_x"/>
                                          </p:val>
                                        </p:tav>
                                        <p:tav tm="100000">
                                          <p:val>
                                            <p:strVal val="#ppt_x"/>
                                          </p:val>
                                        </p:tav>
                                      </p:tavLst>
                                    </p:anim>
                                    <p:anim calcmode="lin" valueType="num">
                                      <p:cBhvr additive="base">
                                        <p:cTn id="23"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9" presetClass="emph" presetSubtype="0" nodeType="clickEffect">
                                  <p:stCondLst>
                                    <p:cond delay="0"/>
                                  </p:stCondLst>
                                  <p:childTnLst>
                                    <p:set>
                                      <p:cBhvr rctx="PPT">
                                        <p:cTn id="27" dur="indefinite"/>
                                        <p:tgtEl>
                                          <p:spTgt spid="1026"/>
                                        </p:tgtEl>
                                        <p:attrNameLst>
                                          <p:attrName>style.opacity</p:attrName>
                                        </p:attrNameLst>
                                      </p:cBhvr>
                                      <p:to>
                                        <p:strVal val="0.5"/>
                                      </p:to>
                                    </p:set>
                                    <p:animEffect filter="image" prLst="opacity: 0.5">
                                      <p:cBhvr rctx="IE">
                                        <p:cTn id="28" dur="indefinite"/>
                                        <p:tgtEl>
                                          <p:spTgt spid="1026"/>
                                        </p:tgtEl>
                                      </p:cBhvr>
                                    </p:animEffect>
                                  </p:childTnLst>
                                </p:cTn>
                              </p:par>
                              <p:par>
                                <p:cTn id="29" presetID="9" presetClass="emph" presetSubtype="0" nodeType="withEffect">
                                  <p:stCondLst>
                                    <p:cond delay="0"/>
                                  </p:stCondLst>
                                  <p:childTnLst>
                                    <p:set>
                                      <p:cBhvr rctx="PPT">
                                        <p:cTn id="30" dur="indefinite"/>
                                        <p:tgtEl>
                                          <p:spTgt spid="1030"/>
                                        </p:tgtEl>
                                        <p:attrNameLst>
                                          <p:attrName>style.opacity</p:attrName>
                                        </p:attrNameLst>
                                      </p:cBhvr>
                                      <p:to>
                                        <p:strVal val="0.5"/>
                                      </p:to>
                                    </p:set>
                                    <p:animEffect filter="image" prLst="opacity: 0.5">
                                      <p:cBhvr rctx="IE">
                                        <p:cTn id="31" dur="indefinite"/>
                                        <p:tgtEl>
                                          <p:spTgt spid="1030"/>
                                        </p:tgtEl>
                                      </p:cBhvr>
                                    </p:animEffect>
                                  </p:childTnLst>
                                </p:cTn>
                              </p:par>
                              <p:par>
                                <p:cTn id="32" presetID="9" presetClass="emph" presetSubtype="0" nodeType="withEffect">
                                  <p:stCondLst>
                                    <p:cond delay="0"/>
                                  </p:stCondLst>
                                  <p:childTnLst>
                                    <p:set>
                                      <p:cBhvr rctx="PPT">
                                        <p:cTn id="33" dur="indefinite"/>
                                        <p:tgtEl>
                                          <p:spTgt spid="1032"/>
                                        </p:tgtEl>
                                        <p:attrNameLst>
                                          <p:attrName>style.opacity</p:attrName>
                                        </p:attrNameLst>
                                      </p:cBhvr>
                                      <p:to>
                                        <p:strVal val="0.5"/>
                                      </p:to>
                                    </p:set>
                                    <p:animEffect filter="image" prLst="opacity: 0.5">
                                      <p:cBhvr rctx="IE">
                                        <p:cTn id="34" dur="indefinite"/>
                                        <p:tgtEl>
                                          <p:spTgt spid="1032"/>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barn(inVertical)">
                                      <p:cBhvr>
                                        <p:cTn id="39" dur="500"/>
                                        <p:tgtEl>
                                          <p:spTgt spid="5"/>
                                        </p:tgtEl>
                                      </p:cBhvr>
                                    </p:animEffect>
                                  </p:childTnLst>
                                </p:cTn>
                              </p:par>
                            </p:childTnLst>
                          </p:cTn>
                        </p:par>
                        <p:par>
                          <p:cTn id="40" fill="hold">
                            <p:stCondLst>
                              <p:cond delay="500"/>
                            </p:stCondLst>
                            <p:childTnLst>
                              <p:par>
                                <p:cTn id="41" presetID="22" presetClass="entr" presetSubtype="4"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down)">
                                      <p:cBhvr>
                                        <p:cTn id="43" dur="500"/>
                                        <p:tgtEl>
                                          <p:spTgt spid="8"/>
                                        </p:tgtEl>
                                      </p:cBhvr>
                                    </p:animEffect>
                                  </p:childTnLst>
                                </p:cTn>
                              </p:par>
                            </p:childTnLst>
                          </p:cTn>
                        </p:par>
                        <p:par>
                          <p:cTn id="44" fill="hold">
                            <p:stCondLst>
                              <p:cond delay="1000"/>
                            </p:stCondLst>
                            <p:childTnLst>
                              <p:par>
                                <p:cTn id="45" presetID="22" presetClass="entr" presetSubtype="4"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down)">
                                      <p:cBhvr>
                                        <p:cTn id="47" dur="500"/>
                                        <p:tgtEl>
                                          <p:spTgt spid="12"/>
                                        </p:tgtEl>
                                      </p:cBhvr>
                                    </p:animEffect>
                                  </p:childTnLst>
                                </p:cTn>
                              </p:par>
                            </p:childTnLst>
                          </p:cTn>
                        </p:par>
                        <p:par>
                          <p:cTn id="48" fill="hold">
                            <p:stCondLst>
                              <p:cond delay="1500"/>
                            </p:stCondLst>
                            <p:childTnLst>
                              <p:par>
                                <p:cTn id="49" presetID="22" presetClass="entr" presetSubtype="4"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down)">
                                      <p:cBhvr>
                                        <p:cTn id="51" dur="500"/>
                                        <p:tgtEl>
                                          <p:spTgt spid="11"/>
                                        </p:tgtEl>
                                      </p:cBhvr>
                                    </p:animEffect>
                                  </p:childTnLst>
                                </p:cTn>
                              </p:par>
                            </p:childTnLst>
                          </p:cTn>
                        </p:par>
                        <p:par>
                          <p:cTn id="52" fill="hold">
                            <p:stCondLst>
                              <p:cond delay="2000"/>
                            </p:stCondLst>
                            <p:childTnLst>
                              <p:par>
                                <p:cTn id="53" presetID="22" presetClass="entr" presetSubtype="4"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down)">
                                      <p:cBhvr>
                                        <p:cTn id="55" dur="500"/>
                                        <p:tgtEl>
                                          <p:spTgt spid="19"/>
                                        </p:tgtEl>
                                      </p:cBhvr>
                                    </p:animEffect>
                                  </p:childTnLst>
                                </p:cTn>
                              </p:par>
                            </p:childTnLst>
                          </p:cTn>
                        </p:par>
                        <p:par>
                          <p:cTn id="56" fill="hold">
                            <p:stCondLst>
                              <p:cond delay="2500"/>
                            </p:stCondLst>
                            <p:childTnLst>
                              <p:par>
                                <p:cTn id="57" presetID="22" presetClass="entr" presetSubtype="4"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down)">
                                      <p:cBhvr>
                                        <p:cTn id="5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AzureCloud"/>
          <p:cNvGrpSpPr/>
          <p:nvPr/>
        </p:nvGrpSpPr>
        <p:grpSpPr>
          <a:xfrm>
            <a:off x="5717994" y="-727429"/>
            <a:ext cx="6718481" cy="6718482"/>
            <a:chOff x="5717994" y="-727429"/>
            <a:chExt cx="6718481" cy="6718482"/>
          </a:xfrm>
        </p:grpSpPr>
        <p:pic>
          <p:nvPicPr>
            <p:cNvPr id="2060" name="Picture 12" descr="cloud icon for Windows 8/Metro - Icons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7994" y="-727429"/>
              <a:ext cx="6718481" cy="6718482"/>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6717172" y="5068751"/>
              <a:ext cx="469974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latin typeface="Segoe UI Light"/>
                </a:rPr>
                <a:t>boundless cloud storage platform</a:t>
              </a:r>
            </a:p>
          </p:txBody>
        </p:sp>
        <p:pic>
          <p:nvPicPr>
            <p:cNvPr id="2066" name="Picture 18" descr="http://hammadrajjoub.net/wp-content/uploads/2013/04/windowsazure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6757" y="2069915"/>
              <a:ext cx="3271824" cy="1085156"/>
            </a:xfrm>
            <a:prstGeom prst="rect">
              <a:avLst/>
            </a:prstGeom>
            <a:noFill/>
            <a:extLst>
              <a:ext uri="{909E8E84-426E-40DD-AFC4-6F175D3DCCD1}">
                <a14:hiddenFill xmlns:a14="http://schemas.microsoft.com/office/drawing/2010/main">
                  <a:solidFill>
                    <a:srgbClr val="FFFFFF"/>
                  </a:solidFill>
                </a14:hiddenFill>
              </a:ext>
            </a:extLst>
          </p:spPr>
        </p:pic>
      </p:grpSp>
      <p:pic>
        <p:nvPicPr>
          <p:cNvPr id="35" name="LargestDB" descr="database icon for Windows 8/Metro - Icons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412" y="2132983"/>
            <a:ext cx="4638931" cy="4638932"/>
          </a:xfrm>
          <a:prstGeom prst="rect">
            <a:avLst/>
          </a:prstGeom>
          <a:noFill/>
          <a:extLst>
            <a:ext uri="{909E8E84-426E-40DD-AFC4-6F175D3DCCD1}">
              <a14:hiddenFill xmlns:a14="http://schemas.microsoft.com/office/drawing/2010/main">
                <a:solidFill>
                  <a:srgbClr val="FFFFFF"/>
                </a:solidFill>
              </a14:hiddenFill>
            </a:ext>
          </a:extLst>
        </p:spPr>
      </p:pic>
      <p:pic>
        <p:nvPicPr>
          <p:cNvPr id="37" name="LargerDB" descr="database icon for Windows 8/Metro - Icons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3344" y="2464707"/>
            <a:ext cx="3488110" cy="3488110"/>
          </a:xfrm>
          <a:prstGeom prst="rect">
            <a:avLst/>
          </a:prstGeom>
          <a:noFill/>
          <a:extLst>
            <a:ext uri="{909E8E84-426E-40DD-AFC4-6F175D3DCCD1}">
              <a14:hiddenFill xmlns:a14="http://schemas.microsoft.com/office/drawing/2010/main">
                <a:solidFill>
                  <a:srgbClr val="FFFFFF"/>
                </a:solidFill>
              </a14:hiddenFill>
            </a:ext>
          </a:extLst>
        </p:spPr>
      </p:pic>
      <p:pic>
        <p:nvPicPr>
          <p:cNvPr id="38" name="MediumDB" descr="database icon for Windows 8/Metro - Icons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8521" y="3079884"/>
            <a:ext cx="2257756" cy="2257756"/>
          </a:xfrm>
          <a:prstGeom prst="rect">
            <a:avLst/>
          </a:prstGeom>
          <a:noFill/>
          <a:extLst>
            <a:ext uri="{909E8E84-426E-40DD-AFC4-6F175D3DCCD1}">
              <a14:hiddenFill xmlns:a14="http://schemas.microsoft.com/office/drawing/2010/main">
                <a:solidFill>
                  <a:srgbClr val="FFFFFF"/>
                </a:solidFill>
              </a14:hiddenFill>
            </a:ext>
          </a:extLst>
        </p:spPr>
      </p:pic>
      <p:pic>
        <p:nvPicPr>
          <p:cNvPr id="39" name="SmallDB" descr="database icon for Windows 8/Metro - Icons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8716" y="3560079"/>
            <a:ext cx="1297366" cy="1297366"/>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blankXray"/>
          <p:cNvGrpSpPr/>
          <p:nvPr/>
        </p:nvGrpSpPr>
        <p:grpSpPr>
          <a:xfrm>
            <a:off x="1385239" y="3338095"/>
            <a:ext cx="3991231" cy="3991232"/>
            <a:chOff x="1709626" y="3195491"/>
            <a:chExt cx="3991231" cy="3991232"/>
          </a:xfrm>
        </p:grpSpPr>
        <p:sp>
          <p:nvSpPr>
            <p:cNvPr id="14" name="Rectangle 13"/>
            <p:cNvSpPr/>
            <p:nvPr/>
          </p:nvSpPr>
          <p:spPr bwMode="auto">
            <a:xfrm>
              <a:off x="2062488" y="4054900"/>
              <a:ext cx="3296491" cy="2398011"/>
            </a:xfrm>
            <a:prstGeom prst="rect">
              <a:avLst/>
            </a:prstGeom>
            <a:solidFill>
              <a:schemeClr val="bg2">
                <a:lumMod val="25000"/>
                <a:alpha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2064" name="Picture 16" descr="frame icon for Windows 8/Metro - Icons8"/>
            <p:cNvPicPr>
              <a:picLocks noChangeAspect="1" noChangeArrowheads="1"/>
            </p:cNvPicPr>
            <p:nvPr/>
          </p:nvPicPr>
          <p:blipFill>
            <a:blip r:embed="rId5">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09626" y="3195491"/>
              <a:ext cx="3991231" cy="399123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Group 11"/>
          <p:cNvGrpSpPr/>
          <p:nvPr/>
        </p:nvGrpSpPr>
        <p:grpSpPr>
          <a:xfrm>
            <a:off x="502032" y="2132771"/>
            <a:ext cx="4856373" cy="5174491"/>
            <a:chOff x="5427554" y="876025"/>
            <a:chExt cx="4856373" cy="5174491"/>
          </a:xfrm>
        </p:grpSpPr>
        <p:pic>
          <p:nvPicPr>
            <p:cNvPr id="21" name="Picture 2" descr="database icon for Windows 8/Metro - Icons8"/>
            <p:cNvPicPr>
              <a:picLocks noChangeAspect="1" noChangeArrowheads="1"/>
            </p:cNvPicPr>
            <p:nvPr/>
          </p:nvPicPr>
          <p:blipFill rotWithShape="1">
            <a:blip r:embed="rId4">
              <a:extLst>
                <a:ext uri="{28A0092B-C50C-407E-A947-70E740481C1C}">
                  <a14:useLocalDpi xmlns:a14="http://schemas.microsoft.com/office/drawing/2010/main" val="0"/>
                </a:ext>
              </a:extLst>
            </a:blip>
            <a:srcRect b="59921"/>
            <a:stretch/>
          </p:blipFill>
          <p:spPr bwMode="auto">
            <a:xfrm>
              <a:off x="5446749" y="876025"/>
              <a:ext cx="4638931" cy="1859237"/>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6599235" y="2811460"/>
              <a:ext cx="3486445" cy="2590802"/>
              <a:chOff x="6599235" y="2811460"/>
              <a:chExt cx="3486445" cy="2590802"/>
            </a:xfrm>
          </p:grpSpPr>
          <p:pic>
            <p:nvPicPr>
              <p:cNvPr id="2062" name="Picture 14" descr="database icon for iPhone/iOS 7 - Icons8"/>
              <p:cNvPicPr>
                <a:picLocks noChangeAspect="1" noChangeArrowheads="1"/>
              </p:cNvPicPr>
              <p:nvPr/>
            </p:nvPicPr>
            <p:blipFill rotWithShape="1">
              <a:blip r:embed="rId6">
                <a:lum bright="70000" contrast="-70000"/>
                <a:extLst>
                  <a:ext uri="{28A0092B-C50C-407E-A947-70E740481C1C}">
                    <a14:useLocalDpi xmlns:a14="http://schemas.microsoft.com/office/drawing/2010/main" val="0"/>
                  </a:ext>
                </a:extLst>
              </a:blip>
              <a:srcRect l="24844" t="41722" b="2429"/>
              <a:stretch/>
            </p:blipFill>
            <p:spPr bwMode="auto">
              <a:xfrm>
                <a:off x="6599237" y="2811461"/>
                <a:ext cx="3486443" cy="2590801"/>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bwMode="auto">
              <a:xfrm>
                <a:off x="6599236" y="2811460"/>
                <a:ext cx="2927535" cy="1371601"/>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3" name="Rectangle 22"/>
              <p:cNvSpPr/>
              <p:nvPr/>
            </p:nvSpPr>
            <p:spPr bwMode="auto">
              <a:xfrm>
                <a:off x="6599235" y="3573461"/>
                <a:ext cx="2800133" cy="1005459"/>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pic>
          <p:nvPicPr>
            <p:cNvPr id="19" name="Picture 2" descr="database icon for Windows 8/Metro - Icons8"/>
            <p:cNvPicPr>
              <a:picLocks noChangeAspect="1" noChangeArrowheads="1"/>
            </p:cNvPicPr>
            <p:nvPr/>
          </p:nvPicPr>
          <p:blipFill rotWithShape="1">
            <a:blip r:embed="rId4">
              <a:extLst>
                <a:ext uri="{28A0092B-C50C-407E-A947-70E740481C1C}">
                  <a14:useLocalDpi xmlns:a14="http://schemas.microsoft.com/office/drawing/2010/main" val="0"/>
                </a:ext>
              </a:extLst>
            </a:blip>
            <a:srcRect r="73100"/>
            <a:stretch/>
          </p:blipFill>
          <p:spPr bwMode="auto">
            <a:xfrm>
              <a:off x="5427554" y="876025"/>
              <a:ext cx="1247884" cy="463893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6" descr="frame icon for Windows 8/Metro - Icons8"/>
            <p:cNvPicPr>
              <a:picLocks noChangeAspect="1" noChangeArrowheads="1"/>
            </p:cNvPicPr>
            <p:nvPr/>
          </p:nvPicPr>
          <p:blipFill>
            <a:blip r:embed="rId5">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92696" y="2059284"/>
              <a:ext cx="3991231" cy="3991232"/>
            </a:xfrm>
            <a:prstGeom prst="rect">
              <a:avLst/>
            </a:prstGeom>
            <a:noFill/>
            <a:extLst>
              <a:ext uri="{909E8E84-426E-40DD-AFC4-6F175D3DCCD1}">
                <a14:hiddenFill xmlns:a14="http://schemas.microsoft.com/office/drawing/2010/main">
                  <a:solidFill>
                    <a:srgbClr val="FFFFFF"/>
                  </a:solidFill>
                </a14:hiddenFill>
              </a:ext>
            </a:extLst>
          </p:spPr>
        </p:pic>
      </p:grpSp>
      <p:pic>
        <p:nvPicPr>
          <p:cNvPr id="2058" name="Picture 10" descr="pdf icon for iPhone/iOS 7 - Icons8"/>
          <p:cNvPicPr>
            <a:picLocks noChangeAspect="1" noChangeArrowheads="1"/>
          </p:cNvPicPr>
          <p:nvPr/>
        </p:nvPicPr>
        <p:blipFill>
          <a:blip r:embed="rId7">
            <a:clrChange>
              <a:clrFrom>
                <a:srgbClr val="333333"/>
              </a:clrFrom>
              <a:clrTo>
                <a:srgbClr val="333333">
                  <a:alpha val="0"/>
                </a:srgbClr>
              </a:clrTo>
            </a:clrChange>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82951" y="4567823"/>
            <a:ext cx="780758" cy="78075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598751" y="4152289"/>
            <a:ext cx="1015343"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gradFill>
                  <a:gsLst>
                    <a:gs pos="2917">
                      <a:srgbClr val="505050"/>
                    </a:gs>
                    <a:gs pos="30000">
                      <a:srgbClr val="505050"/>
                    </a:gs>
                  </a:gsLst>
                  <a:lin ang="5400000" scaled="0"/>
                </a:gradFill>
              </a:rPr>
              <a:t>metadata</a:t>
            </a:r>
          </a:p>
        </p:txBody>
      </p:sp>
      <p:pic>
        <p:nvPicPr>
          <p:cNvPr id="27" name="Picture 10" descr="pdf icon for iPhone/iOS 7 - Icons8"/>
          <p:cNvPicPr>
            <a:picLocks noChangeAspect="1" noChangeArrowheads="1"/>
          </p:cNvPicPr>
          <p:nvPr/>
        </p:nvPicPr>
        <p:blipFill>
          <a:blip r:embed="rId7">
            <a:clrChange>
              <a:clrFrom>
                <a:srgbClr val="333333"/>
              </a:clrFrom>
              <a:clrTo>
                <a:srgbClr val="333333">
                  <a:alpha val="0"/>
                </a:srgbClr>
              </a:clrTo>
            </a:clrChange>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295094" y="5912688"/>
            <a:ext cx="370723" cy="37072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xcel icon for iPhone/iOS 7 - Icons8"/>
          <p:cNvPicPr>
            <a:picLocks noChangeAspect="1" noChangeArrowheads="1"/>
          </p:cNvPicPr>
          <p:nvPr/>
        </p:nvPicPr>
        <p:blipFill>
          <a:blip r:embed="rId8">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69460" y="5572771"/>
            <a:ext cx="602085" cy="60208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excel icon for iPhone/iOS 7 - Icons8"/>
          <p:cNvPicPr>
            <a:picLocks noChangeAspect="1" noChangeArrowheads="1"/>
          </p:cNvPicPr>
          <p:nvPr/>
        </p:nvPicPr>
        <p:blipFill>
          <a:blip r:embed="rId8">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035915" y="4993669"/>
            <a:ext cx="243524" cy="24352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6" descr="excel icon for iPhone/iOS 7 - Icons8"/>
          <p:cNvPicPr>
            <a:picLocks noChangeAspect="1" noChangeArrowheads="1"/>
          </p:cNvPicPr>
          <p:nvPr/>
        </p:nvPicPr>
        <p:blipFill>
          <a:blip r:embed="rId8">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09423" y="5538163"/>
            <a:ext cx="243524" cy="24352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word icon for iPhone/iOS 7 - Icons8"/>
          <p:cNvPicPr>
            <a:picLocks noChangeAspect="1" noChangeArrowheads="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070573" y="4816825"/>
            <a:ext cx="840736" cy="84073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word icon for iPhone/iOS 7 - Icons8"/>
          <p:cNvPicPr>
            <a:picLocks noChangeAspect="1" noChangeArrowheads="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005175" y="5796765"/>
            <a:ext cx="461380" cy="46138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pdf icon for iPhone/iOS 7 - Icons8"/>
          <p:cNvPicPr>
            <a:picLocks noChangeAspect="1" noChangeArrowheads="1"/>
          </p:cNvPicPr>
          <p:nvPr/>
        </p:nvPicPr>
        <p:blipFill>
          <a:blip r:embed="rId7">
            <a:clrChange>
              <a:clrFrom>
                <a:srgbClr val="333333"/>
              </a:clrFrom>
              <a:clrTo>
                <a:srgbClr val="333333">
                  <a:alpha val="0"/>
                </a:srgbClr>
              </a:clrTo>
            </a:clrChange>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72315" y="4406693"/>
            <a:ext cx="370723" cy="37072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publisher icon for iPhone/iOS 7 - Icons8"/>
          <p:cNvPicPr>
            <a:picLocks noChangeAspect="1" noChangeArrowheads="1"/>
          </p:cNvPicPr>
          <p:nvPr/>
        </p:nvPicPr>
        <p:blipFill>
          <a:blip r:embed="rId10">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94055" y="5465508"/>
            <a:ext cx="331257" cy="331257"/>
          </a:xfrm>
          <a:prstGeom prst="rect">
            <a:avLst/>
          </a:prstGeom>
          <a:noFill/>
          <a:extLst>
            <a:ext uri="{909E8E84-426E-40DD-AFC4-6F175D3DCCD1}">
              <a14:hiddenFill xmlns:a14="http://schemas.microsoft.com/office/drawing/2010/main">
                <a:solidFill>
                  <a:srgbClr val="FFFFFF"/>
                </a:solidFill>
              </a14:hiddenFill>
            </a:ext>
          </a:extLst>
        </p:spPr>
      </p:pic>
      <p:sp>
        <p:nvSpPr>
          <p:cNvPr id="45" name="1Tb"/>
          <p:cNvSpPr txBox="1"/>
          <p:nvPr/>
        </p:nvSpPr>
        <p:spPr>
          <a:xfrm>
            <a:off x="2636837" y="2501416"/>
            <a:ext cx="3937423" cy="3260893"/>
          </a:xfrm>
          <a:prstGeom prst="rect">
            <a:avLst/>
          </a:prstGeom>
          <a:noFill/>
        </p:spPr>
        <p:txBody>
          <a:bodyPr wrap="square" lIns="182880" tIns="146304" rIns="182880" bIns="146304" rtlCol="0">
            <a:spAutoFit/>
          </a:bodyPr>
          <a:lstStyle/>
          <a:p>
            <a:pPr algn="ctr">
              <a:lnSpc>
                <a:spcPct val="90000"/>
              </a:lnSpc>
              <a:spcAft>
                <a:spcPts val="600"/>
              </a:spcAft>
            </a:pPr>
            <a:r>
              <a:rPr lang="en-US" sz="11500" dirty="0" smtClean="0">
                <a:gradFill>
                  <a:gsLst>
                    <a:gs pos="2917">
                      <a:srgbClr val="505050"/>
                    </a:gs>
                    <a:gs pos="30000">
                      <a:srgbClr val="505050"/>
                    </a:gs>
                  </a:gsLst>
                  <a:lin ang="5400000" scaled="0"/>
                </a:gradFill>
                <a:latin typeface="Segoe UI Light"/>
              </a:rPr>
              <a:t>1Tb</a:t>
            </a:r>
          </a:p>
          <a:p>
            <a:pPr algn="ctr">
              <a:lnSpc>
                <a:spcPct val="90000"/>
              </a:lnSpc>
              <a:spcAft>
                <a:spcPts val="600"/>
              </a:spcAft>
            </a:pPr>
            <a:r>
              <a:rPr lang="en-US" sz="4400" dirty="0" smtClean="0">
                <a:gradFill>
                  <a:gsLst>
                    <a:gs pos="2917">
                      <a:srgbClr val="505050"/>
                    </a:gs>
                    <a:gs pos="30000">
                      <a:srgbClr val="505050"/>
                    </a:gs>
                  </a:gsLst>
                  <a:lin ang="5400000" scaled="0"/>
                </a:gradFill>
                <a:latin typeface="Segoe UI Light"/>
              </a:rPr>
              <a:t>Site Collections</a:t>
            </a:r>
          </a:p>
          <a:p>
            <a:pPr algn="ctr">
              <a:lnSpc>
                <a:spcPct val="90000"/>
              </a:lnSpc>
              <a:spcAft>
                <a:spcPts val="600"/>
              </a:spcAft>
            </a:pPr>
            <a:r>
              <a:rPr lang="en-US" sz="4400" dirty="0" smtClean="0">
                <a:gradFill>
                  <a:gsLst>
                    <a:gs pos="2917">
                      <a:srgbClr val="505050"/>
                    </a:gs>
                    <a:gs pos="30000">
                      <a:srgbClr val="505050"/>
                    </a:gs>
                  </a:gsLst>
                  <a:lin ang="5400000" scaled="0"/>
                </a:gradFill>
                <a:latin typeface="Segoe UI Light"/>
              </a:rPr>
              <a:t>&amp; OneDrive!</a:t>
            </a:r>
          </a:p>
        </p:txBody>
      </p:sp>
      <p:grpSp>
        <p:nvGrpSpPr>
          <p:cNvPr id="4" name="Group 3"/>
          <p:cNvGrpSpPr/>
          <p:nvPr/>
        </p:nvGrpSpPr>
        <p:grpSpPr>
          <a:xfrm>
            <a:off x="6461647" y="1871163"/>
            <a:ext cx="3642790" cy="3891146"/>
            <a:chOff x="6233047" y="1871163"/>
            <a:chExt cx="3642790" cy="3891146"/>
          </a:xfrm>
        </p:grpSpPr>
        <p:sp>
          <p:nvSpPr>
            <p:cNvPr id="46" name="1Pb"/>
            <p:cNvSpPr txBox="1"/>
            <p:nvPr/>
          </p:nvSpPr>
          <p:spPr>
            <a:xfrm>
              <a:off x="6233047" y="4171104"/>
              <a:ext cx="3642790" cy="1591205"/>
            </a:xfrm>
            <a:prstGeom prst="rect">
              <a:avLst/>
            </a:prstGeom>
            <a:noFill/>
          </p:spPr>
          <p:txBody>
            <a:bodyPr wrap="square" lIns="182880" tIns="146304" rIns="182880" bIns="146304" rtlCol="0">
              <a:spAutoFit/>
            </a:bodyPr>
            <a:lstStyle/>
            <a:p>
              <a:pPr algn="ctr">
                <a:lnSpc>
                  <a:spcPct val="90000"/>
                </a:lnSpc>
                <a:spcAft>
                  <a:spcPts val="600"/>
                </a:spcAft>
              </a:pPr>
              <a:r>
                <a:rPr lang="en-US" sz="4400" dirty="0" smtClean="0">
                  <a:gradFill>
                    <a:gsLst>
                      <a:gs pos="2917">
                        <a:srgbClr val="505050"/>
                      </a:gs>
                      <a:gs pos="30000">
                        <a:srgbClr val="505050"/>
                      </a:gs>
                    </a:gsLst>
                    <a:lin ang="5400000" scaled="0"/>
                  </a:gradFill>
                  <a:latin typeface="Segoe UI Light"/>
                </a:rPr>
                <a:t>Total</a:t>
              </a:r>
            </a:p>
            <a:p>
              <a:pPr algn="ctr">
                <a:lnSpc>
                  <a:spcPct val="90000"/>
                </a:lnSpc>
                <a:spcAft>
                  <a:spcPts val="600"/>
                </a:spcAft>
              </a:pPr>
              <a:r>
                <a:rPr lang="en-US" sz="4400" dirty="0" smtClean="0">
                  <a:gradFill>
                    <a:gsLst>
                      <a:gs pos="2917">
                        <a:srgbClr val="505050"/>
                      </a:gs>
                      <a:gs pos="30000">
                        <a:srgbClr val="505050"/>
                      </a:gs>
                    </a:gsLst>
                    <a:lin ang="5400000" scaled="0"/>
                  </a:gradFill>
                  <a:latin typeface="Segoe UI Light"/>
                </a:rPr>
                <a:t>Storage</a:t>
              </a:r>
            </a:p>
          </p:txBody>
        </p:sp>
        <p:sp>
          <p:nvSpPr>
            <p:cNvPr id="3" name="Rectangle 2"/>
            <p:cNvSpPr/>
            <p:nvPr/>
          </p:nvSpPr>
          <p:spPr>
            <a:xfrm>
              <a:off x="7063986" y="1871163"/>
              <a:ext cx="1923925" cy="2646878"/>
            </a:xfrm>
            <a:prstGeom prst="rect">
              <a:avLst/>
            </a:prstGeom>
          </p:spPr>
          <p:txBody>
            <a:bodyPr wrap="none">
              <a:spAutoFit/>
            </a:bodyPr>
            <a:lstStyle/>
            <a:p>
              <a:pPr algn="ctr"/>
              <a:r>
                <a:rPr lang="en-US" sz="16600" dirty="0">
                  <a:gradFill>
                    <a:gsLst>
                      <a:gs pos="2917">
                        <a:srgbClr val="505050"/>
                      </a:gs>
                      <a:gs pos="30000">
                        <a:srgbClr val="505050"/>
                      </a:gs>
                    </a:gsLst>
                    <a:lin ang="5400000" scaled="0"/>
                  </a:gradFill>
                </a:rPr>
                <a:t>∞</a:t>
              </a:r>
            </a:p>
          </p:txBody>
        </p:sp>
      </p:grpSp>
      <p:sp>
        <p:nvSpPr>
          <p:cNvPr id="40" name="TextBox 39"/>
          <p:cNvSpPr txBox="1"/>
          <p:nvPr/>
        </p:nvSpPr>
        <p:spPr>
          <a:xfrm>
            <a:off x="3022096" y="4716462"/>
            <a:ext cx="5475666" cy="627864"/>
          </a:xfrm>
          <a:prstGeom prst="rect">
            <a:avLst/>
          </a:prstGeom>
          <a:noFill/>
        </p:spPr>
        <p:txBody>
          <a:bodyPr wrap="none" lIns="182880" tIns="146304" rIns="182880" bIns="146304" rtlCol="0">
            <a:spAutoFit/>
          </a:bodyPr>
          <a:lstStyle/>
          <a:p>
            <a:pPr>
              <a:lnSpc>
                <a:spcPct val="90000"/>
              </a:lnSpc>
              <a:spcAft>
                <a:spcPts val="600"/>
              </a:spcAft>
            </a:pPr>
            <a:r>
              <a:rPr lang="en-US" sz="2400" i="1" dirty="0" smtClean="0">
                <a:gradFill>
                  <a:gsLst>
                    <a:gs pos="2917">
                      <a:srgbClr val="505050"/>
                    </a:gs>
                    <a:gs pos="30000">
                      <a:srgbClr val="505050"/>
                    </a:gs>
                  </a:gsLst>
                  <a:lin ang="5400000" scaled="0"/>
                </a:gradFill>
                <a:latin typeface="Segoe UI Light"/>
              </a:rPr>
              <a:t>Unlimited storage. </a:t>
            </a:r>
            <a:r>
              <a:rPr lang="en-US" sz="2400" i="1" smtClean="0">
                <a:gradFill>
                  <a:gsLst>
                    <a:gs pos="2917">
                      <a:srgbClr val="505050"/>
                    </a:gs>
                    <a:gs pos="30000">
                      <a:srgbClr val="505050"/>
                    </a:gs>
                  </a:gsLst>
                  <a:lin ang="5400000" scaled="0"/>
                </a:gradFill>
                <a:latin typeface="Segoe UI Light"/>
              </a:rPr>
              <a:t>Unparalleled Security.</a:t>
            </a:r>
            <a:endParaRPr lang="en-US" sz="2400" i="1" dirty="0" smtClean="0">
              <a:gradFill>
                <a:gsLst>
                  <a:gs pos="2917">
                    <a:srgbClr val="505050"/>
                  </a:gs>
                  <a:gs pos="30000">
                    <a:srgbClr val="505050"/>
                  </a:gs>
                </a:gsLst>
                <a:lin ang="5400000" scaled="0"/>
              </a:gradFill>
              <a:latin typeface="Segoe UI Light"/>
            </a:endParaRPr>
          </a:p>
        </p:txBody>
      </p:sp>
      <p:sp>
        <p:nvSpPr>
          <p:cNvPr id="36" name="TextBox 35"/>
          <p:cNvSpPr txBox="1"/>
          <p:nvPr/>
        </p:nvSpPr>
        <p:spPr>
          <a:xfrm>
            <a:off x="4871394" y="3848848"/>
            <a:ext cx="3135730" cy="1043363"/>
          </a:xfrm>
          <a:prstGeom prst="rect">
            <a:avLst/>
          </a:prstGeom>
          <a:noFill/>
        </p:spPr>
        <p:txBody>
          <a:bodyPr wrap="none" lIns="182880" tIns="146304" rIns="182880" bIns="146304" rtlCol="0">
            <a:spAutoFit/>
          </a:bodyPr>
          <a:lstStyle/>
          <a:p>
            <a:pPr>
              <a:lnSpc>
                <a:spcPct val="90000"/>
              </a:lnSpc>
              <a:spcAft>
                <a:spcPts val="600"/>
              </a:spcAft>
            </a:pPr>
            <a:r>
              <a:rPr lang="en-US" sz="5400" dirty="0">
                <a:gradFill>
                  <a:gsLst>
                    <a:gs pos="2917">
                      <a:srgbClr val="505050"/>
                    </a:gs>
                    <a:gs pos="30000">
                      <a:srgbClr val="505050"/>
                    </a:gs>
                  </a:gsLst>
                  <a:lin ang="5400000" scaled="0"/>
                </a:gradFill>
                <a:latin typeface="Segoe UI Light"/>
              </a:rPr>
              <a:t>Fort </a:t>
            </a:r>
            <a:r>
              <a:rPr lang="en-US" sz="5400" dirty="0" smtClean="0">
                <a:gradFill>
                  <a:gsLst>
                    <a:gs pos="2917">
                      <a:srgbClr val="505050"/>
                    </a:gs>
                    <a:gs pos="30000">
                      <a:srgbClr val="505050"/>
                    </a:gs>
                  </a:gsLst>
                  <a:lin ang="5400000" scaled="0"/>
                </a:gradFill>
                <a:latin typeface="Segoe UI Light"/>
              </a:rPr>
              <a:t>Knox</a:t>
            </a:r>
            <a:endParaRPr lang="en-US" sz="3600" dirty="0">
              <a:gradFill>
                <a:gsLst>
                  <a:gs pos="2917">
                    <a:srgbClr val="505050"/>
                  </a:gs>
                  <a:gs pos="30000">
                    <a:srgbClr val="505050"/>
                  </a:gs>
                </a:gsLst>
                <a:lin ang="5400000" scaled="0"/>
              </a:gradFill>
              <a:latin typeface="Segoe UI Light"/>
            </a:endParaRPr>
          </a:p>
        </p:txBody>
      </p:sp>
      <p:sp>
        <p:nvSpPr>
          <p:cNvPr id="8" name="TextBox 7"/>
          <p:cNvSpPr txBox="1"/>
          <p:nvPr/>
        </p:nvSpPr>
        <p:spPr>
          <a:xfrm>
            <a:off x="3144669" y="4164798"/>
            <a:ext cx="2006768" cy="627864"/>
          </a:xfrm>
          <a:prstGeom prst="rect">
            <a:avLst/>
          </a:prstGeom>
          <a:noFill/>
        </p:spPr>
        <p:txBody>
          <a:bodyPr wrap="none" lIns="182880" tIns="146304" rIns="182880" bIns="146304" rtlCol="0">
            <a:spAutoFit/>
          </a:bodyPr>
          <a:lstStyle/>
          <a:p>
            <a:pPr>
              <a:lnSpc>
                <a:spcPct val="90000"/>
              </a:lnSpc>
              <a:spcAft>
                <a:spcPts val="600"/>
              </a:spcAft>
            </a:pPr>
            <a:r>
              <a:rPr lang="en-US" sz="2400" i="1" dirty="0" smtClean="0">
                <a:gradFill>
                  <a:gsLst>
                    <a:gs pos="2917">
                      <a:srgbClr val="505050"/>
                    </a:gs>
                    <a:gs pos="30000">
                      <a:srgbClr val="505050"/>
                    </a:gs>
                  </a:gsLst>
                  <a:lin ang="5400000" scaled="0"/>
                </a:gradFill>
                <a:latin typeface="Segoe UI Light"/>
              </a:rPr>
              <a:t>Introducing…</a:t>
            </a:r>
          </a:p>
        </p:txBody>
      </p:sp>
      <p:sp>
        <p:nvSpPr>
          <p:cNvPr id="7" name="TextBox 6"/>
          <p:cNvSpPr txBox="1"/>
          <p:nvPr/>
        </p:nvSpPr>
        <p:spPr>
          <a:xfrm>
            <a:off x="4605722" y="2811462"/>
            <a:ext cx="6565515" cy="627864"/>
          </a:xfrm>
          <a:prstGeom prst="rect">
            <a:avLst/>
          </a:prstGeom>
          <a:noFill/>
        </p:spPr>
        <p:txBody>
          <a:bodyPr wrap="none" lIns="182880" tIns="146304" rIns="182880" bIns="146304" rtlCol="0">
            <a:spAutoFit/>
          </a:bodyPr>
          <a:lstStyle/>
          <a:p>
            <a:pPr>
              <a:lnSpc>
                <a:spcPct val="90000"/>
              </a:lnSpc>
              <a:spcAft>
                <a:spcPts val="600"/>
              </a:spcAft>
            </a:pPr>
            <a:r>
              <a:rPr lang="en-US" sz="2400" i="1" dirty="0" smtClean="0">
                <a:gradFill>
                  <a:gsLst>
                    <a:gs pos="2917">
                      <a:srgbClr val="505050"/>
                    </a:gs>
                    <a:gs pos="30000">
                      <a:srgbClr val="505050"/>
                    </a:gs>
                  </a:gsLst>
                  <a:lin ang="5400000" scaled="0"/>
                </a:gradFill>
                <a:latin typeface="Segoe UI Light"/>
              </a:rPr>
              <a:t>You need to know your data is securely protected</a:t>
            </a:r>
          </a:p>
        </p:txBody>
      </p:sp>
      <p:sp>
        <p:nvSpPr>
          <p:cNvPr id="5" name="TextBox 4"/>
          <p:cNvSpPr txBox="1"/>
          <p:nvPr/>
        </p:nvSpPr>
        <p:spPr>
          <a:xfrm>
            <a:off x="1189037" y="1516062"/>
            <a:ext cx="8861850" cy="627864"/>
          </a:xfrm>
          <a:prstGeom prst="rect">
            <a:avLst/>
          </a:prstGeom>
          <a:noFill/>
        </p:spPr>
        <p:txBody>
          <a:bodyPr wrap="none" lIns="182880" tIns="146304" rIns="182880" bIns="146304" rtlCol="0">
            <a:spAutoFit/>
          </a:bodyPr>
          <a:lstStyle/>
          <a:p>
            <a:pPr>
              <a:lnSpc>
                <a:spcPct val="90000"/>
              </a:lnSpc>
              <a:spcAft>
                <a:spcPts val="600"/>
              </a:spcAft>
            </a:pPr>
            <a:r>
              <a:rPr lang="en-US" sz="2400" i="1" dirty="0" smtClean="0">
                <a:gradFill>
                  <a:gsLst>
                    <a:gs pos="2917">
                      <a:srgbClr val="505050"/>
                    </a:gs>
                    <a:gs pos="30000">
                      <a:srgbClr val="505050"/>
                    </a:gs>
                  </a:gsLst>
                  <a:lin ang="5400000" scaled="0"/>
                </a:gradFill>
                <a:latin typeface="Segoe UI Light"/>
              </a:rPr>
              <a:t>You want infinite storage that expands to meet your growing needs</a:t>
            </a:r>
          </a:p>
        </p:txBody>
      </p:sp>
    </p:spTree>
    <p:extLst>
      <p:ext uri="{BB962C8B-B14F-4D97-AF65-F5344CB8AC3E}">
        <p14:creationId xmlns:p14="http://schemas.microsoft.com/office/powerpoint/2010/main" val="13269022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childTnLst>
                          </p:cTn>
                        </p:par>
                        <p:par>
                          <p:cTn id="21" fill="hold">
                            <p:stCondLst>
                              <p:cond delay="1000"/>
                            </p:stCondLst>
                            <p:childTnLst>
                              <p:par>
                                <p:cTn id="22" presetID="22" presetClass="entr" presetSubtype="4" fill="hold" grpId="0" nodeType="afterEffect">
                                  <p:stCondLst>
                                    <p:cond delay="500"/>
                                  </p:stCondLst>
                                  <p:childTnLst>
                                    <p:set>
                                      <p:cBhvr>
                                        <p:cTn id="23" dur="1" fill="hold">
                                          <p:stCondLst>
                                            <p:cond delay="0"/>
                                          </p:stCondLst>
                                        </p:cTn>
                                        <p:tgtEl>
                                          <p:spTgt spid="40"/>
                                        </p:tgtEl>
                                        <p:attrNameLst>
                                          <p:attrName>style.visibility</p:attrName>
                                        </p:attrNameLst>
                                      </p:cBhvr>
                                      <p:to>
                                        <p:strVal val="visible"/>
                                      </p:to>
                                    </p:set>
                                    <p:animEffect transition="in" filter="wipe(down)">
                                      <p:cBhvr>
                                        <p:cTn id="24" dur="500"/>
                                        <p:tgtEl>
                                          <p:spTgt spid="4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5"/>
                                        </p:tgtEl>
                                      </p:cBhvr>
                                    </p:animEffect>
                                    <p:set>
                                      <p:cBhvr>
                                        <p:cTn id="29" dur="1" fill="hold">
                                          <p:stCondLst>
                                            <p:cond delay="499"/>
                                          </p:stCondLst>
                                        </p:cTn>
                                        <p:tgtEl>
                                          <p:spTgt spid="5"/>
                                        </p:tgtEl>
                                        <p:attrNameLst>
                                          <p:attrName>style.visibility</p:attrName>
                                        </p:attrNameLst>
                                      </p:cBhvr>
                                      <p:to>
                                        <p:strVal val="hidden"/>
                                      </p:to>
                                    </p:set>
                                  </p:childTnLst>
                                </p:cTn>
                              </p:par>
                              <p:par>
                                <p:cTn id="30" presetID="10" presetClass="exit" presetSubtype="0" fill="hold" grpId="1" nodeType="withEffect">
                                  <p:stCondLst>
                                    <p:cond delay="0"/>
                                  </p:stCondLst>
                                  <p:childTnLst>
                                    <p:animEffect transition="out" filter="fade">
                                      <p:cBhvr>
                                        <p:cTn id="31" dur="500"/>
                                        <p:tgtEl>
                                          <p:spTgt spid="7"/>
                                        </p:tgtEl>
                                      </p:cBhvr>
                                    </p:animEffect>
                                    <p:set>
                                      <p:cBhvr>
                                        <p:cTn id="32" dur="1" fill="hold">
                                          <p:stCondLst>
                                            <p:cond delay="499"/>
                                          </p:stCondLst>
                                        </p:cTn>
                                        <p:tgtEl>
                                          <p:spTgt spid="7"/>
                                        </p:tgtEl>
                                        <p:attrNameLst>
                                          <p:attrName>style.visibility</p:attrName>
                                        </p:attrNameLst>
                                      </p:cBhvr>
                                      <p:to>
                                        <p:strVal val="hidden"/>
                                      </p:to>
                                    </p:set>
                                  </p:childTnLst>
                                </p:cTn>
                              </p:par>
                              <p:par>
                                <p:cTn id="33" presetID="10" presetClass="exit" presetSubtype="0" fill="hold" grpId="1" nodeType="withEffect">
                                  <p:stCondLst>
                                    <p:cond delay="0"/>
                                  </p:stCondLst>
                                  <p:childTnLst>
                                    <p:animEffect transition="out" filter="fade">
                                      <p:cBhvr>
                                        <p:cTn id="34" dur="500"/>
                                        <p:tgtEl>
                                          <p:spTgt spid="8"/>
                                        </p:tgtEl>
                                      </p:cBhvr>
                                    </p:animEffect>
                                    <p:set>
                                      <p:cBhvr>
                                        <p:cTn id="35" dur="1" fill="hold">
                                          <p:stCondLst>
                                            <p:cond delay="499"/>
                                          </p:stCondLst>
                                        </p:cTn>
                                        <p:tgtEl>
                                          <p:spTgt spid="8"/>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36"/>
                                        </p:tgtEl>
                                      </p:cBhvr>
                                    </p:animEffect>
                                    <p:set>
                                      <p:cBhvr>
                                        <p:cTn id="38" dur="1" fill="hold">
                                          <p:stCondLst>
                                            <p:cond delay="499"/>
                                          </p:stCondLst>
                                        </p:cTn>
                                        <p:tgtEl>
                                          <p:spTgt spid="36"/>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500"/>
                                        <p:tgtEl>
                                          <p:spTgt spid="40"/>
                                        </p:tgtEl>
                                      </p:cBhvr>
                                    </p:animEffect>
                                    <p:set>
                                      <p:cBhvr>
                                        <p:cTn id="41" dur="1" fill="hold">
                                          <p:stCondLst>
                                            <p:cond delay="499"/>
                                          </p:stCondLst>
                                        </p:cTn>
                                        <p:tgtEl>
                                          <p:spTgt spid="40"/>
                                        </p:tgtEl>
                                        <p:attrNameLst>
                                          <p:attrName>style.visibility</p:attrName>
                                        </p:attrNameLst>
                                      </p:cBhvr>
                                      <p:to>
                                        <p:strVal val="hidden"/>
                                      </p:to>
                                    </p:set>
                                  </p:childTnLst>
                                </p:cTn>
                              </p:par>
                            </p:childTnLst>
                          </p:cTn>
                        </p:par>
                        <p:par>
                          <p:cTn id="42" fill="hold">
                            <p:stCondLst>
                              <p:cond delay="500"/>
                            </p:stCondLst>
                            <p:childTnLst>
                              <p:par>
                                <p:cTn id="43" presetID="10" presetClass="entr" presetSubtype="0" fill="hold"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500"/>
                                        <p:tgtEl>
                                          <p:spTgt spid="39"/>
                                        </p:tgtEl>
                                      </p:cBhvr>
                                    </p:animEffect>
                                  </p:childTnLst>
                                </p:cTn>
                              </p:par>
                            </p:childTnLst>
                          </p:cTn>
                        </p:par>
                        <p:par>
                          <p:cTn id="46" fill="hold">
                            <p:stCondLst>
                              <p:cond delay="1000"/>
                            </p:stCondLst>
                            <p:childTnLst>
                              <p:par>
                                <p:cTn id="47" presetID="10" presetClass="exit" presetSubtype="0" fill="hold" nodeType="afterEffect">
                                  <p:stCondLst>
                                    <p:cond delay="0"/>
                                  </p:stCondLst>
                                  <p:childTnLst>
                                    <p:animEffect transition="out" filter="fade">
                                      <p:cBhvr>
                                        <p:cTn id="48" dur="500"/>
                                        <p:tgtEl>
                                          <p:spTgt spid="39"/>
                                        </p:tgtEl>
                                      </p:cBhvr>
                                    </p:animEffect>
                                    <p:set>
                                      <p:cBhvr>
                                        <p:cTn id="49" dur="1" fill="hold">
                                          <p:stCondLst>
                                            <p:cond delay="499"/>
                                          </p:stCondLst>
                                        </p:cTn>
                                        <p:tgtEl>
                                          <p:spTgt spid="39"/>
                                        </p:tgtEl>
                                        <p:attrNameLst>
                                          <p:attrName>style.visibility</p:attrName>
                                        </p:attrNameLst>
                                      </p:cBhvr>
                                      <p:to>
                                        <p:strVal val="hidden"/>
                                      </p:to>
                                    </p:set>
                                  </p:childTnLst>
                                </p:cTn>
                              </p:par>
                              <p:par>
                                <p:cTn id="50" presetID="10" presetClass="entr" presetSubtype="0" fill="hold"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childTnLst>
                          </p:cTn>
                        </p:par>
                        <p:par>
                          <p:cTn id="53" fill="hold">
                            <p:stCondLst>
                              <p:cond delay="1500"/>
                            </p:stCondLst>
                            <p:childTnLst>
                              <p:par>
                                <p:cTn id="54" presetID="10" presetClass="exit" presetSubtype="0" fill="hold" nodeType="afterEffect">
                                  <p:stCondLst>
                                    <p:cond delay="0"/>
                                  </p:stCondLst>
                                  <p:childTnLst>
                                    <p:animEffect transition="out" filter="fade">
                                      <p:cBhvr>
                                        <p:cTn id="55" dur="500"/>
                                        <p:tgtEl>
                                          <p:spTgt spid="38"/>
                                        </p:tgtEl>
                                      </p:cBhvr>
                                    </p:animEffect>
                                    <p:set>
                                      <p:cBhvr>
                                        <p:cTn id="56" dur="1" fill="hold">
                                          <p:stCondLst>
                                            <p:cond delay="499"/>
                                          </p:stCondLst>
                                        </p:cTn>
                                        <p:tgtEl>
                                          <p:spTgt spid="38"/>
                                        </p:tgtEl>
                                        <p:attrNameLst>
                                          <p:attrName>style.visibility</p:attrName>
                                        </p:attrNameLst>
                                      </p:cBhvr>
                                      <p:to>
                                        <p:strVal val="hidden"/>
                                      </p:to>
                                    </p:set>
                                  </p:childTnLst>
                                </p:cTn>
                              </p:par>
                              <p:par>
                                <p:cTn id="57" presetID="10" presetClass="entr" presetSubtype="0" fill="hold" nodeType="with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childTnLst>
                          </p:cTn>
                        </p:par>
                        <p:par>
                          <p:cTn id="60" fill="hold">
                            <p:stCondLst>
                              <p:cond delay="2000"/>
                            </p:stCondLst>
                            <p:childTnLst>
                              <p:par>
                                <p:cTn id="61" presetID="10" presetClass="exit" presetSubtype="0" fill="hold" nodeType="afterEffect">
                                  <p:stCondLst>
                                    <p:cond delay="0"/>
                                  </p:stCondLst>
                                  <p:childTnLst>
                                    <p:animEffect transition="out" filter="fade">
                                      <p:cBhvr>
                                        <p:cTn id="62" dur="500"/>
                                        <p:tgtEl>
                                          <p:spTgt spid="37"/>
                                        </p:tgtEl>
                                      </p:cBhvr>
                                    </p:animEffect>
                                    <p:set>
                                      <p:cBhvr>
                                        <p:cTn id="63" dur="1" fill="hold">
                                          <p:stCondLst>
                                            <p:cond delay="499"/>
                                          </p:stCondLst>
                                        </p:cTn>
                                        <p:tgtEl>
                                          <p:spTgt spid="37"/>
                                        </p:tgtEl>
                                        <p:attrNameLst>
                                          <p:attrName>style.visibility</p:attrName>
                                        </p:attrNameLst>
                                      </p:cBhvr>
                                      <p:to>
                                        <p:strVal val="hidden"/>
                                      </p:to>
                                    </p:set>
                                  </p:childTnLst>
                                </p:cTn>
                              </p:par>
                              <p:par>
                                <p:cTn id="64" presetID="10" presetClass="entr" presetSubtype="0" fill="hold"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500"/>
                                        <p:tgtEl>
                                          <p:spTgt spid="35"/>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childTnLst>
                          </p:cTn>
                        </p:par>
                        <p:par>
                          <p:cTn id="74" fill="hold">
                            <p:stCondLst>
                              <p:cond delay="1000"/>
                            </p:stCondLst>
                            <p:childTnLst>
                              <p:par>
                                <p:cTn id="75" presetID="1" presetClass="exit" presetSubtype="0" fill="hold" nodeType="afterEffect">
                                  <p:stCondLst>
                                    <p:cond delay="0"/>
                                  </p:stCondLst>
                                  <p:childTnLst>
                                    <p:set>
                                      <p:cBhvr>
                                        <p:cTn id="76" dur="1" fill="hold">
                                          <p:stCondLst>
                                            <p:cond delay="0"/>
                                          </p:stCondLst>
                                        </p:cTn>
                                        <p:tgtEl>
                                          <p:spTgt spid="35"/>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15"/>
                                        </p:tgtEl>
                                        <p:attrNameLst>
                                          <p:attrName>style.visibility</p:attrName>
                                        </p:attrNameLst>
                                      </p:cBhvr>
                                      <p:to>
                                        <p:strVal val="hidden"/>
                                      </p:to>
                                    </p:set>
                                  </p:childTnLst>
                                </p:cTn>
                              </p:par>
                              <p:par>
                                <p:cTn id="79" presetID="1" presetClass="entr" presetSubtype="0" fill="hold" nodeType="withEffect">
                                  <p:stCondLst>
                                    <p:cond delay="0"/>
                                  </p:stCondLst>
                                  <p:childTnLst>
                                    <p:set>
                                      <p:cBhvr>
                                        <p:cTn id="80" dur="1" fill="hold">
                                          <p:stCondLst>
                                            <p:cond delay="0"/>
                                          </p:stCondLst>
                                        </p:cTn>
                                        <p:tgtEl>
                                          <p:spTgt spid="12"/>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1"/>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3"/>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2052"/>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0"/>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2054"/>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2058"/>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29"/>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27"/>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28"/>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31"/>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2056"/>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500"/>
                                        <p:tgtEl>
                                          <p:spTgt spid="22"/>
                                        </p:tgtEl>
                                      </p:cBhvr>
                                    </p:animEffect>
                                  </p:childTnLst>
                                </p:cTn>
                              </p:par>
                            </p:childTnLst>
                          </p:cTn>
                        </p:par>
                      </p:childTnLst>
                    </p:cTn>
                  </p:par>
                  <p:par>
                    <p:cTn id="108" fill="hold">
                      <p:stCondLst>
                        <p:cond delay="indefinite"/>
                      </p:stCondLst>
                      <p:childTnLst>
                        <p:par>
                          <p:cTn id="109" fill="hold">
                            <p:stCondLst>
                              <p:cond delay="0"/>
                            </p:stCondLst>
                            <p:childTnLst>
                              <p:par>
                                <p:cTn id="110" presetID="43" presetClass="path" presetSubtype="0" accel="50000" decel="50000" fill="hold" nodeType="clickEffect">
                                  <p:stCondLst>
                                    <p:cond delay="0"/>
                                  </p:stCondLst>
                                  <p:childTnLst>
                                    <p:animMotion origin="layout" path="M -1.97345E-6 2.33318E-6 L 0.18075 2.33318E-6 C 0.26181 2.33318E-6 0.36176 -0.05969 0.36176 -0.10826 L 0.36176 -0.21607 " pathEditMode="relative" rAng="0" ptsTypes="AAAA">
                                      <p:cBhvr>
                                        <p:cTn id="111" dur="2000" fill="hold"/>
                                        <p:tgtEl>
                                          <p:spTgt spid="31"/>
                                        </p:tgtEl>
                                        <p:attrNameLst>
                                          <p:attrName>ppt_x</p:attrName>
                                          <p:attrName>ppt_y</p:attrName>
                                        </p:attrNameLst>
                                      </p:cBhvr>
                                      <p:rCtr x="18088" y="-10803"/>
                                    </p:animMotion>
                                  </p:childTnLst>
                                </p:cTn>
                              </p:par>
                              <p:par>
                                <p:cTn id="112" presetID="10" presetClass="exit" presetSubtype="0" fill="hold" nodeType="withEffect">
                                  <p:stCondLst>
                                    <p:cond delay="0"/>
                                  </p:stCondLst>
                                  <p:childTnLst>
                                    <p:animEffect transition="out" filter="fade">
                                      <p:cBhvr>
                                        <p:cTn id="113" dur="1500"/>
                                        <p:tgtEl>
                                          <p:spTgt spid="31"/>
                                        </p:tgtEl>
                                      </p:cBhvr>
                                    </p:animEffect>
                                    <p:set>
                                      <p:cBhvr>
                                        <p:cTn id="114" dur="1" fill="hold">
                                          <p:stCondLst>
                                            <p:cond delay="1499"/>
                                          </p:stCondLst>
                                        </p:cTn>
                                        <p:tgtEl>
                                          <p:spTgt spid="31"/>
                                        </p:tgtEl>
                                        <p:attrNameLst>
                                          <p:attrName>style.visibility</p:attrName>
                                        </p:attrNameLst>
                                      </p:cBhvr>
                                      <p:to>
                                        <p:strVal val="hidden"/>
                                      </p:to>
                                    </p:set>
                                  </p:childTnLst>
                                </p:cTn>
                              </p:par>
                              <p:par>
                                <p:cTn id="115" presetID="0" presetClass="path" presetSubtype="0" accel="50000" decel="50000" fill="hold" nodeType="withEffect">
                                  <p:stCondLst>
                                    <p:cond delay="200"/>
                                  </p:stCondLst>
                                  <p:childTnLst>
                                    <p:animMotion origin="layout" path="M -2.88997E-6 -4.81616E-6 L -2.88997E-6 -4.81616E-6 C 0.0023 -0.02882 0.00422 -0.05765 0.00703 -0.08602 C 0.00728 -0.0892 0.00843 -0.09215 0.00907 -0.0951 C 0.00932 -0.09691 0.00945 -0.09873 0.00996 -0.10032 C 0.01124 -0.10418 0.01277 -0.10735 0.01405 -0.11121 C 0.01788 -0.12301 0.01634 -0.12233 0.02107 -0.13436 C 0.0226 -0.13822 0.02451 -0.1414 0.02617 -0.14526 C 0.02758 -0.14866 0.0286 -0.15275 0.03013 -0.15592 C 0.03855 -0.17295 0.04558 -0.18271 0.05528 -0.19723 C 0.05694 -0.1995 0.0586 -0.20222 0.06038 -0.20427 C 0.06306 -0.20722 0.06587 -0.20994 0.06842 -0.21335 C 0.0794 -0.22719 0.06945 -0.21766 0.08055 -0.22946 C 0.08681 -0.23604 0.09306 -0.2433 0.0997 -0.24898 C 0.10302 -0.25216 0.10646 -0.25465 0.10966 -0.25806 C 0.11348 -0.26192 0.11693 -0.26668 0.12076 -0.27054 C 0.12165 -0.27145 0.1228 -0.27167 0.12382 -0.27236 C 0.13097 -0.27826 0.13774 -0.28529 0.14501 -0.29029 C 0.14935 -0.29324 0.15382 -0.29573 0.15803 -0.29914 C 0.16097 -0.30163 0.16314 -0.30595 0.16608 -0.30822 C 0.17195 -0.31253 0.17833 -0.3148 0.1842 -0.31888 C 0.20322 -0.3325 0.16684 -0.30685 0.19939 -0.32796 C 0.20348 -0.33046 0.20718 -0.33477 0.21139 -0.33681 C 0.22492 -0.34317 0.2322 -0.34385 0.24471 -0.34589 C 0.26334 -0.35565 0.25339 -0.35179 0.2839 -0.35474 L 0.31823 -0.35837 C 0.32117 -0.35883 0.32423 -0.35996 0.3273 -0.36019 C 0.33227 -0.36042 0.33725 -0.36019 0.34236 -0.36019 L 0.34644 -0.35111 " pathEditMode="relative" ptsTypes="AAAAAAAAAAAAAAAAAAAAAAAAAAAAA">
                                      <p:cBhvr>
                                        <p:cTn id="116" dur="2000" fill="hold"/>
                                        <p:tgtEl>
                                          <p:spTgt spid="28"/>
                                        </p:tgtEl>
                                        <p:attrNameLst>
                                          <p:attrName>ppt_x</p:attrName>
                                          <p:attrName>ppt_y</p:attrName>
                                        </p:attrNameLst>
                                      </p:cBhvr>
                                    </p:animMotion>
                                  </p:childTnLst>
                                </p:cTn>
                              </p:par>
                              <p:par>
                                <p:cTn id="117" presetID="10" presetClass="exit" presetSubtype="0" fill="hold" nodeType="withEffect">
                                  <p:stCondLst>
                                    <p:cond delay="200"/>
                                  </p:stCondLst>
                                  <p:childTnLst>
                                    <p:animEffect transition="out" filter="fade">
                                      <p:cBhvr>
                                        <p:cTn id="118" dur="1500"/>
                                        <p:tgtEl>
                                          <p:spTgt spid="28"/>
                                        </p:tgtEl>
                                      </p:cBhvr>
                                    </p:animEffect>
                                    <p:set>
                                      <p:cBhvr>
                                        <p:cTn id="119" dur="1" fill="hold">
                                          <p:stCondLst>
                                            <p:cond delay="1499"/>
                                          </p:stCondLst>
                                        </p:cTn>
                                        <p:tgtEl>
                                          <p:spTgt spid="28"/>
                                        </p:tgtEl>
                                        <p:attrNameLst>
                                          <p:attrName>style.visibility</p:attrName>
                                        </p:attrNameLst>
                                      </p:cBhvr>
                                      <p:to>
                                        <p:strVal val="hidden"/>
                                      </p:to>
                                    </p:set>
                                  </p:childTnLst>
                                </p:cTn>
                              </p:par>
                              <p:par>
                                <p:cTn id="120" presetID="0" presetClass="path" presetSubtype="0" accel="50000" decel="50000" fill="hold" nodeType="withEffect">
                                  <p:stCondLst>
                                    <p:cond delay="500"/>
                                  </p:stCondLst>
                                  <p:childTnLst>
                                    <p:animMotion origin="layout" path="M -4.07965E-6 7.17658E-6 L -4.07965E-6 7.17658E-6 C 0.0217 -0.00249 0.04366 -0.00408 0.06536 -0.00727 C 0.06778 -0.00771 0.07008 -0.00975 0.07251 -0.01089 C 0.07544 -0.01225 0.07851 -0.01338 0.08157 -0.01452 C 0.08655 -0.01611 0.08974 -0.01611 0.09459 -0.01974 C 0.09714 -0.02178 0.09919 -0.02519 0.10161 -0.027 C 0.10863 -0.03222 0.11667 -0.03358 0.1228 -0.0413 C 0.1251 -0.04425 0.1274 -0.04766 0.12982 -0.05015 C 0.13148 -0.05197 0.13327 -0.05219 0.13493 -0.05378 C 0.14144 -0.06014 0.14808 -0.06559 0.15408 -0.07353 C 0.15676 -0.07716 0.15931 -0.08102 0.16212 -0.0842 C 0.16633 -0.08942 0.17093 -0.0935 0.17514 -0.09872 C 0.18203 -0.10712 0.19339 -0.12278 0.20041 -0.13436 C 0.20411 -0.14094 0.20743 -0.1482 0.21139 -0.1541 C 0.21343 -0.15705 0.2156 -0.16 0.21752 -0.16318 C 0.22684 -0.17861 0.22964 -0.18565 0.23858 -0.20426 C 0.24037 -0.20789 0.24177 -0.21175 0.24368 -0.21493 C 0.24471 -0.21674 0.24573 -0.21856 0.24675 -0.22037 C 0.25083 -0.22877 0.25441 -0.23762 0.25875 -0.24557 C 0.26819 -0.26214 0.25977 -0.24625 0.26781 -0.26509 C 0.26947 -0.26894 0.27138 -0.27212 0.27292 -0.27598 C 0.27445 -0.27984 0.27547 -0.28438 0.27687 -0.28846 C 0.27751 -0.29028 0.27828 -0.29209 0.27892 -0.29391 C 0.27994 -0.29686 0.28083 -0.30004 0.28198 -0.30276 C 0.28389 -0.30776 0.28606 -0.31229 0.28798 -0.31706 C 0.28938 -0.32069 0.29066 -0.32432 0.29206 -0.32796 C 0.29398 -0.33272 0.29806 -0.34225 0.29806 -0.34225 C 0.2987 -0.34566 0.29985 -0.35133 0.30011 -0.35474 C 0.30023 -0.35769 0.30011 -0.36064 0.30011 -0.36359 L 0.30011 -0.3797 L 0.41193 -0.54448 " pathEditMode="relative" ptsTypes="AAAAAAAAAAAAAAAAAAAAAAAAAAAAAAAA">
                                      <p:cBhvr>
                                        <p:cTn id="121" dur="2000" fill="hold"/>
                                        <p:tgtEl>
                                          <p:spTgt spid="2054"/>
                                        </p:tgtEl>
                                        <p:attrNameLst>
                                          <p:attrName>ppt_x</p:attrName>
                                          <p:attrName>ppt_y</p:attrName>
                                        </p:attrNameLst>
                                      </p:cBhvr>
                                    </p:animMotion>
                                  </p:childTnLst>
                                </p:cTn>
                              </p:par>
                              <p:par>
                                <p:cTn id="122" presetID="10" presetClass="exit" presetSubtype="0" fill="hold" nodeType="withEffect">
                                  <p:stCondLst>
                                    <p:cond delay="500"/>
                                  </p:stCondLst>
                                  <p:childTnLst>
                                    <p:animEffect transition="out" filter="fade">
                                      <p:cBhvr>
                                        <p:cTn id="123" dur="1500"/>
                                        <p:tgtEl>
                                          <p:spTgt spid="2054"/>
                                        </p:tgtEl>
                                      </p:cBhvr>
                                    </p:animEffect>
                                    <p:set>
                                      <p:cBhvr>
                                        <p:cTn id="124" dur="1" fill="hold">
                                          <p:stCondLst>
                                            <p:cond delay="1499"/>
                                          </p:stCondLst>
                                        </p:cTn>
                                        <p:tgtEl>
                                          <p:spTgt spid="2054"/>
                                        </p:tgtEl>
                                        <p:attrNameLst>
                                          <p:attrName>style.visibility</p:attrName>
                                        </p:attrNameLst>
                                      </p:cBhvr>
                                      <p:to>
                                        <p:strVal val="hidden"/>
                                      </p:to>
                                    </p:set>
                                  </p:childTnLst>
                                </p:cTn>
                              </p:par>
                              <p:par>
                                <p:cTn id="125" presetID="0" presetClass="path" presetSubtype="0" accel="50000" decel="50000" fill="hold" nodeType="withEffect">
                                  <p:stCondLst>
                                    <p:cond delay="600"/>
                                  </p:stCondLst>
                                  <p:childTnLst>
                                    <p:animMotion origin="layout" path="M -1.70028E-6 3.0867E-7 L 0.16313 -0.46936 L 0.45417 -0.60894 L 0.55387 -0.54108 L 0.55476 -0.54108 " pathEditMode="relative" ptsTypes="AAAAA">
                                      <p:cBhvr>
                                        <p:cTn id="126" dur="2000" fill="hold"/>
                                        <p:tgtEl>
                                          <p:spTgt spid="29"/>
                                        </p:tgtEl>
                                        <p:attrNameLst>
                                          <p:attrName>ppt_x</p:attrName>
                                          <p:attrName>ppt_y</p:attrName>
                                        </p:attrNameLst>
                                      </p:cBhvr>
                                    </p:animMotion>
                                  </p:childTnLst>
                                </p:cTn>
                              </p:par>
                              <p:par>
                                <p:cTn id="127" presetID="10" presetClass="exit" presetSubtype="0" fill="hold" nodeType="withEffect">
                                  <p:stCondLst>
                                    <p:cond delay="600"/>
                                  </p:stCondLst>
                                  <p:childTnLst>
                                    <p:animEffect transition="out" filter="fade">
                                      <p:cBhvr>
                                        <p:cTn id="128" dur="1500"/>
                                        <p:tgtEl>
                                          <p:spTgt spid="29"/>
                                        </p:tgtEl>
                                      </p:cBhvr>
                                    </p:animEffect>
                                    <p:set>
                                      <p:cBhvr>
                                        <p:cTn id="129" dur="1" fill="hold">
                                          <p:stCondLst>
                                            <p:cond delay="1499"/>
                                          </p:stCondLst>
                                        </p:cTn>
                                        <p:tgtEl>
                                          <p:spTgt spid="29"/>
                                        </p:tgtEl>
                                        <p:attrNameLst>
                                          <p:attrName>style.visibility</p:attrName>
                                        </p:attrNameLst>
                                      </p:cBhvr>
                                      <p:to>
                                        <p:strVal val="hidden"/>
                                      </p:to>
                                    </p:set>
                                  </p:childTnLst>
                                </p:cTn>
                              </p:par>
                              <p:par>
                                <p:cTn id="130" presetID="0" presetClass="path" presetSubtype="0" accel="50000" decel="50000" fill="hold" nodeType="withEffect">
                                  <p:stCondLst>
                                    <p:cond delay="350"/>
                                  </p:stCondLst>
                                  <p:childTnLst>
                                    <p:animMotion origin="layout" path="M 5.94843E-7 -8.37494E-6 L 0.3666 0.04675 L 0.59624 -0.17726 L 0.60926 -0.30436 " pathEditMode="relative" ptsTypes="AAAA">
                                      <p:cBhvr>
                                        <p:cTn id="131" dur="2000" fill="hold"/>
                                        <p:tgtEl>
                                          <p:spTgt spid="2058"/>
                                        </p:tgtEl>
                                        <p:attrNameLst>
                                          <p:attrName>ppt_x</p:attrName>
                                          <p:attrName>ppt_y</p:attrName>
                                        </p:attrNameLst>
                                      </p:cBhvr>
                                    </p:animMotion>
                                  </p:childTnLst>
                                </p:cTn>
                              </p:par>
                              <p:par>
                                <p:cTn id="132" presetID="10" presetClass="exit" presetSubtype="0" fill="hold" nodeType="withEffect">
                                  <p:stCondLst>
                                    <p:cond delay="350"/>
                                  </p:stCondLst>
                                  <p:childTnLst>
                                    <p:animEffect transition="out" filter="fade">
                                      <p:cBhvr>
                                        <p:cTn id="133" dur="1500"/>
                                        <p:tgtEl>
                                          <p:spTgt spid="2058"/>
                                        </p:tgtEl>
                                      </p:cBhvr>
                                    </p:animEffect>
                                    <p:set>
                                      <p:cBhvr>
                                        <p:cTn id="134" dur="1" fill="hold">
                                          <p:stCondLst>
                                            <p:cond delay="1499"/>
                                          </p:stCondLst>
                                        </p:cTn>
                                        <p:tgtEl>
                                          <p:spTgt spid="2058"/>
                                        </p:tgtEl>
                                        <p:attrNameLst>
                                          <p:attrName>style.visibility</p:attrName>
                                        </p:attrNameLst>
                                      </p:cBhvr>
                                      <p:to>
                                        <p:strVal val="hidden"/>
                                      </p:to>
                                    </p:set>
                                  </p:childTnLst>
                                </p:cTn>
                              </p:par>
                              <p:par>
                                <p:cTn id="135" presetID="0" presetClass="path" presetSubtype="0" accel="50000" decel="50000" fill="hold" nodeType="withEffect">
                                  <p:stCondLst>
                                    <p:cond delay="700"/>
                                  </p:stCondLst>
                                  <p:childTnLst>
                                    <p:animMotion origin="layout" path="M 2.71381E-6 -2.51475E-6 L 0.3232 -0.18452 L 0.60926 -0.59465 " pathEditMode="relative" ptsTypes="AAA">
                                      <p:cBhvr>
                                        <p:cTn id="136" dur="2000" fill="hold"/>
                                        <p:tgtEl>
                                          <p:spTgt spid="27"/>
                                        </p:tgtEl>
                                        <p:attrNameLst>
                                          <p:attrName>ppt_x</p:attrName>
                                          <p:attrName>ppt_y</p:attrName>
                                        </p:attrNameLst>
                                      </p:cBhvr>
                                    </p:animMotion>
                                  </p:childTnLst>
                                </p:cTn>
                              </p:par>
                              <p:par>
                                <p:cTn id="137" presetID="10" presetClass="exit" presetSubtype="0" fill="hold" nodeType="withEffect">
                                  <p:stCondLst>
                                    <p:cond delay="700"/>
                                  </p:stCondLst>
                                  <p:childTnLst>
                                    <p:animEffect transition="out" filter="fade">
                                      <p:cBhvr>
                                        <p:cTn id="138" dur="1500"/>
                                        <p:tgtEl>
                                          <p:spTgt spid="27"/>
                                        </p:tgtEl>
                                      </p:cBhvr>
                                    </p:animEffect>
                                    <p:set>
                                      <p:cBhvr>
                                        <p:cTn id="139" dur="1" fill="hold">
                                          <p:stCondLst>
                                            <p:cond delay="1499"/>
                                          </p:stCondLst>
                                        </p:cTn>
                                        <p:tgtEl>
                                          <p:spTgt spid="27"/>
                                        </p:tgtEl>
                                        <p:attrNameLst>
                                          <p:attrName>style.visibility</p:attrName>
                                        </p:attrNameLst>
                                      </p:cBhvr>
                                      <p:to>
                                        <p:strVal val="hidden"/>
                                      </p:to>
                                    </p:set>
                                  </p:childTnLst>
                                </p:cTn>
                              </p:par>
                              <p:par>
                                <p:cTn id="140" presetID="0" presetClass="path" presetSubtype="0" accel="50000" decel="50000" fill="hold" nodeType="withEffect">
                                  <p:stCondLst>
                                    <p:cond delay="770"/>
                                  </p:stCondLst>
                                  <p:childTnLst>
                                    <p:animMotion origin="layout" path="M 6.22926E-7 3.98547E-6 L 0.33533 0.05197 L 0.56497 -0.3956 " pathEditMode="relative" ptsTypes="AAA">
                                      <p:cBhvr>
                                        <p:cTn id="141" dur="2000" fill="hold"/>
                                        <p:tgtEl>
                                          <p:spTgt spid="2052"/>
                                        </p:tgtEl>
                                        <p:attrNameLst>
                                          <p:attrName>ppt_x</p:attrName>
                                          <p:attrName>ppt_y</p:attrName>
                                        </p:attrNameLst>
                                      </p:cBhvr>
                                    </p:animMotion>
                                  </p:childTnLst>
                                </p:cTn>
                              </p:par>
                              <p:par>
                                <p:cTn id="142" presetID="10" presetClass="exit" presetSubtype="0" fill="hold" nodeType="withEffect">
                                  <p:stCondLst>
                                    <p:cond delay="770"/>
                                  </p:stCondLst>
                                  <p:childTnLst>
                                    <p:animEffect transition="out" filter="fade">
                                      <p:cBhvr>
                                        <p:cTn id="143" dur="1500"/>
                                        <p:tgtEl>
                                          <p:spTgt spid="2052"/>
                                        </p:tgtEl>
                                      </p:cBhvr>
                                    </p:animEffect>
                                    <p:set>
                                      <p:cBhvr>
                                        <p:cTn id="144" dur="1" fill="hold">
                                          <p:stCondLst>
                                            <p:cond delay="1499"/>
                                          </p:stCondLst>
                                        </p:cTn>
                                        <p:tgtEl>
                                          <p:spTgt spid="2052"/>
                                        </p:tgtEl>
                                        <p:attrNameLst>
                                          <p:attrName>style.visibility</p:attrName>
                                        </p:attrNameLst>
                                      </p:cBhvr>
                                      <p:to>
                                        <p:strVal val="hidden"/>
                                      </p:to>
                                    </p:set>
                                  </p:childTnLst>
                                </p:cTn>
                              </p:par>
                              <p:par>
                                <p:cTn id="145" presetID="0" presetClass="path" presetSubtype="0" accel="50000" decel="50000" fill="hold" nodeType="withEffect">
                                  <p:stCondLst>
                                    <p:cond delay="850"/>
                                  </p:stCondLst>
                                  <p:childTnLst>
                                    <p:animMotion origin="layout" path="M 4.81491E-6 -7.35361E-7 L 0.31312 -0.19178 L 0.32321 -0.19905 L 0.55897 -0.48184 L 0.56102 -0.48184 " pathEditMode="relative" ptsTypes="AAAAA">
                                      <p:cBhvr>
                                        <p:cTn id="146" dur="2000" fill="hold"/>
                                        <p:tgtEl>
                                          <p:spTgt spid="2056"/>
                                        </p:tgtEl>
                                        <p:attrNameLst>
                                          <p:attrName>ppt_x</p:attrName>
                                          <p:attrName>ppt_y</p:attrName>
                                        </p:attrNameLst>
                                      </p:cBhvr>
                                    </p:animMotion>
                                  </p:childTnLst>
                                </p:cTn>
                              </p:par>
                              <p:par>
                                <p:cTn id="147" presetID="10" presetClass="exit" presetSubtype="0" fill="hold" nodeType="withEffect">
                                  <p:stCondLst>
                                    <p:cond delay="850"/>
                                  </p:stCondLst>
                                  <p:childTnLst>
                                    <p:animEffect transition="out" filter="fade">
                                      <p:cBhvr>
                                        <p:cTn id="148" dur="1500"/>
                                        <p:tgtEl>
                                          <p:spTgt spid="2056"/>
                                        </p:tgtEl>
                                      </p:cBhvr>
                                    </p:animEffect>
                                    <p:set>
                                      <p:cBhvr>
                                        <p:cTn id="149" dur="1" fill="hold">
                                          <p:stCondLst>
                                            <p:cond delay="1499"/>
                                          </p:stCondLst>
                                        </p:cTn>
                                        <p:tgtEl>
                                          <p:spTgt spid="2056"/>
                                        </p:tgtEl>
                                        <p:attrNameLst>
                                          <p:attrName>style.visibility</p:attrName>
                                        </p:attrNameLst>
                                      </p:cBhvr>
                                      <p:to>
                                        <p:strVal val="hidden"/>
                                      </p:to>
                                    </p:set>
                                  </p:childTnLst>
                                </p:cTn>
                              </p:par>
                              <p:par>
                                <p:cTn id="150" presetID="0" presetClass="path" presetSubtype="0" accel="50000" decel="50000" fill="hold" nodeType="withEffect">
                                  <p:stCondLst>
                                    <p:cond delay="920"/>
                                  </p:stCondLst>
                                  <p:childTnLst>
                                    <p:animMotion origin="layout" path="M -6.37478E-6 2.51475E-6 L 0.13696 -0.36019 L 0.28299 -0.56605 L 0.43311 -0.60713 " pathEditMode="relative" ptsTypes="AAAA">
                                      <p:cBhvr>
                                        <p:cTn id="151" dur="2000" fill="hold"/>
                                        <p:tgtEl>
                                          <p:spTgt spid="30"/>
                                        </p:tgtEl>
                                        <p:attrNameLst>
                                          <p:attrName>ppt_x</p:attrName>
                                          <p:attrName>ppt_y</p:attrName>
                                        </p:attrNameLst>
                                      </p:cBhvr>
                                    </p:animMotion>
                                  </p:childTnLst>
                                </p:cTn>
                              </p:par>
                              <p:par>
                                <p:cTn id="152" presetID="10" presetClass="exit" presetSubtype="0" fill="hold" nodeType="withEffect">
                                  <p:stCondLst>
                                    <p:cond delay="920"/>
                                  </p:stCondLst>
                                  <p:childTnLst>
                                    <p:animEffect transition="out" filter="fade">
                                      <p:cBhvr>
                                        <p:cTn id="153" dur="1500"/>
                                        <p:tgtEl>
                                          <p:spTgt spid="30"/>
                                        </p:tgtEl>
                                      </p:cBhvr>
                                    </p:animEffect>
                                    <p:set>
                                      <p:cBhvr>
                                        <p:cTn id="154" dur="1" fill="hold">
                                          <p:stCondLst>
                                            <p:cond delay="1499"/>
                                          </p:stCondLst>
                                        </p:cTn>
                                        <p:tgtEl>
                                          <p:spTgt spid="30"/>
                                        </p:tgtEl>
                                        <p:attrNameLst>
                                          <p:attrName>style.visibility</p:attrName>
                                        </p:attrNameLst>
                                      </p:cBhvr>
                                      <p:to>
                                        <p:strVal val="hidden"/>
                                      </p:to>
                                    </p:set>
                                  </p:childTnLst>
                                </p:cTn>
                              </p:par>
                            </p:childTnLst>
                          </p:cTn>
                        </p:par>
                      </p:childTnLst>
                    </p:cTn>
                  </p:par>
                  <p:par>
                    <p:cTn id="155" fill="hold">
                      <p:stCondLst>
                        <p:cond delay="indefinite"/>
                      </p:stCondLst>
                      <p:childTnLst>
                        <p:par>
                          <p:cTn id="156" fill="hold">
                            <p:stCondLst>
                              <p:cond delay="0"/>
                            </p:stCondLst>
                            <p:childTnLst>
                              <p:par>
                                <p:cTn id="157" presetID="10" presetClass="exit" presetSubtype="0" fill="hold" nodeType="clickEffect">
                                  <p:stCondLst>
                                    <p:cond delay="0"/>
                                  </p:stCondLst>
                                  <p:childTnLst>
                                    <p:animEffect transition="out" filter="fade">
                                      <p:cBhvr>
                                        <p:cTn id="158" dur="500"/>
                                        <p:tgtEl>
                                          <p:spTgt spid="12"/>
                                        </p:tgtEl>
                                      </p:cBhvr>
                                    </p:animEffect>
                                    <p:set>
                                      <p:cBhvr>
                                        <p:cTn id="159" dur="1" fill="hold">
                                          <p:stCondLst>
                                            <p:cond delay="499"/>
                                          </p:stCondLst>
                                        </p:cTn>
                                        <p:tgtEl>
                                          <p:spTgt spid="12"/>
                                        </p:tgtEl>
                                        <p:attrNameLst>
                                          <p:attrName>style.visibility</p:attrName>
                                        </p:attrNameLst>
                                      </p:cBhvr>
                                      <p:to>
                                        <p:strVal val="hidden"/>
                                      </p:to>
                                    </p:set>
                                  </p:childTnLst>
                                </p:cTn>
                              </p:par>
                              <p:par>
                                <p:cTn id="160" presetID="10" presetClass="exit" presetSubtype="0" fill="hold" grpId="1" nodeType="withEffect">
                                  <p:stCondLst>
                                    <p:cond delay="0"/>
                                  </p:stCondLst>
                                  <p:childTnLst>
                                    <p:animEffect transition="out" filter="fade">
                                      <p:cBhvr>
                                        <p:cTn id="161" dur="500"/>
                                        <p:tgtEl>
                                          <p:spTgt spid="13"/>
                                        </p:tgtEl>
                                      </p:cBhvr>
                                    </p:animEffect>
                                    <p:set>
                                      <p:cBhvr>
                                        <p:cTn id="162" dur="1" fill="hold">
                                          <p:stCondLst>
                                            <p:cond delay="499"/>
                                          </p:stCondLst>
                                        </p:cTn>
                                        <p:tgtEl>
                                          <p:spTgt spid="13"/>
                                        </p:tgtEl>
                                        <p:attrNameLst>
                                          <p:attrName>style.visibility</p:attrName>
                                        </p:attrNameLst>
                                      </p:cBhvr>
                                      <p:to>
                                        <p:strVal val="hidden"/>
                                      </p:to>
                                    </p:set>
                                  </p:childTnLst>
                                </p:cTn>
                              </p:par>
                              <p:par>
                                <p:cTn id="163" presetID="10" presetClass="entr" presetSubtype="0" fill="hold" nodeType="withEffect">
                                  <p:stCondLst>
                                    <p:cond delay="0"/>
                                  </p:stCondLst>
                                  <p:childTnLst>
                                    <p:set>
                                      <p:cBhvr>
                                        <p:cTn id="164" dur="1" fill="hold">
                                          <p:stCondLst>
                                            <p:cond delay="0"/>
                                          </p:stCondLst>
                                        </p:cTn>
                                        <p:tgtEl>
                                          <p:spTgt spid="39"/>
                                        </p:tgtEl>
                                        <p:attrNameLst>
                                          <p:attrName>style.visibility</p:attrName>
                                        </p:attrNameLst>
                                      </p:cBhvr>
                                      <p:to>
                                        <p:strVal val="visible"/>
                                      </p:to>
                                    </p:set>
                                    <p:animEffect transition="in" filter="fade">
                                      <p:cBhvr>
                                        <p:cTn id="165" dur="500"/>
                                        <p:tgtEl>
                                          <p:spTgt spid="39"/>
                                        </p:tgtEl>
                                      </p:cBhvr>
                                    </p:animEffect>
                                  </p:childTnLst>
                                </p:cTn>
                              </p:par>
                            </p:childTnLst>
                          </p:cTn>
                        </p:par>
                      </p:childTnLst>
                    </p:cTn>
                  </p:par>
                  <p:par>
                    <p:cTn id="166" fill="hold">
                      <p:stCondLst>
                        <p:cond delay="indefinite"/>
                      </p:stCondLst>
                      <p:childTnLst>
                        <p:par>
                          <p:cTn id="167" fill="hold">
                            <p:stCondLst>
                              <p:cond delay="0"/>
                            </p:stCondLst>
                            <p:childTnLst>
                              <p:par>
                                <p:cTn id="168" presetID="10" presetClass="exit" presetSubtype="0" fill="hold" nodeType="clickEffect">
                                  <p:stCondLst>
                                    <p:cond delay="0"/>
                                  </p:stCondLst>
                                  <p:childTnLst>
                                    <p:animEffect transition="out" filter="fade">
                                      <p:cBhvr>
                                        <p:cTn id="169" dur="500"/>
                                        <p:tgtEl>
                                          <p:spTgt spid="39"/>
                                        </p:tgtEl>
                                      </p:cBhvr>
                                    </p:animEffect>
                                    <p:set>
                                      <p:cBhvr>
                                        <p:cTn id="170" dur="1" fill="hold">
                                          <p:stCondLst>
                                            <p:cond delay="499"/>
                                          </p:stCondLst>
                                        </p:cTn>
                                        <p:tgtEl>
                                          <p:spTgt spid="39"/>
                                        </p:tgtEl>
                                        <p:attrNameLst>
                                          <p:attrName>style.visibility</p:attrName>
                                        </p:attrNameLst>
                                      </p:cBhvr>
                                      <p:to>
                                        <p:strVal val="hidden"/>
                                      </p:to>
                                    </p:set>
                                  </p:childTnLst>
                                </p:cTn>
                              </p:par>
                              <p:par>
                                <p:cTn id="171" presetID="10" presetClass="exit" presetSubtype="0" fill="hold" nodeType="withEffect">
                                  <p:stCondLst>
                                    <p:cond delay="0"/>
                                  </p:stCondLst>
                                  <p:childTnLst>
                                    <p:animEffect transition="out" filter="fade">
                                      <p:cBhvr>
                                        <p:cTn id="172" dur="500"/>
                                        <p:tgtEl>
                                          <p:spTgt spid="22"/>
                                        </p:tgtEl>
                                      </p:cBhvr>
                                    </p:animEffect>
                                    <p:set>
                                      <p:cBhvr>
                                        <p:cTn id="173" dur="1" fill="hold">
                                          <p:stCondLst>
                                            <p:cond delay="499"/>
                                          </p:stCondLst>
                                        </p:cTn>
                                        <p:tgtEl>
                                          <p:spTgt spid="22"/>
                                        </p:tgtEl>
                                        <p:attrNameLst>
                                          <p:attrName>style.visibility</p:attrName>
                                        </p:attrNameLst>
                                      </p:cBhvr>
                                      <p:to>
                                        <p:strVal val="hidden"/>
                                      </p:to>
                                    </p:set>
                                  </p:childTnLst>
                                </p:cTn>
                              </p:par>
                              <p:par>
                                <p:cTn id="174" presetID="42" presetClass="entr" presetSubtype="0" fill="hold" grpId="0" nodeType="withEffect">
                                  <p:stCondLst>
                                    <p:cond delay="0"/>
                                  </p:stCondLst>
                                  <p:childTnLst>
                                    <p:set>
                                      <p:cBhvr>
                                        <p:cTn id="175" dur="1" fill="hold">
                                          <p:stCondLst>
                                            <p:cond delay="0"/>
                                          </p:stCondLst>
                                        </p:cTn>
                                        <p:tgtEl>
                                          <p:spTgt spid="45"/>
                                        </p:tgtEl>
                                        <p:attrNameLst>
                                          <p:attrName>style.visibility</p:attrName>
                                        </p:attrNameLst>
                                      </p:cBhvr>
                                      <p:to>
                                        <p:strVal val="visible"/>
                                      </p:to>
                                    </p:set>
                                    <p:animEffect transition="in" filter="fade">
                                      <p:cBhvr>
                                        <p:cTn id="176" dur="1000"/>
                                        <p:tgtEl>
                                          <p:spTgt spid="45"/>
                                        </p:tgtEl>
                                      </p:cBhvr>
                                    </p:animEffect>
                                    <p:anim calcmode="lin" valueType="num">
                                      <p:cBhvr>
                                        <p:cTn id="177" dur="1000" fill="hold"/>
                                        <p:tgtEl>
                                          <p:spTgt spid="45"/>
                                        </p:tgtEl>
                                        <p:attrNameLst>
                                          <p:attrName>ppt_x</p:attrName>
                                        </p:attrNameLst>
                                      </p:cBhvr>
                                      <p:tavLst>
                                        <p:tav tm="0">
                                          <p:val>
                                            <p:strVal val="#ppt_x"/>
                                          </p:val>
                                        </p:tav>
                                        <p:tav tm="100000">
                                          <p:val>
                                            <p:strVal val="#ppt_x"/>
                                          </p:val>
                                        </p:tav>
                                      </p:tavLst>
                                    </p:anim>
                                    <p:anim calcmode="lin" valueType="num">
                                      <p:cBhvr>
                                        <p:cTn id="178" dur="1000" fill="hold"/>
                                        <p:tgtEl>
                                          <p:spTgt spid="45"/>
                                        </p:tgtEl>
                                        <p:attrNameLst>
                                          <p:attrName>ppt_y</p:attrName>
                                        </p:attrNameLst>
                                      </p:cBhvr>
                                      <p:tavLst>
                                        <p:tav tm="0">
                                          <p:val>
                                            <p:strVal val="#ppt_y+.1"/>
                                          </p:val>
                                        </p:tav>
                                        <p:tav tm="100000">
                                          <p:val>
                                            <p:strVal val="#ppt_y"/>
                                          </p:val>
                                        </p:tav>
                                      </p:tavLst>
                                    </p:anim>
                                  </p:childTnLst>
                                </p:cTn>
                              </p:par>
                              <p:par>
                                <p:cTn id="179" presetID="42" presetClass="entr" presetSubtype="0" fill="hold" nodeType="withEffect">
                                  <p:stCondLst>
                                    <p:cond delay="0"/>
                                  </p:stCondLst>
                                  <p:childTnLst>
                                    <p:set>
                                      <p:cBhvr>
                                        <p:cTn id="180" dur="1" fill="hold">
                                          <p:stCondLst>
                                            <p:cond delay="0"/>
                                          </p:stCondLst>
                                        </p:cTn>
                                        <p:tgtEl>
                                          <p:spTgt spid="4"/>
                                        </p:tgtEl>
                                        <p:attrNameLst>
                                          <p:attrName>style.visibility</p:attrName>
                                        </p:attrNameLst>
                                      </p:cBhvr>
                                      <p:to>
                                        <p:strVal val="visible"/>
                                      </p:to>
                                    </p:set>
                                    <p:animEffect transition="in" filter="fade">
                                      <p:cBhvr>
                                        <p:cTn id="181" dur="1000"/>
                                        <p:tgtEl>
                                          <p:spTgt spid="4"/>
                                        </p:tgtEl>
                                      </p:cBhvr>
                                    </p:animEffect>
                                    <p:anim calcmode="lin" valueType="num">
                                      <p:cBhvr>
                                        <p:cTn id="182" dur="1000" fill="hold"/>
                                        <p:tgtEl>
                                          <p:spTgt spid="4"/>
                                        </p:tgtEl>
                                        <p:attrNameLst>
                                          <p:attrName>ppt_x</p:attrName>
                                        </p:attrNameLst>
                                      </p:cBhvr>
                                      <p:tavLst>
                                        <p:tav tm="0">
                                          <p:val>
                                            <p:strVal val="#ppt_x"/>
                                          </p:val>
                                        </p:tav>
                                        <p:tav tm="100000">
                                          <p:val>
                                            <p:strVal val="#ppt_x"/>
                                          </p:val>
                                        </p:tav>
                                      </p:tavLst>
                                    </p:anim>
                                    <p:anim calcmode="lin" valueType="num">
                                      <p:cBhvr>
                                        <p:cTn id="18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45" grpId="0"/>
      <p:bldP spid="40" grpId="0"/>
      <p:bldP spid="40" grpId="1"/>
      <p:bldP spid="36" grpId="0"/>
      <p:bldP spid="36" grpId="1"/>
      <p:bldP spid="8" grpId="0"/>
      <p:bldP spid="8" grpId="1"/>
      <p:bldP spid="7" grpId="0"/>
      <p:bldP spid="7" grpId="1"/>
      <p:bldP spid="5" grpId="0"/>
      <p:bldP spid="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RBS vs Fort Knox</a:t>
            </a:r>
            <a:endParaRPr lang="en-US" dirty="0"/>
          </a:p>
        </p:txBody>
      </p:sp>
      <p:grpSp>
        <p:nvGrpSpPr>
          <p:cNvPr id="5" name="Database"/>
          <p:cNvGrpSpPr/>
          <p:nvPr/>
        </p:nvGrpSpPr>
        <p:grpSpPr>
          <a:xfrm>
            <a:off x="8985175" y="4440506"/>
            <a:ext cx="1254300" cy="1392509"/>
            <a:chOff x="2486538" y="4875338"/>
            <a:chExt cx="1949667" cy="1949667"/>
          </a:xfrm>
        </p:grpSpPr>
        <p:grpSp>
          <p:nvGrpSpPr>
            <p:cNvPr id="6" name="Big DB"/>
            <p:cNvGrpSpPr/>
            <p:nvPr/>
          </p:nvGrpSpPr>
          <p:grpSpPr>
            <a:xfrm>
              <a:off x="2486538" y="4875338"/>
              <a:ext cx="1949667" cy="1949667"/>
              <a:chOff x="-67080" y="2610965"/>
              <a:chExt cx="2709682" cy="2709682"/>
            </a:xfrm>
          </p:grpSpPr>
          <p:sp>
            <p:nvSpPr>
              <p:cNvPr id="8" name="Rounded Rectangle 7"/>
              <p:cNvSpPr/>
              <p:nvPr/>
            </p:nvSpPr>
            <p:spPr bwMode="auto">
              <a:xfrm>
                <a:off x="170919" y="2887662"/>
                <a:ext cx="2237318" cy="1936145"/>
              </a:xfrm>
              <a:prstGeom prst="round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80" y="2610965"/>
                <a:ext cx="2709682" cy="2709682"/>
              </a:xfrm>
              <a:prstGeom prst="rect">
                <a:avLst/>
              </a:prstGeom>
            </p:spPr>
          </p:pic>
        </p:grpSp>
        <p:sp>
          <p:nvSpPr>
            <p:cNvPr id="7" name="TextBox 6"/>
            <p:cNvSpPr txBox="1"/>
            <p:nvPr/>
          </p:nvSpPr>
          <p:spPr>
            <a:xfrm>
              <a:off x="2551224" y="5002458"/>
              <a:ext cx="1785073" cy="646382"/>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FFFFFF"/>
                  </a:solidFill>
                </a:rPr>
                <a:t>Content DB</a:t>
              </a:r>
            </a:p>
          </p:txBody>
        </p:sp>
      </p:grpSp>
      <p:pic>
        <p:nvPicPr>
          <p:cNvPr id="56" name="Server3"/>
          <p:cNvPicPr>
            <a:picLocks noChangeAspect="1"/>
          </p:cNvPicPr>
          <p:nvPr/>
        </p:nvPicPr>
        <p:blipFill>
          <a:blip r:embed="rId3">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380039" y="3223380"/>
            <a:ext cx="777629" cy="777629"/>
          </a:xfrm>
          <a:prstGeom prst="rect">
            <a:avLst/>
          </a:prstGeom>
        </p:spPr>
      </p:pic>
      <p:pic>
        <p:nvPicPr>
          <p:cNvPr id="57" name="Server2"/>
          <p:cNvPicPr>
            <a:picLocks noChangeAspect="1"/>
          </p:cNvPicPr>
          <p:nvPr/>
        </p:nvPicPr>
        <p:blipFill>
          <a:blip r:embed="rId3">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380038" y="4290180"/>
            <a:ext cx="777629" cy="777629"/>
          </a:xfrm>
          <a:prstGeom prst="rect">
            <a:avLst/>
          </a:prstGeom>
        </p:spPr>
      </p:pic>
      <p:pic>
        <p:nvPicPr>
          <p:cNvPr id="58" name="Server1"/>
          <p:cNvPicPr>
            <a:picLocks noChangeAspect="1"/>
          </p:cNvPicPr>
          <p:nvPr/>
        </p:nvPicPr>
        <p:blipFill>
          <a:blip r:embed="rId3">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380037" y="5356980"/>
            <a:ext cx="777629" cy="777629"/>
          </a:xfrm>
          <a:prstGeom prst="rect">
            <a:avLst/>
          </a:prstGeom>
        </p:spPr>
      </p:pic>
      <p:cxnSp>
        <p:nvCxnSpPr>
          <p:cNvPr id="73" name="Elbow Connector 72"/>
          <p:cNvCxnSpPr>
            <a:stCxn id="56" idx="3"/>
            <a:endCxn id="9" idx="1"/>
          </p:cNvCxnSpPr>
          <p:nvPr/>
        </p:nvCxnSpPr>
        <p:spPr>
          <a:xfrm>
            <a:off x="6157668" y="3612195"/>
            <a:ext cx="2827507" cy="1524566"/>
          </a:xfrm>
          <a:prstGeom prst="bentConnector3">
            <a:avLst>
              <a:gd name="adj1" fmla="val 50000"/>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 name="Azure"/>
          <p:cNvGrpSpPr/>
          <p:nvPr/>
        </p:nvGrpSpPr>
        <p:grpSpPr>
          <a:xfrm>
            <a:off x="8428037" y="-2126285"/>
            <a:ext cx="5571428" cy="5163632"/>
            <a:chOff x="8671875" y="-1163840"/>
            <a:chExt cx="4541838" cy="4541839"/>
          </a:xfrm>
        </p:grpSpPr>
        <p:pic>
          <p:nvPicPr>
            <p:cNvPr id="63" name="Picture 12" descr="cloud icon for Windows 8/Metro - Icons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71875" y="-1163840"/>
              <a:ext cx="4541838" cy="4541839"/>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18" descr="http://hammadrajjoub.net/wp-content/uploads/2013/04/windowsazure_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96826" y="644147"/>
              <a:ext cx="2211824" cy="733589"/>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70" name="Elbow Connector 69"/>
          <p:cNvCxnSpPr>
            <a:stCxn id="88" idx="3"/>
            <a:endCxn id="56" idx="1"/>
          </p:cNvCxnSpPr>
          <p:nvPr/>
        </p:nvCxnSpPr>
        <p:spPr>
          <a:xfrm flipV="1">
            <a:off x="2553742" y="3612195"/>
            <a:ext cx="2826297" cy="822632"/>
          </a:xfrm>
          <a:prstGeom prst="bentConnector3">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739817" y="987018"/>
            <a:ext cx="4953000" cy="572464"/>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File Read Scenario</a:t>
            </a:r>
          </a:p>
        </p:txBody>
      </p:sp>
      <p:grpSp>
        <p:nvGrpSpPr>
          <p:cNvPr id="74" name="Group 73"/>
          <p:cNvGrpSpPr/>
          <p:nvPr/>
        </p:nvGrpSpPr>
        <p:grpSpPr>
          <a:xfrm>
            <a:off x="6599237" y="2135637"/>
            <a:ext cx="822118" cy="780304"/>
            <a:chOff x="5338648" y="5640681"/>
            <a:chExt cx="822118" cy="780304"/>
          </a:xfrm>
        </p:grpSpPr>
        <p:pic>
          <p:nvPicPr>
            <p:cNvPr id="76" name="Picture 75"/>
            <p:cNvPicPr>
              <a:picLocks noChangeAspect="1"/>
            </p:cNvPicPr>
            <p:nvPr/>
          </p:nvPicPr>
          <p:blipFill rotWithShape="1">
            <a:blip r:embed="rId6">
              <a:extLst>
                <a:ext uri="{28A0092B-C50C-407E-A947-70E740481C1C}">
                  <a14:useLocalDpi xmlns:a14="http://schemas.microsoft.com/office/drawing/2010/main" val="0"/>
                </a:ext>
              </a:extLst>
            </a:blip>
            <a:srcRect b="60588"/>
            <a:stretch/>
          </p:blipFill>
          <p:spPr>
            <a:xfrm>
              <a:off x="5338649" y="5640681"/>
              <a:ext cx="822117" cy="324010"/>
            </a:xfrm>
            <a:prstGeom prst="rect">
              <a:avLst/>
            </a:prstGeom>
          </p:spPr>
        </p:pic>
        <p:pic>
          <p:nvPicPr>
            <p:cNvPr id="77" name="Picture 76"/>
            <p:cNvPicPr>
              <a:picLocks noChangeAspect="1"/>
            </p:cNvPicPr>
            <p:nvPr/>
          </p:nvPicPr>
          <p:blipFill rotWithShape="1">
            <a:blip r:embed="rId6">
              <a:extLst>
                <a:ext uri="{28A0092B-C50C-407E-A947-70E740481C1C}">
                  <a14:useLocalDpi xmlns:a14="http://schemas.microsoft.com/office/drawing/2010/main" val="0"/>
                </a:ext>
              </a:extLst>
            </a:blip>
            <a:srcRect t="70821"/>
            <a:stretch/>
          </p:blipFill>
          <p:spPr>
            <a:xfrm>
              <a:off x="5338648" y="6181102"/>
              <a:ext cx="822117" cy="239883"/>
            </a:xfrm>
            <a:prstGeom prst="rect">
              <a:avLst/>
            </a:prstGeom>
          </p:spPr>
        </p:pic>
        <p:pic>
          <p:nvPicPr>
            <p:cNvPr id="78" name="Picture 77"/>
            <p:cNvPicPr>
              <a:picLocks noChangeAspect="1"/>
            </p:cNvPicPr>
            <p:nvPr/>
          </p:nvPicPr>
          <p:blipFill rotWithShape="1">
            <a:blip r:embed="rId6">
              <a:extLst>
                <a:ext uri="{28A0092B-C50C-407E-A947-70E740481C1C}">
                  <a14:useLocalDpi xmlns:a14="http://schemas.microsoft.com/office/drawing/2010/main" val="0"/>
                </a:ext>
              </a:extLst>
            </a:blip>
            <a:srcRect t="34073" b="29564"/>
            <a:stretch/>
          </p:blipFill>
          <p:spPr>
            <a:xfrm>
              <a:off x="5338649" y="5911787"/>
              <a:ext cx="822117" cy="298953"/>
            </a:xfrm>
            <a:prstGeom prst="rect">
              <a:avLst/>
            </a:prstGeom>
          </p:spPr>
        </p:pic>
      </p:grpSp>
      <p:cxnSp>
        <p:nvCxnSpPr>
          <p:cNvPr id="79" name="Elbow Connector 78"/>
          <p:cNvCxnSpPr>
            <a:stCxn id="56" idx="0"/>
            <a:endCxn id="78" idx="1"/>
          </p:cNvCxnSpPr>
          <p:nvPr/>
        </p:nvCxnSpPr>
        <p:spPr>
          <a:xfrm rot="5400000" flipH="1" flipV="1">
            <a:off x="5850466" y="2474608"/>
            <a:ext cx="667160" cy="830384"/>
          </a:xfrm>
          <a:prstGeom prst="bentConnector2">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1" name="Elbow Connector 80"/>
          <p:cNvCxnSpPr>
            <a:stCxn id="78" idx="3"/>
            <a:endCxn id="63" idx="1"/>
          </p:cNvCxnSpPr>
          <p:nvPr/>
        </p:nvCxnSpPr>
        <p:spPr>
          <a:xfrm flipV="1">
            <a:off x="7421355" y="455531"/>
            <a:ext cx="1006682" cy="2100689"/>
          </a:xfrm>
          <a:prstGeom prst="bentConnector3">
            <a:avLst>
              <a:gd name="adj1" fmla="val 50000"/>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85" name="Group 84"/>
          <p:cNvGrpSpPr/>
          <p:nvPr/>
        </p:nvGrpSpPr>
        <p:grpSpPr>
          <a:xfrm>
            <a:off x="1731624" y="4014244"/>
            <a:ext cx="822118" cy="780304"/>
            <a:chOff x="5338648" y="5640681"/>
            <a:chExt cx="822118" cy="780304"/>
          </a:xfrm>
        </p:grpSpPr>
        <p:pic>
          <p:nvPicPr>
            <p:cNvPr id="86" name="Picture 85"/>
            <p:cNvPicPr>
              <a:picLocks noChangeAspect="1"/>
            </p:cNvPicPr>
            <p:nvPr/>
          </p:nvPicPr>
          <p:blipFill rotWithShape="1">
            <a:blip r:embed="rId6">
              <a:extLst>
                <a:ext uri="{28A0092B-C50C-407E-A947-70E740481C1C}">
                  <a14:useLocalDpi xmlns:a14="http://schemas.microsoft.com/office/drawing/2010/main" val="0"/>
                </a:ext>
              </a:extLst>
            </a:blip>
            <a:srcRect b="60588"/>
            <a:stretch/>
          </p:blipFill>
          <p:spPr>
            <a:xfrm>
              <a:off x="5338649" y="5640681"/>
              <a:ext cx="822117" cy="324010"/>
            </a:xfrm>
            <a:prstGeom prst="rect">
              <a:avLst/>
            </a:prstGeom>
          </p:spPr>
        </p:pic>
        <p:pic>
          <p:nvPicPr>
            <p:cNvPr id="87" name="Picture 86"/>
            <p:cNvPicPr>
              <a:picLocks noChangeAspect="1"/>
            </p:cNvPicPr>
            <p:nvPr/>
          </p:nvPicPr>
          <p:blipFill rotWithShape="1">
            <a:blip r:embed="rId6">
              <a:extLst>
                <a:ext uri="{28A0092B-C50C-407E-A947-70E740481C1C}">
                  <a14:useLocalDpi xmlns:a14="http://schemas.microsoft.com/office/drawing/2010/main" val="0"/>
                </a:ext>
              </a:extLst>
            </a:blip>
            <a:srcRect t="70821"/>
            <a:stretch/>
          </p:blipFill>
          <p:spPr>
            <a:xfrm>
              <a:off x="5338648" y="6181102"/>
              <a:ext cx="822117" cy="239883"/>
            </a:xfrm>
            <a:prstGeom prst="rect">
              <a:avLst/>
            </a:prstGeom>
          </p:spPr>
        </p:pic>
        <p:pic>
          <p:nvPicPr>
            <p:cNvPr id="88" name="Picture 87"/>
            <p:cNvPicPr>
              <a:picLocks noChangeAspect="1"/>
            </p:cNvPicPr>
            <p:nvPr/>
          </p:nvPicPr>
          <p:blipFill rotWithShape="1">
            <a:blip r:embed="rId6">
              <a:extLst>
                <a:ext uri="{28A0092B-C50C-407E-A947-70E740481C1C}">
                  <a14:useLocalDpi xmlns:a14="http://schemas.microsoft.com/office/drawing/2010/main" val="0"/>
                </a:ext>
              </a:extLst>
            </a:blip>
            <a:srcRect t="34073" b="29564"/>
            <a:stretch/>
          </p:blipFill>
          <p:spPr>
            <a:xfrm>
              <a:off x="5338649" y="5911787"/>
              <a:ext cx="822117" cy="298953"/>
            </a:xfrm>
            <a:prstGeom prst="rect">
              <a:avLst/>
            </a:prstGeom>
          </p:spPr>
        </p:pic>
      </p:grpSp>
      <p:sp>
        <p:nvSpPr>
          <p:cNvPr id="46" name="TextBox 45"/>
          <p:cNvSpPr txBox="1"/>
          <p:nvPr/>
        </p:nvSpPr>
        <p:spPr>
          <a:xfrm>
            <a:off x="2760593" y="4065300"/>
            <a:ext cx="1292470"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gradFill>
                  <a:gsLst>
                    <a:gs pos="2917">
                      <a:srgbClr val="505050"/>
                    </a:gs>
                    <a:gs pos="30000">
                      <a:srgbClr val="505050"/>
                    </a:gs>
                  </a:gsLst>
                  <a:lin ang="5400000" scaled="0"/>
                </a:gradFill>
              </a:rPr>
              <a:t>Request file</a:t>
            </a:r>
          </a:p>
        </p:txBody>
      </p:sp>
      <p:sp>
        <p:nvSpPr>
          <p:cNvPr id="92" name="TextBox 91"/>
          <p:cNvSpPr txBox="1"/>
          <p:nvPr/>
        </p:nvSpPr>
        <p:spPr>
          <a:xfrm>
            <a:off x="7547722" y="5048156"/>
            <a:ext cx="1315104"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gradFill>
                  <a:gsLst>
                    <a:gs pos="2917">
                      <a:srgbClr val="505050"/>
                    </a:gs>
                    <a:gs pos="30000">
                      <a:srgbClr val="505050"/>
                    </a:gs>
                  </a:gsLst>
                  <a:lin ang="5400000" scaled="0"/>
                </a:gradFill>
              </a:rPr>
              <a:t>get location</a:t>
            </a:r>
          </a:p>
        </p:txBody>
      </p:sp>
      <p:cxnSp>
        <p:nvCxnSpPr>
          <p:cNvPr id="97" name="Elbow Connector 96"/>
          <p:cNvCxnSpPr>
            <a:stCxn id="56" idx="3"/>
            <a:endCxn id="63" idx="1"/>
          </p:cNvCxnSpPr>
          <p:nvPr/>
        </p:nvCxnSpPr>
        <p:spPr>
          <a:xfrm flipV="1">
            <a:off x="6157668" y="455531"/>
            <a:ext cx="2270369" cy="3156664"/>
          </a:xfrm>
          <a:prstGeom prst="bentConnector3">
            <a:avLst>
              <a:gd name="adj1" fmla="val 83168"/>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6946314" y="3242163"/>
            <a:ext cx="1250214"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gradFill>
                  <a:gsLst>
                    <a:gs pos="2917">
                      <a:srgbClr val="505050"/>
                    </a:gs>
                    <a:gs pos="30000">
                      <a:srgbClr val="505050"/>
                    </a:gs>
                  </a:gsLst>
                  <a:lin ang="5400000" scaled="0"/>
                </a:gradFill>
              </a:rPr>
              <a:t>request file</a:t>
            </a:r>
          </a:p>
        </p:txBody>
      </p:sp>
      <p:cxnSp>
        <p:nvCxnSpPr>
          <p:cNvPr id="101" name="Elbow Connector 100"/>
          <p:cNvCxnSpPr>
            <a:stCxn id="88" idx="3"/>
            <a:endCxn id="56" idx="1"/>
          </p:cNvCxnSpPr>
          <p:nvPr/>
        </p:nvCxnSpPr>
        <p:spPr>
          <a:xfrm flipV="1">
            <a:off x="2553742" y="3612195"/>
            <a:ext cx="2826297" cy="822632"/>
          </a:xfrm>
          <a:prstGeom prst="bentConnector3">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06" name="Group 105"/>
          <p:cNvGrpSpPr/>
          <p:nvPr/>
        </p:nvGrpSpPr>
        <p:grpSpPr>
          <a:xfrm>
            <a:off x="2552530" y="3612195"/>
            <a:ext cx="2827509" cy="1076429"/>
            <a:chOff x="2552530" y="3612195"/>
            <a:chExt cx="2827509" cy="1076429"/>
          </a:xfrm>
        </p:grpSpPr>
        <p:cxnSp>
          <p:nvCxnSpPr>
            <p:cNvPr id="102" name="Elbow Connector 101"/>
            <p:cNvCxnSpPr>
              <a:endCxn id="56" idx="1"/>
            </p:cNvCxnSpPr>
            <p:nvPr/>
          </p:nvCxnSpPr>
          <p:spPr>
            <a:xfrm flipV="1">
              <a:off x="2552530" y="3612195"/>
              <a:ext cx="2827509" cy="970506"/>
            </a:xfrm>
            <a:prstGeom prst="bentConnector3">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2681341" y="4171559"/>
              <a:ext cx="1371722"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gradFill>
                    <a:gsLst>
                      <a:gs pos="2917">
                        <a:srgbClr val="505050"/>
                      </a:gs>
                      <a:gs pos="30000">
                        <a:srgbClr val="505050"/>
                      </a:gs>
                    </a:gsLst>
                    <a:lin ang="5400000" scaled="0"/>
                  </a:gradFill>
                </a:rPr>
                <a:t>request file</a:t>
              </a:r>
            </a:p>
          </p:txBody>
        </p:sp>
      </p:grpSp>
      <p:grpSp>
        <p:nvGrpSpPr>
          <p:cNvPr id="107" name="Group 106"/>
          <p:cNvGrpSpPr/>
          <p:nvPr/>
        </p:nvGrpSpPr>
        <p:grpSpPr>
          <a:xfrm>
            <a:off x="6157668" y="3612195"/>
            <a:ext cx="2827507" cy="1614160"/>
            <a:chOff x="1843072" y="3853932"/>
            <a:chExt cx="2827507" cy="1614160"/>
          </a:xfrm>
        </p:grpSpPr>
        <p:cxnSp>
          <p:nvCxnSpPr>
            <p:cNvPr id="108" name="Elbow Connector 107"/>
            <p:cNvCxnSpPr>
              <a:stCxn id="56" idx="3"/>
              <a:endCxn id="9" idx="1"/>
            </p:cNvCxnSpPr>
            <p:nvPr/>
          </p:nvCxnSpPr>
          <p:spPr>
            <a:xfrm>
              <a:off x="1843072" y="3853932"/>
              <a:ext cx="2827507" cy="1524566"/>
            </a:xfrm>
            <a:prstGeom prst="bentConnector3">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a:off x="3209514" y="4951027"/>
              <a:ext cx="1371722"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gradFill>
                    <a:gsLst>
                      <a:gs pos="2917">
                        <a:srgbClr val="505050"/>
                      </a:gs>
                      <a:gs pos="30000">
                        <a:srgbClr val="505050"/>
                      </a:gs>
                    </a:gsLst>
                    <a:lin ang="5400000" scaled="0"/>
                  </a:gradFill>
                </a:rPr>
                <a:t>request file</a:t>
              </a:r>
            </a:p>
          </p:txBody>
        </p:sp>
      </p:grpSp>
      <p:grpSp>
        <p:nvGrpSpPr>
          <p:cNvPr id="112" name="Group 111"/>
          <p:cNvGrpSpPr/>
          <p:nvPr/>
        </p:nvGrpSpPr>
        <p:grpSpPr>
          <a:xfrm>
            <a:off x="10108535" y="2084294"/>
            <a:ext cx="1371722" cy="3167202"/>
            <a:chOff x="3373504" y="3037503"/>
            <a:chExt cx="1371722" cy="3167202"/>
          </a:xfrm>
        </p:grpSpPr>
        <p:cxnSp>
          <p:nvCxnSpPr>
            <p:cNvPr id="113" name="Elbow Connector 112"/>
            <p:cNvCxnSpPr>
              <a:stCxn id="9" idx="3"/>
            </p:cNvCxnSpPr>
            <p:nvPr/>
          </p:nvCxnSpPr>
          <p:spPr>
            <a:xfrm flipV="1">
              <a:off x="3504444" y="3037503"/>
              <a:ext cx="1109843" cy="3052467"/>
            </a:xfrm>
            <a:prstGeom prst="bentConnector2">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3373504" y="5687640"/>
              <a:ext cx="1371722"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gradFill>
                    <a:gsLst>
                      <a:gs pos="2917">
                        <a:srgbClr val="505050"/>
                      </a:gs>
                      <a:gs pos="30000">
                        <a:srgbClr val="505050"/>
                      </a:gs>
                    </a:gsLst>
                    <a:lin ang="5400000" scaled="0"/>
                  </a:gradFill>
                </a:rPr>
                <a:t>request file</a:t>
              </a:r>
            </a:p>
          </p:txBody>
        </p:sp>
      </p:grpSp>
      <p:grpSp>
        <p:nvGrpSpPr>
          <p:cNvPr id="141" name="Group 140"/>
          <p:cNvGrpSpPr/>
          <p:nvPr/>
        </p:nvGrpSpPr>
        <p:grpSpPr>
          <a:xfrm>
            <a:off x="9113837" y="2135637"/>
            <a:ext cx="2235481" cy="2304869"/>
            <a:chOff x="9113837" y="2135637"/>
            <a:chExt cx="2235481" cy="2304869"/>
          </a:xfrm>
        </p:grpSpPr>
        <p:grpSp>
          <p:nvGrpSpPr>
            <p:cNvPr id="117" name="Group 116"/>
            <p:cNvGrpSpPr/>
            <p:nvPr/>
          </p:nvGrpSpPr>
          <p:grpSpPr>
            <a:xfrm>
              <a:off x="9113837" y="2893392"/>
              <a:ext cx="822118" cy="780304"/>
              <a:chOff x="5338648" y="5640681"/>
              <a:chExt cx="822118" cy="780304"/>
            </a:xfrm>
          </p:grpSpPr>
          <p:pic>
            <p:nvPicPr>
              <p:cNvPr id="118" name="Picture 117"/>
              <p:cNvPicPr>
                <a:picLocks noChangeAspect="1"/>
              </p:cNvPicPr>
              <p:nvPr/>
            </p:nvPicPr>
            <p:blipFill rotWithShape="1">
              <a:blip r:embed="rId6">
                <a:extLst>
                  <a:ext uri="{28A0092B-C50C-407E-A947-70E740481C1C}">
                    <a14:useLocalDpi xmlns:a14="http://schemas.microsoft.com/office/drawing/2010/main" val="0"/>
                  </a:ext>
                </a:extLst>
              </a:blip>
              <a:srcRect b="60588"/>
              <a:stretch/>
            </p:blipFill>
            <p:spPr>
              <a:xfrm>
                <a:off x="5338649" y="5640681"/>
                <a:ext cx="822117" cy="324010"/>
              </a:xfrm>
              <a:prstGeom prst="rect">
                <a:avLst/>
              </a:prstGeom>
            </p:spPr>
          </p:pic>
          <p:pic>
            <p:nvPicPr>
              <p:cNvPr id="119" name="Picture 118"/>
              <p:cNvPicPr>
                <a:picLocks noChangeAspect="1"/>
              </p:cNvPicPr>
              <p:nvPr/>
            </p:nvPicPr>
            <p:blipFill rotWithShape="1">
              <a:blip r:embed="rId6">
                <a:extLst>
                  <a:ext uri="{28A0092B-C50C-407E-A947-70E740481C1C}">
                    <a14:useLocalDpi xmlns:a14="http://schemas.microsoft.com/office/drawing/2010/main" val="0"/>
                  </a:ext>
                </a:extLst>
              </a:blip>
              <a:srcRect t="70821"/>
              <a:stretch/>
            </p:blipFill>
            <p:spPr>
              <a:xfrm>
                <a:off x="5338648" y="6181102"/>
                <a:ext cx="822117" cy="239883"/>
              </a:xfrm>
              <a:prstGeom prst="rect">
                <a:avLst/>
              </a:prstGeom>
            </p:spPr>
          </p:pic>
          <p:pic>
            <p:nvPicPr>
              <p:cNvPr id="120" name="Picture 119"/>
              <p:cNvPicPr>
                <a:picLocks noChangeAspect="1"/>
              </p:cNvPicPr>
              <p:nvPr/>
            </p:nvPicPr>
            <p:blipFill rotWithShape="1">
              <a:blip r:embed="rId6">
                <a:extLst>
                  <a:ext uri="{28A0092B-C50C-407E-A947-70E740481C1C}">
                    <a14:useLocalDpi xmlns:a14="http://schemas.microsoft.com/office/drawing/2010/main" val="0"/>
                  </a:ext>
                </a:extLst>
              </a:blip>
              <a:srcRect t="34073" b="29564"/>
              <a:stretch/>
            </p:blipFill>
            <p:spPr>
              <a:xfrm>
                <a:off x="5338649" y="5911787"/>
                <a:ext cx="822117" cy="298953"/>
              </a:xfrm>
              <a:prstGeom prst="rect">
                <a:avLst/>
              </a:prstGeom>
            </p:spPr>
          </p:pic>
        </p:grpSp>
        <p:cxnSp>
          <p:nvCxnSpPr>
            <p:cNvPr id="128" name="Elbow Connector 127"/>
            <p:cNvCxnSpPr>
              <a:stCxn id="119" idx="2"/>
              <a:endCxn id="9" idx="0"/>
            </p:cNvCxnSpPr>
            <p:nvPr/>
          </p:nvCxnSpPr>
          <p:spPr>
            <a:xfrm rot="16200000" flipH="1">
              <a:off x="9185205" y="4013386"/>
              <a:ext cx="766810" cy="87429"/>
            </a:xfrm>
            <a:prstGeom prst="bentConnector3">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a:endCxn id="118" idx="0"/>
            </p:cNvCxnSpPr>
            <p:nvPr/>
          </p:nvCxnSpPr>
          <p:spPr>
            <a:xfrm flipH="1">
              <a:off x="9524897" y="2487706"/>
              <a:ext cx="9068" cy="40568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9533965" y="2487706"/>
              <a:ext cx="1815353"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V="1">
              <a:off x="11349318" y="2135637"/>
              <a:ext cx="0" cy="352069"/>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60" name="Group 159"/>
          <p:cNvGrpSpPr/>
          <p:nvPr/>
        </p:nvGrpSpPr>
        <p:grpSpPr>
          <a:xfrm>
            <a:off x="6157669" y="3612195"/>
            <a:ext cx="2827507" cy="1524567"/>
            <a:chOff x="6157669" y="3612195"/>
            <a:chExt cx="2827507" cy="1524567"/>
          </a:xfrm>
        </p:grpSpPr>
        <p:grpSp>
          <p:nvGrpSpPr>
            <p:cNvPr id="145" name="Group 144"/>
            <p:cNvGrpSpPr/>
            <p:nvPr/>
          </p:nvGrpSpPr>
          <p:grpSpPr>
            <a:xfrm>
              <a:off x="7191477" y="3660202"/>
              <a:ext cx="822118" cy="780304"/>
              <a:chOff x="7113050" y="1912644"/>
              <a:chExt cx="822118" cy="780304"/>
            </a:xfrm>
          </p:grpSpPr>
          <p:pic>
            <p:nvPicPr>
              <p:cNvPr id="142" name="Picture 141"/>
              <p:cNvPicPr>
                <a:picLocks noChangeAspect="1"/>
              </p:cNvPicPr>
              <p:nvPr/>
            </p:nvPicPr>
            <p:blipFill rotWithShape="1">
              <a:blip r:embed="rId6">
                <a:extLst>
                  <a:ext uri="{28A0092B-C50C-407E-A947-70E740481C1C}">
                    <a14:useLocalDpi xmlns:a14="http://schemas.microsoft.com/office/drawing/2010/main" val="0"/>
                  </a:ext>
                </a:extLst>
              </a:blip>
              <a:srcRect b="60588"/>
              <a:stretch/>
            </p:blipFill>
            <p:spPr>
              <a:xfrm>
                <a:off x="7113051" y="1912644"/>
                <a:ext cx="822117" cy="324010"/>
              </a:xfrm>
              <a:prstGeom prst="rect">
                <a:avLst/>
              </a:prstGeom>
            </p:spPr>
          </p:pic>
          <p:pic>
            <p:nvPicPr>
              <p:cNvPr id="143" name="Picture 142"/>
              <p:cNvPicPr>
                <a:picLocks noChangeAspect="1"/>
              </p:cNvPicPr>
              <p:nvPr/>
            </p:nvPicPr>
            <p:blipFill rotWithShape="1">
              <a:blip r:embed="rId6">
                <a:extLst>
                  <a:ext uri="{28A0092B-C50C-407E-A947-70E740481C1C}">
                    <a14:useLocalDpi xmlns:a14="http://schemas.microsoft.com/office/drawing/2010/main" val="0"/>
                  </a:ext>
                </a:extLst>
              </a:blip>
              <a:srcRect t="70821"/>
              <a:stretch/>
            </p:blipFill>
            <p:spPr>
              <a:xfrm>
                <a:off x="7113050" y="2453065"/>
                <a:ext cx="822117" cy="239883"/>
              </a:xfrm>
              <a:prstGeom prst="rect">
                <a:avLst/>
              </a:prstGeom>
            </p:spPr>
          </p:pic>
          <p:pic>
            <p:nvPicPr>
              <p:cNvPr id="144" name="Picture 143"/>
              <p:cNvPicPr>
                <a:picLocks noChangeAspect="1"/>
              </p:cNvPicPr>
              <p:nvPr/>
            </p:nvPicPr>
            <p:blipFill rotWithShape="1">
              <a:blip r:embed="rId6">
                <a:extLst>
                  <a:ext uri="{28A0092B-C50C-407E-A947-70E740481C1C}">
                    <a14:useLocalDpi xmlns:a14="http://schemas.microsoft.com/office/drawing/2010/main" val="0"/>
                  </a:ext>
                </a:extLst>
              </a:blip>
              <a:srcRect t="34073" b="29564"/>
              <a:stretch/>
            </p:blipFill>
            <p:spPr>
              <a:xfrm>
                <a:off x="7113051" y="2183750"/>
                <a:ext cx="822117" cy="298953"/>
              </a:xfrm>
              <a:prstGeom prst="rect">
                <a:avLst/>
              </a:prstGeom>
            </p:spPr>
          </p:pic>
        </p:grpSp>
        <p:cxnSp>
          <p:nvCxnSpPr>
            <p:cNvPr id="146" name="Elbow Connector 145"/>
            <p:cNvCxnSpPr>
              <a:stCxn id="9" idx="1"/>
              <a:endCxn id="143" idx="2"/>
            </p:cNvCxnSpPr>
            <p:nvPr/>
          </p:nvCxnSpPr>
          <p:spPr>
            <a:xfrm rot="10800000">
              <a:off x="7602537" y="4440507"/>
              <a:ext cx="1382639" cy="696255"/>
            </a:xfrm>
            <a:prstGeom prst="bentConnector2">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49" name="Elbow Connector 148"/>
            <p:cNvCxnSpPr>
              <a:stCxn id="142" idx="0"/>
              <a:endCxn id="56" idx="3"/>
            </p:cNvCxnSpPr>
            <p:nvPr/>
          </p:nvCxnSpPr>
          <p:spPr>
            <a:xfrm rot="16200000" flipV="1">
              <a:off x="6856100" y="2913764"/>
              <a:ext cx="48007" cy="1444869"/>
            </a:xfrm>
            <a:prstGeom prst="bentConnector2">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159" name="Group 158"/>
          <p:cNvGrpSpPr/>
          <p:nvPr/>
        </p:nvGrpSpPr>
        <p:grpSpPr>
          <a:xfrm>
            <a:off x="1738519" y="3612195"/>
            <a:ext cx="3641520" cy="1332867"/>
            <a:chOff x="1738519" y="3612195"/>
            <a:chExt cx="3641520" cy="1332867"/>
          </a:xfrm>
        </p:grpSpPr>
        <p:cxnSp>
          <p:nvCxnSpPr>
            <p:cNvPr id="152" name="Elbow Connector 151"/>
            <p:cNvCxnSpPr>
              <a:stCxn id="56" idx="1"/>
              <a:endCxn id="157" idx="3"/>
            </p:cNvCxnSpPr>
            <p:nvPr/>
          </p:nvCxnSpPr>
          <p:spPr>
            <a:xfrm rot="10800000" flipV="1">
              <a:off x="2560637" y="3612195"/>
              <a:ext cx="2819402" cy="973146"/>
            </a:xfrm>
            <a:prstGeom prst="bentConnector3">
              <a:avLst>
                <a:gd name="adj1" fmla="val 50000"/>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54" name="Group 153"/>
            <p:cNvGrpSpPr/>
            <p:nvPr/>
          </p:nvGrpSpPr>
          <p:grpSpPr>
            <a:xfrm>
              <a:off x="1738519" y="4164758"/>
              <a:ext cx="822118" cy="780304"/>
              <a:chOff x="7113050" y="1912644"/>
              <a:chExt cx="822118" cy="780304"/>
            </a:xfrm>
          </p:grpSpPr>
          <p:pic>
            <p:nvPicPr>
              <p:cNvPr id="155" name="Picture 154"/>
              <p:cNvPicPr>
                <a:picLocks noChangeAspect="1"/>
              </p:cNvPicPr>
              <p:nvPr/>
            </p:nvPicPr>
            <p:blipFill rotWithShape="1">
              <a:blip r:embed="rId6">
                <a:extLst>
                  <a:ext uri="{28A0092B-C50C-407E-A947-70E740481C1C}">
                    <a14:useLocalDpi xmlns:a14="http://schemas.microsoft.com/office/drawing/2010/main" val="0"/>
                  </a:ext>
                </a:extLst>
              </a:blip>
              <a:srcRect b="60588"/>
              <a:stretch/>
            </p:blipFill>
            <p:spPr>
              <a:xfrm>
                <a:off x="7113051" y="1912644"/>
                <a:ext cx="822117" cy="324010"/>
              </a:xfrm>
              <a:prstGeom prst="rect">
                <a:avLst/>
              </a:prstGeom>
            </p:spPr>
          </p:pic>
          <p:pic>
            <p:nvPicPr>
              <p:cNvPr id="156" name="Picture 155"/>
              <p:cNvPicPr>
                <a:picLocks noChangeAspect="1"/>
              </p:cNvPicPr>
              <p:nvPr/>
            </p:nvPicPr>
            <p:blipFill rotWithShape="1">
              <a:blip r:embed="rId6">
                <a:extLst>
                  <a:ext uri="{28A0092B-C50C-407E-A947-70E740481C1C}">
                    <a14:useLocalDpi xmlns:a14="http://schemas.microsoft.com/office/drawing/2010/main" val="0"/>
                  </a:ext>
                </a:extLst>
              </a:blip>
              <a:srcRect t="70821"/>
              <a:stretch/>
            </p:blipFill>
            <p:spPr>
              <a:xfrm>
                <a:off x="7113050" y="2453065"/>
                <a:ext cx="822117" cy="239883"/>
              </a:xfrm>
              <a:prstGeom prst="rect">
                <a:avLst/>
              </a:prstGeom>
            </p:spPr>
          </p:pic>
          <p:pic>
            <p:nvPicPr>
              <p:cNvPr id="157" name="Picture 156"/>
              <p:cNvPicPr>
                <a:picLocks noChangeAspect="1"/>
              </p:cNvPicPr>
              <p:nvPr/>
            </p:nvPicPr>
            <p:blipFill rotWithShape="1">
              <a:blip r:embed="rId6">
                <a:extLst>
                  <a:ext uri="{28A0092B-C50C-407E-A947-70E740481C1C}">
                    <a14:useLocalDpi xmlns:a14="http://schemas.microsoft.com/office/drawing/2010/main" val="0"/>
                  </a:ext>
                </a:extLst>
              </a:blip>
              <a:srcRect t="34073" b="29564"/>
              <a:stretch/>
            </p:blipFill>
            <p:spPr>
              <a:xfrm>
                <a:off x="7113051" y="2183750"/>
                <a:ext cx="822117" cy="298953"/>
              </a:xfrm>
              <a:prstGeom prst="rect">
                <a:avLst/>
              </a:prstGeom>
            </p:spPr>
          </p:pic>
        </p:grpSp>
      </p:grpSp>
      <p:sp>
        <p:nvSpPr>
          <p:cNvPr id="161" name="TextBox 160"/>
          <p:cNvSpPr txBox="1"/>
          <p:nvPr/>
        </p:nvSpPr>
        <p:spPr>
          <a:xfrm>
            <a:off x="36054" y="6078341"/>
            <a:ext cx="2886413"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0072C6"/>
                </a:solidFill>
              </a:rPr>
              <a:t>2013 RBS</a:t>
            </a:r>
          </a:p>
        </p:txBody>
      </p:sp>
      <p:sp>
        <p:nvSpPr>
          <p:cNvPr id="162" name="TextBox 161"/>
          <p:cNvSpPr txBox="1"/>
          <p:nvPr/>
        </p:nvSpPr>
        <p:spPr>
          <a:xfrm>
            <a:off x="29581" y="6343079"/>
            <a:ext cx="2886413"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0072C6"/>
                </a:solidFill>
              </a:rPr>
              <a:t>Fort Knox</a:t>
            </a:r>
          </a:p>
        </p:txBody>
      </p:sp>
      <p:sp>
        <p:nvSpPr>
          <p:cNvPr id="163" name="TextBox 162"/>
          <p:cNvSpPr txBox="1"/>
          <p:nvPr/>
        </p:nvSpPr>
        <p:spPr>
          <a:xfrm>
            <a:off x="436002" y="1505694"/>
            <a:ext cx="7327899" cy="1572738"/>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1400" dirty="0" smtClean="0">
                <a:gradFill>
                  <a:gsLst>
                    <a:gs pos="2917">
                      <a:srgbClr val="505050"/>
                    </a:gs>
                    <a:gs pos="30000">
                      <a:srgbClr val="505050"/>
                    </a:gs>
                  </a:gsLst>
                  <a:lin ang="5400000" scaled="0"/>
                </a:gradFill>
              </a:rPr>
              <a:t>RBS does garbage collection &amp; orphan cleanup using SQL Tables &amp; Indexes</a:t>
            </a:r>
          </a:p>
          <a:p>
            <a:pPr marL="342900" indent="-342900">
              <a:lnSpc>
                <a:spcPct val="90000"/>
              </a:lnSpc>
              <a:spcAft>
                <a:spcPts val="600"/>
              </a:spcAft>
              <a:buFont typeface="Arial" panose="020B0604020202020204" pitchFamily="34" charset="0"/>
              <a:buChar char="•"/>
            </a:pPr>
            <a:r>
              <a:rPr lang="en-US" sz="1400" dirty="0" smtClean="0">
                <a:gradFill>
                  <a:gsLst>
                    <a:gs pos="2917">
                      <a:srgbClr val="505050"/>
                    </a:gs>
                    <a:gs pos="30000">
                      <a:srgbClr val="505050"/>
                    </a:gs>
                  </a:gsLst>
                  <a:lin ang="5400000" scaled="0"/>
                </a:gradFill>
              </a:rPr>
              <a:t>RBS does full blob enumeration to find orphans</a:t>
            </a:r>
          </a:p>
          <a:p>
            <a:pPr marL="342900" indent="-342900">
              <a:lnSpc>
                <a:spcPct val="90000"/>
              </a:lnSpc>
              <a:spcAft>
                <a:spcPts val="600"/>
              </a:spcAft>
              <a:buFont typeface="Arial" panose="020B0604020202020204" pitchFamily="34" charset="0"/>
              <a:buChar char="•"/>
            </a:pPr>
            <a:r>
              <a:rPr lang="en-US" sz="1400" dirty="0" smtClean="0">
                <a:gradFill>
                  <a:gsLst>
                    <a:gs pos="2917">
                      <a:srgbClr val="505050"/>
                    </a:gs>
                    <a:gs pos="30000">
                      <a:srgbClr val="505050"/>
                    </a:gs>
                  </a:gsLst>
                  <a:lin ang="5400000" scaled="0"/>
                </a:gradFill>
              </a:rPr>
              <a:t>RBS does not allow for fine-grained permission</a:t>
            </a:r>
          </a:p>
          <a:p>
            <a:pPr marL="342900" indent="-342900">
              <a:lnSpc>
                <a:spcPct val="90000"/>
              </a:lnSpc>
              <a:spcAft>
                <a:spcPts val="600"/>
              </a:spcAft>
              <a:buFont typeface="Arial" panose="020B0604020202020204" pitchFamily="34" charset="0"/>
              <a:buChar char="•"/>
            </a:pPr>
            <a:r>
              <a:rPr lang="en-US" sz="1400" dirty="0" smtClean="0">
                <a:gradFill>
                  <a:gsLst>
                    <a:gs pos="2917">
                      <a:srgbClr val="505050"/>
                    </a:gs>
                    <a:gs pos="30000">
                      <a:srgbClr val="505050"/>
                    </a:gs>
                  </a:gsLst>
                  <a:lin ang="5400000" scaled="0"/>
                </a:gradFill>
              </a:rPr>
              <a:t>RBS uses windows timer jobs (harder to scale/coordinate)</a:t>
            </a:r>
          </a:p>
          <a:p>
            <a:pPr marL="342900" indent="-342900">
              <a:lnSpc>
                <a:spcPct val="90000"/>
              </a:lnSpc>
              <a:spcAft>
                <a:spcPts val="600"/>
              </a:spcAft>
              <a:buFont typeface="Arial" panose="020B0604020202020204" pitchFamily="34" charset="0"/>
              <a:buChar char="•"/>
            </a:pPr>
            <a:r>
              <a:rPr lang="en-US" sz="1400" dirty="0" smtClean="0">
                <a:gradFill>
                  <a:gsLst>
                    <a:gs pos="2917">
                      <a:srgbClr val="505050"/>
                    </a:gs>
                    <a:gs pos="30000">
                      <a:srgbClr val="505050"/>
                    </a:gs>
                  </a:gsLst>
                  <a:lin ang="5400000" scaled="0"/>
                </a:gradFill>
              </a:rPr>
              <a:t>RBS pools are an un-necessary management layer for SPO</a:t>
            </a:r>
          </a:p>
        </p:txBody>
      </p:sp>
      <p:sp>
        <p:nvSpPr>
          <p:cNvPr id="165" name="TextBox 164"/>
          <p:cNvSpPr txBox="1"/>
          <p:nvPr/>
        </p:nvSpPr>
        <p:spPr>
          <a:xfrm>
            <a:off x="436055" y="1497867"/>
            <a:ext cx="6326155" cy="1301895"/>
          </a:xfrm>
          <a:prstGeom prst="rect">
            <a:avLst/>
          </a:prstGeom>
          <a:noFill/>
        </p:spPr>
        <p:txBody>
          <a:bodyPr wrap="non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1400" dirty="0" smtClean="0">
                <a:gradFill>
                  <a:gsLst>
                    <a:gs pos="2917">
                      <a:srgbClr val="505050"/>
                    </a:gs>
                    <a:gs pos="30000">
                      <a:srgbClr val="505050"/>
                    </a:gs>
                  </a:gsLst>
                  <a:lin ang="5400000" scaled="0"/>
                </a:gradFill>
              </a:rPr>
              <a:t>Fort Knox only has the permissions it requires</a:t>
            </a:r>
            <a:endParaRPr lang="en-US" sz="1400" dirty="0">
              <a:gradFill>
                <a:gsLst>
                  <a:gs pos="2917">
                    <a:srgbClr val="505050"/>
                  </a:gs>
                  <a:gs pos="30000">
                    <a:srgbClr val="505050"/>
                  </a:gs>
                </a:gsLst>
                <a:lin ang="5400000" scaled="0"/>
              </a:gradFill>
            </a:endParaRPr>
          </a:p>
          <a:p>
            <a:pPr marL="342900" indent="-342900">
              <a:lnSpc>
                <a:spcPct val="90000"/>
              </a:lnSpc>
              <a:spcAft>
                <a:spcPts val="600"/>
              </a:spcAft>
              <a:buFont typeface="Arial" panose="020B0604020202020204" pitchFamily="34" charset="0"/>
              <a:buChar char="•"/>
            </a:pPr>
            <a:r>
              <a:rPr lang="en-US" sz="1400" dirty="0" smtClean="0">
                <a:gradFill>
                  <a:gsLst>
                    <a:gs pos="2917">
                      <a:srgbClr val="505050"/>
                    </a:gs>
                    <a:gs pos="30000">
                      <a:srgbClr val="505050"/>
                    </a:gs>
                  </a:gsLst>
                  <a:lin ang="5400000" scaled="0"/>
                </a:gradFill>
              </a:rPr>
              <a:t>Fort Knox can write and read directly into the blob store</a:t>
            </a:r>
            <a:endParaRPr lang="en-US" sz="1400" dirty="0">
              <a:gradFill>
                <a:gsLst>
                  <a:gs pos="2917">
                    <a:srgbClr val="505050"/>
                  </a:gs>
                  <a:gs pos="30000">
                    <a:srgbClr val="505050"/>
                  </a:gs>
                </a:gsLst>
                <a:lin ang="5400000" scaled="0"/>
              </a:gradFill>
            </a:endParaRPr>
          </a:p>
          <a:p>
            <a:pPr marL="342900" indent="-342900">
              <a:lnSpc>
                <a:spcPct val="90000"/>
              </a:lnSpc>
              <a:spcAft>
                <a:spcPts val="600"/>
              </a:spcAft>
              <a:buFont typeface="Arial" panose="020B0604020202020204" pitchFamily="34" charset="0"/>
              <a:buChar char="•"/>
            </a:pPr>
            <a:r>
              <a:rPr lang="en-US" sz="1400" dirty="0" smtClean="0">
                <a:gradFill>
                  <a:gsLst>
                    <a:gs pos="2917">
                      <a:srgbClr val="505050"/>
                    </a:gs>
                    <a:gs pos="30000">
                      <a:srgbClr val="505050"/>
                    </a:gs>
                  </a:gsLst>
                  <a:lin ang="5400000" scaled="0"/>
                </a:gradFill>
              </a:rPr>
              <a:t>Fort Knox lowers the impact on SQL IO—leaving it for metadata</a:t>
            </a:r>
          </a:p>
          <a:p>
            <a:pPr marL="342900" indent="-342900">
              <a:lnSpc>
                <a:spcPct val="90000"/>
              </a:lnSpc>
              <a:spcAft>
                <a:spcPts val="600"/>
              </a:spcAft>
              <a:buFont typeface="Arial" panose="020B0604020202020204" pitchFamily="34" charset="0"/>
              <a:buChar char="•"/>
            </a:pPr>
            <a:r>
              <a:rPr lang="en-US" sz="1400" dirty="0" smtClean="0">
                <a:gradFill>
                  <a:gsLst>
                    <a:gs pos="2917">
                      <a:srgbClr val="505050"/>
                    </a:gs>
                    <a:gs pos="30000">
                      <a:srgbClr val="505050"/>
                    </a:gs>
                  </a:gsLst>
                  <a:lin ang="5400000" scaled="0"/>
                </a:gradFill>
              </a:rPr>
              <a:t>Fort Knox uses storage account pools without intermediate abstraction</a:t>
            </a:r>
            <a:endParaRPr lang="en-US" sz="1400" dirty="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2906706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500"/>
                                        <p:tgtEl>
                                          <p:spTgt spid="161"/>
                                        </p:tgtEl>
                                      </p:cBhvr>
                                    </p:animEffect>
                                  </p:childTnLst>
                                </p:cTn>
                              </p:par>
                              <p:par>
                                <p:cTn id="8" presetID="10" presetClass="entr" presetSubtype="0" fill="hold" nodeType="withEffect">
                                  <p:stCondLst>
                                    <p:cond delay="0"/>
                                  </p:stCondLst>
                                  <p:childTnLst>
                                    <p:set>
                                      <p:cBhvr>
                                        <p:cTn id="9" dur="1" fill="hold">
                                          <p:stCondLst>
                                            <p:cond delay="0"/>
                                          </p:stCondLst>
                                        </p:cTn>
                                        <p:tgtEl>
                                          <p:spTgt spid="106"/>
                                        </p:tgtEl>
                                        <p:attrNameLst>
                                          <p:attrName>style.visibility</p:attrName>
                                        </p:attrNameLst>
                                      </p:cBhvr>
                                      <p:to>
                                        <p:strVal val="visible"/>
                                      </p:to>
                                    </p:set>
                                    <p:animEffect transition="in" filter="fade">
                                      <p:cBhvr>
                                        <p:cTn id="10" dur="500"/>
                                        <p:tgtEl>
                                          <p:spTgt spid="10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7"/>
                                        </p:tgtEl>
                                        <p:attrNameLst>
                                          <p:attrName>style.visibility</p:attrName>
                                        </p:attrNameLst>
                                      </p:cBhvr>
                                      <p:to>
                                        <p:strVal val="visible"/>
                                      </p:to>
                                    </p:set>
                                    <p:animEffect transition="in" filter="fade">
                                      <p:cBhvr>
                                        <p:cTn id="15" dur="500"/>
                                        <p:tgtEl>
                                          <p:spTgt spid="107"/>
                                        </p:tgtEl>
                                      </p:cBhvr>
                                    </p:animEffect>
                                  </p:childTnLst>
                                </p:cTn>
                              </p:par>
                            </p:childTnLst>
                          </p:cTn>
                        </p:par>
                        <p:par>
                          <p:cTn id="16" fill="hold">
                            <p:stCondLst>
                              <p:cond delay="500"/>
                            </p:stCondLst>
                            <p:childTnLst>
                              <p:par>
                                <p:cTn id="17" presetID="10" presetClass="exit" presetSubtype="0" fill="hold" nodeType="afterEffect">
                                  <p:stCondLst>
                                    <p:cond delay="0"/>
                                  </p:stCondLst>
                                  <p:childTnLst>
                                    <p:animEffect transition="out" filter="fade">
                                      <p:cBhvr>
                                        <p:cTn id="18" dur="500"/>
                                        <p:tgtEl>
                                          <p:spTgt spid="106"/>
                                        </p:tgtEl>
                                      </p:cBhvr>
                                    </p:animEffect>
                                    <p:set>
                                      <p:cBhvr>
                                        <p:cTn id="19" dur="1" fill="hold">
                                          <p:stCondLst>
                                            <p:cond delay="499"/>
                                          </p:stCondLst>
                                        </p:cTn>
                                        <p:tgtEl>
                                          <p:spTgt spid="106"/>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12"/>
                                        </p:tgtEl>
                                        <p:attrNameLst>
                                          <p:attrName>style.visibility</p:attrName>
                                        </p:attrNameLst>
                                      </p:cBhvr>
                                      <p:to>
                                        <p:strVal val="visible"/>
                                      </p:to>
                                    </p:set>
                                    <p:animEffect transition="in" filter="fade">
                                      <p:cBhvr>
                                        <p:cTn id="24" dur="500"/>
                                        <p:tgtEl>
                                          <p:spTgt spid="112"/>
                                        </p:tgtEl>
                                      </p:cBhvr>
                                    </p:animEffect>
                                  </p:childTnLst>
                                </p:cTn>
                              </p:par>
                            </p:childTnLst>
                          </p:cTn>
                        </p:par>
                        <p:par>
                          <p:cTn id="25" fill="hold">
                            <p:stCondLst>
                              <p:cond delay="500"/>
                            </p:stCondLst>
                            <p:childTnLst>
                              <p:par>
                                <p:cTn id="26" presetID="10" presetClass="exit" presetSubtype="0" fill="hold" nodeType="afterEffect">
                                  <p:stCondLst>
                                    <p:cond delay="0"/>
                                  </p:stCondLst>
                                  <p:childTnLst>
                                    <p:animEffect transition="out" filter="fade">
                                      <p:cBhvr>
                                        <p:cTn id="27" dur="500"/>
                                        <p:tgtEl>
                                          <p:spTgt spid="107"/>
                                        </p:tgtEl>
                                      </p:cBhvr>
                                    </p:animEffect>
                                    <p:set>
                                      <p:cBhvr>
                                        <p:cTn id="28" dur="1" fill="hold">
                                          <p:stCondLst>
                                            <p:cond delay="499"/>
                                          </p:stCondLst>
                                        </p:cTn>
                                        <p:tgtEl>
                                          <p:spTgt spid="107"/>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41"/>
                                        </p:tgtEl>
                                        <p:attrNameLst>
                                          <p:attrName>style.visibility</p:attrName>
                                        </p:attrNameLst>
                                      </p:cBhvr>
                                      <p:to>
                                        <p:strVal val="visible"/>
                                      </p:to>
                                    </p:set>
                                    <p:animEffect transition="in" filter="fade">
                                      <p:cBhvr>
                                        <p:cTn id="33" dur="500"/>
                                        <p:tgtEl>
                                          <p:spTgt spid="141"/>
                                        </p:tgtEl>
                                      </p:cBhvr>
                                    </p:animEffect>
                                  </p:childTnLst>
                                </p:cTn>
                              </p:par>
                            </p:childTnLst>
                          </p:cTn>
                        </p:par>
                        <p:par>
                          <p:cTn id="34" fill="hold">
                            <p:stCondLst>
                              <p:cond delay="500"/>
                            </p:stCondLst>
                            <p:childTnLst>
                              <p:par>
                                <p:cTn id="35" presetID="10" presetClass="exit" presetSubtype="0" fill="hold" nodeType="afterEffect">
                                  <p:stCondLst>
                                    <p:cond delay="0"/>
                                  </p:stCondLst>
                                  <p:childTnLst>
                                    <p:animEffect transition="out" filter="fade">
                                      <p:cBhvr>
                                        <p:cTn id="36" dur="500"/>
                                        <p:tgtEl>
                                          <p:spTgt spid="112"/>
                                        </p:tgtEl>
                                      </p:cBhvr>
                                    </p:animEffect>
                                    <p:set>
                                      <p:cBhvr>
                                        <p:cTn id="37" dur="1" fill="hold">
                                          <p:stCondLst>
                                            <p:cond delay="499"/>
                                          </p:stCondLst>
                                        </p:cTn>
                                        <p:tgtEl>
                                          <p:spTgt spid="11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60"/>
                                        </p:tgtEl>
                                        <p:attrNameLst>
                                          <p:attrName>style.visibility</p:attrName>
                                        </p:attrNameLst>
                                      </p:cBhvr>
                                      <p:to>
                                        <p:strVal val="visible"/>
                                      </p:to>
                                    </p:set>
                                    <p:animEffect transition="in" filter="fade">
                                      <p:cBhvr>
                                        <p:cTn id="42" dur="500"/>
                                        <p:tgtEl>
                                          <p:spTgt spid="160"/>
                                        </p:tgtEl>
                                      </p:cBhvr>
                                    </p:animEffect>
                                  </p:childTnLst>
                                </p:cTn>
                              </p:par>
                            </p:childTnLst>
                          </p:cTn>
                        </p:par>
                        <p:par>
                          <p:cTn id="43" fill="hold">
                            <p:stCondLst>
                              <p:cond delay="500"/>
                            </p:stCondLst>
                            <p:childTnLst>
                              <p:par>
                                <p:cTn id="44" presetID="10" presetClass="exit" presetSubtype="0" fill="hold" nodeType="afterEffect">
                                  <p:stCondLst>
                                    <p:cond delay="0"/>
                                  </p:stCondLst>
                                  <p:childTnLst>
                                    <p:animEffect transition="out" filter="fade">
                                      <p:cBhvr>
                                        <p:cTn id="45" dur="500"/>
                                        <p:tgtEl>
                                          <p:spTgt spid="141"/>
                                        </p:tgtEl>
                                      </p:cBhvr>
                                    </p:animEffect>
                                    <p:set>
                                      <p:cBhvr>
                                        <p:cTn id="46" dur="1" fill="hold">
                                          <p:stCondLst>
                                            <p:cond delay="499"/>
                                          </p:stCondLst>
                                        </p:cTn>
                                        <p:tgtEl>
                                          <p:spTgt spid="141"/>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59"/>
                                        </p:tgtEl>
                                        <p:attrNameLst>
                                          <p:attrName>style.visibility</p:attrName>
                                        </p:attrNameLst>
                                      </p:cBhvr>
                                      <p:to>
                                        <p:strVal val="visible"/>
                                      </p:to>
                                    </p:set>
                                    <p:animEffect transition="in" filter="fade">
                                      <p:cBhvr>
                                        <p:cTn id="51" dur="500"/>
                                        <p:tgtEl>
                                          <p:spTgt spid="159"/>
                                        </p:tgtEl>
                                      </p:cBhvr>
                                    </p:animEffect>
                                  </p:childTnLst>
                                </p:cTn>
                              </p:par>
                            </p:childTnLst>
                          </p:cTn>
                        </p:par>
                        <p:par>
                          <p:cTn id="52" fill="hold">
                            <p:stCondLst>
                              <p:cond delay="500"/>
                            </p:stCondLst>
                            <p:childTnLst>
                              <p:par>
                                <p:cTn id="53" presetID="10" presetClass="exit" presetSubtype="0" fill="hold" nodeType="afterEffect">
                                  <p:stCondLst>
                                    <p:cond delay="0"/>
                                  </p:stCondLst>
                                  <p:childTnLst>
                                    <p:animEffect transition="out" filter="fade">
                                      <p:cBhvr>
                                        <p:cTn id="54" dur="500"/>
                                        <p:tgtEl>
                                          <p:spTgt spid="160"/>
                                        </p:tgtEl>
                                      </p:cBhvr>
                                    </p:animEffect>
                                    <p:set>
                                      <p:cBhvr>
                                        <p:cTn id="55" dur="1" fill="hold">
                                          <p:stCondLst>
                                            <p:cond delay="499"/>
                                          </p:stCondLst>
                                        </p:cTn>
                                        <p:tgtEl>
                                          <p:spTgt spid="160"/>
                                        </p:tgtEl>
                                        <p:attrNameLst>
                                          <p:attrName>style.visibility</p:attrName>
                                        </p:attrNameLst>
                                      </p:cBhvr>
                                      <p:to>
                                        <p:strVal val="hidden"/>
                                      </p:to>
                                    </p:set>
                                  </p:childTnLst>
                                </p:cTn>
                              </p:par>
                              <p:par>
                                <p:cTn id="56" presetID="22" presetClass="entr" presetSubtype="4" fill="hold" nodeType="withEffect">
                                  <p:stCondLst>
                                    <p:cond delay="0"/>
                                  </p:stCondLst>
                                  <p:childTnLst>
                                    <p:set>
                                      <p:cBhvr>
                                        <p:cTn id="57" dur="1" fill="hold">
                                          <p:stCondLst>
                                            <p:cond delay="0"/>
                                          </p:stCondLst>
                                        </p:cTn>
                                        <p:tgtEl>
                                          <p:spTgt spid="163">
                                            <p:txEl>
                                              <p:pRg st="0" end="0"/>
                                            </p:txEl>
                                          </p:spTgt>
                                        </p:tgtEl>
                                        <p:attrNameLst>
                                          <p:attrName>style.visibility</p:attrName>
                                        </p:attrNameLst>
                                      </p:cBhvr>
                                      <p:to>
                                        <p:strVal val="visible"/>
                                      </p:to>
                                    </p:set>
                                    <p:animEffect transition="in" filter="wipe(down)">
                                      <p:cBhvr>
                                        <p:cTn id="58" dur="500"/>
                                        <p:tgtEl>
                                          <p:spTgt spid="163">
                                            <p:txEl>
                                              <p:pRg st="0" end="0"/>
                                            </p:txEl>
                                          </p:spTgt>
                                        </p:tgtEl>
                                      </p:cBhvr>
                                    </p:animEffect>
                                  </p:childTnLst>
                                </p:cTn>
                              </p:par>
                            </p:childTnLst>
                          </p:cTn>
                        </p:par>
                        <p:par>
                          <p:cTn id="59" fill="hold">
                            <p:stCondLst>
                              <p:cond delay="1000"/>
                            </p:stCondLst>
                            <p:childTnLst>
                              <p:par>
                                <p:cTn id="60" presetID="22" presetClass="entr" presetSubtype="4" fill="hold" nodeType="afterEffect">
                                  <p:stCondLst>
                                    <p:cond delay="0"/>
                                  </p:stCondLst>
                                  <p:childTnLst>
                                    <p:set>
                                      <p:cBhvr>
                                        <p:cTn id="61" dur="1" fill="hold">
                                          <p:stCondLst>
                                            <p:cond delay="0"/>
                                          </p:stCondLst>
                                        </p:cTn>
                                        <p:tgtEl>
                                          <p:spTgt spid="163">
                                            <p:txEl>
                                              <p:pRg st="1" end="1"/>
                                            </p:txEl>
                                          </p:spTgt>
                                        </p:tgtEl>
                                        <p:attrNameLst>
                                          <p:attrName>style.visibility</p:attrName>
                                        </p:attrNameLst>
                                      </p:cBhvr>
                                      <p:to>
                                        <p:strVal val="visible"/>
                                      </p:to>
                                    </p:set>
                                    <p:animEffect transition="in" filter="wipe(down)">
                                      <p:cBhvr>
                                        <p:cTn id="62" dur="500"/>
                                        <p:tgtEl>
                                          <p:spTgt spid="163">
                                            <p:txEl>
                                              <p:pRg st="1" end="1"/>
                                            </p:txEl>
                                          </p:spTgt>
                                        </p:tgtEl>
                                      </p:cBhvr>
                                    </p:animEffect>
                                  </p:childTnLst>
                                </p:cTn>
                              </p:par>
                            </p:childTnLst>
                          </p:cTn>
                        </p:par>
                        <p:par>
                          <p:cTn id="63" fill="hold">
                            <p:stCondLst>
                              <p:cond delay="1500"/>
                            </p:stCondLst>
                            <p:childTnLst>
                              <p:par>
                                <p:cTn id="64" presetID="22" presetClass="entr" presetSubtype="4" fill="hold" nodeType="afterEffect">
                                  <p:stCondLst>
                                    <p:cond delay="0"/>
                                  </p:stCondLst>
                                  <p:childTnLst>
                                    <p:set>
                                      <p:cBhvr>
                                        <p:cTn id="65" dur="1" fill="hold">
                                          <p:stCondLst>
                                            <p:cond delay="0"/>
                                          </p:stCondLst>
                                        </p:cTn>
                                        <p:tgtEl>
                                          <p:spTgt spid="163">
                                            <p:txEl>
                                              <p:pRg st="2" end="2"/>
                                            </p:txEl>
                                          </p:spTgt>
                                        </p:tgtEl>
                                        <p:attrNameLst>
                                          <p:attrName>style.visibility</p:attrName>
                                        </p:attrNameLst>
                                      </p:cBhvr>
                                      <p:to>
                                        <p:strVal val="visible"/>
                                      </p:to>
                                    </p:set>
                                    <p:animEffect transition="in" filter="wipe(down)">
                                      <p:cBhvr>
                                        <p:cTn id="66" dur="500"/>
                                        <p:tgtEl>
                                          <p:spTgt spid="163">
                                            <p:txEl>
                                              <p:pRg st="2" end="2"/>
                                            </p:txEl>
                                          </p:spTgt>
                                        </p:tgtEl>
                                      </p:cBhvr>
                                    </p:animEffect>
                                  </p:childTnLst>
                                </p:cTn>
                              </p:par>
                            </p:childTnLst>
                          </p:cTn>
                        </p:par>
                        <p:par>
                          <p:cTn id="67" fill="hold">
                            <p:stCondLst>
                              <p:cond delay="2000"/>
                            </p:stCondLst>
                            <p:childTnLst>
                              <p:par>
                                <p:cTn id="68" presetID="22" presetClass="entr" presetSubtype="4" fill="hold" nodeType="afterEffect">
                                  <p:stCondLst>
                                    <p:cond delay="0"/>
                                  </p:stCondLst>
                                  <p:childTnLst>
                                    <p:set>
                                      <p:cBhvr>
                                        <p:cTn id="69" dur="1" fill="hold">
                                          <p:stCondLst>
                                            <p:cond delay="0"/>
                                          </p:stCondLst>
                                        </p:cTn>
                                        <p:tgtEl>
                                          <p:spTgt spid="163">
                                            <p:txEl>
                                              <p:pRg st="3" end="3"/>
                                            </p:txEl>
                                          </p:spTgt>
                                        </p:tgtEl>
                                        <p:attrNameLst>
                                          <p:attrName>style.visibility</p:attrName>
                                        </p:attrNameLst>
                                      </p:cBhvr>
                                      <p:to>
                                        <p:strVal val="visible"/>
                                      </p:to>
                                    </p:set>
                                    <p:animEffect transition="in" filter="wipe(down)">
                                      <p:cBhvr>
                                        <p:cTn id="70" dur="500"/>
                                        <p:tgtEl>
                                          <p:spTgt spid="163">
                                            <p:txEl>
                                              <p:pRg st="3" end="3"/>
                                            </p:txEl>
                                          </p:spTgt>
                                        </p:tgtEl>
                                      </p:cBhvr>
                                    </p:animEffect>
                                  </p:childTnLst>
                                </p:cTn>
                              </p:par>
                            </p:childTnLst>
                          </p:cTn>
                        </p:par>
                        <p:par>
                          <p:cTn id="71" fill="hold">
                            <p:stCondLst>
                              <p:cond delay="2500"/>
                            </p:stCondLst>
                            <p:childTnLst>
                              <p:par>
                                <p:cTn id="72" presetID="22" presetClass="entr" presetSubtype="4" fill="hold" nodeType="afterEffect">
                                  <p:stCondLst>
                                    <p:cond delay="0"/>
                                  </p:stCondLst>
                                  <p:childTnLst>
                                    <p:set>
                                      <p:cBhvr>
                                        <p:cTn id="73" dur="1" fill="hold">
                                          <p:stCondLst>
                                            <p:cond delay="0"/>
                                          </p:stCondLst>
                                        </p:cTn>
                                        <p:tgtEl>
                                          <p:spTgt spid="163">
                                            <p:txEl>
                                              <p:pRg st="4" end="4"/>
                                            </p:txEl>
                                          </p:spTgt>
                                        </p:tgtEl>
                                        <p:attrNameLst>
                                          <p:attrName>style.visibility</p:attrName>
                                        </p:attrNameLst>
                                      </p:cBhvr>
                                      <p:to>
                                        <p:strVal val="visible"/>
                                      </p:to>
                                    </p:set>
                                    <p:animEffect transition="in" filter="wipe(down)">
                                      <p:cBhvr>
                                        <p:cTn id="74" dur="500"/>
                                        <p:tgtEl>
                                          <p:spTgt spid="163">
                                            <p:txEl>
                                              <p:pRg st="4" end="4"/>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nodeType="clickEffect">
                                  <p:stCondLst>
                                    <p:cond delay="0"/>
                                  </p:stCondLst>
                                  <p:childTnLst>
                                    <p:animEffect transition="out" filter="fade">
                                      <p:cBhvr>
                                        <p:cTn id="78" dur="500"/>
                                        <p:tgtEl>
                                          <p:spTgt spid="159"/>
                                        </p:tgtEl>
                                      </p:cBhvr>
                                    </p:animEffect>
                                    <p:set>
                                      <p:cBhvr>
                                        <p:cTn id="79" dur="1" fill="hold">
                                          <p:stCondLst>
                                            <p:cond delay="499"/>
                                          </p:stCondLst>
                                        </p:cTn>
                                        <p:tgtEl>
                                          <p:spTgt spid="159"/>
                                        </p:tgtEl>
                                        <p:attrNameLst>
                                          <p:attrName>style.visibility</p:attrName>
                                        </p:attrNameLst>
                                      </p:cBhvr>
                                      <p:to>
                                        <p:strVal val="hidden"/>
                                      </p:to>
                                    </p:set>
                                  </p:childTnLst>
                                </p:cTn>
                              </p:par>
                              <p:par>
                                <p:cTn id="80" presetID="10" presetClass="exit" presetSubtype="0" fill="hold" grpId="0" nodeType="withEffect">
                                  <p:stCondLst>
                                    <p:cond delay="0"/>
                                  </p:stCondLst>
                                  <p:childTnLst>
                                    <p:animEffect transition="out" filter="fade">
                                      <p:cBhvr>
                                        <p:cTn id="81" dur="500"/>
                                        <p:tgtEl>
                                          <p:spTgt spid="163">
                                            <p:txEl>
                                              <p:pRg st="0" end="0"/>
                                            </p:txEl>
                                          </p:spTgt>
                                        </p:tgtEl>
                                      </p:cBhvr>
                                    </p:animEffect>
                                    <p:set>
                                      <p:cBhvr>
                                        <p:cTn id="82" dur="1" fill="hold">
                                          <p:stCondLst>
                                            <p:cond delay="499"/>
                                          </p:stCondLst>
                                        </p:cTn>
                                        <p:tgtEl>
                                          <p:spTgt spid="163">
                                            <p:txEl>
                                              <p:pRg st="0" end="0"/>
                                            </p:txEl>
                                          </p:spTgt>
                                        </p:tgtEl>
                                        <p:attrNameLst>
                                          <p:attrName>style.visibility</p:attrName>
                                        </p:attrNameLst>
                                      </p:cBhvr>
                                      <p:to>
                                        <p:strVal val="hidden"/>
                                      </p:to>
                                    </p:set>
                                  </p:childTnLst>
                                </p:cTn>
                              </p:par>
                              <p:par>
                                <p:cTn id="83" presetID="10" presetClass="exit" presetSubtype="0" fill="hold" grpId="0" nodeType="withEffect">
                                  <p:stCondLst>
                                    <p:cond delay="0"/>
                                  </p:stCondLst>
                                  <p:childTnLst>
                                    <p:animEffect transition="out" filter="fade">
                                      <p:cBhvr>
                                        <p:cTn id="84" dur="500"/>
                                        <p:tgtEl>
                                          <p:spTgt spid="163">
                                            <p:txEl>
                                              <p:pRg st="1" end="1"/>
                                            </p:txEl>
                                          </p:spTgt>
                                        </p:tgtEl>
                                      </p:cBhvr>
                                    </p:animEffect>
                                    <p:set>
                                      <p:cBhvr>
                                        <p:cTn id="85" dur="1" fill="hold">
                                          <p:stCondLst>
                                            <p:cond delay="499"/>
                                          </p:stCondLst>
                                        </p:cTn>
                                        <p:tgtEl>
                                          <p:spTgt spid="163">
                                            <p:txEl>
                                              <p:pRg st="1" end="1"/>
                                            </p:txEl>
                                          </p:spTgt>
                                        </p:tgtEl>
                                        <p:attrNameLst>
                                          <p:attrName>style.visibility</p:attrName>
                                        </p:attrNameLst>
                                      </p:cBhvr>
                                      <p:to>
                                        <p:strVal val="hidden"/>
                                      </p:to>
                                    </p:set>
                                  </p:childTnLst>
                                </p:cTn>
                              </p:par>
                              <p:par>
                                <p:cTn id="86" presetID="10" presetClass="exit" presetSubtype="0" fill="hold" grpId="0" nodeType="withEffect">
                                  <p:stCondLst>
                                    <p:cond delay="0"/>
                                  </p:stCondLst>
                                  <p:childTnLst>
                                    <p:animEffect transition="out" filter="fade">
                                      <p:cBhvr>
                                        <p:cTn id="87" dur="500"/>
                                        <p:tgtEl>
                                          <p:spTgt spid="163">
                                            <p:txEl>
                                              <p:pRg st="2" end="2"/>
                                            </p:txEl>
                                          </p:spTgt>
                                        </p:tgtEl>
                                      </p:cBhvr>
                                    </p:animEffect>
                                    <p:set>
                                      <p:cBhvr>
                                        <p:cTn id="88" dur="1" fill="hold">
                                          <p:stCondLst>
                                            <p:cond delay="499"/>
                                          </p:stCondLst>
                                        </p:cTn>
                                        <p:tgtEl>
                                          <p:spTgt spid="163">
                                            <p:txEl>
                                              <p:pRg st="2" end="2"/>
                                            </p:txEl>
                                          </p:spTgt>
                                        </p:tgtEl>
                                        <p:attrNameLst>
                                          <p:attrName>style.visibility</p:attrName>
                                        </p:attrNameLst>
                                      </p:cBhvr>
                                      <p:to>
                                        <p:strVal val="hidden"/>
                                      </p:to>
                                    </p:set>
                                  </p:childTnLst>
                                </p:cTn>
                              </p:par>
                              <p:par>
                                <p:cTn id="89" presetID="10" presetClass="exit" presetSubtype="0" fill="hold" grpId="0" nodeType="withEffect">
                                  <p:stCondLst>
                                    <p:cond delay="0"/>
                                  </p:stCondLst>
                                  <p:childTnLst>
                                    <p:animEffect transition="out" filter="fade">
                                      <p:cBhvr>
                                        <p:cTn id="90" dur="500"/>
                                        <p:tgtEl>
                                          <p:spTgt spid="163">
                                            <p:txEl>
                                              <p:pRg st="3" end="3"/>
                                            </p:txEl>
                                          </p:spTgt>
                                        </p:tgtEl>
                                      </p:cBhvr>
                                    </p:animEffect>
                                    <p:set>
                                      <p:cBhvr>
                                        <p:cTn id="91" dur="1" fill="hold">
                                          <p:stCondLst>
                                            <p:cond delay="499"/>
                                          </p:stCondLst>
                                        </p:cTn>
                                        <p:tgtEl>
                                          <p:spTgt spid="163">
                                            <p:txEl>
                                              <p:pRg st="3" end="3"/>
                                            </p:txEl>
                                          </p:spTgt>
                                        </p:tgtEl>
                                        <p:attrNameLst>
                                          <p:attrName>style.visibility</p:attrName>
                                        </p:attrNameLst>
                                      </p:cBhvr>
                                      <p:to>
                                        <p:strVal val="hidden"/>
                                      </p:to>
                                    </p:set>
                                  </p:childTnLst>
                                </p:cTn>
                              </p:par>
                              <p:par>
                                <p:cTn id="92" presetID="10" presetClass="exit" presetSubtype="0" fill="hold" grpId="0" nodeType="withEffect">
                                  <p:stCondLst>
                                    <p:cond delay="0"/>
                                  </p:stCondLst>
                                  <p:childTnLst>
                                    <p:animEffect transition="out" filter="fade">
                                      <p:cBhvr>
                                        <p:cTn id="93" dur="500"/>
                                        <p:tgtEl>
                                          <p:spTgt spid="163">
                                            <p:txEl>
                                              <p:pRg st="4" end="4"/>
                                            </p:txEl>
                                          </p:spTgt>
                                        </p:tgtEl>
                                      </p:cBhvr>
                                    </p:animEffect>
                                    <p:set>
                                      <p:cBhvr>
                                        <p:cTn id="94" dur="1" fill="hold">
                                          <p:stCondLst>
                                            <p:cond delay="499"/>
                                          </p:stCondLst>
                                        </p:cTn>
                                        <p:tgtEl>
                                          <p:spTgt spid="163">
                                            <p:txEl>
                                              <p:pRg st="4" end="4"/>
                                            </p:txEl>
                                          </p:spTgt>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500"/>
                                        <p:tgtEl>
                                          <p:spTgt spid="161"/>
                                        </p:tgtEl>
                                      </p:cBhvr>
                                    </p:animEffect>
                                    <p:set>
                                      <p:cBhvr>
                                        <p:cTn id="97" dur="1" fill="hold">
                                          <p:stCondLst>
                                            <p:cond delay="499"/>
                                          </p:stCondLst>
                                        </p:cTn>
                                        <p:tgtEl>
                                          <p:spTgt spid="161"/>
                                        </p:tgtEl>
                                        <p:attrNameLst>
                                          <p:attrName>style.visibility</p:attrName>
                                        </p:attrNameLst>
                                      </p:cBhvr>
                                      <p:to>
                                        <p:strVal val="hidden"/>
                                      </p:to>
                                    </p:set>
                                  </p:childTnLst>
                                </p:cTn>
                              </p:par>
                            </p:childTnLst>
                          </p:cTn>
                        </p:par>
                        <p:par>
                          <p:cTn id="98" fill="hold">
                            <p:stCondLst>
                              <p:cond delay="500"/>
                            </p:stCondLst>
                            <p:childTnLst>
                              <p:par>
                                <p:cTn id="99" presetID="10" presetClass="entr" presetSubtype="0" fill="hold" grpId="0" nodeType="afterEffect">
                                  <p:stCondLst>
                                    <p:cond delay="0"/>
                                  </p:stCondLst>
                                  <p:childTnLst>
                                    <p:set>
                                      <p:cBhvr>
                                        <p:cTn id="100" dur="1" fill="hold">
                                          <p:stCondLst>
                                            <p:cond delay="0"/>
                                          </p:stCondLst>
                                        </p:cTn>
                                        <p:tgtEl>
                                          <p:spTgt spid="162"/>
                                        </p:tgtEl>
                                        <p:attrNameLst>
                                          <p:attrName>style.visibility</p:attrName>
                                        </p:attrNameLst>
                                      </p:cBhvr>
                                      <p:to>
                                        <p:strVal val="visible"/>
                                      </p:to>
                                    </p:set>
                                    <p:animEffect transition="in" filter="fade">
                                      <p:cBhvr>
                                        <p:cTn id="101" dur="500"/>
                                        <p:tgtEl>
                                          <p:spTgt spid="162"/>
                                        </p:tgtEl>
                                      </p:cBhvr>
                                    </p:animEffect>
                                  </p:childTnLst>
                                </p:cTn>
                              </p:par>
                            </p:childTnLst>
                          </p:cTn>
                        </p:par>
                        <p:par>
                          <p:cTn id="102" fill="hold">
                            <p:stCondLst>
                              <p:cond delay="1000"/>
                            </p:stCondLst>
                            <p:childTnLst>
                              <p:par>
                                <p:cTn id="103" presetID="10" presetClass="entr" presetSubtype="0" fill="hold" grpId="0" nodeType="afterEffect">
                                  <p:stCondLst>
                                    <p:cond delay="0"/>
                                  </p:stCondLst>
                                  <p:childTnLst>
                                    <p:set>
                                      <p:cBhvr>
                                        <p:cTn id="104" dur="1" fill="hold">
                                          <p:stCondLst>
                                            <p:cond delay="0"/>
                                          </p:stCondLst>
                                        </p:cTn>
                                        <p:tgtEl>
                                          <p:spTgt spid="46"/>
                                        </p:tgtEl>
                                        <p:attrNameLst>
                                          <p:attrName>style.visibility</p:attrName>
                                        </p:attrNameLst>
                                      </p:cBhvr>
                                      <p:to>
                                        <p:strVal val="visible"/>
                                      </p:to>
                                    </p:set>
                                    <p:animEffect transition="in" filter="fade">
                                      <p:cBhvr>
                                        <p:cTn id="105" dur="500"/>
                                        <p:tgtEl>
                                          <p:spTgt spid="46"/>
                                        </p:tgtEl>
                                      </p:cBhvr>
                                    </p:animEffect>
                                  </p:childTnLst>
                                </p:cTn>
                              </p:par>
                              <p:par>
                                <p:cTn id="106" presetID="10" presetClass="entr" presetSubtype="0" fill="hold" nodeType="withEffect">
                                  <p:stCondLst>
                                    <p:cond delay="0"/>
                                  </p:stCondLst>
                                  <p:childTnLst>
                                    <p:set>
                                      <p:cBhvr>
                                        <p:cTn id="107" dur="1" fill="hold">
                                          <p:stCondLst>
                                            <p:cond delay="0"/>
                                          </p:stCondLst>
                                        </p:cTn>
                                        <p:tgtEl>
                                          <p:spTgt spid="70"/>
                                        </p:tgtEl>
                                        <p:attrNameLst>
                                          <p:attrName>style.visibility</p:attrName>
                                        </p:attrNameLst>
                                      </p:cBhvr>
                                      <p:to>
                                        <p:strVal val="visible"/>
                                      </p:to>
                                    </p:set>
                                    <p:animEffect transition="in" filter="fade">
                                      <p:cBhvr>
                                        <p:cTn id="108" dur="500"/>
                                        <p:tgtEl>
                                          <p:spTgt spid="70"/>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nodeType="click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fade">
                                      <p:cBhvr>
                                        <p:cTn id="113" dur="500"/>
                                        <p:tgtEl>
                                          <p:spTgt spid="73"/>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92"/>
                                        </p:tgtEl>
                                        <p:attrNameLst>
                                          <p:attrName>style.visibility</p:attrName>
                                        </p:attrNameLst>
                                      </p:cBhvr>
                                      <p:to>
                                        <p:strVal val="visible"/>
                                      </p:to>
                                    </p:set>
                                    <p:animEffect transition="in" filter="fade">
                                      <p:cBhvr>
                                        <p:cTn id="116" dur="500"/>
                                        <p:tgtEl>
                                          <p:spTgt spid="92"/>
                                        </p:tgtEl>
                                      </p:cBhvr>
                                    </p:animEffect>
                                  </p:childTnLst>
                                </p:cTn>
                              </p:par>
                            </p:childTnLst>
                          </p:cTn>
                        </p:par>
                        <p:par>
                          <p:cTn id="117" fill="hold">
                            <p:stCondLst>
                              <p:cond delay="500"/>
                            </p:stCondLst>
                            <p:childTnLst>
                              <p:par>
                                <p:cTn id="118" presetID="10" presetClass="exit" presetSubtype="0" fill="hold" grpId="1" nodeType="afterEffect">
                                  <p:stCondLst>
                                    <p:cond delay="0"/>
                                  </p:stCondLst>
                                  <p:childTnLst>
                                    <p:animEffect transition="out" filter="fade">
                                      <p:cBhvr>
                                        <p:cTn id="119" dur="500"/>
                                        <p:tgtEl>
                                          <p:spTgt spid="46"/>
                                        </p:tgtEl>
                                      </p:cBhvr>
                                    </p:animEffect>
                                    <p:set>
                                      <p:cBhvr>
                                        <p:cTn id="120" dur="1" fill="hold">
                                          <p:stCondLst>
                                            <p:cond delay="499"/>
                                          </p:stCondLst>
                                        </p:cTn>
                                        <p:tgtEl>
                                          <p:spTgt spid="46"/>
                                        </p:tgtEl>
                                        <p:attrNameLst>
                                          <p:attrName>style.visibility</p:attrName>
                                        </p:attrNameLst>
                                      </p:cBhvr>
                                      <p:to>
                                        <p:strVal val="hidden"/>
                                      </p:to>
                                    </p:set>
                                  </p:childTnLst>
                                </p:cTn>
                              </p:par>
                              <p:par>
                                <p:cTn id="121" presetID="10" presetClass="exit" presetSubtype="0" fill="hold" nodeType="withEffect">
                                  <p:stCondLst>
                                    <p:cond delay="0"/>
                                  </p:stCondLst>
                                  <p:childTnLst>
                                    <p:animEffect transition="out" filter="fade">
                                      <p:cBhvr>
                                        <p:cTn id="122" dur="500"/>
                                        <p:tgtEl>
                                          <p:spTgt spid="70"/>
                                        </p:tgtEl>
                                      </p:cBhvr>
                                    </p:animEffect>
                                    <p:set>
                                      <p:cBhvr>
                                        <p:cTn id="123" dur="1" fill="hold">
                                          <p:stCondLst>
                                            <p:cond delay="499"/>
                                          </p:stCondLst>
                                        </p:cTn>
                                        <p:tgtEl>
                                          <p:spTgt spid="70"/>
                                        </p:tgtEl>
                                        <p:attrNameLst>
                                          <p:attrName>style.visibility</p:attrName>
                                        </p:attrNameLst>
                                      </p:cBhvr>
                                      <p:to>
                                        <p:strVal val="hidden"/>
                                      </p:to>
                                    </p:se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grpId="0" nodeType="clickEffect">
                                  <p:stCondLst>
                                    <p:cond delay="0"/>
                                  </p:stCondLst>
                                  <p:childTnLst>
                                    <p:set>
                                      <p:cBhvr>
                                        <p:cTn id="127" dur="1" fill="hold">
                                          <p:stCondLst>
                                            <p:cond delay="0"/>
                                          </p:stCondLst>
                                        </p:cTn>
                                        <p:tgtEl>
                                          <p:spTgt spid="98"/>
                                        </p:tgtEl>
                                        <p:attrNameLst>
                                          <p:attrName>style.visibility</p:attrName>
                                        </p:attrNameLst>
                                      </p:cBhvr>
                                      <p:to>
                                        <p:strVal val="visible"/>
                                      </p:to>
                                    </p:set>
                                    <p:animEffect transition="in" filter="fade">
                                      <p:cBhvr>
                                        <p:cTn id="128" dur="500"/>
                                        <p:tgtEl>
                                          <p:spTgt spid="98"/>
                                        </p:tgtEl>
                                      </p:cBhvr>
                                    </p:animEffect>
                                  </p:childTnLst>
                                </p:cTn>
                              </p:par>
                              <p:par>
                                <p:cTn id="129" presetID="10" presetClass="entr" presetSubtype="0" fill="hold" nodeType="withEffect">
                                  <p:stCondLst>
                                    <p:cond delay="0"/>
                                  </p:stCondLst>
                                  <p:childTnLst>
                                    <p:set>
                                      <p:cBhvr>
                                        <p:cTn id="130" dur="1" fill="hold">
                                          <p:stCondLst>
                                            <p:cond delay="0"/>
                                          </p:stCondLst>
                                        </p:cTn>
                                        <p:tgtEl>
                                          <p:spTgt spid="97"/>
                                        </p:tgtEl>
                                        <p:attrNameLst>
                                          <p:attrName>style.visibility</p:attrName>
                                        </p:attrNameLst>
                                      </p:cBhvr>
                                      <p:to>
                                        <p:strVal val="visible"/>
                                      </p:to>
                                    </p:set>
                                    <p:animEffect transition="in" filter="fade">
                                      <p:cBhvr>
                                        <p:cTn id="131" dur="500"/>
                                        <p:tgtEl>
                                          <p:spTgt spid="97"/>
                                        </p:tgtEl>
                                      </p:cBhvr>
                                    </p:animEffect>
                                  </p:childTnLst>
                                </p:cTn>
                              </p:par>
                            </p:childTnLst>
                          </p:cTn>
                        </p:par>
                        <p:par>
                          <p:cTn id="132" fill="hold">
                            <p:stCondLst>
                              <p:cond delay="500"/>
                            </p:stCondLst>
                            <p:childTnLst>
                              <p:par>
                                <p:cTn id="133" presetID="10" presetClass="exit" presetSubtype="0" fill="hold" nodeType="afterEffect">
                                  <p:stCondLst>
                                    <p:cond delay="0"/>
                                  </p:stCondLst>
                                  <p:childTnLst>
                                    <p:animEffect transition="out" filter="fade">
                                      <p:cBhvr>
                                        <p:cTn id="134" dur="500"/>
                                        <p:tgtEl>
                                          <p:spTgt spid="73"/>
                                        </p:tgtEl>
                                      </p:cBhvr>
                                    </p:animEffect>
                                    <p:set>
                                      <p:cBhvr>
                                        <p:cTn id="135" dur="1" fill="hold">
                                          <p:stCondLst>
                                            <p:cond delay="499"/>
                                          </p:stCondLst>
                                        </p:cTn>
                                        <p:tgtEl>
                                          <p:spTgt spid="73"/>
                                        </p:tgtEl>
                                        <p:attrNameLst>
                                          <p:attrName>style.visibility</p:attrName>
                                        </p:attrNameLst>
                                      </p:cBhvr>
                                      <p:to>
                                        <p:strVal val="hidden"/>
                                      </p:to>
                                    </p:set>
                                  </p:childTnLst>
                                </p:cTn>
                              </p:par>
                              <p:par>
                                <p:cTn id="136" presetID="10" presetClass="exit" presetSubtype="0" fill="hold" grpId="1" nodeType="withEffect">
                                  <p:stCondLst>
                                    <p:cond delay="0"/>
                                  </p:stCondLst>
                                  <p:childTnLst>
                                    <p:animEffect transition="out" filter="fade">
                                      <p:cBhvr>
                                        <p:cTn id="137" dur="500"/>
                                        <p:tgtEl>
                                          <p:spTgt spid="92"/>
                                        </p:tgtEl>
                                      </p:cBhvr>
                                    </p:animEffect>
                                    <p:set>
                                      <p:cBhvr>
                                        <p:cTn id="138" dur="1" fill="hold">
                                          <p:stCondLst>
                                            <p:cond delay="499"/>
                                          </p:stCondLst>
                                        </p:cTn>
                                        <p:tgtEl>
                                          <p:spTgt spid="92"/>
                                        </p:tgtEl>
                                        <p:attrNameLst>
                                          <p:attrName>style.visibility</p:attrName>
                                        </p:attrNameLst>
                                      </p:cBhvr>
                                      <p:to>
                                        <p:strVal val="hidden"/>
                                      </p:to>
                                    </p:se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nodeType="clickEffect">
                                  <p:stCondLst>
                                    <p:cond delay="0"/>
                                  </p:stCondLst>
                                  <p:childTnLst>
                                    <p:set>
                                      <p:cBhvr>
                                        <p:cTn id="142" dur="1" fill="hold">
                                          <p:stCondLst>
                                            <p:cond delay="0"/>
                                          </p:stCondLst>
                                        </p:cTn>
                                        <p:tgtEl>
                                          <p:spTgt spid="81"/>
                                        </p:tgtEl>
                                        <p:attrNameLst>
                                          <p:attrName>style.visibility</p:attrName>
                                        </p:attrNameLst>
                                      </p:cBhvr>
                                      <p:to>
                                        <p:strVal val="visible"/>
                                      </p:to>
                                    </p:set>
                                    <p:animEffect transition="in" filter="fade">
                                      <p:cBhvr>
                                        <p:cTn id="143" dur="500"/>
                                        <p:tgtEl>
                                          <p:spTgt spid="81"/>
                                        </p:tgtEl>
                                      </p:cBhvr>
                                    </p:animEffect>
                                  </p:childTnLst>
                                </p:cTn>
                              </p:par>
                              <p:par>
                                <p:cTn id="144" presetID="10" presetClass="entr" presetSubtype="0" fill="hold" nodeType="withEffect">
                                  <p:stCondLst>
                                    <p:cond delay="0"/>
                                  </p:stCondLst>
                                  <p:childTnLst>
                                    <p:set>
                                      <p:cBhvr>
                                        <p:cTn id="145" dur="1" fill="hold">
                                          <p:stCondLst>
                                            <p:cond delay="0"/>
                                          </p:stCondLst>
                                        </p:cTn>
                                        <p:tgtEl>
                                          <p:spTgt spid="74"/>
                                        </p:tgtEl>
                                        <p:attrNameLst>
                                          <p:attrName>style.visibility</p:attrName>
                                        </p:attrNameLst>
                                      </p:cBhvr>
                                      <p:to>
                                        <p:strVal val="visible"/>
                                      </p:to>
                                    </p:set>
                                    <p:animEffect transition="in" filter="fade">
                                      <p:cBhvr>
                                        <p:cTn id="146" dur="500"/>
                                        <p:tgtEl>
                                          <p:spTgt spid="74"/>
                                        </p:tgtEl>
                                      </p:cBhvr>
                                    </p:animEffect>
                                  </p:childTnLst>
                                </p:cTn>
                              </p:par>
                              <p:par>
                                <p:cTn id="147" presetID="10" presetClass="entr" presetSubtype="0" fill="hold" nodeType="withEffect">
                                  <p:stCondLst>
                                    <p:cond delay="0"/>
                                  </p:stCondLst>
                                  <p:childTnLst>
                                    <p:set>
                                      <p:cBhvr>
                                        <p:cTn id="148" dur="1" fill="hold">
                                          <p:stCondLst>
                                            <p:cond delay="0"/>
                                          </p:stCondLst>
                                        </p:cTn>
                                        <p:tgtEl>
                                          <p:spTgt spid="79"/>
                                        </p:tgtEl>
                                        <p:attrNameLst>
                                          <p:attrName>style.visibility</p:attrName>
                                        </p:attrNameLst>
                                      </p:cBhvr>
                                      <p:to>
                                        <p:strVal val="visible"/>
                                      </p:to>
                                    </p:set>
                                    <p:animEffect transition="in" filter="fade">
                                      <p:cBhvr>
                                        <p:cTn id="149" dur="500"/>
                                        <p:tgtEl>
                                          <p:spTgt spid="79"/>
                                        </p:tgtEl>
                                      </p:cBhvr>
                                    </p:animEffect>
                                  </p:childTnLst>
                                </p:cTn>
                              </p:par>
                            </p:childTnLst>
                          </p:cTn>
                        </p:par>
                        <p:par>
                          <p:cTn id="150" fill="hold">
                            <p:stCondLst>
                              <p:cond delay="500"/>
                            </p:stCondLst>
                            <p:childTnLst>
                              <p:par>
                                <p:cTn id="151" presetID="10" presetClass="exit" presetSubtype="0" fill="hold" grpId="1" nodeType="afterEffect">
                                  <p:stCondLst>
                                    <p:cond delay="0"/>
                                  </p:stCondLst>
                                  <p:childTnLst>
                                    <p:animEffect transition="out" filter="fade">
                                      <p:cBhvr>
                                        <p:cTn id="152" dur="500"/>
                                        <p:tgtEl>
                                          <p:spTgt spid="98"/>
                                        </p:tgtEl>
                                      </p:cBhvr>
                                    </p:animEffect>
                                    <p:set>
                                      <p:cBhvr>
                                        <p:cTn id="153" dur="1" fill="hold">
                                          <p:stCondLst>
                                            <p:cond delay="499"/>
                                          </p:stCondLst>
                                        </p:cTn>
                                        <p:tgtEl>
                                          <p:spTgt spid="98"/>
                                        </p:tgtEl>
                                        <p:attrNameLst>
                                          <p:attrName>style.visibility</p:attrName>
                                        </p:attrNameLst>
                                      </p:cBhvr>
                                      <p:to>
                                        <p:strVal val="hidden"/>
                                      </p:to>
                                    </p:set>
                                  </p:childTnLst>
                                </p:cTn>
                              </p:par>
                              <p:par>
                                <p:cTn id="154" presetID="10" presetClass="exit" presetSubtype="0" fill="hold" nodeType="withEffect">
                                  <p:stCondLst>
                                    <p:cond delay="0"/>
                                  </p:stCondLst>
                                  <p:childTnLst>
                                    <p:animEffect transition="out" filter="fade">
                                      <p:cBhvr>
                                        <p:cTn id="155" dur="500"/>
                                        <p:tgtEl>
                                          <p:spTgt spid="97"/>
                                        </p:tgtEl>
                                      </p:cBhvr>
                                    </p:animEffect>
                                    <p:set>
                                      <p:cBhvr>
                                        <p:cTn id="156" dur="1" fill="hold">
                                          <p:stCondLst>
                                            <p:cond delay="499"/>
                                          </p:stCondLst>
                                        </p:cTn>
                                        <p:tgtEl>
                                          <p:spTgt spid="97"/>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nodeType="clickEffect">
                                  <p:stCondLst>
                                    <p:cond delay="0"/>
                                  </p:stCondLst>
                                  <p:childTnLst>
                                    <p:set>
                                      <p:cBhvr>
                                        <p:cTn id="160" dur="1" fill="hold">
                                          <p:stCondLst>
                                            <p:cond delay="0"/>
                                          </p:stCondLst>
                                        </p:cTn>
                                        <p:tgtEl>
                                          <p:spTgt spid="101"/>
                                        </p:tgtEl>
                                        <p:attrNameLst>
                                          <p:attrName>style.visibility</p:attrName>
                                        </p:attrNameLst>
                                      </p:cBhvr>
                                      <p:to>
                                        <p:strVal val="visible"/>
                                      </p:to>
                                    </p:set>
                                    <p:animEffect transition="in" filter="fade">
                                      <p:cBhvr>
                                        <p:cTn id="161" dur="500"/>
                                        <p:tgtEl>
                                          <p:spTgt spid="101"/>
                                        </p:tgtEl>
                                      </p:cBhvr>
                                    </p:animEffect>
                                  </p:childTnLst>
                                </p:cTn>
                              </p:par>
                            </p:childTnLst>
                          </p:cTn>
                        </p:par>
                        <p:par>
                          <p:cTn id="162" fill="hold">
                            <p:stCondLst>
                              <p:cond delay="500"/>
                            </p:stCondLst>
                            <p:childTnLst>
                              <p:par>
                                <p:cTn id="163" presetID="10" presetClass="entr" presetSubtype="0" fill="hold" nodeType="afterEffect">
                                  <p:stCondLst>
                                    <p:cond delay="0"/>
                                  </p:stCondLst>
                                  <p:childTnLst>
                                    <p:set>
                                      <p:cBhvr>
                                        <p:cTn id="164" dur="1" fill="hold">
                                          <p:stCondLst>
                                            <p:cond delay="0"/>
                                          </p:stCondLst>
                                        </p:cTn>
                                        <p:tgtEl>
                                          <p:spTgt spid="85"/>
                                        </p:tgtEl>
                                        <p:attrNameLst>
                                          <p:attrName>style.visibility</p:attrName>
                                        </p:attrNameLst>
                                      </p:cBhvr>
                                      <p:to>
                                        <p:strVal val="visible"/>
                                      </p:to>
                                    </p:set>
                                    <p:animEffect transition="in" filter="fade">
                                      <p:cBhvr>
                                        <p:cTn id="165" dur="500"/>
                                        <p:tgtEl>
                                          <p:spTgt spid="85"/>
                                        </p:tgtEl>
                                      </p:cBhvr>
                                    </p:animEffect>
                                  </p:childTnLst>
                                </p:cTn>
                              </p:par>
                              <p:par>
                                <p:cTn id="166" presetID="10" presetClass="exit" presetSubtype="0" fill="hold" nodeType="withEffect">
                                  <p:stCondLst>
                                    <p:cond delay="0"/>
                                  </p:stCondLst>
                                  <p:childTnLst>
                                    <p:animEffect transition="out" filter="fade">
                                      <p:cBhvr>
                                        <p:cTn id="167" dur="500"/>
                                        <p:tgtEl>
                                          <p:spTgt spid="81"/>
                                        </p:tgtEl>
                                      </p:cBhvr>
                                    </p:animEffect>
                                    <p:set>
                                      <p:cBhvr>
                                        <p:cTn id="168" dur="1" fill="hold">
                                          <p:stCondLst>
                                            <p:cond delay="499"/>
                                          </p:stCondLst>
                                        </p:cTn>
                                        <p:tgtEl>
                                          <p:spTgt spid="81"/>
                                        </p:tgtEl>
                                        <p:attrNameLst>
                                          <p:attrName>style.visibility</p:attrName>
                                        </p:attrNameLst>
                                      </p:cBhvr>
                                      <p:to>
                                        <p:strVal val="hidden"/>
                                      </p:to>
                                    </p:set>
                                  </p:childTnLst>
                                </p:cTn>
                              </p:par>
                              <p:par>
                                <p:cTn id="169" presetID="10" presetClass="exit" presetSubtype="0" fill="hold" nodeType="withEffect">
                                  <p:stCondLst>
                                    <p:cond delay="0"/>
                                  </p:stCondLst>
                                  <p:childTnLst>
                                    <p:animEffect transition="out" filter="fade">
                                      <p:cBhvr>
                                        <p:cTn id="170" dur="500"/>
                                        <p:tgtEl>
                                          <p:spTgt spid="74"/>
                                        </p:tgtEl>
                                      </p:cBhvr>
                                    </p:animEffect>
                                    <p:set>
                                      <p:cBhvr>
                                        <p:cTn id="171" dur="1" fill="hold">
                                          <p:stCondLst>
                                            <p:cond delay="499"/>
                                          </p:stCondLst>
                                        </p:cTn>
                                        <p:tgtEl>
                                          <p:spTgt spid="74"/>
                                        </p:tgtEl>
                                        <p:attrNameLst>
                                          <p:attrName>style.visibility</p:attrName>
                                        </p:attrNameLst>
                                      </p:cBhvr>
                                      <p:to>
                                        <p:strVal val="hidden"/>
                                      </p:to>
                                    </p:set>
                                  </p:childTnLst>
                                </p:cTn>
                              </p:par>
                              <p:par>
                                <p:cTn id="172" presetID="10" presetClass="exit" presetSubtype="0" fill="hold" nodeType="withEffect">
                                  <p:stCondLst>
                                    <p:cond delay="0"/>
                                  </p:stCondLst>
                                  <p:childTnLst>
                                    <p:animEffect transition="out" filter="fade">
                                      <p:cBhvr>
                                        <p:cTn id="173" dur="500"/>
                                        <p:tgtEl>
                                          <p:spTgt spid="79"/>
                                        </p:tgtEl>
                                      </p:cBhvr>
                                    </p:animEffect>
                                    <p:set>
                                      <p:cBhvr>
                                        <p:cTn id="174" dur="1" fill="hold">
                                          <p:stCondLst>
                                            <p:cond delay="499"/>
                                          </p:stCondLst>
                                        </p:cTn>
                                        <p:tgtEl>
                                          <p:spTgt spid="79"/>
                                        </p:tgtEl>
                                        <p:attrNameLst>
                                          <p:attrName>style.visibility</p:attrName>
                                        </p:attrNameLst>
                                      </p:cBhvr>
                                      <p:to>
                                        <p:strVal val="hidden"/>
                                      </p:to>
                                    </p:set>
                                  </p:childTnLst>
                                </p:cTn>
                              </p:par>
                            </p:childTnLst>
                          </p:cTn>
                        </p:par>
                      </p:childTnLst>
                    </p:cTn>
                  </p:par>
                  <p:par>
                    <p:cTn id="175" fill="hold">
                      <p:stCondLst>
                        <p:cond delay="indefinite"/>
                      </p:stCondLst>
                      <p:childTnLst>
                        <p:par>
                          <p:cTn id="176" fill="hold">
                            <p:stCondLst>
                              <p:cond delay="0"/>
                            </p:stCondLst>
                            <p:childTnLst>
                              <p:par>
                                <p:cTn id="177" presetID="22" presetClass="entr" presetSubtype="4" fill="hold" nodeType="clickEffect">
                                  <p:stCondLst>
                                    <p:cond delay="0"/>
                                  </p:stCondLst>
                                  <p:childTnLst>
                                    <p:set>
                                      <p:cBhvr>
                                        <p:cTn id="178" dur="1" fill="hold">
                                          <p:stCondLst>
                                            <p:cond delay="0"/>
                                          </p:stCondLst>
                                        </p:cTn>
                                        <p:tgtEl>
                                          <p:spTgt spid="165">
                                            <p:txEl>
                                              <p:pRg st="0" end="0"/>
                                            </p:txEl>
                                          </p:spTgt>
                                        </p:tgtEl>
                                        <p:attrNameLst>
                                          <p:attrName>style.visibility</p:attrName>
                                        </p:attrNameLst>
                                      </p:cBhvr>
                                      <p:to>
                                        <p:strVal val="visible"/>
                                      </p:to>
                                    </p:set>
                                    <p:animEffect transition="in" filter="wipe(down)">
                                      <p:cBhvr>
                                        <p:cTn id="179" dur="500"/>
                                        <p:tgtEl>
                                          <p:spTgt spid="165">
                                            <p:txEl>
                                              <p:pRg st="0" end="0"/>
                                            </p:txEl>
                                          </p:spTgt>
                                        </p:tgtEl>
                                      </p:cBhvr>
                                    </p:animEffect>
                                  </p:childTnLst>
                                </p:cTn>
                              </p:par>
                            </p:childTnLst>
                          </p:cTn>
                        </p:par>
                        <p:par>
                          <p:cTn id="180" fill="hold">
                            <p:stCondLst>
                              <p:cond delay="500"/>
                            </p:stCondLst>
                            <p:childTnLst>
                              <p:par>
                                <p:cTn id="181" presetID="22" presetClass="entr" presetSubtype="4" fill="hold" nodeType="afterEffect">
                                  <p:stCondLst>
                                    <p:cond delay="0"/>
                                  </p:stCondLst>
                                  <p:childTnLst>
                                    <p:set>
                                      <p:cBhvr>
                                        <p:cTn id="182" dur="1" fill="hold">
                                          <p:stCondLst>
                                            <p:cond delay="0"/>
                                          </p:stCondLst>
                                        </p:cTn>
                                        <p:tgtEl>
                                          <p:spTgt spid="165">
                                            <p:txEl>
                                              <p:pRg st="1" end="1"/>
                                            </p:txEl>
                                          </p:spTgt>
                                        </p:tgtEl>
                                        <p:attrNameLst>
                                          <p:attrName>style.visibility</p:attrName>
                                        </p:attrNameLst>
                                      </p:cBhvr>
                                      <p:to>
                                        <p:strVal val="visible"/>
                                      </p:to>
                                    </p:set>
                                    <p:animEffect transition="in" filter="wipe(down)">
                                      <p:cBhvr>
                                        <p:cTn id="183" dur="500"/>
                                        <p:tgtEl>
                                          <p:spTgt spid="165">
                                            <p:txEl>
                                              <p:pRg st="1" end="1"/>
                                            </p:txEl>
                                          </p:spTgt>
                                        </p:tgtEl>
                                      </p:cBhvr>
                                    </p:animEffect>
                                  </p:childTnLst>
                                </p:cTn>
                              </p:par>
                            </p:childTnLst>
                          </p:cTn>
                        </p:par>
                        <p:par>
                          <p:cTn id="184" fill="hold">
                            <p:stCondLst>
                              <p:cond delay="1000"/>
                            </p:stCondLst>
                            <p:childTnLst>
                              <p:par>
                                <p:cTn id="185" presetID="22" presetClass="entr" presetSubtype="4" fill="hold" nodeType="afterEffect">
                                  <p:stCondLst>
                                    <p:cond delay="0"/>
                                  </p:stCondLst>
                                  <p:childTnLst>
                                    <p:set>
                                      <p:cBhvr>
                                        <p:cTn id="186" dur="1" fill="hold">
                                          <p:stCondLst>
                                            <p:cond delay="0"/>
                                          </p:stCondLst>
                                        </p:cTn>
                                        <p:tgtEl>
                                          <p:spTgt spid="165">
                                            <p:txEl>
                                              <p:pRg st="2" end="2"/>
                                            </p:txEl>
                                          </p:spTgt>
                                        </p:tgtEl>
                                        <p:attrNameLst>
                                          <p:attrName>style.visibility</p:attrName>
                                        </p:attrNameLst>
                                      </p:cBhvr>
                                      <p:to>
                                        <p:strVal val="visible"/>
                                      </p:to>
                                    </p:set>
                                    <p:animEffect transition="in" filter="wipe(down)">
                                      <p:cBhvr>
                                        <p:cTn id="187" dur="500"/>
                                        <p:tgtEl>
                                          <p:spTgt spid="165">
                                            <p:txEl>
                                              <p:pRg st="2" end="2"/>
                                            </p:txEl>
                                          </p:spTgt>
                                        </p:tgtEl>
                                      </p:cBhvr>
                                    </p:animEffect>
                                  </p:childTnLst>
                                </p:cTn>
                              </p:par>
                            </p:childTnLst>
                          </p:cTn>
                        </p:par>
                        <p:par>
                          <p:cTn id="188" fill="hold">
                            <p:stCondLst>
                              <p:cond delay="1500"/>
                            </p:stCondLst>
                            <p:childTnLst>
                              <p:par>
                                <p:cTn id="189" presetID="22" presetClass="entr" presetSubtype="4" fill="hold" nodeType="afterEffect">
                                  <p:stCondLst>
                                    <p:cond delay="0"/>
                                  </p:stCondLst>
                                  <p:childTnLst>
                                    <p:set>
                                      <p:cBhvr>
                                        <p:cTn id="190" dur="1" fill="hold">
                                          <p:stCondLst>
                                            <p:cond delay="0"/>
                                          </p:stCondLst>
                                        </p:cTn>
                                        <p:tgtEl>
                                          <p:spTgt spid="165">
                                            <p:txEl>
                                              <p:pRg st="3" end="3"/>
                                            </p:txEl>
                                          </p:spTgt>
                                        </p:tgtEl>
                                        <p:attrNameLst>
                                          <p:attrName>style.visibility</p:attrName>
                                        </p:attrNameLst>
                                      </p:cBhvr>
                                      <p:to>
                                        <p:strVal val="visible"/>
                                      </p:to>
                                    </p:set>
                                    <p:animEffect transition="in" filter="wipe(down)">
                                      <p:cBhvr>
                                        <p:cTn id="191" dur="500"/>
                                        <p:tgtEl>
                                          <p:spTgt spid="16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6" grpId="1"/>
      <p:bldP spid="92" grpId="0"/>
      <p:bldP spid="92" grpId="1"/>
      <p:bldP spid="98" grpId="0"/>
      <p:bldP spid="98" grpId="1"/>
      <p:bldP spid="161" grpId="0"/>
      <p:bldP spid="161" grpId="1"/>
      <p:bldP spid="162" grpId="0"/>
      <p:bldP spid="163"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573252" y="1916599"/>
            <a:ext cx="3757407" cy="4319903"/>
            <a:chOff x="2573252" y="1916599"/>
            <a:chExt cx="3757407" cy="4319903"/>
          </a:xfrm>
        </p:grpSpPr>
        <p:sp>
          <p:nvSpPr>
            <p:cNvPr id="95" name="Rectangle 94"/>
            <p:cNvSpPr/>
            <p:nvPr/>
          </p:nvSpPr>
          <p:spPr>
            <a:xfrm>
              <a:off x="2801864" y="1916599"/>
              <a:ext cx="3528795" cy="4098693"/>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836">
                <a:solidFill>
                  <a:srgbClr val="505050"/>
                </a:solidFill>
              </a:endParaRPr>
            </a:p>
          </p:txBody>
        </p:sp>
        <p:sp>
          <p:nvSpPr>
            <p:cNvPr id="47" name="Rounded Rectangle 46"/>
            <p:cNvSpPr/>
            <p:nvPr/>
          </p:nvSpPr>
          <p:spPr>
            <a:xfrm>
              <a:off x="3720194" y="4053934"/>
              <a:ext cx="1973329" cy="893750"/>
            </a:xfrm>
            <a:prstGeom prst="roundRect">
              <a:avLst/>
            </a:prstGeom>
            <a:solidFill>
              <a:schemeClr val="accent2">
                <a:alpha val="20000"/>
              </a:scheme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836" dirty="0">
                  <a:solidFill>
                    <a:srgbClr val="505050"/>
                  </a:solidFill>
                </a:rPr>
                <a:t>Blob C</a:t>
              </a:r>
            </a:p>
          </p:txBody>
        </p:sp>
        <p:sp>
          <p:nvSpPr>
            <p:cNvPr id="50" name="Rounded Rectangle 49"/>
            <p:cNvSpPr/>
            <p:nvPr/>
          </p:nvSpPr>
          <p:spPr>
            <a:xfrm>
              <a:off x="3720194" y="3140756"/>
              <a:ext cx="1973329" cy="893748"/>
            </a:xfrm>
            <a:prstGeom prst="roundRect">
              <a:avLst/>
            </a:prstGeom>
            <a:solidFill>
              <a:schemeClr val="accent6">
                <a:alpha val="20000"/>
              </a:scheme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836" dirty="0">
                  <a:solidFill>
                    <a:srgbClr val="505050"/>
                  </a:solidFill>
                </a:rPr>
                <a:t>Blob B</a:t>
              </a:r>
            </a:p>
          </p:txBody>
        </p:sp>
        <p:sp>
          <p:nvSpPr>
            <p:cNvPr id="52" name="Rounded Rectangle 51"/>
            <p:cNvSpPr/>
            <p:nvPr/>
          </p:nvSpPr>
          <p:spPr>
            <a:xfrm>
              <a:off x="3720194" y="2227574"/>
              <a:ext cx="1973329" cy="893748"/>
            </a:xfrm>
            <a:prstGeom prst="roundRect">
              <a:avLst/>
            </a:prstGeom>
            <a:solidFill>
              <a:schemeClr val="accent4">
                <a:alpha val="20000"/>
              </a:scheme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836" dirty="0">
                  <a:solidFill>
                    <a:srgbClr val="505050"/>
                  </a:solidFill>
                </a:rPr>
                <a:t>Blob A</a:t>
              </a:r>
            </a:p>
          </p:txBody>
        </p:sp>
        <p:cxnSp>
          <p:nvCxnSpPr>
            <p:cNvPr id="54" name="Straight Arrow Connector 53"/>
            <p:cNvCxnSpPr>
              <a:endCxn id="52" idx="1"/>
            </p:cNvCxnSpPr>
            <p:nvPr/>
          </p:nvCxnSpPr>
          <p:spPr>
            <a:xfrm flipV="1">
              <a:off x="2573252" y="2674448"/>
              <a:ext cx="1146942" cy="9228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6" name="Straight Arrow Connector 55"/>
            <p:cNvCxnSpPr>
              <a:endCxn id="50" idx="1"/>
            </p:cNvCxnSpPr>
            <p:nvPr/>
          </p:nvCxnSpPr>
          <p:spPr>
            <a:xfrm>
              <a:off x="2573252" y="3587627"/>
              <a:ext cx="1146942" cy="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8" name="Straight Arrow Connector 57"/>
            <p:cNvCxnSpPr>
              <a:endCxn id="47" idx="1"/>
            </p:cNvCxnSpPr>
            <p:nvPr/>
          </p:nvCxnSpPr>
          <p:spPr>
            <a:xfrm>
              <a:off x="2573252" y="3597344"/>
              <a:ext cx="1146942" cy="9034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91" name="TextBox 90"/>
            <p:cNvSpPr txBox="1"/>
            <p:nvPr/>
          </p:nvSpPr>
          <p:spPr>
            <a:xfrm>
              <a:off x="3787090" y="5277919"/>
              <a:ext cx="1839541" cy="958583"/>
            </a:xfrm>
            <a:prstGeom prst="rect">
              <a:avLst/>
            </a:prstGeom>
            <a:noFill/>
          </p:spPr>
          <p:txBody>
            <a:bodyPr wrap="none" rtlCol="0">
              <a:spAutoFit/>
            </a:bodyPr>
            <a:lstStyle/>
            <a:p>
              <a:pPr algn="ctr"/>
              <a:r>
                <a:rPr lang="en-US" sz="1836" dirty="0">
                  <a:solidFill>
                    <a:srgbClr val="505050"/>
                  </a:solidFill>
                </a:rPr>
                <a:t>Version 1</a:t>
              </a:r>
              <a:br>
                <a:rPr lang="en-US" sz="1836" dirty="0">
                  <a:solidFill>
                    <a:srgbClr val="505050"/>
                  </a:solidFill>
                </a:rPr>
              </a:br>
              <a:r>
                <a:rPr lang="en-US" sz="1836" dirty="0">
                  <a:solidFill>
                    <a:srgbClr val="505050"/>
                  </a:solidFill>
                </a:rPr>
                <a:t>A,B,C Uploaded</a:t>
              </a:r>
              <a:br>
                <a:rPr lang="en-US" sz="1836" dirty="0">
                  <a:solidFill>
                    <a:srgbClr val="505050"/>
                  </a:solidFill>
                </a:rPr>
              </a:br>
              <a:endParaRPr lang="en-US" sz="1836" dirty="0">
                <a:solidFill>
                  <a:srgbClr val="505050"/>
                </a:solidFill>
              </a:endParaRPr>
            </a:p>
          </p:txBody>
        </p:sp>
        <p:sp>
          <p:nvSpPr>
            <p:cNvPr id="98" name="TextBox 97"/>
            <p:cNvSpPr txBox="1"/>
            <p:nvPr/>
          </p:nvSpPr>
          <p:spPr>
            <a:xfrm>
              <a:off x="2775436" y="4203216"/>
              <a:ext cx="798297" cy="670445"/>
            </a:xfrm>
            <a:prstGeom prst="rect">
              <a:avLst/>
            </a:prstGeom>
            <a:noFill/>
          </p:spPr>
          <p:txBody>
            <a:bodyPr wrap="none" rtlCol="0">
              <a:spAutoFit/>
            </a:bodyPr>
            <a:lstStyle/>
            <a:p>
              <a:r>
                <a:rPr lang="en-US" sz="1836" dirty="0">
                  <a:solidFill>
                    <a:srgbClr val="505050"/>
                  </a:solidFill>
                </a:rPr>
                <a:t>Initial</a:t>
              </a:r>
              <a:br>
                <a:rPr lang="en-US" sz="1836" dirty="0">
                  <a:solidFill>
                    <a:srgbClr val="505050"/>
                  </a:solidFill>
                </a:rPr>
              </a:br>
              <a:r>
                <a:rPr lang="en-US" sz="1836" dirty="0">
                  <a:solidFill>
                    <a:srgbClr val="505050"/>
                  </a:solidFill>
                </a:rPr>
                <a:t>Shred</a:t>
              </a:r>
            </a:p>
          </p:txBody>
        </p:sp>
      </p:grpSp>
      <p:grpSp>
        <p:nvGrpSpPr>
          <p:cNvPr id="9" name="Group 8"/>
          <p:cNvGrpSpPr/>
          <p:nvPr/>
        </p:nvGrpSpPr>
        <p:grpSpPr>
          <a:xfrm>
            <a:off x="5897142" y="1916599"/>
            <a:ext cx="3445295" cy="4098693"/>
            <a:chOff x="5897142" y="1916599"/>
            <a:chExt cx="3445295" cy="4098693"/>
          </a:xfrm>
        </p:grpSpPr>
        <p:sp>
          <p:nvSpPr>
            <p:cNvPr id="96" name="Rectangle 95"/>
            <p:cNvSpPr/>
            <p:nvPr/>
          </p:nvSpPr>
          <p:spPr>
            <a:xfrm>
              <a:off x="6484749" y="1916599"/>
              <a:ext cx="2857688" cy="409869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sz="1836">
                <a:solidFill>
                  <a:srgbClr val="505050"/>
                </a:solidFill>
              </a:endParaRPr>
            </a:p>
          </p:txBody>
        </p:sp>
        <p:sp>
          <p:nvSpPr>
            <p:cNvPr id="3" name="Rounded Rectangle 2"/>
            <p:cNvSpPr/>
            <p:nvPr/>
          </p:nvSpPr>
          <p:spPr>
            <a:xfrm>
              <a:off x="6967794" y="4510526"/>
              <a:ext cx="1986954" cy="437158"/>
            </a:xfrm>
            <a:prstGeom prst="roundRect">
              <a:avLst/>
            </a:prstGeom>
            <a:solidFill>
              <a:schemeClr val="accent1">
                <a:alpha val="20000"/>
              </a:scheme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836" dirty="0">
                  <a:solidFill>
                    <a:srgbClr val="505050"/>
                  </a:solidFill>
                </a:rPr>
                <a:t>Blob G</a:t>
              </a:r>
            </a:p>
          </p:txBody>
        </p:sp>
        <p:sp>
          <p:nvSpPr>
            <p:cNvPr id="6" name="Rounded Rectangle 5"/>
            <p:cNvSpPr/>
            <p:nvPr/>
          </p:nvSpPr>
          <p:spPr>
            <a:xfrm>
              <a:off x="6967795" y="4053935"/>
              <a:ext cx="648860" cy="437158"/>
            </a:xfrm>
            <a:prstGeom prst="roundRect">
              <a:avLst/>
            </a:prstGeom>
            <a:solidFill>
              <a:srgbClr val="00B0F0">
                <a:alpha val="20000"/>
              </a:srgb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224" dirty="0">
                  <a:solidFill>
                    <a:srgbClr val="505050"/>
                  </a:solidFill>
                </a:rPr>
                <a:t>Blob D</a:t>
              </a:r>
            </a:p>
          </p:txBody>
        </p:sp>
        <p:sp>
          <p:nvSpPr>
            <p:cNvPr id="7" name="Rounded Rectangle 6"/>
            <p:cNvSpPr/>
            <p:nvPr/>
          </p:nvSpPr>
          <p:spPr>
            <a:xfrm>
              <a:off x="7638410" y="4053934"/>
              <a:ext cx="648860" cy="437158"/>
            </a:xfrm>
            <a:prstGeom prst="roundRect">
              <a:avLst/>
            </a:prstGeom>
            <a:solidFill>
              <a:srgbClr val="002060">
                <a:alpha val="20000"/>
              </a:srgb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224" dirty="0">
                  <a:solidFill>
                    <a:srgbClr val="505050"/>
                  </a:solidFill>
                </a:rPr>
                <a:t>Blob E</a:t>
              </a:r>
            </a:p>
          </p:txBody>
        </p:sp>
        <p:sp>
          <p:nvSpPr>
            <p:cNvPr id="8" name="Rounded Rectangle 7"/>
            <p:cNvSpPr/>
            <p:nvPr/>
          </p:nvSpPr>
          <p:spPr>
            <a:xfrm>
              <a:off x="8307402" y="4053934"/>
              <a:ext cx="648860" cy="437158"/>
            </a:xfrm>
            <a:prstGeom prst="roundRect">
              <a:avLst/>
            </a:prstGeom>
            <a:solidFill>
              <a:srgbClr val="7030A0">
                <a:alpha val="20000"/>
              </a:srgb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224" dirty="0">
                  <a:solidFill>
                    <a:srgbClr val="505050"/>
                  </a:solidFill>
                </a:rPr>
                <a:t>Blob F</a:t>
              </a:r>
            </a:p>
          </p:txBody>
        </p:sp>
        <p:sp>
          <p:nvSpPr>
            <p:cNvPr id="12" name="Rounded Rectangle 11"/>
            <p:cNvSpPr/>
            <p:nvPr/>
          </p:nvSpPr>
          <p:spPr>
            <a:xfrm>
              <a:off x="6967794" y="3140756"/>
              <a:ext cx="1986954" cy="893744"/>
            </a:xfrm>
            <a:prstGeom prst="roundRect">
              <a:avLst/>
            </a:prstGeom>
            <a:solidFill>
              <a:schemeClr val="accent6">
                <a:alpha val="20000"/>
              </a:scheme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836" dirty="0">
                  <a:solidFill>
                    <a:srgbClr val="505050"/>
                  </a:solidFill>
                </a:rPr>
                <a:t>Blob B</a:t>
              </a:r>
            </a:p>
          </p:txBody>
        </p:sp>
        <p:sp>
          <p:nvSpPr>
            <p:cNvPr id="18" name="Rounded Rectangle 17"/>
            <p:cNvSpPr/>
            <p:nvPr/>
          </p:nvSpPr>
          <p:spPr>
            <a:xfrm>
              <a:off x="6967794" y="2227573"/>
              <a:ext cx="1986954" cy="893747"/>
            </a:xfrm>
            <a:prstGeom prst="roundRect">
              <a:avLst/>
            </a:prstGeom>
            <a:solidFill>
              <a:schemeClr val="accent4">
                <a:alpha val="20000"/>
              </a:scheme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836" dirty="0">
                  <a:solidFill>
                    <a:srgbClr val="505050"/>
                  </a:solidFill>
                </a:rPr>
                <a:t>Blob A</a:t>
              </a:r>
            </a:p>
          </p:txBody>
        </p:sp>
        <p:sp>
          <p:nvSpPr>
            <p:cNvPr id="92" name="TextBox 91"/>
            <p:cNvSpPr txBox="1"/>
            <p:nvPr/>
          </p:nvSpPr>
          <p:spPr>
            <a:xfrm>
              <a:off x="6970512" y="5277919"/>
              <a:ext cx="1981517" cy="670445"/>
            </a:xfrm>
            <a:prstGeom prst="rect">
              <a:avLst/>
            </a:prstGeom>
            <a:noFill/>
          </p:spPr>
          <p:txBody>
            <a:bodyPr wrap="none" rtlCol="0">
              <a:spAutoFit/>
            </a:bodyPr>
            <a:lstStyle/>
            <a:p>
              <a:pPr algn="ctr"/>
              <a:r>
                <a:rPr lang="en-US" sz="1836" dirty="0">
                  <a:solidFill>
                    <a:srgbClr val="505050"/>
                  </a:solidFill>
                </a:rPr>
                <a:t>Version 2</a:t>
              </a:r>
              <a:br>
                <a:rPr lang="en-US" sz="1836" dirty="0">
                  <a:solidFill>
                    <a:srgbClr val="505050"/>
                  </a:solidFill>
                </a:rPr>
              </a:br>
              <a:r>
                <a:rPr lang="en-US" sz="1836" dirty="0">
                  <a:solidFill>
                    <a:srgbClr val="505050"/>
                  </a:solidFill>
                </a:rPr>
                <a:t>D,E,F,G Uploaded</a:t>
              </a:r>
            </a:p>
          </p:txBody>
        </p:sp>
        <p:sp>
          <p:nvSpPr>
            <p:cNvPr id="99" name="TextBox 98"/>
            <p:cNvSpPr txBox="1"/>
            <p:nvPr/>
          </p:nvSpPr>
          <p:spPr>
            <a:xfrm>
              <a:off x="5897142" y="4654937"/>
              <a:ext cx="963030" cy="670445"/>
            </a:xfrm>
            <a:prstGeom prst="rect">
              <a:avLst/>
            </a:prstGeom>
            <a:noFill/>
          </p:spPr>
          <p:txBody>
            <a:bodyPr wrap="none" rtlCol="0">
              <a:spAutoFit/>
            </a:bodyPr>
            <a:lstStyle/>
            <a:p>
              <a:r>
                <a:rPr lang="en-US" sz="1836" dirty="0">
                  <a:solidFill>
                    <a:srgbClr val="505050"/>
                  </a:solidFill>
                </a:rPr>
                <a:t>Blob C</a:t>
              </a:r>
              <a:br>
                <a:rPr lang="en-US" sz="1836" dirty="0">
                  <a:solidFill>
                    <a:srgbClr val="505050"/>
                  </a:solidFill>
                </a:rPr>
              </a:br>
              <a:r>
                <a:rPr lang="en-US" sz="1836" dirty="0">
                  <a:solidFill>
                    <a:srgbClr val="505050"/>
                  </a:solidFill>
                </a:rPr>
                <a:t>Update</a:t>
              </a:r>
            </a:p>
          </p:txBody>
        </p:sp>
      </p:grpSp>
      <p:grpSp>
        <p:nvGrpSpPr>
          <p:cNvPr id="10" name="Group 9"/>
          <p:cNvGrpSpPr/>
          <p:nvPr/>
        </p:nvGrpSpPr>
        <p:grpSpPr>
          <a:xfrm>
            <a:off x="9102598" y="1916599"/>
            <a:ext cx="3276045" cy="4098693"/>
            <a:chOff x="9102598" y="1916599"/>
            <a:chExt cx="3276045" cy="4098693"/>
          </a:xfrm>
        </p:grpSpPr>
        <p:sp>
          <p:nvSpPr>
            <p:cNvPr id="97" name="Rectangle 96"/>
            <p:cNvSpPr/>
            <p:nvPr/>
          </p:nvSpPr>
          <p:spPr>
            <a:xfrm>
              <a:off x="9520955" y="1916599"/>
              <a:ext cx="2857688" cy="409869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sz="1836">
                <a:solidFill>
                  <a:srgbClr val="505050"/>
                </a:solidFill>
              </a:endParaRPr>
            </a:p>
          </p:txBody>
        </p:sp>
        <p:sp>
          <p:nvSpPr>
            <p:cNvPr id="66" name="Rounded Rectangle 65"/>
            <p:cNvSpPr/>
            <p:nvPr/>
          </p:nvSpPr>
          <p:spPr>
            <a:xfrm>
              <a:off x="10172028" y="4500807"/>
              <a:ext cx="1986954" cy="437158"/>
            </a:xfrm>
            <a:prstGeom prst="roundRect">
              <a:avLst/>
            </a:prstGeom>
            <a:solidFill>
              <a:schemeClr val="accent1">
                <a:alpha val="20000"/>
              </a:scheme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836" dirty="0">
                  <a:solidFill>
                    <a:srgbClr val="505050"/>
                  </a:solidFill>
                </a:rPr>
                <a:t>Blob G</a:t>
              </a:r>
            </a:p>
          </p:txBody>
        </p:sp>
        <p:sp>
          <p:nvSpPr>
            <p:cNvPr id="67" name="Rounded Rectangle 66"/>
            <p:cNvSpPr/>
            <p:nvPr/>
          </p:nvSpPr>
          <p:spPr>
            <a:xfrm>
              <a:off x="10172029" y="4044216"/>
              <a:ext cx="648860" cy="437158"/>
            </a:xfrm>
            <a:prstGeom prst="roundRect">
              <a:avLst/>
            </a:prstGeom>
            <a:solidFill>
              <a:srgbClr val="00B0F0">
                <a:alpha val="20000"/>
              </a:srgb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224" dirty="0">
                  <a:solidFill>
                    <a:srgbClr val="505050"/>
                  </a:solidFill>
                </a:rPr>
                <a:t>Blob D</a:t>
              </a:r>
            </a:p>
          </p:txBody>
        </p:sp>
        <p:sp>
          <p:nvSpPr>
            <p:cNvPr id="68" name="Rounded Rectangle 67"/>
            <p:cNvSpPr/>
            <p:nvPr/>
          </p:nvSpPr>
          <p:spPr>
            <a:xfrm>
              <a:off x="10842644" y="4044215"/>
              <a:ext cx="648860" cy="437158"/>
            </a:xfrm>
            <a:prstGeom prst="roundRect">
              <a:avLst/>
            </a:prstGeom>
            <a:solidFill>
              <a:srgbClr val="FF0000">
                <a:alpha val="20000"/>
              </a:srgb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224" dirty="0">
                  <a:solidFill>
                    <a:srgbClr val="505050"/>
                  </a:solidFill>
                </a:rPr>
                <a:t>Blob H</a:t>
              </a:r>
            </a:p>
          </p:txBody>
        </p:sp>
        <p:sp>
          <p:nvSpPr>
            <p:cNvPr id="69" name="Rounded Rectangle 68"/>
            <p:cNvSpPr/>
            <p:nvPr/>
          </p:nvSpPr>
          <p:spPr>
            <a:xfrm>
              <a:off x="11511636" y="4044215"/>
              <a:ext cx="648860" cy="437158"/>
            </a:xfrm>
            <a:prstGeom prst="roundRect">
              <a:avLst/>
            </a:prstGeom>
            <a:solidFill>
              <a:srgbClr val="7030A0">
                <a:alpha val="20000"/>
              </a:srgb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224" dirty="0">
                  <a:solidFill>
                    <a:srgbClr val="505050"/>
                  </a:solidFill>
                </a:rPr>
                <a:t>Blob F</a:t>
              </a:r>
            </a:p>
          </p:txBody>
        </p:sp>
        <p:sp>
          <p:nvSpPr>
            <p:cNvPr id="70" name="Rounded Rectangle 69"/>
            <p:cNvSpPr/>
            <p:nvPr/>
          </p:nvSpPr>
          <p:spPr>
            <a:xfrm>
              <a:off x="10172028" y="3131037"/>
              <a:ext cx="1986954" cy="893744"/>
            </a:xfrm>
            <a:prstGeom prst="roundRect">
              <a:avLst/>
            </a:prstGeom>
            <a:solidFill>
              <a:schemeClr val="accent6">
                <a:alpha val="20000"/>
              </a:scheme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836" dirty="0">
                  <a:solidFill>
                    <a:srgbClr val="505050"/>
                  </a:solidFill>
                </a:rPr>
                <a:t>Blob B</a:t>
              </a:r>
            </a:p>
          </p:txBody>
        </p:sp>
        <p:sp>
          <p:nvSpPr>
            <p:cNvPr id="71" name="Rounded Rectangle 70"/>
            <p:cNvSpPr/>
            <p:nvPr/>
          </p:nvSpPr>
          <p:spPr>
            <a:xfrm>
              <a:off x="10172028" y="2217854"/>
              <a:ext cx="1986954" cy="893747"/>
            </a:xfrm>
            <a:prstGeom prst="roundRect">
              <a:avLst/>
            </a:prstGeom>
            <a:solidFill>
              <a:schemeClr val="accent4">
                <a:alpha val="20000"/>
              </a:schemeClr>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b"/>
            <a:lstStyle/>
            <a:p>
              <a:pPr algn="r"/>
              <a:r>
                <a:rPr lang="en-US" sz="1836" dirty="0">
                  <a:solidFill>
                    <a:srgbClr val="505050"/>
                  </a:solidFill>
                </a:rPr>
                <a:t>Blob A</a:t>
              </a:r>
            </a:p>
          </p:txBody>
        </p:sp>
        <p:sp>
          <p:nvSpPr>
            <p:cNvPr id="93" name="TextBox 92"/>
            <p:cNvSpPr txBox="1"/>
            <p:nvPr/>
          </p:nvSpPr>
          <p:spPr>
            <a:xfrm>
              <a:off x="10437739" y="5277919"/>
              <a:ext cx="1455532" cy="670445"/>
            </a:xfrm>
            <a:prstGeom prst="rect">
              <a:avLst/>
            </a:prstGeom>
            <a:noFill/>
          </p:spPr>
          <p:txBody>
            <a:bodyPr wrap="none" rtlCol="0">
              <a:spAutoFit/>
            </a:bodyPr>
            <a:lstStyle/>
            <a:p>
              <a:pPr algn="ctr"/>
              <a:r>
                <a:rPr lang="en-US" sz="1836" dirty="0">
                  <a:solidFill>
                    <a:srgbClr val="505050"/>
                  </a:solidFill>
                </a:rPr>
                <a:t>Version 3</a:t>
              </a:r>
              <a:br>
                <a:rPr lang="en-US" sz="1836" dirty="0">
                  <a:solidFill>
                    <a:srgbClr val="505050"/>
                  </a:solidFill>
                </a:rPr>
              </a:br>
              <a:r>
                <a:rPr lang="en-US" sz="1836" dirty="0">
                  <a:solidFill>
                    <a:srgbClr val="505050"/>
                  </a:solidFill>
                </a:rPr>
                <a:t>H Uploaded</a:t>
              </a:r>
            </a:p>
          </p:txBody>
        </p:sp>
        <p:sp>
          <p:nvSpPr>
            <p:cNvPr id="100" name="TextBox 99"/>
            <p:cNvSpPr txBox="1"/>
            <p:nvPr/>
          </p:nvSpPr>
          <p:spPr>
            <a:xfrm>
              <a:off x="9102598" y="4203216"/>
              <a:ext cx="963030" cy="670445"/>
            </a:xfrm>
            <a:prstGeom prst="rect">
              <a:avLst/>
            </a:prstGeom>
            <a:noFill/>
          </p:spPr>
          <p:txBody>
            <a:bodyPr wrap="none" rtlCol="0">
              <a:spAutoFit/>
            </a:bodyPr>
            <a:lstStyle/>
            <a:p>
              <a:r>
                <a:rPr lang="en-US" sz="1836" dirty="0">
                  <a:solidFill>
                    <a:srgbClr val="505050"/>
                  </a:solidFill>
                </a:rPr>
                <a:t>Blob E</a:t>
              </a:r>
              <a:br>
                <a:rPr lang="en-US" sz="1836" dirty="0">
                  <a:solidFill>
                    <a:srgbClr val="505050"/>
                  </a:solidFill>
                </a:rPr>
              </a:br>
              <a:r>
                <a:rPr lang="en-US" sz="1836" dirty="0">
                  <a:solidFill>
                    <a:srgbClr val="505050"/>
                  </a:solidFill>
                </a:rPr>
                <a:t>Update</a:t>
              </a:r>
            </a:p>
          </p:txBody>
        </p:sp>
      </p:grpSp>
      <p:pic>
        <p:nvPicPr>
          <p:cNvPr id="2" name="Picture 1"/>
          <p:cNvPicPr>
            <a:picLocks noChangeAspect="1"/>
          </p:cNvPicPr>
          <p:nvPr/>
        </p:nvPicPr>
        <p:blipFill>
          <a:blip r:embed="rId2">
            <a:clrChange>
              <a:clrFrom>
                <a:srgbClr val="FCFCFC"/>
              </a:clrFrom>
              <a:clrTo>
                <a:srgbClr val="FCFCFC">
                  <a:alpha val="0"/>
                </a:srgbClr>
              </a:clrTo>
            </a:clrChange>
            <a:extLst>
              <a:ext uri="{28A0092B-C50C-407E-A947-70E740481C1C}">
                <a14:useLocalDpi xmlns:a14="http://schemas.microsoft.com/office/drawing/2010/main" val="0"/>
              </a:ext>
            </a:extLst>
          </a:blip>
          <a:stretch>
            <a:fillRect/>
          </a:stretch>
        </p:blipFill>
        <p:spPr>
          <a:xfrm>
            <a:off x="6316721" y="2108852"/>
            <a:ext cx="3000616" cy="2976987"/>
          </a:xfrm>
          <a:prstGeom prst="rect">
            <a:avLst/>
          </a:prstGeom>
        </p:spPr>
      </p:pic>
      <p:pic>
        <p:nvPicPr>
          <p:cNvPr id="21" name="Picture 20"/>
          <p:cNvPicPr>
            <a:picLocks noChangeAspect="1"/>
          </p:cNvPicPr>
          <p:nvPr/>
        </p:nvPicPr>
        <p:blipFill>
          <a:blip r:embed="rId2">
            <a:clrChange>
              <a:clrFrom>
                <a:srgbClr val="FCFCFC"/>
              </a:clrFrom>
              <a:clrTo>
                <a:srgbClr val="FCFCFC">
                  <a:alpha val="0"/>
                </a:srgbClr>
              </a:clrTo>
            </a:clrChange>
            <a:extLst>
              <a:ext uri="{28A0092B-C50C-407E-A947-70E740481C1C}">
                <a14:useLocalDpi xmlns:a14="http://schemas.microsoft.com/office/drawing/2010/main" val="0"/>
              </a:ext>
            </a:extLst>
          </a:blip>
          <a:stretch>
            <a:fillRect/>
          </a:stretch>
        </p:blipFill>
        <p:spPr>
          <a:xfrm>
            <a:off x="-94257" y="2108852"/>
            <a:ext cx="3000616" cy="2976987"/>
          </a:xfrm>
          <a:prstGeom prst="rect">
            <a:avLst/>
          </a:prstGeom>
        </p:spPr>
      </p:pic>
      <p:pic>
        <p:nvPicPr>
          <p:cNvPr id="46" name="Picture 45"/>
          <p:cNvPicPr>
            <a:picLocks noChangeAspect="1"/>
          </p:cNvPicPr>
          <p:nvPr/>
        </p:nvPicPr>
        <p:blipFill>
          <a:blip r:embed="rId2">
            <a:clrChange>
              <a:clrFrom>
                <a:srgbClr val="FCFCFC"/>
              </a:clrFrom>
              <a:clrTo>
                <a:srgbClr val="FCFCFC">
                  <a:alpha val="0"/>
                </a:srgbClr>
              </a:clrTo>
            </a:clrChange>
            <a:extLst>
              <a:ext uri="{28A0092B-C50C-407E-A947-70E740481C1C}">
                <a14:useLocalDpi xmlns:a14="http://schemas.microsoft.com/office/drawing/2010/main" val="0"/>
              </a:ext>
            </a:extLst>
          </a:blip>
          <a:stretch>
            <a:fillRect/>
          </a:stretch>
        </p:blipFill>
        <p:spPr>
          <a:xfrm>
            <a:off x="3053983" y="2108852"/>
            <a:ext cx="3000616" cy="2976987"/>
          </a:xfrm>
          <a:prstGeom prst="rect">
            <a:avLst/>
          </a:prstGeom>
        </p:spPr>
      </p:pic>
      <p:cxnSp>
        <p:nvCxnSpPr>
          <p:cNvPr id="60" name="Straight Arrow Connector 59"/>
          <p:cNvCxnSpPr>
            <a:stCxn id="47" idx="3"/>
            <a:endCxn id="6" idx="1"/>
          </p:cNvCxnSpPr>
          <p:nvPr/>
        </p:nvCxnSpPr>
        <p:spPr>
          <a:xfrm flipV="1">
            <a:off x="5693524" y="4272515"/>
            <a:ext cx="1274271" cy="22829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2" name="Straight Arrow Connector 61"/>
          <p:cNvCxnSpPr>
            <a:stCxn id="47" idx="3"/>
            <a:endCxn id="3" idx="1"/>
          </p:cNvCxnSpPr>
          <p:nvPr/>
        </p:nvCxnSpPr>
        <p:spPr>
          <a:xfrm>
            <a:off x="5693523" y="4500809"/>
            <a:ext cx="1274270" cy="22829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65" name="Picture 64"/>
          <p:cNvPicPr>
            <a:picLocks noChangeAspect="1"/>
          </p:cNvPicPr>
          <p:nvPr/>
        </p:nvPicPr>
        <p:blipFill>
          <a:blip r:embed="rId2">
            <a:clrChange>
              <a:clrFrom>
                <a:srgbClr val="FCFCFC"/>
              </a:clrFrom>
              <a:clrTo>
                <a:srgbClr val="FCFCFC">
                  <a:alpha val="0"/>
                </a:srgbClr>
              </a:clrTo>
            </a:clrChange>
            <a:extLst>
              <a:ext uri="{28A0092B-C50C-407E-A947-70E740481C1C}">
                <a14:useLocalDpi xmlns:a14="http://schemas.microsoft.com/office/drawing/2010/main" val="0"/>
              </a:ext>
            </a:extLst>
          </a:blip>
          <a:stretch>
            <a:fillRect/>
          </a:stretch>
        </p:blipFill>
        <p:spPr>
          <a:xfrm>
            <a:off x="9520955" y="2099133"/>
            <a:ext cx="3000616" cy="2976987"/>
          </a:xfrm>
          <a:prstGeom prst="rect">
            <a:avLst/>
          </a:prstGeom>
        </p:spPr>
      </p:pic>
      <p:sp>
        <p:nvSpPr>
          <p:cNvPr id="72" name="Title 71"/>
          <p:cNvSpPr>
            <a:spLocks noGrp="1"/>
          </p:cNvSpPr>
          <p:nvPr>
            <p:ph type="title"/>
          </p:nvPr>
        </p:nvSpPr>
        <p:spPr/>
        <p:txBody>
          <a:bodyPr/>
          <a:lstStyle/>
          <a:p>
            <a:r>
              <a:rPr lang="en-US" dirty="0" smtClean="0"/>
              <a:t>A Blob’s Life</a:t>
            </a:r>
            <a:endParaRPr lang="en-US" dirty="0"/>
          </a:p>
        </p:txBody>
      </p:sp>
      <p:cxnSp>
        <p:nvCxnSpPr>
          <p:cNvPr id="89" name="Straight Arrow Connector 88"/>
          <p:cNvCxnSpPr/>
          <p:nvPr/>
        </p:nvCxnSpPr>
        <p:spPr>
          <a:xfrm flipV="1">
            <a:off x="8307402" y="4148648"/>
            <a:ext cx="2555374" cy="971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90" name="TextBox 89"/>
          <p:cNvSpPr txBox="1"/>
          <p:nvPr/>
        </p:nvSpPr>
        <p:spPr>
          <a:xfrm>
            <a:off x="818598" y="5278093"/>
            <a:ext cx="1578216" cy="382308"/>
          </a:xfrm>
          <a:prstGeom prst="rect">
            <a:avLst/>
          </a:prstGeom>
          <a:noFill/>
        </p:spPr>
        <p:txBody>
          <a:bodyPr wrap="none" rtlCol="0">
            <a:spAutoFit/>
          </a:bodyPr>
          <a:lstStyle/>
          <a:p>
            <a:r>
              <a:rPr lang="en-US" sz="1836" dirty="0">
                <a:solidFill>
                  <a:srgbClr val="505050"/>
                </a:solidFill>
              </a:rPr>
              <a:t>Unsaved Doc</a:t>
            </a:r>
          </a:p>
        </p:txBody>
      </p:sp>
      <p:sp>
        <p:nvSpPr>
          <p:cNvPr id="94" name="TextBox 93"/>
          <p:cNvSpPr txBox="1"/>
          <p:nvPr/>
        </p:nvSpPr>
        <p:spPr>
          <a:xfrm>
            <a:off x="374182" y="1056272"/>
            <a:ext cx="3873308" cy="382308"/>
          </a:xfrm>
          <a:prstGeom prst="rect">
            <a:avLst/>
          </a:prstGeom>
          <a:noFill/>
        </p:spPr>
        <p:txBody>
          <a:bodyPr wrap="none" rtlCol="0">
            <a:spAutoFit/>
          </a:bodyPr>
          <a:lstStyle/>
          <a:p>
            <a:r>
              <a:rPr lang="en-US" sz="1836" dirty="0">
                <a:solidFill>
                  <a:srgbClr val="FFFFFF">
                    <a:lumMod val="50000"/>
                  </a:srgbClr>
                </a:solidFill>
              </a:rPr>
              <a:t>How do Blobs shred in SharePoint?</a:t>
            </a:r>
          </a:p>
        </p:txBody>
      </p:sp>
    </p:spTree>
    <p:extLst>
      <p:ext uri="{BB962C8B-B14F-4D97-AF65-F5344CB8AC3E}">
        <p14:creationId xmlns:p14="http://schemas.microsoft.com/office/powerpoint/2010/main" val="37056246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par>
                                <p:cTn id="11" presetID="6" presetClass="emph" presetSubtype="0" fill="hold" nodeType="withEffect">
                                  <p:stCondLst>
                                    <p:cond delay="0"/>
                                  </p:stCondLst>
                                  <p:childTnLst>
                                    <p:animScale>
                                      <p:cBhvr>
                                        <p:cTn id="12" dur="1500" fill="hold"/>
                                        <p:tgtEl>
                                          <p:spTgt spid="46"/>
                                        </p:tgtEl>
                                      </p:cBhvr>
                                      <p:by x="150000" y="150000"/>
                                    </p:animScale>
                                  </p:childTnLst>
                                </p:cTn>
                              </p:par>
                              <p:par>
                                <p:cTn id="13" presetID="10" presetClass="exit" presetSubtype="0" fill="hold" nodeType="withEffect">
                                  <p:stCondLst>
                                    <p:cond delay="0"/>
                                  </p:stCondLst>
                                  <p:childTnLst>
                                    <p:animEffect transition="out" filter="fade">
                                      <p:cBhvr>
                                        <p:cTn id="14" dur="1500"/>
                                        <p:tgtEl>
                                          <p:spTgt spid="46"/>
                                        </p:tgtEl>
                                      </p:cBhvr>
                                    </p:animEffect>
                                    <p:set>
                                      <p:cBhvr>
                                        <p:cTn id="15" dur="1" fill="hold">
                                          <p:stCondLst>
                                            <p:cond delay="1499"/>
                                          </p:stCondLst>
                                        </p:cTn>
                                        <p:tgtEl>
                                          <p:spTgt spid="4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nodeType="with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fade">
                                      <p:cBhvr>
                                        <p:cTn id="26" dur="500"/>
                                        <p:tgtEl>
                                          <p:spTgt spid="60"/>
                                        </p:tgtEl>
                                      </p:cBhvr>
                                    </p:animEffect>
                                  </p:childTnLst>
                                </p:cTn>
                              </p:par>
                              <p:par>
                                <p:cTn id="27" presetID="10" presetClass="entr" presetSubtype="0" fill="hold" nodeType="with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fade">
                                      <p:cBhvr>
                                        <p:cTn id="29" dur="500"/>
                                        <p:tgtEl>
                                          <p:spTgt spid="62"/>
                                        </p:tgtEl>
                                      </p:cBhvr>
                                    </p:animEffect>
                                  </p:childTnLst>
                                </p:cTn>
                              </p:par>
                              <p:par>
                                <p:cTn id="30" presetID="6" presetClass="emph" presetSubtype="0" fill="hold" nodeType="withEffect">
                                  <p:stCondLst>
                                    <p:cond delay="0"/>
                                  </p:stCondLst>
                                  <p:childTnLst>
                                    <p:animScale>
                                      <p:cBhvr>
                                        <p:cTn id="31" dur="1500" fill="hold"/>
                                        <p:tgtEl>
                                          <p:spTgt spid="2"/>
                                        </p:tgtEl>
                                      </p:cBhvr>
                                      <p:by x="150000" y="150000"/>
                                    </p:animScale>
                                  </p:childTnLst>
                                </p:cTn>
                              </p:par>
                              <p:par>
                                <p:cTn id="32" presetID="10" presetClass="exit" presetSubtype="0" fill="hold" nodeType="withEffect">
                                  <p:stCondLst>
                                    <p:cond delay="0"/>
                                  </p:stCondLst>
                                  <p:childTnLst>
                                    <p:animEffect transition="out" filter="fade">
                                      <p:cBhvr>
                                        <p:cTn id="33" dur="1500"/>
                                        <p:tgtEl>
                                          <p:spTgt spid="2"/>
                                        </p:tgtEl>
                                      </p:cBhvr>
                                    </p:animEffect>
                                    <p:set>
                                      <p:cBhvr>
                                        <p:cTn id="34" dur="1" fill="hold">
                                          <p:stCondLst>
                                            <p:cond delay="1499"/>
                                          </p:stCondLst>
                                        </p:cTn>
                                        <p:tgtEl>
                                          <p:spTgt spid="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500"/>
                                        <p:tgtEl>
                                          <p:spTgt spid="65"/>
                                        </p:tgtEl>
                                      </p:cBhvr>
                                    </p:animEffect>
                                  </p:childTnLst>
                                </p:cTn>
                              </p:par>
                              <p:par>
                                <p:cTn id="43" presetID="10" presetClass="entr" presetSubtype="0" fill="hold" nodeType="with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fade">
                                      <p:cBhvr>
                                        <p:cTn id="45" dur="500"/>
                                        <p:tgtEl>
                                          <p:spTgt spid="89"/>
                                        </p:tgtEl>
                                      </p:cBhvr>
                                    </p:animEffect>
                                  </p:childTnLst>
                                </p:cTn>
                              </p:par>
                              <p:par>
                                <p:cTn id="46" presetID="6" presetClass="emph" presetSubtype="0" fill="hold" nodeType="withEffect">
                                  <p:stCondLst>
                                    <p:cond delay="0"/>
                                  </p:stCondLst>
                                  <p:childTnLst>
                                    <p:animScale>
                                      <p:cBhvr>
                                        <p:cTn id="47" dur="1500" fill="hold"/>
                                        <p:tgtEl>
                                          <p:spTgt spid="65"/>
                                        </p:tgtEl>
                                      </p:cBhvr>
                                      <p:by x="150000" y="150000"/>
                                    </p:animScale>
                                  </p:childTnLst>
                                </p:cTn>
                              </p:par>
                              <p:par>
                                <p:cTn id="48" presetID="10" presetClass="exit" presetSubtype="0" fill="hold" nodeType="withEffect">
                                  <p:stCondLst>
                                    <p:cond delay="0"/>
                                  </p:stCondLst>
                                  <p:childTnLst>
                                    <p:animEffect transition="out" filter="fade">
                                      <p:cBhvr>
                                        <p:cTn id="49" dur="1500"/>
                                        <p:tgtEl>
                                          <p:spTgt spid="65"/>
                                        </p:tgtEl>
                                      </p:cBhvr>
                                    </p:animEffect>
                                    <p:set>
                                      <p:cBhvr>
                                        <p:cTn id="50" dur="1" fill="hold">
                                          <p:stCondLst>
                                            <p:cond delay="1499"/>
                                          </p:stCondLst>
                                        </p:cTn>
                                        <p:tgtEl>
                                          <p:spTgt spid="6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Fort Knox: </a:t>
            </a:r>
            <a:r>
              <a:rPr lang="en-US" dirty="0" smtClean="0"/>
              <a:t>Advanced Encrypted Store</a:t>
            </a:r>
            <a:endParaRPr lang="en-US" dirty="0"/>
          </a:p>
        </p:txBody>
      </p:sp>
      <p:pic>
        <p:nvPicPr>
          <p:cNvPr id="9" name="Picture 8"/>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3095" y="3211314"/>
            <a:ext cx="343088" cy="343088"/>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4637" y="2659062"/>
            <a:ext cx="1981200" cy="1981200"/>
          </a:xfrm>
          <a:prstGeom prst="rect">
            <a:avLst/>
          </a:prstGeom>
        </p:spPr>
      </p:pic>
      <p:pic>
        <p:nvPicPr>
          <p:cNvPr id="13" name="Picture 12"/>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b="80769"/>
          <a:stretch/>
        </p:blipFill>
        <p:spPr>
          <a:xfrm>
            <a:off x="274637" y="2659062"/>
            <a:ext cx="1981200" cy="381000"/>
          </a:xfrm>
          <a:prstGeom prst="rect">
            <a:avLst/>
          </a:prstGeom>
        </p:spPr>
      </p:pic>
      <p:pic>
        <p:nvPicPr>
          <p:cNvPr id="14" name="Picture 13"/>
          <p:cNvPicPr>
            <a:picLocks noChangeAspect="1"/>
          </p:cNvPicPr>
          <p:nvPr/>
        </p:nvPicPr>
        <p:blipFill rotWithShape="1">
          <a:blip r:embed="rId4">
            <a:duotone>
              <a:schemeClr val="accent1">
                <a:shade val="45000"/>
                <a:satMod val="135000"/>
              </a:schemeClr>
              <a:prstClr val="white"/>
            </a:duotone>
            <a:extLst>
              <a:ext uri="{28A0092B-C50C-407E-A947-70E740481C1C}">
                <a14:useLocalDpi xmlns:a14="http://schemas.microsoft.com/office/drawing/2010/main" val="0"/>
              </a:ext>
            </a:extLst>
          </a:blip>
          <a:srcRect t="28308" b="52461"/>
          <a:stretch/>
        </p:blipFill>
        <p:spPr>
          <a:xfrm>
            <a:off x="274637" y="3192462"/>
            <a:ext cx="1981200" cy="381000"/>
          </a:xfrm>
          <a:prstGeom prst="rect">
            <a:avLst/>
          </a:prstGeom>
        </p:spPr>
      </p:pic>
      <p:pic>
        <p:nvPicPr>
          <p:cNvPr id="15" name="Picture 14"/>
          <p:cNvPicPr>
            <a:picLocks noChangeAspect="1"/>
          </p:cNvPicPr>
          <p:nvPr/>
        </p:nvPicPr>
        <p:blipFill rotWithShape="1">
          <a:blip r:embed="rId4">
            <a:duotone>
              <a:schemeClr val="accent2">
                <a:shade val="45000"/>
                <a:satMod val="135000"/>
              </a:schemeClr>
              <a:prstClr val="white"/>
            </a:duotone>
            <a:extLst>
              <a:ext uri="{28A0092B-C50C-407E-A947-70E740481C1C}">
                <a14:useLocalDpi xmlns:a14="http://schemas.microsoft.com/office/drawing/2010/main" val="0"/>
              </a:ext>
            </a:extLst>
          </a:blip>
          <a:srcRect t="54539" b="26230"/>
          <a:stretch/>
        </p:blipFill>
        <p:spPr>
          <a:xfrm>
            <a:off x="274637" y="3725862"/>
            <a:ext cx="1981200" cy="381000"/>
          </a:xfrm>
          <a:prstGeom prst="rect">
            <a:avLst/>
          </a:prstGeom>
        </p:spPr>
      </p:pic>
      <p:pic>
        <p:nvPicPr>
          <p:cNvPr id="19" name="Picture 18"/>
          <p:cNvPicPr>
            <a:picLocks noChangeAspect="1"/>
          </p:cNvPicPr>
          <p:nvPr/>
        </p:nvPicPr>
        <p:blipFill rotWithShape="1">
          <a:blip r:embed="rId4">
            <a:duotone>
              <a:schemeClr val="accent6">
                <a:shade val="45000"/>
                <a:satMod val="135000"/>
              </a:schemeClr>
              <a:prstClr val="white"/>
            </a:duotone>
            <a:extLst>
              <a:ext uri="{28A0092B-C50C-407E-A947-70E740481C1C}">
                <a14:useLocalDpi xmlns:a14="http://schemas.microsoft.com/office/drawing/2010/main" val="0"/>
              </a:ext>
            </a:extLst>
          </a:blip>
          <a:srcRect t="80770" b="-1"/>
          <a:stretch/>
        </p:blipFill>
        <p:spPr>
          <a:xfrm>
            <a:off x="274637" y="4259262"/>
            <a:ext cx="1981200" cy="381000"/>
          </a:xfrm>
          <a:prstGeom prst="rect">
            <a:avLst/>
          </a:prstGeom>
        </p:spPr>
      </p:pic>
      <p:pic>
        <p:nvPicPr>
          <p:cNvPr id="22" name="Picture 21"/>
          <p:cNvPicPr>
            <a:picLocks noChangeAspect="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3095" y="2689224"/>
            <a:ext cx="343088" cy="343088"/>
          </a:xfrm>
          <a:prstGeom prst="rect">
            <a:avLst/>
          </a:prstGeom>
        </p:spPr>
      </p:pic>
      <p:pic>
        <p:nvPicPr>
          <p:cNvPr id="23" name="Picture 22"/>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095" y="3766498"/>
            <a:ext cx="343088" cy="343088"/>
          </a:xfrm>
          <a:prstGeom prst="rect">
            <a:avLst/>
          </a:prstGeom>
        </p:spPr>
      </p:pic>
      <p:pic>
        <p:nvPicPr>
          <p:cNvPr id="24" name="Picture 23"/>
          <p:cNvPicPr>
            <a:picLocks noChangeAspect="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103095" y="4268233"/>
            <a:ext cx="343088" cy="343088"/>
          </a:xfrm>
          <a:prstGeom prst="rect">
            <a:avLst/>
          </a:prstGeom>
        </p:spPr>
      </p:pic>
      <p:grpSp>
        <p:nvGrpSpPr>
          <p:cNvPr id="58" name="Group 57"/>
          <p:cNvGrpSpPr/>
          <p:nvPr/>
        </p:nvGrpSpPr>
        <p:grpSpPr>
          <a:xfrm>
            <a:off x="4618037" y="1363662"/>
            <a:ext cx="1225766" cy="1225766"/>
            <a:chOff x="4618037" y="1363662"/>
            <a:chExt cx="1225766" cy="1225766"/>
          </a:xfrm>
        </p:grpSpPr>
        <p:pic>
          <p:nvPicPr>
            <p:cNvPr id="26" name="Picture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18037" y="1363662"/>
              <a:ext cx="1225766" cy="1225766"/>
            </a:xfrm>
            <a:prstGeom prst="rect">
              <a:avLst/>
            </a:prstGeom>
          </p:spPr>
        </p:pic>
        <p:sp>
          <p:nvSpPr>
            <p:cNvPr id="39" name="TextBox 38"/>
            <p:cNvSpPr txBox="1"/>
            <p:nvPr/>
          </p:nvSpPr>
          <p:spPr>
            <a:xfrm>
              <a:off x="4618037" y="1997390"/>
              <a:ext cx="457200"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dirty="0" smtClean="0">
                  <a:solidFill>
                    <a:srgbClr val="FFFFFF"/>
                  </a:solidFill>
                </a:rPr>
                <a:t>A</a:t>
              </a:r>
            </a:p>
          </p:txBody>
        </p:sp>
      </p:grpSp>
      <p:grpSp>
        <p:nvGrpSpPr>
          <p:cNvPr id="59" name="Group 58"/>
          <p:cNvGrpSpPr/>
          <p:nvPr/>
        </p:nvGrpSpPr>
        <p:grpSpPr>
          <a:xfrm>
            <a:off x="6188840" y="1363662"/>
            <a:ext cx="1281000" cy="1225766"/>
            <a:chOff x="6188840" y="1363662"/>
            <a:chExt cx="1281000" cy="1225766"/>
          </a:xfrm>
        </p:grpSpPr>
        <p:pic>
          <p:nvPicPr>
            <p:cNvPr id="29" name="Picture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4074" y="1363662"/>
              <a:ext cx="1225766" cy="1225766"/>
            </a:xfrm>
            <a:prstGeom prst="rect">
              <a:avLst/>
            </a:prstGeom>
          </p:spPr>
        </p:pic>
        <p:sp>
          <p:nvSpPr>
            <p:cNvPr id="40" name="TextBox 39"/>
            <p:cNvSpPr txBox="1"/>
            <p:nvPr/>
          </p:nvSpPr>
          <p:spPr>
            <a:xfrm>
              <a:off x="6188840" y="1997390"/>
              <a:ext cx="457200"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dirty="0" smtClean="0">
                  <a:solidFill>
                    <a:srgbClr val="FFFFFF"/>
                  </a:solidFill>
                </a:rPr>
                <a:t>B</a:t>
              </a:r>
            </a:p>
          </p:txBody>
        </p:sp>
      </p:grpSp>
      <p:grpSp>
        <p:nvGrpSpPr>
          <p:cNvPr id="60" name="Group 59"/>
          <p:cNvGrpSpPr/>
          <p:nvPr/>
        </p:nvGrpSpPr>
        <p:grpSpPr>
          <a:xfrm>
            <a:off x="7870111" y="1363662"/>
            <a:ext cx="1225766" cy="1225766"/>
            <a:chOff x="7870111" y="1363662"/>
            <a:chExt cx="1225766" cy="1225766"/>
          </a:xfrm>
        </p:grpSpPr>
        <p:pic>
          <p:nvPicPr>
            <p:cNvPr id="30" name="Picture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0111" y="1363662"/>
              <a:ext cx="1225766" cy="1225766"/>
            </a:xfrm>
            <a:prstGeom prst="rect">
              <a:avLst/>
            </a:prstGeom>
          </p:spPr>
        </p:pic>
        <p:sp>
          <p:nvSpPr>
            <p:cNvPr id="41" name="TextBox 40"/>
            <p:cNvSpPr txBox="1"/>
            <p:nvPr/>
          </p:nvSpPr>
          <p:spPr>
            <a:xfrm>
              <a:off x="7870111" y="1997390"/>
              <a:ext cx="457200"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dirty="0" smtClean="0">
                  <a:solidFill>
                    <a:srgbClr val="FFFFFF"/>
                  </a:solidFill>
                </a:rPr>
                <a:t>C</a:t>
              </a:r>
            </a:p>
          </p:txBody>
        </p:sp>
      </p:grpSp>
      <p:grpSp>
        <p:nvGrpSpPr>
          <p:cNvPr id="61" name="Group 60"/>
          <p:cNvGrpSpPr/>
          <p:nvPr/>
        </p:nvGrpSpPr>
        <p:grpSpPr>
          <a:xfrm>
            <a:off x="9489084" y="1371808"/>
            <a:ext cx="1232830" cy="1225766"/>
            <a:chOff x="9489084" y="1371808"/>
            <a:chExt cx="1232830" cy="1225766"/>
          </a:xfrm>
        </p:grpSpPr>
        <p:pic>
          <p:nvPicPr>
            <p:cNvPr id="31" name="Pictur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96148" y="1371808"/>
              <a:ext cx="1225766" cy="1225766"/>
            </a:xfrm>
            <a:prstGeom prst="rect">
              <a:avLst/>
            </a:prstGeom>
          </p:spPr>
        </p:pic>
        <p:sp>
          <p:nvSpPr>
            <p:cNvPr id="42" name="TextBox 41"/>
            <p:cNvSpPr txBox="1"/>
            <p:nvPr/>
          </p:nvSpPr>
          <p:spPr>
            <a:xfrm>
              <a:off x="9489084" y="1997390"/>
              <a:ext cx="457200"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dirty="0" smtClean="0">
                  <a:solidFill>
                    <a:srgbClr val="FFFFFF"/>
                  </a:solidFill>
                </a:rPr>
                <a:t>D</a:t>
              </a:r>
            </a:p>
          </p:txBody>
        </p:sp>
      </p:grpSp>
      <p:grpSp>
        <p:nvGrpSpPr>
          <p:cNvPr id="81" name="Group 80"/>
          <p:cNvGrpSpPr/>
          <p:nvPr/>
        </p:nvGrpSpPr>
        <p:grpSpPr>
          <a:xfrm>
            <a:off x="3094037" y="4862766"/>
            <a:ext cx="1025577" cy="1225296"/>
            <a:chOff x="4452514" y="5021642"/>
            <a:chExt cx="1025577" cy="1225296"/>
          </a:xfrm>
        </p:grpSpPr>
        <p:pic>
          <p:nvPicPr>
            <p:cNvPr id="38" name="Picture 3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52514" y="5021642"/>
              <a:ext cx="1025577" cy="1225296"/>
            </a:xfrm>
            <a:prstGeom prst="rect">
              <a:avLst/>
            </a:prstGeom>
          </p:spPr>
        </p:pic>
        <p:sp>
          <p:nvSpPr>
            <p:cNvPr id="44" name="TextBox 43"/>
            <p:cNvSpPr txBox="1"/>
            <p:nvPr/>
          </p:nvSpPr>
          <p:spPr>
            <a:xfrm>
              <a:off x="4620221" y="5492099"/>
              <a:ext cx="457200"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dirty="0" smtClean="0">
                  <a:solidFill>
                    <a:srgbClr val="FFFFFF"/>
                  </a:solidFill>
                </a:rPr>
                <a:t>E</a:t>
              </a:r>
            </a:p>
          </p:txBody>
        </p:sp>
      </p:grpSp>
      <p:sp>
        <p:nvSpPr>
          <p:cNvPr id="64" name="Rectangle 63"/>
          <p:cNvSpPr/>
          <p:nvPr/>
        </p:nvSpPr>
        <p:spPr bwMode="auto">
          <a:xfrm>
            <a:off x="9258584" y="4875338"/>
            <a:ext cx="158153" cy="222124"/>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5" name="Rectangle 64"/>
          <p:cNvSpPr/>
          <p:nvPr/>
        </p:nvSpPr>
        <p:spPr bwMode="auto">
          <a:xfrm>
            <a:off x="9258584" y="5411654"/>
            <a:ext cx="158153" cy="222124"/>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6" name="Rectangle 65"/>
          <p:cNvSpPr/>
          <p:nvPr/>
        </p:nvSpPr>
        <p:spPr bwMode="auto">
          <a:xfrm>
            <a:off x="9258584" y="5987253"/>
            <a:ext cx="158153" cy="222124"/>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108" name="Group 107"/>
          <p:cNvGrpSpPr/>
          <p:nvPr/>
        </p:nvGrpSpPr>
        <p:grpSpPr>
          <a:xfrm>
            <a:off x="8351837" y="3895759"/>
            <a:ext cx="4267200" cy="3182902"/>
            <a:chOff x="8351837" y="3895759"/>
            <a:chExt cx="4267200" cy="3182902"/>
          </a:xfrm>
        </p:grpSpPr>
        <p:sp>
          <p:nvSpPr>
            <p:cNvPr id="63" name="Rectangle 62"/>
            <p:cNvSpPr/>
            <p:nvPr/>
          </p:nvSpPr>
          <p:spPr bwMode="auto">
            <a:xfrm>
              <a:off x="9340537" y="3945494"/>
              <a:ext cx="3278500" cy="3133167"/>
            </a:xfrm>
            <a:prstGeom prst="rect">
              <a:avLst/>
            </a:prstGeom>
            <a:noFill/>
            <a:ln>
              <a:solidFill>
                <a:srgbClr val="333333"/>
              </a:solidFill>
              <a:prstDash val="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21" name="Picture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51837" y="3895759"/>
              <a:ext cx="2788430" cy="2788430"/>
            </a:xfrm>
            <a:prstGeom prst="rect">
              <a:avLst/>
            </a:prstGeom>
          </p:spPr>
        </p:pic>
        <p:sp>
          <p:nvSpPr>
            <p:cNvPr id="8" name="TextBox 7"/>
            <p:cNvSpPr txBox="1"/>
            <p:nvPr/>
          </p:nvSpPr>
          <p:spPr>
            <a:xfrm>
              <a:off x="8626404" y="4116604"/>
              <a:ext cx="1785073"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dirty="0" smtClean="0">
                  <a:solidFill>
                    <a:srgbClr val="FFFFFF"/>
                  </a:solidFill>
                  <a:latin typeface="Segoe UI Light"/>
                </a:rPr>
                <a:t>Key Store</a:t>
              </a:r>
            </a:p>
          </p:txBody>
        </p:sp>
      </p:grpSp>
      <p:grpSp>
        <p:nvGrpSpPr>
          <p:cNvPr id="45" name="Group 44"/>
          <p:cNvGrpSpPr/>
          <p:nvPr/>
        </p:nvGrpSpPr>
        <p:grpSpPr>
          <a:xfrm>
            <a:off x="10986670" y="4025069"/>
            <a:ext cx="707704" cy="707704"/>
            <a:chOff x="3856036" y="2930316"/>
            <a:chExt cx="707704" cy="707704"/>
          </a:xfrm>
        </p:grpSpPr>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856036" y="2930316"/>
              <a:ext cx="707704" cy="707704"/>
            </a:xfrm>
            <a:prstGeom prst="rect">
              <a:avLst/>
            </a:prstGeom>
          </p:spPr>
        </p:pic>
        <p:sp>
          <p:nvSpPr>
            <p:cNvPr id="43" name="TextBox 42"/>
            <p:cNvSpPr txBox="1"/>
            <p:nvPr/>
          </p:nvSpPr>
          <p:spPr>
            <a:xfrm>
              <a:off x="4053619" y="2946587"/>
              <a:ext cx="457200"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solidFill>
                    <a:srgbClr val="FFFFFF"/>
                  </a:solidFill>
                </a:rPr>
                <a:t>A</a:t>
              </a:r>
            </a:p>
          </p:txBody>
        </p:sp>
      </p:grpSp>
      <p:grpSp>
        <p:nvGrpSpPr>
          <p:cNvPr id="67" name="Group 66"/>
          <p:cNvGrpSpPr/>
          <p:nvPr/>
        </p:nvGrpSpPr>
        <p:grpSpPr>
          <a:xfrm>
            <a:off x="11366983" y="4466105"/>
            <a:ext cx="707704" cy="707704"/>
            <a:chOff x="3856036" y="2930316"/>
            <a:chExt cx="707704" cy="707704"/>
          </a:xfrm>
        </p:grpSpPr>
        <p:pic>
          <p:nvPicPr>
            <p:cNvPr id="68" name="Picture 6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856036" y="2930316"/>
              <a:ext cx="707704" cy="707704"/>
            </a:xfrm>
            <a:prstGeom prst="rect">
              <a:avLst/>
            </a:prstGeom>
          </p:spPr>
        </p:pic>
        <p:sp>
          <p:nvSpPr>
            <p:cNvPr id="69" name="TextBox 68"/>
            <p:cNvSpPr txBox="1"/>
            <p:nvPr/>
          </p:nvSpPr>
          <p:spPr>
            <a:xfrm>
              <a:off x="4053619" y="2946587"/>
              <a:ext cx="457200"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solidFill>
                    <a:srgbClr val="FFFFFF"/>
                  </a:solidFill>
                </a:rPr>
                <a:t>B</a:t>
              </a:r>
            </a:p>
          </p:txBody>
        </p:sp>
      </p:grpSp>
      <p:grpSp>
        <p:nvGrpSpPr>
          <p:cNvPr id="70" name="Group 69"/>
          <p:cNvGrpSpPr/>
          <p:nvPr/>
        </p:nvGrpSpPr>
        <p:grpSpPr>
          <a:xfrm>
            <a:off x="11550999" y="5097462"/>
            <a:ext cx="707704" cy="707704"/>
            <a:chOff x="3856036" y="2930316"/>
            <a:chExt cx="707704" cy="707704"/>
          </a:xfrm>
        </p:grpSpPr>
        <p:pic>
          <p:nvPicPr>
            <p:cNvPr id="71" name="Picture 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856036" y="2930316"/>
              <a:ext cx="707704" cy="707704"/>
            </a:xfrm>
            <a:prstGeom prst="rect">
              <a:avLst/>
            </a:prstGeom>
          </p:spPr>
        </p:pic>
        <p:sp>
          <p:nvSpPr>
            <p:cNvPr id="72" name="TextBox 71"/>
            <p:cNvSpPr txBox="1"/>
            <p:nvPr/>
          </p:nvSpPr>
          <p:spPr>
            <a:xfrm>
              <a:off x="4053619" y="2946587"/>
              <a:ext cx="457200"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solidFill>
                    <a:srgbClr val="FFFFFF"/>
                  </a:solidFill>
                </a:rPr>
                <a:t>C</a:t>
              </a:r>
            </a:p>
          </p:txBody>
        </p:sp>
      </p:grpSp>
      <p:grpSp>
        <p:nvGrpSpPr>
          <p:cNvPr id="73" name="Group 72"/>
          <p:cNvGrpSpPr/>
          <p:nvPr/>
        </p:nvGrpSpPr>
        <p:grpSpPr>
          <a:xfrm>
            <a:off x="11630614" y="5694420"/>
            <a:ext cx="707704" cy="707704"/>
            <a:chOff x="3856036" y="2930316"/>
            <a:chExt cx="707704" cy="707704"/>
          </a:xfrm>
        </p:grpSpPr>
        <p:pic>
          <p:nvPicPr>
            <p:cNvPr id="74" name="Picture 7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856036" y="2930316"/>
              <a:ext cx="707704" cy="707704"/>
            </a:xfrm>
            <a:prstGeom prst="rect">
              <a:avLst/>
            </a:prstGeom>
          </p:spPr>
        </p:pic>
        <p:sp>
          <p:nvSpPr>
            <p:cNvPr id="75" name="TextBox 74"/>
            <p:cNvSpPr txBox="1"/>
            <p:nvPr/>
          </p:nvSpPr>
          <p:spPr>
            <a:xfrm>
              <a:off x="4053619" y="2946587"/>
              <a:ext cx="457200"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solidFill>
                    <a:srgbClr val="FFFFFF"/>
                  </a:solidFill>
                </a:rPr>
                <a:t>D</a:t>
              </a:r>
            </a:p>
          </p:txBody>
        </p:sp>
      </p:grpSp>
      <p:grpSp>
        <p:nvGrpSpPr>
          <p:cNvPr id="80" name="Group 79"/>
          <p:cNvGrpSpPr/>
          <p:nvPr/>
        </p:nvGrpSpPr>
        <p:grpSpPr>
          <a:xfrm>
            <a:off x="103095" y="3879350"/>
            <a:ext cx="2788920" cy="2788920"/>
            <a:chOff x="2486538" y="4875338"/>
            <a:chExt cx="1949667" cy="1949667"/>
          </a:xfrm>
        </p:grpSpPr>
        <p:grpSp>
          <p:nvGrpSpPr>
            <p:cNvPr id="76" name="Big DB"/>
            <p:cNvGrpSpPr/>
            <p:nvPr/>
          </p:nvGrpSpPr>
          <p:grpSpPr>
            <a:xfrm>
              <a:off x="2486538" y="4875338"/>
              <a:ext cx="1949667" cy="1949667"/>
              <a:chOff x="-67080" y="2610965"/>
              <a:chExt cx="2709682" cy="2709682"/>
            </a:xfrm>
          </p:grpSpPr>
          <p:sp>
            <p:nvSpPr>
              <p:cNvPr id="77" name="Rounded Rectangle 76"/>
              <p:cNvSpPr/>
              <p:nvPr/>
            </p:nvSpPr>
            <p:spPr bwMode="auto">
              <a:xfrm>
                <a:off x="170919" y="2887662"/>
                <a:ext cx="2237318" cy="1936145"/>
              </a:xfrm>
              <a:prstGeom prst="round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78" name="Picture 7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080" y="2610965"/>
                <a:ext cx="2709682" cy="2709682"/>
              </a:xfrm>
              <a:prstGeom prst="rect">
                <a:avLst/>
              </a:prstGeom>
            </p:spPr>
          </p:pic>
        </p:grpSp>
        <p:sp>
          <p:nvSpPr>
            <p:cNvPr id="79" name="TextBox 78"/>
            <p:cNvSpPr txBox="1"/>
            <p:nvPr/>
          </p:nvSpPr>
          <p:spPr>
            <a:xfrm>
              <a:off x="2566201" y="5087424"/>
              <a:ext cx="1785073" cy="400196"/>
            </a:xfrm>
            <a:prstGeom prst="rect">
              <a:avLst/>
            </a:prstGeom>
            <a:noFill/>
          </p:spPr>
          <p:txBody>
            <a:bodyPr wrap="square" lIns="182880" tIns="146304" rIns="182880" bIns="146304" rtlCol="0">
              <a:spAutoFit/>
            </a:bodyPr>
            <a:lstStyle/>
            <a:p>
              <a:pPr algn="ctr">
                <a:lnSpc>
                  <a:spcPct val="90000"/>
                </a:lnSpc>
                <a:spcAft>
                  <a:spcPts val="600"/>
                </a:spcAft>
              </a:pPr>
              <a:r>
                <a:rPr lang="en-US" sz="2000" dirty="0" smtClean="0">
                  <a:solidFill>
                    <a:srgbClr val="FFFFFF"/>
                  </a:solidFill>
                  <a:latin typeface="Segoe UI Light"/>
                </a:rPr>
                <a:t>Content DB</a:t>
              </a:r>
            </a:p>
          </p:txBody>
        </p:sp>
      </p:grpSp>
      <p:grpSp>
        <p:nvGrpSpPr>
          <p:cNvPr id="92" name="Group 91"/>
          <p:cNvGrpSpPr/>
          <p:nvPr/>
        </p:nvGrpSpPr>
        <p:grpSpPr>
          <a:xfrm>
            <a:off x="10094174" y="3192462"/>
            <a:ext cx="1272809" cy="1272809"/>
            <a:chOff x="10094174" y="3192462"/>
            <a:chExt cx="1272809" cy="1272809"/>
          </a:xfrm>
        </p:grpSpPr>
        <p:grpSp>
          <p:nvGrpSpPr>
            <p:cNvPr id="91" name="Group 90"/>
            <p:cNvGrpSpPr/>
            <p:nvPr/>
          </p:nvGrpSpPr>
          <p:grpSpPr>
            <a:xfrm>
              <a:off x="10336875" y="3625534"/>
              <a:ext cx="797638" cy="753076"/>
              <a:chOff x="10336875" y="3625534"/>
              <a:chExt cx="797638" cy="753076"/>
            </a:xfrm>
          </p:grpSpPr>
          <p:sp>
            <p:nvSpPr>
              <p:cNvPr id="82" name="Oval 81"/>
              <p:cNvSpPr/>
              <p:nvPr/>
            </p:nvSpPr>
            <p:spPr bwMode="auto">
              <a:xfrm>
                <a:off x="10434317" y="3769010"/>
                <a:ext cx="593667" cy="609600"/>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9" name="Oval 88"/>
              <p:cNvSpPr/>
              <p:nvPr/>
            </p:nvSpPr>
            <p:spPr bwMode="auto">
              <a:xfrm>
                <a:off x="10516752" y="3672121"/>
                <a:ext cx="617761" cy="609600"/>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0" name="Oval 89"/>
              <p:cNvSpPr/>
              <p:nvPr/>
            </p:nvSpPr>
            <p:spPr bwMode="auto">
              <a:xfrm>
                <a:off x="10336875" y="3625534"/>
                <a:ext cx="593667" cy="609600"/>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pic>
          <p:nvPicPr>
            <p:cNvPr id="3" name="Picture 2"/>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0094174" y="3192462"/>
              <a:ext cx="1272809" cy="1272809"/>
            </a:xfrm>
            <a:prstGeom prst="rect">
              <a:avLst/>
            </a:prstGeom>
          </p:spPr>
        </p:pic>
      </p:grpSp>
      <p:grpSp>
        <p:nvGrpSpPr>
          <p:cNvPr id="95" name="Group 94"/>
          <p:cNvGrpSpPr/>
          <p:nvPr/>
        </p:nvGrpSpPr>
        <p:grpSpPr>
          <a:xfrm>
            <a:off x="10990286" y="4018502"/>
            <a:ext cx="704088" cy="720216"/>
            <a:chOff x="4427537" y="4025069"/>
            <a:chExt cx="704088" cy="720216"/>
          </a:xfrm>
        </p:grpSpPr>
        <p:pic>
          <p:nvPicPr>
            <p:cNvPr id="93" name="Picture 92"/>
            <p:cNvPicPr>
              <a:picLocks noChangeAspect="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H="1">
              <a:off x="4427537" y="4041197"/>
              <a:ext cx="704088" cy="704088"/>
            </a:xfrm>
            <a:prstGeom prst="rect">
              <a:avLst/>
            </a:prstGeom>
          </p:spPr>
        </p:pic>
        <p:sp>
          <p:nvSpPr>
            <p:cNvPr id="94" name="TextBox 93"/>
            <p:cNvSpPr txBox="1"/>
            <p:nvPr/>
          </p:nvSpPr>
          <p:spPr>
            <a:xfrm>
              <a:off x="4596634" y="4025069"/>
              <a:ext cx="457200"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solidFill>
                    <a:srgbClr val="FFFFFF"/>
                  </a:solidFill>
                </a:rPr>
                <a:t>A</a:t>
              </a:r>
              <a:endParaRPr lang="en-US" sz="2400" dirty="0" smtClean="0">
                <a:gradFill>
                  <a:gsLst>
                    <a:gs pos="2917">
                      <a:srgbClr val="505050"/>
                    </a:gs>
                    <a:gs pos="30000">
                      <a:srgbClr val="505050"/>
                    </a:gs>
                  </a:gsLst>
                  <a:lin ang="5400000" scaled="0"/>
                </a:gradFill>
              </a:endParaRPr>
            </a:p>
          </p:txBody>
        </p:sp>
      </p:grpSp>
      <p:grpSp>
        <p:nvGrpSpPr>
          <p:cNvPr id="99" name="Group 98"/>
          <p:cNvGrpSpPr/>
          <p:nvPr/>
        </p:nvGrpSpPr>
        <p:grpSpPr>
          <a:xfrm>
            <a:off x="11384628" y="4447185"/>
            <a:ext cx="704088" cy="720216"/>
            <a:chOff x="4427537" y="4025069"/>
            <a:chExt cx="704088" cy="720216"/>
          </a:xfrm>
        </p:grpSpPr>
        <p:pic>
          <p:nvPicPr>
            <p:cNvPr id="100" name="Picture 99"/>
            <p:cNvPicPr>
              <a:picLocks noChangeAspect="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H="1">
              <a:off x="4427537" y="4041197"/>
              <a:ext cx="704088" cy="704088"/>
            </a:xfrm>
            <a:prstGeom prst="rect">
              <a:avLst/>
            </a:prstGeom>
          </p:spPr>
        </p:pic>
        <p:sp>
          <p:nvSpPr>
            <p:cNvPr id="101" name="TextBox 100"/>
            <p:cNvSpPr txBox="1"/>
            <p:nvPr/>
          </p:nvSpPr>
          <p:spPr>
            <a:xfrm>
              <a:off x="4596634" y="4025069"/>
              <a:ext cx="457200"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solidFill>
                    <a:srgbClr val="FFFFFF"/>
                  </a:solidFill>
                </a:rPr>
                <a:t>B</a:t>
              </a:r>
              <a:endParaRPr lang="en-US" sz="2400" dirty="0" smtClean="0">
                <a:gradFill>
                  <a:gsLst>
                    <a:gs pos="2917">
                      <a:srgbClr val="505050"/>
                    </a:gs>
                    <a:gs pos="30000">
                      <a:srgbClr val="505050"/>
                    </a:gs>
                  </a:gsLst>
                  <a:lin ang="5400000" scaled="0"/>
                </a:gradFill>
              </a:endParaRPr>
            </a:p>
          </p:txBody>
        </p:sp>
      </p:grpSp>
      <p:grpSp>
        <p:nvGrpSpPr>
          <p:cNvPr id="102" name="Group 101"/>
          <p:cNvGrpSpPr/>
          <p:nvPr/>
        </p:nvGrpSpPr>
        <p:grpSpPr>
          <a:xfrm>
            <a:off x="11547478" y="5078542"/>
            <a:ext cx="704088" cy="720216"/>
            <a:chOff x="4427537" y="4025069"/>
            <a:chExt cx="704088" cy="720216"/>
          </a:xfrm>
        </p:grpSpPr>
        <p:pic>
          <p:nvPicPr>
            <p:cNvPr id="103" name="Picture 102"/>
            <p:cNvPicPr>
              <a:picLocks noChangeAspect="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H="1">
              <a:off x="4427537" y="4041197"/>
              <a:ext cx="704088" cy="704088"/>
            </a:xfrm>
            <a:prstGeom prst="rect">
              <a:avLst/>
            </a:prstGeom>
          </p:spPr>
        </p:pic>
        <p:sp>
          <p:nvSpPr>
            <p:cNvPr id="104" name="TextBox 103"/>
            <p:cNvSpPr txBox="1"/>
            <p:nvPr/>
          </p:nvSpPr>
          <p:spPr>
            <a:xfrm>
              <a:off x="4596634" y="4025069"/>
              <a:ext cx="457200"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solidFill>
                    <a:srgbClr val="FFFFFF"/>
                  </a:solidFill>
                </a:rPr>
                <a:t>C</a:t>
              </a:r>
              <a:endParaRPr lang="en-US" sz="2400" dirty="0" smtClean="0">
                <a:gradFill>
                  <a:gsLst>
                    <a:gs pos="2917">
                      <a:srgbClr val="505050"/>
                    </a:gs>
                    <a:gs pos="30000">
                      <a:srgbClr val="505050"/>
                    </a:gs>
                  </a:gsLst>
                  <a:lin ang="5400000" scaled="0"/>
                </a:gradFill>
              </a:endParaRPr>
            </a:p>
          </p:txBody>
        </p:sp>
      </p:grpSp>
      <p:grpSp>
        <p:nvGrpSpPr>
          <p:cNvPr id="105" name="Group 104"/>
          <p:cNvGrpSpPr/>
          <p:nvPr/>
        </p:nvGrpSpPr>
        <p:grpSpPr>
          <a:xfrm>
            <a:off x="11623487" y="5677014"/>
            <a:ext cx="704088" cy="720216"/>
            <a:chOff x="4427537" y="4025069"/>
            <a:chExt cx="704088" cy="720216"/>
          </a:xfrm>
        </p:grpSpPr>
        <p:pic>
          <p:nvPicPr>
            <p:cNvPr id="106" name="Picture 105"/>
            <p:cNvPicPr>
              <a:picLocks noChangeAspect="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H="1">
              <a:off x="4427537" y="4041197"/>
              <a:ext cx="704088" cy="704088"/>
            </a:xfrm>
            <a:prstGeom prst="rect">
              <a:avLst/>
            </a:prstGeom>
          </p:spPr>
        </p:pic>
        <p:sp>
          <p:nvSpPr>
            <p:cNvPr id="107" name="TextBox 106"/>
            <p:cNvSpPr txBox="1"/>
            <p:nvPr/>
          </p:nvSpPr>
          <p:spPr>
            <a:xfrm>
              <a:off x="4596634" y="4025069"/>
              <a:ext cx="457200"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solidFill>
                    <a:srgbClr val="FFFFFF"/>
                  </a:solidFill>
                </a:rPr>
                <a:t>D</a:t>
              </a:r>
              <a:endParaRPr lang="en-US" sz="2400" dirty="0" smtClean="0">
                <a:gradFill>
                  <a:gsLst>
                    <a:gs pos="2917">
                      <a:srgbClr val="505050"/>
                    </a:gs>
                    <a:gs pos="30000">
                      <a:srgbClr val="505050"/>
                    </a:gs>
                  </a:gsLst>
                  <a:lin ang="5400000" scaled="0"/>
                </a:gradFill>
              </a:endParaRPr>
            </a:p>
          </p:txBody>
        </p:sp>
      </p:grpSp>
      <p:pic>
        <p:nvPicPr>
          <p:cNvPr id="5" name="Thief 1"/>
          <p:cNvPicPr>
            <a:picLocks noChangeAspect="1"/>
          </p:cNvPicPr>
          <p:nvPr/>
        </p:nvPicPr>
        <p:blipFill rotWithShape="1">
          <a:blip r:embed="rId10">
            <a:duotone>
              <a:prstClr val="black"/>
              <a:srgbClr val="333333">
                <a:tint val="45000"/>
                <a:satMod val="400000"/>
              </a:srgbClr>
            </a:duotone>
            <a:lum bright="20000" contrast="-20000"/>
            <a:extLst>
              <a:ext uri="{28A0092B-C50C-407E-A947-70E740481C1C}">
                <a14:useLocalDpi xmlns:a14="http://schemas.microsoft.com/office/drawing/2010/main" val="0"/>
              </a:ext>
            </a:extLst>
          </a:blip>
          <a:srcRect b="53141"/>
          <a:stretch/>
        </p:blipFill>
        <p:spPr>
          <a:xfrm flipH="1">
            <a:off x="2913855" y="7647697"/>
            <a:ext cx="2964612" cy="1136866"/>
          </a:xfrm>
          <a:prstGeom prst="rect">
            <a:avLst/>
          </a:prstGeom>
        </p:spPr>
      </p:pic>
      <p:pic>
        <p:nvPicPr>
          <p:cNvPr id="83" name="Thief 2"/>
          <p:cNvPicPr>
            <a:picLocks noChangeAspect="1"/>
          </p:cNvPicPr>
          <p:nvPr/>
        </p:nvPicPr>
        <p:blipFill rotWithShape="1">
          <a:blip r:embed="rId10">
            <a:duotone>
              <a:prstClr val="black"/>
              <a:srgbClr val="333333">
                <a:tint val="45000"/>
                <a:satMod val="400000"/>
              </a:srgbClr>
            </a:duotone>
            <a:lum bright="20000" contrast="-20000"/>
            <a:extLst>
              <a:ext uri="{28A0092B-C50C-407E-A947-70E740481C1C}">
                <a14:useLocalDpi xmlns:a14="http://schemas.microsoft.com/office/drawing/2010/main" val="0"/>
              </a:ext>
            </a:extLst>
          </a:blip>
          <a:srcRect l="43886" b="41827"/>
          <a:stretch/>
        </p:blipFill>
        <p:spPr>
          <a:xfrm flipH="1" flipV="1">
            <a:off x="12467818" y="-47689"/>
            <a:ext cx="1663546" cy="1411351"/>
          </a:xfrm>
          <a:prstGeom prst="rect">
            <a:avLst/>
          </a:prstGeom>
        </p:spPr>
      </p:pic>
      <p:pic>
        <p:nvPicPr>
          <p:cNvPr id="84" name="Thief 3"/>
          <p:cNvPicPr>
            <a:picLocks noChangeAspect="1"/>
          </p:cNvPicPr>
          <p:nvPr/>
        </p:nvPicPr>
        <p:blipFill rotWithShape="1">
          <a:blip r:embed="rId10">
            <a:duotone>
              <a:prstClr val="black"/>
              <a:srgbClr val="333333">
                <a:tint val="45000"/>
                <a:satMod val="400000"/>
              </a:srgbClr>
            </a:duotone>
            <a:lum bright="20000" contrast="-20000"/>
            <a:extLst>
              <a:ext uri="{28A0092B-C50C-407E-A947-70E740481C1C}">
                <a14:useLocalDpi xmlns:a14="http://schemas.microsoft.com/office/drawing/2010/main" val="0"/>
              </a:ext>
            </a:extLst>
          </a:blip>
          <a:srcRect b="735"/>
          <a:stretch/>
        </p:blipFill>
        <p:spPr>
          <a:xfrm rot="19315562">
            <a:off x="5948760" y="7562914"/>
            <a:ext cx="2964612" cy="2408318"/>
          </a:xfrm>
          <a:prstGeom prst="rect">
            <a:avLst/>
          </a:prstGeom>
        </p:spPr>
      </p:pic>
      <p:grpSp>
        <p:nvGrpSpPr>
          <p:cNvPr id="55" name="Group 54"/>
          <p:cNvGrpSpPr/>
          <p:nvPr/>
        </p:nvGrpSpPr>
        <p:grpSpPr>
          <a:xfrm>
            <a:off x="10830401" y="6064563"/>
            <a:ext cx="707704" cy="707704"/>
            <a:chOff x="3856036" y="2930316"/>
            <a:chExt cx="707704" cy="707704"/>
          </a:xfrm>
        </p:grpSpPr>
        <p:pic>
          <p:nvPicPr>
            <p:cNvPr id="56" name="Picture 5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856036" y="2930316"/>
              <a:ext cx="707704" cy="707704"/>
            </a:xfrm>
            <a:prstGeom prst="rect">
              <a:avLst/>
            </a:prstGeom>
          </p:spPr>
        </p:pic>
        <p:sp>
          <p:nvSpPr>
            <p:cNvPr id="57" name="TextBox 56"/>
            <p:cNvSpPr txBox="1"/>
            <p:nvPr/>
          </p:nvSpPr>
          <p:spPr>
            <a:xfrm>
              <a:off x="4053619" y="2946587"/>
              <a:ext cx="457200"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solidFill>
                    <a:srgbClr val="FFFFFF"/>
                  </a:solidFill>
                </a:rPr>
                <a:t>E</a:t>
              </a:r>
            </a:p>
          </p:txBody>
        </p:sp>
      </p:grpSp>
      <p:sp>
        <p:nvSpPr>
          <p:cNvPr id="6" name="Rounded Rectangle 5"/>
          <p:cNvSpPr/>
          <p:nvPr/>
        </p:nvSpPr>
        <p:spPr bwMode="auto">
          <a:xfrm>
            <a:off x="2914864" y="4281721"/>
            <a:ext cx="1447800" cy="456997"/>
          </a:xfrm>
          <a:prstGeom prst="roundRect">
            <a:avLst/>
          </a:prstGeom>
          <a:solidFill>
            <a:srgbClr val="33333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latin typeface="Segoe UI Light"/>
              </a:rPr>
              <a:t>crypto</a:t>
            </a:r>
            <a:endParaRPr lang="en-US" sz="2000" dirty="0">
              <a:gradFill>
                <a:gsLst>
                  <a:gs pos="0">
                    <a:srgbClr val="FFFFFF"/>
                  </a:gs>
                  <a:gs pos="100000">
                    <a:srgbClr val="FFFFFF"/>
                  </a:gs>
                </a:gsLst>
                <a:lin ang="5400000" scaled="0"/>
              </a:gradFill>
              <a:latin typeface="Segoe UI Light"/>
            </a:endParaRPr>
          </a:p>
        </p:txBody>
      </p:sp>
    </p:spTree>
    <p:extLst>
      <p:ext uri="{BB962C8B-B14F-4D97-AF65-F5344CB8AC3E}">
        <p14:creationId xmlns:p14="http://schemas.microsoft.com/office/powerpoint/2010/main" val="8209827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2" presetClass="entr" presetSubtype="8"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0-#ppt_w/2"/>
                                          </p:val>
                                        </p:tav>
                                        <p:tav tm="100000">
                                          <p:val>
                                            <p:strVal val="#ppt_x"/>
                                          </p:val>
                                        </p:tav>
                                      </p:tavLst>
                                    </p:anim>
                                    <p:anim calcmode="lin" valueType="num">
                                      <p:cBhvr additive="base">
                                        <p:cTn id="23" dur="500" fill="hold"/>
                                        <p:tgtEl>
                                          <p:spTgt spid="22"/>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0-#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0-#ppt_w/2"/>
                                          </p:val>
                                        </p:tav>
                                        <p:tav tm="100000">
                                          <p:val>
                                            <p:strVal val="#ppt_x"/>
                                          </p:val>
                                        </p:tav>
                                      </p:tavLst>
                                    </p:anim>
                                    <p:anim calcmode="lin" valueType="num">
                                      <p:cBhvr additive="base">
                                        <p:cTn id="35"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1000"/>
                                        <p:tgtEl>
                                          <p:spTgt spid="58"/>
                                        </p:tgtEl>
                                      </p:cBhvr>
                                    </p:animEffect>
                                    <p:anim calcmode="lin" valueType="num">
                                      <p:cBhvr>
                                        <p:cTn id="41" dur="1000" fill="hold"/>
                                        <p:tgtEl>
                                          <p:spTgt spid="58"/>
                                        </p:tgtEl>
                                        <p:attrNameLst>
                                          <p:attrName>ppt_x</p:attrName>
                                        </p:attrNameLst>
                                      </p:cBhvr>
                                      <p:tavLst>
                                        <p:tav tm="0">
                                          <p:val>
                                            <p:strVal val="#ppt_x"/>
                                          </p:val>
                                        </p:tav>
                                        <p:tav tm="100000">
                                          <p:val>
                                            <p:strVal val="#ppt_x"/>
                                          </p:val>
                                        </p:tav>
                                      </p:tavLst>
                                    </p:anim>
                                    <p:anim calcmode="lin" valueType="num">
                                      <p:cBhvr>
                                        <p:cTn id="42" dur="1000" fill="hold"/>
                                        <p:tgtEl>
                                          <p:spTgt spid="58"/>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fade">
                                      <p:cBhvr>
                                        <p:cTn id="45" dur="1000"/>
                                        <p:tgtEl>
                                          <p:spTgt spid="59"/>
                                        </p:tgtEl>
                                      </p:cBhvr>
                                    </p:animEffect>
                                    <p:anim calcmode="lin" valueType="num">
                                      <p:cBhvr>
                                        <p:cTn id="46" dur="1000" fill="hold"/>
                                        <p:tgtEl>
                                          <p:spTgt spid="59"/>
                                        </p:tgtEl>
                                        <p:attrNameLst>
                                          <p:attrName>ppt_x</p:attrName>
                                        </p:attrNameLst>
                                      </p:cBhvr>
                                      <p:tavLst>
                                        <p:tav tm="0">
                                          <p:val>
                                            <p:strVal val="#ppt_x"/>
                                          </p:val>
                                        </p:tav>
                                        <p:tav tm="100000">
                                          <p:val>
                                            <p:strVal val="#ppt_x"/>
                                          </p:val>
                                        </p:tav>
                                      </p:tavLst>
                                    </p:anim>
                                    <p:anim calcmode="lin" valueType="num">
                                      <p:cBhvr>
                                        <p:cTn id="47" dur="1000" fill="hold"/>
                                        <p:tgtEl>
                                          <p:spTgt spid="59"/>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1000"/>
                                        <p:tgtEl>
                                          <p:spTgt spid="60"/>
                                        </p:tgtEl>
                                      </p:cBhvr>
                                    </p:animEffect>
                                    <p:anim calcmode="lin" valueType="num">
                                      <p:cBhvr>
                                        <p:cTn id="51" dur="1000" fill="hold"/>
                                        <p:tgtEl>
                                          <p:spTgt spid="60"/>
                                        </p:tgtEl>
                                        <p:attrNameLst>
                                          <p:attrName>ppt_x</p:attrName>
                                        </p:attrNameLst>
                                      </p:cBhvr>
                                      <p:tavLst>
                                        <p:tav tm="0">
                                          <p:val>
                                            <p:strVal val="#ppt_x"/>
                                          </p:val>
                                        </p:tav>
                                        <p:tav tm="100000">
                                          <p:val>
                                            <p:strVal val="#ppt_x"/>
                                          </p:val>
                                        </p:tav>
                                      </p:tavLst>
                                    </p:anim>
                                    <p:anim calcmode="lin" valueType="num">
                                      <p:cBhvr>
                                        <p:cTn id="52" dur="1000" fill="hold"/>
                                        <p:tgtEl>
                                          <p:spTgt spid="60"/>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1000"/>
                                        <p:tgtEl>
                                          <p:spTgt spid="61"/>
                                        </p:tgtEl>
                                      </p:cBhvr>
                                    </p:animEffect>
                                    <p:anim calcmode="lin" valueType="num">
                                      <p:cBhvr>
                                        <p:cTn id="56" dur="1000" fill="hold"/>
                                        <p:tgtEl>
                                          <p:spTgt spid="61"/>
                                        </p:tgtEl>
                                        <p:attrNameLst>
                                          <p:attrName>ppt_x</p:attrName>
                                        </p:attrNameLst>
                                      </p:cBhvr>
                                      <p:tavLst>
                                        <p:tav tm="0">
                                          <p:val>
                                            <p:strVal val="#ppt_x"/>
                                          </p:val>
                                        </p:tav>
                                        <p:tav tm="100000">
                                          <p:val>
                                            <p:strVal val="#ppt_x"/>
                                          </p:val>
                                        </p:tav>
                                      </p:tavLst>
                                    </p:anim>
                                    <p:anim calcmode="lin" valueType="num">
                                      <p:cBhvr>
                                        <p:cTn id="57"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108"/>
                                        </p:tgtEl>
                                        <p:attrNameLst>
                                          <p:attrName>style.visibility</p:attrName>
                                        </p:attrNameLst>
                                      </p:cBhvr>
                                      <p:to>
                                        <p:strVal val="visible"/>
                                      </p:to>
                                    </p:set>
                                    <p:animEffect transition="in" filter="fade">
                                      <p:cBhvr>
                                        <p:cTn id="62" dur="1000"/>
                                        <p:tgtEl>
                                          <p:spTgt spid="108"/>
                                        </p:tgtEl>
                                      </p:cBhvr>
                                    </p:animEffect>
                                    <p:anim calcmode="lin" valueType="num">
                                      <p:cBhvr>
                                        <p:cTn id="63" dur="1000" fill="hold"/>
                                        <p:tgtEl>
                                          <p:spTgt spid="108"/>
                                        </p:tgtEl>
                                        <p:attrNameLst>
                                          <p:attrName>ppt_x</p:attrName>
                                        </p:attrNameLst>
                                      </p:cBhvr>
                                      <p:tavLst>
                                        <p:tav tm="0">
                                          <p:val>
                                            <p:strVal val="#ppt_x"/>
                                          </p:val>
                                        </p:tav>
                                        <p:tav tm="100000">
                                          <p:val>
                                            <p:strVal val="#ppt_x"/>
                                          </p:val>
                                        </p:tav>
                                      </p:tavLst>
                                    </p:anim>
                                    <p:anim calcmode="lin" valueType="num">
                                      <p:cBhvr>
                                        <p:cTn id="64" dur="1000" fill="hold"/>
                                        <p:tgtEl>
                                          <p:spTgt spid="108"/>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10" presetClass="entr" presetSubtype="0" fill="hold" nodeType="afterEffect">
                                  <p:stCondLst>
                                    <p:cond delay="0"/>
                                  </p:stCondLst>
                                  <p:childTnLst>
                                    <p:set>
                                      <p:cBhvr>
                                        <p:cTn id="67" dur="1" fill="hold">
                                          <p:stCondLst>
                                            <p:cond delay="0"/>
                                          </p:stCondLst>
                                        </p:cTn>
                                        <p:tgtEl>
                                          <p:spTgt spid="92"/>
                                        </p:tgtEl>
                                        <p:attrNameLst>
                                          <p:attrName>style.visibility</p:attrName>
                                        </p:attrNameLst>
                                      </p:cBhvr>
                                      <p:to>
                                        <p:strVal val="visible"/>
                                      </p:to>
                                    </p:set>
                                    <p:animEffect transition="in" filter="fade">
                                      <p:cBhvr>
                                        <p:cTn id="68" dur="500"/>
                                        <p:tgtEl>
                                          <p:spTgt spid="92"/>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fade">
                                      <p:cBhvr>
                                        <p:cTn id="73" dur="500"/>
                                        <p:tgtEl>
                                          <p:spTgt spid="45"/>
                                        </p:tgtEl>
                                      </p:cBhvr>
                                    </p:animEffect>
                                  </p:childTnLst>
                                </p:cTn>
                              </p:par>
                              <p:par>
                                <p:cTn id="74" presetID="0" presetClass="path" presetSubtype="0" accel="50000" decel="50000" fill="hold" nodeType="withEffect">
                                  <p:stCondLst>
                                    <p:cond delay="0"/>
                                  </p:stCondLst>
                                  <p:childTnLst>
                                    <p:animMotion origin="layout" path="M -2.38958E-6 -0.00022 L -2.38958E-6 0.00023 C -0.00217 -0.00658 -0.00383 -0.01361 -0.006 -0.01951 C -0.00689 -0.02178 -0.00753 -0.02451 -0.00855 -0.02678 C -0.00995 -0.0295 -0.01276 -0.03291 -0.01442 -0.0354 C -0.01557 -0.03722 -0.01659 -0.03903 -0.01774 -0.04062 C -0.01851 -0.04198 -0.0194 -0.04289 -0.02029 -0.04425 C -0.02183 -0.0463 -0.02297 -0.04925 -0.02451 -0.05106 C -0.03076 -0.05901 -0.02668 -0.05174 -0.03127 -0.05651 C -0.03268 -0.0581 -0.03395 -0.06037 -0.03536 -0.06173 C -0.03702 -0.06332 -0.0388 -0.06355 -0.04046 -0.06536 C -0.04761 -0.07262 -0.0397 -0.06491 -0.05144 -0.07399 C -0.05361 -0.0758 -0.05578 -0.07762 -0.05808 -0.07943 C -0.06012 -0.08057 -0.06369 -0.0817 -0.06574 -0.08284 C -0.06689 -0.08329 -0.06803 -0.08397 -0.06906 -0.08443 C -0.07071 -0.08556 -0.07237 -0.0876 -0.07416 -0.08828 C -0.07608 -0.08874 -0.07799 -0.08919 -0.07991 -0.08987 C -0.08131 -0.09033 -0.08271 -0.09123 -0.08425 -0.09169 C -0.0868 -0.09214 -0.08922 -0.09282 -0.09178 -0.09328 C -0.09624 -0.09645 -0.09867 -0.0985 -0.10352 -0.10031 C -0.10582 -0.10145 -0.10812 -0.10167 -0.11029 -0.10213 C -0.11807 -0.10621 -0.10837 -0.10145 -0.11858 -0.10553 C -0.12433 -0.10803 -0.1219 -0.10894 -0.13045 -0.11098 L -0.13799 -0.11257 C -0.13913 -0.11325 -0.14016 -0.11393 -0.1413 -0.11438 C -0.14411 -0.11552 -0.14705 -0.11643 -0.14986 -0.11802 C -0.15088 -0.11847 -0.15203 -0.11938 -0.15318 -0.11961 C -0.15624 -0.12074 -0.1593 -0.12097 -0.16237 -0.12142 C -0.1676 -0.12505 -0.16224 -0.12165 -0.17079 -0.12505 C -0.17194 -0.12551 -0.17309 -0.12641 -0.17411 -0.12664 C -0.17858 -0.12823 -0.18764 -0.13027 -0.18764 -0.13005 C -0.19313 -0.13413 -0.18815 -0.13118 -0.19849 -0.1339 C -0.20015 -0.13413 -0.20181 -0.13481 -0.2036 -0.13549 C -0.20602 -0.13617 -0.2087 -0.1364 -0.21113 -0.13731 C -0.21317 -0.13776 -0.21509 -0.13867 -0.217 -0.1389 C -0.2207 -0.1398 -0.22428 -0.14003 -0.22785 -0.14071 C -0.23002 -0.14117 -0.23194 -0.14185 -0.23385 -0.1423 C -0.23551 -0.14298 -0.23717 -0.14412 -0.23883 -0.14434 C -0.24304 -0.14502 -0.24725 -0.14525 -0.25159 -0.14593 C -0.25772 -0.15025 -0.25147 -0.14639 -0.2641 -0.14956 C -0.27291 -0.15183 -0.2641 -0.1507 -0.27176 -0.1532 C -0.27419 -0.15388 -0.27674 -0.15433 -0.27929 -0.15478 C -0.29308 -0.15842 -0.27151 -0.15478 -0.29614 -0.15819 C -0.30278 -0.16182 -0.29729 -0.15932 -0.30865 -0.16182 C -0.31082 -0.16227 -0.31325 -0.16273 -0.31542 -0.16364 C -0.31682 -0.16409 -0.31823 -0.165 -0.31963 -0.16522 C -0.32295 -0.16613 -0.32627 -0.16659 -0.32959 -0.16704 C -0.33048 -0.16772 -0.33125 -0.1684 -0.33227 -0.16863 C -0.33827 -0.17135 -0.3458 -0.17158 -0.35154 -0.17249 C -0.35384 -0.17294 -0.35601 -0.17385 -0.35831 -0.17408 C -0.36252 -0.17498 -0.36673 -0.17498 -0.37082 -0.17589 C -0.37171 -0.17589 -0.37248 -0.17725 -0.3735 -0.17748 C -0.37848 -0.1793 -0.38358 -0.17952 -0.38856 -0.18111 C -0.39724 -0.18406 -0.39188 -0.1827 -0.40452 -0.18452 C -0.41447 -0.18815 -0.40426 -0.18474 -0.41805 -0.18815 C -0.43298 -0.19178 -0.41128 -0.18815 -0.43566 -0.19178 C -0.45213 -0.19655 -0.42762 -0.18928 -0.45073 -0.19518 C -0.45238 -0.19564 -0.45404 -0.19655 -0.4557 -0.197 C -0.45953 -0.19768 -0.46311 -0.19813 -0.46668 -0.19882 C -0.47562 -0.20177 -0.46885 -0.19995 -0.48187 -0.20222 C -0.49387 -0.20449 -0.48647 -0.20381 -0.4977 -0.20381 " pathEditMode="relative" rAng="0" ptsTypes="AAAAAAAAAAAAAAAAAAAAAAAAAAAAAAAAAAAAAAAAAAAAAAAAAAAAAAAAAAAAA">
                                      <p:cBhvr>
                                        <p:cTn id="75" dur="2000" fill="hold"/>
                                        <p:tgtEl>
                                          <p:spTgt spid="45"/>
                                        </p:tgtEl>
                                        <p:attrNameLst>
                                          <p:attrName>ppt_x</p:attrName>
                                          <p:attrName>ppt_y</p:attrName>
                                        </p:attrNameLst>
                                      </p:cBhvr>
                                      <p:rCtr x="-24891" y="-10168"/>
                                    </p:animMotion>
                                  </p:childTnLst>
                                </p:cTn>
                              </p:par>
                              <p:par>
                                <p:cTn id="76" presetID="10" presetClass="entr" presetSubtype="0" fill="hold" nodeType="withEffect">
                                  <p:stCondLst>
                                    <p:cond delay="0"/>
                                  </p:stCondLst>
                                  <p:childTnLst>
                                    <p:set>
                                      <p:cBhvr>
                                        <p:cTn id="77" dur="1" fill="hold">
                                          <p:stCondLst>
                                            <p:cond delay="0"/>
                                          </p:stCondLst>
                                        </p:cTn>
                                        <p:tgtEl>
                                          <p:spTgt spid="67"/>
                                        </p:tgtEl>
                                        <p:attrNameLst>
                                          <p:attrName>style.visibility</p:attrName>
                                        </p:attrNameLst>
                                      </p:cBhvr>
                                      <p:to>
                                        <p:strVal val="visible"/>
                                      </p:to>
                                    </p:set>
                                    <p:animEffect transition="in" filter="fade">
                                      <p:cBhvr>
                                        <p:cTn id="78" dur="500"/>
                                        <p:tgtEl>
                                          <p:spTgt spid="67"/>
                                        </p:tgtEl>
                                      </p:cBhvr>
                                    </p:animEffect>
                                  </p:childTnLst>
                                </p:cTn>
                              </p:par>
                              <p:par>
                                <p:cTn id="79" presetID="0" presetClass="path" presetSubtype="0" accel="50000" decel="50000" fill="hold" nodeType="withEffect">
                                  <p:stCondLst>
                                    <p:cond delay="0"/>
                                  </p:stCondLst>
                                  <p:childTnLst>
                                    <p:animMotion origin="layout" path="M 1.94792E-6 2.81888E-6 L 1.94792E-6 0.00045 C -0.00179 -0.00863 -0.00307 -0.01793 -0.00485 -0.02588 C -0.00562 -0.02905 -0.00613 -0.03269 -0.00702 -0.03541 C -0.00817 -0.03904 -0.01047 -0.04358 -0.01187 -0.04698 C -0.01277 -0.04948 -0.01366 -0.05198 -0.01455 -0.05402 C -0.01519 -0.05584 -0.01596 -0.05697 -0.0166 -0.05879 C -0.01787 -0.06151 -0.01877 -0.0656 -0.02004 -0.06809 C -0.02515 -0.07831 -0.02183 -0.06877 -0.02553 -0.07513 C -0.02668 -0.0774 -0.02783 -0.08012 -0.02898 -0.08194 C -0.03025 -0.08421 -0.03179 -0.08443 -0.03319 -0.08693 C -0.03893 -0.09669 -0.03255 -0.08625 -0.04213 -0.0985 C -0.04391 -0.101 -0.0457 -0.1035 -0.04749 -0.10554 C -0.04927 -0.10736 -0.05208 -0.10872 -0.05374 -0.11031 C -0.05464 -0.11099 -0.05566 -0.11167 -0.05642 -0.11235 C -0.05783 -0.11394 -0.05923 -0.11666 -0.06064 -0.11734 C -0.06229 -0.11802 -0.06383 -0.11893 -0.06536 -0.11961 C -0.06651 -0.12029 -0.06766 -0.12143 -0.0688 -0.12211 C -0.07097 -0.12279 -0.07289 -0.12347 -0.07506 -0.12415 C -0.07876 -0.12846 -0.08068 -0.13096 -0.08476 -0.13346 C -0.08655 -0.13505 -0.08833 -0.13527 -0.09012 -0.13595 C -0.09663 -0.1414 -0.08859 -0.13505 -0.09701 -0.14072 C -0.10174 -0.1439 -0.0997 -0.14503 -0.10672 -0.14776 L -0.11284 -0.15003 C -0.11374 -0.15071 -0.11463 -0.15184 -0.11552 -0.15252 C -0.11795 -0.15388 -0.12025 -0.15502 -0.12254 -0.15706 C -0.12331 -0.15774 -0.12433 -0.15888 -0.12523 -0.15933 C -0.12778 -0.16069 -0.13033 -0.16115 -0.13276 -0.16183 C -0.13697 -0.16637 -0.13276 -0.16205 -0.13965 -0.16637 C -0.14054 -0.16705 -0.14156 -0.16818 -0.14233 -0.16864 C -0.14603 -0.17068 -0.15344 -0.17363 -0.15344 -0.17318 C -0.1579 -0.17862 -0.15382 -0.17476 -0.16237 -0.17817 C -0.16365 -0.17862 -0.16505 -0.17976 -0.16646 -0.18044 C -0.1685 -0.18157 -0.17067 -0.1818 -0.17258 -0.18294 C -0.17424 -0.18362 -0.1759 -0.18475 -0.17743 -0.18498 C -0.1805 -0.18611 -0.18343 -0.18657 -0.18637 -0.18747 C -0.18803 -0.18793 -0.18956 -0.18906 -0.19122 -0.18974 C -0.19262 -0.19042 -0.1939 -0.19179 -0.1953 -0.19224 C -0.19875 -0.19338 -0.2022 -0.1936 -0.20564 -0.19428 C -0.21075 -0.20018 -0.20564 -0.19496 -0.21598 -0.19928 C -0.22313 -0.20223 -0.21598 -0.20087 -0.22224 -0.20404 C -0.22415 -0.20518 -0.22632 -0.2054 -0.22837 -0.20609 C -0.2396 -0.21108 -0.22198 -0.20609 -0.24215 -0.21085 C -0.24764 -0.21539 -0.24305 -0.21221 -0.25236 -0.21539 C -0.25415 -0.2163 -0.25607 -0.21698 -0.25785 -0.21789 C -0.259 -0.2188 -0.26015 -0.2197 -0.2613 -0.22016 C -0.26411 -0.22129 -0.26679 -0.22197 -0.2696 -0.22265 C -0.27023 -0.22333 -0.27087 -0.22447 -0.27164 -0.2247 C -0.27662 -0.22833 -0.28274 -0.22878 -0.28747 -0.22969 C -0.28925 -0.2306 -0.29104 -0.23151 -0.29296 -0.23196 C -0.2964 -0.23309 -0.29985 -0.23309 -0.3033 -0.23446 C -0.30393 -0.23446 -0.30457 -0.23627 -0.30534 -0.2365 C -0.30942 -0.23877 -0.31363 -0.239 -0.31772 -0.24126 C -0.32474 -0.24512 -0.32053 -0.24331 -0.33074 -0.2458 C -0.33891 -0.25057 -0.33061 -0.24626 -0.34185 -0.25057 C -0.3541 -0.25556 -0.33636 -0.25057 -0.35614 -0.25556 C -0.36967 -0.26192 -0.34963 -0.25239 -0.36852 -0.2601 C -0.36993 -0.26056 -0.37133 -0.26192 -0.37261 -0.26237 C -0.37567 -0.26351 -0.37861 -0.26419 -0.38154 -0.26487 C -0.38895 -0.26873 -0.38333 -0.26623 -0.39393 -0.26941 C -0.40388 -0.27236 -0.39776 -0.27168 -0.40695 -0.27168 " pathEditMode="relative" rAng="0" ptsTypes="AAAAAAAAAAAAAAAAAAAAAAAAAAAAAAAAAAAAAAAAAAAAAAAAAAAAAAAAAAAAA">
                                      <p:cBhvr>
                                        <p:cTn id="80" dur="2000" fill="hold"/>
                                        <p:tgtEl>
                                          <p:spTgt spid="67"/>
                                        </p:tgtEl>
                                        <p:attrNameLst>
                                          <p:attrName>ppt_x</p:attrName>
                                          <p:attrName>ppt_y</p:attrName>
                                        </p:attrNameLst>
                                      </p:cBhvr>
                                      <p:rCtr x="-20347" y="-13572"/>
                                    </p:animMotion>
                                  </p:childTnLst>
                                </p:cTn>
                              </p:par>
                              <p:par>
                                <p:cTn id="81" presetID="10" presetClass="entr" presetSubtype="0" fill="hold" nodeType="with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fade">
                                      <p:cBhvr>
                                        <p:cTn id="83" dur="500"/>
                                        <p:tgtEl>
                                          <p:spTgt spid="70"/>
                                        </p:tgtEl>
                                      </p:cBhvr>
                                    </p:animEffect>
                                  </p:childTnLst>
                                </p:cTn>
                              </p:par>
                              <p:par>
                                <p:cTn id="84" presetID="0" presetClass="path" presetSubtype="0" accel="50000" decel="50000" fill="hold" nodeType="withEffect">
                                  <p:stCondLst>
                                    <p:cond delay="0"/>
                                  </p:stCondLst>
                                  <p:childTnLst>
                                    <p:animMotion origin="layout" path="M -3.0074E-6 4.85701E-6 L -3.0074E-6 0.00068 C -0.00127 -0.01135 -0.00217 -0.02338 -0.00344 -0.03382 C -0.00408 -0.03791 -0.00434 -0.04267 -0.00498 -0.04631 C -0.00587 -0.05107 -0.00753 -0.05697 -0.00842 -0.06151 C -0.00906 -0.06469 -0.0097 -0.06809 -0.01034 -0.07059 C -0.01085 -0.07309 -0.01136 -0.07445 -0.01187 -0.07695 C -0.01276 -0.08035 -0.0134 -0.0858 -0.01429 -0.08897 C -0.01787 -0.10237 -0.01557 -0.08988 -0.01812 -0.09828 C -0.01889 -0.10123 -0.01978 -0.10486 -0.02055 -0.10713 C -0.02144 -0.11008 -0.02259 -0.11054 -0.02361 -0.11371 C -0.02757 -0.12642 -0.0231 -0.11281 -0.02987 -0.12892 C -0.03114 -0.1321 -0.03242 -0.13527 -0.0337 -0.138 C -0.03497 -0.1405 -0.03689 -0.14208 -0.03816 -0.14435 C -0.0388 -0.14503 -0.03944 -0.14594 -0.03995 -0.14685 C -0.04097 -0.14889 -0.04199 -0.15252 -0.04301 -0.15343 C -0.04416 -0.15434 -0.04518 -0.15547 -0.04633 -0.15638 C -0.0471 -0.15729 -0.04799 -0.15888 -0.04876 -0.15979 C -0.05029 -0.16047 -0.05169 -0.16138 -0.05323 -0.16228 C -0.05578 -0.16796 -0.05718 -0.17136 -0.06012 -0.17454 C -0.0614 -0.17658 -0.06254 -0.17681 -0.06382 -0.17772 C -0.06842 -0.18498 -0.0628 -0.17658 -0.0688 -0.18407 C -0.07212 -0.18816 -0.07059 -0.18975 -0.07557 -0.19315 L -0.07991 -0.1961 C -0.08054 -0.19701 -0.08118 -0.1986 -0.08182 -0.19951 C -0.08361 -0.20132 -0.08514 -0.20268 -0.0868 -0.20541 C -0.08731 -0.20631 -0.08807 -0.20768 -0.08871 -0.20836 C -0.0905 -0.21017 -0.09229 -0.21063 -0.09407 -0.21153 C -0.09701 -0.21766 -0.09407 -0.21199 -0.09892 -0.21766 C -0.09956 -0.21834 -0.10033 -0.21993 -0.10084 -0.22061 C -0.10339 -0.22311 -0.10863 -0.22697 -0.10863 -0.22651 C -0.11182 -0.23355 -0.10901 -0.22856 -0.11501 -0.2331 C -0.1159 -0.23355 -0.11692 -0.23514 -0.11794 -0.23605 C -0.11935 -0.23741 -0.12088 -0.23764 -0.12228 -0.23922 C -0.12343 -0.24013 -0.12458 -0.24149 -0.12573 -0.24195 C -0.1279 -0.24331 -0.12994 -0.24399 -0.13199 -0.24513 C -0.13313 -0.24581 -0.13428 -0.24717 -0.13543 -0.24808 C -0.13645 -0.24898 -0.13735 -0.2508 -0.13837 -0.25148 C -0.14079 -0.25284 -0.14322 -0.25307 -0.14564 -0.25398 C -0.14922 -0.26169 -0.14564 -0.25488 -0.15292 -0.26056 C -0.15803 -0.26442 -0.15292 -0.2626 -0.15739 -0.26691 C -0.15879 -0.26828 -0.16032 -0.2685 -0.16173 -0.26941 C -0.16964 -0.27599 -0.15726 -0.26941 -0.17156 -0.27577 C -0.17539 -0.28167 -0.17207 -0.27758 -0.17871 -0.28167 C -0.17998 -0.2828 -0.18139 -0.28371 -0.18266 -0.28484 C -0.18343 -0.28621 -0.18419 -0.28734 -0.18509 -0.28779 C -0.187 -0.28938 -0.18892 -0.29029 -0.19096 -0.2912 C -0.19134 -0.29211 -0.19185 -0.29347 -0.19236 -0.29392 C -0.19594 -0.29846 -0.20028 -0.29914 -0.2036 -0.30028 C -0.20487 -0.30164 -0.20615 -0.30277 -0.20743 -0.30323 C -0.20985 -0.30482 -0.2124 -0.30482 -0.21483 -0.30663 C -0.21521 -0.30663 -0.21572 -0.3089 -0.21623 -0.30936 C -0.21917 -0.31231 -0.22211 -0.31253 -0.22504 -0.31548 C -0.23002 -0.32048 -0.22696 -0.31821 -0.23423 -0.32138 C -0.23998 -0.32774 -0.2341 -0.32207 -0.24202 -0.32774 C -0.2507 -0.33409 -0.23819 -0.32774 -0.25223 -0.33409 C -0.2618 -0.34249 -0.24764 -0.33001 -0.26091 -0.34022 C -0.26193 -0.34068 -0.26295 -0.34249 -0.26385 -0.34317 C -0.26602 -0.34454 -0.26806 -0.34544 -0.27023 -0.34635 C -0.27546 -0.35134 -0.27151 -0.34817 -0.27891 -0.35225 C -0.28606 -0.35611 -0.28172 -0.3552 -0.2881 -0.3552 " pathEditMode="relative" rAng="0" ptsTypes="AAAAAAAAAAAAAAAAAAAAAAAAAAAAAAAAAAAAAAAAAAAAAAAAAAAAAAAAAAAAA">
                                      <p:cBhvr>
                                        <p:cTn id="85" dur="2000" fill="hold"/>
                                        <p:tgtEl>
                                          <p:spTgt spid="70"/>
                                        </p:tgtEl>
                                        <p:attrNameLst>
                                          <p:attrName>ppt_x</p:attrName>
                                          <p:attrName>ppt_y</p:attrName>
                                        </p:attrNameLst>
                                      </p:cBhvr>
                                      <p:rCtr x="-14412" y="-17749"/>
                                    </p:animMotion>
                                  </p:childTnLst>
                                </p:cTn>
                              </p:par>
                              <p:par>
                                <p:cTn id="86" presetID="10" presetClass="entr" presetSubtype="0" fill="hold" nodeType="withEffect">
                                  <p:stCondLst>
                                    <p:cond delay="0"/>
                                  </p:stCondLst>
                                  <p:childTnLst>
                                    <p:set>
                                      <p:cBhvr>
                                        <p:cTn id="87" dur="1" fill="hold">
                                          <p:stCondLst>
                                            <p:cond delay="0"/>
                                          </p:stCondLst>
                                        </p:cTn>
                                        <p:tgtEl>
                                          <p:spTgt spid="73"/>
                                        </p:tgtEl>
                                        <p:attrNameLst>
                                          <p:attrName>style.visibility</p:attrName>
                                        </p:attrNameLst>
                                      </p:cBhvr>
                                      <p:to>
                                        <p:strVal val="visible"/>
                                      </p:to>
                                    </p:set>
                                    <p:animEffect transition="in" filter="fade">
                                      <p:cBhvr>
                                        <p:cTn id="88" dur="500"/>
                                        <p:tgtEl>
                                          <p:spTgt spid="73"/>
                                        </p:tgtEl>
                                      </p:cBhvr>
                                    </p:animEffect>
                                  </p:childTnLst>
                                </p:cTn>
                              </p:par>
                              <p:par>
                                <p:cTn id="89" presetID="0" presetClass="path" presetSubtype="0" accel="50000" decel="50000" fill="hold" nodeType="withEffect">
                                  <p:stCondLst>
                                    <p:cond delay="0"/>
                                  </p:stCondLst>
                                  <p:childTnLst>
                                    <p:animMotion origin="layout" path="M -1.17437E-7 -0.00045 L -1.17437E-7 0.00068 C -0.00077 -0.01453 -0.00128 -0.02928 -0.00191 -0.04244 C -0.0023 -0.04744 -0.00243 -0.05334 -0.00281 -0.05788 C -0.00332 -0.06378 -0.00421 -0.07104 -0.00472 -0.07671 C -0.00498 -0.08057 -0.00536 -0.08488 -0.00574 -0.08783 C -0.006 -0.09101 -0.00625 -0.09283 -0.00651 -0.09578 C -0.00702 -0.09986 -0.0074 -0.1069 -0.00791 -0.11076 C -0.00983 -0.12733 -0.00855 -0.11167 -0.00996 -0.12211 C -0.01034 -0.12596 -0.01085 -0.13028 -0.01123 -0.13345 C -0.01174 -0.13686 -0.01238 -0.13754 -0.01289 -0.1414 C -0.01506 -0.15729 -0.01264 -0.14026 -0.01634 -0.16024 C -0.0171 -0.16432 -0.01774 -0.16818 -0.01851 -0.17158 C -0.01915 -0.17476 -0.02017 -0.17658 -0.02093 -0.17953 C -0.02119 -0.18021 -0.02157 -0.18134 -0.02183 -0.18248 C -0.02247 -0.1852 -0.02298 -0.18951 -0.02349 -0.19065 C -0.02413 -0.19178 -0.02476 -0.19315 -0.0254 -0.19428 C -0.02578 -0.19564 -0.0263 -0.19746 -0.02668 -0.19859 C -0.02757 -0.1995 -0.02834 -0.20041 -0.0291 -0.20154 C -0.03051 -0.20881 -0.03127 -0.21289 -0.03293 -0.21698 C -0.03357 -0.21947 -0.03421 -0.2197 -0.03485 -0.22084 C -0.0374 -0.22991 -0.03434 -0.21947 -0.03766 -0.22878 C -0.03944 -0.23377 -0.03855 -0.23581 -0.04136 -0.2399 L -0.04366 -0.24353 C -0.04404 -0.24467 -0.04442 -0.24671 -0.04468 -0.24784 C -0.0457 -0.25011 -0.04659 -0.2517 -0.04749 -0.25511 C -0.04774 -0.25647 -0.04812 -0.25806 -0.04851 -0.25897 C -0.04953 -0.26101 -0.05042 -0.26169 -0.05144 -0.26282 C -0.05297 -0.27031 -0.05144 -0.26328 -0.05412 -0.27031 C -0.05438 -0.27122 -0.05489 -0.27304 -0.05514 -0.27394 C -0.05655 -0.27712 -0.05936 -0.28189 -0.05936 -0.28143 C -0.06114 -0.29006 -0.05961 -0.28393 -0.0628 -0.28961 C -0.06331 -0.29006 -0.06395 -0.2921 -0.06446 -0.29324 C -0.06523 -0.29483 -0.06599 -0.29505 -0.06676 -0.29709 C -0.0674 -0.29823 -0.06804 -0.30005 -0.06867 -0.3005 C -0.06982 -0.30209 -0.07097 -0.303 -0.07212 -0.30436 C -0.07276 -0.30527 -0.0734 -0.30685 -0.07404 -0.30822 C -0.07455 -0.30935 -0.07506 -0.31139 -0.07557 -0.3123 C -0.07697 -0.31389 -0.07825 -0.31412 -0.07953 -0.31525 C -0.08157 -0.32501 -0.07953 -0.31639 -0.08348 -0.32365 C -0.08629 -0.32842 -0.08348 -0.32592 -0.08604 -0.33137 C -0.0868 -0.33318 -0.08757 -0.33341 -0.08833 -0.33454 C -0.09267 -0.34271 -0.08591 -0.33454 -0.09369 -0.34249 C -0.09586 -0.34975 -0.09395 -0.34453 -0.09765 -0.34975 C -0.09829 -0.35111 -0.09906 -0.35225 -0.09982 -0.35361 C -0.1002 -0.35542 -0.10059 -0.35679 -0.1011 -0.35724 C -0.10212 -0.35951 -0.10314 -0.36042 -0.10429 -0.36155 C -0.10454 -0.36269 -0.1048 -0.36428 -0.10505 -0.36496 C -0.10697 -0.37063 -0.10939 -0.37154 -0.11118 -0.3729 C -0.11195 -0.37449 -0.11259 -0.37585 -0.11335 -0.37653 C -0.11463 -0.37835 -0.11603 -0.37835 -0.11731 -0.38084 C -0.11756 -0.38084 -0.11782 -0.38357 -0.11807 -0.38402 C -0.11973 -0.38765 -0.12127 -0.38788 -0.12293 -0.39174 C -0.12561 -0.39787 -0.12395 -0.39514 -0.1279 -0.399 C -0.1311 -0.40695 -0.1279 -0.39968 -0.13212 -0.40695 C -0.13697 -0.41466 -0.13007 -0.40695 -0.13773 -0.41466 C -0.14297 -0.4251 -0.13518 -0.40967 -0.14246 -0.42238 C -0.14309 -0.42306 -0.1436 -0.4251 -0.14412 -0.42601 C -0.14526 -0.4276 -0.14641 -0.42873 -0.14756 -0.42987 C -0.15037 -0.43622 -0.14833 -0.43237 -0.15228 -0.43736 C -0.15624 -0.44212 -0.15382 -0.44076 -0.15726 -0.44076 " pathEditMode="relative" rAng="0" ptsTypes="AAAAAAAAAAAAAAAAAAAAAAAAAAAAAAAAAAAAAAAAAAAAAAAAAAAAAAAAAAAAA">
                                      <p:cBhvr>
                                        <p:cTn id="90" dur="2000" fill="hold"/>
                                        <p:tgtEl>
                                          <p:spTgt spid="73"/>
                                        </p:tgtEl>
                                        <p:attrNameLst>
                                          <p:attrName>ppt_x</p:attrName>
                                          <p:attrName>ppt_y</p:attrName>
                                        </p:attrNameLst>
                                      </p:cBhvr>
                                      <p:rCtr x="-7863" y="-21970"/>
                                    </p:animMotion>
                                  </p:childTnLst>
                                </p:cTn>
                              </p:par>
                            </p:childTnLst>
                          </p:cTn>
                        </p:par>
                      </p:childTnLst>
                    </p:cTn>
                  </p:par>
                  <p:par>
                    <p:cTn id="91" fill="hold">
                      <p:stCondLst>
                        <p:cond delay="indefinite"/>
                      </p:stCondLst>
                      <p:childTnLst>
                        <p:par>
                          <p:cTn id="92" fill="hold">
                            <p:stCondLst>
                              <p:cond delay="0"/>
                            </p:stCondLst>
                            <p:childTnLst>
                              <p:par>
                                <p:cTn id="93" presetID="0" presetClass="path" presetSubtype="0" accel="50000" decel="50000" fill="hold" nodeType="clickEffect">
                                  <p:stCondLst>
                                    <p:cond delay="0"/>
                                  </p:stCondLst>
                                  <p:childTnLst>
                                    <p:animMotion origin="layout" path="M 3.97753E-6 0.00023 L 3.97753E-6 0.00068 C 0.00357 0.00091 0.00727 0.00181 0.0111 0.0025 C 0.01276 0.00295 0.01455 0.00408 0.01621 0.00454 C 0.0314 0.01044 0.01595 0.00408 0.02833 0.0093 L 0.11948 0.00703 C 0.18394 0.00703 0.09956 0.01521 0.18151 0.00454 C 0.18407 0.0025 0.18662 -0.00023 0.1893 -0.00182 C 0.20564 -0.01226 0.18407 0.0059 0.20219 -0.00863 C 0.2036 -0.00976 0.205 -0.01203 0.2064 -0.01316 C 0.20896 -0.01566 0.20985 -0.01589 0.2124 -0.01793 C 0.21751 -0.02656 0.21266 -0.01839 0.21942 -0.02656 C 0.22172 -0.02951 0.22415 -0.03223 0.22632 -0.03563 C 0.22721 -0.03722 0.22785 -0.03927 0.22887 -0.04063 C 0.23002 -0.04154 0.23117 -0.04176 0.23232 -0.04267 C 0.23308 -0.04312 0.23398 -0.04403 0.23487 -0.04517 C 0.23908 -0.04925 0.23717 -0.04903 0.24087 -0.05152 C 0.24342 -0.05334 0.25032 -0.05697 0.253 -0.0606 C 0.25657 -0.06537 0.25734 -0.06696 0.26155 -0.06991 C 0.2627 -0.07036 0.2664 -0.07263 0.26755 -0.07422 C 0.26844 -0.07535 0.26933 -0.0774 0.27023 -0.07853 C 0.27138 -0.08057 0.27508 -0.08239 0.27623 -0.0833 C 0.28772 -0.10327 0.27074 -0.07422 0.28133 -0.09033 C 0.28325 -0.0926 0.28452 -0.09782 0.28657 -0.09918 C 0.29244 -0.10282 0.28887 -0.09964 0.29691 -0.11053 C 0.29793 -0.11189 0.2992 -0.11326 0.30035 -0.11507 C 0.30099 -0.11553 0.3061 -0.12347 0.30712 -0.12597 C 0.31248 -0.13777 0.30686 -0.12914 0.31325 -0.13709 C 0.31414 -0.13981 0.31491 -0.14231 0.3158 -0.14412 C 0.31656 -0.14594 0.31771 -0.14662 0.31835 -0.14866 C 0.31937 -0.15139 0.32001 -0.15479 0.3209 -0.15797 C 0.3218 -0.16024 0.32282 -0.16205 0.32359 -0.16455 C 0.32422 -0.16659 0.32461 -0.16909 0.32524 -0.17113 C 0.32741 -0.17817 0.32729 -0.17726 0.32971 -0.17976 " pathEditMode="relative" rAng="0" ptsTypes="AAAAAAAAAAAAAAAAAAAAAAAAAAAAAAAAAA">
                                      <p:cBhvr>
                                        <p:cTn id="94" dur="2000" fill="hold"/>
                                        <p:tgtEl>
                                          <p:spTgt spid="13"/>
                                        </p:tgtEl>
                                        <p:attrNameLst>
                                          <p:attrName>ppt_x</p:attrName>
                                          <p:attrName>ppt_y</p:attrName>
                                        </p:attrNameLst>
                                      </p:cBhvr>
                                      <p:rCtr x="16479" y="-8511"/>
                                    </p:animMotion>
                                  </p:childTnLst>
                                </p:cTn>
                              </p:par>
                              <p:par>
                                <p:cTn id="95" presetID="0" presetClass="path" presetSubtype="0" accel="50000" decel="50000" fill="hold" nodeType="withEffect">
                                  <p:stCondLst>
                                    <p:cond delay="0"/>
                                  </p:stCondLst>
                                  <p:childTnLst>
                                    <p:animMotion origin="layout" path="M -3.65331E-6 -8.30685E-7 L -3.65331E-6 -8.30685E-7 C 0.00447 0.00045 0.00894 0.00068 0.01353 0.00159 C 0.03268 0.00613 0.01162 0.00454 0.03089 0.00681 C 0.03791 0.00772 0.04506 0.00794 0.05221 0.00862 C 0.06153 0.00794 0.07084 0.00772 0.08016 0.00681 C 0.08221 0.00658 0.08412 0.00545 0.08603 0.00499 C 0.09472 0.00363 0.1034 0.00295 0.11208 0.00159 C 0.11603 0.00113 0.11986 0.00023 0.12369 -8.30685E-7 C 0.13403 -0.00091 0.14437 -0.00114 0.15471 -0.00182 C 0.16262 -0.00295 0.1676 -0.00318 0.17501 -0.00522 C 0.17667 -0.00567 0.1782 -0.00658 0.17986 -0.00704 C 0.18918 -0.00885 0.20794 -0.01203 0.20794 -0.01203 C 0.21432 -0.01589 0.21036 -0.01385 0.22236 -0.01725 C 0.22466 -0.01793 0.22696 -0.01838 0.22913 -0.01907 C 0.23117 -0.01952 0.23309 -0.0202 0.235 -0.02065 C 0.23743 -0.02134 0.24483 -0.02315 0.24751 -0.02406 C 0.24853 -0.02451 0.24943 -0.02542 0.25045 -0.02587 C 0.25211 -0.02656 0.25364 -0.02701 0.2553 -0.02769 C 0.25759 -0.0286 0.25976 -0.03019 0.26206 -0.03109 C 0.26768 -0.03314 0.26806 -0.03178 0.27266 -0.0345 C 0.28198 -0.03995 0.27278 -0.03654 0.28338 -0.03972 C 0.28491 -0.04085 0.28644 -0.04222 0.28823 -0.04312 C 0.30112 -0.04925 0.28683 -0.03972 0.29972 -0.04834 C 0.30304 -0.05039 0.3061 -0.05311 0.30942 -0.05515 L 0.3181 -0.06037 L 0.32104 -0.06196 C 0.32206 -0.06264 0.32308 -0.06287 0.32397 -0.06378 C 0.32525 -0.06491 0.32653 -0.06627 0.3278 -0.06718 C 0.33635 -0.07354 0.3338 -0.07081 0.34133 -0.07581 C 0.35933 -0.08738 0.33482 -0.07195 0.35001 -0.08262 C 0.35257 -0.08443 0.35831 -0.08693 0.36073 -0.08942 C 0.36635 -0.09533 0.3698 -0.101 0.37529 -0.10667 C 0.38895 -0.12143 0.37388 -0.10622 0.38295 -0.11371 C 0.39673 -0.12483 0.38831 -0.11961 0.39558 -0.12392 C 0.39992 -0.13164 0.39431 -0.12301 0.40235 -0.12914 C 0.40311 -0.12982 0.4035 -0.13164 0.40426 -0.13255 C 0.40541 -0.13391 0.40682 -0.13482 0.40809 -0.13595 C 0.40975 -0.13754 0.41128 -0.13936 0.41294 -0.14117 C 0.41422 -0.14458 0.41486 -0.14912 0.41677 -0.15138 C 0.41779 -0.15252 0.41869 -0.15388 0.41971 -0.15479 C 0.42099 -0.15615 0.42239 -0.15683 0.42354 -0.15842 C 0.42469 -0.15978 0.42545 -0.16205 0.42647 -0.16341 C 0.42737 -0.16478 0.42852 -0.16568 0.42941 -0.16705 C 0.43222 -0.17113 0.43235 -0.17227 0.43426 -0.17726 L 0.43707 -0.19269 C 0.43745 -0.19451 0.43758 -0.19632 0.43809 -0.19791 C 0.43873 -0.20018 0.43949 -0.20245 0.44 -0.20472 C 0.44077 -0.20813 0.44077 -0.21198 0.44192 -0.21516 L 0.44396 -0.22015 " pathEditMode="relative" ptsTypes="AAAAAAAAAAAAAAAAAAAAAAAAAAAAAAAAAAAAAAAAAAAAAAAAAA">
                                      <p:cBhvr>
                                        <p:cTn id="96" dur="2000" fill="hold"/>
                                        <p:tgtEl>
                                          <p:spTgt spid="14"/>
                                        </p:tgtEl>
                                        <p:attrNameLst>
                                          <p:attrName>ppt_x</p:attrName>
                                          <p:attrName>ppt_y</p:attrName>
                                        </p:attrNameLst>
                                      </p:cBhvr>
                                    </p:animMotion>
                                  </p:childTnLst>
                                </p:cTn>
                              </p:par>
                              <p:par>
                                <p:cTn id="97" presetID="0" presetClass="path" presetSubtype="0" accel="50000" decel="50000" fill="hold" nodeType="withEffect">
                                  <p:stCondLst>
                                    <p:cond delay="0"/>
                                  </p:stCondLst>
                                  <p:childTnLst>
                                    <p:animMotion origin="layout" path="M -7.62063E-6 -6.44122E-6 L -7.62063E-6 -6.44122E-6 C 0.01289 0.00045 0.02578 0.00022 0.03867 0.00158 C 0.04122 0.00204 0.04378 0.00476 0.04633 0.00499 L 0.05705 0.0068 C 0.0665 0.01112 0.05527 0.00658 0.07441 0.01021 C 0.07569 0.01044 0.07697 0.01134 0.07824 0.01202 C 0.07926 0.01248 0.08016 0.01361 0.08118 0.01361 C 0.08769 0.01475 0.09407 0.01475 0.10058 0.01543 C 0.11603 0.01429 0.13198 0.01861 0.14692 0.01202 C 0.14832 0.01134 0.14947 0.01066 0.15087 0.01021 C 0.15598 0.00885 0.16121 0.00794 0.16632 0.0068 L 0.17411 0.00499 C 0.17411 0.00499 0.18955 0.00158 0.18955 0.00158 C 0.19083 0.00113 0.1921 0.00022 0.19338 -6.44122E-6 C 0.19759 -0.00091 0.20181 -0.00114 0.20602 -0.00182 C 0.20793 -0.00227 0.20985 -0.00273 0.21176 -0.00341 C 0.21278 -0.00386 0.21368 -0.005 0.2147 -0.00523 C 0.21763 -0.00613 0.22057 -0.00636 0.22338 -0.00704 C 0.2401 -0.0109 0.21393 -0.00613 0.23985 -0.01045 C 0.24636 -0.0143 0.23997 -0.0109 0.25248 -0.01385 C 0.25401 -0.0143 0.25567 -0.01521 0.25721 -0.01544 C 0.26052 -0.01635 0.26372 -0.0168 0.26691 -0.01725 L 0.27559 -0.02247 C 0.27661 -0.02293 0.2775 -0.02384 0.27852 -0.02406 L 0.28529 -0.02588 C 0.29154 -0.02951 0.28554 -0.02633 0.2969 -0.02928 C 0.30393 -0.0311 0.29946 -0.03019 0.30469 -0.03269 C 0.30852 -0.0345 0.31631 -0.03791 0.31631 -0.03791 C 0.3172 -0.03904 0.31809 -0.04086 0.31912 -0.04131 C 0.32167 -0.04245 0.32435 -0.04222 0.3269 -0.04313 C 0.32818 -0.04336 0.32945 -0.04426 0.33073 -0.04472 C 0.33175 -0.04585 0.33265 -0.04744 0.33367 -0.04812 C 0.33494 -0.04903 0.33622 -0.04926 0.3375 -0.04994 C 0.33852 -0.05039 0.33941 -0.0513 0.34043 -0.05175 C 0.34209 -0.05243 0.34375 -0.05266 0.34528 -0.05334 C 0.34822 -0.05493 0.35396 -0.05856 0.35396 -0.05856 C 0.35498 -0.0597 0.35588 -0.06129 0.3569 -0.06197 C 0.35945 -0.06355 0.36469 -0.06537 0.36469 -0.06537 C 0.36915 -0.07331 0.36328 -0.06424 0.37043 -0.07059 C 0.37311 -0.07309 0.37528 -0.0774 0.37822 -0.07922 L 0.38396 -0.08262 C 0.38498 -0.08307 0.386 -0.08353 0.3869 -0.08421 C 0.39647 -0.09283 0.38447 -0.08239 0.39558 -0.09124 C 0.40068 -0.0951 0.39851 -0.09465 0.40426 -0.09805 C 0.40553 -0.09873 0.40694 -0.09896 0.40821 -0.09987 C 0.40949 -0.10078 0.41064 -0.10237 0.41204 -0.10327 C 0.41332 -0.10395 0.41472 -0.10395 0.41587 -0.10486 C 0.41855 -0.1069 0.42098 -0.11031 0.42366 -0.1119 L 0.4294 -0.1153 C 0.4326 -0.11893 0.43655 -0.12393 0.44013 -0.12552 L 0.44396 -0.12733 C 0.44498 -0.12847 0.44587 -0.12983 0.44689 -0.13074 C 0.4483 -0.13187 0.45238 -0.13369 0.45366 -0.13414 C 0.45468 -0.13528 0.45544 -0.13686 0.45659 -0.13754 C 0.45774 -0.13845 0.45915 -0.13868 0.46042 -0.13936 C 0.46144 -0.13981 0.46234 -0.14027 0.46336 -0.14095 C 0.47102 -0.14685 0.46285 -0.14277 0.47306 -0.14617 C 0.47625 -0.1473 0.48263 -0.14957 0.48263 -0.14957 C 0.48391 -0.15071 0.48519 -0.1523 0.48659 -0.15298 C 0.49093 -0.15593 0.49374 -0.15661 0.49821 -0.1582 C 0.4991 -0.15933 0.49999 -0.16092 0.50101 -0.1616 C 0.50293 -0.16319 0.5051 -0.16319 0.50689 -0.16501 C 0.5088 -0.1675 0.51046 -0.17068 0.51263 -0.17204 C 0.51825 -0.17522 0.51467 -0.17295 0.52335 -0.18067 C 0.52463 -0.1818 0.52578 -0.18316 0.52718 -0.18407 C 0.5282 -0.18453 0.52923 -0.18498 0.53012 -0.18566 C 0.53178 -0.18725 0.53331 -0.18929 0.53497 -0.19088 C 0.53854 -0.19451 0.53829 -0.19406 0.54173 -0.1961 C 0.54735 -0.20609 0.53918 -0.19202 0.54659 -0.20291 C 0.54761 -0.2045 0.54837 -0.20654 0.54939 -0.20813 C 0.55131 -0.21063 0.55335 -0.21267 0.55527 -0.21494 C 0.55616 -0.21607 0.55731 -0.21698 0.55807 -0.21834 C 0.55973 -0.22129 0.56088 -0.22515 0.56292 -0.22697 C 0.57007 -0.23332 0.56382 -0.22697 0.56969 -0.23559 C 0.57058 -0.23695 0.57173 -0.23764 0.57263 -0.239 C 0.57492 -0.2424 0.57467 -0.24308 0.57646 -0.24762 C 0.57773 -0.25057 0.57914 -0.2533 0.58041 -0.25625 C 0.58258 -0.26782 0.58143 -0.26328 0.58322 -0.26986 " pathEditMode="relative" ptsTypes="AAAAAAAAAAAAAAAAAAAAAAAAAAAAAAAAAAAAAAAAAAAAAAAAAAAAAAAAAAAAAAAAAAAAAAAAAAAAAAA">
                                      <p:cBhvr>
                                        <p:cTn id="98" dur="2000" fill="hold"/>
                                        <p:tgtEl>
                                          <p:spTgt spid="15"/>
                                        </p:tgtEl>
                                        <p:attrNameLst>
                                          <p:attrName>ppt_x</p:attrName>
                                          <p:attrName>ppt_y</p:attrName>
                                        </p:attrNameLst>
                                      </p:cBhvr>
                                    </p:animMotion>
                                  </p:childTnLst>
                                </p:cTn>
                              </p:par>
                              <p:par>
                                <p:cTn id="99" presetID="0" presetClass="path" presetSubtype="0" accel="50000" decel="50000" fill="hold" nodeType="withEffect">
                                  <p:stCondLst>
                                    <p:cond delay="0"/>
                                  </p:stCondLst>
                                  <p:childTnLst>
                                    <p:animMotion origin="layout" path="M -1.1616E-6 -1.10304E-6 L -1.1616E-6 -1.10304E-6 C 0.00638 -0.00045 0.01276 -0.00159 0.01927 -0.00159 C 0.04799 -0.00159 0.04723 -0.00136 0.06663 0.00181 C 0.08642 0.00885 0.06944 0.00318 0.11705 0.00522 L 0.15662 0.00703 L 0.20602 0.0034 C 0.2073 0.0034 0.20858 0.00204 0.20985 0.00181 C 0.21483 0.00045 0.22581 -0.00114 0.23015 -0.00159 C 0.23283 -0.0025 0.23832 -0.00477 0.24087 -0.00522 C 0.24534 -0.0059 0.24993 -0.00636 0.2544 -0.00681 C 0.26551 -0.0118 0.25325 -0.00681 0.27853 -0.01021 C 0.28427 -0.01112 0.28223 -0.01248 0.28733 -0.01362 C 0.29053 -0.01453 0.29372 -0.01498 0.29691 -0.01543 C 0.29857 -0.01612 0.30023 -0.01657 0.30176 -0.01725 C 0.30304 -0.0177 0.30431 -0.01861 0.30572 -0.01884 C 0.30955 -0.01975 0.31337 -0.01997 0.31733 -0.02065 C 0.32435 -0.02383 0.31988 -0.02179 0.33086 -0.02587 L 0.33571 -0.02746 C 0.33725 -0.02814 0.3389 -0.02883 0.34044 -0.02928 L 0.34924 -0.03087 C 0.35895 -0.03518 0.34503 -0.02951 0.36175 -0.03427 C 0.36277 -0.03473 0.36367 -0.03563 0.36469 -0.03609 C 0.36622 -0.03677 0.36788 -0.03745 0.36954 -0.0379 C 0.38014 -0.0404 0.37516 -0.03813 0.38307 -0.04131 C 0.38435 -0.04176 0.38562 -0.04222 0.3869 -0.0429 C 0.3883 -0.0438 0.38945 -0.04562 0.39086 -0.0463 C 0.39392 -0.04812 0.39724 -0.04857 0.40043 -0.04993 C 0.40337 -0.05084 0.4063 -0.0522 0.40924 -0.05334 C 0.41269 -0.05447 0.41626 -0.05561 0.41983 -0.05674 C 0.42149 -0.0572 0.42303 -0.05788 0.42468 -0.05856 C 0.42698 -0.06083 0.42902 -0.06355 0.43145 -0.06537 C 0.44153 -0.07286 0.44128 -0.07059 0.44983 -0.07558 C 0.45149 -0.07671 0.45302 -0.0783 0.45468 -0.07898 C 0.45621 -0.07989 0.45787 -0.08012 0.45953 -0.0808 C 0.46821 -0.08511 0.46247 -0.08262 0.47013 -0.08942 C 0.47383 -0.09283 0.47779 -0.09419 0.48174 -0.09623 C 0.4834 -0.09805 0.48481 -0.10032 0.48659 -0.10145 C 0.48813 -0.10259 0.48979 -0.10236 0.49144 -0.10327 C 0.49336 -0.10418 0.49527 -0.10577 0.49719 -0.10667 C 0.49885 -0.10735 0.50051 -0.10758 0.50204 -0.10826 C 0.5037 -0.10917 0.50523 -0.11076 0.50689 -0.11167 C 0.50817 -0.11257 0.50957 -0.1128 0.51072 -0.11348 C 0.51608 -0.11666 0.51595 -0.11779 0.52144 -0.12211 C 0.52297 -0.12347 0.52463 -0.1246 0.52629 -0.12551 C 0.52757 -0.12619 0.52885 -0.12642 0.53012 -0.12733 C 0.54595 -0.13663 0.5254 -0.12506 0.5388 -0.13414 C 0.54008 -0.13504 0.54148 -0.13504 0.54276 -0.13595 C 0.54429 -0.13686 0.54595 -0.13822 0.54748 -0.13936 C 0.54876 -0.14004 0.55016 -0.14026 0.55144 -0.14095 C 0.5531 -0.14208 0.55463 -0.14344 0.55629 -0.14435 C 0.55718 -0.14503 0.5582 -0.14526 0.5591 -0.14617 C 0.56089 -0.14775 0.56229 -0.1498 0.56395 -0.15139 C 0.56599 -0.1532 0.56982 -0.15411 0.57174 -0.15479 C 0.57301 -0.15592 0.57429 -0.15729 0.57557 -0.15819 C 0.57722 -0.15956 0.57888 -0.16024 0.58042 -0.1616 C 0.58144 -0.16251 0.5822 -0.16432 0.58335 -0.165 C 0.5845 -0.16614 0.5859 -0.16614 0.58718 -0.16682 C 0.5882 -0.16727 0.5891 -0.16795 0.59012 -0.16863 C 0.59139 -0.17022 0.59254 -0.17249 0.59395 -0.17363 C 0.59586 -0.17522 0.5979 -0.1759 0.59982 -0.17703 C 0.60071 -0.17771 0.60173 -0.17794 0.60263 -0.17885 L 0.60658 -0.18225 C 0.60722 -0.18339 0.60773 -0.18498 0.6085 -0.18566 C 0.60965 -0.18679 0.61105 -0.18656 0.61233 -0.18747 C 0.61373 -0.18838 0.61488 -0.18974 0.61629 -0.19088 C 0.61794 -0.19405 0.61973 -0.19746 0.62203 -0.1995 C 0.62318 -0.20064 0.62458 -0.20064 0.62586 -0.20132 C 0.62688 -0.20177 0.6279 -0.20245 0.62879 -0.20291 C 0.64143 -0.2197 0.62573 -0.19905 0.63556 -0.21153 C 0.64067 -0.21811 0.63837 -0.21607 0.64424 -0.22197 C 0.64718 -0.22469 0.64973 -0.22583 0.65203 -0.23037 C 0.65356 -0.23355 0.65407 -0.23831 0.65586 -0.24081 C 0.65713 -0.2424 0.65854 -0.24399 0.65981 -0.24603 C 0.66109 -0.24807 0.66211 -0.25102 0.66364 -0.25284 C 0.66441 -0.25397 0.66556 -0.25397 0.66658 -0.25465 C 0.67041 -0.26464 0.66607 -0.25511 0.67232 -0.26305 C 0.67347 -0.26464 0.67411 -0.26691 0.67526 -0.26827 C 0.6773 -0.271 0.6796 -0.27213 0.68202 -0.27349 L 0.69364 -0.29415 C 0.69492 -0.29641 0.69645 -0.29823 0.69747 -0.30095 C 0.69875 -0.30436 0.69977 -0.30844 0.70143 -0.31139 C 0.70513 -0.31798 0.70347 -0.31435 0.70615 -0.32161 C 0.70806 -0.33159 0.70589 -0.32274 0.70909 -0.33023 C 0.71049 -0.33364 0.71304 -0.34045 0.71304 -0.34045 " pathEditMode="relative" ptsTypes="AAAAAAAAAAAAAAAAAAAAAAAAAAAAAAAAAAAAAAAAAAAAAAAAAAAAAAAAAAAAAAAAAAAAAAAAAAAAAAAAAAAAA">
                                      <p:cBhvr>
                                        <p:cTn id="100" dur="2000" fill="hold"/>
                                        <p:tgtEl>
                                          <p:spTgt spid="19"/>
                                        </p:tgtEl>
                                        <p:attrNameLst>
                                          <p:attrName>ppt_x</p:attrName>
                                          <p:attrName>ppt_y</p:attrName>
                                        </p:attrNameLst>
                                      </p:cBhvr>
                                    </p:animMotion>
                                  </p:childTnLst>
                                </p:cTn>
                              </p:par>
                            </p:childTnLst>
                          </p:cTn>
                        </p:par>
                        <p:par>
                          <p:cTn id="101" fill="hold">
                            <p:stCondLst>
                              <p:cond delay="2000"/>
                            </p:stCondLst>
                            <p:childTnLst>
                              <p:par>
                                <p:cTn id="102" presetID="10" presetClass="exit" presetSubtype="0" fill="hold" nodeType="afterEffect">
                                  <p:stCondLst>
                                    <p:cond delay="0"/>
                                  </p:stCondLst>
                                  <p:childTnLst>
                                    <p:animEffect transition="out" filter="fade">
                                      <p:cBhvr>
                                        <p:cTn id="103" dur="500"/>
                                        <p:tgtEl>
                                          <p:spTgt spid="13"/>
                                        </p:tgtEl>
                                      </p:cBhvr>
                                    </p:animEffect>
                                    <p:set>
                                      <p:cBhvr>
                                        <p:cTn id="104" dur="1" fill="hold">
                                          <p:stCondLst>
                                            <p:cond delay="499"/>
                                          </p:stCondLst>
                                        </p:cTn>
                                        <p:tgtEl>
                                          <p:spTgt spid="13"/>
                                        </p:tgtEl>
                                        <p:attrNameLst>
                                          <p:attrName>style.visibility</p:attrName>
                                        </p:attrNameLst>
                                      </p:cBhvr>
                                      <p:to>
                                        <p:strVal val="hidden"/>
                                      </p:to>
                                    </p:set>
                                  </p:childTnLst>
                                </p:cTn>
                              </p:par>
                              <p:par>
                                <p:cTn id="105" presetID="10" presetClass="exit" presetSubtype="0" fill="hold" nodeType="withEffect">
                                  <p:stCondLst>
                                    <p:cond delay="0"/>
                                  </p:stCondLst>
                                  <p:childTnLst>
                                    <p:animEffect transition="out" filter="fade">
                                      <p:cBhvr>
                                        <p:cTn id="106" dur="500"/>
                                        <p:tgtEl>
                                          <p:spTgt spid="14"/>
                                        </p:tgtEl>
                                      </p:cBhvr>
                                    </p:animEffect>
                                    <p:set>
                                      <p:cBhvr>
                                        <p:cTn id="107" dur="1" fill="hold">
                                          <p:stCondLst>
                                            <p:cond delay="499"/>
                                          </p:stCondLst>
                                        </p:cTn>
                                        <p:tgtEl>
                                          <p:spTgt spid="14"/>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500"/>
                                        <p:tgtEl>
                                          <p:spTgt spid="15"/>
                                        </p:tgtEl>
                                      </p:cBhvr>
                                    </p:animEffect>
                                    <p:set>
                                      <p:cBhvr>
                                        <p:cTn id="110" dur="1" fill="hold">
                                          <p:stCondLst>
                                            <p:cond delay="499"/>
                                          </p:stCondLst>
                                        </p:cTn>
                                        <p:tgtEl>
                                          <p:spTgt spid="15"/>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19"/>
                                        </p:tgtEl>
                                      </p:cBhvr>
                                    </p:animEffect>
                                    <p:set>
                                      <p:cBhvr>
                                        <p:cTn id="113" dur="1" fill="hold">
                                          <p:stCondLst>
                                            <p:cond delay="499"/>
                                          </p:stCondLst>
                                        </p:cTn>
                                        <p:tgtEl>
                                          <p:spTgt spid="19"/>
                                        </p:tgtEl>
                                        <p:attrNameLst>
                                          <p:attrName>style.visibility</p:attrName>
                                        </p:attrNameLst>
                                      </p:cBhvr>
                                      <p:to>
                                        <p:strVal val="hidden"/>
                                      </p:to>
                                    </p:set>
                                  </p:childTnLst>
                                </p:cTn>
                              </p:par>
                            </p:childTnLst>
                          </p:cTn>
                        </p:par>
                        <p:par>
                          <p:cTn id="114" fill="hold">
                            <p:stCondLst>
                              <p:cond delay="2500"/>
                            </p:stCondLst>
                            <p:childTnLst>
                              <p:par>
                                <p:cTn id="115" presetID="10" presetClass="exit" presetSubtype="0" fill="hold" nodeType="afterEffect">
                                  <p:stCondLst>
                                    <p:cond delay="0"/>
                                  </p:stCondLst>
                                  <p:childTnLst>
                                    <p:animEffect transition="out" filter="fade">
                                      <p:cBhvr>
                                        <p:cTn id="116" dur="500"/>
                                        <p:tgtEl>
                                          <p:spTgt spid="45"/>
                                        </p:tgtEl>
                                      </p:cBhvr>
                                    </p:animEffect>
                                    <p:set>
                                      <p:cBhvr>
                                        <p:cTn id="117" dur="1" fill="hold">
                                          <p:stCondLst>
                                            <p:cond delay="499"/>
                                          </p:stCondLst>
                                        </p:cTn>
                                        <p:tgtEl>
                                          <p:spTgt spid="45"/>
                                        </p:tgtEl>
                                        <p:attrNameLst>
                                          <p:attrName>style.visibility</p:attrName>
                                        </p:attrNameLst>
                                      </p:cBhvr>
                                      <p:to>
                                        <p:strVal val="hidden"/>
                                      </p:to>
                                    </p:set>
                                  </p:childTnLst>
                                </p:cTn>
                              </p:par>
                              <p:par>
                                <p:cTn id="118" presetID="10" presetClass="exit" presetSubtype="0" fill="hold" nodeType="withEffect">
                                  <p:stCondLst>
                                    <p:cond delay="250"/>
                                  </p:stCondLst>
                                  <p:childTnLst>
                                    <p:animEffect transition="out" filter="fade">
                                      <p:cBhvr>
                                        <p:cTn id="119" dur="500"/>
                                        <p:tgtEl>
                                          <p:spTgt spid="67"/>
                                        </p:tgtEl>
                                      </p:cBhvr>
                                    </p:animEffect>
                                    <p:set>
                                      <p:cBhvr>
                                        <p:cTn id="120" dur="1" fill="hold">
                                          <p:stCondLst>
                                            <p:cond delay="499"/>
                                          </p:stCondLst>
                                        </p:cTn>
                                        <p:tgtEl>
                                          <p:spTgt spid="67"/>
                                        </p:tgtEl>
                                        <p:attrNameLst>
                                          <p:attrName>style.visibility</p:attrName>
                                        </p:attrNameLst>
                                      </p:cBhvr>
                                      <p:to>
                                        <p:strVal val="hidden"/>
                                      </p:to>
                                    </p:set>
                                  </p:childTnLst>
                                </p:cTn>
                              </p:par>
                              <p:par>
                                <p:cTn id="121" presetID="10" presetClass="exit" presetSubtype="0" fill="hold" nodeType="withEffect">
                                  <p:stCondLst>
                                    <p:cond delay="500"/>
                                  </p:stCondLst>
                                  <p:childTnLst>
                                    <p:animEffect transition="out" filter="fade">
                                      <p:cBhvr>
                                        <p:cTn id="122" dur="500"/>
                                        <p:tgtEl>
                                          <p:spTgt spid="70"/>
                                        </p:tgtEl>
                                      </p:cBhvr>
                                    </p:animEffect>
                                    <p:set>
                                      <p:cBhvr>
                                        <p:cTn id="123" dur="1" fill="hold">
                                          <p:stCondLst>
                                            <p:cond delay="499"/>
                                          </p:stCondLst>
                                        </p:cTn>
                                        <p:tgtEl>
                                          <p:spTgt spid="70"/>
                                        </p:tgtEl>
                                        <p:attrNameLst>
                                          <p:attrName>style.visibility</p:attrName>
                                        </p:attrNameLst>
                                      </p:cBhvr>
                                      <p:to>
                                        <p:strVal val="hidden"/>
                                      </p:to>
                                    </p:set>
                                  </p:childTnLst>
                                </p:cTn>
                              </p:par>
                              <p:par>
                                <p:cTn id="124" presetID="10" presetClass="exit" presetSubtype="0" fill="hold" nodeType="withEffect">
                                  <p:stCondLst>
                                    <p:cond delay="750"/>
                                  </p:stCondLst>
                                  <p:childTnLst>
                                    <p:animEffect transition="out" filter="fade">
                                      <p:cBhvr>
                                        <p:cTn id="125" dur="500"/>
                                        <p:tgtEl>
                                          <p:spTgt spid="73"/>
                                        </p:tgtEl>
                                      </p:cBhvr>
                                    </p:animEffect>
                                    <p:set>
                                      <p:cBhvr>
                                        <p:cTn id="126" dur="1" fill="hold">
                                          <p:stCondLst>
                                            <p:cond delay="499"/>
                                          </p:stCondLst>
                                        </p:cTn>
                                        <p:tgtEl>
                                          <p:spTgt spid="73"/>
                                        </p:tgtEl>
                                        <p:attrNameLst>
                                          <p:attrName>style.visibility</p:attrName>
                                        </p:attrNameLst>
                                      </p:cBhvr>
                                      <p:to>
                                        <p:strVal val="hidden"/>
                                      </p:to>
                                    </p:se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500"/>
                            </p:stCondLst>
                            <p:childTnLst>
                              <p:par>
                                <p:cTn id="133" presetID="10" presetClass="entr" presetSubtype="0" fill="hold" nodeType="afterEffect">
                                  <p:stCondLst>
                                    <p:cond delay="0"/>
                                  </p:stCondLst>
                                  <p:childTnLst>
                                    <p:set>
                                      <p:cBhvr>
                                        <p:cTn id="134" dur="1" fill="hold">
                                          <p:stCondLst>
                                            <p:cond delay="0"/>
                                          </p:stCondLst>
                                        </p:cTn>
                                        <p:tgtEl>
                                          <p:spTgt spid="55"/>
                                        </p:tgtEl>
                                        <p:attrNameLst>
                                          <p:attrName>style.visibility</p:attrName>
                                        </p:attrNameLst>
                                      </p:cBhvr>
                                      <p:to>
                                        <p:strVal val="visible"/>
                                      </p:to>
                                    </p:set>
                                    <p:animEffect transition="in" filter="fade">
                                      <p:cBhvr>
                                        <p:cTn id="135" dur="500"/>
                                        <p:tgtEl>
                                          <p:spTgt spid="55"/>
                                        </p:tgtEl>
                                      </p:cBhvr>
                                    </p:animEffect>
                                  </p:childTnLst>
                                </p:cTn>
                              </p:par>
                            </p:childTnLst>
                          </p:cTn>
                        </p:par>
                        <p:par>
                          <p:cTn id="136" fill="hold">
                            <p:stCondLst>
                              <p:cond delay="1000"/>
                            </p:stCondLst>
                            <p:childTnLst>
                              <p:par>
                                <p:cTn id="137" presetID="50" presetClass="path" presetSubtype="0" accel="50000" decel="50000" fill="hold" nodeType="afterEffect">
                                  <p:stCondLst>
                                    <p:cond delay="0"/>
                                  </p:stCondLst>
                                  <p:childTnLst>
                                    <p:animMotion origin="layout" path="M 4.83278E-6 -2.3468E-6 L -0.25122 -2.3468E-6 C -0.36393 -2.3468E-6 -0.5023 -0.07807 -0.5023 -0.14094 L -0.5023 -0.28189 " pathEditMode="relative" rAng="0" ptsTypes="AAAA">
                                      <p:cBhvr>
                                        <p:cTn id="138" dur="1500" fill="hold"/>
                                        <p:tgtEl>
                                          <p:spTgt spid="55"/>
                                        </p:tgtEl>
                                        <p:attrNameLst>
                                          <p:attrName>ppt_x</p:attrName>
                                          <p:attrName>ppt_y</p:attrName>
                                        </p:attrNameLst>
                                      </p:cBhvr>
                                      <p:rCtr x="-25121" y="-14094"/>
                                    </p:animMotion>
                                  </p:childTnLst>
                                </p:cTn>
                              </p:par>
                            </p:childTnLst>
                          </p:cTn>
                        </p:par>
                      </p:childTnLst>
                    </p:cTn>
                  </p:par>
                  <p:par>
                    <p:cTn id="139" fill="hold">
                      <p:stCondLst>
                        <p:cond delay="indefinite"/>
                      </p:stCondLst>
                      <p:childTnLst>
                        <p:par>
                          <p:cTn id="140" fill="hold">
                            <p:stCondLst>
                              <p:cond delay="0"/>
                            </p:stCondLst>
                            <p:childTnLst>
                              <p:par>
                                <p:cTn id="141" presetID="50" presetClass="path" presetSubtype="0" accel="50000" decel="50000" fill="hold" nodeType="clickEffect">
                                  <p:stCondLst>
                                    <p:cond delay="0"/>
                                  </p:stCondLst>
                                  <p:childTnLst>
                                    <p:animMotion origin="layout" path="M -3.22696E-6 2.25601E-6 L 0.12969 2.25601E-6 C 0.18803 2.25601E-6 0.2599 0.06582 0.2599 0.11961 L 0.2599 0.23944 " pathEditMode="relative" rAng="0" ptsTypes="AAAA">
                                      <p:cBhvr>
                                        <p:cTn id="142" dur="1000" fill="hold"/>
                                        <p:tgtEl>
                                          <p:spTgt spid="22"/>
                                        </p:tgtEl>
                                        <p:attrNameLst>
                                          <p:attrName>ppt_x</p:attrName>
                                          <p:attrName>ppt_y</p:attrName>
                                        </p:attrNameLst>
                                      </p:cBhvr>
                                      <p:rCtr x="12995" y="11961"/>
                                    </p:animMotion>
                                  </p:childTnLst>
                                </p:cTn>
                              </p:par>
                              <p:par>
                                <p:cTn id="143" presetID="50" presetClass="path" presetSubtype="0" accel="50000" decel="50000" fill="hold" nodeType="withEffect">
                                  <p:stCondLst>
                                    <p:cond delay="250"/>
                                  </p:stCondLst>
                                  <p:childTnLst>
                                    <p:animMotion origin="layout" path="M -3.22696E-6 1.3527E-6 L 0.12969 1.3527E-6 C 0.18803 1.3527E-6 0.2599 0.04607 0.2599 0.08398 L 0.2599 0.16795 " pathEditMode="relative" rAng="0" ptsTypes="AAAA">
                                      <p:cBhvr>
                                        <p:cTn id="144" dur="1000" fill="hold"/>
                                        <p:tgtEl>
                                          <p:spTgt spid="9"/>
                                        </p:tgtEl>
                                        <p:attrNameLst>
                                          <p:attrName>ppt_x</p:attrName>
                                          <p:attrName>ppt_y</p:attrName>
                                        </p:attrNameLst>
                                      </p:cBhvr>
                                      <p:rCtr x="12995" y="8398"/>
                                    </p:animMotion>
                                  </p:childTnLst>
                                </p:cTn>
                              </p:par>
                              <p:par>
                                <p:cTn id="145" presetID="50" presetClass="path" presetSubtype="0" accel="50000" decel="50000" fill="hold" nodeType="withEffect">
                                  <p:stCondLst>
                                    <p:cond delay="500"/>
                                  </p:stCondLst>
                                  <p:childTnLst>
                                    <p:animMotion origin="layout" path="M -3.22696E-6 4.22152E-6 L 0.12944 4.22152E-6 C 0.18752 4.22152E-6 0.25926 0.02405 0.25926 0.04425 L 0.25926 0.08851 " pathEditMode="relative" rAng="0" ptsTypes="AAAA">
                                      <p:cBhvr>
                                        <p:cTn id="146" dur="1000" fill="hold"/>
                                        <p:tgtEl>
                                          <p:spTgt spid="23"/>
                                        </p:tgtEl>
                                        <p:attrNameLst>
                                          <p:attrName>ppt_x</p:attrName>
                                          <p:attrName>ppt_y</p:attrName>
                                        </p:attrNameLst>
                                      </p:cBhvr>
                                      <p:rCtr x="12956" y="4426"/>
                                    </p:animMotion>
                                  </p:childTnLst>
                                </p:cTn>
                              </p:par>
                              <p:par>
                                <p:cTn id="147" presetID="50" presetClass="path" presetSubtype="0" accel="50000" decel="50000" fill="hold" nodeType="withEffect">
                                  <p:stCondLst>
                                    <p:cond delay="750"/>
                                  </p:stCondLst>
                                  <p:childTnLst>
                                    <p:animMotion origin="layout" path="M -3.22696E-6 3.84022E-6 L 0.12957 3.84022E-6 C 0.18752 3.84022E-6 0.25939 0.00522 0.25939 0.00976 L 0.25939 0.01951 " pathEditMode="relative" rAng="0" ptsTypes="AAAA">
                                      <p:cBhvr>
                                        <p:cTn id="148" dur="1000" fill="hold"/>
                                        <p:tgtEl>
                                          <p:spTgt spid="24"/>
                                        </p:tgtEl>
                                        <p:attrNameLst>
                                          <p:attrName>ppt_x</p:attrName>
                                          <p:attrName>ppt_y</p:attrName>
                                        </p:attrNameLst>
                                      </p:cBhvr>
                                      <p:rCtr x="12969" y="976"/>
                                    </p:animMotion>
                                  </p:childTnLst>
                                </p:cTn>
                              </p:par>
                            </p:childTnLst>
                          </p:cTn>
                        </p:par>
                        <p:par>
                          <p:cTn id="149" fill="hold">
                            <p:stCondLst>
                              <p:cond delay="1750"/>
                            </p:stCondLst>
                            <p:childTnLst>
                              <p:par>
                                <p:cTn id="150" presetID="10" presetClass="exit" presetSubtype="0" fill="hold" nodeType="afterEffect">
                                  <p:stCondLst>
                                    <p:cond delay="0"/>
                                  </p:stCondLst>
                                  <p:childTnLst>
                                    <p:animEffect transition="out" filter="fade">
                                      <p:cBhvr>
                                        <p:cTn id="151" dur="500"/>
                                        <p:tgtEl>
                                          <p:spTgt spid="22"/>
                                        </p:tgtEl>
                                      </p:cBhvr>
                                    </p:animEffect>
                                    <p:set>
                                      <p:cBhvr>
                                        <p:cTn id="152" dur="1" fill="hold">
                                          <p:stCondLst>
                                            <p:cond delay="499"/>
                                          </p:stCondLst>
                                        </p:cTn>
                                        <p:tgtEl>
                                          <p:spTgt spid="22"/>
                                        </p:tgtEl>
                                        <p:attrNameLst>
                                          <p:attrName>style.visibility</p:attrName>
                                        </p:attrNameLst>
                                      </p:cBhvr>
                                      <p:to>
                                        <p:strVal val="hidden"/>
                                      </p:to>
                                    </p:set>
                                  </p:childTnLst>
                                </p:cTn>
                              </p:par>
                              <p:par>
                                <p:cTn id="153" presetID="10" presetClass="exit" presetSubtype="0" fill="hold" nodeType="withEffect">
                                  <p:stCondLst>
                                    <p:cond delay="0"/>
                                  </p:stCondLst>
                                  <p:childTnLst>
                                    <p:animEffect transition="out" filter="fade">
                                      <p:cBhvr>
                                        <p:cTn id="154" dur="500"/>
                                        <p:tgtEl>
                                          <p:spTgt spid="9"/>
                                        </p:tgtEl>
                                      </p:cBhvr>
                                    </p:animEffect>
                                    <p:set>
                                      <p:cBhvr>
                                        <p:cTn id="155" dur="1" fill="hold">
                                          <p:stCondLst>
                                            <p:cond delay="499"/>
                                          </p:stCondLst>
                                        </p:cTn>
                                        <p:tgtEl>
                                          <p:spTgt spid="9"/>
                                        </p:tgtEl>
                                        <p:attrNameLst>
                                          <p:attrName>style.visibility</p:attrName>
                                        </p:attrNameLst>
                                      </p:cBhvr>
                                      <p:to>
                                        <p:strVal val="hidden"/>
                                      </p:to>
                                    </p:set>
                                  </p:childTnLst>
                                </p:cTn>
                              </p:par>
                              <p:par>
                                <p:cTn id="156" presetID="10" presetClass="exit" presetSubtype="0" fill="hold" nodeType="withEffect">
                                  <p:stCondLst>
                                    <p:cond delay="0"/>
                                  </p:stCondLst>
                                  <p:childTnLst>
                                    <p:animEffect transition="out" filter="fade">
                                      <p:cBhvr>
                                        <p:cTn id="157" dur="500"/>
                                        <p:tgtEl>
                                          <p:spTgt spid="23"/>
                                        </p:tgtEl>
                                      </p:cBhvr>
                                    </p:animEffect>
                                    <p:set>
                                      <p:cBhvr>
                                        <p:cTn id="158" dur="1" fill="hold">
                                          <p:stCondLst>
                                            <p:cond delay="499"/>
                                          </p:stCondLst>
                                        </p:cTn>
                                        <p:tgtEl>
                                          <p:spTgt spid="23"/>
                                        </p:tgtEl>
                                        <p:attrNameLst>
                                          <p:attrName>style.visibility</p:attrName>
                                        </p:attrNameLst>
                                      </p:cBhvr>
                                      <p:to>
                                        <p:strVal val="hidden"/>
                                      </p:to>
                                    </p:set>
                                  </p:childTnLst>
                                </p:cTn>
                              </p:par>
                              <p:par>
                                <p:cTn id="159" presetID="10" presetClass="exit" presetSubtype="0" fill="hold" nodeType="withEffect">
                                  <p:stCondLst>
                                    <p:cond delay="0"/>
                                  </p:stCondLst>
                                  <p:childTnLst>
                                    <p:animEffect transition="out" filter="fade">
                                      <p:cBhvr>
                                        <p:cTn id="160" dur="500"/>
                                        <p:tgtEl>
                                          <p:spTgt spid="24"/>
                                        </p:tgtEl>
                                      </p:cBhvr>
                                    </p:animEffect>
                                    <p:set>
                                      <p:cBhvr>
                                        <p:cTn id="161" dur="1" fill="hold">
                                          <p:stCondLst>
                                            <p:cond delay="499"/>
                                          </p:stCondLst>
                                        </p:cTn>
                                        <p:tgtEl>
                                          <p:spTgt spid="24"/>
                                        </p:tgtEl>
                                        <p:attrNameLst>
                                          <p:attrName>style.visibility</p:attrName>
                                        </p:attrNameLst>
                                      </p:cBhvr>
                                      <p:to>
                                        <p:strVal val="hidden"/>
                                      </p:to>
                                    </p:set>
                                  </p:childTnLst>
                                </p:cTn>
                              </p:par>
                              <p:par>
                                <p:cTn id="162" presetID="47" presetClass="entr" presetSubtype="0" fill="hold" nodeType="withEffect">
                                  <p:stCondLst>
                                    <p:cond delay="0"/>
                                  </p:stCondLst>
                                  <p:childTnLst>
                                    <p:set>
                                      <p:cBhvr>
                                        <p:cTn id="163" dur="1" fill="hold">
                                          <p:stCondLst>
                                            <p:cond delay="0"/>
                                          </p:stCondLst>
                                        </p:cTn>
                                        <p:tgtEl>
                                          <p:spTgt spid="81"/>
                                        </p:tgtEl>
                                        <p:attrNameLst>
                                          <p:attrName>style.visibility</p:attrName>
                                        </p:attrNameLst>
                                      </p:cBhvr>
                                      <p:to>
                                        <p:strVal val="visible"/>
                                      </p:to>
                                    </p:set>
                                    <p:animEffect transition="in" filter="fade">
                                      <p:cBhvr>
                                        <p:cTn id="164" dur="1000"/>
                                        <p:tgtEl>
                                          <p:spTgt spid="81"/>
                                        </p:tgtEl>
                                      </p:cBhvr>
                                    </p:animEffect>
                                    <p:anim calcmode="lin" valueType="num">
                                      <p:cBhvr>
                                        <p:cTn id="165" dur="1000" fill="hold"/>
                                        <p:tgtEl>
                                          <p:spTgt spid="81"/>
                                        </p:tgtEl>
                                        <p:attrNameLst>
                                          <p:attrName>ppt_x</p:attrName>
                                        </p:attrNameLst>
                                      </p:cBhvr>
                                      <p:tavLst>
                                        <p:tav tm="0">
                                          <p:val>
                                            <p:strVal val="#ppt_x"/>
                                          </p:val>
                                        </p:tav>
                                        <p:tav tm="100000">
                                          <p:val>
                                            <p:strVal val="#ppt_x"/>
                                          </p:val>
                                        </p:tav>
                                      </p:tavLst>
                                    </p:anim>
                                    <p:anim calcmode="lin" valueType="num">
                                      <p:cBhvr>
                                        <p:cTn id="166" dur="1000" fill="hold"/>
                                        <p:tgtEl>
                                          <p:spTgt spid="81"/>
                                        </p:tgtEl>
                                        <p:attrNameLst>
                                          <p:attrName>ppt_y</p:attrName>
                                        </p:attrNameLst>
                                      </p:cBhvr>
                                      <p:tavLst>
                                        <p:tav tm="0">
                                          <p:val>
                                            <p:strVal val="#ppt_y-.1"/>
                                          </p:val>
                                        </p:tav>
                                        <p:tav tm="100000">
                                          <p:val>
                                            <p:strVal val="#ppt_y"/>
                                          </p:val>
                                        </p:tav>
                                      </p:tavLst>
                                    </p:anim>
                                  </p:childTnLst>
                                </p:cTn>
                              </p:par>
                            </p:childTnLst>
                          </p:cTn>
                        </p:par>
                        <p:par>
                          <p:cTn id="167" fill="hold">
                            <p:stCondLst>
                              <p:cond delay="2750"/>
                            </p:stCondLst>
                            <p:childTnLst>
                              <p:par>
                                <p:cTn id="168" presetID="42" presetClass="entr" presetSubtype="0" fill="hold" nodeType="afterEffect">
                                  <p:stCondLst>
                                    <p:cond delay="0"/>
                                  </p:stCondLst>
                                  <p:childTnLst>
                                    <p:set>
                                      <p:cBhvr>
                                        <p:cTn id="169" dur="1" fill="hold">
                                          <p:stCondLst>
                                            <p:cond delay="0"/>
                                          </p:stCondLst>
                                        </p:cTn>
                                        <p:tgtEl>
                                          <p:spTgt spid="80"/>
                                        </p:tgtEl>
                                        <p:attrNameLst>
                                          <p:attrName>style.visibility</p:attrName>
                                        </p:attrNameLst>
                                      </p:cBhvr>
                                      <p:to>
                                        <p:strVal val="visible"/>
                                      </p:to>
                                    </p:set>
                                    <p:animEffect transition="in" filter="fade">
                                      <p:cBhvr>
                                        <p:cTn id="170" dur="1000"/>
                                        <p:tgtEl>
                                          <p:spTgt spid="80"/>
                                        </p:tgtEl>
                                      </p:cBhvr>
                                    </p:animEffect>
                                    <p:anim calcmode="lin" valueType="num">
                                      <p:cBhvr>
                                        <p:cTn id="171" dur="1000" fill="hold"/>
                                        <p:tgtEl>
                                          <p:spTgt spid="80"/>
                                        </p:tgtEl>
                                        <p:attrNameLst>
                                          <p:attrName>ppt_x</p:attrName>
                                        </p:attrNameLst>
                                      </p:cBhvr>
                                      <p:tavLst>
                                        <p:tav tm="0">
                                          <p:val>
                                            <p:strVal val="#ppt_x"/>
                                          </p:val>
                                        </p:tav>
                                        <p:tav tm="100000">
                                          <p:val>
                                            <p:strVal val="#ppt_x"/>
                                          </p:val>
                                        </p:tav>
                                      </p:tavLst>
                                    </p:anim>
                                    <p:anim calcmode="lin" valueType="num">
                                      <p:cBhvr>
                                        <p:cTn id="172"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42" presetClass="path" presetSubtype="0" accel="50000" decel="50000" fill="hold" nodeType="clickEffect">
                                  <p:stCondLst>
                                    <p:cond delay="0"/>
                                  </p:stCondLst>
                                  <p:childTnLst>
                                    <p:animMotion origin="layout" path="M 2.12918E-6 3.81298E-6 L -0.18139 0.00068 " pathEditMode="relative" rAng="0" ptsTypes="AA">
                                      <p:cBhvr>
                                        <p:cTn id="176" dur="2000" fill="hold"/>
                                        <p:tgtEl>
                                          <p:spTgt spid="81"/>
                                        </p:tgtEl>
                                        <p:attrNameLst>
                                          <p:attrName>ppt_x</p:attrName>
                                          <p:attrName>ppt_y</p:attrName>
                                        </p:attrNameLst>
                                      </p:cBhvr>
                                      <p:rCtr x="-9076" y="23"/>
                                    </p:animMotion>
                                  </p:childTnLst>
                                </p:cTn>
                              </p:par>
                            </p:childTnLst>
                          </p:cTn>
                        </p:par>
                        <p:par>
                          <p:cTn id="177" fill="hold">
                            <p:stCondLst>
                              <p:cond delay="2000"/>
                            </p:stCondLst>
                            <p:childTnLst>
                              <p:par>
                                <p:cTn id="178" presetID="10" presetClass="exit" presetSubtype="0" fill="hold" nodeType="afterEffect">
                                  <p:stCondLst>
                                    <p:cond delay="0"/>
                                  </p:stCondLst>
                                  <p:childTnLst>
                                    <p:animEffect transition="out" filter="fade">
                                      <p:cBhvr>
                                        <p:cTn id="179" dur="500"/>
                                        <p:tgtEl>
                                          <p:spTgt spid="81"/>
                                        </p:tgtEl>
                                      </p:cBhvr>
                                    </p:animEffect>
                                    <p:set>
                                      <p:cBhvr>
                                        <p:cTn id="180" dur="1" fill="hold">
                                          <p:stCondLst>
                                            <p:cond delay="499"/>
                                          </p:stCondLst>
                                        </p:cTn>
                                        <p:tgtEl>
                                          <p:spTgt spid="81"/>
                                        </p:tgtEl>
                                        <p:attrNameLst>
                                          <p:attrName>style.visibility</p:attrName>
                                        </p:attrNameLst>
                                      </p:cBhvr>
                                      <p:to>
                                        <p:strVal val="hidden"/>
                                      </p:to>
                                    </p:set>
                                  </p:childTnLst>
                                </p:cTn>
                              </p:par>
                            </p:childTnLst>
                          </p:cTn>
                        </p:par>
                        <p:par>
                          <p:cTn id="181" fill="hold">
                            <p:stCondLst>
                              <p:cond delay="2500"/>
                            </p:stCondLst>
                            <p:childTnLst>
                              <p:par>
                                <p:cTn id="182" presetID="50" presetClass="path" presetSubtype="0" accel="50000" decel="50000" fill="hold" nodeType="afterEffect">
                                  <p:stCondLst>
                                    <p:cond delay="0"/>
                                  </p:stCondLst>
                                  <p:childTnLst>
                                    <p:animMotion origin="layout" path="M 4.83278E-6 -2.3468E-6 L -0.2516 -2.3468E-6 C -0.36444 -2.3468E-6 -0.50345 -0.07648 -0.50345 -0.13845 L -0.50345 -0.27667 " pathEditMode="relative" rAng="0" ptsTypes="AAAA">
                                      <p:cBhvr>
                                        <p:cTn id="183" dur="1500" spd="-100000" fill="hold"/>
                                        <p:tgtEl>
                                          <p:spTgt spid="55"/>
                                        </p:tgtEl>
                                        <p:attrNameLst>
                                          <p:attrName>ppt_x</p:attrName>
                                          <p:attrName>ppt_y</p:attrName>
                                        </p:attrNameLst>
                                      </p:cBhvr>
                                      <p:rCtr x="-25172" y="-13845"/>
                                    </p:animMotion>
                                  </p:childTnLst>
                                </p:cTn>
                              </p:par>
                            </p:childTnLst>
                          </p:cTn>
                        </p:par>
                        <p:par>
                          <p:cTn id="184" fill="hold">
                            <p:stCondLst>
                              <p:cond delay="4000"/>
                            </p:stCondLst>
                            <p:childTnLst>
                              <p:par>
                                <p:cTn id="185" presetID="10" presetClass="exit" presetSubtype="0" fill="hold" grpId="1" nodeType="afterEffect">
                                  <p:stCondLst>
                                    <p:cond delay="0"/>
                                  </p:stCondLst>
                                  <p:childTnLst>
                                    <p:animEffect transition="out" filter="fade">
                                      <p:cBhvr>
                                        <p:cTn id="186" dur="500"/>
                                        <p:tgtEl>
                                          <p:spTgt spid="6"/>
                                        </p:tgtEl>
                                      </p:cBhvr>
                                    </p:animEffect>
                                    <p:set>
                                      <p:cBhvr>
                                        <p:cTn id="187" dur="1" fill="hold">
                                          <p:stCondLst>
                                            <p:cond delay="499"/>
                                          </p:stCondLst>
                                        </p:cTn>
                                        <p:tgtEl>
                                          <p:spTgt spid="6"/>
                                        </p:tgtEl>
                                        <p:attrNameLst>
                                          <p:attrName>style.visibility</p:attrName>
                                        </p:attrNameLst>
                                      </p:cBhvr>
                                      <p:to>
                                        <p:strVal val="hidden"/>
                                      </p:to>
                                    </p:set>
                                  </p:childTnLst>
                                </p:cTn>
                              </p:par>
                            </p:childTnLst>
                          </p:cTn>
                        </p:par>
                      </p:childTnLst>
                    </p:cTn>
                  </p:par>
                  <p:par>
                    <p:cTn id="188" fill="hold">
                      <p:stCondLst>
                        <p:cond delay="indefinite"/>
                      </p:stCondLst>
                      <p:childTnLst>
                        <p:par>
                          <p:cTn id="189" fill="hold">
                            <p:stCondLst>
                              <p:cond delay="0"/>
                            </p:stCondLst>
                            <p:childTnLst>
                              <p:par>
                                <p:cTn id="190" presetID="42" presetClass="path" presetSubtype="0" accel="50000" decel="50000" fill="hold" nodeType="clickEffect">
                                  <p:stCondLst>
                                    <p:cond delay="0"/>
                                  </p:stCondLst>
                                  <p:childTnLst>
                                    <p:animMotion origin="layout" path="M 7.19939E-7 -4.72537E-6 L -0.00779 -0.25351 " pathEditMode="relative" rAng="0" ptsTypes="AA">
                                      <p:cBhvr>
                                        <p:cTn id="191" dur="2500" fill="hold"/>
                                        <p:tgtEl>
                                          <p:spTgt spid="5"/>
                                        </p:tgtEl>
                                        <p:attrNameLst>
                                          <p:attrName>ppt_x</p:attrName>
                                          <p:attrName>ppt_y</p:attrName>
                                        </p:attrNameLst>
                                      </p:cBhvr>
                                      <p:rCtr x="-396" y="-12687"/>
                                    </p:animMotion>
                                  </p:childTnLst>
                                </p:cTn>
                              </p:par>
                            </p:childTnLst>
                          </p:cTn>
                        </p:par>
                      </p:childTnLst>
                    </p:cTn>
                  </p:par>
                  <p:par>
                    <p:cTn id="192" fill="hold">
                      <p:stCondLst>
                        <p:cond delay="indefinite"/>
                      </p:stCondLst>
                      <p:childTnLst>
                        <p:par>
                          <p:cTn id="193" fill="hold">
                            <p:stCondLst>
                              <p:cond delay="0"/>
                            </p:stCondLst>
                            <p:childTnLst>
                              <p:par>
                                <p:cTn id="194" presetID="42" presetClass="path" presetSubtype="0" accel="50000" decel="50000" fill="hold" nodeType="clickEffect">
                                  <p:stCondLst>
                                    <p:cond delay="0"/>
                                  </p:stCondLst>
                                  <p:childTnLst>
                                    <p:animMotion origin="layout" path="M 7.19939E-7 -4.72537E-6 L -0.00779 -0.2517 " pathEditMode="relative" rAng="0" ptsTypes="AA">
                                      <p:cBhvr>
                                        <p:cTn id="195" dur="2500" spd="-100000" fill="hold"/>
                                        <p:tgtEl>
                                          <p:spTgt spid="5"/>
                                        </p:tgtEl>
                                        <p:attrNameLst>
                                          <p:attrName>ppt_x</p:attrName>
                                          <p:attrName>ppt_y</p:attrName>
                                        </p:attrNameLst>
                                      </p:cBhvr>
                                      <p:rCtr x="-396" y="-12596"/>
                                    </p:animMotion>
                                  </p:childTnLst>
                                </p:cTn>
                              </p:par>
                            </p:childTnLst>
                          </p:cTn>
                        </p:par>
                        <p:par>
                          <p:cTn id="196" fill="hold">
                            <p:stCondLst>
                              <p:cond delay="2500"/>
                            </p:stCondLst>
                            <p:childTnLst>
                              <p:par>
                                <p:cTn id="197" presetID="42" presetClass="path" presetSubtype="0" accel="50000" decel="50000" fill="hold" nodeType="afterEffect">
                                  <p:stCondLst>
                                    <p:cond delay="0"/>
                                  </p:stCondLst>
                                  <p:childTnLst>
                                    <p:animMotion origin="layout" path="M -8.98647E-7 -2.77803E-6 L -0.13556 0.00545 " pathEditMode="relative" rAng="0" ptsTypes="AA">
                                      <p:cBhvr>
                                        <p:cTn id="198" dur="2500" fill="hold"/>
                                        <p:tgtEl>
                                          <p:spTgt spid="83"/>
                                        </p:tgtEl>
                                        <p:attrNameLst>
                                          <p:attrName>ppt_x</p:attrName>
                                          <p:attrName>ppt_y</p:attrName>
                                        </p:attrNameLst>
                                      </p:cBhvr>
                                      <p:rCtr x="-6778" y="272"/>
                                    </p:animMotion>
                                  </p:childTnLst>
                                </p:cTn>
                              </p:par>
                            </p:childTnLst>
                          </p:cTn>
                        </p:par>
                      </p:childTnLst>
                    </p:cTn>
                  </p:par>
                  <p:par>
                    <p:cTn id="199" fill="hold">
                      <p:stCondLst>
                        <p:cond delay="indefinite"/>
                      </p:stCondLst>
                      <p:childTnLst>
                        <p:par>
                          <p:cTn id="200" fill="hold">
                            <p:stCondLst>
                              <p:cond delay="0"/>
                            </p:stCondLst>
                            <p:childTnLst>
                              <p:par>
                                <p:cTn id="201" presetID="42" presetClass="path" presetSubtype="0" accel="50000" decel="50000" fill="hold" nodeType="clickEffect">
                                  <p:stCondLst>
                                    <p:cond delay="0"/>
                                  </p:stCondLst>
                                  <p:childTnLst>
                                    <p:animMotion origin="layout" path="M -8.98647E-7 -2.77803E-6 L -0.12892 0.00749 " pathEditMode="relative" rAng="0" ptsTypes="AA">
                                      <p:cBhvr>
                                        <p:cTn id="202" dur="2500" spd="-100000" fill="hold"/>
                                        <p:tgtEl>
                                          <p:spTgt spid="83"/>
                                        </p:tgtEl>
                                        <p:attrNameLst>
                                          <p:attrName>ppt_x</p:attrName>
                                          <p:attrName>ppt_y</p:attrName>
                                        </p:attrNameLst>
                                      </p:cBhvr>
                                      <p:rCtr x="-6446" y="363"/>
                                    </p:animMotion>
                                  </p:childTnLst>
                                </p:cTn>
                              </p:par>
                            </p:childTnLst>
                          </p:cTn>
                        </p:par>
                        <p:par>
                          <p:cTn id="203" fill="hold">
                            <p:stCondLst>
                              <p:cond delay="2500"/>
                            </p:stCondLst>
                            <p:childTnLst>
                              <p:par>
                                <p:cTn id="204" presetID="42" presetClass="path" presetSubtype="0" accel="50000" decel="50000" fill="hold" nodeType="afterEffect">
                                  <p:stCondLst>
                                    <p:cond delay="0"/>
                                  </p:stCondLst>
                                  <p:childTnLst>
                                    <p:animMotion origin="layout" path="M -3.61501E-6 -9.66863E-7 L -0.04531 -0.28506 " pathEditMode="relative" rAng="0" ptsTypes="AA">
                                      <p:cBhvr>
                                        <p:cTn id="205" dur="2500" fill="hold"/>
                                        <p:tgtEl>
                                          <p:spTgt spid="84"/>
                                        </p:tgtEl>
                                        <p:attrNameLst>
                                          <p:attrName>ppt_x</p:attrName>
                                          <p:attrName>ppt_y</p:attrName>
                                        </p:attrNameLst>
                                      </p:cBhvr>
                                      <p:rCtr x="-2272" y="-14253"/>
                                    </p:animMotion>
                                  </p:childTnLst>
                                </p:cTn>
                              </p:par>
                            </p:childTnLst>
                          </p:cTn>
                        </p:par>
                      </p:childTnLst>
                    </p:cTn>
                  </p:par>
                  <p:par>
                    <p:cTn id="206" fill="hold">
                      <p:stCondLst>
                        <p:cond delay="indefinite"/>
                      </p:stCondLst>
                      <p:childTnLst>
                        <p:par>
                          <p:cTn id="207" fill="hold">
                            <p:stCondLst>
                              <p:cond delay="0"/>
                            </p:stCondLst>
                            <p:childTnLst>
                              <p:par>
                                <p:cTn id="208" presetID="10" presetClass="entr" presetSubtype="0" fill="hold" nodeType="clickEffect">
                                  <p:stCondLst>
                                    <p:cond delay="0"/>
                                  </p:stCondLst>
                                  <p:childTnLst>
                                    <p:set>
                                      <p:cBhvr>
                                        <p:cTn id="209" dur="1" fill="hold">
                                          <p:stCondLst>
                                            <p:cond delay="0"/>
                                          </p:stCondLst>
                                        </p:cTn>
                                        <p:tgtEl>
                                          <p:spTgt spid="95"/>
                                        </p:tgtEl>
                                        <p:attrNameLst>
                                          <p:attrName>style.visibility</p:attrName>
                                        </p:attrNameLst>
                                      </p:cBhvr>
                                      <p:to>
                                        <p:strVal val="visible"/>
                                      </p:to>
                                    </p:set>
                                    <p:animEffect transition="in" filter="fade">
                                      <p:cBhvr>
                                        <p:cTn id="210" dur="500"/>
                                        <p:tgtEl>
                                          <p:spTgt spid="95"/>
                                        </p:tgtEl>
                                      </p:cBhvr>
                                    </p:animEffect>
                                  </p:childTnLst>
                                </p:cTn>
                              </p:par>
                              <p:par>
                                <p:cTn id="211" presetID="10" presetClass="entr" presetSubtype="0" fill="hold" nodeType="withEffect">
                                  <p:stCondLst>
                                    <p:cond delay="250"/>
                                  </p:stCondLst>
                                  <p:childTnLst>
                                    <p:set>
                                      <p:cBhvr>
                                        <p:cTn id="212" dur="1" fill="hold">
                                          <p:stCondLst>
                                            <p:cond delay="0"/>
                                          </p:stCondLst>
                                        </p:cTn>
                                        <p:tgtEl>
                                          <p:spTgt spid="99"/>
                                        </p:tgtEl>
                                        <p:attrNameLst>
                                          <p:attrName>style.visibility</p:attrName>
                                        </p:attrNameLst>
                                      </p:cBhvr>
                                      <p:to>
                                        <p:strVal val="visible"/>
                                      </p:to>
                                    </p:set>
                                    <p:animEffect transition="in" filter="fade">
                                      <p:cBhvr>
                                        <p:cTn id="213" dur="500"/>
                                        <p:tgtEl>
                                          <p:spTgt spid="99"/>
                                        </p:tgtEl>
                                      </p:cBhvr>
                                    </p:animEffect>
                                  </p:childTnLst>
                                </p:cTn>
                              </p:par>
                              <p:par>
                                <p:cTn id="214" presetID="10" presetClass="entr" presetSubtype="0" fill="hold" nodeType="withEffect">
                                  <p:stCondLst>
                                    <p:cond delay="500"/>
                                  </p:stCondLst>
                                  <p:childTnLst>
                                    <p:set>
                                      <p:cBhvr>
                                        <p:cTn id="215" dur="1" fill="hold">
                                          <p:stCondLst>
                                            <p:cond delay="0"/>
                                          </p:stCondLst>
                                        </p:cTn>
                                        <p:tgtEl>
                                          <p:spTgt spid="102"/>
                                        </p:tgtEl>
                                        <p:attrNameLst>
                                          <p:attrName>style.visibility</p:attrName>
                                        </p:attrNameLst>
                                      </p:cBhvr>
                                      <p:to>
                                        <p:strVal val="visible"/>
                                      </p:to>
                                    </p:set>
                                    <p:animEffect transition="in" filter="fade">
                                      <p:cBhvr>
                                        <p:cTn id="216" dur="500"/>
                                        <p:tgtEl>
                                          <p:spTgt spid="102"/>
                                        </p:tgtEl>
                                      </p:cBhvr>
                                    </p:animEffect>
                                  </p:childTnLst>
                                </p:cTn>
                              </p:par>
                              <p:par>
                                <p:cTn id="217" presetID="10" presetClass="entr" presetSubtype="0" fill="hold" nodeType="withEffect">
                                  <p:stCondLst>
                                    <p:cond delay="750"/>
                                  </p:stCondLst>
                                  <p:childTnLst>
                                    <p:set>
                                      <p:cBhvr>
                                        <p:cTn id="218" dur="1" fill="hold">
                                          <p:stCondLst>
                                            <p:cond delay="0"/>
                                          </p:stCondLst>
                                        </p:cTn>
                                        <p:tgtEl>
                                          <p:spTgt spid="105"/>
                                        </p:tgtEl>
                                        <p:attrNameLst>
                                          <p:attrName>style.visibility</p:attrName>
                                        </p:attrNameLst>
                                      </p:cBhvr>
                                      <p:to>
                                        <p:strVal val="visible"/>
                                      </p:to>
                                    </p:set>
                                    <p:animEffect transition="in" filter="fade">
                                      <p:cBhvr>
                                        <p:cTn id="219" dur="500"/>
                                        <p:tgtEl>
                                          <p:spTgt spid="105"/>
                                        </p:tgtEl>
                                      </p:cBhvr>
                                    </p:animEffect>
                                  </p:childTnLst>
                                </p:cTn>
                              </p:par>
                            </p:childTnLst>
                          </p:cTn>
                        </p:par>
                        <p:par>
                          <p:cTn id="220" fill="hold">
                            <p:stCondLst>
                              <p:cond delay="1250"/>
                            </p:stCondLst>
                            <p:childTnLst>
                              <p:par>
                                <p:cTn id="221" presetID="42" presetClass="path" presetSubtype="0" accel="50000" decel="50000" fill="hold" nodeType="afterEffect">
                                  <p:stCondLst>
                                    <p:cond delay="0"/>
                                  </p:stCondLst>
                                  <p:childTnLst>
                                    <p:animMotion origin="layout" path="M -3.61501E-6 -9.66863E-7 L -0.04442 -0.27576 " pathEditMode="relative" rAng="0" ptsTypes="AA">
                                      <p:cBhvr>
                                        <p:cTn id="222" dur="2500" spd="-100000" fill="hold"/>
                                        <p:tgtEl>
                                          <p:spTgt spid="84"/>
                                        </p:tgtEl>
                                        <p:attrNameLst>
                                          <p:attrName>ppt_x</p:attrName>
                                          <p:attrName>ppt_y</p:attrName>
                                        </p:attrNameLst>
                                      </p:cBhvr>
                                      <p:rCtr x="-2221" y="-137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Azure Storage</a:t>
            </a:r>
            <a:endParaRPr lang="en-US" dirty="0"/>
          </a:p>
        </p:txBody>
      </p:sp>
      <p:sp>
        <p:nvSpPr>
          <p:cNvPr id="6" name="Rectangle 5"/>
          <p:cNvSpPr/>
          <p:nvPr/>
        </p:nvSpPr>
        <p:spPr bwMode="auto">
          <a:xfrm>
            <a:off x="3190311" y="3169988"/>
            <a:ext cx="1600200" cy="68580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a=2</a:t>
            </a:r>
          </a:p>
        </p:txBody>
      </p:sp>
      <p:sp>
        <p:nvSpPr>
          <p:cNvPr id="7" name="Rectangle 6"/>
          <p:cNvSpPr/>
          <p:nvPr/>
        </p:nvSpPr>
        <p:spPr bwMode="auto">
          <a:xfrm>
            <a:off x="3190311" y="4084388"/>
            <a:ext cx="1600200" cy="68580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b=3</a:t>
            </a:r>
          </a:p>
        </p:txBody>
      </p:sp>
      <p:sp>
        <p:nvSpPr>
          <p:cNvPr id="8" name="TextBox 7"/>
          <p:cNvSpPr txBox="1"/>
          <p:nvPr/>
        </p:nvSpPr>
        <p:spPr>
          <a:xfrm>
            <a:off x="6980237" y="3086053"/>
            <a:ext cx="1586909" cy="489365"/>
          </a:xfrm>
          <a:prstGeom prst="rect">
            <a:avLst/>
          </a:prstGeom>
          <a:noFill/>
        </p:spPr>
        <p:txBody>
          <a:bodyPr wrap="none" lIns="182880" tIns="146304" rIns="182880" bIns="146304" rtlCol="0">
            <a:spAutoFit/>
          </a:bodyPr>
          <a:lstStyle/>
          <a:p>
            <a:pPr>
              <a:lnSpc>
                <a:spcPct val="90000"/>
              </a:lnSpc>
              <a:spcAft>
                <a:spcPts val="600"/>
              </a:spcAft>
            </a:pPr>
            <a:r>
              <a:rPr lang="en-US" sz="1400" b="1" dirty="0" smtClean="0">
                <a:gradFill>
                  <a:gsLst>
                    <a:gs pos="2917">
                      <a:srgbClr val="505050"/>
                    </a:gs>
                    <a:gs pos="30000">
                      <a:srgbClr val="505050"/>
                    </a:gs>
                  </a:gsLst>
                  <a:lin ang="5400000" scaled="0"/>
                </a:gradFill>
              </a:rPr>
              <a:t>erasure</a:t>
            </a:r>
            <a:r>
              <a:rPr lang="en-US" sz="1400" dirty="0" smtClean="0">
                <a:gradFill>
                  <a:gsLst>
                    <a:gs pos="2917">
                      <a:srgbClr val="505050"/>
                    </a:gs>
                    <a:gs pos="30000">
                      <a:srgbClr val="505050"/>
                    </a:gs>
                  </a:gsLst>
                  <a:lin ang="5400000" scaled="0"/>
                </a:gradFill>
              </a:rPr>
              <a:t> coding</a:t>
            </a:r>
          </a:p>
        </p:txBody>
      </p:sp>
      <p:sp>
        <p:nvSpPr>
          <p:cNvPr id="9" name="TextBox 8"/>
          <p:cNvSpPr txBox="1"/>
          <p:nvPr/>
        </p:nvSpPr>
        <p:spPr>
          <a:xfrm>
            <a:off x="3017837" y="2659399"/>
            <a:ext cx="1994905" cy="489365"/>
          </a:xfrm>
          <a:prstGeom prst="rect">
            <a:avLst/>
          </a:prstGeom>
          <a:noFill/>
        </p:spPr>
        <p:txBody>
          <a:bodyPr wrap="none" lIns="182880" tIns="146304" rIns="182880" bIns="146304" rtlCol="0">
            <a:spAutoFit/>
          </a:bodyPr>
          <a:lstStyle/>
          <a:p>
            <a:pPr>
              <a:lnSpc>
                <a:spcPct val="90000"/>
              </a:lnSpc>
              <a:spcAft>
                <a:spcPts val="600"/>
              </a:spcAft>
            </a:pPr>
            <a:r>
              <a:rPr lang="en-US" sz="1400" b="1" dirty="0" smtClean="0">
                <a:gradFill>
                  <a:gsLst>
                    <a:gs pos="2917">
                      <a:srgbClr val="505050"/>
                    </a:gs>
                    <a:gs pos="30000">
                      <a:srgbClr val="505050"/>
                    </a:gs>
                  </a:gsLst>
                  <a:lin ang="5400000" scaled="0"/>
                </a:gradFill>
              </a:rPr>
              <a:t>standard</a:t>
            </a:r>
            <a:r>
              <a:rPr lang="en-US" sz="1400" dirty="0" smtClean="0">
                <a:gradFill>
                  <a:gsLst>
                    <a:gs pos="2917">
                      <a:srgbClr val="505050"/>
                    </a:gs>
                    <a:gs pos="30000">
                      <a:srgbClr val="505050"/>
                    </a:gs>
                  </a:gsLst>
                  <a:lin ang="5400000" scaled="0"/>
                </a:gradFill>
              </a:rPr>
              <a:t> replication</a:t>
            </a:r>
          </a:p>
        </p:txBody>
      </p:sp>
      <p:sp>
        <p:nvSpPr>
          <p:cNvPr id="10" name="Rectangle 9"/>
          <p:cNvSpPr/>
          <p:nvPr/>
        </p:nvSpPr>
        <p:spPr bwMode="auto">
          <a:xfrm>
            <a:off x="3195460" y="4983579"/>
            <a:ext cx="1600200" cy="68580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a=2</a:t>
            </a:r>
          </a:p>
        </p:txBody>
      </p:sp>
      <p:sp>
        <p:nvSpPr>
          <p:cNvPr id="11" name="Rectangle 10"/>
          <p:cNvSpPr/>
          <p:nvPr/>
        </p:nvSpPr>
        <p:spPr bwMode="auto">
          <a:xfrm>
            <a:off x="3195460" y="5911231"/>
            <a:ext cx="1600200" cy="68580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b=3</a:t>
            </a:r>
          </a:p>
        </p:txBody>
      </p:sp>
      <p:sp>
        <p:nvSpPr>
          <p:cNvPr id="15" name="Rectangle 14"/>
          <p:cNvSpPr/>
          <p:nvPr/>
        </p:nvSpPr>
        <p:spPr bwMode="auto">
          <a:xfrm>
            <a:off x="6925204" y="3575419"/>
            <a:ext cx="1600200" cy="68580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a=2</a:t>
            </a:r>
            <a:endParaRPr lang="en-US" sz="2000" dirty="0">
              <a:gradFill>
                <a:gsLst>
                  <a:gs pos="0">
                    <a:srgbClr val="FFFFFF"/>
                  </a:gs>
                  <a:gs pos="100000">
                    <a:srgbClr val="FFFFFF"/>
                  </a:gs>
                </a:gsLst>
                <a:lin ang="5400000" scaled="0"/>
              </a:gradFill>
            </a:endParaRPr>
          </a:p>
        </p:txBody>
      </p:sp>
      <p:sp>
        <p:nvSpPr>
          <p:cNvPr id="16" name="Rectangle 15"/>
          <p:cNvSpPr/>
          <p:nvPr/>
        </p:nvSpPr>
        <p:spPr bwMode="auto">
          <a:xfrm>
            <a:off x="6925204" y="4489819"/>
            <a:ext cx="1600200" cy="68580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b=3</a:t>
            </a:r>
            <a:endParaRPr lang="en-US" sz="2000" dirty="0">
              <a:gradFill>
                <a:gsLst>
                  <a:gs pos="0">
                    <a:srgbClr val="FFFFFF"/>
                  </a:gs>
                  <a:gs pos="100000">
                    <a:srgbClr val="FFFFFF"/>
                  </a:gs>
                </a:gsLst>
                <a:lin ang="5400000" scaled="0"/>
              </a:gradFill>
            </a:endParaRPr>
          </a:p>
        </p:txBody>
      </p:sp>
      <p:sp>
        <p:nvSpPr>
          <p:cNvPr id="17" name="Rectangle 16"/>
          <p:cNvSpPr/>
          <p:nvPr/>
        </p:nvSpPr>
        <p:spPr bwMode="auto">
          <a:xfrm>
            <a:off x="6930353" y="5402262"/>
            <a:ext cx="1595052" cy="685800"/>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err="1" smtClean="0">
                <a:gradFill>
                  <a:gsLst>
                    <a:gs pos="0">
                      <a:srgbClr val="FFFFFF"/>
                    </a:gs>
                    <a:gs pos="100000">
                      <a:srgbClr val="FFFFFF"/>
                    </a:gs>
                  </a:gsLst>
                  <a:lin ang="5400000" scaled="0"/>
                </a:gradFill>
              </a:rPr>
              <a:t>a+b</a:t>
            </a:r>
            <a:r>
              <a:rPr lang="en-US" sz="2000" dirty="0" smtClean="0">
                <a:gradFill>
                  <a:gsLst>
                    <a:gs pos="0">
                      <a:srgbClr val="FFFFFF"/>
                    </a:gs>
                    <a:gs pos="100000">
                      <a:srgbClr val="FFFFFF"/>
                    </a:gs>
                  </a:gsLst>
                  <a:lin ang="5400000" scaled="0"/>
                </a:gradFill>
              </a:rPr>
              <a:t>=5</a:t>
            </a:r>
            <a:endParaRPr lang="en-US" sz="2000" dirty="0">
              <a:gradFill>
                <a:gsLst>
                  <a:gs pos="0">
                    <a:srgbClr val="FFFFFF"/>
                  </a:gs>
                  <a:gs pos="100000">
                    <a:srgbClr val="FFFFFF"/>
                  </a:gs>
                </a:gsLst>
                <a:lin ang="5400000" scaled="0"/>
              </a:gradFill>
            </a:endParaRPr>
          </a:p>
        </p:txBody>
      </p:sp>
      <p:sp>
        <p:nvSpPr>
          <p:cNvPr id="19" name="TextBox 18"/>
          <p:cNvSpPr txBox="1"/>
          <p:nvPr/>
        </p:nvSpPr>
        <p:spPr>
          <a:xfrm>
            <a:off x="427037" y="1093581"/>
            <a:ext cx="10287000" cy="1772793"/>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smtClean="0">
                <a:gradFill>
                  <a:gsLst>
                    <a:gs pos="2917">
                      <a:srgbClr val="505050"/>
                    </a:gs>
                    <a:gs pos="30000">
                      <a:srgbClr val="505050"/>
                    </a:gs>
                  </a:gsLst>
                  <a:lin ang="5400000" scaled="0"/>
                </a:gradFill>
              </a:rPr>
              <a:t>Append only distributed file system (immutable store)</a:t>
            </a:r>
          </a:p>
          <a:p>
            <a:pPr marL="342900" indent="-342900">
              <a:lnSpc>
                <a:spcPct val="90000"/>
              </a:lnSpc>
              <a:spcAft>
                <a:spcPts val="600"/>
              </a:spcAft>
              <a:buFont typeface="Arial" panose="020B0604020202020204" pitchFamily="34" charset="0"/>
              <a:buChar char="•"/>
            </a:pPr>
            <a:r>
              <a:rPr lang="en-US" sz="2400" dirty="0" smtClean="0">
                <a:gradFill>
                  <a:gsLst>
                    <a:gs pos="2917">
                      <a:srgbClr val="505050"/>
                    </a:gs>
                    <a:gs pos="30000">
                      <a:srgbClr val="505050"/>
                    </a:gs>
                  </a:gsLst>
                  <a:lin ang="5400000" scaled="0"/>
                </a:gradFill>
              </a:rPr>
              <a:t>Local and geo </a:t>
            </a:r>
            <a:r>
              <a:rPr lang="en-US" sz="2400" dirty="0">
                <a:gradFill>
                  <a:gsLst>
                    <a:gs pos="2917">
                      <a:srgbClr val="505050"/>
                    </a:gs>
                    <a:gs pos="30000">
                      <a:srgbClr val="505050"/>
                    </a:gs>
                  </a:gsLst>
                  <a:lin ang="5400000" scaled="0"/>
                </a:gradFill>
              </a:rPr>
              <a:t>r</a:t>
            </a:r>
            <a:r>
              <a:rPr lang="en-US" sz="2400" dirty="0" smtClean="0">
                <a:gradFill>
                  <a:gsLst>
                    <a:gs pos="2917">
                      <a:srgbClr val="505050"/>
                    </a:gs>
                    <a:gs pos="30000">
                      <a:srgbClr val="505050"/>
                    </a:gs>
                  </a:gsLst>
                  <a:lin ang="5400000" scaled="0"/>
                </a:gradFill>
              </a:rPr>
              <a:t>eplication </a:t>
            </a:r>
          </a:p>
          <a:p>
            <a:pPr marL="342900" indent="-342900">
              <a:lnSpc>
                <a:spcPct val="90000"/>
              </a:lnSpc>
              <a:spcAft>
                <a:spcPts val="600"/>
              </a:spcAft>
              <a:buFont typeface="Arial" panose="020B0604020202020204" pitchFamily="34" charset="0"/>
              <a:buChar char="•"/>
            </a:pPr>
            <a:r>
              <a:rPr lang="en-US" sz="2400" dirty="0">
                <a:gradFill>
                  <a:gsLst>
                    <a:gs pos="2917">
                      <a:srgbClr val="505050"/>
                    </a:gs>
                    <a:gs pos="30000">
                      <a:srgbClr val="505050"/>
                    </a:gs>
                  </a:gsLst>
                  <a:lin ang="5400000" scaled="0"/>
                </a:gradFill>
              </a:rPr>
              <a:t>Erasure </a:t>
            </a:r>
            <a:r>
              <a:rPr lang="en-US" sz="2400" dirty="0" smtClean="0">
                <a:gradFill>
                  <a:gsLst>
                    <a:gs pos="2917">
                      <a:srgbClr val="505050"/>
                    </a:gs>
                    <a:gs pos="30000">
                      <a:srgbClr val="505050"/>
                    </a:gs>
                  </a:gsLst>
                  <a:lin ang="5400000" scaled="0"/>
                </a:gradFill>
              </a:rPr>
              <a:t>coding</a:t>
            </a:r>
            <a:r>
              <a:rPr lang="en-US" sz="2400" dirty="0">
                <a:gradFill>
                  <a:gsLst>
                    <a:gs pos="2917">
                      <a:srgbClr val="505050"/>
                    </a:gs>
                    <a:gs pos="30000">
                      <a:srgbClr val="505050"/>
                    </a:gs>
                  </a:gsLst>
                  <a:lin ang="5400000" scaled="0"/>
                </a:gradFill>
              </a:rPr>
              <a:t> </a:t>
            </a:r>
            <a:r>
              <a:rPr lang="en-US" sz="2400" dirty="0" smtClean="0">
                <a:gradFill>
                  <a:gsLst>
                    <a:gs pos="2917">
                      <a:srgbClr val="505050"/>
                    </a:gs>
                    <a:gs pos="30000">
                      <a:srgbClr val="505050"/>
                    </a:gs>
                  </a:gsLst>
                  <a:lin ang="5400000" scaled="0"/>
                </a:gradFill>
              </a:rPr>
              <a:t>(from 3 local copies to 1.33*)</a:t>
            </a:r>
          </a:p>
          <a:p>
            <a:pPr marL="809271" lvl="1" indent="-342900">
              <a:lnSpc>
                <a:spcPct val="90000"/>
              </a:lnSpc>
              <a:spcAft>
                <a:spcPts val="600"/>
              </a:spcAft>
              <a:buFont typeface="Arial" panose="020B0604020202020204" pitchFamily="34" charset="0"/>
              <a:buChar char="•"/>
            </a:pPr>
            <a:r>
              <a:rPr lang="en-US" sz="1600" dirty="0" smtClean="0">
                <a:gradFill>
                  <a:gsLst>
                    <a:gs pos="2917">
                      <a:srgbClr val="505050"/>
                    </a:gs>
                    <a:gs pos="30000">
                      <a:srgbClr val="505050"/>
                    </a:gs>
                  </a:gsLst>
                  <a:lin ang="5400000" scaled="0"/>
                </a:gradFill>
              </a:rPr>
              <a:t>Can handle as many as 4 local failures – better than traditional replication </a:t>
            </a:r>
            <a:endParaRPr lang="en-US" sz="1600" dirty="0">
              <a:gradFill>
                <a:gsLst>
                  <a:gs pos="2917">
                    <a:srgbClr val="505050"/>
                  </a:gs>
                  <a:gs pos="30000">
                    <a:srgbClr val="505050"/>
                  </a:gs>
                </a:gsLst>
                <a:lin ang="5400000" scaled="0"/>
              </a:gradFill>
            </a:endParaRPr>
          </a:p>
        </p:txBody>
      </p:sp>
      <p:pic>
        <p:nvPicPr>
          <p:cNvPr id="20" name="Picture 18" descr="http://hammadrajjoub.net/wp-content/uploads/2013/04/windowsazure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78125" y="74481"/>
            <a:ext cx="3271824" cy="108515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lose icon for iPhone/iOS 7 - Icons8"/>
          <p:cNvPicPr>
            <a:picLocks noChangeAspect="1" noChangeArrowheads="1"/>
          </p:cNvPicPr>
          <p:nvPr/>
        </p:nvPicPr>
        <p:blipFill rotWithShape="1">
          <a:blip r:embed="rId4">
            <a:duotone>
              <a:schemeClr val="accent4">
                <a:shade val="45000"/>
                <a:satMod val="135000"/>
              </a:schemeClr>
              <a:prstClr val="white"/>
            </a:duotone>
            <a:extLst>
              <a:ext uri="{28A0092B-C50C-407E-A947-70E740481C1C}">
                <a14:useLocalDpi xmlns:a14="http://schemas.microsoft.com/office/drawing/2010/main" val="0"/>
              </a:ext>
            </a:extLst>
          </a:blip>
          <a:srcRect l="22658" t="26397" r="26934" b="23195"/>
          <a:stretch/>
        </p:blipFill>
        <p:spPr bwMode="auto">
          <a:xfrm>
            <a:off x="3398837" y="3040062"/>
            <a:ext cx="1089274" cy="1089274"/>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lose icon for iPhone/iOS 7 - Icons8"/>
          <p:cNvPicPr>
            <a:picLocks noChangeAspect="1" noChangeArrowheads="1"/>
          </p:cNvPicPr>
          <p:nvPr/>
        </p:nvPicPr>
        <p:blipFill rotWithShape="1">
          <a:blip r:embed="rId4">
            <a:duotone>
              <a:schemeClr val="accent4">
                <a:shade val="45000"/>
                <a:satMod val="135000"/>
              </a:schemeClr>
              <a:prstClr val="white"/>
            </a:duotone>
            <a:extLst>
              <a:ext uri="{28A0092B-C50C-407E-A947-70E740481C1C}">
                <a14:useLocalDpi xmlns:a14="http://schemas.microsoft.com/office/drawing/2010/main" val="0"/>
              </a:ext>
            </a:extLst>
          </a:blip>
          <a:srcRect l="22658" t="26397" r="26934" b="23195"/>
          <a:stretch/>
        </p:blipFill>
        <p:spPr bwMode="auto">
          <a:xfrm>
            <a:off x="7127659" y="3425036"/>
            <a:ext cx="1089274" cy="1089274"/>
          </a:xfrm>
          <a:prstGeom prst="rect">
            <a:avLst/>
          </a:prstGeom>
          <a:noFill/>
          <a:extLst>
            <a:ext uri="{909E8E84-426E-40DD-AFC4-6F175D3DCCD1}">
              <a14:hiddenFill xmlns:a14="http://schemas.microsoft.com/office/drawing/2010/main">
                <a:solidFill>
                  <a:srgbClr val="FFFFFF"/>
                </a:solidFill>
              </a14:hiddenFill>
            </a:ext>
          </a:extLst>
        </p:spPr>
      </p:pic>
      <p:sp>
        <p:nvSpPr>
          <p:cNvPr id="28" name="Notched Right Arrow 27"/>
          <p:cNvSpPr/>
          <p:nvPr/>
        </p:nvSpPr>
        <p:spPr bwMode="auto">
          <a:xfrm>
            <a:off x="2230614" y="4996831"/>
            <a:ext cx="1092023" cy="685800"/>
          </a:xfrm>
          <a:prstGeom prst="notched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1" name="TextBox 30"/>
          <p:cNvSpPr txBox="1"/>
          <p:nvPr/>
        </p:nvSpPr>
        <p:spPr>
          <a:xfrm>
            <a:off x="5671585" y="6638993"/>
            <a:ext cx="6858000" cy="489365"/>
          </a:xfrm>
          <a:prstGeom prst="rect">
            <a:avLst/>
          </a:prstGeom>
          <a:noFill/>
        </p:spPr>
        <p:txBody>
          <a:bodyPr wrap="square" lIns="182880" tIns="146304" rIns="182880" bIns="146304" rtlCol="0">
            <a:spAutoFit/>
          </a:bodyPr>
          <a:lstStyle/>
          <a:p>
            <a:pPr algn="r">
              <a:lnSpc>
                <a:spcPct val="90000"/>
              </a:lnSpc>
              <a:spcAft>
                <a:spcPts val="600"/>
              </a:spcAft>
            </a:pPr>
            <a:r>
              <a:rPr lang="en-US" sz="1400" dirty="0" smtClean="0">
                <a:gradFill>
                  <a:gsLst>
                    <a:gs pos="2917">
                      <a:srgbClr val="505050"/>
                    </a:gs>
                    <a:gs pos="30000">
                      <a:srgbClr val="505050"/>
                    </a:gs>
                  </a:gsLst>
                  <a:lin ang="5400000" scaled="0"/>
                </a:gradFill>
              </a:rPr>
              <a:t>*Reaches 1.33 through Reed-Solomon 12 fragments + 2 local par + 2 global par</a:t>
            </a:r>
          </a:p>
        </p:txBody>
      </p:sp>
      <p:grpSp>
        <p:nvGrpSpPr>
          <p:cNvPr id="1030" name="Group 1029"/>
          <p:cNvGrpSpPr/>
          <p:nvPr/>
        </p:nvGrpSpPr>
        <p:grpSpPr>
          <a:xfrm>
            <a:off x="8525404" y="4908919"/>
            <a:ext cx="2341033" cy="912443"/>
            <a:chOff x="8525404" y="4524607"/>
            <a:chExt cx="2341033" cy="912443"/>
          </a:xfrm>
        </p:grpSpPr>
        <p:sp>
          <p:nvSpPr>
            <p:cNvPr id="35" name="Rectangle 34"/>
            <p:cNvSpPr/>
            <p:nvPr/>
          </p:nvSpPr>
          <p:spPr bwMode="auto">
            <a:xfrm>
              <a:off x="9266237" y="4559047"/>
              <a:ext cx="1600200" cy="685800"/>
            </a:xfrm>
            <a:prstGeom prst="rect">
              <a:avLst/>
            </a:prstGeom>
            <a:ln>
              <a:prstDash val="dash"/>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rgbClr val="505050"/>
                  </a:solidFill>
                </a:rPr>
                <a:t>a=2</a:t>
              </a:r>
              <a:endParaRPr lang="en-US" sz="2000" dirty="0">
                <a:solidFill>
                  <a:srgbClr val="505050"/>
                </a:solidFill>
              </a:endParaRPr>
            </a:p>
          </p:txBody>
        </p:sp>
        <p:cxnSp>
          <p:nvCxnSpPr>
            <p:cNvPr id="1027" name="Straight Arrow Connector 1026"/>
            <p:cNvCxnSpPr>
              <a:stCxn id="16" idx="3"/>
              <a:endCxn id="35" idx="1"/>
            </p:cNvCxnSpPr>
            <p:nvPr/>
          </p:nvCxnSpPr>
          <p:spPr>
            <a:xfrm>
              <a:off x="8525404" y="4524607"/>
              <a:ext cx="740833" cy="37734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7" idx="3"/>
              <a:endCxn id="35" idx="1"/>
            </p:cNvCxnSpPr>
            <p:nvPr/>
          </p:nvCxnSpPr>
          <p:spPr>
            <a:xfrm flipV="1">
              <a:off x="8525405" y="4901947"/>
              <a:ext cx="740832" cy="535103"/>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1033" name="Group 1032"/>
          <p:cNvGrpSpPr/>
          <p:nvPr/>
        </p:nvGrpSpPr>
        <p:grpSpPr>
          <a:xfrm>
            <a:off x="8154892" y="1018169"/>
            <a:ext cx="4164676" cy="1898000"/>
            <a:chOff x="8154892" y="1018169"/>
            <a:chExt cx="4164676" cy="1898000"/>
          </a:xfrm>
        </p:grpSpPr>
        <p:pic>
          <p:nvPicPr>
            <p:cNvPr id="1031" name="Picture 1030"/>
            <p:cNvPicPr>
              <a:picLocks noChangeAspect="1"/>
            </p:cNvPicPr>
            <p:nvPr/>
          </p:nvPicPr>
          <p:blipFill>
            <a:blip r:embed="rId5"/>
            <a:stretch>
              <a:fillRect/>
            </a:stretch>
          </p:blipFill>
          <p:spPr>
            <a:xfrm>
              <a:off x="8154892" y="1018169"/>
              <a:ext cx="4164676" cy="1898000"/>
            </a:xfrm>
            <a:prstGeom prst="rect">
              <a:avLst/>
            </a:prstGeom>
          </p:spPr>
        </p:pic>
        <p:sp>
          <p:nvSpPr>
            <p:cNvPr id="1032" name="TextBox 1031"/>
            <p:cNvSpPr txBox="1"/>
            <p:nvPr/>
          </p:nvSpPr>
          <p:spPr>
            <a:xfrm>
              <a:off x="9384496" y="1521791"/>
              <a:ext cx="1322350"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gradFill>
                    <a:gsLst>
                      <a:gs pos="2917">
                        <a:srgbClr val="505050"/>
                      </a:gs>
                      <a:gs pos="30000">
                        <a:srgbClr val="505050"/>
                      </a:gs>
                    </a:gsLst>
                    <a:lin ang="5400000" scaled="0"/>
                  </a:gradFill>
                </a:rPr>
                <a:t>Azure: 12+4</a:t>
              </a:r>
            </a:p>
          </p:txBody>
        </p:sp>
      </p:grpSp>
    </p:spTree>
    <p:extLst>
      <p:ext uri="{BB962C8B-B14F-4D97-AF65-F5344CB8AC3E}">
        <p14:creationId xmlns:p14="http://schemas.microsoft.com/office/powerpoint/2010/main" val="34350098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1026"/>
                                        </p:tgtEl>
                                        <p:attrNameLst>
                                          <p:attrName>style.visibility</p:attrName>
                                        </p:attrNameLst>
                                      </p:cBhvr>
                                      <p:to>
                                        <p:strVal val="visible"/>
                                      </p:to>
                                    </p:set>
                                    <p:animEffect transition="in" filter="barn(inVertical)">
                                      <p:cBhvr>
                                        <p:cTn id="41" dur="500"/>
                                        <p:tgtEl>
                                          <p:spTgt spid="1026"/>
                                        </p:tgtEl>
                                      </p:cBhvr>
                                    </p:animEffect>
                                  </p:childTnLst>
                                </p:cTn>
                              </p:par>
                              <p:par>
                                <p:cTn id="42" presetID="16" presetClass="entr" presetSubtype="21" fill="hold" nodeType="with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barn(inVertical)">
                                      <p:cBhvr>
                                        <p:cTn id="44" dur="500"/>
                                        <p:tgtEl>
                                          <p:spTgt spid="3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030"/>
                                        </p:tgtEl>
                                        <p:attrNameLst>
                                          <p:attrName>style.visibility</p:attrName>
                                        </p:attrNameLst>
                                      </p:cBhvr>
                                      <p:to>
                                        <p:strVal val="visible"/>
                                      </p:to>
                                    </p:set>
                                    <p:animEffect transition="in" filter="fade">
                                      <p:cBhvr>
                                        <p:cTn id="54" dur="500"/>
                                        <p:tgtEl>
                                          <p:spTgt spid="103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1033"/>
                                        </p:tgtEl>
                                        <p:attrNameLst>
                                          <p:attrName>style.visibility</p:attrName>
                                        </p:attrNameLst>
                                      </p:cBhvr>
                                      <p:to>
                                        <p:strVal val="visible"/>
                                      </p:to>
                                    </p:set>
                                    <p:animEffect transition="in" filter="fade">
                                      <p:cBhvr>
                                        <p:cTn id="59" dur="500"/>
                                        <p:tgtEl>
                                          <p:spTgt spid="1033"/>
                                        </p:tgtEl>
                                      </p:cBhvr>
                                    </p:animEffect>
                                  </p:childTnLst>
                                </p:cTn>
                              </p:par>
                              <p:par>
                                <p:cTn id="60" presetID="10" presetClass="entr" presetSubtype="0" fill="hold" nodeType="withEffect">
                                  <p:stCondLst>
                                    <p:cond delay="0"/>
                                  </p:stCondLst>
                                  <p:childTnLst>
                                    <p:set>
                                      <p:cBhvr>
                                        <p:cTn id="61" dur="1" fill="hold">
                                          <p:stCondLst>
                                            <p:cond delay="0"/>
                                          </p:stCondLst>
                                        </p:cTn>
                                        <p:tgtEl>
                                          <p:spTgt spid="19">
                                            <p:txEl>
                                              <p:pRg st="3" end="3"/>
                                            </p:txEl>
                                          </p:spTgt>
                                        </p:tgtEl>
                                        <p:attrNameLst>
                                          <p:attrName>style.visibility</p:attrName>
                                        </p:attrNameLst>
                                      </p:cBhvr>
                                      <p:to>
                                        <p:strVal val="visible"/>
                                      </p:to>
                                    </p:set>
                                    <p:animEffect transition="in" filter="fade">
                                      <p:cBhvr>
                                        <p:cTn id="62" dur="500"/>
                                        <p:tgtEl>
                                          <p:spTgt spid="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animBg="1"/>
      <p:bldP spid="11" grpId="0" animBg="1"/>
      <p:bldP spid="15" grpId="0" animBg="1"/>
      <p:bldP spid="16" grpId="0" animBg="1"/>
      <p:bldP spid="17" grpId="0" animBg="1"/>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Give users all the storage they want without going broke </a:t>
            </a:r>
          </a:p>
        </p:txBody>
      </p:sp>
      <p:sp>
        <p:nvSpPr>
          <p:cNvPr id="5" name="Text Placeholder 4"/>
          <p:cNvSpPr>
            <a:spLocks noGrp="1"/>
          </p:cNvSpPr>
          <p:nvPr>
            <p:ph type="body" sz="quarter" idx="14"/>
          </p:nvPr>
        </p:nvSpPr>
        <p:spPr/>
        <p:txBody>
          <a:bodyPr/>
          <a:lstStyle/>
          <a:p>
            <a:r>
              <a:rPr lang="en-US" dirty="0" smtClean="0"/>
              <a:t>Zach Rosenfield	</a:t>
            </a:r>
          </a:p>
          <a:p>
            <a:r>
              <a:rPr lang="en-US" dirty="0" smtClean="0"/>
              <a:t>Senior Program Manager</a:t>
            </a:r>
          </a:p>
          <a:p>
            <a:r>
              <a:rPr lang="en-US" dirty="0" smtClean="0"/>
              <a:t>Microsoft</a:t>
            </a:r>
            <a:endParaRPr lang="en-US" dirty="0"/>
          </a:p>
        </p:txBody>
      </p:sp>
      <p:sp>
        <p:nvSpPr>
          <p:cNvPr id="2" name="TextBox 1"/>
          <p:cNvSpPr txBox="1"/>
          <p:nvPr/>
        </p:nvSpPr>
        <p:spPr>
          <a:xfrm>
            <a:off x="8504237" y="5828979"/>
            <a:ext cx="2139817"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a:t>
            </a:r>
            <a:r>
              <a:rPr lang="en-US" sz="2400" dirty="0" err="1" smtClean="0">
                <a:gradFill>
                  <a:gsLst>
                    <a:gs pos="2917">
                      <a:srgbClr val="505050"/>
                    </a:gs>
                    <a:gs pos="30000">
                      <a:srgbClr val="505050"/>
                    </a:gs>
                  </a:gsLst>
                  <a:lin ang="5400000" scaled="0"/>
                </a:gradFill>
              </a:rPr>
              <a:t>zrosenfield</a:t>
            </a:r>
            <a:endParaRPr lang="en-US" sz="2400" dirty="0"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304620081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rotWithShape="1">
          <a:blip r:embed="rId2">
            <a:lum bright="70000" contrast="-70000"/>
          </a:blip>
          <a:srcRect l="-996" t="30858" r="5749" b="4623"/>
          <a:stretch/>
        </p:blipFill>
        <p:spPr>
          <a:xfrm>
            <a:off x="5151438" y="-7938"/>
            <a:ext cx="7285038" cy="7010400"/>
          </a:xfrm>
          <a:prstGeom prst="rect">
            <a:avLst/>
          </a:prstGeom>
        </p:spPr>
      </p:pic>
      <p:sp>
        <p:nvSpPr>
          <p:cNvPr id="3" name="Title 2"/>
          <p:cNvSpPr>
            <a:spLocks noGrp="1"/>
          </p:cNvSpPr>
          <p:nvPr>
            <p:ph type="title"/>
          </p:nvPr>
        </p:nvSpPr>
        <p:spPr/>
        <p:txBody>
          <a:bodyPr/>
          <a:lstStyle/>
          <a:p>
            <a:r>
              <a:rPr lang="en-US" dirty="0" smtClean="0"/>
              <a:t>Managing SQL Growth</a:t>
            </a:r>
            <a:endParaRPr lang="en-US" dirty="0"/>
          </a:p>
        </p:txBody>
      </p:sp>
      <p:sp>
        <p:nvSpPr>
          <p:cNvPr id="4" name="Flowchart: Magnetic Disk 3"/>
          <p:cNvSpPr/>
          <p:nvPr/>
        </p:nvSpPr>
        <p:spPr bwMode="auto">
          <a:xfrm>
            <a:off x="5875337" y="2456194"/>
            <a:ext cx="1752600" cy="1905000"/>
          </a:xfrm>
          <a:prstGeom prst="flowChartMagneticDisk">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Flowchart: Magnetic Disk 4"/>
          <p:cNvSpPr/>
          <p:nvPr/>
        </p:nvSpPr>
        <p:spPr bwMode="auto">
          <a:xfrm>
            <a:off x="10180637" y="2430462"/>
            <a:ext cx="1752600" cy="1905000"/>
          </a:xfrm>
          <a:prstGeom prst="flowChartMagneticDisk">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26" name="Group 25"/>
          <p:cNvGrpSpPr/>
          <p:nvPr/>
        </p:nvGrpSpPr>
        <p:grpSpPr>
          <a:xfrm>
            <a:off x="7742237" y="2734991"/>
            <a:ext cx="2286000" cy="461665"/>
            <a:chOff x="7742237" y="2734991"/>
            <a:chExt cx="2286000" cy="461665"/>
          </a:xfrm>
        </p:grpSpPr>
        <p:cxnSp>
          <p:nvCxnSpPr>
            <p:cNvPr id="7" name="Straight Arrow Connector 6"/>
            <p:cNvCxnSpPr/>
            <p:nvPr/>
          </p:nvCxnSpPr>
          <p:spPr>
            <a:xfrm>
              <a:off x="7742237" y="3040062"/>
              <a:ext cx="2286000"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108305" y="2734991"/>
              <a:ext cx="1572033"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gradFill>
                    <a:gsLst>
                      <a:gs pos="2917">
                        <a:srgbClr val="505050"/>
                      </a:gs>
                      <a:gs pos="30000">
                        <a:srgbClr val="505050"/>
                      </a:gs>
                    </a:gsLst>
                    <a:lin ang="5400000" scaled="0"/>
                  </a:gradFill>
                </a:rPr>
                <a:t>Backup &amp; Restore</a:t>
              </a:r>
            </a:p>
          </p:txBody>
        </p:sp>
      </p:grpSp>
      <p:grpSp>
        <p:nvGrpSpPr>
          <p:cNvPr id="25" name="Group 24"/>
          <p:cNvGrpSpPr/>
          <p:nvPr/>
        </p:nvGrpSpPr>
        <p:grpSpPr>
          <a:xfrm>
            <a:off x="7742237" y="3040062"/>
            <a:ext cx="2286000" cy="461665"/>
            <a:chOff x="7742237" y="3040062"/>
            <a:chExt cx="2286000" cy="461665"/>
          </a:xfrm>
        </p:grpSpPr>
        <p:cxnSp>
          <p:nvCxnSpPr>
            <p:cNvPr id="13" name="Straight Arrow Connector 12"/>
            <p:cNvCxnSpPr/>
            <p:nvPr/>
          </p:nvCxnSpPr>
          <p:spPr>
            <a:xfrm>
              <a:off x="7742237" y="3345133"/>
              <a:ext cx="2286000"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970837" y="3040062"/>
              <a:ext cx="1828800"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gradFill>
                    <a:gsLst>
                      <a:gs pos="2917">
                        <a:srgbClr val="505050"/>
                      </a:gs>
                      <a:gs pos="30000">
                        <a:srgbClr val="505050"/>
                      </a:gs>
                    </a:gsLst>
                    <a:lin ang="5400000" scaled="0"/>
                  </a:gradFill>
                </a:rPr>
                <a:t>Log Shipping</a:t>
              </a:r>
            </a:p>
          </p:txBody>
        </p:sp>
      </p:grpSp>
      <p:pic>
        <p:nvPicPr>
          <p:cNvPr id="15" name="Picture 14"/>
          <p:cNvPicPr>
            <a:picLocks noChangeAspect="1"/>
          </p:cNvPicPr>
          <p:nvPr/>
        </p:nvPicPr>
        <p:blipFill>
          <a:blip r:embed="rId3">
            <a:extLst>
              <a:ext uri="{BEBA8EAE-BF5A-486C-A8C5-ECC9F3942E4B}">
                <a14:imgProps xmlns:a14="http://schemas.microsoft.com/office/drawing/2010/main">
                  <a14:imgLayer r:embed="rId4">
                    <a14:imgEffect>
                      <a14:backgroundRemoval t="0" b="96886" l="0" r="99605">
                        <a14:foregroundMark x1="51383" y1="4498" x2="51383" y2="4498"/>
                      </a14:backgroundRemoval>
                    </a14:imgEffect>
                  </a14:imgLayer>
                </a14:imgProps>
              </a:ext>
            </a:extLst>
          </a:blip>
          <a:stretch>
            <a:fillRect/>
          </a:stretch>
        </p:blipFill>
        <p:spPr>
          <a:xfrm>
            <a:off x="7114411" y="3680589"/>
            <a:ext cx="742126" cy="847725"/>
          </a:xfrm>
          <a:prstGeom prst="rect">
            <a:avLst/>
          </a:prstGeom>
        </p:spPr>
      </p:pic>
      <p:grpSp>
        <p:nvGrpSpPr>
          <p:cNvPr id="18" name="Group 17"/>
          <p:cNvGrpSpPr/>
          <p:nvPr/>
        </p:nvGrpSpPr>
        <p:grpSpPr>
          <a:xfrm>
            <a:off x="5296742" y="2544795"/>
            <a:ext cx="1278963" cy="1082629"/>
            <a:chOff x="5296742" y="2544795"/>
            <a:chExt cx="1278963" cy="1082629"/>
          </a:xfrm>
        </p:grpSpPr>
        <p:sp>
          <p:nvSpPr>
            <p:cNvPr id="16" name="Arc 15"/>
            <p:cNvSpPr/>
            <p:nvPr/>
          </p:nvSpPr>
          <p:spPr>
            <a:xfrm rot="5400000">
              <a:off x="5344998" y="2496539"/>
              <a:ext cx="1082629" cy="1179141"/>
            </a:xfrm>
            <a:prstGeom prst="arc">
              <a:avLst/>
            </a:prstGeom>
            <a:ln>
              <a:solidFill>
                <a:schemeClr val="accent4"/>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505050"/>
                </a:solidFill>
              </a:endParaRPr>
            </a:p>
          </p:txBody>
        </p:sp>
        <p:sp>
          <p:nvSpPr>
            <p:cNvPr id="17" name="TextBox 16"/>
            <p:cNvSpPr txBox="1"/>
            <p:nvPr/>
          </p:nvSpPr>
          <p:spPr>
            <a:xfrm rot="19145107">
              <a:off x="5738296" y="3011360"/>
              <a:ext cx="837409" cy="586314"/>
            </a:xfrm>
            <a:prstGeom prst="rect">
              <a:avLst/>
            </a:prstGeom>
            <a:noFill/>
          </p:spPr>
          <p:txBody>
            <a:bodyPr wrap="none" lIns="182880" tIns="146304" rIns="182880" bIns="146304" rtlCol="0">
              <a:spAutoFit/>
            </a:bodyPr>
            <a:lstStyle/>
            <a:p>
              <a:pPr algn="ctr">
                <a:lnSpc>
                  <a:spcPct val="90000"/>
                </a:lnSpc>
              </a:pPr>
              <a:r>
                <a:rPr lang="en-US" sz="1050" dirty="0" smtClean="0">
                  <a:solidFill>
                    <a:srgbClr val="C00000"/>
                  </a:solidFill>
                </a:rPr>
                <a:t>sitemap</a:t>
              </a:r>
            </a:p>
            <a:p>
              <a:pPr algn="ctr">
                <a:lnSpc>
                  <a:spcPct val="90000"/>
                </a:lnSpc>
              </a:pPr>
              <a:r>
                <a:rPr lang="en-US" sz="1050" dirty="0" smtClean="0">
                  <a:solidFill>
                    <a:srgbClr val="C00000"/>
                  </a:solidFill>
                </a:rPr>
                <a:t>update</a:t>
              </a:r>
            </a:p>
          </p:txBody>
        </p:sp>
      </p:grpSp>
      <p:grpSp>
        <p:nvGrpSpPr>
          <p:cNvPr id="19" name="Group 18"/>
          <p:cNvGrpSpPr/>
          <p:nvPr/>
        </p:nvGrpSpPr>
        <p:grpSpPr>
          <a:xfrm>
            <a:off x="9588455" y="2506662"/>
            <a:ext cx="1296381" cy="1082629"/>
            <a:chOff x="5296742" y="2544795"/>
            <a:chExt cx="1296381" cy="1082629"/>
          </a:xfrm>
        </p:grpSpPr>
        <p:sp>
          <p:nvSpPr>
            <p:cNvPr id="20" name="Arc 19"/>
            <p:cNvSpPr/>
            <p:nvPr/>
          </p:nvSpPr>
          <p:spPr>
            <a:xfrm rot="5400000">
              <a:off x="5344998" y="2496539"/>
              <a:ext cx="1082629" cy="1179141"/>
            </a:xfrm>
            <a:prstGeom prst="arc">
              <a:avLst/>
            </a:prstGeom>
            <a:ln>
              <a:solidFill>
                <a:schemeClr val="accent4"/>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505050"/>
                </a:solidFill>
              </a:endParaRPr>
            </a:p>
          </p:txBody>
        </p:sp>
        <p:sp>
          <p:nvSpPr>
            <p:cNvPr id="21" name="TextBox 20"/>
            <p:cNvSpPr txBox="1"/>
            <p:nvPr/>
          </p:nvSpPr>
          <p:spPr>
            <a:xfrm rot="19145107">
              <a:off x="5755714" y="3011360"/>
              <a:ext cx="837409" cy="586314"/>
            </a:xfrm>
            <a:prstGeom prst="rect">
              <a:avLst/>
            </a:prstGeom>
            <a:noFill/>
          </p:spPr>
          <p:txBody>
            <a:bodyPr wrap="none" lIns="182880" tIns="146304" rIns="182880" bIns="146304" rtlCol="0">
              <a:spAutoFit/>
            </a:bodyPr>
            <a:lstStyle/>
            <a:p>
              <a:pPr algn="ctr">
                <a:lnSpc>
                  <a:spcPct val="90000"/>
                </a:lnSpc>
              </a:pPr>
              <a:r>
                <a:rPr lang="en-US" sz="1050" dirty="0" smtClean="0">
                  <a:solidFill>
                    <a:srgbClr val="C00000"/>
                  </a:solidFill>
                </a:rPr>
                <a:t>sitemap</a:t>
              </a:r>
            </a:p>
            <a:p>
              <a:pPr algn="ctr">
                <a:lnSpc>
                  <a:spcPct val="90000"/>
                </a:lnSpc>
              </a:pPr>
              <a:r>
                <a:rPr lang="en-US" sz="1050" dirty="0" smtClean="0">
                  <a:solidFill>
                    <a:srgbClr val="C00000"/>
                  </a:solidFill>
                </a:rPr>
                <a:t>update</a:t>
              </a:r>
            </a:p>
          </p:txBody>
        </p:sp>
      </p:grpSp>
      <p:grpSp>
        <p:nvGrpSpPr>
          <p:cNvPr id="24" name="Group 23"/>
          <p:cNvGrpSpPr/>
          <p:nvPr/>
        </p:nvGrpSpPr>
        <p:grpSpPr>
          <a:xfrm>
            <a:off x="9725225" y="3739722"/>
            <a:ext cx="932013" cy="1253199"/>
            <a:chOff x="9725225" y="3739722"/>
            <a:chExt cx="932013" cy="1253199"/>
          </a:xfrm>
        </p:grpSpPr>
        <p:pic>
          <p:nvPicPr>
            <p:cNvPr id="22" name="Picture 21"/>
            <p:cNvPicPr>
              <a:picLocks noChangeAspect="1"/>
            </p:cNvPicPr>
            <p:nvPr/>
          </p:nvPicPr>
          <p:blipFill>
            <a:blip r:embed="rId5">
              <a:extLst>
                <a:ext uri="{BEBA8EAE-BF5A-486C-A8C5-ECC9F3942E4B}">
                  <a14:imgProps xmlns:a14="http://schemas.microsoft.com/office/drawing/2010/main">
                    <a14:imgLayer r:embed="rId6">
                      <a14:imgEffect>
                        <a14:backgroundRemoval t="1629" b="100000" l="1056" r="100000">
                          <a14:foregroundMark x1="41901" y1="22476" x2="41901" y2="22476"/>
                        </a14:backgroundRemoval>
                      </a14:imgEffect>
                    </a14:imgLayer>
                  </a14:imgProps>
                </a:ext>
              </a:extLst>
            </a:blip>
            <a:stretch>
              <a:fillRect/>
            </a:stretch>
          </p:blipFill>
          <p:spPr>
            <a:xfrm>
              <a:off x="9725225" y="3739722"/>
              <a:ext cx="932013" cy="1007493"/>
            </a:xfrm>
            <a:prstGeom prst="rect">
              <a:avLst/>
            </a:prstGeom>
          </p:spPr>
        </p:pic>
        <p:sp>
          <p:nvSpPr>
            <p:cNvPr id="23" name="TextBox 22"/>
            <p:cNvSpPr txBox="1"/>
            <p:nvPr/>
          </p:nvSpPr>
          <p:spPr>
            <a:xfrm>
              <a:off x="9739665" y="4545106"/>
              <a:ext cx="903132" cy="447815"/>
            </a:xfrm>
            <a:prstGeom prst="rect">
              <a:avLst/>
            </a:prstGeom>
            <a:noFill/>
          </p:spPr>
          <p:txBody>
            <a:bodyPr wrap="none" lIns="182880" tIns="146304" rIns="182880" bIns="146304" rtlCol="0">
              <a:spAutoFit/>
            </a:bodyPr>
            <a:lstStyle/>
            <a:p>
              <a:pPr>
                <a:lnSpc>
                  <a:spcPct val="90000"/>
                </a:lnSpc>
                <a:spcAft>
                  <a:spcPts val="600"/>
                </a:spcAft>
              </a:pPr>
              <a:r>
                <a:rPr lang="en-US" sz="1100" dirty="0" smtClean="0">
                  <a:gradFill>
                    <a:gsLst>
                      <a:gs pos="2917">
                        <a:srgbClr val="505050"/>
                      </a:gs>
                      <a:gs pos="30000">
                        <a:srgbClr val="505050"/>
                      </a:gs>
                    </a:gsLst>
                    <a:lin ang="5400000" scaled="0"/>
                  </a:gradFill>
                </a:rPr>
                <a:t>catch up</a:t>
              </a:r>
            </a:p>
          </p:txBody>
        </p:sp>
      </p:grpSp>
      <p:grpSp>
        <p:nvGrpSpPr>
          <p:cNvPr id="29" name="Group 28"/>
          <p:cNvGrpSpPr/>
          <p:nvPr/>
        </p:nvGrpSpPr>
        <p:grpSpPr>
          <a:xfrm>
            <a:off x="6276501" y="4147836"/>
            <a:ext cx="896720" cy="873426"/>
            <a:chOff x="7148028" y="5249862"/>
            <a:chExt cx="1059447" cy="1031926"/>
          </a:xfrm>
        </p:grpSpPr>
        <p:pic>
          <p:nvPicPr>
            <p:cNvPr id="27" name="Picture 26"/>
            <p:cNvPicPr>
              <a:picLocks noChangeAspect="1"/>
            </p:cNvPicPr>
            <p:nvPr/>
          </p:nvPicPr>
          <p:blipFill>
            <a:blip r:embed="rId7">
              <a:extLst>
                <a:ext uri="{BEBA8EAE-BF5A-486C-A8C5-ECC9F3942E4B}">
                  <a14:imgProps xmlns:a14="http://schemas.microsoft.com/office/drawing/2010/main">
                    <a14:imgLayer r:embed="rId8">
                      <a14:imgEffect>
                        <a14:backgroundRemoval t="0" b="89711" l="9180" r="89836">
                          <a14:foregroundMark x1="48525" y1="20257" x2="48525" y2="20257"/>
                        </a14:backgroundRemoval>
                      </a14:imgEffect>
                    </a14:imgLayer>
                  </a14:imgProps>
                </a:ext>
              </a:extLst>
            </a:blip>
            <a:stretch>
              <a:fillRect/>
            </a:stretch>
          </p:blipFill>
          <p:spPr>
            <a:xfrm>
              <a:off x="7336232" y="5249862"/>
              <a:ext cx="683039" cy="696476"/>
            </a:xfrm>
            <a:prstGeom prst="rect">
              <a:avLst/>
            </a:prstGeom>
          </p:spPr>
        </p:pic>
        <p:sp>
          <p:nvSpPr>
            <p:cNvPr id="28" name="TextBox 27"/>
            <p:cNvSpPr txBox="1"/>
            <p:nvPr/>
          </p:nvSpPr>
          <p:spPr>
            <a:xfrm>
              <a:off x="7148028" y="5752709"/>
              <a:ext cx="1059447" cy="529079"/>
            </a:xfrm>
            <a:prstGeom prst="rect">
              <a:avLst/>
            </a:prstGeom>
            <a:noFill/>
          </p:spPr>
          <p:txBody>
            <a:bodyPr wrap="none" lIns="182880" tIns="146304" rIns="182880" bIns="146304" rtlCol="0">
              <a:spAutoFit/>
            </a:bodyPr>
            <a:lstStyle/>
            <a:p>
              <a:pPr algn="ctr">
                <a:lnSpc>
                  <a:spcPct val="90000"/>
                </a:lnSpc>
                <a:spcAft>
                  <a:spcPts val="600"/>
                </a:spcAft>
              </a:pPr>
              <a:r>
                <a:rPr lang="en-US" sz="1100" dirty="0" smtClean="0">
                  <a:gradFill>
                    <a:gsLst>
                      <a:gs pos="2917">
                        <a:srgbClr val="505050"/>
                      </a:gs>
                      <a:gs pos="30000">
                        <a:srgbClr val="505050"/>
                      </a:gs>
                    </a:gsLst>
                    <a:lin ang="5400000" scaled="0"/>
                  </a:gradFill>
                </a:rPr>
                <a:t>clean up</a:t>
              </a:r>
            </a:p>
          </p:txBody>
        </p:sp>
      </p:grpSp>
      <p:grpSp>
        <p:nvGrpSpPr>
          <p:cNvPr id="30" name="Group 29"/>
          <p:cNvGrpSpPr/>
          <p:nvPr/>
        </p:nvGrpSpPr>
        <p:grpSpPr>
          <a:xfrm>
            <a:off x="10638513" y="4147836"/>
            <a:ext cx="896720" cy="873426"/>
            <a:chOff x="7148028" y="5249862"/>
            <a:chExt cx="1059447" cy="1031926"/>
          </a:xfrm>
        </p:grpSpPr>
        <p:pic>
          <p:nvPicPr>
            <p:cNvPr id="31" name="Picture 30"/>
            <p:cNvPicPr>
              <a:picLocks noChangeAspect="1"/>
            </p:cNvPicPr>
            <p:nvPr/>
          </p:nvPicPr>
          <p:blipFill>
            <a:blip r:embed="rId7">
              <a:extLst>
                <a:ext uri="{BEBA8EAE-BF5A-486C-A8C5-ECC9F3942E4B}">
                  <a14:imgProps xmlns:a14="http://schemas.microsoft.com/office/drawing/2010/main">
                    <a14:imgLayer r:embed="rId8">
                      <a14:imgEffect>
                        <a14:backgroundRemoval t="0" b="89711" l="9180" r="89836">
                          <a14:foregroundMark x1="48525" y1="20257" x2="48525" y2="20257"/>
                        </a14:backgroundRemoval>
                      </a14:imgEffect>
                    </a14:imgLayer>
                  </a14:imgProps>
                </a:ext>
              </a:extLst>
            </a:blip>
            <a:stretch>
              <a:fillRect/>
            </a:stretch>
          </p:blipFill>
          <p:spPr>
            <a:xfrm>
              <a:off x="7336232" y="5249862"/>
              <a:ext cx="683039" cy="696476"/>
            </a:xfrm>
            <a:prstGeom prst="rect">
              <a:avLst/>
            </a:prstGeom>
          </p:spPr>
        </p:pic>
        <p:sp>
          <p:nvSpPr>
            <p:cNvPr id="32" name="TextBox 31"/>
            <p:cNvSpPr txBox="1"/>
            <p:nvPr/>
          </p:nvSpPr>
          <p:spPr>
            <a:xfrm>
              <a:off x="7148028" y="5752709"/>
              <a:ext cx="1059447" cy="529079"/>
            </a:xfrm>
            <a:prstGeom prst="rect">
              <a:avLst/>
            </a:prstGeom>
            <a:noFill/>
          </p:spPr>
          <p:txBody>
            <a:bodyPr wrap="none" lIns="182880" tIns="146304" rIns="182880" bIns="146304" rtlCol="0">
              <a:spAutoFit/>
            </a:bodyPr>
            <a:lstStyle/>
            <a:p>
              <a:pPr algn="ctr">
                <a:lnSpc>
                  <a:spcPct val="90000"/>
                </a:lnSpc>
                <a:spcAft>
                  <a:spcPts val="600"/>
                </a:spcAft>
              </a:pPr>
              <a:r>
                <a:rPr lang="en-US" sz="1100" dirty="0" smtClean="0">
                  <a:gradFill>
                    <a:gsLst>
                      <a:gs pos="2917">
                        <a:srgbClr val="505050"/>
                      </a:gs>
                      <a:gs pos="30000">
                        <a:srgbClr val="505050"/>
                      </a:gs>
                    </a:gsLst>
                    <a:lin ang="5400000" scaled="0"/>
                  </a:gradFill>
                </a:rPr>
                <a:t>clean up</a:t>
              </a:r>
            </a:p>
          </p:txBody>
        </p:sp>
      </p:grpSp>
      <p:sp>
        <p:nvSpPr>
          <p:cNvPr id="33" name="Flowchart: Magnetic Disk 32"/>
          <p:cNvSpPr/>
          <p:nvPr/>
        </p:nvSpPr>
        <p:spPr bwMode="auto">
          <a:xfrm>
            <a:off x="5887310" y="2612147"/>
            <a:ext cx="1752600" cy="961315"/>
          </a:xfrm>
          <a:prstGeom prst="flowChartMagneticDisk">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4" name="Flowchart: Magnetic Disk 33"/>
          <p:cNvSpPr/>
          <p:nvPr/>
        </p:nvSpPr>
        <p:spPr bwMode="auto">
          <a:xfrm>
            <a:off x="10178025" y="2612147"/>
            <a:ext cx="1752600" cy="961315"/>
          </a:xfrm>
          <a:prstGeom prst="flowChartMagneticDisk">
            <a:avLst/>
          </a:prstGeom>
          <a:ln>
            <a:solidFill>
              <a:srgbClr val="F88608"/>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ext Placeholder 1"/>
          <p:cNvSpPr>
            <a:spLocks noGrp="1"/>
          </p:cNvSpPr>
          <p:nvPr>
            <p:ph type="body" sz="quarter" idx="10"/>
          </p:nvPr>
        </p:nvSpPr>
        <p:spPr>
          <a:xfrm>
            <a:off x="274638" y="1212850"/>
            <a:ext cx="5257799" cy="5408612"/>
          </a:xfrm>
        </p:spPr>
        <p:txBody>
          <a:bodyPr>
            <a:normAutofit/>
          </a:bodyPr>
          <a:lstStyle/>
          <a:p>
            <a:r>
              <a:rPr lang="en-US" sz="2800" dirty="0" smtClean="0"/>
              <a:t>No windows for maintenance</a:t>
            </a:r>
          </a:p>
          <a:p>
            <a:r>
              <a:rPr lang="en-US" sz="2800" dirty="0" smtClean="0"/>
              <a:t>Eliminate shrinks and defrags</a:t>
            </a:r>
          </a:p>
          <a:p>
            <a:r>
              <a:rPr lang="en-US" sz="2800" dirty="0" smtClean="0"/>
              <a:t>Seamless rebalance with move</a:t>
            </a:r>
          </a:p>
          <a:p>
            <a:r>
              <a:rPr lang="en-US" sz="2800" dirty="0" smtClean="0"/>
              <a:t>But, split </a:t>
            </a:r>
            <a:r>
              <a:rPr lang="en-US" sz="2800" dirty="0"/>
              <a:t>r</a:t>
            </a:r>
            <a:r>
              <a:rPr lang="en-US" sz="2800" dirty="0" smtClean="0"/>
              <a:t>equires RO time</a:t>
            </a:r>
          </a:p>
          <a:p>
            <a:pPr marL="0" indent="0">
              <a:buNone/>
            </a:pPr>
            <a:endParaRPr lang="en-US" sz="2800" dirty="0" smtClean="0"/>
          </a:p>
          <a:p>
            <a:pPr marL="0" indent="0">
              <a:buNone/>
            </a:pPr>
            <a:r>
              <a:rPr lang="en-US" sz="2800" dirty="0" smtClean="0">
                <a:latin typeface="Segoe UI Semibold" panose="020B0702040204020203" pitchFamily="34" charset="0"/>
                <a:cs typeface="Segoe UI Semibold" panose="020B0702040204020203" pitchFamily="34" charset="0"/>
              </a:rPr>
              <a:t>Introducing DB Mitosis</a:t>
            </a:r>
          </a:p>
          <a:p>
            <a:r>
              <a:rPr lang="en-US" sz="2800" dirty="0" smtClean="0"/>
              <a:t>New technology to enable very fast database growth management</a:t>
            </a:r>
            <a:endParaRPr lang="en-US" sz="2800" dirty="0"/>
          </a:p>
          <a:p>
            <a:r>
              <a:rPr lang="en-US" sz="2800" dirty="0" smtClean="0"/>
              <a:t>“Splits” a database into two parts within seconds</a:t>
            </a:r>
            <a:endParaRPr lang="en-US" sz="2800" dirty="0"/>
          </a:p>
        </p:txBody>
      </p:sp>
      <p:grpSp>
        <p:nvGrpSpPr>
          <p:cNvPr id="8" name="Group 7"/>
          <p:cNvGrpSpPr/>
          <p:nvPr/>
        </p:nvGrpSpPr>
        <p:grpSpPr>
          <a:xfrm>
            <a:off x="6255662" y="4233609"/>
            <a:ext cx="938398" cy="801994"/>
            <a:chOff x="7181325" y="5144486"/>
            <a:chExt cx="938398" cy="801994"/>
          </a:xfrm>
        </p:grpSpPr>
        <p:pic>
          <p:nvPicPr>
            <p:cNvPr id="6" name="Picture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563737" y="5144486"/>
              <a:ext cx="346176" cy="346176"/>
            </a:xfrm>
            <a:prstGeom prst="rect">
              <a:avLst/>
            </a:prstGeom>
          </p:spPr>
        </p:pic>
        <p:sp>
          <p:nvSpPr>
            <p:cNvPr id="36" name="TextBox 35"/>
            <p:cNvSpPr txBox="1"/>
            <p:nvPr/>
          </p:nvSpPr>
          <p:spPr>
            <a:xfrm>
              <a:off x="7181325" y="5346316"/>
              <a:ext cx="938398" cy="600164"/>
            </a:xfrm>
            <a:prstGeom prst="rect">
              <a:avLst/>
            </a:prstGeom>
            <a:noFill/>
          </p:spPr>
          <p:txBody>
            <a:bodyPr wrap="none" lIns="182880" tIns="146304" rIns="182880" bIns="146304" rtlCol="0">
              <a:spAutoFit/>
            </a:bodyPr>
            <a:lstStyle/>
            <a:p>
              <a:pPr algn="ctr">
                <a:lnSpc>
                  <a:spcPct val="90000"/>
                </a:lnSpc>
              </a:pPr>
              <a:r>
                <a:rPr lang="en-US" sz="1100" dirty="0" smtClean="0">
                  <a:gradFill>
                    <a:gsLst>
                      <a:gs pos="2917">
                        <a:srgbClr val="505050"/>
                      </a:gs>
                      <a:gs pos="30000">
                        <a:srgbClr val="505050"/>
                      </a:gs>
                    </a:gsLst>
                    <a:lin ang="5400000" scaled="0"/>
                  </a:gradFill>
                </a:rPr>
                <a:t>flag </a:t>
              </a:r>
            </a:p>
            <a:p>
              <a:pPr algn="ctr">
                <a:lnSpc>
                  <a:spcPct val="90000"/>
                </a:lnSpc>
              </a:pPr>
              <a:r>
                <a:rPr lang="en-US" sz="1100" dirty="0" smtClean="0">
                  <a:gradFill>
                    <a:gsLst>
                      <a:gs pos="2917">
                        <a:srgbClr val="505050"/>
                      </a:gs>
                      <a:gs pos="30000">
                        <a:srgbClr val="505050"/>
                      </a:gs>
                    </a:gsLst>
                    <a:lin ang="5400000" scaled="0"/>
                  </a:gradFill>
                </a:rPr>
                <a:t>deletions</a:t>
              </a:r>
            </a:p>
          </p:txBody>
        </p:sp>
      </p:grpSp>
      <p:grpSp>
        <p:nvGrpSpPr>
          <p:cNvPr id="37" name="Group 36"/>
          <p:cNvGrpSpPr/>
          <p:nvPr/>
        </p:nvGrpSpPr>
        <p:grpSpPr>
          <a:xfrm>
            <a:off x="10619816" y="4233609"/>
            <a:ext cx="938398" cy="801994"/>
            <a:chOff x="7181325" y="5144486"/>
            <a:chExt cx="938398" cy="801994"/>
          </a:xfrm>
        </p:grpSpPr>
        <p:pic>
          <p:nvPicPr>
            <p:cNvPr id="38" name="Picture 3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563737" y="5144486"/>
              <a:ext cx="346176" cy="346176"/>
            </a:xfrm>
            <a:prstGeom prst="rect">
              <a:avLst/>
            </a:prstGeom>
          </p:spPr>
        </p:pic>
        <p:sp>
          <p:nvSpPr>
            <p:cNvPr id="39" name="TextBox 38"/>
            <p:cNvSpPr txBox="1"/>
            <p:nvPr/>
          </p:nvSpPr>
          <p:spPr>
            <a:xfrm>
              <a:off x="7181325" y="5346316"/>
              <a:ext cx="938398" cy="600164"/>
            </a:xfrm>
            <a:prstGeom prst="rect">
              <a:avLst/>
            </a:prstGeom>
            <a:noFill/>
          </p:spPr>
          <p:txBody>
            <a:bodyPr wrap="none" lIns="182880" tIns="146304" rIns="182880" bIns="146304" rtlCol="0">
              <a:spAutoFit/>
            </a:bodyPr>
            <a:lstStyle/>
            <a:p>
              <a:pPr algn="ctr">
                <a:lnSpc>
                  <a:spcPct val="90000"/>
                </a:lnSpc>
              </a:pPr>
              <a:r>
                <a:rPr lang="en-US" sz="1100" dirty="0" smtClean="0">
                  <a:gradFill>
                    <a:gsLst>
                      <a:gs pos="2917">
                        <a:srgbClr val="505050"/>
                      </a:gs>
                      <a:gs pos="30000">
                        <a:srgbClr val="505050"/>
                      </a:gs>
                    </a:gsLst>
                    <a:lin ang="5400000" scaled="0"/>
                  </a:gradFill>
                </a:rPr>
                <a:t>flag </a:t>
              </a:r>
            </a:p>
            <a:p>
              <a:pPr algn="ctr">
                <a:lnSpc>
                  <a:spcPct val="90000"/>
                </a:lnSpc>
              </a:pPr>
              <a:r>
                <a:rPr lang="en-US" sz="1100" dirty="0" smtClean="0">
                  <a:gradFill>
                    <a:gsLst>
                      <a:gs pos="2917">
                        <a:srgbClr val="505050"/>
                      </a:gs>
                      <a:gs pos="30000">
                        <a:srgbClr val="505050"/>
                      </a:gs>
                    </a:gsLst>
                    <a:lin ang="5400000" scaled="0"/>
                  </a:gradFill>
                </a:rPr>
                <a:t>deletions</a:t>
              </a:r>
            </a:p>
          </p:txBody>
        </p:sp>
      </p:grpSp>
    </p:spTree>
    <p:extLst>
      <p:ext uri="{BB962C8B-B14F-4D97-AF65-F5344CB8AC3E}">
        <p14:creationId xmlns:p14="http://schemas.microsoft.com/office/powerpoint/2010/main" val="32088142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fade">
                                      <p:cBhvr>
                                        <p:cTn id="7" dur="500"/>
                                        <p:tgtEl>
                                          <p:spTgt spid="2">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6" end="6"/>
                                            </p:txEl>
                                          </p:spTgt>
                                        </p:tgtEl>
                                        <p:attrNameLst>
                                          <p:attrName>style.visibility</p:attrName>
                                        </p:attrNameLst>
                                      </p:cBhvr>
                                      <p:to>
                                        <p:strVal val="visible"/>
                                      </p:to>
                                    </p:set>
                                    <p:animEffect transition="in" filter="fade">
                                      <p:cBhvr>
                                        <p:cTn id="10" dur="500"/>
                                        <p:tgtEl>
                                          <p:spTgt spid="2">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animEffect transition="in" filter="fade">
                                      <p:cBhvr>
                                        <p:cTn id="13" dur="500"/>
                                        <p:tgtEl>
                                          <p:spTgt spid="2">
                                            <p:txEl>
                                              <p:pRg st="7" end="7"/>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xit" presetSubtype="0" fill="hold" nodeType="clickEffect">
                                  <p:stCondLst>
                                    <p:cond delay="0"/>
                                  </p:stCondLst>
                                  <p:childTnLst>
                                    <p:animEffect transition="out" filter="fade">
                                      <p:cBhvr>
                                        <p:cTn id="17" dur="1000"/>
                                        <p:tgtEl>
                                          <p:spTgt spid="35"/>
                                        </p:tgtEl>
                                      </p:cBhvr>
                                    </p:animEffect>
                                    <p:anim calcmode="lin" valueType="num">
                                      <p:cBhvr>
                                        <p:cTn id="18" dur="1000"/>
                                        <p:tgtEl>
                                          <p:spTgt spid="35"/>
                                        </p:tgtEl>
                                        <p:attrNameLst>
                                          <p:attrName>ppt_x</p:attrName>
                                        </p:attrNameLst>
                                      </p:cBhvr>
                                      <p:tavLst>
                                        <p:tav tm="0">
                                          <p:val>
                                            <p:strVal val="ppt_x"/>
                                          </p:val>
                                        </p:tav>
                                        <p:tav tm="100000">
                                          <p:val>
                                            <p:strVal val="ppt_x"/>
                                          </p:val>
                                        </p:tav>
                                      </p:tavLst>
                                    </p:anim>
                                    <p:anim calcmode="lin" valueType="num">
                                      <p:cBhvr>
                                        <p:cTn id="19" dur="1000"/>
                                        <p:tgtEl>
                                          <p:spTgt spid="35"/>
                                        </p:tgtEl>
                                        <p:attrNameLst>
                                          <p:attrName>ppt_y</p:attrName>
                                        </p:attrNameLst>
                                      </p:cBhvr>
                                      <p:tavLst>
                                        <p:tav tm="0">
                                          <p:val>
                                            <p:strVal val="ppt_y"/>
                                          </p:val>
                                        </p:tav>
                                        <p:tav tm="100000">
                                          <p:val>
                                            <p:strVal val="ppt_y+.1"/>
                                          </p:val>
                                        </p:tav>
                                      </p:tavLst>
                                    </p:anim>
                                    <p:set>
                                      <p:cBhvr>
                                        <p:cTn id="20" dur="1" fill="hold">
                                          <p:stCondLst>
                                            <p:cond delay="999"/>
                                          </p:stCondLst>
                                        </p:cTn>
                                        <p:tgtEl>
                                          <p:spTgt spid="35"/>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par>
                          <p:cTn id="33" fill="hold">
                            <p:stCondLst>
                              <p:cond delay="1000"/>
                            </p:stCondLst>
                            <p:childTnLst>
                              <p:par>
                                <p:cTn id="34" presetID="22" presetClass="exit" presetSubtype="4" fill="hold" nodeType="afterEffect">
                                  <p:stCondLst>
                                    <p:cond delay="1000"/>
                                  </p:stCondLst>
                                  <p:childTnLst>
                                    <p:animEffect transition="out" filter="wipe(down)">
                                      <p:cBhvr>
                                        <p:cTn id="35" dur="500"/>
                                        <p:tgtEl>
                                          <p:spTgt spid="26"/>
                                        </p:tgtEl>
                                      </p:cBhvr>
                                    </p:animEffect>
                                    <p:set>
                                      <p:cBhvr>
                                        <p:cTn id="36" dur="1" fill="hold">
                                          <p:stCondLst>
                                            <p:cond delay="499"/>
                                          </p:stCondLst>
                                        </p:cTn>
                                        <p:tgtEl>
                                          <p:spTgt spid="2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down)">
                                      <p:cBhvr>
                                        <p:cTn id="41" dur="500"/>
                                        <p:tgtEl>
                                          <p:spTgt spid="25"/>
                                        </p:tgtEl>
                                      </p:cBhvr>
                                    </p:animEffect>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heel(1)">
                                      <p:cBhvr>
                                        <p:cTn id="46" dur="10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21" presetClass="entr" presetSubtype="1"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heel(1)">
                                      <p:cBhvr>
                                        <p:cTn id="51" dur="1000"/>
                                        <p:tgtEl>
                                          <p:spTgt spid="2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nodeType="clickEffect">
                                  <p:stCondLst>
                                    <p:cond delay="0"/>
                                  </p:stCondLst>
                                  <p:childTnLst>
                                    <p:animEffect transition="out" filter="fade">
                                      <p:cBhvr>
                                        <p:cTn id="55" dur="500"/>
                                        <p:tgtEl>
                                          <p:spTgt spid="24"/>
                                        </p:tgtEl>
                                      </p:cBhvr>
                                    </p:animEffect>
                                    <p:set>
                                      <p:cBhvr>
                                        <p:cTn id="56" dur="1" fill="hold">
                                          <p:stCondLst>
                                            <p:cond delay="499"/>
                                          </p:stCondLst>
                                        </p:cTn>
                                        <p:tgtEl>
                                          <p:spTgt spid="24"/>
                                        </p:tgtEl>
                                        <p:attrNameLst>
                                          <p:attrName>style.visibility</p:attrName>
                                        </p:attrNameLst>
                                      </p:cBhvr>
                                      <p:to>
                                        <p:strVal val="hidden"/>
                                      </p:to>
                                    </p:set>
                                  </p:childTnLst>
                                </p:cTn>
                              </p:par>
                            </p:childTnLst>
                          </p:cTn>
                        </p:par>
                        <p:par>
                          <p:cTn id="57" fill="hold">
                            <p:stCondLst>
                              <p:cond delay="500"/>
                            </p:stCondLst>
                            <p:childTnLst>
                              <p:par>
                                <p:cTn id="58" presetID="22" presetClass="exit" presetSubtype="4" fill="hold" nodeType="afterEffect">
                                  <p:stCondLst>
                                    <p:cond delay="0"/>
                                  </p:stCondLst>
                                  <p:childTnLst>
                                    <p:animEffect transition="out" filter="wipe(down)">
                                      <p:cBhvr>
                                        <p:cTn id="59" dur="500"/>
                                        <p:tgtEl>
                                          <p:spTgt spid="25"/>
                                        </p:tgtEl>
                                      </p:cBhvr>
                                    </p:animEffect>
                                    <p:set>
                                      <p:cBhvr>
                                        <p:cTn id="60" dur="1" fill="hold">
                                          <p:stCondLst>
                                            <p:cond delay="499"/>
                                          </p:stCondLst>
                                        </p:cTn>
                                        <p:tgtEl>
                                          <p:spTgt spid="25"/>
                                        </p:tgtEl>
                                        <p:attrNameLst>
                                          <p:attrName>style.visibility</p:attrName>
                                        </p:attrNameLst>
                                      </p:cBhvr>
                                      <p:to>
                                        <p:strVal val="hidden"/>
                                      </p:to>
                                    </p:set>
                                  </p:childTnLst>
                                </p:cTn>
                              </p:par>
                            </p:childTnLst>
                          </p:cTn>
                        </p:par>
                        <p:par>
                          <p:cTn id="61" fill="hold">
                            <p:stCondLst>
                              <p:cond delay="1000"/>
                            </p:stCondLst>
                            <p:childTnLst>
                              <p:par>
                                <p:cTn id="62" presetID="16" presetClass="entr" presetSubtype="21" fill="hold"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barn(inVertical)">
                                      <p:cBhvr>
                                        <p:cTn id="64" dur="500"/>
                                        <p:tgtEl>
                                          <p:spTgt spid="19"/>
                                        </p:tgtEl>
                                      </p:cBhvr>
                                    </p:animEffect>
                                  </p:childTnLst>
                                </p:cTn>
                              </p:par>
                              <p:par>
                                <p:cTn id="65" presetID="16" presetClass="entr" presetSubtype="21"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barn(inVertical)">
                                      <p:cBhvr>
                                        <p:cTn id="67" dur="500"/>
                                        <p:tgtEl>
                                          <p:spTgt spid="18"/>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xit" presetSubtype="21" fill="hold" nodeType="clickEffect">
                                  <p:stCondLst>
                                    <p:cond delay="0"/>
                                  </p:stCondLst>
                                  <p:childTnLst>
                                    <p:animEffect transition="out" filter="barn(inVertical)">
                                      <p:cBhvr>
                                        <p:cTn id="71" dur="500"/>
                                        <p:tgtEl>
                                          <p:spTgt spid="19"/>
                                        </p:tgtEl>
                                      </p:cBhvr>
                                    </p:animEffect>
                                    <p:set>
                                      <p:cBhvr>
                                        <p:cTn id="72" dur="1" fill="hold">
                                          <p:stCondLst>
                                            <p:cond delay="499"/>
                                          </p:stCondLst>
                                        </p:cTn>
                                        <p:tgtEl>
                                          <p:spTgt spid="19"/>
                                        </p:tgtEl>
                                        <p:attrNameLst>
                                          <p:attrName>style.visibility</p:attrName>
                                        </p:attrNameLst>
                                      </p:cBhvr>
                                      <p:to>
                                        <p:strVal val="hidden"/>
                                      </p:to>
                                    </p:set>
                                  </p:childTnLst>
                                </p:cTn>
                              </p:par>
                              <p:par>
                                <p:cTn id="73" presetID="16" presetClass="exit" presetSubtype="21" fill="hold" nodeType="withEffect">
                                  <p:stCondLst>
                                    <p:cond delay="0"/>
                                  </p:stCondLst>
                                  <p:childTnLst>
                                    <p:animEffect transition="out" filter="barn(inVertical)">
                                      <p:cBhvr>
                                        <p:cTn id="74" dur="500"/>
                                        <p:tgtEl>
                                          <p:spTgt spid="18"/>
                                        </p:tgtEl>
                                      </p:cBhvr>
                                    </p:animEffect>
                                    <p:set>
                                      <p:cBhvr>
                                        <p:cTn id="75" dur="1" fill="hold">
                                          <p:stCondLst>
                                            <p:cond delay="499"/>
                                          </p:stCondLst>
                                        </p:cTn>
                                        <p:tgtEl>
                                          <p:spTgt spid="18"/>
                                        </p:tgtEl>
                                        <p:attrNameLst>
                                          <p:attrName>style.visibility</p:attrName>
                                        </p:attrNameLst>
                                      </p:cBhvr>
                                      <p:to>
                                        <p:strVal val="hidden"/>
                                      </p:to>
                                    </p:set>
                                  </p:childTnLst>
                                </p:cTn>
                              </p:par>
                            </p:childTnLst>
                          </p:cTn>
                        </p:par>
                        <p:par>
                          <p:cTn id="76" fill="hold">
                            <p:stCondLst>
                              <p:cond delay="500"/>
                            </p:stCondLst>
                            <p:childTnLst>
                              <p:par>
                                <p:cTn id="77" presetID="10" presetClass="entr" presetSubtype="0" fill="hold" nodeType="after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fade">
                                      <p:cBhvr>
                                        <p:cTn id="79" dur="500"/>
                                        <p:tgtEl>
                                          <p:spTgt spid="8"/>
                                        </p:tgtEl>
                                      </p:cBhvr>
                                    </p:animEffect>
                                  </p:childTnLst>
                                </p:cTn>
                              </p:par>
                              <p:par>
                                <p:cTn id="80" presetID="10" presetClass="entr" presetSubtype="0" fill="hold" nodeType="with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fade">
                                      <p:cBhvr>
                                        <p:cTn id="82" dur="500"/>
                                        <p:tgtEl>
                                          <p:spTgt spid="3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nodeType="clickEffect">
                                  <p:stCondLst>
                                    <p:cond delay="0"/>
                                  </p:stCondLst>
                                  <p:childTnLst>
                                    <p:animEffect transition="out" filter="fade">
                                      <p:cBhvr>
                                        <p:cTn id="86" dur="500"/>
                                        <p:tgtEl>
                                          <p:spTgt spid="8"/>
                                        </p:tgtEl>
                                      </p:cBhvr>
                                    </p:animEffect>
                                    <p:set>
                                      <p:cBhvr>
                                        <p:cTn id="87" dur="1" fill="hold">
                                          <p:stCondLst>
                                            <p:cond delay="499"/>
                                          </p:stCondLst>
                                        </p:cTn>
                                        <p:tgtEl>
                                          <p:spTgt spid="8"/>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37"/>
                                        </p:tgtEl>
                                      </p:cBhvr>
                                    </p:animEffect>
                                    <p:set>
                                      <p:cBhvr>
                                        <p:cTn id="90" dur="1" fill="hold">
                                          <p:stCondLst>
                                            <p:cond delay="499"/>
                                          </p:stCondLst>
                                        </p:cTn>
                                        <p:tgtEl>
                                          <p:spTgt spid="37"/>
                                        </p:tgtEl>
                                        <p:attrNameLst>
                                          <p:attrName>style.visibility</p:attrName>
                                        </p:attrNameLst>
                                      </p:cBhvr>
                                      <p:to>
                                        <p:strVal val="hidden"/>
                                      </p:to>
                                    </p:set>
                                  </p:childTnLst>
                                </p:cTn>
                              </p:par>
                            </p:childTnLst>
                          </p:cTn>
                        </p:par>
                        <p:par>
                          <p:cTn id="91" fill="hold">
                            <p:stCondLst>
                              <p:cond delay="500"/>
                            </p:stCondLst>
                            <p:childTnLst>
                              <p:par>
                                <p:cTn id="92" presetID="10" presetClass="exit" presetSubtype="0" fill="hold" nodeType="afterEffect">
                                  <p:stCondLst>
                                    <p:cond delay="0"/>
                                  </p:stCondLst>
                                  <p:childTnLst>
                                    <p:animEffect transition="out" filter="fade">
                                      <p:cBhvr>
                                        <p:cTn id="93" dur="500"/>
                                        <p:tgtEl>
                                          <p:spTgt spid="15"/>
                                        </p:tgtEl>
                                      </p:cBhvr>
                                    </p:animEffect>
                                    <p:set>
                                      <p:cBhvr>
                                        <p:cTn id="94" dur="1" fill="hold">
                                          <p:stCondLst>
                                            <p:cond delay="499"/>
                                          </p:stCondLst>
                                        </p:cTn>
                                        <p:tgtEl>
                                          <p:spTgt spid="15"/>
                                        </p:tgtEl>
                                        <p:attrNameLst>
                                          <p:attrName>style.visibility</p:attrName>
                                        </p:attrNameLst>
                                      </p:cBhvr>
                                      <p:to>
                                        <p:strVal val="hidden"/>
                                      </p:to>
                                    </p:set>
                                  </p:childTnLst>
                                </p:cTn>
                              </p:par>
                            </p:childTnLst>
                          </p:cTn>
                        </p:par>
                        <p:par>
                          <p:cTn id="95" fill="hold">
                            <p:stCondLst>
                              <p:cond delay="1000"/>
                            </p:stCondLst>
                            <p:childTnLst>
                              <p:par>
                                <p:cTn id="96" presetID="7" presetClass="emph" presetSubtype="2" fill="hold" grpId="1" nodeType="afterEffect">
                                  <p:stCondLst>
                                    <p:cond delay="0"/>
                                  </p:stCondLst>
                                  <p:childTnLst>
                                    <p:animClr clrSpc="rgb" dir="cw">
                                      <p:cBhvr>
                                        <p:cTn id="97" dur="1000" fill="hold"/>
                                        <p:tgtEl>
                                          <p:spTgt spid="5"/>
                                        </p:tgtEl>
                                        <p:attrNameLst>
                                          <p:attrName>stroke.color</p:attrName>
                                        </p:attrNameLst>
                                      </p:cBhvr>
                                      <p:to>
                                        <a:srgbClr val="F88608"/>
                                      </p:to>
                                    </p:animClr>
                                    <p:set>
                                      <p:cBhvr>
                                        <p:cTn id="98" dur="1000" fill="hold"/>
                                        <p:tgtEl>
                                          <p:spTgt spid="5"/>
                                        </p:tgtEl>
                                        <p:attrNameLst>
                                          <p:attrName>stroke.on</p:attrName>
                                        </p:attrNameLst>
                                      </p:cBhvr>
                                      <p:to>
                                        <p:strVal val="true"/>
                                      </p:to>
                                    </p:set>
                                  </p:childTnLst>
                                </p:cTn>
                              </p:par>
                            </p:childTnLst>
                          </p:cTn>
                        </p:par>
                        <p:par>
                          <p:cTn id="99" fill="hold">
                            <p:stCondLst>
                              <p:cond delay="2000"/>
                            </p:stCondLst>
                            <p:childTnLst>
                              <p:par>
                                <p:cTn id="100" presetID="10" presetClass="entr" presetSubtype="0" fill="hold" nodeType="after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fade">
                                      <p:cBhvr>
                                        <p:cTn id="102" dur="500"/>
                                        <p:tgtEl>
                                          <p:spTgt spid="30"/>
                                        </p:tgtEl>
                                      </p:cBhvr>
                                    </p:animEffect>
                                  </p:childTnLst>
                                </p:cTn>
                              </p:par>
                              <p:par>
                                <p:cTn id="103" presetID="10" presetClass="entr" presetSubtype="0" fill="hold" nodeType="with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fade">
                                      <p:cBhvr>
                                        <p:cTn id="105" dur="500"/>
                                        <p:tgtEl>
                                          <p:spTgt spid="29"/>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xit" presetSubtype="0" fill="hold" nodeType="clickEffect">
                                  <p:stCondLst>
                                    <p:cond delay="0"/>
                                  </p:stCondLst>
                                  <p:childTnLst>
                                    <p:animEffect transition="out" filter="fade">
                                      <p:cBhvr>
                                        <p:cTn id="109" dur="500"/>
                                        <p:tgtEl>
                                          <p:spTgt spid="30"/>
                                        </p:tgtEl>
                                      </p:cBhvr>
                                    </p:animEffect>
                                    <p:set>
                                      <p:cBhvr>
                                        <p:cTn id="110" dur="1" fill="hold">
                                          <p:stCondLst>
                                            <p:cond delay="499"/>
                                          </p:stCondLst>
                                        </p:cTn>
                                        <p:tgtEl>
                                          <p:spTgt spid="30"/>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29"/>
                                        </p:tgtEl>
                                      </p:cBhvr>
                                    </p:animEffect>
                                    <p:set>
                                      <p:cBhvr>
                                        <p:cTn id="113" dur="1" fill="hold">
                                          <p:stCondLst>
                                            <p:cond delay="499"/>
                                          </p:stCondLst>
                                        </p:cTn>
                                        <p:tgtEl>
                                          <p:spTgt spid="29"/>
                                        </p:tgtEl>
                                        <p:attrNameLst>
                                          <p:attrName>style.visibility</p:attrName>
                                        </p:attrNameLst>
                                      </p:cBhvr>
                                      <p:to>
                                        <p:strVal val="hidden"/>
                                      </p:to>
                                    </p:set>
                                  </p:childTnLst>
                                </p:cTn>
                              </p:par>
                            </p:childTnLst>
                          </p:cTn>
                        </p:par>
                        <p:par>
                          <p:cTn id="114" fill="hold">
                            <p:stCondLst>
                              <p:cond delay="500"/>
                            </p:stCondLst>
                            <p:childTnLst>
                              <p:par>
                                <p:cTn id="115" presetID="10" presetClass="exit" presetSubtype="0" fill="hold" grpId="1" nodeType="afterEffect">
                                  <p:stCondLst>
                                    <p:cond delay="0"/>
                                  </p:stCondLst>
                                  <p:childTnLst>
                                    <p:animEffect transition="out" filter="fade">
                                      <p:cBhvr>
                                        <p:cTn id="116" dur="500"/>
                                        <p:tgtEl>
                                          <p:spTgt spid="4"/>
                                        </p:tgtEl>
                                      </p:cBhvr>
                                    </p:animEffect>
                                    <p:set>
                                      <p:cBhvr>
                                        <p:cTn id="117" dur="1" fill="hold">
                                          <p:stCondLst>
                                            <p:cond delay="499"/>
                                          </p:stCondLst>
                                        </p:cTn>
                                        <p:tgtEl>
                                          <p:spTgt spid="4"/>
                                        </p:tgtEl>
                                        <p:attrNameLst>
                                          <p:attrName>style.visibility</p:attrName>
                                        </p:attrNameLst>
                                      </p:cBhvr>
                                      <p:to>
                                        <p:strVal val="hidden"/>
                                      </p:to>
                                    </p:set>
                                  </p:childTnLst>
                                </p:cTn>
                              </p:par>
                              <p:par>
                                <p:cTn id="118" presetID="10" presetClass="entr" presetSubtype="0" fill="hold" grpId="0" nodeType="withEffect">
                                  <p:stCondLst>
                                    <p:cond delay="0"/>
                                  </p:stCondLst>
                                  <p:childTnLst>
                                    <p:set>
                                      <p:cBhvr>
                                        <p:cTn id="119" dur="1" fill="hold">
                                          <p:stCondLst>
                                            <p:cond delay="0"/>
                                          </p:stCondLst>
                                        </p:cTn>
                                        <p:tgtEl>
                                          <p:spTgt spid="33"/>
                                        </p:tgtEl>
                                        <p:attrNameLst>
                                          <p:attrName>style.visibility</p:attrName>
                                        </p:attrNameLst>
                                      </p:cBhvr>
                                      <p:to>
                                        <p:strVal val="visible"/>
                                      </p:to>
                                    </p:set>
                                    <p:animEffect transition="in" filter="fade">
                                      <p:cBhvr>
                                        <p:cTn id="120" dur="500"/>
                                        <p:tgtEl>
                                          <p:spTgt spid="33"/>
                                        </p:tgtEl>
                                      </p:cBhvr>
                                    </p:animEffect>
                                  </p:childTnLst>
                                </p:cTn>
                              </p:par>
                              <p:par>
                                <p:cTn id="121" presetID="10" presetClass="exit" presetSubtype="0" fill="hold" grpId="2" nodeType="withEffect">
                                  <p:stCondLst>
                                    <p:cond delay="0"/>
                                  </p:stCondLst>
                                  <p:childTnLst>
                                    <p:animEffect transition="out" filter="fade">
                                      <p:cBhvr>
                                        <p:cTn id="122" dur="500"/>
                                        <p:tgtEl>
                                          <p:spTgt spid="5"/>
                                        </p:tgtEl>
                                      </p:cBhvr>
                                    </p:animEffect>
                                    <p:set>
                                      <p:cBhvr>
                                        <p:cTn id="123" dur="1" fill="hold">
                                          <p:stCondLst>
                                            <p:cond delay="499"/>
                                          </p:stCondLst>
                                        </p:cTn>
                                        <p:tgtEl>
                                          <p:spTgt spid="5"/>
                                        </p:tgtEl>
                                        <p:attrNameLst>
                                          <p:attrName>style.visibility</p:attrName>
                                        </p:attrNameLst>
                                      </p:cBhvr>
                                      <p:to>
                                        <p:strVal val="hidden"/>
                                      </p:to>
                                    </p:set>
                                  </p:childTnLst>
                                </p:cTn>
                              </p:par>
                              <p:par>
                                <p:cTn id="124" presetID="10" presetClass="entr" presetSubtype="0" fill="hold" grpId="0" nodeType="withEffect">
                                  <p:stCondLst>
                                    <p:cond delay="0"/>
                                  </p:stCondLst>
                                  <p:childTnLst>
                                    <p:set>
                                      <p:cBhvr>
                                        <p:cTn id="125" dur="1" fill="hold">
                                          <p:stCondLst>
                                            <p:cond delay="0"/>
                                          </p:stCondLst>
                                        </p:cTn>
                                        <p:tgtEl>
                                          <p:spTgt spid="34"/>
                                        </p:tgtEl>
                                        <p:attrNameLst>
                                          <p:attrName>style.visibility</p:attrName>
                                        </p:attrNameLst>
                                      </p:cBhvr>
                                      <p:to>
                                        <p:strVal val="visible"/>
                                      </p:to>
                                    </p:set>
                                    <p:animEffect transition="in" filter="fade">
                                      <p:cBhvr>
                                        <p:cTn id="12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5" grpId="2" animBg="1"/>
      <p:bldP spid="33" grpId="0" animBg="1"/>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Healthy SQL</a:t>
            </a:r>
            <a:endParaRPr lang="en-US" dirty="0"/>
          </a:p>
        </p:txBody>
      </p:sp>
      <p:grpSp>
        <p:nvGrpSpPr>
          <p:cNvPr id="6" name="Group 5"/>
          <p:cNvGrpSpPr/>
          <p:nvPr/>
        </p:nvGrpSpPr>
        <p:grpSpPr>
          <a:xfrm>
            <a:off x="6121470" y="373062"/>
            <a:ext cx="5887967" cy="2057400"/>
            <a:chOff x="6121470" y="373062"/>
            <a:chExt cx="5887967" cy="2057400"/>
          </a:xfrm>
        </p:grpSpPr>
        <p:sp>
          <p:nvSpPr>
            <p:cNvPr id="61" name="Text Placeholder 1"/>
            <p:cNvSpPr txBox="1">
              <a:spLocks/>
            </p:cNvSpPr>
            <p:nvPr/>
          </p:nvSpPr>
          <p:spPr>
            <a:xfrm>
              <a:off x="6370637" y="373062"/>
              <a:ext cx="5389632" cy="7386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2"/>
                </a:buClr>
                <a:buSzPct val="90000"/>
                <a:buFont typeface="Wingdings" panose="05000000000000000000" pitchFamily="2" charset="2"/>
                <a:buChar char="§"/>
                <a:tabLst/>
                <a:defRPr sz="4000" kern="1200" spc="0" baseline="0">
                  <a:gradFill>
                    <a:gsLst>
                      <a:gs pos="13869">
                        <a:schemeClr val="tx2"/>
                      </a:gs>
                      <a:gs pos="42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0072C6"/>
                </a:buClr>
                <a:buFont typeface="Wingdings" panose="05000000000000000000" pitchFamily="2" charset="2"/>
                <a:buNone/>
              </a:pPr>
              <a:r>
                <a:rPr lang="en-US" dirty="0" smtClean="0">
                  <a:gradFill>
                    <a:gsLst>
                      <a:gs pos="13869">
                        <a:srgbClr val="0072C6"/>
                      </a:gs>
                      <a:gs pos="42000">
                        <a:srgbClr val="0072C6"/>
                      </a:gs>
                    </a:gsLst>
                    <a:lin ang="5400000" scaled="0"/>
                  </a:gradFill>
                </a:rPr>
                <a:t>SPO-Aware Monitoring</a:t>
              </a:r>
              <a:endParaRPr lang="en-US" dirty="0">
                <a:gradFill>
                  <a:gsLst>
                    <a:gs pos="13869">
                      <a:srgbClr val="0072C6"/>
                    </a:gs>
                    <a:gs pos="42000">
                      <a:srgbClr val="0072C6"/>
                    </a:gs>
                  </a:gsLst>
                  <a:lin ang="5400000" scaled="0"/>
                </a:gradFill>
              </a:endParaRPr>
            </a:p>
          </p:txBody>
        </p:sp>
        <p:grpSp>
          <p:nvGrpSpPr>
            <p:cNvPr id="64" name="Group 63"/>
            <p:cNvGrpSpPr/>
            <p:nvPr/>
          </p:nvGrpSpPr>
          <p:grpSpPr>
            <a:xfrm>
              <a:off x="6121470" y="1139661"/>
              <a:ext cx="5887967" cy="1290801"/>
              <a:chOff x="4786154" y="2738901"/>
              <a:chExt cx="6323243" cy="1386225"/>
            </a:xfrm>
          </p:grpSpPr>
          <p:grpSp>
            <p:nvGrpSpPr>
              <p:cNvPr id="25" name="Group 76"/>
              <p:cNvGrpSpPr/>
              <p:nvPr/>
            </p:nvGrpSpPr>
            <p:grpSpPr>
              <a:xfrm>
                <a:off x="5221430" y="2740846"/>
                <a:ext cx="868491" cy="837359"/>
                <a:chOff x="8770311" y="444868"/>
                <a:chExt cx="3666164" cy="3657600"/>
              </a:xfrm>
            </p:grpSpPr>
            <p:pic>
              <p:nvPicPr>
                <p:cNvPr id="13" name="Picture 4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0311" y="589125"/>
                  <a:ext cx="3666164" cy="2258868"/>
                </a:xfrm>
                <a:prstGeom prst="rect">
                  <a:avLst/>
                </a:prstGeom>
              </p:spPr>
            </p:pic>
            <p:pic>
              <p:nvPicPr>
                <p:cNvPr id="15" name="Picture 4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70311" y="444868"/>
                  <a:ext cx="3657600" cy="3657600"/>
                </a:xfrm>
                <a:prstGeom prst="rect">
                  <a:avLst/>
                </a:prstGeom>
              </p:spPr>
            </p:pic>
          </p:grpSp>
          <p:sp>
            <p:nvSpPr>
              <p:cNvPr id="26" name="TextBox 77"/>
              <p:cNvSpPr txBox="1"/>
              <p:nvPr/>
            </p:nvSpPr>
            <p:spPr>
              <a:xfrm>
                <a:off x="4786154" y="3523712"/>
                <a:ext cx="1737014" cy="574965"/>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Availability</a:t>
                </a:r>
              </a:p>
            </p:txBody>
          </p:sp>
          <p:pic>
            <p:nvPicPr>
              <p:cNvPr id="23" name="Picture 7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76288" y="2740845"/>
                <a:ext cx="868491" cy="837360"/>
              </a:xfrm>
              <a:prstGeom prst="rect">
                <a:avLst/>
              </a:prstGeom>
            </p:spPr>
          </p:pic>
          <p:sp>
            <p:nvSpPr>
              <p:cNvPr id="29" name="TextBox 75"/>
              <p:cNvSpPr txBox="1"/>
              <p:nvPr/>
            </p:nvSpPr>
            <p:spPr>
              <a:xfrm>
                <a:off x="7980179" y="3523712"/>
                <a:ext cx="1460708" cy="574965"/>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High I/O</a:t>
                </a:r>
              </a:p>
            </p:txBody>
          </p:sp>
          <p:pic>
            <p:nvPicPr>
              <p:cNvPr id="40" name="Picture 7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85615" y="2740846"/>
                <a:ext cx="868491" cy="837359"/>
              </a:xfrm>
              <a:prstGeom prst="rect">
                <a:avLst/>
              </a:prstGeom>
            </p:spPr>
          </p:pic>
          <p:sp>
            <p:nvSpPr>
              <p:cNvPr id="41" name="TextBox 71"/>
              <p:cNvSpPr txBox="1"/>
              <p:nvPr/>
            </p:nvSpPr>
            <p:spPr>
              <a:xfrm>
                <a:off x="6505493" y="3523712"/>
                <a:ext cx="1428734" cy="574965"/>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Full Disk</a:t>
                </a:r>
              </a:p>
            </p:txBody>
          </p:sp>
          <p:sp>
            <p:nvSpPr>
              <p:cNvPr id="62" name="TextBox 75"/>
              <p:cNvSpPr txBox="1"/>
              <p:nvPr/>
            </p:nvSpPr>
            <p:spPr>
              <a:xfrm>
                <a:off x="9581094" y="3497262"/>
                <a:ext cx="1528303"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Blocking</a:t>
                </a:r>
              </a:p>
            </p:txBody>
          </p:sp>
          <p:pic>
            <p:nvPicPr>
              <p:cNvPr id="44" name="Picture 43"/>
              <p:cNvPicPr>
                <a:picLocks noChangeAspect="1"/>
              </p:cNvPicPr>
              <p:nvPr/>
            </p:nvPicPr>
            <p:blipFill>
              <a:blip r:embed="rId7"/>
              <a:stretch>
                <a:fillRect/>
              </a:stretch>
            </p:blipFill>
            <p:spPr>
              <a:xfrm flipH="1">
                <a:off x="9842083" y="2738901"/>
                <a:ext cx="923377" cy="822960"/>
              </a:xfrm>
              <a:prstGeom prst="rect">
                <a:avLst/>
              </a:prstGeom>
            </p:spPr>
          </p:pic>
        </p:grpSp>
      </p:grpSp>
      <p:sp>
        <p:nvSpPr>
          <p:cNvPr id="66" name="Text Placeholder 1"/>
          <p:cNvSpPr txBox="1">
            <a:spLocks/>
          </p:cNvSpPr>
          <p:nvPr/>
        </p:nvSpPr>
        <p:spPr>
          <a:xfrm>
            <a:off x="32581" y="2846431"/>
            <a:ext cx="5817268" cy="7386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2"/>
              </a:buClr>
              <a:buSzPct val="90000"/>
              <a:buFont typeface="Wingdings" panose="05000000000000000000" pitchFamily="2" charset="2"/>
              <a:buChar char="§"/>
              <a:tabLst/>
              <a:defRPr sz="4000" kern="1200" spc="0" baseline="0">
                <a:gradFill>
                  <a:gsLst>
                    <a:gs pos="13869">
                      <a:schemeClr val="tx2"/>
                    </a:gs>
                    <a:gs pos="42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0072C6"/>
              </a:buClr>
              <a:buFont typeface="Wingdings" panose="05000000000000000000" pitchFamily="2" charset="2"/>
              <a:buNone/>
            </a:pPr>
            <a:r>
              <a:rPr lang="en-US" dirty="0" smtClean="0">
                <a:gradFill>
                  <a:gsLst>
                    <a:gs pos="13869">
                      <a:srgbClr val="0072C6"/>
                    </a:gs>
                    <a:gs pos="42000">
                      <a:srgbClr val="0072C6"/>
                    </a:gs>
                  </a:gsLst>
                  <a:lin ang="5400000" scaled="0"/>
                </a:gradFill>
              </a:rPr>
              <a:t>Host &amp; Mirror Auto-Heal</a:t>
            </a:r>
            <a:endParaRPr lang="en-US" dirty="0">
              <a:gradFill>
                <a:gsLst>
                  <a:gs pos="13869">
                    <a:srgbClr val="0072C6"/>
                  </a:gs>
                  <a:gs pos="42000">
                    <a:srgbClr val="0072C6"/>
                  </a:gs>
                </a:gsLst>
                <a:lin ang="5400000" scaled="0"/>
              </a:gradFill>
            </a:endParaRPr>
          </a:p>
        </p:txBody>
      </p:sp>
      <p:pic>
        <p:nvPicPr>
          <p:cNvPr id="68" name="Primary DB"/>
          <p:cNvPicPr>
            <a:picLocks noChangeAspect="1"/>
          </p:cNvPicPr>
          <p:nvPr/>
        </p:nvPicPr>
        <p:blipFill>
          <a:blip r:embed="rId8">
            <a:clrChange>
              <a:clrFrom>
                <a:srgbClr val="FFFFFF"/>
              </a:clrFrom>
              <a:clrTo>
                <a:srgbClr val="FFFFFF">
                  <a:alpha val="0"/>
                </a:srgbClr>
              </a:clrTo>
            </a:clrChange>
          </a:blip>
          <a:stretch>
            <a:fillRect/>
          </a:stretch>
        </p:blipFill>
        <p:spPr>
          <a:xfrm>
            <a:off x="198437" y="4367308"/>
            <a:ext cx="1180760" cy="959644"/>
          </a:xfrm>
          <a:prstGeom prst="rect">
            <a:avLst/>
          </a:prstGeom>
        </p:spPr>
      </p:pic>
      <p:pic>
        <p:nvPicPr>
          <p:cNvPr id="69" name="Red Mirror"/>
          <p:cNvPicPr>
            <a:picLocks noChangeAspect="1"/>
          </p:cNvPicPr>
          <p:nvPr/>
        </p:nvPicPr>
        <p:blipFill>
          <a:blip r:embed="rId8">
            <a:clrChange>
              <a:clrFrom>
                <a:srgbClr val="FFFFFF"/>
              </a:clrFrom>
              <a:clrTo>
                <a:srgbClr val="FFFFFF">
                  <a:alpha val="0"/>
                </a:srgbClr>
              </a:clrTo>
            </a:clrChange>
            <a:duotone>
              <a:schemeClr val="accent4">
                <a:shade val="45000"/>
                <a:satMod val="135000"/>
              </a:schemeClr>
              <a:prstClr val="white"/>
            </a:duotone>
          </a:blip>
          <a:stretch>
            <a:fillRect/>
          </a:stretch>
        </p:blipFill>
        <p:spPr>
          <a:xfrm>
            <a:off x="2061157" y="4367308"/>
            <a:ext cx="1180760" cy="959644"/>
          </a:xfrm>
          <a:prstGeom prst="rect">
            <a:avLst/>
          </a:prstGeom>
        </p:spPr>
      </p:pic>
      <p:pic>
        <p:nvPicPr>
          <p:cNvPr id="71" name="Green Mirror"/>
          <p:cNvPicPr>
            <a:picLocks noChangeAspect="1"/>
          </p:cNvPicPr>
          <p:nvPr/>
        </p:nvPicPr>
        <p:blipFill>
          <a:blip r:embed="rId8">
            <a:clrChange>
              <a:clrFrom>
                <a:srgbClr val="FFFFFF"/>
              </a:clrFrom>
              <a:clrTo>
                <a:srgbClr val="FFFFFF">
                  <a:alpha val="0"/>
                </a:srgbClr>
              </a:clrTo>
            </a:clrChange>
            <a:duotone>
              <a:schemeClr val="accent5">
                <a:shade val="45000"/>
                <a:satMod val="135000"/>
              </a:schemeClr>
              <a:prstClr val="white"/>
            </a:duotone>
          </a:blip>
          <a:stretch>
            <a:fillRect/>
          </a:stretch>
        </p:blipFill>
        <p:spPr>
          <a:xfrm>
            <a:off x="2061157" y="4367308"/>
            <a:ext cx="1180760" cy="959644"/>
          </a:xfrm>
          <a:prstGeom prst="rect">
            <a:avLst/>
          </a:prstGeom>
        </p:spPr>
      </p:pic>
      <p:sp>
        <p:nvSpPr>
          <p:cNvPr id="72" name="Rectangle 71"/>
          <p:cNvSpPr/>
          <p:nvPr/>
        </p:nvSpPr>
        <p:spPr bwMode="auto">
          <a:xfrm>
            <a:off x="2826996" y="4336352"/>
            <a:ext cx="969664" cy="1328100"/>
          </a:xfrm>
          <a:prstGeom prst="rect">
            <a:avLst/>
          </a:prstGeom>
          <a:solidFill>
            <a:srgbClr val="FFFFFF"/>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67" name="Mirror Frame"/>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V="1">
            <a:off x="1191126" y="3649662"/>
            <a:ext cx="2333024" cy="2333024"/>
          </a:xfrm>
          <a:prstGeom prst="rect">
            <a:avLst/>
          </a:prstGeom>
          <a:scene3d>
            <a:camera prst="isometricOffAxis1Left"/>
            <a:lightRig rig="threePt" dir="t"/>
          </a:scene3d>
        </p:spPr>
      </p:pic>
      <p:pic>
        <p:nvPicPr>
          <p:cNvPr id="73" name="AutoHeal"/>
          <p:cNvPicPr>
            <a:picLocks noChangeAspect="1"/>
          </p:cNvPicPr>
          <p:nvPr/>
        </p:nvPicPr>
        <p:blipFill>
          <a:blip r:embed="rId10">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898480" y="4295951"/>
            <a:ext cx="946811" cy="946811"/>
          </a:xfrm>
          <a:prstGeom prst="rect">
            <a:avLst/>
          </a:prstGeom>
          <a:scene3d>
            <a:camera prst="isometricLeftDown"/>
            <a:lightRig rig="threePt" dir="t"/>
          </a:scene3d>
        </p:spPr>
      </p:pic>
      <p:grpSp>
        <p:nvGrpSpPr>
          <p:cNvPr id="7" name="Group 6"/>
          <p:cNvGrpSpPr/>
          <p:nvPr/>
        </p:nvGrpSpPr>
        <p:grpSpPr>
          <a:xfrm>
            <a:off x="6647791" y="3725862"/>
            <a:ext cx="4752046" cy="2965195"/>
            <a:chOff x="6647791" y="3725862"/>
            <a:chExt cx="4752046" cy="2965195"/>
          </a:xfrm>
        </p:grpSpPr>
        <p:sp>
          <p:nvSpPr>
            <p:cNvPr id="75" name="Text Placeholder 1"/>
            <p:cNvSpPr txBox="1">
              <a:spLocks/>
            </p:cNvSpPr>
            <p:nvPr/>
          </p:nvSpPr>
          <p:spPr>
            <a:xfrm>
              <a:off x="6647791" y="3725862"/>
              <a:ext cx="4752046" cy="7386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2"/>
                </a:buClr>
                <a:buSzPct val="90000"/>
                <a:buFont typeface="Wingdings" panose="05000000000000000000" pitchFamily="2" charset="2"/>
                <a:buChar char="§"/>
                <a:tabLst/>
                <a:defRPr sz="4000" kern="1200" spc="0" baseline="0">
                  <a:gradFill>
                    <a:gsLst>
                      <a:gs pos="13869">
                        <a:schemeClr val="tx2"/>
                      </a:gs>
                      <a:gs pos="42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0072C6"/>
                </a:buClr>
                <a:buFont typeface="Wingdings" panose="05000000000000000000" pitchFamily="2" charset="2"/>
                <a:buNone/>
              </a:pPr>
              <a:r>
                <a:rPr lang="en-US" dirty="0" smtClean="0">
                  <a:gradFill>
                    <a:gsLst>
                      <a:gs pos="13869">
                        <a:srgbClr val="0072C6"/>
                      </a:gs>
                      <a:gs pos="42000">
                        <a:srgbClr val="0072C6"/>
                      </a:gs>
                    </a:gsLst>
                    <a:lin ang="5400000" scaled="0"/>
                  </a:gradFill>
                </a:rPr>
                <a:t>SQL Aware Patching</a:t>
              </a:r>
              <a:endParaRPr lang="en-US" dirty="0">
                <a:gradFill>
                  <a:gsLst>
                    <a:gs pos="13869">
                      <a:srgbClr val="0072C6"/>
                    </a:gs>
                    <a:gs pos="42000">
                      <a:srgbClr val="0072C6"/>
                    </a:gs>
                  </a:gsLst>
                  <a:lin ang="5400000" scaled="0"/>
                </a:gradFill>
              </a:endParaRPr>
            </a:p>
          </p:txBody>
        </p:sp>
        <p:sp>
          <p:nvSpPr>
            <p:cNvPr id="76" name="Rectangle 12"/>
            <p:cNvSpPr/>
            <p:nvPr/>
          </p:nvSpPr>
          <p:spPr bwMode="auto">
            <a:xfrm>
              <a:off x="7293319" y="5095954"/>
              <a:ext cx="533707" cy="1475194"/>
            </a:xfrm>
            <a:prstGeom prst="rect">
              <a:avLst/>
            </a:prstGeom>
            <a:solidFill>
              <a:schemeClr val="bg1"/>
            </a:solidFill>
            <a:ln>
              <a:solidFill>
                <a:schemeClr val="tx2"/>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7" name="Rectangle 14"/>
            <p:cNvSpPr/>
            <p:nvPr/>
          </p:nvSpPr>
          <p:spPr bwMode="auto">
            <a:xfrm>
              <a:off x="7984189" y="5091667"/>
              <a:ext cx="533707" cy="1475194"/>
            </a:xfrm>
            <a:prstGeom prst="rect">
              <a:avLst/>
            </a:prstGeom>
            <a:solidFill>
              <a:schemeClr val="bg1"/>
            </a:solidFill>
            <a:ln>
              <a:solidFill>
                <a:schemeClr val="tx2"/>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78" name="Picture 18"/>
            <p:cNvPicPr>
              <a:picLocks noChangeAspect="1"/>
            </p:cNvPicPr>
            <p:nvPr/>
          </p:nvPicPr>
          <p:blipFill>
            <a:blip r:embed="rId8">
              <a:clrChange>
                <a:clrFrom>
                  <a:srgbClr val="FFFFFF"/>
                </a:clrFrom>
                <a:clrTo>
                  <a:srgbClr val="FFFFFF">
                    <a:alpha val="0"/>
                  </a:srgbClr>
                </a:clrTo>
              </a:clrChange>
              <a:duotone>
                <a:schemeClr val="accent2">
                  <a:shade val="45000"/>
                  <a:satMod val="135000"/>
                </a:schemeClr>
                <a:prstClr val="white"/>
              </a:duotone>
            </a:blip>
            <a:stretch>
              <a:fillRect/>
            </a:stretch>
          </p:blipFill>
          <p:spPr>
            <a:xfrm>
              <a:off x="7293319" y="5167799"/>
              <a:ext cx="533707" cy="433762"/>
            </a:xfrm>
            <a:prstGeom prst="rect">
              <a:avLst/>
            </a:prstGeom>
          </p:spPr>
        </p:pic>
        <p:pic>
          <p:nvPicPr>
            <p:cNvPr id="79" name="Picture 22"/>
            <p:cNvPicPr>
              <a:picLocks noChangeAspect="1"/>
            </p:cNvPicPr>
            <p:nvPr/>
          </p:nvPicPr>
          <p:blipFill>
            <a:blip r:embed="rId8">
              <a:clrChange>
                <a:clrFrom>
                  <a:srgbClr val="FFFFFF"/>
                </a:clrFrom>
                <a:clrTo>
                  <a:srgbClr val="FFFFFF">
                    <a:alpha val="0"/>
                  </a:srgbClr>
                </a:clrTo>
              </a:clrChange>
              <a:duotone>
                <a:schemeClr val="accent2">
                  <a:shade val="45000"/>
                  <a:satMod val="135000"/>
                </a:schemeClr>
                <a:prstClr val="white"/>
              </a:duotone>
            </a:blip>
            <a:stretch>
              <a:fillRect/>
            </a:stretch>
          </p:blipFill>
          <p:spPr>
            <a:xfrm>
              <a:off x="7986554" y="5614247"/>
              <a:ext cx="533707" cy="433762"/>
            </a:xfrm>
            <a:prstGeom prst="rect">
              <a:avLst/>
            </a:prstGeom>
          </p:spPr>
        </p:pic>
        <p:pic>
          <p:nvPicPr>
            <p:cNvPr id="80" name="Picture 24"/>
            <p:cNvPicPr>
              <a:picLocks noChangeAspect="1"/>
            </p:cNvPicPr>
            <p:nvPr/>
          </p:nvPicPr>
          <p:blipFill>
            <a:blip r:embed="rId8">
              <a:clrChange>
                <a:clrFrom>
                  <a:srgbClr val="FFFFFF"/>
                </a:clrFrom>
                <a:clrTo>
                  <a:srgbClr val="FFFFFF">
                    <a:alpha val="0"/>
                  </a:srgbClr>
                </a:clrTo>
              </a:clrChange>
              <a:duotone>
                <a:schemeClr val="bg2">
                  <a:shade val="45000"/>
                  <a:satMod val="135000"/>
                </a:schemeClr>
                <a:prstClr val="white"/>
              </a:duotone>
            </a:blip>
            <a:stretch>
              <a:fillRect/>
            </a:stretch>
          </p:blipFill>
          <p:spPr>
            <a:xfrm>
              <a:off x="7986554" y="5151720"/>
              <a:ext cx="533707" cy="433762"/>
            </a:xfrm>
            <a:prstGeom prst="rect">
              <a:avLst/>
            </a:prstGeom>
          </p:spPr>
        </p:pic>
        <p:pic>
          <p:nvPicPr>
            <p:cNvPr id="81" name="Picture 25"/>
            <p:cNvPicPr>
              <a:picLocks noChangeAspect="1"/>
            </p:cNvPicPr>
            <p:nvPr/>
          </p:nvPicPr>
          <p:blipFill>
            <a:blip r:embed="rId8">
              <a:clrChange>
                <a:clrFrom>
                  <a:srgbClr val="FFFFFF"/>
                </a:clrFrom>
                <a:clrTo>
                  <a:srgbClr val="FFFFFF">
                    <a:alpha val="0"/>
                  </a:srgbClr>
                </a:clrTo>
              </a:clrChange>
              <a:duotone>
                <a:schemeClr val="bg2">
                  <a:shade val="45000"/>
                  <a:satMod val="135000"/>
                </a:schemeClr>
                <a:prstClr val="white"/>
              </a:duotone>
            </a:blip>
            <a:stretch>
              <a:fillRect/>
            </a:stretch>
          </p:blipFill>
          <p:spPr>
            <a:xfrm>
              <a:off x="7293319" y="5628831"/>
              <a:ext cx="533707" cy="433762"/>
            </a:xfrm>
            <a:prstGeom prst="rect">
              <a:avLst/>
            </a:prstGeom>
          </p:spPr>
        </p:pic>
        <p:pic>
          <p:nvPicPr>
            <p:cNvPr id="82" name="Picture 26"/>
            <p:cNvPicPr>
              <a:picLocks noChangeAspect="1"/>
            </p:cNvPicPr>
            <p:nvPr/>
          </p:nvPicPr>
          <p:blipFill>
            <a:blip r:embed="rId8">
              <a:clrChange>
                <a:clrFrom>
                  <a:srgbClr val="FFFFFF"/>
                </a:clrFrom>
                <a:clrTo>
                  <a:srgbClr val="FFFFFF">
                    <a:alpha val="0"/>
                  </a:srgbClr>
                </a:clrTo>
              </a:clrChange>
              <a:duotone>
                <a:schemeClr val="accent2">
                  <a:shade val="45000"/>
                  <a:satMod val="135000"/>
                </a:schemeClr>
                <a:prstClr val="white"/>
              </a:duotone>
            </a:blip>
            <a:stretch>
              <a:fillRect/>
            </a:stretch>
          </p:blipFill>
          <p:spPr>
            <a:xfrm>
              <a:off x="7293319" y="6088580"/>
              <a:ext cx="533707" cy="433762"/>
            </a:xfrm>
            <a:prstGeom prst="rect">
              <a:avLst/>
            </a:prstGeom>
          </p:spPr>
        </p:pic>
        <p:pic>
          <p:nvPicPr>
            <p:cNvPr id="83" name="Picture 28"/>
            <p:cNvPicPr>
              <a:picLocks noChangeAspect="1"/>
            </p:cNvPicPr>
            <p:nvPr/>
          </p:nvPicPr>
          <p:blipFill>
            <a:blip r:embed="rId8">
              <a:clrChange>
                <a:clrFrom>
                  <a:srgbClr val="FFFFFF"/>
                </a:clrFrom>
                <a:clrTo>
                  <a:srgbClr val="FFFFFF">
                    <a:alpha val="0"/>
                  </a:srgbClr>
                </a:clrTo>
              </a:clrChange>
              <a:duotone>
                <a:schemeClr val="bg2">
                  <a:shade val="45000"/>
                  <a:satMod val="135000"/>
                </a:schemeClr>
                <a:prstClr val="white"/>
              </a:duotone>
            </a:blip>
            <a:stretch>
              <a:fillRect/>
            </a:stretch>
          </p:blipFill>
          <p:spPr>
            <a:xfrm>
              <a:off x="7986554" y="6072501"/>
              <a:ext cx="533707" cy="433762"/>
            </a:xfrm>
            <a:prstGeom prst="rect">
              <a:avLst/>
            </a:prstGeom>
          </p:spPr>
        </p:pic>
        <p:cxnSp>
          <p:nvCxnSpPr>
            <p:cNvPr id="84" name="Straight Arrow Connector 29"/>
            <p:cNvCxnSpPr>
              <a:stCxn id="78" idx="3"/>
            </p:cNvCxnSpPr>
            <p:nvPr/>
          </p:nvCxnSpPr>
          <p:spPr>
            <a:xfrm>
              <a:off x="7827026" y="5384680"/>
              <a:ext cx="274289"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30"/>
            <p:cNvCxnSpPr/>
            <p:nvPr/>
          </p:nvCxnSpPr>
          <p:spPr>
            <a:xfrm>
              <a:off x="7827026" y="6305461"/>
              <a:ext cx="274289"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86" name="Rectangle 38"/>
            <p:cNvSpPr/>
            <p:nvPr/>
          </p:nvSpPr>
          <p:spPr bwMode="auto">
            <a:xfrm>
              <a:off x="9716693" y="5091381"/>
              <a:ext cx="533707" cy="1475194"/>
            </a:xfrm>
            <a:prstGeom prst="rect">
              <a:avLst/>
            </a:prstGeom>
            <a:solidFill>
              <a:schemeClr val="bg1"/>
            </a:solidFill>
            <a:ln>
              <a:solidFill>
                <a:schemeClr val="tx2"/>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7" name="Rectangle 39"/>
            <p:cNvSpPr/>
            <p:nvPr/>
          </p:nvSpPr>
          <p:spPr bwMode="auto">
            <a:xfrm>
              <a:off x="10407563" y="5087094"/>
              <a:ext cx="533707" cy="1475194"/>
            </a:xfrm>
            <a:prstGeom prst="rect">
              <a:avLst/>
            </a:prstGeom>
            <a:solidFill>
              <a:schemeClr val="bg1"/>
            </a:solidFill>
            <a:ln>
              <a:solidFill>
                <a:schemeClr val="tx2"/>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88" name="Picture 40"/>
            <p:cNvPicPr>
              <a:picLocks noChangeAspect="1"/>
            </p:cNvPicPr>
            <p:nvPr/>
          </p:nvPicPr>
          <p:blipFill>
            <a:blip r:embed="rId8">
              <a:clrChange>
                <a:clrFrom>
                  <a:srgbClr val="FFFFFF"/>
                </a:clrFrom>
                <a:clrTo>
                  <a:srgbClr val="FFFFFF">
                    <a:alpha val="0"/>
                  </a:srgbClr>
                </a:clrTo>
              </a:clrChange>
              <a:duotone>
                <a:schemeClr val="accent2">
                  <a:shade val="45000"/>
                  <a:satMod val="135000"/>
                </a:schemeClr>
                <a:prstClr val="white"/>
              </a:duotone>
            </a:blip>
            <a:stretch>
              <a:fillRect/>
            </a:stretch>
          </p:blipFill>
          <p:spPr>
            <a:xfrm>
              <a:off x="10409928" y="5609674"/>
              <a:ext cx="533707" cy="433762"/>
            </a:xfrm>
            <a:prstGeom prst="rect">
              <a:avLst/>
            </a:prstGeom>
          </p:spPr>
        </p:pic>
        <p:pic>
          <p:nvPicPr>
            <p:cNvPr id="89" name="Picture 41"/>
            <p:cNvPicPr>
              <a:picLocks noChangeAspect="1"/>
            </p:cNvPicPr>
            <p:nvPr/>
          </p:nvPicPr>
          <p:blipFill>
            <a:blip r:embed="rId8">
              <a:duotone>
                <a:schemeClr val="accent2">
                  <a:shade val="45000"/>
                  <a:satMod val="135000"/>
                </a:schemeClr>
                <a:prstClr val="white"/>
              </a:duotone>
              <a:clrChange>
                <a:clrFrom>
                  <a:srgbClr val="FFFFFF"/>
                </a:clrFrom>
                <a:clrTo>
                  <a:srgbClr val="FFFFFF">
                    <a:alpha val="0"/>
                  </a:srgbClr>
                </a:clrTo>
              </a:clrChange>
            </a:blip>
            <a:stretch>
              <a:fillRect/>
            </a:stretch>
          </p:blipFill>
          <p:spPr>
            <a:xfrm>
              <a:off x="10409928" y="5147147"/>
              <a:ext cx="533707" cy="433762"/>
            </a:xfrm>
            <a:prstGeom prst="rect">
              <a:avLst/>
            </a:prstGeom>
          </p:spPr>
        </p:pic>
        <p:pic>
          <p:nvPicPr>
            <p:cNvPr id="90" name="Picture 42"/>
            <p:cNvPicPr>
              <a:picLocks noChangeAspect="1"/>
            </p:cNvPicPr>
            <p:nvPr/>
          </p:nvPicPr>
          <p:blipFill>
            <a:blip r:embed="rId8">
              <a:clrChange>
                <a:clrFrom>
                  <a:srgbClr val="FFFFFF"/>
                </a:clrFrom>
                <a:clrTo>
                  <a:srgbClr val="FFFFFF">
                    <a:alpha val="0"/>
                  </a:srgbClr>
                </a:clrTo>
              </a:clrChange>
              <a:duotone>
                <a:schemeClr val="bg2">
                  <a:shade val="45000"/>
                  <a:satMod val="135000"/>
                </a:schemeClr>
                <a:prstClr val="white"/>
              </a:duotone>
            </a:blip>
            <a:stretch>
              <a:fillRect/>
            </a:stretch>
          </p:blipFill>
          <p:spPr>
            <a:xfrm>
              <a:off x="9716693" y="5624258"/>
              <a:ext cx="533707" cy="433762"/>
            </a:xfrm>
            <a:prstGeom prst="rect">
              <a:avLst/>
            </a:prstGeom>
          </p:spPr>
        </p:pic>
        <p:pic>
          <p:nvPicPr>
            <p:cNvPr id="91" name="Picture 43"/>
            <p:cNvPicPr>
              <a:picLocks noChangeAspect="1"/>
            </p:cNvPicPr>
            <p:nvPr/>
          </p:nvPicPr>
          <p:blipFill>
            <a:blip r:embed="rId8">
              <a:clrChange>
                <a:clrFrom>
                  <a:srgbClr val="FFFFFF"/>
                </a:clrFrom>
                <a:clrTo>
                  <a:srgbClr val="FFFFFF">
                    <a:alpha val="0"/>
                  </a:srgbClr>
                </a:clrTo>
              </a:clrChange>
              <a:duotone>
                <a:schemeClr val="accent2">
                  <a:shade val="45000"/>
                  <a:satMod val="135000"/>
                </a:schemeClr>
                <a:prstClr val="white"/>
              </a:duotone>
            </a:blip>
            <a:stretch>
              <a:fillRect/>
            </a:stretch>
          </p:blipFill>
          <p:spPr>
            <a:xfrm>
              <a:off x="10409928" y="6067928"/>
              <a:ext cx="533707" cy="433762"/>
            </a:xfrm>
            <a:prstGeom prst="rect">
              <a:avLst/>
            </a:prstGeom>
          </p:spPr>
        </p:pic>
        <p:cxnSp>
          <p:nvCxnSpPr>
            <p:cNvPr id="92" name="Straight Arrow Connector 44"/>
            <p:cNvCxnSpPr>
              <a:stCxn id="79" idx="1"/>
            </p:cNvCxnSpPr>
            <p:nvPr/>
          </p:nvCxnSpPr>
          <p:spPr>
            <a:xfrm flipH="1">
              <a:off x="7747264" y="5831128"/>
              <a:ext cx="239290" cy="105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93" name="Picture 45"/>
            <p:cNvPicPr>
              <a:picLocks noChangeAspect="1"/>
            </p:cNvPicPr>
            <p:nvPr/>
          </p:nvPicPr>
          <p:blipFill>
            <a:blip r:embed="rId8">
              <a:clrChange>
                <a:clrFrom>
                  <a:srgbClr val="FFFFFF"/>
                </a:clrFrom>
                <a:clrTo>
                  <a:srgbClr val="FFFFFF">
                    <a:alpha val="0"/>
                  </a:srgbClr>
                </a:clrTo>
              </a:clrChange>
              <a:duotone>
                <a:schemeClr val="bg2">
                  <a:shade val="45000"/>
                  <a:satMod val="135000"/>
                </a:schemeClr>
                <a:prstClr val="white"/>
              </a:duotone>
            </a:blip>
            <a:stretch>
              <a:fillRect/>
            </a:stretch>
          </p:blipFill>
          <p:spPr>
            <a:xfrm>
              <a:off x="9716693" y="5163226"/>
              <a:ext cx="533707" cy="433762"/>
            </a:xfrm>
            <a:prstGeom prst="rect">
              <a:avLst/>
            </a:prstGeom>
          </p:spPr>
        </p:pic>
        <p:pic>
          <p:nvPicPr>
            <p:cNvPr id="94" name="Picture 46"/>
            <p:cNvPicPr>
              <a:picLocks noChangeAspect="1"/>
            </p:cNvPicPr>
            <p:nvPr/>
          </p:nvPicPr>
          <p:blipFill>
            <a:blip r:embed="rId8">
              <a:clrChange>
                <a:clrFrom>
                  <a:srgbClr val="FFFFFF"/>
                </a:clrFrom>
                <a:clrTo>
                  <a:srgbClr val="FFFFFF">
                    <a:alpha val="0"/>
                  </a:srgbClr>
                </a:clrTo>
              </a:clrChange>
              <a:duotone>
                <a:schemeClr val="bg2">
                  <a:shade val="45000"/>
                  <a:satMod val="135000"/>
                </a:schemeClr>
                <a:prstClr val="white"/>
              </a:duotone>
            </a:blip>
            <a:stretch>
              <a:fillRect/>
            </a:stretch>
          </p:blipFill>
          <p:spPr>
            <a:xfrm>
              <a:off x="9716693" y="6089573"/>
              <a:ext cx="533707" cy="433762"/>
            </a:xfrm>
            <a:prstGeom prst="rect">
              <a:avLst/>
            </a:prstGeom>
          </p:spPr>
        </p:pic>
        <p:cxnSp>
          <p:nvCxnSpPr>
            <p:cNvPr id="95" name="Straight Arrow Connector 47"/>
            <p:cNvCxnSpPr/>
            <p:nvPr/>
          </p:nvCxnSpPr>
          <p:spPr>
            <a:xfrm flipH="1">
              <a:off x="10170637" y="5822194"/>
              <a:ext cx="239291" cy="105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48"/>
            <p:cNvCxnSpPr/>
            <p:nvPr/>
          </p:nvCxnSpPr>
          <p:spPr>
            <a:xfrm flipH="1">
              <a:off x="10170637" y="5370485"/>
              <a:ext cx="239291" cy="105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49"/>
            <p:cNvCxnSpPr/>
            <p:nvPr/>
          </p:nvCxnSpPr>
          <p:spPr>
            <a:xfrm flipH="1">
              <a:off x="10180540" y="6261602"/>
              <a:ext cx="239291" cy="105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98" name="TextBox 50"/>
            <p:cNvSpPr txBox="1"/>
            <p:nvPr/>
          </p:nvSpPr>
          <p:spPr>
            <a:xfrm rot="16200000">
              <a:off x="8722173" y="5536606"/>
              <a:ext cx="168103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Patchable</a:t>
              </a:r>
            </a:p>
          </p:txBody>
        </p:sp>
        <p:sp>
          <p:nvSpPr>
            <p:cNvPr id="99" name="Right Arrow 51"/>
            <p:cNvSpPr/>
            <p:nvPr/>
          </p:nvSpPr>
          <p:spPr bwMode="auto">
            <a:xfrm>
              <a:off x="8678997" y="5730367"/>
              <a:ext cx="640209" cy="349251"/>
            </a:xfrm>
            <a:prstGeom prst="rightArrow">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0" name="TextBox 45"/>
            <p:cNvSpPr txBox="1"/>
            <p:nvPr/>
          </p:nvSpPr>
          <p:spPr>
            <a:xfrm>
              <a:off x="7107922" y="4298278"/>
              <a:ext cx="1507464" cy="960263"/>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505050"/>
                      </a:gs>
                      <a:gs pos="30000">
                        <a:srgbClr val="505050"/>
                      </a:gs>
                    </a:gsLst>
                    <a:lin ang="5400000" scaled="0"/>
                  </a:gradFill>
                </a:rPr>
                <a:t>Normal</a:t>
              </a:r>
              <a:br>
                <a:rPr lang="en-US" sz="2400" dirty="0" smtClean="0">
                  <a:gradFill>
                    <a:gsLst>
                      <a:gs pos="2917">
                        <a:srgbClr val="505050"/>
                      </a:gs>
                      <a:gs pos="30000">
                        <a:srgbClr val="505050"/>
                      </a:gs>
                    </a:gsLst>
                    <a:lin ang="5400000" scaled="0"/>
                  </a:gradFill>
                </a:rPr>
              </a:br>
              <a:r>
                <a:rPr lang="en-US" sz="2400" dirty="0" smtClean="0">
                  <a:gradFill>
                    <a:gsLst>
                      <a:gs pos="2917">
                        <a:srgbClr val="505050"/>
                      </a:gs>
                      <a:gs pos="30000">
                        <a:srgbClr val="505050"/>
                      </a:gs>
                    </a:gsLst>
                    <a:lin ang="5400000" scaled="0"/>
                  </a:gradFill>
                </a:rPr>
                <a:t>Runtime</a:t>
              </a:r>
            </a:p>
          </p:txBody>
        </p:sp>
        <p:sp>
          <p:nvSpPr>
            <p:cNvPr id="101" name="TextBox 59"/>
            <p:cNvSpPr txBox="1"/>
            <p:nvPr/>
          </p:nvSpPr>
          <p:spPr>
            <a:xfrm>
              <a:off x="9489105" y="4287531"/>
              <a:ext cx="1538370" cy="960263"/>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505050"/>
                      </a:gs>
                      <a:gs pos="30000">
                        <a:srgbClr val="505050"/>
                      </a:gs>
                    </a:gsLst>
                    <a:lin ang="5400000" scaled="0"/>
                  </a:gradFill>
                </a:rPr>
                <a:t>HA</a:t>
              </a:r>
              <a:br>
                <a:rPr lang="en-US" sz="2400" dirty="0" smtClean="0">
                  <a:gradFill>
                    <a:gsLst>
                      <a:gs pos="2917">
                        <a:srgbClr val="505050"/>
                      </a:gs>
                      <a:gs pos="30000">
                        <a:srgbClr val="505050"/>
                      </a:gs>
                    </a:gsLst>
                    <a:lin ang="5400000" scaled="0"/>
                  </a:gradFill>
                </a:rPr>
              </a:br>
              <a:r>
                <a:rPr lang="en-US" sz="2400" dirty="0" smtClean="0">
                  <a:gradFill>
                    <a:gsLst>
                      <a:gs pos="2917">
                        <a:srgbClr val="505050"/>
                      </a:gs>
                      <a:gs pos="30000">
                        <a:srgbClr val="505050"/>
                      </a:gs>
                    </a:gsLst>
                    <a:lin ang="5400000" scaled="0"/>
                  </a:gradFill>
                </a:rPr>
                <a:t>Patching</a:t>
              </a:r>
            </a:p>
          </p:txBody>
        </p:sp>
        <p:sp>
          <p:nvSpPr>
            <p:cNvPr id="102" name="TextBox 60"/>
            <p:cNvSpPr txBox="1"/>
            <p:nvPr/>
          </p:nvSpPr>
          <p:spPr>
            <a:xfrm>
              <a:off x="8420672" y="5894910"/>
              <a:ext cx="1121333"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gradFill>
                    <a:gsLst>
                      <a:gs pos="2917">
                        <a:srgbClr val="505050"/>
                      </a:gs>
                      <a:gs pos="30000">
                        <a:srgbClr val="505050"/>
                      </a:gs>
                    </a:gsLst>
                    <a:lin ang="5400000" scaled="0"/>
                  </a:gradFill>
                </a:rPr>
                <a:t>failovers</a:t>
              </a:r>
              <a:endParaRPr lang="en-US" sz="2000" dirty="0" smtClean="0">
                <a:gradFill>
                  <a:gsLst>
                    <a:gs pos="2917">
                      <a:srgbClr val="505050"/>
                    </a:gs>
                    <a:gs pos="30000">
                      <a:srgbClr val="505050"/>
                    </a:gs>
                  </a:gsLst>
                  <a:lin ang="5400000" scaled="0"/>
                </a:gradFill>
              </a:endParaRPr>
            </a:p>
          </p:txBody>
        </p:sp>
      </p:grpSp>
      <p:sp>
        <p:nvSpPr>
          <p:cNvPr id="55" name="TextBox 54"/>
          <p:cNvSpPr txBox="1"/>
          <p:nvPr/>
        </p:nvSpPr>
        <p:spPr>
          <a:xfrm>
            <a:off x="3094777" y="4217902"/>
            <a:ext cx="2967800" cy="1446550"/>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latin typeface="Segoe UI Light"/>
              </a:rPr>
              <a:t>Split Aware</a:t>
            </a:r>
          </a:p>
          <a:p>
            <a:pPr>
              <a:lnSpc>
                <a:spcPct val="90000"/>
              </a:lnSpc>
              <a:spcAft>
                <a:spcPts val="600"/>
              </a:spcAft>
            </a:pPr>
            <a:r>
              <a:rPr lang="en-US" sz="2400" dirty="0" smtClean="0">
                <a:gradFill>
                  <a:gsLst>
                    <a:gs pos="2917">
                      <a:srgbClr val="505050"/>
                    </a:gs>
                    <a:gs pos="30000">
                      <a:srgbClr val="505050"/>
                    </a:gs>
                  </a:gsLst>
                  <a:lin ang="5400000" scaled="0"/>
                </a:gradFill>
                <a:latin typeface="Segoe UI Light"/>
              </a:rPr>
              <a:t>Keep Books In Sync</a:t>
            </a:r>
          </a:p>
          <a:p>
            <a:pPr>
              <a:lnSpc>
                <a:spcPct val="90000"/>
              </a:lnSpc>
              <a:spcAft>
                <a:spcPts val="600"/>
              </a:spcAft>
            </a:pPr>
            <a:r>
              <a:rPr lang="en-US" sz="2400" dirty="0" smtClean="0">
                <a:gradFill>
                  <a:gsLst>
                    <a:gs pos="2917">
                      <a:srgbClr val="505050"/>
                    </a:gs>
                    <a:gs pos="30000">
                      <a:srgbClr val="505050"/>
                    </a:gs>
                  </a:gsLst>
                  <a:lin ang="5400000" scaled="0"/>
                </a:gradFill>
                <a:latin typeface="Segoe UI Light"/>
              </a:rPr>
              <a:t>Auto-Manage Hosts</a:t>
            </a:r>
          </a:p>
        </p:txBody>
      </p:sp>
      <p:sp>
        <p:nvSpPr>
          <p:cNvPr id="58" name="TextBox 57"/>
          <p:cNvSpPr txBox="1"/>
          <p:nvPr/>
        </p:nvSpPr>
        <p:spPr>
          <a:xfrm>
            <a:off x="0" y="1212849"/>
            <a:ext cx="12436475" cy="5781676"/>
          </a:xfrm>
          <a:prstGeom prst="rect">
            <a:avLst/>
          </a:prstGeom>
          <a:solidFill>
            <a:srgbClr val="FFFFFF">
              <a:alpha val="94902"/>
            </a:srgbClr>
          </a:solidFill>
        </p:spPr>
        <p:txBody>
          <a:bodyPr wrap="square" lIns="182880" tIns="146304" rIns="182880" bIns="146304" rtlCol="0" anchor="ctr">
            <a:normAutofit/>
          </a:bodyPr>
          <a:lstStyle/>
          <a:p>
            <a:pPr algn="ctr">
              <a:lnSpc>
                <a:spcPct val="90000"/>
              </a:lnSpc>
              <a:spcAft>
                <a:spcPts val="600"/>
              </a:spcAft>
            </a:pPr>
            <a:endParaRPr lang="en-US" sz="3200" dirty="0" err="1" smtClean="0">
              <a:gradFill>
                <a:gsLst>
                  <a:gs pos="2917">
                    <a:srgbClr val="505050"/>
                  </a:gs>
                  <a:gs pos="30000">
                    <a:srgbClr val="505050"/>
                  </a:gs>
                </a:gsLst>
                <a:lin ang="5400000" scaled="0"/>
              </a:gradFill>
            </a:endParaRPr>
          </a:p>
        </p:txBody>
      </p:sp>
      <p:sp>
        <p:nvSpPr>
          <p:cNvPr id="63" name="TextBox 62"/>
          <p:cNvSpPr txBox="1"/>
          <p:nvPr/>
        </p:nvSpPr>
        <p:spPr>
          <a:xfrm>
            <a:off x="4784203" y="-49826"/>
            <a:ext cx="7652272" cy="1272574"/>
          </a:xfrm>
          <a:prstGeom prst="rect">
            <a:avLst/>
          </a:prstGeom>
          <a:solidFill>
            <a:srgbClr val="FFFFFF">
              <a:alpha val="94902"/>
            </a:srgbClr>
          </a:solidFill>
        </p:spPr>
        <p:txBody>
          <a:bodyPr wrap="square" lIns="182880" tIns="146304" rIns="182880" bIns="146304" rtlCol="0" anchor="ctr">
            <a:normAutofit/>
          </a:bodyPr>
          <a:lstStyle/>
          <a:p>
            <a:pPr algn="ctr">
              <a:lnSpc>
                <a:spcPct val="90000"/>
              </a:lnSpc>
              <a:spcAft>
                <a:spcPts val="600"/>
              </a:spcAft>
            </a:pPr>
            <a:endParaRPr lang="en-US" sz="3200" dirty="0" err="1" smtClean="0">
              <a:gradFill>
                <a:gsLst>
                  <a:gs pos="2917">
                    <a:srgbClr val="505050"/>
                  </a:gs>
                  <a:gs pos="30000">
                    <a:srgbClr val="505050"/>
                  </a:gs>
                </a:gsLst>
                <a:lin ang="5400000" scaled="0"/>
              </a:gradFill>
            </a:endParaRPr>
          </a:p>
        </p:txBody>
      </p:sp>
      <p:graphicFrame>
        <p:nvGraphicFramePr>
          <p:cNvPr id="12" name="Chart 11"/>
          <p:cNvGraphicFramePr/>
          <p:nvPr>
            <p:extLst/>
          </p:nvPr>
        </p:nvGraphicFramePr>
        <p:xfrm>
          <a:off x="2072746" y="1363662"/>
          <a:ext cx="8290983" cy="5275386"/>
        </p:xfrm>
        <a:graphic>
          <a:graphicData uri="http://schemas.openxmlformats.org/drawingml/2006/chart">
            <c:chart xmlns:c="http://schemas.openxmlformats.org/drawingml/2006/chart" xmlns:r="http://schemas.openxmlformats.org/officeDocument/2006/relationships" r:id="rId11"/>
          </a:graphicData>
        </a:graphic>
      </p:graphicFrame>
    </p:spTree>
    <p:extLst>
      <p:ext uri="{BB962C8B-B14F-4D97-AF65-F5344CB8AC3E}">
        <p14:creationId xmlns:p14="http://schemas.microsoft.com/office/powerpoint/2010/main" val="13865429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500"/>
                                        <p:tgtEl>
                                          <p:spTgt spid="66"/>
                                        </p:tgtEl>
                                      </p:cBhvr>
                                    </p:animEffect>
                                  </p:childTnLst>
                                </p:cTn>
                              </p:par>
                              <p:par>
                                <p:cTn id="13" presetID="10" presetClass="entr" presetSubtype="0" fill="hold" nodeType="with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par>
                                <p:cTn id="19" presetID="10" presetClass="entr" presetSubtype="0" fill="hold" nodeType="withEffect">
                                  <p:stCondLst>
                                    <p:cond delay="0"/>
                                  </p:stCondLst>
                                  <p:childTnLst>
                                    <p:set>
                                      <p:cBhvr>
                                        <p:cTn id="20" dur="1" fill="hold">
                                          <p:stCondLst>
                                            <p:cond delay="0"/>
                                          </p:stCondLst>
                                        </p:cTn>
                                        <p:tgtEl>
                                          <p:spTgt spid="67"/>
                                        </p:tgtEl>
                                        <p:attrNameLst>
                                          <p:attrName>style.visibility</p:attrName>
                                        </p:attrNameLst>
                                      </p:cBhvr>
                                      <p:to>
                                        <p:strVal val="visible"/>
                                      </p:to>
                                    </p:set>
                                    <p:animEffect transition="in" filter="fade">
                                      <p:cBhvr>
                                        <p:cTn id="21" dur="500"/>
                                        <p:tgtEl>
                                          <p:spTgt spid="67"/>
                                        </p:tgtEl>
                                      </p:cBhvr>
                                    </p:animEffect>
                                  </p:childTnLst>
                                </p:cTn>
                              </p:par>
                              <p:par>
                                <p:cTn id="22" presetID="10" presetClass="entr" presetSubtype="0" fill="hold" nodeType="withEffect">
                                  <p:stCondLst>
                                    <p:cond delay="50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childTnLst>
                          </p:cTn>
                        </p:par>
                        <p:par>
                          <p:cTn id="25" fill="hold">
                            <p:stCondLst>
                              <p:cond delay="1000"/>
                            </p:stCondLst>
                            <p:childTnLst>
                              <p:par>
                                <p:cTn id="26" presetID="10" presetClass="exit" presetSubtype="0" fill="hold" nodeType="afterEffect">
                                  <p:stCondLst>
                                    <p:cond delay="1000"/>
                                  </p:stCondLst>
                                  <p:childTnLst>
                                    <p:animEffect transition="out" filter="fade">
                                      <p:cBhvr>
                                        <p:cTn id="27" dur="500"/>
                                        <p:tgtEl>
                                          <p:spTgt spid="69"/>
                                        </p:tgtEl>
                                      </p:cBhvr>
                                    </p:animEffect>
                                    <p:set>
                                      <p:cBhvr>
                                        <p:cTn id="28" dur="1" fill="hold">
                                          <p:stCondLst>
                                            <p:cond delay="499"/>
                                          </p:stCondLst>
                                        </p:cTn>
                                        <p:tgtEl>
                                          <p:spTgt spid="69"/>
                                        </p:tgtEl>
                                        <p:attrNameLst>
                                          <p:attrName>style.visibility</p:attrName>
                                        </p:attrNameLst>
                                      </p:cBhvr>
                                      <p:to>
                                        <p:strVal val="hidden"/>
                                      </p:to>
                                    </p:se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500"/>
                                        <p:tgtEl>
                                          <p:spTgt spid="73"/>
                                        </p:tgtEl>
                                      </p:cBhvr>
                                    </p:animEffect>
                                  </p:childTnLst>
                                </p:cTn>
                              </p:par>
                            </p:childTnLst>
                          </p:cTn>
                        </p:par>
                        <p:par>
                          <p:cTn id="33" fill="hold">
                            <p:stCondLst>
                              <p:cond delay="3000"/>
                            </p:stCondLst>
                            <p:childTnLst>
                              <p:par>
                                <p:cTn id="34" presetID="26" presetClass="emph" presetSubtype="0" fill="hold" nodeType="afterEffect">
                                  <p:stCondLst>
                                    <p:cond delay="0"/>
                                  </p:stCondLst>
                                  <p:childTnLst>
                                    <p:animEffect transition="out" filter="fade">
                                      <p:cBhvr>
                                        <p:cTn id="35" dur="500" tmFilter="0, 0; .2, .5; .8, .5; 1, 0"/>
                                        <p:tgtEl>
                                          <p:spTgt spid="73"/>
                                        </p:tgtEl>
                                      </p:cBhvr>
                                    </p:animEffect>
                                    <p:animScale>
                                      <p:cBhvr>
                                        <p:cTn id="36" dur="250" autoRev="1" fill="hold"/>
                                        <p:tgtEl>
                                          <p:spTgt spid="73"/>
                                        </p:tgtEl>
                                      </p:cBhvr>
                                      <p:by x="105000" y="105000"/>
                                    </p:animScale>
                                  </p:childTnLst>
                                </p:cTn>
                              </p:par>
                            </p:childTnLst>
                          </p:cTn>
                        </p:par>
                        <p:par>
                          <p:cTn id="37" fill="hold">
                            <p:stCondLst>
                              <p:cond delay="3500"/>
                            </p:stCondLst>
                            <p:childTnLst>
                              <p:par>
                                <p:cTn id="38" presetID="10" presetClass="exit" presetSubtype="0" fill="hold" nodeType="afterEffect">
                                  <p:stCondLst>
                                    <p:cond delay="0"/>
                                  </p:stCondLst>
                                  <p:childTnLst>
                                    <p:animEffect transition="out" filter="fade">
                                      <p:cBhvr>
                                        <p:cTn id="39" dur="500"/>
                                        <p:tgtEl>
                                          <p:spTgt spid="73"/>
                                        </p:tgtEl>
                                      </p:cBhvr>
                                    </p:animEffect>
                                    <p:set>
                                      <p:cBhvr>
                                        <p:cTn id="40" dur="1" fill="hold">
                                          <p:stCondLst>
                                            <p:cond delay="499"/>
                                          </p:stCondLst>
                                        </p:cTn>
                                        <p:tgtEl>
                                          <p:spTgt spid="73"/>
                                        </p:tgtEl>
                                        <p:attrNameLst>
                                          <p:attrName>style.visibility</p:attrName>
                                        </p:attrNameLst>
                                      </p:cBhvr>
                                      <p:to>
                                        <p:strVal val="hidden"/>
                                      </p:to>
                                    </p:set>
                                  </p:childTnLst>
                                </p:cTn>
                              </p:par>
                            </p:childTnLst>
                          </p:cTn>
                        </p:par>
                        <p:par>
                          <p:cTn id="41" fill="hold">
                            <p:stCondLst>
                              <p:cond delay="4000"/>
                            </p:stCondLst>
                            <p:childTnLst>
                              <p:par>
                                <p:cTn id="42" presetID="10" presetClass="entr" presetSubtype="0" fill="hold" nodeType="after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fade">
                                      <p:cBhvr>
                                        <p:cTn id="44" dur="500"/>
                                        <p:tgtEl>
                                          <p:spTgt spid="7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1500"/>
                                        <p:tgtEl>
                                          <p:spTgt spid="5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1500"/>
                                        <p:tgtEl>
                                          <p:spTgt spid="63"/>
                                        </p:tgtEl>
                                      </p:cBhvr>
                                    </p:animEffect>
                                  </p:childTnLst>
                                </p:cTn>
                              </p:par>
                            </p:childTnLst>
                          </p:cTn>
                        </p:par>
                        <p:par>
                          <p:cTn id="58" fill="hold">
                            <p:stCondLst>
                              <p:cond delay="1500"/>
                            </p:stCondLst>
                            <p:childTnLst>
                              <p:par>
                                <p:cTn id="59" presetID="42"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1000"/>
                                        <p:tgtEl>
                                          <p:spTgt spid="12"/>
                                        </p:tgtEl>
                                      </p:cBhvr>
                                    </p:animEffect>
                                    <p:anim calcmode="lin" valueType="num">
                                      <p:cBhvr>
                                        <p:cTn id="62" dur="1000" fill="hold"/>
                                        <p:tgtEl>
                                          <p:spTgt spid="12"/>
                                        </p:tgtEl>
                                        <p:attrNameLst>
                                          <p:attrName>ppt_x</p:attrName>
                                        </p:attrNameLst>
                                      </p:cBhvr>
                                      <p:tavLst>
                                        <p:tav tm="0">
                                          <p:val>
                                            <p:strVal val="#ppt_x"/>
                                          </p:val>
                                        </p:tav>
                                        <p:tav tm="100000">
                                          <p:val>
                                            <p:strVal val="#ppt_x"/>
                                          </p:val>
                                        </p:tav>
                                      </p:tavLst>
                                    </p:anim>
                                    <p:anim calcmode="lin" valueType="num">
                                      <p:cBhvr>
                                        <p:cTn id="6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55" grpId="0"/>
      <p:bldP spid="58" grpId="0" animBg="1"/>
      <p:bldP spid="63" grpId="0" animBg="1"/>
      <p:bldGraphic spid="12"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On Prem Impact</a:t>
            </a:r>
            <a:endParaRPr lang="en-US" dirty="0"/>
          </a:p>
        </p:txBody>
      </p:sp>
    </p:spTree>
    <p:extLst>
      <p:ext uri="{BB962C8B-B14F-4D97-AF65-F5344CB8AC3E}">
        <p14:creationId xmlns:p14="http://schemas.microsoft.com/office/powerpoint/2010/main" val="75821934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SQL Storage Layout (Blobs inline)</a:t>
            </a:r>
            <a:endParaRPr lang="en-US" dirty="0"/>
          </a:p>
        </p:txBody>
      </p:sp>
      <p:grpSp>
        <p:nvGrpSpPr>
          <p:cNvPr id="29" name="Group 28"/>
          <p:cNvGrpSpPr/>
          <p:nvPr/>
        </p:nvGrpSpPr>
        <p:grpSpPr>
          <a:xfrm>
            <a:off x="800452" y="1510416"/>
            <a:ext cx="838200" cy="5794656"/>
            <a:chOff x="800452" y="1668462"/>
            <a:chExt cx="838200" cy="5794656"/>
          </a:xfrm>
        </p:grpSpPr>
        <p:pic>
          <p:nvPicPr>
            <p:cNvPr id="2" name="Picture 1"/>
            <p:cNvPicPr>
              <a:picLocks noChangeAspect="1"/>
            </p:cNvPicPr>
            <p:nvPr/>
          </p:nvPicPr>
          <p:blipFill>
            <a:blip r:embed="rId2"/>
            <a:stretch>
              <a:fillRect/>
            </a:stretch>
          </p:blipFill>
          <p:spPr>
            <a:xfrm>
              <a:off x="800452" y="1668462"/>
              <a:ext cx="838200" cy="1039368"/>
            </a:xfrm>
            <a:prstGeom prst="rect">
              <a:avLst/>
            </a:prstGeom>
          </p:spPr>
        </p:pic>
        <p:pic>
          <p:nvPicPr>
            <p:cNvPr id="7" name="Picture 6"/>
            <p:cNvPicPr>
              <a:picLocks noChangeAspect="1"/>
            </p:cNvPicPr>
            <p:nvPr/>
          </p:nvPicPr>
          <p:blipFill>
            <a:blip r:embed="rId2"/>
            <a:stretch>
              <a:fillRect/>
            </a:stretch>
          </p:blipFill>
          <p:spPr>
            <a:xfrm>
              <a:off x="800452" y="2857284"/>
              <a:ext cx="838200" cy="1039368"/>
            </a:xfrm>
            <a:prstGeom prst="rect">
              <a:avLst/>
            </a:prstGeom>
          </p:spPr>
        </p:pic>
        <p:pic>
          <p:nvPicPr>
            <p:cNvPr id="8" name="Picture 7"/>
            <p:cNvPicPr>
              <a:picLocks noChangeAspect="1"/>
            </p:cNvPicPr>
            <p:nvPr/>
          </p:nvPicPr>
          <p:blipFill>
            <a:blip r:embed="rId2"/>
            <a:stretch>
              <a:fillRect/>
            </a:stretch>
          </p:blipFill>
          <p:spPr>
            <a:xfrm>
              <a:off x="800452" y="4046106"/>
              <a:ext cx="838200" cy="1039368"/>
            </a:xfrm>
            <a:prstGeom prst="rect">
              <a:avLst/>
            </a:prstGeom>
          </p:spPr>
        </p:pic>
        <p:pic>
          <p:nvPicPr>
            <p:cNvPr id="9" name="Picture 8"/>
            <p:cNvPicPr>
              <a:picLocks noChangeAspect="1"/>
            </p:cNvPicPr>
            <p:nvPr/>
          </p:nvPicPr>
          <p:blipFill>
            <a:blip r:embed="rId2"/>
            <a:stretch>
              <a:fillRect/>
            </a:stretch>
          </p:blipFill>
          <p:spPr>
            <a:xfrm>
              <a:off x="800452" y="5234928"/>
              <a:ext cx="838200" cy="1039368"/>
            </a:xfrm>
            <a:prstGeom prst="rect">
              <a:avLst/>
            </a:prstGeom>
          </p:spPr>
        </p:pic>
        <p:pic>
          <p:nvPicPr>
            <p:cNvPr id="10" name="Picture 9"/>
            <p:cNvPicPr>
              <a:picLocks noChangeAspect="1"/>
            </p:cNvPicPr>
            <p:nvPr/>
          </p:nvPicPr>
          <p:blipFill>
            <a:blip r:embed="rId2"/>
            <a:stretch>
              <a:fillRect/>
            </a:stretch>
          </p:blipFill>
          <p:spPr>
            <a:xfrm>
              <a:off x="800452" y="6423750"/>
              <a:ext cx="838200" cy="1039368"/>
            </a:xfrm>
            <a:prstGeom prst="rect">
              <a:avLst/>
            </a:prstGeom>
          </p:spPr>
        </p:pic>
      </p:grpSp>
      <p:grpSp>
        <p:nvGrpSpPr>
          <p:cNvPr id="28" name="Group 27"/>
          <p:cNvGrpSpPr/>
          <p:nvPr/>
        </p:nvGrpSpPr>
        <p:grpSpPr>
          <a:xfrm>
            <a:off x="1785701" y="1510416"/>
            <a:ext cx="838200" cy="5794656"/>
            <a:chOff x="1791052" y="1677457"/>
            <a:chExt cx="838200" cy="5794656"/>
          </a:xfrm>
        </p:grpSpPr>
        <p:pic>
          <p:nvPicPr>
            <p:cNvPr id="11" name="Picture 10"/>
            <p:cNvPicPr>
              <a:picLocks noChangeAspect="1"/>
            </p:cNvPicPr>
            <p:nvPr/>
          </p:nvPicPr>
          <p:blipFill>
            <a:blip r:embed="rId2"/>
            <a:stretch>
              <a:fillRect/>
            </a:stretch>
          </p:blipFill>
          <p:spPr>
            <a:xfrm>
              <a:off x="1791052" y="1677457"/>
              <a:ext cx="838200" cy="1039368"/>
            </a:xfrm>
            <a:prstGeom prst="rect">
              <a:avLst/>
            </a:prstGeom>
          </p:spPr>
        </p:pic>
        <p:pic>
          <p:nvPicPr>
            <p:cNvPr id="12" name="Picture 11"/>
            <p:cNvPicPr>
              <a:picLocks noChangeAspect="1"/>
            </p:cNvPicPr>
            <p:nvPr/>
          </p:nvPicPr>
          <p:blipFill>
            <a:blip r:embed="rId2"/>
            <a:stretch>
              <a:fillRect/>
            </a:stretch>
          </p:blipFill>
          <p:spPr>
            <a:xfrm>
              <a:off x="1791052" y="2866279"/>
              <a:ext cx="838200" cy="1039368"/>
            </a:xfrm>
            <a:prstGeom prst="rect">
              <a:avLst/>
            </a:prstGeom>
          </p:spPr>
        </p:pic>
        <p:pic>
          <p:nvPicPr>
            <p:cNvPr id="13" name="Picture 12"/>
            <p:cNvPicPr>
              <a:picLocks noChangeAspect="1"/>
            </p:cNvPicPr>
            <p:nvPr/>
          </p:nvPicPr>
          <p:blipFill>
            <a:blip r:embed="rId2"/>
            <a:stretch>
              <a:fillRect/>
            </a:stretch>
          </p:blipFill>
          <p:spPr>
            <a:xfrm>
              <a:off x="1791052" y="4055101"/>
              <a:ext cx="838200" cy="1039368"/>
            </a:xfrm>
            <a:prstGeom prst="rect">
              <a:avLst/>
            </a:prstGeom>
          </p:spPr>
        </p:pic>
        <p:pic>
          <p:nvPicPr>
            <p:cNvPr id="14" name="Picture 13"/>
            <p:cNvPicPr>
              <a:picLocks noChangeAspect="1"/>
            </p:cNvPicPr>
            <p:nvPr/>
          </p:nvPicPr>
          <p:blipFill>
            <a:blip r:embed="rId2"/>
            <a:stretch>
              <a:fillRect/>
            </a:stretch>
          </p:blipFill>
          <p:spPr>
            <a:xfrm>
              <a:off x="1791052" y="5243923"/>
              <a:ext cx="838200" cy="1039368"/>
            </a:xfrm>
            <a:prstGeom prst="rect">
              <a:avLst/>
            </a:prstGeom>
          </p:spPr>
        </p:pic>
        <p:pic>
          <p:nvPicPr>
            <p:cNvPr id="15" name="Picture 14"/>
            <p:cNvPicPr>
              <a:picLocks noChangeAspect="1"/>
            </p:cNvPicPr>
            <p:nvPr/>
          </p:nvPicPr>
          <p:blipFill>
            <a:blip r:embed="rId2"/>
            <a:stretch>
              <a:fillRect/>
            </a:stretch>
          </p:blipFill>
          <p:spPr>
            <a:xfrm>
              <a:off x="1791052" y="6432745"/>
              <a:ext cx="838200" cy="1039368"/>
            </a:xfrm>
            <a:prstGeom prst="rect">
              <a:avLst/>
            </a:prstGeom>
          </p:spPr>
        </p:pic>
      </p:grpSp>
      <p:grpSp>
        <p:nvGrpSpPr>
          <p:cNvPr id="27" name="Group 26"/>
          <p:cNvGrpSpPr/>
          <p:nvPr/>
        </p:nvGrpSpPr>
        <p:grpSpPr>
          <a:xfrm>
            <a:off x="2770950" y="1510416"/>
            <a:ext cx="838200" cy="5794656"/>
            <a:chOff x="2781652" y="1668462"/>
            <a:chExt cx="838200" cy="5794656"/>
          </a:xfrm>
        </p:grpSpPr>
        <p:pic>
          <p:nvPicPr>
            <p:cNvPr id="16" name="Picture 15"/>
            <p:cNvPicPr>
              <a:picLocks noChangeAspect="1"/>
            </p:cNvPicPr>
            <p:nvPr/>
          </p:nvPicPr>
          <p:blipFill>
            <a:blip r:embed="rId2"/>
            <a:stretch>
              <a:fillRect/>
            </a:stretch>
          </p:blipFill>
          <p:spPr>
            <a:xfrm>
              <a:off x="2781652" y="1668462"/>
              <a:ext cx="838200" cy="1039368"/>
            </a:xfrm>
            <a:prstGeom prst="rect">
              <a:avLst/>
            </a:prstGeom>
          </p:spPr>
        </p:pic>
        <p:pic>
          <p:nvPicPr>
            <p:cNvPr id="17" name="Picture 16"/>
            <p:cNvPicPr>
              <a:picLocks noChangeAspect="1"/>
            </p:cNvPicPr>
            <p:nvPr/>
          </p:nvPicPr>
          <p:blipFill>
            <a:blip r:embed="rId2"/>
            <a:stretch>
              <a:fillRect/>
            </a:stretch>
          </p:blipFill>
          <p:spPr>
            <a:xfrm>
              <a:off x="2781652" y="2857284"/>
              <a:ext cx="838200" cy="1039368"/>
            </a:xfrm>
            <a:prstGeom prst="rect">
              <a:avLst/>
            </a:prstGeom>
          </p:spPr>
        </p:pic>
        <p:pic>
          <p:nvPicPr>
            <p:cNvPr id="18" name="Picture 17"/>
            <p:cNvPicPr>
              <a:picLocks noChangeAspect="1"/>
            </p:cNvPicPr>
            <p:nvPr/>
          </p:nvPicPr>
          <p:blipFill>
            <a:blip r:embed="rId2"/>
            <a:stretch>
              <a:fillRect/>
            </a:stretch>
          </p:blipFill>
          <p:spPr>
            <a:xfrm>
              <a:off x="2781652" y="4046106"/>
              <a:ext cx="838200" cy="1039368"/>
            </a:xfrm>
            <a:prstGeom prst="rect">
              <a:avLst/>
            </a:prstGeom>
          </p:spPr>
        </p:pic>
        <p:pic>
          <p:nvPicPr>
            <p:cNvPr id="19" name="Picture 18"/>
            <p:cNvPicPr>
              <a:picLocks noChangeAspect="1"/>
            </p:cNvPicPr>
            <p:nvPr/>
          </p:nvPicPr>
          <p:blipFill>
            <a:blip r:embed="rId2"/>
            <a:stretch>
              <a:fillRect/>
            </a:stretch>
          </p:blipFill>
          <p:spPr>
            <a:xfrm>
              <a:off x="2781652" y="5234928"/>
              <a:ext cx="838200" cy="1039368"/>
            </a:xfrm>
            <a:prstGeom prst="rect">
              <a:avLst/>
            </a:prstGeom>
          </p:spPr>
        </p:pic>
        <p:pic>
          <p:nvPicPr>
            <p:cNvPr id="20" name="Picture 19"/>
            <p:cNvPicPr>
              <a:picLocks noChangeAspect="1"/>
            </p:cNvPicPr>
            <p:nvPr/>
          </p:nvPicPr>
          <p:blipFill>
            <a:blip r:embed="rId2"/>
            <a:stretch>
              <a:fillRect/>
            </a:stretch>
          </p:blipFill>
          <p:spPr>
            <a:xfrm>
              <a:off x="2781652" y="6423750"/>
              <a:ext cx="838200" cy="1039368"/>
            </a:xfrm>
            <a:prstGeom prst="rect">
              <a:avLst/>
            </a:prstGeom>
          </p:spPr>
        </p:pic>
      </p:grpSp>
      <p:grpSp>
        <p:nvGrpSpPr>
          <p:cNvPr id="26" name="Group 25"/>
          <p:cNvGrpSpPr/>
          <p:nvPr/>
        </p:nvGrpSpPr>
        <p:grpSpPr>
          <a:xfrm>
            <a:off x="3756200" y="1510416"/>
            <a:ext cx="838200" cy="5794656"/>
            <a:chOff x="3756200" y="1677457"/>
            <a:chExt cx="838200" cy="5794656"/>
          </a:xfrm>
        </p:grpSpPr>
        <p:pic>
          <p:nvPicPr>
            <p:cNvPr id="21" name="Picture 20"/>
            <p:cNvPicPr>
              <a:picLocks noChangeAspect="1"/>
            </p:cNvPicPr>
            <p:nvPr/>
          </p:nvPicPr>
          <p:blipFill>
            <a:blip r:embed="rId2"/>
            <a:stretch>
              <a:fillRect/>
            </a:stretch>
          </p:blipFill>
          <p:spPr>
            <a:xfrm>
              <a:off x="3756200" y="1677457"/>
              <a:ext cx="838200" cy="1039368"/>
            </a:xfrm>
            <a:prstGeom prst="rect">
              <a:avLst/>
            </a:prstGeom>
          </p:spPr>
        </p:pic>
        <p:pic>
          <p:nvPicPr>
            <p:cNvPr id="22" name="Picture 21"/>
            <p:cNvPicPr>
              <a:picLocks noChangeAspect="1"/>
            </p:cNvPicPr>
            <p:nvPr/>
          </p:nvPicPr>
          <p:blipFill>
            <a:blip r:embed="rId2"/>
            <a:stretch>
              <a:fillRect/>
            </a:stretch>
          </p:blipFill>
          <p:spPr>
            <a:xfrm>
              <a:off x="3756200" y="2866279"/>
              <a:ext cx="838200" cy="1039368"/>
            </a:xfrm>
            <a:prstGeom prst="rect">
              <a:avLst/>
            </a:prstGeom>
          </p:spPr>
        </p:pic>
        <p:pic>
          <p:nvPicPr>
            <p:cNvPr id="23" name="Picture 22"/>
            <p:cNvPicPr>
              <a:picLocks noChangeAspect="1"/>
            </p:cNvPicPr>
            <p:nvPr/>
          </p:nvPicPr>
          <p:blipFill>
            <a:blip r:embed="rId2"/>
            <a:stretch>
              <a:fillRect/>
            </a:stretch>
          </p:blipFill>
          <p:spPr>
            <a:xfrm>
              <a:off x="3756200" y="4055101"/>
              <a:ext cx="838200" cy="1039368"/>
            </a:xfrm>
            <a:prstGeom prst="rect">
              <a:avLst/>
            </a:prstGeom>
          </p:spPr>
        </p:pic>
        <p:pic>
          <p:nvPicPr>
            <p:cNvPr id="24" name="Picture 23"/>
            <p:cNvPicPr>
              <a:picLocks noChangeAspect="1"/>
            </p:cNvPicPr>
            <p:nvPr/>
          </p:nvPicPr>
          <p:blipFill>
            <a:blip r:embed="rId2"/>
            <a:stretch>
              <a:fillRect/>
            </a:stretch>
          </p:blipFill>
          <p:spPr>
            <a:xfrm>
              <a:off x="3756200" y="5243923"/>
              <a:ext cx="838200" cy="1039368"/>
            </a:xfrm>
            <a:prstGeom prst="rect">
              <a:avLst/>
            </a:prstGeom>
          </p:spPr>
        </p:pic>
        <p:pic>
          <p:nvPicPr>
            <p:cNvPr id="25" name="Picture 24"/>
            <p:cNvPicPr>
              <a:picLocks noChangeAspect="1"/>
            </p:cNvPicPr>
            <p:nvPr/>
          </p:nvPicPr>
          <p:blipFill>
            <a:blip r:embed="rId2"/>
            <a:stretch>
              <a:fillRect/>
            </a:stretch>
          </p:blipFill>
          <p:spPr>
            <a:xfrm>
              <a:off x="3756200" y="6432745"/>
              <a:ext cx="838200" cy="1039368"/>
            </a:xfrm>
            <a:prstGeom prst="rect">
              <a:avLst/>
            </a:prstGeom>
          </p:spPr>
        </p:pic>
      </p:grpSp>
      <p:graphicFrame>
        <p:nvGraphicFramePr>
          <p:cNvPr id="4" name="Table 3"/>
          <p:cNvGraphicFramePr>
            <a:graphicFrameLocks noGrp="1"/>
          </p:cNvGraphicFramePr>
          <p:nvPr>
            <p:extLst/>
          </p:nvPr>
        </p:nvGraphicFramePr>
        <p:xfrm>
          <a:off x="1265237" y="2125662"/>
          <a:ext cx="10591799" cy="4069620"/>
        </p:xfrm>
        <a:graphic>
          <a:graphicData uri="http://schemas.openxmlformats.org/drawingml/2006/table">
            <a:tbl>
              <a:tblPr/>
              <a:tblGrid>
                <a:gridCol w="1639250">
                  <a:extLst>
                    <a:ext uri="{9D8B030D-6E8A-4147-A177-3AD203B41FA5}">
                      <a16:colId xmlns="" xmlns:a16="http://schemas.microsoft.com/office/drawing/2014/main" val="2399829566"/>
                    </a:ext>
                  </a:extLst>
                </a:gridCol>
                <a:gridCol w="1639250">
                  <a:extLst>
                    <a:ext uri="{9D8B030D-6E8A-4147-A177-3AD203B41FA5}">
                      <a16:colId xmlns="" xmlns:a16="http://schemas.microsoft.com/office/drawing/2014/main" val="82530890"/>
                    </a:ext>
                  </a:extLst>
                </a:gridCol>
                <a:gridCol w="1959655">
                  <a:extLst>
                    <a:ext uri="{9D8B030D-6E8A-4147-A177-3AD203B41FA5}">
                      <a16:colId xmlns="" xmlns:a16="http://schemas.microsoft.com/office/drawing/2014/main" val="1466492440"/>
                    </a:ext>
                  </a:extLst>
                </a:gridCol>
                <a:gridCol w="1677746">
                  <a:extLst>
                    <a:ext uri="{9D8B030D-6E8A-4147-A177-3AD203B41FA5}">
                      <a16:colId xmlns="" xmlns:a16="http://schemas.microsoft.com/office/drawing/2014/main" val="844299950"/>
                    </a:ext>
                  </a:extLst>
                </a:gridCol>
                <a:gridCol w="1677746">
                  <a:extLst>
                    <a:ext uri="{9D8B030D-6E8A-4147-A177-3AD203B41FA5}">
                      <a16:colId xmlns="" xmlns:a16="http://schemas.microsoft.com/office/drawing/2014/main" val="1428995629"/>
                    </a:ext>
                  </a:extLst>
                </a:gridCol>
                <a:gridCol w="1998152">
                  <a:extLst>
                    <a:ext uri="{9D8B030D-6E8A-4147-A177-3AD203B41FA5}">
                      <a16:colId xmlns="" xmlns:a16="http://schemas.microsoft.com/office/drawing/2014/main" val="3971747464"/>
                    </a:ext>
                  </a:extLst>
                </a:gridCol>
              </a:tblGrid>
              <a:tr h="1143254">
                <a:tc>
                  <a:txBody>
                    <a:bodyPr/>
                    <a:lstStyle/>
                    <a:p>
                      <a:pPr marL="0" marR="0" algn="ctr">
                        <a:lnSpc>
                          <a:spcPct val="107000"/>
                        </a:lnSpc>
                        <a:spcBef>
                          <a:spcPts val="0"/>
                        </a:spcBef>
                        <a:spcAft>
                          <a:spcPts val="0"/>
                        </a:spcAft>
                      </a:pPr>
                      <a:r>
                        <a:rPr lang="en-US" sz="1800" b="1" dirty="0">
                          <a:solidFill>
                            <a:schemeClr val="bg1"/>
                          </a:solidFill>
                          <a:effectLst/>
                          <a:latin typeface="+mn-lt"/>
                        </a:rPr>
                        <a:t>Location</a:t>
                      </a:r>
                      <a:endParaRPr lang="en-US" sz="1800" dirty="0">
                        <a:solidFill>
                          <a:schemeClr val="bg1"/>
                        </a:solidFill>
                        <a:effectLst/>
                        <a:latin typeface="+mn-lt"/>
                      </a:endParaRPr>
                    </a:p>
                  </a:txBody>
                  <a:tcPr marL="28575" marR="28575" marT="0"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rgbClr val="0072C6"/>
                    </a:solidFill>
                  </a:tcPr>
                </a:tc>
                <a:tc>
                  <a:txBody>
                    <a:bodyPr/>
                    <a:lstStyle/>
                    <a:p>
                      <a:pPr marL="0" marR="0" algn="ctr">
                        <a:lnSpc>
                          <a:spcPct val="107000"/>
                        </a:lnSpc>
                        <a:spcBef>
                          <a:spcPts val="0"/>
                        </a:spcBef>
                        <a:spcAft>
                          <a:spcPts val="0"/>
                        </a:spcAft>
                      </a:pPr>
                      <a:r>
                        <a:rPr lang="en-US" sz="1800" b="1" dirty="0">
                          <a:solidFill>
                            <a:schemeClr val="bg1"/>
                          </a:solidFill>
                          <a:effectLst/>
                          <a:latin typeface="+mn-lt"/>
                        </a:rPr>
                        <a:t>Array</a:t>
                      </a:r>
                      <a:endParaRPr lang="en-US" sz="1800" dirty="0">
                        <a:solidFill>
                          <a:schemeClr val="bg1"/>
                        </a:solidFill>
                        <a:effectLst/>
                        <a:latin typeface="+mn-lt"/>
                      </a:endParaRPr>
                    </a:p>
                  </a:txBody>
                  <a:tcPr marL="28575" marR="28575" marT="0"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rgbClr val="0072C6"/>
                    </a:solidFill>
                  </a:tcPr>
                </a:tc>
                <a:tc>
                  <a:txBody>
                    <a:bodyPr/>
                    <a:lstStyle/>
                    <a:p>
                      <a:pPr marL="0" marR="0" algn="ctr">
                        <a:lnSpc>
                          <a:spcPct val="107000"/>
                        </a:lnSpc>
                        <a:spcBef>
                          <a:spcPts val="0"/>
                        </a:spcBef>
                        <a:spcAft>
                          <a:spcPts val="0"/>
                        </a:spcAft>
                      </a:pPr>
                      <a:r>
                        <a:rPr lang="en-US" sz="1800" b="1" dirty="0">
                          <a:solidFill>
                            <a:schemeClr val="bg1"/>
                          </a:solidFill>
                          <a:effectLst/>
                          <a:latin typeface="+mn-lt"/>
                        </a:rPr>
                        <a:t>Logical drive</a:t>
                      </a:r>
                      <a:endParaRPr lang="en-US" sz="1800" dirty="0">
                        <a:solidFill>
                          <a:schemeClr val="bg1"/>
                        </a:solidFill>
                        <a:effectLst/>
                        <a:latin typeface="+mn-lt"/>
                      </a:endParaRPr>
                    </a:p>
                  </a:txBody>
                  <a:tcPr marL="28575" marR="28575" marT="0"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rgbClr val="0072C6"/>
                    </a:solidFill>
                  </a:tcPr>
                </a:tc>
                <a:tc>
                  <a:txBody>
                    <a:bodyPr/>
                    <a:lstStyle/>
                    <a:p>
                      <a:pPr marL="0" marR="0" algn="ctr">
                        <a:lnSpc>
                          <a:spcPct val="107000"/>
                        </a:lnSpc>
                        <a:spcBef>
                          <a:spcPts val="0"/>
                        </a:spcBef>
                        <a:spcAft>
                          <a:spcPts val="0"/>
                        </a:spcAft>
                      </a:pPr>
                      <a:r>
                        <a:rPr lang="en-US" sz="1800" b="1" dirty="0" smtClean="0">
                          <a:solidFill>
                            <a:schemeClr val="bg1"/>
                          </a:solidFill>
                          <a:effectLst/>
                          <a:latin typeface="+mn-lt"/>
                        </a:rPr>
                        <a:t>RAID</a:t>
                      </a:r>
                      <a:endParaRPr lang="en-US" sz="1800" b="1" dirty="0">
                        <a:solidFill>
                          <a:schemeClr val="bg1"/>
                        </a:solidFill>
                        <a:effectLst/>
                        <a:latin typeface="+mn-lt"/>
                      </a:endParaRPr>
                    </a:p>
                  </a:txBody>
                  <a:tcPr marL="28575" marR="28575" marT="0"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rgbClr val="0072C6"/>
                    </a:solidFill>
                  </a:tcPr>
                </a:tc>
                <a:tc>
                  <a:txBody>
                    <a:bodyPr/>
                    <a:lstStyle/>
                    <a:p>
                      <a:pPr marL="0" marR="0" algn="ctr">
                        <a:lnSpc>
                          <a:spcPct val="107000"/>
                        </a:lnSpc>
                        <a:spcBef>
                          <a:spcPts val="0"/>
                        </a:spcBef>
                        <a:spcAft>
                          <a:spcPts val="0"/>
                        </a:spcAft>
                      </a:pPr>
                      <a:r>
                        <a:rPr lang="en-US" sz="1800" b="1" dirty="0">
                          <a:solidFill>
                            <a:schemeClr val="bg1"/>
                          </a:solidFill>
                          <a:effectLst/>
                          <a:latin typeface="+mn-lt"/>
                        </a:rPr>
                        <a:t>Size (GB)</a:t>
                      </a:r>
                      <a:endParaRPr lang="en-US" sz="1800" dirty="0">
                        <a:solidFill>
                          <a:schemeClr val="bg1"/>
                        </a:solidFill>
                        <a:effectLst/>
                        <a:latin typeface="+mn-lt"/>
                      </a:endParaRPr>
                    </a:p>
                  </a:txBody>
                  <a:tcPr marL="28575" marR="28575" marT="0"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rgbClr val="0072C6"/>
                    </a:solidFill>
                  </a:tcPr>
                </a:tc>
                <a:tc>
                  <a:txBody>
                    <a:bodyPr/>
                    <a:lstStyle/>
                    <a:p>
                      <a:pPr marL="0" marR="0" algn="ctr">
                        <a:lnSpc>
                          <a:spcPct val="107000"/>
                        </a:lnSpc>
                        <a:spcBef>
                          <a:spcPts val="0"/>
                        </a:spcBef>
                        <a:spcAft>
                          <a:spcPts val="0"/>
                        </a:spcAft>
                      </a:pPr>
                      <a:r>
                        <a:rPr lang="en-US" sz="1800" b="1" dirty="0" smtClean="0">
                          <a:solidFill>
                            <a:schemeClr val="bg1"/>
                          </a:solidFill>
                          <a:effectLst/>
                          <a:latin typeface="+mn-lt"/>
                        </a:rPr>
                        <a:t>Used For</a:t>
                      </a:r>
                      <a:endParaRPr lang="en-US" sz="1800" dirty="0">
                        <a:solidFill>
                          <a:schemeClr val="bg1"/>
                        </a:solidFill>
                        <a:effectLst/>
                        <a:latin typeface="+mn-lt"/>
                      </a:endParaRPr>
                    </a:p>
                  </a:txBody>
                  <a:tcPr marL="28575" marR="28575" marT="0"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rgbClr val="0072C6"/>
                    </a:solidFill>
                  </a:tcPr>
                </a:tc>
                <a:extLst>
                  <a:ext uri="{0D108BD9-81ED-4DB2-BD59-A6C34878D82A}">
                    <a16:rowId xmlns="" xmlns:a16="http://schemas.microsoft.com/office/drawing/2014/main" val="3940677483"/>
                  </a:ext>
                </a:extLst>
              </a:tr>
              <a:tr h="625274">
                <a:tc rowSpan="3">
                  <a:txBody>
                    <a:bodyPr/>
                    <a:lstStyle/>
                    <a:p>
                      <a:pPr marL="0" marR="0" algn="ctr">
                        <a:lnSpc>
                          <a:spcPct val="107000"/>
                        </a:lnSpc>
                        <a:spcBef>
                          <a:spcPts val="0"/>
                        </a:spcBef>
                        <a:spcAft>
                          <a:spcPts val="0"/>
                        </a:spcAft>
                      </a:pPr>
                      <a:r>
                        <a:rPr lang="en-US" sz="1600" b="1" dirty="0">
                          <a:solidFill>
                            <a:schemeClr val="tx1"/>
                          </a:solidFill>
                          <a:effectLst/>
                          <a:latin typeface="+mj-lt"/>
                        </a:rPr>
                        <a:t>Chassis</a:t>
                      </a: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rowSpan="2">
                  <a:txBody>
                    <a:bodyPr/>
                    <a:lstStyle/>
                    <a:p>
                      <a:pPr marL="0" marR="0" algn="ctr">
                        <a:lnSpc>
                          <a:spcPct val="107000"/>
                        </a:lnSpc>
                        <a:spcBef>
                          <a:spcPts val="0"/>
                        </a:spcBef>
                        <a:spcAft>
                          <a:spcPts val="0"/>
                        </a:spcAft>
                      </a:pPr>
                      <a:r>
                        <a:rPr lang="en-US" sz="1600" dirty="0">
                          <a:solidFill>
                            <a:schemeClr val="tx1"/>
                          </a:solidFill>
                          <a:effectLst/>
                          <a:latin typeface="+mj-lt"/>
                        </a:rPr>
                        <a:t>2x </a:t>
                      </a:r>
                      <a:r>
                        <a:rPr lang="en-US" sz="1600" dirty="0" smtClean="0">
                          <a:solidFill>
                            <a:schemeClr val="tx1"/>
                          </a:solidFill>
                          <a:effectLst/>
                          <a:latin typeface="+mj-lt"/>
                        </a:rPr>
                        <a:t>900GB</a:t>
                      </a: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C</a:t>
                      </a: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defRPr/>
                      </a:pPr>
                      <a:r>
                        <a:rPr lang="en-US" sz="1600" kern="1200" dirty="0" smtClean="0">
                          <a:solidFill>
                            <a:schemeClr val="tx1"/>
                          </a:solidFill>
                          <a:effectLst/>
                          <a:latin typeface="+mj-lt"/>
                          <a:ea typeface="+mn-ea"/>
                          <a:cs typeface="+mn-cs"/>
                        </a:rPr>
                        <a:t>0</a:t>
                      </a:r>
                      <a:endParaRPr lang="en-US" sz="1600" kern="1200" dirty="0">
                        <a:solidFill>
                          <a:schemeClr val="tx1"/>
                        </a:solidFill>
                        <a:effectLst/>
                        <a:latin typeface="+mj-lt"/>
                        <a:ea typeface="+mn-ea"/>
                        <a:cs typeface="+mn-cs"/>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500</a:t>
                      </a: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system</a:t>
                      </a: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2260841852"/>
                  </a:ext>
                </a:extLst>
              </a:tr>
              <a:tr h="625274">
                <a:tc vMerge="1">
                  <a:txBody>
                    <a:bodyPr/>
                    <a:lstStyle/>
                    <a:p>
                      <a:pPr marL="0" marR="0" algn="ctr">
                        <a:lnSpc>
                          <a:spcPct val="107000"/>
                        </a:lnSpc>
                        <a:spcBef>
                          <a:spcPts val="0"/>
                        </a:spcBef>
                        <a:spcAft>
                          <a:spcPts val="0"/>
                        </a:spcAft>
                      </a:pP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vMerge="1">
                  <a:txBody>
                    <a:bodyPr/>
                    <a:lstStyle/>
                    <a:p>
                      <a:pPr marL="0" marR="0" algn="ctr">
                        <a:lnSpc>
                          <a:spcPct val="107000"/>
                        </a:lnSpc>
                        <a:spcBef>
                          <a:spcPts val="0"/>
                        </a:spcBef>
                        <a:spcAft>
                          <a:spcPts val="0"/>
                        </a:spcAft>
                      </a:pP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a:solidFill>
                            <a:schemeClr val="tx1"/>
                          </a:solidFill>
                          <a:effectLst/>
                          <a:latin typeface="+mj-lt"/>
                        </a:rPr>
                        <a:t>D </a:t>
                      </a:r>
                      <a:endParaRPr lang="en-US" sz="1600" dirty="0" smtClean="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defRPr/>
                      </a:pPr>
                      <a:r>
                        <a:rPr lang="en-US" sz="1600" kern="1200" dirty="0" smtClean="0">
                          <a:solidFill>
                            <a:schemeClr val="tx1"/>
                          </a:solidFill>
                          <a:effectLst/>
                          <a:latin typeface="+mj-lt"/>
                          <a:ea typeface="+mn-ea"/>
                          <a:cs typeface="+mn-cs"/>
                        </a:rPr>
                        <a:t>0</a:t>
                      </a:r>
                      <a:endParaRPr lang="en-US" sz="1600" kern="1200" dirty="0">
                        <a:solidFill>
                          <a:schemeClr val="tx1"/>
                        </a:solidFill>
                        <a:effectLst/>
                        <a:latin typeface="+mj-lt"/>
                        <a:ea typeface="+mn-ea"/>
                        <a:cs typeface="+mn-cs"/>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1,176</a:t>
                      </a: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system </a:t>
                      </a:r>
                      <a:r>
                        <a:rPr lang="en-US" sz="1600" dirty="0">
                          <a:solidFill>
                            <a:schemeClr val="tx1"/>
                          </a:solidFill>
                          <a:effectLst/>
                          <a:latin typeface="+mj-lt"/>
                        </a:rPr>
                        <a:t>logs</a:t>
                      </a: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1274887031"/>
                  </a:ext>
                </a:extLst>
              </a:tr>
              <a:tr h="558606">
                <a:tc vMerge="1">
                  <a:txBody>
                    <a:bodyPr/>
                    <a:lstStyle/>
                    <a:p>
                      <a:endParaRPr lang="en-US"/>
                    </a:p>
                  </a:txBody>
                  <a:tcPr/>
                </a:tc>
                <a:tc>
                  <a:txBody>
                    <a:bodyPr/>
                    <a:lstStyle/>
                    <a:p>
                      <a:pPr marL="0" marR="0" algn="ctr">
                        <a:lnSpc>
                          <a:spcPct val="107000"/>
                        </a:lnSpc>
                        <a:spcBef>
                          <a:spcPts val="0"/>
                        </a:spcBef>
                        <a:spcAft>
                          <a:spcPts val="0"/>
                        </a:spcAft>
                      </a:pPr>
                      <a:r>
                        <a:rPr lang="en-US" sz="1600" dirty="0">
                          <a:solidFill>
                            <a:schemeClr val="tx1"/>
                          </a:solidFill>
                          <a:effectLst/>
                          <a:latin typeface="+mj-lt"/>
                        </a:rPr>
                        <a:t>6x 900 GB</a:t>
                      </a: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a:solidFill>
                            <a:schemeClr val="tx1"/>
                          </a:solidFill>
                          <a:effectLst/>
                          <a:latin typeface="+mj-lt"/>
                        </a:rPr>
                        <a:t>E</a:t>
                      </a: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defRPr/>
                      </a:pPr>
                      <a:r>
                        <a:rPr lang="en-US" sz="1600" kern="1200" dirty="0" smtClean="0">
                          <a:solidFill>
                            <a:schemeClr val="tx1"/>
                          </a:solidFill>
                          <a:effectLst/>
                          <a:latin typeface="+mj-lt"/>
                          <a:ea typeface="+mn-ea"/>
                          <a:cs typeface="+mn-cs"/>
                        </a:rPr>
                        <a:t>0</a:t>
                      </a: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5,000</a:t>
                      </a: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content &amp; temp </a:t>
                      </a:r>
                      <a:r>
                        <a:rPr lang="en-US" sz="1600" dirty="0">
                          <a:solidFill>
                            <a:schemeClr val="tx1"/>
                          </a:solidFill>
                          <a:effectLst/>
                          <a:latin typeface="+mj-lt"/>
                        </a:rPr>
                        <a:t>logs</a:t>
                      </a: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674172062"/>
                  </a:ext>
                </a:extLst>
              </a:tr>
              <a:tr h="558606">
                <a:tc rowSpan="2">
                  <a:txBody>
                    <a:bodyPr/>
                    <a:lstStyle/>
                    <a:p>
                      <a:pPr marL="0" marR="0" algn="ctr">
                        <a:lnSpc>
                          <a:spcPct val="107000"/>
                        </a:lnSpc>
                        <a:spcBef>
                          <a:spcPts val="0"/>
                        </a:spcBef>
                        <a:spcAft>
                          <a:spcPts val="0"/>
                        </a:spcAft>
                      </a:pPr>
                      <a:r>
                        <a:rPr lang="en-US" sz="1600" b="1" dirty="0">
                          <a:solidFill>
                            <a:schemeClr val="tx1"/>
                          </a:solidFill>
                          <a:effectLst/>
                          <a:latin typeface="+mj-lt"/>
                        </a:rPr>
                        <a:t>MSA</a:t>
                      </a: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rowSpan="2">
                  <a:txBody>
                    <a:bodyPr/>
                    <a:lstStyle/>
                    <a:p>
                      <a:pPr marL="0" marR="0" algn="ctr">
                        <a:lnSpc>
                          <a:spcPct val="107000"/>
                        </a:lnSpc>
                        <a:spcBef>
                          <a:spcPts val="0"/>
                        </a:spcBef>
                        <a:spcAft>
                          <a:spcPts val="0"/>
                        </a:spcAft>
                      </a:pPr>
                      <a:r>
                        <a:rPr lang="en-US" sz="1600" dirty="0">
                          <a:solidFill>
                            <a:schemeClr val="tx1"/>
                          </a:solidFill>
                          <a:effectLst/>
                          <a:latin typeface="+mj-lt"/>
                        </a:rPr>
                        <a:t>24x 900GB</a:t>
                      </a: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a:solidFill>
                            <a:schemeClr val="tx1"/>
                          </a:solidFill>
                          <a:effectLst/>
                          <a:latin typeface="+mj-lt"/>
                        </a:rPr>
                        <a:t>H</a:t>
                      </a: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1+0</a:t>
                      </a: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9,500</a:t>
                      </a: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content </a:t>
                      </a:r>
                      <a:r>
                        <a:rPr lang="en-US" sz="1600" dirty="0">
                          <a:solidFill>
                            <a:schemeClr val="tx1"/>
                          </a:solidFill>
                          <a:effectLst/>
                          <a:latin typeface="+mj-lt"/>
                        </a:rPr>
                        <a:t>data</a:t>
                      </a: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3315365490"/>
                  </a:ext>
                </a:extLst>
              </a:tr>
              <a:tr h="558606">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600" dirty="0">
                          <a:solidFill>
                            <a:schemeClr val="tx1"/>
                          </a:solidFill>
                          <a:effectLst/>
                          <a:latin typeface="+mj-lt"/>
                        </a:rPr>
                        <a:t>O</a:t>
                      </a: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1+0</a:t>
                      </a:r>
                      <a:endParaRPr lang="en-US" sz="1600" dirty="0">
                        <a:solidFill>
                          <a:schemeClr val="tx1"/>
                        </a:solidFill>
                        <a:effectLst/>
                        <a:latin typeface="+mj-lt"/>
                      </a:endParaRP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a:solidFill>
                            <a:schemeClr val="tx1"/>
                          </a:solidFill>
                          <a:effectLst/>
                          <a:latin typeface="+mj-lt"/>
                        </a:rPr>
                        <a:t>505</a:t>
                      </a: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dirty="0" smtClean="0">
                          <a:solidFill>
                            <a:schemeClr val="tx1"/>
                          </a:solidFill>
                          <a:effectLst/>
                          <a:latin typeface="+mj-lt"/>
                        </a:rPr>
                        <a:t>temp </a:t>
                      </a:r>
                      <a:r>
                        <a:rPr lang="en-US" sz="1600" dirty="0">
                          <a:solidFill>
                            <a:schemeClr val="tx1"/>
                          </a:solidFill>
                          <a:effectLst/>
                          <a:latin typeface="+mj-lt"/>
                        </a:rPr>
                        <a:t>data</a:t>
                      </a:r>
                    </a:p>
                  </a:txBody>
                  <a:tcPr marL="28575" marR="28575"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1080232704"/>
                  </a:ext>
                </a:extLst>
              </a:tr>
            </a:tbl>
          </a:graphicData>
        </a:graphic>
      </p:graphicFrame>
      <p:sp>
        <p:nvSpPr>
          <p:cNvPr id="5" name="TextBox 4"/>
          <p:cNvSpPr txBox="1"/>
          <p:nvPr/>
        </p:nvSpPr>
        <p:spPr>
          <a:xfrm>
            <a:off x="4741450" y="1407277"/>
            <a:ext cx="6852239" cy="544765"/>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dirty="0" smtClean="0">
                <a:gradFill>
                  <a:gsLst>
                    <a:gs pos="2917">
                      <a:srgbClr val="505050"/>
                    </a:gs>
                    <a:gs pos="30000">
                      <a:srgbClr val="505050"/>
                    </a:gs>
                  </a:gsLst>
                  <a:lin ang="5400000" scaled="0"/>
                </a:gradFill>
              </a:rPr>
              <a:t>Hard Drive: 900GB 10k RPM SAS (2.5”) Drive</a:t>
            </a:r>
          </a:p>
        </p:txBody>
      </p:sp>
    </p:spTree>
    <p:extLst>
      <p:ext uri="{BB962C8B-B14F-4D97-AF65-F5344CB8AC3E}">
        <p14:creationId xmlns:p14="http://schemas.microsoft.com/office/powerpoint/2010/main" val="12758756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down)">
                                      <p:cBhvr>
                                        <p:cTn id="11" dur="500"/>
                                        <p:tgtEl>
                                          <p:spTgt spid="2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down)">
                                      <p:cBhvr>
                                        <p:cTn id="15" dur="500"/>
                                        <p:tgtEl>
                                          <p:spTgt spid="2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500"/>
                                        <p:tgtEl>
                                          <p:spTgt spid="4"/>
                                        </p:tgtEl>
                                      </p:cBhvr>
                                    </p:animEffect>
                                  </p:childTnLst>
                                </p:cTn>
                              </p:par>
                              <p:par>
                                <p:cTn id="24" presetID="42" presetClass="path" presetSubtype="0" accel="50000" decel="50000" fill="hold" nodeType="withEffect">
                                  <p:stCondLst>
                                    <p:cond delay="0"/>
                                  </p:stCondLst>
                                  <p:childTnLst>
                                    <p:animMotion origin="layout" path="M -0.02144 -0.03427 L -0.99566 -0.00295 " pathEditMode="relative" rAng="0" ptsTypes="AA">
                                      <p:cBhvr>
                                        <p:cTn id="25" dur="2000" spd="-100000" fill="hold"/>
                                        <p:tgtEl>
                                          <p:spTgt spid="4"/>
                                        </p:tgtEl>
                                        <p:attrNameLst>
                                          <p:attrName>ppt_x</p:attrName>
                                          <p:attrName>ppt_y</p:attrName>
                                        </p:attrNameLst>
                                      </p:cBhvr>
                                      <p:rCtr x="-48711" y="1566"/>
                                    </p:animMotion>
                                  </p:childTnLst>
                                </p:cTn>
                              </p:par>
                            </p:childTnLst>
                          </p:cTn>
                        </p:par>
                        <p:par>
                          <p:cTn id="26" fill="hold">
                            <p:stCondLst>
                              <p:cond delay="4000"/>
                            </p:stCondLst>
                            <p:childTnLst>
                              <p:par>
                                <p:cTn id="27" presetID="16" presetClass="entr" presetSubtype="21"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arn(inVertic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837" y="3091881"/>
            <a:ext cx="10904236" cy="344664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6" name="Picture 4" descr="http://windowsitpro.com/site-files/windowsitpro.com/files/imagecache/large_img/uploads/2014/01/onedrivebusiness.jpg"/>
          <p:cNvPicPr>
            <a:picLocks noChangeAspect="1" noChangeArrowheads="1"/>
          </p:cNvPicPr>
          <p:nvPr/>
        </p:nvPicPr>
        <p:blipFill rotWithShape="1">
          <a:blip r:embed="rId4">
            <a:extLst>
              <a:ext uri="{28A0092B-C50C-407E-A947-70E740481C1C}">
                <a14:useLocalDpi xmlns:a14="http://schemas.microsoft.com/office/drawing/2010/main" val="0"/>
              </a:ext>
            </a:extLst>
          </a:blip>
          <a:srcRect l="18823" t="26640" r="26051" b="37539"/>
          <a:stretch/>
        </p:blipFill>
        <p:spPr bwMode="auto">
          <a:xfrm>
            <a:off x="6956019" y="265376"/>
            <a:ext cx="4655210" cy="1703128"/>
          </a:xfrm>
          <a:prstGeom prst="rect">
            <a:avLst/>
          </a:prstGeom>
          <a:noFill/>
          <a:extLst>
            <a:ext uri="{909E8E84-426E-40DD-AFC4-6F175D3DCCD1}">
              <a14:hiddenFill xmlns:a14="http://schemas.microsoft.com/office/drawing/2010/main">
                <a:solidFill>
                  <a:srgbClr val="FFFFFF"/>
                </a:solidFill>
              </a14:hiddenFill>
            </a:ext>
          </a:extLst>
        </p:spPr>
      </p:pic>
      <p:pic>
        <p:nvPicPr>
          <p:cNvPr id="4098" name="hdd" descr="hdd icon for Windows 8/Metro - Icons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276" y="1452966"/>
            <a:ext cx="459336" cy="45933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192615" y="1212849"/>
            <a:ext cx="5863822" cy="4635115"/>
          </a:xfrm>
          <a:prstGeom prst="rect">
            <a:avLst/>
          </a:prstGeom>
          <a:noFill/>
        </p:spPr>
        <p:txBody>
          <a:bodyPr wrap="square" lIns="182880" tIns="146304" rIns="182880" bIns="146304" rtlCol="0">
            <a:spAutoFit/>
          </a:bodyPr>
          <a:lstStyle/>
          <a:p>
            <a:pPr>
              <a:lnSpc>
                <a:spcPct val="150000"/>
              </a:lnSpc>
              <a:spcAft>
                <a:spcPts val="600"/>
              </a:spcAft>
            </a:pPr>
            <a:r>
              <a:rPr lang="en-US" sz="2400" dirty="0">
                <a:gradFill>
                  <a:gsLst>
                    <a:gs pos="2917">
                      <a:srgbClr val="505050"/>
                    </a:gs>
                    <a:gs pos="30000">
                      <a:srgbClr val="505050"/>
                    </a:gs>
                  </a:gsLst>
                  <a:lin ang="5400000" scaled="0"/>
                </a:gradFill>
              </a:rPr>
              <a:t>9</a:t>
            </a:r>
            <a:r>
              <a:rPr lang="en-US" sz="2400" dirty="0" smtClean="0">
                <a:gradFill>
                  <a:gsLst>
                    <a:gs pos="2917">
                      <a:srgbClr val="505050"/>
                    </a:gs>
                    <a:gs pos="30000">
                      <a:srgbClr val="505050"/>
                    </a:gs>
                  </a:gsLst>
                  <a:lin ang="5400000" scaled="0"/>
                </a:gradFill>
              </a:rPr>
              <a:t>00GB @ 10k RPM HDD</a:t>
            </a:r>
          </a:p>
          <a:p>
            <a:pPr>
              <a:lnSpc>
                <a:spcPct val="150000"/>
              </a:lnSpc>
              <a:spcAft>
                <a:spcPts val="600"/>
              </a:spcAft>
            </a:pPr>
            <a:r>
              <a:rPr lang="en-US" sz="2400" dirty="0" smtClean="0">
                <a:gradFill>
                  <a:gsLst>
                    <a:gs pos="2917">
                      <a:srgbClr val="505050"/>
                    </a:gs>
                    <a:gs pos="30000">
                      <a:srgbClr val="505050"/>
                    </a:gs>
                  </a:gsLst>
                  <a:lin ang="5400000" scaled="0"/>
                </a:gradFill>
              </a:rPr>
              <a:t>24 disk (Data) + 8 disk (logs, </a:t>
            </a:r>
            <a:r>
              <a:rPr lang="en-US" sz="2400" dirty="0" err="1" smtClean="0">
                <a:gradFill>
                  <a:gsLst>
                    <a:gs pos="2917">
                      <a:srgbClr val="505050"/>
                    </a:gs>
                    <a:gs pos="30000">
                      <a:srgbClr val="505050"/>
                    </a:gs>
                  </a:gsLst>
                  <a:lin ang="5400000" scaled="0"/>
                </a:gradFill>
              </a:rPr>
              <a:t>os</a:t>
            </a:r>
            <a:r>
              <a:rPr lang="en-US" sz="2400" dirty="0" smtClean="0">
                <a:gradFill>
                  <a:gsLst>
                    <a:gs pos="2917">
                      <a:srgbClr val="505050"/>
                    </a:gs>
                    <a:gs pos="30000">
                      <a:srgbClr val="505050"/>
                    </a:gs>
                  </a:gsLst>
                  <a:lin ang="5400000" scaled="0"/>
                </a:gradFill>
              </a:rPr>
              <a:t>, </a:t>
            </a:r>
            <a:r>
              <a:rPr lang="en-US" sz="2400" dirty="0" err="1" smtClean="0">
                <a:gradFill>
                  <a:gsLst>
                    <a:gs pos="2917">
                      <a:srgbClr val="505050"/>
                    </a:gs>
                    <a:gs pos="30000">
                      <a:srgbClr val="505050"/>
                    </a:gs>
                  </a:gsLst>
                  <a:lin ang="5400000" scaled="0"/>
                </a:gradFill>
              </a:rPr>
              <a:t>etc</a:t>
            </a:r>
            <a:r>
              <a:rPr lang="en-US" sz="2400" dirty="0" smtClean="0">
                <a:gradFill>
                  <a:gsLst>
                    <a:gs pos="2917">
                      <a:srgbClr val="505050"/>
                    </a:gs>
                    <a:gs pos="30000">
                      <a:srgbClr val="505050"/>
                    </a:gs>
                  </a:gsLst>
                  <a:lin ang="5400000" scaled="0"/>
                </a:gradFill>
              </a:rPr>
              <a:t>)</a:t>
            </a:r>
          </a:p>
          <a:p>
            <a:pPr>
              <a:lnSpc>
                <a:spcPct val="150000"/>
              </a:lnSpc>
              <a:spcAft>
                <a:spcPts val="600"/>
              </a:spcAft>
            </a:pPr>
            <a:r>
              <a:rPr lang="en-US" sz="2400" dirty="0" smtClean="0">
                <a:gradFill>
                  <a:gsLst>
                    <a:gs pos="2917">
                      <a:srgbClr val="505050"/>
                    </a:gs>
                    <a:gs pos="30000">
                      <a:srgbClr val="505050"/>
                    </a:gs>
                  </a:gsLst>
                  <a:lin ang="5400000" scaled="0"/>
                </a:gradFill>
              </a:rPr>
              <a:t>9.5 Usable TB (RAID 10)</a:t>
            </a:r>
          </a:p>
          <a:p>
            <a:pPr>
              <a:lnSpc>
                <a:spcPct val="150000"/>
              </a:lnSpc>
              <a:spcAft>
                <a:spcPts val="600"/>
              </a:spcAft>
            </a:pPr>
            <a:r>
              <a:rPr lang="en-US" sz="2400" dirty="0" smtClean="0">
                <a:gradFill>
                  <a:gsLst>
                    <a:gs pos="2917">
                      <a:srgbClr val="505050"/>
                    </a:gs>
                    <a:gs pos="30000">
                      <a:srgbClr val="505050"/>
                    </a:gs>
                  </a:gsLst>
                  <a:lin ang="5400000" scaled="0"/>
                </a:gradFill>
              </a:rPr>
              <a:t>$10,176 Per Server (Disk Only)</a:t>
            </a:r>
          </a:p>
          <a:p>
            <a:pPr>
              <a:lnSpc>
                <a:spcPct val="150000"/>
              </a:lnSpc>
              <a:spcAft>
                <a:spcPts val="600"/>
              </a:spcAft>
            </a:pPr>
            <a:r>
              <a:rPr lang="en-US" sz="2400" dirty="0" smtClean="0">
                <a:gradFill>
                  <a:gsLst>
                    <a:gs pos="2917">
                      <a:srgbClr val="505050"/>
                    </a:gs>
                    <a:gs pos="30000">
                      <a:srgbClr val="505050"/>
                    </a:gs>
                  </a:gsLst>
                  <a:lin ang="5400000" scaled="0"/>
                </a:gradFill>
              </a:rPr>
              <a:t>40k Users </a:t>
            </a:r>
            <a:r>
              <a:rPr lang="en-US" sz="1600" dirty="0" smtClean="0">
                <a:gradFill>
                  <a:gsLst>
                    <a:gs pos="2917">
                      <a:srgbClr val="505050"/>
                    </a:gs>
                    <a:gs pos="30000">
                      <a:srgbClr val="505050"/>
                    </a:gs>
                  </a:gsLst>
                  <a:lin ang="5400000" scaled="0"/>
                </a:gradFill>
              </a:rPr>
              <a:t>(&gt;500 servers @ 2x HA)</a:t>
            </a:r>
            <a:endParaRPr lang="en-US" sz="2400" dirty="0" smtClean="0">
              <a:gradFill>
                <a:gsLst>
                  <a:gs pos="2917">
                    <a:srgbClr val="505050"/>
                  </a:gs>
                  <a:gs pos="30000">
                    <a:srgbClr val="505050"/>
                  </a:gs>
                </a:gsLst>
                <a:lin ang="5400000" scaled="0"/>
              </a:gradFill>
            </a:endParaRPr>
          </a:p>
          <a:p>
            <a:pPr>
              <a:lnSpc>
                <a:spcPct val="150000"/>
              </a:lnSpc>
              <a:spcAft>
                <a:spcPts val="600"/>
              </a:spcAft>
            </a:pPr>
            <a:endParaRPr lang="en-US" sz="2400" dirty="0" smtClean="0">
              <a:gradFill>
                <a:gsLst>
                  <a:gs pos="2917">
                    <a:srgbClr val="505050"/>
                  </a:gs>
                  <a:gs pos="30000">
                    <a:srgbClr val="505050"/>
                  </a:gs>
                </a:gsLst>
                <a:lin ang="5400000" scaled="0"/>
              </a:gradFill>
            </a:endParaRPr>
          </a:p>
          <a:p>
            <a:pPr>
              <a:lnSpc>
                <a:spcPct val="150000"/>
              </a:lnSpc>
              <a:spcAft>
                <a:spcPts val="600"/>
              </a:spcAft>
            </a:pPr>
            <a:endParaRPr lang="en-US" sz="2400" dirty="0" smtClean="0">
              <a:gradFill>
                <a:gsLst>
                  <a:gs pos="2917">
                    <a:srgbClr val="505050"/>
                  </a:gs>
                  <a:gs pos="30000">
                    <a:srgbClr val="505050"/>
                  </a:gs>
                </a:gsLst>
                <a:lin ang="5400000" scaled="0"/>
              </a:gradFill>
            </a:endParaRPr>
          </a:p>
        </p:txBody>
      </p:sp>
      <p:sp>
        <p:nvSpPr>
          <p:cNvPr id="11" name="TextBox 10"/>
          <p:cNvSpPr txBox="1"/>
          <p:nvPr/>
        </p:nvSpPr>
        <p:spPr>
          <a:xfrm>
            <a:off x="1084099" y="4868862"/>
            <a:ext cx="3817392" cy="1591205"/>
          </a:xfrm>
          <a:prstGeom prst="rect">
            <a:avLst/>
          </a:prstGeom>
          <a:noFill/>
        </p:spPr>
        <p:txBody>
          <a:bodyPr wrap="none" lIns="182880" tIns="146304" rIns="182880" bIns="146304" rtlCol="0">
            <a:spAutoFit/>
          </a:bodyPr>
          <a:lstStyle/>
          <a:p>
            <a:pPr algn="ctr">
              <a:lnSpc>
                <a:spcPct val="90000"/>
              </a:lnSpc>
              <a:spcAft>
                <a:spcPts val="600"/>
              </a:spcAft>
            </a:pPr>
            <a:r>
              <a:rPr lang="en-US" sz="4000" dirty="0" smtClean="0">
                <a:gradFill>
                  <a:gsLst>
                    <a:gs pos="2917">
                      <a:srgbClr val="505050"/>
                    </a:gs>
                    <a:gs pos="30000">
                      <a:srgbClr val="505050"/>
                    </a:gs>
                  </a:gsLst>
                  <a:lin ang="5400000" scaled="0"/>
                </a:gradFill>
              </a:rPr>
              <a:t>$8.24/user</a:t>
            </a:r>
            <a:br>
              <a:rPr lang="en-US" sz="4000" dirty="0" smtClean="0">
                <a:gradFill>
                  <a:gsLst>
                    <a:gs pos="2917">
                      <a:srgbClr val="505050"/>
                    </a:gs>
                    <a:gs pos="30000">
                      <a:srgbClr val="505050"/>
                    </a:gs>
                  </a:gsLst>
                  <a:lin ang="5400000" scaled="0"/>
                </a:gradFill>
              </a:rPr>
            </a:br>
            <a:endParaRPr lang="en-US" sz="2000" dirty="0" smtClean="0">
              <a:gradFill>
                <a:gsLst>
                  <a:gs pos="2917">
                    <a:srgbClr val="505050"/>
                  </a:gs>
                  <a:gs pos="30000">
                    <a:srgbClr val="505050"/>
                  </a:gs>
                </a:gsLst>
                <a:lin ang="5400000" scaled="0"/>
              </a:gradFill>
            </a:endParaRPr>
          </a:p>
          <a:p>
            <a:pPr algn="ctr">
              <a:lnSpc>
                <a:spcPct val="90000"/>
              </a:lnSpc>
              <a:spcAft>
                <a:spcPts val="600"/>
              </a:spcAft>
            </a:pPr>
            <a:r>
              <a:rPr lang="en-US" sz="2800" b="1" dirty="0" smtClean="0">
                <a:gradFill>
                  <a:gsLst>
                    <a:gs pos="2917">
                      <a:srgbClr val="505050"/>
                    </a:gs>
                    <a:gs pos="30000">
                      <a:srgbClr val="505050"/>
                    </a:gs>
                  </a:gsLst>
                  <a:lin ang="5400000" scaled="0"/>
                </a:gradFill>
              </a:rPr>
              <a:t>25GB - Just for Disk</a:t>
            </a:r>
            <a:r>
              <a:rPr lang="en-US" sz="2800" dirty="0" smtClean="0">
                <a:gradFill>
                  <a:gsLst>
                    <a:gs pos="2917">
                      <a:srgbClr val="505050"/>
                    </a:gs>
                    <a:gs pos="30000">
                      <a:srgbClr val="505050"/>
                    </a:gs>
                  </a:gsLst>
                  <a:lin ang="5400000" scaled="0"/>
                </a:gradFill>
              </a:rPr>
              <a:t>!</a:t>
            </a:r>
          </a:p>
        </p:txBody>
      </p:sp>
      <p:sp>
        <p:nvSpPr>
          <p:cNvPr id="4" name="TextBox 3"/>
          <p:cNvSpPr txBox="1"/>
          <p:nvPr/>
        </p:nvSpPr>
        <p:spPr>
          <a:xfrm>
            <a:off x="7894637" y="2659062"/>
            <a:ext cx="3505200" cy="3317831"/>
          </a:xfrm>
          <a:prstGeom prst="rect">
            <a:avLst/>
          </a:prstGeom>
          <a:noFill/>
        </p:spPr>
        <p:txBody>
          <a:bodyPr wrap="square" lIns="182880" tIns="146304" rIns="182880" bIns="146304" rtlCol="0">
            <a:spAutoFit/>
          </a:bodyPr>
          <a:lstStyle/>
          <a:p>
            <a:pPr algn="ctr">
              <a:lnSpc>
                <a:spcPct val="90000"/>
              </a:lnSpc>
              <a:spcAft>
                <a:spcPts val="600"/>
              </a:spcAft>
            </a:pPr>
            <a:r>
              <a:rPr lang="en-US" sz="7200" dirty="0" smtClean="0">
                <a:solidFill>
                  <a:srgbClr val="0072C6"/>
                </a:solidFill>
              </a:rPr>
              <a:t>$5</a:t>
            </a:r>
            <a:r>
              <a:rPr lang="en-US" sz="4400" dirty="0" smtClean="0">
                <a:solidFill>
                  <a:srgbClr val="0072C6"/>
                </a:solidFill>
              </a:rPr>
              <a:t>/</a:t>
            </a:r>
            <a:r>
              <a:rPr lang="en-US" sz="3600" dirty="0" smtClean="0">
                <a:solidFill>
                  <a:srgbClr val="0072C6"/>
                </a:solidFill>
              </a:rPr>
              <a:t>user</a:t>
            </a:r>
          </a:p>
          <a:p>
            <a:pPr algn="ctr">
              <a:lnSpc>
                <a:spcPct val="90000"/>
              </a:lnSpc>
              <a:spcAft>
                <a:spcPts val="600"/>
              </a:spcAft>
            </a:pPr>
            <a:endParaRPr lang="en-US" sz="2400" dirty="0" smtClean="0">
              <a:gradFill>
                <a:gsLst>
                  <a:gs pos="2917">
                    <a:srgbClr val="505050"/>
                  </a:gs>
                  <a:gs pos="30000">
                    <a:srgbClr val="505050"/>
                  </a:gs>
                </a:gsLst>
                <a:lin ang="5400000" scaled="0"/>
              </a:gradFill>
            </a:endParaRPr>
          </a:p>
          <a:p>
            <a:pPr algn="ctr">
              <a:lnSpc>
                <a:spcPct val="90000"/>
              </a:lnSpc>
              <a:spcAft>
                <a:spcPts val="600"/>
              </a:spcAft>
            </a:pPr>
            <a:r>
              <a:rPr lang="en-US" sz="4000" dirty="0" smtClean="0">
                <a:gradFill>
                  <a:gsLst>
                    <a:gs pos="2917">
                      <a:srgbClr val="505050"/>
                    </a:gs>
                    <a:gs pos="30000">
                      <a:srgbClr val="505050"/>
                    </a:gs>
                  </a:gsLst>
                  <a:lin ang="5400000" scaled="0"/>
                </a:gradFill>
              </a:rPr>
              <a:t>25 GB each</a:t>
            </a:r>
          </a:p>
          <a:p>
            <a:pPr algn="ctr">
              <a:lnSpc>
                <a:spcPct val="90000"/>
              </a:lnSpc>
              <a:spcAft>
                <a:spcPts val="600"/>
              </a:spcAft>
            </a:pPr>
            <a:r>
              <a:rPr lang="en-US" sz="1600" dirty="0" smtClean="0">
                <a:gradFill>
                  <a:gsLst>
                    <a:gs pos="2917">
                      <a:srgbClr val="505050"/>
                    </a:gs>
                    <a:gs pos="30000">
                      <a:srgbClr val="505050"/>
                    </a:gs>
                  </a:gsLst>
                  <a:lin ang="5400000" scaled="0"/>
                </a:gradFill>
              </a:rPr>
              <a:t>99.9% Availability</a:t>
            </a:r>
            <a:endParaRPr lang="en-US" sz="3200" dirty="0" smtClean="0">
              <a:gradFill>
                <a:gsLst>
                  <a:gs pos="2917">
                    <a:srgbClr val="505050"/>
                  </a:gs>
                  <a:gs pos="30000">
                    <a:srgbClr val="505050"/>
                  </a:gs>
                </a:gsLst>
                <a:lin ang="5400000" scaled="0"/>
              </a:gradFill>
            </a:endParaRPr>
          </a:p>
          <a:p>
            <a:pPr algn="ctr">
              <a:lnSpc>
                <a:spcPct val="90000"/>
              </a:lnSpc>
              <a:spcAft>
                <a:spcPts val="600"/>
              </a:spcAft>
            </a:pPr>
            <a:endParaRPr lang="en-US" sz="4000" dirty="0">
              <a:gradFill>
                <a:gsLst>
                  <a:gs pos="2917">
                    <a:srgbClr val="505050"/>
                  </a:gs>
                  <a:gs pos="30000">
                    <a:srgbClr val="505050"/>
                  </a:gs>
                </a:gsLst>
                <a:lin ang="5400000" scaled="0"/>
              </a:gradFill>
            </a:endParaRPr>
          </a:p>
        </p:txBody>
      </p:sp>
      <p:pic>
        <p:nvPicPr>
          <p:cNvPr id="4100" name="chasis" descr="nas icon for iPhone/iOS 7 - Icons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4276" y="2068511"/>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doc" descr="doc icon for iPhone/iOS 7 - Icons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276" y="2686462"/>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tag" descr="price tag icon for Windows 8/Metro - Icons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4276" y="3301806"/>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4106" name="user" descr="group icon for Windows 8/Metro - Icons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4276" y="3877944"/>
            <a:ext cx="457200"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65036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wipe(down)">
                                      <p:cBhvr>
                                        <p:cTn id="11" dur="500"/>
                                        <p:tgtEl>
                                          <p:spTgt spid="4098"/>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nodeType="clickEffect">
                                  <p:stCondLst>
                                    <p:cond delay="0"/>
                                  </p:stCondLst>
                                  <p:childTnLst>
                                    <p:anim calcmode="lin" valueType="num">
                                      <p:cBhvr additive="base">
                                        <p:cTn id="20" dur="500"/>
                                        <p:tgtEl>
                                          <p:spTgt spid="8"/>
                                        </p:tgtEl>
                                        <p:attrNameLst>
                                          <p:attrName>ppt_x</p:attrName>
                                        </p:attrNameLst>
                                      </p:cBhvr>
                                      <p:tavLst>
                                        <p:tav tm="0">
                                          <p:val>
                                            <p:strVal val="ppt_x"/>
                                          </p:val>
                                        </p:tav>
                                        <p:tav tm="100000">
                                          <p:val>
                                            <p:strVal val="ppt_x"/>
                                          </p:val>
                                        </p:tav>
                                      </p:tavLst>
                                    </p:anim>
                                    <p:anim calcmode="lin" valueType="num">
                                      <p:cBhvr additive="base">
                                        <p:cTn id="21" dur="500"/>
                                        <p:tgtEl>
                                          <p:spTgt spid="8"/>
                                        </p:tgtEl>
                                        <p:attrNameLst>
                                          <p:attrName>ppt_y</p:attrName>
                                        </p:attrNameLst>
                                      </p:cBhvr>
                                      <p:tavLst>
                                        <p:tav tm="0">
                                          <p:val>
                                            <p:strVal val="ppt_y"/>
                                          </p:val>
                                        </p:tav>
                                        <p:tav tm="100000">
                                          <p:val>
                                            <p:strVal val="1+ppt_h/2"/>
                                          </p:val>
                                        </p:tav>
                                      </p:tavLst>
                                    </p:anim>
                                    <p:set>
                                      <p:cBhvr>
                                        <p:cTn id="22" dur="1" fill="hold">
                                          <p:stCondLst>
                                            <p:cond delay="499"/>
                                          </p:stCondLst>
                                        </p:cTn>
                                        <p:tgtEl>
                                          <p:spTgt spid="8"/>
                                        </p:tgtEl>
                                        <p:attrNameLst>
                                          <p:attrName>style.visibility</p:attrName>
                                        </p:attrNameLst>
                                      </p:cBhvr>
                                      <p:to>
                                        <p:strVal val="hidden"/>
                                      </p:to>
                                    </p:se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9">
                                            <p:txEl>
                                              <p:pRg st="1" end="1"/>
                                            </p:txEl>
                                          </p:spTgt>
                                        </p:tgtEl>
                                        <p:attrNameLst>
                                          <p:attrName>style.visibility</p:attrName>
                                        </p:attrNameLst>
                                      </p:cBhvr>
                                      <p:to>
                                        <p:strVal val="visible"/>
                                      </p:to>
                                    </p:set>
                                    <p:animEffect transition="in" filter="fade">
                                      <p:cBhvr>
                                        <p:cTn id="26" dur="500"/>
                                        <p:tgtEl>
                                          <p:spTgt spid="9">
                                            <p:txEl>
                                              <p:pRg st="1" end="1"/>
                                            </p:txEl>
                                          </p:spTgt>
                                        </p:tgtEl>
                                      </p:cBhvr>
                                    </p:animEffect>
                                  </p:childTnLst>
                                </p:cTn>
                              </p:par>
                            </p:childTnLst>
                          </p:cTn>
                        </p:par>
                        <p:par>
                          <p:cTn id="27" fill="hold">
                            <p:stCondLst>
                              <p:cond delay="1000"/>
                            </p:stCondLst>
                            <p:childTnLst>
                              <p:par>
                                <p:cTn id="28" presetID="22" presetClass="entr" presetSubtype="4" fill="hold" nodeType="afterEffect">
                                  <p:stCondLst>
                                    <p:cond delay="0"/>
                                  </p:stCondLst>
                                  <p:childTnLst>
                                    <p:set>
                                      <p:cBhvr>
                                        <p:cTn id="29" dur="1" fill="hold">
                                          <p:stCondLst>
                                            <p:cond delay="0"/>
                                          </p:stCondLst>
                                        </p:cTn>
                                        <p:tgtEl>
                                          <p:spTgt spid="4100"/>
                                        </p:tgtEl>
                                        <p:attrNameLst>
                                          <p:attrName>style.visibility</p:attrName>
                                        </p:attrNameLst>
                                      </p:cBhvr>
                                      <p:to>
                                        <p:strVal val="visible"/>
                                      </p:to>
                                    </p:set>
                                    <p:animEffect transition="in" filter="wipe(down)">
                                      <p:cBhvr>
                                        <p:cTn id="30" dur="500"/>
                                        <p:tgtEl>
                                          <p:spTgt spid="410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animEffect transition="in" filter="fade">
                                      <p:cBhvr>
                                        <p:cTn id="35" dur="500"/>
                                        <p:tgtEl>
                                          <p:spTgt spid="9">
                                            <p:txEl>
                                              <p:pRg st="2" end="2"/>
                                            </p:txEl>
                                          </p:spTgt>
                                        </p:tgtEl>
                                      </p:cBhvr>
                                    </p:animEffect>
                                  </p:childTnLst>
                                </p:cTn>
                              </p:par>
                            </p:childTnLst>
                          </p:cTn>
                        </p:par>
                        <p:par>
                          <p:cTn id="36" fill="hold">
                            <p:stCondLst>
                              <p:cond delay="500"/>
                            </p:stCondLst>
                            <p:childTnLst>
                              <p:par>
                                <p:cTn id="37" presetID="22" presetClass="entr" presetSubtype="4" fill="hold" nodeType="afterEffect">
                                  <p:stCondLst>
                                    <p:cond delay="0"/>
                                  </p:stCondLst>
                                  <p:childTnLst>
                                    <p:set>
                                      <p:cBhvr>
                                        <p:cTn id="38" dur="1" fill="hold">
                                          <p:stCondLst>
                                            <p:cond delay="0"/>
                                          </p:stCondLst>
                                        </p:cTn>
                                        <p:tgtEl>
                                          <p:spTgt spid="4102"/>
                                        </p:tgtEl>
                                        <p:attrNameLst>
                                          <p:attrName>style.visibility</p:attrName>
                                        </p:attrNameLst>
                                      </p:cBhvr>
                                      <p:to>
                                        <p:strVal val="visible"/>
                                      </p:to>
                                    </p:set>
                                    <p:animEffect transition="in" filter="wipe(down)">
                                      <p:cBhvr>
                                        <p:cTn id="39" dur="500"/>
                                        <p:tgtEl>
                                          <p:spTgt spid="410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9">
                                            <p:txEl>
                                              <p:pRg st="3" end="3"/>
                                            </p:txEl>
                                          </p:spTgt>
                                        </p:tgtEl>
                                        <p:attrNameLst>
                                          <p:attrName>style.visibility</p:attrName>
                                        </p:attrNameLst>
                                      </p:cBhvr>
                                      <p:to>
                                        <p:strVal val="visible"/>
                                      </p:to>
                                    </p:set>
                                    <p:animEffect transition="in" filter="fade">
                                      <p:cBhvr>
                                        <p:cTn id="44" dur="500"/>
                                        <p:tgtEl>
                                          <p:spTgt spid="9">
                                            <p:txEl>
                                              <p:pRg st="3" end="3"/>
                                            </p:txEl>
                                          </p:spTgt>
                                        </p:tgtEl>
                                      </p:cBhvr>
                                    </p:animEffect>
                                  </p:childTnLst>
                                </p:cTn>
                              </p:par>
                            </p:childTnLst>
                          </p:cTn>
                        </p:par>
                        <p:par>
                          <p:cTn id="45" fill="hold">
                            <p:stCondLst>
                              <p:cond delay="500"/>
                            </p:stCondLst>
                            <p:childTnLst>
                              <p:par>
                                <p:cTn id="46" presetID="22" presetClass="entr" presetSubtype="4" fill="hold" nodeType="afterEffect">
                                  <p:stCondLst>
                                    <p:cond delay="0"/>
                                  </p:stCondLst>
                                  <p:childTnLst>
                                    <p:set>
                                      <p:cBhvr>
                                        <p:cTn id="47" dur="1" fill="hold">
                                          <p:stCondLst>
                                            <p:cond delay="0"/>
                                          </p:stCondLst>
                                        </p:cTn>
                                        <p:tgtEl>
                                          <p:spTgt spid="4104"/>
                                        </p:tgtEl>
                                        <p:attrNameLst>
                                          <p:attrName>style.visibility</p:attrName>
                                        </p:attrNameLst>
                                      </p:cBhvr>
                                      <p:to>
                                        <p:strVal val="visible"/>
                                      </p:to>
                                    </p:set>
                                    <p:animEffect transition="in" filter="wipe(down)">
                                      <p:cBhvr>
                                        <p:cTn id="48" dur="500"/>
                                        <p:tgtEl>
                                          <p:spTgt spid="410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9">
                                            <p:txEl>
                                              <p:pRg st="4" end="4"/>
                                            </p:txEl>
                                          </p:spTgt>
                                        </p:tgtEl>
                                        <p:attrNameLst>
                                          <p:attrName>style.visibility</p:attrName>
                                        </p:attrNameLst>
                                      </p:cBhvr>
                                      <p:to>
                                        <p:strVal val="visible"/>
                                      </p:to>
                                    </p:set>
                                    <p:animEffect transition="in" filter="fade">
                                      <p:cBhvr>
                                        <p:cTn id="53" dur="500"/>
                                        <p:tgtEl>
                                          <p:spTgt spid="9">
                                            <p:txEl>
                                              <p:pRg st="4" end="4"/>
                                            </p:txEl>
                                          </p:spTgt>
                                        </p:tgtEl>
                                      </p:cBhvr>
                                    </p:animEffect>
                                  </p:childTnLst>
                                </p:cTn>
                              </p:par>
                            </p:childTnLst>
                          </p:cTn>
                        </p:par>
                        <p:par>
                          <p:cTn id="54" fill="hold">
                            <p:stCondLst>
                              <p:cond delay="500"/>
                            </p:stCondLst>
                            <p:childTnLst>
                              <p:par>
                                <p:cTn id="55" presetID="22" presetClass="entr" presetSubtype="4" fill="hold" nodeType="afterEffect">
                                  <p:stCondLst>
                                    <p:cond delay="0"/>
                                  </p:stCondLst>
                                  <p:childTnLst>
                                    <p:set>
                                      <p:cBhvr>
                                        <p:cTn id="56" dur="1" fill="hold">
                                          <p:stCondLst>
                                            <p:cond delay="0"/>
                                          </p:stCondLst>
                                        </p:cTn>
                                        <p:tgtEl>
                                          <p:spTgt spid="4106"/>
                                        </p:tgtEl>
                                        <p:attrNameLst>
                                          <p:attrName>style.visibility</p:attrName>
                                        </p:attrNameLst>
                                      </p:cBhvr>
                                      <p:to>
                                        <p:strVal val="visible"/>
                                      </p:to>
                                    </p:set>
                                    <p:animEffect transition="in" filter="wipe(down)">
                                      <p:cBhvr>
                                        <p:cTn id="57" dur="500"/>
                                        <p:tgtEl>
                                          <p:spTgt spid="410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8" y="720932"/>
            <a:ext cx="11887200" cy="1831975"/>
          </a:xfrm>
        </p:spPr>
        <p:txBody>
          <a:bodyPr/>
          <a:lstStyle/>
          <a:p>
            <a:r>
              <a:rPr lang="en-US" dirty="0" err="1"/>
              <a:t>OneDrive</a:t>
            </a:r>
            <a:r>
              <a:rPr lang="en-US" dirty="0"/>
              <a:t> For Business</a:t>
            </a:r>
          </a:p>
        </p:txBody>
      </p:sp>
      <p:sp>
        <p:nvSpPr>
          <p:cNvPr id="2" name="Rectangle 1"/>
          <p:cNvSpPr/>
          <p:nvPr/>
        </p:nvSpPr>
        <p:spPr>
          <a:xfrm>
            <a:off x="655637" y="1757021"/>
            <a:ext cx="3989810" cy="461665"/>
          </a:xfrm>
          <a:prstGeom prst="rect">
            <a:avLst/>
          </a:prstGeom>
        </p:spPr>
        <p:txBody>
          <a:bodyPr wrap="none">
            <a:spAutoFit/>
          </a:bodyPr>
          <a:lstStyle/>
          <a:p>
            <a:r>
              <a:rPr lang="en-US" sz="2400" dirty="0" smtClean="0">
                <a:solidFill>
                  <a:srgbClr val="FFFFFF"/>
                </a:solidFill>
              </a:rPr>
              <a:t>Expand </a:t>
            </a:r>
            <a:r>
              <a:rPr lang="en-US" sz="2400" dirty="0">
                <a:solidFill>
                  <a:srgbClr val="FFFFFF"/>
                </a:solidFill>
              </a:rPr>
              <a:t>your footprint </a:t>
            </a:r>
            <a:r>
              <a:rPr lang="en-US" sz="2400" i="1" dirty="0">
                <a:solidFill>
                  <a:srgbClr val="FFFFFF"/>
                </a:solidFill>
              </a:rPr>
              <a:t>today</a:t>
            </a:r>
            <a:endParaRPr lang="en-US" sz="2400" dirty="0">
              <a:solidFill>
                <a:srgbClr val="FFFFFF"/>
              </a:solidFill>
            </a:endParaRPr>
          </a:p>
        </p:txBody>
      </p:sp>
      <p:grpSp>
        <p:nvGrpSpPr>
          <p:cNvPr id="5" name="Group 4"/>
          <p:cNvGrpSpPr/>
          <p:nvPr/>
        </p:nvGrpSpPr>
        <p:grpSpPr>
          <a:xfrm>
            <a:off x="1426931" y="2964366"/>
            <a:ext cx="1828800" cy="2871968"/>
            <a:chOff x="1493837" y="2278062"/>
            <a:chExt cx="1828800" cy="2871968"/>
          </a:xfrm>
        </p:grpSpPr>
        <p:pic>
          <p:nvPicPr>
            <p:cNvPr id="6" name="Picture 5"/>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1493837" y="2278062"/>
              <a:ext cx="1828800" cy="1828800"/>
            </a:xfrm>
            <a:prstGeom prst="rect">
              <a:avLst/>
            </a:prstGeom>
          </p:spPr>
        </p:pic>
        <p:sp>
          <p:nvSpPr>
            <p:cNvPr id="7" name="TextBox 6"/>
            <p:cNvSpPr txBox="1"/>
            <p:nvPr/>
          </p:nvSpPr>
          <p:spPr>
            <a:xfrm>
              <a:off x="1756296" y="4522166"/>
              <a:ext cx="1303883" cy="627864"/>
            </a:xfrm>
            <a:prstGeom prst="rect">
              <a:avLst/>
            </a:prstGeom>
            <a:noFill/>
          </p:spPr>
          <p:txBody>
            <a:bodyPr wrap="none" lIns="182880" tIns="146304" rIns="182880" bIns="146304" rtlCol="0">
              <a:spAutoFit/>
            </a:bodyPr>
            <a:lstStyle/>
            <a:p>
              <a:pPr algn="ctr">
                <a:lnSpc>
                  <a:spcPct val="90000"/>
                </a:lnSpc>
                <a:spcAft>
                  <a:spcPts val="600"/>
                </a:spcAft>
              </a:pPr>
              <a:r>
                <a:rPr lang="en-US" sz="2400" dirty="0">
                  <a:gradFill>
                    <a:gsLst>
                      <a:gs pos="2917">
                        <a:srgbClr val="FFFFFF"/>
                      </a:gs>
                      <a:gs pos="30000">
                        <a:srgbClr val="FFFFFF"/>
                      </a:gs>
                    </a:gsLst>
                    <a:lin ang="5400000" scaled="0"/>
                  </a:gradFill>
                </a:rPr>
                <a:t>g</a:t>
              </a:r>
              <a:r>
                <a:rPr lang="en-US" sz="2400" dirty="0" smtClean="0">
                  <a:gradFill>
                    <a:gsLst>
                      <a:gs pos="2917">
                        <a:srgbClr val="FFFFFF"/>
                      </a:gs>
                      <a:gs pos="30000">
                        <a:srgbClr val="FFFFFF"/>
                      </a:gs>
                    </a:gsLst>
                    <a:lin ang="5400000" scaled="0"/>
                  </a:gradFill>
                </a:rPr>
                <a:t>o fast</a:t>
              </a:r>
            </a:p>
          </p:txBody>
        </p:sp>
      </p:grpSp>
      <p:grpSp>
        <p:nvGrpSpPr>
          <p:cNvPr id="8" name="Group 7"/>
          <p:cNvGrpSpPr/>
          <p:nvPr/>
        </p:nvGrpSpPr>
        <p:grpSpPr>
          <a:xfrm>
            <a:off x="5087193" y="2964366"/>
            <a:ext cx="2260041" cy="2871968"/>
            <a:chOff x="5537985" y="2278062"/>
            <a:chExt cx="2260041" cy="2871968"/>
          </a:xfrm>
        </p:grpSpPr>
        <p:pic>
          <p:nvPicPr>
            <p:cNvPr id="9" name="Picture 8"/>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5753606" y="2278062"/>
              <a:ext cx="1828800" cy="1828800"/>
            </a:xfrm>
            <a:prstGeom prst="rect">
              <a:avLst/>
            </a:prstGeom>
          </p:spPr>
        </p:pic>
        <p:sp>
          <p:nvSpPr>
            <p:cNvPr id="10" name="TextBox 9"/>
            <p:cNvSpPr txBox="1"/>
            <p:nvPr/>
          </p:nvSpPr>
          <p:spPr>
            <a:xfrm>
              <a:off x="5537985" y="4522166"/>
              <a:ext cx="2260041" cy="627864"/>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unified search</a:t>
              </a:r>
            </a:p>
          </p:txBody>
        </p:sp>
      </p:grpSp>
      <p:grpSp>
        <p:nvGrpSpPr>
          <p:cNvPr id="11" name="Group 10"/>
          <p:cNvGrpSpPr/>
          <p:nvPr/>
        </p:nvGrpSpPr>
        <p:grpSpPr>
          <a:xfrm>
            <a:off x="9178697" y="2963862"/>
            <a:ext cx="1976952" cy="2872472"/>
            <a:chOff x="9245603" y="2277558"/>
            <a:chExt cx="1976952" cy="2872472"/>
          </a:xfrm>
        </p:grpSpPr>
        <p:pic>
          <p:nvPicPr>
            <p:cNvPr id="12" name="Picture 11"/>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9319679" y="2277558"/>
              <a:ext cx="1828800" cy="1828800"/>
            </a:xfrm>
            <a:prstGeom prst="rect">
              <a:avLst/>
            </a:prstGeom>
          </p:spPr>
        </p:pic>
        <p:sp>
          <p:nvSpPr>
            <p:cNvPr id="13" name="TextBox 12"/>
            <p:cNvSpPr txBox="1"/>
            <p:nvPr/>
          </p:nvSpPr>
          <p:spPr>
            <a:xfrm>
              <a:off x="9245603" y="4522166"/>
              <a:ext cx="1976952" cy="627864"/>
            </a:xfrm>
            <a:prstGeom prst="rect">
              <a:avLst/>
            </a:prstGeom>
            <a:noFill/>
          </p:spPr>
          <p:txBody>
            <a:bodyPr wrap="none" lIns="182880" tIns="146304" rIns="182880" bIns="146304" rtlCol="0">
              <a:spAutoFit/>
            </a:bodyPr>
            <a:lstStyle/>
            <a:p>
              <a:pPr algn="ctr">
                <a:lnSpc>
                  <a:spcPct val="90000"/>
                </a:lnSpc>
                <a:spcAft>
                  <a:spcPts val="600"/>
                </a:spcAft>
              </a:pPr>
              <a:r>
                <a:rPr lang="en-US" sz="2400" dirty="0">
                  <a:gradFill>
                    <a:gsLst>
                      <a:gs pos="2917">
                        <a:srgbClr val="FFFFFF"/>
                      </a:gs>
                      <a:gs pos="30000">
                        <a:srgbClr val="FFFFFF"/>
                      </a:gs>
                    </a:gsLst>
                    <a:lin ang="5400000" scaled="0"/>
                  </a:gradFill>
                </a:rPr>
                <a:t>s</a:t>
              </a:r>
              <a:r>
                <a:rPr lang="en-US" sz="2400" dirty="0" smtClean="0">
                  <a:gradFill>
                    <a:gsLst>
                      <a:gs pos="2917">
                        <a:srgbClr val="FFFFFF"/>
                      </a:gs>
                      <a:gs pos="30000">
                        <a:srgbClr val="FFFFFF"/>
                      </a:gs>
                    </a:gsLst>
                    <a:lin ang="5400000" scaled="0"/>
                  </a:gradFill>
                </a:rPr>
                <a:t>ave money</a:t>
              </a:r>
            </a:p>
          </p:txBody>
        </p:sp>
      </p:grpSp>
    </p:spTree>
    <p:extLst>
      <p:ext uri="{BB962C8B-B14F-4D97-AF65-F5344CB8AC3E}">
        <p14:creationId xmlns:p14="http://schemas.microsoft.com/office/powerpoint/2010/main" val="39678503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604928" y="1248455"/>
            <a:ext cx="8559276" cy="5408612"/>
          </a:xfrm>
        </p:spPr>
        <p:txBody>
          <a:bodyPr>
            <a:normAutofit fontScale="92500" lnSpcReduction="10000"/>
          </a:bodyPr>
          <a:lstStyle/>
          <a:p>
            <a:pPr lvl="0"/>
            <a:r>
              <a:rPr lang="en-US" sz="3600" dirty="0" smtClean="0"/>
              <a:t>Know your business</a:t>
            </a:r>
          </a:p>
          <a:p>
            <a:pPr lvl="1"/>
            <a:r>
              <a:rPr lang="en-US" sz="2000" dirty="0" smtClean="0"/>
              <a:t>Availability Requirements?</a:t>
            </a:r>
          </a:p>
          <a:p>
            <a:pPr lvl="1"/>
            <a:r>
              <a:rPr lang="en-US" sz="2000" dirty="0" smtClean="0"/>
              <a:t>Scale?</a:t>
            </a:r>
          </a:p>
          <a:p>
            <a:pPr lvl="1"/>
            <a:r>
              <a:rPr lang="en-US" sz="2000" dirty="0" smtClean="0"/>
              <a:t>Usage patterns?</a:t>
            </a:r>
          </a:p>
          <a:p>
            <a:pPr lvl="0"/>
            <a:endParaRPr lang="en-US" sz="3600" dirty="0"/>
          </a:p>
          <a:p>
            <a:pPr lvl="0"/>
            <a:r>
              <a:rPr lang="en-US" sz="3600" dirty="0" smtClean="0"/>
              <a:t>When to use Remote Blob Storage (RBS)?</a:t>
            </a:r>
          </a:p>
          <a:p>
            <a:pPr lvl="1"/>
            <a:r>
              <a:rPr lang="en-US" sz="2000" dirty="0" smtClean="0"/>
              <a:t>Lots of large files that are mostly “write-once, read rarely”</a:t>
            </a:r>
          </a:p>
          <a:p>
            <a:pPr lvl="1"/>
            <a:endParaRPr lang="en-US" sz="2000" dirty="0"/>
          </a:p>
          <a:p>
            <a:pPr lvl="1"/>
            <a:r>
              <a:rPr lang="en-US" sz="2000" dirty="0" smtClean="0"/>
              <a:t>If SQL Storage costs are higher than the cumulative </a:t>
            </a:r>
            <a:r>
              <a:rPr lang="en-US" sz="2000" dirty="0" err="1" smtClean="0"/>
              <a:t>hardware+ops</a:t>
            </a:r>
            <a:r>
              <a:rPr lang="en-US" sz="2000" dirty="0" smtClean="0"/>
              <a:t> cost of running the additional RBS system</a:t>
            </a:r>
          </a:p>
          <a:p>
            <a:pPr lvl="1"/>
            <a:endParaRPr lang="en-US" sz="2000" i="1" dirty="0" smtClean="0"/>
          </a:p>
          <a:p>
            <a:pPr lvl="1"/>
            <a:r>
              <a:rPr lang="en-US" sz="2000" i="1" dirty="0" smtClean="0"/>
              <a:t>Make sure the disaster recovery story meets your needs!</a:t>
            </a:r>
          </a:p>
          <a:p>
            <a:pPr marL="0" indent="0">
              <a:buNone/>
            </a:pPr>
            <a:endParaRPr lang="en-US" sz="3600" dirty="0" smtClean="0"/>
          </a:p>
          <a:p>
            <a:pPr marL="0" indent="0">
              <a:buNone/>
            </a:pPr>
            <a:r>
              <a:rPr lang="en-US" sz="3600" i="1" dirty="0" smtClean="0"/>
              <a:t>Lots of RBS Providers out there…</a:t>
            </a:r>
          </a:p>
        </p:txBody>
      </p:sp>
      <p:sp>
        <p:nvSpPr>
          <p:cNvPr id="3" name="Title 2"/>
          <p:cNvSpPr>
            <a:spLocks noGrp="1"/>
          </p:cNvSpPr>
          <p:nvPr>
            <p:ph type="title"/>
          </p:nvPr>
        </p:nvSpPr>
        <p:spPr/>
        <p:txBody>
          <a:bodyPr/>
          <a:lstStyle/>
          <a:p>
            <a:r>
              <a:rPr lang="en-US" dirty="0" smtClean="0"/>
              <a:t>Staying On-Prem?</a:t>
            </a:r>
            <a:endParaRPr lang="en-US" dirty="0"/>
          </a:p>
        </p:txBody>
      </p:sp>
      <p:grpSp>
        <p:nvGrpSpPr>
          <p:cNvPr id="28" name="Group 27"/>
          <p:cNvGrpSpPr/>
          <p:nvPr/>
        </p:nvGrpSpPr>
        <p:grpSpPr>
          <a:xfrm>
            <a:off x="884237" y="1409949"/>
            <a:ext cx="2336451" cy="5239180"/>
            <a:chOff x="1824386" y="1409949"/>
            <a:chExt cx="2336451" cy="5239180"/>
          </a:xfrm>
        </p:grpSpPr>
        <p:sp>
          <p:nvSpPr>
            <p:cNvPr id="4" name="Rounded Rectangle 3"/>
            <p:cNvSpPr/>
            <p:nvPr/>
          </p:nvSpPr>
          <p:spPr bwMode="auto">
            <a:xfrm>
              <a:off x="1824386" y="1409949"/>
              <a:ext cx="2336451" cy="2978225"/>
            </a:xfrm>
            <a:prstGeom prst="roundRect">
              <a:avLst>
                <a:gd name="adj" fmla="val 3931"/>
              </a:avLst>
            </a:prstGeom>
            <a:gradFill>
              <a:gsLst>
                <a:gs pos="0">
                  <a:schemeClr val="bg1"/>
                </a:gs>
                <a:gs pos="35000">
                  <a:schemeClr val="bg1"/>
                </a:gs>
                <a:gs pos="100000">
                  <a:schemeClr val="bg1"/>
                </a:gs>
              </a:gsLst>
            </a:gra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tlCol="0" anchor="ctr">
              <a:prstTxWarp prst="textNoShape">
                <a:avLst/>
              </a:prstTxWarp>
            </a:bodyPr>
            <a:lstStyle/>
            <a:p>
              <a:pPr algn="ctr" defTabSz="457200"/>
              <a:endParaRPr lang="en-US" dirty="0">
                <a:solidFill>
                  <a:srgbClr val="5F9632"/>
                </a:solidFill>
              </a:endParaRPr>
            </a:p>
          </p:txBody>
        </p:sp>
        <p:sp>
          <p:nvSpPr>
            <p:cNvPr id="7" name="Up-Down Arrow 6"/>
            <p:cNvSpPr/>
            <p:nvPr/>
          </p:nvSpPr>
          <p:spPr bwMode="auto">
            <a:xfrm>
              <a:off x="2517673" y="2214288"/>
              <a:ext cx="698048" cy="822830"/>
            </a:xfrm>
            <a:prstGeom prst="upDownArrow">
              <a:avLst>
                <a:gd name="adj1" fmla="val 50964"/>
                <a:gd name="adj2" fmla="val 34004"/>
              </a:avLst>
            </a:prstGeom>
            <a:gradFill rotWithShape="1">
              <a:gsLst>
                <a:gs pos="0">
                  <a:schemeClr val="bg1">
                    <a:lumMod val="85000"/>
                  </a:schemeClr>
                </a:gs>
                <a:gs pos="35000">
                  <a:schemeClr val="bg1">
                    <a:lumMod val="85000"/>
                  </a:schemeClr>
                </a:gs>
                <a:gs pos="100000">
                  <a:schemeClr val="bg1">
                    <a:lumMod val="75000"/>
                  </a:schemeClr>
                </a:gs>
              </a:gsLst>
              <a:lin ang="16200000" scaled="1"/>
            </a:gradFill>
            <a:ln w="9525" cap="flat" cmpd="sng" algn="ctr">
              <a:solidFill>
                <a:schemeClr val="tx1">
                  <a:lumMod val="95000"/>
                  <a:lumOff val="5000"/>
                </a:schemeClr>
              </a:solidFill>
              <a:prstDash val="solid"/>
              <a:headEnd type="none" w="med" len="med"/>
              <a:tailEnd type="none" w="med" len="med"/>
            </a:ln>
            <a:effectLst>
              <a:outerShdw blurRad="40000" dist="20000" dir="5400000" rotWithShape="0">
                <a:srgbClr val="000000">
                  <a:alpha val="38000"/>
                </a:srgbClr>
              </a:outerShdw>
            </a:effectLst>
          </p:spPr>
          <p:txBody>
            <a:bodyPr anchor="ctr"/>
            <a:lstStyle/>
            <a:p>
              <a:pPr algn="ctr">
                <a:defRPr/>
              </a:pPr>
              <a:endParaRPr lang="en-US" kern="0" dirty="0">
                <a:solidFill>
                  <a:srgbClr val="5F9632"/>
                </a:solidFill>
                <a:latin typeface="Arial"/>
              </a:endParaRPr>
            </a:p>
          </p:txBody>
        </p:sp>
        <p:sp>
          <p:nvSpPr>
            <p:cNvPr id="11" name="Rounded Rectangle 10"/>
            <p:cNvSpPr/>
            <p:nvPr/>
          </p:nvSpPr>
          <p:spPr bwMode="auto">
            <a:xfrm>
              <a:off x="1824386" y="5184622"/>
              <a:ext cx="2336451" cy="1464507"/>
            </a:xfrm>
            <a:prstGeom prst="roundRect">
              <a:avLst>
                <a:gd name="adj" fmla="val 3931"/>
              </a:avLst>
            </a:prstGeom>
            <a:gradFill>
              <a:gsLst>
                <a:gs pos="0">
                  <a:schemeClr val="bg1"/>
                </a:gs>
                <a:gs pos="35000">
                  <a:schemeClr val="bg1"/>
                </a:gs>
                <a:gs pos="100000">
                  <a:schemeClr val="bg1"/>
                </a:gs>
              </a:gsLst>
            </a:gra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tlCol="0" anchor="ctr">
              <a:prstTxWarp prst="textNoShape">
                <a:avLst/>
              </a:prstTxWarp>
            </a:bodyPr>
            <a:lstStyle/>
            <a:p>
              <a:pPr algn="ctr" defTabSz="457200"/>
              <a:endParaRPr lang="en-US" dirty="0">
                <a:solidFill>
                  <a:srgbClr val="5F9632"/>
                </a:solidFill>
              </a:endParaRPr>
            </a:p>
          </p:txBody>
        </p:sp>
        <p:grpSp>
          <p:nvGrpSpPr>
            <p:cNvPr id="12" name="Group 84"/>
            <p:cNvGrpSpPr>
              <a:grpSpLocks noChangeAspect="1"/>
            </p:cNvGrpSpPr>
            <p:nvPr/>
          </p:nvGrpSpPr>
          <p:grpSpPr bwMode="auto">
            <a:xfrm>
              <a:off x="2054565" y="5249862"/>
              <a:ext cx="1775620" cy="1305337"/>
              <a:chOff x="8541941" y="3449516"/>
              <a:chExt cx="1375787" cy="1091894"/>
            </a:xfrm>
          </p:grpSpPr>
          <p:pic>
            <p:nvPicPr>
              <p:cNvPr id="13" name="Picture 85" descr="Cloud-Lr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1941" y="3449516"/>
                <a:ext cx="1375787" cy="1091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86" descr="CloudStorageService-Grp-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14536" y="3704476"/>
                <a:ext cx="386259" cy="39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87" descr="CloudStorageService-Grp-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212252" y="3851335"/>
                <a:ext cx="386259" cy="39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Up-Down Arrow 17"/>
            <p:cNvSpPr/>
            <p:nvPr/>
          </p:nvSpPr>
          <p:spPr bwMode="auto">
            <a:xfrm>
              <a:off x="2668848" y="4060036"/>
              <a:ext cx="698048" cy="1202252"/>
            </a:xfrm>
            <a:prstGeom prst="upDownArrow">
              <a:avLst>
                <a:gd name="adj1" fmla="val 50964"/>
                <a:gd name="adj2" fmla="val 34004"/>
              </a:avLst>
            </a:prstGeom>
            <a:gradFill rotWithShape="1">
              <a:gsLst>
                <a:gs pos="0">
                  <a:schemeClr val="bg1">
                    <a:lumMod val="85000"/>
                  </a:schemeClr>
                </a:gs>
                <a:gs pos="35000">
                  <a:schemeClr val="bg1">
                    <a:lumMod val="85000"/>
                  </a:schemeClr>
                </a:gs>
                <a:gs pos="100000">
                  <a:schemeClr val="bg1">
                    <a:lumMod val="75000"/>
                  </a:schemeClr>
                </a:gs>
              </a:gsLst>
              <a:lin ang="16200000" scaled="1"/>
            </a:gradFill>
            <a:ln w="9525" cap="flat" cmpd="sng" algn="ctr">
              <a:solidFill>
                <a:schemeClr val="tx1">
                  <a:lumMod val="95000"/>
                  <a:lumOff val="5000"/>
                </a:schemeClr>
              </a:solidFill>
              <a:prstDash val="solid"/>
              <a:headEnd type="none" w="med" len="med"/>
              <a:tailEnd type="none" w="med" len="med"/>
            </a:ln>
            <a:effectLst>
              <a:outerShdw blurRad="40000" dist="20000" dir="5400000" rotWithShape="0">
                <a:srgbClr val="000000">
                  <a:alpha val="38000"/>
                </a:srgbClr>
              </a:outerShdw>
            </a:effectLst>
          </p:spPr>
          <p:txBody>
            <a:bodyPr anchor="ctr"/>
            <a:lstStyle/>
            <a:p>
              <a:pPr algn="ctr">
                <a:defRPr/>
              </a:pPr>
              <a:endParaRPr lang="en-US" kern="0" dirty="0">
                <a:solidFill>
                  <a:srgbClr val="5F9632"/>
                </a:solidFill>
                <a:latin typeface="Arial"/>
              </a:endParaRPr>
            </a:p>
          </p:txBody>
        </p:sp>
        <p:pic>
          <p:nvPicPr>
            <p:cNvPr id="19" name="Picture 81" descr="StorSimple-Applianc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46802" y="3051914"/>
              <a:ext cx="1516213" cy="119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 name="Group 20"/>
            <p:cNvGrpSpPr/>
            <p:nvPr/>
          </p:nvGrpSpPr>
          <p:grpSpPr>
            <a:xfrm>
              <a:off x="2361941" y="1528484"/>
              <a:ext cx="1160868" cy="731960"/>
              <a:chOff x="1122755" y="1228612"/>
              <a:chExt cx="1530541" cy="965049"/>
            </a:xfrm>
          </p:grpSpPr>
          <p:pic>
            <p:nvPicPr>
              <p:cNvPr id="22" name="Picture 21" descr="Server-Grp-2.png"/>
              <p:cNvPicPr>
                <a:picLocks noChangeAspect="1"/>
              </p:cNvPicPr>
              <p:nvPr/>
            </p:nvPicPr>
            <p:blipFill>
              <a:blip r:embed="rId5"/>
              <a:stretch>
                <a:fillRect/>
              </a:stretch>
            </p:blipFill>
            <p:spPr>
              <a:xfrm>
                <a:off x="1122755" y="1228612"/>
                <a:ext cx="739346" cy="942463"/>
              </a:xfrm>
              <a:prstGeom prst="rect">
                <a:avLst/>
              </a:prstGeom>
            </p:spPr>
          </p:pic>
          <p:pic>
            <p:nvPicPr>
              <p:cNvPr id="23" name="Picture 22" descr="Server-Grp-2.png"/>
              <p:cNvPicPr>
                <a:picLocks noChangeAspect="1"/>
              </p:cNvPicPr>
              <p:nvPr/>
            </p:nvPicPr>
            <p:blipFill>
              <a:blip r:embed="rId5"/>
              <a:stretch>
                <a:fillRect/>
              </a:stretch>
            </p:blipFill>
            <p:spPr>
              <a:xfrm>
                <a:off x="1913950" y="1251198"/>
                <a:ext cx="739346" cy="942463"/>
              </a:xfrm>
              <a:prstGeom prst="rect">
                <a:avLst/>
              </a:prstGeom>
            </p:spPr>
          </p:pic>
        </p:grpSp>
      </p:grpSp>
    </p:spTree>
    <p:extLst>
      <p:ext uri="{BB962C8B-B14F-4D97-AF65-F5344CB8AC3E}">
        <p14:creationId xmlns:p14="http://schemas.microsoft.com/office/powerpoint/2010/main" val="61563683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8"/>
            <a:ext cx="11887518" cy="995007"/>
          </a:xfrm>
        </p:spPr>
        <p:txBody>
          <a:bodyPr/>
          <a:lstStyle/>
          <a:p>
            <a:r>
              <a:rPr lang="en-US" dirty="0" smtClean="0">
                <a:solidFill>
                  <a:schemeClr val="accent1"/>
                </a:solidFill>
              </a:rPr>
              <a:t>StorSimple solution for SharePoint </a:t>
            </a:r>
            <a:endParaRPr lang="en-US" dirty="0">
              <a:solidFill>
                <a:schemeClr val="accent1"/>
              </a:solidFill>
            </a:endParaRPr>
          </a:p>
        </p:txBody>
      </p:sp>
      <p:sp>
        <p:nvSpPr>
          <p:cNvPr id="5" name="Rectangle 4"/>
          <p:cNvSpPr/>
          <p:nvPr/>
        </p:nvSpPr>
        <p:spPr bwMode="auto">
          <a:xfrm>
            <a:off x="745374" y="1490667"/>
            <a:ext cx="4549498" cy="801594"/>
          </a:xfrm>
          <a:prstGeom prst="rect">
            <a:avLst/>
          </a:prstGeom>
          <a:gradFill>
            <a:gsLst>
              <a:gs pos="0">
                <a:schemeClr val="bg1"/>
              </a:gs>
              <a:gs pos="35000">
                <a:schemeClr val="bg1"/>
              </a:gs>
              <a:gs pos="100000">
                <a:schemeClr val="bg1"/>
              </a:gs>
            </a:gsLst>
          </a:gra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tlCol="0" anchor="ctr">
            <a:prstTxWarp prst="textNoShape">
              <a:avLst/>
            </a:prstTxWarp>
          </a:bodyPr>
          <a:lstStyle/>
          <a:p>
            <a:pPr algn="ctr" defTabSz="457200"/>
            <a:endParaRPr lang="en-US" dirty="0">
              <a:solidFill>
                <a:srgbClr val="5F9632"/>
              </a:solidFill>
            </a:endParaRPr>
          </a:p>
        </p:txBody>
      </p:sp>
      <p:sp>
        <p:nvSpPr>
          <p:cNvPr id="6" name="Rounded Rectangle 5"/>
          <p:cNvSpPr/>
          <p:nvPr/>
        </p:nvSpPr>
        <p:spPr bwMode="auto">
          <a:xfrm>
            <a:off x="745374" y="2909056"/>
            <a:ext cx="4549498" cy="1454218"/>
          </a:xfrm>
          <a:prstGeom prst="roundRect">
            <a:avLst>
              <a:gd name="adj" fmla="val 3931"/>
            </a:avLst>
          </a:prstGeom>
          <a:gradFill>
            <a:gsLst>
              <a:gs pos="0">
                <a:schemeClr val="bg1"/>
              </a:gs>
              <a:gs pos="35000">
                <a:schemeClr val="bg1"/>
              </a:gs>
              <a:gs pos="100000">
                <a:schemeClr val="bg1"/>
              </a:gs>
            </a:gsLst>
          </a:gra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tlCol="0" anchor="ctr">
            <a:prstTxWarp prst="textNoShape">
              <a:avLst/>
            </a:prstTxWarp>
          </a:bodyPr>
          <a:lstStyle/>
          <a:p>
            <a:pPr algn="ctr" defTabSz="457200"/>
            <a:endParaRPr lang="en-US" dirty="0">
              <a:solidFill>
                <a:srgbClr val="5F9632"/>
              </a:solidFill>
            </a:endParaRPr>
          </a:p>
        </p:txBody>
      </p:sp>
      <p:sp>
        <p:nvSpPr>
          <p:cNvPr id="7" name="Left Arrow 6"/>
          <p:cNvSpPr/>
          <p:nvPr/>
        </p:nvSpPr>
        <p:spPr bwMode="auto">
          <a:xfrm rot="10155437">
            <a:off x="1968548" y="3298332"/>
            <a:ext cx="1119136" cy="510722"/>
          </a:xfrm>
          <a:prstGeom prst="leftArrow">
            <a:avLst>
              <a:gd name="adj1" fmla="val 50000"/>
              <a:gd name="adj2" fmla="val 37924"/>
            </a:avLst>
          </a:prstGeom>
          <a:gradFill rotWithShape="1">
            <a:gsLst>
              <a:gs pos="0">
                <a:srgbClr val="5F9632">
                  <a:tint val="50000"/>
                  <a:satMod val="300000"/>
                </a:srgbClr>
              </a:gs>
              <a:gs pos="35000">
                <a:srgbClr val="5F9632">
                  <a:tint val="37000"/>
                  <a:satMod val="300000"/>
                </a:srgbClr>
              </a:gs>
              <a:gs pos="100000">
                <a:srgbClr val="5F9632">
                  <a:tint val="15000"/>
                  <a:satMod val="350000"/>
                </a:srgbClr>
              </a:gs>
            </a:gsLst>
            <a:lin ang="16200000" scaled="1"/>
          </a:gradFill>
          <a:ln w="9525" cap="flat" cmpd="sng" algn="ctr">
            <a:solidFill>
              <a:srgbClr val="5F9632">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a:lstStyle/>
          <a:p>
            <a:pPr defTabSz="914400">
              <a:defRPr/>
            </a:pPr>
            <a:endParaRPr lang="en-US" kern="0" dirty="0">
              <a:solidFill>
                <a:srgbClr val="5F9632"/>
              </a:solidFill>
              <a:latin typeface="Arial"/>
            </a:endParaRPr>
          </a:p>
        </p:txBody>
      </p:sp>
      <p:sp>
        <p:nvSpPr>
          <p:cNvPr id="8" name="Left Arrow 7"/>
          <p:cNvSpPr/>
          <p:nvPr/>
        </p:nvSpPr>
        <p:spPr bwMode="auto">
          <a:xfrm rot="11578410">
            <a:off x="1934175" y="3666713"/>
            <a:ext cx="1102239" cy="449610"/>
          </a:xfrm>
          <a:prstGeom prst="leftArrow">
            <a:avLst>
              <a:gd name="adj1" fmla="val 50000"/>
              <a:gd name="adj2" fmla="val 37924"/>
            </a:avLst>
          </a:prstGeom>
          <a:gradFill rotWithShape="1">
            <a:gsLst>
              <a:gs pos="0">
                <a:srgbClr val="5F9632">
                  <a:tint val="50000"/>
                  <a:satMod val="300000"/>
                </a:srgbClr>
              </a:gs>
              <a:gs pos="35000">
                <a:srgbClr val="5F9632">
                  <a:tint val="37000"/>
                  <a:satMod val="300000"/>
                </a:srgbClr>
              </a:gs>
              <a:gs pos="100000">
                <a:srgbClr val="5F9632">
                  <a:tint val="15000"/>
                  <a:satMod val="350000"/>
                </a:srgbClr>
              </a:gs>
            </a:gsLst>
            <a:lin ang="16200000" scaled="1"/>
          </a:gradFill>
          <a:ln w="9525" cap="flat" cmpd="sng" algn="ctr">
            <a:solidFill>
              <a:srgbClr val="5F9632">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a:lstStyle/>
          <a:p>
            <a:pPr defTabSz="914400">
              <a:defRPr/>
            </a:pPr>
            <a:endParaRPr lang="en-US" kern="0" dirty="0">
              <a:solidFill>
                <a:srgbClr val="5F9632"/>
              </a:solidFill>
              <a:latin typeface="Arial"/>
            </a:endParaRPr>
          </a:p>
        </p:txBody>
      </p:sp>
      <p:sp>
        <p:nvSpPr>
          <p:cNvPr id="9" name="Up-Down Arrow 8"/>
          <p:cNvSpPr/>
          <p:nvPr/>
        </p:nvSpPr>
        <p:spPr bwMode="auto">
          <a:xfrm>
            <a:off x="1438661" y="2223256"/>
            <a:ext cx="698048" cy="822830"/>
          </a:xfrm>
          <a:prstGeom prst="upDownArrow">
            <a:avLst>
              <a:gd name="adj1" fmla="val 50964"/>
              <a:gd name="adj2" fmla="val 34004"/>
            </a:avLst>
          </a:prstGeom>
          <a:gradFill rotWithShape="1">
            <a:gsLst>
              <a:gs pos="0">
                <a:schemeClr val="bg1">
                  <a:lumMod val="85000"/>
                </a:schemeClr>
              </a:gs>
              <a:gs pos="35000">
                <a:schemeClr val="bg1">
                  <a:lumMod val="85000"/>
                </a:schemeClr>
              </a:gs>
              <a:gs pos="100000">
                <a:schemeClr val="bg1">
                  <a:lumMod val="75000"/>
                </a:schemeClr>
              </a:gs>
            </a:gsLst>
            <a:lin ang="16200000" scaled="1"/>
          </a:gradFill>
          <a:ln w="9525" cap="flat" cmpd="sng" algn="ctr">
            <a:solidFill>
              <a:schemeClr val="tx1">
                <a:lumMod val="95000"/>
                <a:lumOff val="5000"/>
              </a:schemeClr>
            </a:solidFill>
            <a:prstDash val="solid"/>
            <a:headEnd type="none" w="med" len="med"/>
            <a:tailEnd type="none" w="med" len="med"/>
          </a:ln>
          <a:effectLst>
            <a:outerShdw blurRad="40000" dist="20000" dir="5400000" rotWithShape="0">
              <a:srgbClr val="000000">
                <a:alpha val="38000"/>
              </a:srgbClr>
            </a:outerShdw>
          </a:effectLst>
        </p:spPr>
        <p:txBody>
          <a:bodyPr anchor="ctr"/>
          <a:lstStyle/>
          <a:p>
            <a:pPr algn="ctr" defTabSz="914400">
              <a:defRPr/>
            </a:pPr>
            <a:endParaRPr lang="en-US" kern="0" dirty="0">
              <a:solidFill>
                <a:srgbClr val="5F9632"/>
              </a:solidFill>
              <a:latin typeface="Arial"/>
            </a:endParaRPr>
          </a:p>
        </p:txBody>
      </p:sp>
      <p:pic>
        <p:nvPicPr>
          <p:cNvPr id="10" name="Picture 82" descr="CloudStorageService-Grp-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17867" y="3803790"/>
            <a:ext cx="479565" cy="549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3" descr="CloudStorageService-Single-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80109" y="3258593"/>
            <a:ext cx="274343" cy="302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ounded Rectangle 12"/>
          <p:cNvSpPr/>
          <p:nvPr/>
        </p:nvSpPr>
        <p:spPr bwMode="auto">
          <a:xfrm>
            <a:off x="745374" y="5193590"/>
            <a:ext cx="4549498" cy="1464507"/>
          </a:xfrm>
          <a:prstGeom prst="roundRect">
            <a:avLst>
              <a:gd name="adj" fmla="val 3931"/>
            </a:avLst>
          </a:prstGeom>
          <a:gradFill>
            <a:gsLst>
              <a:gs pos="0">
                <a:schemeClr val="bg1"/>
              </a:gs>
              <a:gs pos="35000">
                <a:schemeClr val="bg1"/>
              </a:gs>
              <a:gs pos="100000">
                <a:schemeClr val="bg1"/>
              </a:gs>
            </a:gsLst>
          </a:gra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tlCol="0" anchor="ctr">
            <a:prstTxWarp prst="textNoShape">
              <a:avLst/>
            </a:prstTxWarp>
          </a:bodyPr>
          <a:lstStyle/>
          <a:p>
            <a:pPr algn="ctr" defTabSz="457200"/>
            <a:endParaRPr lang="en-US" dirty="0">
              <a:solidFill>
                <a:srgbClr val="5F9632"/>
              </a:solidFill>
            </a:endParaRPr>
          </a:p>
        </p:txBody>
      </p:sp>
      <p:grpSp>
        <p:nvGrpSpPr>
          <p:cNvPr id="14" name="Group 84"/>
          <p:cNvGrpSpPr>
            <a:grpSpLocks noChangeAspect="1"/>
          </p:cNvGrpSpPr>
          <p:nvPr/>
        </p:nvGrpSpPr>
        <p:grpSpPr bwMode="auto">
          <a:xfrm>
            <a:off x="975553" y="5260311"/>
            <a:ext cx="1775620" cy="1305337"/>
            <a:chOff x="8541941" y="3449516"/>
            <a:chExt cx="1375787" cy="1091894"/>
          </a:xfrm>
        </p:grpSpPr>
        <p:pic>
          <p:nvPicPr>
            <p:cNvPr id="15" name="Picture 85" descr="Cloud-Lrg.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41941" y="3449516"/>
              <a:ext cx="1375787" cy="1091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86" descr="CloudStorageService-Grp-4.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914536" y="3593348"/>
              <a:ext cx="386259" cy="39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87" descr="CloudStorageService-Grp-4.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212252" y="3740207"/>
              <a:ext cx="386259" cy="39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Rectangle 4"/>
          <p:cNvSpPr>
            <a:spLocks noChangeArrowheads="1"/>
          </p:cNvSpPr>
          <p:nvPr/>
        </p:nvSpPr>
        <p:spPr bwMode="auto">
          <a:xfrm>
            <a:off x="2871261" y="5696712"/>
            <a:ext cx="225449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defTabSz="914400">
              <a:defRPr/>
            </a:pPr>
            <a:r>
              <a:rPr lang="en-US" sz="1400" b="1" kern="0" dirty="0" smtClean="0">
                <a:solidFill>
                  <a:srgbClr val="0072C6"/>
                </a:solidFill>
                <a:ea typeface="Segoe UI" pitchFamily="34" charset="0"/>
                <a:cs typeface="Segoe UI" pitchFamily="34" charset="0"/>
              </a:rPr>
              <a:t>Inactive Data </a:t>
            </a:r>
          </a:p>
          <a:p>
            <a:pPr algn="ctr" defTabSz="914400">
              <a:defRPr/>
            </a:pPr>
            <a:r>
              <a:rPr lang="en-US" sz="1400" b="1" kern="0" dirty="0" smtClean="0">
                <a:solidFill>
                  <a:srgbClr val="0072C6"/>
                </a:solidFill>
                <a:ea typeface="Segoe UI" pitchFamily="34" charset="0"/>
                <a:cs typeface="Segoe UI" pitchFamily="34" charset="0"/>
              </a:rPr>
              <a:t>+ </a:t>
            </a:r>
          </a:p>
          <a:p>
            <a:pPr algn="ctr" defTabSz="914400">
              <a:defRPr/>
            </a:pPr>
            <a:r>
              <a:rPr lang="en-US" sz="1400" b="1" kern="0" dirty="0" smtClean="0">
                <a:solidFill>
                  <a:srgbClr val="0072C6"/>
                </a:solidFill>
                <a:ea typeface="Segoe UI" pitchFamily="34" charset="0"/>
                <a:cs typeface="Segoe UI" pitchFamily="34" charset="0"/>
              </a:rPr>
              <a:t>Backup Copies in Cloud</a:t>
            </a:r>
          </a:p>
        </p:txBody>
      </p:sp>
      <p:pic>
        <p:nvPicPr>
          <p:cNvPr id="19" name="Picture 24"/>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1153439" y="6004605"/>
            <a:ext cx="1469950" cy="35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Up-Down Arrow 19"/>
          <p:cNvSpPr/>
          <p:nvPr/>
        </p:nvSpPr>
        <p:spPr bwMode="auto">
          <a:xfrm>
            <a:off x="1589836" y="4069004"/>
            <a:ext cx="698048" cy="1202252"/>
          </a:xfrm>
          <a:prstGeom prst="upDownArrow">
            <a:avLst>
              <a:gd name="adj1" fmla="val 50964"/>
              <a:gd name="adj2" fmla="val 34004"/>
            </a:avLst>
          </a:prstGeom>
          <a:gradFill rotWithShape="1">
            <a:gsLst>
              <a:gs pos="0">
                <a:schemeClr val="bg1">
                  <a:lumMod val="85000"/>
                </a:schemeClr>
              </a:gs>
              <a:gs pos="35000">
                <a:schemeClr val="bg1">
                  <a:lumMod val="85000"/>
                </a:schemeClr>
              </a:gs>
              <a:gs pos="100000">
                <a:schemeClr val="bg1">
                  <a:lumMod val="75000"/>
                </a:schemeClr>
              </a:gs>
            </a:gsLst>
            <a:lin ang="16200000" scaled="1"/>
          </a:gradFill>
          <a:ln w="9525" cap="flat" cmpd="sng" algn="ctr">
            <a:solidFill>
              <a:schemeClr val="tx1">
                <a:lumMod val="95000"/>
                <a:lumOff val="5000"/>
              </a:schemeClr>
            </a:solidFill>
            <a:prstDash val="solid"/>
            <a:headEnd type="none" w="med" len="med"/>
            <a:tailEnd type="none" w="med" len="med"/>
          </a:ln>
          <a:effectLst>
            <a:outerShdw blurRad="40000" dist="20000" dir="5400000" rotWithShape="0">
              <a:srgbClr val="000000">
                <a:alpha val="38000"/>
              </a:srgbClr>
            </a:outerShdw>
          </a:effectLst>
        </p:spPr>
        <p:txBody>
          <a:bodyPr anchor="ctr"/>
          <a:lstStyle/>
          <a:p>
            <a:pPr algn="ctr" defTabSz="914400">
              <a:defRPr/>
            </a:pPr>
            <a:endParaRPr lang="en-US" kern="0" dirty="0">
              <a:solidFill>
                <a:srgbClr val="5F9632"/>
              </a:solidFill>
              <a:latin typeface="Arial"/>
            </a:endParaRPr>
          </a:p>
        </p:txBody>
      </p:sp>
      <p:pic>
        <p:nvPicPr>
          <p:cNvPr id="21" name="Picture 81" descr="StorSimple-Appliance.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067790" y="3060882"/>
            <a:ext cx="1516213" cy="119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p:cNvSpPr txBox="1"/>
          <p:nvPr/>
        </p:nvSpPr>
        <p:spPr>
          <a:xfrm>
            <a:off x="2339185" y="4586939"/>
            <a:ext cx="3478831" cy="284679"/>
          </a:xfrm>
          <a:prstGeom prst="rect">
            <a:avLst/>
          </a:prstGeom>
          <a:noFill/>
        </p:spPr>
        <p:txBody>
          <a:bodyPr wrap="square" lIns="68565" tIns="34283" rIns="68565" bIns="34283" anchor="ctr">
            <a:spAutoFit/>
          </a:bodyPr>
          <a:lstStyle/>
          <a:p>
            <a:pPr defTabSz="685663">
              <a:defRPr/>
            </a:pPr>
            <a:r>
              <a:rPr lang="en-US" sz="1400" b="1" i="1" kern="0" dirty="0" smtClean="0">
                <a:solidFill>
                  <a:srgbClr val="505050">
                    <a:lumMod val="50000"/>
                    <a:lumOff val="50000"/>
                  </a:srgbClr>
                </a:solidFill>
              </a:rPr>
              <a:t>Speed of SSD + Elasticity of Cloud</a:t>
            </a:r>
            <a:endParaRPr lang="en-US" sz="1400" b="1" i="1" kern="0" dirty="0">
              <a:solidFill>
                <a:srgbClr val="505050">
                  <a:lumMod val="50000"/>
                  <a:lumOff val="50000"/>
                </a:srgbClr>
              </a:solidFill>
            </a:endParaRPr>
          </a:p>
        </p:txBody>
      </p:sp>
      <p:grpSp>
        <p:nvGrpSpPr>
          <p:cNvPr id="23" name="Group 22"/>
          <p:cNvGrpSpPr/>
          <p:nvPr/>
        </p:nvGrpSpPr>
        <p:grpSpPr>
          <a:xfrm>
            <a:off x="1282929" y="1537452"/>
            <a:ext cx="1160868" cy="731960"/>
            <a:chOff x="1122755" y="1228612"/>
            <a:chExt cx="1530541" cy="965049"/>
          </a:xfrm>
        </p:grpSpPr>
        <p:pic>
          <p:nvPicPr>
            <p:cNvPr id="24" name="Picture 23" descr="Server-Grp-2.png"/>
            <p:cNvPicPr>
              <a:picLocks noChangeAspect="1"/>
            </p:cNvPicPr>
            <p:nvPr/>
          </p:nvPicPr>
          <p:blipFill>
            <a:blip r:embed="rId10"/>
            <a:stretch>
              <a:fillRect/>
            </a:stretch>
          </p:blipFill>
          <p:spPr>
            <a:xfrm>
              <a:off x="1122755" y="1228612"/>
              <a:ext cx="739346" cy="942463"/>
            </a:xfrm>
            <a:prstGeom prst="rect">
              <a:avLst/>
            </a:prstGeom>
          </p:spPr>
        </p:pic>
        <p:pic>
          <p:nvPicPr>
            <p:cNvPr id="25" name="Picture 24" descr="Server-Grp-2.png"/>
            <p:cNvPicPr>
              <a:picLocks noChangeAspect="1"/>
            </p:cNvPicPr>
            <p:nvPr/>
          </p:nvPicPr>
          <p:blipFill>
            <a:blip r:embed="rId10"/>
            <a:stretch>
              <a:fillRect/>
            </a:stretch>
          </p:blipFill>
          <p:spPr>
            <a:xfrm>
              <a:off x="1913950" y="1251198"/>
              <a:ext cx="739346" cy="942463"/>
            </a:xfrm>
            <a:prstGeom prst="rect">
              <a:avLst/>
            </a:prstGeom>
          </p:spPr>
        </p:pic>
      </p:grpSp>
      <p:sp>
        <p:nvSpPr>
          <p:cNvPr id="26" name="TextBox 25"/>
          <p:cNvSpPr txBox="1"/>
          <p:nvPr/>
        </p:nvSpPr>
        <p:spPr>
          <a:xfrm>
            <a:off x="3703638" y="3854017"/>
            <a:ext cx="1496935" cy="307777"/>
          </a:xfrm>
          <a:prstGeom prst="rect">
            <a:avLst/>
          </a:prstGeom>
          <a:noFill/>
        </p:spPr>
        <p:txBody>
          <a:bodyPr wrap="square" anchor="ctr">
            <a:spAutoFit/>
          </a:bodyPr>
          <a:lstStyle/>
          <a:p>
            <a:pPr defTabSz="914400">
              <a:defRPr/>
            </a:pPr>
            <a:r>
              <a:rPr lang="en-US" sz="1400" b="1" kern="0" dirty="0">
                <a:solidFill>
                  <a:srgbClr val="00188F"/>
                </a:solidFill>
                <a:ea typeface="Segoe UI" pitchFamily="34" charset="0"/>
                <a:cs typeface="Segoe UI" pitchFamily="34" charset="0"/>
              </a:rPr>
              <a:t>SAS </a:t>
            </a:r>
            <a:r>
              <a:rPr lang="en-US" sz="1400" b="1" kern="0" dirty="0" smtClean="0">
                <a:solidFill>
                  <a:srgbClr val="00188F"/>
                </a:solidFill>
                <a:ea typeface="Segoe UI" pitchFamily="34" charset="0"/>
                <a:cs typeface="Segoe UI" pitchFamily="34" charset="0"/>
              </a:rPr>
              <a:t>Local Tier</a:t>
            </a:r>
            <a:endParaRPr lang="en-US" sz="1400" b="1" kern="0" dirty="0">
              <a:solidFill>
                <a:srgbClr val="00188F"/>
              </a:solidFill>
              <a:ea typeface="Segoe UI" pitchFamily="34" charset="0"/>
              <a:cs typeface="Segoe UI" pitchFamily="34" charset="0"/>
            </a:endParaRPr>
          </a:p>
        </p:txBody>
      </p:sp>
      <p:sp>
        <p:nvSpPr>
          <p:cNvPr id="27" name="TextBox 26"/>
          <p:cNvSpPr txBox="1"/>
          <p:nvPr/>
        </p:nvSpPr>
        <p:spPr>
          <a:xfrm>
            <a:off x="3668350" y="3248146"/>
            <a:ext cx="1626521" cy="523220"/>
          </a:xfrm>
          <a:prstGeom prst="rect">
            <a:avLst/>
          </a:prstGeom>
          <a:noFill/>
        </p:spPr>
        <p:txBody>
          <a:bodyPr wrap="square" anchor="ctr">
            <a:spAutoFit/>
          </a:bodyPr>
          <a:lstStyle/>
          <a:p>
            <a:pPr defTabSz="914400">
              <a:defRPr/>
            </a:pPr>
            <a:r>
              <a:rPr lang="en-US" sz="1400" b="1" kern="0" dirty="0">
                <a:solidFill>
                  <a:srgbClr val="00188F"/>
                </a:solidFill>
                <a:ea typeface="Segoe UI" pitchFamily="34" charset="0"/>
                <a:cs typeface="Segoe UI" pitchFamily="34" charset="0"/>
              </a:rPr>
              <a:t>Most </a:t>
            </a:r>
            <a:r>
              <a:rPr lang="en-US" sz="1400" b="1" kern="0" dirty="0" smtClean="0">
                <a:solidFill>
                  <a:srgbClr val="00188F"/>
                </a:solidFill>
                <a:ea typeface="Segoe UI" pitchFamily="34" charset="0"/>
                <a:cs typeface="Segoe UI" pitchFamily="34" charset="0"/>
              </a:rPr>
              <a:t>Active Data </a:t>
            </a:r>
            <a:r>
              <a:rPr lang="en-US" sz="1400" b="1" kern="0" dirty="0">
                <a:solidFill>
                  <a:srgbClr val="00188F"/>
                </a:solidFill>
                <a:ea typeface="Segoe UI" pitchFamily="34" charset="0"/>
                <a:cs typeface="Segoe UI" pitchFamily="34" charset="0"/>
              </a:rPr>
              <a:t>on SSD</a:t>
            </a:r>
          </a:p>
        </p:txBody>
      </p:sp>
      <p:sp>
        <p:nvSpPr>
          <p:cNvPr id="28" name="TextBox 27"/>
          <p:cNvSpPr txBox="1"/>
          <p:nvPr/>
        </p:nvSpPr>
        <p:spPr>
          <a:xfrm rot="16200000">
            <a:off x="-1377579" y="2625523"/>
            <a:ext cx="3422708" cy="500123"/>
          </a:xfrm>
          <a:prstGeom prst="rect">
            <a:avLst/>
          </a:prstGeom>
          <a:noFill/>
        </p:spPr>
        <p:txBody>
          <a:bodyPr wrap="square" lIns="68565" tIns="34283" rIns="68565" bIns="34283">
            <a:spAutoFit/>
          </a:bodyPr>
          <a:lstStyle/>
          <a:p>
            <a:pPr algn="ctr" defTabSz="685663">
              <a:defRPr/>
            </a:pPr>
            <a:r>
              <a:rPr lang="en-US" sz="1400" b="1" kern="0" dirty="0" smtClean="0">
                <a:solidFill>
                  <a:srgbClr val="505050"/>
                </a:solidFill>
              </a:rPr>
              <a:t> </a:t>
            </a:r>
          </a:p>
          <a:p>
            <a:pPr algn="ctr" defTabSz="685663">
              <a:defRPr/>
            </a:pPr>
            <a:r>
              <a:rPr lang="en-US" sz="1400" b="1" kern="0" dirty="0" smtClean="0">
                <a:solidFill>
                  <a:srgbClr val="505050"/>
                </a:solidFill>
              </a:rPr>
              <a:t>On-premises datacenter</a:t>
            </a:r>
          </a:p>
        </p:txBody>
      </p:sp>
      <p:sp>
        <p:nvSpPr>
          <p:cNvPr id="30" name="Content Placeholder 2"/>
          <p:cNvSpPr txBox="1">
            <a:spLocks/>
          </p:cNvSpPr>
          <p:nvPr/>
        </p:nvSpPr>
        <p:spPr>
          <a:xfrm>
            <a:off x="6110661" y="1326633"/>
            <a:ext cx="6051177" cy="4668239"/>
          </a:xfrm>
          <a:prstGeom prst="rect">
            <a:avLst/>
          </a:prstGeom>
        </p:spPr>
        <p:txBody>
          <a:bodyPr/>
          <a:lstStyle>
            <a:lvl1pPr marL="0" indent="0" algn="l" defTabSz="1219170" rtl="0" eaLnBrk="1" latinLnBrk="0" hangingPunct="1">
              <a:spcBef>
                <a:spcPct val="20000"/>
              </a:spcBef>
              <a:buClr>
                <a:srgbClr val="567EBB"/>
              </a:buClr>
              <a:buFont typeface="Arial" pitchFamily="34" charset="0"/>
              <a:buNone/>
              <a:defRPr sz="4267" kern="1200">
                <a:solidFill>
                  <a:srgbClr val="567EB9"/>
                </a:solidFill>
                <a:latin typeface="Segoe UI Light" pitchFamily="34" charset="0"/>
                <a:ea typeface="+mn-ea"/>
                <a:cs typeface="Segoe UI" pitchFamily="34" charset="0"/>
              </a:defRPr>
            </a:lvl1pPr>
            <a:lvl2pPr marL="990575" indent="-380990" algn="l" defTabSz="1219170" rtl="0" eaLnBrk="1" latinLnBrk="0" hangingPunct="1">
              <a:spcBef>
                <a:spcPct val="20000"/>
              </a:spcBef>
              <a:buClr>
                <a:srgbClr val="567EBB"/>
              </a:buClr>
              <a:buFont typeface="Arial" pitchFamily="34" charset="0"/>
              <a:buChar char="•"/>
              <a:defRPr sz="2933" kern="1200">
                <a:solidFill>
                  <a:srgbClr val="333333"/>
                </a:solidFill>
                <a:latin typeface="Segoe UI" pitchFamily="34" charset="0"/>
                <a:ea typeface="+mn-ea"/>
                <a:cs typeface="Segoe UI" pitchFamily="34" charset="0"/>
              </a:defRPr>
            </a:lvl2pPr>
            <a:lvl3pPr marL="1523962" indent="-304792" algn="l" defTabSz="1219170" rtl="0" eaLnBrk="1" latinLnBrk="0" hangingPunct="1">
              <a:spcBef>
                <a:spcPct val="20000"/>
              </a:spcBef>
              <a:buClr>
                <a:srgbClr val="567EBB"/>
              </a:buClr>
              <a:buFont typeface="Arial" pitchFamily="34" charset="0"/>
              <a:buChar char="•"/>
              <a:defRPr sz="2400" kern="1200">
                <a:solidFill>
                  <a:srgbClr val="333333"/>
                </a:solidFill>
                <a:latin typeface="Segoe UI" pitchFamily="34" charset="0"/>
                <a:ea typeface="+mn-ea"/>
                <a:cs typeface="Segoe UI" pitchFamily="34" charset="0"/>
              </a:defRPr>
            </a:lvl3pPr>
            <a:lvl4pPr marL="2133547" indent="-304792" algn="l" defTabSz="1219170" rtl="0" eaLnBrk="1" latinLnBrk="0" hangingPunct="1">
              <a:spcBef>
                <a:spcPct val="20000"/>
              </a:spcBef>
              <a:buClr>
                <a:srgbClr val="567EBB"/>
              </a:buClr>
              <a:buFont typeface="Arial" pitchFamily="34" charset="0"/>
              <a:buChar char="•"/>
              <a:defRPr sz="2133" kern="1200">
                <a:solidFill>
                  <a:srgbClr val="333333"/>
                </a:solidFill>
                <a:latin typeface="Segoe UI" pitchFamily="34" charset="0"/>
                <a:ea typeface="+mn-ea"/>
                <a:cs typeface="Segoe UI" pitchFamily="34" charset="0"/>
              </a:defRPr>
            </a:lvl4pPr>
            <a:lvl5pPr marL="2743131" indent="-304792" algn="l" defTabSz="1219170" rtl="0" eaLnBrk="1" latinLnBrk="0" hangingPunct="1">
              <a:spcBef>
                <a:spcPct val="20000"/>
              </a:spcBef>
              <a:buClr>
                <a:srgbClr val="567EBB"/>
              </a:buClr>
              <a:buFont typeface="Arial" pitchFamily="34" charset="0"/>
              <a:buChar char="•"/>
              <a:defRPr sz="1867" kern="1200">
                <a:solidFill>
                  <a:srgbClr val="333333"/>
                </a:solidFill>
                <a:latin typeface="Segoe UI" pitchFamily="34" charset="0"/>
                <a:ea typeface="+mn-ea"/>
                <a:cs typeface="Segoe UI"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0"/>
              </a:spcBef>
              <a:spcAft>
                <a:spcPts val="1800"/>
              </a:spcAft>
            </a:pPr>
            <a:r>
              <a:rPr lang="en-US" sz="2400" b="1" u="sng" dirty="0">
                <a:solidFill>
                  <a:srgbClr val="00188F"/>
                </a:solidFill>
                <a:latin typeface="Segoe UI" pitchFamily="34" charset="0"/>
                <a:ea typeface="Segoe UI" pitchFamily="34" charset="0"/>
              </a:rPr>
              <a:t>Hybrid cloud storage </a:t>
            </a:r>
            <a:r>
              <a:rPr lang="en-US" sz="2400" b="1" dirty="0">
                <a:solidFill>
                  <a:srgbClr val="00188F"/>
                </a:solidFill>
                <a:latin typeface="Segoe UI" pitchFamily="34" charset="0"/>
                <a:ea typeface="Segoe UI" pitchFamily="34" charset="0"/>
              </a:rPr>
              <a:t>for SharePoint</a:t>
            </a:r>
          </a:p>
          <a:p>
            <a:pPr marL="342900" indent="-342900">
              <a:spcBef>
                <a:spcPts val="0"/>
              </a:spcBef>
              <a:spcAft>
                <a:spcPts val="1800"/>
              </a:spcAft>
              <a:buFont typeface="Arial" pitchFamily="34" charset="0"/>
              <a:buChar char="•"/>
            </a:pPr>
            <a:r>
              <a:rPr lang="en-US" sz="2200" spc="-53" dirty="0" smtClean="0">
                <a:solidFill>
                  <a:srgbClr val="505050"/>
                </a:solidFill>
                <a:latin typeface="Segoe UI" pitchFamily="34" charset="0"/>
                <a:ea typeface="Segoe UI" pitchFamily="34" charset="0"/>
              </a:rPr>
              <a:t>StorSimple solution+ </a:t>
            </a:r>
            <a:r>
              <a:rPr lang="en-US" sz="2200" spc="-53" dirty="0">
                <a:solidFill>
                  <a:srgbClr val="505050"/>
                </a:solidFill>
                <a:latin typeface="Segoe UI" pitchFamily="34" charset="0"/>
                <a:ea typeface="Segoe UI" pitchFamily="34" charset="0"/>
              </a:rPr>
              <a:t>Windows </a:t>
            </a:r>
            <a:r>
              <a:rPr lang="en-US" sz="2200" spc="-53" dirty="0" smtClean="0">
                <a:solidFill>
                  <a:srgbClr val="505050"/>
                </a:solidFill>
                <a:latin typeface="Segoe UI" pitchFamily="34" charset="0"/>
                <a:ea typeface="Segoe UI" pitchFamily="34" charset="0"/>
              </a:rPr>
              <a:t>Azure</a:t>
            </a:r>
            <a:endParaRPr lang="en-US" sz="2200" spc="-53" dirty="0">
              <a:solidFill>
                <a:srgbClr val="505050"/>
              </a:solidFill>
              <a:latin typeface="Segoe UI" pitchFamily="34" charset="0"/>
              <a:ea typeface="Segoe UI" pitchFamily="34" charset="0"/>
            </a:endParaRPr>
          </a:p>
          <a:p>
            <a:pPr>
              <a:spcBef>
                <a:spcPts val="0"/>
              </a:spcBef>
              <a:spcAft>
                <a:spcPts val="1800"/>
              </a:spcAft>
            </a:pPr>
            <a:r>
              <a:rPr lang="en-US" sz="2400" b="1" dirty="0" smtClean="0">
                <a:solidFill>
                  <a:srgbClr val="00188F"/>
                </a:solidFill>
                <a:latin typeface="Segoe UI" pitchFamily="34" charset="0"/>
                <a:ea typeface="Segoe UI" pitchFamily="34" charset="0"/>
              </a:rPr>
              <a:t>Addresses core SharePoint </a:t>
            </a:r>
            <a:r>
              <a:rPr lang="en-US" sz="2400" b="1" dirty="0">
                <a:solidFill>
                  <a:srgbClr val="00188F"/>
                </a:solidFill>
                <a:latin typeface="Segoe UI" pitchFamily="34" charset="0"/>
                <a:ea typeface="Segoe UI" pitchFamily="34" charset="0"/>
              </a:rPr>
              <a:t>challenges</a:t>
            </a:r>
          </a:p>
          <a:p>
            <a:pPr marL="342900" indent="-342900">
              <a:spcBef>
                <a:spcPts val="0"/>
              </a:spcBef>
              <a:spcAft>
                <a:spcPts val="1800"/>
              </a:spcAft>
              <a:buFont typeface="Arial" pitchFamily="34" charset="0"/>
              <a:buChar char="•"/>
            </a:pPr>
            <a:r>
              <a:rPr lang="en-US" sz="2200" spc="-53" dirty="0">
                <a:solidFill>
                  <a:srgbClr val="505050"/>
                </a:solidFill>
                <a:latin typeface="Segoe UI" pitchFamily="34" charset="0"/>
                <a:ea typeface="Segoe UI" pitchFamily="34" charset="0"/>
              </a:rPr>
              <a:t>iSCSI storage integrates transparently</a:t>
            </a:r>
          </a:p>
          <a:p>
            <a:pPr marL="342900" indent="-342900">
              <a:spcBef>
                <a:spcPts val="0"/>
              </a:spcBef>
              <a:spcAft>
                <a:spcPts val="1800"/>
              </a:spcAft>
              <a:buFont typeface="Arial" pitchFamily="34" charset="0"/>
              <a:buChar char="•"/>
            </a:pPr>
            <a:r>
              <a:rPr lang="en-US" sz="2200" spc="-53" dirty="0">
                <a:solidFill>
                  <a:srgbClr val="505050"/>
                </a:solidFill>
                <a:latin typeface="Segoe UI" pitchFamily="34" charset="0"/>
                <a:ea typeface="Segoe UI" pitchFamily="34" charset="0"/>
              </a:rPr>
              <a:t>Local performance + cloud </a:t>
            </a:r>
            <a:r>
              <a:rPr lang="en-US" sz="2200" spc="-53" dirty="0" smtClean="0">
                <a:solidFill>
                  <a:srgbClr val="505050"/>
                </a:solidFill>
                <a:latin typeface="Segoe UI" pitchFamily="34" charset="0"/>
                <a:ea typeface="Segoe UI" pitchFamily="34" charset="0"/>
              </a:rPr>
              <a:t>elasticity = good experience, lower cost, seamless scalability</a:t>
            </a:r>
            <a:endParaRPr lang="en-US" sz="2200" spc="-53" dirty="0">
              <a:solidFill>
                <a:srgbClr val="505050"/>
              </a:solidFill>
              <a:latin typeface="Segoe UI" pitchFamily="34" charset="0"/>
              <a:ea typeface="Segoe UI" pitchFamily="34" charset="0"/>
            </a:endParaRPr>
          </a:p>
          <a:p>
            <a:pPr marL="342900" indent="-342900">
              <a:spcBef>
                <a:spcPts val="0"/>
              </a:spcBef>
              <a:spcAft>
                <a:spcPts val="1800"/>
              </a:spcAft>
              <a:buFont typeface="Arial" pitchFamily="34" charset="0"/>
              <a:buChar char="•"/>
            </a:pPr>
            <a:r>
              <a:rPr lang="en-US" sz="2200" spc="-53" dirty="0">
                <a:solidFill>
                  <a:srgbClr val="505050"/>
                </a:solidFill>
                <a:latin typeface="Segoe UI" pitchFamily="34" charset="0"/>
                <a:ea typeface="Segoe UI" pitchFamily="34" charset="0"/>
              </a:rPr>
              <a:t>Enterprise-grade security for cloud</a:t>
            </a:r>
          </a:p>
          <a:p>
            <a:pPr marL="342900" indent="-342900">
              <a:spcBef>
                <a:spcPts val="0"/>
              </a:spcBef>
              <a:spcAft>
                <a:spcPts val="1800"/>
              </a:spcAft>
              <a:buFont typeface="Arial" pitchFamily="34" charset="0"/>
              <a:buChar char="•"/>
            </a:pPr>
            <a:r>
              <a:rPr lang="en-US" sz="2200" spc="-53" dirty="0">
                <a:solidFill>
                  <a:srgbClr val="505050"/>
                </a:solidFill>
                <a:latin typeface="Segoe UI" pitchFamily="34" charset="0"/>
                <a:ea typeface="Segoe UI" pitchFamily="34" charset="0"/>
              </a:rPr>
              <a:t>Automated </a:t>
            </a:r>
            <a:r>
              <a:rPr lang="en-US" sz="2200" spc="-53" dirty="0" smtClean="0">
                <a:solidFill>
                  <a:srgbClr val="505050"/>
                </a:solidFill>
                <a:latin typeface="Segoe UI" pitchFamily="34" charset="0"/>
                <a:ea typeface="Segoe UI" pitchFamily="34" charset="0"/>
              </a:rPr>
              <a:t>snapshots + </a:t>
            </a:r>
            <a:r>
              <a:rPr lang="en-US" sz="2200" spc="-53" dirty="0">
                <a:solidFill>
                  <a:srgbClr val="505050"/>
                </a:solidFill>
                <a:latin typeface="Segoe UI" pitchFamily="34" charset="0"/>
                <a:ea typeface="Segoe UI" pitchFamily="34" charset="0"/>
              </a:rPr>
              <a:t>rapid </a:t>
            </a:r>
            <a:r>
              <a:rPr lang="en-US" sz="2200" spc="-53" dirty="0" smtClean="0">
                <a:solidFill>
                  <a:srgbClr val="505050"/>
                </a:solidFill>
                <a:latin typeface="Segoe UI" pitchFamily="34" charset="0"/>
                <a:ea typeface="Segoe UI" pitchFamily="34" charset="0"/>
              </a:rPr>
              <a:t>DR = </a:t>
            </a:r>
            <a:br>
              <a:rPr lang="en-US" sz="2200" spc="-53" dirty="0" smtClean="0">
                <a:solidFill>
                  <a:srgbClr val="505050"/>
                </a:solidFill>
                <a:latin typeface="Segoe UI" pitchFamily="34" charset="0"/>
                <a:ea typeface="Segoe UI" pitchFamily="34" charset="0"/>
              </a:rPr>
            </a:br>
            <a:r>
              <a:rPr lang="en-US" sz="2200" spc="-53" dirty="0" smtClean="0">
                <a:solidFill>
                  <a:srgbClr val="505050"/>
                </a:solidFill>
                <a:latin typeface="Segoe UI" pitchFamily="34" charset="0"/>
                <a:ea typeface="Segoe UI" pitchFamily="34" charset="0"/>
              </a:rPr>
              <a:t>better data protection, less mgmt time</a:t>
            </a:r>
            <a:endParaRPr lang="en-US" sz="2400" dirty="0" smtClean="0"/>
          </a:p>
          <a:p>
            <a:pPr lvl="1">
              <a:spcAft>
                <a:spcPts val="1800"/>
              </a:spcAft>
            </a:pPr>
            <a:endParaRPr lang="en-US" sz="1800" dirty="0" smtClean="0"/>
          </a:p>
          <a:p>
            <a:pPr lvl="1">
              <a:spcAft>
                <a:spcPts val="1800"/>
              </a:spcAft>
            </a:pPr>
            <a:endParaRPr lang="en-US" sz="1800" dirty="0"/>
          </a:p>
        </p:txBody>
      </p:sp>
      <p:sp>
        <p:nvSpPr>
          <p:cNvPr id="31" name="TextBox 30"/>
          <p:cNvSpPr txBox="1"/>
          <p:nvPr/>
        </p:nvSpPr>
        <p:spPr>
          <a:xfrm rot="16200000">
            <a:off x="-257004" y="5770639"/>
            <a:ext cx="1464509" cy="284679"/>
          </a:xfrm>
          <a:prstGeom prst="rect">
            <a:avLst/>
          </a:prstGeom>
          <a:noFill/>
        </p:spPr>
        <p:txBody>
          <a:bodyPr wrap="square" lIns="68565" tIns="34283" rIns="68565" bIns="34283">
            <a:spAutoFit/>
          </a:bodyPr>
          <a:lstStyle/>
          <a:p>
            <a:pPr algn="ctr" defTabSz="685663">
              <a:defRPr/>
            </a:pPr>
            <a:r>
              <a:rPr lang="en-US" sz="1400" b="1" kern="0" dirty="0" smtClean="0">
                <a:solidFill>
                  <a:srgbClr val="505050"/>
                </a:solidFill>
              </a:rPr>
              <a:t>Cloud storage</a:t>
            </a:r>
          </a:p>
        </p:txBody>
      </p:sp>
      <p:sp>
        <p:nvSpPr>
          <p:cNvPr id="3" name="TextBox 2"/>
          <p:cNvSpPr txBox="1"/>
          <p:nvPr/>
        </p:nvSpPr>
        <p:spPr>
          <a:xfrm>
            <a:off x="2407972" y="2909056"/>
            <a:ext cx="1586898" cy="517065"/>
          </a:xfrm>
          <a:prstGeom prst="rect">
            <a:avLst/>
          </a:prstGeom>
          <a:noFill/>
        </p:spPr>
        <p:txBody>
          <a:bodyPr wrap="square" lIns="182880" tIns="146304" rIns="182880" bIns="146304" rtlCol="0">
            <a:spAutoFit/>
          </a:bodyPr>
          <a:lstStyle/>
          <a:p>
            <a:pPr>
              <a:lnSpc>
                <a:spcPct val="90000"/>
              </a:lnSpc>
              <a:spcAft>
                <a:spcPts val="600"/>
              </a:spcAft>
            </a:pPr>
            <a:r>
              <a:rPr lang="en-US" sz="1600" dirty="0" smtClean="0">
                <a:gradFill>
                  <a:gsLst>
                    <a:gs pos="2917">
                      <a:srgbClr val="505050"/>
                    </a:gs>
                    <a:gs pos="30000">
                      <a:srgbClr val="505050"/>
                    </a:gs>
                  </a:gsLst>
                  <a:lin ang="5400000" scaled="0"/>
                </a:gradFill>
              </a:rPr>
              <a:t>StorSimple</a:t>
            </a:r>
          </a:p>
        </p:txBody>
      </p:sp>
    </p:spTree>
    <p:extLst>
      <p:ext uri="{BB962C8B-B14F-4D97-AF65-F5344CB8AC3E}">
        <p14:creationId xmlns:p14="http://schemas.microsoft.com/office/powerpoint/2010/main" val="1164593603"/>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Summary</a:t>
            </a:r>
            <a:endParaRPr lang="en-US" dirty="0"/>
          </a:p>
        </p:txBody>
      </p:sp>
      <p:sp>
        <p:nvSpPr>
          <p:cNvPr id="3" name="Text Placeholder 1"/>
          <p:cNvSpPr txBox="1">
            <a:spLocks/>
          </p:cNvSpPr>
          <p:nvPr/>
        </p:nvSpPr>
        <p:spPr>
          <a:xfrm>
            <a:off x="3232635" y="5004907"/>
            <a:ext cx="2819399" cy="1524000"/>
          </a:xfrm>
          <a:prstGeom prst="rect">
            <a:avLst/>
          </a:prstGeom>
        </p:spPr>
        <p:txBody>
          <a:bodyPr vert="horz" wrap="square" lIns="146304" tIns="91440" rIns="146304" bIns="91440" rtlCol="0">
            <a:normAutofit/>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505050"/>
              </a:buClr>
              <a:buFont typeface="Wingdings" panose="05000000000000000000" pitchFamily="2" charset="2"/>
              <a:buNone/>
            </a:pPr>
            <a:r>
              <a:rPr lang="en-US" sz="2000" dirty="0" smtClean="0">
                <a:gradFill>
                  <a:gsLst>
                    <a:gs pos="1250">
                      <a:srgbClr val="505050"/>
                    </a:gs>
                    <a:gs pos="100000">
                      <a:srgbClr val="505050"/>
                    </a:gs>
                  </a:gsLst>
                  <a:lin ang="5400000" scaled="0"/>
                </a:gradFill>
              </a:rPr>
              <a:t>Realize the true cost of large scale storage</a:t>
            </a:r>
          </a:p>
        </p:txBody>
      </p:sp>
      <p:pic>
        <p:nvPicPr>
          <p:cNvPr id="4" name="Picture 3"/>
          <p:cNvPicPr>
            <a:picLocks noChangeAspect="1"/>
          </p:cNvPicPr>
          <p:nvPr/>
        </p:nvPicPr>
        <p:blipFill>
          <a:blip r:embed="rId2"/>
          <a:stretch>
            <a:fillRect/>
          </a:stretch>
        </p:blipFill>
        <p:spPr>
          <a:xfrm>
            <a:off x="3727935" y="2620485"/>
            <a:ext cx="1828800" cy="1828800"/>
          </a:xfrm>
          <a:prstGeom prst="rect">
            <a:avLst/>
          </a:prstGeom>
        </p:spPr>
      </p:pic>
      <p:sp>
        <p:nvSpPr>
          <p:cNvPr id="5" name="Text Placeholder 1"/>
          <p:cNvSpPr txBox="1">
            <a:spLocks/>
          </p:cNvSpPr>
          <p:nvPr/>
        </p:nvSpPr>
        <p:spPr>
          <a:xfrm>
            <a:off x="327649" y="5009965"/>
            <a:ext cx="2819399" cy="1524000"/>
          </a:xfrm>
        </p:spPr>
        <p:txBody>
          <a:bodyPr vert="horz" wrap="square" lIns="146304" tIns="91440" rIns="146304" bIns="91440" rtlCol="0">
            <a:normAutofit/>
          </a:bodyPr>
          <a:lstStyle>
            <a:defPPr>
              <a:defRPr lang="en-US"/>
            </a:defPPr>
            <a:lvl1pPr marR="0" indent="0" algn="ctr" fontAlgn="auto">
              <a:lnSpc>
                <a:spcPct val="90000"/>
              </a:lnSpc>
              <a:spcBef>
                <a:spcPct val="20000"/>
              </a:spcBef>
              <a:spcAft>
                <a:spcPts val="0"/>
              </a:spcAft>
              <a:buClr>
                <a:schemeClr val="tx1"/>
              </a:buClr>
              <a:buSzPct val="90000"/>
              <a:buFont typeface="Wingdings" panose="05000000000000000000" pitchFamily="2" charset="2"/>
              <a:buNone/>
              <a:tabLst/>
              <a:defRPr sz="2000" spc="0" baseline="0">
                <a:gradFill>
                  <a:gsLst>
                    <a:gs pos="1250">
                      <a:schemeClr val="tx1"/>
                    </a:gs>
                    <a:gs pos="100000">
                      <a:schemeClr val="tx1"/>
                    </a:gs>
                  </a:gsLst>
                  <a:lin ang="5400000" scaled="0"/>
                </a:gradFill>
                <a:latin typeface="+mj-lt"/>
              </a:defRPr>
            </a:lvl1pPr>
            <a:lvl2pPr marL="584200" marR="0" indent="-241300" fontAlgn="auto">
              <a:lnSpc>
                <a:spcPct val="90000"/>
              </a:lnSpc>
              <a:spcBef>
                <a:spcPct val="20000"/>
              </a:spcBef>
              <a:spcAft>
                <a:spcPts val="0"/>
              </a:spcAft>
              <a:buClr>
                <a:schemeClr val="tx1"/>
              </a:buClr>
              <a:buSzPct val="90000"/>
              <a:buFont typeface="Wingdings" panose="05000000000000000000" pitchFamily="2" charset="2"/>
              <a:buChar char="§"/>
              <a:tabLst/>
              <a:defRPr sz="2400" spc="0" baseline="0">
                <a:gradFill>
                  <a:gsLst>
                    <a:gs pos="1250">
                      <a:schemeClr val="tx1"/>
                    </a:gs>
                    <a:gs pos="100000">
                      <a:schemeClr val="tx1"/>
                    </a:gs>
                  </a:gsLst>
                  <a:lin ang="5400000" scaled="0"/>
                </a:gradFill>
              </a:defRPr>
            </a:lvl2pPr>
            <a:lvl3pPr marL="800100" marR="0" indent="-228600" fontAlgn="auto">
              <a:lnSpc>
                <a:spcPct val="90000"/>
              </a:lnSpc>
              <a:spcBef>
                <a:spcPct val="20000"/>
              </a:spcBef>
              <a:spcAft>
                <a:spcPts val="0"/>
              </a:spcAft>
              <a:buClr>
                <a:schemeClr val="tx1"/>
              </a:buClr>
              <a:buSzPct val="90000"/>
              <a:buFont typeface="Wingdings" panose="05000000000000000000" pitchFamily="2" charset="2"/>
              <a:buChar char="§"/>
              <a:tabLst/>
              <a:defRPr sz="2400" spc="0" baseline="0">
                <a:gradFill>
                  <a:gsLst>
                    <a:gs pos="1250">
                      <a:schemeClr val="tx1"/>
                    </a:gs>
                    <a:gs pos="100000">
                      <a:schemeClr val="tx1"/>
                    </a:gs>
                  </a:gsLst>
                  <a:lin ang="5400000" scaled="0"/>
                </a:gradFill>
              </a:defRPr>
            </a:lvl3pPr>
            <a:lvl4pPr marL="1028700" marR="0" indent="-228600" fontAlgn="auto">
              <a:lnSpc>
                <a:spcPct val="90000"/>
              </a:lnSpc>
              <a:spcBef>
                <a:spcPct val="20000"/>
              </a:spcBef>
              <a:spcAft>
                <a:spcPts val="0"/>
              </a:spcAft>
              <a:buClr>
                <a:schemeClr val="tx1"/>
              </a:buClr>
              <a:buSzPct val="90000"/>
              <a:buFont typeface="Wingdings" panose="05000000000000000000" pitchFamily="2" charset="2"/>
              <a:buChar char="§"/>
              <a:tabLst/>
              <a:defRPr sz="2000" spc="0" baseline="0">
                <a:gradFill>
                  <a:gsLst>
                    <a:gs pos="1250">
                      <a:schemeClr val="tx1"/>
                    </a:gs>
                    <a:gs pos="100000">
                      <a:schemeClr val="tx1"/>
                    </a:gs>
                  </a:gsLst>
                  <a:lin ang="5400000" scaled="0"/>
                </a:gradFill>
              </a:defRPr>
            </a:lvl4pPr>
            <a:lvl5pPr marL="1257300" marR="0" indent="-228600" fontAlgn="auto">
              <a:lnSpc>
                <a:spcPct val="90000"/>
              </a:lnSpc>
              <a:spcBef>
                <a:spcPct val="20000"/>
              </a:spcBef>
              <a:spcAft>
                <a:spcPts val="0"/>
              </a:spcAft>
              <a:buClr>
                <a:schemeClr val="tx1"/>
              </a:buClr>
              <a:buSzPct val="90000"/>
              <a:buFont typeface="Wingdings" panose="05000000000000000000" pitchFamily="2" charset="2"/>
              <a:buChar char="§"/>
              <a:tabLst/>
              <a:defRPr sz="2000" spc="0" baseline="0">
                <a:gradFill>
                  <a:gsLst>
                    <a:gs pos="1250">
                      <a:schemeClr val="tx1"/>
                    </a:gs>
                    <a:gs pos="100000">
                      <a:schemeClr val="tx1"/>
                    </a:gs>
                  </a:gsLst>
                  <a:lin ang="5400000" scaled="0"/>
                </a:gradFill>
              </a:defRPr>
            </a:lvl5pPr>
            <a:lvl6pPr marL="2565040" indent="-233186">
              <a:spcBef>
                <a:spcPct val="20000"/>
              </a:spcBef>
              <a:buFont typeface="Arial" pitchFamily="34" charset="0"/>
              <a:buChar char="•"/>
              <a:defRPr sz="2000"/>
            </a:lvl6pPr>
            <a:lvl7pPr marL="3031412" indent="-233186">
              <a:spcBef>
                <a:spcPct val="20000"/>
              </a:spcBef>
              <a:buFont typeface="Arial" pitchFamily="34" charset="0"/>
              <a:buChar char="•"/>
              <a:defRPr sz="2000"/>
            </a:lvl7pPr>
            <a:lvl8pPr marL="3497783" indent="-233186">
              <a:spcBef>
                <a:spcPct val="20000"/>
              </a:spcBef>
              <a:buFont typeface="Arial" pitchFamily="34" charset="0"/>
              <a:buChar char="•"/>
              <a:defRPr sz="2000"/>
            </a:lvl8pPr>
            <a:lvl9pPr marL="3964155" indent="-233186">
              <a:spcBef>
                <a:spcPct val="20000"/>
              </a:spcBef>
              <a:buFont typeface="Arial" pitchFamily="34" charset="0"/>
              <a:buChar char="•"/>
              <a:defRPr sz="2000"/>
            </a:lvl9pPr>
          </a:lstStyle>
          <a:p>
            <a:pPr>
              <a:buClr>
                <a:srgbClr val="505050"/>
              </a:buClr>
            </a:pPr>
            <a:r>
              <a:rPr lang="en-US" dirty="0" smtClean="0">
                <a:gradFill>
                  <a:gsLst>
                    <a:gs pos="1250">
                      <a:srgbClr val="505050"/>
                    </a:gs>
                    <a:gs pos="100000">
                      <a:srgbClr val="505050"/>
                    </a:gs>
                  </a:gsLst>
                  <a:lin ang="5400000" scaled="0"/>
                </a:gradFill>
              </a:rPr>
              <a:t>Know your organization</a:t>
            </a:r>
            <a:endParaRPr lang="en-US" dirty="0">
              <a:gradFill>
                <a:gsLst>
                  <a:gs pos="1250">
                    <a:srgbClr val="505050"/>
                  </a:gs>
                  <a:gs pos="100000">
                    <a:srgbClr val="505050"/>
                  </a:gs>
                </a:gsLst>
                <a:lin ang="5400000" scaled="0"/>
              </a:gradFill>
            </a:endParaRPr>
          </a:p>
        </p:txBody>
      </p:sp>
      <p:sp>
        <p:nvSpPr>
          <p:cNvPr id="8" name="Text Placeholder 1"/>
          <p:cNvSpPr txBox="1">
            <a:spLocks/>
          </p:cNvSpPr>
          <p:nvPr/>
        </p:nvSpPr>
        <p:spPr>
          <a:xfrm>
            <a:off x="6170406" y="5009965"/>
            <a:ext cx="2819399" cy="1524000"/>
          </a:xfrm>
          <a:prstGeom prst="rect">
            <a:avLst/>
          </a:prstGeom>
        </p:spPr>
        <p:txBody>
          <a:bodyPr vert="horz" wrap="square" lIns="146304" tIns="91440" rIns="146304" bIns="91440" rtlCol="0">
            <a:normAutofit/>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505050"/>
              </a:buClr>
              <a:buFont typeface="Wingdings" panose="05000000000000000000" pitchFamily="2" charset="2"/>
              <a:buNone/>
            </a:pPr>
            <a:r>
              <a:rPr lang="en-US" sz="2000" dirty="0" smtClean="0">
                <a:gradFill>
                  <a:gsLst>
                    <a:gs pos="1250">
                      <a:srgbClr val="505050"/>
                    </a:gs>
                    <a:gs pos="100000">
                      <a:srgbClr val="505050"/>
                    </a:gs>
                  </a:gsLst>
                  <a:lin ang="5400000" scaled="0"/>
                </a:gradFill>
              </a:rPr>
              <a:t>Prepare for Growth Management</a:t>
            </a:r>
          </a:p>
        </p:txBody>
      </p:sp>
      <p:pic>
        <p:nvPicPr>
          <p:cNvPr id="10" name="Picture 9"/>
          <p:cNvPicPr>
            <a:picLocks noChangeAspect="1"/>
          </p:cNvPicPr>
          <p:nvPr/>
        </p:nvPicPr>
        <p:blipFill>
          <a:blip r:embed="rId3"/>
          <a:stretch>
            <a:fillRect/>
          </a:stretch>
        </p:blipFill>
        <p:spPr>
          <a:xfrm>
            <a:off x="6632921" y="2620485"/>
            <a:ext cx="1828800" cy="1828800"/>
          </a:xfrm>
          <a:prstGeom prst="rect">
            <a:avLst/>
          </a:prstGeom>
        </p:spPr>
      </p:pic>
      <p:pic>
        <p:nvPicPr>
          <p:cNvPr id="11" name="Picture 4" descr="http://windowsitpro.com/site-files/windowsitpro.com/files/imagecache/large_img/uploads/2014/01/onedrivebusiness.jpg"/>
          <p:cNvPicPr>
            <a:picLocks noChangeAspect="1" noChangeArrowheads="1"/>
          </p:cNvPicPr>
          <p:nvPr/>
        </p:nvPicPr>
        <p:blipFill rotWithShape="1">
          <a:blip r:embed="rId4">
            <a:extLst>
              <a:ext uri="{28A0092B-C50C-407E-A947-70E740481C1C}">
                <a14:useLocalDpi xmlns:a14="http://schemas.microsoft.com/office/drawing/2010/main" val="0"/>
              </a:ext>
            </a:extLst>
          </a:blip>
          <a:srcRect l="18823" t="26640" r="26051" b="37539"/>
          <a:stretch/>
        </p:blipFill>
        <p:spPr bwMode="auto">
          <a:xfrm>
            <a:off x="6827837" y="486084"/>
            <a:ext cx="4655210" cy="170312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brain icon for Windows 8/Metro - Icons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2949" y="2620485"/>
            <a:ext cx="1828800" cy="18288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 Placeholder 1"/>
          <p:cNvSpPr txBox="1">
            <a:spLocks/>
          </p:cNvSpPr>
          <p:nvPr/>
        </p:nvSpPr>
        <p:spPr>
          <a:xfrm>
            <a:off x="9058481" y="5004907"/>
            <a:ext cx="2819399" cy="1524000"/>
          </a:xfrm>
          <a:prstGeom prst="rect">
            <a:avLst/>
          </a:prstGeom>
        </p:spPr>
        <p:txBody>
          <a:bodyPr vert="horz" wrap="square" lIns="146304" tIns="91440" rIns="146304" bIns="91440" rtlCol="0">
            <a:normAutofit/>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505050"/>
              </a:buClr>
              <a:buFont typeface="Wingdings" panose="05000000000000000000" pitchFamily="2" charset="2"/>
              <a:buNone/>
            </a:pPr>
            <a:r>
              <a:rPr lang="en-US" sz="2000" dirty="0" smtClean="0">
                <a:gradFill>
                  <a:gsLst>
                    <a:gs pos="1250">
                      <a:srgbClr val="505050"/>
                    </a:gs>
                    <a:gs pos="100000">
                      <a:srgbClr val="505050"/>
                    </a:gs>
                  </a:gsLst>
                  <a:lin ang="5400000" scaled="0"/>
                </a:gradFill>
              </a:rPr>
              <a:t>Find the solution that fits your needs</a:t>
            </a:r>
          </a:p>
        </p:txBody>
      </p:sp>
      <p:pic>
        <p:nvPicPr>
          <p:cNvPr id="15" name="Picture 4" descr="medal2 icon for Windows 8/Metro - Icons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37906" y="2604610"/>
            <a:ext cx="1860551" cy="1860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5264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912057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BEBA8EAE-BF5A-486C-A8C5-ECC9F3942E4B}">
                <a14:imgProps xmlns:a14="http://schemas.microsoft.com/office/drawing/2010/main">
                  <a14:imgLayer r:embed="rId3">
                    <a14:imgEffect>
                      <a14:backgroundRemoval t="4735" b="89694" l="5784" r="97575">
                        <a14:foregroundMark x1="29104" y1="26741" x2="29104" y2="26741"/>
                      </a14:backgroundRemoval>
                    </a14:imgEffect>
                  </a14:imgLayer>
                </a14:imgProps>
              </a:ext>
            </a:extLst>
          </a:blip>
          <a:stretch>
            <a:fillRect/>
          </a:stretch>
        </p:blipFill>
        <p:spPr>
          <a:xfrm>
            <a:off x="1631853" y="2963862"/>
            <a:ext cx="3425727" cy="2294470"/>
          </a:xfrm>
          <a:prstGeom prst="rect">
            <a:avLst/>
          </a:prstGeom>
        </p:spPr>
      </p:pic>
      <p:sp>
        <p:nvSpPr>
          <p:cNvPr id="4" name="Title 3"/>
          <p:cNvSpPr>
            <a:spLocks noGrp="1"/>
          </p:cNvSpPr>
          <p:nvPr>
            <p:ph type="title"/>
          </p:nvPr>
        </p:nvSpPr>
        <p:spPr>
          <a:xfrm>
            <a:off x="2027237" y="1817687"/>
            <a:ext cx="2971798" cy="917575"/>
          </a:xfrm>
        </p:spPr>
        <p:txBody>
          <a:bodyPr/>
          <a:lstStyle/>
          <a:p>
            <a:r>
              <a:rPr lang="en-US" sz="6600" b="1" dirty="0" smtClean="0">
                <a:solidFill>
                  <a:schemeClr val="accent4">
                    <a:lumMod val="60000"/>
                    <a:lumOff val="40000"/>
                  </a:schemeClr>
                </a:solidFill>
              </a:rPr>
              <a:t>Meet</a:t>
            </a:r>
            <a:endParaRPr lang="en-US" sz="6600" b="1" dirty="0">
              <a:solidFill>
                <a:schemeClr val="accent4">
                  <a:lumMod val="60000"/>
                  <a:lumOff val="40000"/>
                </a:schemeClr>
              </a:solidFill>
            </a:endParaRPr>
          </a:p>
        </p:txBody>
      </p:sp>
      <p:grpSp>
        <p:nvGrpSpPr>
          <p:cNvPr id="10" name="Group 9"/>
          <p:cNvGrpSpPr/>
          <p:nvPr/>
        </p:nvGrpSpPr>
        <p:grpSpPr>
          <a:xfrm>
            <a:off x="4999035" y="3192462"/>
            <a:ext cx="5594307" cy="2422702"/>
            <a:chOff x="4999035" y="3192462"/>
            <a:chExt cx="5594307" cy="2422702"/>
          </a:xfrm>
        </p:grpSpPr>
        <p:pic>
          <p:nvPicPr>
            <p:cNvPr id="7" name="Picture 6"/>
            <p:cNvPicPr>
              <a:picLocks noChangeAspect="1"/>
            </p:cNvPicPr>
            <p:nvPr/>
          </p:nvPicPr>
          <p:blipFill>
            <a:blip r:embed="rId4"/>
            <a:stretch>
              <a:fillRect/>
            </a:stretch>
          </p:blipFill>
          <p:spPr>
            <a:xfrm>
              <a:off x="4999035" y="3192462"/>
              <a:ext cx="5594307" cy="2235046"/>
            </a:xfrm>
            <a:prstGeom prst="rect">
              <a:avLst/>
            </a:prstGeom>
          </p:spPr>
        </p:pic>
        <p:pic>
          <p:nvPicPr>
            <p:cNvPr id="9" name="Picture 8"/>
            <p:cNvPicPr>
              <a:picLocks noChangeAspect="1"/>
            </p:cNvPicPr>
            <p:nvPr/>
          </p:nvPicPr>
          <p:blipFill>
            <a:blip r:embed="rId5">
              <a:extLst>
                <a:ext uri="{BEBA8EAE-BF5A-486C-A8C5-ECC9F3942E4B}">
                  <a14:imgProps xmlns:a14="http://schemas.microsoft.com/office/drawing/2010/main">
                    <a14:imgLayer r:embed="rId6">
                      <a14:imgEffect>
                        <a14:saturation sat="400000"/>
                      </a14:imgEffect>
                    </a14:imgLayer>
                  </a14:imgProps>
                </a:ext>
              </a:extLst>
            </a:blip>
            <a:stretch>
              <a:fillRect/>
            </a:stretch>
          </p:blipFill>
          <p:spPr>
            <a:xfrm>
              <a:off x="9370099" y="4929364"/>
              <a:ext cx="957263" cy="685800"/>
            </a:xfrm>
            <a:prstGeom prst="rect">
              <a:avLst/>
            </a:prstGeom>
          </p:spPr>
        </p:pic>
      </p:grpSp>
      <p:pic>
        <p:nvPicPr>
          <p:cNvPr id="11" name="Picture 10"/>
          <p:cNvPicPr>
            <a:picLocks noChangeAspect="1"/>
          </p:cNvPicPr>
          <p:nvPr/>
        </p:nvPicPr>
        <p:blipFill>
          <a:blip r:embed="rId7">
            <a:extLst>
              <a:ext uri="{BEBA8EAE-BF5A-486C-A8C5-ECC9F3942E4B}">
                <a14:imgProps xmlns:a14="http://schemas.microsoft.com/office/drawing/2010/main">
                  <a14:imgLayer r:embed="rId8">
                    <a14:imgEffect>
                      <a14:backgroundRemoval t="3578" b="89949" l="0" r="99416">
                        <a14:foregroundMark x1="15513" y1="26746" x2="15513" y2="26746"/>
                        <a14:foregroundMark x1="21184" y1="34923" x2="21184" y2="34923"/>
                        <a14:foregroundMark x1="42702" y1="32368" x2="42702" y2="32368"/>
                        <a14:foregroundMark x1="64470" y1="30324" x2="64470" y2="30324"/>
                        <a14:foregroundMark x1="72727" y1="16184" x2="72727" y2="16184"/>
                        <a14:foregroundMark x1="72727" y1="32198" x2="72727" y2="32198"/>
                        <a14:foregroundMark x1="76647" y1="28620" x2="76647" y2="28620"/>
                        <a14:foregroundMark x1="88073" y1="34923" x2="88073" y2="34923"/>
                        <a14:foregroundMark x1="85905" y1="75639" x2="85905" y2="75639"/>
                        <a14:foregroundMark x1="79149" y1="78194" x2="79149" y2="78194"/>
                        <a14:foregroundMark x1="75813" y1="75128" x2="75813" y2="75128"/>
                        <a14:foregroundMark x1="65054" y1="71210" x2="65054" y2="71210"/>
                        <a14:foregroundMark x1="55379" y1="62521" x2="55379" y2="62521"/>
                        <a14:foregroundMark x1="55463" y1="73595" x2="55463" y2="73595"/>
                        <a14:foregroundMark x1="47873" y1="76320" x2="47873" y2="76320"/>
                        <a14:foregroundMark x1="44871" y1="76831" x2="44871" y2="76831"/>
                        <a14:foregroundMark x1="32861" y1="65588" x2="32861" y2="65588"/>
                        <a14:foregroundMark x1="18599" y1="75809" x2="18599" y2="75809"/>
                        <a14:foregroundMark x1="15013" y1="76320" x2="15013" y2="76320"/>
                        <a14:foregroundMark x1="3503" y1="67121" x2="3503" y2="67121"/>
                      </a14:backgroundRemoval>
                    </a14:imgEffect>
                  </a14:imgLayer>
                </a14:imgProps>
              </a:ext>
            </a:extLst>
          </a:blip>
          <a:stretch>
            <a:fillRect/>
          </a:stretch>
        </p:blipFill>
        <p:spPr>
          <a:xfrm>
            <a:off x="5016640" y="2838043"/>
            <a:ext cx="4800602" cy="2350253"/>
          </a:xfrm>
          <a:prstGeom prst="rect">
            <a:avLst/>
          </a:prstGeom>
        </p:spPr>
      </p:pic>
    </p:spTree>
    <p:extLst>
      <p:ext uri="{BB962C8B-B14F-4D97-AF65-F5344CB8AC3E}">
        <p14:creationId xmlns:p14="http://schemas.microsoft.com/office/powerpoint/2010/main" val="36735095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500"/>
                            </p:stCondLst>
                            <p:childTnLst>
                              <p:par>
                                <p:cTn id="18" presetID="0" presetClass="path" presetSubtype="0" accel="50000" decel="50000" fill="hold" nodeType="afterEffect">
                                  <p:stCondLst>
                                    <p:cond delay="300"/>
                                  </p:stCondLst>
                                  <p:childTnLst>
                                    <p:animMotion origin="layout" path="M 9.54812E-7 -2.78711E-6 L 9.54812E-7 -2.78711E-6 C 0.02221 0.00091 0.04455 -0.00046 0.06676 0.00295 C 0.07097 0.0034 0.07442 0.0093 0.07851 0.0118 C 0.08616 0.01634 0.09421 0.01906 0.10187 0.0236 C 0.10978 0.02837 0.10531 0.02542 0.11527 0.03245 C 0.1191 0.03858 0.1228 0.04494 0.12688 0.05038 C 0.12957 0.05379 0.13301 0.05515 0.13531 0.05924 C 0.13799 0.06423 0.15497 0.10145 0.15867 0.1128 C 0.16084 0.11938 0.16199 0.12664 0.16365 0.13345 C 0.16531 0.13958 0.16709 0.14548 0.16875 0.15138 C 0.17041 0.17294 0.17284 0.20472 0.17539 0.22265 L 0.17705 0.23445 C 0.17769 0.24739 0.17807 0.26033 0.17871 0.27326 C 0.17909 0.28007 0.18011 0.28711 0.18037 0.29392 C 0.18114 0.3089 0.18152 0.32365 0.18216 0.33863 C 0.18101 0.4217 0.18037 0.50499 0.17705 0.58806 C 0.17463 0.64775 0.17654 0.59714 0.17373 0.64162 C 0.17041 0.69428 0.17386 0.6557 0.17041 0.69201 C 0.16977 0.70994 0.16965 0.72764 0.16875 0.74557 C 0.1662 0.79392 0.16709 0.70835 0.16709 0.77531 " pathEditMode="relative" ptsTypes="AAAAAAAAAAAAAAAAAAAAA">
                                      <p:cBhvr>
                                        <p:cTn id="19" dur="2000" fill="hold"/>
                                        <p:tgtEl>
                                          <p:spTgt spid="10"/>
                                        </p:tgtEl>
                                        <p:attrNameLst>
                                          <p:attrName>ppt_x</p:attrName>
                                          <p:attrName>ppt_y</p:attrName>
                                        </p:attrNameLst>
                                      </p:cBhvr>
                                    </p:animMotion>
                                  </p:childTnLst>
                                </p:cTn>
                              </p:par>
                              <p:par>
                                <p:cTn id="20" presetID="6" presetClass="emph" presetSubtype="0" fill="hold" nodeType="withEffect">
                                  <p:stCondLst>
                                    <p:cond delay="300"/>
                                  </p:stCondLst>
                                  <p:childTnLst>
                                    <p:animScale>
                                      <p:cBhvr>
                                        <p:cTn id="21" dur="2000" fill="hold"/>
                                        <p:tgtEl>
                                          <p:spTgt spid="10"/>
                                        </p:tgtEl>
                                      </p:cBhvr>
                                      <p:by x="25000" y="25000"/>
                                    </p:animScale>
                                  </p:childTnLst>
                                </p:cTn>
                              </p:par>
                              <p:par>
                                <p:cTn id="22" presetID="10" presetClass="exit" presetSubtype="0" fill="hold" nodeType="withEffect">
                                  <p:stCondLst>
                                    <p:cond delay="1300"/>
                                  </p:stCondLst>
                                  <p:childTnLst>
                                    <p:animEffect transition="out" filter="fade">
                                      <p:cBhvr>
                                        <p:cTn id="23" dur="1000"/>
                                        <p:tgtEl>
                                          <p:spTgt spid="10"/>
                                        </p:tgtEl>
                                      </p:cBhvr>
                                    </p:animEffect>
                                    <p:set>
                                      <p:cBhvr>
                                        <p:cTn id="24" dur="1" fill="hold">
                                          <p:stCondLst>
                                            <p:cond delay="999"/>
                                          </p:stCondLst>
                                        </p:cTn>
                                        <p:tgtEl>
                                          <p:spTgt spid="10"/>
                                        </p:tgtEl>
                                        <p:attrNameLst>
                                          <p:attrName>style.visibility</p:attrName>
                                        </p:attrNameLst>
                                      </p:cBhvr>
                                      <p:to>
                                        <p:strVal val="hidden"/>
                                      </p:to>
                                    </p:set>
                                  </p:childTnLst>
                                </p:cTn>
                              </p:par>
                            </p:childTnLst>
                          </p:cTn>
                        </p:par>
                        <p:par>
                          <p:cTn id="25" fill="hold">
                            <p:stCondLst>
                              <p:cond delay="3800"/>
                            </p:stCondLst>
                            <p:childTnLst>
                              <p:par>
                                <p:cTn id="26" presetID="26"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80">
                                          <p:stCondLst>
                                            <p:cond delay="0"/>
                                          </p:stCondLst>
                                        </p:cTn>
                                        <p:tgtEl>
                                          <p:spTgt spid="11"/>
                                        </p:tgtEl>
                                      </p:cBhvr>
                                    </p:animEffect>
                                    <p:anim calcmode="lin" valueType="num">
                                      <p:cBhvr>
                                        <p:cTn id="29"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4" dur="26">
                                          <p:stCondLst>
                                            <p:cond delay="650"/>
                                          </p:stCondLst>
                                        </p:cTn>
                                        <p:tgtEl>
                                          <p:spTgt spid="11"/>
                                        </p:tgtEl>
                                      </p:cBhvr>
                                      <p:to x="100000" y="60000"/>
                                    </p:animScale>
                                    <p:animScale>
                                      <p:cBhvr>
                                        <p:cTn id="35" dur="166" decel="50000">
                                          <p:stCondLst>
                                            <p:cond delay="676"/>
                                          </p:stCondLst>
                                        </p:cTn>
                                        <p:tgtEl>
                                          <p:spTgt spid="11"/>
                                        </p:tgtEl>
                                      </p:cBhvr>
                                      <p:to x="100000" y="100000"/>
                                    </p:animScale>
                                    <p:animScale>
                                      <p:cBhvr>
                                        <p:cTn id="36" dur="26">
                                          <p:stCondLst>
                                            <p:cond delay="1312"/>
                                          </p:stCondLst>
                                        </p:cTn>
                                        <p:tgtEl>
                                          <p:spTgt spid="11"/>
                                        </p:tgtEl>
                                      </p:cBhvr>
                                      <p:to x="100000" y="80000"/>
                                    </p:animScale>
                                    <p:animScale>
                                      <p:cBhvr>
                                        <p:cTn id="37" dur="166" decel="50000">
                                          <p:stCondLst>
                                            <p:cond delay="1338"/>
                                          </p:stCondLst>
                                        </p:cTn>
                                        <p:tgtEl>
                                          <p:spTgt spid="11"/>
                                        </p:tgtEl>
                                      </p:cBhvr>
                                      <p:to x="100000" y="100000"/>
                                    </p:animScale>
                                    <p:animScale>
                                      <p:cBhvr>
                                        <p:cTn id="38" dur="26">
                                          <p:stCondLst>
                                            <p:cond delay="1642"/>
                                          </p:stCondLst>
                                        </p:cTn>
                                        <p:tgtEl>
                                          <p:spTgt spid="11"/>
                                        </p:tgtEl>
                                      </p:cBhvr>
                                      <p:to x="100000" y="90000"/>
                                    </p:animScale>
                                    <p:animScale>
                                      <p:cBhvr>
                                        <p:cTn id="39" dur="166" decel="50000">
                                          <p:stCondLst>
                                            <p:cond delay="1668"/>
                                          </p:stCondLst>
                                        </p:cTn>
                                        <p:tgtEl>
                                          <p:spTgt spid="11"/>
                                        </p:tgtEl>
                                      </p:cBhvr>
                                      <p:to x="100000" y="100000"/>
                                    </p:animScale>
                                    <p:animScale>
                                      <p:cBhvr>
                                        <p:cTn id="40" dur="26">
                                          <p:stCondLst>
                                            <p:cond delay="1808"/>
                                          </p:stCondLst>
                                        </p:cTn>
                                        <p:tgtEl>
                                          <p:spTgt spid="11"/>
                                        </p:tgtEl>
                                      </p:cBhvr>
                                      <p:to x="100000" y="95000"/>
                                    </p:animScale>
                                    <p:animScale>
                                      <p:cBhvr>
                                        <p:cTn id="41"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9037" y="2582863"/>
            <a:ext cx="6248400" cy="1828799"/>
          </a:xfrm>
        </p:spPr>
        <p:txBody>
          <a:bodyPr/>
          <a:lstStyle/>
          <a:p>
            <a:r>
              <a:rPr lang="en-US" dirty="0" smtClean="0"/>
              <a:t>Thank You!</a:t>
            </a:r>
            <a:br>
              <a:rPr lang="en-US" dirty="0" smtClean="0"/>
            </a:br>
            <a:r>
              <a:rPr lang="en-US" dirty="0" smtClean="0"/>
              <a:t>Questions?</a:t>
            </a:r>
            <a:endParaRPr lang="en-US" dirty="0"/>
          </a:p>
        </p:txBody>
      </p:sp>
      <p:sp>
        <p:nvSpPr>
          <p:cNvPr id="6" name="Text Placeholder 5"/>
          <p:cNvSpPr>
            <a:spLocks noGrp="1"/>
          </p:cNvSpPr>
          <p:nvPr>
            <p:ph type="body" sz="quarter" idx="10"/>
          </p:nvPr>
        </p:nvSpPr>
        <p:spPr>
          <a:xfrm>
            <a:off x="5761038" y="4868847"/>
            <a:ext cx="5486400" cy="627864"/>
          </a:xfrm>
        </p:spPr>
        <p:txBody>
          <a:bodyPr/>
          <a:lstStyle/>
          <a:p>
            <a:r>
              <a:rPr lang="en-US" dirty="0" smtClean="0"/>
              <a:t>@</a:t>
            </a:r>
            <a:r>
              <a:rPr lang="en-US" dirty="0" err="1" smtClean="0"/>
              <a:t>zrosenfield</a:t>
            </a:r>
            <a:endParaRPr lang="en-US" dirty="0" smtClean="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65390"/>
          <a:stretch/>
        </p:blipFill>
        <p:spPr>
          <a:xfrm>
            <a:off x="2179637" y="1851187"/>
            <a:ext cx="3028782" cy="3292150"/>
          </a:xfrm>
          <a:prstGeom prst="rect">
            <a:avLst/>
          </a:prstGeom>
        </p:spPr>
      </p:pic>
      <p:sp>
        <p:nvSpPr>
          <p:cNvPr id="5" name="Text Placeholder 5"/>
          <p:cNvSpPr txBox="1">
            <a:spLocks/>
          </p:cNvSpPr>
          <p:nvPr/>
        </p:nvSpPr>
        <p:spPr>
          <a:xfrm>
            <a:off x="9913937" y="6588260"/>
            <a:ext cx="2667000" cy="406265"/>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FFFFFF"/>
              </a:buClr>
            </a:pPr>
            <a:r>
              <a:rPr lang="en-US" sz="1600" dirty="0" smtClean="0">
                <a:gradFill>
                  <a:gsLst>
                    <a:gs pos="1250">
                      <a:srgbClr val="FFFFFF"/>
                    </a:gs>
                    <a:gs pos="100000">
                      <a:srgbClr val="FFFFFF"/>
                    </a:gs>
                  </a:gsLst>
                  <a:lin ang="5400000" scaled="0"/>
                </a:gradFill>
              </a:rPr>
              <a:t>Icons courtesy icons8.com</a:t>
            </a:r>
          </a:p>
        </p:txBody>
      </p:sp>
    </p:spTree>
    <p:extLst>
      <p:ext uri="{BB962C8B-B14F-4D97-AF65-F5344CB8AC3E}">
        <p14:creationId xmlns:p14="http://schemas.microsoft.com/office/powerpoint/2010/main" val="31548639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bldP spid="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n-US" sz="3200" dirty="0" smtClean="0"/>
              <a:t>Erasure Coding References</a:t>
            </a:r>
          </a:p>
          <a:p>
            <a:pPr lvl="1"/>
            <a:r>
              <a:rPr lang="en-US" sz="1600" dirty="0" smtClean="0">
                <a:hlinkClick r:id="rId2"/>
              </a:rPr>
              <a:t>https</a:t>
            </a:r>
            <a:r>
              <a:rPr lang="en-US" sz="1600" dirty="0">
                <a:hlinkClick r:id="rId2"/>
              </a:rPr>
              <a:t>://</a:t>
            </a:r>
            <a:r>
              <a:rPr lang="en-US" sz="1600" dirty="0" smtClean="0">
                <a:hlinkClick r:id="rId2"/>
              </a:rPr>
              <a:t>www.usenix.org/conference/atc12/technical-sessions/presentation/huang</a:t>
            </a:r>
            <a:r>
              <a:rPr lang="en-US" sz="1600" dirty="0" smtClean="0"/>
              <a:t> </a:t>
            </a:r>
          </a:p>
          <a:p>
            <a:pPr lvl="1"/>
            <a:r>
              <a:rPr lang="en-US" sz="1600" dirty="0">
                <a:hlinkClick r:id="rId3"/>
              </a:rPr>
              <a:t>http://</a:t>
            </a:r>
            <a:r>
              <a:rPr lang="en-US" sz="1600" dirty="0" smtClean="0">
                <a:hlinkClick r:id="rId3"/>
              </a:rPr>
              <a:t>blogs.msdn.com/b/windowsazure/archive/2012/06/13/usenix-best-paper-award-erasure-coding-in-windows-azure-storage.aspx</a:t>
            </a:r>
            <a:r>
              <a:rPr lang="en-US" sz="1600" dirty="0" smtClean="0"/>
              <a:t> </a:t>
            </a:r>
          </a:p>
          <a:p>
            <a:pPr lvl="1"/>
            <a:endParaRPr lang="en-US" sz="1800" dirty="0"/>
          </a:p>
          <a:p>
            <a:endParaRPr lang="en-US" sz="3200" dirty="0"/>
          </a:p>
        </p:txBody>
      </p:sp>
      <p:sp>
        <p:nvSpPr>
          <p:cNvPr id="3" name="Title 2"/>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354796346"/>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402058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15409" y="1363661"/>
            <a:ext cx="9357846" cy="1142999"/>
          </a:xfrm>
          <a:prstGeom prst="rect">
            <a:avLst/>
          </a:prstGeom>
          <a:gradFill flip="none" rotWithShape="1">
            <a:gsLst>
              <a:gs pos="0">
                <a:srgbClr val="3A91D2"/>
              </a:gs>
              <a:gs pos="50000">
                <a:schemeClr val="tx2">
                  <a:tint val="44500"/>
                  <a:satMod val="160000"/>
                </a:schemeClr>
              </a:gs>
              <a:gs pos="100000">
                <a:schemeClr val="tx2">
                  <a:tint val="23500"/>
                  <a:satMod val="160000"/>
                </a:schemeClr>
              </a:gs>
            </a:gsLst>
            <a:lin ang="108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r" defTabSz="932472" fontAlgn="base">
              <a:spcBef>
                <a:spcPct val="0"/>
              </a:spcBef>
              <a:spcAft>
                <a:spcPct val="0"/>
              </a:spcAft>
            </a:pPr>
            <a:r>
              <a:rPr lang="en-US" sz="4000" dirty="0" smtClean="0">
                <a:gradFill>
                  <a:gsLst>
                    <a:gs pos="0">
                      <a:srgbClr val="FFFFFF"/>
                    </a:gs>
                    <a:gs pos="100000">
                      <a:srgbClr val="FFFFFF"/>
                    </a:gs>
                  </a:gsLst>
                  <a:lin ang="5400000" scaled="0"/>
                </a:gradFill>
                <a:latin typeface="Segoe UI Light"/>
                <a:ea typeface="Segoe UI" pitchFamily="34" charset="0"/>
                <a:cs typeface="Segoe UI" pitchFamily="34" charset="0"/>
              </a:rPr>
              <a:t>Cost Drivers Overview</a:t>
            </a: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27" name="Rectangle 26"/>
          <p:cNvSpPr/>
          <p:nvPr/>
        </p:nvSpPr>
        <p:spPr bwMode="auto">
          <a:xfrm>
            <a:off x="-14923" y="2771497"/>
            <a:ext cx="8442959" cy="1067594"/>
          </a:xfrm>
          <a:prstGeom prst="rect">
            <a:avLst/>
          </a:prstGeom>
          <a:gradFill flip="none" rotWithShape="1">
            <a:gsLst>
              <a:gs pos="0">
                <a:schemeClr val="accent5"/>
              </a:gs>
              <a:gs pos="50000">
                <a:schemeClr val="accent5">
                  <a:tint val="44500"/>
                  <a:satMod val="160000"/>
                </a:schemeClr>
              </a:gs>
              <a:gs pos="100000">
                <a:schemeClr val="accent5">
                  <a:tint val="23500"/>
                  <a:satMod val="160000"/>
                </a:schemeClr>
              </a:gs>
            </a:gsLst>
            <a:lin ang="108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r" defTabSz="932472" fontAlgn="base">
              <a:spcBef>
                <a:spcPct val="0"/>
              </a:spcBef>
              <a:spcAft>
                <a:spcPct val="0"/>
              </a:spcAft>
            </a:pPr>
            <a:r>
              <a:rPr lang="en-US" sz="4000" dirty="0" smtClean="0">
                <a:gradFill>
                  <a:gsLst>
                    <a:gs pos="0">
                      <a:srgbClr val="FFFFFF"/>
                    </a:gs>
                    <a:gs pos="100000">
                      <a:srgbClr val="FFFFFF"/>
                    </a:gs>
                  </a:gsLst>
                  <a:lin ang="5400000" scaled="0"/>
                </a:gradFill>
                <a:latin typeface="Segoe UI Light"/>
                <a:ea typeface="Segoe UI" pitchFamily="34" charset="0"/>
                <a:cs typeface="Segoe UI" pitchFamily="34" charset="0"/>
              </a:rPr>
              <a:t>MSIT Consumption</a:t>
            </a: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1" name="Rectangle 30"/>
          <p:cNvSpPr/>
          <p:nvPr/>
        </p:nvSpPr>
        <p:spPr bwMode="auto">
          <a:xfrm>
            <a:off x="-14925" y="4103928"/>
            <a:ext cx="6995161" cy="1067594"/>
          </a:xfrm>
          <a:prstGeom prst="rect">
            <a:avLst/>
          </a:prstGeom>
          <a:gradFill flip="none" rotWithShape="1">
            <a:gsLst>
              <a:gs pos="0">
                <a:schemeClr val="accent4"/>
              </a:gs>
              <a:gs pos="50000">
                <a:schemeClr val="accent4">
                  <a:tint val="44500"/>
                  <a:satMod val="160000"/>
                </a:schemeClr>
              </a:gs>
              <a:gs pos="100000">
                <a:schemeClr val="accent4">
                  <a:tint val="23500"/>
                  <a:satMod val="160000"/>
                </a:schemeClr>
              </a:gs>
            </a:gsLst>
            <a:lin ang="108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r" defTabSz="932472" fontAlgn="base">
              <a:spcBef>
                <a:spcPct val="0"/>
              </a:spcBef>
              <a:spcAft>
                <a:spcPct val="0"/>
              </a:spcAft>
            </a:pPr>
            <a:r>
              <a:rPr lang="en-US" sz="4000" dirty="0" smtClean="0">
                <a:gradFill>
                  <a:gsLst>
                    <a:gs pos="0">
                      <a:srgbClr val="FFFFFF"/>
                    </a:gs>
                    <a:gs pos="100000">
                      <a:srgbClr val="FFFFFF"/>
                    </a:gs>
                  </a:gsLst>
                  <a:lin ang="5400000" scaled="0"/>
                </a:gradFill>
                <a:latin typeface="Segoe UI Light"/>
                <a:ea typeface="Segoe UI" pitchFamily="34" charset="0"/>
                <a:cs typeface="Segoe UI" pitchFamily="34" charset="0"/>
              </a:rPr>
              <a:t>How Does SPO Scale?</a:t>
            </a: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 name="Title 2"/>
          <p:cNvSpPr>
            <a:spLocks noGrp="1"/>
          </p:cNvSpPr>
          <p:nvPr>
            <p:ph type="title"/>
          </p:nvPr>
        </p:nvSpPr>
        <p:spPr/>
        <p:txBody>
          <a:bodyPr/>
          <a:lstStyle/>
          <a:p>
            <a:r>
              <a:rPr lang="en-US" dirty="0" smtClean="0"/>
              <a:t>Topics</a:t>
            </a:r>
            <a:endParaRPr lang="en-US" dirty="0"/>
          </a:p>
        </p:txBody>
      </p:sp>
      <p:sp>
        <p:nvSpPr>
          <p:cNvPr id="7" name="Rectangle 6"/>
          <p:cNvSpPr/>
          <p:nvPr/>
        </p:nvSpPr>
        <p:spPr bwMode="auto">
          <a:xfrm>
            <a:off x="-15409" y="5436358"/>
            <a:ext cx="10729446" cy="1067594"/>
          </a:xfrm>
          <a:prstGeom prst="rect">
            <a:avLst/>
          </a:prstGeom>
          <a:gradFill flip="none" rotWithShape="1">
            <a:gsLst>
              <a:gs pos="0">
                <a:schemeClr val="accent6">
                  <a:tint val="66000"/>
                  <a:satMod val="160000"/>
                </a:schemeClr>
              </a:gs>
              <a:gs pos="50000">
                <a:schemeClr val="accent6">
                  <a:tint val="44500"/>
                  <a:satMod val="160000"/>
                </a:schemeClr>
              </a:gs>
              <a:gs pos="100000">
                <a:schemeClr val="accent6">
                  <a:tint val="23500"/>
                  <a:satMod val="160000"/>
                </a:schemeClr>
              </a:gs>
            </a:gsLst>
            <a:lin ang="108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r" defTabSz="932472" fontAlgn="base">
              <a:spcBef>
                <a:spcPct val="0"/>
              </a:spcBef>
              <a:spcAft>
                <a:spcPct val="0"/>
              </a:spcAft>
            </a:pPr>
            <a:r>
              <a:rPr lang="en-US" sz="4000" dirty="0" smtClean="0">
                <a:gradFill>
                  <a:gsLst>
                    <a:gs pos="0">
                      <a:srgbClr val="FFFFFF"/>
                    </a:gs>
                    <a:gs pos="100000">
                      <a:srgbClr val="FFFFFF"/>
                    </a:gs>
                  </a:gsLst>
                  <a:lin ang="5400000" scaled="0"/>
                </a:gradFill>
                <a:latin typeface="Segoe UI Light"/>
                <a:ea typeface="Segoe UI" pitchFamily="34" charset="0"/>
                <a:cs typeface="Segoe UI" pitchFamily="34" charset="0"/>
              </a:rPr>
              <a:t>Tips for Running </a:t>
            </a:r>
            <a:r>
              <a:rPr lang="en-US" sz="4000" dirty="0" err="1" smtClean="0">
                <a:gradFill>
                  <a:gsLst>
                    <a:gs pos="0">
                      <a:srgbClr val="FFFFFF"/>
                    </a:gs>
                    <a:gs pos="100000">
                      <a:srgbClr val="FFFFFF"/>
                    </a:gs>
                  </a:gsLst>
                  <a:lin ang="5400000" scaled="0"/>
                </a:gradFill>
                <a:latin typeface="Segoe UI Light"/>
                <a:ea typeface="Segoe UI" pitchFamily="34" charset="0"/>
                <a:cs typeface="Segoe UI" pitchFamily="34" charset="0"/>
              </a:rPr>
              <a:t>OneDrive</a:t>
            </a:r>
            <a:r>
              <a:rPr lang="en-US" sz="4000" dirty="0" smtClean="0">
                <a:gradFill>
                  <a:gsLst>
                    <a:gs pos="0">
                      <a:srgbClr val="FFFFFF"/>
                    </a:gs>
                    <a:gs pos="100000">
                      <a:srgbClr val="FFFFFF"/>
                    </a:gs>
                  </a:gsLst>
                  <a:lin ang="5400000" scaled="0"/>
                </a:gradFill>
                <a:latin typeface="Segoe UI Light"/>
                <a:ea typeface="Segoe UI" pitchFamily="34" charset="0"/>
                <a:cs typeface="Segoe UI" pitchFamily="34" charset="0"/>
              </a:rPr>
              <a:t> for Business</a:t>
            </a:r>
            <a:endParaRPr lang="en-US" sz="4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1033301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0-#ppt_w/2"/>
                                          </p:val>
                                        </p:tav>
                                        <p:tav tm="100000">
                                          <p:val>
                                            <p:strVal val="#ppt_x"/>
                                          </p:val>
                                        </p:tav>
                                      </p:tavLst>
                                    </p:anim>
                                    <p:anim calcmode="lin" valueType="num">
                                      <p:cBhvr additive="base">
                                        <p:cTn id="14"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0-#ppt_w/2"/>
                                          </p:val>
                                        </p:tav>
                                        <p:tav tm="100000">
                                          <p:val>
                                            <p:strVal val="#ppt_x"/>
                                          </p:val>
                                        </p:tav>
                                      </p:tavLst>
                                    </p:anim>
                                    <p:anim calcmode="lin" valueType="num">
                                      <p:cBhvr additive="base">
                                        <p:cTn id="20"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1"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txBox="1">
            <a:spLocks/>
          </p:cNvSpPr>
          <p:nvPr/>
        </p:nvSpPr>
        <p:spPr>
          <a:xfrm>
            <a:off x="6230430" y="5004907"/>
            <a:ext cx="2819399" cy="1524000"/>
          </a:xfrm>
          <a:prstGeom prst="rect">
            <a:avLst/>
          </a:prstGeom>
        </p:spPr>
        <p:txBody>
          <a:bodyPr vert="horz" wrap="square" lIns="146304" tIns="91440" rIns="146304" bIns="91440" rtlCol="0">
            <a:normAutofit/>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505050"/>
              </a:buClr>
              <a:buFont typeface="Wingdings" panose="05000000000000000000" pitchFamily="2" charset="2"/>
              <a:buNone/>
            </a:pPr>
            <a:r>
              <a:rPr lang="en-US" sz="2000" dirty="0" smtClean="0">
                <a:gradFill>
                  <a:gsLst>
                    <a:gs pos="1250">
                      <a:srgbClr val="505050"/>
                    </a:gs>
                    <a:gs pos="100000">
                      <a:srgbClr val="505050"/>
                    </a:gs>
                  </a:gsLst>
                  <a:lin ang="5400000" scaled="0"/>
                </a:gradFill>
              </a:rPr>
              <a:t>Storage Costs</a:t>
            </a:r>
          </a:p>
        </p:txBody>
      </p:sp>
      <p:pic>
        <p:nvPicPr>
          <p:cNvPr id="20" name="Picture 19"/>
          <p:cNvPicPr>
            <a:picLocks noChangeAspect="1"/>
          </p:cNvPicPr>
          <p:nvPr/>
        </p:nvPicPr>
        <p:blipFill>
          <a:blip r:embed="rId2"/>
          <a:stretch>
            <a:fillRect/>
          </a:stretch>
        </p:blipFill>
        <p:spPr>
          <a:xfrm>
            <a:off x="6675437" y="2582862"/>
            <a:ext cx="1828800" cy="1828800"/>
          </a:xfrm>
          <a:prstGeom prst="rect">
            <a:avLst/>
          </a:prstGeom>
        </p:spPr>
      </p:pic>
      <p:sp>
        <p:nvSpPr>
          <p:cNvPr id="2" name="Text Placeholder 1"/>
          <p:cNvSpPr>
            <a:spLocks noGrp="1"/>
          </p:cNvSpPr>
          <p:nvPr>
            <p:ph type="body" sz="quarter" idx="10"/>
          </p:nvPr>
        </p:nvSpPr>
        <p:spPr>
          <a:xfrm>
            <a:off x="579441" y="5009965"/>
            <a:ext cx="2819399" cy="1524000"/>
          </a:xfrm>
        </p:spPr>
        <p:txBody>
          <a:bodyPr>
            <a:normAutofit/>
          </a:bodyPr>
          <a:lstStyle/>
          <a:p>
            <a:pPr marL="0" indent="0" algn="ctr">
              <a:buNone/>
            </a:pPr>
            <a:r>
              <a:rPr lang="en-US" sz="2000" dirty="0" smtClean="0"/>
              <a:t>File Count And Size</a:t>
            </a:r>
          </a:p>
        </p:txBody>
      </p:sp>
      <p:sp>
        <p:nvSpPr>
          <p:cNvPr id="3" name="Title 2"/>
          <p:cNvSpPr>
            <a:spLocks noGrp="1"/>
          </p:cNvSpPr>
          <p:nvPr>
            <p:ph type="title"/>
          </p:nvPr>
        </p:nvSpPr>
        <p:spPr>
          <a:xfrm>
            <a:off x="-106363" y="-84138"/>
            <a:ext cx="11889564" cy="917575"/>
          </a:xfrm>
        </p:spPr>
        <p:txBody>
          <a:bodyPr/>
          <a:lstStyle/>
          <a:p>
            <a:r>
              <a:rPr lang="en-US" sz="9600" dirty="0" smtClean="0">
                <a:latin typeface="Aharoni" panose="02010803020104030203" pitchFamily="2" charset="-79"/>
                <a:cs typeface="Aharoni" panose="02010803020104030203" pitchFamily="2" charset="-79"/>
              </a:rPr>
              <a:t>Cost Drivers</a:t>
            </a:r>
            <a:endParaRPr lang="en-US" sz="9600" dirty="0">
              <a:latin typeface="Aharoni" panose="02010803020104030203" pitchFamily="2" charset="-79"/>
              <a:cs typeface="Aharoni" panose="02010803020104030203" pitchFamily="2" charset="-79"/>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6640" y="2595054"/>
            <a:ext cx="1828800" cy="1828800"/>
          </a:xfrm>
          <a:prstGeom prst="rect">
            <a:avLst/>
          </a:prstGeom>
        </p:spPr>
      </p:pic>
      <p:sp>
        <p:nvSpPr>
          <p:cNvPr id="6" name="Text Placeholder 1"/>
          <p:cNvSpPr txBox="1">
            <a:spLocks/>
          </p:cNvSpPr>
          <p:nvPr/>
        </p:nvSpPr>
        <p:spPr>
          <a:xfrm>
            <a:off x="3387954" y="5004907"/>
            <a:ext cx="2819399" cy="1524000"/>
          </a:xfrm>
          <a:prstGeom prst="rect">
            <a:avLst/>
          </a:prstGeom>
        </p:spPr>
        <p:txBody>
          <a:bodyPr vert="horz" wrap="square" lIns="146304" tIns="91440" rIns="146304" bIns="91440" rtlCol="0">
            <a:normAutofit/>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505050"/>
              </a:buClr>
              <a:buFont typeface="Wingdings" panose="05000000000000000000" pitchFamily="2" charset="2"/>
              <a:buNone/>
            </a:pPr>
            <a:r>
              <a:rPr lang="en-US" sz="2000" dirty="0" smtClean="0">
                <a:gradFill>
                  <a:gsLst>
                    <a:gs pos="1250">
                      <a:srgbClr val="505050"/>
                    </a:gs>
                    <a:gs pos="100000">
                      <a:srgbClr val="505050"/>
                    </a:gs>
                  </a:gsLst>
                  <a:lin ang="5400000" scaled="0"/>
                </a:gradFill>
              </a:rPr>
              <a:t>File Sync Overhead</a:t>
            </a:r>
          </a:p>
        </p:txBody>
      </p:sp>
      <p:sp>
        <p:nvSpPr>
          <p:cNvPr id="7" name="Text Placeholder 1"/>
          <p:cNvSpPr txBox="1">
            <a:spLocks/>
          </p:cNvSpPr>
          <p:nvPr/>
        </p:nvSpPr>
        <p:spPr>
          <a:xfrm>
            <a:off x="9037638" y="5009965"/>
            <a:ext cx="2819399" cy="1524000"/>
          </a:xfrm>
          <a:prstGeom prst="rect">
            <a:avLst/>
          </a:prstGeom>
        </p:spPr>
        <p:txBody>
          <a:bodyPr vert="horz" wrap="square" lIns="146304" tIns="91440" rIns="146304" bIns="91440" rtlCol="0">
            <a:normAutofit/>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505050"/>
              </a:buClr>
              <a:buFont typeface="Wingdings" panose="05000000000000000000" pitchFamily="2" charset="2"/>
              <a:buNone/>
            </a:pPr>
            <a:r>
              <a:rPr lang="en-US" sz="2000" dirty="0" smtClean="0">
                <a:gradFill>
                  <a:gsLst>
                    <a:gs pos="1250">
                      <a:srgbClr val="505050"/>
                    </a:gs>
                    <a:gs pos="100000">
                      <a:srgbClr val="505050"/>
                    </a:gs>
                  </a:gsLst>
                  <a:lin ang="5400000" scaled="0"/>
                </a:gradFill>
              </a:rPr>
              <a:t>Growth Management</a:t>
            </a:r>
          </a:p>
        </p:txBody>
      </p:sp>
      <p:sp>
        <p:nvSpPr>
          <p:cNvPr id="9" name="TextBox 8"/>
          <p:cNvSpPr txBox="1"/>
          <p:nvPr/>
        </p:nvSpPr>
        <p:spPr>
          <a:xfrm>
            <a:off x="503237" y="926507"/>
            <a:ext cx="8305800" cy="544765"/>
          </a:xfrm>
          <a:prstGeom prst="rect">
            <a:avLst/>
          </a:prstGeom>
          <a:noFill/>
        </p:spPr>
        <p:txBody>
          <a:bodyPr wrap="square" lIns="182880" tIns="146304" rIns="182880" bIns="146304" rtlCol="0">
            <a:spAutoFit/>
          </a:bodyPr>
          <a:lstStyle/>
          <a:p>
            <a:pPr>
              <a:lnSpc>
                <a:spcPct val="90000"/>
              </a:lnSpc>
              <a:spcAft>
                <a:spcPts val="600"/>
              </a:spcAft>
            </a:pPr>
            <a:r>
              <a:rPr lang="en-US" dirty="0" err="1" smtClean="0">
                <a:gradFill>
                  <a:gsLst>
                    <a:gs pos="2917">
                      <a:srgbClr val="505050"/>
                    </a:gs>
                    <a:gs pos="30000">
                      <a:srgbClr val="505050"/>
                    </a:gs>
                  </a:gsLst>
                  <a:lin ang="5400000" scaled="0"/>
                </a:gradFill>
              </a:rPr>
              <a:t>OneDrive</a:t>
            </a:r>
            <a:r>
              <a:rPr lang="en-US" dirty="0" smtClean="0">
                <a:gradFill>
                  <a:gsLst>
                    <a:gs pos="2917">
                      <a:srgbClr val="505050"/>
                    </a:gs>
                    <a:gs pos="30000">
                      <a:srgbClr val="505050"/>
                    </a:gs>
                  </a:gsLst>
                  <a:lin ang="5400000" scaled="0"/>
                </a:gradFill>
              </a:rPr>
              <a:t> for Business costs beyond CAPEX and OPEX</a:t>
            </a:r>
          </a:p>
        </p:txBody>
      </p:sp>
      <p:pic>
        <p:nvPicPr>
          <p:cNvPr id="18" name="Picture 17"/>
          <p:cNvPicPr>
            <a:picLocks noChangeAspect="1"/>
          </p:cNvPicPr>
          <p:nvPr/>
        </p:nvPicPr>
        <p:blipFill>
          <a:blip r:embed="rId4"/>
          <a:stretch>
            <a:fillRect/>
          </a:stretch>
        </p:blipFill>
        <p:spPr>
          <a:xfrm>
            <a:off x="3845152" y="2583997"/>
            <a:ext cx="1828800" cy="1828800"/>
          </a:xfrm>
          <a:prstGeom prst="rect">
            <a:avLst/>
          </a:prstGeom>
        </p:spPr>
      </p:pic>
      <p:pic>
        <p:nvPicPr>
          <p:cNvPr id="19" name="Picture 18"/>
          <p:cNvPicPr>
            <a:picLocks noChangeAspect="1"/>
          </p:cNvPicPr>
          <p:nvPr/>
        </p:nvPicPr>
        <p:blipFill>
          <a:blip r:embed="rId5"/>
          <a:stretch>
            <a:fillRect/>
          </a:stretch>
        </p:blipFill>
        <p:spPr>
          <a:xfrm>
            <a:off x="9494837" y="2582862"/>
            <a:ext cx="1828800" cy="1828800"/>
          </a:xfrm>
          <a:prstGeom prst="rect">
            <a:avLst/>
          </a:prstGeom>
        </p:spPr>
      </p:pic>
    </p:spTree>
    <p:extLst>
      <p:ext uri="{BB962C8B-B14F-4D97-AF65-F5344CB8AC3E}">
        <p14:creationId xmlns:p14="http://schemas.microsoft.com/office/powerpoint/2010/main" val="5496446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fade">
                                      <p:cBhvr>
                                        <p:cTn id="11" dur="500"/>
                                        <p:tgtEl>
                                          <p:spTgt spid="2">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build="p"/>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79436" y="1058862"/>
            <a:ext cx="8077201" cy="1905000"/>
          </a:xfrm>
        </p:spPr>
        <p:txBody>
          <a:bodyPr>
            <a:noAutofit/>
          </a:bodyPr>
          <a:lstStyle/>
          <a:p>
            <a:r>
              <a:rPr lang="en-US" sz="2400" dirty="0" smtClean="0">
                <a:solidFill>
                  <a:srgbClr val="0072C6"/>
                </a:solidFill>
              </a:rPr>
              <a:t>Microsoft’s own tenant - A year after launch…</a:t>
            </a:r>
          </a:p>
          <a:p>
            <a:pPr marL="342900" lvl="1" indent="-342900"/>
            <a:r>
              <a:rPr lang="en-US" dirty="0">
                <a:solidFill>
                  <a:srgbClr val="0072C6"/>
                </a:solidFill>
                <a:latin typeface="+mj-lt"/>
              </a:rPr>
              <a:t>92% of growth is from users who use the sync client</a:t>
            </a:r>
          </a:p>
          <a:p>
            <a:r>
              <a:rPr lang="en-US" sz="2400" dirty="0" smtClean="0">
                <a:solidFill>
                  <a:srgbClr val="0072C6"/>
                </a:solidFill>
              </a:rPr>
              <a:t>Know your organization!</a:t>
            </a:r>
          </a:p>
          <a:p>
            <a:pPr lvl="1"/>
            <a:r>
              <a:rPr lang="en-US" sz="1800" dirty="0" smtClean="0"/>
              <a:t>Will grow another 20TB in the next 90 days.</a:t>
            </a:r>
          </a:p>
        </p:txBody>
      </p:sp>
      <p:sp>
        <p:nvSpPr>
          <p:cNvPr id="3" name="Title 2"/>
          <p:cNvSpPr>
            <a:spLocks noGrp="1"/>
          </p:cNvSpPr>
          <p:nvPr>
            <p:ph type="title"/>
          </p:nvPr>
        </p:nvSpPr>
        <p:spPr>
          <a:xfrm>
            <a:off x="274639" y="295274"/>
            <a:ext cx="8915398" cy="917575"/>
          </a:xfrm>
        </p:spPr>
        <p:txBody>
          <a:bodyPr/>
          <a:lstStyle/>
          <a:p>
            <a:r>
              <a:rPr lang="en-US" dirty="0" smtClean="0"/>
              <a:t>File Counts &amp; Size</a:t>
            </a:r>
            <a:endParaRPr lang="en-US" dirty="0"/>
          </a:p>
        </p:txBody>
      </p:sp>
      <p:sp>
        <p:nvSpPr>
          <p:cNvPr id="5" name="Rectangle 4"/>
          <p:cNvSpPr/>
          <p:nvPr/>
        </p:nvSpPr>
        <p:spPr bwMode="auto">
          <a:xfrm>
            <a:off x="9451904" y="-7938"/>
            <a:ext cx="2252733" cy="229224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60TB</a:t>
            </a:r>
          </a:p>
          <a:p>
            <a:pPr algn="ctr" defTabSz="932472" fontAlgn="base">
              <a:spcBef>
                <a:spcPct val="0"/>
              </a:spcBef>
              <a:spcAft>
                <a:spcPct val="0"/>
              </a:spcAft>
            </a:pPr>
            <a:r>
              <a:rPr lang="en-US" sz="1600" dirty="0" smtClean="0">
                <a:gradFill>
                  <a:gsLst>
                    <a:gs pos="0">
                      <a:srgbClr val="FFFFFF"/>
                    </a:gs>
                    <a:gs pos="100000">
                      <a:srgbClr val="FFFFFF"/>
                    </a:gs>
                  </a:gsLst>
                  <a:lin ang="5400000" scaled="0"/>
                </a:gradFill>
                <a:ea typeface="Segoe UI" pitchFamily="34" charset="0"/>
                <a:cs typeface="Segoe UI" pitchFamily="34" charset="0"/>
              </a:rPr>
              <a:t>of files on disk</a:t>
            </a:r>
            <a:endParaRPr lang="en-US" sz="16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9451904" y="2362199"/>
            <a:ext cx="2252733" cy="229224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150k</a:t>
            </a:r>
            <a:endParaRPr lang="en-US" sz="2400" dirty="0">
              <a:gradFill>
                <a:gsLst>
                  <a:gs pos="0">
                    <a:srgbClr val="FFFFFF"/>
                  </a:gs>
                  <a:gs pos="100000">
                    <a:srgbClr val="FFFFFF"/>
                  </a:gs>
                </a:gsLst>
                <a:lin ang="5400000" scaled="0"/>
              </a:gradFill>
              <a:ea typeface="Segoe UI" pitchFamily="34" charset="0"/>
              <a:cs typeface="Segoe UI" pitchFamily="34" charset="0"/>
            </a:endParaRPr>
          </a:p>
          <a:p>
            <a:pPr algn="ctr" defTabSz="932472" fontAlgn="base">
              <a:spcBef>
                <a:spcPct val="0"/>
              </a:spcBef>
              <a:spcAft>
                <a:spcPct val="0"/>
              </a:spcAft>
            </a:pPr>
            <a:r>
              <a:rPr lang="en-US" sz="1600" dirty="0" smtClean="0">
                <a:gradFill>
                  <a:gsLst>
                    <a:gs pos="0">
                      <a:srgbClr val="FFFFFF"/>
                    </a:gs>
                    <a:gs pos="100000">
                      <a:srgbClr val="FFFFFF"/>
                    </a:gs>
                  </a:gsLst>
                  <a:lin ang="5400000" scaled="0"/>
                </a:gradFill>
                <a:ea typeface="Segoe UI" pitchFamily="34" charset="0"/>
                <a:cs typeface="Segoe UI" pitchFamily="34" charset="0"/>
              </a:rPr>
              <a:t>new </a:t>
            </a:r>
            <a:r>
              <a:rPr lang="en-US" sz="1600" dirty="0">
                <a:gradFill>
                  <a:gsLst>
                    <a:gs pos="0">
                      <a:srgbClr val="FFFFFF"/>
                    </a:gs>
                    <a:gs pos="100000">
                      <a:srgbClr val="FFFFFF"/>
                    </a:gs>
                  </a:gsLst>
                  <a:lin ang="5400000" scaled="0"/>
                </a:gradFill>
                <a:ea typeface="Segoe UI" pitchFamily="34" charset="0"/>
                <a:cs typeface="Segoe UI" pitchFamily="34" charset="0"/>
              </a:rPr>
              <a:t>files per </a:t>
            </a:r>
            <a:r>
              <a:rPr lang="en-US" sz="1600" dirty="0" smtClean="0">
                <a:gradFill>
                  <a:gsLst>
                    <a:gs pos="0">
                      <a:srgbClr val="FFFFFF"/>
                    </a:gs>
                    <a:gs pos="100000">
                      <a:srgbClr val="FFFFFF"/>
                    </a:gs>
                  </a:gsLst>
                  <a:lin ang="5400000" scaled="0"/>
                </a:gradFill>
                <a:ea typeface="Segoe UI" pitchFamily="34" charset="0"/>
                <a:cs typeface="Segoe UI" pitchFamily="34" charset="0"/>
              </a:rPr>
              <a:t>day</a:t>
            </a:r>
          </a:p>
          <a:p>
            <a:pPr algn="ctr" defTabSz="932472" fontAlgn="base">
              <a:spcBef>
                <a:spcPct val="0"/>
              </a:spcBef>
              <a:spcAft>
                <a:spcPct val="0"/>
              </a:spcAft>
            </a:pPr>
            <a:endParaRPr lang="en-US" sz="1600" dirty="0">
              <a:gradFill>
                <a:gsLst>
                  <a:gs pos="0">
                    <a:srgbClr val="FFFFFF"/>
                  </a:gs>
                  <a:gs pos="100000">
                    <a:srgbClr val="FFFFFF"/>
                  </a:gs>
                </a:gsLst>
                <a:lin ang="5400000" scaled="0"/>
              </a:gradFill>
              <a:ea typeface="Segoe UI" pitchFamily="34" charset="0"/>
              <a:cs typeface="Segoe UI" pitchFamily="34" charset="0"/>
            </a:endParaRPr>
          </a:p>
          <a:p>
            <a:pPr algn="ctr" defTabSz="932472" fontAlgn="base">
              <a:spcBef>
                <a:spcPct val="0"/>
              </a:spcBef>
              <a:spcAft>
                <a:spcPct val="0"/>
              </a:spcAft>
            </a:pPr>
            <a:r>
              <a:rPr lang="en-US" sz="3200" dirty="0">
                <a:gradFill>
                  <a:gsLst>
                    <a:gs pos="0">
                      <a:srgbClr val="FFFFFF"/>
                    </a:gs>
                    <a:gs pos="100000">
                      <a:srgbClr val="FFFFFF"/>
                    </a:gs>
                  </a:gsLst>
                  <a:lin ang="5400000" scaled="0"/>
                </a:gradFill>
                <a:ea typeface="Segoe UI" pitchFamily="34" charset="0"/>
                <a:cs typeface="Segoe UI" pitchFamily="34" charset="0"/>
              </a:rPr>
              <a:t>2 MB</a:t>
            </a:r>
          </a:p>
          <a:p>
            <a:pPr algn="ctr" defTabSz="932472" fontAlgn="base">
              <a:spcBef>
                <a:spcPct val="0"/>
              </a:spcBef>
              <a:spcAft>
                <a:spcPct val="0"/>
              </a:spcAft>
            </a:pPr>
            <a:r>
              <a:rPr lang="en-US" sz="1600" dirty="0" smtClean="0">
                <a:gradFill>
                  <a:gsLst>
                    <a:gs pos="0">
                      <a:srgbClr val="FFFFFF"/>
                    </a:gs>
                    <a:gs pos="100000">
                      <a:srgbClr val="FFFFFF"/>
                    </a:gs>
                  </a:gsLst>
                  <a:lin ang="5400000" scaled="0"/>
                </a:gradFill>
                <a:ea typeface="Segoe UI" pitchFamily="34" charset="0"/>
                <a:cs typeface="Segoe UI" pitchFamily="34" charset="0"/>
              </a:rPr>
              <a:t>average </a:t>
            </a:r>
            <a:r>
              <a:rPr lang="en-US" sz="1600" dirty="0">
                <a:gradFill>
                  <a:gsLst>
                    <a:gs pos="0">
                      <a:srgbClr val="FFFFFF"/>
                    </a:gs>
                    <a:gs pos="100000">
                      <a:srgbClr val="FFFFFF"/>
                    </a:gs>
                  </a:gsLst>
                  <a:lin ang="5400000" scaled="0"/>
                </a:gradFill>
                <a:ea typeface="Segoe UI" pitchFamily="34" charset="0"/>
                <a:cs typeface="Segoe UI" pitchFamily="34" charset="0"/>
              </a:rPr>
              <a:t>file size</a:t>
            </a:r>
          </a:p>
        </p:txBody>
      </p:sp>
      <p:sp>
        <p:nvSpPr>
          <p:cNvPr id="8" name="Rectangle 7"/>
          <p:cNvSpPr/>
          <p:nvPr/>
        </p:nvSpPr>
        <p:spPr bwMode="auto">
          <a:xfrm>
            <a:off x="9451903" y="4710222"/>
            <a:ext cx="2252733" cy="229224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150k</a:t>
            </a:r>
            <a:endParaRPr lang="en-US" sz="2400"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u</a:t>
            </a:r>
            <a:r>
              <a:rPr lang="en-US" sz="1600" dirty="0" smtClean="0">
                <a:gradFill>
                  <a:gsLst>
                    <a:gs pos="0">
                      <a:srgbClr val="FFFFFF"/>
                    </a:gs>
                    <a:gs pos="100000">
                      <a:srgbClr val="FFFFFF"/>
                    </a:gs>
                  </a:gsLst>
                  <a:lin ang="5400000" scaled="0"/>
                </a:gradFill>
                <a:ea typeface="Segoe UI" pitchFamily="34" charset="0"/>
                <a:cs typeface="Segoe UI" pitchFamily="34" charset="0"/>
              </a:rPr>
              <a:t>sers</a:t>
            </a:r>
            <a:endParaRPr lang="en-US" sz="1600" dirty="0">
              <a:gradFill>
                <a:gsLst>
                  <a:gs pos="0">
                    <a:srgbClr val="FFFFFF"/>
                  </a:gs>
                  <a:gs pos="100000">
                    <a:srgbClr val="FFFFFF"/>
                  </a:gs>
                </a:gsLst>
                <a:lin ang="5400000" scaled="0"/>
              </a:gradFill>
              <a:ea typeface="Segoe UI" pitchFamily="34" charset="0"/>
              <a:cs typeface="Segoe UI" pitchFamily="34" charset="0"/>
            </a:endParaRPr>
          </a:p>
          <a:p>
            <a:pPr algn="ctr" defTabSz="932472" fontAlgn="base">
              <a:spcBef>
                <a:spcPct val="0"/>
              </a:spcBef>
              <a:spcAft>
                <a:spcPct val="0"/>
              </a:spcAft>
            </a:pPr>
            <a:endParaRPr lang="en-US" sz="1600" dirty="0">
              <a:gradFill>
                <a:gsLst>
                  <a:gs pos="0">
                    <a:srgbClr val="FFFFFF"/>
                  </a:gs>
                  <a:gs pos="100000">
                    <a:srgbClr val="FFFFFF"/>
                  </a:gs>
                </a:gsLst>
                <a:lin ang="5400000" scaled="0"/>
              </a:gradFill>
              <a:ea typeface="Segoe UI" pitchFamily="34" charset="0"/>
              <a:cs typeface="Segoe UI" pitchFamily="34" charset="0"/>
            </a:endParaRPr>
          </a:p>
          <a:p>
            <a:pPr algn="ctr" defTabSz="932472" fontAlgn="base">
              <a:spcBef>
                <a:spcPct val="0"/>
              </a:spcBef>
              <a:spcAft>
                <a:spcPct val="0"/>
              </a:spcAft>
            </a:pPr>
            <a:r>
              <a:rPr lang="en-US" sz="3200" b="1" dirty="0" smtClean="0">
                <a:gradFill>
                  <a:gsLst>
                    <a:gs pos="0">
                      <a:srgbClr val="FFFFFF"/>
                    </a:gs>
                    <a:gs pos="100000">
                      <a:srgbClr val="FFFFFF"/>
                    </a:gs>
                  </a:gsLst>
                  <a:lin ang="5400000" scaled="0"/>
                </a:gradFill>
                <a:ea typeface="Segoe UI" pitchFamily="34" charset="0"/>
                <a:cs typeface="Segoe UI" pitchFamily="34" charset="0"/>
              </a:rPr>
              <a:t>40k</a:t>
            </a:r>
            <a:endParaRPr lang="en-US" sz="1600" b="1"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spcBef>
                <a:spcPct val="0"/>
              </a:spcBef>
              <a:spcAft>
                <a:spcPct val="0"/>
              </a:spcAft>
            </a:pPr>
            <a:r>
              <a:rPr lang="en-US" sz="1600" b="1" dirty="0">
                <a:gradFill>
                  <a:gsLst>
                    <a:gs pos="0">
                      <a:srgbClr val="FFFFFF"/>
                    </a:gs>
                    <a:gs pos="100000">
                      <a:srgbClr val="FFFFFF"/>
                    </a:gs>
                  </a:gsLst>
                  <a:lin ang="5400000" scaled="0"/>
                </a:gradFill>
                <a:ea typeface="Segoe UI" pitchFamily="34" charset="0"/>
                <a:cs typeface="Segoe UI" pitchFamily="34" charset="0"/>
              </a:rPr>
              <a:t>s</a:t>
            </a:r>
            <a:r>
              <a:rPr lang="en-US" sz="1600" b="1" dirty="0" smtClean="0">
                <a:gradFill>
                  <a:gsLst>
                    <a:gs pos="0">
                      <a:srgbClr val="FFFFFF"/>
                    </a:gs>
                    <a:gs pos="100000">
                      <a:srgbClr val="FFFFFF"/>
                    </a:gs>
                  </a:gsLst>
                  <a:lin ang="5400000" scaled="0"/>
                </a:gradFill>
                <a:ea typeface="Segoe UI" pitchFamily="34" charset="0"/>
                <a:cs typeface="Segoe UI" pitchFamily="34" charset="0"/>
              </a:rPr>
              <a:t>ync daily</a:t>
            </a:r>
            <a:endParaRPr lang="en-US" sz="1600" b="1" dirty="0">
              <a:gradFill>
                <a:gsLst>
                  <a:gs pos="0">
                    <a:srgbClr val="FFFFFF"/>
                  </a:gs>
                  <a:gs pos="100000">
                    <a:srgbClr val="FFFFFF"/>
                  </a:gs>
                </a:gsLst>
                <a:lin ang="5400000" scaled="0"/>
              </a:gradFill>
              <a:ea typeface="Segoe UI" pitchFamily="34" charset="0"/>
              <a:cs typeface="Segoe UI" pitchFamily="34" charset="0"/>
            </a:endParaRPr>
          </a:p>
        </p:txBody>
      </p:sp>
      <p:graphicFrame>
        <p:nvGraphicFramePr>
          <p:cNvPr id="13" name="Chart 12"/>
          <p:cNvGraphicFramePr>
            <a:graphicFrameLocks/>
          </p:cNvGraphicFramePr>
          <p:nvPr>
            <p:extLst/>
          </p:nvPr>
        </p:nvGraphicFramePr>
        <p:xfrm>
          <a:off x="-182563" y="3192462"/>
          <a:ext cx="7467600" cy="394811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577043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childTnLst>
                          </p:cTn>
                        </p:par>
                        <p:par>
                          <p:cTn id="11" fill="hold">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900" decel="100000" fill="hold"/>
                                        <p:tgtEl>
                                          <p:spTgt spid="5"/>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8" fill="hold">
                            <p:stCondLst>
                              <p:cond delay="15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25" fill="hold">
                            <p:stCondLst>
                              <p:cond delay="2500"/>
                            </p:stCondLst>
                            <p:childTnLst>
                              <p:par>
                                <p:cTn id="26" presetID="37"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900" decel="100000" fill="hold"/>
                                        <p:tgtEl>
                                          <p:spTgt spid="8"/>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fade">
                                      <p:cBhvr>
                                        <p:cTn id="36" dur="500"/>
                                        <p:tgtEl>
                                          <p:spTgt spid="4">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Effect transition="in" filter="fade">
                                      <p:cBhvr>
                                        <p:cTn id="41" dur="500"/>
                                        <p:tgtEl>
                                          <p:spTgt spid="4">
                                            <p:txEl>
                                              <p:pRg st="2" end="2"/>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4">
                                            <p:txEl>
                                              <p:pRg st="3" end="3"/>
                                            </p:txEl>
                                          </p:spTgt>
                                        </p:tgtEl>
                                        <p:attrNameLst>
                                          <p:attrName>style.visibility</p:attrName>
                                        </p:attrNameLst>
                                      </p:cBhvr>
                                      <p:to>
                                        <p:strVal val="visible"/>
                                      </p:to>
                                    </p:set>
                                    <p:animEffect transition="in" filter="fade">
                                      <p:cBhvr>
                                        <p:cTn id="44"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Graphic spid="13"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Sync Traffic?</a:t>
            </a:r>
            <a:endParaRPr lang="en-US" dirty="0"/>
          </a:p>
        </p:txBody>
      </p:sp>
      <p:sp>
        <p:nvSpPr>
          <p:cNvPr id="15" name="TextBox 14"/>
          <p:cNvSpPr txBox="1"/>
          <p:nvPr/>
        </p:nvSpPr>
        <p:spPr>
          <a:xfrm>
            <a:off x="325698" y="3484860"/>
            <a:ext cx="3581400" cy="794064"/>
          </a:xfrm>
          <a:prstGeom prst="rect">
            <a:avLst/>
          </a:prstGeom>
          <a:noFill/>
        </p:spPr>
        <p:txBody>
          <a:bodyPr wrap="square" lIns="182880" tIns="146304" rIns="182880" bIns="146304" rtlCol="0">
            <a:spAutoFit/>
          </a:bodyPr>
          <a:lstStyle/>
          <a:p>
            <a:pPr>
              <a:lnSpc>
                <a:spcPct val="90000"/>
              </a:lnSpc>
              <a:spcAft>
                <a:spcPts val="600"/>
              </a:spcAft>
            </a:pPr>
            <a:r>
              <a:rPr lang="en-AU" sz="3600" dirty="0" smtClean="0">
                <a:gradFill>
                  <a:gsLst>
                    <a:gs pos="2917">
                      <a:srgbClr val="505050"/>
                    </a:gs>
                    <a:gs pos="30000">
                      <a:srgbClr val="505050"/>
                    </a:gs>
                  </a:gsLst>
                  <a:lin ang="5400000" scaled="0"/>
                </a:gradFill>
              </a:rPr>
              <a:t>OneDrive Sync</a:t>
            </a:r>
            <a:endParaRPr lang="en-US" sz="3600" dirty="0" err="1" smtClean="0">
              <a:gradFill>
                <a:gsLst>
                  <a:gs pos="2917">
                    <a:srgbClr val="505050"/>
                  </a:gs>
                  <a:gs pos="30000">
                    <a:srgbClr val="505050"/>
                  </a:gs>
                </a:gsLst>
                <a:lin ang="5400000" scaled="0"/>
              </a:gradFill>
            </a:endParaRPr>
          </a:p>
        </p:txBody>
      </p:sp>
      <p:sp>
        <p:nvSpPr>
          <p:cNvPr id="17" name="TextBox 16"/>
          <p:cNvSpPr txBox="1"/>
          <p:nvPr/>
        </p:nvSpPr>
        <p:spPr>
          <a:xfrm>
            <a:off x="1434201" y="3344862"/>
            <a:ext cx="1202010" cy="1209562"/>
          </a:xfrm>
          <a:prstGeom prst="rect">
            <a:avLst/>
          </a:prstGeom>
          <a:noFill/>
        </p:spPr>
        <p:txBody>
          <a:bodyPr wrap="square" lIns="182880" tIns="146304" rIns="182880" bIns="146304" rtlCol="0">
            <a:spAutoFit/>
          </a:bodyPr>
          <a:lstStyle/>
          <a:p>
            <a:pPr>
              <a:lnSpc>
                <a:spcPct val="90000"/>
              </a:lnSpc>
              <a:spcAft>
                <a:spcPts val="600"/>
              </a:spcAft>
            </a:pPr>
            <a:r>
              <a:rPr lang="en-AU" sz="6600" b="1" dirty="0" smtClean="0">
                <a:gradFill>
                  <a:gsLst>
                    <a:gs pos="2917">
                      <a:srgbClr val="505050"/>
                    </a:gs>
                    <a:gs pos="30000">
                      <a:srgbClr val="505050"/>
                    </a:gs>
                  </a:gsLst>
                  <a:lin ang="5400000" scaled="0"/>
                </a:gradFill>
              </a:rPr>
              <a:t>+</a:t>
            </a:r>
            <a:endParaRPr lang="en-US" sz="6600" b="1" dirty="0" err="1" smtClean="0">
              <a:gradFill>
                <a:gsLst>
                  <a:gs pos="2917">
                    <a:srgbClr val="505050"/>
                  </a:gs>
                  <a:gs pos="30000">
                    <a:srgbClr val="505050"/>
                  </a:gs>
                </a:gsLst>
                <a:lin ang="5400000" scaled="0"/>
              </a:gradFill>
            </a:endParaRPr>
          </a:p>
        </p:txBody>
      </p:sp>
      <p:sp>
        <p:nvSpPr>
          <p:cNvPr id="18" name="Rounded Rectangle 17"/>
          <p:cNvSpPr/>
          <p:nvPr/>
        </p:nvSpPr>
        <p:spPr bwMode="auto">
          <a:xfrm>
            <a:off x="325698" y="1897062"/>
            <a:ext cx="3505200" cy="4572000"/>
          </a:xfrm>
          <a:prstGeom prst="roundRect">
            <a:avLst/>
          </a:prstGeom>
          <a:noFill/>
          <a:ln>
            <a:solidFill>
              <a:srgbClr val="333333"/>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22" name="Group 21"/>
          <p:cNvGrpSpPr/>
          <p:nvPr/>
        </p:nvGrpSpPr>
        <p:grpSpPr>
          <a:xfrm>
            <a:off x="567655" y="4475057"/>
            <a:ext cx="3021285" cy="1259997"/>
            <a:chOff x="567655" y="4475057"/>
            <a:chExt cx="3021285" cy="1259997"/>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1657" y="4475057"/>
              <a:ext cx="762000" cy="762000"/>
            </a:xfrm>
            <a:prstGeom prst="rect">
              <a:avLst/>
            </a:prstGeom>
          </p:spPr>
        </p:pic>
        <p:sp>
          <p:nvSpPr>
            <p:cNvPr id="20" name="TextBox 19"/>
            <p:cNvSpPr txBox="1"/>
            <p:nvPr/>
          </p:nvSpPr>
          <p:spPr>
            <a:xfrm>
              <a:off x="567655" y="5190289"/>
              <a:ext cx="3021285" cy="544765"/>
            </a:xfrm>
            <a:prstGeom prst="rect">
              <a:avLst/>
            </a:prstGeom>
            <a:noFill/>
          </p:spPr>
          <p:txBody>
            <a:bodyPr wrap="square" lIns="182880" tIns="146304" rIns="182880" bIns="146304" rtlCol="0">
              <a:spAutoFit/>
            </a:bodyPr>
            <a:lstStyle/>
            <a:p>
              <a:pPr>
                <a:lnSpc>
                  <a:spcPct val="90000"/>
                </a:lnSpc>
                <a:spcAft>
                  <a:spcPts val="600"/>
                </a:spcAft>
              </a:pPr>
              <a:r>
                <a:rPr lang="en-AU" dirty="0" smtClean="0">
                  <a:gradFill>
                    <a:gsLst>
                      <a:gs pos="2917">
                        <a:srgbClr val="505050"/>
                      </a:gs>
                      <a:gs pos="30000">
                        <a:srgbClr val="505050"/>
                      </a:gs>
                    </a:gsLst>
                    <a:lin ang="5400000" scaled="0"/>
                  </a:gradFill>
                </a:rPr>
                <a:t>Office Document Cache</a:t>
              </a:r>
              <a:endParaRPr lang="en-US" dirty="0" err="1" smtClean="0">
                <a:gradFill>
                  <a:gsLst>
                    <a:gs pos="2917">
                      <a:srgbClr val="505050"/>
                    </a:gs>
                    <a:gs pos="30000">
                      <a:srgbClr val="505050"/>
                    </a:gs>
                  </a:gsLst>
                  <a:lin ang="5400000" scaled="0"/>
                </a:gradFill>
              </a:endParaRPr>
            </a:p>
          </p:txBody>
        </p:sp>
      </p:grpSp>
      <p:grpSp>
        <p:nvGrpSpPr>
          <p:cNvPr id="33" name="Group 32"/>
          <p:cNvGrpSpPr/>
          <p:nvPr/>
        </p:nvGrpSpPr>
        <p:grpSpPr>
          <a:xfrm>
            <a:off x="325698" y="2238941"/>
            <a:ext cx="836896" cy="958772"/>
            <a:chOff x="4082301" y="1390082"/>
            <a:chExt cx="836896" cy="958772"/>
          </a:xfrm>
        </p:grpSpPr>
        <p:pic>
          <p:nvPicPr>
            <p:cNvPr id="24" name="Picture 23"/>
            <p:cNvPicPr>
              <a:picLocks noChangeAspect="1"/>
            </p:cNvPicPr>
            <p:nvPr/>
          </p:nvPicPr>
          <p:blipFill>
            <a:blip r:embed="rId3">
              <a:extLst>
                <a:ext uri="{BEBA8EAE-BF5A-486C-A8C5-ECC9F3942E4B}">
                  <a14:imgProps xmlns:a14="http://schemas.microsoft.com/office/drawing/2010/main">
                    <a14:imgLayer r:embed="rId4">
                      <a14:imgEffect>
                        <a14:backgroundRemoval t="1629" b="100000" l="1056" r="100000">
                          <a14:foregroundMark x1="41901" y1="22476" x2="41901" y2="22476"/>
                        </a14:backgroundRemoval>
                      </a14:imgEffect>
                    </a14:imgLayer>
                  </a14:imgProps>
                </a:ext>
              </a:extLst>
            </a:blip>
            <a:stretch>
              <a:fillRect/>
            </a:stretch>
          </p:blipFill>
          <p:spPr>
            <a:xfrm>
              <a:off x="4231060" y="1390082"/>
              <a:ext cx="539378" cy="583059"/>
            </a:xfrm>
            <a:prstGeom prst="rect">
              <a:avLst/>
            </a:prstGeom>
          </p:spPr>
        </p:pic>
        <p:sp>
          <p:nvSpPr>
            <p:cNvPr id="25" name="TextBox 24"/>
            <p:cNvSpPr txBox="1"/>
            <p:nvPr/>
          </p:nvSpPr>
          <p:spPr>
            <a:xfrm>
              <a:off x="4082301" y="1804089"/>
              <a:ext cx="836896" cy="544765"/>
            </a:xfrm>
            <a:prstGeom prst="rect">
              <a:avLst/>
            </a:prstGeom>
            <a:noFill/>
          </p:spPr>
          <p:txBody>
            <a:bodyPr wrap="none" lIns="182880" tIns="146304" rIns="182880" bIns="146304" rtlCol="0">
              <a:spAutoFit/>
            </a:bodyPr>
            <a:lstStyle/>
            <a:p>
              <a:pPr>
                <a:lnSpc>
                  <a:spcPct val="90000"/>
                </a:lnSpc>
                <a:spcAft>
                  <a:spcPts val="600"/>
                </a:spcAft>
              </a:pPr>
              <a:r>
                <a:rPr lang="en-US" dirty="0">
                  <a:gradFill>
                    <a:gsLst>
                      <a:gs pos="2917">
                        <a:srgbClr val="505050"/>
                      </a:gs>
                      <a:gs pos="30000">
                        <a:srgbClr val="505050"/>
                      </a:gs>
                    </a:gsLst>
                    <a:lin ang="5400000" scaled="0"/>
                  </a:gradFill>
                </a:rPr>
                <a:t>Sync</a:t>
              </a:r>
            </a:p>
          </p:txBody>
        </p:sp>
      </p:grpSp>
      <p:grpSp>
        <p:nvGrpSpPr>
          <p:cNvPr id="44" name="Group 43"/>
          <p:cNvGrpSpPr/>
          <p:nvPr/>
        </p:nvGrpSpPr>
        <p:grpSpPr>
          <a:xfrm>
            <a:off x="2985628" y="1812707"/>
            <a:ext cx="5296797" cy="572464"/>
            <a:chOff x="2985628" y="1812707"/>
            <a:chExt cx="5296797" cy="572464"/>
          </a:xfrm>
        </p:grpSpPr>
        <p:cxnSp>
          <p:nvCxnSpPr>
            <p:cNvPr id="35" name="Straight Arrow Connector 34"/>
            <p:cNvCxnSpPr/>
            <p:nvPr/>
          </p:nvCxnSpPr>
          <p:spPr>
            <a:xfrm flipV="1">
              <a:off x="2985628" y="2348854"/>
              <a:ext cx="5296797" cy="31550"/>
            </a:xfrm>
            <a:prstGeom prst="straightConnector1">
              <a:avLst/>
            </a:prstGeom>
            <a:ln w="31750">
              <a:solidFill>
                <a:schemeClr val="tx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227637" y="1812707"/>
              <a:ext cx="1676400" cy="572464"/>
            </a:xfrm>
            <a:prstGeom prst="rect">
              <a:avLst/>
            </a:prstGeom>
            <a:noFill/>
          </p:spPr>
          <p:txBody>
            <a:bodyPr wrap="square" lIns="182880" tIns="146304" rIns="182880" bIns="146304" rtlCol="0">
              <a:spAutoFit/>
            </a:bodyPr>
            <a:lstStyle/>
            <a:p>
              <a:pPr>
                <a:lnSpc>
                  <a:spcPct val="90000"/>
                </a:lnSpc>
                <a:spcAft>
                  <a:spcPts val="600"/>
                </a:spcAft>
              </a:pPr>
              <a:r>
                <a:rPr lang="en-AU" sz="2000" dirty="0" smtClean="0">
                  <a:gradFill>
                    <a:gsLst>
                      <a:gs pos="2917">
                        <a:srgbClr val="505050"/>
                      </a:gs>
                      <a:gs pos="30000">
                        <a:srgbClr val="505050"/>
                      </a:gs>
                    </a:gsLst>
                    <a:lin ang="5400000" scaled="0"/>
                  </a:gradFill>
                </a:rPr>
                <a:t>LIST.ASMX</a:t>
              </a:r>
              <a:endParaRPr lang="en-US" sz="2000" dirty="0" err="1" smtClean="0">
                <a:gradFill>
                  <a:gsLst>
                    <a:gs pos="2917">
                      <a:srgbClr val="505050"/>
                    </a:gs>
                    <a:gs pos="30000">
                      <a:srgbClr val="505050"/>
                    </a:gs>
                  </a:gsLst>
                  <a:lin ang="5400000" scaled="0"/>
                </a:gradFill>
              </a:endParaRPr>
            </a:p>
          </p:txBody>
        </p:sp>
      </p:grpSp>
      <p:grpSp>
        <p:nvGrpSpPr>
          <p:cNvPr id="45" name="Group 44"/>
          <p:cNvGrpSpPr/>
          <p:nvPr/>
        </p:nvGrpSpPr>
        <p:grpSpPr>
          <a:xfrm>
            <a:off x="2985627" y="2646092"/>
            <a:ext cx="5362662" cy="579320"/>
            <a:chOff x="2985627" y="2646092"/>
            <a:chExt cx="5362662" cy="579320"/>
          </a:xfrm>
        </p:grpSpPr>
        <p:cxnSp>
          <p:nvCxnSpPr>
            <p:cNvPr id="37" name="Straight Arrow Connector 36"/>
            <p:cNvCxnSpPr/>
            <p:nvPr/>
          </p:nvCxnSpPr>
          <p:spPr>
            <a:xfrm flipV="1">
              <a:off x="2985627" y="2646092"/>
              <a:ext cx="5362662" cy="2"/>
            </a:xfrm>
            <a:prstGeom prst="straightConnector1">
              <a:avLst/>
            </a:prstGeom>
            <a:ln w="31750">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997158" y="2652948"/>
              <a:ext cx="2334765" cy="572464"/>
            </a:xfrm>
            <a:prstGeom prst="rect">
              <a:avLst/>
            </a:prstGeom>
            <a:noFill/>
          </p:spPr>
          <p:txBody>
            <a:bodyPr wrap="square" lIns="182880" tIns="146304" rIns="182880" bIns="146304" rtlCol="0">
              <a:spAutoFit/>
            </a:bodyPr>
            <a:lstStyle/>
            <a:p>
              <a:pPr>
                <a:lnSpc>
                  <a:spcPct val="90000"/>
                </a:lnSpc>
                <a:spcAft>
                  <a:spcPts val="600"/>
                </a:spcAft>
              </a:pPr>
              <a:r>
                <a:rPr lang="en-AU" sz="2000" dirty="0" smtClean="0">
                  <a:gradFill>
                    <a:gsLst>
                      <a:gs pos="2917">
                        <a:srgbClr val="505050"/>
                      </a:gs>
                      <a:gs pos="30000">
                        <a:srgbClr val="505050"/>
                      </a:gs>
                    </a:gsLst>
                    <a:lin ang="5400000" scaled="0"/>
                  </a:gradFill>
                </a:rPr>
                <a:t>ITEMS TO SYNC</a:t>
              </a:r>
              <a:endParaRPr lang="en-US" sz="2000" dirty="0" err="1" smtClean="0">
                <a:gradFill>
                  <a:gsLst>
                    <a:gs pos="2917">
                      <a:srgbClr val="505050"/>
                    </a:gs>
                    <a:gs pos="30000">
                      <a:srgbClr val="505050"/>
                    </a:gs>
                  </a:gsLst>
                  <a:lin ang="5400000" scaled="0"/>
                </a:gradFill>
              </a:endParaRPr>
            </a:p>
          </p:txBody>
        </p:sp>
      </p:grpSp>
      <p:grpSp>
        <p:nvGrpSpPr>
          <p:cNvPr id="21" name="Group 20"/>
          <p:cNvGrpSpPr/>
          <p:nvPr/>
        </p:nvGrpSpPr>
        <p:grpSpPr>
          <a:xfrm>
            <a:off x="474171" y="1910732"/>
            <a:ext cx="3229466" cy="1748444"/>
            <a:chOff x="474171" y="1910732"/>
            <a:chExt cx="3229466" cy="1748444"/>
          </a:xfrm>
        </p:grpSpPr>
        <p:pic>
          <p:nvPicPr>
            <p:cNvPr id="4" name="Picture 3"/>
            <p:cNvPicPr>
              <a:picLocks noChangeAspect="1"/>
            </p:cNvPicPr>
            <p:nvPr/>
          </p:nvPicPr>
          <p:blipFill>
            <a:blip r:embed="rId5">
              <a:extLst>
                <a:ext uri="{BEBA8EAE-BF5A-486C-A8C5-ECC9F3942E4B}">
                  <a14:imgProps xmlns:a14="http://schemas.microsoft.com/office/drawing/2010/main">
                    <a14:imgLayer r:embed="rId6">
                      <a14:imgEffect>
                        <a14:backgroundRemoval t="4735" b="89694" l="5784" r="97575">
                          <a14:foregroundMark x1="29104" y1="26741" x2="29104" y2="26741"/>
                        </a14:backgroundRemoval>
                      </a14:imgEffect>
                    </a14:imgLayer>
                  </a14:imgProps>
                </a:ext>
              </a:extLst>
            </a:blip>
            <a:stretch>
              <a:fillRect/>
            </a:stretch>
          </p:blipFill>
          <p:spPr>
            <a:xfrm>
              <a:off x="893958" y="1910732"/>
              <a:ext cx="2057398" cy="1377995"/>
            </a:xfrm>
            <a:prstGeom prst="rect">
              <a:avLst/>
            </a:prstGeom>
          </p:spPr>
        </p:pic>
        <p:sp>
          <p:nvSpPr>
            <p:cNvPr id="19" name="TextBox 18"/>
            <p:cNvSpPr txBox="1"/>
            <p:nvPr/>
          </p:nvSpPr>
          <p:spPr>
            <a:xfrm>
              <a:off x="474171" y="3114411"/>
              <a:ext cx="3229466" cy="544765"/>
            </a:xfrm>
            <a:prstGeom prst="rect">
              <a:avLst/>
            </a:prstGeom>
            <a:solidFill>
              <a:schemeClr val="bg1"/>
            </a:solidFill>
          </p:spPr>
          <p:txBody>
            <a:bodyPr wrap="square" lIns="182880" tIns="146304" rIns="182880" bIns="146304" rtlCol="0">
              <a:spAutoFit/>
            </a:bodyPr>
            <a:lstStyle/>
            <a:p>
              <a:pPr>
                <a:lnSpc>
                  <a:spcPct val="90000"/>
                </a:lnSpc>
                <a:spcAft>
                  <a:spcPts val="600"/>
                </a:spcAft>
              </a:pPr>
              <a:r>
                <a:rPr lang="en-AU" dirty="0" smtClean="0">
                  <a:gradFill>
                    <a:gsLst>
                      <a:gs pos="2917">
                        <a:srgbClr val="505050"/>
                      </a:gs>
                      <a:gs pos="30000">
                        <a:srgbClr val="505050"/>
                      </a:gs>
                    </a:gsLst>
                    <a:lin ang="5400000" scaled="0"/>
                  </a:gradFill>
                </a:rPr>
                <a:t>OneDrive for Business Client</a:t>
              </a:r>
              <a:endParaRPr lang="en-US" dirty="0" err="1" smtClean="0">
                <a:gradFill>
                  <a:gsLst>
                    <a:gs pos="2917">
                      <a:srgbClr val="505050"/>
                    </a:gs>
                    <a:gs pos="30000">
                      <a:srgbClr val="505050"/>
                    </a:gs>
                  </a:gsLst>
                  <a:lin ang="5400000" scaled="0"/>
                </a:gradFill>
              </a:endParaRPr>
            </a:p>
          </p:txBody>
        </p:sp>
      </p:grpSp>
      <p:cxnSp>
        <p:nvCxnSpPr>
          <p:cNvPr id="48" name="Straight Arrow Connector 47"/>
          <p:cNvCxnSpPr/>
          <p:nvPr/>
        </p:nvCxnSpPr>
        <p:spPr>
          <a:xfrm flipV="1">
            <a:off x="1922657" y="3484860"/>
            <a:ext cx="0" cy="933604"/>
          </a:xfrm>
          <a:prstGeom prst="straightConnector1">
            <a:avLst/>
          </a:prstGeom>
          <a:ln w="31750">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grpSp>
        <p:nvGrpSpPr>
          <p:cNvPr id="96" name="Group 95"/>
          <p:cNvGrpSpPr/>
          <p:nvPr/>
        </p:nvGrpSpPr>
        <p:grpSpPr>
          <a:xfrm>
            <a:off x="8911045" y="1232393"/>
            <a:ext cx="2983904" cy="4898154"/>
            <a:chOff x="8911045" y="1232393"/>
            <a:chExt cx="2983904" cy="4898154"/>
          </a:xfrm>
        </p:grpSpPr>
        <p:grpSp>
          <p:nvGrpSpPr>
            <p:cNvPr id="5" name="Group 4"/>
            <p:cNvGrpSpPr/>
            <p:nvPr/>
          </p:nvGrpSpPr>
          <p:grpSpPr>
            <a:xfrm>
              <a:off x="10640649" y="2822000"/>
              <a:ext cx="1254300" cy="1392509"/>
              <a:chOff x="2486538" y="4875338"/>
              <a:chExt cx="1949667" cy="1949667"/>
            </a:xfrm>
          </p:grpSpPr>
          <p:grpSp>
            <p:nvGrpSpPr>
              <p:cNvPr id="6" name="Big DB"/>
              <p:cNvGrpSpPr/>
              <p:nvPr/>
            </p:nvGrpSpPr>
            <p:grpSpPr>
              <a:xfrm>
                <a:off x="2486538" y="4875338"/>
                <a:ext cx="1949667" cy="1949667"/>
                <a:chOff x="-67080" y="2610965"/>
                <a:chExt cx="2709682" cy="2709682"/>
              </a:xfrm>
            </p:grpSpPr>
            <p:sp>
              <p:nvSpPr>
                <p:cNvPr id="8" name="Rounded Rectangle 7"/>
                <p:cNvSpPr/>
                <p:nvPr/>
              </p:nvSpPr>
              <p:spPr bwMode="auto">
                <a:xfrm>
                  <a:off x="170919" y="2887662"/>
                  <a:ext cx="2237318" cy="1936145"/>
                </a:xfrm>
                <a:prstGeom prst="round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080" y="2610965"/>
                  <a:ext cx="2709682" cy="2709682"/>
                </a:xfrm>
                <a:prstGeom prst="rect">
                  <a:avLst/>
                </a:prstGeom>
              </p:spPr>
            </p:pic>
          </p:grpSp>
          <p:sp>
            <p:nvSpPr>
              <p:cNvPr id="7" name="TextBox 6"/>
              <p:cNvSpPr txBox="1"/>
              <p:nvPr/>
            </p:nvSpPr>
            <p:spPr>
              <a:xfrm>
                <a:off x="2551224" y="5002458"/>
                <a:ext cx="1785073" cy="646382"/>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FFFFFF"/>
                    </a:solidFill>
                  </a:rPr>
                  <a:t>Content DB</a:t>
                </a:r>
              </a:p>
            </p:txBody>
          </p:sp>
        </p:grpSp>
        <p:pic>
          <p:nvPicPr>
            <p:cNvPr id="55" name="Picture 54"/>
            <p:cNvPicPr>
              <a:picLocks noChangeAspect="1"/>
            </p:cNvPicPr>
            <p:nvPr/>
          </p:nvPicPr>
          <p:blipFill>
            <a:blip r:embed="rId8">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8911047" y="1232393"/>
              <a:ext cx="777629" cy="777629"/>
            </a:xfrm>
            <a:prstGeom prst="rect">
              <a:avLst/>
            </a:prstGeom>
          </p:spPr>
        </p:pic>
        <p:pic>
          <p:nvPicPr>
            <p:cNvPr id="56" name="Picture 55"/>
            <p:cNvPicPr>
              <a:picLocks noChangeAspect="1"/>
            </p:cNvPicPr>
            <p:nvPr/>
          </p:nvPicPr>
          <p:blipFill>
            <a:blip r:embed="rId8">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8911047" y="2614132"/>
              <a:ext cx="777629" cy="777629"/>
            </a:xfrm>
            <a:prstGeom prst="rect">
              <a:avLst/>
            </a:prstGeom>
          </p:spPr>
        </p:pic>
        <p:pic>
          <p:nvPicPr>
            <p:cNvPr id="57" name="Picture 56"/>
            <p:cNvPicPr>
              <a:picLocks noChangeAspect="1"/>
            </p:cNvPicPr>
            <p:nvPr/>
          </p:nvPicPr>
          <p:blipFill>
            <a:blip r:embed="rId8">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8911046" y="3995871"/>
              <a:ext cx="777629" cy="777629"/>
            </a:xfrm>
            <a:prstGeom prst="rect">
              <a:avLst/>
            </a:prstGeom>
          </p:spPr>
        </p:pic>
        <p:pic>
          <p:nvPicPr>
            <p:cNvPr id="58" name="Picture 57"/>
            <p:cNvPicPr>
              <a:picLocks noChangeAspect="1"/>
            </p:cNvPicPr>
            <p:nvPr/>
          </p:nvPicPr>
          <p:blipFill>
            <a:blip r:embed="rId8">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8911045" y="5352918"/>
              <a:ext cx="777629" cy="777629"/>
            </a:xfrm>
            <a:prstGeom prst="rect">
              <a:avLst/>
            </a:prstGeom>
          </p:spPr>
        </p:pic>
      </p:grpSp>
      <p:grpSp>
        <p:nvGrpSpPr>
          <p:cNvPr id="91" name="Group 90"/>
          <p:cNvGrpSpPr/>
          <p:nvPr/>
        </p:nvGrpSpPr>
        <p:grpSpPr>
          <a:xfrm>
            <a:off x="3170959" y="3706460"/>
            <a:ext cx="5296797" cy="885535"/>
            <a:chOff x="3170959" y="3706460"/>
            <a:chExt cx="5296797" cy="885535"/>
          </a:xfrm>
        </p:grpSpPr>
        <p:grpSp>
          <p:nvGrpSpPr>
            <p:cNvPr id="59" name="Group 58"/>
            <p:cNvGrpSpPr/>
            <p:nvPr/>
          </p:nvGrpSpPr>
          <p:grpSpPr>
            <a:xfrm>
              <a:off x="3170959" y="3706460"/>
              <a:ext cx="5296797" cy="572464"/>
              <a:chOff x="2985628" y="1882540"/>
              <a:chExt cx="5296797" cy="572464"/>
            </a:xfrm>
          </p:grpSpPr>
          <p:cxnSp>
            <p:nvCxnSpPr>
              <p:cNvPr id="60" name="Straight Arrow Connector 59"/>
              <p:cNvCxnSpPr/>
              <p:nvPr/>
            </p:nvCxnSpPr>
            <p:spPr>
              <a:xfrm flipV="1">
                <a:off x="2985628" y="2348854"/>
                <a:ext cx="5296797" cy="31550"/>
              </a:xfrm>
              <a:prstGeom prst="straightConnector1">
                <a:avLst/>
              </a:prstGeom>
              <a:ln w="31750">
                <a:solidFill>
                  <a:schemeClr val="tx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543884" y="1882540"/>
                <a:ext cx="2915749" cy="572464"/>
              </a:xfrm>
              <a:prstGeom prst="rect">
                <a:avLst/>
              </a:prstGeom>
              <a:noFill/>
            </p:spPr>
            <p:txBody>
              <a:bodyPr wrap="square" lIns="182880" tIns="146304" rIns="182880" bIns="146304" rtlCol="0">
                <a:spAutoFit/>
              </a:bodyPr>
              <a:lstStyle/>
              <a:p>
                <a:pPr>
                  <a:lnSpc>
                    <a:spcPct val="90000"/>
                  </a:lnSpc>
                  <a:spcAft>
                    <a:spcPts val="600"/>
                  </a:spcAft>
                </a:pPr>
                <a:r>
                  <a:rPr lang="en-AU" sz="2000" dirty="0">
                    <a:gradFill>
                      <a:gsLst>
                        <a:gs pos="2917">
                          <a:srgbClr val="505050"/>
                        </a:gs>
                        <a:gs pos="30000">
                          <a:srgbClr val="505050"/>
                        </a:gs>
                      </a:gsLst>
                      <a:lin ang="5400000" scaled="0"/>
                    </a:gradFill>
                  </a:rPr>
                  <a:t>CELLSTORAGE.SVC</a:t>
                </a:r>
                <a:endParaRPr lang="en-US" sz="2000" dirty="0" err="1">
                  <a:gradFill>
                    <a:gsLst>
                      <a:gs pos="2917">
                        <a:srgbClr val="505050"/>
                      </a:gs>
                      <a:gs pos="30000">
                        <a:srgbClr val="505050"/>
                      </a:gs>
                    </a:gsLst>
                    <a:lin ang="5400000" scaled="0"/>
                  </a:gradFill>
                </a:endParaRPr>
              </a:p>
            </p:txBody>
          </p:sp>
        </p:grpSp>
        <p:sp>
          <p:nvSpPr>
            <p:cNvPr id="62" name="TextBox 61"/>
            <p:cNvSpPr txBox="1"/>
            <p:nvPr/>
          </p:nvSpPr>
          <p:spPr>
            <a:xfrm>
              <a:off x="4628714" y="4102630"/>
              <a:ext cx="2915749"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rgbClr val="505050"/>
                      </a:gs>
                      <a:gs pos="30000">
                        <a:srgbClr val="505050"/>
                      </a:gs>
                    </a:gsLst>
                    <a:lin ang="5400000" scaled="0"/>
                  </a:gradFill>
                </a:rPr>
                <a:t>Content-Type: </a:t>
              </a:r>
              <a:r>
                <a:rPr lang="en-US" sz="1400" dirty="0" smtClean="0">
                  <a:gradFill>
                    <a:gsLst>
                      <a:gs pos="2917">
                        <a:srgbClr val="505050"/>
                      </a:gs>
                      <a:gs pos="30000">
                        <a:srgbClr val="505050"/>
                      </a:gs>
                    </a:gsLst>
                    <a:lin ang="5400000" scaled="0"/>
                  </a:gradFill>
                </a:rPr>
                <a:t>multipart/related</a:t>
              </a:r>
              <a:endParaRPr lang="en-US" sz="2000" dirty="0" smtClean="0">
                <a:gradFill>
                  <a:gsLst>
                    <a:gs pos="2917">
                      <a:srgbClr val="505050"/>
                    </a:gs>
                    <a:gs pos="30000">
                      <a:srgbClr val="505050"/>
                    </a:gs>
                  </a:gsLst>
                  <a:lin ang="5400000" scaled="0"/>
                </a:gradFill>
              </a:endParaRPr>
            </a:p>
          </p:txBody>
        </p:sp>
      </p:grpSp>
      <p:grpSp>
        <p:nvGrpSpPr>
          <p:cNvPr id="69" name="Group 68"/>
          <p:cNvGrpSpPr/>
          <p:nvPr/>
        </p:nvGrpSpPr>
        <p:grpSpPr>
          <a:xfrm>
            <a:off x="10178256" y="4627594"/>
            <a:ext cx="822118" cy="780304"/>
            <a:chOff x="5338648" y="5640681"/>
            <a:chExt cx="822118" cy="780304"/>
          </a:xfrm>
        </p:grpSpPr>
        <p:pic>
          <p:nvPicPr>
            <p:cNvPr id="66" name="Picture 65"/>
            <p:cNvPicPr>
              <a:picLocks noChangeAspect="1"/>
            </p:cNvPicPr>
            <p:nvPr/>
          </p:nvPicPr>
          <p:blipFill rotWithShape="1">
            <a:blip r:embed="rId9">
              <a:extLst>
                <a:ext uri="{28A0092B-C50C-407E-A947-70E740481C1C}">
                  <a14:useLocalDpi xmlns:a14="http://schemas.microsoft.com/office/drawing/2010/main" val="0"/>
                </a:ext>
              </a:extLst>
            </a:blip>
            <a:srcRect b="60588"/>
            <a:stretch/>
          </p:blipFill>
          <p:spPr>
            <a:xfrm>
              <a:off x="5338649" y="5640681"/>
              <a:ext cx="822117" cy="324010"/>
            </a:xfrm>
            <a:prstGeom prst="rect">
              <a:avLst/>
            </a:prstGeom>
          </p:spPr>
        </p:pic>
        <p:pic>
          <p:nvPicPr>
            <p:cNvPr id="67" name="Picture 66"/>
            <p:cNvPicPr>
              <a:picLocks noChangeAspect="1"/>
            </p:cNvPicPr>
            <p:nvPr/>
          </p:nvPicPr>
          <p:blipFill rotWithShape="1">
            <a:blip r:embed="rId9">
              <a:extLst>
                <a:ext uri="{28A0092B-C50C-407E-A947-70E740481C1C}">
                  <a14:useLocalDpi xmlns:a14="http://schemas.microsoft.com/office/drawing/2010/main" val="0"/>
                </a:ext>
              </a:extLst>
            </a:blip>
            <a:srcRect t="70821"/>
            <a:stretch/>
          </p:blipFill>
          <p:spPr>
            <a:xfrm>
              <a:off x="5338648" y="6181102"/>
              <a:ext cx="822117" cy="239883"/>
            </a:xfrm>
            <a:prstGeom prst="rect">
              <a:avLst/>
            </a:prstGeom>
          </p:spPr>
        </p:pic>
        <p:pic>
          <p:nvPicPr>
            <p:cNvPr id="68" name="Picture 67"/>
            <p:cNvPicPr>
              <a:picLocks noChangeAspect="1"/>
            </p:cNvPicPr>
            <p:nvPr/>
          </p:nvPicPr>
          <p:blipFill rotWithShape="1">
            <a:blip r:embed="rId9">
              <a:extLst>
                <a:ext uri="{28A0092B-C50C-407E-A947-70E740481C1C}">
                  <a14:useLocalDpi xmlns:a14="http://schemas.microsoft.com/office/drawing/2010/main" val="0"/>
                </a:ext>
              </a:extLst>
            </a:blip>
            <a:srcRect t="34073" b="29564"/>
            <a:stretch/>
          </p:blipFill>
          <p:spPr>
            <a:xfrm>
              <a:off x="5338649" y="5911787"/>
              <a:ext cx="822117" cy="298953"/>
            </a:xfrm>
            <a:prstGeom prst="rect">
              <a:avLst/>
            </a:prstGeom>
          </p:spPr>
        </p:pic>
      </p:grpSp>
      <p:cxnSp>
        <p:nvCxnSpPr>
          <p:cNvPr id="71" name="Elbow Connector 70"/>
          <p:cNvCxnSpPr>
            <a:stCxn id="57" idx="3"/>
            <a:endCxn id="68" idx="1"/>
          </p:cNvCxnSpPr>
          <p:nvPr/>
        </p:nvCxnSpPr>
        <p:spPr>
          <a:xfrm>
            <a:off x="9688675" y="4384686"/>
            <a:ext cx="489582" cy="663491"/>
          </a:xfrm>
          <a:prstGeom prst="bent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3" name="Elbow Connector 72"/>
          <p:cNvCxnSpPr>
            <a:stCxn id="68" idx="3"/>
          </p:cNvCxnSpPr>
          <p:nvPr/>
        </p:nvCxnSpPr>
        <p:spPr>
          <a:xfrm flipV="1">
            <a:off x="11000374" y="4183062"/>
            <a:ext cx="475663" cy="865115"/>
          </a:xfrm>
          <a:prstGeom prst="bentConnector2">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V="1">
            <a:off x="3288354" y="4684757"/>
            <a:ext cx="5362662" cy="31705"/>
          </a:xfrm>
          <a:prstGeom prst="straightConnector1">
            <a:avLst/>
          </a:prstGeom>
          <a:ln w="12700">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pic>
        <p:nvPicPr>
          <p:cNvPr id="82" name="Picture 81"/>
          <p:cNvPicPr>
            <a:picLocks noChangeAspect="1"/>
          </p:cNvPicPr>
          <p:nvPr/>
        </p:nvPicPr>
        <p:blipFill rotWithShape="1">
          <a:blip r:embed="rId9">
            <a:extLst>
              <a:ext uri="{28A0092B-C50C-407E-A947-70E740481C1C}">
                <a14:useLocalDpi xmlns:a14="http://schemas.microsoft.com/office/drawing/2010/main" val="0"/>
              </a:ext>
            </a:extLst>
          </a:blip>
          <a:srcRect b="60588"/>
          <a:stretch/>
        </p:blipFill>
        <p:spPr>
          <a:xfrm>
            <a:off x="2645165" y="4564062"/>
            <a:ext cx="601271" cy="236971"/>
          </a:xfrm>
          <a:prstGeom prst="rect">
            <a:avLst/>
          </a:prstGeom>
        </p:spPr>
      </p:pic>
      <p:pic>
        <p:nvPicPr>
          <p:cNvPr id="83" name="Picture 82"/>
          <p:cNvPicPr>
            <a:picLocks noChangeAspect="1"/>
          </p:cNvPicPr>
          <p:nvPr/>
        </p:nvPicPr>
        <p:blipFill rotWithShape="1">
          <a:blip r:embed="rId9">
            <a:extLst>
              <a:ext uri="{28A0092B-C50C-407E-A947-70E740481C1C}">
                <a14:useLocalDpi xmlns:a14="http://schemas.microsoft.com/office/drawing/2010/main" val="0"/>
              </a:ext>
            </a:extLst>
          </a:blip>
          <a:srcRect t="34073" b="29564"/>
          <a:stretch/>
        </p:blipFill>
        <p:spPr>
          <a:xfrm>
            <a:off x="2645165" y="4767502"/>
            <a:ext cx="601271" cy="218645"/>
          </a:xfrm>
          <a:prstGeom prst="rect">
            <a:avLst/>
          </a:prstGeom>
        </p:spPr>
      </p:pic>
      <p:pic>
        <p:nvPicPr>
          <p:cNvPr id="84" name="Picture 83"/>
          <p:cNvPicPr>
            <a:picLocks noChangeAspect="1"/>
          </p:cNvPicPr>
          <p:nvPr/>
        </p:nvPicPr>
        <p:blipFill rotWithShape="1">
          <a:blip r:embed="rId9">
            <a:extLst>
              <a:ext uri="{28A0092B-C50C-407E-A947-70E740481C1C}">
                <a14:useLocalDpi xmlns:a14="http://schemas.microsoft.com/office/drawing/2010/main" val="0"/>
              </a:ext>
            </a:extLst>
          </a:blip>
          <a:srcRect t="70821"/>
          <a:stretch/>
        </p:blipFill>
        <p:spPr>
          <a:xfrm>
            <a:off x="2645165" y="4986147"/>
            <a:ext cx="601272" cy="175443"/>
          </a:xfrm>
          <a:prstGeom prst="rect">
            <a:avLst/>
          </a:prstGeom>
        </p:spPr>
      </p:pic>
      <p:cxnSp>
        <p:nvCxnSpPr>
          <p:cNvPr id="93" name="Straight Arrow Connector 92"/>
          <p:cNvCxnSpPr/>
          <p:nvPr/>
        </p:nvCxnSpPr>
        <p:spPr>
          <a:xfrm flipV="1">
            <a:off x="3288354" y="4868862"/>
            <a:ext cx="5362662" cy="31705"/>
          </a:xfrm>
          <a:prstGeom prst="straightConnector1">
            <a:avLst/>
          </a:prstGeom>
          <a:ln w="12700">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3288354" y="5067380"/>
            <a:ext cx="5362662" cy="31705"/>
          </a:xfrm>
          <a:prstGeom prst="straightConnector1">
            <a:avLst/>
          </a:prstGeom>
          <a:ln w="12700">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4628714" y="5102948"/>
            <a:ext cx="2915749" cy="760208"/>
          </a:xfrm>
          <a:prstGeom prst="rect">
            <a:avLst/>
          </a:prstGeom>
          <a:noFill/>
        </p:spPr>
        <p:txBody>
          <a:bodyPr wrap="square" lIns="182880" tIns="146304" rIns="182880" bIns="146304" rtlCol="0">
            <a:spAutoFit/>
          </a:bodyPr>
          <a:lstStyle/>
          <a:p>
            <a:pPr algn="ctr">
              <a:lnSpc>
                <a:spcPct val="90000"/>
              </a:lnSpc>
              <a:spcAft>
                <a:spcPts val="600"/>
              </a:spcAft>
            </a:pPr>
            <a:r>
              <a:rPr lang="en-AU" sz="1400" dirty="0" smtClean="0">
                <a:gradFill>
                  <a:gsLst>
                    <a:gs pos="2917">
                      <a:srgbClr val="505050"/>
                    </a:gs>
                    <a:gs pos="30000">
                      <a:srgbClr val="505050"/>
                    </a:gs>
                  </a:gsLst>
                  <a:lin ang="5400000" scaled="0"/>
                </a:gradFill>
              </a:rPr>
              <a:t>&lt; 3.5 MB</a:t>
            </a:r>
            <a:endParaRPr lang="en-US" sz="1400" dirty="0" smtClean="0">
              <a:gradFill>
                <a:gsLst>
                  <a:gs pos="2917">
                    <a:srgbClr val="505050"/>
                  </a:gs>
                  <a:gs pos="30000">
                    <a:srgbClr val="505050"/>
                  </a:gs>
                </a:gsLst>
                <a:lin ang="5400000" scaled="0"/>
              </a:gradFill>
            </a:endParaRPr>
          </a:p>
          <a:p>
            <a:pPr>
              <a:lnSpc>
                <a:spcPct val="90000"/>
              </a:lnSpc>
              <a:spcAft>
                <a:spcPts val="600"/>
              </a:spcAft>
            </a:pPr>
            <a:r>
              <a:rPr lang="en-US" sz="1400" dirty="0" smtClean="0">
                <a:gradFill>
                  <a:gsLst>
                    <a:gs pos="2917">
                      <a:srgbClr val="505050"/>
                    </a:gs>
                    <a:gs pos="30000">
                      <a:srgbClr val="505050"/>
                    </a:gs>
                  </a:gsLst>
                  <a:lin ang="5400000" scaled="0"/>
                </a:gradFill>
              </a:rPr>
              <a:t>Content-Type</a:t>
            </a:r>
            <a:r>
              <a:rPr lang="en-US" sz="1400" dirty="0">
                <a:gradFill>
                  <a:gsLst>
                    <a:gs pos="2917">
                      <a:srgbClr val="505050"/>
                    </a:gs>
                    <a:gs pos="30000">
                      <a:srgbClr val="505050"/>
                    </a:gs>
                  </a:gsLst>
                  <a:lin ang="5400000" scaled="0"/>
                </a:gradFill>
              </a:rPr>
              <a:t>: </a:t>
            </a:r>
            <a:r>
              <a:rPr lang="en-US" sz="1400" dirty="0" smtClean="0">
                <a:gradFill>
                  <a:gsLst>
                    <a:gs pos="2917">
                      <a:srgbClr val="505050"/>
                    </a:gs>
                    <a:gs pos="30000">
                      <a:srgbClr val="505050"/>
                    </a:gs>
                  </a:gsLst>
                  <a:lin ang="5400000" scaled="0"/>
                </a:gradFill>
              </a:rPr>
              <a:t>multipart/related</a:t>
            </a:r>
            <a:endParaRPr lang="en-US" sz="2000" dirty="0"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33552901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4.26857E-6 4.89787E-6 L 0.00268 0.30458 " pathEditMode="relative" rAng="0" ptsTypes="AA">
                                      <p:cBhvr>
                                        <p:cTn id="6" dur="2000" fill="hold"/>
                                        <p:tgtEl>
                                          <p:spTgt spid="15"/>
                                        </p:tgtEl>
                                        <p:attrNameLst>
                                          <p:attrName>ppt_x</p:attrName>
                                          <p:attrName>ppt_y</p:attrName>
                                        </p:attrNameLst>
                                      </p:cBhvr>
                                      <p:rCtr x="128" y="15229"/>
                                    </p:animMotion>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par>
                          <p:cTn id="11" fill="hold">
                            <p:stCondLst>
                              <p:cond delay="2500"/>
                            </p:stCondLst>
                            <p:childTnLst>
                              <p:par>
                                <p:cTn id="12" presetID="10" presetClass="entr" presetSubtype="0" fill="hold" grpId="1"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500"/>
                            </p:stCondLst>
                            <p:childTnLst>
                              <p:par>
                                <p:cTn id="25" presetID="26" presetClass="emph" presetSubtype="0" repeatCount="2000" fill="hold" nodeType="afterEffect">
                                  <p:stCondLst>
                                    <p:cond delay="0"/>
                                  </p:stCondLst>
                                  <p:childTnLst>
                                    <p:animEffect transition="out" filter="fade">
                                      <p:cBhvr>
                                        <p:cTn id="26" dur="500" tmFilter="0, 0; .2, .5; .8, .5; 1, 0"/>
                                        <p:tgtEl>
                                          <p:spTgt spid="33"/>
                                        </p:tgtEl>
                                      </p:cBhvr>
                                    </p:animEffect>
                                    <p:animScale>
                                      <p:cBhvr>
                                        <p:cTn id="27" dur="250" autoRev="1" fill="hold"/>
                                        <p:tgtEl>
                                          <p:spTgt spid="33"/>
                                        </p:tgtEl>
                                      </p:cBhvr>
                                      <p:by x="105000" y="105000"/>
                                    </p:animScale>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750"/>
                                        <p:tgtEl>
                                          <p:spTgt spid="44"/>
                                        </p:tgtEl>
                                      </p:cBhvr>
                                    </p:animEffect>
                                  </p:childTnLst>
                                </p:cTn>
                              </p:par>
                            </p:childTnLst>
                          </p:cTn>
                        </p:par>
                        <p:par>
                          <p:cTn id="32" fill="hold">
                            <p:stCondLst>
                              <p:cond delay="2250"/>
                            </p:stCondLst>
                            <p:childTnLst>
                              <p:par>
                                <p:cTn id="33" presetID="10" presetClass="entr" presetSubtype="0" fill="hold" nodeType="afterEffect">
                                  <p:stCondLst>
                                    <p:cond delay="0"/>
                                  </p:stCondLst>
                                  <p:childTnLst>
                                    <p:set>
                                      <p:cBhvr>
                                        <p:cTn id="34" dur="1" fill="hold">
                                          <p:stCondLst>
                                            <p:cond delay="0"/>
                                          </p:stCondLst>
                                        </p:cTn>
                                        <p:tgtEl>
                                          <p:spTgt spid="96"/>
                                        </p:tgtEl>
                                        <p:attrNameLst>
                                          <p:attrName>style.visibility</p:attrName>
                                        </p:attrNameLst>
                                      </p:cBhvr>
                                      <p:to>
                                        <p:strVal val="visible"/>
                                      </p:to>
                                    </p:set>
                                    <p:animEffect transition="in" filter="fade">
                                      <p:cBhvr>
                                        <p:cTn id="35" dur="500"/>
                                        <p:tgtEl>
                                          <p:spTgt spid="96"/>
                                        </p:tgtEl>
                                      </p:cBhvr>
                                    </p:animEffect>
                                  </p:childTnLst>
                                </p:cTn>
                              </p:par>
                            </p:childTnLst>
                          </p:cTn>
                        </p:par>
                        <p:par>
                          <p:cTn id="36" fill="hold">
                            <p:stCondLst>
                              <p:cond delay="2750"/>
                            </p:stCondLst>
                            <p:childTnLst>
                              <p:par>
                                <p:cTn id="37" presetID="22" presetClass="entr" presetSubtype="2"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right)">
                                      <p:cBhvr>
                                        <p:cTn id="39" dur="750"/>
                                        <p:tgtEl>
                                          <p:spTgt spid="4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grpId="0" nodeType="clickEffect">
                                  <p:stCondLst>
                                    <p:cond delay="0"/>
                                  </p:stCondLst>
                                  <p:childTnLst>
                                    <p:animEffect transition="out" filter="fade">
                                      <p:cBhvr>
                                        <p:cTn id="43" dur="500"/>
                                        <p:tgtEl>
                                          <p:spTgt spid="17"/>
                                        </p:tgtEl>
                                      </p:cBhvr>
                                    </p:animEffect>
                                    <p:set>
                                      <p:cBhvr>
                                        <p:cTn id="44" dur="1" fill="hold">
                                          <p:stCondLst>
                                            <p:cond delay="499"/>
                                          </p:stCondLst>
                                        </p:cTn>
                                        <p:tgtEl>
                                          <p:spTgt spid="17"/>
                                        </p:tgtEl>
                                        <p:attrNameLst>
                                          <p:attrName>style.visibility</p:attrName>
                                        </p:attrNameLst>
                                      </p:cBhvr>
                                      <p:to>
                                        <p:strVal val="hidden"/>
                                      </p:to>
                                    </p:set>
                                  </p:childTnLst>
                                </p:cTn>
                              </p:par>
                              <p:par>
                                <p:cTn id="45" presetID="10" presetClass="entr" presetSubtype="0"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childTnLst>
                          </p:cTn>
                        </p:par>
                        <p:par>
                          <p:cTn id="48" fill="hold">
                            <p:stCondLst>
                              <p:cond delay="500"/>
                            </p:stCondLst>
                            <p:childTnLst>
                              <p:par>
                                <p:cTn id="49" presetID="22" presetClass="entr" presetSubtype="8" fill="hold" nodeType="afterEffect">
                                  <p:stCondLst>
                                    <p:cond delay="50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500"/>
                                        <p:tgtEl>
                                          <p:spTgt spid="69"/>
                                        </p:tgtEl>
                                      </p:cBhvr>
                                    </p:animEffect>
                                  </p:childTnLst>
                                </p:cTn>
                              </p:par>
                              <p:par>
                                <p:cTn id="57" presetID="10" presetClass="entr" presetSubtype="0"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fade">
                                      <p:cBhvr>
                                        <p:cTn id="59" dur="500"/>
                                        <p:tgtEl>
                                          <p:spTgt spid="71"/>
                                        </p:tgtEl>
                                      </p:cBhvr>
                                    </p:animEffect>
                                  </p:childTnLst>
                                </p:cTn>
                              </p:par>
                              <p:par>
                                <p:cTn id="60" presetID="10" presetClass="entr" presetSubtype="0" fill="hold" nodeType="withEffect">
                                  <p:stCondLst>
                                    <p:cond delay="0"/>
                                  </p:stCondLst>
                                  <p:childTnLst>
                                    <p:set>
                                      <p:cBhvr>
                                        <p:cTn id="61" dur="1" fill="hold">
                                          <p:stCondLst>
                                            <p:cond delay="0"/>
                                          </p:stCondLst>
                                        </p:cTn>
                                        <p:tgtEl>
                                          <p:spTgt spid="73"/>
                                        </p:tgtEl>
                                        <p:attrNameLst>
                                          <p:attrName>style.visibility</p:attrName>
                                        </p:attrNameLst>
                                      </p:cBhvr>
                                      <p:to>
                                        <p:strVal val="visible"/>
                                      </p:to>
                                    </p:set>
                                    <p:animEffect transition="in" filter="fade">
                                      <p:cBhvr>
                                        <p:cTn id="62" dur="500"/>
                                        <p:tgtEl>
                                          <p:spTgt spid="7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2" fill="hold" nodeType="click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wipe(right)">
                                      <p:cBhvr>
                                        <p:cTn id="67" dur="500"/>
                                        <p:tgtEl>
                                          <p:spTgt spid="75"/>
                                        </p:tgtEl>
                                      </p:cBhvr>
                                    </p:animEffect>
                                  </p:childTnLst>
                                </p:cTn>
                              </p:par>
                            </p:childTnLst>
                          </p:cTn>
                        </p:par>
                        <p:par>
                          <p:cTn id="68" fill="hold">
                            <p:stCondLst>
                              <p:cond delay="500"/>
                            </p:stCondLst>
                            <p:childTnLst>
                              <p:par>
                                <p:cTn id="69" presetID="10" presetClass="entr" presetSubtype="0" fill="hold" nodeType="afterEffect">
                                  <p:stCondLst>
                                    <p:cond delay="0"/>
                                  </p:stCondLst>
                                  <p:childTnLst>
                                    <p:set>
                                      <p:cBhvr>
                                        <p:cTn id="70" dur="1" fill="hold">
                                          <p:stCondLst>
                                            <p:cond delay="0"/>
                                          </p:stCondLst>
                                        </p:cTn>
                                        <p:tgtEl>
                                          <p:spTgt spid="82"/>
                                        </p:tgtEl>
                                        <p:attrNameLst>
                                          <p:attrName>style.visibility</p:attrName>
                                        </p:attrNameLst>
                                      </p:cBhvr>
                                      <p:to>
                                        <p:strVal val="visible"/>
                                      </p:to>
                                    </p:set>
                                    <p:animEffect transition="in" filter="fade">
                                      <p:cBhvr>
                                        <p:cTn id="71" dur="500"/>
                                        <p:tgtEl>
                                          <p:spTgt spid="82"/>
                                        </p:tgtEl>
                                      </p:cBhvr>
                                    </p:animEffect>
                                  </p:childTnLst>
                                </p:cTn>
                              </p:par>
                            </p:childTnLst>
                          </p:cTn>
                        </p:par>
                        <p:par>
                          <p:cTn id="72" fill="hold">
                            <p:stCondLst>
                              <p:cond delay="1000"/>
                            </p:stCondLst>
                            <p:childTnLst>
                              <p:par>
                                <p:cTn id="73" presetID="22" presetClass="entr" presetSubtype="2" fill="hold"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right)">
                                      <p:cBhvr>
                                        <p:cTn id="75" dur="500"/>
                                        <p:tgtEl>
                                          <p:spTgt spid="93"/>
                                        </p:tgtEl>
                                      </p:cBhvr>
                                    </p:animEffect>
                                  </p:childTnLst>
                                </p:cTn>
                              </p:par>
                            </p:childTnLst>
                          </p:cTn>
                        </p:par>
                        <p:par>
                          <p:cTn id="76" fill="hold">
                            <p:stCondLst>
                              <p:cond delay="1500"/>
                            </p:stCondLst>
                            <p:childTnLst>
                              <p:par>
                                <p:cTn id="77" presetID="10" presetClass="entr" presetSubtype="0" fill="hold" nodeType="afterEffect">
                                  <p:stCondLst>
                                    <p:cond delay="0"/>
                                  </p:stCondLst>
                                  <p:childTnLst>
                                    <p:set>
                                      <p:cBhvr>
                                        <p:cTn id="78" dur="1" fill="hold">
                                          <p:stCondLst>
                                            <p:cond delay="0"/>
                                          </p:stCondLst>
                                        </p:cTn>
                                        <p:tgtEl>
                                          <p:spTgt spid="83"/>
                                        </p:tgtEl>
                                        <p:attrNameLst>
                                          <p:attrName>style.visibility</p:attrName>
                                        </p:attrNameLst>
                                      </p:cBhvr>
                                      <p:to>
                                        <p:strVal val="visible"/>
                                      </p:to>
                                    </p:set>
                                    <p:animEffect transition="in" filter="fade">
                                      <p:cBhvr>
                                        <p:cTn id="79" dur="500"/>
                                        <p:tgtEl>
                                          <p:spTgt spid="83"/>
                                        </p:tgtEl>
                                      </p:cBhvr>
                                    </p:animEffect>
                                  </p:childTnLst>
                                </p:cTn>
                              </p:par>
                            </p:childTnLst>
                          </p:cTn>
                        </p:par>
                        <p:par>
                          <p:cTn id="80" fill="hold">
                            <p:stCondLst>
                              <p:cond delay="2000"/>
                            </p:stCondLst>
                            <p:childTnLst>
                              <p:par>
                                <p:cTn id="81" presetID="22" presetClass="entr" presetSubtype="2" fill="hold" nodeType="afterEffect">
                                  <p:stCondLst>
                                    <p:cond delay="0"/>
                                  </p:stCondLst>
                                  <p:childTnLst>
                                    <p:set>
                                      <p:cBhvr>
                                        <p:cTn id="82" dur="1" fill="hold">
                                          <p:stCondLst>
                                            <p:cond delay="0"/>
                                          </p:stCondLst>
                                        </p:cTn>
                                        <p:tgtEl>
                                          <p:spTgt spid="94"/>
                                        </p:tgtEl>
                                        <p:attrNameLst>
                                          <p:attrName>style.visibility</p:attrName>
                                        </p:attrNameLst>
                                      </p:cBhvr>
                                      <p:to>
                                        <p:strVal val="visible"/>
                                      </p:to>
                                    </p:set>
                                    <p:animEffect transition="in" filter="wipe(right)">
                                      <p:cBhvr>
                                        <p:cTn id="83" dur="500"/>
                                        <p:tgtEl>
                                          <p:spTgt spid="94"/>
                                        </p:tgtEl>
                                      </p:cBhvr>
                                    </p:animEffect>
                                  </p:childTnLst>
                                </p:cTn>
                              </p:par>
                            </p:childTnLst>
                          </p:cTn>
                        </p:par>
                        <p:par>
                          <p:cTn id="84" fill="hold">
                            <p:stCondLst>
                              <p:cond delay="2500"/>
                            </p:stCondLst>
                            <p:childTnLst>
                              <p:par>
                                <p:cTn id="85" presetID="10" presetClass="entr" presetSubtype="0" fill="hold" nodeType="afterEffect">
                                  <p:stCondLst>
                                    <p:cond delay="0"/>
                                  </p:stCondLst>
                                  <p:childTnLst>
                                    <p:set>
                                      <p:cBhvr>
                                        <p:cTn id="86" dur="1" fill="hold">
                                          <p:stCondLst>
                                            <p:cond delay="0"/>
                                          </p:stCondLst>
                                        </p:cTn>
                                        <p:tgtEl>
                                          <p:spTgt spid="84"/>
                                        </p:tgtEl>
                                        <p:attrNameLst>
                                          <p:attrName>style.visibility</p:attrName>
                                        </p:attrNameLst>
                                      </p:cBhvr>
                                      <p:to>
                                        <p:strVal val="visible"/>
                                      </p:to>
                                    </p:set>
                                    <p:animEffect transition="in" filter="fade">
                                      <p:cBhvr>
                                        <p:cTn id="87" dur="500"/>
                                        <p:tgtEl>
                                          <p:spTgt spid="84"/>
                                        </p:tgtEl>
                                      </p:cBhvr>
                                    </p:animEffect>
                                  </p:childTnLst>
                                </p:cTn>
                              </p:par>
                            </p:childTnLst>
                          </p:cTn>
                        </p:par>
                        <p:par>
                          <p:cTn id="88" fill="hold">
                            <p:stCondLst>
                              <p:cond delay="3000"/>
                            </p:stCondLst>
                            <p:childTnLst>
                              <p:par>
                                <p:cTn id="89" presetID="10" presetClass="entr" presetSubtype="0" fill="hold" grpId="0" nodeType="afterEffect">
                                  <p:stCondLst>
                                    <p:cond delay="0"/>
                                  </p:stCondLst>
                                  <p:childTnLst>
                                    <p:set>
                                      <p:cBhvr>
                                        <p:cTn id="90" dur="1" fill="hold">
                                          <p:stCondLst>
                                            <p:cond delay="0"/>
                                          </p:stCondLst>
                                        </p:cTn>
                                        <p:tgtEl>
                                          <p:spTgt spid="95"/>
                                        </p:tgtEl>
                                        <p:attrNameLst>
                                          <p:attrName>style.visibility</p:attrName>
                                        </p:attrNameLst>
                                      </p:cBhvr>
                                      <p:to>
                                        <p:strVal val="visible"/>
                                      </p:to>
                                    </p:set>
                                    <p:animEffect transition="in" filter="fade">
                                      <p:cBhvr>
                                        <p:cTn id="91"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7" grpId="1"/>
      <p:bldP spid="9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90121" y="1328933"/>
            <a:ext cx="5294716" cy="5408612"/>
          </a:xfrm>
        </p:spPr>
        <p:txBody>
          <a:bodyPr>
            <a:normAutofit/>
          </a:bodyPr>
          <a:lstStyle/>
          <a:p>
            <a:r>
              <a:rPr lang="en-US" sz="2800" dirty="0" smtClean="0"/>
              <a:t>Compute &amp; Bandwidth Heavy</a:t>
            </a:r>
          </a:p>
          <a:p>
            <a:pPr lvl="1"/>
            <a:r>
              <a:rPr lang="en-US" sz="1800" dirty="0" smtClean="0"/>
              <a:t>File Sync and background processing</a:t>
            </a:r>
            <a:endParaRPr lang="en-US" sz="2800" dirty="0" smtClean="0"/>
          </a:p>
          <a:p>
            <a:pPr marL="0" indent="0">
              <a:buNone/>
            </a:pPr>
            <a:endParaRPr lang="en-US" sz="2800" dirty="0" smtClean="0"/>
          </a:p>
          <a:p>
            <a:r>
              <a:rPr lang="en-US" sz="2800" dirty="0" smtClean="0"/>
              <a:t>50 cores for 40,000 syncing users.  All of Microsoft will require nearly 200 cores</a:t>
            </a:r>
          </a:p>
          <a:p>
            <a:endParaRPr lang="en-US" sz="2800" dirty="0"/>
          </a:p>
          <a:p>
            <a:r>
              <a:rPr lang="en-US" sz="2800" dirty="0" smtClean="0"/>
              <a:t>Avoid </a:t>
            </a:r>
            <a:r>
              <a:rPr lang="en-US" sz="2800" dirty="0"/>
              <a:t>sharing with front ends used for user “experience” traffic</a:t>
            </a:r>
          </a:p>
        </p:txBody>
      </p:sp>
      <p:sp>
        <p:nvSpPr>
          <p:cNvPr id="3" name="Title 2"/>
          <p:cNvSpPr>
            <a:spLocks noGrp="1"/>
          </p:cNvSpPr>
          <p:nvPr>
            <p:ph type="title"/>
          </p:nvPr>
        </p:nvSpPr>
        <p:spPr/>
        <p:txBody>
          <a:bodyPr/>
          <a:lstStyle/>
          <a:p>
            <a:r>
              <a:rPr lang="en-US" dirty="0" smtClean="0"/>
              <a:t>Sync Overhead</a:t>
            </a:r>
            <a:endParaRPr lang="en-US" dirty="0"/>
          </a:p>
        </p:txBody>
      </p:sp>
      <p:grpSp>
        <p:nvGrpSpPr>
          <p:cNvPr id="25" name="Group 24"/>
          <p:cNvGrpSpPr/>
          <p:nvPr/>
        </p:nvGrpSpPr>
        <p:grpSpPr>
          <a:xfrm>
            <a:off x="4383557" y="6240462"/>
            <a:ext cx="3218058" cy="5922060"/>
            <a:chOff x="4313237" y="1004202"/>
            <a:chExt cx="3218058" cy="5922060"/>
          </a:xfrm>
        </p:grpSpPr>
        <p:grpSp>
          <p:nvGrpSpPr>
            <p:cNvPr id="4" name="Group 3"/>
            <p:cNvGrpSpPr/>
            <p:nvPr/>
          </p:nvGrpSpPr>
          <p:grpSpPr>
            <a:xfrm>
              <a:off x="4313237" y="3834935"/>
              <a:ext cx="3218058" cy="3091327"/>
              <a:chOff x="108589" y="1211262"/>
              <a:chExt cx="4566564" cy="4386727"/>
            </a:xfrm>
          </p:grpSpPr>
          <p:pic>
            <p:nvPicPr>
              <p:cNvPr id="2050" name="Picture 2" descr="processor icon for Windows 8 - Icons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89" y="1211262"/>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processor icon for Windows 8 - Icons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5177" y="1211262"/>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processor icon for Windows 8 - Icons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1765" y="1211262"/>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processor icon for Windows 8 - Icons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8352" y="1211262"/>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processor icon for Windows 8 - Icons8"/>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08589" y="2317747"/>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processor icon for Windows 8 - Icons8"/>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275177" y="2317747"/>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processor icon for Windows 8 - Icons8"/>
              <p:cNvPicPr>
                <a:picLocks noChangeAspect="1" noChangeArrowheads="1"/>
              </p:cNvPicPr>
              <p:nvPr/>
            </p:nvPicPr>
            <p:blipFill>
              <a:blip r:embed="rId6">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2441765" y="2317747"/>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processor icon for Windows 8 - Icons8"/>
              <p:cNvPicPr>
                <a:picLocks noChangeAspect="1" noChangeArrowheads="1"/>
              </p:cNvPicPr>
              <p:nvPr/>
            </p:nvPicPr>
            <p:blipFill>
              <a:blip r:embed="rId6">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608352" y="2317747"/>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processor icon for Windows 8 - Icons8"/>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589" y="3424232"/>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processor icon for Windows 8 - Icons8"/>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75177" y="3424232"/>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processor icon for Windows 8 - Icons8"/>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41765" y="3424232"/>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processor icon for Windows 8 - Icons8"/>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08352" y="3424232"/>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processor icon for Windows 8 - Icons8"/>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108589" y="4531188"/>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processor icon for Windows 8 - Icons8"/>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1275177" y="4531188"/>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processor icon for Windows 8 - Icons8"/>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2441765" y="4531188"/>
                <a:ext cx="1066801" cy="106680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processor icon for Windows 8 - Icons8"/>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3608352" y="4531188"/>
                <a:ext cx="1066801" cy="1066801"/>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TextBox 23"/>
            <p:cNvSpPr txBox="1"/>
            <p:nvPr/>
          </p:nvSpPr>
          <p:spPr>
            <a:xfrm>
              <a:off x="4482556" y="1004202"/>
              <a:ext cx="2809102" cy="2699200"/>
            </a:xfrm>
            <a:prstGeom prst="rect">
              <a:avLst/>
            </a:prstGeom>
            <a:noFill/>
          </p:spPr>
          <p:txBody>
            <a:bodyPr wrap="none" lIns="182880" tIns="146304" rIns="182880" bIns="146304" rtlCol="0">
              <a:spAutoFit/>
            </a:bodyPr>
            <a:lstStyle/>
            <a:p>
              <a:pPr algn="ctr">
                <a:lnSpc>
                  <a:spcPct val="90000"/>
                </a:lnSpc>
              </a:pPr>
              <a:r>
                <a:rPr lang="en-US" sz="9600" dirty="0" smtClean="0">
                  <a:gradFill>
                    <a:gsLst>
                      <a:gs pos="2917">
                        <a:srgbClr val="505050"/>
                      </a:gs>
                      <a:gs pos="30000">
                        <a:srgbClr val="505050"/>
                      </a:gs>
                    </a:gsLst>
                    <a:lin ang="5400000" scaled="0"/>
                  </a:gradFill>
                  <a:latin typeface="Aharoni" panose="02010803020104030203" pitchFamily="2" charset="-79"/>
                  <a:cs typeface="Aharoni" panose="02010803020104030203" pitchFamily="2" charset="-79"/>
                </a:rPr>
                <a:t>50</a:t>
              </a:r>
              <a:endParaRPr lang="en-US" sz="7200" dirty="0" smtClean="0">
                <a:gradFill>
                  <a:gsLst>
                    <a:gs pos="2917">
                      <a:srgbClr val="505050"/>
                    </a:gs>
                    <a:gs pos="30000">
                      <a:srgbClr val="505050"/>
                    </a:gs>
                  </a:gsLst>
                  <a:lin ang="5400000" scaled="0"/>
                </a:gradFill>
                <a:latin typeface="Aharoni" panose="02010803020104030203" pitchFamily="2" charset="-79"/>
                <a:cs typeface="Aharoni" panose="02010803020104030203" pitchFamily="2" charset="-79"/>
              </a:endParaRPr>
            </a:p>
            <a:p>
              <a:pPr algn="ctr">
                <a:lnSpc>
                  <a:spcPct val="90000"/>
                </a:lnSpc>
              </a:pPr>
              <a:r>
                <a:rPr lang="en-US" sz="7200" dirty="0" smtClean="0">
                  <a:gradFill>
                    <a:gsLst>
                      <a:gs pos="2917">
                        <a:srgbClr val="505050"/>
                      </a:gs>
                      <a:gs pos="30000">
                        <a:srgbClr val="505050"/>
                      </a:gs>
                    </a:gsLst>
                    <a:lin ang="5400000" scaled="0"/>
                  </a:gradFill>
                  <a:latin typeface="Aharoni" panose="02010803020104030203" pitchFamily="2" charset="-79"/>
                  <a:cs typeface="Aharoni" panose="02010803020104030203" pitchFamily="2" charset="-79"/>
                </a:rPr>
                <a:t>Cores</a:t>
              </a:r>
            </a:p>
          </p:txBody>
        </p:sp>
      </p:grpSp>
      <p:graphicFrame>
        <p:nvGraphicFramePr>
          <p:cNvPr id="27" name="Chart 26"/>
          <p:cNvGraphicFramePr>
            <a:graphicFrameLocks/>
          </p:cNvGraphicFramePr>
          <p:nvPr>
            <p:extLst/>
          </p:nvPr>
        </p:nvGraphicFramePr>
        <p:xfrm>
          <a:off x="5519197" y="830262"/>
          <a:ext cx="6950305" cy="61642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00031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64" presetClass="path" presetSubtype="0" accel="50000" decel="50000" fill="hold" nodeType="withEffect">
                                  <p:stCondLst>
                                    <p:cond delay="0"/>
                                  </p:stCondLst>
                                  <p:childTnLst>
                                    <p:animMotion origin="layout" path="M 3.76564E-6 1.10758E-6 L 3.76564E-6 -0.74444 " pathEditMode="relative" rAng="0" ptsTypes="AA">
                                      <p:cBhvr>
                                        <p:cTn id="9" dur="2000" fill="hold"/>
                                        <p:tgtEl>
                                          <p:spTgt spid="25"/>
                                        </p:tgtEl>
                                        <p:attrNameLst>
                                          <p:attrName>ppt_x</p:attrName>
                                          <p:attrName>ppt_y</p:attrName>
                                        </p:attrNameLst>
                                      </p:cBhvr>
                                      <p:rCtr x="0" y="-37222"/>
                                    </p:animMotion>
                                  </p:childTnLst>
                                </p:cTn>
                              </p:par>
                            </p:childTnLst>
                          </p:cTn>
                        </p:par>
                      </p:childTnLst>
                    </p:cTn>
                  </p:par>
                  <p:par>
                    <p:cTn id="10" fill="hold">
                      <p:stCondLst>
                        <p:cond delay="indefinite"/>
                      </p:stCondLst>
                      <p:childTnLst>
                        <p:par>
                          <p:cTn id="11" fill="hold">
                            <p:stCondLst>
                              <p:cond delay="0"/>
                            </p:stCondLst>
                            <p:childTnLst>
                              <p:par>
                                <p:cTn id="12" presetID="42" presetClass="path" presetSubtype="0" accel="50000" decel="50000" fill="hold" nodeType="clickEffect">
                                  <p:stCondLst>
                                    <p:cond delay="0"/>
                                  </p:stCondLst>
                                  <p:childTnLst>
                                    <p:animMotion origin="layout" path="M 3.76564E-6 -0.74444 L 3.76564E-6 0.13232 " pathEditMode="relative" rAng="0" ptsTypes="AA">
                                      <p:cBhvr>
                                        <p:cTn id="13" dur="1000" fill="hold"/>
                                        <p:tgtEl>
                                          <p:spTgt spid="25"/>
                                        </p:tgtEl>
                                        <p:attrNameLst>
                                          <p:attrName>ppt_x</p:attrName>
                                          <p:attrName>ppt_y</p:attrName>
                                        </p:attrNameLst>
                                      </p:cBhvr>
                                      <p:rCtr x="0" y="43827"/>
                                    </p:animMotion>
                                  </p:childTnLst>
                                </p:cTn>
                              </p:par>
                              <p:par>
                                <p:cTn id="14" presetID="10" presetClass="exit" presetSubtype="0" fill="hold" nodeType="withEffect">
                                  <p:stCondLst>
                                    <p:cond delay="300"/>
                                  </p:stCondLst>
                                  <p:childTnLst>
                                    <p:animEffect transition="out" filter="fade">
                                      <p:cBhvr>
                                        <p:cTn id="15" dur="500"/>
                                        <p:tgtEl>
                                          <p:spTgt spid="25"/>
                                        </p:tgtEl>
                                      </p:cBhvr>
                                    </p:animEffect>
                                    <p:set>
                                      <p:cBhvr>
                                        <p:cTn id="16" dur="1" fill="hold">
                                          <p:stCondLst>
                                            <p:cond delay="499"/>
                                          </p:stCondLst>
                                        </p:cTn>
                                        <p:tgtEl>
                                          <p:spTgt spid="25"/>
                                        </p:tgtEl>
                                        <p:attrNameLst>
                                          <p:attrName>style.visibility</p:attrName>
                                        </p:attrNameLst>
                                      </p:cBhvr>
                                      <p:to>
                                        <p:strVal val="hidden"/>
                                      </p:to>
                                    </p:set>
                                  </p:childTnLst>
                                </p:cTn>
                              </p:par>
                              <p:par>
                                <p:cTn id="17" presetID="41" presetClass="entr" presetSubtype="0" fill="hold" nodeType="withEffect">
                                  <p:stCondLst>
                                    <p:cond delay="300"/>
                                  </p:stCondLst>
                                  <p:iterate type="lt">
                                    <p:tmPct val="10000"/>
                                  </p:iterate>
                                  <p:childTnLst>
                                    <p:set>
                                      <p:cBhvr>
                                        <p:cTn id="18" dur="1" fill="hold">
                                          <p:stCondLst>
                                            <p:cond delay="0"/>
                                          </p:stCondLst>
                                        </p:cTn>
                                        <p:tgtEl>
                                          <p:spTgt spid="2">
                                            <p:txEl>
                                              <p:pRg st="0" end="0"/>
                                            </p:txEl>
                                          </p:spTgt>
                                        </p:tgtEl>
                                        <p:attrNameLst>
                                          <p:attrName>style.visibility</p:attrName>
                                        </p:attrNameLst>
                                      </p:cBhvr>
                                      <p:to>
                                        <p:strVal val="visible"/>
                                      </p:to>
                                    </p:set>
                                    <p:anim calcmode="lin" valueType="num">
                                      <p:cBhvr>
                                        <p:cTn id="19" dur="100" fill="hold"/>
                                        <p:tgtEl>
                                          <p:spTgt spid="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100" fill="hold"/>
                                        <p:tgtEl>
                                          <p:spTgt spid="2">
                                            <p:txEl>
                                              <p:pRg st="0" end="0"/>
                                            </p:txEl>
                                          </p:spTgt>
                                        </p:tgtEl>
                                        <p:attrNameLst>
                                          <p:attrName>ppt_y</p:attrName>
                                        </p:attrNameLst>
                                      </p:cBhvr>
                                      <p:tavLst>
                                        <p:tav tm="0">
                                          <p:val>
                                            <p:strVal val="#ppt_y"/>
                                          </p:val>
                                        </p:tav>
                                        <p:tav tm="100000">
                                          <p:val>
                                            <p:strVal val="#ppt_y"/>
                                          </p:val>
                                        </p:tav>
                                      </p:tavLst>
                                    </p:anim>
                                    <p:anim calcmode="lin" valueType="num">
                                      <p:cBhvr>
                                        <p:cTn id="21" dur="100" fill="hold"/>
                                        <p:tgtEl>
                                          <p:spTgt spid="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100" fill="hold"/>
                                        <p:tgtEl>
                                          <p:spTgt spid="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100" tmFilter="0,0; .5, 1; 1, 1"/>
                                        <p:tgtEl>
                                          <p:spTgt spid="2">
                                            <p:txEl>
                                              <p:pRg st="0" end="0"/>
                                            </p:txEl>
                                          </p:spTgt>
                                        </p:tgtEl>
                                      </p:cBhvr>
                                    </p:animEffect>
                                  </p:childTnLst>
                                </p:cTn>
                              </p:par>
                              <p:par>
                                <p:cTn id="24" presetID="41" presetClass="entr" presetSubtype="0" fill="hold" nodeType="withEffect">
                                  <p:stCondLst>
                                    <p:cond delay="300"/>
                                  </p:stCondLst>
                                  <p:iterate type="lt">
                                    <p:tmPct val="10000"/>
                                  </p:iterate>
                                  <p:childTnLst>
                                    <p:set>
                                      <p:cBhvr>
                                        <p:cTn id="25" dur="1" fill="hold">
                                          <p:stCondLst>
                                            <p:cond delay="0"/>
                                          </p:stCondLst>
                                        </p:cTn>
                                        <p:tgtEl>
                                          <p:spTgt spid="2">
                                            <p:txEl>
                                              <p:pRg st="1" end="1"/>
                                            </p:txEl>
                                          </p:spTgt>
                                        </p:tgtEl>
                                        <p:attrNameLst>
                                          <p:attrName>style.visibility</p:attrName>
                                        </p:attrNameLst>
                                      </p:cBhvr>
                                      <p:to>
                                        <p:strVal val="visible"/>
                                      </p:to>
                                    </p:set>
                                    <p:anim calcmode="lin" valueType="num">
                                      <p:cBhvr>
                                        <p:cTn id="26" dur="100" fill="hold"/>
                                        <p:tgtEl>
                                          <p:spTgt spid="2">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7" dur="100" fill="hold"/>
                                        <p:tgtEl>
                                          <p:spTgt spid="2">
                                            <p:txEl>
                                              <p:pRg st="1" end="1"/>
                                            </p:txEl>
                                          </p:spTgt>
                                        </p:tgtEl>
                                        <p:attrNameLst>
                                          <p:attrName>ppt_y</p:attrName>
                                        </p:attrNameLst>
                                      </p:cBhvr>
                                      <p:tavLst>
                                        <p:tav tm="0">
                                          <p:val>
                                            <p:strVal val="#ppt_y"/>
                                          </p:val>
                                        </p:tav>
                                        <p:tav tm="100000">
                                          <p:val>
                                            <p:strVal val="#ppt_y"/>
                                          </p:val>
                                        </p:tav>
                                      </p:tavLst>
                                    </p:anim>
                                    <p:anim calcmode="lin" valueType="num">
                                      <p:cBhvr>
                                        <p:cTn id="28" dur="100" fill="hold"/>
                                        <p:tgtEl>
                                          <p:spTgt spid="2">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9" dur="100" fill="hold"/>
                                        <p:tgtEl>
                                          <p:spTgt spid="2">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 tmFilter="0,0; .5, 1; 1, 1"/>
                                        <p:tgtEl>
                                          <p:spTgt spid="2">
                                            <p:txEl>
                                              <p:pRg st="1" end="1"/>
                                            </p:txEl>
                                          </p:spTgt>
                                        </p:tgtEl>
                                      </p:cBhvr>
                                    </p:animEffect>
                                  </p:childTnLst>
                                </p:cTn>
                              </p:par>
                            </p:childTnLst>
                          </p:cTn>
                        </p:par>
                        <p:par>
                          <p:cTn id="31" fill="hold">
                            <p:stCondLst>
                              <p:cond delay="1000"/>
                            </p:stCondLst>
                            <p:childTnLst>
                              <p:par>
                                <p:cTn id="32" presetID="41" presetClass="entr" presetSubtype="0" fill="hold" nodeType="afterEffect">
                                  <p:stCondLst>
                                    <p:cond delay="0"/>
                                  </p:stCondLst>
                                  <p:iterate type="lt">
                                    <p:tmPct val="10000"/>
                                  </p:iterate>
                                  <p:childTnLst>
                                    <p:set>
                                      <p:cBhvr>
                                        <p:cTn id="33" dur="1" fill="hold">
                                          <p:stCondLst>
                                            <p:cond delay="0"/>
                                          </p:stCondLst>
                                        </p:cTn>
                                        <p:tgtEl>
                                          <p:spTgt spid="2">
                                            <p:txEl>
                                              <p:pRg st="3" end="3"/>
                                            </p:txEl>
                                          </p:spTgt>
                                        </p:tgtEl>
                                        <p:attrNameLst>
                                          <p:attrName>style.visibility</p:attrName>
                                        </p:attrNameLst>
                                      </p:cBhvr>
                                      <p:to>
                                        <p:strVal val="visible"/>
                                      </p:to>
                                    </p:set>
                                    <p:anim calcmode="lin" valueType="num">
                                      <p:cBhvr>
                                        <p:cTn id="34" dur="100" fill="hold"/>
                                        <p:tgtEl>
                                          <p:spTgt spid="2">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100" fill="hold"/>
                                        <p:tgtEl>
                                          <p:spTgt spid="2">
                                            <p:txEl>
                                              <p:pRg st="3" end="3"/>
                                            </p:txEl>
                                          </p:spTgt>
                                        </p:tgtEl>
                                        <p:attrNameLst>
                                          <p:attrName>ppt_y</p:attrName>
                                        </p:attrNameLst>
                                      </p:cBhvr>
                                      <p:tavLst>
                                        <p:tav tm="0">
                                          <p:val>
                                            <p:strVal val="#ppt_y"/>
                                          </p:val>
                                        </p:tav>
                                        <p:tav tm="100000">
                                          <p:val>
                                            <p:strVal val="#ppt_y"/>
                                          </p:val>
                                        </p:tav>
                                      </p:tavLst>
                                    </p:anim>
                                    <p:anim calcmode="lin" valueType="num">
                                      <p:cBhvr>
                                        <p:cTn id="36" dur="100" fill="hold"/>
                                        <p:tgtEl>
                                          <p:spTgt spid="2">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100" fill="hold"/>
                                        <p:tgtEl>
                                          <p:spTgt spid="2">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100" tmFilter="0,0; .5, 1; 1, 1"/>
                                        <p:tgtEl>
                                          <p:spTgt spid="2">
                                            <p:txEl>
                                              <p:pRg st="3" end="3"/>
                                            </p:txEl>
                                          </p:spTgt>
                                        </p:tgtEl>
                                      </p:cBhvr>
                                    </p:animEffect>
                                  </p:childTnLst>
                                </p:cTn>
                              </p:par>
                            </p:childTnLst>
                          </p:cTn>
                        </p:par>
                        <p:par>
                          <p:cTn id="39" fill="hold">
                            <p:stCondLst>
                              <p:cond delay="1770"/>
                            </p:stCondLst>
                            <p:childTnLst>
                              <p:par>
                                <p:cTn id="40" presetID="41" presetClass="entr" presetSubtype="0" fill="hold" nodeType="afterEffect">
                                  <p:stCondLst>
                                    <p:cond delay="0"/>
                                  </p:stCondLst>
                                  <p:iterate type="lt">
                                    <p:tmPct val="10000"/>
                                  </p:iterate>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p:cTn id="42" dur="100" fill="hold"/>
                                        <p:tgtEl>
                                          <p:spTgt spid="2">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43" dur="100" fill="hold"/>
                                        <p:tgtEl>
                                          <p:spTgt spid="2">
                                            <p:txEl>
                                              <p:pRg st="5" end="5"/>
                                            </p:txEl>
                                          </p:spTgt>
                                        </p:tgtEl>
                                        <p:attrNameLst>
                                          <p:attrName>ppt_y</p:attrName>
                                        </p:attrNameLst>
                                      </p:cBhvr>
                                      <p:tavLst>
                                        <p:tav tm="0">
                                          <p:val>
                                            <p:strVal val="#ppt_y"/>
                                          </p:val>
                                        </p:tav>
                                        <p:tav tm="100000">
                                          <p:val>
                                            <p:strVal val="#ppt_y"/>
                                          </p:val>
                                        </p:tav>
                                      </p:tavLst>
                                    </p:anim>
                                    <p:anim calcmode="lin" valueType="num">
                                      <p:cBhvr>
                                        <p:cTn id="44" dur="100" fill="hold"/>
                                        <p:tgtEl>
                                          <p:spTgt spid="2">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5" dur="100" fill="hold"/>
                                        <p:tgtEl>
                                          <p:spTgt spid="2">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6" dur="100" tmFilter="0,0; .5, 1; 1, 1"/>
                                        <p:tgtEl>
                                          <p:spTgt spid="2">
                                            <p:txEl>
                                              <p:pRg st="5" end="5"/>
                                            </p:txEl>
                                          </p:spTgt>
                                        </p:tgtEl>
                                      </p:cBhvr>
                                    </p:animEffect>
                                  </p:childTnLst>
                                </p:cTn>
                              </p:par>
                            </p:childTnLst>
                          </p:cTn>
                        </p:par>
                        <p:par>
                          <p:cTn id="47" fill="hold">
                            <p:stCondLst>
                              <p:cond delay="2410"/>
                            </p:stCondLst>
                            <p:childTnLst>
                              <p:par>
                                <p:cTn id="48" presetID="22" presetClass="entr" presetSubtype="4"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down)">
                                      <p:cBhvr>
                                        <p:cTn id="5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Group 88"/>
          <p:cNvGrpSpPr/>
          <p:nvPr/>
        </p:nvGrpSpPr>
        <p:grpSpPr>
          <a:xfrm>
            <a:off x="11491179" y="235367"/>
            <a:ext cx="760971" cy="858475"/>
            <a:chOff x="10661845" y="838964"/>
            <a:chExt cx="1011330" cy="1140913"/>
          </a:xfrm>
        </p:grpSpPr>
        <p:pic>
          <p:nvPicPr>
            <p:cNvPr id="90" name="Picture 89"/>
            <p:cNvPicPr>
              <a:picLocks noChangeAspect="1"/>
            </p:cNvPicPr>
            <p:nvPr/>
          </p:nvPicPr>
          <p:blipFill>
            <a:blip r:embed="rId2">
              <a:extLst>
                <a:ext uri="{BEBA8EAE-BF5A-486C-A8C5-ECC9F3942E4B}">
                  <a14:imgProps xmlns:a14="http://schemas.microsoft.com/office/drawing/2010/main">
                    <a14:imgLayer r:embed="rId3">
                      <a14:imgEffect>
                        <a14:backgroundRemoval t="0" b="98639" l="0" r="100000">
                          <a14:foregroundMark x1="42014" y1="27891" x2="42014" y2="27891"/>
                          <a14:foregroundMark x1="32292" y1="58844" x2="32292" y2="58844"/>
                          <a14:foregroundMark x1="32292" y1="70748" x2="32292" y2="70748"/>
                        </a14:backgroundRemoval>
                      </a14:imgEffect>
                    </a14:imgLayer>
                  </a14:imgProps>
                </a:ext>
              </a:extLst>
            </a:blip>
            <a:stretch>
              <a:fillRect/>
            </a:stretch>
          </p:blipFill>
          <p:spPr>
            <a:xfrm>
              <a:off x="10827016" y="838964"/>
              <a:ext cx="814961" cy="831939"/>
            </a:xfrm>
            <a:prstGeom prst="rect">
              <a:avLst/>
            </a:prstGeom>
          </p:spPr>
        </p:pic>
        <p:sp>
          <p:nvSpPr>
            <p:cNvPr id="91" name="TextBox 90"/>
            <p:cNvSpPr txBox="1"/>
            <p:nvPr/>
          </p:nvSpPr>
          <p:spPr>
            <a:xfrm>
              <a:off x="10661845" y="1439951"/>
              <a:ext cx="1011330" cy="539926"/>
            </a:xfrm>
            <a:prstGeom prst="rect">
              <a:avLst/>
            </a:prstGeom>
            <a:noFill/>
          </p:spPr>
          <p:txBody>
            <a:bodyPr wrap="square" lIns="182880" tIns="146304" rIns="182880" bIns="146304" rtlCol="0">
              <a:spAutoFit/>
            </a:bodyPr>
            <a:lstStyle/>
            <a:p>
              <a:pPr>
                <a:lnSpc>
                  <a:spcPct val="90000"/>
                </a:lnSpc>
                <a:spcAft>
                  <a:spcPts val="600"/>
                </a:spcAft>
              </a:pPr>
              <a:r>
                <a:rPr lang="en-US" sz="800" dirty="0" smtClean="0">
                  <a:gradFill>
                    <a:gsLst>
                      <a:gs pos="2917">
                        <a:srgbClr val="505050"/>
                      </a:gs>
                      <a:gs pos="30000">
                        <a:srgbClr val="505050"/>
                      </a:gs>
                    </a:gsLst>
                    <a:lin ang="5400000" scaled="0"/>
                  </a:gradFill>
                </a:rPr>
                <a:t>backups</a:t>
              </a:r>
            </a:p>
          </p:txBody>
        </p:sp>
      </p:grpSp>
      <p:sp>
        <p:nvSpPr>
          <p:cNvPr id="4" name="Text Placeholder 3"/>
          <p:cNvSpPr>
            <a:spLocks noGrp="1"/>
          </p:cNvSpPr>
          <p:nvPr>
            <p:ph type="body" sz="quarter" idx="10"/>
          </p:nvPr>
        </p:nvSpPr>
        <p:spPr>
          <a:xfrm>
            <a:off x="274638" y="1212850"/>
            <a:ext cx="5347038" cy="5408612"/>
          </a:xfrm>
        </p:spPr>
        <p:txBody>
          <a:bodyPr>
            <a:normAutofit/>
          </a:bodyPr>
          <a:lstStyle/>
          <a:p>
            <a:r>
              <a:rPr lang="en-US" sz="3200" dirty="0">
                <a:solidFill>
                  <a:srgbClr val="0072C6"/>
                </a:solidFill>
              </a:rPr>
              <a:t>No downtime comes at a large cost!</a:t>
            </a:r>
          </a:p>
          <a:p>
            <a:endParaRPr lang="en-US" sz="3200" dirty="0" smtClean="0"/>
          </a:p>
          <a:p>
            <a:r>
              <a:rPr lang="en-US" sz="3200" dirty="0" smtClean="0">
                <a:solidFill>
                  <a:srgbClr val="0072C6"/>
                </a:solidFill>
              </a:rPr>
              <a:t>The more machines, the more overhead</a:t>
            </a:r>
          </a:p>
          <a:p>
            <a:pPr lvl="1"/>
            <a:r>
              <a:rPr lang="en-US" sz="1600" dirty="0" smtClean="0"/>
              <a:t>OPEX is real!</a:t>
            </a:r>
          </a:p>
          <a:p>
            <a:pPr lvl="1"/>
            <a:r>
              <a:rPr lang="en-US" sz="1600" dirty="0" smtClean="0"/>
              <a:t>Security</a:t>
            </a:r>
          </a:p>
          <a:p>
            <a:pPr lvl="1"/>
            <a:r>
              <a:rPr lang="en-US" sz="1600" dirty="0" smtClean="0"/>
              <a:t>Monitoring</a:t>
            </a:r>
            <a:br>
              <a:rPr lang="en-US" sz="1600" dirty="0" smtClean="0"/>
            </a:br>
            <a:endParaRPr lang="en-US" sz="3200" dirty="0" smtClean="0"/>
          </a:p>
          <a:p>
            <a:r>
              <a:rPr lang="en-US" sz="3200" dirty="0" smtClean="0">
                <a:solidFill>
                  <a:srgbClr val="0072C6"/>
                </a:solidFill>
              </a:rPr>
              <a:t>Overhead &amp; Design</a:t>
            </a:r>
          </a:p>
          <a:p>
            <a:pPr lvl="1"/>
            <a:r>
              <a:rPr lang="en-US" sz="1600" dirty="0" smtClean="0"/>
              <a:t>DB Integrity</a:t>
            </a:r>
          </a:p>
          <a:p>
            <a:pPr lvl="1"/>
            <a:r>
              <a:rPr lang="en-US" sz="1600" dirty="0" smtClean="0"/>
              <a:t>Physical Machine Failures</a:t>
            </a:r>
          </a:p>
          <a:p>
            <a:pPr lvl="1"/>
            <a:r>
              <a:rPr lang="en-US" sz="1600" dirty="0" smtClean="0"/>
              <a:t>Patching</a:t>
            </a:r>
          </a:p>
          <a:p>
            <a:pPr lvl="1"/>
            <a:endParaRPr lang="en-US" sz="1600" dirty="0"/>
          </a:p>
        </p:txBody>
      </p:sp>
      <p:sp>
        <p:nvSpPr>
          <p:cNvPr id="3" name="Title 2"/>
          <p:cNvSpPr>
            <a:spLocks noGrp="1"/>
          </p:cNvSpPr>
          <p:nvPr>
            <p:ph type="title"/>
          </p:nvPr>
        </p:nvSpPr>
        <p:spPr>
          <a:xfrm>
            <a:off x="274639" y="295274"/>
            <a:ext cx="8564826" cy="917575"/>
          </a:xfrm>
        </p:spPr>
        <p:txBody>
          <a:bodyPr/>
          <a:lstStyle/>
          <a:p>
            <a:r>
              <a:rPr lang="en-US" dirty="0" smtClean="0"/>
              <a:t>Storage Costs</a:t>
            </a:r>
            <a:endParaRPr lang="en-US" dirty="0"/>
          </a:p>
        </p:txBody>
      </p:sp>
      <p:grpSp>
        <p:nvGrpSpPr>
          <p:cNvPr id="18" name="Group 17"/>
          <p:cNvGrpSpPr/>
          <p:nvPr/>
        </p:nvGrpSpPr>
        <p:grpSpPr>
          <a:xfrm>
            <a:off x="5528996" y="1359187"/>
            <a:ext cx="2004512" cy="1529955"/>
            <a:chOff x="5936714" y="3268662"/>
            <a:chExt cx="2004512" cy="1529955"/>
          </a:xfrm>
        </p:grpSpPr>
        <p:sp>
          <p:nvSpPr>
            <p:cNvPr id="2" name="Flowchart: Magnetic Disk 1"/>
            <p:cNvSpPr/>
            <p:nvPr/>
          </p:nvSpPr>
          <p:spPr bwMode="auto">
            <a:xfrm>
              <a:off x="6544193" y="3268662"/>
              <a:ext cx="707212" cy="608325"/>
            </a:xfrm>
            <a:prstGeom prst="flowChartMagneticDisk">
              <a:avLst/>
            </a:prstGeom>
            <a:ln>
              <a:solidFill>
                <a:schemeClr val="accent6">
                  <a:lumMod val="60000"/>
                  <a:lumOff val="40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smtClean="0">
                  <a:solidFill>
                    <a:srgbClr val="505050"/>
                  </a:solidFill>
                </a:rPr>
                <a:t>database</a:t>
              </a:r>
              <a:endParaRPr lang="en-US" sz="1200" dirty="0">
                <a:solidFill>
                  <a:srgbClr val="505050"/>
                </a:solidFill>
              </a:endParaRPr>
            </a:p>
          </p:txBody>
        </p:sp>
        <p:pic>
          <p:nvPicPr>
            <p:cNvPr id="5" name="Picture 4"/>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5936714" y="4215636"/>
              <a:ext cx="501220" cy="244332"/>
            </a:xfrm>
            <a:prstGeom prst="rect">
              <a:avLst/>
            </a:prstGeom>
          </p:spPr>
        </p:pic>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6383000" y="4215636"/>
              <a:ext cx="501220" cy="244332"/>
            </a:xfrm>
            <a:prstGeom prst="rect">
              <a:avLst/>
            </a:prstGeom>
          </p:spPr>
        </p:pic>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7000090" y="4215636"/>
              <a:ext cx="501220" cy="244332"/>
            </a:xfrm>
            <a:prstGeom prst="rect">
              <a:avLst/>
            </a:prstGeom>
          </p:spPr>
        </p:pic>
        <p:pic>
          <p:nvPicPr>
            <p:cNvPr id="8" name="Picture 7"/>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7440006" y="4214786"/>
              <a:ext cx="501220" cy="244332"/>
            </a:xfrm>
            <a:prstGeom prst="rect">
              <a:avLst/>
            </a:prstGeom>
          </p:spPr>
        </p:pic>
        <p:sp>
          <p:nvSpPr>
            <p:cNvPr id="10" name="TextBox 9"/>
            <p:cNvSpPr txBox="1"/>
            <p:nvPr/>
          </p:nvSpPr>
          <p:spPr>
            <a:xfrm>
              <a:off x="6621783" y="4336952"/>
              <a:ext cx="629018"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gradFill>
                    <a:gsLst>
                      <a:gs pos="2917">
                        <a:srgbClr val="505050"/>
                      </a:gs>
                      <a:gs pos="30000">
                        <a:srgbClr val="505050"/>
                      </a:gs>
                    </a:gsLst>
                    <a:lin ang="5400000" scaled="0"/>
                  </a:gradFill>
                </a:rPr>
                <a:t>raid</a:t>
              </a:r>
            </a:p>
          </p:txBody>
        </p:sp>
        <p:cxnSp>
          <p:nvCxnSpPr>
            <p:cNvPr id="13" name="Straight Arrow Connector 12"/>
            <p:cNvCxnSpPr>
              <a:stCxn id="2" idx="3"/>
            </p:cNvCxnSpPr>
            <p:nvPr/>
          </p:nvCxnSpPr>
          <p:spPr>
            <a:xfrm flipH="1">
              <a:off x="6406356" y="3876987"/>
              <a:ext cx="491443" cy="31624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2" idx="3"/>
            </p:cNvCxnSpPr>
            <p:nvPr/>
          </p:nvCxnSpPr>
          <p:spPr>
            <a:xfrm>
              <a:off x="6897799" y="3876987"/>
              <a:ext cx="529283" cy="29497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7894637" y="1360656"/>
            <a:ext cx="2004512" cy="1529955"/>
            <a:chOff x="5936714" y="3268662"/>
            <a:chExt cx="2004512" cy="1529955"/>
          </a:xfrm>
        </p:grpSpPr>
        <p:sp>
          <p:nvSpPr>
            <p:cNvPr id="20" name="Flowchart: Magnetic Disk 19"/>
            <p:cNvSpPr/>
            <p:nvPr/>
          </p:nvSpPr>
          <p:spPr bwMode="auto">
            <a:xfrm>
              <a:off x="6544193" y="3268662"/>
              <a:ext cx="707212" cy="608325"/>
            </a:xfrm>
            <a:prstGeom prst="flowChartMagneticDisk">
              <a:avLst/>
            </a:prstGeom>
            <a:ln>
              <a:solidFill>
                <a:schemeClr val="accent6">
                  <a:lumMod val="60000"/>
                  <a:lumOff val="40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smtClean="0">
                  <a:solidFill>
                    <a:srgbClr val="505050"/>
                  </a:solidFill>
                </a:rPr>
                <a:t>database</a:t>
              </a:r>
              <a:endParaRPr lang="en-US" sz="1200" dirty="0">
                <a:solidFill>
                  <a:srgbClr val="505050"/>
                </a:solidFill>
              </a:endParaRPr>
            </a:p>
          </p:txBody>
        </p:sp>
        <p:pic>
          <p:nvPicPr>
            <p:cNvPr id="21" name="Picture 20"/>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5936714" y="4215636"/>
              <a:ext cx="501220" cy="244332"/>
            </a:xfrm>
            <a:prstGeom prst="rect">
              <a:avLst/>
            </a:prstGeom>
          </p:spPr>
        </p:pic>
        <p:pic>
          <p:nvPicPr>
            <p:cNvPr id="22" name="Picture 21"/>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6383000" y="4215636"/>
              <a:ext cx="501220" cy="244332"/>
            </a:xfrm>
            <a:prstGeom prst="rect">
              <a:avLst/>
            </a:prstGeom>
          </p:spPr>
        </p:pic>
        <p:pic>
          <p:nvPicPr>
            <p:cNvPr id="23" name="Picture 22"/>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7000090" y="4215636"/>
              <a:ext cx="501220" cy="244332"/>
            </a:xfrm>
            <a:prstGeom prst="rect">
              <a:avLst/>
            </a:prstGeom>
          </p:spPr>
        </p:pic>
        <p:pic>
          <p:nvPicPr>
            <p:cNvPr id="24" name="Picture 23"/>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7440006" y="4214786"/>
              <a:ext cx="501220" cy="244332"/>
            </a:xfrm>
            <a:prstGeom prst="rect">
              <a:avLst/>
            </a:prstGeom>
          </p:spPr>
        </p:pic>
        <p:sp>
          <p:nvSpPr>
            <p:cNvPr id="25" name="TextBox 24"/>
            <p:cNvSpPr txBox="1"/>
            <p:nvPr/>
          </p:nvSpPr>
          <p:spPr>
            <a:xfrm>
              <a:off x="6621783" y="4336952"/>
              <a:ext cx="629018"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gradFill>
                    <a:gsLst>
                      <a:gs pos="2917">
                        <a:srgbClr val="505050"/>
                      </a:gs>
                      <a:gs pos="30000">
                        <a:srgbClr val="505050"/>
                      </a:gs>
                    </a:gsLst>
                    <a:lin ang="5400000" scaled="0"/>
                  </a:gradFill>
                </a:rPr>
                <a:t>raid</a:t>
              </a:r>
            </a:p>
          </p:txBody>
        </p:sp>
        <p:cxnSp>
          <p:nvCxnSpPr>
            <p:cNvPr id="26" name="Straight Arrow Connector 25"/>
            <p:cNvCxnSpPr>
              <a:stCxn id="20" idx="3"/>
            </p:cNvCxnSpPr>
            <p:nvPr/>
          </p:nvCxnSpPr>
          <p:spPr>
            <a:xfrm flipH="1">
              <a:off x="6406356" y="3876987"/>
              <a:ext cx="491443" cy="31624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0" idx="3"/>
            </p:cNvCxnSpPr>
            <p:nvPr/>
          </p:nvCxnSpPr>
          <p:spPr>
            <a:xfrm>
              <a:off x="6897799" y="3876987"/>
              <a:ext cx="529283" cy="29497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5547584" y="4487862"/>
            <a:ext cx="2004512" cy="1529955"/>
            <a:chOff x="5936714" y="3268662"/>
            <a:chExt cx="2004512" cy="1529955"/>
          </a:xfrm>
        </p:grpSpPr>
        <p:sp>
          <p:nvSpPr>
            <p:cNvPr id="34" name="Flowchart: Magnetic Disk 33"/>
            <p:cNvSpPr/>
            <p:nvPr/>
          </p:nvSpPr>
          <p:spPr bwMode="auto">
            <a:xfrm>
              <a:off x="6544193" y="3268662"/>
              <a:ext cx="707212" cy="608325"/>
            </a:xfrm>
            <a:prstGeom prst="flowChartMagneticDisk">
              <a:avLst/>
            </a:prstGeom>
            <a:ln>
              <a:solidFill>
                <a:schemeClr val="accent6">
                  <a:lumMod val="60000"/>
                  <a:lumOff val="40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smtClean="0">
                  <a:solidFill>
                    <a:srgbClr val="505050"/>
                  </a:solidFill>
                </a:rPr>
                <a:t>database</a:t>
              </a:r>
              <a:endParaRPr lang="en-US" sz="1200" dirty="0">
                <a:solidFill>
                  <a:srgbClr val="505050"/>
                </a:solidFill>
              </a:endParaRPr>
            </a:p>
          </p:txBody>
        </p:sp>
        <p:pic>
          <p:nvPicPr>
            <p:cNvPr id="35" name="Picture 34"/>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5936714" y="4215636"/>
              <a:ext cx="501220" cy="244332"/>
            </a:xfrm>
            <a:prstGeom prst="rect">
              <a:avLst/>
            </a:prstGeom>
          </p:spPr>
        </p:pic>
        <p:pic>
          <p:nvPicPr>
            <p:cNvPr id="36" name="Picture 35"/>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6383000" y="4215636"/>
              <a:ext cx="501220" cy="244332"/>
            </a:xfrm>
            <a:prstGeom prst="rect">
              <a:avLst/>
            </a:prstGeom>
          </p:spPr>
        </p:pic>
        <p:pic>
          <p:nvPicPr>
            <p:cNvPr id="37" name="Picture 36"/>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7000090" y="4215636"/>
              <a:ext cx="501220" cy="244332"/>
            </a:xfrm>
            <a:prstGeom prst="rect">
              <a:avLst/>
            </a:prstGeom>
          </p:spPr>
        </p:pic>
        <p:pic>
          <p:nvPicPr>
            <p:cNvPr id="38" name="Picture 37"/>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7440006" y="4214786"/>
              <a:ext cx="501220" cy="244332"/>
            </a:xfrm>
            <a:prstGeom prst="rect">
              <a:avLst/>
            </a:prstGeom>
          </p:spPr>
        </p:pic>
        <p:sp>
          <p:nvSpPr>
            <p:cNvPr id="39" name="TextBox 38"/>
            <p:cNvSpPr txBox="1"/>
            <p:nvPr/>
          </p:nvSpPr>
          <p:spPr>
            <a:xfrm>
              <a:off x="6621783" y="4336952"/>
              <a:ext cx="629018"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gradFill>
                    <a:gsLst>
                      <a:gs pos="2917">
                        <a:srgbClr val="505050"/>
                      </a:gs>
                      <a:gs pos="30000">
                        <a:srgbClr val="505050"/>
                      </a:gs>
                    </a:gsLst>
                    <a:lin ang="5400000" scaled="0"/>
                  </a:gradFill>
                </a:rPr>
                <a:t>raid</a:t>
              </a:r>
            </a:p>
          </p:txBody>
        </p:sp>
        <p:cxnSp>
          <p:nvCxnSpPr>
            <p:cNvPr id="40" name="Straight Arrow Connector 39"/>
            <p:cNvCxnSpPr>
              <a:stCxn id="34" idx="3"/>
            </p:cNvCxnSpPr>
            <p:nvPr/>
          </p:nvCxnSpPr>
          <p:spPr>
            <a:xfrm flipH="1">
              <a:off x="6406356" y="3876987"/>
              <a:ext cx="491443" cy="31624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34" idx="3"/>
            </p:cNvCxnSpPr>
            <p:nvPr/>
          </p:nvCxnSpPr>
          <p:spPr>
            <a:xfrm>
              <a:off x="6897799" y="3876987"/>
              <a:ext cx="529283" cy="29497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7891959" y="4489331"/>
            <a:ext cx="2004512" cy="1529955"/>
            <a:chOff x="5936714" y="3268662"/>
            <a:chExt cx="2004512" cy="1529955"/>
          </a:xfrm>
        </p:grpSpPr>
        <p:sp>
          <p:nvSpPr>
            <p:cNvPr id="43" name="Flowchart: Magnetic Disk 42"/>
            <p:cNvSpPr/>
            <p:nvPr/>
          </p:nvSpPr>
          <p:spPr bwMode="auto">
            <a:xfrm>
              <a:off x="6544193" y="3268662"/>
              <a:ext cx="707212" cy="608325"/>
            </a:xfrm>
            <a:prstGeom prst="flowChartMagneticDisk">
              <a:avLst/>
            </a:prstGeom>
            <a:ln>
              <a:solidFill>
                <a:schemeClr val="accent6">
                  <a:lumMod val="60000"/>
                  <a:lumOff val="40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smtClean="0">
                  <a:solidFill>
                    <a:srgbClr val="505050"/>
                  </a:solidFill>
                </a:rPr>
                <a:t>database</a:t>
              </a:r>
              <a:endParaRPr lang="en-US" sz="1200" dirty="0">
                <a:solidFill>
                  <a:srgbClr val="505050"/>
                </a:solidFill>
              </a:endParaRPr>
            </a:p>
          </p:txBody>
        </p:sp>
        <p:pic>
          <p:nvPicPr>
            <p:cNvPr id="44" name="Picture 43"/>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5936714" y="4215636"/>
              <a:ext cx="501220" cy="244332"/>
            </a:xfrm>
            <a:prstGeom prst="rect">
              <a:avLst/>
            </a:prstGeom>
          </p:spPr>
        </p:pic>
        <p:pic>
          <p:nvPicPr>
            <p:cNvPr id="45" name="Picture 44"/>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6383000" y="4215636"/>
              <a:ext cx="501220" cy="244332"/>
            </a:xfrm>
            <a:prstGeom prst="rect">
              <a:avLst/>
            </a:prstGeom>
          </p:spPr>
        </p:pic>
        <p:pic>
          <p:nvPicPr>
            <p:cNvPr id="46" name="Picture 45"/>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7000090" y="4215636"/>
              <a:ext cx="501220" cy="244332"/>
            </a:xfrm>
            <a:prstGeom prst="rect">
              <a:avLst/>
            </a:prstGeom>
          </p:spPr>
        </p:pic>
        <p:pic>
          <p:nvPicPr>
            <p:cNvPr id="47" name="Picture 46"/>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74462" y1="80952" x2="74462" y2="80952"/>
                          <a14:foregroundMark x1="51385" y1="34432" x2="51385" y2="34432"/>
                          <a14:foregroundMark x1="56308" y1="18315" x2="56308" y2="18315"/>
                        </a14:backgroundRemoval>
                      </a14:imgEffect>
                    </a14:imgLayer>
                  </a14:imgProps>
                </a:ext>
              </a:extLst>
            </a:blip>
            <a:stretch>
              <a:fillRect/>
            </a:stretch>
          </p:blipFill>
          <p:spPr>
            <a:xfrm>
              <a:off x="7440006" y="4214786"/>
              <a:ext cx="501220" cy="244332"/>
            </a:xfrm>
            <a:prstGeom prst="rect">
              <a:avLst/>
            </a:prstGeom>
          </p:spPr>
        </p:pic>
        <p:sp>
          <p:nvSpPr>
            <p:cNvPr id="48" name="TextBox 47"/>
            <p:cNvSpPr txBox="1"/>
            <p:nvPr/>
          </p:nvSpPr>
          <p:spPr>
            <a:xfrm>
              <a:off x="6621783" y="4336952"/>
              <a:ext cx="629018"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gradFill>
                    <a:gsLst>
                      <a:gs pos="2917">
                        <a:srgbClr val="505050"/>
                      </a:gs>
                      <a:gs pos="30000">
                        <a:srgbClr val="505050"/>
                      </a:gs>
                    </a:gsLst>
                    <a:lin ang="5400000" scaled="0"/>
                  </a:gradFill>
                </a:rPr>
                <a:t>raid</a:t>
              </a:r>
            </a:p>
          </p:txBody>
        </p:sp>
        <p:cxnSp>
          <p:nvCxnSpPr>
            <p:cNvPr id="49" name="Straight Arrow Connector 48"/>
            <p:cNvCxnSpPr>
              <a:stCxn id="43" idx="3"/>
            </p:cNvCxnSpPr>
            <p:nvPr/>
          </p:nvCxnSpPr>
          <p:spPr>
            <a:xfrm flipH="1">
              <a:off x="6406356" y="3876987"/>
              <a:ext cx="491443" cy="31624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43" idx="3"/>
            </p:cNvCxnSpPr>
            <p:nvPr/>
          </p:nvCxnSpPr>
          <p:spPr>
            <a:xfrm>
              <a:off x="6897799" y="3876987"/>
              <a:ext cx="529283" cy="29497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79" name="Group 78"/>
          <p:cNvGrpSpPr/>
          <p:nvPr/>
        </p:nvGrpSpPr>
        <p:grpSpPr>
          <a:xfrm>
            <a:off x="11018837" y="2125662"/>
            <a:ext cx="440890" cy="3058775"/>
            <a:chOff x="6385166" y="2179702"/>
            <a:chExt cx="440890" cy="3058775"/>
          </a:xfrm>
        </p:grpSpPr>
        <p:cxnSp>
          <p:nvCxnSpPr>
            <p:cNvPr id="30" name="Straight Arrow Connector 29"/>
            <p:cNvCxnSpPr>
              <a:stCxn id="66" idx="2"/>
              <a:endCxn id="71" idx="0"/>
            </p:cNvCxnSpPr>
            <p:nvPr/>
          </p:nvCxnSpPr>
          <p:spPr>
            <a:xfrm flipH="1">
              <a:off x="6465890" y="2179702"/>
              <a:ext cx="24987" cy="3058775"/>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rot="5400000">
              <a:off x="5782950" y="3574996"/>
              <a:ext cx="1645322" cy="440890"/>
            </a:xfrm>
            <a:prstGeom prst="rect">
              <a:avLst/>
            </a:prstGeom>
            <a:noFill/>
          </p:spPr>
          <p:txBody>
            <a:bodyPr wrap="none" lIns="182880" tIns="146304" rIns="182880" bIns="146304" rtlCol="0">
              <a:spAutoFit/>
            </a:bodyPr>
            <a:lstStyle/>
            <a:p>
              <a:pPr>
                <a:lnSpc>
                  <a:spcPct val="90000"/>
                </a:lnSpc>
                <a:spcAft>
                  <a:spcPts val="600"/>
                </a:spcAft>
              </a:pPr>
              <a:r>
                <a:rPr lang="en-US" sz="1050" dirty="0" smtClean="0">
                  <a:gradFill>
                    <a:gsLst>
                      <a:gs pos="2917">
                        <a:srgbClr val="505050"/>
                      </a:gs>
                      <a:gs pos="30000">
                        <a:srgbClr val="505050"/>
                      </a:gs>
                    </a:gsLst>
                    <a:lin ang="5400000" scaled="0"/>
                  </a:gradFill>
                </a:rPr>
                <a:t>secondary datacenter</a:t>
              </a:r>
            </a:p>
          </p:txBody>
        </p:sp>
      </p:grpSp>
      <p:grpSp>
        <p:nvGrpSpPr>
          <p:cNvPr id="69" name="Group 68"/>
          <p:cNvGrpSpPr/>
          <p:nvPr/>
        </p:nvGrpSpPr>
        <p:grpSpPr>
          <a:xfrm>
            <a:off x="10692080" y="977255"/>
            <a:ext cx="829532" cy="1148407"/>
            <a:chOff x="10692080" y="753210"/>
            <a:chExt cx="829532" cy="1148407"/>
          </a:xfrm>
        </p:grpSpPr>
        <p:pic>
          <p:nvPicPr>
            <p:cNvPr id="65" name="Picture 64"/>
            <p:cNvPicPr>
              <a:picLocks noChangeAspect="1"/>
            </p:cNvPicPr>
            <p:nvPr/>
          </p:nvPicPr>
          <p:blipFill>
            <a:blip r:embed="rId2">
              <a:extLst>
                <a:ext uri="{BEBA8EAE-BF5A-486C-A8C5-ECC9F3942E4B}">
                  <a14:imgProps xmlns:a14="http://schemas.microsoft.com/office/drawing/2010/main">
                    <a14:imgLayer r:embed="rId3">
                      <a14:imgEffect>
                        <a14:backgroundRemoval t="0" b="98639" l="0" r="100000">
                          <a14:foregroundMark x1="42014" y1="27891" x2="42014" y2="27891"/>
                          <a14:foregroundMark x1="32292" y1="58844" x2="32292" y2="58844"/>
                          <a14:foregroundMark x1="32292" y1="70748" x2="32292" y2="70748"/>
                        </a14:backgroundRemoval>
                      </a14:imgEffect>
                    </a14:imgLayer>
                  </a14:imgProps>
                </a:ext>
              </a:extLst>
            </a:blip>
            <a:stretch>
              <a:fillRect/>
            </a:stretch>
          </p:blipFill>
          <p:spPr>
            <a:xfrm>
              <a:off x="10692080" y="753210"/>
              <a:ext cx="814961" cy="831939"/>
            </a:xfrm>
            <a:prstGeom prst="rect">
              <a:avLst/>
            </a:prstGeom>
          </p:spPr>
        </p:pic>
        <p:sp>
          <p:nvSpPr>
            <p:cNvPr id="66" name="TextBox 65"/>
            <p:cNvSpPr txBox="1"/>
            <p:nvPr/>
          </p:nvSpPr>
          <p:spPr>
            <a:xfrm>
              <a:off x="10727484" y="1439952"/>
              <a:ext cx="794128"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gradFill>
                    <a:gsLst>
                      <a:gs pos="2917">
                        <a:srgbClr val="505050"/>
                      </a:gs>
                      <a:gs pos="30000">
                        <a:srgbClr val="505050"/>
                      </a:gs>
                    </a:gsLst>
                    <a:lin ang="5400000" scaled="0"/>
                  </a:gradFill>
                </a:rPr>
                <a:t>T-logs</a:t>
              </a:r>
            </a:p>
          </p:txBody>
        </p:sp>
      </p:grpSp>
      <p:cxnSp>
        <p:nvCxnSpPr>
          <p:cNvPr id="68" name="Straight Arrow Connector 67"/>
          <p:cNvCxnSpPr>
            <a:stCxn id="20" idx="4"/>
            <a:endCxn id="65" idx="1"/>
          </p:cNvCxnSpPr>
          <p:nvPr/>
        </p:nvCxnSpPr>
        <p:spPr>
          <a:xfrm flipV="1">
            <a:off x="9209328" y="1393225"/>
            <a:ext cx="1482752" cy="271594"/>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grpSp>
        <p:nvGrpSpPr>
          <p:cNvPr id="70" name="Group 69"/>
          <p:cNvGrpSpPr/>
          <p:nvPr/>
        </p:nvGrpSpPr>
        <p:grpSpPr>
          <a:xfrm>
            <a:off x="10692080" y="5184437"/>
            <a:ext cx="829532" cy="1148407"/>
            <a:chOff x="10692080" y="753210"/>
            <a:chExt cx="829532" cy="1148407"/>
          </a:xfrm>
        </p:grpSpPr>
        <p:pic>
          <p:nvPicPr>
            <p:cNvPr id="71" name="Picture 70"/>
            <p:cNvPicPr>
              <a:picLocks noChangeAspect="1"/>
            </p:cNvPicPr>
            <p:nvPr/>
          </p:nvPicPr>
          <p:blipFill>
            <a:blip r:embed="rId6"/>
            <a:stretch>
              <a:fillRect/>
            </a:stretch>
          </p:blipFill>
          <p:spPr>
            <a:xfrm>
              <a:off x="10692080" y="753210"/>
              <a:ext cx="814961" cy="831939"/>
            </a:xfrm>
            <a:prstGeom prst="rect">
              <a:avLst/>
            </a:prstGeom>
          </p:spPr>
        </p:pic>
        <p:sp>
          <p:nvSpPr>
            <p:cNvPr id="72" name="TextBox 71"/>
            <p:cNvSpPr txBox="1"/>
            <p:nvPr/>
          </p:nvSpPr>
          <p:spPr>
            <a:xfrm>
              <a:off x="10727484" y="1439952"/>
              <a:ext cx="794128"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gradFill>
                    <a:gsLst>
                      <a:gs pos="2917">
                        <a:srgbClr val="505050"/>
                      </a:gs>
                      <a:gs pos="30000">
                        <a:srgbClr val="505050"/>
                      </a:gs>
                    </a:gsLst>
                    <a:lin ang="5400000" scaled="0"/>
                  </a:gradFill>
                </a:rPr>
                <a:t>T-logs</a:t>
              </a:r>
            </a:p>
          </p:txBody>
        </p:sp>
      </p:grpSp>
      <p:cxnSp>
        <p:nvCxnSpPr>
          <p:cNvPr id="73" name="Straight Arrow Connector 72"/>
          <p:cNvCxnSpPr>
            <a:stCxn id="43" idx="4"/>
            <a:endCxn id="71" idx="1"/>
          </p:cNvCxnSpPr>
          <p:nvPr/>
        </p:nvCxnSpPr>
        <p:spPr>
          <a:xfrm>
            <a:off x="9206650" y="4793494"/>
            <a:ext cx="1485430" cy="806913"/>
          </a:xfrm>
          <a:prstGeom prst="straightConnector1">
            <a:avLst/>
          </a:prstGeom>
          <a:ln>
            <a:solidFill>
              <a:schemeClr val="tx1"/>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8" name="Group 77"/>
          <p:cNvGrpSpPr/>
          <p:nvPr/>
        </p:nvGrpSpPr>
        <p:grpSpPr>
          <a:xfrm>
            <a:off x="6843687" y="1360656"/>
            <a:ext cx="1658429" cy="461665"/>
            <a:chOff x="6843687" y="1360656"/>
            <a:chExt cx="1658429" cy="461665"/>
          </a:xfrm>
        </p:grpSpPr>
        <p:cxnSp>
          <p:nvCxnSpPr>
            <p:cNvPr id="29" name="Straight Arrow Connector 28"/>
            <p:cNvCxnSpPr>
              <a:stCxn id="2" idx="4"/>
              <a:endCxn id="20" idx="2"/>
            </p:cNvCxnSpPr>
            <p:nvPr/>
          </p:nvCxnSpPr>
          <p:spPr>
            <a:xfrm>
              <a:off x="6843687" y="1663350"/>
              <a:ext cx="1658429" cy="1469"/>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7254702" y="1360656"/>
              <a:ext cx="785664"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gradFill>
                    <a:gsLst>
                      <a:gs pos="2917">
                        <a:srgbClr val="505050"/>
                      </a:gs>
                      <a:gs pos="30000">
                        <a:srgbClr val="505050"/>
                      </a:gs>
                    </a:gsLst>
                    <a:lin ang="5400000" scaled="0"/>
                  </a:gradFill>
                </a:rPr>
                <a:t>mirror</a:t>
              </a:r>
            </a:p>
          </p:txBody>
        </p:sp>
      </p:grpSp>
      <p:grpSp>
        <p:nvGrpSpPr>
          <p:cNvPr id="80" name="Group 79"/>
          <p:cNvGrpSpPr/>
          <p:nvPr/>
        </p:nvGrpSpPr>
        <p:grpSpPr>
          <a:xfrm>
            <a:off x="6862275" y="4423704"/>
            <a:ext cx="1637163" cy="461665"/>
            <a:chOff x="6862275" y="4804704"/>
            <a:chExt cx="1637163" cy="461665"/>
          </a:xfrm>
        </p:grpSpPr>
        <p:cxnSp>
          <p:nvCxnSpPr>
            <p:cNvPr id="61" name="Straight Arrow Connector 60"/>
            <p:cNvCxnSpPr>
              <a:stCxn id="34" idx="4"/>
              <a:endCxn id="43" idx="2"/>
            </p:cNvCxnSpPr>
            <p:nvPr/>
          </p:nvCxnSpPr>
          <p:spPr>
            <a:xfrm>
              <a:off x="6862275" y="5096825"/>
              <a:ext cx="1637163" cy="1469"/>
            </a:xfrm>
            <a:prstGeom prst="straightConnector1">
              <a:avLst/>
            </a:prstGeom>
            <a:ln>
              <a:solidFill>
                <a:schemeClr val="tx1"/>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7226348" y="4804704"/>
              <a:ext cx="785664" cy="461665"/>
            </a:xfrm>
            <a:prstGeom prst="rect">
              <a:avLst/>
            </a:prstGeom>
            <a:noFill/>
          </p:spPr>
          <p:txBody>
            <a:bodyPr wrap="none" lIns="182880" tIns="146304" rIns="182880" bIns="146304" rtlCol="0">
              <a:spAutoFit/>
            </a:bodyPr>
            <a:lstStyle/>
            <a:p>
              <a:pPr>
                <a:lnSpc>
                  <a:spcPct val="90000"/>
                </a:lnSpc>
                <a:spcAft>
                  <a:spcPts val="600"/>
                </a:spcAft>
              </a:pPr>
              <a:r>
                <a:rPr lang="en-US" sz="1200" dirty="0" smtClean="0">
                  <a:gradFill>
                    <a:gsLst>
                      <a:gs pos="2917">
                        <a:srgbClr val="505050"/>
                      </a:gs>
                      <a:gs pos="30000">
                        <a:srgbClr val="505050"/>
                      </a:gs>
                    </a:gsLst>
                    <a:lin ang="5400000" scaled="0"/>
                  </a:gradFill>
                </a:rPr>
                <a:t>mirror</a:t>
              </a:r>
            </a:p>
          </p:txBody>
        </p:sp>
      </p:grpSp>
      <p:cxnSp>
        <p:nvCxnSpPr>
          <p:cNvPr id="92" name="Straight Arrow Connector 91"/>
          <p:cNvCxnSpPr>
            <a:stCxn id="65" idx="0"/>
            <a:endCxn id="90" idx="1"/>
          </p:cNvCxnSpPr>
          <p:nvPr/>
        </p:nvCxnSpPr>
        <p:spPr>
          <a:xfrm flipV="1">
            <a:off x="11099561" y="548362"/>
            <a:ext cx="515900" cy="428893"/>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grpSp>
        <p:nvGrpSpPr>
          <p:cNvPr id="95" name="Group 94"/>
          <p:cNvGrpSpPr/>
          <p:nvPr/>
        </p:nvGrpSpPr>
        <p:grpSpPr>
          <a:xfrm>
            <a:off x="11628437" y="6143987"/>
            <a:ext cx="760971" cy="858475"/>
            <a:chOff x="10661845" y="838964"/>
            <a:chExt cx="1011330" cy="1140913"/>
          </a:xfrm>
        </p:grpSpPr>
        <p:pic>
          <p:nvPicPr>
            <p:cNvPr id="96" name="Picture 95"/>
            <p:cNvPicPr>
              <a:picLocks noChangeAspect="1"/>
            </p:cNvPicPr>
            <p:nvPr/>
          </p:nvPicPr>
          <p:blipFill>
            <a:blip r:embed="rId2">
              <a:extLst>
                <a:ext uri="{BEBA8EAE-BF5A-486C-A8C5-ECC9F3942E4B}">
                  <a14:imgProps xmlns:a14="http://schemas.microsoft.com/office/drawing/2010/main">
                    <a14:imgLayer r:embed="rId3">
                      <a14:imgEffect>
                        <a14:backgroundRemoval t="0" b="98639" l="0" r="100000">
                          <a14:foregroundMark x1="42014" y1="27891" x2="42014" y2="27891"/>
                          <a14:foregroundMark x1="32292" y1="58844" x2="32292" y2="58844"/>
                          <a14:foregroundMark x1="32292" y1="70748" x2="32292" y2="70748"/>
                        </a14:backgroundRemoval>
                      </a14:imgEffect>
                    </a14:imgLayer>
                  </a14:imgProps>
                </a:ext>
              </a:extLst>
            </a:blip>
            <a:stretch>
              <a:fillRect/>
            </a:stretch>
          </p:blipFill>
          <p:spPr>
            <a:xfrm>
              <a:off x="10827016" y="838964"/>
              <a:ext cx="814961" cy="831939"/>
            </a:xfrm>
            <a:prstGeom prst="rect">
              <a:avLst/>
            </a:prstGeom>
          </p:spPr>
        </p:pic>
        <p:sp>
          <p:nvSpPr>
            <p:cNvPr id="97" name="TextBox 96"/>
            <p:cNvSpPr txBox="1"/>
            <p:nvPr/>
          </p:nvSpPr>
          <p:spPr>
            <a:xfrm>
              <a:off x="10661845" y="1439951"/>
              <a:ext cx="1011330" cy="539926"/>
            </a:xfrm>
            <a:prstGeom prst="rect">
              <a:avLst/>
            </a:prstGeom>
            <a:noFill/>
          </p:spPr>
          <p:txBody>
            <a:bodyPr wrap="square" lIns="182880" tIns="146304" rIns="182880" bIns="146304" rtlCol="0">
              <a:spAutoFit/>
            </a:bodyPr>
            <a:lstStyle/>
            <a:p>
              <a:pPr>
                <a:lnSpc>
                  <a:spcPct val="90000"/>
                </a:lnSpc>
                <a:spcAft>
                  <a:spcPts val="600"/>
                </a:spcAft>
              </a:pPr>
              <a:r>
                <a:rPr lang="en-US" sz="800" dirty="0" smtClean="0">
                  <a:gradFill>
                    <a:gsLst>
                      <a:gs pos="2917">
                        <a:srgbClr val="505050"/>
                      </a:gs>
                      <a:gs pos="30000">
                        <a:srgbClr val="505050"/>
                      </a:gs>
                    </a:gsLst>
                    <a:lin ang="5400000" scaled="0"/>
                  </a:gradFill>
                </a:rPr>
                <a:t>backups</a:t>
              </a:r>
            </a:p>
          </p:txBody>
        </p:sp>
      </p:grpSp>
      <p:cxnSp>
        <p:nvCxnSpPr>
          <p:cNvPr id="98" name="Straight Arrow Connector 97"/>
          <p:cNvCxnSpPr>
            <a:stCxn id="71" idx="3"/>
            <a:endCxn id="96" idx="0"/>
          </p:cNvCxnSpPr>
          <p:nvPr/>
        </p:nvCxnSpPr>
        <p:spPr>
          <a:xfrm>
            <a:off x="11507041" y="5600407"/>
            <a:ext cx="552285" cy="543580"/>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04600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400"/>
                                        <p:tgtEl>
                                          <p:spTgt spid="18"/>
                                        </p:tgtEl>
                                      </p:cBhvr>
                                    </p:animEffect>
                                  </p:childTnLst>
                                </p:cTn>
                              </p:par>
                            </p:childTnLst>
                          </p:cTn>
                        </p:par>
                        <p:par>
                          <p:cTn id="8" fill="hold">
                            <p:stCondLst>
                              <p:cond delay="400"/>
                            </p:stCondLst>
                            <p:childTnLst>
                              <p:par>
                                <p:cTn id="9" presetID="16" presetClass="entr" presetSubtype="21" fill="hold"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barn(inVertical)">
                                      <p:cBhvr>
                                        <p:cTn id="11" dur="400"/>
                                        <p:tgtEl>
                                          <p:spTgt spid="78"/>
                                        </p:tgtEl>
                                      </p:cBhvr>
                                    </p:animEffect>
                                  </p:childTnLst>
                                </p:cTn>
                              </p:par>
                            </p:childTnLst>
                          </p:cTn>
                        </p:par>
                        <p:par>
                          <p:cTn id="12" fill="hold">
                            <p:stCondLst>
                              <p:cond delay="8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400"/>
                                        <p:tgtEl>
                                          <p:spTgt spid="19"/>
                                        </p:tgtEl>
                                      </p:cBhvr>
                                    </p:animEffect>
                                  </p:childTnLst>
                                </p:cTn>
                              </p:par>
                            </p:childTnLst>
                          </p:cTn>
                        </p:par>
                        <p:par>
                          <p:cTn id="16" fill="hold">
                            <p:stCondLst>
                              <p:cond delay="1200"/>
                            </p:stCondLst>
                            <p:childTnLst>
                              <p:par>
                                <p:cTn id="17" presetID="22" presetClass="entr" presetSubtype="4"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down)">
                                      <p:cBhvr>
                                        <p:cTn id="19" dur="400"/>
                                        <p:tgtEl>
                                          <p:spTgt spid="68"/>
                                        </p:tgtEl>
                                      </p:cBhvr>
                                    </p:animEffect>
                                  </p:childTnLst>
                                </p:cTn>
                              </p:par>
                            </p:childTnLst>
                          </p:cTn>
                        </p:par>
                        <p:par>
                          <p:cTn id="20" fill="hold">
                            <p:stCondLst>
                              <p:cond delay="160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400"/>
                                        <p:tgtEl>
                                          <p:spTgt spid="69"/>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92"/>
                                        </p:tgtEl>
                                        <p:attrNameLst>
                                          <p:attrName>style.visibility</p:attrName>
                                        </p:attrNameLst>
                                      </p:cBhvr>
                                      <p:to>
                                        <p:strVal val="visible"/>
                                      </p:to>
                                    </p:set>
                                    <p:animEffect transition="in" filter="wipe(down)">
                                      <p:cBhvr>
                                        <p:cTn id="27" dur="400"/>
                                        <p:tgtEl>
                                          <p:spTgt spid="92"/>
                                        </p:tgtEl>
                                      </p:cBhvr>
                                    </p:animEffect>
                                  </p:childTnLst>
                                </p:cTn>
                              </p:par>
                            </p:childTnLst>
                          </p:cTn>
                        </p:par>
                        <p:par>
                          <p:cTn id="28" fill="hold">
                            <p:stCondLst>
                              <p:cond delay="2400"/>
                            </p:stCondLst>
                            <p:childTnLst>
                              <p:par>
                                <p:cTn id="29" presetID="10" presetClass="entr" presetSubtype="0" fill="hold" nodeType="after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400"/>
                                        <p:tgtEl>
                                          <p:spTgt spid="89"/>
                                        </p:tgtEl>
                                      </p:cBhvr>
                                    </p:animEffect>
                                  </p:childTnLst>
                                </p:cTn>
                              </p:par>
                            </p:childTnLst>
                          </p:cTn>
                        </p:par>
                        <p:par>
                          <p:cTn id="32" fill="hold">
                            <p:stCondLst>
                              <p:cond delay="2800"/>
                            </p:stCondLst>
                            <p:childTnLst>
                              <p:par>
                                <p:cTn id="33" presetID="22" presetClass="entr" presetSubtype="4" fill="hold"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wipe(down)">
                                      <p:cBhvr>
                                        <p:cTn id="35" dur="400"/>
                                        <p:tgtEl>
                                          <p:spTgt spid="79"/>
                                        </p:tgtEl>
                                      </p:cBhvr>
                                    </p:animEffect>
                                  </p:childTnLst>
                                </p:cTn>
                              </p:par>
                            </p:childTnLst>
                          </p:cTn>
                        </p:par>
                        <p:par>
                          <p:cTn id="36" fill="hold">
                            <p:stCondLst>
                              <p:cond delay="3200"/>
                            </p:stCondLst>
                            <p:childTnLst>
                              <p:par>
                                <p:cTn id="37" presetID="10" presetClass="entr" presetSubtype="0" fill="hold"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fade">
                                      <p:cBhvr>
                                        <p:cTn id="39" dur="400"/>
                                        <p:tgtEl>
                                          <p:spTgt spid="70"/>
                                        </p:tgtEl>
                                      </p:cBhvr>
                                    </p:animEffect>
                                  </p:childTnLst>
                                </p:cTn>
                              </p:par>
                            </p:childTnLst>
                          </p:cTn>
                        </p:par>
                        <p:par>
                          <p:cTn id="40" fill="hold">
                            <p:stCondLst>
                              <p:cond delay="3600"/>
                            </p:stCondLst>
                            <p:childTnLst>
                              <p:par>
                                <p:cTn id="41" presetID="22" presetClass="entr" presetSubtype="4" fill="hold" nodeType="afterEffect">
                                  <p:stCondLst>
                                    <p:cond delay="0"/>
                                  </p:stCondLst>
                                  <p:childTnLst>
                                    <p:set>
                                      <p:cBhvr>
                                        <p:cTn id="42" dur="1" fill="hold">
                                          <p:stCondLst>
                                            <p:cond delay="0"/>
                                          </p:stCondLst>
                                        </p:cTn>
                                        <p:tgtEl>
                                          <p:spTgt spid="98"/>
                                        </p:tgtEl>
                                        <p:attrNameLst>
                                          <p:attrName>style.visibility</p:attrName>
                                        </p:attrNameLst>
                                      </p:cBhvr>
                                      <p:to>
                                        <p:strVal val="visible"/>
                                      </p:to>
                                    </p:set>
                                    <p:animEffect transition="in" filter="wipe(down)">
                                      <p:cBhvr>
                                        <p:cTn id="43" dur="400"/>
                                        <p:tgtEl>
                                          <p:spTgt spid="98"/>
                                        </p:tgtEl>
                                      </p:cBhvr>
                                    </p:animEffect>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400"/>
                                        <p:tgtEl>
                                          <p:spTgt spid="95"/>
                                        </p:tgtEl>
                                      </p:cBhvr>
                                    </p:animEffect>
                                  </p:childTnLst>
                                </p:cTn>
                              </p:par>
                            </p:childTnLst>
                          </p:cTn>
                        </p:par>
                        <p:par>
                          <p:cTn id="48" fill="hold">
                            <p:stCondLst>
                              <p:cond delay="4400"/>
                            </p:stCondLst>
                            <p:childTnLst>
                              <p:par>
                                <p:cTn id="49" presetID="22" presetClass="entr" presetSubtype="4" fill="hold"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down)">
                                      <p:cBhvr>
                                        <p:cTn id="51" dur="400"/>
                                        <p:tgtEl>
                                          <p:spTgt spid="73"/>
                                        </p:tgtEl>
                                      </p:cBhvr>
                                    </p:animEffect>
                                  </p:childTnLst>
                                </p:cTn>
                              </p:par>
                            </p:childTnLst>
                          </p:cTn>
                        </p:par>
                        <p:par>
                          <p:cTn id="52" fill="hold">
                            <p:stCondLst>
                              <p:cond delay="4800"/>
                            </p:stCondLst>
                            <p:childTnLst>
                              <p:par>
                                <p:cTn id="53" presetID="10" presetClass="entr" presetSubtype="0" fill="hold"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400"/>
                                        <p:tgtEl>
                                          <p:spTgt spid="42"/>
                                        </p:tgtEl>
                                      </p:cBhvr>
                                    </p:animEffect>
                                  </p:childTnLst>
                                </p:cTn>
                              </p:par>
                            </p:childTnLst>
                          </p:cTn>
                        </p:par>
                        <p:par>
                          <p:cTn id="56" fill="hold">
                            <p:stCondLst>
                              <p:cond delay="5200"/>
                            </p:stCondLst>
                            <p:childTnLst>
                              <p:par>
                                <p:cTn id="57" presetID="22" presetClass="entr" presetSubtype="4" fill="hold" nodeType="after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wipe(down)">
                                      <p:cBhvr>
                                        <p:cTn id="59" dur="400"/>
                                        <p:tgtEl>
                                          <p:spTgt spid="80"/>
                                        </p:tgtEl>
                                      </p:cBhvr>
                                    </p:animEffect>
                                  </p:childTnLst>
                                </p:cTn>
                              </p:par>
                            </p:childTnLst>
                          </p:cTn>
                        </p:par>
                        <p:par>
                          <p:cTn id="60" fill="hold">
                            <p:stCondLst>
                              <p:cond delay="5600"/>
                            </p:stCondLst>
                            <p:childTnLst>
                              <p:par>
                                <p:cTn id="61" presetID="10" presetClass="entr" presetSubtype="0"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4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0CF66539-332C-46B0-B3AA-9C88A24A4E23}"/>
</file>

<file path=docProps/app.xml><?xml version="1.0" encoding="utf-8"?>
<Properties xmlns="http://schemas.openxmlformats.org/officeDocument/2006/extended-properties" xmlns:vt="http://schemas.openxmlformats.org/officeDocument/2006/docPropsVTypes">
  <Template>SharePoint_Conference_2014_ITPro_Template</Template>
  <TotalTime>5</TotalTime>
  <Words>2840</Words>
  <Application>Microsoft Office PowerPoint</Application>
  <PresentationFormat>Custom</PresentationFormat>
  <Paragraphs>414</Paragraphs>
  <Slides>32</Slides>
  <Notes>12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32</vt:i4>
      </vt:variant>
    </vt:vector>
  </HeadingPairs>
  <TitlesOfParts>
    <vt:vector size="41" baseType="lpstr">
      <vt:lpstr>Aharoni</vt:lpstr>
      <vt:lpstr>Arial</vt:lpstr>
      <vt:lpstr>Calibri</vt:lpstr>
      <vt:lpstr>Segoe UI</vt:lpstr>
      <vt:lpstr>Segoe UI Light</vt:lpstr>
      <vt:lpstr>Segoe UI Semibold</vt:lpstr>
      <vt:lpstr>Wingdings</vt:lpstr>
      <vt:lpstr>5-30499_SPC_2014_ITPro_Template_16x9</vt:lpstr>
      <vt:lpstr>1_5-30499_SPC_2014_ITPro_Template_16x9</vt:lpstr>
      <vt:lpstr>PowerPoint Presentation</vt:lpstr>
      <vt:lpstr>Give users all the storage they want without going broke </vt:lpstr>
      <vt:lpstr>Meet</vt:lpstr>
      <vt:lpstr>Topics</vt:lpstr>
      <vt:lpstr>Cost Drivers</vt:lpstr>
      <vt:lpstr>File Counts &amp; Size</vt:lpstr>
      <vt:lpstr>What is Sync Traffic?</vt:lpstr>
      <vt:lpstr>Sync Overhead</vt:lpstr>
      <vt:lpstr>Storage Costs</vt:lpstr>
      <vt:lpstr>Manage Growth and Onboarding</vt:lpstr>
      <vt:lpstr>How Does SharePoint Online Work Then?</vt:lpstr>
      <vt:lpstr>Onboarding Queues</vt:lpstr>
      <vt:lpstr>Fast Site Provisioning</vt:lpstr>
      <vt:lpstr>Predictive Capacity </vt:lpstr>
      <vt:lpstr>PowerPoint Presentation</vt:lpstr>
      <vt:lpstr>RBS vs Fort Knox</vt:lpstr>
      <vt:lpstr>A Blob’s Life</vt:lpstr>
      <vt:lpstr>Fort Knox: Advanced Encrypted Store</vt:lpstr>
      <vt:lpstr>Windows Azure Storage</vt:lpstr>
      <vt:lpstr>Managing SQL Growth</vt:lpstr>
      <vt:lpstr>Healthy SQL</vt:lpstr>
      <vt:lpstr>On Prem Impact</vt:lpstr>
      <vt:lpstr>SQL Storage Layout (Blobs inline)</vt:lpstr>
      <vt:lpstr>PowerPoint Presentation</vt:lpstr>
      <vt:lpstr>OneDrive For Business</vt:lpstr>
      <vt:lpstr>Staying On-Prem?</vt:lpstr>
      <vt:lpstr>StorSimple solution for SharePoint </vt:lpstr>
      <vt:lpstr>In Summary</vt:lpstr>
      <vt:lpstr>MySPC</vt:lpstr>
      <vt:lpstr>Thank You! Questions?</vt:lpstr>
      <vt:lpstr>References</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Give users all the storage they want without going broke</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5</cp:revision>
  <dcterms:created xsi:type="dcterms:W3CDTF">2014-03-02T23:18:58Z</dcterms:created>
  <dcterms:modified xsi:type="dcterms:W3CDTF">2014-03-04T01:44:28Z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