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8" r:id="rId5"/>
  </p:sldMasterIdLst>
  <p:notesMasterIdLst>
    <p:notesMasterId r:id="rId43"/>
  </p:notesMasterIdLst>
  <p:handoutMasterIdLst>
    <p:handoutMasterId r:id="rId44"/>
  </p:handoutMasterIdLst>
  <p:sldIdLst>
    <p:sldId id="331" r:id="rId6"/>
    <p:sldId id="334"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5" r:id="rId34"/>
    <p:sldId id="366" r:id="rId35"/>
    <p:sldId id="367" r:id="rId36"/>
    <p:sldId id="368" r:id="rId37"/>
    <p:sldId id="369" r:id="rId38"/>
    <p:sldId id="330" r:id="rId39"/>
    <p:sldId id="370" r:id="rId40"/>
    <p:sldId id="371" r:id="rId41"/>
    <p:sldId id="372"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85" autoAdjust="0"/>
    <p:restoredTop sz="95232" autoAdjust="0"/>
  </p:normalViewPr>
  <p:slideViewPr>
    <p:cSldViewPr snapToObjects="1">
      <p:cViewPr varScale="1">
        <p:scale>
          <a:sx n="97" d="100"/>
          <a:sy n="97" d="100"/>
        </p:scale>
        <p:origin x="936" y="72"/>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50" d="100"/>
        <a:sy n="5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AB1A97-0F39-4BA6-AB33-729242586C32}"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endParaRPr lang="en-US"/>
        </a:p>
      </dgm:t>
    </dgm:pt>
    <dgm:pt modelId="{8F4813CD-E739-46DB-A0AD-FADF619A2140}">
      <dgm:prSet phldrT="[Text]" custT="1"/>
      <dgm:spPr>
        <a:noFill/>
      </dgm:spPr>
      <dgm:t>
        <a:bodyPr/>
        <a:lstStyle/>
        <a:p>
          <a:r>
            <a:rPr lang="en-US" sz="3500" b="1" dirty="0" smtClean="0">
              <a:solidFill>
                <a:schemeClr val="accent4">
                  <a:lumMod val="75000"/>
                </a:schemeClr>
              </a:solidFill>
            </a:rPr>
            <a:t>Onboard</a:t>
          </a:r>
        </a:p>
        <a:p>
          <a:r>
            <a:rPr lang="en-US" sz="2400" dirty="0" smtClean="0"/>
            <a:t>Prepare your environment with SP1 and sign-up OneDrive for Business</a:t>
          </a:r>
          <a:endParaRPr lang="en-US" sz="2400" dirty="0"/>
        </a:p>
      </dgm:t>
    </dgm:pt>
    <dgm:pt modelId="{D8D9E166-B42A-41B4-BA1D-907B14B9C220}" type="parTrans" cxnId="{14E33AF9-AE93-40F0-881D-9E8DDB0BB846}">
      <dgm:prSet/>
      <dgm:spPr/>
      <dgm:t>
        <a:bodyPr/>
        <a:lstStyle/>
        <a:p>
          <a:endParaRPr lang="en-US"/>
        </a:p>
      </dgm:t>
    </dgm:pt>
    <dgm:pt modelId="{D0405852-241A-45E8-9E60-8E33273325DB}" type="sibTrans" cxnId="{14E33AF9-AE93-40F0-881D-9E8DDB0BB846}">
      <dgm:prSet/>
      <dgm:spPr/>
      <dgm:t>
        <a:bodyPr/>
        <a:lstStyle/>
        <a:p>
          <a:endParaRPr lang="en-US"/>
        </a:p>
      </dgm:t>
    </dgm:pt>
    <dgm:pt modelId="{44A08454-E1C1-4E53-81B6-7ED27E01237E}">
      <dgm:prSet phldrT="[Text]" custT="1"/>
      <dgm:spPr>
        <a:noFill/>
      </dgm:spPr>
      <dgm:t>
        <a:bodyPr/>
        <a:lstStyle/>
        <a:p>
          <a:r>
            <a:rPr lang="en-US" sz="3500" b="1" dirty="0" smtClean="0">
              <a:solidFill>
                <a:schemeClr val="tx2">
                  <a:lumMod val="75000"/>
                </a:schemeClr>
              </a:solidFill>
            </a:rPr>
            <a:t>Network </a:t>
          </a:r>
        </a:p>
        <a:p>
          <a:r>
            <a:rPr lang="en-US" sz="2400" dirty="0" smtClean="0"/>
            <a:t>Reflect on-premises directory to Office 365</a:t>
          </a:r>
          <a:endParaRPr lang="en-US" sz="2400" dirty="0"/>
        </a:p>
      </dgm:t>
    </dgm:pt>
    <dgm:pt modelId="{D3DC4932-FF50-4492-9A65-446EA05D172C}" type="parTrans" cxnId="{E7DB9DD3-D3FB-4E8B-A3DB-D8B868F22B17}">
      <dgm:prSet/>
      <dgm:spPr/>
      <dgm:t>
        <a:bodyPr/>
        <a:lstStyle/>
        <a:p>
          <a:endParaRPr lang="en-US"/>
        </a:p>
      </dgm:t>
    </dgm:pt>
    <dgm:pt modelId="{11A64D7F-1E71-4689-9D68-A73F9C430786}" type="sibTrans" cxnId="{E7DB9DD3-D3FB-4E8B-A3DB-D8B868F22B17}">
      <dgm:prSet/>
      <dgm:spPr/>
      <dgm:t>
        <a:bodyPr/>
        <a:lstStyle/>
        <a:p>
          <a:endParaRPr lang="en-US"/>
        </a:p>
      </dgm:t>
    </dgm:pt>
    <dgm:pt modelId="{4B920328-16C2-4018-9069-25CA2391705E}">
      <dgm:prSet phldrT="[Text]" custT="1"/>
      <dgm:spPr>
        <a:noFill/>
      </dgm:spPr>
      <dgm:t>
        <a:bodyPr/>
        <a:lstStyle/>
        <a:p>
          <a:r>
            <a:rPr lang="en-US" sz="3500" b="1" dirty="0" smtClean="0">
              <a:solidFill>
                <a:schemeClr val="accent5">
                  <a:lumMod val="75000"/>
                </a:schemeClr>
              </a:solidFill>
            </a:rPr>
            <a:t>Empower</a:t>
          </a:r>
          <a:r>
            <a:rPr lang="en-US" sz="3500" dirty="0" smtClean="0"/>
            <a:t> </a:t>
          </a:r>
        </a:p>
        <a:p>
          <a:r>
            <a:rPr lang="en-US" sz="2400" dirty="0" smtClean="0"/>
            <a:t>Empower your users with OneDrive</a:t>
          </a:r>
          <a:endParaRPr lang="en-US" sz="2400" dirty="0"/>
        </a:p>
      </dgm:t>
    </dgm:pt>
    <dgm:pt modelId="{20362003-7B3D-4D91-A7AD-14C1611C1A96}" type="parTrans" cxnId="{BC3A1D9C-4E29-4210-8EB2-10B75749386E}">
      <dgm:prSet/>
      <dgm:spPr/>
      <dgm:t>
        <a:bodyPr/>
        <a:lstStyle/>
        <a:p>
          <a:endParaRPr lang="en-US"/>
        </a:p>
      </dgm:t>
    </dgm:pt>
    <dgm:pt modelId="{63E29872-6751-46AA-9E41-3765C19AF8D2}" type="sibTrans" cxnId="{BC3A1D9C-4E29-4210-8EB2-10B75749386E}">
      <dgm:prSet/>
      <dgm:spPr/>
      <dgm:t>
        <a:bodyPr/>
        <a:lstStyle/>
        <a:p>
          <a:endParaRPr lang="en-US"/>
        </a:p>
      </dgm:t>
    </dgm:pt>
    <dgm:pt modelId="{4371CE95-B23A-45F1-8500-26586459D34D}" type="pres">
      <dgm:prSet presAssocID="{E8AB1A97-0F39-4BA6-AB33-729242586C32}" presName="rootnode" presStyleCnt="0">
        <dgm:presLayoutVars>
          <dgm:chMax/>
          <dgm:chPref/>
          <dgm:dir/>
          <dgm:animLvl val="lvl"/>
        </dgm:presLayoutVars>
      </dgm:prSet>
      <dgm:spPr/>
      <dgm:t>
        <a:bodyPr/>
        <a:lstStyle/>
        <a:p>
          <a:endParaRPr lang="en-US"/>
        </a:p>
      </dgm:t>
    </dgm:pt>
    <dgm:pt modelId="{749DF610-AF2E-4D3E-8937-166FA5045BC7}" type="pres">
      <dgm:prSet presAssocID="{8F4813CD-E739-46DB-A0AD-FADF619A2140}" presName="composite" presStyleCnt="0"/>
      <dgm:spPr/>
    </dgm:pt>
    <dgm:pt modelId="{85DF0246-9F2C-410A-93FD-A025AD9E0EE3}" type="pres">
      <dgm:prSet presAssocID="{8F4813CD-E739-46DB-A0AD-FADF619A2140}" presName="LShape" presStyleLbl="alignNode1" presStyleIdx="0" presStyleCnt="5"/>
      <dgm:spPr/>
    </dgm:pt>
    <dgm:pt modelId="{39E1AA35-118A-407D-BDFB-8FF8B505DC4F}" type="pres">
      <dgm:prSet presAssocID="{8F4813CD-E739-46DB-A0AD-FADF619A2140}" presName="ParentText" presStyleLbl="revTx" presStyleIdx="0" presStyleCnt="3" custLinFactNeighborX="531" custLinFactNeighborY="819">
        <dgm:presLayoutVars>
          <dgm:chMax val="0"/>
          <dgm:chPref val="0"/>
          <dgm:bulletEnabled val="1"/>
        </dgm:presLayoutVars>
      </dgm:prSet>
      <dgm:spPr/>
      <dgm:t>
        <a:bodyPr/>
        <a:lstStyle/>
        <a:p>
          <a:endParaRPr lang="en-US"/>
        </a:p>
      </dgm:t>
    </dgm:pt>
    <dgm:pt modelId="{70F87448-9AC9-48F1-8356-6F834FEDA528}" type="pres">
      <dgm:prSet presAssocID="{8F4813CD-E739-46DB-A0AD-FADF619A2140}" presName="Triangle" presStyleLbl="alignNode1" presStyleIdx="1" presStyleCnt="5"/>
      <dgm:spPr>
        <a:solidFill>
          <a:schemeClr val="accent4">
            <a:lumMod val="75000"/>
          </a:schemeClr>
        </a:solidFill>
      </dgm:spPr>
      <dgm:t>
        <a:bodyPr/>
        <a:lstStyle/>
        <a:p>
          <a:endParaRPr lang="en-US"/>
        </a:p>
      </dgm:t>
    </dgm:pt>
    <dgm:pt modelId="{089B7CC2-ED5A-4734-9D29-64058D0F25E8}" type="pres">
      <dgm:prSet presAssocID="{D0405852-241A-45E8-9E60-8E33273325DB}" presName="sibTrans" presStyleCnt="0"/>
      <dgm:spPr/>
    </dgm:pt>
    <dgm:pt modelId="{6B3D401C-BA5E-4B1C-9D4B-F733F698D19D}" type="pres">
      <dgm:prSet presAssocID="{D0405852-241A-45E8-9E60-8E33273325DB}" presName="space" presStyleCnt="0"/>
      <dgm:spPr/>
    </dgm:pt>
    <dgm:pt modelId="{1DDF98C5-A1D3-45B2-869E-FC338B86020B}" type="pres">
      <dgm:prSet presAssocID="{44A08454-E1C1-4E53-81B6-7ED27E01237E}" presName="composite" presStyleCnt="0"/>
      <dgm:spPr/>
    </dgm:pt>
    <dgm:pt modelId="{FF1CC548-EF8D-45CD-8986-C456207EE819}" type="pres">
      <dgm:prSet presAssocID="{44A08454-E1C1-4E53-81B6-7ED27E01237E}" presName="LShape" presStyleLbl="alignNode1" presStyleIdx="2" presStyleCnt="5"/>
      <dgm:spPr>
        <a:solidFill>
          <a:schemeClr val="tx2">
            <a:lumMod val="60000"/>
            <a:lumOff val="40000"/>
          </a:schemeClr>
        </a:solidFill>
      </dgm:spPr>
      <dgm:t>
        <a:bodyPr/>
        <a:lstStyle/>
        <a:p>
          <a:endParaRPr lang="en-US"/>
        </a:p>
      </dgm:t>
    </dgm:pt>
    <dgm:pt modelId="{5987D212-247A-48A6-9E2F-8866DEA51503}" type="pres">
      <dgm:prSet presAssocID="{44A08454-E1C1-4E53-81B6-7ED27E01237E}" presName="ParentText" presStyleLbl="revTx" presStyleIdx="1" presStyleCnt="3" custScaleY="80573" custLinFactNeighborX="398" custLinFactNeighborY="-10062">
        <dgm:presLayoutVars>
          <dgm:chMax val="0"/>
          <dgm:chPref val="0"/>
          <dgm:bulletEnabled val="1"/>
        </dgm:presLayoutVars>
      </dgm:prSet>
      <dgm:spPr/>
      <dgm:t>
        <a:bodyPr/>
        <a:lstStyle/>
        <a:p>
          <a:endParaRPr lang="en-US"/>
        </a:p>
      </dgm:t>
    </dgm:pt>
    <dgm:pt modelId="{902AD703-C6AC-483F-9C34-93887B34C5A4}" type="pres">
      <dgm:prSet presAssocID="{44A08454-E1C1-4E53-81B6-7ED27E01237E}" presName="Triangle" presStyleLbl="alignNode1" presStyleIdx="3" presStyleCnt="5"/>
      <dgm:spPr>
        <a:solidFill>
          <a:schemeClr val="tx2">
            <a:lumMod val="60000"/>
            <a:lumOff val="40000"/>
          </a:schemeClr>
        </a:solidFill>
      </dgm:spPr>
      <dgm:t>
        <a:bodyPr/>
        <a:lstStyle/>
        <a:p>
          <a:endParaRPr lang="en-US"/>
        </a:p>
      </dgm:t>
    </dgm:pt>
    <dgm:pt modelId="{60E85BC2-4401-480F-829D-4B1D192F99E2}" type="pres">
      <dgm:prSet presAssocID="{11A64D7F-1E71-4689-9D68-A73F9C430786}" presName="sibTrans" presStyleCnt="0"/>
      <dgm:spPr/>
    </dgm:pt>
    <dgm:pt modelId="{4C309E24-B78A-4B4D-B253-200BE054ED22}" type="pres">
      <dgm:prSet presAssocID="{11A64D7F-1E71-4689-9D68-A73F9C430786}" presName="space" presStyleCnt="0"/>
      <dgm:spPr/>
    </dgm:pt>
    <dgm:pt modelId="{BD3D0567-8832-4D88-8044-24C4A87D7F7B}" type="pres">
      <dgm:prSet presAssocID="{4B920328-16C2-4018-9069-25CA2391705E}" presName="composite" presStyleCnt="0"/>
      <dgm:spPr/>
    </dgm:pt>
    <dgm:pt modelId="{C4F47227-605E-46DF-AC5A-014B6475BE21}" type="pres">
      <dgm:prSet presAssocID="{4B920328-16C2-4018-9069-25CA2391705E}" presName="LShape" presStyleLbl="alignNode1" presStyleIdx="4" presStyleCnt="5"/>
      <dgm:spPr/>
    </dgm:pt>
    <dgm:pt modelId="{D7019CF6-E2E1-42D4-84F6-DB095F4DB670}" type="pres">
      <dgm:prSet presAssocID="{4B920328-16C2-4018-9069-25CA2391705E}" presName="ParentText" presStyleLbl="revTx" presStyleIdx="2" presStyleCnt="3">
        <dgm:presLayoutVars>
          <dgm:chMax val="0"/>
          <dgm:chPref val="0"/>
          <dgm:bulletEnabled val="1"/>
        </dgm:presLayoutVars>
      </dgm:prSet>
      <dgm:spPr/>
      <dgm:t>
        <a:bodyPr/>
        <a:lstStyle/>
        <a:p>
          <a:endParaRPr lang="en-US"/>
        </a:p>
      </dgm:t>
    </dgm:pt>
  </dgm:ptLst>
  <dgm:cxnLst>
    <dgm:cxn modelId="{E7DB9DD3-D3FB-4E8B-A3DB-D8B868F22B17}" srcId="{E8AB1A97-0F39-4BA6-AB33-729242586C32}" destId="{44A08454-E1C1-4E53-81B6-7ED27E01237E}" srcOrd="1" destOrd="0" parTransId="{D3DC4932-FF50-4492-9A65-446EA05D172C}" sibTransId="{11A64D7F-1E71-4689-9D68-A73F9C430786}"/>
    <dgm:cxn modelId="{539382B1-F3F2-4F18-A4DA-CC81CE053296}" type="presOf" srcId="{44A08454-E1C1-4E53-81B6-7ED27E01237E}" destId="{5987D212-247A-48A6-9E2F-8866DEA51503}" srcOrd="0" destOrd="0" presId="urn:microsoft.com/office/officeart/2009/3/layout/StepUpProcess"/>
    <dgm:cxn modelId="{14E33AF9-AE93-40F0-881D-9E8DDB0BB846}" srcId="{E8AB1A97-0F39-4BA6-AB33-729242586C32}" destId="{8F4813CD-E739-46DB-A0AD-FADF619A2140}" srcOrd="0" destOrd="0" parTransId="{D8D9E166-B42A-41B4-BA1D-907B14B9C220}" sibTransId="{D0405852-241A-45E8-9E60-8E33273325DB}"/>
    <dgm:cxn modelId="{361D68F5-FEE3-478A-98E3-32E101C53580}" type="presOf" srcId="{4B920328-16C2-4018-9069-25CA2391705E}" destId="{D7019CF6-E2E1-42D4-84F6-DB095F4DB670}" srcOrd="0" destOrd="0" presId="urn:microsoft.com/office/officeart/2009/3/layout/StepUpProcess"/>
    <dgm:cxn modelId="{146EE26E-AAB3-4669-B0C9-65DC80A8835F}" type="presOf" srcId="{8F4813CD-E739-46DB-A0AD-FADF619A2140}" destId="{39E1AA35-118A-407D-BDFB-8FF8B505DC4F}" srcOrd="0" destOrd="0" presId="urn:microsoft.com/office/officeart/2009/3/layout/StepUpProcess"/>
    <dgm:cxn modelId="{85E9009F-2B03-4994-9CD3-ED7A3EAC31BB}" type="presOf" srcId="{E8AB1A97-0F39-4BA6-AB33-729242586C32}" destId="{4371CE95-B23A-45F1-8500-26586459D34D}" srcOrd="0" destOrd="0" presId="urn:microsoft.com/office/officeart/2009/3/layout/StepUpProcess"/>
    <dgm:cxn modelId="{BC3A1D9C-4E29-4210-8EB2-10B75749386E}" srcId="{E8AB1A97-0F39-4BA6-AB33-729242586C32}" destId="{4B920328-16C2-4018-9069-25CA2391705E}" srcOrd="2" destOrd="0" parTransId="{20362003-7B3D-4D91-A7AD-14C1611C1A96}" sibTransId="{63E29872-6751-46AA-9E41-3765C19AF8D2}"/>
    <dgm:cxn modelId="{A4248A74-289B-48D6-B8A3-153153391B58}" type="presParOf" srcId="{4371CE95-B23A-45F1-8500-26586459D34D}" destId="{749DF610-AF2E-4D3E-8937-166FA5045BC7}" srcOrd="0" destOrd="0" presId="urn:microsoft.com/office/officeart/2009/3/layout/StepUpProcess"/>
    <dgm:cxn modelId="{74156CA6-F9D9-436A-9C78-4A3C5EC63B5B}" type="presParOf" srcId="{749DF610-AF2E-4D3E-8937-166FA5045BC7}" destId="{85DF0246-9F2C-410A-93FD-A025AD9E0EE3}" srcOrd="0" destOrd="0" presId="urn:microsoft.com/office/officeart/2009/3/layout/StepUpProcess"/>
    <dgm:cxn modelId="{20E82ADC-EFAD-4996-AAB0-7D124047AC8D}" type="presParOf" srcId="{749DF610-AF2E-4D3E-8937-166FA5045BC7}" destId="{39E1AA35-118A-407D-BDFB-8FF8B505DC4F}" srcOrd="1" destOrd="0" presId="urn:microsoft.com/office/officeart/2009/3/layout/StepUpProcess"/>
    <dgm:cxn modelId="{C93F7277-DD00-4194-AA20-7421AB3E8862}" type="presParOf" srcId="{749DF610-AF2E-4D3E-8937-166FA5045BC7}" destId="{70F87448-9AC9-48F1-8356-6F834FEDA528}" srcOrd="2" destOrd="0" presId="urn:microsoft.com/office/officeart/2009/3/layout/StepUpProcess"/>
    <dgm:cxn modelId="{B90FDDE4-CBBE-49E2-AE6F-055F0166629C}" type="presParOf" srcId="{4371CE95-B23A-45F1-8500-26586459D34D}" destId="{089B7CC2-ED5A-4734-9D29-64058D0F25E8}" srcOrd="1" destOrd="0" presId="urn:microsoft.com/office/officeart/2009/3/layout/StepUpProcess"/>
    <dgm:cxn modelId="{B5350586-EA26-4B61-8096-C395E23CB514}" type="presParOf" srcId="{089B7CC2-ED5A-4734-9D29-64058D0F25E8}" destId="{6B3D401C-BA5E-4B1C-9D4B-F733F698D19D}" srcOrd="0" destOrd="0" presId="urn:microsoft.com/office/officeart/2009/3/layout/StepUpProcess"/>
    <dgm:cxn modelId="{4EDD8B2D-C42A-43D3-B451-420CED88CE2C}" type="presParOf" srcId="{4371CE95-B23A-45F1-8500-26586459D34D}" destId="{1DDF98C5-A1D3-45B2-869E-FC338B86020B}" srcOrd="2" destOrd="0" presId="urn:microsoft.com/office/officeart/2009/3/layout/StepUpProcess"/>
    <dgm:cxn modelId="{23C72C0F-D07F-4960-906F-2CAFE995C032}" type="presParOf" srcId="{1DDF98C5-A1D3-45B2-869E-FC338B86020B}" destId="{FF1CC548-EF8D-45CD-8986-C456207EE819}" srcOrd="0" destOrd="0" presId="urn:microsoft.com/office/officeart/2009/3/layout/StepUpProcess"/>
    <dgm:cxn modelId="{26754F99-93A2-4C47-A6FA-98C983A8971B}" type="presParOf" srcId="{1DDF98C5-A1D3-45B2-869E-FC338B86020B}" destId="{5987D212-247A-48A6-9E2F-8866DEA51503}" srcOrd="1" destOrd="0" presId="urn:microsoft.com/office/officeart/2009/3/layout/StepUpProcess"/>
    <dgm:cxn modelId="{8ACCED76-6D95-48C9-B30C-084377F23D0B}" type="presParOf" srcId="{1DDF98C5-A1D3-45B2-869E-FC338B86020B}" destId="{902AD703-C6AC-483F-9C34-93887B34C5A4}" srcOrd="2" destOrd="0" presId="urn:microsoft.com/office/officeart/2009/3/layout/StepUpProcess"/>
    <dgm:cxn modelId="{93688BE8-B2C8-41D4-A8BA-A65B107F02F4}" type="presParOf" srcId="{4371CE95-B23A-45F1-8500-26586459D34D}" destId="{60E85BC2-4401-480F-829D-4B1D192F99E2}" srcOrd="3" destOrd="0" presId="urn:microsoft.com/office/officeart/2009/3/layout/StepUpProcess"/>
    <dgm:cxn modelId="{EA9674A8-E922-4DBC-826E-D44799C44E5D}" type="presParOf" srcId="{60E85BC2-4401-480F-829D-4B1D192F99E2}" destId="{4C309E24-B78A-4B4D-B253-200BE054ED22}" srcOrd="0" destOrd="0" presId="urn:microsoft.com/office/officeart/2009/3/layout/StepUpProcess"/>
    <dgm:cxn modelId="{0082BCE2-FDC2-4A51-985D-AAD41F18A16C}" type="presParOf" srcId="{4371CE95-B23A-45F1-8500-26586459D34D}" destId="{BD3D0567-8832-4D88-8044-24C4A87D7F7B}" srcOrd="4" destOrd="0" presId="urn:microsoft.com/office/officeart/2009/3/layout/StepUpProcess"/>
    <dgm:cxn modelId="{E6108A31-AB1F-45A7-A5CE-41D098829BE6}" type="presParOf" srcId="{BD3D0567-8832-4D88-8044-24C4A87D7F7B}" destId="{C4F47227-605E-46DF-AC5A-014B6475BE21}" srcOrd="0" destOrd="0" presId="urn:microsoft.com/office/officeart/2009/3/layout/StepUpProcess"/>
    <dgm:cxn modelId="{20AF15C4-167F-45D0-A697-FD71AAFB84B4}" type="presParOf" srcId="{BD3D0567-8832-4D88-8044-24C4A87D7F7B}" destId="{D7019CF6-E2E1-42D4-84F6-DB095F4DB670}" srcOrd="1" destOrd="0" presId="urn:microsoft.com/office/officeart/2009/3/layout/StepUp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AB1A97-0F39-4BA6-AB33-729242586C32}" type="doc">
      <dgm:prSet loTypeId="urn:microsoft.com/office/officeart/2009/3/layout/StepUpProcess" loCatId="process" qsTypeId="urn:microsoft.com/office/officeart/2005/8/quickstyle/simple1" qsCatId="simple" csTypeId="urn:microsoft.com/office/officeart/2005/8/colors/colorful4" csCatId="colorful" phldr="1"/>
      <dgm:spPr/>
      <dgm:t>
        <a:bodyPr/>
        <a:lstStyle/>
        <a:p>
          <a:endParaRPr lang="en-US"/>
        </a:p>
      </dgm:t>
    </dgm:pt>
    <dgm:pt modelId="{8F4813CD-E739-46DB-A0AD-FADF619A2140}">
      <dgm:prSet phldrT="[Text]" custT="1"/>
      <dgm:spPr>
        <a:solidFill>
          <a:schemeClr val="accent4">
            <a:lumMod val="40000"/>
            <a:lumOff val="60000"/>
          </a:schemeClr>
        </a:solidFill>
      </dgm:spPr>
      <dgm:t>
        <a:bodyPr/>
        <a:lstStyle/>
        <a:p>
          <a:r>
            <a:rPr lang="en-US" sz="4800" b="1" dirty="0" smtClean="0">
              <a:solidFill>
                <a:schemeClr val="accent4">
                  <a:lumMod val="75000"/>
                </a:schemeClr>
              </a:solidFill>
            </a:rPr>
            <a:t>Onboard</a:t>
          </a:r>
        </a:p>
      </dgm:t>
    </dgm:pt>
    <dgm:pt modelId="{D8D9E166-B42A-41B4-BA1D-907B14B9C220}" type="parTrans" cxnId="{14E33AF9-AE93-40F0-881D-9E8DDB0BB846}">
      <dgm:prSet/>
      <dgm:spPr/>
      <dgm:t>
        <a:bodyPr/>
        <a:lstStyle/>
        <a:p>
          <a:endParaRPr lang="en-US"/>
        </a:p>
      </dgm:t>
    </dgm:pt>
    <dgm:pt modelId="{D0405852-241A-45E8-9E60-8E33273325DB}" type="sibTrans" cxnId="{14E33AF9-AE93-40F0-881D-9E8DDB0BB846}">
      <dgm:prSet/>
      <dgm:spPr/>
      <dgm:t>
        <a:bodyPr/>
        <a:lstStyle/>
        <a:p>
          <a:endParaRPr lang="en-US"/>
        </a:p>
      </dgm:t>
    </dgm:pt>
    <dgm:pt modelId="{44A08454-E1C1-4E53-81B6-7ED27E01237E}">
      <dgm:prSet phldrT="[Text]" custT="1"/>
      <dgm:spPr>
        <a:solidFill>
          <a:schemeClr val="accent2">
            <a:lumMod val="40000"/>
            <a:lumOff val="60000"/>
          </a:schemeClr>
        </a:solidFill>
      </dgm:spPr>
      <dgm:t>
        <a:bodyPr/>
        <a:lstStyle/>
        <a:p>
          <a:r>
            <a:rPr lang="en-US" sz="4800" b="1" dirty="0" smtClean="0">
              <a:solidFill>
                <a:schemeClr val="tx2">
                  <a:lumMod val="75000"/>
                </a:schemeClr>
              </a:solidFill>
            </a:rPr>
            <a:t>Network</a:t>
          </a:r>
          <a:endParaRPr lang="en-US" sz="3500" b="1" dirty="0" smtClean="0">
            <a:solidFill>
              <a:schemeClr val="tx2">
                <a:lumMod val="75000"/>
              </a:schemeClr>
            </a:solidFill>
          </a:endParaRPr>
        </a:p>
      </dgm:t>
    </dgm:pt>
    <dgm:pt modelId="{D3DC4932-FF50-4492-9A65-446EA05D172C}" type="parTrans" cxnId="{E7DB9DD3-D3FB-4E8B-A3DB-D8B868F22B17}">
      <dgm:prSet/>
      <dgm:spPr/>
      <dgm:t>
        <a:bodyPr/>
        <a:lstStyle/>
        <a:p>
          <a:endParaRPr lang="en-US"/>
        </a:p>
      </dgm:t>
    </dgm:pt>
    <dgm:pt modelId="{11A64D7F-1E71-4689-9D68-A73F9C430786}" type="sibTrans" cxnId="{E7DB9DD3-D3FB-4E8B-A3DB-D8B868F22B17}">
      <dgm:prSet/>
      <dgm:spPr/>
      <dgm:t>
        <a:bodyPr/>
        <a:lstStyle/>
        <a:p>
          <a:endParaRPr lang="en-US"/>
        </a:p>
      </dgm:t>
    </dgm:pt>
    <dgm:pt modelId="{4B920328-16C2-4018-9069-25CA2391705E}">
      <dgm:prSet phldrT="[Text]" custT="1"/>
      <dgm:spPr>
        <a:solidFill>
          <a:srgbClr val="92D050"/>
        </a:solidFill>
      </dgm:spPr>
      <dgm:t>
        <a:bodyPr/>
        <a:lstStyle/>
        <a:p>
          <a:r>
            <a:rPr lang="en-US" sz="4800" b="1" dirty="0" smtClean="0">
              <a:solidFill>
                <a:schemeClr val="accent5">
                  <a:lumMod val="75000"/>
                </a:schemeClr>
              </a:solidFill>
            </a:rPr>
            <a:t>Empower</a:t>
          </a:r>
          <a:r>
            <a:rPr lang="en-US" sz="3500" dirty="0" smtClean="0"/>
            <a:t> </a:t>
          </a:r>
        </a:p>
      </dgm:t>
    </dgm:pt>
    <dgm:pt modelId="{20362003-7B3D-4D91-A7AD-14C1611C1A96}" type="parTrans" cxnId="{BC3A1D9C-4E29-4210-8EB2-10B75749386E}">
      <dgm:prSet/>
      <dgm:spPr/>
      <dgm:t>
        <a:bodyPr/>
        <a:lstStyle/>
        <a:p>
          <a:endParaRPr lang="en-US"/>
        </a:p>
      </dgm:t>
    </dgm:pt>
    <dgm:pt modelId="{63E29872-6751-46AA-9E41-3765C19AF8D2}" type="sibTrans" cxnId="{BC3A1D9C-4E29-4210-8EB2-10B75749386E}">
      <dgm:prSet/>
      <dgm:spPr/>
      <dgm:t>
        <a:bodyPr/>
        <a:lstStyle/>
        <a:p>
          <a:endParaRPr lang="en-US"/>
        </a:p>
      </dgm:t>
    </dgm:pt>
    <dgm:pt modelId="{4371CE95-B23A-45F1-8500-26586459D34D}" type="pres">
      <dgm:prSet presAssocID="{E8AB1A97-0F39-4BA6-AB33-729242586C32}" presName="rootnode" presStyleCnt="0">
        <dgm:presLayoutVars>
          <dgm:chMax/>
          <dgm:chPref/>
          <dgm:dir/>
          <dgm:animLvl val="lvl"/>
        </dgm:presLayoutVars>
      </dgm:prSet>
      <dgm:spPr/>
      <dgm:t>
        <a:bodyPr/>
        <a:lstStyle/>
        <a:p>
          <a:endParaRPr lang="en-US"/>
        </a:p>
      </dgm:t>
    </dgm:pt>
    <dgm:pt modelId="{749DF610-AF2E-4D3E-8937-166FA5045BC7}" type="pres">
      <dgm:prSet presAssocID="{8F4813CD-E739-46DB-A0AD-FADF619A2140}" presName="composite" presStyleCnt="0"/>
      <dgm:spPr/>
    </dgm:pt>
    <dgm:pt modelId="{85DF0246-9F2C-410A-93FD-A025AD9E0EE3}" type="pres">
      <dgm:prSet presAssocID="{8F4813CD-E739-46DB-A0AD-FADF619A2140}" presName="LShape" presStyleLbl="alignNode1" presStyleIdx="0" presStyleCnt="5"/>
      <dgm:spPr/>
    </dgm:pt>
    <dgm:pt modelId="{39E1AA35-118A-407D-BDFB-8FF8B505DC4F}" type="pres">
      <dgm:prSet presAssocID="{8F4813CD-E739-46DB-A0AD-FADF619A2140}" presName="ParentText" presStyleLbl="revTx" presStyleIdx="0" presStyleCnt="3" custScaleX="109017" custScaleY="98764" custLinFactNeighborX="531" custLinFactNeighborY="-1127">
        <dgm:presLayoutVars>
          <dgm:chMax val="0"/>
          <dgm:chPref val="0"/>
          <dgm:bulletEnabled val="1"/>
        </dgm:presLayoutVars>
      </dgm:prSet>
      <dgm:spPr/>
      <dgm:t>
        <a:bodyPr/>
        <a:lstStyle/>
        <a:p>
          <a:endParaRPr lang="en-US"/>
        </a:p>
      </dgm:t>
    </dgm:pt>
    <dgm:pt modelId="{70F87448-9AC9-48F1-8356-6F834FEDA528}" type="pres">
      <dgm:prSet presAssocID="{8F4813CD-E739-46DB-A0AD-FADF619A2140}" presName="Triangle" presStyleLbl="alignNode1" presStyleIdx="1" presStyleCnt="5"/>
      <dgm:spPr>
        <a:solidFill>
          <a:schemeClr val="accent4">
            <a:lumMod val="75000"/>
          </a:schemeClr>
        </a:solidFill>
      </dgm:spPr>
      <dgm:t>
        <a:bodyPr/>
        <a:lstStyle/>
        <a:p>
          <a:endParaRPr lang="en-US"/>
        </a:p>
      </dgm:t>
    </dgm:pt>
    <dgm:pt modelId="{089B7CC2-ED5A-4734-9D29-64058D0F25E8}" type="pres">
      <dgm:prSet presAssocID="{D0405852-241A-45E8-9E60-8E33273325DB}" presName="sibTrans" presStyleCnt="0"/>
      <dgm:spPr/>
    </dgm:pt>
    <dgm:pt modelId="{6B3D401C-BA5E-4B1C-9D4B-F733F698D19D}" type="pres">
      <dgm:prSet presAssocID="{D0405852-241A-45E8-9E60-8E33273325DB}" presName="space" presStyleCnt="0"/>
      <dgm:spPr/>
    </dgm:pt>
    <dgm:pt modelId="{1DDF98C5-A1D3-45B2-869E-FC338B86020B}" type="pres">
      <dgm:prSet presAssocID="{44A08454-E1C1-4E53-81B6-7ED27E01237E}" presName="composite" presStyleCnt="0"/>
      <dgm:spPr/>
    </dgm:pt>
    <dgm:pt modelId="{FF1CC548-EF8D-45CD-8986-C456207EE819}" type="pres">
      <dgm:prSet presAssocID="{44A08454-E1C1-4E53-81B6-7ED27E01237E}" presName="LShape" presStyleLbl="alignNode1" presStyleIdx="2" presStyleCnt="5"/>
      <dgm:spPr>
        <a:solidFill>
          <a:schemeClr val="tx2">
            <a:lumMod val="60000"/>
            <a:lumOff val="40000"/>
          </a:schemeClr>
        </a:solidFill>
      </dgm:spPr>
      <dgm:t>
        <a:bodyPr/>
        <a:lstStyle/>
        <a:p>
          <a:endParaRPr lang="en-US"/>
        </a:p>
      </dgm:t>
    </dgm:pt>
    <dgm:pt modelId="{5987D212-247A-48A6-9E2F-8866DEA51503}" type="pres">
      <dgm:prSet presAssocID="{44A08454-E1C1-4E53-81B6-7ED27E01237E}" presName="ParentText" presStyleLbl="revTx" presStyleIdx="1" presStyleCnt="3" custScaleX="109017" custScaleY="98764" custLinFactNeighborX="398" custLinFactNeighborY="-97">
        <dgm:presLayoutVars>
          <dgm:chMax val="0"/>
          <dgm:chPref val="0"/>
          <dgm:bulletEnabled val="1"/>
        </dgm:presLayoutVars>
      </dgm:prSet>
      <dgm:spPr/>
      <dgm:t>
        <a:bodyPr/>
        <a:lstStyle/>
        <a:p>
          <a:endParaRPr lang="en-US"/>
        </a:p>
      </dgm:t>
    </dgm:pt>
    <dgm:pt modelId="{902AD703-C6AC-483F-9C34-93887B34C5A4}" type="pres">
      <dgm:prSet presAssocID="{44A08454-E1C1-4E53-81B6-7ED27E01237E}" presName="Triangle" presStyleLbl="alignNode1" presStyleIdx="3" presStyleCnt="5"/>
      <dgm:spPr>
        <a:solidFill>
          <a:schemeClr val="tx2">
            <a:lumMod val="60000"/>
            <a:lumOff val="40000"/>
          </a:schemeClr>
        </a:solidFill>
      </dgm:spPr>
      <dgm:t>
        <a:bodyPr/>
        <a:lstStyle/>
        <a:p>
          <a:endParaRPr lang="en-US"/>
        </a:p>
      </dgm:t>
    </dgm:pt>
    <dgm:pt modelId="{60E85BC2-4401-480F-829D-4B1D192F99E2}" type="pres">
      <dgm:prSet presAssocID="{11A64D7F-1E71-4689-9D68-A73F9C430786}" presName="sibTrans" presStyleCnt="0"/>
      <dgm:spPr/>
    </dgm:pt>
    <dgm:pt modelId="{4C309E24-B78A-4B4D-B253-200BE054ED22}" type="pres">
      <dgm:prSet presAssocID="{11A64D7F-1E71-4689-9D68-A73F9C430786}" presName="space" presStyleCnt="0"/>
      <dgm:spPr/>
    </dgm:pt>
    <dgm:pt modelId="{BD3D0567-8832-4D88-8044-24C4A87D7F7B}" type="pres">
      <dgm:prSet presAssocID="{4B920328-16C2-4018-9069-25CA2391705E}" presName="composite" presStyleCnt="0"/>
      <dgm:spPr/>
    </dgm:pt>
    <dgm:pt modelId="{C4F47227-605E-46DF-AC5A-014B6475BE21}" type="pres">
      <dgm:prSet presAssocID="{4B920328-16C2-4018-9069-25CA2391705E}" presName="LShape" presStyleLbl="alignNode1" presStyleIdx="4" presStyleCnt="5"/>
      <dgm:spPr/>
    </dgm:pt>
    <dgm:pt modelId="{D7019CF6-E2E1-42D4-84F6-DB095F4DB670}" type="pres">
      <dgm:prSet presAssocID="{4B920328-16C2-4018-9069-25CA2391705E}" presName="ParentText" presStyleLbl="revTx" presStyleIdx="2" presStyleCnt="3" custScaleX="109198" custScaleY="98928" custLinFactNeighborX="2940" custLinFactNeighborY="-4072">
        <dgm:presLayoutVars>
          <dgm:chMax val="0"/>
          <dgm:chPref val="0"/>
          <dgm:bulletEnabled val="1"/>
        </dgm:presLayoutVars>
      </dgm:prSet>
      <dgm:spPr/>
      <dgm:t>
        <a:bodyPr/>
        <a:lstStyle/>
        <a:p>
          <a:endParaRPr lang="en-US"/>
        </a:p>
      </dgm:t>
    </dgm:pt>
  </dgm:ptLst>
  <dgm:cxnLst>
    <dgm:cxn modelId="{03E4BF42-8E83-4E8D-B7DF-DA40EF10E554}" type="presOf" srcId="{8F4813CD-E739-46DB-A0AD-FADF619A2140}" destId="{39E1AA35-118A-407D-BDFB-8FF8B505DC4F}" srcOrd="0" destOrd="0" presId="urn:microsoft.com/office/officeart/2009/3/layout/StepUpProcess"/>
    <dgm:cxn modelId="{307DD2D4-1AA4-4E74-B214-A1CD8C26FD0C}" type="presOf" srcId="{4B920328-16C2-4018-9069-25CA2391705E}" destId="{D7019CF6-E2E1-42D4-84F6-DB095F4DB670}" srcOrd="0" destOrd="0" presId="urn:microsoft.com/office/officeart/2009/3/layout/StepUpProcess"/>
    <dgm:cxn modelId="{55B38C5D-02AB-406B-BCBB-0E42CFEC28F8}" type="presOf" srcId="{E8AB1A97-0F39-4BA6-AB33-729242586C32}" destId="{4371CE95-B23A-45F1-8500-26586459D34D}" srcOrd="0" destOrd="0" presId="urn:microsoft.com/office/officeart/2009/3/layout/StepUpProcess"/>
    <dgm:cxn modelId="{14E33AF9-AE93-40F0-881D-9E8DDB0BB846}" srcId="{E8AB1A97-0F39-4BA6-AB33-729242586C32}" destId="{8F4813CD-E739-46DB-A0AD-FADF619A2140}" srcOrd="0" destOrd="0" parTransId="{D8D9E166-B42A-41B4-BA1D-907B14B9C220}" sibTransId="{D0405852-241A-45E8-9E60-8E33273325DB}"/>
    <dgm:cxn modelId="{E7DB9DD3-D3FB-4E8B-A3DB-D8B868F22B17}" srcId="{E8AB1A97-0F39-4BA6-AB33-729242586C32}" destId="{44A08454-E1C1-4E53-81B6-7ED27E01237E}" srcOrd="1" destOrd="0" parTransId="{D3DC4932-FF50-4492-9A65-446EA05D172C}" sibTransId="{11A64D7F-1E71-4689-9D68-A73F9C430786}"/>
    <dgm:cxn modelId="{BC3A1D9C-4E29-4210-8EB2-10B75749386E}" srcId="{E8AB1A97-0F39-4BA6-AB33-729242586C32}" destId="{4B920328-16C2-4018-9069-25CA2391705E}" srcOrd="2" destOrd="0" parTransId="{20362003-7B3D-4D91-A7AD-14C1611C1A96}" sibTransId="{63E29872-6751-46AA-9E41-3765C19AF8D2}"/>
    <dgm:cxn modelId="{F0A63FA1-6856-4E5F-BADB-8E7EF2B3F417}" type="presOf" srcId="{44A08454-E1C1-4E53-81B6-7ED27E01237E}" destId="{5987D212-247A-48A6-9E2F-8866DEA51503}" srcOrd="0" destOrd="0" presId="urn:microsoft.com/office/officeart/2009/3/layout/StepUpProcess"/>
    <dgm:cxn modelId="{2364021C-1FB3-4A06-B69D-E37811F46351}" type="presParOf" srcId="{4371CE95-B23A-45F1-8500-26586459D34D}" destId="{749DF610-AF2E-4D3E-8937-166FA5045BC7}" srcOrd="0" destOrd="0" presId="urn:microsoft.com/office/officeart/2009/3/layout/StepUpProcess"/>
    <dgm:cxn modelId="{CCA35DBC-8EAA-4306-B271-8FC89ECE1C32}" type="presParOf" srcId="{749DF610-AF2E-4D3E-8937-166FA5045BC7}" destId="{85DF0246-9F2C-410A-93FD-A025AD9E0EE3}" srcOrd="0" destOrd="0" presId="urn:microsoft.com/office/officeart/2009/3/layout/StepUpProcess"/>
    <dgm:cxn modelId="{E23E862A-7222-4F19-8C19-B8C0DD6BF7BB}" type="presParOf" srcId="{749DF610-AF2E-4D3E-8937-166FA5045BC7}" destId="{39E1AA35-118A-407D-BDFB-8FF8B505DC4F}" srcOrd="1" destOrd="0" presId="urn:microsoft.com/office/officeart/2009/3/layout/StepUpProcess"/>
    <dgm:cxn modelId="{41C8AA47-B214-40DF-9491-347B27A5CEC4}" type="presParOf" srcId="{749DF610-AF2E-4D3E-8937-166FA5045BC7}" destId="{70F87448-9AC9-48F1-8356-6F834FEDA528}" srcOrd="2" destOrd="0" presId="urn:microsoft.com/office/officeart/2009/3/layout/StepUpProcess"/>
    <dgm:cxn modelId="{850E7414-9436-4587-B176-D2E077C9632E}" type="presParOf" srcId="{4371CE95-B23A-45F1-8500-26586459D34D}" destId="{089B7CC2-ED5A-4734-9D29-64058D0F25E8}" srcOrd="1" destOrd="0" presId="urn:microsoft.com/office/officeart/2009/3/layout/StepUpProcess"/>
    <dgm:cxn modelId="{9AA53F4E-BA45-40EE-B4B8-1E1B8BD4C853}" type="presParOf" srcId="{089B7CC2-ED5A-4734-9D29-64058D0F25E8}" destId="{6B3D401C-BA5E-4B1C-9D4B-F733F698D19D}" srcOrd="0" destOrd="0" presId="urn:microsoft.com/office/officeart/2009/3/layout/StepUpProcess"/>
    <dgm:cxn modelId="{9CA85C3C-259F-466E-9B4D-D8E322CC1700}" type="presParOf" srcId="{4371CE95-B23A-45F1-8500-26586459D34D}" destId="{1DDF98C5-A1D3-45B2-869E-FC338B86020B}" srcOrd="2" destOrd="0" presId="urn:microsoft.com/office/officeart/2009/3/layout/StepUpProcess"/>
    <dgm:cxn modelId="{86A4B370-6EDC-49C1-8A95-45E81E5B2071}" type="presParOf" srcId="{1DDF98C5-A1D3-45B2-869E-FC338B86020B}" destId="{FF1CC548-EF8D-45CD-8986-C456207EE819}" srcOrd="0" destOrd="0" presId="urn:microsoft.com/office/officeart/2009/3/layout/StepUpProcess"/>
    <dgm:cxn modelId="{8D5E3A24-2386-4F12-91FC-09CB2A79F514}" type="presParOf" srcId="{1DDF98C5-A1D3-45B2-869E-FC338B86020B}" destId="{5987D212-247A-48A6-9E2F-8866DEA51503}" srcOrd="1" destOrd="0" presId="urn:microsoft.com/office/officeart/2009/3/layout/StepUpProcess"/>
    <dgm:cxn modelId="{4FEA616C-EA31-410F-90A0-D3F9396AF072}" type="presParOf" srcId="{1DDF98C5-A1D3-45B2-869E-FC338B86020B}" destId="{902AD703-C6AC-483F-9C34-93887B34C5A4}" srcOrd="2" destOrd="0" presId="urn:microsoft.com/office/officeart/2009/3/layout/StepUpProcess"/>
    <dgm:cxn modelId="{558A9070-D590-4CCF-97DE-91A8A0E833FF}" type="presParOf" srcId="{4371CE95-B23A-45F1-8500-26586459D34D}" destId="{60E85BC2-4401-480F-829D-4B1D192F99E2}" srcOrd="3" destOrd="0" presId="urn:microsoft.com/office/officeart/2009/3/layout/StepUpProcess"/>
    <dgm:cxn modelId="{97CF9363-0A76-4E98-90E1-7FECB5BBF5C2}" type="presParOf" srcId="{60E85BC2-4401-480F-829D-4B1D192F99E2}" destId="{4C309E24-B78A-4B4D-B253-200BE054ED22}" srcOrd="0" destOrd="0" presId="urn:microsoft.com/office/officeart/2009/3/layout/StepUpProcess"/>
    <dgm:cxn modelId="{E5E98DBE-F5E9-47E2-89C2-2A69B5157BEC}" type="presParOf" srcId="{4371CE95-B23A-45F1-8500-26586459D34D}" destId="{BD3D0567-8832-4D88-8044-24C4A87D7F7B}" srcOrd="4" destOrd="0" presId="urn:microsoft.com/office/officeart/2009/3/layout/StepUpProcess"/>
    <dgm:cxn modelId="{4B11373A-1BDB-43EC-8903-B70D883A40EF}" type="presParOf" srcId="{BD3D0567-8832-4D88-8044-24C4A87D7F7B}" destId="{C4F47227-605E-46DF-AC5A-014B6475BE21}" srcOrd="0" destOrd="0" presId="urn:microsoft.com/office/officeart/2009/3/layout/StepUpProcess"/>
    <dgm:cxn modelId="{551CFC9B-4119-4147-985E-96BCFBBA6167}" type="presParOf" srcId="{BD3D0567-8832-4D88-8044-24C4A87D7F7B}" destId="{D7019CF6-E2E1-42D4-84F6-DB095F4DB670}"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6E9609-F3F0-46F7-B296-E873A3250D53}" type="doc">
      <dgm:prSet loTypeId="urn:microsoft.com/office/officeart/2005/8/layout/balance1" loCatId="relationship" qsTypeId="urn:microsoft.com/office/officeart/2005/8/quickstyle/simple1" qsCatId="simple" csTypeId="urn:microsoft.com/office/officeart/2005/8/colors/colorful4" csCatId="colorful" phldr="1"/>
      <dgm:spPr/>
      <dgm:t>
        <a:bodyPr/>
        <a:lstStyle/>
        <a:p>
          <a:endParaRPr lang="en-US"/>
        </a:p>
      </dgm:t>
    </dgm:pt>
    <dgm:pt modelId="{67F3C792-26F7-44B1-BBD7-D01526A32DB4}">
      <dgm:prSet phldrT="[Text]"/>
      <dgm:spPr>
        <a:solidFill>
          <a:schemeClr val="tx2">
            <a:lumMod val="60000"/>
            <a:lumOff val="40000"/>
            <a:alpha val="90000"/>
          </a:schemeClr>
        </a:solidFill>
        <a:effectLst>
          <a:reflection blurRad="6350" stA="52000" endA="300" endPos="35000" dir="5400000" sy="-100000" algn="bl" rotWithShape="0"/>
        </a:effectLst>
      </dgm:spPr>
      <dgm:t>
        <a:bodyPr/>
        <a:lstStyle/>
        <a:p>
          <a:r>
            <a:rPr lang="en-US" dirty="0" smtClean="0">
              <a:solidFill>
                <a:schemeClr val="bg1"/>
              </a:solidFill>
            </a:rPr>
            <a:t>Federated </a:t>
          </a:r>
        </a:p>
        <a:p>
          <a:r>
            <a:rPr lang="en-US" dirty="0" smtClean="0">
              <a:solidFill>
                <a:schemeClr val="bg1"/>
              </a:solidFill>
            </a:rPr>
            <a:t>Identities</a:t>
          </a:r>
          <a:endParaRPr lang="en-US" dirty="0">
            <a:solidFill>
              <a:schemeClr val="bg1"/>
            </a:solidFill>
          </a:endParaRPr>
        </a:p>
      </dgm:t>
    </dgm:pt>
    <dgm:pt modelId="{0891A08C-3BD8-4F55-9306-70C7485D0750}" type="parTrans" cxnId="{06DEFF56-BDA6-4A38-A650-9875DB495EDC}">
      <dgm:prSet/>
      <dgm:spPr/>
      <dgm:t>
        <a:bodyPr/>
        <a:lstStyle/>
        <a:p>
          <a:endParaRPr lang="en-US"/>
        </a:p>
      </dgm:t>
    </dgm:pt>
    <dgm:pt modelId="{E5F184BE-204A-47EE-8F0D-C00FD9966748}" type="sibTrans" cxnId="{06DEFF56-BDA6-4A38-A650-9875DB495EDC}">
      <dgm:prSet/>
      <dgm:spPr/>
      <dgm:t>
        <a:bodyPr/>
        <a:lstStyle/>
        <a:p>
          <a:endParaRPr lang="en-US"/>
        </a:p>
      </dgm:t>
    </dgm:pt>
    <dgm:pt modelId="{0A5C7294-D479-4DB3-A865-17E67CBE40BE}">
      <dgm:prSet phldrT="[Text]"/>
      <dgm:spPr>
        <a:solidFill>
          <a:schemeClr val="accent5">
            <a:lumMod val="75000"/>
          </a:schemeClr>
        </a:solidFill>
      </dgm:spPr>
      <dgm:t>
        <a:bodyPr/>
        <a:lstStyle/>
        <a:p>
          <a:r>
            <a:rPr lang="en-US" dirty="0" smtClean="0"/>
            <a:t>SSO (Single sign-on)</a:t>
          </a:r>
          <a:endParaRPr lang="en-US" dirty="0"/>
        </a:p>
      </dgm:t>
    </dgm:pt>
    <dgm:pt modelId="{6F1A64C7-4BAD-404B-931C-D33F7CEC7655}" type="parTrans" cxnId="{5DFA9D6F-FB36-4C85-9C83-3FA43EE3AE56}">
      <dgm:prSet/>
      <dgm:spPr/>
      <dgm:t>
        <a:bodyPr/>
        <a:lstStyle/>
        <a:p>
          <a:endParaRPr lang="en-US"/>
        </a:p>
      </dgm:t>
    </dgm:pt>
    <dgm:pt modelId="{1310A3C7-204F-429B-8DD1-D4FE4EA3D8A9}" type="sibTrans" cxnId="{5DFA9D6F-FB36-4C85-9C83-3FA43EE3AE56}">
      <dgm:prSet/>
      <dgm:spPr/>
      <dgm:t>
        <a:bodyPr/>
        <a:lstStyle/>
        <a:p>
          <a:endParaRPr lang="en-US"/>
        </a:p>
      </dgm:t>
    </dgm:pt>
    <dgm:pt modelId="{46D43694-8C31-4632-B812-FAB5E40B6E27}">
      <dgm:prSet phldrT="[Text]"/>
      <dgm:spPr/>
      <dgm:t>
        <a:bodyPr/>
        <a:lstStyle/>
        <a:p>
          <a:r>
            <a:rPr lang="en-US" dirty="0" smtClean="0"/>
            <a:t>Enforce corporate login policy</a:t>
          </a:r>
          <a:endParaRPr lang="en-US" dirty="0"/>
        </a:p>
      </dgm:t>
    </dgm:pt>
    <dgm:pt modelId="{681273A4-96FF-43C9-8E27-5CAAB45B3009}" type="parTrans" cxnId="{E0E18037-085D-47C6-9B63-C2BE08AEFC17}">
      <dgm:prSet/>
      <dgm:spPr/>
      <dgm:t>
        <a:bodyPr/>
        <a:lstStyle/>
        <a:p>
          <a:endParaRPr lang="en-US"/>
        </a:p>
      </dgm:t>
    </dgm:pt>
    <dgm:pt modelId="{2548B2D5-CC23-471E-81D7-3CCBB2E8340E}" type="sibTrans" cxnId="{E0E18037-085D-47C6-9B63-C2BE08AEFC17}">
      <dgm:prSet/>
      <dgm:spPr/>
      <dgm:t>
        <a:bodyPr/>
        <a:lstStyle/>
        <a:p>
          <a:endParaRPr lang="en-US"/>
        </a:p>
      </dgm:t>
    </dgm:pt>
    <dgm:pt modelId="{B66E657A-580F-4380-B660-B6E7E0CEFA3B}">
      <dgm:prSet phldrT="[Text]"/>
      <dgm:spPr>
        <a:solidFill>
          <a:schemeClr val="tx2">
            <a:lumMod val="75000"/>
            <a:alpha val="90000"/>
          </a:schemeClr>
        </a:solidFill>
        <a:effectLst>
          <a:reflection blurRad="6350" stA="52000" endA="300" endPos="35000" dir="5400000" sy="-100000" algn="bl" rotWithShape="0"/>
        </a:effectLst>
      </dgm:spPr>
      <dgm:t>
        <a:bodyPr/>
        <a:lstStyle/>
        <a:p>
          <a:r>
            <a:rPr lang="en-US" dirty="0" smtClean="0">
              <a:solidFill>
                <a:schemeClr val="bg1"/>
              </a:solidFill>
            </a:rPr>
            <a:t>Cloud Managed Identities</a:t>
          </a:r>
          <a:endParaRPr lang="en-US" dirty="0">
            <a:solidFill>
              <a:schemeClr val="bg1"/>
            </a:solidFill>
          </a:endParaRPr>
        </a:p>
      </dgm:t>
    </dgm:pt>
    <dgm:pt modelId="{B31FFC91-D2C0-4289-B4E4-A162EC1C256C}" type="parTrans" cxnId="{2925A1CD-4482-4CD0-9CEF-C5665F891E0A}">
      <dgm:prSet/>
      <dgm:spPr/>
      <dgm:t>
        <a:bodyPr/>
        <a:lstStyle/>
        <a:p>
          <a:endParaRPr lang="en-US"/>
        </a:p>
      </dgm:t>
    </dgm:pt>
    <dgm:pt modelId="{4F2124A7-4EE3-466B-9E12-21C4D6D504F8}" type="sibTrans" cxnId="{2925A1CD-4482-4CD0-9CEF-C5665F891E0A}">
      <dgm:prSet/>
      <dgm:spPr/>
      <dgm:t>
        <a:bodyPr/>
        <a:lstStyle/>
        <a:p>
          <a:endParaRPr lang="en-US"/>
        </a:p>
      </dgm:t>
    </dgm:pt>
    <dgm:pt modelId="{D935337F-47A2-4B88-9FDA-D0E9DFBF66A2}">
      <dgm:prSet phldrT="[Text]"/>
      <dgm:spPr>
        <a:solidFill>
          <a:schemeClr val="accent4">
            <a:lumMod val="75000"/>
          </a:schemeClr>
        </a:solidFill>
      </dgm:spPr>
      <dgm:t>
        <a:bodyPr/>
        <a:lstStyle/>
        <a:p>
          <a:r>
            <a:rPr lang="en-US" dirty="0" smtClean="0"/>
            <a:t>Yet another credential to remember</a:t>
          </a:r>
          <a:endParaRPr lang="en-US" dirty="0"/>
        </a:p>
      </dgm:t>
    </dgm:pt>
    <dgm:pt modelId="{59CDEE18-86DC-4853-B00B-6642B2AB8259}" type="parTrans" cxnId="{86E4A356-59DC-43CA-AC49-8BF8D24E3353}">
      <dgm:prSet/>
      <dgm:spPr/>
      <dgm:t>
        <a:bodyPr/>
        <a:lstStyle/>
        <a:p>
          <a:endParaRPr lang="en-US"/>
        </a:p>
      </dgm:t>
    </dgm:pt>
    <dgm:pt modelId="{7ACCA9EA-233E-4BCD-91C0-AF1A0E6BBF60}" type="sibTrans" cxnId="{86E4A356-59DC-43CA-AC49-8BF8D24E3353}">
      <dgm:prSet/>
      <dgm:spPr/>
      <dgm:t>
        <a:bodyPr/>
        <a:lstStyle/>
        <a:p>
          <a:endParaRPr lang="en-US"/>
        </a:p>
      </dgm:t>
    </dgm:pt>
    <dgm:pt modelId="{99409FD9-4D39-40C4-8ACB-EFBBEAA2FBBB}">
      <dgm:prSet phldrT="[Text]"/>
      <dgm:spPr/>
      <dgm:t>
        <a:bodyPr/>
        <a:lstStyle/>
        <a:p>
          <a:r>
            <a:rPr lang="en-US" dirty="0" smtClean="0"/>
            <a:t>Multi-factor authentication</a:t>
          </a:r>
          <a:endParaRPr lang="en-US" dirty="0"/>
        </a:p>
      </dgm:t>
    </dgm:pt>
    <dgm:pt modelId="{245FC643-78FC-467B-BDDF-1479B66E9964}" type="parTrans" cxnId="{E689F1E2-C30E-446B-ACF1-BA03C9C3327E}">
      <dgm:prSet/>
      <dgm:spPr/>
      <dgm:t>
        <a:bodyPr/>
        <a:lstStyle/>
        <a:p>
          <a:endParaRPr lang="en-US"/>
        </a:p>
      </dgm:t>
    </dgm:pt>
    <dgm:pt modelId="{E6163938-0B43-40E9-9ECA-127C8EBBC8BB}" type="sibTrans" cxnId="{E689F1E2-C30E-446B-ACF1-BA03C9C3327E}">
      <dgm:prSet/>
      <dgm:spPr/>
      <dgm:t>
        <a:bodyPr/>
        <a:lstStyle/>
        <a:p>
          <a:endParaRPr lang="en-US"/>
        </a:p>
      </dgm:t>
    </dgm:pt>
    <dgm:pt modelId="{40F76C63-E824-4FC7-9046-8397C8E3095E}">
      <dgm:prSet phldrT="[Text]"/>
      <dgm:spPr/>
      <dgm:t>
        <a:bodyPr/>
        <a:lstStyle/>
        <a:p>
          <a:r>
            <a:rPr lang="en-US" dirty="0" smtClean="0"/>
            <a:t>Workplace Join …</a:t>
          </a:r>
          <a:endParaRPr lang="en-US" dirty="0"/>
        </a:p>
      </dgm:t>
    </dgm:pt>
    <dgm:pt modelId="{C2874924-45E4-427F-B626-5A515F99E24F}" type="parTrans" cxnId="{1F260318-1CC6-4614-B334-70D0099C3D34}">
      <dgm:prSet/>
      <dgm:spPr/>
      <dgm:t>
        <a:bodyPr/>
        <a:lstStyle/>
        <a:p>
          <a:endParaRPr lang="en-US"/>
        </a:p>
      </dgm:t>
    </dgm:pt>
    <dgm:pt modelId="{2ACC1BAF-EC36-48F5-A95F-684DC0A4FE1A}" type="sibTrans" cxnId="{1F260318-1CC6-4614-B334-70D0099C3D34}">
      <dgm:prSet/>
      <dgm:spPr/>
      <dgm:t>
        <a:bodyPr/>
        <a:lstStyle/>
        <a:p>
          <a:endParaRPr lang="en-US"/>
        </a:p>
      </dgm:t>
    </dgm:pt>
    <dgm:pt modelId="{8F969CEE-9645-4376-B0BD-DA6F39F360D3}">
      <dgm:prSet phldrT="[Text]"/>
      <dgm:spPr/>
      <dgm:t>
        <a:bodyPr/>
        <a:lstStyle/>
        <a:p>
          <a:r>
            <a:rPr lang="en-US" dirty="0" smtClean="0"/>
            <a:t>No federation setup</a:t>
          </a:r>
          <a:endParaRPr lang="en-US" dirty="0"/>
        </a:p>
      </dgm:t>
    </dgm:pt>
    <dgm:pt modelId="{9BB873E3-9B56-4F79-9C92-B11128310B61}" type="parTrans" cxnId="{0C8FE44B-C95C-4BE9-B560-05299C686C6D}">
      <dgm:prSet/>
      <dgm:spPr/>
      <dgm:t>
        <a:bodyPr/>
        <a:lstStyle/>
        <a:p>
          <a:endParaRPr lang="en-US"/>
        </a:p>
      </dgm:t>
    </dgm:pt>
    <dgm:pt modelId="{0F7E7909-2B45-4AEE-BF1F-B287E981FF40}" type="sibTrans" cxnId="{0C8FE44B-C95C-4BE9-B560-05299C686C6D}">
      <dgm:prSet/>
      <dgm:spPr/>
      <dgm:t>
        <a:bodyPr/>
        <a:lstStyle/>
        <a:p>
          <a:endParaRPr lang="en-US"/>
        </a:p>
      </dgm:t>
    </dgm:pt>
    <dgm:pt modelId="{217505F8-84DD-4BE8-8459-2378E8C9BEC0}" type="pres">
      <dgm:prSet presAssocID="{A76E9609-F3F0-46F7-B296-E873A3250D53}" presName="outerComposite" presStyleCnt="0">
        <dgm:presLayoutVars>
          <dgm:chMax val="2"/>
          <dgm:animLvl val="lvl"/>
          <dgm:resizeHandles val="exact"/>
        </dgm:presLayoutVars>
      </dgm:prSet>
      <dgm:spPr/>
      <dgm:t>
        <a:bodyPr/>
        <a:lstStyle/>
        <a:p>
          <a:endParaRPr lang="en-US"/>
        </a:p>
      </dgm:t>
    </dgm:pt>
    <dgm:pt modelId="{C19C0E4E-3351-4FB4-B3B2-5C45763C7EE0}" type="pres">
      <dgm:prSet presAssocID="{A76E9609-F3F0-46F7-B296-E873A3250D53}" presName="dummyMaxCanvas" presStyleCnt="0"/>
      <dgm:spPr/>
    </dgm:pt>
    <dgm:pt modelId="{8D83F378-B5B6-4025-9F28-6D947C2481D6}" type="pres">
      <dgm:prSet presAssocID="{A76E9609-F3F0-46F7-B296-E873A3250D53}" presName="parentComposite" presStyleCnt="0"/>
      <dgm:spPr/>
    </dgm:pt>
    <dgm:pt modelId="{89C5BD04-2DED-4E20-B500-794AF1D9865F}" type="pres">
      <dgm:prSet presAssocID="{A76E9609-F3F0-46F7-B296-E873A3250D53}" presName="parent1" presStyleLbl="alignAccFollowNode1" presStyleIdx="0" presStyleCnt="4" custScaleX="52268" custScaleY="318824" custLinFactX="-18420" custLinFactY="100000" custLinFactNeighborX="-100000" custLinFactNeighborY="110399">
        <dgm:presLayoutVars>
          <dgm:chMax val="4"/>
        </dgm:presLayoutVars>
      </dgm:prSet>
      <dgm:spPr/>
      <dgm:t>
        <a:bodyPr/>
        <a:lstStyle/>
        <a:p>
          <a:endParaRPr lang="en-US"/>
        </a:p>
      </dgm:t>
    </dgm:pt>
    <dgm:pt modelId="{7C2A54CE-E276-45DB-B08E-E42D439A45A5}" type="pres">
      <dgm:prSet presAssocID="{A76E9609-F3F0-46F7-B296-E873A3250D53}" presName="parent2" presStyleLbl="alignAccFollowNode1" presStyleIdx="1" presStyleCnt="4" custScaleX="52321" custScaleY="297120" custLinFactX="5228" custLinFactY="100000" custLinFactNeighborX="100000" custLinFactNeighborY="101039">
        <dgm:presLayoutVars>
          <dgm:chMax val="4"/>
        </dgm:presLayoutVars>
      </dgm:prSet>
      <dgm:spPr/>
      <dgm:t>
        <a:bodyPr/>
        <a:lstStyle/>
        <a:p>
          <a:endParaRPr lang="en-US"/>
        </a:p>
      </dgm:t>
    </dgm:pt>
    <dgm:pt modelId="{06E6051F-7540-48DA-922B-C9A4DCF2866B}" type="pres">
      <dgm:prSet presAssocID="{A76E9609-F3F0-46F7-B296-E873A3250D53}" presName="childrenComposite" presStyleCnt="0"/>
      <dgm:spPr/>
    </dgm:pt>
    <dgm:pt modelId="{09596B3E-D3BD-434D-B425-C277A95121FE}" type="pres">
      <dgm:prSet presAssocID="{A76E9609-F3F0-46F7-B296-E873A3250D53}" presName="dummyMaxCanvas_ChildArea" presStyleCnt="0"/>
      <dgm:spPr/>
    </dgm:pt>
    <dgm:pt modelId="{47605EC7-851E-4A11-B4E7-82BD991F20F6}" type="pres">
      <dgm:prSet presAssocID="{A76E9609-F3F0-46F7-B296-E873A3250D53}" presName="fulcrum" presStyleLbl="alignAccFollowNode1" presStyleIdx="2" presStyleCnt="4"/>
      <dgm:spPr>
        <a:solidFill>
          <a:schemeClr val="bg2">
            <a:lumMod val="50000"/>
            <a:alpha val="90000"/>
          </a:schemeClr>
        </a:solidFill>
      </dgm:spPr>
    </dgm:pt>
    <dgm:pt modelId="{A539B9A9-9468-4B22-B373-0CFD265581B3}" type="pres">
      <dgm:prSet presAssocID="{A76E9609-F3F0-46F7-B296-E873A3250D53}" presName="balance_42" presStyleLbl="alignAccFollowNode1" presStyleIdx="3" presStyleCnt="4">
        <dgm:presLayoutVars>
          <dgm:bulletEnabled val="1"/>
        </dgm:presLayoutVars>
      </dgm:prSet>
      <dgm:spPr>
        <a:solidFill>
          <a:schemeClr val="bg2">
            <a:lumMod val="50000"/>
            <a:alpha val="90000"/>
          </a:schemeClr>
        </a:solidFill>
      </dgm:spPr>
    </dgm:pt>
    <dgm:pt modelId="{CC5C0658-AA14-4F6E-B245-5E20CE71178E}" type="pres">
      <dgm:prSet presAssocID="{A76E9609-F3F0-46F7-B296-E873A3250D53}" presName="left_42_1" presStyleLbl="node1" presStyleIdx="0" presStyleCnt="6">
        <dgm:presLayoutVars>
          <dgm:bulletEnabled val="1"/>
        </dgm:presLayoutVars>
      </dgm:prSet>
      <dgm:spPr/>
      <dgm:t>
        <a:bodyPr/>
        <a:lstStyle/>
        <a:p>
          <a:endParaRPr lang="en-US"/>
        </a:p>
      </dgm:t>
    </dgm:pt>
    <dgm:pt modelId="{9CBE323B-A4EC-4EE5-8F5C-16E8B916BDE9}" type="pres">
      <dgm:prSet presAssocID="{A76E9609-F3F0-46F7-B296-E873A3250D53}" presName="left_42_2" presStyleLbl="node1" presStyleIdx="1" presStyleCnt="6">
        <dgm:presLayoutVars>
          <dgm:bulletEnabled val="1"/>
        </dgm:presLayoutVars>
      </dgm:prSet>
      <dgm:spPr/>
      <dgm:t>
        <a:bodyPr/>
        <a:lstStyle/>
        <a:p>
          <a:endParaRPr lang="en-US"/>
        </a:p>
      </dgm:t>
    </dgm:pt>
    <dgm:pt modelId="{23684E32-73E4-4A34-A729-979F37421D46}" type="pres">
      <dgm:prSet presAssocID="{A76E9609-F3F0-46F7-B296-E873A3250D53}" presName="left_42_3" presStyleLbl="node1" presStyleIdx="2" presStyleCnt="6">
        <dgm:presLayoutVars>
          <dgm:bulletEnabled val="1"/>
        </dgm:presLayoutVars>
      </dgm:prSet>
      <dgm:spPr/>
      <dgm:t>
        <a:bodyPr/>
        <a:lstStyle/>
        <a:p>
          <a:endParaRPr lang="en-US"/>
        </a:p>
      </dgm:t>
    </dgm:pt>
    <dgm:pt modelId="{F2C81195-CA1D-4833-A7E8-2B2174C084D4}" type="pres">
      <dgm:prSet presAssocID="{A76E9609-F3F0-46F7-B296-E873A3250D53}" presName="left_42_4" presStyleLbl="node1" presStyleIdx="3" presStyleCnt="6">
        <dgm:presLayoutVars>
          <dgm:bulletEnabled val="1"/>
        </dgm:presLayoutVars>
      </dgm:prSet>
      <dgm:spPr/>
      <dgm:t>
        <a:bodyPr/>
        <a:lstStyle/>
        <a:p>
          <a:endParaRPr lang="en-US"/>
        </a:p>
      </dgm:t>
    </dgm:pt>
    <dgm:pt modelId="{7935352F-8FE5-4859-90B7-14BDB9CFFA15}" type="pres">
      <dgm:prSet presAssocID="{A76E9609-F3F0-46F7-B296-E873A3250D53}" presName="right_42_1" presStyleLbl="node1" presStyleIdx="4" presStyleCnt="6">
        <dgm:presLayoutVars>
          <dgm:bulletEnabled val="1"/>
        </dgm:presLayoutVars>
      </dgm:prSet>
      <dgm:spPr/>
      <dgm:t>
        <a:bodyPr/>
        <a:lstStyle/>
        <a:p>
          <a:endParaRPr lang="en-US"/>
        </a:p>
      </dgm:t>
    </dgm:pt>
    <dgm:pt modelId="{2852231D-0D9D-45C3-B898-A75BDBB9B366}" type="pres">
      <dgm:prSet presAssocID="{A76E9609-F3F0-46F7-B296-E873A3250D53}" presName="right_42_2" presStyleLbl="node1" presStyleIdx="5" presStyleCnt="6">
        <dgm:presLayoutVars>
          <dgm:bulletEnabled val="1"/>
        </dgm:presLayoutVars>
      </dgm:prSet>
      <dgm:spPr/>
      <dgm:t>
        <a:bodyPr/>
        <a:lstStyle/>
        <a:p>
          <a:endParaRPr lang="en-US"/>
        </a:p>
      </dgm:t>
    </dgm:pt>
  </dgm:ptLst>
  <dgm:cxnLst>
    <dgm:cxn modelId="{E689F1E2-C30E-446B-ACF1-BA03C9C3327E}" srcId="{67F3C792-26F7-44B1-BBD7-D01526A32DB4}" destId="{99409FD9-4D39-40C4-8ACB-EFBBEAA2FBBB}" srcOrd="2" destOrd="0" parTransId="{245FC643-78FC-467B-BDDF-1479B66E9964}" sibTransId="{E6163938-0B43-40E9-9ECA-127C8EBBC8BB}"/>
    <dgm:cxn modelId="{FE4E7A49-351C-43F4-B126-A7B63E066B9C}" type="presOf" srcId="{99409FD9-4D39-40C4-8ACB-EFBBEAA2FBBB}" destId="{23684E32-73E4-4A34-A729-979F37421D46}" srcOrd="0" destOrd="0" presId="urn:microsoft.com/office/officeart/2005/8/layout/balance1"/>
    <dgm:cxn modelId="{4030A65F-4572-4D79-8DCA-D7385A864488}" type="presOf" srcId="{0A5C7294-D479-4DB3-A865-17E67CBE40BE}" destId="{CC5C0658-AA14-4F6E-B245-5E20CE71178E}" srcOrd="0" destOrd="0" presId="urn:microsoft.com/office/officeart/2005/8/layout/balance1"/>
    <dgm:cxn modelId="{2925A1CD-4482-4CD0-9CEF-C5665F891E0A}" srcId="{A76E9609-F3F0-46F7-B296-E873A3250D53}" destId="{B66E657A-580F-4380-B660-B6E7E0CEFA3B}" srcOrd="1" destOrd="0" parTransId="{B31FFC91-D2C0-4289-B4E4-A162EC1C256C}" sibTransId="{4F2124A7-4EE3-466B-9E12-21C4D6D504F8}"/>
    <dgm:cxn modelId="{1F260318-1CC6-4614-B334-70D0099C3D34}" srcId="{67F3C792-26F7-44B1-BBD7-D01526A32DB4}" destId="{40F76C63-E824-4FC7-9046-8397C8E3095E}" srcOrd="3" destOrd="0" parTransId="{C2874924-45E4-427F-B626-5A515F99E24F}" sibTransId="{2ACC1BAF-EC36-48F5-A95F-684DC0A4FE1A}"/>
    <dgm:cxn modelId="{74C32795-682F-47EC-B3FD-C2318EE50CBA}" type="presOf" srcId="{67F3C792-26F7-44B1-BBD7-D01526A32DB4}" destId="{89C5BD04-2DED-4E20-B500-794AF1D9865F}" srcOrd="0" destOrd="0" presId="urn:microsoft.com/office/officeart/2005/8/layout/balance1"/>
    <dgm:cxn modelId="{0C8FE44B-C95C-4BE9-B560-05299C686C6D}" srcId="{B66E657A-580F-4380-B660-B6E7E0CEFA3B}" destId="{8F969CEE-9645-4376-B0BD-DA6F39F360D3}" srcOrd="1" destOrd="0" parTransId="{9BB873E3-9B56-4F79-9C92-B11128310B61}" sibTransId="{0F7E7909-2B45-4AEE-BF1F-B287E981FF40}"/>
    <dgm:cxn modelId="{5DFA9D6F-FB36-4C85-9C83-3FA43EE3AE56}" srcId="{67F3C792-26F7-44B1-BBD7-D01526A32DB4}" destId="{0A5C7294-D479-4DB3-A865-17E67CBE40BE}" srcOrd="0" destOrd="0" parTransId="{6F1A64C7-4BAD-404B-931C-D33F7CEC7655}" sibTransId="{1310A3C7-204F-429B-8DD1-D4FE4EA3D8A9}"/>
    <dgm:cxn modelId="{4CC1CBDA-7C91-4C38-8A41-026E40440176}" type="presOf" srcId="{8F969CEE-9645-4376-B0BD-DA6F39F360D3}" destId="{2852231D-0D9D-45C3-B898-A75BDBB9B366}" srcOrd="0" destOrd="0" presId="urn:microsoft.com/office/officeart/2005/8/layout/balance1"/>
    <dgm:cxn modelId="{E0E18037-085D-47C6-9B63-C2BE08AEFC17}" srcId="{67F3C792-26F7-44B1-BBD7-D01526A32DB4}" destId="{46D43694-8C31-4632-B812-FAB5E40B6E27}" srcOrd="1" destOrd="0" parTransId="{681273A4-96FF-43C9-8E27-5CAAB45B3009}" sibTransId="{2548B2D5-CC23-471E-81D7-3CCBB2E8340E}"/>
    <dgm:cxn modelId="{1C29356A-60A0-4596-89E1-917616EAB976}" type="presOf" srcId="{B66E657A-580F-4380-B660-B6E7E0CEFA3B}" destId="{7C2A54CE-E276-45DB-B08E-E42D439A45A5}" srcOrd="0" destOrd="0" presId="urn:microsoft.com/office/officeart/2005/8/layout/balance1"/>
    <dgm:cxn modelId="{7C0E311F-F7A5-4792-9010-32F1731A36D1}" type="presOf" srcId="{40F76C63-E824-4FC7-9046-8397C8E3095E}" destId="{F2C81195-CA1D-4833-A7E8-2B2174C084D4}" srcOrd="0" destOrd="0" presId="urn:microsoft.com/office/officeart/2005/8/layout/balance1"/>
    <dgm:cxn modelId="{06DEFF56-BDA6-4A38-A650-9875DB495EDC}" srcId="{A76E9609-F3F0-46F7-B296-E873A3250D53}" destId="{67F3C792-26F7-44B1-BBD7-D01526A32DB4}" srcOrd="0" destOrd="0" parTransId="{0891A08C-3BD8-4F55-9306-70C7485D0750}" sibTransId="{E5F184BE-204A-47EE-8F0D-C00FD9966748}"/>
    <dgm:cxn modelId="{B1A63E84-7C12-44F9-B566-60EE5169D87C}" type="presOf" srcId="{A76E9609-F3F0-46F7-B296-E873A3250D53}" destId="{217505F8-84DD-4BE8-8459-2378E8C9BEC0}" srcOrd="0" destOrd="0" presId="urn:microsoft.com/office/officeart/2005/8/layout/balance1"/>
    <dgm:cxn modelId="{86E4A356-59DC-43CA-AC49-8BF8D24E3353}" srcId="{B66E657A-580F-4380-B660-B6E7E0CEFA3B}" destId="{D935337F-47A2-4B88-9FDA-D0E9DFBF66A2}" srcOrd="0" destOrd="0" parTransId="{59CDEE18-86DC-4853-B00B-6642B2AB8259}" sibTransId="{7ACCA9EA-233E-4BCD-91C0-AF1A0E6BBF60}"/>
    <dgm:cxn modelId="{32716D79-1A2F-41F7-B613-C74C4D23B04A}" type="presOf" srcId="{46D43694-8C31-4632-B812-FAB5E40B6E27}" destId="{9CBE323B-A4EC-4EE5-8F5C-16E8B916BDE9}" srcOrd="0" destOrd="0" presId="urn:microsoft.com/office/officeart/2005/8/layout/balance1"/>
    <dgm:cxn modelId="{E86341FF-6901-4227-BD38-D65641986A86}" type="presOf" srcId="{D935337F-47A2-4B88-9FDA-D0E9DFBF66A2}" destId="{7935352F-8FE5-4859-90B7-14BDB9CFFA15}" srcOrd="0" destOrd="0" presId="urn:microsoft.com/office/officeart/2005/8/layout/balance1"/>
    <dgm:cxn modelId="{9C577920-6F4F-4249-A40C-5F395EDBD815}" type="presParOf" srcId="{217505F8-84DD-4BE8-8459-2378E8C9BEC0}" destId="{C19C0E4E-3351-4FB4-B3B2-5C45763C7EE0}" srcOrd="0" destOrd="0" presId="urn:microsoft.com/office/officeart/2005/8/layout/balance1"/>
    <dgm:cxn modelId="{120E5DCB-61CE-4E56-932A-699F500986A9}" type="presParOf" srcId="{217505F8-84DD-4BE8-8459-2378E8C9BEC0}" destId="{8D83F378-B5B6-4025-9F28-6D947C2481D6}" srcOrd="1" destOrd="0" presId="urn:microsoft.com/office/officeart/2005/8/layout/balance1"/>
    <dgm:cxn modelId="{2B2A928E-6991-4CA2-9D3A-6529C4830ADB}" type="presParOf" srcId="{8D83F378-B5B6-4025-9F28-6D947C2481D6}" destId="{89C5BD04-2DED-4E20-B500-794AF1D9865F}" srcOrd="0" destOrd="0" presId="urn:microsoft.com/office/officeart/2005/8/layout/balance1"/>
    <dgm:cxn modelId="{5CC1ACEA-5321-43AD-A971-5D5948EC2612}" type="presParOf" srcId="{8D83F378-B5B6-4025-9F28-6D947C2481D6}" destId="{7C2A54CE-E276-45DB-B08E-E42D439A45A5}" srcOrd="1" destOrd="0" presId="urn:microsoft.com/office/officeart/2005/8/layout/balance1"/>
    <dgm:cxn modelId="{F07B6883-B1B0-4E16-827F-174156E389D4}" type="presParOf" srcId="{217505F8-84DD-4BE8-8459-2378E8C9BEC0}" destId="{06E6051F-7540-48DA-922B-C9A4DCF2866B}" srcOrd="2" destOrd="0" presId="urn:microsoft.com/office/officeart/2005/8/layout/balance1"/>
    <dgm:cxn modelId="{0A9119FA-D488-46EE-BAC7-5E3E6481E9C5}" type="presParOf" srcId="{06E6051F-7540-48DA-922B-C9A4DCF2866B}" destId="{09596B3E-D3BD-434D-B425-C277A95121FE}" srcOrd="0" destOrd="0" presId="urn:microsoft.com/office/officeart/2005/8/layout/balance1"/>
    <dgm:cxn modelId="{626FFF5E-8788-468C-9197-08AF845F2D2D}" type="presParOf" srcId="{06E6051F-7540-48DA-922B-C9A4DCF2866B}" destId="{47605EC7-851E-4A11-B4E7-82BD991F20F6}" srcOrd="1" destOrd="0" presId="urn:microsoft.com/office/officeart/2005/8/layout/balance1"/>
    <dgm:cxn modelId="{19B97C33-E334-43E2-BCFC-23D0179E4705}" type="presParOf" srcId="{06E6051F-7540-48DA-922B-C9A4DCF2866B}" destId="{A539B9A9-9468-4B22-B373-0CFD265581B3}" srcOrd="2" destOrd="0" presId="urn:microsoft.com/office/officeart/2005/8/layout/balance1"/>
    <dgm:cxn modelId="{639E3D91-3EE5-440E-8353-00429882C910}" type="presParOf" srcId="{06E6051F-7540-48DA-922B-C9A4DCF2866B}" destId="{CC5C0658-AA14-4F6E-B245-5E20CE71178E}" srcOrd="3" destOrd="0" presId="urn:microsoft.com/office/officeart/2005/8/layout/balance1"/>
    <dgm:cxn modelId="{29C1EC7A-5816-4552-ABFC-DD7191BBD558}" type="presParOf" srcId="{06E6051F-7540-48DA-922B-C9A4DCF2866B}" destId="{9CBE323B-A4EC-4EE5-8F5C-16E8B916BDE9}" srcOrd="4" destOrd="0" presId="urn:microsoft.com/office/officeart/2005/8/layout/balance1"/>
    <dgm:cxn modelId="{2BD0DE14-5829-4314-95DD-78784793BD4A}" type="presParOf" srcId="{06E6051F-7540-48DA-922B-C9A4DCF2866B}" destId="{23684E32-73E4-4A34-A729-979F37421D46}" srcOrd="5" destOrd="0" presId="urn:microsoft.com/office/officeart/2005/8/layout/balance1"/>
    <dgm:cxn modelId="{2CDCE97A-D22C-42DC-AFE7-4C9F2541D795}" type="presParOf" srcId="{06E6051F-7540-48DA-922B-C9A4DCF2866B}" destId="{F2C81195-CA1D-4833-A7E8-2B2174C084D4}" srcOrd="6" destOrd="0" presId="urn:microsoft.com/office/officeart/2005/8/layout/balance1"/>
    <dgm:cxn modelId="{74159CDE-005F-4EDA-8F2E-DCD3A2430636}" type="presParOf" srcId="{06E6051F-7540-48DA-922B-C9A4DCF2866B}" destId="{7935352F-8FE5-4859-90B7-14BDB9CFFA15}" srcOrd="7" destOrd="0" presId="urn:microsoft.com/office/officeart/2005/8/layout/balance1"/>
    <dgm:cxn modelId="{AB87ABBC-A1A6-445B-B82C-5E61917E3EFE}" type="presParOf" srcId="{06E6051F-7540-48DA-922B-C9A4DCF2866B}" destId="{2852231D-0D9D-45C3-B898-A75BDBB9B366}" srcOrd="8"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62614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527540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708340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607163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2812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247644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13234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293981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583452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7264349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23393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35570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237627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08D6E63-BD8F-430C-88D4-308E4F9745E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2068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13659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54422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600316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468910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251574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65692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88746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985795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3114765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2296345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30724458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099682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8026566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328896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5666824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05389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656987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383138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653093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541685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330143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901684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745650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413217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196569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487429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423347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10960639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6464162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2766854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75606118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8749893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26454438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004227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6553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22946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23462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295710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29" Type="http://schemas.openxmlformats.org/officeDocument/2006/relationships/theme" Target="../theme/theme2.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28" Type="http://schemas.openxmlformats.org/officeDocument/2006/relationships/slideLayout" Target="../slideLayouts/slideLayout57.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slideLayout" Target="../slideLayouts/slideLayout56.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851111828"/>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 id="2147484233" r:id="rId15"/>
    <p:sldLayoutId id="2147484234" r:id="rId16"/>
    <p:sldLayoutId id="2147484235" r:id="rId17"/>
    <p:sldLayoutId id="2147484236" r:id="rId18"/>
    <p:sldLayoutId id="2147484237" r:id="rId19"/>
    <p:sldLayoutId id="2147484238" r:id="rId20"/>
    <p:sldLayoutId id="2147484239" r:id="rId21"/>
    <p:sldLayoutId id="2147484240" r:id="rId22"/>
    <p:sldLayoutId id="2147484241" r:id="rId23"/>
    <p:sldLayoutId id="2147484242" r:id="rId24"/>
    <p:sldLayoutId id="2147484243" r:id="rId25"/>
    <p:sldLayoutId id="2147484244" r:id="rId26"/>
    <p:sldLayoutId id="2147484245" r:id="rId27"/>
    <p:sldLayoutId id="2147484246"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9.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jp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3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hyperlink" Target="http://support.microsoft.com/kb/2817429" TargetMode="External"/><Relationship Id="rId2" Type="http://schemas.openxmlformats.org/officeDocument/2006/relationships/notesSlide" Target="../notesSlides/notesSlide12.xml"/><Relationship Id="rId1" Type="http://schemas.openxmlformats.org/officeDocument/2006/relationships/slideLayout" Target="../slideLayouts/slideLayout39.xml"/><Relationship Id="rId5" Type="http://schemas.openxmlformats.org/officeDocument/2006/relationships/image" Target="../media/image13.jp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3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3.jpg"/><Relationship Id="rId2" Type="http://schemas.openxmlformats.org/officeDocument/2006/relationships/diagramData" Target="../diagrams/data3.xml"/><Relationship Id="rId1" Type="http://schemas.openxmlformats.org/officeDocument/2006/relationships/slideLayout" Target="../slideLayouts/slideLayout3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2.jpeg"/><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4.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hyperlink" Target="http://technet.microsoft.com/library/95fa5eaf-8130-4dca-814c-9c51eafae0d4" TargetMode="External"/><Relationship Id="rId7" Type="http://schemas.openxmlformats.org/officeDocument/2006/relationships/hyperlink" Target="http://support.microsoft.com/kb/2817429" TargetMode="External"/><Relationship Id="rId2" Type="http://schemas.openxmlformats.org/officeDocument/2006/relationships/hyperlink" Target="http://www.onedrive.com/business" TargetMode="External"/><Relationship Id="rId1" Type="http://schemas.openxmlformats.org/officeDocument/2006/relationships/slideLayout" Target="../slideLayouts/slideLayout39.xml"/><Relationship Id="rId6" Type="http://schemas.openxmlformats.org/officeDocument/2006/relationships/hyperlink" Target="http://technet.microsoft.com/en-us/sharepoint/jj891062.aspx" TargetMode="External"/><Relationship Id="rId5" Type="http://schemas.openxmlformats.org/officeDocument/2006/relationships/hyperlink" Target="http://office.microsoft.com/redir/HA104187962.aspx" TargetMode="External"/><Relationship Id="rId4" Type="http://schemas.openxmlformats.org/officeDocument/2006/relationships/hyperlink" Target="http://office.microsoft.com/redir/HA104145888.aspx"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5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9.xml"/><Relationship Id="rId5" Type="http://schemas.openxmlformats.org/officeDocument/2006/relationships/image" Target="../media/image11.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9.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275981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5" y="-1"/>
            <a:ext cx="12440480" cy="8886057"/>
          </a:xfrm>
          <a:prstGeom prst="rect">
            <a:avLst/>
          </a:prstGeom>
        </p:spPr>
      </p:pic>
      <p:sp>
        <p:nvSpPr>
          <p:cNvPr id="5" name="Rectangle 4"/>
          <p:cNvSpPr/>
          <p:nvPr/>
        </p:nvSpPr>
        <p:spPr>
          <a:xfrm>
            <a:off x="2927815" y="1512238"/>
            <a:ext cx="6544356" cy="923330"/>
          </a:xfrm>
          <a:prstGeom prst="rect">
            <a:avLst/>
          </a:prstGeom>
          <a:noFill/>
        </p:spPr>
        <p:txBody>
          <a:bodyPr wrap="square" lIns="91440" tIns="45720" rIns="91440" bIns="45720">
            <a:spAutoFit/>
          </a:bodyPr>
          <a:lstStyle/>
          <a:p>
            <a:pPr algn="ctr"/>
            <a:r>
              <a:rPr lang="en-US" sz="5400" b="1" dirty="0" smtClean="0">
                <a:ln w="22225">
                  <a:solidFill>
                    <a:srgbClr val="00BCF2"/>
                  </a:solidFill>
                  <a:prstDash val="solid"/>
                </a:ln>
                <a:solidFill>
                  <a:srgbClr val="FFFF00"/>
                </a:solidFill>
              </a:rPr>
              <a:t>Best of both worlds</a:t>
            </a:r>
            <a:endParaRPr lang="en-US" sz="5400" b="1" dirty="0">
              <a:ln w="22225">
                <a:solidFill>
                  <a:srgbClr val="00BCF2"/>
                </a:solidFill>
                <a:prstDash val="solid"/>
              </a:ln>
              <a:solidFill>
                <a:srgbClr val="FFFF00"/>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0335" y="4984975"/>
            <a:ext cx="4460762" cy="22383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91" y="4984976"/>
            <a:ext cx="2762250" cy="2238375"/>
          </a:xfrm>
          <a:prstGeom prst="rect">
            <a:avLst/>
          </a:prstGeom>
        </p:spPr>
      </p:pic>
    </p:spTree>
    <p:extLst>
      <p:ext uri="{BB962C8B-B14F-4D97-AF65-F5344CB8AC3E}">
        <p14:creationId xmlns:p14="http://schemas.microsoft.com/office/powerpoint/2010/main" val="1617945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144462"/>
            <a:ext cx="11889564" cy="917575"/>
          </a:xfrm>
        </p:spPr>
        <p:txBody>
          <a:bodyPr/>
          <a:lstStyle/>
          <a:p>
            <a:r>
              <a:rPr lang="en-US" dirty="0" smtClean="0"/>
              <a:t>Let us see how we achieve it…</a:t>
            </a:r>
            <a:endParaRPr lang="en-US" dirty="0"/>
          </a:p>
        </p:txBody>
      </p:sp>
      <p:sp>
        <p:nvSpPr>
          <p:cNvPr id="4" name="Text Placeholder 3"/>
          <p:cNvSpPr>
            <a:spLocks noGrp="1"/>
          </p:cNvSpPr>
          <p:nvPr>
            <p:ph type="body" sz="quarter" idx="11"/>
          </p:nvPr>
        </p:nvSpPr>
        <p:spPr>
          <a:xfrm>
            <a:off x="310440" y="4041672"/>
            <a:ext cx="5450597" cy="2468368"/>
          </a:xfrm>
          <a:solidFill>
            <a:schemeClr val="accent1">
              <a:lumMod val="20000"/>
              <a:lumOff val="80000"/>
            </a:schemeClr>
          </a:solidFill>
          <a:effectLst>
            <a:glow rad="101600">
              <a:schemeClr val="accent6">
                <a:satMod val="175000"/>
                <a:alpha val="40000"/>
              </a:schemeClr>
            </a:glow>
          </a:effectLst>
          <a:scene3d>
            <a:camera prst="perspectiveLeft"/>
            <a:lightRig rig="threePt" dir="t"/>
          </a:scene3d>
        </p:spPr>
        <p:txBody>
          <a:bodyPr/>
          <a:lstStyle/>
          <a:p>
            <a:pPr algn="ctr"/>
            <a:r>
              <a:rPr lang="en-US" sz="2800" smtClean="0"/>
              <a:t>Sesha, </a:t>
            </a:r>
            <a:r>
              <a:rPr lang="en-US" sz="2800" dirty="0"/>
              <a:t>the IT Admin </a:t>
            </a:r>
          </a:p>
          <a:p>
            <a:endParaRPr lang="en-US" sz="2800" dirty="0"/>
          </a:p>
          <a:p>
            <a:r>
              <a:rPr lang="en-US" sz="2800" dirty="0"/>
              <a:t>-Empowers users with OneDrive </a:t>
            </a:r>
          </a:p>
          <a:p>
            <a:r>
              <a:rPr lang="en-US" sz="2800" dirty="0"/>
              <a:t>-No identity crisis for my users</a:t>
            </a:r>
          </a:p>
          <a:p>
            <a:r>
              <a:rPr lang="en-US" sz="2800" dirty="0"/>
              <a:t>-Relax and Rollout in my terms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637" y="1385042"/>
            <a:ext cx="3429000" cy="23336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1573" y="1385042"/>
            <a:ext cx="3788835" cy="2131220"/>
          </a:xfrm>
          <a:prstGeom prst="rect">
            <a:avLst/>
          </a:prstGeom>
        </p:spPr>
      </p:pic>
      <p:sp>
        <p:nvSpPr>
          <p:cNvPr id="7" name="Text Placeholder 3"/>
          <p:cNvSpPr txBox="1">
            <a:spLocks/>
          </p:cNvSpPr>
          <p:nvPr/>
        </p:nvSpPr>
        <p:spPr>
          <a:xfrm>
            <a:off x="6558840" y="4041672"/>
            <a:ext cx="5374397" cy="2468368"/>
          </a:xfrm>
          <a:prstGeom prst="rect">
            <a:avLst/>
          </a:prstGeom>
          <a:solidFill>
            <a:schemeClr val="accent6">
              <a:lumMod val="75000"/>
            </a:schemeClr>
          </a:solidFill>
          <a:effectLst>
            <a:glow rad="101600">
              <a:schemeClr val="accent6">
                <a:satMod val="175000"/>
                <a:alpha val="40000"/>
              </a:schemeClr>
            </a:glow>
          </a:effectLst>
          <a:scene3d>
            <a:camera prst="perspectiveLeft"/>
            <a:lightRig rig="threePt" dir="t"/>
          </a:scene3d>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Clr>
                <a:srgbClr val="505050"/>
              </a:buClr>
            </a:pPr>
            <a:r>
              <a:rPr lang="en-US" sz="2800" smtClean="0">
                <a:solidFill>
                  <a:srgbClr val="FFFFFF"/>
                </a:solidFill>
              </a:rPr>
              <a:t>Zerelina, </a:t>
            </a:r>
            <a:r>
              <a:rPr lang="en-US" sz="2800" dirty="0">
                <a:solidFill>
                  <a:srgbClr val="FFFFFF"/>
                </a:solidFill>
              </a:rPr>
              <a:t>the IW User </a:t>
            </a:r>
          </a:p>
          <a:p>
            <a:pPr>
              <a:buClr>
                <a:srgbClr val="505050"/>
              </a:buClr>
            </a:pPr>
            <a:endParaRPr lang="en-US" sz="2800" dirty="0">
              <a:solidFill>
                <a:srgbClr val="FFFFFF"/>
              </a:solidFill>
            </a:endParaRPr>
          </a:p>
          <a:p>
            <a:pPr>
              <a:buClr>
                <a:srgbClr val="505050"/>
              </a:buClr>
            </a:pPr>
            <a:r>
              <a:rPr lang="en-US" sz="2800" dirty="0">
                <a:solidFill>
                  <a:srgbClr val="FFFFFF"/>
                </a:solidFill>
              </a:rPr>
              <a:t>-Get onto </a:t>
            </a:r>
            <a:r>
              <a:rPr lang="en-US" sz="2800">
                <a:solidFill>
                  <a:srgbClr val="FFFFFF"/>
                </a:solidFill>
              </a:rPr>
              <a:t>OneDrive </a:t>
            </a:r>
            <a:r>
              <a:rPr lang="en-US" sz="2800" dirty="0">
                <a:solidFill>
                  <a:srgbClr val="FFFFFF"/>
                </a:solidFill>
              </a:rPr>
              <a:t>for</a:t>
            </a:r>
            <a:r>
              <a:rPr lang="en-US" sz="2800">
                <a:solidFill>
                  <a:srgbClr val="FFFFFF"/>
                </a:solidFill>
              </a:rPr>
              <a:t> Business </a:t>
            </a:r>
            <a:endParaRPr lang="en-US" sz="2800" dirty="0">
              <a:solidFill>
                <a:srgbClr val="FFFFFF"/>
              </a:solidFill>
            </a:endParaRPr>
          </a:p>
          <a:p>
            <a:pPr>
              <a:buClr>
                <a:srgbClr val="505050"/>
              </a:buClr>
            </a:pPr>
            <a:r>
              <a:rPr lang="en-US" sz="2800" dirty="0">
                <a:solidFill>
                  <a:srgbClr val="FFFFFF"/>
                </a:solidFill>
              </a:rPr>
              <a:t>-Same as accessing </a:t>
            </a:r>
            <a:r>
              <a:rPr lang="en-US" sz="2800" dirty="0" err="1">
                <a:solidFill>
                  <a:srgbClr val="FFFFFF"/>
                </a:solidFill>
              </a:rPr>
              <a:t>corp</a:t>
            </a:r>
            <a:r>
              <a:rPr lang="en-US" sz="2800" dirty="0">
                <a:solidFill>
                  <a:srgbClr val="FFFFFF"/>
                </a:solidFill>
              </a:rPr>
              <a:t> networks</a:t>
            </a:r>
          </a:p>
          <a:p>
            <a:pPr>
              <a:buClr>
                <a:srgbClr val="505050"/>
              </a:buClr>
            </a:pPr>
            <a:r>
              <a:rPr lang="en-US" sz="2800" dirty="0">
                <a:solidFill>
                  <a:srgbClr val="FFFFFF"/>
                </a:solidFill>
              </a:rPr>
              <a:t>-Become more productive</a:t>
            </a:r>
          </a:p>
        </p:txBody>
      </p:sp>
    </p:spTree>
    <p:extLst>
      <p:ext uri="{BB962C8B-B14F-4D97-AF65-F5344CB8AC3E}">
        <p14:creationId xmlns:p14="http://schemas.microsoft.com/office/powerpoint/2010/main" val="1640298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144462"/>
            <a:ext cx="11889564" cy="917575"/>
          </a:xfrm>
        </p:spPr>
        <p:txBody>
          <a:bodyPr/>
          <a:lstStyle/>
          <a:p>
            <a:r>
              <a:rPr lang="en-US"/>
              <a:t>Sesha </a:t>
            </a:r>
            <a:r>
              <a:rPr lang="en-US" smtClean="0"/>
              <a:t>does </a:t>
            </a:r>
            <a:r>
              <a:rPr lang="en-US" dirty="0"/>
              <a:t>his magic first …</a:t>
            </a:r>
          </a:p>
        </p:txBody>
      </p:sp>
      <p:sp>
        <p:nvSpPr>
          <p:cNvPr id="4" name="Text Placeholder 3"/>
          <p:cNvSpPr>
            <a:spLocks noGrp="1"/>
          </p:cNvSpPr>
          <p:nvPr>
            <p:ph type="body" sz="quarter" idx="11"/>
          </p:nvPr>
        </p:nvSpPr>
        <p:spPr>
          <a:xfrm>
            <a:off x="310440" y="4041672"/>
            <a:ext cx="5450597" cy="2468368"/>
          </a:xfrm>
          <a:solidFill>
            <a:schemeClr val="accent1">
              <a:lumMod val="20000"/>
              <a:lumOff val="80000"/>
            </a:schemeClr>
          </a:solidFill>
          <a:effectLst>
            <a:glow rad="101600">
              <a:schemeClr val="accent6">
                <a:satMod val="175000"/>
                <a:alpha val="40000"/>
              </a:schemeClr>
            </a:glow>
          </a:effectLst>
          <a:scene3d>
            <a:camera prst="perspectiveLeft"/>
            <a:lightRig rig="threePt" dir="t"/>
          </a:scene3d>
        </p:spPr>
        <p:txBody>
          <a:bodyPr/>
          <a:lstStyle/>
          <a:p>
            <a:pPr algn="ctr"/>
            <a:r>
              <a:rPr lang="en-US" sz="2800" smtClean="0"/>
              <a:t>Sesha, </a:t>
            </a:r>
            <a:r>
              <a:rPr lang="en-US" sz="2800" dirty="0"/>
              <a:t>the IT Admin </a:t>
            </a:r>
          </a:p>
          <a:p>
            <a:endParaRPr lang="en-US" sz="2800" dirty="0"/>
          </a:p>
          <a:p>
            <a:r>
              <a:rPr lang="en-US" sz="2800" dirty="0"/>
              <a:t>-Empowers users with OneDrive </a:t>
            </a:r>
          </a:p>
          <a:p>
            <a:r>
              <a:rPr lang="en-US" sz="2800" dirty="0"/>
              <a:t>-No identity crisis for my users</a:t>
            </a:r>
          </a:p>
          <a:p>
            <a:r>
              <a:rPr lang="en-US" sz="2800" dirty="0"/>
              <a:t>-Relax and Rollout in my terms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637" y="1385042"/>
            <a:ext cx="3429000" cy="2333625"/>
          </a:xfrm>
          <a:prstGeom prst="rect">
            <a:avLst/>
          </a:prstGeom>
        </p:spPr>
      </p:pic>
    </p:spTree>
    <p:extLst>
      <p:ext uri="{BB962C8B-B14F-4D97-AF65-F5344CB8AC3E}">
        <p14:creationId xmlns:p14="http://schemas.microsoft.com/office/powerpoint/2010/main" val="40361685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360" y="90955"/>
            <a:ext cx="11889564" cy="917575"/>
          </a:xfrm>
        </p:spPr>
        <p:txBody>
          <a:bodyPr/>
          <a:lstStyle/>
          <a:p>
            <a:r>
              <a:rPr lang="en-US" dirty="0" smtClean="0"/>
              <a:t>Steps to connect to OneDrive for Business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5237" y="4642726"/>
            <a:ext cx="3429000" cy="2333625"/>
          </a:xfrm>
          <a:prstGeom prst="rect">
            <a:avLst/>
          </a:prstGeom>
        </p:spPr>
      </p:pic>
      <p:sp>
        <p:nvSpPr>
          <p:cNvPr id="7" name="Oval 6"/>
          <p:cNvSpPr/>
          <p:nvPr/>
        </p:nvSpPr>
        <p:spPr bwMode="auto">
          <a:xfrm>
            <a:off x="960437" y="2506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8" name="Oval 7"/>
          <p:cNvSpPr/>
          <p:nvPr/>
        </p:nvSpPr>
        <p:spPr bwMode="auto">
          <a:xfrm>
            <a:off x="4465637" y="18208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a:t>
            </a:r>
          </a:p>
        </p:txBody>
      </p:sp>
      <p:sp>
        <p:nvSpPr>
          <p:cNvPr id="9" name="Oval 8"/>
          <p:cNvSpPr/>
          <p:nvPr/>
        </p:nvSpPr>
        <p:spPr bwMode="auto">
          <a:xfrm>
            <a:off x="8047037" y="982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3</a:t>
            </a:r>
          </a:p>
        </p:txBody>
      </p:sp>
      <p:sp>
        <p:nvSpPr>
          <p:cNvPr id="3" name="TextBox 2"/>
          <p:cNvSpPr txBox="1"/>
          <p:nvPr/>
        </p:nvSpPr>
        <p:spPr>
          <a:xfrm>
            <a:off x="2484437" y="6021399"/>
            <a:ext cx="707566"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smtClean="0">
                <a:solidFill>
                  <a:srgbClr val="C00000"/>
                </a:solidFill>
              </a:rPr>
              <a:t>O</a:t>
            </a:r>
          </a:p>
        </p:txBody>
      </p:sp>
      <p:sp>
        <p:nvSpPr>
          <p:cNvPr id="10" name="TextBox 9"/>
          <p:cNvSpPr txBox="1"/>
          <p:nvPr/>
        </p:nvSpPr>
        <p:spPr>
          <a:xfrm>
            <a:off x="3961159" y="6021398"/>
            <a:ext cx="608180"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smtClean="0">
                <a:solidFill>
                  <a:srgbClr val="007233">
                    <a:lumMod val="75000"/>
                  </a:srgbClr>
                </a:solidFill>
              </a:rPr>
              <a:t>E</a:t>
            </a:r>
          </a:p>
        </p:txBody>
      </p:sp>
      <p:sp>
        <p:nvSpPr>
          <p:cNvPr id="11" name="TextBox 10"/>
          <p:cNvSpPr txBox="1"/>
          <p:nvPr/>
        </p:nvSpPr>
        <p:spPr>
          <a:xfrm>
            <a:off x="3217515" y="6026410"/>
            <a:ext cx="723596"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a:solidFill>
                  <a:srgbClr val="0072C6">
                    <a:lumMod val="75000"/>
                  </a:srgbClr>
                </a:solidFill>
              </a:rPr>
              <a:t>N</a:t>
            </a:r>
            <a:endParaRPr lang="en-US" sz="3500" b="1" dirty="0" smtClean="0">
              <a:solidFill>
                <a:srgbClr val="0072C6">
                  <a:lumMod val="75000"/>
                </a:srgbClr>
              </a:solidFill>
            </a:endParaRPr>
          </a:p>
        </p:txBody>
      </p:sp>
      <p:sp>
        <p:nvSpPr>
          <p:cNvPr id="6" name="TextBox 5"/>
          <p:cNvSpPr txBox="1"/>
          <p:nvPr/>
        </p:nvSpPr>
        <p:spPr>
          <a:xfrm>
            <a:off x="4571481" y="6088062"/>
            <a:ext cx="1264898" cy="683264"/>
          </a:xfrm>
          <a:prstGeom prst="rect">
            <a:avLst/>
          </a:prstGeom>
          <a:noFill/>
        </p:spPr>
        <p:txBody>
          <a:bodyPr wrap="none" lIns="182880" tIns="146304" rIns="182880" bIns="146304" rtlCol="0">
            <a:spAutoFit/>
          </a:bodyPr>
          <a:lstStyle/>
          <a:p>
            <a:pPr>
              <a:lnSpc>
                <a:spcPct val="90000"/>
              </a:lnSpc>
              <a:spcAft>
                <a:spcPts val="600"/>
              </a:spcAft>
            </a:pPr>
            <a:r>
              <a:rPr lang="en-US" sz="2800" b="1" dirty="0" smtClean="0">
                <a:gradFill>
                  <a:gsLst>
                    <a:gs pos="2917">
                      <a:srgbClr val="505050"/>
                    </a:gs>
                    <a:gs pos="30000">
                      <a:srgbClr val="505050"/>
                    </a:gs>
                  </a:gsLst>
                  <a:lin ang="5400000" scaled="0"/>
                </a:gradFill>
              </a:rPr>
              <a:t>Drive</a:t>
            </a:r>
          </a:p>
        </p:txBody>
      </p:sp>
      <p:sp>
        <p:nvSpPr>
          <p:cNvPr id="12" name="TextBox 11"/>
          <p:cNvSpPr txBox="1"/>
          <p:nvPr/>
        </p:nvSpPr>
        <p:spPr>
          <a:xfrm>
            <a:off x="1250710" y="3497262"/>
            <a:ext cx="2224327"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smtClean="0">
                <a:solidFill>
                  <a:srgbClr val="DC3C00">
                    <a:lumMod val="75000"/>
                  </a:srgbClr>
                </a:solidFill>
              </a:rPr>
              <a:t>Onboard</a:t>
            </a:r>
            <a:endParaRPr lang="en-US" sz="3500" dirty="0">
              <a:solidFill>
                <a:srgbClr val="505050"/>
              </a:solidFill>
            </a:endParaRPr>
          </a:p>
        </p:txBody>
      </p:sp>
      <p:sp>
        <p:nvSpPr>
          <p:cNvPr id="13" name="TextBox 12"/>
          <p:cNvSpPr txBox="1"/>
          <p:nvPr/>
        </p:nvSpPr>
        <p:spPr>
          <a:xfrm>
            <a:off x="4780852" y="2811462"/>
            <a:ext cx="2199385"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smtClean="0">
                <a:solidFill>
                  <a:srgbClr val="0072C6">
                    <a:lumMod val="75000"/>
                  </a:srgbClr>
                </a:solidFill>
              </a:rPr>
              <a:t>Network</a:t>
            </a:r>
            <a:endParaRPr lang="en-US" sz="3500" dirty="0">
              <a:solidFill>
                <a:srgbClr val="0072C6">
                  <a:lumMod val="75000"/>
                </a:srgbClr>
              </a:solidFill>
            </a:endParaRPr>
          </a:p>
        </p:txBody>
      </p:sp>
      <p:sp>
        <p:nvSpPr>
          <p:cNvPr id="14" name="TextBox 13"/>
          <p:cNvSpPr txBox="1"/>
          <p:nvPr/>
        </p:nvSpPr>
        <p:spPr>
          <a:xfrm>
            <a:off x="8290976" y="1973262"/>
            <a:ext cx="2346861" cy="780214"/>
          </a:xfrm>
          <a:prstGeom prst="rect">
            <a:avLst/>
          </a:prstGeom>
          <a:noFill/>
        </p:spPr>
        <p:txBody>
          <a:bodyPr wrap="none" lIns="182880" tIns="146304" rIns="182880" bIns="146304" rtlCol="0">
            <a:spAutoFit/>
          </a:bodyPr>
          <a:lstStyle/>
          <a:p>
            <a:pPr>
              <a:lnSpc>
                <a:spcPct val="90000"/>
              </a:lnSpc>
              <a:spcAft>
                <a:spcPts val="600"/>
              </a:spcAft>
            </a:pPr>
            <a:r>
              <a:rPr lang="en-US" sz="3500" b="1" dirty="0" smtClean="0">
                <a:solidFill>
                  <a:srgbClr val="505050"/>
                </a:solidFill>
              </a:rPr>
              <a:t>Empower</a:t>
            </a:r>
            <a:endParaRPr lang="en-US" sz="3500" dirty="0">
              <a:solidFill>
                <a:srgbClr val="505050"/>
              </a:solidFill>
            </a:endParaRPr>
          </a:p>
        </p:txBody>
      </p:sp>
      <p:graphicFrame>
        <p:nvGraphicFramePr>
          <p:cNvPr id="5" name="Diagram 4"/>
          <p:cNvGraphicFramePr/>
          <p:nvPr>
            <p:extLst/>
          </p:nvPr>
        </p:nvGraphicFramePr>
        <p:xfrm>
          <a:off x="960437" y="683511"/>
          <a:ext cx="10287001" cy="62427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121594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grpId="0" nodeType="clickEffect">
                                  <p:stCondLst>
                                    <p:cond delay="0"/>
                                  </p:stCondLst>
                                  <p:childTnLst>
                                    <p:animMotion origin="layout" path="M 4.10518E-6 2.46936E-6 L -0.05106 2.46936E-6 C -0.07391 2.46936E-6 -0.102 -0.09987 -0.102 -0.18112 L -0.102 -0.36201 " pathEditMode="relative" rAng="0" ptsTypes="AAAA">
                                      <p:cBhvr>
                                        <p:cTn id="6" dur="2000" fill="hold"/>
                                        <p:tgtEl>
                                          <p:spTgt spid="3"/>
                                        </p:tgtEl>
                                        <p:attrNameLst>
                                          <p:attrName>ppt_x</p:attrName>
                                          <p:attrName>ppt_y</p:attrName>
                                        </p:attrNameLst>
                                      </p:cBhvr>
                                      <p:rCtr x="-5106" y="-18112"/>
                                    </p:animMotion>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path" presetSubtype="0" accel="50000" decel="50000" fill="hold" grpId="0" nodeType="clickEffect">
                                  <p:stCondLst>
                                    <p:cond delay="0"/>
                                  </p:stCondLst>
                                  <p:childTnLst>
                                    <p:animMotion origin="layout" path="M -0.00753 4.61643E-6 L 0.05974 4.61643E-6 C 0.08986 4.61643E-6 0.12726 -0.12597 0.12726 -0.22788 L 0.12726 -0.45507 " pathEditMode="relative" rAng="0" ptsTypes="AAAA">
                                      <p:cBhvr>
                                        <p:cTn id="18" dur="2000" fill="hold"/>
                                        <p:tgtEl>
                                          <p:spTgt spid="11"/>
                                        </p:tgtEl>
                                        <p:attrNameLst>
                                          <p:attrName>ppt_x</p:attrName>
                                          <p:attrName>ppt_y</p:attrName>
                                        </p:attrNameLst>
                                      </p:cBhvr>
                                      <p:rCtr x="6740" y="-22764"/>
                                    </p:animMotion>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50" presetClass="path" presetSubtype="0" accel="50000" decel="50000" fill="hold" grpId="0" nodeType="clickEffect">
                                  <p:stCondLst>
                                    <p:cond delay="0"/>
                                  </p:stCondLst>
                                  <p:childTnLst>
                                    <p:animMotion origin="layout" path="M -4.43707E-6 2.46936E-6 L 0.17297 2.46936E-6 C 0.25083 2.46936E-6 0.34708 -0.16001 0.34708 -0.28983 L 0.34708 -0.57989 " pathEditMode="relative" rAng="0" ptsTypes="AAAA">
                                      <p:cBhvr>
                                        <p:cTn id="30" dur="2000" fill="hold"/>
                                        <p:tgtEl>
                                          <p:spTgt spid="10"/>
                                        </p:tgtEl>
                                        <p:attrNameLst>
                                          <p:attrName>ppt_x</p:attrName>
                                          <p:attrName>ppt_y</p:attrName>
                                        </p:attrNameLst>
                                      </p:cBhvr>
                                      <p:rCtr x="17347" y="-29006"/>
                                    </p:animMotion>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xit" presetSubtype="0" fill="hold" grpId="0"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1" nodeType="clickEffect">
                                  <p:stCondLst>
                                    <p:cond delay="0"/>
                                  </p:stCondLst>
                                  <p:childTnLst>
                                    <p:set>
                                      <p:cBhvr>
                                        <p:cTn id="4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3" grpId="0"/>
      <p:bldP spid="10" grpId="0"/>
      <p:bldP spid="11" grpId="0"/>
      <p:bldP spid="6" grpId="0"/>
      <p:bldP spid="12" grpId="0"/>
      <p:bldP spid="13" grpId="0"/>
      <p:bldP spid="14" grpId="0"/>
      <p:bldGraphic spid="5" grpId="0">
        <p:bldAsOne/>
      </p:bldGraphic>
      <p:bldGraphic spid="5" grpId="1">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08037" y="274295"/>
            <a:ext cx="11889564" cy="917575"/>
          </a:xfrm>
        </p:spPr>
        <p:txBody>
          <a:bodyPr/>
          <a:lstStyle/>
          <a:p>
            <a:r>
              <a:rPr lang="en-US" b="1" dirty="0" smtClean="0"/>
              <a:t>ONBOARD</a:t>
            </a:r>
            <a:r>
              <a:rPr lang="en-US" dirty="0" smtClean="0"/>
              <a:t>: Install SP1 </a:t>
            </a:r>
            <a:r>
              <a:rPr lang="en-US" smtClean="0"/>
              <a:t>&amp; Sign-up</a:t>
            </a:r>
            <a:endParaRPr lang="en-US" dirty="0"/>
          </a:p>
        </p:txBody>
      </p:sp>
      <p:sp>
        <p:nvSpPr>
          <p:cNvPr id="9" name="Text Placeholder 8"/>
          <p:cNvSpPr>
            <a:spLocks noGrp="1"/>
          </p:cNvSpPr>
          <p:nvPr>
            <p:ph type="body" sz="quarter" idx="11"/>
          </p:nvPr>
        </p:nvSpPr>
        <p:spPr>
          <a:xfrm>
            <a:off x="318946" y="1363591"/>
            <a:ext cx="11889564" cy="1723549"/>
          </a:xfrm>
        </p:spPr>
        <p:txBody>
          <a:bodyPr/>
          <a:lstStyle/>
          <a:p>
            <a:pPr marL="0" lvl="1">
              <a:spcBef>
                <a:spcPts val="1224"/>
              </a:spcBef>
            </a:pPr>
            <a:r>
              <a:rPr lang="en-US" sz="2800" dirty="0">
                <a:gradFill>
                  <a:gsLst>
                    <a:gs pos="5109">
                      <a:schemeClr val="tx2"/>
                    </a:gs>
                    <a:gs pos="25000">
                      <a:schemeClr val="tx2"/>
                    </a:gs>
                  </a:gsLst>
                  <a:lin ang="5400000" scaled="0"/>
                </a:gradFill>
                <a:latin typeface="+mj-lt"/>
              </a:rPr>
              <a:t>SharePoint 2013 On-Premises Upgrade to Service Pack 1 </a:t>
            </a:r>
          </a:p>
          <a:p>
            <a:pPr lvl="1"/>
            <a:r>
              <a:rPr lang="en-US" dirty="0"/>
              <a:t>Central Administration page links to connect </a:t>
            </a:r>
            <a:r>
              <a:rPr lang="en-US"/>
              <a:t>to </a:t>
            </a:r>
            <a:r>
              <a:rPr lang="en-US" dirty="0" err="1"/>
              <a:t>OneDrive</a:t>
            </a:r>
            <a:r>
              <a:rPr lang="en-US"/>
              <a:t> for </a:t>
            </a:r>
            <a:r>
              <a:rPr lang="en-US" smtClean="0"/>
              <a:t>Business</a:t>
            </a:r>
            <a:endParaRPr lang="en-US" dirty="0"/>
          </a:p>
          <a:p>
            <a:pPr lvl="1"/>
            <a:r>
              <a:rPr lang="en-US" b="1"/>
              <a:t>Get </a:t>
            </a:r>
            <a:r>
              <a:rPr lang="en-US" b="1" dirty="0"/>
              <a:t>SharePoint</a:t>
            </a:r>
            <a:r>
              <a:rPr lang="en-US" b="1"/>
              <a:t> Server 2013 Service </a:t>
            </a:r>
            <a:r>
              <a:rPr lang="en-US" b="1" dirty="0"/>
              <a:t>Pack 1 </a:t>
            </a:r>
            <a:r>
              <a:rPr lang="en-US" dirty="0"/>
              <a:t>from </a:t>
            </a:r>
            <a:r>
              <a:rPr lang="en-US" dirty="0">
                <a:hlinkClick r:id="rId3"/>
              </a:rPr>
              <a:t>here</a:t>
            </a:r>
            <a:endParaRPr lang="en-US" dirty="0"/>
          </a:p>
          <a:p>
            <a:pPr marL="566738" lvl="2" indent="-342900">
              <a:buFont typeface="Arial" panose="020B0604020202020204" pitchFamily="34" charset="0"/>
              <a:buChar char="•"/>
            </a:pPr>
            <a:endParaRPr lang="en-US" sz="2800" dirty="0"/>
          </a:p>
        </p:txBody>
      </p:sp>
      <p:sp>
        <p:nvSpPr>
          <p:cNvPr id="5" name="Oval 4"/>
          <p:cNvSpPr/>
          <p:nvPr/>
        </p:nvSpPr>
        <p:spPr bwMode="auto">
          <a:xfrm>
            <a:off x="318946" y="563561"/>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2" name="TextBox 1"/>
          <p:cNvSpPr txBox="1"/>
          <p:nvPr/>
        </p:nvSpPr>
        <p:spPr>
          <a:xfrm>
            <a:off x="304420" y="3357983"/>
            <a:ext cx="4466017" cy="3471720"/>
          </a:xfrm>
          <a:prstGeom prst="rect">
            <a:avLst/>
          </a:prstGeom>
          <a:noFill/>
        </p:spPr>
        <p:txBody>
          <a:bodyPr wrap="square" lIns="182880" tIns="146304" rIns="182880" bIns="146304" rtlCol="0">
            <a:spAutoFit/>
          </a:bodyPr>
          <a:lstStyle/>
          <a:p>
            <a:pPr>
              <a:lnSpc>
                <a:spcPct val="90000"/>
              </a:lnSpc>
              <a:spcAft>
                <a:spcPts val="600"/>
              </a:spcAft>
            </a:pPr>
            <a:r>
              <a:rPr lang="en-US" sz="2800" dirty="0">
                <a:gradFill>
                  <a:gsLst>
                    <a:gs pos="5109">
                      <a:srgbClr val="0072C6"/>
                    </a:gs>
                    <a:gs pos="25000">
                      <a:srgbClr val="0072C6"/>
                    </a:gs>
                  </a:gsLst>
                  <a:lin ang="5400000" scaled="0"/>
                </a:gradFill>
                <a:latin typeface="Segoe UI Light"/>
              </a:rPr>
              <a:t>Sign-up </a:t>
            </a:r>
            <a:r>
              <a:rPr lang="en-US" sz="2800">
                <a:gradFill>
                  <a:gsLst>
                    <a:gs pos="5109">
                      <a:srgbClr val="0072C6"/>
                    </a:gs>
                    <a:gs pos="25000">
                      <a:srgbClr val="0072C6"/>
                    </a:gs>
                  </a:gsLst>
                  <a:lin ang="5400000" scaled="0"/>
                </a:gradFill>
                <a:latin typeface="Segoe UI Light"/>
              </a:rPr>
              <a:t>for </a:t>
            </a:r>
            <a:r>
              <a:rPr lang="en-US" sz="2800" dirty="0" err="1">
                <a:gradFill>
                  <a:gsLst>
                    <a:gs pos="5109">
                      <a:srgbClr val="0072C6"/>
                    </a:gs>
                    <a:gs pos="25000">
                      <a:srgbClr val="0072C6"/>
                    </a:gs>
                  </a:gsLst>
                  <a:lin ang="5400000" scaled="0"/>
                </a:gradFill>
                <a:latin typeface="Segoe UI Light"/>
              </a:rPr>
              <a:t>OneDrive</a:t>
            </a:r>
            <a:r>
              <a:rPr lang="en-US" sz="2800">
                <a:gradFill>
                  <a:gsLst>
                    <a:gs pos="5109">
                      <a:srgbClr val="0072C6"/>
                    </a:gs>
                    <a:gs pos="25000">
                      <a:srgbClr val="0072C6"/>
                    </a:gs>
                  </a:gsLst>
                  <a:lin ang="5400000" scaled="0"/>
                </a:gradFill>
                <a:latin typeface="Segoe UI Light"/>
              </a:rPr>
              <a:t> for Business </a:t>
            </a:r>
            <a:r>
              <a:rPr lang="en-US" sz="2800" smtClean="0">
                <a:gradFill>
                  <a:gsLst>
                    <a:gs pos="5109">
                      <a:srgbClr val="0072C6"/>
                    </a:gs>
                    <a:gs pos="25000">
                      <a:srgbClr val="0072C6"/>
                    </a:gs>
                  </a:gsLst>
                  <a:lin ang="5400000" scaled="0"/>
                </a:gradFill>
                <a:latin typeface="Segoe UI Light"/>
              </a:rPr>
              <a:t>or </a:t>
            </a:r>
            <a:r>
              <a:rPr lang="en-US" sz="2800">
                <a:gradFill>
                  <a:gsLst>
                    <a:gs pos="5109">
                      <a:srgbClr val="0072C6"/>
                    </a:gs>
                    <a:gs pos="25000">
                      <a:srgbClr val="0072C6"/>
                    </a:gs>
                  </a:gsLst>
                  <a:lin ang="5400000" scaled="0"/>
                </a:gradFill>
                <a:latin typeface="Segoe UI Light"/>
              </a:rPr>
              <a:t>Office </a:t>
            </a:r>
            <a:r>
              <a:rPr lang="en-US" sz="2800" smtClean="0">
                <a:gradFill>
                  <a:gsLst>
                    <a:gs pos="5109">
                      <a:srgbClr val="0072C6"/>
                    </a:gs>
                    <a:gs pos="25000">
                      <a:srgbClr val="0072C6"/>
                    </a:gs>
                  </a:gsLst>
                  <a:lin ang="5400000" scaled="0"/>
                </a:gradFill>
                <a:latin typeface="Segoe UI Light"/>
              </a:rPr>
              <a:t>365</a:t>
            </a:r>
            <a:endParaRPr lang="en-US" sz="2800" dirty="0">
              <a:gradFill>
                <a:gsLst>
                  <a:gs pos="5109">
                    <a:srgbClr val="0072C6"/>
                  </a:gs>
                  <a:gs pos="25000">
                    <a:srgbClr val="0072C6"/>
                  </a:gs>
                </a:gsLst>
                <a:lin ang="5400000" scaled="0"/>
              </a:gradFill>
              <a:latin typeface="Segoe UI Light"/>
            </a:endParaRPr>
          </a:p>
          <a:p>
            <a:pPr>
              <a:lnSpc>
                <a:spcPct val="90000"/>
              </a:lnSpc>
              <a:spcAft>
                <a:spcPts val="600"/>
              </a:spcAft>
            </a:pPr>
            <a:r>
              <a:rPr lang="en-US" sz="2000" b="1" dirty="0">
                <a:gradFill>
                  <a:gsLst>
                    <a:gs pos="1250">
                      <a:srgbClr val="505050"/>
                    </a:gs>
                    <a:gs pos="100000">
                      <a:srgbClr val="505050"/>
                    </a:gs>
                  </a:gsLst>
                  <a:lin ang="5400000" scaled="0"/>
                </a:gradFill>
              </a:rPr>
              <a:t>Cloud on your terms</a:t>
            </a:r>
          </a:p>
          <a:p>
            <a:pPr>
              <a:lnSpc>
                <a:spcPct val="90000"/>
              </a:lnSpc>
              <a:spcAft>
                <a:spcPts val="600"/>
              </a:spcAft>
            </a:pPr>
            <a:r>
              <a:rPr lang="en-US" sz="2000" dirty="0">
                <a:gradFill>
                  <a:gsLst>
                    <a:gs pos="1250">
                      <a:srgbClr val="505050"/>
                    </a:gs>
                    <a:gs pos="100000">
                      <a:srgbClr val="505050"/>
                    </a:gs>
                  </a:gsLst>
                  <a:lin ang="5400000" scaled="0"/>
                </a:gradFill>
              </a:rPr>
              <a:t>Now:</a:t>
            </a:r>
          </a:p>
          <a:p>
            <a:pPr marL="809271" lvl="1" indent="-342900">
              <a:lnSpc>
                <a:spcPct val="90000"/>
              </a:lnSpc>
              <a:spcAft>
                <a:spcPts val="600"/>
              </a:spcAft>
              <a:buFont typeface="Arial" panose="020B0604020202020204" pitchFamily="34" charset="0"/>
              <a:buChar char="•"/>
            </a:pPr>
            <a:r>
              <a:rPr lang="en-US" sz="2000" dirty="0">
                <a:gradFill>
                  <a:gsLst>
                    <a:gs pos="1250">
                      <a:srgbClr val="505050"/>
                    </a:gs>
                    <a:gs pos="100000">
                      <a:srgbClr val="505050"/>
                    </a:gs>
                  </a:gsLst>
                  <a:lin ang="5400000" scaled="0"/>
                </a:gradFill>
              </a:rPr>
              <a:t>SharePoint Online Plan</a:t>
            </a:r>
          </a:p>
          <a:p>
            <a:pPr marL="809271" lvl="1" indent="-342900">
              <a:lnSpc>
                <a:spcPct val="90000"/>
              </a:lnSpc>
              <a:spcAft>
                <a:spcPts val="600"/>
              </a:spcAft>
              <a:buFont typeface="Arial" panose="020B0604020202020204" pitchFamily="34" charset="0"/>
              <a:buChar char="•"/>
            </a:pPr>
            <a:r>
              <a:rPr lang="en-US" sz="2000" dirty="0">
                <a:gradFill>
                  <a:gsLst>
                    <a:gs pos="1250">
                      <a:srgbClr val="505050"/>
                    </a:gs>
                    <a:gs pos="100000">
                      <a:srgbClr val="505050"/>
                    </a:gs>
                  </a:gsLst>
                  <a:lin ang="5400000" scaled="0"/>
                </a:gradFill>
              </a:rPr>
              <a:t>O365 SKUs (E3, M, </a:t>
            </a:r>
            <a:r>
              <a:rPr lang="en-US" sz="2000" dirty="0" err="1">
                <a:gradFill>
                  <a:gsLst>
                    <a:gs pos="1250">
                      <a:srgbClr val="505050"/>
                    </a:gs>
                    <a:gs pos="100000">
                      <a:srgbClr val="505050"/>
                    </a:gs>
                  </a:gsLst>
                  <a:lin ang="5400000" scaled="0"/>
                </a:gradFill>
              </a:rPr>
              <a:t>etc</a:t>
            </a:r>
            <a:r>
              <a:rPr lang="en-US" sz="2000" dirty="0">
                <a:gradFill>
                  <a:gsLst>
                    <a:gs pos="1250">
                      <a:srgbClr val="505050"/>
                    </a:gs>
                    <a:gs pos="100000">
                      <a:srgbClr val="505050"/>
                    </a:gs>
                  </a:gsLst>
                  <a:lin ang="5400000" scaled="0"/>
                </a:gradFill>
              </a:rPr>
              <a:t>)</a:t>
            </a:r>
          </a:p>
          <a:p>
            <a:pPr>
              <a:lnSpc>
                <a:spcPct val="90000"/>
              </a:lnSpc>
              <a:spcAft>
                <a:spcPts val="600"/>
              </a:spcAft>
            </a:pPr>
            <a:r>
              <a:rPr lang="en-US" sz="2000" dirty="0">
                <a:gradFill>
                  <a:gsLst>
                    <a:gs pos="1250">
                      <a:srgbClr val="505050"/>
                    </a:gs>
                    <a:gs pos="100000">
                      <a:srgbClr val="505050"/>
                    </a:gs>
                  </a:gsLst>
                  <a:lin ang="5400000" scaled="0"/>
                </a:gradFill>
              </a:rPr>
              <a:t>Upcoming month</a:t>
            </a:r>
          </a:p>
          <a:p>
            <a:pPr marL="809271" lvl="1" indent="-342900">
              <a:lnSpc>
                <a:spcPct val="90000"/>
              </a:lnSpc>
              <a:spcAft>
                <a:spcPts val="600"/>
              </a:spcAft>
              <a:buFont typeface="Arial" panose="020B0604020202020204" pitchFamily="34" charset="0"/>
              <a:buChar char="•"/>
            </a:pPr>
            <a:r>
              <a:rPr lang="en-US" sz="2000" dirty="0">
                <a:gradFill>
                  <a:gsLst>
                    <a:gs pos="1250">
                      <a:srgbClr val="505050"/>
                    </a:gs>
                    <a:gs pos="100000">
                      <a:srgbClr val="505050"/>
                    </a:gs>
                  </a:gsLst>
                  <a:lin ang="5400000" scaled="0"/>
                </a:gradFill>
              </a:rPr>
              <a:t>OneDrive for </a:t>
            </a:r>
            <a:r>
              <a:rPr lang="en-US" sz="2000">
                <a:gradFill>
                  <a:gsLst>
                    <a:gs pos="1250">
                      <a:srgbClr val="505050"/>
                    </a:gs>
                    <a:gs pos="100000">
                      <a:srgbClr val="505050"/>
                    </a:gs>
                  </a:gsLst>
                  <a:lin ang="5400000" scaled="0"/>
                </a:gradFill>
              </a:rPr>
              <a:t>Business </a:t>
            </a:r>
            <a:r>
              <a:rPr lang="en-US" sz="2000" dirty="0">
                <a:gradFill>
                  <a:gsLst>
                    <a:gs pos="1250">
                      <a:srgbClr val="505050"/>
                    </a:gs>
                    <a:gs pos="100000">
                      <a:srgbClr val="505050"/>
                    </a:gs>
                  </a:gsLst>
                  <a:lin ang="5400000" scaled="0"/>
                </a:gradFill>
              </a:rPr>
              <a:t>with</a:t>
            </a:r>
            <a:r>
              <a:rPr lang="en-US" sz="2000">
                <a:gradFill>
                  <a:gsLst>
                    <a:gs pos="1250">
                      <a:srgbClr val="505050"/>
                    </a:gs>
                    <a:gs pos="100000">
                      <a:srgbClr val="505050"/>
                    </a:gs>
                  </a:gsLst>
                  <a:lin ang="5400000" scaled="0"/>
                </a:gradFill>
              </a:rPr>
              <a:t> Office Online</a:t>
            </a:r>
            <a:endParaRPr lang="en-US" sz="2000" dirty="0">
              <a:gradFill>
                <a:gsLst>
                  <a:gs pos="1250">
                    <a:srgbClr val="505050"/>
                  </a:gs>
                  <a:gs pos="100000">
                    <a:srgbClr val="505050"/>
                  </a:gs>
                </a:gsLst>
                <a:lin ang="5400000" scaled="0"/>
              </a:gra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9037" y="3344862"/>
            <a:ext cx="3924848" cy="3458058"/>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5237" y="4642726"/>
            <a:ext cx="3429000" cy="2333625"/>
          </a:xfrm>
          <a:prstGeom prst="rect">
            <a:avLst/>
          </a:prstGeom>
        </p:spPr>
      </p:pic>
    </p:spTree>
    <p:extLst>
      <p:ext uri="{BB962C8B-B14F-4D97-AF65-F5344CB8AC3E}">
        <p14:creationId xmlns:p14="http://schemas.microsoft.com/office/powerpoint/2010/main" val="39631150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6855" y="116139"/>
            <a:ext cx="11889564" cy="917575"/>
          </a:xfrm>
        </p:spPr>
        <p:txBody>
          <a:bodyPr/>
          <a:lstStyle/>
          <a:p>
            <a:r>
              <a:rPr lang="en-US" sz="4800" b="1" dirty="0" smtClean="0"/>
              <a:t>NETWORK:</a:t>
            </a:r>
            <a:r>
              <a:rPr lang="en-US" sz="4800" dirty="0" smtClean="0"/>
              <a:t> On-premises directory to the cloud</a:t>
            </a:r>
            <a:endParaRPr lang="en-US" sz="4800" dirty="0"/>
          </a:p>
        </p:txBody>
      </p:sp>
      <p:sp>
        <p:nvSpPr>
          <p:cNvPr id="3" name="Text Placeholder 2"/>
          <p:cNvSpPr>
            <a:spLocks noGrp="1"/>
          </p:cNvSpPr>
          <p:nvPr>
            <p:ph type="body" sz="quarter" idx="11"/>
          </p:nvPr>
        </p:nvSpPr>
        <p:spPr>
          <a:xfrm>
            <a:off x="158678" y="5457743"/>
            <a:ext cx="8574159" cy="1043363"/>
          </a:xfrm>
          <a:solidFill>
            <a:schemeClr val="tx2">
              <a:lumMod val="75000"/>
            </a:schemeClr>
          </a:solidFill>
        </p:spPr>
        <p:txBody>
          <a:bodyPr/>
          <a:lstStyle/>
          <a:p>
            <a:pPr marL="571500" indent="-571500">
              <a:buFont typeface="Arial" panose="020B0604020202020204" pitchFamily="34" charset="0"/>
              <a:buChar char="•"/>
            </a:pPr>
            <a:r>
              <a:rPr lang="en-US" sz="1800" b="1" dirty="0" smtClean="0">
                <a:solidFill>
                  <a:schemeClr val="bg1"/>
                </a:solidFill>
              </a:rPr>
              <a:t>On-premises and Cloud have same directory info</a:t>
            </a:r>
          </a:p>
          <a:p>
            <a:pPr marL="571500" indent="-571500">
              <a:buFont typeface="Arial" panose="020B0604020202020204" pitchFamily="34" charset="0"/>
              <a:buChar char="•"/>
            </a:pPr>
            <a:r>
              <a:rPr lang="en-US" sz="1800" b="1" dirty="0" smtClean="0">
                <a:solidFill>
                  <a:schemeClr val="bg1"/>
                </a:solidFill>
              </a:rPr>
              <a:t>No identity crisis for my users</a:t>
            </a:r>
          </a:p>
          <a:p>
            <a:pPr marL="571500" indent="-571500">
              <a:buFont typeface="Arial" panose="020B0604020202020204" pitchFamily="34" charset="0"/>
              <a:buChar char="•"/>
            </a:pPr>
            <a:r>
              <a:rPr lang="en-US" sz="1800" b="1" dirty="0" smtClean="0">
                <a:solidFill>
                  <a:schemeClr val="bg1"/>
                </a:solidFill>
              </a:rPr>
              <a:t>Cloud on my org terms, multi-factor authentication and compliance enforced</a:t>
            </a:r>
            <a:endParaRPr lang="en-US" sz="1800" b="1" dirty="0">
              <a:solidFill>
                <a:schemeClr val="bg1"/>
              </a:solidFill>
            </a:endParaRPr>
          </a:p>
        </p:txBody>
      </p:sp>
      <p:sp>
        <p:nvSpPr>
          <p:cNvPr id="22" name="Oval 21"/>
          <p:cNvSpPr/>
          <p:nvPr/>
        </p:nvSpPr>
        <p:spPr bwMode="auto">
          <a:xfrm>
            <a:off x="207511" y="370978"/>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a:t>
            </a:r>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437" y="5731751"/>
            <a:ext cx="1828800" cy="1244600"/>
          </a:xfrm>
          <a:prstGeom prst="rect">
            <a:avLst/>
          </a:prstGeom>
        </p:spPr>
      </p:pic>
    </p:spTree>
    <p:extLst>
      <p:ext uri="{BB962C8B-B14F-4D97-AF65-F5344CB8AC3E}">
        <p14:creationId xmlns:p14="http://schemas.microsoft.com/office/powerpoint/2010/main" val="6820871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ectangle 93"/>
          <p:cNvSpPr/>
          <p:nvPr/>
        </p:nvSpPr>
        <p:spPr bwMode="auto">
          <a:xfrm>
            <a:off x="4701632" y="1325611"/>
            <a:ext cx="5384450" cy="1638251"/>
          </a:xfrm>
          <a:prstGeom prst="rect">
            <a:avLst/>
          </a:prstGeom>
          <a:solidFill>
            <a:schemeClr val="tx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3" name="Rectangle 92"/>
          <p:cNvSpPr/>
          <p:nvPr/>
        </p:nvSpPr>
        <p:spPr bwMode="auto">
          <a:xfrm>
            <a:off x="531334" y="3451394"/>
            <a:ext cx="9554748" cy="1598002"/>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8" name="Rounded Rectangle 57"/>
          <p:cNvSpPr/>
          <p:nvPr/>
        </p:nvSpPr>
        <p:spPr bwMode="auto">
          <a:xfrm>
            <a:off x="1069640" y="1801026"/>
            <a:ext cx="1447800" cy="838200"/>
          </a:xfrm>
          <a:prstGeom prst="round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err="1" smtClean="0">
                <a:gradFill>
                  <a:gsLst>
                    <a:gs pos="0">
                      <a:srgbClr val="FFFFFF"/>
                    </a:gs>
                    <a:gs pos="100000">
                      <a:srgbClr val="FFFFFF"/>
                    </a:gs>
                  </a:gsLst>
                  <a:lin ang="5400000" scaled="0"/>
                </a:gradFill>
              </a:rPr>
              <a:t>DirSync</a:t>
            </a:r>
            <a:endParaRPr lang="en-US" sz="2000" dirty="0" smtClean="0">
              <a:gradFill>
                <a:gsLst>
                  <a:gs pos="0">
                    <a:srgbClr val="FFFFFF"/>
                  </a:gs>
                  <a:gs pos="100000">
                    <a:srgbClr val="FFFFFF"/>
                  </a:gs>
                </a:gsLst>
                <a:lin ang="5400000" scaled="0"/>
              </a:gradFill>
            </a:endParaRPr>
          </a:p>
        </p:txBody>
      </p:sp>
      <p:sp>
        <p:nvSpPr>
          <p:cNvPr id="44" name="Rectangle 43"/>
          <p:cNvSpPr/>
          <p:nvPr/>
        </p:nvSpPr>
        <p:spPr bwMode="auto">
          <a:xfrm>
            <a:off x="531335" y="1325611"/>
            <a:ext cx="3914422" cy="1638252"/>
          </a:xfrm>
          <a:prstGeom prst="rect">
            <a:avLst/>
          </a:prstGeom>
          <a:solidFill>
            <a:schemeClr val="tx2">
              <a:lumMod val="40000"/>
              <a:lumOff val="6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88511" y="116139"/>
            <a:ext cx="12107908" cy="917575"/>
          </a:xfrm>
        </p:spPr>
        <p:txBody>
          <a:bodyPr/>
          <a:lstStyle/>
          <a:p>
            <a:r>
              <a:rPr lang="en-US" sz="4800" b="1" dirty="0" smtClean="0"/>
              <a:t>NETWORK:</a:t>
            </a:r>
            <a:r>
              <a:rPr lang="en-US" sz="4800" dirty="0" smtClean="0"/>
              <a:t> </a:t>
            </a:r>
            <a:r>
              <a:rPr lang="en-US" sz="4800" dirty="0"/>
              <a:t>On-premises directory to the cloud</a:t>
            </a:r>
            <a:endParaRPr lang="en-US" sz="4800" b="1" dirty="0"/>
          </a:p>
        </p:txBody>
      </p:sp>
      <p:cxnSp>
        <p:nvCxnSpPr>
          <p:cNvPr id="6" name="Straight Connector 5"/>
          <p:cNvCxnSpPr/>
          <p:nvPr/>
        </p:nvCxnSpPr>
        <p:spPr>
          <a:xfrm>
            <a:off x="531335" y="3382351"/>
            <a:ext cx="105918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671208" y="3239013"/>
            <a:ext cx="210455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On-premises</a:t>
            </a:r>
          </a:p>
        </p:txBody>
      </p:sp>
      <p:sp>
        <p:nvSpPr>
          <p:cNvPr id="8" name="TextBox 7"/>
          <p:cNvSpPr txBox="1"/>
          <p:nvPr/>
        </p:nvSpPr>
        <p:spPr>
          <a:xfrm>
            <a:off x="10070945" y="2850538"/>
            <a:ext cx="126220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Online</a:t>
            </a:r>
          </a:p>
        </p:txBody>
      </p:sp>
      <p:sp>
        <p:nvSpPr>
          <p:cNvPr id="9" name="Isosceles Triangle 8"/>
          <p:cNvSpPr/>
          <p:nvPr/>
        </p:nvSpPr>
        <p:spPr bwMode="auto">
          <a:xfrm>
            <a:off x="4722335" y="1401151"/>
            <a:ext cx="1905000" cy="1449387"/>
          </a:xfrm>
          <a:prstGeom prst="triangle">
            <a:avLst/>
          </a:prstGeom>
          <a:solidFill>
            <a:schemeClr val="tx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Azure Active Directory</a:t>
            </a:r>
          </a:p>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0" name="Rounded Rectangle 9"/>
          <p:cNvSpPr/>
          <p:nvPr/>
        </p:nvSpPr>
        <p:spPr bwMode="auto">
          <a:xfrm>
            <a:off x="8075135" y="1515451"/>
            <a:ext cx="1752600" cy="1219200"/>
          </a:xfrm>
          <a:prstGeom prst="roundRect">
            <a:avLst/>
          </a:prstGeom>
          <a:solidFill>
            <a:schemeClr val="tx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OneDrive for Business</a:t>
            </a:r>
          </a:p>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t>
            </a:r>
            <a:r>
              <a:rPr lang="en-US" sz="2000" dirty="0" err="1" smtClean="0">
                <a:gradFill>
                  <a:gsLst>
                    <a:gs pos="0">
                      <a:srgbClr val="FFFFFF"/>
                    </a:gs>
                    <a:gs pos="100000">
                      <a:srgbClr val="FFFFFF"/>
                    </a:gs>
                  </a:gsLst>
                  <a:lin ang="5400000" scaled="0"/>
                </a:gradFill>
              </a:rPr>
              <a:t>ODfB</a:t>
            </a:r>
            <a:r>
              <a:rPr lang="en-US" sz="2000" dirty="0" smtClean="0">
                <a:gradFill>
                  <a:gsLst>
                    <a:gs pos="0">
                      <a:srgbClr val="FFFFFF"/>
                    </a:gs>
                    <a:gs pos="100000">
                      <a:srgbClr val="FFFFFF"/>
                    </a:gs>
                  </a:gsLst>
                  <a:lin ang="5400000" scaled="0"/>
                </a:gradFill>
              </a:rPr>
              <a:t>)</a:t>
            </a:r>
            <a:endParaRPr lang="en-US" sz="2000" dirty="0">
              <a:gradFill>
                <a:gsLst>
                  <a:gs pos="0">
                    <a:srgbClr val="FFFFFF"/>
                  </a:gs>
                  <a:gs pos="100000">
                    <a:srgbClr val="FFFFFF"/>
                  </a:gs>
                </a:gsLst>
                <a:lin ang="5400000" scaled="0"/>
              </a:gradFill>
            </a:endParaRPr>
          </a:p>
        </p:txBody>
      </p:sp>
      <p:sp>
        <p:nvSpPr>
          <p:cNvPr id="11" name="Isosceles Triangle 10"/>
          <p:cNvSpPr/>
          <p:nvPr/>
        </p:nvSpPr>
        <p:spPr bwMode="auto">
          <a:xfrm>
            <a:off x="4817585" y="3597254"/>
            <a:ext cx="1714500" cy="1057668"/>
          </a:xfrm>
          <a:prstGeom prst="triangle">
            <a:avLst/>
          </a:prstGeom>
          <a:solidFill>
            <a:schemeClr val="accent5">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Active Directory</a:t>
            </a:r>
          </a:p>
          <a:p>
            <a:pPr algn="ctr" defTabSz="932472"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12" name="Rounded Rectangle 11"/>
          <p:cNvSpPr/>
          <p:nvPr/>
        </p:nvSpPr>
        <p:spPr bwMode="auto">
          <a:xfrm>
            <a:off x="1036637" y="3831589"/>
            <a:ext cx="1447800" cy="838200"/>
          </a:xfrm>
          <a:prstGeom prst="roundRect">
            <a:avLst/>
          </a:prstGeom>
          <a:solidFill>
            <a:schemeClr val="accent5">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err="1" smtClean="0">
                <a:gradFill>
                  <a:gsLst>
                    <a:gs pos="0">
                      <a:srgbClr val="FFFFFF"/>
                    </a:gs>
                    <a:gs pos="100000">
                      <a:srgbClr val="FFFFFF"/>
                    </a:gs>
                  </a:gsLst>
                  <a:lin ang="5400000" scaled="0"/>
                </a:gradFill>
              </a:rPr>
              <a:t>DirSync</a:t>
            </a:r>
            <a:endParaRPr lang="en-US" sz="2000" dirty="0" smtClean="0">
              <a:gradFill>
                <a:gsLst>
                  <a:gs pos="0">
                    <a:srgbClr val="FFFFFF"/>
                  </a:gs>
                  <a:gs pos="100000">
                    <a:srgbClr val="FFFFFF"/>
                  </a:gs>
                </a:gsLst>
                <a:lin ang="5400000" scaled="0"/>
              </a:gradFill>
            </a:endParaRPr>
          </a:p>
        </p:txBody>
      </p:sp>
      <p:cxnSp>
        <p:nvCxnSpPr>
          <p:cNvPr id="18" name="Elbow Connector 17"/>
          <p:cNvCxnSpPr>
            <a:stCxn id="12" idx="0"/>
            <a:endCxn id="9" idx="0"/>
          </p:cNvCxnSpPr>
          <p:nvPr/>
        </p:nvCxnSpPr>
        <p:spPr>
          <a:xfrm rot="5400000" flipH="1" flipV="1">
            <a:off x="2502467" y="659221"/>
            <a:ext cx="2430438" cy="3914298"/>
          </a:xfrm>
          <a:prstGeom prst="bentConnector3">
            <a:avLst>
              <a:gd name="adj1" fmla="val 109406"/>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1"/>
            <a:endCxn id="9" idx="5"/>
          </p:cNvCxnSpPr>
          <p:nvPr/>
        </p:nvCxnSpPr>
        <p:spPr>
          <a:xfrm flipH="1">
            <a:off x="6151085" y="2125051"/>
            <a:ext cx="1924050" cy="794"/>
          </a:xfrm>
          <a:prstGeom prst="straightConnector1">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703535" y="2010751"/>
            <a:ext cx="85581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Trust</a:t>
            </a:r>
          </a:p>
        </p:txBody>
      </p:sp>
      <p:sp>
        <p:nvSpPr>
          <p:cNvPr id="26" name="TextBox 25"/>
          <p:cNvSpPr txBox="1"/>
          <p:nvPr/>
        </p:nvSpPr>
        <p:spPr>
          <a:xfrm>
            <a:off x="3788962" y="780845"/>
            <a:ext cx="836896"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Sync</a:t>
            </a:r>
          </a:p>
        </p:txBody>
      </p:sp>
      <p:sp>
        <p:nvSpPr>
          <p:cNvPr id="27" name="Rounded Rectangle 26"/>
          <p:cNvSpPr/>
          <p:nvPr/>
        </p:nvSpPr>
        <p:spPr bwMode="auto">
          <a:xfrm>
            <a:off x="2811369" y="3836099"/>
            <a:ext cx="1447800" cy="838200"/>
          </a:xfrm>
          <a:prstGeom prst="roundRect">
            <a:avLst/>
          </a:prstGeom>
          <a:solidFill>
            <a:schemeClr val="accent5">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ADFS</a:t>
            </a:r>
          </a:p>
        </p:txBody>
      </p:sp>
      <p:cxnSp>
        <p:nvCxnSpPr>
          <p:cNvPr id="31" name="Elbow Connector 30"/>
          <p:cNvCxnSpPr>
            <a:stCxn id="27" idx="0"/>
            <a:endCxn id="9" idx="1"/>
          </p:cNvCxnSpPr>
          <p:nvPr/>
        </p:nvCxnSpPr>
        <p:spPr>
          <a:xfrm rot="5400000" flipH="1" flipV="1">
            <a:off x="3511800" y="2149314"/>
            <a:ext cx="1710254" cy="1663316"/>
          </a:xfrm>
          <a:prstGeom prst="bentConnector2">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4259169" y="1527118"/>
            <a:ext cx="85581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Trust</a:t>
            </a:r>
          </a:p>
        </p:txBody>
      </p:sp>
      <p:sp>
        <p:nvSpPr>
          <p:cNvPr id="22" name="Oval 21"/>
          <p:cNvSpPr/>
          <p:nvPr/>
        </p:nvSpPr>
        <p:spPr bwMode="auto">
          <a:xfrm>
            <a:off x="207511" y="370978"/>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a:t>
            </a:r>
          </a:p>
        </p:txBody>
      </p:sp>
      <p:cxnSp>
        <p:nvCxnSpPr>
          <p:cNvPr id="17" name="Elbow Connector 16"/>
          <p:cNvCxnSpPr>
            <a:stCxn id="12" idx="2"/>
            <a:endCxn id="11" idx="3"/>
          </p:cNvCxnSpPr>
          <p:nvPr/>
        </p:nvCxnSpPr>
        <p:spPr>
          <a:xfrm rot="5400000" flipH="1" flipV="1">
            <a:off x="3710252" y="2705207"/>
            <a:ext cx="14867" cy="3914298"/>
          </a:xfrm>
          <a:prstGeom prst="bentConnector3">
            <a:avLst>
              <a:gd name="adj1" fmla="val -1537634"/>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xt Placeholder 2"/>
          <p:cNvSpPr txBox="1">
            <a:spLocks/>
          </p:cNvSpPr>
          <p:nvPr/>
        </p:nvSpPr>
        <p:spPr>
          <a:xfrm>
            <a:off x="158678" y="5457743"/>
            <a:ext cx="8574159" cy="1043363"/>
          </a:xfrm>
          <a:prstGeom prst="rect">
            <a:avLst/>
          </a:prstGeom>
          <a:solidFill>
            <a:schemeClr val="tx2">
              <a:lumMod val="75000"/>
            </a:schemeClr>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920">
                      <a:schemeClr val="tx2"/>
                    </a:gs>
                    <a:gs pos="39000">
                      <a:schemeClr val="tx2"/>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indent="-571500">
              <a:buClr>
                <a:srgbClr val="505050"/>
              </a:buClr>
              <a:buFont typeface="Arial" panose="020B0604020202020204" pitchFamily="34" charset="0"/>
              <a:buChar char="•"/>
            </a:pPr>
            <a:r>
              <a:rPr lang="en-US" sz="1800" b="1" smtClean="0">
                <a:solidFill>
                  <a:srgbClr val="FFFFFF"/>
                </a:solidFill>
              </a:rPr>
              <a:t>On-premises and Cloud have same directory info</a:t>
            </a:r>
          </a:p>
          <a:p>
            <a:pPr marL="571500" indent="-571500">
              <a:buClr>
                <a:srgbClr val="505050"/>
              </a:buClr>
              <a:buFont typeface="Arial" panose="020B0604020202020204" pitchFamily="34" charset="0"/>
              <a:buChar char="•"/>
            </a:pPr>
            <a:r>
              <a:rPr lang="en-US" sz="1800" b="1" smtClean="0">
                <a:solidFill>
                  <a:srgbClr val="FFFFFF"/>
                </a:solidFill>
              </a:rPr>
              <a:t>No identity crisis for my users</a:t>
            </a:r>
          </a:p>
          <a:p>
            <a:pPr marL="571500" indent="-571500">
              <a:buClr>
                <a:srgbClr val="505050"/>
              </a:buClr>
              <a:buFont typeface="Arial" panose="020B0604020202020204" pitchFamily="34" charset="0"/>
              <a:buChar char="•"/>
            </a:pPr>
            <a:r>
              <a:rPr lang="en-US" sz="1800" b="1" smtClean="0">
                <a:solidFill>
                  <a:srgbClr val="FFFFFF"/>
                </a:solidFill>
              </a:rPr>
              <a:t>Cloud on my org terms, multi-factor authentication and compliance enforced</a:t>
            </a:r>
            <a:endParaRPr lang="en-US" sz="1800" b="1" dirty="0">
              <a:solidFill>
                <a:srgbClr val="FFFFFF"/>
              </a:solidFill>
            </a:endParaRPr>
          </a:p>
        </p:txBody>
      </p:sp>
      <p:sp>
        <p:nvSpPr>
          <p:cNvPr id="40" name="Rounded Rectangle 39"/>
          <p:cNvSpPr/>
          <p:nvPr/>
        </p:nvSpPr>
        <p:spPr bwMode="auto">
          <a:xfrm>
            <a:off x="8075135" y="3497262"/>
            <a:ext cx="1752600" cy="1219200"/>
          </a:xfrm>
          <a:prstGeom prst="roundRect">
            <a:avLst/>
          </a:prstGeom>
          <a:solidFill>
            <a:schemeClr val="accent5">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 2013 (SP1)</a:t>
            </a:r>
            <a:endParaRPr lang="en-US" sz="2000" dirty="0">
              <a:gradFill>
                <a:gsLst>
                  <a:gs pos="0">
                    <a:srgbClr val="FFFFFF"/>
                  </a:gs>
                  <a:gs pos="100000">
                    <a:srgbClr val="FFFFFF"/>
                  </a:gs>
                </a:gsLst>
                <a:lin ang="5400000" scaled="0"/>
              </a:gradFill>
            </a:endParaRPr>
          </a:p>
        </p:txBody>
      </p:sp>
      <p:cxnSp>
        <p:nvCxnSpPr>
          <p:cNvPr id="42" name="Straight Arrow Connector 41"/>
          <p:cNvCxnSpPr>
            <a:stCxn id="40" idx="1"/>
            <a:endCxn id="11" idx="5"/>
          </p:cNvCxnSpPr>
          <p:nvPr/>
        </p:nvCxnSpPr>
        <p:spPr>
          <a:xfrm flipH="1">
            <a:off x="6103460" y="4106862"/>
            <a:ext cx="1971675" cy="19226"/>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88511" y="1230760"/>
            <a:ext cx="2610073"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FFFFFF"/>
                </a:solidFill>
              </a:rPr>
              <a:t>Azure Virtual Network</a:t>
            </a:r>
          </a:p>
        </p:txBody>
      </p:sp>
      <p:sp>
        <p:nvSpPr>
          <p:cNvPr id="48" name="Right Arrow 47"/>
          <p:cNvSpPr/>
          <p:nvPr/>
        </p:nvSpPr>
        <p:spPr bwMode="auto">
          <a:xfrm rot="5400000">
            <a:off x="2349682" y="3098617"/>
            <a:ext cx="838200" cy="568690"/>
          </a:xfrm>
          <a:prstGeom prst="rightArrow">
            <a:avLst/>
          </a:prstGeom>
          <a:solidFill>
            <a:schemeClr val="bg2">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9" name="TextBox 48"/>
          <p:cNvSpPr txBox="1"/>
          <p:nvPr/>
        </p:nvSpPr>
        <p:spPr>
          <a:xfrm>
            <a:off x="2801621" y="3021206"/>
            <a:ext cx="1626086"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gradFill>
                  <a:gsLst>
                    <a:gs pos="2917">
                      <a:srgbClr val="505050"/>
                    </a:gs>
                    <a:gs pos="30000">
                      <a:srgbClr val="505050"/>
                    </a:gs>
                  </a:gsLst>
                  <a:lin ang="5400000" scaled="0"/>
                </a:gradFill>
              </a:rPr>
              <a:t>Connectivity</a:t>
            </a:r>
          </a:p>
        </p:txBody>
      </p:sp>
      <p:cxnSp>
        <p:nvCxnSpPr>
          <p:cNvPr id="51" name="Elbow Connector 50"/>
          <p:cNvCxnSpPr>
            <a:endCxn id="9" idx="0"/>
          </p:cNvCxnSpPr>
          <p:nvPr/>
        </p:nvCxnSpPr>
        <p:spPr>
          <a:xfrm rot="10800000" flipH="1">
            <a:off x="1134617" y="1401151"/>
            <a:ext cx="4540218" cy="778690"/>
          </a:xfrm>
          <a:prstGeom prst="bentConnector4">
            <a:avLst>
              <a:gd name="adj1" fmla="val -5035"/>
              <a:gd name="adj2" fmla="val 129357"/>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4236462" y="2125662"/>
            <a:ext cx="991175" cy="12700"/>
          </a:xfrm>
          <a:prstGeom prst="straightConnector1">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27" idx="3"/>
          </p:cNvCxnSpPr>
          <p:nvPr/>
        </p:nvCxnSpPr>
        <p:spPr>
          <a:xfrm>
            <a:off x="4259169" y="4255199"/>
            <a:ext cx="854653" cy="2425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6520921" y="1275486"/>
            <a:ext cx="1553952"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FFFFFF"/>
                </a:solidFill>
              </a:rPr>
              <a:t>O365-ODfB</a:t>
            </a:r>
          </a:p>
        </p:txBody>
      </p:sp>
      <p:pic>
        <p:nvPicPr>
          <p:cNvPr id="97" name="Picture 9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5437" y="5731751"/>
            <a:ext cx="1828800" cy="1244600"/>
          </a:xfrm>
          <a:prstGeom prst="rect">
            <a:avLst/>
          </a:prstGeom>
        </p:spPr>
      </p:pic>
    </p:spTree>
    <p:extLst>
      <p:ext uri="{BB962C8B-B14F-4D97-AF65-F5344CB8AC3E}">
        <p14:creationId xmlns:p14="http://schemas.microsoft.com/office/powerpoint/2010/main" val="345805449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0" nodeType="clickEffect">
                                  <p:stCondLst>
                                    <p:cond delay="0"/>
                                  </p:stCondLst>
                                  <p:childTnLst>
                                    <p:animMotion origin="layout" path="M -3.67884E-6 -1.46164E-6 L -3.67884E-6 -0.31253 " pathEditMode="relative" rAng="0" ptsTypes="AA">
                                      <p:cBhvr>
                                        <p:cTn id="24" dur="2000" fill="hold"/>
                                        <p:tgtEl>
                                          <p:spTgt spid="27"/>
                                        </p:tgtEl>
                                        <p:attrNameLst>
                                          <p:attrName>ppt_x</p:attrName>
                                          <p:attrName>ppt_y</p:attrName>
                                        </p:attrNameLst>
                                      </p:cBhvr>
                                      <p:rCtr x="0" y="-15638"/>
                                    </p:animMotion>
                                  </p:childTnLst>
                                </p:cTn>
                              </p:par>
                              <p:par>
                                <p:cTn id="25" presetID="10" presetClass="exit" presetSubtype="0" fill="hold" nodeType="withEffect">
                                  <p:stCondLst>
                                    <p:cond delay="0"/>
                                  </p:stCondLst>
                                  <p:childTnLst>
                                    <p:animEffect transition="out" filter="fade">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8"/>
                                        </p:tgtEl>
                                      </p:cBhvr>
                                    </p:animEffect>
                                    <p:set>
                                      <p:cBhvr>
                                        <p:cTn id="30" dur="1" fill="hold">
                                          <p:stCondLst>
                                            <p:cond delay="499"/>
                                          </p:stCondLst>
                                        </p:cTn>
                                        <p:tgtEl>
                                          <p:spTgt spid="68"/>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500"/>
                                        <p:tgtEl>
                                          <p:spTgt spid="6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grpId="0" nodeType="clickEffect">
                                  <p:stCondLst>
                                    <p:cond delay="0"/>
                                  </p:stCondLst>
                                  <p:childTnLst>
                                    <p:animMotion origin="layout" path="M -2.42022E-6 2.46482E-6 L 0.00102 -0.31185 " pathEditMode="relative" rAng="0" ptsTypes="AA">
                                      <p:cBhvr>
                                        <p:cTn id="37" dur="2000" fill="hold"/>
                                        <p:tgtEl>
                                          <p:spTgt spid="12"/>
                                        </p:tgtEl>
                                        <p:attrNameLst>
                                          <p:attrName>ppt_x</p:attrName>
                                          <p:attrName>ppt_y</p:attrName>
                                        </p:attrNameLst>
                                      </p:cBhvr>
                                      <p:rCtr x="51" y="-15592"/>
                                    </p:animMotion>
                                  </p:childTnLst>
                                </p:cTn>
                              </p:par>
                              <p:par>
                                <p:cTn id="38" presetID="10" presetClass="exit" presetSubtype="0" fill="hold" nodeType="withEffect">
                                  <p:stCondLst>
                                    <p:cond delay="0"/>
                                  </p:stCondLst>
                                  <p:childTnLst>
                                    <p:animEffect transition="out" filter="fade">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down)">
                                      <p:cBhvr>
                                        <p:cTn id="51" dur="500"/>
                                        <p:tgtEl>
                                          <p:spTgt spid="4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down)">
                                      <p:cBhvr>
                                        <p:cTn id="54" dur="500"/>
                                        <p:tgtEl>
                                          <p:spTgt spid="4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down)">
                                      <p:cBhvr>
                                        <p:cTn id="6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2" grpId="0" animBg="1"/>
      <p:bldP spid="12" grpId="1" animBg="1"/>
      <p:bldP spid="26" grpId="0"/>
      <p:bldP spid="27" grpId="0" animBg="1"/>
      <p:bldP spid="27" grpId="1" animBg="1"/>
      <p:bldP spid="32" grpId="0"/>
      <p:bldP spid="45" grpId="0"/>
      <p:bldP spid="48" grpId="0" animBg="1"/>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605" y="102690"/>
            <a:ext cx="11889564" cy="917575"/>
          </a:xfrm>
        </p:spPr>
        <p:txBody>
          <a:bodyPr/>
          <a:lstStyle/>
          <a:p>
            <a:r>
              <a:rPr lang="en-US" dirty="0" smtClean="0"/>
              <a:t>EMPOWER: </a:t>
            </a:r>
            <a:r>
              <a:rPr lang="en-US" dirty="0"/>
              <a:t>U</a:t>
            </a:r>
            <a:r>
              <a:rPr lang="en-US" dirty="0" smtClean="0"/>
              <a:t>sers to OneDrive</a:t>
            </a:r>
            <a:endParaRPr lang="en-US" dirty="0"/>
          </a:p>
        </p:txBody>
      </p:sp>
      <p:sp>
        <p:nvSpPr>
          <p:cNvPr id="3" name="Text Placeholder 2"/>
          <p:cNvSpPr>
            <a:spLocks noGrp="1"/>
          </p:cNvSpPr>
          <p:nvPr>
            <p:ph type="body" sz="quarter" idx="10"/>
          </p:nvPr>
        </p:nvSpPr>
        <p:spPr>
          <a:xfrm>
            <a:off x="7285039" y="1035704"/>
            <a:ext cx="5333998" cy="4355038"/>
          </a:xfrm>
        </p:spPr>
        <p:txBody>
          <a:bodyPr/>
          <a:lstStyle/>
          <a:p>
            <a:r>
              <a:rPr lang="en-US" sz="2800" dirty="0"/>
              <a:t>Empower </a:t>
            </a:r>
            <a:r>
              <a:rPr lang="en-US" sz="2800"/>
              <a:t>your </a:t>
            </a:r>
            <a:r>
              <a:rPr lang="en-US" sz="2800" smtClean="0"/>
              <a:t>users</a:t>
            </a:r>
            <a:endParaRPr lang="en-US" sz="2800" dirty="0"/>
          </a:p>
          <a:p>
            <a:pPr lvl="1"/>
            <a:r>
              <a:rPr lang="en-US" sz="1800" dirty="0"/>
              <a:t>Control and govern who gets OneDrive</a:t>
            </a:r>
          </a:p>
          <a:p>
            <a:pPr marL="517525" lvl="2" indent="-285750">
              <a:buFont typeface="Arial" panose="020B0604020202020204" pitchFamily="34" charset="0"/>
              <a:buChar char="•"/>
            </a:pPr>
            <a:r>
              <a:rPr lang="en-US" sz="1800" dirty="0"/>
              <a:t>Create an audience rule </a:t>
            </a:r>
          </a:p>
          <a:p>
            <a:pPr marL="517525" lvl="2" indent="-285750">
              <a:buFont typeface="Arial" panose="020B0604020202020204" pitchFamily="34" charset="0"/>
              <a:buChar char="•"/>
            </a:pPr>
            <a:r>
              <a:rPr lang="en-US" sz="1800" dirty="0"/>
              <a:t>Ex: Users who belong to Sales team group; or everyone reporting to your CIO</a:t>
            </a:r>
          </a:p>
          <a:p>
            <a:pPr lvl="1"/>
            <a:endParaRPr lang="en-US" sz="1800" dirty="0"/>
          </a:p>
          <a:p>
            <a:pPr lvl="1"/>
            <a:r>
              <a:rPr lang="en-US" sz="1800"/>
              <a:t>Automate </a:t>
            </a:r>
            <a:r>
              <a:rPr lang="en-US" sz="1800" dirty="0"/>
              <a:t>Office</a:t>
            </a:r>
            <a:r>
              <a:rPr lang="en-US" sz="1800"/>
              <a:t> 365 license </a:t>
            </a:r>
            <a:r>
              <a:rPr lang="en-US" sz="1800" dirty="0"/>
              <a:t>assignment with PowerShell</a:t>
            </a:r>
          </a:p>
          <a:p>
            <a:pPr lvl="1"/>
            <a:endParaRPr lang="en-US" sz="1800" dirty="0"/>
          </a:p>
          <a:p>
            <a:pPr lvl="1"/>
            <a:r>
              <a:rPr lang="en-US" sz="1800" dirty="0"/>
              <a:t>Seamless experience for your users</a:t>
            </a:r>
          </a:p>
          <a:p>
            <a:pPr marL="517525" lvl="2" indent="-285750">
              <a:buFont typeface="Arial" panose="020B0604020202020204" pitchFamily="34" charset="0"/>
              <a:buChar char="•"/>
            </a:pPr>
            <a:r>
              <a:rPr lang="en-US" sz="1800" dirty="0"/>
              <a:t>Connect to OneDrive from your on-</a:t>
            </a:r>
            <a:r>
              <a:rPr lang="en-US" sz="1800" dirty="0" err="1"/>
              <a:t>prem</a:t>
            </a:r>
            <a:r>
              <a:rPr lang="en-US" sz="1800" dirty="0"/>
              <a:t> team site</a:t>
            </a:r>
          </a:p>
          <a:p>
            <a:endParaRPr lang="en-US" sz="3200" dirty="0"/>
          </a:p>
        </p:txBody>
      </p:sp>
      <p:sp>
        <p:nvSpPr>
          <p:cNvPr id="6" name="Oval 5"/>
          <p:cNvSpPr/>
          <p:nvPr/>
        </p:nvSpPr>
        <p:spPr bwMode="auto">
          <a:xfrm>
            <a:off x="207511" y="370978"/>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3</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99" y="1271483"/>
            <a:ext cx="7078356" cy="525988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5237" y="4642726"/>
            <a:ext cx="3429000" cy="2333625"/>
          </a:xfrm>
          <a:prstGeom prst="rect">
            <a:avLst/>
          </a:prstGeom>
        </p:spPr>
      </p:pic>
    </p:spTree>
    <p:extLst>
      <p:ext uri="{BB962C8B-B14F-4D97-AF65-F5344CB8AC3E}">
        <p14:creationId xmlns:p14="http://schemas.microsoft.com/office/powerpoint/2010/main" val="5769323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1" y="0"/>
            <a:ext cx="9326033" cy="6994525"/>
          </a:xfrm>
          <a:prstGeom prst="rect">
            <a:avLst/>
          </a:prstGeom>
        </p:spPr>
      </p:pic>
      <p:sp>
        <p:nvSpPr>
          <p:cNvPr id="2" name="Title 1"/>
          <p:cNvSpPr>
            <a:spLocks noGrp="1"/>
          </p:cNvSpPr>
          <p:nvPr>
            <p:ph type="title"/>
          </p:nvPr>
        </p:nvSpPr>
        <p:spPr>
          <a:xfrm>
            <a:off x="1684337" y="279825"/>
            <a:ext cx="9067800" cy="917575"/>
          </a:xfrm>
        </p:spPr>
        <p:txBody>
          <a:bodyPr/>
          <a:lstStyle/>
          <a:p>
            <a:pPr algn="ctr"/>
            <a:r>
              <a:rPr lang="en-US" dirty="0" smtClean="0">
                <a:solidFill>
                  <a:srgbClr val="FFFF00"/>
                </a:solidFill>
              </a:rPr>
              <a:t>Let us swing into action now…</a:t>
            </a:r>
            <a:endParaRPr lang="en-US" dirty="0">
              <a:solidFill>
                <a:srgbClr val="FFFF00"/>
              </a:solidFill>
            </a:endParaRPr>
          </a:p>
        </p:txBody>
      </p:sp>
    </p:spTree>
    <p:extLst>
      <p:ext uri="{BB962C8B-B14F-4D97-AF65-F5344CB8AC3E}">
        <p14:creationId xmlns:p14="http://schemas.microsoft.com/office/powerpoint/2010/main" val="737248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Get going fast</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5574495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Get up and running fast with </a:t>
            </a:r>
            <a:r>
              <a:rPr lang="en-US" dirty="0" err="1" smtClean="0"/>
              <a:t>OneDrive</a:t>
            </a:r>
            <a:r>
              <a:rPr lang="en-US" dirty="0" smtClean="0"/>
              <a:t> for Business</a:t>
            </a:r>
            <a:endParaRPr lang="en-US" dirty="0"/>
          </a:p>
        </p:txBody>
      </p:sp>
      <p:sp>
        <p:nvSpPr>
          <p:cNvPr id="5" name="Text Placeholder 4"/>
          <p:cNvSpPr>
            <a:spLocks noGrp="1"/>
          </p:cNvSpPr>
          <p:nvPr>
            <p:ph type="body" sz="quarter" idx="14"/>
          </p:nvPr>
        </p:nvSpPr>
        <p:spPr/>
        <p:txBody>
          <a:bodyPr/>
          <a:lstStyle/>
          <a:p>
            <a:r>
              <a:rPr lang="en-US" dirty="0" smtClean="0"/>
              <a:t>Zerelina Mukherjee, Senior Program Manager</a:t>
            </a:r>
          </a:p>
          <a:p>
            <a:r>
              <a:rPr lang="en-US" dirty="0" smtClean="0"/>
              <a:t>Sesha Mani, Principal Program Manager</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SPC363</a:t>
            </a:r>
            <a:endParaRPr lang="en-US" dirty="0"/>
          </a:p>
        </p:txBody>
      </p:sp>
    </p:spTree>
    <p:extLst>
      <p:ext uri="{BB962C8B-B14F-4D97-AF65-F5344CB8AC3E}">
        <p14:creationId xmlns:p14="http://schemas.microsoft.com/office/powerpoint/2010/main" val="1504049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360" y="90955"/>
            <a:ext cx="11889564" cy="917575"/>
          </a:xfrm>
        </p:spPr>
        <p:txBody>
          <a:bodyPr/>
          <a:lstStyle/>
          <a:p>
            <a:r>
              <a:rPr lang="en-US" dirty="0"/>
              <a:t>Remember… 3 Steps to connect </a:t>
            </a:r>
            <a:r>
              <a:rPr lang="en-US"/>
              <a:t>to </a:t>
            </a:r>
            <a:r>
              <a:rPr lang="en-US" dirty="0" err="1"/>
              <a:t>OneDrive</a:t>
            </a:r>
            <a:r>
              <a:rPr lang="en-US"/>
              <a:t> for </a:t>
            </a:r>
            <a:r>
              <a:rPr lang="en-US" smtClean="0"/>
              <a:t>Business</a:t>
            </a:r>
            <a:endParaRPr lang="en-US" dirty="0"/>
          </a:p>
        </p:txBody>
      </p:sp>
      <p:graphicFrame>
        <p:nvGraphicFramePr>
          <p:cNvPr id="5" name="Diagram 4"/>
          <p:cNvGraphicFramePr/>
          <p:nvPr>
            <p:extLst/>
          </p:nvPr>
        </p:nvGraphicFramePr>
        <p:xfrm>
          <a:off x="960437" y="683511"/>
          <a:ext cx="10515600" cy="62427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val 6"/>
          <p:cNvSpPr/>
          <p:nvPr/>
        </p:nvSpPr>
        <p:spPr bwMode="auto">
          <a:xfrm>
            <a:off x="960437" y="2506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1</a:t>
            </a:r>
            <a:endParaRPr lang="en-US" sz="2000" dirty="0">
              <a:gradFill>
                <a:gsLst>
                  <a:gs pos="0">
                    <a:srgbClr val="FFFFFF"/>
                  </a:gs>
                  <a:gs pos="100000">
                    <a:srgbClr val="FFFFFF"/>
                  </a:gs>
                </a:gsLst>
                <a:lin ang="5400000" scaled="0"/>
              </a:gradFill>
            </a:endParaRPr>
          </a:p>
        </p:txBody>
      </p:sp>
      <p:sp>
        <p:nvSpPr>
          <p:cNvPr id="8" name="Oval 7"/>
          <p:cNvSpPr/>
          <p:nvPr/>
        </p:nvSpPr>
        <p:spPr bwMode="auto">
          <a:xfrm>
            <a:off x="4465637" y="18208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a:t>
            </a:r>
          </a:p>
        </p:txBody>
      </p:sp>
      <p:sp>
        <p:nvSpPr>
          <p:cNvPr id="9" name="Oval 8"/>
          <p:cNvSpPr/>
          <p:nvPr/>
        </p:nvSpPr>
        <p:spPr bwMode="auto">
          <a:xfrm>
            <a:off x="8047037" y="982662"/>
            <a:ext cx="381000" cy="381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3</a:t>
            </a:r>
          </a:p>
        </p:txBody>
      </p:sp>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85237" y="4642726"/>
            <a:ext cx="3429000" cy="2333625"/>
          </a:xfrm>
          <a:prstGeom prst="rect">
            <a:avLst/>
          </a:prstGeom>
        </p:spPr>
      </p:pic>
    </p:spTree>
    <p:extLst>
      <p:ext uri="{BB962C8B-B14F-4D97-AF65-F5344CB8AC3E}">
        <p14:creationId xmlns:p14="http://schemas.microsoft.com/office/powerpoint/2010/main" val="3625078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7" y="102690"/>
            <a:ext cx="12346764" cy="917575"/>
          </a:xfrm>
        </p:spPr>
        <p:txBody>
          <a:bodyPr/>
          <a:lstStyle/>
          <a:p>
            <a:r>
              <a:rPr lang="en-US" dirty="0" smtClean="0"/>
              <a:t>Decision Point 1: Directory-identity options</a:t>
            </a:r>
            <a:endParaRPr lang="en-US" dirty="0"/>
          </a:p>
        </p:txBody>
      </p:sp>
      <p:graphicFrame>
        <p:nvGraphicFramePr>
          <p:cNvPr id="2" name="Diagram 1"/>
          <p:cNvGraphicFramePr/>
          <p:nvPr>
            <p:extLst/>
          </p:nvPr>
        </p:nvGraphicFramePr>
        <p:xfrm>
          <a:off x="242199" y="-541338"/>
          <a:ext cx="11608355" cy="60420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1"/>
          </p:nvPr>
        </p:nvSpPr>
        <p:spPr>
          <a:xfrm>
            <a:off x="276321" y="6429356"/>
            <a:ext cx="11889564" cy="231812"/>
          </a:xfrm>
        </p:spPr>
        <p:txBody>
          <a:bodyPr/>
          <a:lstStyle/>
          <a:p>
            <a:endParaRPr lang="en-US" dirty="0"/>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621658" y="5783262"/>
            <a:ext cx="1794889" cy="1221522"/>
          </a:xfrm>
          <a:prstGeom prst="rect">
            <a:avLst/>
          </a:prstGeom>
        </p:spPr>
      </p:pic>
    </p:spTree>
    <p:extLst>
      <p:ext uri="{BB962C8B-B14F-4D97-AF65-F5344CB8AC3E}">
        <p14:creationId xmlns:p14="http://schemas.microsoft.com/office/powerpoint/2010/main" val="39837128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Decision Point 2: Users vs Licenses </a:t>
            </a:r>
            <a:endParaRPr lang="en-US" dirty="0"/>
          </a:p>
        </p:txBody>
      </p:sp>
      <p:sp>
        <p:nvSpPr>
          <p:cNvPr id="3" name="Text Placeholder 2"/>
          <p:cNvSpPr>
            <a:spLocks noGrp="1"/>
          </p:cNvSpPr>
          <p:nvPr>
            <p:ph type="body" sz="quarter" idx="11"/>
          </p:nvPr>
        </p:nvSpPr>
        <p:spPr>
          <a:xfrm>
            <a:off x="274639" y="1212849"/>
            <a:ext cx="11889564" cy="5253746"/>
          </a:xfrm>
        </p:spPr>
        <p:txBody>
          <a:bodyPr/>
          <a:lstStyle/>
          <a:p>
            <a:r>
              <a:rPr lang="en-US" dirty="0"/>
              <a:t>Which users get what?</a:t>
            </a:r>
          </a:p>
          <a:p>
            <a:r>
              <a:rPr lang="en-US" dirty="0"/>
              <a:t>Choice is yours !</a:t>
            </a:r>
          </a:p>
          <a:p>
            <a:pPr lvl="1"/>
            <a:r>
              <a:rPr lang="en-US" dirty="0"/>
              <a:t>It is easy to control and govern who gets what in the cloud</a:t>
            </a:r>
          </a:p>
          <a:p>
            <a:pPr lvl="1"/>
            <a:r>
              <a:rPr lang="en-US" dirty="0"/>
              <a:t>Incremental feature additions on your own terms</a:t>
            </a:r>
          </a:p>
          <a:p>
            <a:pPr lvl="1"/>
            <a:endParaRPr lang="en-US" dirty="0"/>
          </a:p>
          <a:p>
            <a:r>
              <a:rPr lang="en-US" dirty="0"/>
              <a:t>You can automate the </a:t>
            </a:r>
            <a:r>
              <a:rPr lang="en-US" dirty="0" err="1"/>
              <a:t>OneDrive</a:t>
            </a:r>
            <a:r>
              <a:rPr lang="en-US" dirty="0"/>
              <a:t> for Business </a:t>
            </a:r>
            <a:r>
              <a:rPr lang="en-US" dirty="0" smtClean="0"/>
              <a:t>license </a:t>
            </a:r>
            <a:r>
              <a:rPr lang="en-US" dirty="0"/>
              <a:t>assignment</a:t>
            </a:r>
          </a:p>
          <a:p>
            <a:pPr lvl="1"/>
            <a:r>
              <a:rPr lang="en-US" dirty="0"/>
              <a:t>PowerShell </a:t>
            </a:r>
            <a:r>
              <a:rPr lang="en-US" dirty="0" smtClean="0"/>
              <a:t>helps </a:t>
            </a:r>
            <a:r>
              <a:rPr lang="en-US" dirty="0"/>
              <a:t>automate assignment of licenses </a:t>
            </a:r>
          </a:p>
          <a:p>
            <a:pPr lvl="1"/>
            <a:r>
              <a:rPr lang="en-US" dirty="0"/>
              <a:t>Upon on-premises policy trigger:</a:t>
            </a:r>
          </a:p>
          <a:p>
            <a:pPr marL="762000" lvl="3" indent="-285750">
              <a:buFont typeface="Arial" panose="020B0604020202020204" pitchFamily="34" charset="0"/>
              <a:buChar char="•"/>
            </a:pPr>
            <a:r>
              <a:rPr lang="en-US" dirty="0"/>
              <a:t>New hires get instant access to </a:t>
            </a:r>
            <a:r>
              <a:rPr lang="en-US" dirty="0" err="1"/>
              <a:t>OneDrive</a:t>
            </a:r>
            <a:r>
              <a:rPr lang="en-US" dirty="0"/>
              <a:t> for </a:t>
            </a:r>
            <a:r>
              <a:rPr lang="en-US" dirty="0" smtClean="0"/>
              <a:t>Business</a:t>
            </a:r>
            <a:endParaRPr lang="en-US" dirty="0"/>
          </a:p>
          <a:p>
            <a:pPr lvl="4"/>
            <a:r>
              <a:rPr lang="en-US" dirty="0"/>
              <a:t>Ex: Whenever a new user is added to your on-premises active directory and assigned to a </a:t>
            </a:r>
            <a:r>
              <a:rPr lang="en-US" dirty="0" err="1"/>
              <a:t>OneDrive</a:t>
            </a:r>
            <a:r>
              <a:rPr lang="en-US"/>
              <a:t> </a:t>
            </a:r>
            <a:r>
              <a:rPr lang="en-US" smtClean="0"/>
              <a:t>Group</a:t>
            </a:r>
            <a:endParaRPr lang="en-US" dirty="0"/>
          </a:p>
          <a:p>
            <a:pPr marL="762000" lvl="3" indent="-285750">
              <a:buFont typeface="Arial" panose="020B0604020202020204" pitchFamily="34" charset="0"/>
              <a:buChar char="•"/>
            </a:pPr>
            <a:r>
              <a:rPr lang="en-US" dirty="0"/>
              <a:t>Deleted users can be revoked access</a:t>
            </a:r>
          </a:p>
        </p:txBody>
      </p:sp>
    </p:spTree>
    <p:extLst>
      <p:ext uri="{BB962C8B-B14F-4D97-AF65-F5344CB8AC3E}">
        <p14:creationId xmlns:p14="http://schemas.microsoft.com/office/powerpoint/2010/main" val="34692935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71" y="220662"/>
            <a:ext cx="12422966" cy="917575"/>
          </a:xfrm>
        </p:spPr>
        <p:txBody>
          <a:bodyPr/>
          <a:lstStyle/>
          <a:p>
            <a:r>
              <a:rPr lang="en-US" dirty="0" smtClean="0"/>
              <a:t>Decision point 3: Rollout to your global org</a:t>
            </a:r>
            <a:endParaRPr lang="en-US" dirty="0"/>
          </a:p>
        </p:txBody>
      </p:sp>
      <p:pic>
        <p:nvPicPr>
          <p:cNvPr id="3" name="Picture 2" descr="http://4.bp.blogspot.com/-OvnO7RhfcDM/UeT16gH2aAI/AAAAAAAAAWo/iEv8L3dSkOk/s1600/gb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648" y="1439862"/>
            <a:ext cx="7593545" cy="50593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3690" y="5428373"/>
            <a:ext cx="2312947" cy="1574089"/>
          </a:xfrm>
          <a:prstGeom prst="rect">
            <a:avLst/>
          </a:prstGeom>
        </p:spPr>
      </p:pic>
    </p:spTree>
    <p:extLst>
      <p:ext uri="{BB962C8B-B14F-4D97-AF65-F5344CB8AC3E}">
        <p14:creationId xmlns:p14="http://schemas.microsoft.com/office/powerpoint/2010/main" val="7598596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Rollout to your organization</a:t>
            </a:r>
            <a:endParaRPr lang="en-US" dirty="0"/>
          </a:p>
        </p:txBody>
      </p:sp>
      <p:sp>
        <p:nvSpPr>
          <p:cNvPr id="3" name="Text Placeholder 2"/>
          <p:cNvSpPr>
            <a:spLocks noGrp="1"/>
          </p:cNvSpPr>
          <p:nvPr>
            <p:ph type="body" sz="quarter" idx="11"/>
          </p:nvPr>
        </p:nvSpPr>
        <p:spPr>
          <a:xfrm>
            <a:off x="274639" y="1212849"/>
            <a:ext cx="11889564" cy="2985433"/>
          </a:xfrm>
        </p:spPr>
        <p:txBody>
          <a:bodyPr/>
          <a:lstStyle/>
          <a:p>
            <a:r>
              <a:rPr lang="en-US" dirty="0" smtClean="0"/>
              <a:t>Already have… SharePoint 2013 SP1</a:t>
            </a:r>
          </a:p>
          <a:p>
            <a:r>
              <a:rPr lang="en-US" dirty="0"/>
              <a:t>Redirect evaluation group of users to </a:t>
            </a:r>
            <a:r>
              <a:rPr lang="en-US" dirty="0" err="1"/>
              <a:t>OneDrive</a:t>
            </a:r>
            <a:r>
              <a:rPr lang="en-US" dirty="0"/>
              <a:t> in Office 365</a:t>
            </a:r>
          </a:p>
          <a:p>
            <a:pPr lvl="1"/>
            <a:r>
              <a:rPr lang="en-US" dirty="0"/>
              <a:t>Enable redirect in SharePoint Server 2013 SP1 for select </a:t>
            </a:r>
            <a:r>
              <a:rPr lang="en-US" dirty="0" smtClean="0"/>
              <a:t>audience</a:t>
            </a:r>
          </a:p>
          <a:p>
            <a:r>
              <a:rPr lang="en-US" dirty="0" smtClean="0"/>
              <a:t>Enable cloud experience for </a:t>
            </a:r>
            <a:r>
              <a:rPr lang="en-US" err="1" smtClean="0"/>
              <a:t>OneDrive</a:t>
            </a:r>
            <a:r>
              <a:rPr lang="en-US" smtClean="0"/>
              <a:t> only</a:t>
            </a:r>
            <a:endParaRPr lang="en-US" dirty="0" smtClean="0"/>
          </a:p>
        </p:txBody>
      </p:sp>
    </p:spTree>
    <p:extLst>
      <p:ext uri="{BB962C8B-B14F-4D97-AF65-F5344CB8AC3E}">
        <p14:creationId xmlns:p14="http://schemas.microsoft.com/office/powerpoint/2010/main" val="149874397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196" y="152328"/>
            <a:ext cx="10371126" cy="6545333"/>
          </a:xfrm>
          <a:prstGeom prst="rect">
            <a:avLst/>
          </a:prstGeom>
        </p:spPr>
      </p:pic>
      <p:sp>
        <p:nvSpPr>
          <p:cNvPr id="5" name="Rounded Rectangle 4"/>
          <p:cNvSpPr/>
          <p:nvPr/>
        </p:nvSpPr>
        <p:spPr bwMode="auto">
          <a:xfrm>
            <a:off x="3094037" y="906462"/>
            <a:ext cx="6324600" cy="1447800"/>
          </a:xfrm>
          <a:prstGeom prst="roundRect">
            <a:avLst/>
          </a:prstGeom>
          <a:noFill/>
          <a:ln w="3810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47272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Rollout</a:t>
            </a:r>
            <a:r>
              <a:rPr lang="en-US"/>
              <a:t>: Purchase </a:t>
            </a:r>
            <a:r>
              <a:rPr lang="en-US" dirty="0"/>
              <a:t>additional licenses</a:t>
            </a:r>
          </a:p>
        </p:txBody>
      </p:sp>
      <p:sp>
        <p:nvSpPr>
          <p:cNvPr id="8" name="Text Placeholder 7"/>
          <p:cNvSpPr>
            <a:spLocks noGrp="1"/>
          </p:cNvSpPr>
          <p:nvPr>
            <p:ph type="body" sz="quarter" idx="11"/>
          </p:nvPr>
        </p:nvSpPr>
        <p:spPr>
          <a:xfrm>
            <a:off x="274639" y="1212849"/>
            <a:ext cx="11889564" cy="5632311"/>
          </a:xfrm>
        </p:spPr>
        <p:txBody>
          <a:bodyPr/>
          <a:lstStyle/>
          <a:p>
            <a:r>
              <a:rPr lang="en-US" dirty="0" smtClean="0"/>
              <a:t>You are thrilled with </a:t>
            </a:r>
            <a:r>
              <a:rPr lang="en-US" dirty="0" err="1" smtClean="0"/>
              <a:t>OneDrive</a:t>
            </a:r>
            <a:r>
              <a:rPr lang="en-US" dirty="0" smtClean="0"/>
              <a:t> for Business</a:t>
            </a:r>
          </a:p>
          <a:p>
            <a:pPr lvl="1"/>
            <a:r>
              <a:rPr lang="en-US" dirty="0" smtClean="0"/>
              <a:t>You can add additional user licenses with the base </a:t>
            </a:r>
            <a:r>
              <a:rPr lang="en-US" dirty="0" err="1" smtClean="0"/>
              <a:t>OneDrive</a:t>
            </a:r>
            <a:r>
              <a:rPr lang="en-US" dirty="0" smtClean="0"/>
              <a:t> for Business SKU (no SharePoint Online, no Office 365 Suite)</a:t>
            </a:r>
          </a:p>
          <a:p>
            <a:pPr lvl="1"/>
            <a:r>
              <a:rPr lang="en-US" dirty="0" smtClean="0"/>
              <a:t>More users share the joy</a:t>
            </a:r>
          </a:p>
          <a:p>
            <a:r>
              <a:rPr lang="en-US" dirty="0" smtClean="0"/>
              <a:t>Your IT Decision maker has approved purchase for additional users</a:t>
            </a:r>
          </a:p>
          <a:p>
            <a:pPr lvl="1"/>
            <a:r>
              <a:rPr lang="en-US" dirty="0" smtClean="0"/>
              <a:t>You had a great presentation and demo to your IT decision makers</a:t>
            </a:r>
          </a:p>
          <a:p>
            <a:pPr lvl="1"/>
            <a:r>
              <a:rPr lang="en-US" dirty="0" smtClean="0"/>
              <a:t>You are ready for an organization to adopt this</a:t>
            </a:r>
          </a:p>
          <a:p>
            <a:pPr lvl="1"/>
            <a:r>
              <a:rPr lang="en-US" dirty="0" smtClean="0"/>
              <a:t>Optional: You also want the additional Enterprise functionality</a:t>
            </a:r>
          </a:p>
          <a:p>
            <a:pPr lvl="1"/>
            <a:r>
              <a:rPr lang="en-US" dirty="0" smtClean="0"/>
              <a:t>You purchase and license users using the appropriate SKU license, add those users to your audience</a:t>
            </a:r>
          </a:p>
          <a:p>
            <a:pPr lvl="1"/>
            <a:r>
              <a:rPr lang="en-US" sz="4000" dirty="0">
                <a:gradFill>
                  <a:gsLst>
                    <a:gs pos="2920">
                      <a:schemeClr val="tx2"/>
                    </a:gs>
                    <a:gs pos="39000">
                      <a:schemeClr val="tx2"/>
                    </a:gs>
                  </a:gsLst>
                  <a:lin ang="5400000" scaled="0"/>
                </a:gradFill>
                <a:latin typeface="+mj-lt"/>
              </a:rPr>
              <a:t>Add additional </a:t>
            </a:r>
            <a:r>
              <a:rPr lang="en-US" sz="4000" dirty="0" smtClean="0">
                <a:gradFill>
                  <a:gsLst>
                    <a:gs pos="2920">
                      <a:schemeClr val="tx2"/>
                    </a:gs>
                    <a:gs pos="39000">
                      <a:schemeClr val="tx2"/>
                    </a:gs>
                  </a:gsLst>
                  <a:lin ang="5400000" scaled="0"/>
                </a:gradFill>
                <a:latin typeface="+mj-lt"/>
              </a:rPr>
              <a:t>seats</a:t>
            </a:r>
            <a:endParaRPr lang="en-US" dirty="0" smtClean="0"/>
          </a:p>
          <a:p>
            <a:pPr lvl="1"/>
            <a:r>
              <a:rPr lang="en-US" dirty="0" smtClean="0"/>
              <a:t>Purchase additional seats from within Office 365 admin experience</a:t>
            </a:r>
          </a:p>
          <a:p>
            <a:pPr lvl="1"/>
            <a:r>
              <a:rPr lang="en-US" dirty="0" smtClean="0"/>
              <a:t>Update your audience on SharePoint Server on premises or point Everyone to </a:t>
            </a:r>
            <a:r>
              <a:rPr lang="en-US" dirty="0" err="1" smtClean="0"/>
              <a:t>OneDrive</a:t>
            </a:r>
            <a:r>
              <a:rPr lang="en-US" dirty="0" smtClean="0"/>
              <a:t> in Office 365</a:t>
            </a:r>
            <a:endParaRPr lang="en-US" dirty="0"/>
          </a:p>
        </p:txBody>
      </p:sp>
    </p:spTree>
    <p:extLst>
      <p:ext uri="{BB962C8B-B14F-4D97-AF65-F5344CB8AC3E}">
        <p14:creationId xmlns:p14="http://schemas.microsoft.com/office/powerpoint/2010/main" val="12280835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3782" y="0"/>
            <a:ext cx="11889564" cy="917575"/>
          </a:xfrm>
        </p:spPr>
        <p:txBody>
          <a:bodyPr/>
          <a:lstStyle/>
          <a:p>
            <a:r>
              <a:rPr lang="en-US" dirty="0"/>
              <a:t>Rollout</a:t>
            </a:r>
            <a:r>
              <a:rPr lang="en-US"/>
              <a:t>: Purchase </a:t>
            </a:r>
            <a:r>
              <a:rPr lang="en-US" dirty="0"/>
              <a:t>additional storage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921" y="949978"/>
            <a:ext cx="9772650" cy="6877050"/>
          </a:xfrm>
          <a:prstGeom prst="rect">
            <a:avLst/>
          </a:prstGeom>
        </p:spPr>
      </p:pic>
    </p:spTree>
    <p:extLst>
      <p:ext uri="{BB962C8B-B14F-4D97-AF65-F5344CB8AC3E}">
        <p14:creationId xmlns:p14="http://schemas.microsoft.com/office/powerpoint/2010/main" val="240596861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Staged </a:t>
            </a:r>
            <a:r>
              <a:rPr lang="en-US" smtClean="0"/>
              <a:t>Rollout</a:t>
            </a:r>
            <a:endParaRPr lang="en-US" dirty="0"/>
          </a:p>
        </p:txBody>
      </p:sp>
      <p:sp>
        <p:nvSpPr>
          <p:cNvPr id="3" name="Text Placeholder 2"/>
          <p:cNvSpPr>
            <a:spLocks noGrp="1"/>
          </p:cNvSpPr>
          <p:nvPr>
            <p:ph type="body" sz="quarter" idx="11"/>
          </p:nvPr>
        </p:nvSpPr>
        <p:spPr>
          <a:xfrm>
            <a:off x="274639" y="1240770"/>
            <a:ext cx="11889564" cy="3662541"/>
          </a:xfrm>
        </p:spPr>
        <p:txBody>
          <a:bodyPr/>
          <a:lstStyle/>
          <a:p>
            <a:r>
              <a:rPr lang="en-US" smtClean="0"/>
              <a:t>OneDrive </a:t>
            </a:r>
            <a:r>
              <a:rPr lang="en-US" dirty="0"/>
              <a:t>for</a:t>
            </a:r>
            <a:r>
              <a:rPr lang="en-US"/>
              <a:t> Business is </a:t>
            </a:r>
            <a:r>
              <a:rPr lang="en-US" dirty="0"/>
              <a:t>created in the cloud </a:t>
            </a:r>
            <a:r>
              <a:rPr lang="en-US" b="1" dirty="0"/>
              <a:t>just-in-time </a:t>
            </a:r>
            <a:endParaRPr lang="en-US" dirty="0"/>
          </a:p>
          <a:p>
            <a:pPr lvl="1"/>
            <a:r>
              <a:rPr lang="en-US" dirty="0"/>
              <a:t>Admin sends out emails to their users inviting them to </a:t>
            </a:r>
            <a:r>
              <a:rPr lang="en-US" dirty="0" err="1"/>
              <a:t>OneDrive</a:t>
            </a:r>
            <a:r>
              <a:rPr lang="en-US" dirty="0"/>
              <a:t> in Office 365. </a:t>
            </a:r>
          </a:p>
          <a:p>
            <a:pPr lvl="1"/>
            <a:r>
              <a:rPr lang="en-US" dirty="0"/>
              <a:t>User clicks on “</a:t>
            </a:r>
            <a:r>
              <a:rPr lang="en-US" dirty="0" err="1"/>
              <a:t>OneDrive</a:t>
            </a:r>
            <a:r>
              <a:rPr lang="en-US" dirty="0"/>
              <a:t>” i.e. its created just-in-time</a:t>
            </a:r>
          </a:p>
          <a:p>
            <a:pPr lvl="1"/>
            <a:r>
              <a:rPr lang="en-US" dirty="0"/>
              <a:t>User runs </a:t>
            </a:r>
            <a:r>
              <a:rPr lang="en-US" dirty="0" err="1"/>
              <a:t>OneDrive</a:t>
            </a:r>
            <a:r>
              <a:rPr lang="en-US" dirty="0"/>
              <a:t> Sync client</a:t>
            </a:r>
          </a:p>
          <a:p>
            <a:pPr lvl="1"/>
            <a:r>
              <a:rPr lang="en-US" dirty="0"/>
              <a:t>We do not pre-create </a:t>
            </a:r>
            <a:r>
              <a:rPr lang="en-US" dirty="0" err="1"/>
              <a:t>OneDrive</a:t>
            </a:r>
            <a:r>
              <a:rPr lang="en-US" dirty="0"/>
              <a:t> in the cloud – not the best use of your paid storage</a:t>
            </a:r>
          </a:p>
          <a:p>
            <a:r>
              <a:rPr lang="en-US" dirty="0"/>
              <a:t>Guidelines for projected rollout</a:t>
            </a:r>
          </a:p>
          <a:p>
            <a:pPr lvl="1"/>
            <a:r>
              <a:rPr lang="en-US" dirty="0"/>
              <a:t>Plan your rollout in a sequence and phased approach</a:t>
            </a:r>
          </a:p>
        </p:txBody>
      </p:sp>
    </p:spTree>
    <p:extLst>
      <p:ext uri="{BB962C8B-B14F-4D97-AF65-F5344CB8AC3E}">
        <p14:creationId xmlns:p14="http://schemas.microsoft.com/office/powerpoint/2010/main" val="3074890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1"/>
          </p:nvPr>
        </p:nvSpPr>
        <p:spPr>
          <a:xfrm>
            <a:off x="274639" y="1212849"/>
            <a:ext cx="11889564" cy="2708434"/>
          </a:xfrm>
        </p:spPr>
        <p:txBody>
          <a:bodyPr/>
          <a:lstStyle/>
          <a:p>
            <a:r>
              <a:rPr lang="en-US" dirty="0" smtClean="0"/>
              <a:t>Get </a:t>
            </a:r>
            <a:r>
              <a:rPr lang="en-US" dirty="0" err="1" smtClean="0"/>
              <a:t>OneDrive</a:t>
            </a:r>
            <a:r>
              <a:rPr lang="en-US" dirty="0" smtClean="0"/>
              <a:t> for Business in Office 365 cloud </a:t>
            </a:r>
          </a:p>
          <a:p>
            <a:pPr lvl="1"/>
            <a:r>
              <a:rPr lang="en-US" dirty="0" smtClean="0"/>
              <a:t>3 Steps: </a:t>
            </a:r>
            <a:r>
              <a:rPr lang="en-US" b="1" dirty="0" smtClean="0"/>
              <a:t>O</a:t>
            </a:r>
            <a:r>
              <a:rPr lang="en-US" dirty="0" smtClean="0"/>
              <a:t>nboard – </a:t>
            </a:r>
            <a:r>
              <a:rPr lang="en-US" b="1" dirty="0" smtClean="0"/>
              <a:t>N</a:t>
            </a:r>
            <a:r>
              <a:rPr lang="en-US" dirty="0" smtClean="0"/>
              <a:t>etwork – </a:t>
            </a:r>
            <a:r>
              <a:rPr lang="en-US" b="1" dirty="0" smtClean="0"/>
              <a:t>E</a:t>
            </a:r>
            <a:r>
              <a:rPr lang="en-US" dirty="0" smtClean="0"/>
              <a:t>mpower </a:t>
            </a:r>
            <a:r>
              <a:rPr lang="en-US" dirty="0" smtClean="0">
                <a:sym typeface="Wingdings" panose="05000000000000000000" pitchFamily="2" charset="2"/>
              </a:rPr>
              <a:t> ONE Drive setup</a:t>
            </a:r>
            <a:endParaRPr lang="en-US" dirty="0" smtClean="0"/>
          </a:p>
          <a:p>
            <a:pPr lvl="1"/>
            <a:r>
              <a:rPr lang="en-US" dirty="0" smtClean="0"/>
              <a:t>3 Decision points: - Identity, Licenses, and Rollout </a:t>
            </a:r>
            <a:r>
              <a:rPr lang="en-US" dirty="0"/>
              <a:t>– </a:t>
            </a:r>
            <a:r>
              <a:rPr lang="en-US" dirty="0" smtClean="0"/>
              <a:t>control rollout and grow </a:t>
            </a:r>
            <a:r>
              <a:rPr lang="en-US" dirty="0"/>
              <a:t>number of users in cloud on my </a:t>
            </a:r>
            <a:r>
              <a:rPr lang="en-US" dirty="0" smtClean="0"/>
              <a:t>schedule</a:t>
            </a:r>
            <a:endParaRPr lang="en-US" dirty="0"/>
          </a:p>
          <a:p>
            <a:r>
              <a:rPr lang="en-US" dirty="0" smtClean="0"/>
              <a:t>Try it for FREE today</a:t>
            </a:r>
          </a:p>
          <a:p>
            <a:pPr lvl="1"/>
            <a:r>
              <a:rPr lang="en-US" dirty="0" smtClean="0"/>
              <a:t>Get Office 365 Trial for 30 days. Turn on “SharePoint Online” licenses for trial users – that’s it!</a:t>
            </a:r>
          </a:p>
        </p:txBody>
      </p:sp>
    </p:spTree>
    <p:extLst>
      <p:ext uri="{BB962C8B-B14F-4D97-AF65-F5344CB8AC3E}">
        <p14:creationId xmlns:p14="http://schemas.microsoft.com/office/powerpoint/2010/main" val="1590890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ction="ppaction://hlinksldjump"/>
          </p:cNvPr>
          <p:cNvPicPr>
            <a:picLocks noChangeAspect="1"/>
          </p:cNvPicPr>
          <p:nvPr/>
        </p:nvPicPr>
        <p:blipFill>
          <a:blip r:embed="rId3"/>
          <a:stretch>
            <a:fillRect/>
          </a:stretch>
        </p:blipFill>
        <p:spPr>
          <a:xfrm>
            <a:off x="3740943" y="3268662"/>
            <a:ext cx="3886200" cy="1263958"/>
          </a:xfrm>
          <a:prstGeom prst="rect">
            <a:avLst/>
          </a:prstGeom>
        </p:spPr>
      </p:pic>
      <p:sp>
        <p:nvSpPr>
          <p:cNvPr id="4" name="Title 1"/>
          <p:cNvSpPr txBox="1">
            <a:spLocks/>
          </p:cNvSpPr>
          <p:nvPr/>
        </p:nvSpPr>
        <p:spPr>
          <a:xfrm>
            <a:off x="655637" y="373062"/>
            <a:ext cx="10056812" cy="2751698"/>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7200" b="0" kern="1200" cap="none" spc="-100" baseline="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dirty="0">
                <a:gradFill>
                  <a:gsLst>
                    <a:gs pos="91241">
                      <a:srgbClr val="505050"/>
                    </a:gs>
                    <a:gs pos="57000">
                      <a:srgbClr val="505050"/>
                    </a:gs>
                    <a:gs pos="18000">
                      <a:srgbClr val="505050"/>
                    </a:gs>
                  </a:gsLst>
                  <a:lin ang="5400000" scaled="0"/>
                </a:gradFill>
              </a:rPr>
              <a:t>Video</a:t>
            </a:r>
            <a:r>
              <a:rPr>
                <a:gradFill>
                  <a:gsLst>
                    <a:gs pos="91241">
                      <a:srgbClr val="505050"/>
                    </a:gs>
                    <a:gs pos="57000">
                      <a:srgbClr val="505050"/>
                    </a:gs>
                    <a:gs pos="18000">
                      <a:srgbClr val="505050"/>
                    </a:gs>
                  </a:gsLst>
                  <a:lin ang="5400000" scaled="0"/>
                </a:gradFill>
              </a:rPr>
              <a:t>: </a:t>
            </a:r>
            <a:r>
              <a:rPr smtClean="0">
                <a:gradFill>
                  <a:gsLst>
                    <a:gs pos="91241">
                      <a:srgbClr val="505050"/>
                    </a:gs>
                    <a:gs pos="57000">
                      <a:srgbClr val="505050"/>
                    </a:gs>
                    <a:gs pos="18000">
                      <a:srgbClr val="505050"/>
                    </a:gs>
                  </a:gsLst>
                  <a:lin ang="5400000" scaled="0"/>
                </a:gradFill>
              </a:rPr>
              <a:t>OneDrive </a:t>
            </a:r>
            <a:r>
              <a:rPr dirty="0">
                <a:gradFill>
                  <a:gsLst>
                    <a:gs pos="91241">
                      <a:srgbClr val="505050"/>
                    </a:gs>
                    <a:gs pos="57000">
                      <a:srgbClr val="505050"/>
                    </a:gs>
                    <a:gs pos="18000">
                      <a:srgbClr val="505050"/>
                    </a:gs>
                  </a:gsLst>
                  <a:lin ang="5400000" scaled="0"/>
                </a:gradFill>
              </a:rPr>
              <a:t>for Business</a:t>
            </a:r>
          </a:p>
        </p:txBody>
      </p:sp>
    </p:spTree>
    <p:extLst>
      <p:ext uri="{BB962C8B-B14F-4D97-AF65-F5344CB8AC3E}">
        <p14:creationId xmlns:p14="http://schemas.microsoft.com/office/powerpoint/2010/main" val="2474590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376381507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1"/>
          </p:nvPr>
        </p:nvSpPr>
        <p:spPr>
          <a:xfrm>
            <a:off x="274639" y="1212849"/>
            <a:ext cx="11889564" cy="3600986"/>
          </a:xfrm>
        </p:spPr>
        <p:txBody>
          <a:bodyPr/>
          <a:lstStyle/>
          <a:p>
            <a:pPr marL="485775" lvl="1" indent="-457200">
              <a:buFont typeface="+mj-lt"/>
              <a:buAutoNum type="arabicPeriod"/>
            </a:pPr>
            <a:r>
              <a:rPr lang="en-US" dirty="0" err="1" smtClean="0"/>
              <a:t>OneDrive</a:t>
            </a:r>
            <a:r>
              <a:rPr lang="en-US" dirty="0" smtClean="0"/>
              <a:t> for Business – </a:t>
            </a:r>
            <a:r>
              <a:rPr lang="en-US" dirty="0" smtClean="0">
                <a:hlinkClick r:id="rId2"/>
              </a:rPr>
              <a:t>http://www.onedrive.com/business</a:t>
            </a:r>
            <a:r>
              <a:rPr lang="en-US" dirty="0" smtClean="0"/>
              <a:t> </a:t>
            </a:r>
          </a:p>
          <a:p>
            <a:pPr marL="485775" lvl="1" indent="-457200">
              <a:buFont typeface="+mj-lt"/>
              <a:buAutoNum type="arabicPeriod"/>
            </a:pPr>
            <a:r>
              <a:rPr lang="en-US" dirty="0" smtClean="0"/>
              <a:t>TechNet article for setting up integrated </a:t>
            </a:r>
            <a:r>
              <a:rPr lang="en-US" dirty="0" err="1" smtClean="0"/>
              <a:t>OneDrive</a:t>
            </a:r>
            <a:r>
              <a:rPr lang="en-US" dirty="0" smtClean="0"/>
              <a:t> for Business experience for SharePoint 2013 </a:t>
            </a:r>
            <a:r>
              <a:rPr lang="en-US" dirty="0"/>
              <a:t>SP1 customers - </a:t>
            </a:r>
            <a:r>
              <a:rPr lang="en-US" dirty="0">
                <a:hlinkClick r:id="rId3"/>
              </a:rPr>
              <a:t>http://</a:t>
            </a:r>
            <a:r>
              <a:rPr lang="en-US" dirty="0" smtClean="0">
                <a:hlinkClick r:id="rId3"/>
              </a:rPr>
              <a:t>technet.microsoft.com/library/95fa5eaf-8130-4dca-814c-9c51eafae0d4</a:t>
            </a:r>
            <a:r>
              <a:rPr lang="en-US" dirty="0" smtClean="0"/>
              <a:t> </a:t>
            </a:r>
          </a:p>
          <a:p>
            <a:pPr marL="485775" lvl="1" indent="-457200">
              <a:buFont typeface="+mj-lt"/>
              <a:buAutoNum type="arabicPeriod"/>
            </a:pPr>
            <a:r>
              <a:rPr lang="en-US" dirty="0"/>
              <a:t>User migrates content from SharePoint 2013 SP1 </a:t>
            </a:r>
            <a:r>
              <a:rPr lang="en-US" dirty="0" err="1"/>
              <a:t>OneDrive</a:t>
            </a:r>
            <a:r>
              <a:rPr lang="en-US" dirty="0"/>
              <a:t> library to Office 365 </a:t>
            </a:r>
            <a:r>
              <a:rPr lang="en-US" dirty="0" err="1"/>
              <a:t>OneDrive</a:t>
            </a:r>
            <a:r>
              <a:rPr lang="en-US" dirty="0"/>
              <a:t> for Business library - </a:t>
            </a:r>
            <a:r>
              <a:rPr lang="en-US" dirty="0">
                <a:hlinkClick r:id="rId4"/>
              </a:rPr>
              <a:t>http://office.microsoft.com/redir/HA104145888.aspx</a:t>
            </a:r>
            <a:r>
              <a:rPr lang="en-US" dirty="0"/>
              <a:t> </a:t>
            </a:r>
          </a:p>
          <a:p>
            <a:pPr marL="485775" lvl="1" indent="-457200">
              <a:buFont typeface="+mj-lt"/>
              <a:buAutoNum type="arabicPeriod"/>
            </a:pPr>
            <a:r>
              <a:rPr lang="en-US" dirty="0" smtClean="0"/>
              <a:t>User migrates content from SharePoint 2010 </a:t>
            </a:r>
            <a:r>
              <a:rPr lang="en-US" dirty="0" err="1" smtClean="0"/>
              <a:t>MySite</a:t>
            </a:r>
            <a:r>
              <a:rPr lang="en-US" dirty="0" smtClean="0"/>
              <a:t> personal doc library to Office 365 </a:t>
            </a:r>
            <a:r>
              <a:rPr lang="en-US" dirty="0" err="1" smtClean="0"/>
              <a:t>OneDrive</a:t>
            </a:r>
            <a:r>
              <a:rPr lang="en-US" dirty="0" smtClean="0"/>
              <a:t> for Business library - </a:t>
            </a:r>
            <a:r>
              <a:rPr lang="en-US" dirty="0">
                <a:hlinkClick r:id="rId5"/>
              </a:rPr>
              <a:t>http://</a:t>
            </a:r>
            <a:r>
              <a:rPr lang="en-US" dirty="0" smtClean="0">
                <a:hlinkClick r:id="rId5"/>
              </a:rPr>
              <a:t>office.microsoft.com/redir/HA104187962.aspx</a:t>
            </a:r>
            <a:endParaRPr lang="en-US" dirty="0" smtClean="0"/>
          </a:p>
          <a:p>
            <a:pPr marL="485775" lvl="1" indent="-457200">
              <a:buFont typeface="+mj-lt"/>
              <a:buAutoNum type="arabicPeriod"/>
            </a:pPr>
            <a:r>
              <a:rPr lang="en-US" dirty="0" smtClean="0"/>
              <a:t>SharePoint Server </a:t>
            </a:r>
            <a:r>
              <a:rPr lang="en-US" dirty="0"/>
              <a:t>2013 Critical </a:t>
            </a:r>
            <a:r>
              <a:rPr lang="en-US" dirty="0" smtClean="0"/>
              <a:t>Updates Dec CU </a:t>
            </a:r>
            <a:r>
              <a:rPr lang="en-US" dirty="0"/>
              <a:t>- </a:t>
            </a:r>
            <a:r>
              <a:rPr lang="en-US" dirty="0">
                <a:hlinkClick r:id="rId6"/>
              </a:rPr>
              <a:t>http://</a:t>
            </a:r>
            <a:r>
              <a:rPr lang="en-US" dirty="0" smtClean="0">
                <a:hlinkClick r:id="rId6"/>
              </a:rPr>
              <a:t>technet.microsoft.com/en-us/sharepoint/jj891062.aspx</a:t>
            </a:r>
            <a:r>
              <a:rPr lang="en-US" dirty="0" smtClean="0"/>
              <a:t> </a:t>
            </a:r>
          </a:p>
          <a:p>
            <a:pPr marL="485775" lvl="1" indent="-457200">
              <a:buFont typeface="+mj-lt"/>
              <a:buAutoNum type="arabicPeriod"/>
            </a:pPr>
            <a:r>
              <a:rPr lang="en-US" dirty="0" smtClean="0"/>
              <a:t>SharePoint Server </a:t>
            </a:r>
            <a:r>
              <a:rPr lang="en-US" dirty="0"/>
              <a:t>2013 Service Pack 1 - </a:t>
            </a:r>
            <a:r>
              <a:rPr lang="en-US" dirty="0">
                <a:hlinkClick r:id="rId7"/>
              </a:rPr>
              <a:t>http://</a:t>
            </a:r>
            <a:r>
              <a:rPr lang="en-US" dirty="0" smtClean="0">
                <a:hlinkClick r:id="rId7"/>
              </a:rPr>
              <a:t>support.microsoft.com/kb/2817429</a:t>
            </a:r>
            <a:r>
              <a:rPr lang="en-US" dirty="0" smtClean="0"/>
              <a:t> </a:t>
            </a:r>
          </a:p>
          <a:p>
            <a:pPr marL="485775" lvl="1" indent="-457200">
              <a:buFont typeface="+mj-lt"/>
              <a:buAutoNum type="arabicPeriod"/>
            </a:pPr>
            <a:endParaRPr lang="en-US" dirty="0"/>
          </a:p>
        </p:txBody>
      </p:sp>
    </p:spTree>
    <p:extLst>
      <p:ext uri="{BB962C8B-B14F-4D97-AF65-F5344CB8AC3E}">
        <p14:creationId xmlns:p14="http://schemas.microsoft.com/office/powerpoint/2010/main" val="254060951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 &amp; 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6444" y="822148"/>
            <a:ext cx="4323588" cy="4439002"/>
          </a:xfrm>
          <a:prstGeom prst="rect">
            <a:avLst/>
          </a:prstGeom>
        </p:spPr>
      </p:pic>
    </p:spTree>
    <p:extLst>
      <p:ext uri="{BB962C8B-B14F-4D97-AF65-F5344CB8AC3E}">
        <p14:creationId xmlns:p14="http://schemas.microsoft.com/office/powerpoint/2010/main" val="162062598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t="25644" b="2316"/>
          <a:stretch/>
        </p:blipFill>
        <p:spPr>
          <a:xfrm>
            <a:off x="-128337" y="0"/>
            <a:ext cx="12564812" cy="6994525"/>
          </a:xfrm>
          <a:prstGeom prst="rect">
            <a:avLst/>
          </a:prstGeom>
        </p:spPr>
      </p:pic>
      <p:sp>
        <p:nvSpPr>
          <p:cNvPr id="4" name="Rectangle 3"/>
          <p:cNvSpPr>
            <a:spLocks/>
          </p:cNvSpPr>
          <p:nvPr/>
        </p:nvSpPr>
        <p:spPr bwMode="auto">
          <a:xfrm>
            <a:off x="2204604" y="1668462"/>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OneDrive for Business &amp; Mobility</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SPC245</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a:xfrm>
            <a:off x="-104071" y="0"/>
            <a:ext cx="12540546" cy="792481"/>
          </a:xfrm>
          <a:prstGeom prst="rect">
            <a:avLst/>
          </a:prstGeom>
          <a:solidFill>
            <a:schemeClr val="accent1"/>
          </a:solidFill>
        </p:spPr>
        <p:txBody>
          <a:bodyPr wrap="square" lIns="274320" tIns="182880" rIns="274320" bIns="182880" anchor="ctr">
            <a:noAutofit/>
          </a:bodyPr>
          <a:lstStyle/>
          <a:p>
            <a:pPr>
              <a:spcBef>
                <a:spcPts val="1200"/>
              </a:spcBef>
              <a:spcAft>
                <a:spcPts val="1800"/>
              </a:spcAft>
              <a:buSzPct val="100000"/>
            </a:pPr>
            <a:r>
              <a:rPr lang="en-US" sz="4000" dirty="0" smtClean="0">
                <a:ln>
                  <a:solidFill>
                    <a:srgbClr val="FFFFFF">
                      <a:alpha val="0"/>
                    </a:srgbClr>
                  </a:solidFill>
                </a:ln>
                <a:solidFill>
                  <a:srgbClr val="FFFFFF"/>
                </a:solidFill>
                <a:latin typeface="Segoe UI Light"/>
              </a:rPr>
              <a:t>Related Must See Sessions</a:t>
            </a:r>
            <a:endParaRPr lang="en-US" sz="4000" dirty="0">
              <a:ln>
                <a:solidFill>
                  <a:srgbClr val="FFFFFF">
                    <a:alpha val="0"/>
                  </a:srgbClr>
                </a:solidFill>
              </a:ln>
              <a:solidFill>
                <a:srgbClr val="FFFFFF"/>
              </a:solidFill>
              <a:latin typeface="Segoe UI Light"/>
            </a:endParaRPr>
          </a:p>
        </p:txBody>
      </p:sp>
      <p:sp>
        <p:nvSpPr>
          <p:cNvPr id="6" name="Rectangle 5"/>
          <p:cNvSpPr>
            <a:spLocks/>
          </p:cNvSpPr>
          <p:nvPr/>
        </p:nvSpPr>
        <p:spPr bwMode="auto">
          <a:xfrm>
            <a:off x="4210454" y="1667781"/>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Sharing Internally &amp; Externally </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SPC251</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a:spLocks/>
          </p:cNvSpPr>
          <p:nvPr/>
        </p:nvSpPr>
        <p:spPr bwMode="auto">
          <a:xfrm>
            <a:off x="6211541" y="1668462"/>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End to End eDiscovery in Office 365</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SPC396</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a:spLocks/>
          </p:cNvSpPr>
          <p:nvPr/>
        </p:nvSpPr>
        <p:spPr bwMode="auto">
          <a:xfrm>
            <a:off x="8212628" y="1668462"/>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OneDrive for Business Extensibility</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SPC347</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a:spLocks/>
          </p:cNvSpPr>
          <p:nvPr/>
        </p:nvSpPr>
        <p:spPr bwMode="auto">
          <a:xfrm>
            <a:off x="192540" y="1668462"/>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What’s up and what’s coming for </a:t>
            </a:r>
            <a:r>
              <a:rPr lang="en-US" sz="2000" dirty="0" err="1" smtClean="0">
                <a:gradFill>
                  <a:gsLst>
                    <a:gs pos="0">
                      <a:srgbClr val="FFFFFF"/>
                    </a:gs>
                    <a:gs pos="100000">
                      <a:srgbClr val="FFFFFF"/>
                    </a:gs>
                  </a:gsLst>
                  <a:lin ang="5400000" scaled="0"/>
                </a:gradFill>
                <a:ea typeface="Segoe UI" pitchFamily="34" charset="0"/>
                <a:cs typeface="Segoe UI" pitchFamily="34" charset="0"/>
              </a:rPr>
              <a:t>OneDrive</a:t>
            </a:r>
            <a:r>
              <a:rPr lang="en-US" sz="2000" dirty="0" smtClean="0">
                <a:gradFill>
                  <a:gsLst>
                    <a:gs pos="0">
                      <a:srgbClr val="FFFFFF"/>
                    </a:gs>
                    <a:gs pos="100000">
                      <a:srgbClr val="FFFFFF"/>
                    </a:gs>
                  </a:gsLst>
                  <a:lin ang="5400000" scaled="0"/>
                </a:gradFill>
                <a:ea typeface="Segoe UI" pitchFamily="34" charset="0"/>
                <a:cs typeface="Segoe UI" pitchFamily="34" charset="0"/>
              </a:rPr>
              <a:t> for Business</a:t>
            </a: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SPC268</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a:spLocks/>
          </p:cNvSpPr>
          <p:nvPr/>
        </p:nvSpPr>
        <p:spPr bwMode="auto">
          <a:xfrm>
            <a:off x="10208635" y="1668462"/>
            <a:ext cx="1981584" cy="19815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Document Retention in SharePoint and OneDrive</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SPC267</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a:spLocks/>
          </p:cNvSpPr>
          <p:nvPr/>
        </p:nvSpPr>
        <p:spPr bwMode="auto">
          <a:xfrm>
            <a:off x="923962" y="3725862"/>
            <a:ext cx="10668000" cy="182918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Partner Talk: Stanley Black &amp; Decker: rolling out </a:t>
            </a:r>
            <a:r>
              <a:rPr lang="en-US" sz="2000" dirty="0" err="1" smtClean="0">
                <a:gradFill>
                  <a:gsLst>
                    <a:gs pos="0">
                      <a:srgbClr val="FFFFFF"/>
                    </a:gs>
                    <a:gs pos="100000">
                      <a:srgbClr val="FFFFFF"/>
                    </a:gs>
                  </a:gsLst>
                  <a:lin ang="5400000" scaled="0"/>
                </a:gradFill>
                <a:ea typeface="Segoe UI" pitchFamily="34" charset="0"/>
                <a:cs typeface="Segoe UI" pitchFamily="34" charset="0"/>
              </a:rPr>
              <a:t>OneDrive</a:t>
            </a:r>
            <a:r>
              <a:rPr lang="en-US" sz="2000" dirty="0" smtClean="0">
                <a:gradFill>
                  <a:gsLst>
                    <a:gs pos="0">
                      <a:srgbClr val="FFFFFF"/>
                    </a:gs>
                    <a:gs pos="100000">
                      <a:srgbClr val="FFFFFF"/>
                    </a:gs>
                  </a:gsLst>
                  <a:lin ang="5400000" scaled="0"/>
                </a:gradFill>
                <a:ea typeface="Segoe UI" pitchFamily="34" charset="0"/>
                <a:cs typeface="Segoe UI" pitchFamily="34" charset="0"/>
              </a:rPr>
              <a:t> in Office 365 connected to SharePoint 2013 on-premises</a:t>
            </a: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SPC212</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52721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42445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97186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Appendix </a:t>
            </a:r>
            <a:endParaRPr lang="en-US" dirty="0"/>
          </a:p>
        </p:txBody>
      </p:sp>
    </p:spTree>
    <p:extLst>
      <p:ext uri="{BB962C8B-B14F-4D97-AF65-F5344CB8AC3E}">
        <p14:creationId xmlns:p14="http://schemas.microsoft.com/office/powerpoint/2010/main" val="57977980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SharePoint </a:t>
            </a:r>
            <a:r>
              <a:rPr lang="en-US" smtClean="0"/>
              <a:t>2007/2010</a:t>
            </a:r>
            <a:endParaRPr lang="en-US" dirty="0"/>
          </a:p>
        </p:txBody>
      </p:sp>
      <p:sp>
        <p:nvSpPr>
          <p:cNvPr id="3" name="Text Placeholder 2"/>
          <p:cNvSpPr>
            <a:spLocks noGrp="1"/>
          </p:cNvSpPr>
          <p:nvPr>
            <p:ph type="body" sz="quarter" idx="11"/>
          </p:nvPr>
        </p:nvSpPr>
        <p:spPr>
          <a:xfrm>
            <a:off x="274639" y="1212849"/>
            <a:ext cx="11889564" cy="3785652"/>
          </a:xfrm>
        </p:spPr>
        <p:txBody>
          <a:bodyPr/>
          <a:lstStyle/>
          <a:p>
            <a:r>
              <a:rPr lang="en-US" dirty="0"/>
              <a:t>You can also get </a:t>
            </a:r>
            <a:r>
              <a:rPr lang="en-US" dirty="0" err="1"/>
              <a:t>OneDrive</a:t>
            </a:r>
            <a:r>
              <a:rPr lang="en-US" dirty="0"/>
              <a:t> for </a:t>
            </a:r>
            <a:r>
              <a:rPr lang="en-US" dirty="0" smtClean="0"/>
              <a:t>Business!</a:t>
            </a:r>
            <a:endParaRPr lang="en-US" dirty="0"/>
          </a:p>
          <a:p>
            <a:r>
              <a:rPr lang="en-US" sz="2000" dirty="0">
                <a:gradFill>
                  <a:gsLst>
                    <a:gs pos="1250">
                      <a:schemeClr val="tx1"/>
                    </a:gs>
                    <a:gs pos="100000">
                      <a:schemeClr val="tx1"/>
                    </a:gs>
                  </a:gsLst>
                  <a:lin ang="5400000" scaled="0"/>
                </a:gradFill>
                <a:latin typeface="+mn-lt"/>
              </a:rPr>
              <a:t>Buy </a:t>
            </a:r>
            <a:r>
              <a:rPr lang="en-US" sz="2000" dirty="0" err="1">
                <a:gradFill>
                  <a:gsLst>
                    <a:gs pos="1250">
                      <a:schemeClr val="tx1"/>
                    </a:gs>
                    <a:gs pos="100000">
                      <a:schemeClr val="tx1"/>
                    </a:gs>
                  </a:gsLst>
                  <a:lin ang="5400000" scaled="0"/>
                </a:gradFill>
                <a:latin typeface="+mn-lt"/>
              </a:rPr>
              <a:t>OneDrive</a:t>
            </a:r>
            <a:r>
              <a:rPr lang="en-US" sz="2000" dirty="0">
                <a:gradFill>
                  <a:gsLst>
                    <a:gs pos="1250">
                      <a:schemeClr val="tx1"/>
                    </a:gs>
                    <a:gs pos="100000">
                      <a:schemeClr val="tx1"/>
                    </a:gs>
                  </a:gsLst>
                  <a:lin ang="5400000" scaled="0"/>
                </a:gradFill>
                <a:latin typeface="+mn-lt"/>
              </a:rPr>
              <a:t> for Business as standalone in the cloud </a:t>
            </a:r>
          </a:p>
          <a:p>
            <a:r>
              <a:rPr lang="en-US" sz="2000" dirty="0">
                <a:gradFill>
                  <a:gsLst>
                    <a:gs pos="1250">
                      <a:schemeClr val="tx1"/>
                    </a:gs>
                    <a:gs pos="100000">
                      <a:schemeClr val="tx1"/>
                    </a:gs>
                  </a:gsLst>
                  <a:lin ang="5400000" scaled="0"/>
                </a:gradFill>
                <a:latin typeface="+mn-lt"/>
              </a:rPr>
              <a:t>No integration with on premises</a:t>
            </a:r>
          </a:p>
          <a:p>
            <a:r>
              <a:rPr lang="en-US" dirty="0"/>
              <a:t>Pros:</a:t>
            </a:r>
          </a:p>
          <a:p>
            <a:r>
              <a:rPr lang="en-US" sz="2000" dirty="0">
                <a:gradFill>
                  <a:gsLst>
                    <a:gs pos="1250">
                      <a:schemeClr val="tx1"/>
                    </a:gs>
                    <a:gs pos="100000">
                      <a:schemeClr val="tx1"/>
                    </a:gs>
                  </a:gsLst>
                  <a:lin ang="5400000" scaled="0"/>
                </a:gradFill>
                <a:latin typeface="+mn-lt"/>
              </a:rPr>
              <a:t>You can </a:t>
            </a:r>
            <a:r>
              <a:rPr lang="en-US" sz="2000" b="1" dirty="0">
                <a:gradFill>
                  <a:gsLst>
                    <a:gs pos="1250">
                      <a:schemeClr val="tx1"/>
                    </a:gs>
                    <a:gs pos="100000">
                      <a:schemeClr val="tx1"/>
                    </a:gs>
                  </a:gsLst>
                  <a:lin ang="5400000" scaled="0"/>
                </a:gradFill>
                <a:latin typeface="+mn-lt"/>
              </a:rPr>
              <a:t>still</a:t>
            </a:r>
            <a:r>
              <a:rPr lang="en-US" sz="2000" dirty="0">
                <a:gradFill>
                  <a:gsLst>
                    <a:gs pos="1250">
                      <a:schemeClr val="tx1"/>
                    </a:gs>
                    <a:gs pos="100000">
                      <a:schemeClr val="tx1"/>
                    </a:gs>
                  </a:gsLst>
                  <a:lin ang="5400000" scaled="0"/>
                </a:gradFill>
                <a:latin typeface="+mn-lt"/>
              </a:rPr>
              <a:t> </a:t>
            </a:r>
            <a:r>
              <a:rPr lang="en-US" sz="2000" dirty="0" err="1">
                <a:gradFill>
                  <a:gsLst>
                    <a:gs pos="1250">
                      <a:schemeClr val="tx1"/>
                    </a:gs>
                    <a:gs pos="100000">
                      <a:schemeClr val="tx1"/>
                    </a:gs>
                  </a:gsLst>
                  <a:lin ang="5400000" scaled="0"/>
                </a:gradFill>
                <a:latin typeface="+mn-lt"/>
              </a:rPr>
              <a:t>DirSync</a:t>
            </a:r>
            <a:r>
              <a:rPr lang="en-US" sz="2000" dirty="0">
                <a:gradFill>
                  <a:gsLst>
                    <a:gs pos="1250">
                      <a:schemeClr val="tx1"/>
                    </a:gs>
                    <a:gs pos="100000">
                      <a:schemeClr val="tx1"/>
                    </a:gs>
                  </a:gsLst>
                  <a:lin ang="5400000" scaled="0"/>
                </a:gradFill>
                <a:latin typeface="+mn-lt"/>
              </a:rPr>
              <a:t> and </a:t>
            </a:r>
            <a:r>
              <a:rPr lang="en-US" sz="2000" dirty="0" smtClean="0">
                <a:gradFill>
                  <a:gsLst>
                    <a:gs pos="1250">
                      <a:schemeClr val="tx1"/>
                    </a:gs>
                    <a:gs pos="100000">
                      <a:schemeClr val="tx1"/>
                    </a:gs>
                  </a:gsLst>
                  <a:lin ang="5400000" scaled="0"/>
                </a:gradFill>
                <a:latin typeface="+mn-lt"/>
              </a:rPr>
              <a:t>setup </a:t>
            </a:r>
            <a:r>
              <a:rPr lang="en-US" sz="2000" dirty="0">
                <a:gradFill>
                  <a:gsLst>
                    <a:gs pos="1250">
                      <a:schemeClr val="tx1"/>
                    </a:gs>
                    <a:gs pos="100000">
                      <a:schemeClr val="tx1"/>
                    </a:gs>
                  </a:gsLst>
                  <a:lin ang="5400000" scaled="0"/>
                </a:gradFill>
                <a:latin typeface="+mn-lt"/>
              </a:rPr>
              <a:t>Single Sign </a:t>
            </a:r>
            <a:r>
              <a:rPr lang="en-US" sz="2000" dirty="0" smtClean="0">
                <a:gradFill>
                  <a:gsLst>
                    <a:gs pos="1250">
                      <a:schemeClr val="tx1"/>
                    </a:gs>
                    <a:gs pos="100000">
                      <a:schemeClr val="tx1"/>
                    </a:gs>
                  </a:gsLst>
                  <a:lin ang="5400000" scaled="0"/>
                </a:gradFill>
                <a:latin typeface="+mn-lt"/>
              </a:rPr>
              <a:t>On</a:t>
            </a:r>
            <a:endParaRPr lang="en-US" sz="2000" dirty="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rPr>
              <a:t>Get all the advantages of cloud, SharePoint Online </a:t>
            </a:r>
            <a:r>
              <a:rPr lang="en-US" sz="2000" dirty="0" smtClean="0">
                <a:gradFill>
                  <a:gsLst>
                    <a:gs pos="1250">
                      <a:schemeClr val="tx1"/>
                    </a:gs>
                    <a:gs pos="100000">
                      <a:schemeClr val="tx1"/>
                    </a:gs>
                  </a:gsLst>
                  <a:lin ang="5400000" scaled="0"/>
                </a:gradFill>
                <a:latin typeface="+mn-lt"/>
              </a:rPr>
              <a:t>features, </a:t>
            </a:r>
            <a:r>
              <a:rPr lang="en-US" sz="2000" dirty="0">
                <a:gradFill>
                  <a:gsLst>
                    <a:gs pos="1250">
                      <a:schemeClr val="tx1"/>
                    </a:gs>
                    <a:gs pos="100000">
                      <a:schemeClr val="tx1"/>
                    </a:gs>
                  </a:gsLst>
                  <a:lin ang="5400000" scaled="0"/>
                </a:gradFill>
                <a:latin typeface="+mn-lt"/>
              </a:rPr>
              <a:t>Office 365 security and </a:t>
            </a:r>
            <a:r>
              <a:rPr lang="en-US" sz="2000" dirty="0" smtClean="0">
                <a:gradFill>
                  <a:gsLst>
                    <a:gs pos="1250">
                      <a:schemeClr val="tx1"/>
                    </a:gs>
                    <a:gs pos="100000">
                      <a:schemeClr val="tx1"/>
                    </a:gs>
                  </a:gsLst>
                  <a:lin ang="5400000" scaled="0"/>
                </a:gradFill>
                <a:latin typeface="+mn-lt"/>
              </a:rPr>
              <a:t>compliance</a:t>
            </a:r>
            <a:endParaRPr lang="en-US" sz="2000" dirty="0">
              <a:gradFill>
                <a:gsLst>
                  <a:gs pos="1250">
                    <a:schemeClr val="tx1"/>
                  </a:gs>
                  <a:gs pos="100000">
                    <a:schemeClr val="tx1"/>
                  </a:gs>
                </a:gsLst>
                <a:lin ang="5400000" scaled="0"/>
              </a:gradFill>
              <a:latin typeface="+mn-lt"/>
            </a:endParaRPr>
          </a:p>
          <a:p>
            <a:r>
              <a:rPr lang="en-US" dirty="0"/>
              <a:t>Cons:</a:t>
            </a:r>
          </a:p>
          <a:p>
            <a:r>
              <a:rPr lang="en-US" sz="2000" dirty="0">
                <a:gradFill>
                  <a:gsLst>
                    <a:gs pos="1250">
                      <a:schemeClr val="tx1"/>
                    </a:gs>
                    <a:gs pos="100000">
                      <a:schemeClr val="tx1"/>
                    </a:gs>
                  </a:gsLst>
                  <a:lin ang="5400000" scaled="0"/>
                </a:gradFill>
                <a:latin typeface="+mn-lt"/>
              </a:rPr>
              <a:t>There is no redirection </a:t>
            </a:r>
            <a:r>
              <a:rPr lang="en-US" sz="2000" dirty="0" smtClean="0">
                <a:gradFill>
                  <a:gsLst>
                    <a:gs pos="1250">
                      <a:schemeClr val="tx1"/>
                    </a:gs>
                    <a:gs pos="100000">
                      <a:schemeClr val="tx1"/>
                    </a:gs>
                  </a:gsLst>
                  <a:lin ang="5400000" scaled="0"/>
                </a:gradFill>
                <a:latin typeface="+mn-lt"/>
              </a:rPr>
              <a:t>from </a:t>
            </a:r>
            <a:r>
              <a:rPr lang="en-US" sz="2000" dirty="0" err="1">
                <a:gradFill>
                  <a:gsLst>
                    <a:gs pos="1250">
                      <a:schemeClr val="tx1"/>
                    </a:gs>
                    <a:gs pos="100000">
                      <a:schemeClr val="tx1"/>
                    </a:gs>
                  </a:gsLst>
                  <a:lin ang="5400000" scaled="0"/>
                </a:gradFill>
                <a:latin typeface="+mn-lt"/>
              </a:rPr>
              <a:t>MySites</a:t>
            </a:r>
            <a:r>
              <a:rPr lang="en-US" sz="2000" dirty="0">
                <a:gradFill>
                  <a:gsLst>
                    <a:gs pos="1250">
                      <a:schemeClr val="tx1"/>
                    </a:gs>
                    <a:gs pos="100000">
                      <a:schemeClr val="tx1"/>
                    </a:gs>
                  </a:gsLst>
                  <a:lin ang="5400000" scaled="0"/>
                </a:gradFill>
                <a:latin typeface="+mn-lt"/>
              </a:rPr>
              <a:t> </a:t>
            </a:r>
            <a:r>
              <a:rPr lang="en-US" sz="2000" dirty="0" smtClean="0">
                <a:gradFill>
                  <a:gsLst>
                    <a:gs pos="1250">
                      <a:schemeClr val="tx1"/>
                    </a:gs>
                    <a:gs pos="100000">
                      <a:schemeClr val="tx1"/>
                    </a:gs>
                  </a:gsLst>
                  <a:lin ang="5400000" scaled="0"/>
                </a:gradFill>
                <a:latin typeface="+mn-lt"/>
              </a:rPr>
              <a:t>for </a:t>
            </a:r>
            <a:r>
              <a:rPr lang="en-US" sz="2000" dirty="0">
                <a:gradFill>
                  <a:gsLst>
                    <a:gs pos="1250">
                      <a:schemeClr val="tx1"/>
                    </a:gs>
                    <a:gs pos="100000">
                      <a:schemeClr val="tx1"/>
                    </a:gs>
                  </a:gsLst>
                  <a:lin ang="5400000" scaled="0"/>
                </a:gradFill>
                <a:latin typeface="+mn-lt"/>
              </a:rPr>
              <a:t>personal document </a:t>
            </a:r>
            <a:r>
              <a:rPr lang="en-US" sz="2000" dirty="0" smtClean="0">
                <a:gradFill>
                  <a:gsLst>
                    <a:gs pos="1250">
                      <a:schemeClr val="tx1"/>
                    </a:gs>
                    <a:gs pos="100000">
                      <a:schemeClr val="tx1"/>
                    </a:gs>
                  </a:gsLst>
                  <a:lin ang="5400000" scaled="0"/>
                </a:gradFill>
                <a:latin typeface="+mn-lt"/>
              </a:rPr>
              <a:t>library</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89176684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icrosoft_OneDrive_Review0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81" y="0"/>
            <a:ext cx="12435593" cy="6995021"/>
          </a:xfrm>
          <a:prstGeom prst="rect">
            <a:avLst/>
          </a:prstGeom>
        </p:spPr>
      </p:pic>
    </p:spTree>
    <p:extLst>
      <p:ext uri="{BB962C8B-B14F-4D97-AF65-F5344CB8AC3E}">
        <p14:creationId xmlns:p14="http://schemas.microsoft.com/office/powerpoint/2010/main" val="39603201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2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OneDrive</a:t>
            </a:r>
            <a:r>
              <a:rPr lang="en-US" dirty="0" smtClean="0"/>
              <a:t> for Business in Office 365 cloud</a:t>
            </a:r>
            <a:endParaRPr lang="en-US" dirty="0"/>
          </a:p>
        </p:txBody>
      </p:sp>
      <p:sp>
        <p:nvSpPr>
          <p:cNvPr id="4" name="Text Placeholder 3"/>
          <p:cNvSpPr>
            <a:spLocks noGrp="1"/>
          </p:cNvSpPr>
          <p:nvPr>
            <p:ph type="body" sz="quarter" idx="11"/>
          </p:nvPr>
        </p:nvSpPr>
        <p:spPr>
          <a:xfrm>
            <a:off x="252437" y="1249266"/>
            <a:ext cx="7490201" cy="4001095"/>
          </a:xfrm>
        </p:spPr>
        <p:txBody>
          <a:bodyPr/>
          <a:lstStyle/>
          <a:p>
            <a:r>
              <a:rPr lang="en-US" dirty="0"/>
              <a:t>Cloud Advantage</a:t>
            </a:r>
          </a:p>
          <a:p>
            <a:pPr lvl="1"/>
            <a:r>
              <a:rPr lang="en-US" dirty="0"/>
              <a:t>Always available—at work, home, or on the road</a:t>
            </a:r>
          </a:p>
          <a:p>
            <a:pPr lvl="1"/>
            <a:r>
              <a:rPr lang="en-US" dirty="0"/>
              <a:t>Easy access for mobile devices</a:t>
            </a:r>
          </a:p>
          <a:p>
            <a:pPr lvl="1"/>
            <a:r>
              <a:rPr lang="en-US" dirty="0"/>
              <a:t>Easiest way to collaborate with coworkers/customers/partners</a:t>
            </a:r>
          </a:p>
          <a:p>
            <a:pPr lvl="1"/>
            <a:r>
              <a:rPr lang="en-US" dirty="0"/>
              <a:t>Continuous improvement, based on usage, feedback, and data-driven experimentation</a:t>
            </a:r>
          </a:p>
          <a:p>
            <a:pPr lvl="1"/>
            <a:r>
              <a:rPr lang="en-US" dirty="0"/>
              <a:t>Elastic expansion over time</a:t>
            </a:r>
          </a:p>
          <a:p>
            <a:pPr lvl="1"/>
            <a:r>
              <a:rPr lang="en-US" dirty="0"/>
              <a:t>New</a:t>
            </a:r>
            <a:r>
              <a:rPr lang="en-US"/>
              <a:t> features like Oslo, Mac client sync – include in SharePoint </a:t>
            </a:r>
            <a:r>
              <a:rPr lang="en-US" smtClean="0"/>
              <a:t>Online</a:t>
            </a:r>
            <a:endParaRPr lang="en-US" dirty="0"/>
          </a:p>
          <a:p>
            <a:pPr lvl="1"/>
            <a:r>
              <a:rPr lang="en-US" b="1" dirty="0"/>
              <a:t>Single Identity</a:t>
            </a:r>
          </a:p>
          <a:p>
            <a:pPr lvl="1"/>
            <a:r>
              <a:rPr lang="en-US" b="1" dirty="0"/>
              <a:t>Office</a:t>
            </a:r>
            <a:r>
              <a:rPr lang="en-US" b="1"/>
              <a:t> Client </a:t>
            </a:r>
            <a:r>
              <a:rPr lang="en-US" b="1" smtClean="0"/>
              <a:t>Integration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614" y="1223467"/>
            <a:ext cx="1780429" cy="267326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5051" y="3975578"/>
            <a:ext cx="4006992" cy="267326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9283" y="4779599"/>
            <a:ext cx="2804561" cy="186924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614" y="1212849"/>
            <a:ext cx="1780429" cy="267326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5051" y="3964960"/>
            <a:ext cx="4006992" cy="267326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9283" y="4768981"/>
            <a:ext cx="2804561" cy="1869240"/>
          </a:xfrm>
          <a:prstGeom prst="rect">
            <a:avLst/>
          </a:prstGeom>
        </p:spPr>
      </p:pic>
    </p:spTree>
    <p:extLst>
      <p:ext uri="{BB962C8B-B14F-4D97-AF65-F5344CB8AC3E}">
        <p14:creationId xmlns:p14="http://schemas.microsoft.com/office/powerpoint/2010/main" val="175181245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Session objectives</a:t>
            </a:r>
            <a:endParaRPr lang="en-US" dirty="0"/>
          </a:p>
        </p:txBody>
      </p:sp>
      <p:sp>
        <p:nvSpPr>
          <p:cNvPr id="5" name="Text Placeholder 4"/>
          <p:cNvSpPr>
            <a:spLocks noGrp="1"/>
          </p:cNvSpPr>
          <p:nvPr>
            <p:ph type="body" sz="quarter" idx="11"/>
          </p:nvPr>
        </p:nvSpPr>
        <p:spPr>
          <a:xfrm>
            <a:off x="274639" y="1212849"/>
            <a:ext cx="11889564" cy="4493538"/>
          </a:xfrm>
        </p:spPr>
        <p:txBody>
          <a:bodyPr/>
          <a:lstStyle/>
          <a:p>
            <a:r>
              <a:rPr lang="en-US" dirty="0" err="1" smtClean="0">
                <a:gradFill>
                  <a:gsLst>
                    <a:gs pos="2920">
                      <a:schemeClr val="tx2"/>
                    </a:gs>
                    <a:gs pos="39000">
                      <a:schemeClr val="tx2"/>
                    </a:gs>
                  </a:gsLst>
                  <a:lin ang="5400000" scaled="0"/>
                </a:gradFill>
              </a:rPr>
              <a:t>OneDrive</a:t>
            </a:r>
            <a:r>
              <a:rPr lang="en-US" dirty="0" smtClean="0">
                <a:gradFill>
                  <a:gsLst>
                    <a:gs pos="2920">
                      <a:schemeClr val="tx2"/>
                    </a:gs>
                    <a:gs pos="39000">
                      <a:schemeClr val="tx2"/>
                    </a:gs>
                  </a:gsLst>
                  <a:lin ang="5400000" scaled="0"/>
                </a:gradFill>
              </a:rPr>
              <a:t> </a:t>
            </a:r>
            <a:r>
              <a:rPr lang="en-US" dirty="0">
                <a:gradFill>
                  <a:gsLst>
                    <a:gs pos="2920">
                      <a:schemeClr val="tx2"/>
                    </a:gs>
                    <a:gs pos="39000">
                      <a:schemeClr val="tx2"/>
                    </a:gs>
                  </a:gsLst>
                  <a:lin ang="5400000" scaled="0"/>
                </a:gradFill>
              </a:rPr>
              <a:t>for </a:t>
            </a:r>
            <a:r>
              <a:rPr lang="en-US" dirty="0" smtClean="0">
                <a:gradFill>
                  <a:gsLst>
                    <a:gs pos="2920">
                      <a:schemeClr val="tx2"/>
                    </a:gs>
                    <a:gs pos="39000">
                      <a:schemeClr val="tx2"/>
                    </a:gs>
                  </a:gsLst>
                  <a:lin ang="5400000" scaled="0"/>
                </a:gradFill>
              </a:rPr>
              <a:t>Business</a:t>
            </a:r>
          </a:p>
          <a:p>
            <a:pPr lvl="1"/>
            <a:r>
              <a:rPr lang="en-US" dirty="0" smtClean="0"/>
              <a:t>Customers who are currently running SharePoint 2013 can quickly get setup with </a:t>
            </a:r>
            <a:r>
              <a:rPr lang="en-US" dirty="0" err="1" smtClean="0"/>
              <a:t>OneDrive</a:t>
            </a:r>
            <a:r>
              <a:rPr lang="en-US" dirty="0" smtClean="0"/>
              <a:t> in the Office 365 cloud without moving any of their SharePoint workloads to the cloud</a:t>
            </a:r>
            <a:endParaRPr lang="en-US" dirty="0"/>
          </a:p>
          <a:p>
            <a:pPr lvl="1"/>
            <a:r>
              <a:rPr lang="en-US" dirty="0" smtClean="0"/>
              <a:t>Easy integrated experience for users of </a:t>
            </a:r>
            <a:r>
              <a:rPr lang="en-US" b="1" dirty="0" smtClean="0"/>
              <a:t>SharePoint </a:t>
            </a:r>
            <a:r>
              <a:rPr lang="en-US" b="1" dirty="0"/>
              <a:t>Server 2013 &lt;&gt; </a:t>
            </a:r>
            <a:r>
              <a:rPr lang="en-US" b="1" dirty="0" err="1"/>
              <a:t>OneDrive</a:t>
            </a:r>
            <a:r>
              <a:rPr lang="en-US" b="1" dirty="0"/>
              <a:t> for Business </a:t>
            </a:r>
            <a:r>
              <a:rPr lang="en-US" dirty="0"/>
              <a:t>(in Office 365 cloud) </a:t>
            </a:r>
          </a:p>
          <a:p>
            <a:r>
              <a:rPr lang="en-US" dirty="0">
                <a:gradFill>
                  <a:gsLst>
                    <a:gs pos="2920">
                      <a:schemeClr val="tx2"/>
                    </a:gs>
                    <a:gs pos="39000">
                      <a:schemeClr val="tx2"/>
                    </a:gs>
                  </a:gsLst>
                  <a:lin ang="5400000" scaled="0"/>
                </a:gradFill>
              </a:rPr>
              <a:t>Connecting your on-premises SharePoint Server deployment </a:t>
            </a:r>
            <a:r>
              <a:rPr lang="en-US" dirty="0" smtClean="0">
                <a:gradFill>
                  <a:gsLst>
                    <a:gs pos="2920">
                      <a:schemeClr val="tx2"/>
                    </a:gs>
                    <a:gs pos="39000">
                      <a:schemeClr val="tx2"/>
                    </a:gs>
                  </a:gsLst>
                  <a:lin ang="5400000" scaled="0"/>
                </a:gradFill>
              </a:rPr>
              <a:t>to </a:t>
            </a:r>
            <a:r>
              <a:rPr lang="en-US" dirty="0" err="1" smtClean="0">
                <a:gradFill>
                  <a:gsLst>
                    <a:gs pos="2920">
                      <a:schemeClr val="tx2"/>
                    </a:gs>
                    <a:gs pos="39000">
                      <a:schemeClr val="tx2"/>
                    </a:gs>
                  </a:gsLst>
                  <a:lin ang="5400000" scaled="0"/>
                </a:gradFill>
              </a:rPr>
              <a:t>OneDrive</a:t>
            </a:r>
            <a:r>
              <a:rPr lang="en-US" dirty="0" smtClean="0">
                <a:gradFill>
                  <a:gsLst>
                    <a:gs pos="2920">
                      <a:schemeClr val="tx2"/>
                    </a:gs>
                    <a:gs pos="39000">
                      <a:schemeClr val="tx2"/>
                    </a:gs>
                  </a:gsLst>
                  <a:lin ang="5400000" scaled="0"/>
                </a:gradFill>
              </a:rPr>
              <a:t> for Business</a:t>
            </a:r>
          </a:p>
          <a:p>
            <a:pPr lvl="1"/>
            <a:r>
              <a:rPr lang="en-US" b="1" dirty="0" smtClean="0"/>
              <a:t>Setup </a:t>
            </a:r>
            <a:r>
              <a:rPr lang="en-US" b="1" dirty="0" err="1" smtClean="0"/>
              <a:t>OneDrive</a:t>
            </a:r>
            <a:r>
              <a:rPr lang="en-US" b="1" dirty="0" smtClean="0"/>
              <a:t> for Business </a:t>
            </a:r>
            <a:r>
              <a:rPr lang="en-US" dirty="0" smtClean="0"/>
              <a:t>in the Office 365 cloud for your SharePoint on-premises users</a:t>
            </a:r>
          </a:p>
          <a:p>
            <a:pPr lvl="1"/>
            <a:r>
              <a:rPr lang="en-US" dirty="0" smtClean="0"/>
              <a:t>Ways </a:t>
            </a:r>
            <a:r>
              <a:rPr lang="en-US" dirty="0"/>
              <a:t>to synchronize your on-premises directory data to the cloud to achieve </a:t>
            </a:r>
            <a:r>
              <a:rPr lang="en-US" b="1" dirty="0"/>
              <a:t>identity SSO (single </a:t>
            </a:r>
            <a:r>
              <a:rPr lang="en-US" b="1" dirty="0" smtClean="0"/>
              <a:t>sign-on) </a:t>
            </a:r>
            <a:r>
              <a:rPr lang="en-US" dirty="0" smtClean="0"/>
              <a:t>– the solution that best fits your business needs</a:t>
            </a:r>
          </a:p>
          <a:p>
            <a:pPr lvl="1"/>
            <a:r>
              <a:rPr lang="en-US" b="1" dirty="0"/>
              <a:t>R</a:t>
            </a:r>
            <a:r>
              <a:rPr lang="en-US" b="1" dirty="0" smtClean="0"/>
              <a:t>ollout</a:t>
            </a:r>
            <a:r>
              <a:rPr lang="en-US" dirty="0" smtClean="0"/>
              <a:t> </a:t>
            </a:r>
            <a:r>
              <a:rPr lang="en-US" dirty="0"/>
              <a:t>of </a:t>
            </a:r>
            <a:r>
              <a:rPr lang="en-US" dirty="0" err="1"/>
              <a:t>OneDrive</a:t>
            </a:r>
            <a:r>
              <a:rPr lang="en-US" dirty="0"/>
              <a:t> for Business </a:t>
            </a:r>
            <a:r>
              <a:rPr lang="en-US" dirty="0" smtClean="0"/>
              <a:t>across </a:t>
            </a:r>
            <a:r>
              <a:rPr lang="en-US" dirty="0"/>
              <a:t>your </a:t>
            </a:r>
            <a:r>
              <a:rPr lang="en-US" dirty="0" smtClean="0"/>
              <a:t>organization</a:t>
            </a:r>
          </a:p>
        </p:txBody>
      </p:sp>
    </p:spTree>
    <p:extLst>
      <p:ext uri="{BB962C8B-B14F-4D97-AF65-F5344CB8AC3E}">
        <p14:creationId xmlns:p14="http://schemas.microsoft.com/office/powerpoint/2010/main" val="3709094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0" dur="500"/>
                                        <p:tgtEl>
                                          <p:spTgt spid="5">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3" dur="500"/>
                                        <p:tgtEl>
                                          <p:spTgt spid="5">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1" dur="500"/>
                                        <p:tgtEl>
                                          <p:spTgt spid="5">
                                            <p:txEl>
                                              <p:pRg st="3" end="3"/>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randombar(horizontal)">
                                      <p:cBhvr>
                                        <p:cTn id="24" dur="500"/>
                                        <p:tgtEl>
                                          <p:spTgt spid="5">
                                            <p:txEl>
                                              <p:pRg st="4" end="4"/>
                                            </p:txEl>
                                          </p:spTgt>
                                        </p:tgtEl>
                                      </p:cBhvr>
                                    </p:animEffect>
                                  </p:childTnLst>
                                </p:cTn>
                              </p:par>
                              <p:par>
                                <p:cTn id="25" presetID="14" presetClass="entr" presetSubtype="1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27" dur="500"/>
                                        <p:tgtEl>
                                          <p:spTgt spid="5">
                                            <p:txEl>
                                              <p:pRg st="5" end="5"/>
                                            </p:txEl>
                                          </p:spTgt>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randombar(horizontal)">
                                      <p:cBhvr>
                                        <p:cTn id="3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Storage Needs</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a:t>Information worker wants</a:t>
            </a:r>
          </a:p>
          <a:p>
            <a:r>
              <a:rPr lang="en-US" sz="2000" dirty="0">
                <a:gradFill>
                  <a:gsLst>
                    <a:gs pos="1250">
                      <a:schemeClr val="tx1"/>
                    </a:gs>
                    <a:gs pos="100000">
                      <a:schemeClr val="tx1"/>
                    </a:gs>
                  </a:gsLst>
                  <a:lin ang="5400000" scaled="0"/>
                </a:gradFill>
                <a:latin typeface="+mn-lt"/>
              </a:rPr>
              <a:t>Easy-to-use solutions</a:t>
            </a:r>
          </a:p>
          <a:p>
            <a:r>
              <a:rPr lang="en-US" sz="2000" dirty="0">
                <a:gradFill>
                  <a:gsLst>
                    <a:gs pos="1250">
                      <a:schemeClr val="tx1"/>
                    </a:gs>
                    <a:gs pos="100000">
                      <a:schemeClr val="tx1"/>
                    </a:gs>
                  </a:gsLst>
                  <a:lin ang="5400000" scaled="0"/>
                </a:gradFill>
                <a:latin typeface="+mn-lt"/>
              </a:rPr>
              <a:t>Features like sync to PC or Mac – take my content with me</a:t>
            </a:r>
          </a:p>
          <a:p>
            <a:r>
              <a:rPr lang="en-US" sz="2000" dirty="0">
                <a:gradFill>
                  <a:gsLst>
                    <a:gs pos="1250">
                      <a:schemeClr val="tx1"/>
                    </a:gs>
                    <a:gs pos="100000">
                      <a:schemeClr val="tx1"/>
                    </a:gs>
                  </a:gsLst>
                  <a:lin ang="5400000" scaled="0"/>
                </a:gradFill>
                <a:latin typeface="+mn-lt"/>
              </a:rPr>
              <a:t>Device support on PC, tablet, phone </a:t>
            </a:r>
          </a:p>
          <a:p>
            <a:r>
              <a:rPr lang="en-US" sz="2000" dirty="0">
                <a:gradFill>
                  <a:gsLst>
                    <a:gs pos="1250">
                      <a:schemeClr val="tx1"/>
                    </a:gs>
                    <a:gs pos="100000">
                      <a:schemeClr val="tx1"/>
                    </a:gs>
                  </a:gsLst>
                  <a:lin ang="5400000" scaled="0"/>
                </a:gradFill>
                <a:latin typeface="+mn-lt"/>
              </a:rPr>
              <a:t>Easy sharing and collaboration that just works</a:t>
            </a:r>
          </a:p>
          <a:p>
            <a:pPr marL="0" indent="0">
              <a:buNone/>
            </a:pPr>
            <a:r>
              <a:rPr lang="en-US"/>
              <a:t>IT </a:t>
            </a:r>
            <a:r>
              <a:rPr lang="en-US" dirty="0"/>
              <a:t>Professional</a:t>
            </a:r>
            <a:r>
              <a:rPr lang="en-US"/>
              <a:t> wants</a:t>
            </a:r>
            <a:endParaRPr lang="en-US" dirty="0"/>
          </a:p>
          <a:p>
            <a:r>
              <a:rPr lang="en-US" sz="2000" dirty="0">
                <a:gradFill>
                  <a:gsLst>
                    <a:gs pos="1250">
                      <a:schemeClr val="tx1"/>
                    </a:gs>
                    <a:gs pos="100000">
                      <a:schemeClr val="tx1"/>
                    </a:gs>
                  </a:gsLst>
                  <a:lin ang="5400000" scaled="0"/>
                </a:gradFill>
                <a:latin typeface="+mn-lt"/>
              </a:rPr>
              <a:t>Products they can manage and meets their company policies</a:t>
            </a:r>
          </a:p>
          <a:p>
            <a:r>
              <a:rPr lang="en-US" sz="2000" dirty="0">
                <a:gradFill>
                  <a:gsLst>
                    <a:gs pos="1250">
                      <a:schemeClr val="tx1"/>
                    </a:gs>
                    <a:gs pos="100000">
                      <a:schemeClr val="tx1"/>
                    </a:gs>
                  </a:gsLst>
                  <a:lin ang="5400000" scaled="0"/>
                </a:gradFill>
                <a:latin typeface="+mn-lt"/>
              </a:rPr>
              <a:t>Control of cost, growth of storage</a:t>
            </a:r>
          </a:p>
          <a:p>
            <a:r>
              <a:rPr lang="en-US" sz="2000" dirty="0">
                <a:gradFill>
                  <a:gsLst>
                    <a:gs pos="1250">
                      <a:schemeClr val="tx1"/>
                    </a:gs>
                    <a:gs pos="100000">
                      <a:schemeClr val="tx1"/>
                    </a:gs>
                  </a:gsLst>
                  <a:lin ang="5400000" scaled="0"/>
                </a:gradFill>
                <a:latin typeface="+mn-lt"/>
              </a:rPr>
              <a:t>Control over sharing of data</a:t>
            </a:r>
          </a:p>
          <a:p>
            <a:r>
              <a:rPr lang="en-US" sz="2000" dirty="0">
                <a:gradFill>
                  <a:gsLst>
                    <a:gs pos="1250">
                      <a:schemeClr val="tx1"/>
                    </a:gs>
                    <a:gs pos="100000">
                      <a:schemeClr val="tx1"/>
                    </a:gs>
                  </a:gsLst>
                  <a:lin ang="5400000" scaled="0"/>
                </a:gradFill>
                <a:latin typeface="+mn-lt"/>
              </a:rPr>
              <a:t>Enterprise features that integrate with current solutions</a:t>
            </a:r>
          </a:p>
          <a:p>
            <a:r>
              <a:rPr lang="en-US" sz="2000" dirty="0">
                <a:gradFill>
                  <a:gsLst>
                    <a:gs pos="1250">
                      <a:schemeClr val="tx1"/>
                    </a:gs>
                    <a:gs pos="100000">
                      <a:schemeClr val="tx1"/>
                    </a:gs>
                  </a:gsLst>
                  <a:lin ang="5400000" scaled="0"/>
                </a:gradFill>
                <a:latin typeface="+mn-lt"/>
              </a:rPr>
              <a:t>Maintain SharePoint Server workflows and solutions on premises</a:t>
            </a:r>
          </a:p>
          <a:p>
            <a:endParaRPr lang="en-US" sz="2000" dirty="0">
              <a:gradFill>
                <a:gsLst>
                  <a:gs pos="1250">
                    <a:schemeClr val="tx1"/>
                  </a:gs>
                  <a:gs pos="100000">
                    <a:schemeClr val="tx1"/>
                  </a:gs>
                </a:gsLst>
                <a:lin ang="5400000" scaled="0"/>
              </a:gradFill>
              <a:latin typeface="+mn-lt"/>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2650" y="1212055"/>
            <a:ext cx="3788835" cy="213122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2679" y="3802062"/>
            <a:ext cx="3788835" cy="2578513"/>
          </a:xfrm>
          <a:prstGeom prst="rect">
            <a:avLst/>
          </a:prstGeom>
        </p:spPr>
      </p:pic>
    </p:spTree>
    <p:extLst>
      <p:ext uri="{BB962C8B-B14F-4D97-AF65-F5344CB8AC3E}">
        <p14:creationId xmlns:p14="http://schemas.microsoft.com/office/powerpoint/2010/main" val="3214521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additive="base">
                                        <p:cTn id="5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Server 2013 – move to cloud?</a:t>
            </a:r>
            <a:endParaRPr lang="en-US" dirty="0"/>
          </a:p>
        </p:txBody>
      </p:sp>
      <p:sp>
        <p:nvSpPr>
          <p:cNvPr id="3" name="Text Placeholder 2"/>
          <p:cNvSpPr>
            <a:spLocks noGrp="1"/>
          </p:cNvSpPr>
          <p:nvPr>
            <p:ph type="body" sz="quarter" idx="11"/>
          </p:nvPr>
        </p:nvSpPr>
        <p:spPr>
          <a:xfrm>
            <a:off x="274639" y="1212849"/>
            <a:ext cx="8381998" cy="3108543"/>
          </a:xfrm>
        </p:spPr>
        <p:txBody>
          <a:bodyPr/>
          <a:lstStyle/>
          <a:p>
            <a:r>
              <a:rPr lang="en-US" dirty="0" smtClean="0">
                <a:gradFill>
                  <a:gsLst>
                    <a:gs pos="2920">
                      <a:schemeClr val="tx2"/>
                    </a:gs>
                    <a:gs pos="39000">
                      <a:schemeClr val="tx2"/>
                    </a:gs>
                  </a:gsLst>
                  <a:lin ang="5400000" scaled="0"/>
                </a:gradFill>
              </a:rPr>
              <a:t>Yes, but there are challenges</a:t>
            </a:r>
          </a:p>
          <a:p>
            <a:pPr lvl="1"/>
            <a:r>
              <a:rPr lang="en-US" dirty="0"/>
              <a:t>Large </a:t>
            </a:r>
            <a:r>
              <a:rPr lang="en-US" dirty="0" smtClean="0"/>
              <a:t>on-premises </a:t>
            </a:r>
            <a:r>
              <a:rPr lang="en-US" dirty="0"/>
              <a:t>investment in SharePoint Server</a:t>
            </a:r>
          </a:p>
          <a:p>
            <a:pPr lvl="1"/>
            <a:r>
              <a:rPr lang="en-US" dirty="0"/>
              <a:t>Full-trust solutions and integration with other systems</a:t>
            </a:r>
          </a:p>
          <a:p>
            <a:r>
              <a:rPr lang="en-US" dirty="0">
                <a:gradFill>
                  <a:gsLst>
                    <a:gs pos="2920">
                      <a:schemeClr val="tx2"/>
                    </a:gs>
                    <a:gs pos="39000">
                      <a:schemeClr val="tx2"/>
                    </a:gs>
                  </a:gsLst>
                  <a:lin ang="5400000" scaled="0"/>
                </a:gradFill>
              </a:rPr>
              <a:t>Need time and planning to get it </a:t>
            </a:r>
            <a:r>
              <a:rPr lang="en-US" dirty="0" smtClean="0">
                <a:gradFill>
                  <a:gsLst>
                    <a:gs pos="2920">
                      <a:schemeClr val="tx2"/>
                    </a:gs>
                    <a:gs pos="39000">
                      <a:schemeClr val="tx2"/>
                    </a:gs>
                  </a:gsLst>
                  <a:lin ang="5400000" scaled="0"/>
                </a:gradFill>
              </a:rPr>
              <a:t>right</a:t>
            </a:r>
          </a:p>
          <a:p>
            <a:pPr lvl="1"/>
            <a:r>
              <a:rPr lang="en-US" dirty="0"/>
              <a:t>Migrations of workflows</a:t>
            </a:r>
          </a:p>
          <a:p>
            <a:pPr lvl="1"/>
            <a:r>
              <a:rPr lang="en-US" dirty="0"/>
              <a:t>Creation of new workflows online</a:t>
            </a:r>
          </a:p>
          <a:p>
            <a:pPr lvl="1"/>
            <a:r>
              <a:rPr lang="en-US" dirty="0"/>
              <a:t>Seamless transition so it doesn’t affect business</a:t>
            </a:r>
          </a:p>
        </p:txBody>
      </p:sp>
      <p:sp>
        <p:nvSpPr>
          <p:cNvPr id="7" name="TextBox 6"/>
          <p:cNvSpPr txBox="1"/>
          <p:nvPr/>
        </p:nvSpPr>
        <p:spPr>
          <a:xfrm>
            <a:off x="1493837" y="4868862"/>
            <a:ext cx="10022398" cy="1625060"/>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solidFill>
                  <a:srgbClr val="00B050"/>
                </a:solidFill>
              </a:rPr>
              <a:t>“So I’m not ready to move workloads to SharePoint Online, but I </a:t>
            </a:r>
            <a:r>
              <a:rPr lang="en-US" sz="3200" i="1" dirty="0" smtClean="0">
                <a:solidFill>
                  <a:srgbClr val="00B050"/>
                </a:solidFill>
              </a:rPr>
              <a:t>really</a:t>
            </a:r>
            <a:r>
              <a:rPr lang="en-US" sz="3200" dirty="0" smtClean="0">
                <a:solidFill>
                  <a:srgbClr val="00B050"/>
                </a:solidFill>
              </a:rPr>
              <a:t> want </a:t>
            </a:r>
            <a:r>
              <a:rPr lang="en-US" sz="3200" dirty="0" err="1" smtClean="0">
                <a:solidFill>
                  <a:srgbClr val="00B050"/>
                </a:solidFill>
              </a:rPr>
              <a:t>OneDrive</a:t>
            </a:r>
            <a:r>
              <a:rPr lang="en-US" sz="3200" dirty="0" smtClean="0">
                <a:solidFill>
                  <a:srgbClr val="00B050"/>
                </a:solidFill>
              </a:rPr>
              <a:t> for Business in Office 365”</a:t>
            </a:r>
          </a:p>
        </p:txBody>
      </p:sp>
    </p:spTree>
    <p:extLst>
      <p:ext uri="{BB962C8B-B14F-4D97-AF65-F5344CB8AC3E}">
        <p14:creationId xmlns:p14="http://schemas.microsoft.com/office/powerpoint/2010/main" val="15700248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Just </a:t>
            </a:r>
            <a:r>
              <a:rPr lang="en-US" smtClean="0"/>
              <a:t>introduced:</a:t>
            </a:r>
            <a:endParaRPr lang="en-US" dirty="0"/>
          </a:p>
        </p:txBody>
      </p:sp>
      <p:sp>
        <p:nvSpPr>
          <p:cNvPr id="3" name="Text Placeholder 2"/>
          <p:cNvSpPr>
            <a:spLocks noGrp="1"/>
          </p:cNvSpPr>
          <p:nvPr>
            <p:ph type="body" sz="quarter" idx="11"/>
          </p:nvPr>
        </p:nvSpPr>
        <p:spPr>
          <a:xfrm>
            <a:off x="274639" y="1212849"/>
            <a:ext cx="11889564" cy="2092881"/>
          </a:xfrm>
        </p:spPr>
        <p:txBody>
          <a:bodyPr/>
          <a:lstStyle/>
          <a:p>
            <a:r>
              <a:rPr lang="en-US" dirty="0" smtClean="0"/>
              <a:t>Introducing…</a:t>
            </a:r>
          </a:p>
          <a:p>
            <a:endParaRPr lang="en-US" dirty="0"/>
          </a:p>
          <a:p>
            <a:r>
              <a:rPr lang="en-US" dirty="0" err="1">
                <a:gradFill>
                  <a:gsLst>
                    <a:gs pos="2920">
                      <a:schemeClr val="tx2"/>
                    </a:gs>
                    <a:gs pos="39000">
                      <a:schemeClr val="tx2"/>
                    </a:gs>
                  </a:gsLst>
                  <a:lin ang="5400000" scaled="0"/>
                </a:gradFill>
              </a:rPr>
              <a:t>OneDrive</a:t>
            </a:r>
            <a:r>
              <a:rPr lang="en-US" dirty="0">
                <a:gradFill>
                  <a:gsLst>
                    <a:gs pos="2920">
                      <a:schemeClr val="tx2"/>
                    </a:gs>
                    <a:gs pos="39000">
                      <a:schemeClr val="tx2"/>
                    </a:gs>
                  </a:gsLst>
                  <a:lin ang="5400000" scaled="0"/>
                </a:gradFill>
              </a:rPr>
              <a:t> for Business with Office Online</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470477" y="3738102"/>
            <a:ext cx="3474720" cy="229345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470477" y="1363662"/>
            <a:ext cx="3474720" cy="2297914"/>
          </a:xfrm>
          <a:prstGeom prst="rect">
            <a:avLst/>
          </a:prstGeom>
          <a:noFill/>
          <a:ln>
            <a:noFill/>
          </a:ln>
        </p:spPr>
      </p:pic>
      <p:sp>
        <p:nvSpPr>
          <p:cNvPr id="6" name="Rectangle 5"/>
          <p:cNvSpPr/>
          <p:nvPr/>
        </p:nvSpPr>
        <p:spPr bwMode="auto">
          <a:xfrm>
            <a:off x="422354" y="1363662"/>
            <a:ext cx="2834640" cy="2297914"/>
          </a:xfrm>
          <a:prstGeom prst="rect">
            <a:avLst/>
          </a:prstGeom>
          <a:solidFill>
            <a:srgbClr val="094AB2"/>
          </a:soli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91440" rIns="137160" bIns="91440" numCol="1" rtlCol="0" anchor="t" anchorCtr="0" compatLnSpc="1">
            <a:prstTxWarp prst="textNoShape">
              <a:avLst/>
            </a:prstTxWarp>
            <a:noAutofit/>
          </a:bodyPr>
          <a:lstStyle/>
          <a:p>
            <a:pPr>
              <a:spcBef>
                <a:spcPts val="600"/>
              </a:spcBef>
              <a:buClr>
                <a:srgbClr val="505050"/>
              </a:buClr>
              <a:buSzPct val="90000"/>
            </a:pPr>
            <a:r>
              <a:rPr lang="en-US" sz="2800" spc="-50" dirty="0" smtClean="0">
                <a:ln>
                  <a:solidFill>
                    <a:srgbClr val="FFFFFF">
                      <a:alpha val="0"/>
                    </a:srgbClr>
                  </a:solidFill>
                </a:ln>
                <a:solidFill>
                  <a:srgbClr val="FFFFFF"/>
                </a:solidFill>
                <a:latin typeface="Segoe UI Light"/>
              </a:rPr>
              <a:t>Standalone Offer</a:t>
            </a:r>
            <a:endParaRPr lang="en-US" sz="2800" spc="-50" dirty="0">
              <a:ln>
                <a:solidFill>
                  <a:srgbClr val="FFFFFF">
                    <a:alpha val="0"/>
                  </a:srgbClr>
                </a:solidFill>
              </a:ln>
              <a:solidFill>
                <a:srgbClr val="FFFFFF"/>
              </a:solidFill>
              <a:latin typeface="Segoe UI Light"/>
            </a:endParaRPr>
          </a:p>
        </p:txBody>
      </p:sp>
      <p:sp>
        <p:nvSpPr>
          <p:cNvPr id="7" name="Rectangle 6"/>
          <p:cNvSpPr/>
          <p:nvPr/>
        </p:nvSpPr>
        <p:spPr bwMode="auto">
          <a:xfrm>
            <a:off x="3256994" y="1363662"/>
            <a:ext cx="5213483" cy="2297914"/>
          </a:xfrm>
          <a:prstGeom prst="rect">
            <a:avLst/>
          </a:prstGeom>
          <a:solidFill>
            <a:schemeClr val="bg1">
              <a:lumMod val="95000"/>
            </a:schemeClr>
          </a:soli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noAutofit/>
          </a:bodyPr>
          <a:lstStyle/>
          <a:p>
            <a:pPr marL="255588" lvl="1" indent="-255588">
              <a:spcBef>
                <a:spcPts val="600"/>
              </a:spcBef>
              <a:buClr>
                <a:srgbClr val="505050"/>
              </a:buClr>
              <a:buSzPct val="90000"/>
              <a:buFont typeface="Arial" panose="020B0604020202020204" pitchFamily="34" charset="0"/>
              <a:buChar char="•"/>
            </a:pPr>
            <a:r>
              <a:rPr lang="en-US" sz="2200" dirty="0">
                <a:ln>
                  <a:solidFill>
                    <a:srgbClr val="FFFFFF">
                      <a:alpha val="0"/>
                    </a:srgbClr>
                  </a:solidFill>
                </a:ln>
                <a:solidFill>
                  <a:srgbClr val="505050"/>
                </a:solidFill>
              </a:rPr>
              <a:t>New </a:t>
            </a:r>
            <a:r>
              <a:rPr lang="en-US" sz="2200" dirty="0" smtClean="0">
                <a:ln>
                  <a:solidFill>
                    <a:srgbClr val="FFFFFF">
                      <a:alpha val="0"/>
                    </a:srgbClr>
                  </a:solidFill>
                </a:ln>
                <a:solidFill>
                  <a:srgbClr val="505050"/>
                </a:solidFill>
              </a:rPr>
              <a:t>SKU</a:t>
            </a:r>
            <a:r>
              <a:rPr lang="en-US" sz="2200" dirty="0">
                <a:ln>
                  <a:solidFill>
                    <a:srgbClr val="FFFFFF">
                      <a:alpha val="0"/>
                    </a:srgbClr>
                  </a:solidFill>
                </a:ln>
                <a:solidFill>
                  <a:srgbClr val="505050"/>
                </a:solidFill>
              </a:rPr>
              <a:t>; </a:t>
            </a:r>
            <a:r>
              <a:rPr lang="en-US" sz="2200" dirty="0" smtClean="0">
                <a:ln>
                  <a:solidFill>
                    <a:srgbClr val="FFFFFF">
                      <a:alpha val="0"/>
                    </a:srgbClr>
                  </a:solidFill>
                </a:ln>
                <a:solidFill>
                  <a:srgbClr val="505050"/>
                </a:solidFill>
              </a:rPr>
              <a:t>Available April </a:t>
            </a:r>
            <a:r>
              <a:rPr lang="en-US" sz="2200" dirty="0">
                <a:ln>
                  <a:solidFill>
                    <a:srgbClr val="FFFFFF">
                      <a:alpha val="0"/>
                    </a:srgbClr>
                  </a:solidFill>
                </a:ln>
                <a:solidFill>
                  <a:srgbClr val="505050"/>
                </a:solidFill>
              </a:rPr>
              <a:t>1, 2014</a:t>
            </a:r>
          </a:p>
          <a:p>
            <a:pPr marL="255588" lvl="1" indent="-255588">
              <a:spcBef>
                <a:spcPts val="600"/>
              </a:spcBef>
              <a:buClr>
                <a:srgbClr val="505050"/>
              </a:buClr>
              <a:buSzPct val="90000"/>
              <a:buFont typeface="Arial" panose="020B0604020202020204" pitchFamily="34" charset="0"/>
              <a:buChar char="•"/>
            </a:pPr>
            <a:r>
              <a:rPr lang="en-US" sz="2200" dirty="0">
                <a:ln>
                  <a:solidFill>
                    <a:srgbClr val="FFFFFF">
                      <a:alpha val="0"/>
                    </a:srgbClr>
                  </a:solidFill>
                </a:ln>
                <a:solidFill>
                  <a:srgbClr val="505050"/>
                </a:solidFill>
              </a:rPr>
              <a:t>25GB personal storage per user</a:t>
            </a:r>
          </a:p>
          <a:p>
            <a:pPr marL="255588" lvl="1" indent="-255588">
              <a:spcBef>
                <a:spcPts val="600"/>
              </a:spcBef>
              <a:buClr>
                <a:srgbClr val="505050"/>
              </a:buClr>
              <a:buSzPct val="90000"/>
              <a:buFont typeface="Arial" panose="020B0604020202020204" pitchFamily="34" charset="0"/>
              <a:buChar char="•"/>
            </a:pPr>
            <a:r>
              <a:rPr lang="en-US" sz="2200" dirty="0">
                <a:ln>
                  <a:solidFill>
                    <a:srgbClr val="FFFFFF">
                      <a:alpha val="0"/>
                    </a:srgbClr>
                  </a:solidFill>
                </a:ln>
                <a:solidFill>
                  <a:srgbClr val="505050"/>
                </a:solidFill>
              </a:rPr>
              <a:t>Includes Office Online</a:t>
            </a:r>
          </a:p>
          <a:p>
            <a:pPr marL="255588" lvl="1" indent="-255588">
              <a:spcBef>
                <a:spcPts val="600"/>
              </a:spcBef>
              <a:buClr>
                <a:srgbClr val="505050"/>
              </a:buClr>
              <a:buSzPct val="90000"/>
              <a:buFont typeface="Arial" panose="020B0604020202020204" pitchFamily="34" charset="0"/>
              <a:buChar char="•"/>
            </a:pPr>
            <a:r>
              <a:rPr lang="en-US" sz="2200" dirty="0">
                <a:ln>
                  <a:solidFill>
                    <a:srgbClr val="FFFFFF">
                      <a:alpha val="0"/>
                    </a:srgbClr>
                  </a:solidFill>
                </a:ln>
                <a:solidFill>
                  <a:srgbClr val="505050"/>
                </a:solidFill>
              </a:rPr>
              <a:t>$</a:t>
            </a:r>
            <a:r>
              <a:rPr lang="en-US" sz="2200" dirty="0" smtClean="0">
                <a:ln>
                  <a:solidFill>
                    <a:srgbClr val="FFFFFF">
                      <a:alpha val="0"/>
                    </a:srgbClr>
                  </a:solidFill>
                </a:ln>
                <a:solidFill>
                  <a:srgbClr val="505050"/>
                </a:solidFill>
              </a:rPr>
              <a:t>2.50/user/month promo </a:t>
            </a:r>
            <a:r>
              <a:rPr lang="en-US" sz="2200" dirty="0">
                <a:ln>
                  <a:solidFill>
                    <a:srgbClr val="FFFFFF">
                      <a:alpha val="0"/>
                    </a:srgbClr>
                  </a:solidFill>
                </a:ln>
                <a:solidFill>
                  <a:srgbClr val="505050"/>
                </a:solidFill>
              </a:rPr>
              <a:t>pricing</a:t>
            </a:r>
          </a:p>
        </p:txBody>
      </p:sp>
      <p:sp>
        <p:nvSpPr>
          <p:cNvPr id="8" name="Rectangle 7"/>
          <p:cNvSpPr/>
          <p:nvPr/>
        </p:nvSpPr>
        <p:spPr bwMode="auto">
          <a:xfrm>
            <a:off x="422354" y="3733637"/>
            <a:ext cx="2834640" cy="2297914"/>
          </a:xfrm>
          <a:prstGeom prst="rect">
            <a:avLst/>
          </a:prstGeom>
          <a:solidFill>
            <a:schemeClr val="tx2"/>
          </a:soli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37160" tIns="91440" rIns="137160" bIns="91440" numCol="1" rtlCol="0" anchor="t" anchorCtr="0" compatLnSpc="1">
            <a:prstTxWarp prst="textNoShape">
              <a:avLst/>
            </a:prstTxWarp>
            <a:noAutofit/>
          </a:bodyPr>
          <a:lstStyle/>
          <a:p>
            <a:pPr>
              <a:spcBef>
                <a:spcPts val="600"/>
              </a:spcBef>
              <a:buClr>
                <a:srgbClr val="505050"/>
              </a:buClr>
              <a:buSzPct val="90000"/>
            </a:pPr>
            <a:r>
              <a:rPr lang="en-US" sz="2800" spc="-50" dirty="0">
                <a:ln>
                  <a:solidFill>
                    <a:srgbClr val="FFFFFF">
                      <a:alpha val="0"/>
                    </a:srgbClr>
                  </a:solidFill>
                </a:ln>
                <a:solidFill>
                  <a:srgbClr val="FFFFFF"/>
                </a:solidFill>
                <a:latin typeface="Segoe UI Light"/>
              </a:rPr>
              <a:t>Service Pack 1 Enhancements</a:t>
            </a:r>
          </a:p>
        </p:txBody>
      </p:sp>
      <p:sp>
        <p:nvSpPr>
          <p:cNvPr id="9" name="Rectangle 8"/>
          <p:cNvSpPr/>
          <p:nvPr/>
        </p:nvSpPr>
        <p:spPr bwMode="auto">
          <a:xfrm>
            <a:off x="3256994" y="3733638"/>
            <a:ext cx="5213483" cy="2297914"/>
          </a:xfrm>
          <a:prstGeom prst="rect">
            <a:avLst/>
          </a:prstGeom>
          <a:solidFill>
            <a:schemeClr val="bg1">
              <a:lumMod val="95000"/>
            </a:schemeClr>
          </a:soli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noAutofit/>
          </a:bodyPr>
          <a:lstStyle/>
          <a:p>
            <a:pPr marL="255588" lvl="1" indent="-255588">
              <a:spcBef>
                <a:spcPts val="600"/>
              </a:spcBef>
              <a:buClr>
                <a:srgbClr val="505050"/>
              </a:buClr>
              <a:buSzPct val="90000"/>
              <a:buFont typeface="Arial" panose="020B0604020202020204" pitchFamily="34" charset="0"/>
              <a:buChar char="•"/>
            </a:pPr>
            <a:r>
              <a:rPr lang="en-IN" sz="2200" dirty="0">
                <a:ln>
                  <a:solidFill>
                    <a:srgbClr val="FFFFFF">
                      <a:alpha val="0"/>
                    </a:srgbClr>
                  </a:solidFill>
                </a:ln>
                <a:solidFill>
                  <a:srgbClr val="505050"/>
                </a:solidFill>
              </a:rPr>
              <a:t>New admin panel for </a:t>
            </a:r>
            <a:r>
              <a:rPr lang="en-IN" sz="2200" dirty="0" smtClean="0">
                <a:ln>
                  <a:solidFill>
                    <a:srgbClr val="FFFFFF">
                      <a:alpha val="0"/>
                    </a:srgbClr>
                  </a:solidFill>
                </a:ln>
                <a:solidFill>
                  <a:srgbClr val="505050"/>
                </a:solidFill>
              </a:rPr>
              <a:t>SharePoint</a:t>
            </a:r>
            <a:br>
              <a:rPr lang="en-IN" sz="2200" dirty="0" smtClean="0">
                <a:ln>
                  <a:solidFill>
                    <a:srgbClr val="FFFFFF">
                      <a:alpha val="0"/>
                    </a:srgbClr>
                  </a:solidFill>
                </a:ln>
                <a:solidFill>
                  <a:srgbClr val="505050"/>
                </a:solidFill>
              </a:rPr>
            </a:br>
            <a:r>
              <a:rPr lang="en-IN" sz="2200" dirty="0" smtClean="0">
                <a:ln>
                  <a:solidFill>
                    <a:srgbClr val="FFFFFF">
                      <a:alpha val="0"/>
                    </a:srgbClr>
                  </a:solidFill>
                </a:ln>
                <a:solidFill>
                  <a:srgbClr val="505050"/>
                </a:solidFill>
              </a:rPr>
              <a:t>on-premises</a:t>
            </a:r>
            <a:endParaRPr lang="en-IN" sz="2200" dirty="0">
              <a:ln>
                <a:solidFill>
                  <a:srgbClr val="FFFFFF">
                    <a:alpha val="0"/>
                  </a:srgbClr>
                </a:solidFill>
              </a:ln>
              <a:solidFill>
                <a:srgbClr val="505050"/>
              </a:solidFill>
            </a:endParaRPr>
          </a:p>
          <a:p>
            <a:pPr marL="255588" lvl="1" indent="-255588">
              <a:spcBef>
                <a:spcPts val="600"/>
              </a:spcBef>
              <a:buClr>
                <a:srgbClr val="505050"/>
              </a:buClr>
              <a:buSzPct val="90000"/>
              <a:buFont typeface="Arial" panose="020B0604020202020204" pitchFamily="34" charset="0"/>
              <a:buChar char="•"/>
            </a:pPr>
            <a:r>
              <a:rPr lang="en-IN" sz="2200" dirty="0">
                <a:ln>
                  <a:solidFill>
                    <a:srgbClr val="FFFFFF">
                      <a:alpha val="0"/>
                    </a:srgbClr>
                  </a:solidFill>
                </a:ln>
                <a:solidFill>
                  <a:srgbClr val="505050"/>
                </a:solidFill>
              </a:rPr>
              <a:t>Enables on-boarding of </a:t>
            </a:r>
            <a:r>
              <a:rPr lang="en-IN" sz="2200" dirty="0" err="1">
                <a:ln>
                  <a:solidFill>
                    <a:srgbClr val="FFFFFF">
                      <a:alpha val="0"/>
                    </a:srgbClr>
                  </a:solidFill>
                </a:ln>
                <a:solidFill>
                  <a:srgbClr val="505050"/>
                </a:solidFill>
              </a:rPr>
              <a:t>OneDrive</a:t>
            </a:r>
            <a:r>
              <a:rPr lang="en-IN" sz="2200" dirty="0">
                <a:ln>
                  <a:solidFill>
                    <a:srgbClr val="FFFFFF">
                      <a:alpha val="0"/>
                    </a:srgbClr>
                  </a:solidFill>
                </a:ln>
                <a:solidFill>
                  <a:srgbClr val="505050"/>
                </a:solidFill>
              </a:rPr>
              <a:t> for Business, Sites, Yammer</a:t>
            </a:r>
          </a:p>
          <a:p>
            <a:pPr marL="255588" lvl="1" indent="-255588">
              <a:spcBef>
                <a:spcPts val="600"/>
              </a:spcBef>
              <a:buClr>
                <a:srgbClr val="505050"/>
              </a:buClr>
              <a:buSzPct val="90000"/>
              <a:buFont typeface="Arial" panose="020B0604020202020204" pitchFamily="34" charset="0"/>
              <a:buChar char="•"/>
            </a:pPr>
            <a:r>
              <a:rPr lang="en-IN" sz="2200" dirty="0">
                <a:ln>
                  <a:solidFill>
                    <a:srgbClr val="FFFFFF">
                      <a:alpha val="0"/>
                    </a:srgbClr>
                  </a:solidFill>
                </a:ln>
                <a:solidFill>
                  <a:srgbClr val="505050"/>
                </a:solidFill>
              </a:rPr>
              <a:t>Easy redirection of top </a:t>
            </a:r>
            <a:r>
              <a:rPr lang="en-IN" sz="2200" dirty="0" err="1">
                <a:ln>
                  <a:solidFill>
                    <a:srgbClr val="FFFFFF">
                      <a:alpha val="0"/>
                    </a:srgbClr>
                  </a:solidFill>
                </a:ln>
                <a:solidFill>
                  <a:srgbClr val="505050"/>
                </a:solidFill>
              </a:rPr>
              <a:t>nav</a:t>
            </a:r>
            <a:r>
              <a:rPr lang="en-IN" sz="2200" dirty="0">
                <a:ln>
                  <a:solidFill>
                    <a:srgbClr val="FFFFFF">
                      <a:alpha val="0"/>
                    </a:srgbClr>
                  </a:solidFill>
                </a:ln>
                <a:solidFill>
                  <a:srgbClr val="505050"/>
                </a:solidFill>
              </a:rPr>
              <a:t> to online</a:t>
            </a:r>
          </a:p>
        </p:txBody>
      </p:sp>
    </p:spTree>
    <p:extLst>
      <p:ext uri="{BB962C8B-B14F-4D97-AF65-F5344CB8AC3E}">
        <p14:creationId xmlns:p14="http://schemas.microsoft.com/office/powerpoint/2010/main" val="48172808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CA0E97-C475-4D73-AF46-00148E3E378B}"/>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SharePoint_Conference_2014_ITPro_Template</Template>
  <TotalTime>18</TotalTime>
  <Words>4294</Words>
  <Application>Microsoft Office PowerPoint</Application>
  <PresentationFormat>Custom</PresentationFormat>
  <Paragraphs>327</Paragraphs>
  <Slides>37</Slides>
  <Notes>23</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37</vt:i4>
      </vt:variant>
    </vt:vector>
  </HeadingPairs>
  <TitlesOfParts>
    <vt:vector size="44" baseType="lpstr">
      <vt:lpstr>Arial</vt:lpstr>
      <vt:lpstr>Calibri</vt:lpstr>
      <vt:lpstr>Segoe UI</vt:lpstr>
      <vt:lpstr>Segoe UI Light</vt:lpstr>
      <vt:lpstr>Wingdings</vt:lpstr>
      <vt:lpstr>5-30499_SPC_2014_ITPro_Template_16x9</vt:lpstr>
      <vt:lpstr>1_5-30499_SPC_2014_ITPro_Template_16x9</vt:lpstr>
      <vt:lpstr>PowerPoint Presentation</vt:lpstr>
      <vt:lpstr>Get up and running fast with OneDrive for Business</vt:lpstr>
      <vt:lpstr>PowerPoint Presentation</vt:lpstr>
      <vt:lpstr>PowerPoint Presentation</vt:lpstr>
      <vt:lpstr>OneDrive for Business in Office 365 cloud</vt:lpstr>
      <vt:lpstr>Session objectives</vt:lpstr>
      <vt:lpstr>Personal Storage Needs</vt:lpstr>
      <vt:lpstr>SharePoint Server 2013 – move to cloud?</vt:lpstr>
      <vt:lpstr>Just introduced:</vt:lpstr>
      <vt:lpstr>PowerPoint Presentation</vt:lpstr>
      <vt:lpstr>Let us see how we achieve it…</vt:lpstr>
      <vt:lpstr>Sesha does his magic first …</vt:lpstr>
      <vt:lpstr>Steps to connect to OneDrive for Business</vt:lpstr>
      <vt:lpstr>ONBOARD: Install SP1 &amp; Sign-up</vt:lpstr>
      <vt:lpstr>NETWORK: On-premises directory to the cloud</vt:lpstr>
      <vt:lpstr>NETWORK: On-premises directory to the cloud</vt:lpstr>
      <vt:lpstr>EMPOWER: Users to OneDrive</vt:lpstr>
      <vt:lpstr>Let us swing into action now…</vt:lpstr>
      <vt:lpstr>Demo – Get going fast</vt:lpstr>
      <vt:lpstr>Remember… 3 Steps to connect to OneDrive for Business</vt:lpstr>
      <vt:lpstr>Decision Point 1: Directory-identity options</vt:lpstr>
      <vt:lpstr>Decision Point 2: Users vs Licenses </vt:lpstr>
      <vt:lpstr>Decision point 3: Rollout to your global org</vt:lpstr>
      <vt:lpstr>Rollout to your organization</vt:lpstr>
      <vt:lpstr>PowerPoint Presentation</vt:lpstr>
      <vt:lpstr>Rollout: Purchase additional licenses</vt:lpstr>
      <vt:lpstr>Rollout: Purchase additional storage</vt:lpstr>
      <vt:lpstr>Staged Rollout</vt:lpstr>
      <vt:lpstr>Summary</vt:lpstr>
      <vt:lpstr>Resources</vt:lpstr>
      <vt:lpstr>Resources</vt:lpstr>
      <vt:lpstr>Q &amp; A</vt:lpstr>
      <vt:lpstr>PowerPoint Presentation</vt:lpstr>
      <vt:lpstr>MySPC</vt:lpstr>
      <vt:lpstr>PowerPoint Presentation</vt:lpstr>
      <vt:lpstr>Appendix </vt:lpstr>
      <vt:lpstr>SharePoint 2007/2010</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up and running fast with OneDrive for Business</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Administrator</cp:lastModifiedBy>
  <cp:revision>7</cp:revision>
  <dcterms:created xsi:type="dcterms:W3CDTF">2014-03-03T20:53:35Z</dcterms:created>
  <dcterms:modified xsi:type="dcterms:W3CDTF">2014-03-06T21:04:33Z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