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3.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50" r:id="rId6"/>
    <p:sldMasterId id="2147484262" r:id="rId7"/>
  </p:sldMasterIdLst>
  <p:notesMasterIdLst>
    <p:notesMasterId r:id="rId40"/>
  </p:notesMasterIdLst>
  <p:handoutMasterIdLst>
    <p:handoutMasterId r:id="rId41"/>
  </p:handoutMasterIdLst>
  <p:sldIdLst>
    <p:sldId id="1236" r:id="rId8"/>
    <p:sldId id="1124" r:id="rId9"/>
    <p:sldId id="1275" r:id="rId10"/>
    <p:sldId id="1276" r:id="rId11"/>
    <p:sldId id="1277" r:id="rId12"/>
    <p:sldId id="1278" r:id="rId13"/>
    <p:sldId id="1279" r:id="rId14"/>
    <p:sldId id="1280" r:id="rId15"/>
    <p:sldId id="1281" r:id="rId16"/>
    <p:sldId id="1282" r:id="rId17"/>
    <p:sldId id="1283" r:id="rId18"/>
    <p:sldId id="1284" r:id="rId19"/>
    <p:sldId id="1285" r:id="rId20"/>
    <p:sldId id="1286" r:id="rId21"/>
    <p:sldId id="1287" r:id="rId22"/>
    <p:sldId id="1288" r:id="rId23"/>
    <p:sldId id="1289" r:id="rId24"/>
    <p:sldId id="1290" r:id="rId25"/>
    <p:sldId id="1291" r:id="rId26"/>
    <p:sldId id="1292" r:id="rId27"/>
    <p:sldId id="1293" r:id="rId28"/>
    <p:sldId id="1294" r:id="rId29"/>
    <p:sldId id="1295" r:id="rId30"/>
    <p:sldId id="1296" r:id="rId31"/>
    <p:sldId id="1297" r:id="rId32"/>
    <p:sldId id="1298" r:id="rId33"/>
    <p:sldId id="1299" r:id="rId34"/>
    <p:sldId id="1300" r:id="rId35"/>
    <p:sldId id="1301" r:id="rId36"/>
    <p:sldId id="1302" r:id="rId37"/>
    <p:sldId id="1303" r:id="rId38"/>
    <p:sldId id="1132"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688"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B9662D-38BD-47A6-A679-914836951919}" type="doc">
      <dgm:prSet loTypeId="urn:microsoft.com/office/officeart/2009/3/layout/RandomtoResultProcess" loCatId="process" qsTypeId="urn:microsoft.com/office/officeart/2005/8/quickstyle/3d3" qsCatId="3D" csTypeId="urn:microsoft.com/office/officeart/2005/8/colors/accent3_5" csCatId="accent3" phldr="1"/>
      <dgm:spPr/>
    </dgm:pt>
    <dgm:pt modelId="{3FB0B5AE-A21C-4673-804D-089FF046CC6E}">
      <dgm:prSet phldrT="[Text]"/>
      <dgm:spPr/>
      <dgm:t>
        <a:bodyPr/>
        <a:lstStyle/>
        <a:p>
          <a:r>
            <a:rPr lang="en-US" smtClean="0"/>
            <a:t>Discover and refine requirements</a:t>
          </a:r>
          <a:endParaRPr lang="en-US"/>
        </a:p>
      </dgm:t>
    </dgm:pt>
    <dgm:pt modelId="{54BDDC40-52EC-4450-963F-242D06D1F300}" type="parTrans" cxnId="{B25FB906-EF3F-4DA3-8B99-49C609B77E69}">
      <dgm:prSet/>
      <dgm:spPr/>
      <dgm:t>
        <a:bodyPr/>
        <a:lstStyle/>
        <a:p>
          <a:endParaRPr lang="en-US"/>
        </a:p>
      </dgm:t>
    </dgm:pt>
    <dgm:pt modelId="{192EE7EF-1639-45B6-BE7B-B5754DAB7BB0}" type="sibTrans" cxnId="{B25FB906-EF3F-4DA3-8B99-49C609B77E69}">
      <dgm:prSet/>
      <dgm:spPr/>
      <dgm:t>
        <a:bodyPr/>
        <a:lstStyle/>
        <a:p>
          <a:endParaRPr lang="en-US"/>
        </a:p>
      </dgm:t>
    </dgm:pt>
    <dgm:pt modelId="{55624950-88E5-404B-A5E9-C5618DB6AF68}">
      <dgm:prSet/>
      <dgm:spPr/>
      <dgm:t>
        <a:bodyPr/>
        <a:lstStyle/>
        <a:p>
          <a:r>
            <a:rPr lang="en-US" smtClean="0"/>
            <a:t>Analyze and prioritize requirements</a:t>
          </a:r>
          <a:endParaRPr lang="en-US" dirty="0" smtClean="0"/>
        </a:p>
      </dgm:t>
    </dgm:pt>
    <dgm:pt modelId="{C4AA29FB-C5A0-4064-BAEF-D04D860BCA71}" type="parTrans" cxnId="{78F9DA03-1C9F-4349-BBEE-0B053C973B93}">
      <dgm:prSet/>
      <dgm:spPr/>
      <dgm:t>
        <a:bodyPr/>
        <a:lstStyle/>
        <a:p>
          <a:endParaRPr lang="en-US"/>
        </a:p>
      </dgm:t>
    </dgm:pt>
    <dgm:pt modelId="{71829AC9-4750-4530-83F4-8BEEA5AE235A}" type="sibTrans" cxnId="{78F9DA03-1C9F-4349-BBEE-0B053C973B93}">
      <dgm:prSet/>
      <dgm:spPr/>
      <dgm:t>
        <a:bodyPr/>
        <a:lstStyle/>
        <a:p>
          <a:endParaRPr lang="en-US"/>
        </a:p>
      </dgm:t>
    </dgm:pt>
    <dgm:pt modelId="{D7D8E365-BD20-42C3-B83C-E7A8B7DE6C07}">
      <dgm:prSet/>
      <dgm:spPr/>
      <dgm:t>
        <a:bodyPr/>
        <a:lstStyle/>
        <a:p>
          <a:r>
            <a:rPr lang="en-US" smtClean="0"/>
            <a:t>Design a solution that meets the requirements</a:t>
          </a:r>
          <a:endParaRPr lang="en-US" dirty="0" smtClean="0"/>
        </a:p>
      </dgm:t>
    </dgm:pt>
    <dgm:pt modelId="{F6B577CF-CF18-4DE9-AC35-E52DB79B6CF8}" type="parTrans" cxnId="{0778B431-736E-48B4-B488-DAC3F23EA395}">
      <dgm:prSet/>
      <dgm:spPr/>
      <dgm:t>
        <a:bodyPr/>
        <a:lstStyle/>
        <a:p>
          <a:endParaRPr lang="en-US"/>
        </a:p>
      </dgm:t>
    </dgm:pt>
    <dgm:pt modelId="{6C74565C-A0C6-45D6-8949-9E9D3F574489}" type="sibTrans" cxnId="{0778B431-736E-48B4-B488-DAC3F23EA395}">
      <dgm:prSet/>
      <dgm:spPr/>
      <dgm:t>
        <a:bodyPr/>
        <a:lstStyle/>
        <a:p>
          <a:endParaRPr lang="en-US"/>
        </a:p>
      </dgm:t>
    </dgm:pt>
    <dgm:pt modelId="{BDE8B577-7A70-4AFB-84C6-40F908BA675A}">
      <dgm:prSet/>
      <dgm:spPr/>
      <dgm:t>
        <a:bodyPr/>
        <a:lstStyle/>
        <a:p>
          <a:r>
            <a:rPr lang="en-US" smtClean="0"/>
            <a:t>Govern solution delivery, operation, maintenance</a:t>
          </a:r>
          <a:endParaRPr lang="en-US" dirty="0"/>
        </a:p>
      </dgm:t>
    </dgm:pt>
    <dgm:pt modelId="{EAE9786C-915A-49E1-94D5-69F908D3A865}" type="parTrans" cxnId="{974291FE-FF61-4FF3-9224-1C9FDE317C27}">
      <dgm:prSet/>
      <dgm:spPr/>
      <dgm:t>
        <a:bodyPr/>
        <a:lstStyle/>
        <a:p>
          <a:endParaRPr lang="en-US"/>
        </a:p>
      </dgm:t>
    </dgm:pt>
    <dgm:pt modelId="{00C0E2E6-033C-48BD-B6D9-05FFD2AF41EC}" type="sibTrans" cxnId="{974291FE-FF61-4FF3-9224-1C9FDE317C27}">
      <dgm:prSet/>
      <dgm:spPr/>
      <dgm:t>
        <a:bodyPr/>
        <a:lstStyle/>
        <a:p>
          <a:endParaRPr lang="en-US"/>
        </a:p>
      </dgm:t>
    </dgm:pt>
    <dgm:pt modelId="{C7FD46DE-2722-4F92-B2E9-642CB84FFF92}" type="pres">
      <dgm:prSet presAssocID="{9BB9662D-38BD-47A6-A679-914836951919}" presName="Name0" presStyleCnt="0">
        <dgm:presLayoutVars>
          <dgm:dir/>
          <dgm:animOne val="branch"/>
          <dgm:animLvl val="lvl"/>
        </dgm:presLayoutVars>
      </dgm:prSet>
      <dgm:spPr/>
    </dgm:pt>
    <dgm:pt modelId="{73C0E7E9-B911-49B2-907A-0BE5CD075901}" type="pres">
      <dgm:prSet presAssocID="{3FB0B5AE-A21C-4673-804D-089FF046CC6E}" presName="chaos" presStyleCnt="0"/>
      <dgm:spPr/>
    </dgm:pt>
    <dgm:pt modelId="{8C701FDA-5D74-4602-9587-24A98F118C42}" type="pres">
      <dgm:prSet presAssocID="{3FB0B5AE-A21C-4673-804D-089FF046CC6E}" presName="parTx1" presStyleLbl="revTx" presStyleIdx="0" presStyleCnt="3"/>
      <dgm:spPr/>
      <dgm:t>
        <a:bodyPr/>
        <a:lstStyle/>
        <a:p>
          <a:endParaRPr lang="en-US"/>
        </a:p>
      </dgm:t>
    </dgm:pt>
    <dgm:pt modelId="{3E3836CB-D148-4E36-AD0C-FCD0F4EC37AC}" type="pres">
      <dgm:prSet presAssocID="{3FB0B5AE-A21C-4673-804D-089FF046CC6E}" presName="c1" presStyleLbl="node1" presStyleIdx="0" presStyleCnt="19"/>
      <dgm:spPr/>
    </dgm:pt>
    <dgm:pt modelId="{0EA43348-3D34-43AE-8645-17FBEF36E81B}" type="pres">
      <dgm:prSet presAssocID="{3FB0B5AE-A21C-4673-804D-089FF046CC6E}" presName="c2" presStyleLbl="node1" presStyleIdx="1" presStyleCnt="19"/>
      <dgm:spPr/>
    </dgm:pt>
    <dgm:pt modelId="{ED8A5E8D-1379-42EB-89FB-A40B8CB4323E}" type="pres">
      <dgm:prSet presAssocID="{3FB0B5AE-A21C-4673-804D-089FF046CC6E}" presName="c3" presStyleLbl="node1" presStyleIdx="2" presStyleCnt="19"/>
      <dgm:spPr/>
    </dgm:pt>
    <dgm:pt modelId="{9B20A0A8-598C-4200-9AE1-62952E55250C}" type="pres">
      <dgm:prSet presAssocID="{3FB0B5AE-A21C-4673-804D-089FF046CC6E}" presName="c4" presStyleLbl="node1" presStyleIdx="3" presStyleCnt="19"/>
      <dgm:spPr/>
    </dgm:pt>
    <dgm:pt modelId="{314CD11A-D508-47EA-8464-5B50AD7CCD65}" type="pres">
      <dgm:prSet presAssocID="{3FB0B5AE-A21C-4673-804D-089FF046CC6E}" presName="c5" presStyleLbl="node1" presStyleIdx="4" presStyleCnt="19"/>
      <dgm:spPr/>
    </dgm:pt>
    <dgm:pt modelId="{687B7B83-C048-482F-9E8A-3CF9F4D400A0}" type="pres">
      <dgm:prSet presAssocID="{3FB0B5AE-A21C-4673-804D-089FF046CC6E}" presName="c6" presStyleLbl="node1" presStyleIdx="5" presStyleCnt="19"/>
      <dgm:spPr/>
    </dgm:pt>
    <dgm:pt modelId="{0EA96BEA-7ACC-481D-B937-2A8A9DF6A407}" type="pres">
      <dgm:prSet presAssocID="{3FB0B5AE-A21C-4673-804D-089FF046CC6E}" presName="c7" presStyleLbl="node1" presStyleIdx="6" presStyleCnt="19"/>
      <dgm:spPr/>
    </dgm:pt>
    <dgm:pt modelId="{0E53851D-CFED-42E1-A181-619C851A7DE4}" type="pres">
      <dgm:prSet presAssocID="{3FB0B5AE-A21C-4673-804D-089FF046CC6E}" presName="c8" presStyleLbl="node1" presStyleIdx="7" presStyleCnt="19"/>
      <dgm:spPr/>
    </dgm:pt>
    <dgm:pt modelId="{3203A305-385B-4061-BFCE-8E2B6C299267}" type="pres">
      <dgm:prSet presAssocID="{3FB0B5AE-A21C-4673-804D-089FF046CC6E}" presName="c9" presStyleLbl="node1" presStyleIdx="8" presStyleCnt="19"/>
      <dgm:spPr/>
    </dgm:pt>
    <dgm:pt modelId="{F676578C-63C2-4BE8-8810-E9C7B15F94C3}" type="pres">
      <dgm:prSet presAssocID="{3FB0B5AE-A21C-4673-804D-089FF046CC6E}" presName="c10" presStyleLbl="node1" presStyleIdx="9" presStyleCnt="19"/>
      <dgm:spPr/>
    </dgm:pt>
    <dgm:pt modelId="{5B13EA1B-3381-43AE-8FC5-96392509FF31}" type="pres">
      <dgm:prSet presAssocID="{3FB0B5AE-A21C-4673-804D-089FF046CC6E}" presName="c11" presStyleLbl="node1" presStyleIdx="10" presStyleCnt="19"/>
      <dgm:spPr/>
    </dgm:pt>
    <dgm:pt modelId="{584FDAB7-1C3E-4790-A209-C7BB209A23F6}" type="pres">
      <dgm:prSet presAssocID="{3FB0B5AE-A21C-4673-804D-089FF046CC6E}" presName="c12" presStyleLbl="node1" presStyleIdx="11" presStyleCnt="19"/>
      <dgm:spPr/>
    </dgm:pt>
    <dgm:pt modelId="{724CBF37-F46A-493E-B510-2E2F01E98719}" type="pres">
      <dgm:prSet presAssocID="{3FB0B5AE-A21C-4673-804D-089FF046CC6E}" presName="c13" presStyleLbl="node1" presStyleIdx="12" presStyleCnt="19"/>
      <dgm:spPr/>
    </dgm:pt>
    <dgm:pt modelId="{97599B30-D4D7-43AB-A640-FC3D40A26B3A}" type="pres">
      <dgm:prSet presAssocID="{3FB0B5AE-A21C-4673-804D-089FF046CC6E}" presName="c14" presStyleLbl="node1" presStyleIdx="13" presStyleCnt="19"/>
      <dgm:spPr/>
    </dgm:pt>
    <dgm:pt modelId="{4F1EA5B2-3FE7-4A39-B25B-EF4D011CFBB9}" type="pres">
      <dgm:prSet presAssocID="{3FB0B5AE-A21C-4673-804D-089FF046CC6E}" presName="c15" presStyleLbl="node1" presStyleIdx="14" presStyleCnt="19"/>
      <dgm:spPr/>
    </dgm:pt>
    <dgm:pt modelId="{216EA73C-A199-4713-A01D-D35E226D694C}" type="pres">
      <dgm:prSet presAssocID="{3FB0B5AE-A21C-4673-804D-089FF046CC6E}" presName="c16" presStyleLbl="node1" presStyleIdx="15" presStyleCnt="19"/>
      <dgm:spPr/>
    </dgm:pt>
    <dgm:pt modelId="{8492F570-D8C3-4802-A24E-40B5CB6B491F}" type="pres">
      <dgm:prSet presAssocID="{3FB0B5AE-A21C-4673-804D-089FF046CC6E}" presName="c17" presStyleLbl="node1" presStyleIdx="16" presStyleCnt="19"/>
      <dgm:spPr/>
    </dgm:pt>
    <dgm:pt modelId="{D00A219E-80C5-43E8-8FB8-F8CDA0C07259}" type="pres">
      <dgm:prSet presAssocID="{3FB0B5AE-A21C-4673-804D-089FF046CC6E}" presName="c18" presStyleLbl="node1" presStyleIdx="17" presStyleCnt="19"/>
      <dgm:spPr/>
    </dgm:pt>
    <dgm:pt modelId="{680CA279-CE19-4E7E-9595-52AFA2EBBCDF}" type="pres">
      <dgm:prSet presAssocID="{192EE7EF-1639-45B6-BE7B-B5754DAB7BB0}" presName="chevronComposite1" presStyleCnt="0"/>
      <dgm:spPr/>
    </dgm:pt>
    <dgm:pt modelId="{797DF1FA-1F13-471F-87D9-11C5BA3E36C3}" type="pres">
      <dgm:prSet presAssocID="{192EE7EF-1639-45B6-BE7B-B5754DAB7BB0}" presName="chevron1" presStyleLbl="sibTrans2D1" presStyleIdx="0" presStyleCnt="3"/>
      <dgm:spPr/>
    </dgm:pt>
    <dgm:pt modelId="{B2C7003B-942A-4CDC-AC4D-7DDE9F9DD099}" type="pres">
      <dgm:prSet presAssocID="{192EE7EF-1639-45B6-BE7B-B5754DAB7BB0}" presName="spChevron1" presStyleCnt="0"/>
      <dgm:spPr/>
    </dgm:pt>
    <dgm:pt modelId="{710327AF-E750-4EFB-A6C1-0A7EFA147CCF}" type="pres">
      <dgm:prSet presAssocID="{55624950-88E5-404B-A5E9-C5618DB6AF68}" presName="middle" presStyleCnt="0"/>
      <dgm:spPr/>
    </dgm:pt>
    <dgm:pt modelId="{0F392543-E7C1-4308-9762-1663807AC57D}" type="pres">
      <dgm:prSet presAssocID="{55624950-88E5-404B-A5E9-C5618DB6AF68}" presName="parTxMid" presStyleLbl="revTx" presStyleIdx="1" presStyleCnt="3"/>
      <dgm:spPr/>
      <dgm:t>
        <a:bodyPr/>
        <a:lstStyle/>
        <a:p>
          <a:endParaRPr lang="en-US"/>
        </a:p>
      </dgm:t>
    </dgm:pt>
    <dgm:pt modelId="{5E9BCC30-1309-45EF-A18C-2043DC2F83C5}" type="pres">
      <dgm:prSet presAssocID="{55624950-88E5-404B-A5E9-C5618DB6AF68}" presName="spMid" presStyleCnt="0"/>
      <dgm:spPr/>
    </dgm:pt>
    <dgm:pt modelId="{1FA0179B-15D8-493F-A723-6E8E5AEC818E}" type="pres">
      <dgm:prSet presAssocID="{71829AC9-4750-4530-83F4-8BEEA5AE235A}" presName="chevronComposite1" presStyleCnt="0"/>
      <dgm:spPr/>
    </dgm:pt>
    <dgm:pt modelId="{09787FFF-61A0-41B8-A5B9-26775C45B01A}" type="pres">
      <dgm:prSet presAssocID="{71829AC9-4750-4530-83F4-8BEEA5AE235A}" presName="chevron1" presStyleLbl="sibTrans2D1" presStyleIdx="1" presStyleCnt="3"/>
      <dgm:spPr/>
    </dgm:pt>
    <dgm:pt modelId="{CBF6CC5C-8843-4EBC-A032-008F79121B7E}" type="pres">
      <dgm:prSet presAssocID="{71829AC9-4750-4530-83F4-8BEEA5AE235A}" presName="spChevron1" presStyleCnt="0"/>
      <dgm:spPr/>
    </dgm:pt>
    <dgm:pt modelId="{46214DF9-1024-4E86-8340-1D2B3F1B5477}" type="pres">
      <dgm:prSet presAssocID="{D7D8E365-BD20-42C3-B83C-E7A8B7DE6C07}" presName="middle" presStyleCnt="0"/>
      <dgm:spPr/>
    </dgm:pt>
    <dgm:pt modelId="{6F63C827-0D65-43FB-B746-143F7285D4EC}" type="pres">
      <dgm:prSet presAssocID="{D7D8E365-BD20-42C3-B83C-E7A8B7DE6C07}" presName="parTxMid" presStyleLbl="revTx" presStyleIdx="2" presStyleCnt="3"/>
      <dgm:spPr/>
      <dgm:t>
        <a:bodyPr/>
        <a:lstStyle/>
        <a:p>
          <a:endParaRPr lang="en-US"/>
        </a:p>
      </dgm:t>
    </dgm:pt>
    <dgm:pt modelId="{6DE7E677-2825-4681-9850-E6D67EB525AB}" type="pres">
      <dgm:prSet presAssocID="{D7D8E365-BD20-42C3-B83C-E7A8B7DE6C07}" presName="spMid" presStyleCnt="0"/>
      <dgm:spPr/>
    </dgm:pt>
    <dgm:pt modelId="{3052DD85-727C-487C-A11A-6E01B3E893DF}" type="pres">
      <dgm:prSet presAssocID="{6C74565C-A0C6-45D6-8949-9E9D3F574489}" presName="chevronComposite1" presStyleCnt="0"/>
      <dgm:spPr/>
    </dgm:pt>
    <dgm:pt modelId="{23FFAE58-7479-4980-B365-95D25A1E6BE7}" type="pres">
      <dgm:prSet presAssocID="{6C74565C-A0C6-45D6-8949-9E9D3F574489}" presName="chevron1" presStyleLbl="sibTrans2D1" presStyleIdx="2" presStyleCnt="3"/>
      <dgm:spPr/>
    </dgm:pt>
    <dgm:pt modelId="{DCC2BFF5-7B64-4028-AADB-A9713CE938A8}" type="pres">
      <dgm:prSet presAssocID="{6C74565C-A0C6-45D6-8949-9E9D3F574489}" presName="spChevron1" presStyleCnt="0"/>
      <dgm:spPr/>
    </dgm:pt>
    <dgm:pt modelId="{04AE6CBB-DBE3-43DA-9D95-DC7F5A54C319}" type="pres">
      <dgm:prSet presAssocID="{BDE8B577-7A70-4AFB-84C6-40F908BA675A}" presName="last" presStyleCnt="0"/>
      <dgm:spPr/>
    </dgm:pt>
    <dgm:pt modelId="{B1BF7837-FFC8-4D3B-8E60-4FC1089D739E}" type="pres">
      <dgm:prSet presAssocID="{BDE8B577-7A70-4AFB-84C6-40F908BA675A}" presName="circleTx" presStyleLbl="node1" presStyleIdx="18" presStyleCnt="19"/>
      <dgm:spPr/>
      <dgm:t>
        <a:bodyPr/>
        <a:lstStyle/>
        <a:p>
          <a:endParaRPr lang="en-US"/>
        </a:p>
      </dgm:t>
    </dgm:pt>
    <dgm:pt modelId="{5BF984BE-5B21-458D-BFF0-AABC921EC2E4}" type="pres">
      <dgm:prSet presAssocID="{BDE8B577-7A70-4AFB-84C6-40F908BA675A}" presName="spN" presStyleCnt="0"/>
      <dgm:spPr/>
    </dgm:pt>
  </dgm:ptLst>
  <dgm:cxnLst>
    <dgm:cxn modelId="{0A77F37C-1DF1-4568-83C1-E8F6956C7D93}" type="presOf" srcId="{3FB0B5AE-A21C-4673-804D-089FF046CC6E}" destId="{8C701FDA-5D74-4602-9587-24A98F118C42}" srcOrd="0" destOrd="0" presId="urn:microsoft.com/office/officeart/2009/3/layout/RandomtoResultProcess"/>
    <dgm:cxn modelId="{0778B431-736E-48B4-B488-DAC3F23EA395}" srcId="{9BB9662D-38BD-47A6-A679-914836951919}" destId="{D7D8E365-BD20-42C3-B83C-E7A8B7DE6C07}" srcOrd="2" destOrd="0" parTransId="{F6B577CF-CF18-4DE9-AC35-E52DB79B6CF8}" sibTransId="{6C74565C-A0C6-45D6-8949-9E9D3F574489}"/>
    <dgm:cxn modelId="{31176BC1-1D5A-4A34-A5D9-466623A685B8}" type="presOf" srcId="{D7D8E365-BD20-42C3-B83C-E7A8B7DE6C07}" destId="{6F63C827-0D65-43FB-B746-143F7285D4EC}" srcOrd="0" destOrd="0" presId="urn:microsoft.com/office/officeart/2009/3/layout/RandomtoResultProcess"/>
    <dgm:cxn modelId="{974291FE-FF61-4FF3-9224-1C9FDE317C27}" srcId="{9BB9662D-38BD-47A6-A679-914836951919}" destId="{BDE8B577-7A70-4AFB-84C6-40F908BA675A}" srcOrd="3" destOrd="0" parTransId="{EAE9786C-915A-49E1-94D5-69F908D3A865}" sibTransId="{00C0E2E6-033C-48BD-B6D9-05FFD2AF41EC}"/>
    <dgm:cxn modelId="{B25FB906-EF3F-4DA3-8B99-49C609B77E69}" srcId="{9BB9662D-38BD-47A6-A679-914836951919}" destId="{3FB0B5AE-A21C-4673-804D-089FF046CC6E}" srcOrd="0" destOrd="0" parTransId="{54BDDC40-52EC-4450-963F-242D06D1F300}" sibTransId="{192EE7EF-1639-45B6-BE7B-B5754DAB7BB0}"/>
    <dgm:cxn modelId="{78F9DA03-1C9F-4349-BBEE-0B053C973B93}" srcId="{9BB9662D-38BD-47A6-A679-914836951919}" destId="{55624950-88E5-404B-A5E9-C5618DB6AF68}" srcOrd="1" destOrd="0" parTransId="{C4AA29FB-C5A0-4064-BAEF-D04D860BCA71}" sibTransId="{71829AC9-4750-4530-83F4-8BEEA5AE235A}"/>
    <dgm:cxn modelId="{FF2C7E52-ADB5-47ED-AD93-71CD829E73BD}" type="presOf" srcId="{55624950-88E5-404B-A5E9-C5618DB6AF68}" destId="{0F392543-E7C1-4308-9762-1663807AC57D}" srcOrd="0" destOrd="0" presId="urn:microsoft.com/office/officeart/2009/3/layout/RandomtoResultProcess"/>
    <dgm:cxn modelId="{52A9936C-F3D5-49A1-B772-9A78A97D6FAE}" type="presOf" srcId="{9BB9662D-38BD-47A6-A679-914836951919}" destId="{C7FD46DE-2722-4F92-B2E9-642CB84FFF92}" srcOrd="0" destOrd="0" presId="urn:microsoft.com/office/officeart/2009/3/layout/RandomtoResultProcess"/>
    <dgm:cxn modelId="{512E6D35-A99E-4E58-BB96-2AB800C6FCBA}" type="presOf" srcId="{BDE8B577-7A70-4AFB-84C6-40F908BA675A}" destId="{B1BF7837-FFC8-4D3B-8E60-4FC1089D739E}" srcOrd="0" destOrd="0" presId="urn:microsoft.com/office/officeart/2009/3/layout/RandomtoResultProcess"/>
    <dgm:cxn modelId="{07F5CD79-715D-41BD-8874-7429A6A902FE}" type="presParOf" srcId="{C7FD46DE-2722-4F92-B2E9-642CB84FFF92}" destId="{73C0E7E9-B911-49B2-907A-0BE5CD075901}" srcOrd="0" destOrd="0" presId="urn:microsoft.com/office/officeart/2009/3/layout/RandomtoResultProcess"/>
    <dgm:cxn modelId="{6AE60FCA-D531-4CDB-8C32-D788C93EF4C9}" type="presParOf" srcId="{73C0E7E9-B911-49B2-907A-0BE5CD075901}" destId="{8C701FDA-5D74-4602-9587-24A98F118C42}" srcOrd="0" destOrd="0" presId="urn:microsoft.com/office/officeart/2009/3/layout/RandomtoResultProcess"/>
    <dgm:cxn modelId="{28E47096-DDC7-401B-A49B-8884662B2217}" type="presParOf" srcId="{73C0E7E9-B911-49B2-907A-0BE5CD075901}" destId="{3E3836CB-D148-4E36-AD0C-FCD0F4EC37AC}" srcOrd="1" destOrd="0" presId="urn:microsoft.com/office/officeart/2009/3/layout/RandomtoResultProcess"/>
    <dgm:cxn modelId="{2907B8B4-532E-41DA-8655-6E291A7B59FB}" type="presParOf" srcId="{73C0E7E9-B911-49B2-907A-0BE5CD075901}" destId="{0EA43348-3D34-43AE-8645-17FBEF36E81B}" srcOrd="2" destOrd="0" presId="urn:microsoft.com/office/officeart/2009/3/layout/RandomtoResultProcess"/>
    <dgm:cxn modelId="{488B5908-8A4A-4D2E-B0F8-1113690A08E4}" type="presParOf" srcId="{73C0E7E9-B911-49B2-907A-0BE5CD075901}" destId="{ED8A5E8D-1379-42EB-89FB-A40B8CB4323E}" srcOrd="3" destOrd="0" presId="urn:microsoft.com/office/officeart/2009/3/layout/RandomtoResultProcess"/>
    <dgm:cxn modelId="{E1F4B860-6668-4E29-B551-5D609AD84EA8}" type="presParOf" srcId="{73C0E7E9-B911-49B2-907A-0BE5CD075901}" destId="{9B20A0A8-598C-4200-9AE1-62952E55250C}" srcOrd="4" destOrd="0" presId="urn:microsoft.com/office/officeart/2009/3/layout/RandomtoResultProcess"/>
    <dgm:cxn modelId="{23B2F55B-6BA8-492C-8DF8-E909BDC6D9B8}" type="presParOf" srcId="{73C0E7E9-B911-49B2-907A-0BE5CD075901}" destId="{314CD11A-D508-47EA-8464-5B50AD7CCD65}" srcOrd="5" destOrd="0" presId="urn:microsoft.com/office/officeart/2009/3/layout/RandomtoResultProcess"/>
    <dgm:cxn modelId="{A07A0B00-6EDA-46A4-B5AB-7DEEE96C0126}" type="presParOf" srcId="{73C0E7E9-B911-49B2-907A-0BE5CD075901}" destId="{687B7B83-C048-482F-9E8A-3CF9F4D400A0}" srcOrd="6" destOrd="0" presId="urn:microsoft.com/office/officeart/2009/3/layout/RandomtoResultProcess"/>
    <dgm:cxn modelId="{1616BDA4-DB62-4488-824B-6B6EF9558D6F}" type="presParOf" srcId="{73C0E7E9-B911-49B2-907A-0BE5CD075901}" destId="{0EA96BEA-7ACC-481D-B937-2A8A9DF6A407}" srcOrd="7" destOrd="0" presId="urn:microsoft.com/office/officeart/2009/3/layout/RandomtoResultProcess"/>
    <dgm:cxn modelId="{D4B5C633-8ACC-4F8F-BC3C-33C7F8E386C1}" type="presParOf" srcId="{73C0E7E9-B911-49B2-907A-0BE5CD075901}" destId="{0E53851D-CFED-42E1-A181-619C851A7DE4}" srcOrd="8" destOrd="0" presId="urn:microsoft.com/office/officeart/2009/3/layout/RandomtoResultProcess"/>
    <dgm:cxn modelId="{446728F2-DCE4-43EB-AEE1-0AD3BE118B20}" type="presParOf" srcId="{73C0E7E9-B911-49B2-907A-0BE5CD075901}" destId="{3203A305-385B-4061-BFCE-8E2B6C299267}" srcOrd="9" destOrd="0" presId="urn:microsoft.com/office/officeart/2009/3/layout/RandomtoResultProcess"/>
    <dgm:cxn modelId="{4FE4A20A-CB50-4729-9B86-43C82C15F3B4}" type="presParOf" srcId="{73C0E7E9-B911-49B2-907A-0BE5CD075901}" destId="{F676578C-63C2-4BE8-8810-E9C7B15F94C3}" srcOrd="10" destOrd="0" presId="urn:microsoft.com/office/officeart/2009/3/layout/RandomtoResultProcess"/>
    <dgm:cxn modelId="{1A2858F7-E139-4947-8ECD-BB12EBC33FB8}" type="presParOf" srcId="{73C0E7E9-B911-49B2-907A-0BE5CD075901}" destId="{5B13EA1B-3381-43AE-8FC5-96392509FF31}" srcOrd="11" destOrd="0" presId="urn:microsoft.com/office/officeart/2009/3/layout/RandomtoResultProcess"/>
    <dgm:cxn modelId="{804E9957-312A-47E9-9C72-C0CE5651A7B6}" type="presParOf" srcId="{73C0E7E9-B911-49B2-907A-0BE5CD075901}" destId="{584FDAB7-1C3E-4790-A209-C7BB209A23F6}" srcOrd="12" destOrd="0" presId="urn:microsoft.com/office/officeart/2009/3/layout/RandomtoResultProcess"/>
    <dgm:cxn modelId="{1A7C1ADD-58B6-44CB-A660-83A438B8BA6E}" type="presParOf" srcId="{73C0E7E9-B911-49B2-907A-0BE5CD075901}" destId="{724CBF37-F46A-493E-B510-2E2F01E98719}" srcOrd="13" destOrd="0" presId="urn:microsoft.com/office/officeart/2009/3/layout/RandomtoResultProcess"/>
    <dgm:cxn modelId="{BD318188-79EA-414D-B599-837A6C3CD438}" type="presParOf" srcId="{73C0E7E9-B911-49B2-907A-0BE5CD075901}" destId="{97599B30-D4D7-43AB-A640-FC3D40A26B3A}" srcOrd="14" destOrd="0" presId="urn:microsoft.com/office/officeart/2009/3/layout/RandomtoResultProcess"/>
    <dgm:cxn modelId="{64BF45D5-1C7A-453C-8E5D-512359CA0126}" type="presParOf" srcId="{73C0E7E9-B911-49B2-907A-0BE5CD075901}" destId="{4F1EA5B2-3FE7-4A39-B25B-EF4D011CFBB9}" srcOrd="15" destOrd="0" presId="urn:microsoft.com/office/officeart/2009/3/layout/RandomtoResultProcess"/>
    <dgm:cxn modelId="{137B0D27-F6BF-4814-BDD0-60095184E483}" type="presParOf" srcId="{73C0E7E9-B911-49B2-907A-0BE5CD075901}" destId="{216EA73C-A199-4713-A01D-D35E226D694C}" srcOrd="16" destOrd="0" presId="urn:microsoft.com/office/officeart/2009/3/layout/RandomtoResultProcess"/>
    <dgm:cxn modelId="{B22837B7-F0A7-47F4-A2B3-FC2BBA5BF0D8}" type="presParOf" srcId="{73C0E7E9-B911-49B2-907A-0BE5CD075901}" destId="{8492F570-D8C3-4802-A24E-40B5CB6B491F}" srcOrd="17" destOrd="0" presId="urn:microsoft.com/office/officeart/2009/3/layout/RandomtoResultProcess"/>
    <dgm:cxn modelId="{425F13DC-4D97-46AE-8E77-9063E1897BC3}" type="presParOf" srcId="{73C0E7E9-B911-49B2-907A-0BE5CD075901}" destId="{D00A219E-80C5-43E8-8FB8-F8CDA0C07259}" srcOrd="18" destOrd="0" presId="urn:microsoft.com/office/officeart/2009/3/layout/RandomtoResultProcess"/>
    <dgm:cxn modelId="{6A67D3DA-9520-4D4C-8D63-F1A895E850F6}" type="presParOf" srcId="{C7FD46DE-2722-4F92-B2E9-642CB84FFF92}" destId="{680CA279-CE19-4E7E-9595-52AFA2EBBCDF}" srcOrd="1" destOrd="0" presId="urn:microsoft.com/office/officeart/2009/3/layout/RandomtoResultProcess"/>
    <dgm:cxn modelId="{1F474C67-8611-449F-B62F-7C9A55D9DEBE}" type="presParOf" srcId="{680CA279-CE19-4E7E-9595-52AFA2EBBCDF}" destId="{797DF1FA-1F13-471F-87D9-11C5BA3E36C3}" srcOrd="0" destOrd="0" presId="urn:microsoft.com/office/officeart/2009/3/layout/RandomtoResultProcess"/>
    <dgm:cxn modelId="{22BDA412-6245-47CB-840E-B31ED0AC4FB1}" type="presParOf" srcId="{680CA279-CE19-4E7E-9595-52AFA2EBBCDF}" destId="{B2C7003B-942A-4CDC-AC4D-7DDE9F9DD099}" srcOrd="1" destOrd="0" presId="urn:microsoft.com/office/officeart/2009/3/layout/RandomtoResultProcess"/>
    <dgm:cxn modelId="{52223B30-671E-4225-A094-4B0261CB6506}" type="presParOf" srcId="{C7FD46DE-2722-4F92-B2E9-642CB84FFF92}" destId="{710327AF-E750-4EFB-A6C1-0A7EFA147CCF}" srcOrd="2" destOrd="0" presId="urn:microsoft.com/office/officeart/2009/3/layout/RandomtoResultProcess"/>
    <dgm:cxn modelId="{9EC214DA-F6D7-4D3F-9502-E92AD885B24D}" type="presParOf" srcId="{710327AF-E750-4EFB-A6C1-0A7EFA147CCF}" destId="{0F392543-E7C1-4308-9762-1663807AC57D}" srcOrd="0" destOrd="0" presId="urn:microsoft.com/office/officeart/2009/3/layout/RandomtoResultProcess"/>
    <dgm:cxn modelId="{C622A55C-93E1-407B-8D09-B82EC4E5F60F}" type="presParOf" srcId="{710327AF-E750-4EFB-A6C1-0A7EFA147CCF}" destId="{5E9BCC30-1309-45EF-A18C-2043DC2F83C5}" srcOrd="1" destOrd="0" presId="urn:microsoft.com/office/officeart/2009/3/layout/RandomtoResultProcess"/>
    <dgm:cxn modelId="{66C4ACF2-8DA1-4D54-8314-C65E8B90FED2}" type="presParOf" srcId="{C7FD46DE-2722-4F92-B2E9-642CB84FFF92}" destId="{1FA0179B-15D8-493F-A723-6E8E5AEC818E}" srcOrd="3" destOrd="0" presId="urn:microsoft.com/office/officeart/2009/3/layout/RandomtoResultProcess"/>
    <dgm:cxn modelId="{8753CFCF-92F9-453A-AA05-11AFCE2079F4}" type="presParOf" srcId="{1FA0179B-15D8-493F-A723-6E8E5AEC818E}" destId="{09787FFF-61A0-41B8-A5B9-26775C45B01A}" srcOrd="0" destOrd="0" presId="urn:microsoft.com/office/officeart/2009/3/layout/RandomtoResultProcess"/>
    <dgm:cxn modelId="{ED3C6A4A-E09E-4D14-9D5A-855FEFA0D7D9}" type="presParOf" srcId="{1FA0179B-15D8-493F-A723-6E8E5AEC818E}" destId="{CBF6CC5C-8843-4EBC-A032-008F79121B7E}" srcOrd="1" destOrd="0" presId="urn:microsoft.com/office/officeart/2009/3/layout/RandomtoResultProcess"/>
    <dgm:cxn modelId="{365BAB83-08BF-4340-B658-4E572742480C}" type="presParOf" srcId="{C7FD46DE-2722-4F92-B2E9-642CB84FFF92}" destId="{46214DF9-1024-4E86-8340-1D2B3F1B5477}" srcOrd="4" destOrd="0" presId="urn:microsoft.com/office/officeart/2009/3/layout/RandomtoResultProcess"/>
    <dgm:cxn modelId="{735FB429-54F6-4B4E-BC5D-9C627144856E}" type="presParOf" srcId="{46214DF9-1024-4E86-8340-1D2B3F1B5477}" destId="{6F63C827-0D65-43FB-B746-143F7285D4EC}" srcOrd="0" destOrd="0" presId="urn:microsoft.com/office/officeart/2009/3/layout/RandomtoResultProcess"/>
    <dgm:cxn modelId="{243D6D14-E4B5-47E6-A2CD-DD362E15CA9B}" type="presParOf" srcId="{46214DF9-1024-4E86-8340-1D2B3F1B5477}" destId="{6DE7E677-2825-4681-9850-E6D67EB525AB}" srcOrd="1" destOrd="0" presId="urn:microsoft.com/office/officeart/2009/3/layout/RandomtoResultProcess"/>
    <dgm:cxn modelId="{EC85B880-D0E9-4630-A799-DBAB6638701E}" type="presParOf" srcId="{C7FD46DE-2722-4F92-B2E9-642CB84FFF92}" destId="{3052DD85-727C-487C-A11A-6E01B3E893DF}" srcOrd="5" destOrd="0" presId="urn:microsoft.com/office/officeart/2009/3/layout/RandomtoResultProcess"/>
    <dgm:cxn modelId="{A7E8EC23-59ED-4C23-8B65-DF0DDC40F1FC}" type="presParOf" srcId="{3052DD85-727C-487C-A11A-6E01B3E893DF}" destId="{23FFAE58-7479-4980-B365-95D25A1E6BE7}" srcOrd="0" destOrd="0" presId="urn:microsoft.com/office/officeart/2009/3/layout/RandomtoResultProcess"/>
    <dgm:cxn modelId="{18CCFC92-79DC-4E28-A01F-93C3965A4E8D}" type="presParOf" srcId="{3052DD85-727C-487C-A11A-6E01B3E893DF}" destId="{DCC2BFF5-7B64-4028-AADB-A9713CE938A8}" srcOrd="1" destOrd="0" presId="urn:microsoft.com/office/officeart/2009/3/layout/RandomtoResultProcess"/>
    <dgm:cxn modelId="{AE9CCED4-94A2-4D86-BA9C-2FA733A3FA7D}" type="presParOf" srcId="{C7FD46DE-2722-4F92-B2E9-642CB84FFF92}" destId="{04AE6CBB-DBE3-43DA-9D95-DC7F5A54C319}" srcOrd="6" destOrd="0" presId="urn:microsoft.com/office/officeart/2009/3/layout/RandomtoResultProcess"/>
    <dgm:cxn modelId="{B6BA032B-4661-40E9-8FBE-EADB64018B0A}" type="presParOf" srcId="{04AE6CBB-DBE3-43DA-9D95-DC7F5A54C319}" destId="{B1BF7837-FFC8-4D3B-8E60-4FC1089D739E}" srcOrd="0" destOrd="0" presId="urn:microsoft.com/office/officeart/2009/3/layout/RandomtoResultProcess"/>
    <dgm:cxn modelId="{1203C190-22B5-456D-B2B5-E5E6F546F151}" type="presParOf" srcId="{04AE6CBB-DBE3-43DA-9D95-DC7F5A54C319}" destId="{5BF984BE-5B21-458D-BFF0-AABC921EC2E4}"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3/4/2014 11:11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109177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3/4/2014 11:11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988500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64468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7.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414860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38392728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997358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342455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ed Rectangle 10"/>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365809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3062506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83703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677233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03743720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377727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567343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476996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438263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722304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130037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809035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300302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955668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21426580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13748131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810288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71724739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291665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9224353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84882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490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1760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105821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9431460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83248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576070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85869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62752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299458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732869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933136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323417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0518197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675606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39639261"/>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5403919"/>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975542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714203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446012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4772509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2377210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135418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314619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5152795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4120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116900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3244552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665161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803160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289223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8128534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362850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679000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040164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22240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06370376"/>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71457458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1010524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341355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66316672"/>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3669060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40874584"/>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118842"/>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3667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7618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97626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309101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image" Target="../media/image1.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theme" Target="../theme/theme2.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12.pn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29" Type="http://schemas.openxmlformats.org/officeDocument/2006/relationships/slideLayout" Target="../slideLayouts/slideLayout100.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image" Target="../media/image1.png"/><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78314101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2644447"/>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67049517"/>
      </p:ext>
    </p:extLst>
  </p:cSld>
  <p:clrMap bg1="lt1" tx1="dk1" bg2="lt2" tx2="dk2" accent1="accent1" accent2="accent2" accent3="accent3" accent4="accent4" accent5="accent5" accent6="accent6" hlink="hlink" folHlink="folHlink"/>
  <p:sldLayoutIdLst>
    <p:sldLayoutId id="2147484263" r:id="rId1"/>
    <p:sldLayoutId id="2147484264" r:id="rId2"/>
    <p:sldLayoutId id="2147484265" r:id="rId3"/>
    <p:sldLayoutId id="2147484266" r:id="rId4"/>
    <p:sldLayoutId id="2147484267" r:id="rId5"/>
    <p:sldLayoutId id="2147484268" r:id="rId6"/>
    <p:sldLayoutId id="2147484269" r:id="rId7"/>
    <p:sldLayoutId id="2147484270" r:id="rId8"/>
    <p:sldLayoutId id="2147484271" r:id="rId9"/>
    <p:sldLayoutId id="2147484272" r:id="rId10"/>
    <p:sldLayoutId id="2147484273" r:id="rId11"/>
    <p:sldLayoutId id="2147484274" r:id="rId12"/>
    <p:sldLayoutId id="2147484275" r:id="rId13"/>
    <p:sldLayoutId id="2147484276" r:id="rId14"/>
    <p:sldLayoutId id="2147484277" r:id="rId15"/>
    <p:sldLayoutId id="2147484278" r:id="rId16"/>
    <p:sldLayoutId id="2147484279" r:id="rId17"/>
    <p:sldLayoutId id="2147484280" r:id="rId18"/>
    <p:sldLayoutId id="2147484281" r:id="rId19"/>
    <p:sldLayoutId id="2147484282" r:id="rId20"/>
    <p:sldLayoutId id="2147484283" r:id="rId21"/>
    <p:sldLayoutId id="2147484284" r:id="rId22"/>
    <p:sldLayoutId id="2147484285" r:id="rId23"/>
    <p:sldLayoutId id="2147484286" r:id="rId24"/>
    <p:sldLayoutId id="2147484287" r:id="rId25"/>
    <p:sldLayoutId id="2147484288" r:id="rId26"/>
    <p:sldLayoutId id="2147484289" r:id="rId27"/>
    <p:sldLayoutId id="2147484290" r:id="rId28"/>
    <p:sldLayoutId id="2147484291"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mailto:sbray@go-planet.com" TargetMode="External"/><Relationship Id="rId1" Type="http://schemas.openxmlformats.org/officeDocument/2006/relationships/slideLayout" Target="../slideLayouts/slideLayout6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70.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8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This Session …</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We will discuss questions pertaining to …</a:t>
            </a:r>
          </a:p>
          <a:p>
            <a:pPr marL="571500" indent="-571500">
              <a:buFont typeface="Arial" panose="020B0604020202020204" pitchFamily="34" charset="0"/>
              <a:buChar char="•"/>
            </a:pPr>
            <a:r>
              <a:rPr lang="en-US" sz="2400" dirty="0" smtClean="0">
                <a:latin typeface="+mn-lt"/>
              </a:rPr>
              <a:t>Minimum requirements</a:t>
            </a:r>
          </a:p>
          <a:p>
            <a:pPr marL="571500" indent="-571500">
              <a:buFont typeface="Arial" panose="020B0604020202020204" pitchFamily="34" charset="0"/>
              <a:buChar char="•"/>
            </a:pPr>
            <a:r>
              <a:rPr lang="en-US" sz="2400" dirty="0" smtClean="0">
                <a:latin typeface="+mn-lt"/>
              </a:rPr>
              <a:t>Planning success</a:t>
            </a:r>
          </a:p>
          <a:p>
            <a:pPr marL="571500" indent="-571500">
              <a:buFont typeface="Arial" panose="020B0604020202020204" pitchFamily="34" charset="0"/>
              <a:buChar char="•"/>
            </a:pPr>
            <a:r>
              <a:rPr lang="en-US" sz="2400" dirty="0" smtClean="0">
                <a:latin typeface="+mn-lt"/>
              </a:rPr>
              <a:t>Planning governance</a:t>
            </a:r>
          </a:p>
          <a:p>
            <a:pPr marL="571500" indent="-571500">
              <a:buFont typeface="Arial" panose="020B0604020202020204" pitchFamily="34" charset="0"/>
              <a:buChar char="•"/>
            </a:pPr>
            <a:r>
              <a:rPr lang="en-US" sz="2400" dirty="0" smtClean="0">
                <a:latin typeface="+mn-lt"/>
              </a:rPr>
              <a:t>Planning information architecture</a:t>
            </a:r>
          </a:p>
          <a:p>
            <a:pPr marL="571500" indent="-571500">
              <a:buFont typeface="Arial" panose="020B0604020202020204" pitchFamily="34" charset="0"/>
              <a:buChar char="•"/>
            </a:pPr>
            <a:r>
              <a:rPr lang="en-US" sz="2400" dirty="0" smtClean="0">
                <a:latin typeface="+mn-lt"/>
              </a:rPr>
              <a:t>Planning business </a:t>
            </a:r>
            <a:r>
              <a:rPr lang="en-US" sz="2400" dirty="0">
                <a:latin typeface="+mn-lt"/>
              </a:rPr>
              <a:t>p</a:t>
            </a:r>
            <a:r>
              <a:rPr lang="en-US" sz="2400" dirty="0" smtClean="0">
                <a:latin typeface="+mn-lt"/>
              </a:rPr>
              <a:t>rocesses</a:t>
            </a:r>
          </a:p>
          <a:p>
            <a:pPr marL="571500" indent="-571500">
              <a:buFont typeface="Arial" panose="020B0604020202020204" pitchFamily="34" charset="0"/>
              <a:buChar char="•"/>
            </a:pPr>
            <a:r>
              <a:rPr lang="en-US" sz="2400" dirty="0" smtClean="0">
                <a:latin typeface="+mn-lt"/>
              </a:rPr>
              <a:t>Security requirements</a:t>
            </a:r>
          </a:p>
          <a:p>
            <a:pPr marL="571500" indent="-571500">
              <a:buFont typeface="Arial" panose="020B0604020202020204" pitchFamily="34" charset="0"/>
              <a:buChar char="•"/>
            </a:pPr>
            <a:r>
              <a:rPr lang="en-US" sz="2400" dirty="0" smtClean="0">
                <a:latin typeface="+mn-lt"/>
              </a:rPr>
              <a:t>Business intelligence</a:t>
            </a:r>
          </a:p>
          <a:p>
            <a:pPr marL="571500" indent="-571500">
              <a:buFont typeface="Arial" panose="020B0604020202020204" pitchFamily="34" charset="0"/>
              <a:buChar char="•"/>
            </a:pPr>
            <a:r>
              <a:rPr lang="en-US" sz="2400" dirty="0" smtClean="0">
                <a:latin typeface="+mn-lt"/>
              </a:rPr>
              <a:t>Role of the Office client</a:t>
            </a:r>
          </a:p>
          <a:p>
            <a:pPr marL="571500" indent="-571500">
              <a:buFont typeface="Arial" panose="020B0604020202020204" pitchFamily="34" charset="0"/>
              <a:buChar char="•"/>
            </a:pPr>
            <a:r>
              <a:rPr lang="en-US" sz="2400" dirty="0" smtClean="0">
                <a:latin typeface="+mn-lt"/>
              </a:rPr>
              <a:t>Performance and reliability</a:t>
            </a:r>
          </a:p>
          <a:p>
            <a:pPr marL="571500" indent="-571500">
              <a:buFont typeface="Arial" panose="020B0604020202020204" pitchFamily="34" charset="0"/>
              <a:buChar char="•"/>
            </a:pPr>
            <a:r>
              <a:rPr lang="en-US" sz="2400" dirty="0">
                <a:latin typeface="+mn-lt"/>
              </a:rPr>
              <a:t>Business continuity management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7437" y="2659062"/>
            <a:ext cx="3810000" cy="2857500"/>
          </a:xfrm>
          <a:prstGeom prst="rect">
            <a:avLst/>
          </a:prstGeom>
        </p:spPr>
      </p:pic>
    </p:spTree>
    <p:extLst>
      <p:ext uri="{BB962C8B-B14F-4D97-AF65-F5344CB8AC3E}">
        <p14:creationId xmlns:p14="http://schemas.microsoft.com/office/powerpoint/2010/main" val="406192688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bwMode="auto">
          <a:xfrm>
            <a:off x="6446837" y="5097462"/>
            <a:ext cx="1295400" cy="12954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Oval 4"/>
          <p:cNvSpPr/>
          <p:nvPr/>
        </p:nvSpPr>
        <p:spPr bwMode="auto">
          <a:xfrm>
            <a:off x="6446837" y="3573462"/>
            <a:ext cx="1295400" cy="13716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b="1" i="1" dirty="0" smtClean="0">
                <a:solidFill>
                  <a:srgbClr val="FF0000"/>
                </a:solidFill>
              </a:rPr>
              <a:t>Minimum</a:t>
            </a:r>
            <a:r>
              <a:rPr lang="en-US" dirty="0" smtClean="0">
                <a:solidFill>
                  <a:srgbClr val="FF0000"/>
                </a:solidFill>
              </a:rPr>
              <a:t> </a:t>
            </a:r>
            <a:r>
              <a:rPr lang="en-US" dirty="0" smtClean="0"/>
              <a:t>Requirements</a:t>
            </a:r>
            <a:endParaRPr lang="en-US" dirty="0"/>
          </a:p>
        </p:txBody>
      </p:sp>
      <p:graphicFrame>
        <p:nvGraphicFramePr>
          <p:cNvPr id="4" name="Table 3"/>
          <p:cNvGraphicFramePr>
            <a:graphicFrameLocks noGrp="1"/>
          </p:cNvGraphicFramePr>
          <p:nvPr>
            <p:extLst/>
          </p:nvPr>
        </p:nvGraphicFramePr>
        <p:xfrm>
          <a:off x="427038" y="1212850"/>
          <a:ext cx="11277598" cy="5332412"/>
        </p:xfrm>
        <a:graphic>
          <a:graphicData uri="http://schemas.openxmlformats.org/drawingml/2006/table">
            <a:tbl>
              <a:tblPr firstRow="1">
                <a:tableStyleId>{69012ECD-51FC-41F1-AA8D-1B2483CD663E}</a:tableStyleId>
              </a:tblPr>
              <a:tblGrid>
                <a:gridCol w="2959372"/>
                <a:gridCol w="3359284"/>
                <a:gridCol w="1359710"/>
                <a:gridCol w="1842886"/>
                <a:gridCol w="1756346"/>
              </a:tblGrid>
              <a:tr h="678671">
                <a:tc>
                  <a:txBody>
                    <a:bodyPr/>
                    <a:lstStyle/>
                    <a:p>
                      <a:r>
                        <a:rPr lang="en-US" sz="1600" dirty="0"/>
                        <a:t>Installation Scenario </a:t>
                      </a:r>
                    </a:p>
                  </a:txBody>
                  <a:tcPr marL="38042" marR="38042" marT="19021" marB="19021" anchor="ctr"/>
                </a:tc>
                <a:tc>
                  <a:txBody>
                    <a:bodyPr/>
                    <a:lstStyle/>
                    <a:p>
                      <a:r>
                        <a:rPr lang="en-US" sz="1600" dirty="0"/>
                        <a:t>Deployment type and scale </a:t>
                      </a:r>
                    </a:p>
                  </a:txBody>
                  <a:tcPr marL="38042" marR="38042" marT="19021" marB="19021" anchor="ctr"/>
                </a:tc>
                <a:tc>
                  <a:txBody>
                    <a:bodyPr/>
                    <a:lstStyle/>
                    <a:p>
                      <a:r>
                        <a:rPr lang="en-US" sz="1600"/>
                        <a:t>RAM </a:t>
                      </a:r>
                    </a:p>
                  </a:txBody>
                  <a:tcPr marL="38042" marR="38042" marT="19021" marB="19021" anchor="ctr"/>
                </a:tc>
                <a:tc>
                  <a:txBody>
                    <a:bodyPr/>
                    <a:lstStyle/>
                    <a:p>
                      <a:r>
                        <a:rPr lang="en-US" sz="1600" dirty="0"/>
                        <a:t>Processor </a:t>
                      </a:r>
                    </a:p>
                  </a:txBody>
                  <a:tcPr marL="38042" marR="38042" marT="19021" marB="19021" anchor="ctr"/>
                </a:tc>
                <a:tc>
                  <a:txBody>
                    <a:bodyPr/>
                    <a:lstStyle/>
                    <a:p>
                      <a:r>
                        <a:rPr lang="en-US" sz="1600" dirty="0"/>
                        <a:t>Hard disk space </a:t>
                      </a:r>
                    </a:p>
                  </a:txBody>
                  <a:tcPr marL="38042" marR="38042" marT="19021" marB="19021" anchor="ctr"/>
                </a:tc>
              </a:tr>
              <a:tr h="1551247">
                <a:tc>
                  <a:txBody>
                    <a:bodyPr/>
                    <a:lstStyle/>
                    <a:p>
                      <a:r>
                        <a:rPr lang="en-US" sz="1600" dirty="0"/>
                        <a:t>Single server with a built-in database or single server that uses SQL Server</a:t>
                      </a:r>
                    </a:p>
                  </a:txBody>
                  <a:tcPr marL="38042" marR="38042" marT="19021" marB="19021" anchor="ctr"/>
                </a:tc>
                <a:tc>
                  <a:txBody>
                    <a:bodyPr/>
                    <a:lstStyle/>
                    <a:p>
                      <a:r>
                        <a:rPr lang="en-US" sz="1600"/>
                        <a:t>Development or evaluation installation of SharePoint Foundation 2013</a:t>
                      </a:r>
                    </a:p>
                  </a:txBody>
                  <a:tcPr marL="38042" marR="38042" marT="19021" marB="19021" anchor="ctr"/>
                </a:tc>
                <a:tc>
                  <a:txBody>
                    <a:bodyPr/>
                    <a:lstStyle/>
                    <a:p>
                      <a:r>
                        <a:rPr lang="en-US" sz="1600" dirty="0" smtClean="0"/>
                        <a:t>8 - 10 </a:t>
                      </a:r>
                      <a:r>
                        <a:rPr lang="en-US" sz="1600" dirty="0"/>
                        <a:t>GB</a:t>
                      </a:r>
                    </a:p>
                  </a:txBody>
                  <a:tcPr marL="38042" marR="38042" marT="19021" marB="19021" anchor="ctr"/>
                </a:tc>
                <a:tc>
                  <a:txBody>
                    <a:bodyPr/>
                    <a:lstStyle/>
                    <a:p>
                      <a:r>
                        <a:rPr lang="en-US" sz="1600" dirty="0"/>
                        <a:t>64-bit, 4 cores</a:t>
                      </a:r>
                    </a:p>
                  </a:txBody>
                  <a:tcPr marL="38042" marR="38042" marT="19021" marB="19021" anchor="ctr"/>
                </a:tc>
                <a:tc>
                  <a:txBody>
                    <a:bodyPr/>
                    <a:lstStyle/>
                    <a:p>
                      <a:r>
                        <a:rPr lang="en-US" sz="1600" dirty="0"/>
                        <a:t>80 GB for system drive</a:t>
                      </a:r>
                    </a:p>
                  </a:txBody>
                  <a:tcPr marL="38042" marR="38042" marT="19021" marB="19021" anchor="ctr"/>
                </a:tc>
              </a:tr>
              <a:tr h="1551247">
                <a:tc>
                  <a:txBody>
                    <a:bodyPr/>
                    <a:lstStyle/>
                    <a:p>
                      <a:r>
                        <a:rPr lang="en-US" sz="1600"/>
                        <a:t>Single server with a built-in database or single server that uses SQL Server</a:t>
                      </a:r>
                    </a:p>
                  </a:txBody>
                  <a:tcPr marL="38042" marR="38042" marT="19021" marB="19021" anchor="ctr"/>
                </a:tc>
                <a:tc>
                  <a:txBody>
                    <a:bodyPr/>
                    <a:lstStyle/>
                    <a:p>
                      <a:r>
                        <a:rPr lang="en-US" sz="1600" dirty="0"/>
                        <a:t>Development or evaluation installation of SharePoint Server 2013</a:t>
                      </a:r>
                    </a:p>
                  </a:txBody>
                  <a:tcPr marL="38042" marR="38042" marT="19021" marB="19021" anchor="ctr"/>
                </a:tc>
                <a:tc>
                  <a:txBody>
                    <a:bodyPr/>
                    <a:lstStyle/>
                    <a:p>
                      <a:r>
                        <a:rPr lang="en-US" sz="1600" dirty="0">
                          <a:solidFill>
                            <a:schemeClr val="tx1">
                              <a:lumMod val="50000"/>
                            </a:schemeClr>
                          </a:solidFill>
                        </a:rPr>
                        <a:t>24 GB</a:t>
                      </a:r>
                    </a:p>
                  </a:txBody>
                  <a:tcPr marL="38042" marR="38042" marT="19021" marB="19021" anchor="ctr"/>
                </a:tc>
                <a:tc>
                  <a:txBody>
                    <a:bodyPr/>
                    <a:lstStyle/>
                    <a:p>
                      <a:r>
                        <a:rPr lang="en-US" sz="1600"/>
                        <a:t>64-bit, 4 cores</a:t>
                      </a:r>
                    </a:p>
                  </a:txBody>
                  <a:tcPr marL="38042" marR="38042" marT="19021" marB="19021" anchor="ctr"/>
                </a:tc>
                <a:tc>
                  <a:txBody>
                    <a:bodyPr/>
                    <a:lstStyle/>
                    <a:p>
                      <a:r>
                        <a:rPr lang="en-US" sz="1600"/>
                        <a:t>80 GB for system drive</a:t>
                      </a:r>
                    </a:p>
                  </a:txBody>
                  <a:tcPr marL="38042" marR="38042" marT="19021" marB="19021" anchor="ctr"/>
                </a:tc>
              </a:tr>
              <a:tr h="1551247">
                <a:tc>
                  <a:txBody>
                    <a:bodyPr/>
                    <a:lstStyle/>
                    <a:p>
                      <a:r>
                        <a:rPr lang="en-US" sz="1600"/>
                        <a:t>Web server or application server in a three-tier farm</a:t>
                      </a:r>
                    </a:p>
                  </a:txBody>
                  <a:tcPr marL="38042" marR="38042" marT="19021" marB="19021" anchor="ctr"/>
                </a:tc>
                <a:tc>
                  <a:txBody>
                    <a:bodyPr/>
                    <a:lstStyle/>
                    <a:p>
                      <a:r>
                        <a:rPr lang="en-US" sz="1600">
                          <a:solidFill>
                            <a:schemeClr val="tx1">
                              <a:lumMod val="50000"/>
                            </a:schemeClr>
                          </a:solidFill>
                        </a:rPr>
                        <a:t>Pilot, user acceptance test, or production deployment of SharePoint Server 2013</a:t>
                      </a:r>
                    </a:p>
                  </a:txBody>
                  <a:tcPr marL="38042" marR="38042" marT="19021" marB="19021" anchor="ctr"/>
                </a:tc>
                <a:tc>
                  <a:txBody>
                    <a:bodyPr/>
                    <a:lstStyle/>
                    <a:p>
                      <a:r>
                        <a:rPr lang="en-US" sz="1600" dirty="0">
                          <a:solidFill>
                            <a:schemeClr val="tx1">
                              <a:lumMod val="50000"/>
                            </a:schemeClr>
                          </a:solidFill>
                        </a:rPr>
                        <a:t>12 GB</a:t>
                      </a:r>
                    </a:p>
                  </a:txBody>
                  <a:tcPr marL="38042" marR="38042" marT="19021" marB="19021" anchor="ctr"/>
                </a:tc>
                <a:tc>
                  <a:txBody>
                    <a:bodyPr/>
                    <a:lstStyle/>
                    <a:p>
                      <a:r>
                        <a:rPr lang="en-US" sz="1600"/>
                        <a:t>64-bit, 4 cores</a:t>
                      </a:r>
                    </a:p>
                  </a:txBody>
                  <a:tcPr marL="38042" marR="38042" marT="19021" marB="19021" anchor="ctr"/>
                </a:tc>
                <a:tc>
                  <a:txBody>
                    <a:bodyPr/>
                    <a:lstStyle/>
                    <a:p>
                      <a:r>
                        <a:rPr lang="en-US" sz="1600" dirty="0"/>
                        <a:t>80 GB for system drive</a:t>
                      </a:r>
                    </a:p>
                  </a:txBody>
                  <a:tcPr marL="38042" marR="38042" marT="19021" marB="19021" anchor="ctr"/>
                </a:tc>
              </a:tr>
            </a:tbl>
          </a:graphicData>
        </a:graphic>
      </p:graphicFrame>
    </p:spTree>
    <p:extLst>
      <p:ext uri="{BB962C8B-B14F-4D97-AF65-F5344CB8AC3E}">
        <p14:creationId xmlns:p14="http://schemas.microsoft.com/office/powerpoint/2010/main" val="166954348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solidFill>
                  <a:srgbClr val="FF0000"/>
                </a:solidFill>
              </a:rPr>
              <a:t>Minimum</a:t>
            </a:r>
            <a:r>
              <a:rPr lang="en-US" dirty="0">
                <a:solidFill>
                  <a:srgbClr val="FF0000"/>
                </a:solidFill>
              </a:rPr>
              <a:t> </a:t>
            </a:r>
            <a:r>
              <a:rPr lang="en-US" dirty="0"/>
              <a:t>Requirements</a:t>
            </a:r>
          </a:p>
        </p:txBody>
      </p:sp>
      <p:sp>
        <p:nvSpPr>
          <p:cNvPr id="3" name="Text Placeholder 2"/>
          <p:cNvSpPr>
            <a:spLocks noGrp="1"/>
          </p:cNvSpPr>
          <p:nvPr>
            <p:ph type="body" sz="quarter" idx="10"/>
          </p:nvPr>
        </p:nvSpPr>
        <p:spPr>
          <a:xfrm>
            <a:off x="274638" y="1212850"/>
            <a:ext cx="11887200" cy="3724096"/>
          </a:xfrm>
        </p:spPr>
        <p:txBody>
          <a:bodyPr/>
          <a:lstStyle/>
          <a:p>
            <a:r>
              <a:rPr lang="en-US" dirty="0" smtClean="0"/>
              <a:t>SQL Servers</a:t>
            </a:r>
          </a:p>
          <a:p>
            <a:pPr lvl="1"/>
            <a:r>
              <a:rPr lang="en-US" dirty="0" smtClean="0"/>
              <a:t>64-Bit, 4 or 8 cores depending on the number of users</a:t>
            </a:r>
          </a:p>
          <a:p>
            <a:pPr lvl="1"/>
            <a:r>
              <a:rPr lang="en-US" dirty="0" smtClean="0"/>
              <a:t>8GB for small deployments; 16 GB for medium.</a:t>
            </a:r>
          </a:p>
          <a:p>
            <a:pPr lvl="1"/>
            <a:r>
              <a:rPr lang="en-US" dirty="0"/>
              <a:t>For large deployments, it is highly recommended that you review the Storage and SQL Server Capacity Planning Configuration for SharePoint Server 2013</a:t>
            </a:r>
            <a:r>
              <a:rPr lang="en-US" dirty="0" smtClean="0"/>
              <a:t>.</a:t>
            </a:r>
          </a:p>
          <a:p>
            <a:pPr lvl="1"/>
            <a:endParaRPr lang="en-US" dirty="0" smtClean="0"/>
          </a:p>
          <a:p>
            <a:r>
              <a:rPr lang="en-US" dirty="0" smtClean="0"/>
              <a:t>Stretched Farm</a:t>
            </a:r>
          </a:p>
          <a:p>
            <a:pPr lvl="1"/>
            <a:r>
              <a:rPr lang="en-US" dirty="0" smtClean="0"/>
              <a:t>Intra-farm latency of &lt; 1ms one way, 99.9% of the time over a period of ten minutes.</a:t>
            </a:r>
          </a:p>
          <a:p>
            <a:pPr lvl="1"/>
            <a:r>
              <a:rPr lang="en-US" dirty="0" smtClean="0"/>
              <a:t>Bandwidth speed must be at least 1 gigabit per second</a:t>
            </a:r>
            <a:endParaRPr lang="en-US" dirty="0"/>
          </a:p>
        </p:txBody>
      </p:sp>
    </p:spTree>
    <p:extLst>
      <p:ext uri="{BB962C8B-B14F-4D97-AF65-F5344CB8AC3E}">
        <p14:creationId xmlns:p14="http://schemas.microsoft.com/office/powerpoint/2010/main" val="337654585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Success</a:t>
            </a:r>
            <a:endParaRPr lang="en-US" dirty="0"/>
          </a:p>
        </p:txBody>
      </p:sp>
      <p:sp>
        <p:nvSpPr>
          <p:cNvPr id="3" name="Text Placeholder 2"/>
          <p:cNvSpPr>
            <a:spLocks noGrp="1"/>
          </p:cNvSpPr>
          <p:nvPr>
            <p:ph type="body" sz="quarter" idx="10"/>
          </p:nvPr>
        </p:nvSpPr>
        <p:spPr>
          <a:xfrm>
            <a:off x="274638" y="1212850"/>
            <a:ext cx="11887200" cy="5312223"/>
          </a:xfrm>
        </p:spPr>
        <p:txBody>
          <a:bodyPr/>
          <a:lstStyle/>
          <a:p>
            <a:r>
              <a:rPr lang="en-US" sz="2800" dirty="0" smtClean="0"/>
              <a:t>Why SharePoint 2013?</a:t>
            </a:r>
          </a:p>
          <a:p>
            <a:r>
              <a:rPr lang="en-US" sz="2800" dirty="0" smtClean="0"/>
              <a:t>Key players?</a:t>
            </a:r>
          </a:p>
          <a:p>
            <a:r>
              <a:rPr lang="en-US" sz="2800" dirty="0" smtClean="0"/>
              <a:t>Organization’s strategic initiatives and mission?</a:t>
            </a:r>
          </a:p>
          <a:p>
            <a:r>
              <a:rPr lang="en-US" sz="2800" dirty="0" smtClean="0"/>
              <a:t>Reporting relationships between the stakeholders?</a:t>
            </a:r>
          </a:p>
          <a:p>
            <a:r>
              <a:rPr lang="en-US" sz="2800" dirty="0" smtClean="0"/>
              <a:t>Why is each stakeholder involved?</a:t>
            </a:r>
          </a:p>
          <a:p>
            <a:r>
              <a:rPr lang="en-US" sz="2800" dirty="0" smtClean="0"/>
              <a:t>Business objectives? Vision statements for each?</a:t>
            </a:r>
          </a:p>
          <a:p>
            <a:r>
              <a:rPr lang="en-US" sz="2800" dirty="0" smtClean="0"/>
              <a:t>Business objectives map to initiatives?</a:t>
            </a:r>
          </a:p>
          <a:p>
            <a:r>
              <a:rPr lang="en-US" sz="2800" dirty="0" smtClean="0"/>
              <a:t>Any conflicting goals?</a:t>
            </a:r>
          </a:p>
          <a:p>
            <a:r>
              <a:rPr lang="en-US" sz="2800" dirty="0" smtClean="0"/>
              <a:t>Parameters of a successful project?</a:t>
            </a:r>
          </a:p>
          <a:p>
            <a:r>
              <a:rPr lang="en-US" sz="2800" dirty="0" smtClean="0"/>
              <a:t>Steps to maximize and measure user adoption?</a:t>
            </a:r>
          </a:p>
          <a:p>
            <a:r>
              <a:rPr lang="en-US" sz="2800" dirty="0" smtClean="0"/>
              <a:t>Plans for maintenance and monitoring?</a:t>
            </a:r>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1837" y="2049462"/>
            <a:ext cx="3497263" cy="3497263"/>
          </a:xfrm>
          <a:prstGeom prst="rect">
            <a:avLst/>
          </a:prstGeom>
        </p:spPr>
      </p:pic>
    </p:spTree>
    <p:extLst>
      <p:ext uri="{BB962C8B-B14F-4D97-AF65-F5344CB8AC3E}">
        <p14:creationId xmlns:p14="http://schemas.microsoft.com/office/powerpoint/2010/main" val="266578100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Success</a:t>
            </a:r>
            <a:endParaRPr lang="en-US" dirty="0"/>
          </a:p>
        </p:txBody>
      </p:sp>
      <p:sp>
        <p:nvSpPr>
          <p:cNvPr id="3" name="Text Placeholder 2"/>
          <p:cNvSpPr>
            <a:spLocks noGrp="1"/>
          </p:cNvSpPr>
          <p:nvPr>
            <p:ph type="body" sz="quarter" idx="10"/>
          </p:nvPr>
        </p:nvSpPr>
        <p:spPr>
          <a:xfrm>
            <a:off x="274638" y="1212850"/>
            <a:ext cx="11887200" cy="4752070"/>
          </a:xfrm>
        </p:spPr>
        <p:txBody>
          <a:bodyPr/>
          <a:lstStyle/>
          <a:p>
            <a:pPr lvl="0"/>
            <a:r>
              <a:rPr lang="en-US" sz="2800" dirty="0" smtClean="0"/>
              <a:t>ASK:  </a:t>
            </a:r>
            <a:r>
              <a:rPr lang="en-US" sz="2800" b="1" i="1" dirty="0" smtClean="0">
                <a:solidFill>
                  <a:srgbClr val="FF0000"/>
                </a:solidFill>
              </a:rPr>
              <a:t>What </a:t>
            </a:r>
            <a:r>
              <a:rPr lang="en-US" sz="2800" b="1" i="1" dirty="0">
                <a:solidFill>
                  <a:srgbClr val="FF0000"/>
                </a:solidFill>
              </a:rPr>
              <a:t>will determine the success of the project</a:t>
            </a:r>
            <a:r>
              <a:rPr lang="en-US" sz="2800" b="1" i="1" dirty="0" smtClean="0">
                <a:solidFill>
                  <a:srgbClr val="FF0000"/>
                </a:solidFill>
              </a:rPr>
              <a:t>?</a:t>
            </a:r>
          </a:p>
          <a:p>
            <a:pPr lvl="0"/>
            <a:endParaRPr lang="en-US" sz="2800" b="1" i="1" dirty="0"/>
          </a:p>
          <a:p>
            <a:pPr lvl="0"/>
            <a:r>
              <a:rPr lang="en-US" sz="2800" dirty="0" smtClean="0"/>
              <a:t>If you don’t know the answer to this question before you start, you are not planning for success!!!</a:t>
            </a:r>
          </a:p>
          <a:p>
            <a:pPr lvl="0"/>
            <a:endParaRPr lang="en-US" sz="2800" dirty="0"/>
          </a:p>
          <a:p>
            <a:pPr lvl="0"/>
            <a:r>
              <a:rPr lang="en-US" sz="2800" dirty="0" smtClean="0"/>
              <a:t>Don’t be afraid to ask for specifics!! </a:t>
            </a:r>
          </a:p>
          <a:p>
            <a:pPr marL="457200" lvl="0" indent="-457200">
              <a:buFont typeface="Arial" panose="020B0604020202020204" pitchFamily="34" charset="0"/>
              <a:buChar char="•"/>
            </a:pPr>
            <a:r>
              <a:rPr lang="en-US" sz="2800" dirty="0" smtClean="0"/>
              <a:t>Reduction in effort or time?</a:t>
            </a:r>
          </a:p>
          <a:p>
            <a:pPr marL="457200" lvl="0" indent="-457200">
              <a:buFont typeface="Arial" panose="020B0604020202020204" pitchFamily="34" charset="0"/>
              <a:buChar char="•"/>
            </a:pPr>
            <a:r>
              <a:rPr lang="en-US" sz="2800" dirty="0" smtClean="0"/>
              <a:t>ROI or cost benefit?</a:t>
            </a:r>
          </a:p>
          <a:p>
            <a:pPr marL="457200" lvl="0" indent="-457200">
              <a:buFont typeface="Arial" panose="020B0604020202020204" pitchFamily="34" charset="0"/>
              <a:buChar char="•"/>
            </a:pPr>
            <a:endParaRPr lang="en-US" sz="2800" dirty="0"/>
          </a:p>
          <a:p>
            <a:pPr lvl="0"/>
            <a:r>
              <a:rPr lang="en-US" sz="2800" b="1" dirty="0" smtClean="0"/>
              <a:t>Everything should be measurable!!!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2237" y="3121065"/>
            <a:ext cx="3532577" cy="3154762"/>
          </a:xfrm>
          <a:prstGeom prst="rect">
            <a:avLst/>
          </a:prstGeom>
        </p:spPr>
      </p:pic>
    </p:spTree>
    <p:extLst>
      <p:ext uri="{BB962C8B-B14F-4D97-AF65-F5344CB8AC3E}">
        <p14:creationId xmlns:p14="http://schemas.microsoft.com/office/powerpoint/2010/main" val="2794908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Governance Strategy</a:t>
            </a:r>
            <a:endParaRPr lang="en-US" dirty="0"/>
          </a:p>
        </p:txBody>
      </p:sp>
      <p:sp>
        <p:nvSpPr>
          <p:cNvPr id="3" name="Text Placeholder 2"/>
          <p:cNvSpPr>
            <a:spLocks noGrp="1"/>
          </p:cNvSpPr>
          <p:nvPr>
            <p:ph type="body" sz="quarter" idx="10"/>
          </p:nvPr>
        </p:nvSpPr>
        <p:spPr>
          <a:xfrm>
            <a:off x="274638" y="1212850"/>
            <a:ext cx="11887200" cy="5312223"/>
          </a:xfrm>
        </p:spPr>
        <p:txBody>
          <a:bodyPr/>
          <a:lstStyle/>
          <a:p>
            <a:r>
              <a:rPr lang="en-US" sz="2800" dirty="0" smtClean="0"/>
              <a:t>Members of governance board?</a:t>
            </a:r>
          </a:p>
          <a:p>
            <a:r>
              <a:rPr lang="en-US" sz="2800" dirty="0" smtClean="0"/>
              <a:t>Vision statement of the project?</a:t>
            </a:r>
          </a:p>
          <a:p>
            <a:r>
              <a:rPr lang="en-US" sz="2800" dirty="0" smtClean="0"/>
              <a:t>Defined roles and responsibilities?</a:t>
            </a:r>
          </a:p>
          <a:p>
            <a:r>
              <a:rPr lang="en-US" sz="2800" dirty="0" smtClean="0"/>
              <a:t>Policies and standards for:</a:t>
            </a:r>
          </a:p>
          <a:p>
            <a:r>
              <a:rPr lang="en-US" sz="2800" dirty="0"/>
              <a:t>	</a:t>
            </a:r>
            <a:r>
              <a:rPr lang="en-US" sz="2400" dirty="0" smtClean="0"/>
              <a:t>Content</a:t>
            </a:r>
          </a:p>
          <a:p>
            <a:r>
              <a:rPr lang="en-US" sz="2400" dirty="0"/>
              <a:t>	</a:t>
            </a:r>
            <a:r>
              <a:rPr lang="en-US" sz="2400" dirty="0" smtClean="0"/>
              <a:t>Design</a:t>
            </a:r>
          </a:p>
          <a:p>
            <a:r>
              <a:rPr lang="en-US" sz="2400" dirty="0"/>
              <a:t>	</a:t>
            </a:r>
            <a:r>
              <a:rPr lang="en-US" sz="2400" dirty="0" smtClean="0"/>
              <a:t>Security</a:t>
            </a:r>
          </a:p>
          <a:p>
            <a:r>
              <a:rPr lang="en-US" sz="2400" dirty="0"/>
              <a:t>	</a:t>
            </a:r>
            <a:r>
              <a:rPr lang="en-US" sz="2400" dirty="0" smtClean="0"/>
              <a:t>Features</a:t>
            </a:r>
          </a:p>
          <a:p>
            <a:r>
              <a:rPr lang="en-US" sz="2400" dirty="0"/>
              <a:t>	</a:t>
            </a:r>
            <a:r>
              <a:rPr lang="en-US" sz="2400" dirty="0" smtClean="0"/>
              <a:t>Navigation</a:t>
            </a:r>
          </a:p>
          <a:p>
            <a:r>
              <a:rPr lang="en-US" sz="2400" dirty="0"/>
              <a:t>	</a:t>
            </a:r>
            <a:r>
              <a:rPr lang="en-US" sz="2400" dirty="0" smtClean="0"/>
              <a:t>Custom code</a:t>
            </a:r>
          </a:p>
          <a:p>
            <a:r>
              <a:rPr lang="en-US" sz="2400" dirty="0"/>
              <a:t>	</a:t>
            </a:r>
            <a:r>
              <a:rPr lang="en-US" sz="2400" dirty="0" smtClean="0"/>
              <a:t>Composite applications</a:t>
            </a:r>
          </a:p>
          <a:p>
            <a:r>
              <a:rPr lang="en-US" sz="2400" dirty="0"/>
              <a:t>	</a:t>
            </a:r>
            <a:r>
              <a:rPr lang="en-US" sz="2400" dirty="0" smtClean="0"/>
              <a:t>Branding</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2437" y="2582862"/>
            <a:ext cx="4762500" cy="3743325"/>
          </a:xfrm>
          <a:prstGeom prst="rect">
            <a:avLst/>
          </a:prstGeom>
        </p:spPr>
      </p:pic>
    </p:spTree>
    <p:extLst>
      <p:ext uri="{BB962C8B-B14F-4D97-AF65-F5344CB8AC3E}">
        <p14:creationId xmlns:p14="http://schemas.microsoft.com/office/powerpoint/2010/main" val="35575030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Architecture</a:t>
            </a:r>
            <a:endParaRPr lang="en-US" dirty="0"/>
          </a:p>
        </p:txBody>
      </p:sp>
      <p:sp>
        <p:nvSpPr>
          <p:cNvPr id="3" name="Text Placeholder 2"/>
          <p:cNvSpPr>
            <a:spLocks noGrp="1"/>
          </p:cNvSpPr>
          <p:nvPr>
            <p:ph type="body" sz="quarter" idx="10"/>
          </p:nvPr>
        </p:nvSpPr>
        <p:spPr>
          <a:xfrm>
            <a:off x="274638" y="1212850"/>
            <a:ext cx="11887200" cy="4838248"/>
          </a:xfrm>
        </p:spPr>
        <p:txBody>
          <a:bodyPr/>
          <a:lstStyle/>
          <a:p>
            <a:r>
              <a:rPr lang="en-US" sz="2800" dirty="0" smtClean="0"/>
              <a:t>Types of sites and how accessed?</a:t>
            </a:r>
          </a:p>
          <a:p>
            <a:r>
              <a:rPr lang="en-US" sz="2800" dirty="0" smtClean="0"/>
              <a:t>Content types, site columns, etc. ?</a:t>
            </a:r>
          </a:p>
          <a:p>
            <a:r>
              <a:rPr lang="en-US" sz="2800" dirty="0" smtClean="0"/>
              <a:t>Content security?</a:t>
            </a:r>
          </a:p>
          <a:p>
            <a:r>
              <a:rPr lang="en-US" sz="2800" dirty="0" smtClean="0"/>
              <a:t>User experience?</a:t>
            </a:r>
          </a:p>
          <a:p>
            <a:r>
              <a:rPr lang="en-US" sz="2800" dirty="0" smtClean="0"/>
              <a:t>Document storage?</a:t>
            </a:r>
          </a:p>
          <a:p>
            <a:r>
              <a:rPr lang="en-US" sz="2800" dirty="0" smtClean="0"/>
              <a:t>Document metadata?</a:t>
            </a:r>
          </a:p>
          <a:p>
            <a:r>
              <a:rPr lang="en-US" sz="2800" dirty="0" smtClean="0"/>
              <a:t>Metadata commonalities?</a:t>
            </a:r>
          </a:p>
          <a:p>
            <a:r>
              <a:rPr lang="en-US" sz="2800" dirty="0" smtClean="0"/>
              <a:t>Document storage before SharePoint?</a:t>
            </a:r>
          </a:p>
          <a:p>
            <a:r>
              <a:rPr lang="en-US" sz="2800" dirty="0" smtClean="0"/>
              <a:t>Document management policies?</a:t>
            </a:r>
          </a:p>
          <a:p>
            <a:r>
              <a:rPr lang="en-US" sz="2800" dirty="0" smtClean="0"/>
              <a:t>Managed terms and keywords?</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1037" y="1592262"/>
            <a:ext cx="4104774" cy="3390900"/>
          </a:xfrm>
          <a:prstGeom prst="rect">
            <a:avLst/>
          </a:prstGeom>
        </p:spPr>
      </p:pic>
    </p:spTree>
    <p:extLst>
      <p:ext uri="{BB962C8B-B14F-4D97-AF65-F5344CB8AC3E}">
        <p14:creationId xmlns:p14="http://schemas.microsoft.com/office/powerpoint/2010/main" val="125013151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Success</a:t>
            </a:r>
            <a:endParaRPr lang="en-US" dirty="0"/>
          </a:p>
        </p:txBody>
      </p:sp>
      <p:sp>
        <p:nvSpPr>
          <p:cNvPr id="3" name="Text Placeholder 2"/>
          <p:cNvSpPr>
            <a:spLocks noGrp="1"/>
          </p:cNvSpPr>
          <p:nvPr>
            <p:ph type="body" sz="quarter" idx="10"/>
          </p:nvPr>
        </p:nvSpPr>
        <p:spPr>
          <a:xfrm>
            <a:off x="274638" y="1212850"/>
            <a:ext cx="11887200" cy="2296013"/>
          </a:xfrm>
        </p:spPr>
        <p:txBody>
          <a:bodyPr/>
          <a:lstStyle/>
          <a:p>
            <a:pPr lvl="0"/>
            <a:r>
              <a:rPr lang="en-US" sz="2800" dirty="0" smtClean="0"/>
              <a:t>Remember:  </a:t>
            </a:r>
            <a:r>
              <a:rPr lang="en-US" sz="2800" b="1" i="1" dirty="0" smtClean="0">
                <a:solidFill>
                  <a:srgbClr val="FF0000"/>
                </a:solidFill>
              </a:rPr>
              <a:t>Implementing a tool should not dictate a process</a:t>
            </a:r>
          </a:p>
          <a:p>
            <a:pPr lvl="0"/>
            <a:endParaRPr lang="en-US" sz="2800" b="1" i="1" dirty="0" smtClean="0"/>
          </a:p>
          <a:p>
            <a:pPr lvl="0"/>
            <a:r>
              <a:rPr lang="en-US" sz="2800" dirty="0"/>
              <a:t>and the tools selected to enable a processes should not dictate the requirements. It is important to remember the requirements first and the technology second.</a:t>
            </a:r>
            <a:endParaRPr lang="en-US" sz="2800" b="1"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2837" y="3588885"/>
            <a:ext cx="2743200" cy="2743200"/>
          </a:xfrm>
          <a:prstGeom prst="rect">
            <a:avLst/>
          </a:prstGeom>
        </p:spPr>
      </p:pic>
    </p:spTree>
    <p:extLst>
      <p:ext uri="{BB962C8B-B14F-4D97-AF65-F5344CB8AC3E}">
        <p14:creationId xmlns:p14="http://schemas.microsoft.com/office/powerpoint/2010/main" val="140277780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Processes</a:t>
            </a:r>
            <a:endParaRPr lang="en-US" dirty="0"/>
          </a:p>
        </p:txBody>
      </p:sp>
      <p:sp>
        <p:nvSpPr>
          <p:cNvPr id="3" name="Text Placeholder 2"/>
          <p:cNvSpPr>
            <a:spLocks noGrp="1"/>
          </p:cNvSpPr>
          <p:nvPr>
            <p:ph type="body" sz="quarter" idx="10"/>
          </p:nvPr>
        </p:nvSpPr>
        <p:spPr>
          <a:xfrm>
            <a:off x="274638" y="1212850"/>
            <a:ext cx="11887200" cy="3416320"/>
          </a:xfrm>
        </p:spPr>
        <p:txBody>
          <a:bodyPr/>
          <a:lstStyle/>
          <a:p>
            <a:r>
              <a:rPr lang="en-US" sz="2800" dirty="0" smtClean="0"/>
              <a:t>Processes ties to content?</a:t>
            </a:r>
          </a:p>
          <a:p>
            <a:r>
              <a:rPr lang="en-US" sz="2800" dirty="0" smtClean="0"/>
              <a:t>Policies around content?</a:t>
            </a:r>
          </a:p>
          <a:p>
            <a:r>
              <a:rPr lang="en-US" sz="2800" dirty="0" smtClean="0"/>
              <a:t>Type of browsers?</a:t>
            </a:r>
          </a:p>
          <a:p>
            <a:r>
              <a:rPr lang="en-US" sz="2800" dirty="0" smtClean="0"/>
              <a:t>Whose responsible for defining processes? (governance)</a:t>
            </a:r>
          </a:p>
          <a:p>
            <a:r>
              <a:rPr lang="en-US" sz="2800" dirty="0" smtClean="0"/>
              <a:t>Whose responsible for workflows? (governance)</a:t>
            </a:r>
          </a:p>
          <a:p>
            <a:r>
              <a:rPr lang="en-US" sz="2800" dirty="0" smtClean="0"/>
              <a:t>What composite applications will be available?</a:t>
            </a:r>
          </a:p>
          <a:p>
            <a:r>
              <a:rPr lang="en-US" sz="2800" dirty="0" smtClean="0"/>
              <a:t>LOB data? </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3237" y="3725862"/>
            <a:ext cx="4200525" cy="3057525"/>
          </a:xfrm>
          <a:prstGeom prst="rect">
            <a:avLst/>
          </a:prstGeom>
        </p:spPr>
      </p:pic>
    </p:spTree>
    <p:extLst>
      <p:ext uri="{BB962C8B-B14F-4D97-AF65-F5344CB8AC3E}">
        <p14:creationId xmlns:p14="http://schemas.microsoft.com/office/powerpoint/2010/main" val="256723572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a:t>
            </a:r>
            <a:endParaRPr lang="en-US" dirty="0"/>
          </a:p>
        </p:txBody>
      </p:sp>
      <p:sp>
        <p:nvSpPr>
          <p:cNvPr id="3" name="Text Placeholder 2"/>
          <p:cNvSpPr>
            <a:spLocks noGrp="1"/>
          </p:cNvSpPr>
          <p:nvPr>
            <p:ph type="body" sz="quarter" idx="10"/>
          </p:nvPr>
        </p:nvSpPr>
        <p:spPr>
          <a:xfrm>
            <a:off x="274638" y="1212851"/>
            <a:ext cx="11887200" cy="5027611"/>
          </a:xfrm>
        </p:spPr>
        <p:txBody>
          <a:bodyPr/>
          <a:lstStyle/>
          <a:p>
            <a:r>
              <a:rPr lang="en-US" sz="2800" dirty="0" smtClean="0"/>
              <a:t>Who? When? What? Why? How?</a:t>
            </a:r>
          </a:p>
          <a:p>
            <a:r>
              <a:rPr lang="en-US" sz="2800" dirty="0" smtClean="0"/>
              <a:t>Internal and External? Same Rights?</a:t>
            </a:r>
          </a:p>
          <a:p>
            <a:r>
              <a:rPr lang="en-US" sz="2800" dirty="0" smtClean="0"/>
              <a:t>Authentication?</a:t>
            </a:r>
          </a:p>
          <a:p>
            <a:r>
              <a:rPr lang="en-US" sz="2800" dirty="0" smtClean="0"/>
              <a:t>PII?</a:t>
            </a:r>
          </a:p>
          <a:p>
            <a:r>
              <a:rPr lang="en-US" sz="2800" dirty="0" smtClean="0"/>
              <a:t>Data in transit and rest? (SSL, TDE, etc.)</a:t>
            </a:r>
          </a:p>
          <a:p>
            <a:r>
              <a:rPr lang="en-US" sz="2800" dirty="0" smtClean="0"/>
              <a:t>Ports? Gateways? Proxies? LB?</a:t>
            </a:r>
          </a:p>
          <a:p>
            <a:r>
              <a:rPr lang="en-US" sz="2800" dirty="0" smtClean="0"/>
              <a:t>Anti-virus?</a:t>
            </a:r>
          </a:p>
          <a:p>
            <a:r>
              <a:rPr lang="en-US" sz="2800" dirty="0" smtClean="0"/>
              <a:t>Server hardening?</a:t>
            </a:r>
          </a:p>
          <a:p>
            <a:r>
              <a:rPr lang="en-US" sz="2800" dirty="0" smtClean="0"/>
              <a:t>Pre-defined network topologies?</a:t>
            </a:r>
          </a:p>
          <a:p>
            <a:endParaRPr lang="en-US" sz="2800" dirty="0" smtClean="0"/>
          </a:p>
          <a:p>
            <a:endParaRPr lang="en-US" sz="2800" dirty="0" smtClean="0"/>
          </a:p>
          <a:p>
            <a:endParaRPr lang="en-US" sz="2800"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5037" y="1439862"/>
            <a:ext cx="2995613" cy="29956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14387767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3060901"/>
            <a:ext cx="8629751" cy="1371600"/>
          </a:xfrm>
        </p:spPr>
        <p:txBody>
          <a:bodyPr/>
          <a:lstStyle/>
          <a:p>
            <a:r>
              <a:rPr lang="en-US" sz="3200" dirty="0"/>
              <a:t>Gathering Requirements: Asking the </a:t>
            </a:r>
            <a:r>
              <a:rPr lang="en-US" sz="3200" dirty="0" smtClean="0"/>
              <a:t>Right Questions for </a:t>
            </a:r>
            <a:r>
              <a:rPr lang="en-US" sz="3200" dirty="0"/>
              <a:t>Building a SharePoint 2013 Environment </a:t>
            </a:r>
          </a:p>
        </p:txBody>
      </p:sp>
      <p:sp>
        <p:nvSpPr>
          <p:cNvPr id="5" name="Text Placeholder 4"/>
          <p:cNvSpPr>
            <a:spLocks noGrp="1"/>
          </p:cNvSpPr>
          <p:nvPr>
            <p:ph type="body" sz="quarter" idx="14"/>
          </p:nvPr>
        </p:nvSpPr>
        <p:spPr/>
        <p:txBody>
          <a:bodyPr/>
          <a:lstStyle/>
          <a:p>
            <a:r>
              <a:rPr lang="en-US" dirty="0"/>
              <a:t>Shannon Bray, MCM</a:t>
            </a:r>
          </a:p>
          <a:p>
            <a:r>
              <a:rPr lang="en-US" dirty="0"/>
              <a:t>Chief </a:t>
            </a:r>
            <a:r>
              <a:rPr lang="en-US" dirty="0" smtClean="0"/>
              <a:t>Architect</a:t>
            </a:r>
            <a:br>
              <a:rPr lang="en-US" dirty="0" smtClean="0"/>
            </a:br>
            <a:r>
              <a:rPr lang="en-US" dirty="0" smtClean="0"/>
              <a:t>Planet </a:t>
            </a:r>
            <a:r>
              <a:rPr lang="en-US" dirty="0"/>
              <a:t>Technologies</a:t>
            </a:r>
          </a:p>
        </p:txBody>
      </p:sp>
      <p:sp>
        <p:nvSpPr>
          <p:cNvPr id="2" name="Text Placeholder 1"/>
          <p:cNvSpPr>
            <a:spLocks noGrp="1"/>
          </p:cNvSpPr>
          <p:nvPr>
            <p:ph type="body" sz="quarter" idx="15"/>
          </p:nvPr>
        </p:nvSpPr>
        <p:spPr/>
        <p:txBody>
          <a:bodyPr/>
          <a:lstStyle/>
          <a:p>
            <a:r>
              <a:rPr lang="en-US" smtClean="0"/>
              <a:t>SPC362</a:t>
            </a:r>
            <a:endParaRPr lang="en-US"/>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 (cont.)</a:t>
            </a:r>
            <a:endParaRPr lang="en-US" dirty="0"/>
          </a:p>
        </p:txBody>
      </p:sp>
      <p:sp>
        <p:nvSpPr>
          <p:cNvPr id="3" name="Text Placeholder 2"/>
          <p:cNvSpPr>
            <a:spLocks noGrp="1"/>
          </p:cNvSpPr>
          <p:nvPr>
            <p:ph type="body" sz="quarter" idx="10"/>
          </p:nvPr>
        </p:nvSpPr>
        <p:spPr>
          <a:xfrm>
            <a:off x="274638" y="1212850"/>
            <a:ext cx="11887200" cy="3619452"/>
          </a:xfrm>
        </p:spPr>
        <p:txBody>
          <a:bodyPr/>
          <a:lstStyle/>
          <a:p>
            <a:r>
              <a:rPr lang="en-US" sz="2800" dirty="0"/>
              <a:t>Rights management?</a:t>
            </a:r>
          </a:p>
          <a:p>
            <a:r>
              <a:rPr lang="en-US" sz="2800" dirty="0"/>
              <a:t>Compliance and auditing?</a:t>
            </a:r>
          </a:p>
          <a:p>
            <a:r>
              <a:rPr lang="en-US" sz="2800" dirty="0"/>
              <a:t>Threats management?</a:t>
            </a:r>
          </a:p>
          <a:p>
            <a:r>
              <a:rPr lang="en-US" sz="2800" dirty="0"/>
              <a:t>Password policies?</a:t>
            </a:r>
          </a:p>
          <a:p>
            <a:r>
              <a:rPr lang="en-US" sz="2800" dirty="0"/>
              <a:t>GPO settings?</a:t>
            </a:r>
          </a:p>
          <a:p>
            <a:r>
              <a:rPr lang="en-US" sz="2800" dirty="0"/>
              <a:t>Groups in AD and\or SharePoint?</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5037" y="1439862"/>
            <a:ext cx="2995613" cy="29956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8308214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Intelligence</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r>
              <a:rPr lang="en-US" dirty="0" smtClean="0"/>
              <a:t>Reports?</a:t>
            </a:r>
          </a:p>
          <a:p>
            <a:r>
              <a:rPr lang="en-US" dirty="0" smtClean="0"/>
              <a:t>Charts?</a:t>
            </a:r>
          </a:p>
          <a:p>
            <a:r>
              <a:rPr lang="en-US" dirty="0" smtClean="0"/>
              <a:t>Dashboards?</a:t>
            </a:r>
          </a:p>
          <a:p>
            <a:r>
              <a:rPr lang="en-US" dirty="0" smtClean="0"/>
              <a:t>Scorecards?</a:t>
            </a:r>
          </a:p>
          <a:p>
            <a:r>
              <a:rPr lang="en-US" dirty="0" smtClean="0"/>
              <a:t>KPIs?</a:t>
            </a:r>
          </a:p>
          <a:p>
            <a:r>
              <a:rPr lang="en-US" dirty="0" smtClean="0"/>
              <a:t>Excel Services?</a:t>
            </a:r>
          </a:p>
          <a:p>
            <a:r>
              <a:rPr lang="en-US" dirty="0" smtClean="0"/>
              <a:t>PerformancePoint?</a:t>
            </a:r>
          </a:p>
          <a:p>
            <a:r>
              <a:rPr lang="en-US" dirty="0" smtClean="0"/>
              <a:t>Visio?</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7637" y="1592262"/>
            <a:ext cx="4968240" cy="3327701"/>
          </a:xfrm>
          <a:prstGeom prst="rect">
            <a:avLst/>
          </a:prstGeom>
          <a:ln>
            <a:noFill/>
          </a:ln>
          <a:effectLst>
            <a:softEdge rad="112500"/>
          </a:effectLst>
        </p:spPr>
      </p:pic>
    </p:spTree>
    <p:extLst>
      <p:ext uri="{BB962C8B-B14F-4D97-AF65-F5344CB8AC3E}">
        <p14:creationId xmlns:p14="http://schemas.microsoft.com/office/powerpoint/2010/main" val="64978581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Office Client</a:t>
            </a:r>
            <a:endParaRPr lang="en-US" dirty="0"/>
          </a:p>
        </p:txBody>
      </p:sp>
      <p:sp>
        <p:nvSpPr>
          <p:cNvPr id="3" name="Text Placeholder 2"/>
          <p:cNvSpPr>
            <a:spLocks noGrp="1"/>
          </p:cNvSpPr>
          <p:nvPr>
            <p:ph type="body" sz="quarter" idx="10"/>
          </p:nvPr>
        </p:nvSpPr>
        <p:spPr>
          <a:xfrm>
            <a:off x="274638" y="1212850"/>
            <a:ext cx="11887200" cy="3416320"/>
          </a:xfrm>
        </p:spPr>
        <p:txBody>
          <a:bodyPr/>
          <a:lstStyle/>
          <a:p>
            <a:r>
              <a:rPr lang="en-US" sz="2800" dirty="0" smtClean="0"/>
              <a:t>End-user version?</a:t>
            </a:r>
          </a:p>
          <a:p>
            <a:r>
              <a:rPr lang="en-US" sz="2800" dirty="0" smtClean="0"/>
              <a:t>Local copy?</a:t>
            </a:r>
          </a:p>
          <a:p>
            <a:r>
              <a:rPr lang="en-US" sz="2800" dirty="0" smtClean="0"/>
              <a:t>Offline use?</a:t>
            </a:r>
          </a:p>
          <a:p>
            <a:r>
              <a:rPr lang="en-US" sz="2800" dirty="0" smtClean="0"/>
              <a:t>Document caching?</a:t>
            </a:r>
          </a:p>
          <a:p>
            <a:r>
              <a:rPr lang="en-US" sz="2800" dirty="0" smtClean="0"/>
              <a:t>Co-authoring?</a:t>
            </a:r>
          </a:p>
          <a:p>
            <a:r>
              <a:rPr lang="en-US" sz="2800" dirty="0" smtClean="0"/>
              <a:t>Mobile applications?</a:t>
            </a:r>
          </a:p>
          <a:p>
            <a:r>
              <a:rPr lang="en-US" sz="2800" dirty="0" err="1" smtClean="0"/>
              <a:t>OneDrive</a:t>
            </a:r>
            <a:r>
              <a:rPr lang="en-US" sz="2800" dirty="0" smtClean="0"/>
              <a:t> or </a:t>
            </a:r>
            <a:r>
              <a:rPr lang="en-US" sz="2800" dirty="0" err="1" smtClean="0"/>
              <a:t>OneDrive</a:t>
            </a:r>
            <a:r>
              <a:rPr lang="en-US" sz="2800" dirty="0" smtClean="0"/>
              <a:t> Pro?</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8637" y="2387248"/>
            <a:ext cx="5524500" cy="1743075"/>
          </a:xfrm>
          <a:prstGeom prst="rect">
            <a:avLst/>
          </a:prstGeom>
        </p:spPr>
      </p:pic>
    </p:spTree>
    <p:extLst>
      <p:ext uri="{BB962C8B-B14F-4D97-AF65-F5344CB8AC3E}">
        <p14:creationId xmlns:p14="http://schemas.microsoft.com/office/powerpoint/2010/main" val="409124876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Success</a:t>
            </a:r>
            <a:endParaRPr lang="en-US" dirty="0"/>
          </a:p>
        </p:txBody>
      </p:sp>
      <p:sp>
        <p:nvSpPr>
          <p:cNvPr id="3" name="Text Placeholder 2"/>
          <p:cNvSpPr>
            <a:spLocks noGrp="1"/>
          </p:cNvSpPr>
          <p:nvPr>
            <p:ph type="body" sz="quarter" idx="10"/>
          </p:nvPr>
        </p:nvSpPr>
        <p:spPr>
          <a:xfrm>
            <a:off x="274638" y="1212850"/>
            <a:ext cx="11887200" cy="3330142"/>
          </a:xfrm>
        </p:spPr>
        <p:txBody>
          <a:bodyPr/>
          <a:lstStyle/>
          <a:p>
            <a:pPr lvl="0"/>
            <a:r>
              <a:rPr lang="en-US" sz="2800" dirty="0" smtClean="0"/>
              <a:t>Remember:  </a:t>
            </a:r>
            <a:r>
              <a:rPr lang="en-US" sz="2800" b="1" i="1" dirty="0" smtClean="0">
                <a:solidFill>
                  <a:srgbClr val="FF0000"/>
                </a:solidFill>
              </a:rPr>
              <a:t>Don’t ignore SharePoint Online as an option if it fits.</a:t>
            </a:r>
          </a:p>
          <a:p>
            <a:pPr lvl="0"/>
            <a:endParaRPr lang="en-US" sz="2800" b="1" i="1" dirty="0" smtClean="0"/>
          </a:p>
          <a:p>
            <a:pPr lvl="0"/>
            <a:r>
              <a:rPr lang="en-US" sz="2800" b="1" i="1" dirty="0" smtClean="0"/>
              <a:t>Email, collaboration, instant messaging, VoIP audio and video conferencing can be packaged nicely with Office 365!</a:t>
            </a:r>
          </a:p>
          <a:p>
            <a:pPr lvl="0"/>
            <a:endParaRPr lang="en-US" sz="2800" b="1" i="1" dirty="0"/>
          </a:p>
          <a:p>
            <a:pPr lvl="0"/>
            <a:r>
              <a:rPr lang="en-US" sz="2800" b="1" i="1" dirty="0" smtClean="0"/>
              <a:t>It doesn’t have to fit perfectly. Hybrid deployments offer</a:t>
            </a:r>
          </a:p>
          <a:p>
            <a:pPr lvl="0"/>
            <a:r>
              <a:rPr lang="en-US" sz="2800" b="1" i="1" dirty="0"/>
              <a:t>f</a:t>
            </a:r>
            <a:r>
              <a:rPr lang="en-US" sz="2800" b="1" i="1" dirty="0" smtClean="0"/>
              <a:t>lexibility!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2837" y="3588885"/>
            <a:ext cx="2743200" cy="2743200"/>
          </a:xfrm>
          <a:prstGeom prst="rect">
            <a:avLst/>
          </a:prstGeom>
        </p:spPr>
      </p:pic>
    </p:spTree>
    <p:extLst>
      <p:ext uri="{BB962C8B-B14F-4D97-AF65-F5344CB8AC3E}">
        <p14:creationId xmlns:p14="http://schemas.microsoft.com/office/powerpoint/2010/main" val="427477308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Continuity</a:t>
            </a:r>
            <a:endParaRPr lang="en-US" dirty="0"/>
          </a:p>
        </p:txBody>
      </p:sp>
      <p:sp>
        <p:nvSpPr>
          <p:cNvPr id="3" name="Text Placeholder 2"/>
          <p:cNvSpPr>
            <a:spLocks noGrp="1"/>
          </p:cNvSpPr>
          <p:nvPr>
            <p:ph type="body" sz="quarter" idx="10"/>
          </p:nvPr>
        </p:nvSpPr>
        <p:spPr>
          <a:xfrm>
            <a:off x="274638" y="1212850"/>
            <a:ext cx="11887200" cy="3890296"/>
          </a:xfrm>
        </p:spPr>
        <p:txBody>
          <a:bodyPr/>
          <a:lstStyle/>
          <a:p>
            <a:r>
              <a:rPr lang="en-US" sz="2800" dirty="0" smtClean="0"/>
              <a:t>Defined SLAs?</a:t>
            </a:r>
          </a:p>
          <a:p>
            <a:r>
              <a:rPr lang="en-US" sz="2800" dirty="0" smtClean="0"/>
              <a:t>Expected RPO?</a:t>
            </a:r>
          </a:p>
          <a:p>
            <a:r>
              <a:rPr lang="en-US" sz="2800" dirty="0" smtClean="0"/>
              <a:t>Expected RTO?</a:t>
            </a:r>
          </a:p>
          <a:p>
            <a:r>
              <a:rPr lang="en-US" sz="2800" dirty="0" smtClean="0"/>
              <a:t>Who is responsible for backups? (governance)</a:t>
            </a:r>
          </a:p>
          <a:p>
            <a:r>
              <a:rPr lang="en-US" sz="2800" dirty="0" smtClean="0"/>
              <a:t>Who is responsible for DR plan? (governance)</a:t>
            </a:r>
          </a:p>
          <a:p>
            <a:r>
              <a:rPr lang="en-US" sz="2800" dirty="0" smtClean="0"/>
              <a:t>How often is plan tested?</a:t>
            </a:r>
            <a:endParaRPr lang="en-US" dirty="0" smtClean="0"/>
          </a:p>
          <a:p>
            <a:r>
              <a:rPr lang="en-US" sz="2800" dirty="0" smtClean="0"/>
              <a:t>Location of data centers?</a:t>
            </a:r>
          </a:p>
          <a:p>
            <a:r>
              <a:rPr lang="en-US" sz="2800" dirty="0" smtClean="0"/>
              <a:t>Budget?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1837" y="3040062"/>
            <a:ext cx="3267075" cy="3267075"/>
          </a:xfrm>
          <a:prstGeom prst="rect">
            <a:avLst/>
          </a:prstGeom>
        </p:spPr>
      </p:pic>
    </p:spTree>
    <p:extLst>
      <p:ext uri="{BB962C8B-B14F-4D97-AF65-F5344CB8AC3E}">
        <p14:creationId xmlns:p14="http://schemas.microsoft.com/office/powerpoint/2010/main" val="226788750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and Reliability</a:t>
            </a:r>
            <a:endParaRPr lang="en-US" dirty="0"/>
          </a:p>
        </p:txBody>
      </p:sp>
      <p:sp>
        <p:nvSpPr>
          <p:cNvPr id="3" name="Text Placeholder 2"/>
          <p:cNvSpPr>
            <a:spLocks noGrp="1"/>
          </p:cNvSpPr>
          <p:nvPr>
            <p:ph type="body" sz="quarter" idx="10"/>
          </p:nvPr>
        </p:nvSpPr>
        <p:spPr>
          <a:xfrm>
            <a:off x="274638" y="1212850"/>
            <a:ext cx="11887200" cy="4838248"/>
          </a:xfrm>
        </p:spPr>
        <p:txBody>
          <a:bodyPr/>
          <a:lstStyle/>
          <a:p>
            <a:r>
              <a:rPr lang="en-US" sz="2800" b="1" i="1" u="sng" dirty="0" smtClean="0"/>
              <a:t>Concurrent</a:t>
            </a:r>
            <a:r>
              <a:rPr lang="en-US" sz="2800" dirty="0" smtClean="0"/>
              <a:t> users?</a:t>
            </a:r>
          </a:p>
          <a:p>
            <a:r>
              <a:rPr lang="en-US" sz="2800" dirty="0" smtClean="0"/>
              <a:t>Growth or adoption over X years?</a:t>
            </a:r>
          </a:p>
          <a:p>
            <a:r>
              <a:rPr lang="en-US" sz="2800" dirty="0" smtClean="0"/>
              <a:t>Performance metrics?</a:t>
            </a:r>
          </a:p>
          <a:p>
            <a:r>
              <a:rPr lang="en-US" sz="2800" dirty="0" smtClean="0"/>
              <a:t>Services?</a:t>
            </a:r>
          </a:p>
          <a:p>
            <a:r>
              <a:rPr lang="en-US" sz="2800" dirty="0" smtClean="0"/>
              <a:t>Geographical areas?</a:t>
            </a:r>
          </a:p>
          <a:p>
            <a:r>
              <a:rPr lang="en-US" sz="2800" dirty="0" smtClean="0"/>
              <a:t>AD, SharePoint, SQL locations?</a:t>
            </a:r>
          </a:p>
          <a:p>
            <a:r>
              <a:rPr lang="en-US" sz="2800" dirty="0" smtClean="0"/>
              <a:t>Peak hours?</a:t>
            </a:r>
          </a:p>
          <a:p>
            <a:r>
              <a:rPr lang="en-US" sz="2800" dirty="0" smtClean="0"/>
              <a:t>Monitoring and Maintaining?</a:t>
            </a:r>
          </a:p>
          <a:p>
            <a:r>
              <a:rPr lang="en-US" sz="2800" dirty="0" smtClean="0"/>
              <a:t>Expected load?</a:t>
            </a:r>
          </a:p>
          <a:p>
            <a:r>
              <a:rPr lang="en-US" sz="2800" dirty="0" smtClean="0"/>
              <a:t>RAM? Distribution? </a:t>
            </a:r>
            <a:r>
              <a:rPr lang="en-US" sz="2800" dirty="0"/>
              <a:t>NUMA Boundaries</a:t>
            </a:r>
            <a:r>
              <a:rPr lang="en-US" sz="2800" dirty="0" smtClean="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1637" y="1973262"/>
            <a:ext cx="3656076" cy="275809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8947006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and Reliability? (cont.)</a:t>
            </a:r>
            <a:endParaRPr lang="en-US" dirty="0"/>
          </a:p>
        </p:txBody>
      </p:sp>
      <p:sp>
        <p:nvSpPr>
          <p:cNvPr id="3" name="Text Placeholder 2"/>
          <p:cNvSpPr>
            <a:spLocks noGrp="1"/>
          </p:cNvSpPr>
          <p:nvPr>
            <p:ph type="body" sz="quarter" idx="10"/>
          </p:nvPr>
        </p:nvSpPr>
        <p:spPr>
          <a:xfrm>
            <a:off x="274638" y="1212850"/>
            <a:ext cx="11887200" cy="5312223"/>
          </a:xfrm>
        </p:spPr>
        <p:txBody>
          <a:bodyPr/>
          <a:lstStyle/>
          <a:p>
            <a:r>
              <a:rPr lang="en-US" sz="2800" dirty="0"/>
              <a:t>Network speed?</a:t>
            </a:r>
          </a:p>
          <a:p>
            <a:r>
              <a:rPr lang="en-US" sz="2800" dirty="0"/>
              <a:t>Encryption requirements?</a:t>
            </a:r>
          </a:p>
          <a:p>
            <a:r>
              <a:rPr lang="en-US" sz="2800" dirty="0"/>
              <a:t>Virtual, bare metal, etc. ?</a:t>
            </a:r>
          </a:p>
          <a:p>
            <a:r>
              <a:rPr lang="en-US" sz="2800" dirty="0"/>
              <a:t>Blade distribution? </a:t>
            </a:r>
          </a:p>
          <a:p>
            <a:r>
              <a:rPr lang="en-US" sz="2800" dirty="0"/>
              <a:t>Development and Staging?</a:t>
            </a:r>
          </a:p>
          <a:p>
            <a:r>
              <a:rPr lang="en-US" sz="2800" dirty="0"/>
              <a:t>Software development lifecycle</a:t>
            </a:r>
            <a:r>
              <a:rPr lang="en-US" sz="2800" dirty="0" smtClean="0"/>
              <a:t>?</a:t>
            </a:r>
          </a:p>
          <a:p>
            <a:r>
              <a:rPr lang="en-US" sz="2800" dirty="0" smtClean="0"/>
              <a:t>Custom code?</a:t>
            </a:r>
          </a:p>
          <a:p>
            <a:r>
              <a:rPr lang="en-US" sz="2800" dirty="0" smtClean="0"/>
              <a:t>External SharePoint apps?</a:t>
            </a:r>
            <a:endParaRPr lang="en-US" sz="2800" dirty="0"/>
          </a:p>
          <a:p>
            <a:r>
              <a:rPr lang="en-US" sz="2800" dirty="0"/>
              <a:t>Concerns acquiring hardware?</a:t>
            </a:r>
          </a:p>
          <a:p>
            <a:r>
              <a:rPr lang="en-US" sz="2800" dirty="0"/>
              <a:t>Time allocated for performance and reliability testing?</a:t>
            </a:r>
          </a:p>
          <a:p>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1637" y="1973262"/>
            <a:ext cx="3656076" cy="275809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39205266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Asking the Right Questions …</a:t>
            </a:r>
            <a:endParaRPr lang="en-US" dirty="0"/>
          </a:p>
        </p:txBody>
      </p:sp>
    </p:spTree>
    <p:extLst>
      <p:ext uri="{BB962C8B-B14F-4D97-AF65-F5344CB8AC3E}">
        <p14:creationId xmlns:p14="http://schemas.microsoft.com/office/powerpoint/2010/main" val="417793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0"/>
          </p:nvPr>
        </p:nvSpPr>
        <p:spPr>
          <a:xfrm>
            <a:off x="274638" y="1212850"/>
            <a:ext cx="11887200" cy="2954655"/>
          </a:xfrm>
        </p:spPr>
        <p:txBody>
          <a:bodyPr/>
          <a:lstStyle/>
          <a:p>
            <a:r>
              <a:rPr lang="en-US" dirty="0"/>
              <a:t>Every Microsoft SharePoint </a:t>
            </a:r>
            <a:r>
              <a:rPr lang="en-US" dirty="0" smtClean="0"/>
              <a:t>2013 </a:t>
            </a:r>
            <a:r>
              <a:rPr lang="en-US" dirty="0"/>
              <a:t>implementation is different and it is vital to understand the requirements that will help build a system to will promote success. This document is meant to help trigger requirements that may be critical architecture component.</a:t>
            </a:r>
          </a:p>
        </p:txBody>
      </p:sp>
    </p:spTree>
    <p:extLst>
      <p:ext uri="{BB962C8B-B14F-4D97-AF65-F5344CB8AC3E}">
        <p14:creationId xmlns:p14="http://schemas.microsoft.com/office/powerpoint/2010/main" val="105095558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5" name="Title 1"/>
          <p:cNvSpPr txBox="1">
            <a:spLocks/>
          </p:cNvSpPr>
          <p:nvPr/>
        </p:nvSpPr>
        <p:spPr>
          <a:xfrm>
            <a:off x="1493837" y="3038474"/>
            <a:ext cx="7927166"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Questions?</a:t>
            </a:r>
          </a:p>
        </p:txBody>
      </p:sp>
    </p:spTree>
    <p:extLst>
      <p:ext uri="{BB962C8B-B14F-4D97-AF65-F5344CB8AC3E}">
        <p14:creationId xmlns:p14="http://schemas.microsoft.com/office/powerpoint/2010/main" val="4169396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769989"/>
          </a:xfrm>
        </p:spPr>
        <p:txBody>
          <a:bodyPr/>
          <a:lstStyle/>
          <a:p>
            <a:r>
              <a:rPr lang="en-US" dirty="0" smtClean="0"/>
              <a:t>MCM, MCT, MCSD, MCSE, MCPD, MCITP, …</a:t>
            </a:r>
          </a:p>
          <a:p>
            <a:r>
              <a:rPr lang="en-US" dirty="0" smtClean="0"/>
              <a:t>Twitter: @noidentity29</a:t>
            </a:r>
          </a:p>
          <a:p>
            <a:r>
              <a:rPr lang="en-US" dirty="0" smtClean="0"/>
              <a:t>Email: </a:t>
            </a:r>
            <a:r>
              <a:rPr lang="en-US" dirty="0" smtClean="0">
                <a:hlinkClick r:id="rId2"/>
              </a:rPr>
              <a:t>sbray@go-planet.com</a:t>
            </a:r>
            <a:endParaRPr lang="en-US" dirty="0" smtClean="0"/>
          </a:p>
          <a:p>
            <a:endParaRPr lang="en-US" dirty="0" smtClean="0"/>
          </a:p>
        </p:txBody>
      </p:sp>
      <p:sp>
        <p:nvSpPr>
          <p:cNvPr id="4" name="Title 3"/>
          <p:cNvSpPr>
            <a:spLocks noGrp="1"/>
          </p:cNvSpPr>
          <p:nvPr>
            <p:ph type="title"/>
          </p:nvPr>
        </p:nvSpPr>
        <p:spPr/>
        <p:txBody>
          <a:bodyPr/>
          <a:lstStyle/>
          <a:p>
            <a:r>
              <a:rPr lang="en-US" smtClean="0"/>
              <a:t>Shannon Bray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8237" y="3992908"/>
            <a:ext cx="1863103" cy="2350918"/>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9837" y="3992908"/>
            <a:ext cx="1917212" cy="2338063"/>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897" y="5097462"/>
            <a:ext cx="2108200" cy="158115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6437" y="5092167"/>
            <a:ext cx="2115260" cy="1586445"/>
          </a:xfrm>
          <a:prstGeom prst="rect">
            <a:avLst/>
          </a:prstGeom>
        </p:spPr>
      </p:pic>
    </p:spTree>
    <p:extLst>
      <p:ext uri="{BB962C8B-B14F-4D97-AF65-F5344CB8AC3E}">
        <p14:creationId xmlns:p14="http://schemas.microsoft.com/office/powerpoint/2010/main" val="425920116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27037" y="3145040"/>
            <a:ext cx="3288506" cy="704445"/>
          </a:xfrm>
          <a:prstGeom prst="rect">
            <a:avLst/>
          </a:prstGeom>
        </p:spPr>
      </p:pic>
      <p:sp>
        <p:nvSpPr>
          <p:cNvPr id="5" name="Title 1"/>
          <p:cNvSpPr txBox="1">
            <a:spLocks/>
          </p:cNvSpPr>
          <p:nvPr/>
        </p:nvSpPr>
        <p:spPr>
          <a:xfrm>
            <a:off x="1417637" y="3038474"/>
            <a:ext cx="57911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Thank You!</a:t>
            </a:r>
          </a:p>
        </p:txBody>
      </p:sp>
    </p:spTree>
    <p:extLst>
      <p:ext uri="{BB962C8B-B14F-4D97-AF65-F5344CB8AC3E}">
        <p14:creationId xmlns:p14="http://schemas.microsoft.com/office/powerpoint/2010/main" val="32592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690963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124206"/>
          </a:xfrm>
        </p:spPr>
        <p:txBody>
          <a:bodyPr/>
          <a:lstStyle/>
          <a:p>
            <a:r>
              <a:rPr lang="en-US" dirty="0" smtClean="0"/>
              <a:t>Failed implementations?</a:t>
            </a:r>
          </a:p>
          <a:p>
            <a:r>
              <a:rPr lang="en-US" dirty="0" smtClean="0"/>
              <a:t>New to Microsoft SharePoint 2013?</a:t>
            </a:r>
          </a:p>
          <a:p>
            <a:r>
              <a:rPr lang="en-US" dirty="0" smtClean="0"/>
              <a:t>Need your next project to be successful?</a:t>
            </a:r>
          </a:p>
          <a:p>
            <a:r>
              <a:rPr lang="en-US" dirty="0" smtClean="0"/>
              <a:t>You want the list of questions I use?</a:t>
            </a:r>
          </a:p>
          <a:p>
            <a:endParaRPr lang="en-US" dirty="0" smtClean="0"/>
          </a:p>
          <a:p>
            <a:endParaRPr lang="en-US" dirty="0"/>
          </a:p>
        </p:txBody>
      </p:sp>
      <p:sp>
        <p:nvSpPr>
          <p:cNvPr id="3" name="Title 2"/>
          <p:cNvSpPr>
            <a:spLocks noGrp="1"/>
          </p:cNvSpPr>
          <p:nvPr>
            <p:ph type="title"/>
          </p:nvPr>
        </p:nvSpPr>
        <p:spPr/>
        <p:txBody>
          <a:bodyPr/>
          <a:lstStyle/>
          <a:p>
            <a:r>
              <a:rPr lang="en-US" dirty="0" smtClean="0"/>
              <a:t>You are here because …</a:t>
            </a:r>
            <a:endParaRPr lang="en-US" dirty="0"/>
          </a:p>
        </p:txBody>
      </p:sp>
    </p:spTree>
    <p:extLst>
      <p:ext uri="{BB962C8B-B14F-4D97-AF65-F5344CB8AC3E}">
        <p14:creationId xmlns:p14="http://schemas.microsoft.com/office/powerpoint/2010/main" val="325874310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200876"/>
          </a:xfrm>
        </p:spPr>
        <p:txBody>
          <a:bodyPr/>
          <a:lstStyle/>
          <a:p>
            <a:r>
              <a:rPr lang="en-US" dirty="0"/>
              <a:t>Many of us have goals </a:t>
            </a:r>
            <a:r>
              <a:rPr lang="en-US" dirty="0" smtClean="0"/>
              <a:t>and plans to accomplish those goals.</a:t>
            </a:r>
          </a:p>
          <a:p>
            <a:r>
              <a:rPr lang="en-US" dirty="0" smtClean="0"/>
              <a:t>Typically, the more detailed the goals and plans, the better chance you have for success.</a:t>
            </a:r>
          </a:p>
          <a:p>
            <a:r>
              <a:rPr lang="en-US" dirty="0"/>
              <a:t>SharePoint is no different!</a:t>
            </a:r>
          </a:p>
        </p:txBody>
      </p:sp>
      <p:sp>
        <p:nvSpPr>
          <p:cNvPr id="3" name="Title 2"/>
          <p:cNvSpPr>
            <a:spLocks noGrp="1"/>
          </p:cNvSpPr>
          <p:nvPr>
            <p:ph type="title"/>
          </p:nvPr>
        </p:nvSpPr>
        <p:spPr/>
        <p:txBody>
          <a:bodyPr/>
          <a:lstStyle/>
          <a:p>
            <a:r>
              <a:rPr lang="en-US" dirty="0" smtClean="0"/>
              <a:t>Importance of gathering requirements</a:t>
            </a:r>
            <a:endParaRPr lang="en-US" dirty="0"/>
          </a:p>
        </p:txBody>
      </p:sp>
    </p:spTree>
    <p:extLst>
      <p:ext uri="{BB962C8B-B14F-4D97-AF65-F5344CB8AC3E}">
        <p14:creationId xmlns:p14="http://schemas.microsoft.com/office/powerpoint/2010/main" val="402962655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 … I have this client ….</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2944" y="449262"/>
            <a:ext cx="3918721" cy="5829300"/>
          </a:xfrm>
          <a:prstGeom prst="rect">
            <a:avLst/>
          </a:prstGeom>
        </p:spPr>
      </p:pic>
      <p:sp>
        <p:nvSpPr>
          <p:cNvPr id="10" name="Text Placeholder 3"/>
          <p:cNvSpPr>
            <a:spLocks noGrp="1"/>
          </p:cNvSpPr>
          <p:nvPr>
            <p:ph type="body" sz="quarter" idx="11"/>
          </p:nvPr>
        </p:nvSpPr>
        <p:spPr>
          <a:xfrm>
            <a:off x="274639" y="1212849"/>
            <a:ext cx="7772398" cy="4801314"/>
          </a:xfrm>
        </p:spPr>
        <p:txBody>
          <a:bodyPr/>
          <a:lstStyle/>
          <a:p>
            <a:endParaRPr lang="en-US" dirty="0">
              <a:solidFill>
                <a:srgbClr val="C00000"/>
              </a:solidFill>
            </a:endParaRPr>
          </a:p>
          <a:p>
            <a:r>
              <a:rPr lang="en-US" dirty="0" smtClean="0">
                <a:solidFill>
                  <a:srgbClr val="000000"/>
                </a:solidFill>
              </a:rPr>
              <a:t>SharePoint 2010</a:t>
            </a:r>
          </a:p>
          <a:p>
            <a:r>
              <a:rPr lang="en-US" dirty="0" smtClean="0">
                <a:solidFill>
                  <a:srgbClr val="000000"/>
                </a:solidFill>
              </a:rPr>
              <a:t>SQL Server 2012</a:t>
            </a:r>
          </a:p>
          <a:p>
            <a:r>
              <a:rPr lang="en-US" dirty="0" smtClean="0">
                <a:solidFill>
                  <a:srgbClr val="000000"/>
                </a:solidFill>
              </a:rPr>
              <a:t>Minor issues but mostly OK</a:t>
            </a:r>
          </a:p>
          <a:p>
            <a:r>
              <a:rPr lang="en-US" dirty="0" smtClean="0">
                <a:solidFill>
                  <a:srgbClr val="000000"/>
                </a:solidFill>
              </a:rPr>
              <a:t>Built to minimum specs for 2010</a:t>
            </a:r>
          </a:p>
          <a:p>
            <a:pPr marL="600075" lvl="1" indent="-571500">
              <a:buFont typeface="Arial" panose="020B0604020202020204" pitchFamily="34" charset="0"/>
              <a:buChar char="•"/>
            </a:pPr>
            <a:endParaRPr lang="en-US" dirty="0">
              <a:solidFill>
                <a:srgbClr val="C00000"/>
              </a:solidFill>
            </a:endParaRPr>
          </a:p>
          <a:p>
            <a:pPr marL="600075" lvl="1" indent="-571500">
              <a:buFont typeface="Arial" panose="020B0604020202020204" pitchFamily="34" charset="0"/>
              <a:buChar char="•"/>
            </a:pPr>
            <a:endParaRPr lang="en-US" dirty="0" smtClean="0">
              <a:solidFill>
                <a:srgbClr val="C00000"/>
              </a:solidFill>
            </a:endParaRPr>
          </a:p>
          <a:p>
            <a:endParaRPr lang="en-US" dirty="0">
              <a:solidFill>
                <a:srgbClr val="C00000"/>
              </a:solidFill>
            </a:endParaRPr>
          </a:p>
        </p:txBody>
      </p:sp>
    </p:spTree>
    <p:extLst>
      <p:ext uri="{BB962C8B-B14F-4D97-AF65-F5344CB8AC3E}">
        <p14:creationId xmlns:p14="http://schemas.microsoft.com/office/powerpoint/2010/main" val="9379215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 … I have this client ….</a:t>
            </a:r>
            <a:endParaRPr lang="en-US" dirty="0"/>
          </a:p>
        </p:txBody>
      </p:sp>
      <p:sp>
        <p:nvSpPr>
          <p:cNvPr id="10" name="Text Placeholder 3"/>
          <p:cNvSpPr>
            <a:spLocks noGrp="1"/>
          </p:cNvSpPr>
          <p:nvPr>
            <p:ph type="body" sz="quarter" idx="11"/>
          </p:nvPr>
        </p:nvSpPr>
        <p:spPr>
          <a:xfrm>
            <a:off x="274639" y="1212849"/>
            <a:ext cx="7772398" cy="2985433"/>
          </a:xfrm>
        </p:spPr>
        <p:txBody>
          <a:bodyPr/>
          <a:lstStyle/>
          <a:p>
            <a:endParaRPr lang="en-US" dirty="0">
              <a:solidFill>
                <a:srgbClr val="C00000"/>
              </a:solidFill>
            </a:endParaRPr>
          </a:p>
          <a:p>
            <a:pPr marL="571500" indent="-571500">
              <a:buFont typeface="Arial" panose="020B0604020202020204" pitchFamily="34" charset="0"/>
              <a:buChar char="•"/>
            </a:pPr>
            <a:r>
              <a:rPr lang="en-US" dirty="0" smtClean="0">
                <a:solidFill>
                  <a:srgbClr val="000000"/>
                </a:solidFill>
              </a:rPr>
              <a:t>What is the most important question to ask????</a:t>
            </a:r>
            <a:endParaRPr lang="en-US" dirty="0">
              <a:solidFill>
                <a:srgbClr val="000000"/>
              </a:solidFill>
            </a:endParaRPr>
          </a:p>
          <a:p>
            <a:pPr marL="600075" lvl="1" indent="-571500">
              <a:buFont typeface="Arial" panose="020B0604020202020204" pitchFamily="34" charset="0"/>
              <a:buChar char="•"/>
            </a:pPr>
            <a:endParaRPr lang="en-US" dirty="0" smtClean="0">
              <a:solidFill>
                <a:srgbClr val="C00000"/>
              </a:solidFill>
            </a:endParaRPr>
          </a:p>
          <a:p>
            <a:endParaRPr lang="en-US" dirty="0">
              <a:solidFill>
                <a:srgbClr val="C0000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9837" y="2123296"/>
            <a:ext cx="4574366" cy="4574366"/>
          </a:xfrm>
          <a:prstGeom prst="rect">
            <a:avLst/>
          </a:prstGeom>
        </p:spPr>
      </p:pic>
    </p:spTree>
    <p:extLst>
      <p:ext uri="{BB962C8B-B14F-4D97-AF65-F5344CB8AC3E}">
        <p14:creationId xmlns:p14="http://schemas.microsoft.com/office/powerpoint/2010/main" val="150205859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Problem Space</a:t>
            </a:r>
            <a:endParaRPr lang="en-US" dirty="0"/>
          </a:p>
        </p:txBody>
      </p:sp>
      <p:sp>
        <p:nvSpPr>
          <p:cNvPr id="4" name="Text Placeholder 3"/>
          <p:cNvSpPr>
            <a:spLocks noGrp="1"/>
          </p:cNvSpPr>
          <p:nvPr>
            <p:ph type="body" sz="quarter" idx="11"/>
          </p:nvPr>
        </p:nvSpPr>
        <p:spPr>
          <a:xfrm>
            <a:off x="274639" y="1212849"/>
            <a:ext cx="11889564" cy="2769989"/>
          </a:xfrm>
        </p:spPr>
        <p:txBody>
          <a:bodyPr/>
          <a:lstStyle/>
          <a:p>
            <a:endParaRPr lang="en-US" dirty="0">
              <a:solidFill>
                <a:srgbClr val="C00000"/>
              </a:solidFill>
            </a:endParaRPr>
          </a:p>
          <a:p>
            <a:pPr marL="571500" indent="-571500">
              <a:buFont typeface="Arial" panose="020B0604020202020204" pitchFamily="34" charset="0"/>
              <a:buChar char="•"/>
            </a:pPr>
            <a:r>
              <a:rPr lang="en-US" dirty="0">
                <a:solidFill>
                  <a:srgbClr val="000000"/>
                </a:solidFill>
              </a:rPr>
              <a:t>Ignoring minimum requirements</a:t>
            </a:r>
          </a:p>
          <a:p>
            <a:pPr marL="571500" indent="-571500">
              <a:buFont typeface="Arial" panose="020B0604020202020204" pitchFamily="34" charset="0"/>
              <a:buChar char="•"/>
            </a:pPr>
            <a:r>
              <a:rPr lang="en-US" dirty="0">
                <a:solidFill>
                  <a:srgbClr val="000000"/>
                </a:solidFill>
              </a:rPr>
              <a:t>Lack of planning</a:t>
            </a:r>
          </a:p>
          <a:p>
            <a:endParaRPr lang="en-US" dirty="0">
              <a:solidFill>
                <a:srgbClr val="C0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9237" y="2508805"/>
            <a:ext cx="4572000" cy="3429000"/>
          </a:xfrm>
          <a:prstGeom prst="rect">
            <a:avLst/>
          </a:prstGeom>
        </p:spPr>
      </p:pic>
    </p:spTree>
    <p:extLst>
      <p:ext uri="{BB962C8B-B14F-4D97-AF65-F5344CB8AC3E}">
        <p14:creationId xmlns:p14="http://schemas.microsoft.com/office/powerpoint/2010/main" val="69119515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Phases of a Successful Project</a:t>
            </a:r>
            <a:endParaRPr lang="en-US" dirty="0"/>
          </a:p>
        </p:txBody>
      </p:sp>
      <p:graphicFrame>
        <p:nvGraphicFramePr>
          <p:cNvPr id="4" name="Diagram 3"/>
          <p:cNvGraphicFramePr/>
          <p:nvPr>
            <p:extLst/>
          </p:nvPr>
        </p:nvGraphicFramePr>
        <p:xfrm>
          <a:off x="274639" y="525462"/>
          <a:ext cx="11048998" cy="7467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804023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FC815D61-18BD-4FE8-8965-2FF4F3B86B97}"/>
</file>

<file path=docProps/app.xml><?xml version="1.0" encoding="utf-8"?>
<Properties xmlns="http://schemas.openxmlformats.org/officeDocument/2006/extended-properties" xmlns:vt="http://schemas.openxmlformats.org/officeDocument/2006/docPropsVTypes">
  <Template>SharePoint_Conference_2014_ITPro_Template</Template>
  <TotalTime>14</TotalTime>
  <Words>2101</Words>
  <Application>Microsoft Office PowerPoint</Application>
  <PresentationFormat>Custom</PresentationFormat>
  <Paragraphs>247</Paragraphs>
  <Slides>32</Slides>
  <Notes>6</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32</vt:i4>
      </vt:variant>
    </vt:vector>
  </HeadingPairs>
  <TitlesOfParts>
    <vt:vector size="42" baseType="lpstr">
      <vt:lpstr>Arial</vt:lpstr>
      <vt:lpstr>Calibri</vt:lpstr>
      <vt:lpstr>Consolas</vt:lpstr>
      <vt:lpstr>Segoe UI</vt:lpstr>
      <vt:lpstr>Segoe UI Light</vt:lpstr>
      <vt:lpstr>Wingdings</vt:lpstr>
      <vt:lpstr>5-30499_SPC_2014_ITPro_Template_16x9</vt:lpstr>
      <vt:lpstr>1_5-30499_SPC_2014_ITPro_Template_16x9</vt:lpstr>
      <vt:lpstr>5-30072_SPC2012_IT-Pro_Template_16x9_Light</vt:lpstr>
      <vt:lpstr>5-30499_SPC_2014_Dev_Template_16x9</vt:lpstr>
      <vt:lpstr>PowerPoint Presentation</vt:lpstr>
      <vt:lpstr>Gathering Requirements: Asking the Right Questions for Building a SharePoint 2013 Environment </vt:lpstr>
      <vt:lpstr>Shannon Bray</vt:lpstr>
      <vt:lpstr>You are here because …</vt:lpstr>
      <vt:lpstr>Importance of gathering requirements</vt:lpstr>
      <vt:lpstr>So … I have this client ….</vt:lpstr>
      <vt:lpstr>So … I have this client ….</vt:lpstr>
      <vt:lpstr>Problem Space</vt:lpstr>
      <vt:lpstr>Phases of a Successful Project</vt:lpstr>
      <vt:lpstr>In This Session …</vt:lpstr>
      <vt:lpstr>Minimum Requirements</vt:lpstr>
      <vt:lpstr>Minimum Requirements</vt:lpstr>
      <vt:lpstr>Planning Success</vt:lpstr>
      <vt:lpstr>Planning Success</vt:lpstr>
      <vt:lpstr>Governance Strategy</vt:lpstr>
      <vt:lpstr>Information Architecture</vt:lpstr>
      <vt:lpstr>Planning Success</vt:lpstr>
      <vt:lpstr>Business Processes</vt:lpstr>
      <vt:lpstr>Security Requirements</vt:lpstr>
      <vt:lpstr>Security Requirements (cont.)</vt:lpstr>
      <vt:lpstr>Business Intelligence</vt:lpstr>
      <vt:lpstr>Role of Office Client</vt:lpstr>
      <vt:lpstr>Planning Success</vt:lpstr>
      <vt:lpstr>Business Continuity</vt:lpstr>
      <vt:lpstr>Performance and Reliability</vt:lpstr>
      <vt:lpstr>Performance and Reliability? (cont.)</vt:lpstr>
      <vt:lpstr>Demo</vt:lpstr>
      <vt:lpstr>Summary</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Gathering requirements: asking the right questions before building out a SharePoint 2013 environment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2014-03-04T06:59:44Z</dcterms:created>
  <dcterms:modified xsi:type="dcterms:W3CDTF">2014-03-04T19:12:05Z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