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53"/>
  </p:notesMasterIdLst>
  <p:sldIdLst>
    <p:sldId id="282" r:id="rId5"/>
    <p:sldId id="256" r:id="rId6"/>
    <p:sldId id="280" r:id="rId7"/>
    <p:sldId id="313" r:id="rId8"/>
    <p:sldId id="316" r:id="rId9"/>
    <p:sldId id="257" r:id="rId10"/>
    <p:sldId id="284" r:id="rId11"/>
    <p:sldId id="285" r:id="rId12"/>
    <p:sldId id="314" r:id="rId13"/>
    <p:sldId id="312" r:id="rId14"/>
    <p:sldId id="318" r:id="rId15"/>
    <p:sldId id="262" r:id="rId16"/>
    <p:sldId id="288" r:id="rId17"/>
    <p:sldId id="309" r:id="rId18"/>
    <p:sldId id="289" r:id="rId19"/>
    <p:sldId id="290" r:id="rId20"/>
    <p:sldId id="297" r:id="rId21"/>
    <p:sldId id="301" r:id="rId22"/>
    <p:sldId id="302" r:id="rId23"/>
    <p:sldId id="306" r:id="rId24"/>
    <p:sldId id="307" r:id="rId25"/>
    <p:sldId id="315" r:id="rId26"/>
    <p:sldId id="303" r:id="rId27"/>
    <p:sldId id="291" r:id="rId28"/>
    <p:sldId id="292" r:id="rId29"/>
    <p:sldId id="258" r:id="rId30"/>
    <p:sldId id="265" r:id="rId31"/>
    <p:sldId id="266" r:id="rId32"/>
    <p:sldId id="319" r:id="rId33"/>
    <p:sldId id="320" r:id="rId34"/>
    <p:sldId id="321" r:id="rId35"/>
    <p:sldId id="322" r:id="rId36"/>
    <p:sldId id="323" r:id="rId37"/>
    <p:sldId id="294" r:id="rId38"/>
    <p:sldId id="293" r:id="rId39"/>
    <p:sldId id="300" r:id="rId40"/>
    <p:sldId id="296" r:id="rId41"/>
    <p:sldId id="295" r:id="rId42"/>
    <p:sldId id="261" r:id="rId43"/>
    <p:sldId id="278" r:id="rId44"/>
    <p:sldId id="324" r:id="rId45"/>
    <p:sldId id="279" r:id="rId46"/>
    <p:sldId id="325" r:id="rId47"/>
    <p:sldId id="326" r:id="rId48"/>
    <p:sldId id="328" r:id="rId49"/>
    <p:sldId id="329" r:id="rId50"/>
    <p:sldId id="317" r:id="rId51"/>
    <p:sldId id="283"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alk In" id="{326DE4C5-2413-4F1C-B9B1-218DBB6CD963}">
          <p14:sldIdLst>
            <p14:sldId id="282"/>
            <p14:sldId id="256"/>
          </p14:sldIdLst>
        </p14:section>
        <p14:section name="Intro" id="{196888B7-BD8B-45FC-8415-535BF50A49D6}">
          <p14:sldIdLst>
            <p14:sldId id="280"/>
            <p14:sldId id="313"/>
            <p14:sldId id="316"/>
            <p14:sldId id="257"/>
            <p14:sldId id="284"/>
          </p14:sldIdLst>
        </p14:section>
        <p14:section name="Scenario Overview" id="{7B3F28F5-448F-4AC3-8859-53C93197B643}">
          <p14:sldIdLst>
            <p14:sldId id="285"/>
            <p14:sldId id="314"/>
            <p14:sldId id="312"/>
            <p14:sldId id="318"/>
          </p14:sldIdLst>
        </p14:section>
        <p14:section name="Demo" id="{C0AA1D88-DE4F-4A63-8AF4-24F92693C3DB}">
          <p14:sldIdLst>
            <p14:sldId id="262"/>
          </p14:sldIdLst>
        </p14:section>
        <p14:section name="Core Technologies" id="{6E0A4261-E256-42FE-84A5-25FA239BA10E}">
          <p14:sldIdLst>
            <p14:sldId id="288"/>
            <p14:sldId id="309"/>
          </p14:sldIdLst>
        </p14:section>
        <p14:section name="Walkthrough" id="{4ED9C8A5-7360-4B45-B931-81809DE8F03E}">
          <p14:sldIdLst>
            <p14:sldId id="289"/>
            <p14:sldId id="290"/>
            <p14:sldId id="297"/>
            <p14:sldId id="301"/>
            <p14:sldId id="302"/>
            <p14:sldId id="306"/>
            <p14:sldId id="307"/>
            <p14:sldId id="315"/>
            <p14:sldId id="303"/>
            <p14:sldId id="291"/>
            <p14:sldId id="292"/>
            <p14:sldId id="258"/>
            <p14:sldId id="265"/>
            <p14:sldId id="266"/>
            <p14:sldId id="319"/>
            <p14:sldId id="320"/>
            <p14:sldId id="321"/>
            <p14:sldId id="322"/>
            <p14:sldId id="323"/>
            <p14:sldId id="294"/>
            <p14:sldId id="293"/>
            <p14:sldId id="300"/>
            <p14:sldId id="296"/>
            <p14:sldId id="295"/>
          </p14:sldIdLst>
        </p14:section>
        <p14:section name="Wrap up" id="{7291D740-EF39-4CD8-AE2E-2F7A336F9A86}">
          <p14:sldIdLst>
            <p14:sldId id="261"/>
            <p14:sldId id="278"/>
            <p14:sldId id="324"/>
            <p14:sldId id="279"/>
            <p14:sldId id="325"/>
            <p14:sldId id="326"/>
            <p14:sldId id="328"/>
            <p14:sldId id="329"/>
            <p14:sldId id="317"/>
            <p14:sldId id="283"/>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odd Baginski" initials="TB" lastIdx="15" clrIdx="0">
    <p:extLst>
      <p:ext uri="{19B8F6BF-5375-455C-9EA6-DF929625EA0E}">
        <p15:presenceInfo xmlns:p15="http://schemas.microsoft.com/office/powerpoint/2012/main" userId="ccdec92bfb64c482" providerId="Windows Live"/>
      </p:ext>
    </p:extLst>
  </p:cmAuthor>
  <p:cmAuthor id="2" name="Todd Baginski" initials="TSB"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4232" autoAdjust="0"/>
    <p:restoredTop sz="96866" autoAdjust="0"/>
  </p:normalViewPr>
  <p:slideViewPr>
    <p:cSldViewPr snapToGrid="0">
      <p:cViewPr varScale="1">
        <p:scale>
          <a:sx n="128" d="100"/>
          <a:sy n="128" d="100"/>
        </p:scale>
        <p:origin x="696" y="132"/>
      </p:cViewPr>
      <p:guideLst/>
    </p:cSldViewPr>
  </p:slideViewPr>
  <p:notesTextViewPr>
    <p:cViewPr>
      <p:scale>
        <a:sx n="3" d="2"/>
        <a:sy n="3" d="2"/>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5656D7-A276-4FA0-9427-C6A9A34597B3}" type="datetimeFigureOut">
              <a:rPr lang="en-US" smtClean="0"/>
              <a:t>3/5/2014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B820B1-C9E3-4C27-A454-EB6D361ACB8B}" type="slidenum">
              <a:rPr lang="en-US" smtClean="0"/>
              <a:t>‹#›</a:t>
            </a:fld>
            <a:endParaRPr lang="en-US"/>
          </a:p>
        </p:txBody>
      </p:sp>
    </p:spTree>
    <p:extLst>
      <p:ext uri="{BB962C8B-B14F-4D97-AF65-F5344CB8AC3E}">
        <p14:creationId xmlns:p14="http://schemas.microsoft.com/office/powerpoint/2010/main" val="18263209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8B820B1-C9E3-4C27-A454-EB6D361ACB8B}" type="slidenum">
              <a:rPr lang="en-US" smtClean="0"/>
              <a:t>1</a:t>
            </a:fld>
            <a:endParaRPr lang="en-US"/>
          </a:p>
        </p:txBody>
      </p:sp>
    </p:spTree>
    <p:extLst>
      <p:ext uri="{BB962C8B-B14F-4D97-AF65-F5344CB8AC3E}">
        <p14:creationId xmlns:p14="http://schemas.microsoft.com/office/powerpoint/2010/main" val="8741139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12</a:t>
            </a:fld>
            <a:endParaRPr lang="en-US"/>
          </a:p>
        </p:txBody>
      </p:sp>
    </p:spTree>
    <p:extLst>
      <p:ext uri="{BB962C8B-B14F-4D97-AF65-F5344CB8AC3E}">
        <p14:creationId xmlns:p14="http://schemas.microsoft.com/office/powerpoint/2010/main" val="9882577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13</a:t>
            </a:fld>
            <a:endParaRPr lang="en-US"/>
          </a:p>
        </p:txBody>
      </p:sp>
    </p:spTree>
    <p:extLst>
      <p:ext uri="{BB962C8B-B14F-4D97-AF65-F5344CB8AC3E}">
        <p14:creationId xmlns:p14="http://schemas.microsoft.com/office/powerpoint/2010/main" val="14066996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15</a:t>
            </a:fld>
            <a:endParaRPr lang="en-US"/>
          </a:p>
        </p:txBody>
      </p:sp>
    </p:spTree>
    <p:extLst>
      <p:ext uri="{BB962C8B-B14F-4D97-AF65-F5344CB8AC3E}">
        <p14:creationId xmlns:p14="http://schemas.microsoft.com/office/powerpoint/2010/main" val="11214375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16</a:t>
            </a:fld>
            <a:endParaRPr lang="en-US"/>
          </a:p>
        </p:txBody>
      </p:sp>
    </p:spTree>
    <p:extLst>
      <p:ext uri="{BB962C8B-B14F-4D97-AF65-F5344CB8AC3E}">
        <p14:creationId xmlns:p14="http://schemas.microsoft.com/office/powerpoint/2010/main" val="15653626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18</a:t>
            </a:fld>
            <a:endParaRPr lang="en-US"/>
          </a:p>
        </p:txBody>
      </p:sp>
    </p:spTree>
    <p:extLst>
      <p:ext uri="{BB962C8B-B14F-4D97-AF65-F5344CB8AC3E}">
        <p14:creationId xmlns:p14="http://schemas.microsoft.com/office/powerpoint/2010/main" val="19041777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20</a:t>
            </a:fld>
            <a:endParaRPr lang="en-US"/>
          </a:p>
        </p:txBody>
      </p:sp>
    </p:spTree>
    <p:extLst>
      <p:ext uri="{BB962C8B-B14F-4D97-AF65-F5344CB8AC3E}">
        <p14:creationId xmlns:p14="http://schemas.microsoft.com/office/powerpoint/2010/main" val="31814875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21</a:t>
            </a:fld>
            <a:endParaRPr lang="en-US"/>
          </a:p>
        </p:txBody>
      </p:sp>
    </p:spTree>
    <p:extLst>
      <p:ext uri="{BB962C8B-B14F-4D97-AF65-F5344CB8AC3E}">
        <p14:creationId xmlns:p14="http://schemas.microsoft.com/office/powerpoint/2010/main" val="40433828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23</a:t>
            </a:fld>
            <a:endParaRPr lang="en-US"/>
          </a:p>
        </p:txBody>
      </p:sp>
    </p:spTree>
    <p:extLst>
      <p:ext uri="{BB962C8B-B14F-4D97-AF65-F5344CB8AC3E}">
        <p14:creationId xmlns:p14="http://schemas.microsoft.com/office/powerpoint/2010/main" val="12794538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8B820B1-C9E3-4C27-A454-EB6D361ACB8B}" type="slidenum">
              <a:rPr lang="en-US" smtClean="0"/>
              <a:t>24</a:t>
            </a:fld>
            <a:endParaRPr lang="en-US"/>
          </a:p>
        </p:txBody>
      </p:sp>
    </p:spTree>
    <p:extLst>
      <p:ext uri="{BB962C8B-B14F-4D97-AF65-F5344CB8AC3E}">
        <p14:creationId xmlns:p14="http://schemas.microsoft.com/office/powerpoint/2010/main" val="7176239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25</a:t>
            </a:fld>
            <a:endParaRPr lang="en-US"/>
          </a:p>
        </p:txBody>
      </p:sp>
    </p:spTree>
    <p:extLst>
      <p:ext uri="{BB962C8B-B14F-4D97-AF65-F5344CB8AC3E}">
        <p14:creationId xmlns:p14="http://schemas.microsoft.com/office/powerpoint/2010/main" val="10963650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2</a:t>
            </a:fld>
            <a:endParaRPr lang="en-US"/>
          </a:p>
        </p:txBody>
      </p:sp>
    </p:spTree>
    <p:extLst>
      <p:ext uri="{BB962C8B-B14F-4D97-AF65-F5344CB8AC3E}">
        <p14:creationId xmlns:p14="http://schemas.microsoft.com/office/powerpoint/2010/main" val="38741482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26</a:t>
            </a:fld>
            <a:endParaRPr lang="en-US"/>
          </a:p>
        </p:txBody>
      </p:sp>
    </p:spTree>
    <p:extLst>
      <p:ext uri="{BB962C8B-B14F-4D97-AF65-F5344CB8AC3E}">
        <p14:creationId xmlns:p14="http://schemas.microsoft.com/office/powerpoint/2010/main" val="31483309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28</a:t>
            </a:fld>
            <a:endParaRPr lang="en-US"/>
          </a:p>
        </p:txBody>
      </p:sp>
    </p:spTree>
    <p:extLst>
      <p:ext uri="{BB962C8B-B14F-4D97-AF65-F5344CB8AC3E}">
        <p14:creationId xmlns:p14="http://schemas.microsoft.com/office/powerpoint/2010/main" val="21509815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29</a:t>
            </a:fld>
            <a:endParaRPr lang="en-US"/>
          </a:p>
        </p:txBody>
      </p:sp>
    </p:spTree>
    <p:extLst>
      <p:ext uri="{BB962C8B-B14F-4D97-AF65-F5344CB8AC3E}">
        <p14:creationId xmlns:p14="http://schemas.microsoft.com/office/powerpoint/2010/main" val="30516735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30</a:t>
            </a:fld>
            <a:endParaRPr lang="en-US"/>
          </a:p>
        </p:txBody>
      </p:sp>
    </p:spTree>
    <p:extLst>
      <p:ext uri="{BB962C8B-B14F-4D97-AF65-F5344CB8AC3E}">
        <p14:creationId xmlns:p14="http://schemas.microsoft.com/office/powerpoint/2010/main" val="4432161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31</a:t>
            </a:fld>
            <a:endParaRPr lang="en-US"/>
          </a:p>
        </p:txBody>
      </p:sp>
    </p:spTree>
    <p:extLst>
      <p:ext uri="{BB962C8B-B14F-4D97-AF65-F5344CB8AC3E}">
        <p14:creationId xmlns:p14="http://schemas.microsoft.com/office/powerpoint/2010/main" val="33339044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32</a:t>
            </a:fld>
            <a:endParaRPr lang="en-US"/>
          </a:p>
        </p:txBody>
      </p:sp>
    </p:spTree>
    <p:extLst>
      <p:ext uri="{BB962C8B-B14F-4D97-AF65-F5344CB8AC3E}">
        <p14:creationId xmlns:p14="http://schemas.microsoft.com/office/powerpoint/2010/main" val="822773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33</a:t>
            </a:fld>
            <a:endParaRPr lang="en-US"/>
          </a:p>
        </p:txBody>
      </p:sp>
    </p:spTree>
    <p:extLst>
      <p:ext uri="{BB962C8B-B14F-4D97-AF65-F5344CB8AC3E}">
        <p14:creationId xmlns:p14="http://schemas.microsoft.com/office/powerpoint/2010/main" val="4601135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8B820B1-C9E3-4C27-A454-EB6D361ACB8B}" type="slidenum">
              <a:rPr lang="en-US" smtClean="0"/>
              <a:t>34</a:t>
            </a:fld>
            <a:endParaRPr lang="en-US"/>
          </a:p>
        </p:txBody>
      </p:sp>
    </p:spTree>
    <p:extLst>
      <p:ext uri="{BB962C8B-B14F-4D97-AF65-F5344CB8AC3E}">
        <p14:creationId xmlns:p14="http://schemas.microsoft.com/office/powerpoint/2010/main" val="6466455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36</a:t>
            </a:fld>
            <a:endParaRPr lang="en-US"/>
          </a:p>
        </p:txBody>
      </p:sp>
    </p:spTree>
    <p:extLst>
      <p:ext uri="{BB962C8B-B14F-4D97-AF65-F5344CB8AC3E}">
        <p14:creationId xmlns:p14="http://schemas.microsoft.com/office/powerpoint/2010/main" val="31349835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37</a:t>
            </a:fld>
            <a:endParaRPr lang="en-US"/>
          </a:p>
        </p:txBody>
      </p:sp>
    </p:spTree>
    <p:extLst>
      <p:ext uri="{BB962C8B-B14F-4D97-AF65-F5344CB8AC3E}">
        <p14:creationId xmlns:p14="http://schemas.microsoft.com/office/powerpoint/2010/main" val="2725471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3</a:t>
            </a:fld>
            <a:endParaRPr lang="en-US"/>
          </a:p>
        </p:txBody>
      </p:sp>
    </p:spTree>
    <p:extLst>
      <p:ext uri="{BB962C8B-B14F-4D97-AF65-F5344CB8AC3E}">
        <p14:creationId xmlns:p14="http://schemas.microsoft.com/office/powerpoint/2010/main" val="1762832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38</a:t>
            </a:fld>
            <a:endParaRPr lang="en-US"/>
          </a:p>
        </p:txBody>
      </p:sp>
    </p:spTree>
    <p:extLst>
      <p:ext uri="{BB962C8B-B14F-4D97-AF65-F5344CB8AC3E}">
        <p14:creationId xmlns:p14="http://schemas.microsoft.com/office/powerpoint/2010/main" val="10419246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39</a:t>
            </a:fld>
            <a:endParaRPr lang="en-US"/>
          </a:p>
        </p:txBody>
      </p:sp>
    </p:spTree>
    <p:extLst>
      <p:ext uri="{BB962C8B-B14F-4D97-AF65-F5344CB8AC3E}">
        <p14:creationId xmlns:p14="http://schemas.microsoft.com/office/powerpoint/2010/main" val="1735452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40</a:t>
            </a:fld>
            <a:endParaRPr lang="en-US"/>
          </a:p>
        </p:txBody>
      </p:sp>
    </p:spTree>
    <p:extLst>
      <p:ext uri="{BB962C8B-B14F-4D97-AF65-F5344CB8AC3E}">
        <p14:creationId xmlns:p14="http://schemas.microsoft.com/office/powerpoint/2010/main" val="23274524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4288E4C-8759-4E7B-86B2-188CDEA7879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740257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3426543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4</a:t>
            </a:fld>
            <a:endParaRPr lang="en-US"/>
          </a:p>
        </p:txBody>
      </p:sp>
    </p:spTree>
    <p:extLst>
      <p:ext uri="{BB962C8B-B14F-4D97-AF65-F5344CB8AC3E}">
        <p14:creationId xmlns:p14="http://schemas.microsoft.com/office/powerpoint/2010/main" val="27281364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5DC92-143E-4441-A0C9-B63B214AE454}"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41805011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6</a:t>
            </a:fld>
            <a:endParaRPr lang="en-US"/>
          </a:p>
        </p:txBody>
      </p:sp>
    </p:spTree>
    <p:extLst>
      <p:ext uri="{BB962C8B-B14F-4D97-AF65-F5344CB8AC3E}">
        <p14:creationId xmlns:p14="http://schemas.microsoft.com/office/powerpoint/2010/main" val="42751729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7</a:t>
            </a:fld>
            <a:endParaRPr lang="en-US"/>
          </a:p>
        </p:txBody>
      </p:sp>
    </p:spTree>
    <p:extLst>
      <p:ext uri="{BB962C8B-B14F-4D97-AF65-F5344CB8AC3E}">
        <p14:creationId xmlns:p14="http://schemas.microsoft.com/office/powerpoint/2010/main" val="15283257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8</a:t>
            </a:fld>
            <a:endParaRPr lang="en-US"/>
          </a:p>
        </p:txBody>
      </p:sp>
    </p:spTree>
    <p:extLst>
      <p:ext uri="{BB962C8B-B14F-4D97-AF65-F5344CB8AC3E}">
        <p14:creationId xmlns:p14="http://schemas.microsoft.com/office/powerpoint/2010/main" val="30475969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9</a:t>
            </a:fld>
            <a:endParaRPr lang="en-US"/>
          </a:p>
        </p:txBody>
      </p:sp>
    </p:spTree>
    <p:extLst>
      <p:ext uri="{BB962C8B-B14F-4D97-AF65-F5344CB8AC3E}">
        <p14:creationId xmlns:p14="http://schemas.microsoft.com/office/powerpoint/2010/main" val="24391351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49322" y="6063380"/>
            <a:ext cx="1522404" cy="324553"/>
          </a:xfrm>
          <a:prstGeom prst="rect">
            <a:avLst/>
          </a:prstGeom>
        </p:spPr>
      </p:pic>
      <p:sp>
        <p:nvSpPr>
          <p:cNvPr id="3" name="Rectangle 2"/>
          <p:cNvSpPr/>
          <p:nvPr/>
        </p:nvSpPr>
        <p:spPr bwMode="gray">
          <a:xfrm>
            <a:off x="1060769" y="2575465"/>
            <a:ext cx="8058859" cy="667558"/>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
        <p:nvSpPr>
          <p:cNvPr id="4" name="Rectangle 3"/>
          <p:cNvSpPr/>
          <p:nvPr/>
        </p:nvSpPr>
        <p:spPr bwMode="gray">
          <a:xfrm>
            <a:off x="0" y="2839081"/>
            <a:ext cx="7912443" cy="66164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
        <p:nvSpPr>
          <p:cNvPr id="5" name="Rectangle 4"/>
          <p:cNvSpPr/>
          <p:nvPr/>
        </p:nvSpPr>
        <p:spPr bwMode="gray">
          <a:xfrm>
            <a:off x="269239" y="3429001"/>
            <a:ext cx="8030161" cy="66164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80413" y="2880666"/>
            <a:ext cx="4603624" cy="940887"/>
          </a:xfrm>
          <a:prstGeom prst="rect">
            <a:avLst/>
          </a:prstGeom>
        </p:spPr>
      </p:pic>
    </p:spTree>
    <p:extLst>
      <p:ext uri="{BB962C8B-B14F-4D97-AF65-F5344CB8AC3E}">
        <p14:creationId xmlns:p14="http://schemas.microsoft.com/office/powerpoint/2010/main" val="2751575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69240" y="1189176"/>
            <a:ext cx="11655840" cy="2018835"/>
          </a:xfrm>
        </p:spPr>
        <p:txBody>
          <a:bodyPr/>
          <a:lstStyle>
            <a:lvl1pPr marL="0" indent="0">
              <a:buNone/>
              <a:defRPr>
                <a:gradFill>
                  <a:gsLst>
                    <a:gs pos="2920">
                      <a:schemeClr val="tx2"/>
                    </a:gs>
                    <a:gs pos="39000">
                      <a:schemeClr val="tx2"/>
                    </a:gs>
                  </a:gsLst>
                  <a:lin ang="5400000" scaled="0"/>
                </a:gradFill>
              </a:defRPr>
            </a:lvl1pPr>
            <a:lvl2pPr marL="28012" indent="0">
              <a:buNone/>
              <a:defRPr sz="1961"/>
            </a:lvl2pPr>
            <a:lvl3pPr marL="219428" indent="0">
              <a:buNone/>
              <a:defRPr sz="1961"/>
            </a:lvl3pPr>
            <a:lvl4pPr marL="466868" indent="0">
              <a:buNone/>
              <a:defRPr sz="1765"/>
            </a:lvl4pPr>
            <a:lvl5pPr marL="725201" indent="0">
              <a:buNone/>
              <a:defRPr sz="1765"/>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16915187"/>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184808"/>
          </a:xfrm>
        </p:spPr>
        <p:txBody>
          <a:bodyPr>
            <a:spAutoFit/>
          </a:bodyPr>
          <a:lstStyle>
            <a:lvl3pPr>
              <a:defRPr sz="2353"/>
            </a:lvl3pPr>
            <a:lvl4pPr>
              <a:defRPr sz="1961"/>
            </a:lvl4pPr>
            <a:lvl5pPr>
              <a:defRPr sz="1961"/>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88483820"/>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184808"/>
          </a:xfrm>
        </p:spPr>
        <p:txBody>
          <a:bodyPr>
            <a:spAutoFit/>
          </a:bodyPr>
          <a:lstStyle>
            <a:lvl1pPr>
              <a:buClr>
                <a:schemeClr val="tx2"/>
              </a:buClr>
              <a:defRPr>
                <a:gradFill>
                  <a:gsLst>
                    <a:gs pos="13869">
                      <a:schemeClr val="tx2"/>
                    </a:gs>
                    <a:gs pos="42000">
                      <a:schemeClr val="tx2"/>
                    </a:gs>
                  </a:gsLst>
                  <a:lin ang="5400000" scaled="0"/>
                </a:gradFill>
              </a:defRPr>
            </a:lvl1pPr>
            <a:lvl3pPr>
              <a:defRPr sz="2353"/>
            </a:lvl3pPr>
            <a:lvl4pPr>
              <a:defRPr sz="1961"/>
            </a:lvl4pPr>
            <a:lvl5pPr>
              <a:defRPr sz="1961"/>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27447982"/>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241" y="1189176"/>
            <a:ext cx="5378548" cy="2489784"/>
          </a:xfrm>
        </p:spPr>
        <p:txBody>
          <a:bodyPr wrap="square">
            <a:spAutoFit/>
          </a:bodyPr>
          <a:lstStyle>
            <a:lvl1pPr marL="0" indent="0">
              <a:spcBef>
                <a:spcPts val="1200"/>
              </a:spcBef>
              <a:buClr>
                <a:schemeClr val="tx1"/>
              </a:buClr>
              <a:buFont typeface="Wingdings" pitchFamily="2" charset="2"/>
              <a:buNone/>
              <a:defRPr sz="3529"/>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4214" y="1189176"/>
            <a:ext cx="5378548" cy="2489784"/>
          </a:xfrm>
        </p:spPr>
        <p:txBody>
          <a:bodyPr wrap="square">
            <a:spAutoFit/>
          </a:bodyPr>
          <a:lstStyle>
            <a:lvl1pPr marL="0" indent="0">
              <a:spcBef>
                <a:spcPts val="1200"/>
              </a:spcBef>
              <a:buClr>
                <a:schemeClr val="tx1"/>
              </a:buClr>
              <a:buFont typeface="Wingdings" pitchFamily="2" charset="2"/>
              <a:buNone/>
              <a:defRPr sz="3529"/>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65966872"/>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241" y="1189176"/>
            <a:ext cx="5378548" cy="2486578"/>
          </a:xfrm>
        </p:spPr>
        <p:txBody>
          <a:bodyPr wrap="square">
            <a:spAutoFit/>
          </a:bodyPr>
          <a:lstStyle>
            <a:lvl1pPr marL="0" indent="0">
              <a:spcBef>
                <a:spcPts val="1200"/>
              </a:spcBef>
              <a:buClr>
                <a:schemeClr val="tx1"/>
              </a:buClr>
              <a:buFont typeface="Wingdings" pitchFamily="2" charset="2"/>
              <a:buNone/>
              <a:defRPr sz="3529">
                <a:gradFill>
                  <a:gsLst>
                    <a:gs pos="5109">
                      <a:schemeClr val="tx2"/>
                    </a:gs>
                    <a:gs pos="25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4214" y="1189176"/>
            <a:ext cx="5378548" cy="2486578"/>
          </a:xfrm>
        </p:spPr>
        <p:txBody>
          <a:bodyPr wrap="square">
            <a:spAutoFit/>
          </a:bodyPr>
          <a:lstStyle>
            <a:lvl1pPr marL="0" indent="0">
              <a:spcBef>
                <a:spcPts val="1200"/>
              </a:spcBef>
              <a:buClr>
                <a:schemeClr val="tx1"/>
              </a:buClr>
              <a:buFont typeface="Wingdings" pitchFamily="2" charset="2"/>
              <a:buNone/>
              <a:defRPr sz="3529">
                <a:gradFill>
                  <a:gsLst>
                    <a:gs pos="100000">
                      <a:schemeClr val="tx2"/>
                    </a:gs>
                    <a:gs pos="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3332487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241" y="1189176"/>
            <a:ext cx="5378548" cy="2556149"/>
          </a:xfrm>
        </p:spPr>
        <p:txBody>
          <a:bodyPr wrap="square">
            <a:spAutoFit/>
          </a:bodyPr>
          <a:lstStyle>
            <a:lvl1pPr marL="281677" indent="-281677">
              <a:spcBef>
                <a:spcPts val="1200"/>
              </a:spcBef>
              <a:buClr>
                <a:schemeClr val="tx1"/>
              </a:buClr>
              <a:buFont typeface="Wingdings" panose="05000000000000000000" pitchFamily="2" charset="2"/>
              <a:buChar char="§"/>
              <a:defRPr sz="3529"/>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4214" y="1189176"/>
            <a:ext cx="5378548" cy="2556149"/>
          </a:xfrm>
        </p:spPr>
        <p:txBody>
          <a:bodyPr wrap="square">
            <a:spAutoFit/>
          </a:bodyPr>
          <a:lstStyle>
            <a:lvl1pPr marL="281677" indent="-281677">
              <a:spcBef>
                <a:spcPts val="1200"/>
              </a:spcBef>
              <a:buClr>
                <a:schemeClr val="tx1"/>
              </a:buClr>
              <a:buFont typeface="Wingdings" panose="05000000000000000000" pitchFamily="2" charset="2"/>
              <a:buChar char="§"/>
              <a:defRPr sz="3529"/>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24892863"/>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241" y="1189176"/>
            <a:ext cx="5378548" cy="2552967"/>
          </a:xfrm>
        </p:spPr>
        <p:txBody>
          <a:bodyPr wrap="square">
            <a:spAutoFit/>
          </a:bodyPr>
          <a:lstStyle>
            <a:lvl1pPr marL="281677" indent="-281677">
              <a:spcBef>
                <a:spcPts val="1200"/>
              </a:spcBef>
              <a:buClr>
                <a:schemeClr val="tx2"/>
              </a:buClr>
              <a:buFont typeface="Wingdings" panose="05000000000000000000" pitchFamily="2" charset="2"/>
              <a:buChar char="§"/>
              <a:defRPr sz="3529">
                <a:gradFill>
                  <a:gsLst>
                    <a:gs pos="5109">
                      <a:schemeClr val="tx2"/>
                    </a:gs>
                    <a:gs pos="100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4214" y="1189176"/>
            <a:ext cx="5378548" cy="2552967"/>
          </a:xfrm>
        </p:spPr>
        <p:txBody>
          <a:bodyPr wrap="square">
            <a:spAutoFit/>
          </a:bodyPr>
          <a:lstStyle>
            <a:lvl1pPr marL="281677" indent="-281677">
              <a:spcBef>
                <a:spcPts val="1200"/>
              </a:spcBef>
              <a:buClr>
                <a:schemeClr val="tx2"/>
              </a:buClr>
              <a:buFont typeface="Wingdings" panose="05000000000000000000" pitchFamily="2" charset="2"/>
              <a:buChar char="§"/>
              <a:defRPr sz="3529">
                <a:gradFill>
                  <a:gsLst>
                    <a:gs pos="5109">
                      <a:schemeClr val="tx2"/>
                    </a:gs>
                    <a:gs pos="100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50950381"/>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07144176"/>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77021" y="1187621"/>
            <a:ext cx="11655840" cy="899665"/>
          </a:xfrm>
        </p:spPr>
        <p:txBody>
          <a:bodyPr/>
          <a:lstStyle>
            <a:lvl1pPr>
              <a:defRPr sz="7058" baseline="0"/>
            </a:lvl1pPr>
          </a:lstStyle>
          <a:p>
            <a:r>
              <a:rPr lang="en-US" smtClean="0"/>
              <a:t>Click to edit Master title style</a:t>
            </a:r>
            <a:endParaRPr lang="en-US" dirty="0"/>
          </a:p>
        </p:txBody>
      </p:sp>
    </p:spTree>
    <p:extLst>
      <p:ext uri="{BB962C8B-B14F-4D97-AF65-F5344CB8AC3E}">
        <p14:creationId xmlns:p14="http://schemas.microsoft.com/office/powerpoint/2010/main" val="4280489689"/>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071684" y="2084173"/>
            <a:ext cx="8058229" cy="1793104"/>
          </a:xfrm>
        </p:spPr>
        <p:txBody>
          <a:bodyPr/>
          <a:lstStyle>
            <a:lvl1pPr>
              <a:defRPr sz="5882" baseline="0"/>
            </a:lvl1pPr>
          </a:lstStyle>
          <a:p>
            <a:r>
              <a:rPr lang="en-US" smtClean="0"/>
              <a:t>Click to edit Master title style</a:t>
            </a:r>
            <a:endParaRPr lang="en-US" dirty="0"/>
          </a:p>
        </p:txBody>
      </p:sp>
    </p:spTree>
    <p:extLst>
      <p:ext uri="{BB962C8B-B14F-4D97-AF65-F5344CB8AC3E}">
        <p14:creationId xmlns:p14="http://schemas.microsoft.com/office/powerpoint/2010/main" val="197990604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bwMode="gray">
          <a:xfrm>
            <a:off x="1524283" y="470068"/>
            <a:ext cx="4862744" cy="91211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lvl="0"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
        <p:nvSpPr>
          <p:cNvPr id="11" name="Rectangle 10"/>
          <p:cNvSpPr/>
          <p:nvPr/>
        </p:nvSpPr>
        <p:spPr bwMode="gray">
          <a:xfrm>
            <a:off x="443631" y="652746"/>
            <a:ext cx="4846261" cy="91211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lvl="0"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
        <p:nvSpPr>
          <p:cNvPr id="12" name="Rectangle 11"/>
          <p:cNvSpPr/>
          <p:nvPr/>
        </p:nvSpPr>
        <p:spPr bwMode="gray">
          <a:xfrm>
            <a:off x="6897527" y="3697962"/>
            <a:ext cx="4846261" cy="627580"/>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lvl="0"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
        <p:nvSpPr>
          <p:cNvPr id="13" name="Rectangle 12"/>
          <p:cNvSpPr/>
          <p:nvPr/>
        </p:nvSpPr>
        <p:spPr bwMode="gray">
          <a:xfrm>
            <a:off x="7056856" y="3860155"/>
            <a:ext cx="4865906" cy="935768"/>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lvl="0"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
        <p:nvSpPr>
          <p:cNvPr id="14" name="Rectangle 13"/>
          <p:cNvSpPr/>
          <p:nvPr/>
        </p:nvSpPr>
        <p:spPr bwMode="gray">
          <a:xfrm>
            <a:off x="6897527" y="4697932"/>
            <a:ext cx="4846261" cy="160781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lvl="0"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9121" y="588334"/>
            <a:ext cx="10083699" cy="6405091"/>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893909" y="3001156"/>
            <a:ext cx="8052751" cy="1344828"/>
          </a:xfrm>
          <a:noFill/>
        </p:spPr>
        <p:txBody>
          <a:bodyPr vert="horz" wrap="square" lIns="146304" tIns="91440" rIns="146304" bIns="91440" rtlCol="0" anchor="t" anchorCtr="0">
            <a:noAutofit/>
          </a:bodyPr>
          <a:lstStyle>
            <a:lvl1pPr>
              <a:defRPr lang="en-US" sz="4313" spc="-98"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893909" y="4370376"/>
            <a:ext cx="8052752" cy="1344828"/>
          </a:xfrm>
        </p:spPr>
        <p:txBody>
          <a:bodyPr tIns="109728" bIns="109728">
            <a:noAutofit/>
          </a:bodyPr>
          <a:lstStyle>
            <a:lvl1pPr marL="0" indent="0">
              <a:spcBef>
                <a:spcPts val="0"/>
              </a:spcBef>
              <a:buNone/>
              <a:defRPr lang="en-US" sz="3137" b="0" kern="1200" cap="none" spc="-98"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14367"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1026337" y="470068"/>
            <a:ext cx="717451" cy="152949"/>
          </a:xfrm>
          <a:prstGeom prst="rect">
            <a:avLst/>
          </a:prstGeom>
        </p:spPr>
      </p:pic>
    </p:spTree>
    <p:extLst>
      <p:ext uri="{BB962C8B-B14F-4D97-AF65-F5344CB8AC3E}">
        <p14:creationId xmlns:p14="http://schemas.microsoft.com/office/powerpoint/2010/main" val="41627048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071684" y="2084173"/>
            <a:ext cx="8058229" cy="1793104"/>
          </a:xfrm>
        </p:spPr>
        <p:txBody>
          <a:bodyPr/>
          <a:lstStyle>
            <a:lvl1pPr>
              <a:defRPr sz="5882" baseline="0"/>
            </a:lvl1pPr>
          </a:lstStyle>
          <a:p>
            <a:r>
              <a:rPr lang="en-US" smtClean="0"/>
              <a:t>Click to edit Master title style</a:t>
            </a:r>
            <a:endParaRPr lang="en-US" dirty="0"/>
          </a:p>
        </p:txBody>
      </p:sp>
    </p:spTree>
    <p:extLst>
      <p:ext uri="{BB962C8B-B14F-4D97-AF65-F5344CB8AC3E}">
        <p14:creationId xmlns:p14="http://schemas.microsoft.com/office/powerpoint/2010/main" val="376529362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65664" y="1178349"/>
            <a:ext cx="9860672" cy="899665"/>
          </a:xfrm>
        </p:spPr>
        <p:txBody>
          <a:bodyPr/>
          <a:lstStyle>
            <a:lvl1pPr marL="228766" indent="-228766">
              <a:defRPr sz="5882"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647788" y="5025984"/>
            <a:ext cx="5378549" cy="1050156"/>
          </a:xfrm>
        </p:spPr>
        <p:txBody>
          <a:bodyPr/>
          <a:lstStyle>
            <a:lvl1pPr marL="0" indent="0">
              <a:spcBef>
                <a:spcPts val="0"/>
              </a:spcBef>
              <a:buNone/>
              <a:defRPr sz="3137"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458906558"/>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65664" y="2084173"/>
            <a:ext cx="9860672" cy="899665"/>
          </a:xfrm>
        </p:spPr>
        <p:txBody>
          <a:bodyPr/>
          <a:lstStyle>
            <a:lvl1pPr marL="277008" indent="-277008">
              <a:tabLst>
                <a:tab pos="277008" algn="l"/>
              </a:tabLst>
              <a:defRPr sz="5882"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647788" y="4773813"/>
            <a:ext cx="5378549" cy="1050156"/>
          </a:xfrm>
        </p:spPr>
        <p:txBody>
          <a:bodyPr/>
          <a:lstStyle>
            <a:lvl1pPr marL="0" indent="0">
              <a:spcBef>
                <a:spcPts val="0"/>
              </a:spcBef>
              <a:buNone/>
              <a:defRPr sz="3137"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16275400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7021" y="2383023"/>
            <a:ext cx="11653523" cy="914360"/>
          </a:xfrm>
        </p:spPr>
        <p:txBody>
          <a:bodyPr/>
          <a:lstStyle>
            <a:lvl1pPr marL="0" indent="0">
              <a:buNone/>
              <a:defRPr sz="5294">
                <a:gradFill>
                  <a:gsLst>
                    <a:gs pos="3333">
                      <a:schemeClr val="tx1"/>
                    </a:gs>
                    <a:gs pos="39000">
                      <a:schemeClr val="tx1"/>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smtClean="0"/>
              <a:t>Click to edit Master text styles</a:t>
            </a:r>
          </a:p>
        </p:txBody>
      </p:sp>
      <p:sp>
        <p:nvSpPr>
          <p:cNvPr id="4" name="Title 1"/>
          <p:cNvSpPr>
            <a:spLocks noGrp="1"/>
          </p:cNvSpPr>
          <p:nvPr>
            <p:ph type="title"/>
          </p:nvPr>
        </p:nvSpPr>
        <p:spPr>
          <a:xfrm>
            <a:off x="277021" y="1187621"/>
            <a:ext cx="11655840" cy="899665"/>
          </a:xfrm>
        </p:spPr>
        <p:txBody>
          <a:bodyPr/>
          <a:lstStyle>
            <a:lvl1pPr>
              <a:defRPr sz="7058"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67098761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9129653"/>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8629446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645934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36251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2415"/>
            <a:ext cx="11653522" cy="2089751"/>
          </a:xfrm>
        </p:spPr>
        <p:txBody>
          <a:bodyPr/>
          <a:lstStyle>
            <a:lvl1pPr marL="0" indent="0">
              <a:buNone/>
              <a:defRPr sz="3235">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3972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7309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79851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30292"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04303551"/>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Wingdings" panose="05000000000000000000" pitchFamily="2" charset="2"/>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Wingdings" panose="05000000000000000000" pitchFamily="2" charset="2"/>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Wingdings" panose="05000000000000000000" pitchFamily="2" charset="2"/>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Wingdings" panose="05000000000000000000" pitchFamily="2" charset="2"/>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Wingdings" panose="05000000000000000000" pitchFamily="2" charset="2"/>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52220250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auto">
          <a:xfrm>
            <a:off x="269302" y="1187644"/>
            <a:ext cx="9860610" cy="26896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69240" y="3877277"/>
            <a:ext cx="9860674" cy="1793881"/>
          </a:xfrm>
          <a:noFill/>
        </p:spPr>
        <p:txBody>
          <a:bodyPr lIns="182880" tIns="146304" rIns="182880" bIns="146304">
            <a:noAutofit/>
          </a:bodyPr>
          <a:lstStyle>
            <a:lvl1pPr marL="0" indent="0">
              <a:spcBef>
                <a:spcPts val="0"/>
              </a:spcBef>
              <a:buNone/>
              <a:defRPr sz="3529"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p:nvSpPr>
        <p:spPr bwMode="gray">
          <a:xfrm flipH="1">
            <a:off x="6544212" y="5629606"/>
            <a:ext cx="4990853" cy="41341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lvl="0"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
        <p:nvSpPr>
          <p:cNvPr id="13" name="Rectangle 12"/>
          <p:cNvSpPr/>
          <p:nvPr/>
        </p:nvSpPr>
        <p:spPr bwMode="gray">
          <a:xfrm flipH="1">
            <a:off x="7291822" y="5795020"/>
            <a:ext cx="4900178" cy="409756"/>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lvl="0"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
        <p:nvSpPr>
          <p:cNvPr id="14" name="Rectangle 13"/>
          <p:cNvSpPr/>
          <p:nvPr/>
        </p:nvSpPr>
        <p:spPr bwMode="gray">
          <a:xfrm flipH="1">
            <a:off x="7052181" y="6160357"/>
            <a:ext cx="4973080" cy="409756"/>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lvl="0"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33796856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CFE3AB19-BC00-4486-8EC6-E15A4AF17C40}" type="datetimeFigureOut">
              <a:rPr lang="en-US" smtClean="0"/>
              <a:t>3/5/2014</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6DD66B89-9E6A-4D58-AE10-4F7E7F7EECDD}" type="slidenum">
              <a:rPr lang="en-US" smtClean="0"/>
              <a:t>‹#›</a:t>
            </a:fld>
            <a:endParaRPr lang="en-US"/>
          </a:p>
        </p:txBody>
      </p:sp>
    </p:spTree>
    <p:extLst>
      <p:ext uri="{BB962C8B-B14F-4D97-AF65-F5344CB8AC3E}">
        <p14:creationId xmlns:p14="http://schemas.microsoft.com/office/powerpoint/2010/main" val="26999895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CFE3AB19-BC00-4486-8EC6-E15A4AF17C40}" type="datetimeFigureOut">
              <a:rPr lang="en-US" smtClean="0"/>
              <a:t>3/5/2014</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6DD66B89-9E6A-4D58-AE10-4F7E7F7EECDD}" type="slidenum">
              <a:rPr lang="en-US" smtClean="0"/>
              <a:t>‹#›</a:t>
            </a:fld>
            <a:endParaRPr lang="en-US"/>
          </a:p>
        </p:txBody>
      </p:sp>
    </p:spTree>
    <p:extLst>
      <p:ext uri="{BB962C8B-B14F-4D97-AF65-F5344CB8AC3E}">
        <p14:creationId xmlns:p14="http://schemas.microsoft.com/office/powerpoint/2010/main" val="34667195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Large &amp; Small Content 2">
    <p:spTree>
      <p:nvGrpSpPr>
        <p:cNvPr id="1" name=""/>
        <p:cNvGrpSpPr/>
        <p:nvPr/>
      </p:nvGrpSpPr>
      <p:grpSpPr>
        <a:xfrm>
          <a:off x="0" y="0"/>
          <a:ext cx="0" cy="0"/>
          <a:chOff x="0" y="0"/>
          <a:chExt cx="0" cy="0"/>
        </a:xfrm>
      </p:grpSpPr>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150361351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auto">
          <a:xfrm>
            <a:off x="269302" y="1187644"/>
            <a:ext cx="9860610" cy="26896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p:nvSpPr>
        <p:spPr bwMode="gray">
          <a:xfrm flipH="1">
            <a:off x="6544212" y="5629606"/>
            <a:ext cx="4990853" cy="41341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lvl="0"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
        <p:nvSpPr>
          <p:cNvPr id="9" name="Rectangle 8"/>
          <p:cNvSpPr/>
          <p:nvPr/>
        </p:nvSpPr>
        <p:spPr bwMode="gray">
          <a:xfrm flipH="1">
            <a:off x="7291822" y="5795020"/>
            <a:ext cx="4900178" cy="409756"/>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lvl="0"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
        <p:nvSpPr>
          <p:cNvPr id="10" name="Rectangle 9"/>
          <p:cNvSpPr/>
          <p:nvPr/>
        </p:nvSpPr>
        <p:spPr bwMode="gray">
          <a:xfrm flipH="1">
            <a:off x="7052181" y="6160357"/>
            <a:ext cx="4973080" cy="409756"/>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lvl="0"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594658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defRPr sz="8627" spc="-98"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p:nvSpPr>
        <p:spPr bwMode="gray">
          <a:xfrm>
            <a:off x="680229" y="470068"/>
            <a:ext cx="3187151" cy="597822"/>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lvl="0"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
        <p:nvSpPr>
          <p:cNvPr id="6" name="Rectangle 5"/>
          <p:cNvSpPr/>
          <p:nvPr/>
        </p:nvSpPr>
        <p:spPr bwMode="gray">
          <a:xfrm>
            <a:off x="-28055" y="589799"/>
            <a:ext cx="3176348" cy="597822"/>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lvl="0"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
        <p:nvSpPr>
          <p:cNvPr id="8" name="Rectangle 7"/>
          <p:cNvSpPr/>
          <p:nvPr/>
        </p:nvSpPr>
        <p:spPr bwMode="gray">
          <a:xfrm flipH="1">
            <a:off x="6544212" y="5629606"/>
            <a:ext cx="4990853" cy="41341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lvl="0"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
        <p:nvSpPr>
          <p:cNvPr id="9" name="Rectangle 8"/>
          <p:cNvSpPr/>
          <p:nvPr/>
        </p:nvSpPr>
        <p:spPr bwMode="gray">
          <a:xfrm flipH="1">
            <a:off x="7291822" y="5795020"/>
            <a:ext cx="4900178" cy="409756"/>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lvl="0"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
        <p:nvSpPr>
          <p:cNvPr id="10" name="Rectangle 9"/>
          <p:cNvSpPr/>
          <p:nvPr/>
        </p:nvSpPr>
        <p:spPr bwMode="gray">
          <a:xfrm flipH="1">
            <a:off x="7052181" y="6160357"/>
            <a:ext cx="4973080" cy="409756"/>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lvl="0"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6434858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defRPr sz="8627" spc="-98"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3524127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lgn="l" defTabSz="914367" rtl="0" eaLnBrk="1" latinLnBrk="0" hangingPunct="1">
              <a:lnSpc>
                <a:spcPct val="90000"/>
              </a:lnSpc>
              <a:spcBef>
                <a:spcPct val="0"/>
              </a:spcBef>
              <a:buNone/>
              <a:defRPr lang="en-US" sz="8627" b="0" kern="1200" cap="none" spc="-98"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79635764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lgn="l" defTabSz="914367" rtl="0" eaLnBrk="1" latinLnBrk="0" hangingPunct="1">
              <a:lnSpc>
                <a:spcPct val="90000"/>
              </a:lnSpc>
              <a:spcBef>
                <a:spcPct val="0"/>
              </a:spcBef>
              <a:buNone/>
              <a:defRPr lang="en-US" sz="8627" b="0" kern="1200" cap="none" spc="-98"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73179347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69240" y="1189176"/>
            <a:ext cx="11655840" cy="2018835"/>
          </a:xfrm>
        </p:spPr>
        <p:txBody>
          <a:bodyPr/>
          <a:lstStyle>
            <a:lvl1pPr marL="0" indent="0">
              <a:buNone/>
              <a:defRPr/>
            </a:lvl1pPr>
            <a:lvl2pPr marL="28012" indent="0">
              <a:buNone/>
              <a:defRPr sz="1961"/>
            </a:lvl2pPr>
            <a:lvl3pPr marL="219428" indent="0">
              <a:buNone/>
              <a:defRPr sz="1961"/>
            </a:lvl3pPr>
            <a:lvl4pPr marL="466868" indent="0">
              <a:buNone/>
              <a:defRPr sz="1765"/>
            </a:lvl4pPr>
            <a:lvl5pPr marL="725201" indent="0">
              <a:buNone/>
              <a:defRPr sz="1765"/>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3825163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69241" y="1189178"/>
            <a:ext cx="11653521" cy="2184808"/>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4" cstate="screen">
            <a:extLst>
              <a:ext uri="{28A0092B-C50C-407E-A947-70E740481C1C}">
                <a14:useLocalDpi xmlns:a14="http://schemas.microsoft.com/office/drawing/2010/main"/>
              </a:ext>
            </a:extLst>
          </a:blip>
          <a:stretch>
            <a:fillRect/>
          </a:stretch>
        </p:blipFill>
        <p:spPr>
          <a:xfrm rot="5400000">
            <a:off x="10325051" y="1906413"/>
            <a:ext cx="4214127" cy="401304"/>
          </a:xfrm>
          <a:prstGeom prst="rect">
            <a:avLst/>
          </a:prstGeom>
        </p:spPr>
      </p:pic>
    </p:spTree>
    <p:extLst>
      <p:ext uri="{BB962C8B-B14F-4D97-AF65-F5344CB8AC3E}">
        <p14:creationId xmlns:p14="http://schemas.microsoft.com/office/powerpoint/2010/main" val="2318247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Lst>
  <p:transition>
    <p:fade/>
  </p:transition>
  <p:timing>
    <p:tnLst>
      <p:par>
        <p:cTn id="1" dur="indefinite" restart="never" nodeType="tmRoot"/>
      </p:par>
    </p:tnLst>
  </p:timing>
  <p:txStyles>
    <p:title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g"/><Relationship Id="rId1" Type="http://schemas.openxmlformats.org/officeDocument/2006/relationships/slideLayout" Target="../slideLayouts/slideLayout25.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0.xml"/><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0.xml"/><Relationship Id="rId1" Type="http://schemas.openxmlformats.org/officeDocument/2006/relationships/slideLayout" Target="../slideLayouts/slideLayout1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0.xml"/><Relationship Id="rId4" Type="http://schemas.openxmlformats.org/officeDocument/2006/relationships/image" Target="../media/image11.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hyperlink" Target="http://myspc.sharepointconference.com/Sessions/Details/12996" TargetMode="External"/><Relationship Id="rId2" Type="http://schemas.openxmlformats.org/officeDocument/2006/relationships/image" Target="../media/image47.png"/><Relationship Id="rId1" Type="http://schemas.openxmlformats.org/officeDocument/2006/relationships/slideLayout" Target="../slideLayouts/slideLayout12.xml"/><Relationship Id="rId4" Type="http://schemas.openxmlformats.org/officeDocument/2006/relationships/hyperlink" Target="http://myspc.sharepointconference.com/Sessions/Details/12918"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http://myspc.sharepointconference.com/Sessions/Details/15106" TargetMode="External"/><Relationship Id="rId2" Type="http://schemas.openxmlformats.org/officeDocument/2006/relationships/image" Target="../media/image47.png"/><Relationship Id="rId1" Type="http://schemas.openxmlformats.org/officeDocument/2006/relationships/slideLayout" Target="../slideLayouts/slideLayout12.xml"/><Relationship Id="rId4" Type="http://schemas.openxmlformats.org/officeDocument/2006/relationships/hyperlink" Target="http://myspc.sharepointconference.com/Sessions/Details/12918"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msdn.microsoft.com/en-US/office/aa905340" TargetMode="External"/><Relationship Id="rId2" Type="http://schemas.openxmlformats.org/officeDocument/2006/relationships/image" Target="../media/image47.png"/><Relationship Id="rId1" Type="http://schemas.openxmlformats.org/officeDocument/2006/relationships/slideLayout" Target="../slideLayouts/slideLayout12.xml"/><Relationship Id="rId5" Type="http://schemas.openxmlformats.org/officeDocument/2006/relationships/hyperlink" Target="http://blogs.msdn.com/b/officeapps/archive/2013/07/09/introducing-mvc-support-for-apps-for-sharepoint.aspx" TargetMode="External"/><Relationship Id="rId4" Type="http://schemas.openxmlformats.org/officeDocument/2006/relationships/hyperlink" Target="http://msdn.microsoft.com/en-US/office/dn448457"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msdn.microsoft.com/en-US/office/aa905340" TargetMode="External"/><Relationship Id="rId2" Type="http://schemas.openxmlformats.org/officeDocument/2006/relationships/image" Target="../media/image47.png"/><Relationship Id="rId1" Type="http://schemas.openxmlformats.org/officeDocument/2006/relationships/slideLayout" Target="../slideLayouts/slideLayout12.xml"/><Relationship Id="rId5" Type="http://schemas.openxmlformats.org/officeDocument/2006/relationships/hyperlink" Target="http://blogs.msdn.com/b/officeapps/archive/2013/07/09/introducing-mvc-support-for-apps-for-sharepoint.aspx" TargetMode="External"/><Relationship Id="rId4" Type="http://schemas.openxmlformats.org/officeDocument/2006/relationships/hyperlink" Target="http://msdn.microsoft.com/en-US/office/dn448457"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blogs.msdn.com/b/vesku/archive/2013/08/23/site-provisioning-techniques-and-remote-provisioning-in-sharepoint-2013.aspx" TargetMode="External"/><Relationship Id="rId2" Type="http://schemas.openxmlformats.org/officeDocument/2006/relationships/image" Target="../media/image47.png"/><Relationship Id="rId1" Type="http://schemas.openxmlformats.org/officeDocument/2006/relationships/slideLayout" Target="../slideLayouts/slideLayout12.xml"/><Relationship Id="rId4" Type="http://schemas.openxmlformats.org/officeDocument/2006/relationships/hyperlink" Target="http://blogs.msdn.com/b/richard_dizeregas_blog/archive/2013/04/04/self-service-site-provisioning-using-apps-for-sharepoint-2013.aspx" TargetMode="External"/></Relationships>
</file>

<file path=ppt/slides/_rels/slide46.xml.rels><?xml version="1.0" encoding="UTF-8" standalone="yes"?>
<Relationships xmlns="http://schemas.openxmlformats.org/package/2006/relationships"><Relationship Id="rId3" Type="http://schemas.openxmlformats.org/officeDocument/2006/relationships/hyperlink" Target="http://blogs.msdn.com/b/vesku/archive/2014/03/02/sharepoint-online-solution-pack-for-branding-and-provisioning-released.aspx" TargetMode="External"/><Relationship Id="rId2" Type="http://schemas.openxmlformats.org/officeDocument/2006/relationships/image" Target="../media/image47.pn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8" Type="http://schemas.openxmlformats.org/officeDocument/2006/relationships/hyperlink" Target="http://msdn.microsoft.com/en-us/library/office/dn605892.aspx" TargetMode="External"/><Relationship Id="rId13" Type="http://schemas.openxmlformats.org/officeDocument/2006/relationships/hyperlink" Target="http://aka.ms/office365apitoolspreview" TargetMode="External"/><Relationship Id="rId3" Type="http://schemas.openxmlformats.org/officeDocument/2006/relationships/image" Target="../media/image48.emf"/><Relationship Id="rId7" Type="http://schemas.openxmlformats.org/officeDocument/2006/relationships/image" Target="../media/image52.png"/><Relationship Id="rId12" Type="http://schemas.openxmlformats.org/officeDocument/2006/relationships/hyperlink" Target="http://aka.ms/officedevtoolsforvs2013" TargetMode="External"/><Relationship Id="rId2" Type="http://schemas.openxmlformats.org/officeDocument/2006/relationships/notesSlide" Target="../notesSlides/notesSlide33.xml"/><Relationship Id="rId1" Type="http://schemas.openxmlformats.org/officeDocument/2006/relationships/slideLayout" Target="../slideLayouts/slideLayout25.xml"/><Relationship Id="rId6" Type="http://schemas.openxmlformats.org/officeDocument/2006/relationships/image" Target="../media/image51.png"/><Relationship Id="rId11" Type="http://schemas.openxmlformats.org/officeDocument/2006/relationships/hyperlink" Target="http://aka.ms/asksharepoint" TargetMode="External"/><Relationship Id="rId5" Type="http://schemas.openxmlformats.org/officeDocument/2006/relationships/image" Target="../media/image50.png"/><Relationship Id="rId10" Type="http://schemas.openxmlformats.org/officeDocument/2006/relationships/hyperlink" Target="http://aka.ms/askoffice" TargetMode="External"/><Relationship Id="rId4" Type="http://schemas.openxmlformats.org/officeDocument/2006/relationships/image" Target="../media/image49.png"/><Relationship Id="rId9" Type="http://schemas.openxmlformats.org/officeDocument/2006/relationships/hyperlink" Target="http://aka.ms/officesuggestions"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4.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3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4975672"/>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36575" y="288925"/>
            <a:ext cx="11655425" cy="900113"/>
          </a:xfrm>
        </p:spPr>
        <p:txBody>
          <a:bodyPr/>
          <a:lstStyle/>
          <a:p>
            <a:r>
              <a:rPr lang="en-US" dirty="0" smtClean="0"/>
              <a:t>Innovation Management Process</a:t>
            </a:r>
            <a:endParaRPr lang="en-US" dirty="0"/>
          </a:p>
        </p:txBody>
      </p:sp>
      <p:pic>
        <p:nvPicPr>
          <p:cNvPr id="4" name="Picture 3"/>
          <p:cNvPicPr/>
          <p:nvPr/>
        </p:nvPicPr>
        <p:blipFill>
          <a:blip r:embed="rId2"/>
          <a:stretch>
            <a:fillRect/>
          </a:stretch>
        </p:blipFill>
        <p:spPr>
          <a:xfrm>
            <a:off x="1742965" y="1465920"/>
            <a:ext cx="8708390" cy="4933315"/>
          </a:xfrm>
          <a:prstGeom prst="rect">
            <a:avLst/>
          </a:prstGeom>
        </p:spPr>
      </p:pic>
    </p:spTree>
    <p:extLst>
      <p:ext uri="{BB962C8B-B14F-4D97-AF65-F5344CB8AC3E}">
        <p14:creationId xmlns:p14="http://schemas.microsoft.com/office/powerpoint/2010/main" val="26711451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19" name="Rectangle 18"/>
          <p:cNvSpPr/>
          <p:nvPr/>
        </p:nvSpPr>
        <p:spPr bwMode="auto">
          <a:xfrm>
            <a:off x="3456958" y="1211263"/>
            <a:ext cx="8522318" cy="5486400"/>
          </a:xfrm>
          <a:prstGeom prst="rect">
            <a:avLst/>
          </a:prstGeom>
          <a:solidFill>
            <a:schemeClr val="tx1">
              <a:alpha val="8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idx="4294967295"/>
          </p:nvPr>
        </p:nvSpPr>
        <p:spPr>
          <a:xfrm>
            <a:off x="536575" y="288925"/>
            <a:ext cx="11655425" cy="900113"/>
          </a:xfrm>
        </p:spPr>
        <p:txBody>
          <a:bodyPr/>
          <a:lstStyle/>
          <a:p>
            <a:r>
              <a:rPr lang="en-US" dirty="0" smtClean="0"/>
              <a:t>Architecture Components</a:t>
            </a:r>
            <a:endParaRPr lang="en-US" dirty="0"/>
          </a:p>
        </p:txBody>
      </p:sp>
      <p:sp>
        <p:nvSpPr>
          <p:cNvPr id="3" name="Text Placeholder 2"/>
          <p:cNvSpPr>
            <a:spLocks noGrp="1"/>
          </p:cNvSpPr>
          <p:nvPr>
            <p:ph type="body" sz="quarter" idx="4294967295"/>
          </p:nvPr>
        </p:nvSpPr>
        <p:spPr>
          <a:xfrm>
            <a:off x="283467" y="1221187"/>
            <a:ext cx="3979227" cy="727700"/>
          </a:xfrm>
        </p:spPr>
        <p:txBody>
          <a:bodyPr/>
          <a:lstStyle/>
          <a:p>
            <a:pPr marL="0" indent="0">
              <a:buNone/>
            </a:pPr>
            <a:r>
              <a:rPr lang="en-US" dirty="0" smtClean="0"/>
              <a:t>Clients </a:t>
            </a:r>
            <a:endParaRPr lang="en-US" dirty="0"/>
          </a:p>
        </p:txBody>
      </p:sp>
      <p:pic>
        <p:nvPicPr>
          <p:cNvPr id="5" name="Picture 3" descr="C:\Users\Todd\Documents\Canviz\Clients\DPE\SP Camp Demo\Images\word 2013 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197" y="1995970"/>
            <a:ext cx="876176" cy="84760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Todd\Documents\Canviz\Clients\DPE\SP Camp Demo\Images\windows 8 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0197" y="5112537"/>
            <a:ext cx="876176" cy="84760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rotWithShape="1">
          <a:blip r:embed="rId5" cstate="print">
            <a:extLst>
              <a:ext uri="{28A0092B-C50C-407E-A947-70E740481C1C}">
                <a14:useLocalDpi xmlns:a14="http://schemas.microsoft.com/office/drawing/2010/main" val="0"/>
              </a:ext>
            </a:extLst>
          </a:blip>
          <a:srcRect l="13750" t="14583" r="14023" b="13195"/>
          <a:stretch/>
        </p:blipFill>
        <p:spPr>
          <a:xfrm>
            <a:off x="400197" y="3535715"/>
            <a:ext cx="876176" cy="884682"/>
          </a:xfrm>
          <a:prstGeom prst="rect">
            <a:avLst/>
          </a:prstGeom>
        </p:spPr>
      </p:pic>
      <p:sp>
        <p:nvSpPr>
          <p:cNvPr id="13" name="TextBox 12"/>
          <p:cNvSpPr txBox="1"/>
          <p:nvPr/>
        </p:nvSpPr>
        <p:spPr>
          <a:xfrm>
            <a:off x="1276373" y="1994112"/>
            <a:ext cx="2143760" cy="849463"/>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chemeClr val="tx1"/>
                    </a:gs>
                    <a:gs pos="30000">
                      <a:schemeClr val="tx1"/>
                    </a:gs>
                  </a:gsLst>
                  <a:lin ang="5400000" scaled="0"/>
                </a:gradFill>
              </a:rPr>
              <a:t>MS Word + Apps for Office</a:t>
            </a:r>
          </a:p>
        </p:txBody>
      </p:sp>
      <p:sp>
        <p:nvSpPr>
          <p:cNvPr id="14" name="TextBox 13"/>
          <p:cNvSpPr txBox="1"/>
          <p:nvPr/>
        </p:nvSpPr>
        <p:spPr>
          <a:xfrm>
            <a:off x="1276373" y="3553324"/>
            <a:ext cx="2143760" cy="849463"/>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chemeClr val="tx1"/>
                    </a:gs>
                    <a:gs pos="30000">
                      <a:schemeClr val="tx1"/>
                    </a:gs>
                  </a:gsLst>
                  <a:lin ang="5400000" scaled="0"/>
                </a:gradFill>
              </a:rPr>
              <a:t>MS Excel + Apps for Office</a:t>
            </a:r>
          </a:p>
        </p:txBody>
      </p:sp>
      <p:sp>
        <p:nvSpPr>
          <p:cNvPr id="15" name="TextBox 14"/>
          <p:cNvSpPr txBox="1"/>
          <p:nvPr/>
        </p:nvSpPr>
        <p:spPr>
          <a:xfrm>
            <a:off x="1276373" y="5130146"/>
            <a:ext cx="2143760" cy="849463"/>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chemeClr val="tx1"/>
                    </a:gs>
                    <a:gs pos="30000">
                      <a:schemeClr val="tx1"/>
                    </a:gs>
                  </a:gsLst>
                  <a:lin ang="5400000" scaled="0"/>
                </a:gradFill>
              </a:rPr>
              <a:t>Windows Phone 8 App</a:t>
            </a:r>
          </a:p>
        </p:txBody>
      </p:sp>
      <p:pic>
        <p:nvPicPr>
          <p:cNvPr id="16" name="Picture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25000" y="1994112"/>
            <a:ext cx="876176" cy="876176"/>
          </a:xfrm>
          <a:prstGeom prst="rect">
            <a:avLst/>
          </a:prstGeom>
        </p:spPr>
      </p:pic>
      <p:sp>
        <p:nvSpPr>
          <p:cNvPr id="21" name="TextBox 20"/>
          <p:cNvSpPr txBox="1"/>
          <p:nvPr/>
        </p:nvSpPr>
        <p:spPr>
          <a:xfrm>
            <a:off x="4602480" y="2007468"/>
            <a:ext cx="2987358" cy="849463"/>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solidFill>
                  <a:schemeClr val="bg2"/>
                </a:solidFill>
              </a:rPr>
              <a:t>Private O365 SharePoint Site</a:t>
            </a:r>
          </a:p>
        </p:txBody>
      </p:sp>
      <p:sp>
        <p:nvSpPr>
          <p:cNvPr id="22" name="Text Placeholder 2"/>
          <p:cNvSpPr txBox="1">
            <a:spLocks/>
          </p:cNvSpPr>
          <p:nvPr/>
        </p:nvSpPr>
        <p:spPr>
          <a:xfrm>
            <a:off x="3420133" y="1221187"/>
            <a:ext cx="3979227" cy="727700"/>
          </a:xfrm>
          <a:prstGeom prst="rect">
            <a:avLst/>
          </a:prstGeom>
        </p:spPr>
        <p:txBody>
          <a:bodyPr vert="horz" wrap="square" lIns="146304" tIns="91440" rIns="146304" bIns="91440" rtlCol="0">
            <a:spAutoFit/>
          </a:bodyPr>
          <a:lstStyle>
            <a:lvl1pPr marL="336145" marR="0" indent="-336145"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indent="0">
              <a:buFont typeface="Wingdings" panose="05000000000000000000" pitchFamily="2" charset="2"/>
              <a:buNone/>
            </a:pPr>
            <a:r>
              <a:rPr lang="en-US" dirty="0" smtClean="0">
                <a:solidFill>
                  <a:schemeClr val="bg2"/>
                </a:solidFill>
              </a:rPr>
              <a:t>Cloud</a:t>
            </a:r>
            <a:endParaRPr lang="en-US" dirty="0">
              <a:solidFill>
                <a:schemeClr val="bg2"/>
              </a:solidFill>
            </a:endParaRPr>
          </a:p>
        </p:txBody>
      </p:sp>
      <p:sp>
        <p:nvSpPr>
          <p:cNvPr id="25" name="TextBox 24"/>
          <p:cNvSpPr txBox="1"/>
          <p:nvPr/>
        </p:nvSpPr>
        <p:spPr>
          <a:xfrm>
            <a:off x="4602480" y="4345803"/>
            <a:ext cx="3068320" cy="849463"/>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solidFill>
                  <a:schemeClr val="bg2"/>
                </a:solidFill>
              </a:rPr>
              <a:t>Windows Azure Access Control Service</a:t>
            </a:r>
          </a:p>
        </p:txBody>
      </p:sp>
      <p:sp>
        <p:nvSpPr>
          <p:cNvPr id="26" name="TextBox 25"/>
          <p:cNvSpPr txBox="1"/>
          <p:nvPr/>
        </p:nvSpPr>
        <p:spPr>
          <a:xfrm>
            <a:off x="8686800" y="4444131"/>
            <a:ext cx="2712720" cy="849463"/>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solidFill>
                  <a:schemeClr val="bg2"/>
                </a:solidFill>
              </a:rPr>
              <a:t>Windows Azure SQL Database</a:t>
            </a:r>
          </a:p>
        </p:txBody>
      </p:sp>
      <p:sp>
        <p:nvSpPr>
          <p:cNvPr id="27" name="TextBox 26"/>
          <p:cNvSpPr txBox="1"/>
          <p:nvPr/>
        </p:nvSpPr>
        <p:spPr>
          <a:xfrm>
            <a:off x="8686800" y="1994111"/>
            <a:ext cx="3068320" cy="849463"/>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solidFill>
                  <a:schemeClr val="bg2"/>
                </a:solidFill>
              </a:rPr>
              <a:t>Windows Azure Cloud Services/ Web Sites</a:t>
            </a:r>
          </a:p>
        </p:txBody>
      </p:sp>
      <p:sp>
        <p:nvSpPr>
          <p:cNvPr id="29" name="Rectangle 28"/>
          <p:cNvSpPr/>
          <p:nvPr/>
        </p:nvSpPr>
        <p:spPr>
          <a:xfrm>
            <a:off x="4764558" y="2750845"/>
            <a:ext cx="2195042" cy="1200329"/>
          </a:xfrm>
          <a:prstGeom prst="rect">
            <a:avLst/>
          </a:prstGeom>
        </p:spPr>
        <p:txBody>
          <a:bodyPr wrap="square">
            <a:spAutoFit/>
          </a:bodyPr>
          <a:lstStyle/>
          <a:p>
            <a:pPr defTabSz="914188"/>
            <a:r>
              <a:rPr lang="en-US" sz="1200" dirty="0">
                <a:solidFill>
                  <a:srgbClr val="000000"/>
                </a:solidFill>
              </a:rPr>
              <a:t>Contest information</a:t>
            </a:r>
          </a:p>
          <a:p>
            <a:pPr defTabSz="914188"/>
            <a:r>
              <a:rPr lang="en-US" sz="1200" dirty="0">
                <a:solidFill>
                  <a:srgbClr val="000000"/>
                </a:solidFill>
              </a:rPr>
              <a:t>Leaderboard</a:t>
            </a:r>
          </a:p>
          <a:p>
            <a:pPr defTabSz="914188"/>
            <a:r>
              <a:rPr lang="en-US" sz="1200" dirty="0">
                <a:solidFill>
                  <a:srgbClr val="000000"/>
                </a:solidFill>
              </a:rPr>
              <a:t>Announcements</a:t>
            </a:r>
          </a:p>
          <a:p>
            <a:pPr defTabSz="914188"/>
            <a:r>
              <a:rPr lang="en-US" sz="1200" dirty="0">
                <a:solidFill>
                  <a:srgbClr val="000000"/>
                </a:solidFill>
              </a:rPr>
              <a:t>My Ideas</a:t>
            </a:r>
          </a:p>
          <a:p>
            <a:pPr defTabSz="914188"/>
            <a:r>
              <a:rPr lang="en-US" sz="1200" dirty="0">
                <a:solidFill>
                  <a:srgbClr val="000000"/>
                </a:solidFill>
              </a:rPr>
              <a:t>Qualify, Triage, Assess ideas</a:t>
            </a:r>
          </a:p>
          <a:p>
            <a:pPr defTabSz="914188"/>
            <a:r>
              <a:rPr lang="en-US" sz="1200" dirty="0">
                <a:solidFill>
                  <a:srgbClr val="000000"/>
                </a:solidFill>
              </a:rPr>
              <a:t>Collaboration</a:t>
            </a:r>
          </a:p>
        </p:txBody>
      </p:sp>
      <p:sp>
        <p:nvSpPr>
          <p:cNvPr id="30" name="Rectangle 29"/>
          <p:cNvSpPr/>
          <p:nvPr/>
        </p:nvSpPr>
        <p:spPr>
          <a:xfrm>
            <a:off x="8785124" y="2750845"/>
            <a:ext cx="2195042" cy="830997"/>
          </a:xfrm>
          <a:prstGeom prst="rect">
            <a:avLst/>
          </a:prstGeom>
        </p:spPr>
        <p:txBody>
          <a:bodyPr wrap="square">
            <a:spAutoFit/>
          </a:bodyPr>
          <a:lstStyle/>
          <a:p>
            <a:pPr defTabSz="914188"/>
            <a:r>
              <a:rPr lang="en-US" sz="1200" dirty="0">
                <a:solidFill>
                  <a:schemeClr val="bg1"/>
                </a:solidFill>
              </a:rPr>
              <a:t>Send notifications</a:t>
            </a:r>
          </a:p>
          <a:p>
            <a:pPr defTabSz="914188"/>
            <a:r>
              <a:rPr lang="en-US" sz="1200" dirty="0">
                <a:solidFill>
                  <a:schemeClr val="bg1"/>
                </a:solidFill>
              </a:rPr>
              <a:t>Create SharePoint sites</a:t>
            </a:r>
          </a:p>
          <a:p>
            <a:pPr defTabSz="914188"/>
            <a:r>
              <a:rPr lang="en-US" sz="1200" dirty="0">
                <a:solidFill>
                  <a:schemeClr val="bg1"/>
                </a:solidFill>
              </a:rPr>
              <a:t>Provision SharePoint sites</a:t>
            </a:r>
          </a:p>
          <a:p>
            <a:pPr defTabSz="914188"/>
            <a:r>
              <a:rPr lang="en-US" sz="1200" dirty="0">
                <a:solidFill>
                  <a:schemeClr val="bg1"/>
                </a:solidFill>
              </a:rPr>
              <a:t>Implement Apps for Office</a:t>
            </a:r>
          </a:p>
        </p:txBody>
      </p:sp>
      <p:sp>
        <p:nvSpPr>
          <p:cNvPr id="31" name="Rectangle 30"/>
          <p:cNvSpPr/>
          <p:nvPr/>
        </p:nvSpPr>
        <p:spPr>
          <a:xfrm>
            <a:off x="4756094" y="5128230"/>
            <a:ext cx="2170996" cy="276999"/>
          </a:xfrm>
          <a:prstGeom prst="rect">
            <a:avLst/>
          </a:prstGeom>
        </p:spPr>
        <p:txBody>
          <a:bodyPr wrap="square">
            <a:spAutoFit/>
          </a:bodyPr>
          <a:lstStyle/>
          <a:p>
            <a:pPr defTabSz="914188"/>
            <a:r>
              <a:rPr lang="en-US" sz="1200" dirty="0" smtClean="0">
                <a:solidFill>
                  <a:srgbClr val="000000"/>
                </a:solidFill>
              </a:rPr>
              <a:t>Authentication</a:t>
            </a:r>
            <a:endParaRPr lang="en-US" sz="1200" dirty="0">
              <a:solidFill>
                <a:srgbClr val="000000"/>
              </a:solidFill>
            </a:endParaRPr>
          </a:p>
        </p:txBody>
      </p:sp>
      <p:sp>
        <p:nvSpPr>
          <p:cNvPr id="32" name="Rectangle 31"/>
          <p:cNvSpPr/>
          <p:nvPr/>
        </p:nvSpPr>
        <p:spPr>
          <a:xfrm>
            <a:off x="8816885" y="5134330"/>
            <a:ext cx="2170996" cy="461665"/>
          </a:xfrm>
          <a:prstGeom prst="rect">
            <a:avLst/>
          </a:prstGeom>
        </p:spPr>
        <p:txBody>
          <a:bodyPr wrap="square">
            <a:spAutoFit/>
          </a:bodyPr>
          <a:lstStyle/>
          <a:p>
            <a:pPr defTabSz="914188"/>
            <a:r>
              <a:rPr lang="en-US" sz="1200" dirty="0">
                <a:solidFill>
                  <a:srgbClr val="000000"/>
                </a:solidFill>
              </a:rPr>
              <a:t>Store idea, contest, and financial </a:t>
            </a:r>
            <a:r>
              <a:rPr lang="en-US" sz="1200" dirty="0" smtClean="0">
                <a:solidFill>
                  <a:srgbClr val="000000"/>
                </a:solidFill>
              </a:rPr>
              <a:t>data</a:t>
            </a:r>
            <a:endParaRPr lang="en-US" sz="1200" dirty="0">
              <a:solidFill>
                <a:srgbClr val="000000"/>
              </a:solidFill>
            </a:endParaRPr>
          </a:p>
        </p:txBody>
      </p:sp>
      <p:sp>
        <p:nvSpPr>
          <p:cNvPr id="33" name="Rectangle 32"/>
          <p:cNvSpPr/>
          <p:nvPr/>
        </p:nvSpPr>
        <p:spPr>
          <a:xfrm>
            <a:off x="1379306" y="2774146"/>
            <a:ext cx="2195042" cy="276999"/>
          </a:xfrm>
          <a:prstGeom prst="rect">
            <a:avLst/>
          </a:prstGeom>
        </p:spPr>
        <p:txBody>
          <a:bodyPr wrap="square">
            <a:spAutoFit/>
          </a:bodyPr>
          <a:lstStyle/>
          <a:p>
            <a:pPr defTabSz="914188"/>
            <a:r>
              <a:rPr lang="en-US" sz="1200" dirty="0" smtClean="0"/>
              <a:t>Qualify ideas</a:t>
            </a:r>
            <a:endParaRPr lang="en-US" sz="1200" dirty="0"/>
          </a:p>
        </p:txBody>
      </p:sp>
      <p:sp>
        <p:nvSpPr>
          <p:cNvPr id="35" name="Rectangle 34"/>
          <p:cNvSpPr/>
          <p:nvPr/>
        </p:nvSpPr>
        <p:spPr>
          <a:xfrm>
            <a:off x="1379306" y="4342163"/>
            <a:ext cx="2195042" cy="461665"/>
          </a:xfrm>
          <a:prstGeom prst="rect">
            <a:avLst/>
          </a:prstGeom>
        </p:spPr>
        <p:txBody>
          <a:bodyPr wrap="square">
            <a:spAutoFit/>
          </a:bodyPr>
          <a:lstStyle/>
          <a:p>
            <a:pPr defTabSz="914188"/>
            <a:r>
              <a:rPr lang="en-US" sz="1200" dirty="0" smtClean="0"/>
              <a:t>Triage, evaluate, display results</a:t>
            </a:r>
            <a:endParaRPr lang="en-US" sz="1200" dirty="0"/>
          </a:p>
        </p:txBody>
      </p:sp>
      <p:sp>
        <p:nvSpPr>
          <p:cNvPr id="36" name="Rectangle 35"/>
          <p:cNvSpPr/>
          <p:nvPr/>
        </p:nvSpPr>
        <p:spPr>
          <a:xfrm>
            <a:off x="1372999" y="5864013"/>
            <a:ext cx="2083959" cy="461665"/>
          </a:xfrm>
          <a:prstGeom prst="rect">
            <a:avLst/>
          </a:prstGeom>
        </p:spPr>
        <p:txBody>
          <a:bodyPr wrap="square">
            <a:spAutoFit/>
          </a:bodyPr>
          <a:lstStyle/>
          <a:p>
            <a:pPr defTabSz="914188"/>
            <a:r>
              <a:rPr lang="en-US" sz="1200" dirty="0" smtClean="0"/>
              <a:t>View Announcements, submit ideas</a:t>
            </a:r>
            <a:endParaRPr lang="en-US" sz="1200" dirty="0"/>
          </a:p>
        </p:txBody>
      </p:sp>
      <p:pic>
        <p:nvPicPr>
          <p:cNvPr id="37" name="Picture 2" descr="C:\Users\Todd\Documents\Canviz\Clients\DPE\SP Camp Demo\Images\windows 8 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25000" y="4342163"/>
            <a:ext cx="876176" cy="847605"/>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C:\Users\Todd\Documents\Canviz\Clients\DPE\SP Camp Demo\Images\windows 8 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86014" y="1995969"/>
            <a:ext cx="876176" cy="847605"/>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 descr="C:\Users\Todd\Documents\Canviz\Clients\DPE\SP Camp Demo\Images\windows 8 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0624" y="4342162"/>
            <a:ext cx="876176" cy="8476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1348237"/>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Innovation Management End-to-End Demo</a:t>
            </a:r>
            <a:endParaRPr lang="en-US" dirty="0"/>
          </a:p>
        </p:txBody>
      </p:sp>
      <p:sp>
        <p:nvSpPr>
          <p:cNvPr id="2" name="Text Placeholder 1"/>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892683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bwMode="auto">
          <a:xfrm>
            <a:off x="6096000" y="289511"/>
            <a:ext cx="5883275" cy="568036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a:xfrm>
            <a:off x="6144523" y="317330"/>
            <a:ext cx="6047477" cy="899665"/>
          </a:xfrm>
        </p:spPr>
        <p:txBody>
          <a:bodyPr/>
          <a:lstStyle/>
          <a:p>
            <a:r>
              <a:rPr lang="en-US" dirty="0" smtClean="0">
                <a:solidFill>
                  <a:schemeClr val="accent2"/>
                </a:solidFill>
              </a:rPr>
              <a:t>Core Technologies</a:t>
            </a:r>
            <a:endParaRPr lang="en-US" dirty="0">
              <a:solidFill>
                <a:schemeClr val="accent2"/>
              </a:solidFill>
            </a:endParaRPr>
          </a:p>
        </p:txBody>
      </p:sp>
      <p:sp>
        <p:nvSpPr>
          <p:cNvPr id="5" name="Text Placeholder 4"/>
          <p:cNvSpPr>
            <a:spLocks noGrp="1"/>
          </p:cNvSpPr>
          <p:nvPr>
            <p:ph type="body" sz="quarter" idx="10"/>
          </p:nvPr>
        </p:nvSpPr>
        <p:spPr>
          <a:xfrm>
            <a:off x="269240" y="1189176"/>
            <a:ext cx="6272655" cy="1958806"/>
          </a:xfrm>
        </p:spPr>
        <p:txBody>
          <a:bodyPr/>
          <a:lstStyle/>
          <a:p>
            <a:endParaRPr lang="en-US" dirty="0" smtClean="0"/>
          </a:p>
          <a:p>
            <a:endParaRPr lang="en-US" dirty="0" smtClean="0"/>
          </a:p>
          <a:p>
            <a:endParaRPr lang="en-US" dirty="0"/>
          </a:p>
        </p:txBody>
      </p:sp>
      <p:sp>
        <p:nvSpPr>
          <p:cNvPr id="3" name="Text Placeholder 2"/>
          <p:cNvSpPr>
            <a:spLocks noGrp="1"/>
          </p:cNvSpPr>
          <p:nvPr>
            <p:ph type="body" sz="quarter" idx="11"/>
          </p:nvPr>
        </p:nvSpPr>
        <p:spPr>
          <a:xfrm>
            <a:off x="6348363" y="1172496"/>
            <a:ext cx="5378548" cy="5525167"/>
          </a:xfrm>
        </p:spPr>
        <p:txBody>
          <a:bodyPr/>
          <a:lstStyle/>
          <a:p>
            <a:r>
              <a:rPr lang="en-US" dirty="0">
                <a:solidFill>
                  <a:schemeClr val="bg1"/>
                </a:solidFill>
              </a:rPr>
              <a:t>O365 Private Web Sites</a:t>
            </a:r>
          </a:p>
          <a:p>
            <a:r>
              <a:rPr lang="en-US" dirty="0" smtClean="0">
                <a:solidFill>
                  <a:schemeClr val="bg1"/>
                </a:solidFill>
              </a:rPr>
              <a:t>Apps </a:t>
            </a:r>
            <a:r>
              <a:rPr lang="en-US" dirty="0">
                <a:solidFill>
                  <a:schemeClr val="bg1"/>
                </a:solidFill>
              </a:rPr>
              <a:t>for Office</a:t>
            </a:r>
          </a:p>
          <a:p>
            <a:r>
              <a:rPr lang="en-US" dirty="0">
                <a:solidFill>
                  <a:schemeClr val="bg1"/>
                </a:solidFill>
              </a:rPr>
              <a:t>Microsoft Office</a:t>
            </a:r>
          </a:p>
          <a:p>
            <a:r>
              <a:rPr lang="en-US" dirty="0">
                <a:solidFill>
                  <a:schemeClr val="bg1"/>
                </a:solidFill>
              </a:rPr>
              <a:t>Windows Phone </a:t>
            </a:r>
            <a:r>
              <a:rPr lang="en-US" dirty="0" smtClean="0">
                <a:solidFill>
                  <a:schemeClr val="bg1"/>
                </a:solidFill>
              </a:rPr>
              <a:t>8</a:t>
            </a:r>
          </a:p>
          <a:p>
            <a:r>
              <a:rPr lang="en-US" dirty="0">
                <a:solidFill>
                  <a:schemeClr val="bg1"/>
                </a:solidFill>
              </a:rPr>
              <a:t>Windows Azure</a:t>
            </a:r>
          </a:p>
          <a:p>
            <a:pPr marL="342900" lvl="1" indent="-342900">
              <a:buFont typeface="Arial" panose="020B0604020202020204" pitchFamily="34" charset="0"/>
              <a:buChar char="•"/>
            </a:pPr>
            <a:r>
              <a:rPr lang="en-US" dirty="0">
                <a:solidFill>
                  <a:schemeClr val="bg1"/>
                </a:solidFill>
              </a:rPr>
              <a:t>Web Sites</a:t>
            </a:r>
          </a:p>
          <a:p>
            <a:pPr marL="342900" lvl="1" indent="-342900">
              <a:buFont typeface="Arial" panose="020B0604020202020204" pitchFamily="34" charset="0"/>
              <a:buChar char="•"/>
            </a:pPr>
            <a:r>
              <a:rPr lang="en-US" dirty="0">
                <a:solidFill>
                  <a:schemeClr val="bg1"/>
                </a:solidFill>
              </a:rPr>
              <a:t>SQL Database</a:t>
            </a:r>
          </a:p>
          <a:p>
            <a:pPr marL="342900" lvl="1" indent="-342900">
              <a:buFont typeface="Arial" panose="020B0604020202020204" pitchFamily="34" charset="0"/>
              <a:buChar char="•"/>
            </a:pPr>
            <a:r>
              <a:rPr lang="en-US" dirty="0">
                <a:solidFill>
                  <a:schemeClr val="bg1"/>
                </a:solidFill>
              </a:rPr>
              <a:t>Mobile Services</a:t>
            </a:r>
          </a:p>
          <a:p>
            <a:endParaRPr lang="en-US" dirty="0">
              <a:solidFill>
                <a:schemeClr val="bg1"/>
              </a:solidFill>
            </a:endParaRPr>
          </a:p>
          <a:p>
            <a:endParaRPr lang="en-US" dirty="0">
              <a:solidFill>
                <a:schemeClr val="bg1"/>
              </a:solidFill>
            </a:endParaRPr>
          </a:p>
        </p:txBody>
      </p:sp>
    </p:spTree>
    <p:extLst>
      <p:ext uri="{BB962C8B-B14F-4D97-AF65-F5344CB8AC3E}">
        <p14:creationId xmlns:p14="http://schemas.microsoft.com/office/powerpoint/2010/main" val="3205440017"/>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Fundamental Toolsets</a:t>
            </a:r>
            <a:endParaRPr lang="en-US" dirty="0"/>
          </a:p>
        </p:txBody>
      </p:sp>
      <p:sp>
        <p:nvSpPr>
          <p:cNvPr id="4" name="Text Placeholder 3"/>
          <p:cNvSpPr>
            <a:spLocks noGrp="1"/>
          </p:cNvSpPr>
          <p:nvPr>
            <p:ph type="body" sz="quarter" idx="11"/>
          </p:nvPr>
        </p:nvSpPr>
        <p:spPr>
          <a:xfrm>
            <a:off x="6544214" y="1189176"/>
            <a:ext cx="5378548" cy="5096780"/>
          </a:xfrm>
          <a:solidFill>
            <a:schemeClr val="accent6">
              <a:alpha val="77000"/>
            </a:schemeClr>
          </a:solidFill>
        </p:spPr>
        <p:txBody>
          <a:bodyPr/>
          <a:lstStyle/>
          <a:p>
            <a:r>
              <a:rPr lang="en-US" sz="3600" dirty="0">
                <a:solidFill>
                  <a:schemeClr val="bg1"/>
                </a:solidFill>
              </a:rPr>
              <a:t>ASP.NET MVC 5</a:t>
            </a:r>
          </a:p>
          <a:p>
            <a:r>
              <a:rPr lang="en-US" sz="3600" dirty="0">
                <a:solidFill>
                  <a:schemeClr val="bg1"/>
                </a:solidFill>
              </a:rPr>
              <a:t>Entity Framework 6</a:t>
            </a:r>
          </a:p>
          <a:p>
            <a:r>
              <a:rPr lang="en-US" sz="3600" dirty="0">
                <a:solidFill>
                  <a:schemeClr val="bg1"/>
                </a:solidFill>
              </a:rPr>
              <a:t>Visual Studio </a:t>
            </a:r>
            <a:r>
              <a:rPr lang="en-US" sz="3600" dirty="0" smtClean="0">
                <a:solidFill>
                  <a:schemeClr val="bg1"/>
                </a:solidFill>
              </a:rPr>
              <a:t>2013</a:t>
            </a:r>
          </a:p>
          <a:p>
            <a:r>
              <a:rPr lang="en-US" sz="3600" dirty="0">
                <a:solidFill>
                  <a:schemeClr val="bg1"/>
                </a:solidFill>
              </a:rPr>
              <a:t>HTML 5</a:t>
            </a:r>
          </a:p>
          <a:p>
            <a:r>
              <a:rPr lang="en-US" sz="3600" dirty="0">
                <a:solidFill>
                  <a:schemeClr val="bg1"/>
                </a:solidFill>
              </a:rPr>
              <a:t>CSS 3</a:t>
            </a:r>
          </a:p>
          <a:p>
            <a:r>
              <a:rPr lang="en-US" sz="3600" dirty="0">
                <a:solidFill>
                  <a:schemeClr val="bg1"/>
                </a:solidFill>
              </a:rPr>
              <a:t>JavaScript / JQuery / AJAX</a:t>
            </a:r>
          </a:p>
          <a:p>
            <a:endParaRPr lang="en-US" sz="3600" dirty="0">
              <a:solidFill>
                <a:schemeClr val="bg1"/>
              </a:solidFill>
            </a:endParaRPr>
          </a:p>
        </p:txBody>
      </p:sp>
      <p:sp>
        <p:nvSpPr>
          <p:cNvPr id="5" name="Text Placeholder 4"/>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92168387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Private O365 Site</a:t>
            </a:r>
            <a:endParaRPr lang="en-US" dirty="0"/>
          </a:p>
        </p:txBody>
      </p:sp>
    </p:spTree>
    <p:extLst>
      <p:ext uri="{BB962C8B-B14F-4D97-AF65-F5344CB8AC3E}">
        <p14:creationId xmlns:p14="http://schemas.microsoft.com/office/powerpoint/2010/main" val="226566320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type="body" sz="quarter" idx="10"/>
          </p:nvPr>
        </p:nvSpPr>
        <p:spPr/>
        <p:txBody>
          <a:bodyPr/>
          <a:lstStyle/>
          <a:p>
            <a:r>
              <a:rPr lang="en-US" dirty="0"/>
              <a:t>Custom Apps</a:t>
            </a:r>
          </a:p>
          <a:p>
            <a:r>
              <a:rPr lang="en-US" dirty="0" smtClean="0"/>
              <a:t>ECM</a:t>
            </a:r>
          </a:p>
          <a:p>
            <a:r>
              <a:rPr lang="en-US" dirty="0" smtClean="0"/>
              <a:t>Collaboration</a:t>
            </a:r>
          </a:p>
          <a:p>
            <a:r>
              <a:rPr lang="en-US" dirty="0" smtClean="0"/>
              <a:t>Search</a:t>
            </a:r>
          </a:p>
          <a:p>
            <a:r>
              <a:rPr lang="en-US" dirty="0" smtClean="0"/>
              <a:t>Workflow</a:t>
            </a:r>
          </a:p>
          <a:p>
            <a:r>
              <a:rPr lang="en-US" dirty="0"/>
              <a:t>e</a:t>
            </a:r>
            <a:r>
              <a:rPr lang="en-US" dirty="0" smtClean="0"/>
              <a:t>tc.</a:t>
            </a:r>
          </a:p>
        </p:txBody>
      </p:sp>
      <p:sp>
        <p:nvSpPr>
          <p:cNvPr id="7" name="Title 6"/>
          <p:cNvSpPr>
            <a:spLocks noGrp="1"/>
          </p:cNvSpPr>
          <p:nvPr>
            <p:ph type="title"/>
          </p:nvPr>
        </p:nvSpPr>
        <p:spPr/>
        <p:txBody>
          <a:bodyPr/>
          <a:lstStyle/>
          <a:p>
            <a:r>
              <a:rPr lang="en-US" dirty="0" smtClean="0"/>
              <a:t>It can do a lot!</a:t>
            </a:r>
            <a:endParaRPr lang="en-US" dirty="0"/>
          </a:p>
        </p:txBody>
      </p:sp>
      <p:pic>
        <p:nvPicPr>
          <p:cNvPr id="3" name="Picture 2"/>
          <p:cNvPicPr>
            <a:picLocks noChangeAspect="1"/>
          </p:cNvPicPr>
          <p:nvPr/>
        </p:nvPicPr>
        <p:blipFill>
          <a:blip r:embed="rId3"/>
          <a:stretch>
            <a:fillRect/>
          </a:stretch>
        </p:blipFill>
        <p:spPr>
          <a:xfrm>
            <a:off x="7142388" y="2887537"/>
            <a:ext cx="4226325" cy="312689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 name="Picture 1"/>
          <p:cNvPicPr>
            <a:picLocks noChangeAspect="1"/>
          </p:cNvPicPr>
          <p:nvPr/>
        </p:nvPicPr>
        <p:blipFill>
          <a:blip r:embed="rId4"/>
          <a:stretch>
            <a:fillRect/>
          </a:stretch>
        </p:blipFill>
        <p:spPr>
          <a:xfrm>
            <a:off x="4559169" y="1385457"/>
            <a:ext cx="4101175" cy="303199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1134005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9"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US" dirty="0" smtClean="0"/>
              <a:t>Wireframe</a:t>
            </a:r>
          </a:p>
          <a:p>
            <a:r>
              <a:rPr lang="en-US" dirty="0" smtClean="0"/>
              <a:t>Design</a:t>
            </a:r>
          </a:p>
          <a:p>
            <a:r>
              <a:rPr lang="en-US" dirty="0" smtClean="0"/>
              <a:t>Architecture</a:t>
            </a:r>
          </a:p>
          <a:p>
            <a:r>
              <a:rPr lang="en-US" dirty="0" smtClean="0"/>
              <a:t>Implementation</a:t>
            </a:r>
            <a:endParaRPr lang="en-US" dirty="0"/>
          </a:p>
        </p:txBody>
      </p:sp>
      <p:sp>
        <p:nvSpPr>
          <p:cNvPr id="5" name="Title 4"/>
          <p:cNvSpPr>
            <a:spLocks noGrp="1"/>
          </p:cNvSpPr>
          <p:nvPr>
            <p:ph type="title"/>
          </p:nvPr>
        </p:nvSpPr>
        <p:spPr/>
        <p:txBody>
          <a:bodyPr/>
          <a:lstStyle/>
          <a:p>
            <a:r>
              <a:rPr lang="en-US" dirty="0" smtClean="0"/>
              <a:t>How did you do that?</a:t>
            </a:r>
            <a:endParaRPr lang="en-US" dirty="0"/>
          </a:p>
        </p:txBody>
      </p:sp>
      <p:sp>
        <p:nvSpPr>
          <p:cNvPr id="3" name="AutoShape 3"/>
          <p:cNvSpPr>
            <a:spLocks noChangeAspect="1" noChangeArrowheads="1" noTextEdit="1"/>
          </p:cNvSpPr>
          <p:nvPr/>
        </p:nvSpPr>
        <p:spPr bwMode="auto">
          <a:xfrm>
            <a:off x="5013325" y="1311275"/>
            <a:ext cx="6719888" cy="542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solidFill>
                <a:schemeClr val="bg1"/>
              </a:solidFill>
            </a:endParaRPr>
          </a:p>
        </p:txBody>
      </p:sp>
      <p:sp>
        <p:nvSpPr>
          <p:cNvPr id="7" name="Rectangle 5"/>
          <p:cNvSpPr>
            <a:spLocks noChangeArrowheads="1"/>
          </p:cNvSpPr>
          <p:nvPr/>
        </p:nvSpPr>
        <p:spPr bwMode="auto">
          <a:xfrm>
            <a:off x="5027613" y="1325563"/>
            <a:ext cx="6691313" cy="539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solidFill>
                <a:schemeClr val="bg1"/>
              </a:solidFill>
            </a:endParaRPr>
          </a:p>
        </p:txBody>
      </p:sp>
      <p:sp>
        <p:nvSpPr>
          <p:cNvPr id="8" name="Rectangle 6"/>
          <p:cNvSpPr>
            <a:spLocks noChangeArrowheads="1"/>
          </p:cNvSpPr>
          <p:nvPr/>
        </p:nvSpPr>
        <p:spPr bwMode="auto">
          <a:xfrm>
            <a:off x="5027613" y="1325563"/>
            <a:ext cx="6691313" cy="5392738"/>
          </a:xfrm>
          <a:prstGeom prst="rect">
            <a:avLst/>
          </a:prstGeom>
          <a:ln>
            <a:headEnd/>
            <a:tailEn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en-US" sz="1600">
              <a:solidFill>
                <a:schemeClr val="bg1"/>
              </a:solidFill>
            </a:endParaRPr>
          </a:p>
        </p:txBody>
      </p:sp>
      <p:sp>
        <p:nvSpPr>
          <p:cNvPr id="9" name="Rectangle 7"/>
          <p:cNvSpPr>
            <a:spLocks noChangeArrowheads="1"/>
          </p:cNvSpPr>
          <p:nvPr/>
        </p:nvSpPr>
        <p:spPr bwMode="auto">
          <a:xfrm>
            <a:off x="5143500" y="1443038"/>
            <a:ext cx="1384300" cy="938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solidFill>
                <a:schemeClr val="bg1"/>
              </a:solidFill>
            </a:endParaRPr>
          </a:p>
        </p:txBody>
      </p:sp>
      <p:sp>
        <p:nvSpPr>
          <p:cNvPr id="10" name="Rectangle 8"/>
          <p:cNvSpPr>
            <a:spLocks noChangeArrowheads="1"/>
          </p:cNvSpPr>
          <p:nvPr/>
        </p:nvSpPr>
        <p:spPr bwMode="auto">
          <a:xfrm>
            <a:off x="5143500" y="1443038"/>
            <a:ext cx="1384300" cy="938213"/>
          </a:xfrm>
          <a:prstGeom prst="rect">
            <a:avLst/>
          </a:prstGeom>
          <a:solidFill>
            <a:schemeClr val="accent4"/>
          </a:solidFill>
          <a:ln>
            <a:headEnd/>
            <a:tailEn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en-US" sz="1600">
              <a:solidFill>
                <a:schemeClr val="bg1"/>
              </a:solidFill>
            </a:endParaRPr>
          </a:p>
        </p:txBody>
      </p:sp>
      <p:sp>
        <p:nvSpPr>
          <p:cNvPr id="11" name="Rectangle 9"/>
          <p:cNvSpPr>
            <a:spLocks noChangeArrowheads="1"/>
          </p:cNvSpPr>
          <p:nvPr/>
        </p:nvSpPr>
        <p:spPr bwMode="auto">
          <a:xfrm>
            <a:off x="5607222" y="1788239"/>
            <a:ext cx="45685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mn-lt"/>
              </a:rPr>
              <a:t>Logo</a:t>
            </a:r>
          </a:p>
        </p:txBody>
      </p:sp>
      <p:sp>
        <p:nvSpPr>
          <p:cNvPr id="12" name="Rectangle 10"/>
          <p:cNvSpPr>
            <a:spLocks noChangeArrowheads="1"/>
          </p:cNvSpPr>
          <p:nvPr/>
        </p:nvSpPr>
        <p:spPr bwMode="auto">
          <a:xfrm>
            <a:off x="6642100" y="1911350"/>
            <a:ext cx="4960938" cy="469900"/>
          </a:xfrm>
          <a:prstGeom prst="rect">
            <a:avLst/>
          </a:prstGeom>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en-US" sz="1600">
              <a:solidFill>
                <a:schemeClr val="bg1"/>
              </a:solidFill>
            </a:endParaRPr>
          </a:p>
        </p:txBody>
      </p:sp>
      <p:sp>
        <p:nvSpPr>
          <p:cNvPr id="13" name="Rectangle 11"/>
          <p:cNvSpPr>
            <a:spLocks noChangeArrowheads="1"/>
          </p:cNvSpPr>
          <p:nvPr/>
        </p:nvSpPr>
        <p:spPr bwMode="auto">
          <a:xfrm>
            <a:off x="6642100" y="1911350"/>
            <a:ext cx="4960938" cy="469900"/>
          </a:xfrm>
          <a:prstGeom prst="rect">
            <a:avLst/>
          </a:prstGeom>
          <a:solidFill>
            <a:schemeClr val="accent4"/>
          </a:solidFill>
          <a:ln>
            <a:headEnd/>
            <a:tailEn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en-US" sz="1600">
              <a:solidFill>
                <a:schemeClr val="bg1"/>
              </a:solidFill>
            </a:endParaRPr>
          </a:p>
        </p:txBody>
      </p:sp>
      <p:sp>
        <p:nvSpPr>
          <p:cNvPr id="14" name="Rectangle 12"/>
          <p:cNvSpPr>
            <a:spLocks noChangeArrowheads="1"/>
          </p:cNvSpPr>
          <p:nvPr/>
        </p:nvSpPr>
        <p:spPr bwMode="auto">
          <a:xfrm>
            <a:off x="8754031" y="2034189"/>
            <a:ext cx="73866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mn-lt"/>
              </a:rPr>
              <a:t>Top </a:t>
            </a:r>
            <a:r>
              <a:rPr kumimoji="0" lang="en-US" sz="1600" b="0" i="0" u="none" strike="noStrike" cap="none" normalizeH="0" baseline="0" dirty="0" err="1" smtClean="0">
                <a:ln>
                  <a:noFill/>
                </a:ln>
                <a:solidFill>
                  <a:schemeClr val="bg1"/>
                </a:solidFill>
                <a:effectLst/>
                <a:latin typeface="+mn-lt"/>
              </a:rPr>
              <a:t>Nav</a:t>
            </a:r>
            <a:endParaRPr kumimoji="0" lang="en-US" sz="1600" b="0" i="0" u="none" strike="noStrike" cap="none" normalizeH="0" baseline="0" dirty="0" smtClean="0">
              <a:ln>
                <a:noFill/>
              </a:ln>
              <a:solidFill>
                <a:schemeClr val="bg1"/>
              </a:solidFill>
              <a:effectLst/>
              <a:latin typeface="+mn-lt"/>
            </a:endParaRPr>
          </a:p>
        </p:txBody>
      </p:sp>
      <p:sp>
        <p:nvSpPr>
          <p:cNvPr id="15" name="Rectangle 13"/>
          <p:cNvSpPr>
            <a:spLocks noChangeArrowheads="1"/>
          </p:cNvSpPr>
          <p:nvPr/>
        </p:nvSpPr>
        <p:spPr bwMode="auto">
          <a:xfrm>
            <a:off x="5143500" y="2498725"/>
            <a:ext cx="1384300" cy="41021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solidFill>
                <a:schemeClr val="bg1"/>
              </a:solidFill>
            </a:endParaRPr>
          </a:p>
        </p:txBody>
      </p:sp>
      <p:sp>
        <p:nvSpPr>
          <p:cNvPr id="16" name="Rectangle 14"/>
          <p:cNvSpPr>
            <a:spLocks noChangeArrowheads="1"/>
          </p:cNvSpPr>
          <p:nvPr/>
        </p:nvSpPr>
        <p:spPr bwMode="auto">
          <a:xfrm>
            <a:off x="5143500" y="2498725"/>
            <a:ext cx="1384300" cy="4102100"/>
          </a:xfrm>
          <a:prstGeom prst="rect">
            <a:avLst/>
          </a:prstGeom>
          <a:solidFill>
            <a:schemeClr val="accent4"/>
          </a:solidFill>
          <a:ln>
            <a:headEnd/>
            <a:tailEn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en-US" sz="1600">
              <a:solidFill>
                <a:schemeClr val="bg1"/>
              </a:solidFill>
            </a:endParaRPr>
          </a:p>
        </p:txBody>
      </p:sp>
      <p:sp>
        <p:nvSpPr>
          <p:cNvPr id="17" name="Rectangle 15"/>
          <p:cNvSpPr>
            <a:spLocks noChangeArrowheads="1"/>
          </p:cNvSpPr>
          <p:nvPr/>
        </p:nvSpPr>
        <p:spPr bwMode="auto">
          <a:xfrm>
            <a:off x="5459489" y="4268457"/>
            <a:ext cx="75232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mn-lt"/>
              </a:rPr>
              <a:t>Left </a:t>
            </a:r>
            <a:r>
              <a:rPr kumimoji="0" lang="en-US" sz="1600" b="0" i="0" u="none" strike="noStrike" cap="none" normalizeH="0" baseline="0" dirty="0" err="1" smtClean="0">
                <a:ln>
                  <a:noFill/>
                </a:ln>
                <a:solidFill>
                  <a:schemeClr val="bg1"/>
                </a:solidFill>
                <a:effectLst/>
                <a:latin typeface="+mn-lt"/>
              </a:rPr>
              <a:t>Nav</a:t>
            </a:r>
            <a:endParaRPr kumimoji="0" lang="en-US" sz="1600" b="0" i="0" u="none" strike="noStrike" cap="none" normalizeH="0" baseline="0" dirty="0" smtClean="0">
              <a:ln>
                <a:noFill/>
              </a:ln>
              <a:solidFill>
                <a:schemeClr val="bg1"/>
              </a:solidFill>
              <a:effectLst/>
              <a:latin typeface="+mn-lt"/>
            </a:endParaRPr>
          </a:p>
        </p:txBody>
      </p:sp>
      <p:sp>
        <p:nvSpPr>
          <p:cNvPr id="18" name="Rectangle 16"/>
          <p:cNvSpPr>
            <a:spLocks noChangeArrowheads="1"/>
          </p:cNvSpPr>
          <p:nvPr/>
        </p:nvSpPr>
        <p:spPr bwMode="auto">
          <a:xfrm>
            <a:off x="6642100" y="2849563"/>
            <a:ext cx="4960938" cy="5857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solidFill>
                <a:schemeClr val="bg1"/>
              </a:solidFill>
            </a:endParaRPr>
          </a:p>
        </p:txBody>
      </p:sp>
      <p:sp>
        <p:nvSpPr>
          <p:cNvPr id="19" name="Rectangle 17"/>
          <p:cNvSpPr>
            <a:spLocks noChangeArrowheads="1"/>
          </p:cNvSpPr>
          <p:nvPr/>
        </p:nvSpPr>
        <p:spPr bwMode="auto">
          <a:xfrm>
            <a:off x="6642100" y="2849563"/>
            <a:ext cx="4960938" cy="585788"/>
          </a:xfrm>
          <a:prstGeom prst="rect">
            <a:avLst/>
          </a:prstGeom>
          <a:solidFill>
            <a:schemeClr val="accent4"/>
          </a:solidFill>
          <a:ln>
            <a:headEnd/>
            <a:tailEn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en-US" sz="1600">
              <a:solidFill>
                <a:schemeClr val="bg1"/>
              </a:solidFill>
            </a:endParaRPr>
          </a:p>
        </p:txBody>
      </p:sp>
      <p:sp>
        <p:nvSpPr>
          <p:cNvPr id="20" name="Rectangle 18"/>
          <p:cNvSpPr>
            <a:spLocks noChangeArrowheads="1"/>
          </p:cNvSpPr>
          <p:nvPr/>
        </p:nvSpPr>
        <p:spPr bwMode="auto">
          <a:xfrm>
            <a:off x="7164493" y="3034694"/>
            <a:ext cx="391773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mn-lt"/>
              </a:rPr>
              <a:t>Header content which describes the contest</a:t>
            </a:r>
          </a:p>
        </p:txBody>
      </p:sp>
      <p:sp>
        <p:nvSpPr>
          <p:cNvPr id="22" name="Rectangle 20"/>
          <p:cNvSpPr>
            <a:spLocks noChangeArrowheads="1"/>
          </p:cNvSpPr>
          <p:nvPr/>
        </p:nvSpPr>
        <p:spPr bwMode="auto">
          <a:xfrm>
            <a:off x="6642100" y="3552825"/>
            <a:ext cx="1384300" cy="16414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solidFill>
                <a:schemeClr val="bg1"/>
              </a:solidFill>
            </a:endParaRPr>
          </a:p>
        </p:txBody>
      </p:sp>
      <p:sp>
        <p:nvSpPr>
          <p:cNvPr id="23" name="Rectangle 21"/>
          <p:cNvSpPr>
            <a:spLocks noChangeArrowheads="1"/>
          </p:cNvSpPr>
          <p:nvPr/>
        </p:nvSpPr>
        <p:spPr bwMode="auto">
          <a:xfrm>
            <a:off x="6642100" y="3552825"/>
            <a:ext cx="1384300" cy="1641475"/>
          </a:xfrm>
          <a:prstGeom prst="rect">
            <a:avLst/>
          </a:prstGeom>
          <a:solidFill>
            <a:schemeClr val="accent4"/>
          </a:solidFill>
          <a:ln>
            <a:headEnd/>
            <a:tailEn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en-US" sz="1600">
              <a:solidFill>
                <a:schemeClr val="bg1"/>
              </a:solidFill>
            </a:endParaRPr>
          </a:p>
        </p:txBody>
      </p:sp>
      <p:sp>
        <p:nvSpPr>
          <p:cNvPr id="24" name="Rectangle 22"/>
          <p:cNvSpPr>
            <a:spLocks noChangeArrowheads="1"/>
          </p:cNvSpPr>
          <p:nvPr/>
        </p:nvSpPr>
        <p:spPr bwMode="auto">
          <a:xfrm>
            <a:off x="7085784" y="4209870"/>
            <a:ext cx="49693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sz="1600" dirty="0" smtClean="0">
                <a:solidFill>
                  <a:schemeClr val="bg1"/>
                </a:solidFill>
                <a:latin typeface="+mn-lt"/>
              </a:rPr>
              <a:t>News</a:t>
            </a:r>
            <a:endParaRPr kumimoji="0" lang="en-US" sz="1600" b="0" i="0" u="none" strike="noStrike" cap="none" normalizeH="0" baseline="0" dirty="0" smtClean="0">
              <a:ln>
                <a:noFill/>
              </a:ln>
              <a:solidFill>
                <a:schemeClr val="bg1"/>
              </a:solidFill>
              <a:effectLst/>
              <a:latin typeface="+mn-lt"/>
            </a:endParaRPr>
          </a:p>
        </p:txBody>
      </p:sp>
      <p:sp>
        <p:nvSpPr>
          <p:cNvPr id="25" name="Rectangle 23"/>
          <p:cNvSpPr>
            <a:spLocks noChangeArrowheads="1"/>
          </p:cNvSpPr>
          <p:nvPr/>
        </p:nvSpPr>
        <p:spPr bwMode="auto">
          <a:xfrm>
            <a:off x="8142288" y="3552825"/>
            <a:ext cx="3460750" cy="2227263"/>
          </a:xfrm>
          <a:prstGeom prst="rect">
            <a:avLst/>
          </a:prstGeom>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en-US" sz="1600">
              <a:solidFill>
                <a:schemeClr val="bg1"/>
              </a:solidFill>
            </a:endParaRPr>
          </a:p>
        </p:txBody>
      </p:sp>
      <p:sp>
        <p:nvSpPr>
          <p:cNvPr id="26" name="Rectangle 24"/>
          <p:cNvSpPr>
            <a:spLocks noChangeArrowheads="1"/>
          </p:cNvSpPr>
          <p:nvPr/>
        </p:nvSpPr>
        <p:spPr bwMode="auto">
          <a:xfrm>
            <a:off x="8142288" y="3552825"/>
            <a:ext cx="3460750" cy="2227263"/>
          </a:xfrm>
          <a:prstGeom prst="rect">
            <a:avLst/>
          </a:prstGeom>
          <a:solidFill>
            <a:schemeClr val="tx2"/>
          </a:solidFill>
          <a:ln>
            <a:solidFill>
              <a:schemeClr val="tx2"/>
            </a:solidFill>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pPr algn="ctr"/>
            <a:endParaRPr lang="en-US" sz="1600">
              <a:solidFill>
                <a:schemeClr val="bg1"/>
              </a:solidFill>
            </a:endParaRPr>
          </a:p>
        </p:txBody>
      </p:sp>
      <p:sp>
        <p:nvSpPr>
          <p:cNvPr id="27" name="Rectangle 25"/>
          <p:cNvSpPr>
            <a:spLocks noChangeArrowheads="1"/>
          </p:cNvSpPr>
          <p:nvPr/>
        </p:nvSpPr>
        <p:spPr bwMode="auto">
          <a:xfrm>
            <a:off x="8872355" y="4524584"/>
            <a:ext cx="199426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R="0" lvl="0" indent="0" algn="ctr" eaLnBrk="1" fontAlgn="base" hangingPunct="1">
              <a:lnSpc>
                <a:spcPct val="100000"/>
              </a:lnSpc>
              <a:spcBef>
                <a:spcPct val="0"/>
              </a:spcBef>
              <a:spcAft>
                <a:spcPct val="0"/>
              </a:spcAft>
              <a:buClrTx/>
              <a:buSzTx/>
              <a:buFontTx/>
              <a:buNone/>
              <a:tabLst/>
            </a:pPr>
            <a:r>
              <a:rPr lang="en-US" sz="1600" dirty="0" smtClean="0">
                <a:solidFill>
                  <a:schemeClr val="bg1"/>
                </a:solidFill>
                <a:latin typeface="+mn-lt"/>
              </a:rPr>
              <a:t>Bracket / Leaderboard</a:t>
            </a:r>
            <a:endParaRPr lang="en-US" sz="1600" dirty="0">
              <a:solidFill>
                <a:schemeClr val="bg1"/>
              </a:solidFill>
              <a:latin typeface="+mn-lt"/>
            </a:endParaRPr>
          </a:p>
        </p:txBody>
      </p:sp>
      <p:sp>
        <p:nvSpPr>
          <p:cNvPr id="30" name="Rectangle 28"/>
          <p:cNvSpPr>
            <a:spLocks noChangeArrowheads="1"/>
          </p:cNvSpPr>
          <p:nvPr/>
        </p:nvSpPr>
        <p:spPr bwMode="auto">
          <a:xfrm>
            <a:off x="6642100" y="5897563"/>
            <a:ext cx="4960938" cy="7032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solidFill>
                <a:schemeClr val="bg1"/>
              </a:solidFill>
            </a:endParaRPr>
          </a:p>
        </p:txBody>
      </p:sp>
      <p:sp>
        <p:nvSpPr>
          <p:cNvPr id="31" name="Rectangle 29"/>
          <p:cNvSpPr>
            <a:spLocks noChangeArrowheads="1"/>
          </p:cNvSpPr>
          <p:nvPr/>
        </p:nvSpPr>
        <p:spPr bwMode="auto">
          <a:xfrm>
            <a:off x="6642100" y="5897563"/>
            <a:ext cx="4960938" cy="703263"/>
          </a:xfrm>
          <a:prstGeom prst="rect">
            <a:avLst/>
          </a:prstGeom>
          <a:solidFill>
            <a:schemeClr val="tx2"/>
          </a:solidFill>
          <a:ln>
            <a:solidFill>
              <a:schemeClr val="tx2"/>
            </a:solidFill>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pPr algn="ctr"/>
            <a:endParaRPr lang="en-US" sz="1600">
              <a:solidFill>
                <a:schemeClr val="bg1"/>
              </a:solidFill>
            </a:endParaRPr>
          </a:p>
        </p:txBody>
      </p:sp>
      <p:sp>
        <p:nvSpPr>
          <p:cNvPr id="32" name="Rectangle 30"/>
          <p:cNvSpPr>
            <a:spLocks noChangeArrowheads="1"/>
          </p:cNvSpPr>
          <p:nvPr/>
        </p:nvSpPr>
        <p:spPr bwMode="auto">
          <a:xfrm>
            <a:off x="8502207" y="6110694"/>
            <a:ext cx="110126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mn-lt"/>
              </a:rPr>
              <a:t>Admin Links</a:t>
            </a:r>
          </a:p>
        </p:txBody>
      </p:sp>
      <p:sp>
        <p:nvSpPr>
          <p:cNvPr id="33" name="Rectangle 31"/>
          <p:cNvSpPr>
            <a:spLocks noChangeArrowheads="1"/>
          </p:cNvSpPr>
          <p:nvPr/>
        </p:nvSpPr>
        <p:spPr bwMode="auto">
          <a:xfrm>
            <a:off x="6642100" y="1443038"/>
            <a:ext cx="2654300" cy="352425"/>
          </a:xfrm>
          <a:prstGeom prst="rect">
            <a:avLst/>
          </a:prstGeom>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en-US" sz="1600">
              <a:solidFill>
                <a:schemeClr val="bg1"/>
              </a:solidFill>
            </a:endParaRPr>
          </a:p>
        </p:txBody>
      </p:sp>
      <p:sp>
        <p:nvSpPr>
          <p:cNvPr id="34" name="Rectangle 32"/>
          <p:cNvSpPr>
            <a:spLocks noChangeArrowheads="1"/>
          </p:cNvSpPr>
          <p:nvPr/>
        </p:nvSpPr>
        <p:spPr bwMode="auto">
          <a:xfrm>
            <a:off x="6642100" y="1443038"/>
            <a:ext cx="2654300" cy="352425"/>
          </a:xfrm>
          <a:prstGeom prst="rect">
            <a:avLst/>
          </a:prstGeom>
          <a:solidFill>
            <a:schemeClr val="accent4"/>
          </a:solidFill>
          <a:ln>
            <a:headEnd/>
            <a:tailEn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en-US" sz="1600">
              <a:solidFill>
                <a:schemeClr val="bg1"/>
              </a:solidFill>
            </a:endParaRPr>
          </a:p>
        </p:txBody>
      </p:sp>
      <p:sp>
        <p:nvSpPr>
          <p:cNvPr id="35" name="Rectangle 33"/>
          <p:cNvSpPr>
            <a:spLocks noChangeArrowheads="1"/>
          </p:cNvSpPr>
          <p:nvPr/>
        </p:nvSpPr>
        <p:spPr bwMode="auto">
          <a:xfrm>
            <a:off x="7239303" y="1497166"/>
            <a:ext cx="154811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mn-lt"/>
              </a:rPr>
              <a:t>Company Tagline</a:t>
            </a:r>
          </a:p>
        </p:txBody>
      </p:sp>
      <p:sp>
        <p:nvSpPr>
          <p:cNvPr id="36" name="Rectangle 34"/>
          <p:cNvSpPr>
            <a:spLocks noChangeArrowheads="1"/>
          </p:cNvSpPr>
          <p:nvPr/>
        </p:nvSpPr>
        <p:spPr bwMode="auto">
          <a:xfrm>
            <a:off x="9412288" y="1443038"/>
            <a:ext cx="2190750" cy="352425"/>
          </a:xfrm>
          <a:prstGeom prst="rect">
            <a:avLst/>
          </a:prstGeom>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en-US" sz="1600">
              <a:solidFill>
                <a:schemeClr val="bg1"/>
              </a:solidFill>
            </a:endParaRPr>
          </a:p>
        </p:txBody>
      </p:sp>
      <p:sp>
        <p:nvSpPr>
          <p:cNvPr id="37" name="Rectangle 35"/>
          <p:cNvSpPr>
            <a:spLocks noChangeArrowheads="1"/>
          </p:cNvSpPr>
          <p:nvPr/>
        </p:nvSpPr>
        <p:spPr bwMode="auto">
          <a:xfrm>
            <a:off x="9412288" y="1443038"/>
            <a:ext cx="2190750" cy="352425"/>
          </a:xfrm>
          <a:prstGeom prst="rect">
            <a:avLst/>
          </a:prstGeom>
          <a:solidFill>
            <a:schemeClr val="accent4"/>
          </a:solidFill>
          <a:ln w="9525" cap="rnd">
            <a:solidFill>
              <a:schemeClr val="accent4"/>
            </a:solidFill>
            <a:prstDash val="solid"/>
            <a:round/>
            <a:headEnd/>
            <a:tailEnd/>
          </a:ln>
        </p:spPr>
        <p:txBody>
          <a:bodyPr vert="horz" wrap="square" lIns="91440" tIns="45720" rIns="91440" bIns="45720" numCol="1" anchor="t" anchorCtr="0" compatLnSpc="1">
            <a:prstTxWarp prst="textNoShape">
              <a:avLst/>
            </a:prstTxWarp>
          </a:bodyPr>
          <a:lstStyle/>
          <a:p>
            <a:endParaRPr lang="en-US" sz="1600">
              <a:solidFill>
                <a:schemeClr val="bg1"/>
              </a:solidFill>
            </a:endParaRPr>
          </a:p>
        </p:txBody>
      </p:sp>
      <p:sp>
        <p:nvSpPr>
          <p:cNvPr id="38" name="Rectangle 36"/>
          <p:cNvSpPr>
            <a:spLocks noChangeArrowheads="1"/>
          </p:cNvSpPr>
          <p:nvPr/>
        </p:nvSpPr>
        <p:spPr bwMode="auto">
          <a:xfrm>
            <a:off x="9636815" y="1507805"/>
            <a:ext cx="17416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mn-lt"/>
              </a:rPr>
              <a:t>Standard SP Search</a:t>
            </a:r>
          </a:p>
        </p:txBody>
      </p:sp>
      <p:sp>
        <p:nvSpPr>
          <p:cNvPr id="39" name="Rectangle 37"/>
          <p:cNvSpPr>
            <a:spLocks noChangeArrowheads="1"/>
          </p:cNvSpPr>
          <p:nvPr/>
        </p:nvSpPr>
        <p:spPr bwMode="auto">
          <a:xfrm>
            <a:off x="6642100" y="5311775"/>
            <a:ext cx="1384300" cy="4683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solidFill>
                <a:schemeClr val="bg1"/>
              </a:solidFill>
            </a:endParaRPr>
          </a:p>
        </p:txBody>
      </p:sp>
      <p:sp>
        <p:nvSpPr>
          <p:cNvPr id="40" name="Rectangle 38"/>
          <p:cNvSpPr>
            <a:spLocks noChangeArrowheads="1"/>
          </p:cNvSpPr>
          <p:nvPr/>
        </p:nvSpPr>
        <p:spPr bwMode="auto">
          <a:xfrm>
            <a:off x="6642100" y="5311775"/>
            <a:ext cx="1384300" cy="468313"/>
          </a:xfrm>
          <a:prstGeom prst="rect">
            <a:avLst/>
          </a:prstGeom>
          <a:solidFill>
            <a:schemeClr val="tx2"/>
          </a:solidFill>
          <a:ln>
            <a:solidFill>
              <a:schemeClr val="tx2"/>
            </a:solidFill>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pPr algn="ctr"/>
            <a:endParaRPr lang="en-US" sz="1600">
              <a:solidFill>
                <a:schemeClr val="bg1"/>
              </a:solidFill>
            </a:endParaRPr>
          </a:p>
        </p:txBody>
      </p:sp>
      <p:sp>
        <p:nvSpPr>
          <p:cNvPr id="41" name="Rectangle 39"/>
          <p:cNvSpPr>
            <a:spLocks noChangeArrowheads="1"/>
          </p:cNvSpPr>
          <p:nvPr/>
        </p:nvSpPr>
        <p:spPr bwMode="auto">
          <a:xfrm>
            <a:off x="6901551" y="5413438"/>
            <a:ext cx="81272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mn-lt"/>
              </a:rPr>
              <a:t>My Ideas</a:t>
            </a:r>
          </a:p>
        </p:txBody>
      </p:sp>
      <p:sp>
        <p:nvSpPr>
          <p:cNvPr id="42" name="Rectangle 40"/>
          <p:cNvSpPr>
            <a:spLocks noChangeArrowheads="1"/>
          </p:cNvSpPr>
          <p:nvPr/>
        </p:nvSpPr>
        <p:spPr bwMode="auto">
          <a:xfrm>
            <a:off x="6642100" y="2498725"/>
            <a:ext cx="4960938" cy="233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solidFill>
                <a:schemeClr val="bg1"/>
              </a:solidFill>
            </a:endParaRPr>
          </a:p>
        </p:txBody>
      </p:sp>
      <p:sp>
        <p:nvSpPr>
          <p:cNvPr id="43" name="Rectangle 41"/>
          <p:cNvSpPr>
            <a:spLocks noChangeArrowheads="1"/>
          </p:cNvSpPr>
          <p:nvPr/>
        </p:nvSpPr>
        <p:spPr bwMode="auto">
          <a:xfrm>
            <a:off x="6642100" y="2498725"/>
            <a:ext cx="4960938" cy="233363"/>
          </a:xfrm>
          <a:prstGeom prst="rect">
            <a:avLst/>
          </a:prstGeom>
          <a:solidFill>
            <a:schemeClr val="accent4"/>
          </a:solidFill>
          <a:ln>
            <a:headEnd/>
            <a:tailEn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en-US" sz="1600">
              <a:solidFill>
                <a:schemeClr val="bg1"/>
              </a:solidFill>
            </a:endParaRPr>
          </a:p>
        </p:txBody>
      </p:sp>
      <p:sp>
        <p:nvSpPr>
          <p:cNvPr id="44" name="Rectangle 42"/>
          <p:cNvSpPr>
            <a:spLocks noChangeArrowheads="1"/>
          </p:cNvSpPr>
          <p:nvPr/>
        </p:nvSpPr>
        <p:spPr bwMode="auto">
          <a:xfrm>
            <a:off x="8708986" y="2499724"/>
            <a:ext cx="82875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mn-lt"/>
              </a:rPr>
              <a:t>Site Title </a:t>
            </a:r>
          </a:p>
        </p:txBody>
      </p:sp>
      <p:sp>
        <p:nvSpPr>
          <p:cNvPr id="48" name="Rectangle 8"/>
          <p:cNvSpPr>
            <a:spLocks noChangeArrowheads="1"/>
          </p:cNvSpPr>
          <p:nvPr/>
        </p:nvSpPr>
        <p:spPr bwMode="auto">
          <a:xfrm>
            <a:off x="432497" y="5654125"/>
            <a:ext cx="3225312" cy="375881"/>
          </a:xfrm>
          <a:prstGeom prst="rect">
            <a:avLst/>
          </a:prstGeom>
          <a:solidFill>
            <a:schemeClr val="accent4"/>
          </a:solidFill>
          <a:ln>
            <a:headEnd/>
            <a:tailEn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pPr algn="ctr"/>
            <a:r>
              <a:rPr lang="en-US" dirty="0" smtClean="0">
                <a:solidFill>
                  <a:schemeClr val="bg1"/>
                </a:solidFill>
              </a:rPr>
              <a:t>O365 Private SharePoint Site</a:t>
            </a:r>
            <a:endParaRPr lang="en-US" dirty="0">
              <a:solidFill>
                <a:schemeClr val="bg1"/>
              </a:solidFill>
            </a:endParaRPr>
          </a:p>
        </p:txBody>
      </p:sp>
      <p:sp>
        <p:nvSpPr>
          <p:cNvPr id="49" name="Rectangle 38"/>
          <p:cNvSpPr>
            <a:spLocks noChangeArrowheads="1"/>
          </p:cNvSpPr>
          <p:nvPr/>
        </p:nvSpPr>
        <p:spPr bwMode="auto">
          <a:xfrm>
            <a:off x="432497" y="6133466"/>
            <a:ext cx="3225312" cy="369615"/>
          </a:xfrm>
          <a:prstGeom prst="rect">
            <a:avLst/>
          </a:prstGeom>
          <a:solidFill>
            <a:schemeClr val="tx2"/>
          </a:solidFill>
          <a:ln>
            <a:solidFill>
              <a:schemeClr val="tx2"/>
            </a:solidFill>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pPr algn="ctr"/>
            <a:r>
              <a:rPr lang="en-US" dirty="0" smtClean="0">
                <a:solidFill>
                  <a:schemeClr val="bg1"/>
                </a:solidFill>
              </a:rPr>
              <a:t>Windows Azure</a:t>
            </a:r>
            <a:endParaRPr lang="en-US" dirty="0">
              <a:solidFill>
                <a:schemeClr val="bg1"/>
              </a:solidFill>
            </a:endParaRPr>
          </a:p>
        </p:txBody>
      </p:sp>
    </p:spTree>
    <p:extLst>
      <p:ext uri="{BB962C8B-B14F-4D97-AF65-F5344CB8AC3E}">
        <p14:creationId xmlns:p14="http://schemas.microsoft.com/office/powerpoint/2010/main" val="3706287541"/>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6701431" y="1440174"/>
            <a:ext cx="5053906" cy="1682814"/>
          </a:xfrm>
          <a:prstGeom prst="rect">
            <a:avLst/>
          </a:prstGeom>
          <a:ln>
            <a:noFill/>
          </a:ln>
          <a:effectLst>
            <a:outerShdw blurRad="292100" dist="139700" dir="2700000" algn="tl" rotWithShape="0">
              <a:srgbClr val="333333">
                <a:alpha val="65000"/>
              </a:srgbClr>
            </a:outerShdw>
          </a:effectLst>
        </p:spPr>
      </p:pic>
      <p:sp>
        <p:nvSpPr>
          <p:cNvPr id="3" name="Text Placeholder 2"/>
          <p:cNvSpPr>
            <a:spLocks noGrp="1"/>
          </p:cNvSpPr>
          <p:nvPr>
            <p:ph type="body" sz="quarter" idx="10"/>
          </p:nvPr>
        </p:nvSpPr>
        <p:spPr>
          <a:xfrm>
            <a:off x="269239" y="1189177"/>
            <a:ext cx="11653523" cy="4842864"/>
          </a:xfrm>
        </p:spPr>
        <p:txBody>
          <a:bodyPr/>
          <a:lstStyle/>
          <a:p>
            <a:r>
              <a:rPr lang="en-US" dirty="0" smtClean="0"/>
              <a:t>Data </a:t>
            </a:r>
            <a:r>
              <a:rPr lang="en-US" dirty="0"/>
              <a:t>Source</a:t>
            </a:r>
          </a:p>
          <a:p>
            <a:pPr lvl="1"/>
            <a:r>
              <a:rPr lang="en-US" dirty="0"/>
              <a:t>Windows Azure SQL Database</a:t>
            </a:r>
          </a:p>
          <a:p>
            <a:r>
              <a:rPr lang="en-US" dirty="0"/>
              <a:t>Data Access Model</a:t>
            </a:r>
          </a:p>
          <a:p>
            <a:pPr lvl="1"/>
            <a:r>
              <a:rPr lang="en-US" dirty="0" smtClean="0"/>
              <a:t>ASP.NET Web </a:t>
            </a:r>
            <a:r>
              <a:rPr lang="en-US" dirty="0"/>
              <a:t>API</a:t>
            </a:r>
          </a:p>
          <a:p>
            <a:pPr lvl="1"/>
            <a:r>
              <a:rPr lang="en-US" dirty="0" smtClean="0"/>
              <a:t>Web </a:t>
            </a:r>
            <a:r>
              <a:rPr lang="en-US" dirty="0"/>
              <a:t>API uses Entity Framework to </a:t>
            </a:r>
            <a:endParaRPr lang="en-US" dirty="0" smtClean="0"/>
          </a:p>
          <a:p>
            <a:pPr marL="336145" lvl="1" indent="0">
              <a:buNone/>
            </a:pPr>
            <a:r>
              <a:rPr lang="en-US" dirty="0"/>
              <a:t> </a:t>
            </a:r>
            <a:r>
              <a:rPr lang="en-US" dirty="0" smtClean="0"/>
              <a:t>     Query </a:t>
            </a:r>
            <a:r>
              <a:rPr lang="en-US" dirty="0"/>
              <a:t>Windows Azure SQL Database</a:t>
            </a:r>
          </a:p>
          <a:p>
            <a:r>
              <a:rPr lang="en-US" dirty="0"/>
              <a:t>UI Model</a:t>
            </a:r>
          </a:p>
          <a:p>
            <a:pPr lvl="1"/>
            <a:r>
              <a:rPr lang="en-US" dirty="0" smtClean="0"/>
              <a:t>Windows Azure Web Site</a:t>
            </a:r>
          </a:p>
          <a:p>
            <a:pPr lvl="1"/>
            <a:r>
              <a:rPr lang="en-US" dirty="0" smtClean="0"/>
              <a:t>HTML/ASP.NET MVC</a:t>
            </a:r>
            <a:endParaRPr lang="en-US" dirty="0"/>
          </a:p>
          <a:p>
            <a:pPr lvl="1"/>
            <a:r>
              <a:rPr lang="en-US" dirty="0"/>
              <a:t>Presented on SharePoint Page Using </a:t>
            </a:r>
            <a:r>
              <a:rPr lang="en-US" dirty="0" smtClean="0"/>
              <a:t>Client Web Part</a:t>
            </a:r>
            <a:endParaRPr lang="en-US" dirty="0"/>
          </a:p>
        </p:txBody>
      </p:sp>
      <p:sp>
        <p:nvSpPr>
          <p:cNvPr id="2" name="Title 1"/>
          <p:cNvSpPr>
            <a:spLocks noGrp="1"/>
          </p:cNvSpPr>
          <p:nvPr>
            <p:ph type="title"/>
          </p:nvPr>
        </p:nvSpPr>
        <p:spPr/>
        <p:txBody>
          <a:bodyPr/>
          <a:lstStyle/>
          <a:p>
            <a:r>
              <a:rPr lang="en-US" dirty="0" smtClean="0"/>
              <a:t>Leaderboard Provider-hosted App</a:t>
            </a:r>
            <a:endParaRPr lang="en-US" dirty="0"/>
          </a:p>
        </p:txBody>
      </p:sp>
    </p:spTree>
    <p:extLst>
      <p:ext uri="{BB962C8B-B14F-4D97-AF65-F5344CB8AC3E}">
        <p14:creationId xmlns:p14="http://schemas.microsoft.com/office/powerpoint/2010/main" val="29696974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3">
                                            <p:txEl>
                                              <p:pRg st="6" end="6"/>
                                            </p:txEl>
                                          </p:spTgt>
                                        </p:tgtEl>
                                        <p:attrNameLst>
                                          <p:attrName>style.visibility</p:attrName>
                                        </p:attrNameLst>
                                      </p:cBhvr>
                                      <p:to>
                                        <p:strVal val="visible"/>
                                      </p:to>
                                    </p:set>
                                    <p:animEffect transition="in" filter="fade">
                                      <p:cBhvr>
                                        <p:cTn id="46" dur="1000"/>
                                        <p:tgtEl>
                                          <p:spTgt spid="3">
                                            <p:txEl>
                                              <p:pRg st="6" end="6"/>
                                            </p:txEl>
                                          </p:spTgt>
                                        </p:tgtEl>
                                      </p:cBhvr>
                                    </p:animEffect>
                                    <p:anim calcmode="lin" valueType="num">
                                      <p:cBhvr>
                                        <p:cTn id="47"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8"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3">
                                            <p:txEl>
                                              <p:pRg st="7" end="7"/>
                                            </p:txEl>
                                          </p:spTgt>
                                        </p:tgtEl>
                                        <p:attrNameLst>
                                          <p:attrName>style.visibility</p:attrName>
                                        </p:attrNameLst>
                                      </p:cBhvr>
                                      <p:to>
                                        <p:strVal val="visible"/>
                                      </p:to>
                                    </p:set>
                                    <p:animEffect transition="in" filter="fade">
                                      <p:cBhvr>
                                        <p:cTn id="51" dur="1000"/>
                                        <p:tgtEl>
                                          <p:spTgt spid="3">
                                            <p:txEl>
                                              <p:pRg st="7" end="7"/>
                                            </p:txEl>
                                          </p:spTgt>
                                        </p:tgtEl>
                                      </p:cBhvr>
                                    </p:animEffect>
                                    <p:anim calcmode="lin" valueType="num">
                                      <p:cBhvr>
                                        <p:cTn id="52"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3" dur="1000" fill="hold"/>
                                        <p:tgtEl>
                                          <p:spTgt spid="3">
                                            <p:txEl>
                                              <p:pRg st="7" end="7"/>
                                            </p:txEl>
                                          </p:spTgt>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
                                            <p:txEl>
                                              <p:pRg st="8" end="8"/>
                                            </p:txEl>
                                          </p:spTgt>
                                        </p:tgtEl>
                                        <p:attrNameLst>
                                          <p:attrName>style.visibility</p:attrName>
                                        </p:attrNameLst>
                                      </p:cBhvr>
                                      <p:to>
                                        <p:strVal val="visible"/>
                                      </p:to>
                                    </p:set>
                                    <p:animEffect transition="in" filter="fade">
                                      <p:cBhvr>
                                        <p:cTn id="56" dur="1000"/>
                                        <p:tgtEl>
                                          <p:spTgt spid="3">
                                            <p:txEl>
                                              <p:pRg st="8" end="8"/>
                                            </p:txEl>
                                          </p:spTgt>
                                        </p:tgtEl>
                                      </p:cBhvr>
                                    </p:animEffect>
                                    <p:anim calcmode="lin" valueType="num">
                                      <p:cBhvr>
                                        <p:cTn id="57"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8" end="8"/>
                                            </p:txEl>
                                          </p:spTgt>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Effect transition="in" filter="fade">
                                      <p:cBhvr>
                                        <p:cTn id="61" dur="1000"/>
                                        <p:tgtEl>
                                          <p:spTgt spid="3">
                                            <p:txEl>
                                              <p:pRg st="9" end="9"/>
                                            </p:txEl>
                                          </p:spTgt>
                                        </p:tgtEl>
                                      </p:cBhvr>
                                    </p:animEffect>
                                    <p:anim calcmode="lin" valueType="num">
                                      <p:cBhvr>
                                        <p:cTn id="62"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3"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69239" y="1189177"/>
            <a:ext cx="11653523" cy="5506572"/>
          </a:xfrm>
        </p:spPr>
        <p:txBody>
          <a:bodyPr/>
          <a:lstStyle/>
          <a:p>
            <a:r>
              <a:rPr lang="en-US" dirty="0" smtClean="0"/>
              <a:t>Data </a:t>
            </a:r>
            <a:r>
              <a:rPr lang="en-US" dirty="0"/>
              <a:t>Source</a:t>
            </a:r>
          </a:p>
          <a:p>
            <a:pPr lvl="1"/>
            <a:r>
              <a:rPr lang="en-US" dirty="0"/>
              <a:t>Windows Azure SQL Database</a:t>
            </a:r>
          </a:p>
          <a:p>
            <a:r>
              <a:rPr lang="en-US" dirty="0"/>
              <a:t>Data Access Model</a:t>
            </a:r>
          </a:p>
          <a:p>
            <a:pPr lvl="1"/>
            <a:r>
              <a:rPr lang="en-US" dirty="0"/>
              <a:t>ASP.NET </a:t>
            </a:r>
            <a:r>
              <a:rPr lang="en-US" dirty="0" smtClean="0"/>
              <a:t>Web </a:t>
            </a:r>
            <a:r>
              <a:rPr lang="en-US" dirty="0"/>
              <a:t>API</a:t>
            </a:r>
          </a:p>
          <a:p>
            <a:pPr lvl="1"/>
            <a:r>
              <a:rPr lang="en-US" dirty="0" smtClean="0"/>
              <a:t>Web </a:t>
            </a:r>
            <a:r>
              <a:rPr lang="en-US" dirty="0"/>
              <a:t>API uses Entity Framework to </a:t>
            </a:r>
          </a:p>
          <a:p>
            <a:pPr marL="336145" lvl="1" indent="0">
              <a:buNone/>
            </a:pPr>
            <a:r>
              <a:rPr lang="en-US" dirty="0"/>
              <a:t>      Query Windows Azure SQL Database</a:t>
            </a:r>
          </a:p>
          <a:p>
            <a:r>
              <a:rPr lang="en-US" dirty="0" smtClean="0"/>
              <a:t>UI </a:t>
            </a:r>
            <a:r>
              <a:rPr lang="en-US" dirty="0"/>
              <a:t>Model</a:t>
            </a:r>
          </a:p>
          <a:p>
            <a:pPr lvl="1"/>
            <a:r>
              <a:rPr lang="en-US" dirty="0"/>
              <a:t>Windows Azure Web Site</a:t>
            </a:r>
          </a:p>
          <a:p>
            <a:pPr lvl="1"/>
            <a:r>
              <a:rPr lang="en-US" dirty="0" smtClean="0"/>
              <a:t>HTML/ASP.NET MVC</a:t>
            </a:r>
            <a:endParaRPr lang="en-US" dirty="0"/>
          </a:p>
          <a:p>
            <a:pPr lvl="1"/>
            <a:r>
              <a:rPr lang="en-US" dirty="0"/>
              <a:t>Presented on SharePoint Page Using Client Web Part</a:t>
            </a:r>
          </a:p>
          <a:p>
            <a:endParaRPr lang="en-US" dirty="0"/>
          </a:p>
        </p:txBody>
      </p:sp>
      <p:sp>
        <p:nvSpPr>
          <p:cNvPr id="2" name="Title 1"/>
          <p:cNvSpPr>
            <a:spLocks noGrp="1"/>
          </p:cNvSpPr>
          <p:nvPr>
            <p:ph type="title"/>
          </p:nvPr>
        </p:nvSpPr>
        <p:spPr/>
        <p:txBody>
          <a:bodyPr/>
          <a:lstStyle/>
          <a:p>
            <a:r>
              <a:rPr lang="en-US" dirty="0"/>
              <a:t>My Ideas Provider-hosted </a:t>
            </a:r>
            <a:r>
              <a:rPr lang="en-US" dirty="0" smtClean="0"/>
              <a:t>App</a:t>
            </a:r>
            <a:endParaRPr lang="en-US" dirty="0"/>
          </a:p>
        </p:txBody>
      </p:sp>
      <p:pic>
        <p:nvPicPr>
          <p:cNvPr id="4" name="Picture 3"/>
          <p:cNvPicPr>
            <a:picLocks noChangeAspect="1"/>
          </p:cNvPicPr>
          <p:nvPr/>
        </p:nvPicPr>
        <p:blipFill>
          <a:blip r:embed="rId2"/>
          <a:stretch>
            <a:fillRect/>
          </a:stretch>
        </p:blipFill>
        <p:spPr>
          <a:xfrm>
            <a:off x="7494403" y="1573686"/>
            <a:ext cx="3566090" cy="313630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866169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3">
                                            <p:txEl>
                                              <p:pRg st="6" end="6"/>
                                            </p:txEl>
                                          </p:spTgt>
                                        </p:tgtEl>
                                        <p:attrNameLst>
                                          <p:attrName>style.visibility</p:attrName>
                                        </p:attrNameLst>
                                      </p:cBhvr>
                                      <p:to>
                                        <p:strVal val="visible"/>
                                      </p:to>
                                    </p:set>
                                    <p:animEffect transition="in" filter="fade">
                                      <p:cBhvr>
                                        <p:cTn id="46" dur="1000"/>
                                        <p:tgtEl>
                                          <p:spTgt spid="3">
                                            <p:txEl>
                                              <p:pRg st="6" end="6"/>
                                            </p:txEl>
                                          </p:spTgt>
                                        </p:tgtEl>
                                      </p:cBhvr>
                                    </p:animEffect>
                                    <p:anim calcmode="lin" valueType="num">
                                      <p:cBhvr>
                                        <p:cTn id="47"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8"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3">
                                            <p:txEl>
                                              <p:pRg st="7" end="7"/>
                                            </p:txEl>
                                          </p:spTgt>
                                        </p:tgtEl>
                                        <p:attrNameLst>
                                          <p:attrName>style.visibility</p:attrName>
                                        </p:attrNameLst>
                                      </p:cBhvr>
                                      <p:to>
                                        <p:strVal val="visible"/>
                                      </p:to>
                                    </p:set>
                                    <p:animEffect transition="in" filter="fade">
                                      <p:cBhvr>
                                        <p:cTn id="51" dur="1000"/>
                                        <p:tgtEl>
                                          <p:spTgt spid="3">
                                            <p:txEl>
                                              <p:pRg st="7" end="7"/>
                                            </p:txEl>
                                          </p:spTgt>
                                        </p:tgtEl>
                                      </p:cBhvr>
                                    </p:animEffect>
                                    <p:anim calcmode="lin" valueType="num">
                                      <p:cBhvr>
                                        <p:cTn id="52"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3" dur="1000" fill="hold"/>
                                        <p:tgtEl>
                                          <p:spTgt spid="3">
                                            <p:txEl>
                                              <p:pRg st="7" end="7"/>
                                            </p:txEl>
                                          </p:spTgt>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
                                            <p:txEl>
                                              <p:pRg st="8" end="8"/>
                                            </p:txEl>
                                          </p:spTgt>
                                        </p:tgtEl>
                                        <p:attrNameLst>
                                          <p:attrName>style.visibility</p:attrName>
                                        </p:attrNameLst>
                                      </p:cBhvr>
                                      <p:to>
                                        <p:strVal val="visible"/>
                                      </p:to>
                                    </p:set>
                                    <p:animEffect transition="in" filter="fade">
                                      <p:cBhvr>
                                        <p:cTn id="56" dur="1000"/>
                                        <p:tgtEl>
                                          <p:spTgt spid="3">
                                            <p:txEl>
                                              <p:pRg st="8" end="8"/>
                                            </p:txEl>
                                          </p:spTgt>
                                        </p:tgtEl>
                                      </p:cBhvr>
                                    </p:animEffect>
                                    <p:anim calcmode="lin" valueType="num">
                                      <p:cBhvr>
                                        <p:cTn id="57"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8" end="8"/>
                                            </p:txEl>
                                          </p:spTgt>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Effect transition="in" filter="fade">
                                      <p:cBhvr>
                                        <p:cTn id="61" dur="1000"/>
                                        <p:tgtEl>
                                          <p:spTgt spid="3">
                                            <p:txEl>
                                              <p:pRg st="9" end="9"/>
                                            </p:txEl>
                                          </p:spTgt>
                                        </p:tgtEl>
                                      </p:cBhvr>
                                    </p:animEffect>
                                    <p:anim calcmode="lin" valueType="num">
                                      <p:cBhvr>
                                        <p:cTn id="62"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3"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93909" y="2646947"/>
            <a:ext cx="8052751" cy="1699037"/>
          </a:xfrm>
        </p:spPr>
        <p:txBody>
          <a:bodyPr>
            <a:normAutofit fontScale="90000"/>
          </a:bodyPr>
          <a:lstStyle/>
          <a:p>
            <a:r>
              <a:rPr lang="en-US" dirty="0" smtClean="0"/>
              <a:t>Creating </a:t>
            </a:r>
            <a:r>
              <a:rPr lang="en-US" dirty="0"/>
              <a:t>Cloud Hosted Line Of Business Applications with Apps for Office, O365, Azure, and WP8</a:t>
            </a:r>
          </a:p>
        </p:txBody>
      </p:sp>
      <p:sp>
        <p:nvSpPr>
          <p:cNvPr id="4" name="Text Placeholder 3"/>
          <p:cNvSpPr>
            <a:spLocks noGrp="1"/>
          </p:cNvSpPr>
          <p:nvPr>
            <p:ph type="body" sz="quarter" idx="14"/>
          </p:nvPr>
        </p:nvSpPr>
        <p:spPr/>
        <p:txBody>
          <a:bodyPr/>
          <a:lstStyle/>
          <a:p>
            <a:r>
              <a:rPr lang="en-US" dirty="0" smtClean="0"/>
              <a:t>Todd Baginski</a:t>
            </a:r>
          </a:p>
          <a:p>
            <a:r>
              <a:rPr lang="en-US" dirty="0" smtClean="0"/>
              <a:t>Michael Sherman</a:t>
            </a:r>
          </a:p>
          <a:p>
            <a:r>
              <a:rPr lang="en-US" dirty="0" smtClean="0"/>
              <a:t>Canviz Consulting, LLC.</a:t>
            </a:r>
            <a:endParaRPr lang="en-US" dirty="0"/>
          </a:p>
        </p:txBody>
      </p:sp>
    </p:spTree>
    <p:extLst>
      <p:ext uri="{BB962C8B-B14F-4D97-AF65-F5344CB8AC3E}">
        <p14:creationId xmlns:p14="http://schemas.microsoft.com/office/powerpoint/2010/main" val="16748791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7065201" y="4581240"/>
            <a:ext cx="4859880" cy="2152121"/>
          </a:xfrm>
          <a:prstGeom prst="rect">
            <a:avLst/>
          </a:prstGeom>
        </p:spPr>
      </p:pic>
      <p:sp>
        <p:nvSpPr>
          <p:cNvPr id="3" name="Text Placeholder 2"/>
          <p:cNvSpPr>
            <a:spLocks noGrp="1"/>
          </p:cNvSpPr>
          <p:nvPr>
            <p:ph type="body" sz="quarter" idx="10"/>
          </p:nvPr>
        </p:nvSpPr>
        <p:spPr>
          <a:xfrm>
            <a:off x="269240" y="1189177"/>
            <a:ext cx="8205059" cy="5704254"/>
          </a:xfrm>
        </p:spPr>
        <p:txBody>
          <a:bodyPr/>
          <a:lstStyle/>
          <a:p>
            <a:r>
              <a:rPr lang="en-US" dirty="0" smtClean="0"/>
              <a:t>Data </a:t>
            </a:r>
            <a:r>
              <a:rPr lang="en-US" dirty="0"/>
              <a:t>Source</a:t>
            </a:r>
          </a:p>
          <a:p>
            <a:pPr lvl="1"/>
            <a:r>
              <a:rPr lang="en-US" sz="2000" dirty="0" smtClean="0"/>
              <a:t>SharePoint Announcements List on O365 Private SharePoint site</a:t>
            </a:r>
            <a:endParaRPr lang="en-US" sz="2000" dirty="0"/>
          </a:p>
          <a:p>
            <a:r>
              <a:rPr lang="en-US" dirty="0"/>
              <a:t>Data Access Model</a:t>
            </a:r>
          </a:p>
          <a:p>
            <a:pPr lvl="1"/>
            <a:r>
              <a:rPr lang="en-US" sz="2000" dirty="0" smtClean="0"/>
              <a:t>ASP.NET Web API</a:t>
            </a:r>
          </a:p>
          <a:p>
            <a:pPr lvl="1"/>
            <a:r>
              <a:rPr lang="en-US" sz="2000" dirty="0"/>
              <a:t>[</a:t>
            </a:r>
            <a:r>
              <a:rPr lang="en-US" sz="2000" dirty="0" err="1"/>
              <a:t>SharePointContextFilter</a:t>
            </a:r>
            <a:r>
              <a:rPr lang="en-US" sz="2000" dirty="0" smtClean="0"/>
              <a:t>] attribute passes SharePoint Context seamlessly</a:t>
            </a:r>
          </a:p>
          <a:p>
            <a:pPr lvl="1"/>
            <a:r>
              <a:rPr lang="en-US" sz="2000" dirty="0" smtClean="0"/>
              <a:t>Just decorate and code!</a:t>
            </a:r>
            <a:endParaRPr lang="en-US" sz="2000" dirty="0"/>
          </a:p>
          <a:p>
            <a:pPr lvl="1"/>
            <a:r>
              <a:rPr lang="en-US" sz="2000" dirty="0" smtClean="0"/>
              <a:t>Web </a:t>
            </a:r>
            <a:r>
              <a:rPr lang="en-US" sz="2000" dirty="0"/>
              <a:t>API uses </a:t>
            </a:r>
            <a:r>
              <a:rPr lang="en-US" sz="2000" dirty="0" smtClean="0"/>
              <a:t>Managed CSOM to query Announcements List</a:t>
            </a:r>
          </a:p>
          <a:p>
            <a:r>
              <a:rPr lang="en-US" dirty="0"/>
              <a:t>UI Model</a:t>
            </a:r>
          </a:p>
          <a:p>
            <a:pPr lvl="1"/>
            <a:r>
              <a:rPr lang="en-US" sz="2000" dirty="0"/>
              <a:t>Windows Azure Web Site</a:t>
            </a:r>
          </a:p>
          <a:p>
            <a:pPr lvl="1"/>
            <a:r>
              <a:rPr lang="en-US" sz="2000" dirty="0" smtClean="0"/>
              <a:t>HTML/ASP.NET MVC</a:t>
            </a:r>
            <a:endParaRPr lang="en-US" sz="2000" dirty="0"/>
          </a:p>
          <a:p>
            <a:pPr lvl="1"/>
            <a:r>
              <a:rPr lang="en-US" sz="2000" dirty="0"/>
              <a:t>Presented on SharePoint Page Using Client Web Part</a:t>
            </a:r>
          </a:p>
          <a:p>
            <a:endParaRPr lang="en-US" dirty="0"/>
          </a:p>
        </p:txBody>
      </p:sp>
      <p:sp>
        <p:nvSpPr>
          <p:cNvPr id="2" name="Title 1"/>
          <p:cNvSpPr>
            <a:spLocks noGrp="1"/>
          </p:cNvSpPr>
          <p:nvPr>
            <p:ph type="title"/>
          </p:nvPr>
        </p:nvSpPr>
        <p:spPr/>
        <p:txBody>
          <a:bodyPr/>
          <a:lstStyle/>
          <a:p>
            <a:r>
              <a:rPr lang="en-US" dirty="0" smtClean="0"/>
              <a:t>Announcements Provider-hosted App</a:t>
            </a:r>
            <a:endParaRPr lang="en-US" dirty="0"/>
          </a:p>
        </p:txBody>
      </p:sp>
      <p:pic>
        <p:nvPicPr>
          <p:cNvPr id="4" name="Picture 3"/>
          <p:cNvPicPr>
            <a:picLocks noChangeAspect="1"/>
          </p:cNvPicPr>
          <p:nvPr/>
        </p:nvPicPr>
        <p:blipFill>
          <a:blip r:embed="rId4"/>
          <a:stretch>
            <a:fillRect/>
          </a:stretch>
        </p:blipFill>
        <p:spPr>
          <a:xfrm>
            <a:off x="8629373" y="1491529"/>
            <a:ext cx="2809524" cy="258095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40685386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fade">
                                      <p:cBhvr>
                                        <p:cTn id="44" dur="1000"/>
                                        <p:tgtEl>
                                          <p:spTgt spid="3">
                                            <p:txEl>
                                              <p:pRg st="6" end="6"/>
                                            </p:txEl>
                                          </p:spTgt>
                                        </p:tgtEl>
                                      </p:cBhvr>
                                    </p:animEffect>
                                    <p:anim calcmode="lin" valueType="num">
                                      <p:cBhvr>
                                        <p:cTn id="4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fade">
                                      <p:cBhvr>
                                        <p:cTn id="51" dur="500"/>
                                        <p:tgtEl>
                                          <p:spTgt spid="5"/>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Effect transition="in" filter="fade">
                                      <p:cBhvr>
                                        <p:cTn id="61" dur="1000"/>
                                        <p:tgtEl>
                                          <p:spTgt spid="3">
                                            <p:txEl>
                                              <p:pRg st="8" end="8"/>
                                            </p:txEl>
                                          </p:spTgt>
                                        </p:tgtEl>
                                      </p:cBhvr>
                                    </p:animEffect>
                                    <p:anim calcmode="lin" valueType="num">
                                      <p:cBhvr>
                                        <p:cTn id="62"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3" dur="1000" fill="hold"/>
                                        <p:tgtEl>
                                          <p:spTgt spid="3">
                                            <p:txEl>
                                              <p:pRg st="8" end="8"/>
                                            </p:txEl>
                                          </p:spTgt>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3">
                                            <p:txEl>
                                              <p:pRg st="9" end="9"/>
                                            </p:txEl>
                                          </p:spTgt>
                                        </p:tgtEl>
                                        <p:attrNameLst>
                                          <p:attrName>style.visibility</p:attrName>
                                        </p:attrNameLst>
                                      </p:cBhvr>
                                      <p:to>
                                        <p:strVal val="visible"/>
                                      </p:to>
                                    </p:set>
                                    <p:animEffect transition="in" filter="fade">
                                      <p:cBhvr>
                                        <p:cTn id="66" dur="1000"/>
                                        <p:tgtEl>
                                          <p:spTgt spid="3">
                                            <p:txEl>
                                              <p:pRg st="9" end="9"/>
                                            </p:txEl>
                                          </p:spTgt>
                                        </p:tgtEl>
                                      </p:cBhvr>
                                    </p:animEffect>
                                    <p:anim calcmode="lin" valueType="num">
                                      <p:cBhvr>
                                        <p:cTn id="67"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8" dur="1000" fill="hold"/>
                                        <p:tgtEl>
                                          <p:spTgt spid="3">
                                            <p:txEl>
                                              <p:pRg st="9" end="9"/>
                                            </p:txEl>
                                          </p:spTgt>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3">
                                            <p:txEl>
                                              <p:pRg st="10" end="10"/>
                                            </p:txEl>
                                          </p:spTgt>
                                        </p:tgtEl>
                                        <p:attrNameLst>
                                          <p:attrName>style.visibility</p:attrName>
                                        </p:attrNameLst>
                                      </p:cBhvr>
                                      <p:to>
                                        <p:strVal val="visible"/>
                                      </p:to>
                                    </p:set>
                                    <p:animEffect transition="in" filter="fade">
                                      <p:cBhvr>
                                        <p:cTn id="71" dur="1000"/>
                                        <p:tgtEl>
                                          <p:spTgt spid="3">
                                            <p:txEl>
                                              <p:pRg st="10" end="10"/>
                                            </p:txEl>
                                          </p:spTgt>
                                        </p:tgtEl>
                                      </p:cBhvr>
                                    </p:animEffect>
                                    <p:anim calcmode="lin" valueType="num">
                                      <p:cBhvr>
                                        <p:cTn id="72"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3"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69239" y="1189177"/>
            <a:ext cx="11653523" cy="5096332"/>
          </a:xfrm>
        </p:spPr>
        <p:txBody>
          <a:bodyPr/>
          <a:lstStyle/>
          <a:p>
            <a:r>
              <a:rPr lang="en-US" dirty="0"/>
              <a:t>Data Source</a:t>
            </a:r>
          </a:p>
          <a:p>
            <a:pPr lvl="1"/>
            <a:r>
              <a:rPr lang="en-US" dirty="0"/>
              <a:t>Windows Azure SQL Database</a:t>
            </a:r>
          </a:p>
          <a:p>
            <a:r>
              <a:rPr lang="en-US" dirty="0"/>
              <a:t>Data Access Model</a:t>
            </a:r>
          </a:p>
          <a:p>
            <a:pPr lvl="1"/>
            <a:r>
              <a:rPr lang="en-US" dirty="0" smtClean="0"/>
              <a:t>ASP.NET Web API</a:t>
            </a:r>
          </a:p>
          <a:p>
            <a:pPr lvl="2"/>
            <a:r>
              <a:rPr lang="en-US" dirty="0" smtClean="0"/>
              <a:t>JSONP Service Controller</a:t>
            </a:r>
            <a:endParaRPr lang="en-US" dirty="0"/>
          </a:p>
          <a:p>
            <a:pPr lvl="1"/>
            <a:r>
              <a:rPr lang="en-US" dirty="0" smtClean="0"/>
              <a:t>ASP.NET Web </a:t>
            </a:r>
            <a:r>
              <a:rPr lang="en-US" dirty="0"/>
              <a:t>API uses Entity </a:t>
            </a:r>
            <a:r>
              <a:rPr lang="en-US" dirty="0" smtClean="0"/>
              <a:t>Framework</a:t>
            </a:r>
            <a:br>
              <a:rPr lang="en-US" dirty="0" smtClean="0"/>
            </a:br>
            <a:r>
              <a:rPr lang="en-US" dirty="0" smtClean="0"/>
              <a:t> </a:t>
            </a:r>
            <a:r>
              <a:rPr lang="en-US" dirty="0"/>
              <a:t>to </a:t>
            </a:r>
            <a:r>
              <a:rPr lang="en-US" dirty="0" smtClean="0"/>
              <a:t>execute Stored Procedures in the  </a:t>
            </a:r>
            <a:br>
              <a:rPr lang="en-US" dirty="0" smtClean="0"/>
            </a:br>
            <a:r>
              <a:rPr lang="en-US" dirty="0" smtClean="0"/>
              <a:t> Windows </a:t>
            </a:r>
            <a:r>
              <a:rPr lang="en-US" dirty="0"/>
              <a:t>Azure SQL Database</a:t>
            </a:r>
          </a:p>
          <a:p>
            <a:r>
              <a:rPr lang="en-US" dirty="0"/>
              <a:t>UI Model</a:t>
            </a:r>
          </a:p>
          <a:p>
            <a:pPr lvl="1"/>
            <a:r>
              <a:rPr lang="en-US" dirty="0" smtClean="0"/>
              <a:t>HTML/JQuery</a:t>
            </a:r>
          </a:p>
          <a:p>
            <a:pPr lvl="1"/>
            <a:r>
              <a:rPr lang="en-US" dirty="0" smtClean="0"/>
              <a:t>Part of the SharePoint Master Page</a:t>
            </a:r>
            <a:endParaRPr lang="en-US" dirty="0"/>
          </a:p>
        </p:txBody>
      </p:sp>
      <p:sp>
        <p:nvSpPr>
          <p:cNvPr id="2" name="Title 1"/>
          <p:cNvSpPr>
            <a:spLocks noGrp="1"/>
          </p:cNvSpPr>
          <p:nvPr>
            <p:ph type="title"/>
          </p:nvPr>
        </p:nvSpPr>
        <p:spPr/>
        <p:txBody>
          <a:bodyPr/>
          <a:lstStyle/>
          <a:p>
            <a:r>
              <a:rPr lang="en-US" dirty="0" smtClean="0"/>
              <a:t>Admin Links Provider-hosted App</a:t>
            </a:r>
            <a:endParaRPr lang="en-US" dirty="0"/>
          </a:p>
        </p:txBody>
      </p:sp>
      <p:pic>
        <p:nvPicPr>
          <p:cNvPr id="4" name="Picture 3"/>
          <p:cNvPicPr>
            <a:picLocks noChangeAspect="1"/>
          </p:cNvPicPr>
          <p:nvPr/>
        </p:nvPicPr>
        <p:blipFill>
          <a:blip r:embed="rId3"/>
          <a:stretch>
            <a:fillRect/>
          </a:stretch>
        </p:blipFill>
        <p:spPr>
          <a:xfrm>
            <a:off x="6457713" y="2088841"/>
            <a:ext cx="4981726" cy="280513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010839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 calcmode="lin" valueType="num">
                                      <p:cBhvr additive="base">
                                        <p:cTn id="3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 calcmode="lin" valueType="num">
                                      <p:cBhvr additive="base">
                                        <p:cTn id="4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
                                            <p:txEl>
                                              <p:pRg st="8" end="8"/>
                                            </p:txEl>
                                          </p:spTgt>
                                        </p:tgtEl>
                                        <p:attrNameLst>
                                          <p:attrName>style.visibility</p:attrName>
                                        </p:attrNameLst>
                                      </p:cBhvr>
                                      <p:to>
                                        <p:strVal val="visible"/>
                                      </p:to>
                                    </p:set>
                                    <p:anim calcmode="lin" valueType="num">
                                      <p:cBhvr additive="base">
                                        <p:cTn id="5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335960" y="1443042"/>
            <a:ext cx="8058229" cy="1793104"/>
          </a:xfrm>
        </p:spPr>
        <p:txBody>
          <a:bodyPr/>
          <a:lstStyle/>
          <a:p>
            <a:r>
              <a:rPr lang="en-US" dirty="0" smtClean="0"/>
              <a:t>How did you make it so pretty? </a:t>
            </a:r>
            <a:endParaRPr lang="en-US" dirty="0"/>
          </a:p>
        </p:txBody>
      </p:sp>
      <p:sp>
        <p:nvSpPr>
          <p:cNvPr id="5" name="Rectangle 4"/>
          <p:cNvSpPr/>
          <p:nvPr/>
        </p:nvSpPr>
        <p:spPr>
          <a:xfrm>
            <a:off x="4378851" y="3834131"/>
            <a:ext cx="6410986" cy="997517"/>
          </a:xfrm>
          <a:prstGeom prst="rect">
            <a:avLst/>
          </a:prstGeom>
        </p:spPr>
        <p:txBody>
          <a:bodyPr wrap="none">
            <a:spAutoFit/>
          </a:bodyPr>
          <a:lstStyle/>
          <a:p>
            <a:r>
              <a:rPr lang="en-US" sz="5882" b="1" spc="-100" dirty="0">
                <a:ln w="3175">
                  <a:noFill/>
                </a:ln>
                <a:gradFill>
                  <a:gsLst>
                    <a:gs pos="1250">
                      <a:srgbClr val="FFFFFF"/>
                    </a:gs>
                    <a:gs pos="100000">
                      <a:srgbClr val="FFFFFF"/>
                    </a:gs>
                  </a:gsLst>
                  <a:lin ang="5400000" scaled="0"/>
                </a:gradFill>
                <a:latin typeface="Segoe UI" panose="020B0502040204020203" pitchFamily="34" charset="0"/>
                <a:cs typeface="Segoe UI" panose="020B0502040204020203" pitchFamily="34" charset="0"/>
              </a:rPr>
              <a:t>It only took a day!</a:t>
            </a:r>
            <a:endParaRPr lang="en-US" b="1"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7554909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69239" y="1189177"/>
            <a:ext cx="11653523" cy="4710200"/>
          </a:xfrm>
        </p:spPr>
        <p:txBody>
          <a:bodyPr/>
          <a:lstStyle/>
          <a:p>
            <a:r>
              <a:rPr lang="en-US" dirty="0" smtClean="0"/>
              <a:t>Remote provisioning branding pattern</a:t>
            </a:r>
          </a:p>
          <a:p>
            <a:pPr lvl="1"/>
            <a:r>
              <a:rPr lang="en-US" dirty="0" smtClean="0"/>
              <a:t>Web </a:t>
            </a:r>
            <a:r>
              <a:rPr lang="en-US" dirty="0"/>
              <a:t>API uses Managed CSOM </a:t>
            </a:r>
            <a:r>
              <a:rPr lang="en-US" dirty="0" smtClean="0"/>
              <a:t>to</a:t>
            </a:r>
          </a:p>
          <a:p>
            <a:pPr lvl="2"/>
            <a:r>
              <a:rPr lang="en-US" dirty="0" smtClean="0"/>
              <a:t>Provision root site and sub sites</a:t>
            </a:r>
          </a:p>
          <a:p>
            <a:pPr lvl="2"/>
            <a:r>
              <a:rPr lang="en-US" dirty="0" smtClean="0"/>
              <a:t>Provision branding artifacts (Master Page, Images, CSS, JS, Page Layouts)</a:t>
            </a:r>
          </a:p>
          <a:p>
            <a:pPr lvl="2"/>
            <a:r>
              <a:rPr lang="en-US" dirty="0" smtClean="0"/>
              <a:t>Create Announcements list and add Announcements</a:t>
            </a:r>
          </a:p>
          <a:p>
            <a:pPr lvl="2"/>
            <a:r>
              <a:rPr lang="en-US" dirty="0" smtClean="0"/>
              <a:t>Create Tasks list and add Tasks</a:t>
            </a:r>
          </a:p>
          <a:p>
            <a:pPr lvl="2"/>
            <a:r>
              <a:rPr lang="en-US" dirty="0" smtClean="0"/>
              <a:t>Clear and set home page contents</a:t>
            </a:r>
          </a:p>
          <a:p>
            <a:pPr lvl="2"/>
            <a:r>
              <a:rPr lang="en-US" dirty="0" smtClean="0"/>
              <a:t>Add and install SP Apps</a:t>
            </a:r>
          </a:p>
          <a:p>
            <a:pPr lvl="2"/>
            <a:r>
              <a:rPr lang="en-US" dirty="0" smtClean="0"/>
              <a:t>Add documents to document libraries in SP Apps via App Installed event</a:t>
            </a:r>
          </a:p>
          <a:p>
            <a:pPr lvl="1"/>
            <a:r>
              <a:rPr lang="en-US" dirty="0" smtClean="0"/>
              <a:t>MSDN Code Samples Now Available!</a:t>
            </a:r>
          </a:p>
          <a:p>
            <a:pPr lvl="2"/>
            <a:r>
              <a:rPr lang="en-US" b="1" dirty="0"/>
              <a:t>SharePoint Online Solution Pack for branding and provisioning</a:t>
            </a:r>
            <a:endParaRPr lang="en-US" dirty="0"/>
          </a:p>
        </p:txBody>
      </p:sp>
      <p:sp>
        <p:nvSpPr>
          <p:cNvPr id="2" name="Title 1"/>
          <p:cNvSpPr>
            <a:spLocks noGrp="1"/>
          </p:cNvSpPr>
          <p:nvPr>
            <p:ph type="title"/>
          </p:nvPr>
        </p:nvSpPr>
        <p:spPr/>
        <p:txBody>
          <a:bodyPr/>
          <a:lstStyle/>
          <a:p>
            <a:r>
              <a:rPr lang="en-US" dirty="0" smtClean="0"/>
              <a:t>A new way to brand your sites!</a:t>
            </a:r>
            <a:endParaRPr lang="en-US" dirty="0"/>
          </a:p>
        </p:txBody>
      </p:sp>
    </p:spTree>
    <p:extLst>
      <p:ext uri="{BB962C8B-B14F-4D97-AF65-F5344CB8AC3E}">
        <p14:creationId xmlns:p14="http://schemas.microsoft.com/office/powerpoint/2010/main" val="26831188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1000"/>
                                        <p:tgtEl>
                                          <p:spTgt spid="3">
                                            <p:txEl>
                                              <p:pRg st="5" end="5"/>
                                            </p:txEl>
                                          </p:spTgt>
                                        </p:tgtEl>
                                      </p:cBhvr>
                                    </p:animEffect>
                                    <p:anim calcmode="lin" valueType="num">
                                      <p:cBhvr>
                                        <p:cTn id="3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1000"/>
                                        <p:tgtEl>
                                          <p:spTgt spid="3">
                                            <p:txEl>
                                              <p:pRg st="6" end="6"/>
                                            </p:txEl>
                                          </p:spTgt>
                                        </p:tgtEl>
                                      </p:cBhvr>
                                    </p:animEffect>
                                    <p:anim calcmode="lin" valueType="num">
                                      <p:cBhvr>
                                        <p:cTn id="3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1000"/>
                                        <p:tgtEl>
                                          <p:spTgt spid="3">
                                            <p:txEl>
                                              <p:pRg st="7" end="7"/>
                                            </p:txEl>
                                          </p:spTgt>
                                        </p:tgtEl>
                                      </p:cBhvr>
                                    </p:animEffect>
                                    <p:anim calcmode="lin" valueType="num">
                                      <p:cBhvr>
                                        <p:cTn id="4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7" end="7"/>
                                            </p:tx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1000"/>
                                        <p:tgtEl>
                                          <p:spTgt spid="3">
                                            <p:txEl>
                                              <p:pRg st="8" end="8"/>
                                            </p:txEl>
                                          </p:spTgt>
                                        </p:tgtEl>
                                      </p:cBhvr>
                                    </p:animEffect>
                                    <p:anim calcmode="lin" valueType="num">
                                      <p:cBhvr>
                                        <p:cTn id="48"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8" end="8"/>
                                            </p:txEl>
                                          </p:spTgt>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1000"/>
                                        <p:tgtEl>
                                          <p:spTgt spid="3">
                                            <p:txEl>
                                              <p:pRg st="9" end="9"/>
                                            </p:txEl>
                                          </p:spTgt>
                                        </p:tgtEl>
                                      </p:cBhvr>
                                    </p:animEffect>
                                    <p:anim calcmode="lin" valueType="num">
                                      <p:cBhvr>
                                        <p:cTn id="53"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54" dur="1000" fill="hold"/>
                                        <p:tgtEl>
                                          <p:spTgt spid="3">
                                            <p:txEl>
                                              <p:pRg st="9" end="9"/>
                                            </p:txEl>
                                          </p:spTgt>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fade">
                                      <p:cBhvr>
                                        <p:cTn id="57" dur="1000"/>
                                        <p:tgtEl>
                                          <p:spTgt spid="3">
                                            <p:txEl>
                                              <p:pRg st="10" end="10"/>
                                            </p:txEl>
                                          </p:spTgt>
                                        </p:tgtEl>
                                      </p:cBhvr>
                                    </p:animEffect>
                                    <p:anim calcmode="lin" valueType="num">
                                      <p:cBhvr>
                                        <p:cTn id="58"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59"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Windows Azure</a:t>
            </a:r>
            <a:endParaRPr lang="en-US" dirty="0"/>
          </a:p>
        </p:txBody>
      </p:sp>
    </p:spTree>
    <p:extLst>
      <p:ext uri="{BB962C8B-B14F-4D97-AF65-F5344CB8AC3E}">
        <p14:creationId xmlns:p14="http://schemas.microsoft.com/office/powerpoint/2010/main" val="2400235288"/>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64000"/>
            <a:lum/>
          </a:blip>
          <a:srcRect/>
          <a:stretch>
            <a:fillRect t="-6000" b="-6000"/>
          </a:stretch>
        </a:blipFill>
        <a:effectLst/>
      </p:bgPr>
    </p:bg>
    <p:spTree>
      <p:nvGrpSpPr>
        <p:cNvPr id="1" name=""/>
        <p:cNvGrpSpPr/>
        <p:nvPr/>
      </p:nvGrpSpPr>
      <p:grpSpPr>
        <a:xfrm>
          <a:off x="0" y="0"/>
          <a:ext cx="0" cy="0"/>
          <a:chOff x="0" y="0"/>
          <a:chExt cx="0" cy="0"/>
        </a:xfrm>
      </p:grpSpPr>
      <p:sp>
        <p:nvSpPr>
          <p:cNvPr id="4" name="Rectangle 3"/>
          <p:cNvSpPr/>
          <p:nvPr/>
        </p:nvSpPr>
        <p:spPr bwMode="auto">
          <a:xfrm>
            <a:off x="274638" y="296863"/>
            <a:ext cx="6776402" cy="5680365"/>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Content Placeholder 7"/>
          <p:cNvSpPr>
            <a:spLocks noGrp="1"/>
          </p:cNvSpPr>
          <p:nvPr>
            <p:ph type="body" sz="quarter" idx="10"/>
          </p:nvPr>
        </p:nvSpPr>
        <p:spPr>
          <a:xfrm>
            <a:off x="269239" y="1189177"/>
            <a:ext cx="11653523" cy="4444615"/>
          </a:xfrm>
        </p:spPr>
        <p:txBody>
          <a:bodyPr/>
          <a:lstStyle/>
          <a:p>
            <a:r>
              <a:rPr lang="en-US" dirty="0">
                <a:solidFill>
                  <a:schemeClr val="bg1"/>
                </a:solidFill>
              </a:rPr>
              <a:t>Web </a:t>
            </a:r>
            <a:r>
              <a:rPr lang="en-US" dirty="0" smtClean="0">
                <a:solidFill>
                  <a:schemeClr val="bg1"/>
                </a:solidFill>
              </a:rPr>
              <a:t>Sites</a:t>
            </a:r>
          </a:p>
          <a:p>
            <a:pPr lvl="1"/>
            <a:r>
              <a:rPr lang="en-US" dirty="0" smtClean="0">
                <a:solidFill>
                  <a:schemeClr val="bg2"/>
                </a:solidFill>
              </a:rPr>
              <a:t>ASP.NET MVC Web Site</a:t>
            </a:r>
          </a:p>
          <a:p>
            <a:pPr lvl="1"/>
            <a:r>
              <a:rPr lang="en-US" dirty="0" smtClean="0">
                <a:solidFill>
                  <a:schemeClr val="bg2"/>
                </a:solidFill>
              </a:rPr>
              <a:t>ASP.NET Web API</a:t>
            </a:r>
          </a:p>
          <a:p>
            <a:pPr lvl="1"/>
            <a:r>
              <a:rPr lang="en-US" dirty="0" err="1">
                <a:solidFill>
                  <a:schemeClr val="bg2"/>
                </a:solidFill>
              </a:rPr>
              <a:t>SharePointContextFilter</a:t>
            </a:r>
            <a:endParaRPr lang="en-US" dirty="0">
              <a:solidFill>
                <a:schemeClr val="bg2"/>
              </a:solidFill>
            </a:endParaRPr>
          </a:p>
          <a:p>
            <a:r>
              <a:rPr lang="en-US" dirty="0">
                <a:solidFill>
                  <a:schemeClr val="bg1"/>
                </a:solidFill>
              </a:rPr>
              <a:t>SQL </a:t>
            </a:r>
            <a:r>
              <a:rPr lang="en-US" dirty="0" smtClean="0">
                <a:solidFill>
                  <a:schemeClr val="bg1"/>
                </a:solidFill>
              </a:rPr>
              <a:t>Database</a:t>
            </a:r>
          </a:p>
          <a:p>
            <a:pPr lvl="1"/>
            <a:r>
              <a:rPr lang="en-US" dirty="0" smtClean="0">
                <a:solidFill>
                  <a:schemeClr val="bg2"/>
                </a:solidFill>
              </a:rPr>
              <a:t>Entity Framework</a:t>
            </a:r>
          </a:p>
          <a:p>
            <a:pPr lvl="1"/>
            <a:r>
              <a:rPr lang="en-US" dirty="0" smtClean="0">
                <a:solidFill>
                  <a:schemeClr val="bg2"/>
                </a:solidFill>
              </a:rPr>
              <a:t>Create Model From Cloud Database!</a:t>
            </a:r>
            <a:endParaRPr lang="en-US" dirty="0">
              <a:solidFill>
                <a:schemeClr val="bg2"/>
              </a:solidFill>
            </a:endParaRPr>
          </a:p>
          <a:p>
            <a:r>
              <a:rPr lang="en-US" dirty="0">
                <a:solidFill>
                  <a:schemeClr val="bg1"/>
                </a:solidFill>
              </a:rPr>
              <a:t>Mobile </a:t>
            </a:r>
            <a:r>
              <a:rPr lang="en-US" dirty="0" smtClean="0">
                <a:solidFill>
                  <a:schemeClr val="bg1"/>
                </a:solidFill>
              </a:rPr>
              <a:t>Services</a:t>
            </a:r>
          </a:p>
          <a:p>
            <a:pPr lvl="1"/>
            <a:r>
              <a:rPr lang="en-US" dirty="0" smtClean="0">
                <a:solidFill>
                  <a:schemeClr val="bg2"/>
                </a:solidFill>
              </a:rPr>
              <a:t>Push Notifications</a:t>
            </a:r>
            <a:endParaRPr lang="en-US" dirty="0">
              <a:solidFill>
                <a:schemeClr val="bg2"/>
              </a:solidFill>
            </a:endParaRPr>
          </a:p>
        </p:txBody>
      </p:sp>
      <p:sp>
        <p:nvSpPr>
          <p:cNvPr id="7" name="Title 6"/>
          <p:cNvSpPr>
            <a:spLocks noGrp="1"/>
          </p:cNvSpPr>
          <p:nvPr>
            <p:ph type="title"/>
          </p:nvPr>
        </p:nvSpPr>
        <p:spPr/>
        <p:txBody>
          <a:bodyPr/>
          <a:lstStyle/>
          <a:p>
            <a:r>
              <a:rPr lang="en-US" dirty="0" smtClean="0">
                <a:solidFill>
                  <a:schemeClr val="accent2"/>
                </a:solidFill>
              </a:rPr>
              <a:t>You name it, I can do it!</a:t>
            </a:r>
            <a:endParaRPr lang="en-US" dirty="0">
              <a:solidFill>
                <a:schemeClr val="accent2"/>
              </a:solidFill>
            </a:endParaRPr>
          </a:p>
        </p:txBody>
      </p:sp>
    </p:spTree>
    <p:extLst>
      <p:ext uri="{BB962C8B-B14F-4D97-AF65-F5344CB8AC3E}">
        <p14:creationId xmlns:p14="http://schemas.microsoft.com/office/powerpoint/2010/main" val="24337502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fade">
                                      <p:cBhvr>
                                        <p:cTn id="10" dur="500"/>
                                        <p:tgtEl>
                                          <p:spTgt spid="8">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animEffect transition="in" filter="fade">
                                      <p:cBhvr>
                                        <p:cTn id="13" dur="500"/>
                                        <p:tgtEl>
                                          <p:spTgt spid="8">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xEl>
                                              <p:pRg st="3" end="3"/>
                                            </p:txEl>
                                          </p:spTgt>
                                        </p:tgtEl>
                                        <p:attrNameLst>
                                          <p:attrName>style.visibility</p:attrName>
                                        </p:attrNameLst>
                                      </p:cBhvr>
                                      <p:to>
                                        <p:strVal val="visible"/>
                                      </p:to>
                                    </p:set>
                                    <p:animEffect transition="in" filter="fade">
                                      <p:cBhvr>
                                        <p:cTn id="16" dur="500"/>
                                        <p:tgtEl>
                                          <p:spTgt spid="8">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8">
                                            <p:txEl>
                                              <p:pRg st="4" end="4"/>
                                            </p:txEl>
                                          </p:spTgt>
                                        </p:tgtEl>
                                        <p:attrNameLst>
                                          <p:attrName>style.visibility</p:attrName>
                                        </p:attrNameLst>
                                      </p:cBhvr>
                                      <p:to>
                                        <p:strVal val="visible"/>
                                      </p:to>
                                    </p:set>
                                    <p:animEffect transition="in" filter="fade">
                                      <p:cBhvr>
                                        <p:cTn id="21" dur="500"/>
                                        <p:tgtEl>
                                          <p:spTgt spid="8">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
                                            <p:txEl>
                                              <p:pRg st="5" end="5"/>
                                            </p:txEl>
                                          </p:spTgt>
                                        </p:tgtEl>
                                        <p:attrNameLst>
                                          <p:attrName>style.visibility</p:attrName>
                                        </p:attrNameLst>
                                      </p:cBhvr>
                                      <p:to>
                                        <p:strVal val="visible"/>
                                      </p:to>
                                    </p:set>
                                    <p:animEffect transition="in" filter="fade">
                                      <p:cBhvr>
                                        <p:cTn id="24" dur="500"/>
                                        <p:tgtEl>
                                          <p:spTgt spid="8">
                                            <p:txEl>
                                              <p:pRg st="5" end="5"/>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xEl>
                                              <p:pRg st="6" end="6"/>
                                            </p:txEl>
                                          </p:spTgt>
                                        </p:tgtEl>
                                        <p:attrNameLst>
                                          <p:attrName>style.visibility</p:attrName>
                                        </p:attrNameLst>
                                      </p:cBhvr>
                                      <p:to>
                                        <p:strVal val="visible"/>
                                      </p:to>
                                    </p:set>
                                    <p:animEffect transition="in" filter="fade">
                                      <p:cBhvr>
                                        <p:cTn id="27" dur="500"/>
                                        <p:tgtEl>
                                          <p:spTgt spid="8">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xEl>
                                              <p:pRg st="7" end="7"/>
                                            </p:txEl>
                                          </p:spTgt>
                                        </p:tgtEl>
                                        <p:attrNameLst>
                                          <p:attrName>style.visibility</p:attrName>
                                        </p:attrNameLst>
                                      </p:cBhvr>
                                      <p:to>
                                        <p:strVal val="visible"/>
                                      </p:to>
                                    </p:set>
                                    <p:animEffect transition="in" filter="fade">
                                      <p:cBhvr>
                                        <p:cTn id="32" dur="500"/>
                                        <p:tgtEl>
                                          <p:spTgt spid="8">
                                            <p:txEl>
                                              <p:pRg st="7" end="7"/>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8">
                                            <p:txEl>
                                              <p:pRg st="8" end="8"/>
                                            </p:txEl>
                                          </p:spTgt>
                                        </p:tgtEl>
                                        <p:attrNameLst>
                                          <p:attrName>style.visibility</p:attrName>
                                        </p:attrNameLst>
                                      </p:cBhvr>
                                      <p:to>
                                        <p:strVal val="visible"/>
                                      </p:to>
                                    </p:set>
                                    <p:animEffect transition="in" filter="fade">
                                      <p:cBhvr>
                                        <p:cTn id="35" dur="500"/>
                                        <p:tgtEl>
                                          <p:spTgt spid="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Apps for Office</a:t>
            </a:r>
            <a:endParaRPr lang="en-US" dirty="0"/>
          </a:p>
        </p:txBody>
      </p:sp>
    </p:spTree>
    <p:extLst>
      <p:ext uri="{BB962C8B-B14F-4D97-AF65-F5344CB8AC3E}">
        <p14:creationId xmlns:p14="http://schemas.microsoft.com/office/powerpoint/2010/main" val="3909304466"/>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type="body" sz="quarter" idx="10"/>
          </p:nvPr>
        </p:nvSpPr>
        <p:spPr>
          <a:xfrm>
            <a:off x="269239" y="1189177"/>
            <a:ext cx="5500169" cy="3382529"/>
          </a:xfrm>
        </p:spPr>
        <p:txBody>
          <a:bodyPr/>
          <a:lstStyle/>
          <a:p>
            <a:endParaRPr lang="en-US" dirty="0" smtClean="0"/>
          </a:p>
          <a:p>
            <a:endParaRPr lang="en-US" dirty="0"/>
          </a:p>
          <a:p>
            <a:r>
              <a:rPr lang="en-US" dirty="0" smtClean="0"/>
              <a:t>What is an App for Office?</a:t>
            </a:r>
          </a:p>
          <a:p>
            <a:r>
              <a:rPr lang="en-US" dirty="0" smtClean="0"/>
              <a:t>What can it do?</a:t>
            </a:r>
          </a:p>
          <a:p>
            <a:r>
              <a:rPr lang="en-US" dirty="0" smtClean="0"/>
              <a:t>Mix and match</a:t>
            </a:r>
          </a:p>
        </p:txBody>
      </p:sp>
      <p:sp>
        <p:nvSpPr>
          <p:cNvPr id="7" name="Title 6"/>
          <p:cNvSpPr>
            <a:spLocks noGrp="1"/>
          </p:cNvSpPr>
          <p:nvPr>
            <p:ph type="title"/>
          </p:nvPr>
        </p:nvSpPr>
        <p:spPr/>
        <p:txBody>
          <a:bodyPr/>
          <a:lstStyle/>
          <a:p>
            <a:r>
              <a:rPr lang="en-US" dirty="0" smtClean="0"/>
              <a:t>There’s an App for that, even Office!</a:t>
            </a:r>
            <a:endParaRPr lang="en-US" dirty="0"/>
          </a:p>
        </p:txBody>
      </p:sp>
      <p:sp>
        <p:nvSpPr>
          <p:cNvPr id="6" name="Rectangle 6"/>
          <p:cNvSpPr>
            <a:spLocks noChangeArrowheads="1"/>
          </p:cNvSpPr>
          <p:nvPr/>
        </p:nvSpPr>
        <p:spPr bwMode="auto">
          <a:xfrm>
            <a:off x="5990253" y="2088841"/>
            <a:ext cx="5616706" cy="4207565"/>
          </a:xfrm>
          <a:prstGeom prst="rect">
            <a:avLst/>
          </a:prstGeom>
          <a:ln>
            <a:headEnd/>
            <a:tailEn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endParaRPr lang="en-US" sz="1600">
              <a:solidFill>
                <a:schemeClr val="bg1"/>
              </a:solidFill>
            </a:endParaRPr>
          </a:p>
        </p:txBody>
      </p:sp>
      <p:sp>
        <p:nvSpPr>
          <p:cNvPr id="10" name="Rectangle 8"/>
          <p:cNvSpPr>
            <a:spLocks noChangeArrowheads="1"/>
          </p:cNvSpPr>
          <p:nvPr/>
        </p:nvSpPr>
        <p:spPr bwMode="auto">
          <a:xfrm>
            <a:off x="6087529" y="2204455"/>
            <a:ext cx="5422153" cy="722280"/>
          </a:xfrm>
          <a:prstGeom prst="rect">
            <a:avLst/>
          </a:prstGeom>
          <a:solidFill>
            <a:schemeClr val="accent4"/>
          </a:solidFill>
          <a:ln>
            <a:headEnd/>
            <a:tailEn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n-US" sz="1600" dirty="0">
                <a:solidFill>
                  <a:schemeClr val="bg1"/>
                </a:solidFill>
              </a:rPr>
              <a:t>Office Client Toolbar</a:t>
            </a:r>
          </a:p>
        </p:txBody>
      </p:sp>
      <p:sp>
        <p:nvSpPr>
          <p:cNvPr id="16" name="Rectangle 14"/>
          <p:cNvSpPr>
            <a:spLocks noChangeArrowheads="1"/>
          </p:cNvSpPr>
          <p:nvPr/>
        </p:nvSpPr>
        <p:spPr bwMode="auto">
          <a:xfrm>
            <a:off x="6087529" y="3041447"/>
            <a:ext cx="4162892" cy="3157988"/>
          </a:xfrm>
          <a:prstGeom prst="rect">
            <a:avLst/>
          </a:prstGeom>
          <a:solidFill>
            <a:schemeClr val="accent4"/>
          </a:solidFill>
          <a:ln>
            <a:headEnd/>
            <a:tailEnd/>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anchor="t" anchorCtr="0" compatLnSpc="1">
            <a:prstTxWarp prst="textNoShape">
              <a:avLst/>
            </a:prstTxWarp>
          </a:bodyPr>
          <a:lstStyle/>
          <a:p>
            <a:pPr algn="ctr"/>
            <a:endParaRPr lang="en-US" sz="1600" dirty="0" smtClean="0">
              <a:solidFill>
                <a:schemeClr val="bg1"/>
              </a:solidFill>
            </a:endParaRPr>
          </a:p>
          <a:p>
            <a:pPr algn="ctr"/>
            <a:endParaRPr lang="en-US" sz="1600" dirty="0">
              <a:solidFill>
                <a:schemeClr val="bg1"/>
              </a:solidFill>
            </a:endParaRPr>
          </a:p>
          <a:p>
            <a:pPr algn="ctr"/>
            <a:r>
              <a:rPr lang="en-US" sz="1600" dirty="0" smtClean="0">
                <a:solidFill>
                  <a:schemeClr val="bg1"/>
                </a:solidFill>
              </a:rPr>
              <a:t>Office Document Body</a:t>
            </a:r>
            <a:endParaRPr lang="en-US" sz="1600" dirty="0">
              <a:solidFill>
                <a:schemeClr val="bg1"/>
              </a:solidFill>
            </a:endParaRPr>
          </a:p>
        </p:txBody>
      </p:sp>
      <p:sp>
        <p:nvSpPr>
          <p:cNvPr id="37" name="Rectangle 38"/>
          <p:cNvSpPr>
            <a:spLocks noChangeArrowheads="1"/>
          </p:cNvSpPr>
          <p:nvPr/>
        </p:nvSpPr>
        <p:spPr bwMode="auto">
          <a:xfrm>
            <a:off x="10347697" y="3041456"/>
            <a:ext cx="1161985" cy="3157988"/>
          </a:xfrm>
          <a:prstGeom prst="rect">
            <a:avLst/>
          </a:prstGeom>
          <a:solidFill>
            <a:schemeClr val="tx2"/>
          </a:solidFill>
          <a:ln>
            <a:solidFill>
              <a:schemeClr val="tx2"/>
            </a:solidFill>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n-US" sz="1600" dirty="0">
                <a:solidFill>
                  <a:schemeClr val="bg1"/>
                </a:solidFill>
              </a:rPr>
              <a:t>Task Pane</a:t>
            </a:r>
          </a:p>
          <a:p>
            <a:pPr lvl="0" algn="ctr" eaLnBrk="0" fontAlgn="base" hangingPunct="0">
              <a:spcBef>
                <a:spcPct val="0"/>
              </a:spcBef>
              <a:spcAft>
                <a:spcPct val="0"/>
              </a:spcAft>
            </a:pPr>
            <a:endParaRPr lang="en-US" sz="1600" dirty="0">
              <a:solidFill>
                <a:schemeClr val="bg1"/>
              </a:solidFill>
            </a:endParaRPr>
          </a:p>
          <a:p>
            <a:pPr lvl="0" algn="ctr" eaLnBrk="0" fontAlgn="base" hangingPunct="0">
              <a:spcBef>
                <a:spcPct val="0"/>
              </a:spcBef>
              <a:spcAft>
                <a:spcPct val="0"/>
              </a:spcAft>
            </a:pPr>
            <a:r>
              <a:rPr lang="en-US" sz="1600" dirty="0" smtClean="0">
                <a:solidFill>
                  <a:schemeClr val="bg1"/>
                </a:solidFill>
              </a:rPr>
              <a:t>App </a:t>
            </a:r>
            <a:r>
              <a:rPr lang="en-US" sz="1600" dirty="0">
                <a:solidFill>
                  <a:schemeClr val="bg1"/>
                </a:solidFill>
              </a:rPr>
              <a:t>for</a:t>
            </a:r>
          </a:p>
          <a:p>
            <a:pPr lvl="0" algn="ctr" eaLnBrk="0" fontAlgn="base" hangingPunct="0">
              <a:spcBef>
                <a:spcPct val="0"/>
              </a:spcBef>
              <a:spcAft>
                <a:spcPct val="0"/>
              </a:spcAft>
            </a:pPr>
            <a:r>
              <a:rPr lang="en-US" sz="1600" dirty="0">
                <a:solidFill>
                  <a:schemeClr val="bg1"/>
                </a:solidFill>
              </a:rPr>
              <a:t> Office</a:t>
            </a:r>
          </a:p>
        </p:txBody>
      </p:sp>
      <p:sp>
        <p:nvSpPr>
          <p:cNvPr id="42" name="Rectangle 38"/>
          <p:cNvSpPr>
            <a:spLocks noChangeArrowheads="1"/>
          </p:cNvSpPr>
          <p:nvPr/>
        </p:nvSpPr>
        <p:spPr bwMode="auto">
          <a:xfrm>
            <a:off x="6425998" y="4385388"/>
            <a:ext cx="3603578" cy="1287624"/>
          </a:xfrm>
          <a:prstGeom prst="rect">
            <a:avLst/>
          </a:prstGeom>
          <a:solidFill>
            <a:schemeClr val="tx2"/>
          </a:solidFill>
          <a:ln>
            <a:solidFill>
              <a:schemeClr val="tx2"/>
            </a:solidFill>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en-US" sz="1600" dirty="0" smtClean="0">
                <a:solidFill>
                  <a:schemeClr val="bg1"/>
                </a:solidFill>
              </a:rPr>
              <a:t>App </a:t>
            </a:r>
            <a:r>
              <a:rPr lang="en-US" sz="1600" dirty="0">
                <a:solidFill>
                  <a:schemeClr val="bg1"/>
                </a:solidFill>
              </a:rPr>
              <a:t>for</a:t>
            </a:r>
          </a:p>
          <a:p>
            <a:pPr lvl="0" algn="ctr" eaLnBrk="0" fontAlgn="base" hangingPunct="0">
              <a:spcBef>
                <a:spcPct val="0"/>
              </a:spcBef>
              <a:spcAft>
                <a:spcPct val="0"/>
              </a:spcAft>
            </a:pPr>
            <a:r>
              <a:rPr lang="en-US" sz="1600" dirty="0">
                <a:solidFill>
                  <a:schemeClr val="bg1"/>
                </a:solidFill>
              </a:rPr>
              <a:t> Office</a:t>
            </a:r>
          </a:p>
        </p:txBody>
      </p:sp>
    </p:spTree>
    <p:extLst>
      <p:ext uri="{BB962C8B-B14F-4D97-AF65-F5344CB8AC3E}">
        <p14:creationId xmlns:p14="http://schemas.microsoft.com/office/powerpoint/2010/main" val="269551623"/>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8188861" y="4364366"/>
            <a:ext cx="3718211" cy="1934440"/>
          </a:xfrm>
        </p:spPr>
        <p:txBody>
          <a:bodyPr/>
          <a:lstStyle/>
          <a:p>
            <a:r>
              <a:rPr lang="en-US" dirty="0" smtClean="0">
                <a:solidFill>
                  <a:schemeClr val="bg1"/>
                </a:solidFill>
              </a:rPr>
              <a:t>Architectural Patterns</a:t>
            </a:r>
          </a:p>
          <a:p>
            <a:r>
              <a:rPr lang="en-US" dirty="0" smtClean="0">
                <a:solidFill>
                  <a:schemeClr val="bg1"/>
                </a:solidFill>
              </a:rPr>
              <a:t>Templates</a:t>
            </a:r>
            <a:endParaRPr lang="en-US" dirty="0">
              <a:solidFill>
                <a:schemeClr val="bg1"/>
              </a:solidFill>
            </a:endParaRPr>
          </a:p>
        </p:txBody>
      </p:sp>
      <p:sp>
        <p:nvSpPr>
          <p:cNvPr id="2" name="Title 1"/>
          <p:cNvSpPr>
            <a:spLocks noGrp="1"/>
          </p:cNvSpPr>
          <p:nvPr>
            <p:ph type="title"/>
          </p:nvPr>
        </p:nvSpPr>
        <p:spPr>
          <a:xfrm>
            <a:off x="6539078" y="1192816"/>
            <a:ext cx="5440197" cy="899665"/>
          </a:xfrm>
        </p:spPr>
        <p:txBody>
          <a:bodyPr/>
          <a:lstStyle/>
          <a:p>
            <a:r>
              <a:rPr lang="en-US" sz="6600" dirty="0" smtClean="0">
                <a:solidFill>
                  <a:schemeClr val="bg1"/>
                </a:solidFill>
              </a:rPr>
              <a:t>Sounds pretty cool, how do I make one?</a:t>
            </a:r>
            <a:endParaRPr lang="en-US" sz="6600" dirty="0">
              <a:solidFill>
                <a:schemeClr val="bg1"/>
              </a:solidFill>
            </a:endParaRPr>
          </a:p>
        </p:txBody>
      </p:sp>
    </p:spTree>
    <p:extLst>
      <p:ext uri="{BB962C8B-B14F-4D97-AF65-F5344CB8AC3E}">
        <p14:creationId xmlns:p14="http://schemas.microsoft.com/office/powerpoint/2010/main" val="20930559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69239" y="1189177"/>
            <a:ext cx="11653523" cy="5580117"/>
          </a:xfrm>
        </p:spPr>
        <p:txBody>
          <a:bodyPr/>
          <a:lstStyle/>
          <a:p>
            <a:r>
              <a:rPr lang="en-US" dirty="0"/>
              <a:t>Data </a:t>
            </a:r>
            <a:r>
              <a:rPr lang="en-US" dirty="0" smtClean="0"/>
              <a:t>Source</a:t>
            </a:r>
          </a:p>
          <a:p>
            <a:pPr lvl="1"/>
            <a:r>
              <a:rPr lang="en-US" sz="2000" dirty="0"/>
              <a:t>Windows Azure SQL Database</a:t>
            </a:r>
          </a:p>
          <a:p>
            <a:r>
              <a:rPr lang="en-US" dirty="0" smtClean="0"/>
              <a:t>Data </a:t>
            </a:r>
            <a:r>
              <a:rPr lang="en-US" dirty="0"/>
              <a:t>Access Model</a:t>
            </a:r>
          </a:p>
          <a:p>
            <a:pPr lvl="1"/>
            <a:r>
              <a:rPr lang="en-US" sz="2000" dirty="0" smtClean="0"/>
              <a:t>JQuery invokes ASP.NET Web </a:t>
            </a:r>
            <a:r>
              <a:rPr lang="en-US" sz="2000" dirty="0"/>
              <a:t>API</a:t>
            </a:r>
          </a:p>
          <a:p>
            <a:pPr lvl="1"/>
            <a:r>
              <a:rPr lang="en-US" sz="2000" dirty="0" smtClean="0"/>
              <a:t>ASP.NET Web </a:t>
            </a:r>
            <a:r>
              <a:rPr lang="en-US" sz="2000" dirty="0"/>
              <a:t>API uses Entity Framework to </a:t>
            </a:r>
          </a:p>
          <a:p>
            <a:pPr lvl="1"/>
            <a:r>
              <a:rPr lang="en-US" sz="2000" dirty="0"/>
              <a:t>	Query Windows Azure SQL Database</a:t>
            </a:r>
          </a:p>
          <a:p>
            <a:r>
              <a:rPr lang="en-US" dirty="0" smtClean="0"/>
              <a:t>UI </a:t>
            </a:r>
            <a:r>
              <a:rPr lang="en-US" dirty="0"/>
              <a:t>Model</a:t>
            </a:r>
          </a:p>
          <a:p>
            <a:pPr lvl="1"/>
            <a:r>
              <a:rPr lang="en-US" sz="2000" dirty="0"/>
              <a:t>Office.js</a:t>
            </a:r>
          </a:p>
          <a:p>
            <a:pPr lvl="2"/>
            <a:r>
              <a:rPr lang="en-US" sz="2000" dirty="0"/>
              <a:t>Office.context.document.url</a:t>
            </a:r>
          </a:p>
          <a:p>
            <a:pPr lvl="3"/>
            <a:r>
              <a:rPr lang="en-US" sz="1608" dirty="0"/>
              <a:t>Available after document is saved</a:t>
            </a:r>
          </a:p>
          <a:p>
            <a:pPr lvl="3"/>
            <a:r>
              <a:rPr lang="en-US" sz="1608" dirty="0"/>
              <a:t>Pre-provisioning makes documents ready to go!</a:t>
            </a:r>
          </a:p>
          <a:p>
            <a:pPr lvl="3"/>
            <a:r>
              <a:rPr lang="en-US" sz="1608" dirty="0"/>
              <a:t>Does not apply to Mail Apps for </a:t>
            </a:r>
            <a:r>
              <a:rPr lang="en-US" sz="1608" dirty="0" smtClean="0"/>
              <a:t>Office</a:t>
            </a:r>
            <a:endParaRPr lang="en-US" sz="2000" dirty="0" smtClean="0"/>
          </a:p>
          <a:p>
            <a:pPr lvl="1"/>
            <a:r>
              <a:rPr lang="en-US" sz="2000" dirty="0" smtClean="0"/>
              <a:t>Windows </a:t>
            </a:r>
            <a:r>
              <a:rPr lang="en-US" sz="2000" dirty="0"/>
              <a:t>Azure Web Site</a:t>
            </a:r>
          </a:p>
          <a:p>
            <a:pPr lvl="1"/>
            <a:r>
              <a:rPr lang="en-US" sz="2000" dirty="0" smtClean="0"/>
              <a:t>HTML / CSS / JQuery</a:t>
            </a:r>
            <a:endParaRPr lang="en-US" sz="2000" dirty="0"/>
          </a:p>
        </p:txBody>
      </p:sp>
      <p:sp>
        <p:nvSpPr>
          <p:cNvPr id="3" name="Title 2"/>
          <p:cNvSpPr>
            <a:spLocks noGrp="1"/>
          </p:cNvSpPr>
          <p:nvPr>
            <p:ph type="title"/>
          </p:nvPr>
        </p:nvSpPr>
        <p:spPr/>
        <p:txBody>
          <a:bodyPr/>
          <a:lstStyle/>
          <a:p>
            <a:r>
              <a:rPr lang="en-US" dirty="0" smtClean="0"/>
              <a:t>Here’s the pattern we used</a:t>
            </a:r>
            <a:endParaRPr lang="en-US" dirty="0"/>
          </a:p>
        </p:txBody>
      </p:sp>
    </p:spTree>
    <p:extLst>
      <p:ext uri="{BB962C8B-B14F-4D97-AF65-F5344CB8AC3E}">
        <p14:creationId xmlns:p14="http://schemas.microsoft.com/office/powerpoint/2010/main" val="3249217724"/>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is this guy?</a:t>
            </a:r>
            <a:endParaRPr lang="en-US" dirty="0"/>
          </a:p>
        </p:txBody>
      </p:sp>
      <p:sp>
        <p:nvSpPr>
          <p:cNvPr id="3" name="Content Placeholder 2"/>
          <p:cNvSpPr>
            <a:spLocks noGrp="1"/>
          </p:cNvSpPr>
          <p:nvPr>
            <p:ph type="body" sz="quarter" idx="11"/>
          </p:nvPr>
        </p:nvSpPr>
        <p:spPr>
          <a:xfrm>
            <a:off x="269240" y="1189176"/>
            <a:ext cx="7594600" cy="897201"/>
          </a:xfrm>
        </p:spPr>
        <p:txBody>
          <a:bodyPr>
            <a:normAutofit fontScale="25000" lnSpcReduction="20000"/>
          </a:bodyPr>
          <a:lstStyle/>
          <a:p>
            <a:pPr marL="0" indent="0">
              <a:buNone/>
            </a:pPr>
            <a:r>
              <a:rPr lang="en-US" sz="16000" dirty="0"/>
              <a:t>Todd Baginski</a:t>
            </a:r>
          </a:p>
          <a:p>
            <a:pPr marL="0" indent="0">
              <a:buNone/>
            </a:pPr>
            <a:endParaRPr lang="en-US" sz="9600" dirty="0" smtClean="0">
              <a:solidFill>
                <a:schemeClr val="tx2"/>
              </a:solidFill>
              <a:latin typeface="+mn-lt"/>
            </a:endParaRPr>
          </a:p>
          <a:p>
            <a:pPr marL="0" indent="0">
              <a:buNone/>
            </a:pPr>
            <a:r>
              <a:rPr lang="en-US" sz="9600" dirty="0" smtClean="0">
                <a:solidFill>
                  <a:schemeClr val="tx2"/>
                </a:solidFill>
                <a:latin typeface="+mn-lt"/>
              </a:rPr>
              <a:t>Vice President, Mobility &amp; SharePoint Solutions, </a:t>
            </a:r>
          </a:p>
          <a:p>
            <a:pPr marL="0" indent="0">
              <a:buNone/>
            </a:pPr>
            <a:r>
              <a:rPr lang="en-US" sz="9600" dirty="0" smtClean="0">
                <a:solidFill>
                  <a:schemeClr val="tx2"/>
                </a:solidFill>
                <a:latin typeface="+mn-lt"/>
              </a:rPr>
              <a:t>CANVIZ Consulting</a:t>
            </a:r>
          </a:p>
          <a:p>
            <a:pPr marL="0" indent="0">
              <a:buNone/>
            </a:pPr>
            <a:endParaRPr lang="en-US" sz="8000" dirty="0" smtClean="0">
              <a:gradFill>
                <a:gsLst>
                  <a:gs pos="1250">
                    <a:schemeClr val="tx1"/>
                  </a:gs>
                  <a:gs pos="100000">
                    <a:schemeClr val="tx1"/>
                  </a:gs>
                </a:gsLst>
                <a:lin ang="5400000" scaled="0"/>
              </a:gradFill>
              <a:latin typeface="+mn-lt"/>
            </a:endParaRPr>
          </a:p>
          <a:p>
            <a:r>
              <a:rPr lang="en-US" sz="9600" dirty="0" smtClean="0">
                <a:solidFill>
                  <a:schemeClr val="tx1"/>
                </a:solidFill>
                <a:latin typeface="+mn-lt"/>
              </a:rPr>
              <a:t>Wannabe </a:t>
            </a:r>
            <a:r>
              <a:rPr lang="en-US" sz="9600" dirty="0">
                <a:solidFill>
                  <a:schemeClr val="tx1"/>
                </a:solidFill>
                <a:latin typeface="+mn-lt"/>
              </a:rPr>
              <a:t>ski patroller &amp; ski </a:t>
            </a:r>
            <a:r>
              <a:rPr lang="en-US" sz="9600" dirty="0" smtClean="0">
                <a:solidFill>
                  <a:schemeClr val="tx1"/>
                </a:solidFill>
                <a:latin typeface="+mn-lt"/>
              </a:rPr>
              <a:t>instructor and 8 </a:t>
            </a:r>
            <a:r>
              <a:rPr lang="en-US" sz="9600" dirty="0">
                <a:solidFill>
                  <a:schemeClr val="tx1"/>
                </a:solidFill>
                <a:latin typeface="+mn-lt"/>
              </a:rPr>
              <a:t>Time SharePoint MVP</a:t>
            </a:r>
          </a:p>
          <a:p>
            <a:pPr marL="0" indent="0">
              <a:buNone/>
            </a:pPr>
            <a:endParaRPr lang="en-US" sz="8000" dirty="0" smtClean="0">
              <a:gradFill>
                <a:gsLst>
                  <a:gs pos="1250">
                    <a:schemeClr val="tx1"/>
                  </a:gs>
                  <a:gs pos="100000">
                    <a:schemeClr val="tx1"/>
                  </a:gs>
                </a:gsLst>
                <a:lin ang="5400000" scaled="0"/>
              </a:gradFill>
              <a:latin typeface="+mn-lt"/>
            </a:endParaRPr>
          </a:p>
          <a:p>
            <a:endParaRPr lang="en-US" sz="8000" dirty="0">
              <a:gradFill>
                <a:gsLst>
                  <a:gs pos="1250">
                    <a:schemeClr val="tx1"/>
                  </a:gs>
                  <a:gs pos="100000">
                    <a:schemeClr val="tx1"/>
                  </a:gs>
                </a:gsLst>
                <a:lin ang="5400000" scaled="0"/>
              </a:gradFill>
            </a:endParaRPr>
          </a:p>
          <a:p>
            <a:pPr marL="0" indent="0">
              <a:buNone/>
            </a:pPr>
            <a:endParaRPr lang="en-US" sz="8000" dirty="0">
              <a:gradFill>
                <a:gsLst>
                  <a:gs pos="1250">
                    <a:schemeClr val="tx1"/>
                  </a:gs>
                  <a:gs pos="100000">
                    <a:schemeClr val="tx1"/>
                  </a:gs>
                </a:gsLst>
                <a:lin ang="5400000" scaled="0"/>
              </a:gradFill>
              <a:latin typeface="+mn-lt"/>
            </a:endParaRPr>
          </a:p>
          <a:p>
            <a:pPr marL="0" indent="0">
              <a:buNone/>
            </a:pPr>
            <a:endParaRPr lang="en-US" sz="8000" dirty="0" smtClean="0">
              <a:gradFill>
                <a:gsLst>
                  <a:gs pos="1250">
                    <a:schemeClr val="tx1"/>
                  </a:gs>
                  <a:gs pos="100000">
                    <a:schemeClr val="tx1"/>
                  </a:gs>
                </a:gsLst>
                <a:lin ang="5400000" scaled="0"/>
              </a:gradFill>
              <a:latin typeface="+mn-lt"/>
            </a:endParaRPr>
          </a:p>
          <a:p>
            <a:pPr marL="0" indent="0">
              <a:buNone/>
            </a:pPr>
            <a:endParaRPr lang="en-US" sz="8000" dirty="0">
              <a:gradFill>
                <a:gsLst>
                  <a:gs pos="1250">
                    <a:schemeClr val="tx1"/>
                  </a:gs>
                  <a:gs pos="100000">
                    <a:schemeClr val="tx1"/>
                  </a:gs>
                </a:gsLst>
                <a:lin ang="5400000" scaled="0"/>
              </a:gradFill>
              <a:latin typeface="+mn-lt"/>
            </a:endParaRPr>
          </a:p>
          <a:p>
            <a:pPr marL="0" indent="0">
              <a:buNone/>
            </a:pPr>
            <a:endParaRPr lang="en-US" sz="8000" dirty="0" smtClean="0">
              <a:gradFill>
                <a:gsLst>
                  <a:gs pos="1250">
                    <a:schemeClr val="tx1"/>
                  </a:gs>
                  <a:gs pos="100000">
                    <a:schemeClr val="tx1"/>
                  </a:gs>
                </a:gsLst>
                <a:lin ang="5400000" scaled="0"/>
              </a:gradFill>
              <a:latin typeface="+mn-lt"/>
            </a:endParaRPr>
          </a:p>
          <a:p>
            <a:pPr marL="0" indent="0">
              <a:buNone/>
            </a:pPr>
            <a:endParaRPr lang="en-US" sz="8000" dirty="0">
              <a:gradFill>
                <a:gsLst>
                  <a:gs pos="1250">
                    <a:schemeClr val="tx1"/>
                  </a:gs>
                  <a:gs pos="100000">
                    <a:schemeClr val="tx1"/>
                  </a:gs>
                </a:gsLst>
                <a:lin ang="5400000" scaled="0"/>
              </a:gradFill>
              <a:latin typeface="+mn-lt"/>
            </a:endParaRPr>
          </a:p>
          <a:p>
            <a:pPr marL="0" indent="0">
              <a:buNone/>
            </a:pPr>
            <a:r>
              <a:rPr lang="en-US" sz="8000" dirty="0" smtClean="0">
                <a:gradFill>
                  <a:gsLst>
                    <a:gs pos="1250">
                      <a:schemeClr val="tx1"/>
                    </a:gs>
                    <a:gs pos="100000">
                      <a:schemeClr val="tx1"/>
                    </a:gs>
                  </a:gsLst>
                  <a:lin ang="5400000" scaled="0"/>
                </a:gradFill>
                <a:latin typeface="+mn-lt"/>
              </a:rPr>
              <a:t>     </a:t>
            </a:r>
            <a:endParaRPr lang="en-US" sz="8000" dirty="0">
              <a:gradFill>
                <a:gsLst>
                  <a:gs pos="1250">
                    <a:schemeClr val="tx1"/>
                  </a:gs>
                  <a:gs pos="100000">
                    <a:schemeClr val="tx1"/>
                  </a:gs>
                </a:gsLst>
                <a:lin ang="5400000" scaled="0"/>
              </a:gradFill>
              <a:latin typeface="+mn-lt"/>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07342" y="1211263"/>
            <a:ext cx="3278747" cy="3278747"/>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a:blip r:embed="rId4"/>
          <a:stretch>
            <a:fillRect/>
          </a:stretch>
        </p:blipFill>
        <p:spPr>
          <a:xfrm>
            <a:off x="8426964" y="4868862"/>
            <a:ext cx="3475037" cy="1393941"/>
          </a:xfrm>
          <a:prstGeom prst="rect">
            <a:avLst/>
          </a:prstGeom>
        </p:spPr>
      </p:pic>
      <p:pic>
        <p:nvPicPr>
          <p:cNvPr id="11" name="Picture 10"/>
          <p:cNvPicPr>
            <a:picLocks noChangeAspect="1"/>
          </p:cNvPicPr>
          <p:nvPr/>
        </p:nvPicPr>
        <p:blipFill>
          <a:blip r:embed="rId5"/>
          <a:stretch>
            <a:fillRect/>
          </a:stretch>
        </p:blipFill>
        <p:spPr>
          <a:xfrm>
            <a:off x="446863" y="4686300"/>
            <a:ext cx="273468" cy="273468"/>
          </a:xfrm>
          <a:prstGeom prst="rect">
            <a:avLst/>
          </a:prstGeom>
        </p:spPr>
      </p:pic>
      <p:sp>
        <p:nvSpPr>
          <p:cNvPr id="6" name="TextBox 5"/>
          <p:cNvSpPr txBox="1"/>
          <p:nvPr/>
        </p:nvSpPr>
        <p:spPr>
          <a:xfrm>
            <a:off x="269240" y="4490010"/>
            <a:ext cx="7986118" cy="1834348"/>
          </a:xfrm>
          <a:prstGeom prst="rect">
            <a:avLst/>
          </a:prstGeom>
          <a:noFill/>
        </p:spPr>
        <p:txBody>
          <a:bodyPr wrap="square" lIns="182880" tIns="146304" rIns="182880" bIns="146304" rtlCol="0">
            <a:spAutoFit/>
          </a:bodyPr>
          <a:lstStyle/>
          <a:p>
            <a:r>
              <a:rPr lang="en-US" sz="2000" dirty="0">
                <a:solidFill>
                  <a:schemeClr val="accent2"/>
                </a:solidFill>
              </a:rPr>
              <a:t> </a:t>
            </a:r>
            <a:r>
              <a:rPr lang="en-US" sz="2000" dirty="0" smtClean="0">
                <a:solidFill>
                  <a:schemeClr val="accent2"/>
                </a:solidFill>
              </a:rPr>
              <a:t>    @</a:t>
            </a:r>
            <a:r>
              <a:rPr lang="en-US" sz="2000" dirty="0" err="1" smtClean="0">
                <a:solidFill>
                  <a:schemeClr val="accent2"/>
                </a:solidFill>
              </a:rPr>
              <a:t>toddbaginski</a:t>
            </a:r>
            <a:endParaRPr lang="en-US" sz="2000" dirty="0" smtClean="0">
              <a:solidFill>
                <a:schemeClr val="accent2"/>
              </a:solidFill>
            </a:endParaRPr>
          </a:p>
          <a:p>
            <a:r>
              <a:rPr lang="en-US" sz="2000" dirty="0" smtClean="0">
                <a:solidFill>
                  <a:schemeClr val="accent2"/>
                </a:solidFill>
              </a:rPr>
              <a:t>http</a:t>
            </a:r>
            <a:r>
              <a:rPr lang="en-US" sz="2000" dirty="0">
                <a:solidFill>
                  <a:schemeClr val="accent2"/>
                </a:solidFill>
              </a:rPr>
              <a:t>://www.canviz.com</a:t>
            </a:r>
          </a:p>
          <a:p>
            <a:r>
              <a:rPr lang="en-US" sz="2000" dirty="0">
                <a:solidFill>
                  <a:schemeClr val="accent2"/>
                </a:solidFill>
              </a:rPr>
              <a:t>http://www.toddbaginski.com/blog</a:t>
            </a:r>
          </a:p>
          <a:p>
            <a:r>
              <a:rPr lang="en-US" sz="2000" dirty="0">
                <a:solidFill>
                  <a:schemeClr val="accent2"/>
                </a:solidFill>
              </a:rPr>
              <a:t>http://sharepointpromag.com/blog/todd-baginski-sharepoint-development</a:t>
            </a:r>
          </a:p>
        </p:txBody>
      </p:sp>
    </p:spTree>
    <p:extLst>
      <p:ext uri="{BB962C8B-B14F-4D97-AF65-F5344CB8AC3E}">
        <p14:creationId xmlns:p14="http://schemas.microsoft.com/office/powerpoint/2010/main" val="3552735374"/>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69239" y="1189177"/>
            <a:ext cx="11653523" cy="3575722"/>
          </a:xfrm>
        </p:spPr>
        <p:txBody>
          <a:bodyPr/>
          <a:lstStyle/>
          <a:p>
            <a:r>
              <a:rPr lang="en-US" dirty="0" smtClean="0"/>
              <a:t>Multiple Task Pane AFOs</a:t>
            </a:r>
          </a:p>
          <a:p>
            <a:pPr lvl="1"/>
            <a:r>
              <a:rPr lang="en-US" dirty="0" smtClean="0"/>
              <a:t>From Store</a:t>
            </a:r>
          </a:p>
          <a:p>
            <a:pPr lvl="1"/>
            <a:r>
              <a:rPr lang="en-US" dirty="0" smtClean="0"/>
              <a:t>Custom</a:t>
            </a:r>
          </a:p>
          <a:p>
            <a:r>
              <a:rPr lang="en-US" dirty="0" smtClean="0"/>
              <a:t>Read/Write</a:t>
            </a:r>
          </a:p>
          <a:p>
            <a:r>
              <a:rPr lang="en-US" dirty="0"/>
              <a:t>Deploy</a:t>
            </a:r>
          </a:p>
          <a:p>
            <a:pPr lvl="1"/>
            <a:r>
              <a:rPr lang="en-US" dirty="0" smtClean="0"/>
              <a:t>Provider-hosted</a:t>
            </a:r>
            <a:br>
              <a:rPr lang="en-US" dirty="0" smtClean="0"/>
            </a:br>
            <a:r>
              <a:rPr lang="en-US" dirty="0" smtClean="0"/>
              <a:t>SP </a:t>
            </a:r>
            <a:r>
              <a:rPr lang="en-US" dirty="0"/>
              <a:t>App</a:t>
            </a:r>
          </a:p>
        </p:txBody>
      </p:sp>
      <p:sp>
        <p:nvSpPr>
          <p:cNvPr id="3" name="Title 2"/>
          <p:cNvSpPr>
            <a:spLocks noGrp="1"/>
          </p:cNvSpPr>
          <p:nvPr>
            <p:ph type="title"/>
          </p:nvPr>
        </p:nvSpPr>
        <p:spPr/>
        <p:txBody>
          <a:bodyPr/>
          <a:lstStyle/>
          <a:p>
            <a:r>
              <a:rPr lang="en-US" dirty="0"/>
              <a:t>Word App For </a:t>
            </a:r>
            <a:r>
              <a:rPr lang="en-US" dirty="0" smtClean="0"/>
              <a:t>Office – Qualify Idea</a:t>
            </a:r>
            <a:endParaRPr lang="en-US" dirty="0"/>
          </a:p>
        </p:txBody>
      </p:sp>
      <p:pic>
        <p:nvPicPr>
          <p:cNvPr id="4" name="Picture 3"/>
          <p:cNvPicPr>
            <a:picLocks noChangeAspect="1"/>
          </p:cNvPicPr>
          <p:nvPr/>
        </p:nvPicPr>
        <p:blipFill>
          <a:blip r:embed="rId3"/>
          <a:stretch>
            <a:fillRect/>
          </a:stretch>
        </p:blipFill>
        <p:spPr>
          <a:xfrm>
            <a:off x="3678796" y="2151218"/>
            <a:ext cx="7866531" cy="41148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96183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fade">
                                      <p:cBhvr>
                                        <p:cTn id="15" dur="1000"/>
                                        <p:tgtEl>
                                          <p:spTgt spid="2">
                                            <p:txEl>
                                              <p:pRg st="0" end="0"/>
                                            </p:txEl>
                                          </p:spTgt>
                                        </p:tgtEl>
                                      </p:cBhvr>
                                    </p:animEffect>
                                    <p:anim calcmode="lin" valueType="num">
                                      <p:cBhvr>
                                        <p:cTn id="16"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fade">
                                      <p:cBhvr>
                                        <p:cTn id="20" dur="1000"/>
                                        <p:tgtEl>
                                          <p:spTgt spid="2">
                                            <p:txEl>
                                              <p:pRg st="1" end="1"/>
                                            </p:txEl>
                                          </p:spTgt>
                                        </p:tgtEl>
                                      </p:cBhvr>
                                    </p:animEffect>
                                    <p:anim calcmode="lin" valueType="num">
                                      <p:cBhvr>
                                        <p:cTn id="21"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2">
                                            <p:txEl>
                                              <p:pRg st="1" end="1"/>
                                            </p:txEl>
                                          </p:spTgt>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Effect transition="in" filter="fade">
                                      <p:cBhvr>
                                        <p:cTn id="25" dur="1000"/>
                                        <p:tgtEl>
                                          <p:spTgt spid="2">
                                            <p:txEl>
                                              <p:pRg st="2" end="2"/>
                                            </p:txEl>
                                          </p:spTgt>
                                        </p:tgtEl>
                                      </p:cBhvr>
                                    </p:animEffect>
                                    <p:anim calcmode="lin" valueType="num">
                                      <p:cBhvr>
                                        <p:cTn id="26"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7"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2">
                                            <p:txEl>
                                              <p:pRg st="3" end="3"/>
                                            </p:txEl>
                                          </p:spTgt>
                                        </p:tgtEl>
                                        <p:attrNameLst>
                                          <p:attrName>style.visibility</p:attrName>
                                        </p:attrNameLst>
                                      </p:cBhvr>
                                      <p:to>
                                        <p:strVal val="visible"/>
                                      </p:to>
                                    </p:set>
                                    <p:animEffect transition="in" filter="fade">
                                      <p:cBhvr>
                                        <p:cTn id="30" dur="1000"/>
                                        <p:tgtEl>
                                          <p:spTgt spid="2">
                                            <p:txEl>
                                              <p:pRg st="3" end="3"/>
                                            </p:txEl>
                                          </p:spTgt>
                                        </p:tgtEl>
                                      </p:cBhvr>
                                    </p:animEffect>
                                    <p:anim calcmode="lin" valueType="num">
                                      <p:cBhvr>
                                        <p:cTn id="31"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2">
                                            <p:txEl>
                                              <p:pRg st="3" end="3"/>
                                            </p:txEl>
                                          </p:spTgt>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2">
                                            <p:txEl>
                                              <p:pRg st="5" end="5"/>
                                            </p:txEl>
                                          </p:spTgt>
                                        </p:tgtEl>
                                        <p:attrNameLst>
                                          <p:attrName>style.visibility</p:attrName>
                                        </p:attrNameLst>
                                      </p:cBhvr>
                                      <p:to>
                                        <p:strVal val="visible"/>
                                      </p:to>
                                    </p:set>
                                    <p:animEffect transition="in" filter="fade">
                                      <p:cBhvr>
                                        <p:cTn id="40" dur="1000"/>
                                        <p:tgtEl>
                                          <p:spTgt spid="2">
                                            <p:txEl>
                                              <p:pRg st="5" end="5"/>
                                            </p:txEl>
                                          </p:spTgt>
                                        </p:tgtEl>
                                      </p:cBhvr>
                                    </p:animEffect>
                                    <p:anim calcmode="lin" valueType="num">
                                      <p:cBhvr>
                                        <p:cTn id="41"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2"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69239" y="1189177"/>
            <a:ext cx="11653523" cy="4179029"/>
          </a:xfrm>
        </p:spPr>
        <p:txBody>
          <a:bodyPr/>
          <a:lstStyle/>
          <a:p>
            <a:r>
              <a:rPr lang="en-US" dirty="0" smtClean="0"/>
              <a:t>Single Custom AFO</a:t>
            </a:r>
          </a:p>
          <a:p>
            <a:r>
              <a:rPr lang="en-US" dirty="0"/>
              <a:t>Read/Write</a:t>
            </a:r>
          </a:p>
          <a:p>
            <a:r>
              <a:rPr lang="en-US" dirty="0" smtClean="0"/>
              <a:t>Data Visualization</a:t>
            </a:r>
          </a:p>
          <a:p>
            <a:pPr lvl="1"/>
            <a:r>
              <a:rPr lang="en-US" dirty="0" smtClean="0"/>
              <a:t>Charting</a:t>
            </a:r>
          </a:p>
          <a:p>
            <a:r>
              <a:rPr lang="en-US" dirty="0"/>
              <a:t>Deploy</a:t>
            </a:r>
          </a:p>
          <a:p>
            <a:pPr lvl="1"/>
            <a:r>
              <a:rPr lang="en-US" dirty="0" smtClean="0"/>
              <a:t>Provider-hosted SP </a:t>
            </a:r>
            <a:r>
              <a:rPr lang="en-US" dirty="0"/>
              <a:t>App</a:t>
            </a:r>
          </a:p>
          <a:p>
            <a:endParaRPr lang="en-US" dirty="0"/>
          </a:p>
        </p:txBody>
      </p:sp>
      <p:sp>
        <p:nvSpPr>
          <p:cNvPr id="3" name="Title 2"/>
          <p:cNvSpPr>
            <a:spLocks noGrp="1"/>
          </p:cNvSpPr>
          <p:nvPr>
            <p:ph type="title"/>
          </p:nvPr>
        </p:nvSpPr>
        <p:spPr/>
        <p:txBody>
          <a:bodyPr/>
          <a:lstStyle/>
          <a:p>
            <a:r>
              <a:rPr lang="en-US" dirty="0"/>
              <a:t>Excel App for </a:t>
            </a:r>
            <a:r>
              <a:rPr lang="en-US" dirty="0" smtClean="0"/>
              <a:t>Office – Triage Idea</a:t>
            </a:r>
            <a:endParaRPr lang="en-US" dirty="0"/>
          </a:p>
        </p:txBody>
      </p:sp>
      <p:pic>
        <p:nvPicPr>
          <p:cNvPr id="5" name="Picture 4"/>
          <p:cNvPicPr>
            <a:picLocks noChangeAspect="1"/>
          </p:cNvPicPr>
          <p:nvPr/>
        </p:nvPicPr>
        <p:blipFill>
          <a:blip r:embed="rId3"/>
          <a:stretch>
            <a:fillRect/>
          </a:stretch>
        </p:blipFill>
        <p:spPr>
          <a:xfrm>
            <a:off x="5768454" y="1341792"/>
            <a:ext cx="4808561" cy="499298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477366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1000"/>
                                        <p:tgtEl>
                                          <p:spTgt spid="2">
                                            <p:txEl>
                                              <p:pRg st="0" end="0"/>
                                            </p:txEl>
                                          </p:spTgt>
                                        </p:tgtEl>
                                      </p:cBhvr>
                                    </p:animEffect>
                                    <p:anim calcmode="lin" valueType="num">
                                      <p:cBhvr>
                                        <p:cTn id="13"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fade">
                                      <p:cBhvr>
                                        <p:cTn id="17" dur="1000"/>
                                        <p:tgtEl>
                                          <p:spTgt spid="2">
                                            <p:txEl>
                                              <p:pRg st="1" end="1"/>
                                            </p:txEl>
                                          </p:spTgt>
                                        </p:tgtEl>
                                      </p:cBhvr>
                                    </p:animEffect>
                                    <p:anim calcmode="lin" valueType="num">
                                      <p:cBhvr>
                                        <p:cTn id="18"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1" end="1"/>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fade">
                                      <p:cBhvr>
                                        <p:cTn id="22" dur="1000"/>
                                        <p:tgtEl>
                                          <p:spTgt spid="2">
                                            <p:txEl>
                                              <p:pRg st="2" end="2"/>
                                            </p:txEl>
                                          </p:spTgt>
                                        </p:tgtEl>
                                      </p:cBhvr>
                                    </p:animEffect>
                                    <p:anim calcmode="lin" valueType="num">
                                      <p:cBhvr>
                                        <p:cTn id="23"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Effect transition="in" filter="fade">
                                      <p:cBhvr>
                                        <p:cTn id="27" dur="1000"/>
                                        <p:tgtEl>
                                          <p:spTgt spid="2">
                                            <p:txEl>
                                              <p:pRg st="3" end="3"/>
                                            </p:txEl>
                                          </p:spTgt>
                                        </p:tgtEl>
                                      </p:cBhvr>
                                    </p:animEffect>
                                    <p:anim calcmode="lin" valueType="num">
                                      <p:cBhvr>
                                        <p:cTn id="28"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9" dur="1000" fill="hold"/>
                                        <p:tgtEl>
                                          <p:spTgt spid="2">
                                            <p:txEl>
                                              <p:pRg st="3" end="3"/>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
                                            <p:txEl>
                                              <p:pRg st="4" end="4"/>
                                            </p:txEl>
                                          </p:spTgt>
                                        </p:tgtEl>
                                        <p:attrNameLst>
                                          <p:attrName>style.visibility</p:attrName>
                                        </p:attrNameLst>
                                      </p:cBhvr>
                                      <p:to>
                                        <p:strVal val="visible"/>
                                      </p:to>
                                    </p:set>
                                    <p:animEffect transition="in" filter="fade">
                                      <p:cBhvr>
                                        <p:cTn id="32" dur="1000"/>
                                        <p:tgtEl>
                                          <p:spTgt spid="2">
                                            <p:txEl>
                                              <p:pRg st="4" end="4"/>
                                            </p:txEl>
                                          </p:spTgt>
                                        </p:tgtEl>
                                      </p:cBhvr>
                                    </p:animEffect>
                                    <p:anim calcmode="lin" valueType="num">
                                      <p:cBhvr>
                                        <p:cTn id="33"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4" dur="1000" fill="hold"/>
                                        <p:tgtEl>
                                          <p:spTgt spid="2">
                                            <p:txEl>
                                              <p:pRg st="4" end="4"/>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Effect transition="in" filter="fade">
                                      <p:cBhvr>
                                        <p:cTn id="37" dur="1000"/>
                                        <p:tgtEl>
                                          <p:spTgt spid="2">
                                            <p:txEl>
                                              <p:pRg st="5" end="5"/>
                                            </p:txEl>
                                          </p:spTgt>
                                        </p:tgtEl>
                                      </p:cBhvr>
                                    </p:animEffect>
                                    <p:anim calcmode="lin" valueType="num">
                                      <p:cBhvr>
                                        <p:cTn id="38"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69239" y="1189177"/>
            <a:ext cx="11653523" cy="6435736"/>
          </a:xfrm>
        </p:spPr>
        <p:txBody>
          <a:bodyPr/>
          <a:lstStyle/>
          <a:p>
            <a:r>
              <a:rPr lang="en-US" dirty="0" smtClean="0"/>
              <a:t>Multiple AFOs</a:t>
            </a:r>
          </a:p>
          <a:p>
            <a:pPr lvl="1"/>
            <a:r>
              <a:rPr lang="en-US" dirty="0" smtClean="0"/>
              <a:t>From Store</a:t>
            </a:r>
          </a:p>
          <a:p>
            <a:pPr lvl="1"/>
            <a:r>
              <a:rPr lang="en-US" dirty="0" smtClean="0"/>
              <a:t>Custom</a:t>
            </a:r>
          </a:p>
          <a:p>
            <a:pPr lvl="1"/>
            <a:r>
              <a:rPr lang="en-US" dirty="0" smtClean="0"/>
              <a:t>Task Pane</a:t>
            </a:r>
          </a:p>
          <a:p>
            <a:pPr lvl="1"/>
            <a:r>
              <a:rPr lang="en-US" dirty="0" smtClean="0"/>
              <a:t>Embedded</a:t>
            </a:r>
          </a:p>
          <a:p>
            <a:r>
              <a:rPr lang="en-US" dirty="0"/>
              <a:t>Read/Write</a:t>
            </a:r>
          </a:p>
          <a:p>
            <a:r>
              <a:rPr lang="en-US" dirty="0" smtClean="0"/>
              <a:t>Data Visualization</a:t>
            </a:r>
          </a:p>
          <a:p>
            <a:pPr lvl="1"/>
            <a:r>
              <a:rPr lang="en-US" dirty="0" smtClean="0"/>
              <a:t>Mapping</a:t>
            </a:r>
          </a:p>
          <a:p>
            <a:r>
              <a:rPr lang="en-US" dirty="0" smtClean="0"/>
              <a:t>Deploy</a:t>
            </a:r>
            <a:endParaRPr lang="en-US" dirty="0"/>
          </a:p>
          <a:p>
            <a:pPr lvl="1"/>
            <a:r>
              <a:rPr lang="en-US" dirty="0" smtClean="0"/>
              <a:t>Provider-hosted SP </a:t>
            </a:r>
            <a:r>
              <a:rPr lang="en-US" dirty="0"/>
              <a:t>App</a:t>
            </a:r>
          </a:p>
          <a:p>
            <a:endParaRPr lang="en-US" dirty="0"/>
          </a:p>
          <a:p>
            <a:endParaRPr lang="en-US" dirty="0"/>
          </a:p>
        </p:txBody>
      </p:sp>
      <p:sp>
        <p:nvSpPr>
          <p:cNvPr id="3" name="Title 2"/>
          <p:cNvSpPr>
            <a:spLocks noGrp="1"/>
          </p:cNvSpPr>
          <p:nvPr>
            <p:ph type="title"/>
          </p:nvPr>
        </p:nvSpPr>
        <p:spPr/>
        <p:txBody>
          <a:bodyPr/>
          <a:lstStyle/>
          <a:p>
            <a:r>
              <a:rPr lang="en-US" dirty="0"/>
              <a:t>Excel App for </a:t>
            </a:r>
            <a:r>
              <a:rPr lang="en-US" dirty="0" smtClean="0"/>
              <a:t>Office – Evaluate Results</a:t>
            </a:r>
            <a:endParaRPr lang="en-US" dirty="0"/>
          </a:p>
        </p:txBody>
      </p:sp>
      <p:pic>
        <p:nvPicPr>
          <p:cNvPr id="6" name="Picture 5"/>
          <p:cNvPicPr>
            <a:picLocks noChangeAspect="1"/>
          </p:cNvPicPr>
          <p:nvPr/>
        </p:nvPicPr>
        <p:blipFill>
          <a:blip r:embed="rId3"/>
          <a:stretch>
            <a:fillRect/>
          </a:stretch>
        </p:blipFill>
        <p:spPr>
          <a:xfrm>
            <a:off x="5403015" y="1309799"/>
            <a:ext cx="4496880" cy="498403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260532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fade">
                                      <p:cBhvr>
                                        <p:cTn id="14" dur="1000"/>
                                        <p:tgtEl>
                                          <p:spTgt spid="2">
                                            <p:txEl>
                                              <p:pRg st="0" end="0"/>
                                            </p:txEl>
                                          </p:spTgt>
                                        </p:tgtEl>
                                      </p:cBhvr>
                                    </p:animEffect>
                                    <p:anim calcmode="lin" valueType="num">
                                      <p:cBhvr>
                                        <p:cTn id="15"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Effect transition="in" filter="fade">
                                      <p:cBhvr>
                                        <p:cTn id="19" dur="1000"/>
                                        <p:tgtEl>
                                          <p:spTgt spid="2">
                                            <p:txEl>
                                              <p:pRg st="1" end="1"/>
                                            </p:txEl>
                                          </p:spTgt>
                                        </p:tgtEl>
                                      </p:cBhvr>
                                    </p:animEffect>
                                    <p:anim calcmode="lin" valueType="num">
                                      <p:cBhvr>
                                        <p:cTn id="20"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2">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Effect transition="in" filter="fade">
                                      <p:cBhvr>
                                        <p:cTn id="24" dur="1000"/>
                                        <p:tgtEl>
                                          <p:spTgt spid="2">
                                            <p:txEl>
                                              <p:pRg st="2" end="2"/>
                                            </p:txEl>
                                          </p:spTgt>
                                        </p:tgtEl>
                                      </p:cBhvr>
                                    </p:animEffect>
                                    <p:anim calcmode="lin" valueType="num">
                                      <p:cBhvr>
                                        <p:cTn id="2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2">
                                            <p:txEl>
                                              <p:pRg st="3" end="3"/>
                                            </p:txEl>
                                          </p:spTgt>
                                        </p:tgtEl>
                                        <p:attrNameLst>
                                          <p:attrName>style.visibility</p:attrName>
                                        </p:attrNameLst>
                                      </p:cBhvr>
                                      <p:to>
                                        <p:strVal val="visible"/>
                                      </p:to>
                                    </p:set>
                                    <p:animEffect transition="in" filter="fade">
                                      <p:cBhvr>
                                        <p:cTn id="29" dur="1000"/>
                                        <p:tgtEl>
                                          <p:spTgt spid="2">
                                            <p:txEl>
                                              <p:pRg st="3" end="3"/>
                                            </p:txEl>
                                          </p:spTgt>
                                        </p:tgtEl>
                                      </p:cBhvr>
                                    </p:animEffect>
                                    <p:anim calcmode="lin" valueType="num">
                                      <p:cBhvr>
                                        <p:cTn id="30"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2">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
                                            <p:txEl>
                                              <p:pRg st="4" end="4"/>
                                            </p:txEl>
                                          </p:spTgt>
                                        </p:tgtEl>
                                        <p:attrNameLst>
                                          <p:attrName>style.visibility</p:attrName>
                                        </p:attrNameLst>
                                      </p:cBhvr>
                                      <p:to>
                                        <p:strVal val="visible"/>
                                      </p:to>
                                    </p:set>
                                    <p:animEffect transition="in" filter="fade">
                                      <p:cBhvr>
                                        <p:cTn id="34" dur="1000"/>
                                        <p:tgtEl>
                                          <p:spTgt spid="2">
                                            <p:txEl>
                                              <p:pRg st="4" end="4"/>
                                            </p:txEl>
                                          </p:spTgt>
                                        </p:tgtEl>
                                      </p:cBhvr>
                                    </p:animEffect>
                                    <p:anim calcmode="lin" valueType="num">
                                      <p:cBhvr>
                                        <p:cTn id="35"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2">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2">
                                            <p:txEl>
                                              <p:pRg st="5" end="5"/>
                                            </p:txEl>
                                          </p:spTgt>
                                        </p:tgtEl>
                                        <p:attrNameLst>
                                          <p:attrName>style.visibility</p:attrName>
                                        </p:attrNameLst>
                                      </p:cBhvr>
                                      <p:to>
                                        <p:strVal val="visible"/>
                                      </p:to>
                                    </p:set>
                                    <p:animEffect transition="in" filter="fade">
                                      <p:cBhvr>
                                        <p:cTn id="39" dur="1000"/>
                                        <p:tgtEl>
                                          <p:spTgt spid="2">
                                            <p:txEl>
                                              <p:pRg st="5" end="5"/>
                                            </p:txEl>
                                          </p:spTgt>
                                        </p:tgtEl>
                                      </p:cBhvr>
                                    </p:animEffect>
                                    <p:anim calcmode="lin" valueType="num">
                                      <p:cBhvr>
                                        <p:cTn id="40"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2">
                                            <p:txEl>
                                              <p:pRg st="5" end="5"/>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2">
                                            <p:txEl>
                                              <p:pRg st="6" end="6"/>
                                            </p:txEl>
                                          </p:spTgt>
                                        </p:tgtEl>
                                        <p:attrNameLst>
                                          <p:attrName>style.visibility</p:attrName>
                                        </p:attrNameLst>
                                      </p:cBhvr>
                                      <p:to>
                                        <p:strVal val="visible"/>
                                      </p:to>
                                    </p:set>
                                    <p:animEffect transition="in" filter="fade">
                                      <p:cBhvr>
                                        <p:cTn id="44" dur="1000"/>
                                        <p:tgtEl>
                                          <p:spTgt spid="2">
                                            <p:txEl>
                                              <p:pRg st="6" end="6"/>
                                            </p:txEl>
                                          </p:spTgt>
                                        </p:tgtEl>
                                      </p:cBhvr>
                                    </p:animEffect>
                                    <p:anim calcmode="lin" valueType="num">
                                      <p:cBhvr>
                                        <p:cTn id="45"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2">
                                            <p:txEl>
                                              <p:pRg st="6" end="6"/>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2">
                                            <p:txEl>
                                              <p:pRg st="7" end="7"/>
                                            </p:txEl>
                                          </p:spTgt>
                                        </p:tgtEl>
                                        <p:attrNameLst>
                                          <p:attrName>style.visibility</p:attrName>
                                        </p:attrNameLst>
                                      </p:cBhvr>
                                      <p:to>
                                        <p:strVal val="visible"/>
                                      </p:to>
                                    </p:set>
                                    <p:animEffect transition="in" filter="fade">
                                      <p:cBhvr>
                                        <p:cTn id="49" dur="1000"/>
                                        <p:tgtEl>
                                          <p:spTgt spid="2">
                                            <p:txEl>
                                              <p:pRg st="7" end="7"/>
                                            </p:txEl>
                                          </p:spTgt>
                                        </p:tgtEl>
                                      </p:cBhvr>
                                    </p:animEffect>
                                    <p:anim calcmode="lin" valueType="num">
                                      <p:cBhvr>
                                        <p:cTn id="50"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2">
                                            <p:txEl>
                                              <p:pRg st="7" end="7"/>
                                            </p:txEl>
                                          </p:spTgt>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2">
                                            <p:txEl>
                                              <p:pRg st="8" end="8"/>
                                            </p:txEl>
                                          </p:spTgt>
                                        </p:tgtEl>
                                        <p:attrNameLst>
                                          <p:attrName>style.visibility</p:attrName>
                                        </p:attrNameLst>
                                      </p:cBhvr>
                                      <p:to>
                                        <p:strVal val="visible"/>
                                      </p:to>
                                    </p:set>
                                    <p:animEffect transition="in" filter="fade">
                                      <p:cBhvr>
                                        <p:cTn id="54" dur="1000"/>
                                        <p:tgtEl>
                                          <p:spTgt spid="2">
                                            <p:txEl>
                                              <p:pRg st="8" end="8"/>
                                            </p:txEl>
                                          </p:spTgt>
                                        </p:tgtEl>
                                      </p:cBhvr>
                                    </p:animEffect>
                                    <p:anim calcmode="lin" valueType="num">
                                      <p:cBhvr>
                                        <p:cTn id="55" dur="10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56" dur="1000" fill="hold"/>
                                        <p:tgtEl>
                                          <p:spTgt spid="2">
                                            <p:txEl>
                                              <p:pRg st="8" end="8"/>
                                            </p:txEl>
                                          </p:spTgt>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2">
                                            <p:txEl>
                                              <p:pRg st="9" end="9"/>
                                            </p:txEl>
                                          </p:spTgt>
                                        </p:tgtEl>
                                        <p:attrNameLst>
                                          <p:attrName>style.visibility</p:attrName>
                                        </p:attrNameLst>
                                      </p:cBhvr>
                                      <p:to>
                                        <p:strVal val="visible"/>
                                      </p:to>
                                    </p:set>
                                    <p:animEffect transition="in" filter="fade">
                                      <p:cBhvr>
                                        <p:cTn id="59" dur="1000"/>
                                        <p:tgtEl>
                                          <p:spTgt spid="2">
                                            <p:txEl>
                                              <p:pRg st="9" end="9"/>
                                            </p:txEl>
                                          </p:spTgt>
                                        </p:tgtEl>
                                      </p:cBhvr>
                                    </p:animEffect>
                                    <p:anim calcmode="lin" valueType="num">
                                      <p:cBhvr>
                                        <p:cTn id="60" dur="1000" fill="hold"/>
                                        <p:tgtEl>
                                          <p:spTgt spid="2">
                                            <p:txEl>
                                              <p:pRg st="9" end="9"/>
                                            </p:txEl>
                                          </p:spTgt>
                                        </p:tgtEl>
                                        <p:attrNameLst>
                                          <p:attrName>ppt_x</p:attrName>
                                        </p:attrNameLst>
                                      </p:cBhvr>
                                      <p:tavLst>
                                        <p:tav tm="0">
                                          <p:val>
                                            <p:strVal val="#ppt_x"/>
                                          </p:val>
                                        </p:tav>
                                        <p:tav tm="100000">
                                          <p:val>
                                            <p:strVal val="#ppt_x"/>
                                          </p:val>
                                        </p:tav>
                                      </p:tavLst>
                                    </p:anim>
                                    <p:anim calcmode="lin" valueType="num">
                                      <p:cBhvr>
                                        <p:cTn id="61" dur="1000" fill="hold"/>
                                        <p:tgtEl>
                                          <p:spTgt spid="2">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69239" y="1189177"/>
            <a:ext cx="11653523" cy="5373779"/>
          </a:xfrm>
        </p:spPr>
        <p:txBody>
          <a:bodyPr/>
          <a:lstStyle/>
          <a:p>
            <a:r>
              <a:rPr lang="en-US" dirty="0" smtClean="0"/>
              <a:t>Single AFO</a:t>
            </a:r>
          </a:p>
          <a:p>
            <a:pPr lvl="1"/>
            <a:r>
              <a:rPr lang="en-US" dirty="0" smtClean="0"/>
              <a:t>Custom</a:t>
            </a:r>
          </a:p>
          <a:p>
            <a:pPr lvl="1"/>
            <a:r>
              <a:rPr lang="en-US" dirty="0" smtClean="0"/>
              <a:t>Task Pane</a:t>
            </a:r>
          </a:p>
          <a:p>
            <a:pPr lvl="1"/>
            <a:r>
              <a:rPr lang="en-US" dirty="0" smtClean="0"/>
              <a:t>Read/Write</a:t>
            </a:r>
            <a:endParaRPr lang="en-US" dirty="0"/>
          </a:p>
          <a:p>
            <a:r>
              <a:rPr lang="en-US" dirty="0" smtClean="0"/>
              <a:t>Data Visualization</a:t>
            </a:r>
          </a:p>
          <a:p>
            <a:r>
              <a:rPr lang="en-US" dirty="0" smtClean="0"/>
              <a:t>Voting</a:t>
            </a:r>
          </a:p>
          <a:p>
            <a:r>
              <a:rPr lang="en-US" dirty="0"/>
              <a:t>Deploy</a:t>
            </a:r>
          </a:p>
          <a:p>
            <a:pPr lvl="1"/>
            <a:r>
              <a:rPr lang="en-US" dirty="0" smtClean="0"/>
              <a:t>App for Office 2013</a:t>
            </a:r>
          </a:p>
          <a:p>
            <a:pPr lvl="2"/>
            <a:r>
              <a:rPr lang="en-US" dirty="0" smtClean="0"/>
              <a:t>Upload to tenancy</a:t>
            </a:r>
          </a:p>
          <a:p>
            <a:r>
              <a:rPr lang="en-US" dirty="0" smtClean="0"/>
              <a:t>Possible Compose App</a:t>
            </a:r>
            <a:endParaRPr lang="en-US" dirty="0"/>
          </a:p>
        </p:txBody>
      </p:sp>
      <p:sp>
        <p:nvSpPr>
          <p:cNvPr id="3" name="Title 2"/>
          <p:cNvSpPr>
            <a:spLocks noGrp="1"/>
          </p:cNvSpPr>
          <p:nvPr>
            <p:ph type="title"/>
          </p:nvPr>
        </p:nvSpPr>
        <p:spPr/>
        <p:txBody>
          <a:bodyPr/>
          <a:lstStyle/>
          <a:p>
            <a:r>
              <a:rPr lang="en-US" dirty="0"/>
              <a:t>Mail App for </a:t>
            </a:r>
            <a:r>
              <a:rPr lang="en-US" dirty="0" smtClean="0"/>
              <a:t>Office – Vote for Ideas</a:t>
            </a:r>
            <a:endParaRPr lang="en-US" dirty="0"/>
          </a:p>
        </p:txBody>
      </p:sp>
      <p:pic>
        <p:nvPicPr>
          <p:cNvPr id="5" name="Picture 4"/>
          <p:cNvPicPr>
            <a:picLocks noChangeAspect="1"/>
          </p:cNvPicPr>
          <p:nvPr/>
        </p:nvPicPr>
        <p:blipFill>
          <a:blip r:embed="rId3"/>
          <a:stretch>
            <a:fillRect/>
          </a:stretch>
        </p:blipFill>
        <p:spPr>
          <a:xfrm>
            <a:off x="5025797" y="1566324"/>
            <a:ext cx="6515065" cy="422123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8098285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fade">
                                      <p:cBhvr>
                                        <p:cTn id="14" dur="1000"/>
                                        <p:tgtEl>
                                          <p:spTgt spid="2">
                                            <p:txEl>
                                              <p:pRg st="0" end="0"/>
                                            </p:txEl>
                                          </p:spTgt>
                                        </p:tgtEl>
                                      </p:cBhvr>
                                    </p:animEffect>
                                    <p:anim calcmode="lin" valueType="num">
                                      <p:cBhvr>
                                        <p:cTn id="15"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Effect transition="in" filter="fade">
                                      <p:cBhvr>
                                        <p:cTn id="19" dur="1000"/>
                                        <p:tgtEl>
                                          <p:spTgt spid="2">
                                            <p:txEl>
                                              <p:pRg st="1" end="1"/>
                                            </p:txEl>
                                          </p:spTgt>
                                        </p:tgtEl>
                                      </p:cBhvr>
                                    </p:animEffect>
                                    <p:anim calcmode="lin" valueType="num">
                                      <p:cBhvr>
                                        <p:cTn id="20"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2">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Effect transition="in" filter="fade">
                                      <p:cBhvr>
                                        <p:cTn id="24" dur="1000"/>
                                        <p:tgtEl>
                                          <p:spTgt spid="2">
                                            <p:txEl>
                                              <p:pRg st="2" end="2"/>
                                            </p:txEl>
                                          </p:spTgt>
                                        </p:tgtEl>
                                      </p:cBhvr>
                                    </p:animEffect>
                                    <p:anim calcmode="lin" valueType="num">
                                      <p:cBhvr>
                                        <p:cTn id="2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2">
                                            <p:txEl>
                                              <p:pRg st="3" end="3"/>
                                            </p:txEl>
                                          </p:spTgt>
                                        </p:tgtEl>
                                        <p:attrNameLst>
                                          <p:attrName>style.visibility</p:attrName>
                                        </p:attrNameLst>
                                      </p:cBhvr>
                                      <p:to>
                                        <p:strVal val="visible"/>
                                      </p:to>
                                    </p:set>
                                    <p:animEffect transition="in" filter="fade">
                                      <p:cBhvr>
                                        <p:cTn id="29" dur="1000"/>
                                        <p:tgtEl>
                                          <p:spTgt spid="2">
                                            <p:txEl>
                                              <p:pRg st="3" end="3"/>
                                            </p:txEl>
                                          </p:spTgt>
                                        </p:tgtEl>
                                      </p:cBhvr>
                                    </p:animEffect>
                                    <p:anim calcmode="lin" valueType="num">
                                      <p:cBhvr>
                                        <p:cTn id="30"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2">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
                                            <p:txEl>
                                              <p:pRg st="4" end="4"/>
                                            </p:txEl>
                                          </p:spTgt>
                                        </p:tgtEl>
                                        <p:attrNameLst>
                                          <p:attrName>style.visibility</p:attrName>
                                        </p:attrNameLst>
                                      </p:cBhvr>
                                      <p:to>
                                        <p:strVal val="visible"/>
                                      </p:to>
                                    </p:set>
                                    <p:animEffect transition="in" filter="fade">
                                      <p:cBhvr>
                                        <p:cTn id="34" dur="1000"/>
                                        <p:tgtEl>
                                          <p:spTgt spid="2">
                                            <p:txEl>
                                              <p:pRg st="4" end="4"/>
                                            </p:txEl>
                                          </p:spTgt>
                                        </p:tgtEl>
                                      </p:cBhvr>
                                    </p:animEffect>
                                    <p:anim calcmode="lin" valueType="num">
                                      <p:cBhvr>
                                        <p:cTn id="35"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2">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2">
                                            <p:txEl>
                                              <p:pRg st="5" end="5"/>
                                            </p:txEl>
                                          </p:spTgt>
                                        </p:tgtEl>
                                        <p:attrNameLst>
                                          <p:attrName>style.visibility</p:attrName>
                                        </p:attrNameLst>
                                      </p:cBhvr>
                                      <p:to>
                                        <p:strVal val="visible"/>
                                      </p:to>
                                    </p:set>
                                    <p:animEffect transition="in" filter="fade">
                                      <p:cBhvr>
                                        <p:cTn id="39" dur="1000"/>
                                        <p:tgtEl>
                                          <p:spTgt spid="2">
                                            <p:txEl>
                                              <p:pRg st="5" end="5"/>
                                            </p:txEl>
                                          </p:spTgt>
                                        </p:tgtEl>
                                      </p:cBhvr>
                                    </p:animEffect>
                                    <p:anim calcmode="lin" valueType="num">
                                      <p:cBhvr>
                                        <p:cTn id="40"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2">
                                            <p:txEl>
                                              <p:pRg st="5" end="5"/>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2">
                                            <p:txEl>
                                              <p:pRg st="6" end="6"/>
                                            </p:txEl>
                                          </p:spTgt>
                                        </p:tgtEl>
                                        <p:attrNameLst>
                                          <p:attrName>style.visibility</p:attrName>
                                        </p:attrNameLst>
                                      </p:cBhvr>
                                      <p:to>
                                        <p:strVal val="visible"/>
                                      </p:to>
                                    </p:set>
                                    <p:animEffect transition="in" filter="fade">
                                      <p:cBhvr>
                                        <p:cTn id="44" dur="1000"/>
                                        <p:tgtEl>
                                          <p:spTgt spid="2">
                                            <p:txEl>
                                              <p:pRg st="6" end="6"/>
                                            </p:txEl>
                                          </p:spTgt>
                                        </p:tgtEl>
                                      </p:cBhvr>
                                    </p:animEffect>
                                    <p:anim calcmode="lin" valueType="num">
                                      <p:cBhvr>
                                        <p:cTn id="45"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2">
                                            <p:txEl>
                                              <p:pRg st="6" end="6"/>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2">
                                            <p:txEl>
                                              <p:pRg st="7" end="7"/>
                                            </p:txEl>
                                          </p:spTgt>
                                        </p:tgtEl>
                                        <p:attrNameLst>
                                          <p:attrName>style.visibility</p:attrName>
                                        </p:attrNameLst>
                                      </p:cBhvr>
                                      <p:to>
                                        <p:strVal val="visible"/>
                                      </p:to>
                                    </p:set>
                                    <p:animEffect transition="in" filter="fade">
                                      <p:cBhvr>
                                        <p:cTn id="49" dur="1000"/>
                                        <p:tgtEl>
                                          <p:spTgt spid="2">
                                            <p:txEl>
                                              <p:pRg st="7" end="7"/>
                                            </p:txEl>
                                          </p:spTgt>
                                        </p:tgtEl>
                                      </p:cBhvr>
                                    </p:animEffect>
                                    <p:anim calcmode="lin" valueType="num">
                                      <p:cBhvr>
                                        <p:cTn id="50"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2">
                                            <p:txEl>
                                              <p:pRg st="7" end="7"/>
                                            </p:txEl>
                                          </p:spTgt>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2">
                                            <p:txEl>
                                              <p:pRg st="8" end="8"/>
                                            </p:txEl>
                                          </p:spTgt>
                                        </p:tgtEl>
                                        <p:attrNameLst>
                                          <p:attrName>style.visibility</p:attrName>
                                        </p:attrNameLst>
                                      </p:cBhvr>
                                      <p:to>
                                        <p:strVal val="visible"/>
                                      </p:to>
                                    </p:set>
                                    <p:animEffect transition="in" filter="fade">
                                      <p:cBhvr>
                                        <p:cTn id="54" dur="1000"/>
                                        <p:tgtEl>
                                          <p:spTgt spid="2">
                                            <p:txEl>
                                              <p:pRg st="8" end="8"/>
                                            </p:txEl>
                                          </p:spTgt>
                                        </p:tgtEl>
                                      </p:cBhvr>
                                    </p:animEffect>
                                    <p:anim calcmode="lin" valueType="num">
                                      <p:cBhvr>
                                        <p:cTn id="55" dur="10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56" dur="1000" fill="hold"/>
                                        <p:tgtEl>
                                          <p:spTgt spid="2">
                                            <p:txEl>
                                              <p:pRg st="8" end="8"/>
                                            </p:txEl>
                                          </p:spTgt>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2">
                                            <p:txEl>
                                              <p:pRg st="9" end="9"/>
                                            </p:txEl>
                                          </p:spTgt>
                                        </p:tgtEl>
                                        <p:attrNameLst>
                                          <p:attrName>style.visibility</p:attrName>
                                        </p:attrNameLst>
                                      </p:cBhvr>
                                      <p:to>
                                        <p:strVal val="visible"/>
                                      </p:to>
                                    </p:set>
                                    <p:animEffect transition="in" filter="fade">
                                      <p:cBhvr>
                                        <p:cTn id="59" dur="1000"/>
                                        <p:tgtEl>
                                          <p:spTgt spid="2">
                                            <p:txEl>
                                              <p:pRg st="9" end="9"/>
                                            </p:txEl>
                                          </p:spTgt>
                                        </p:tgtEl>
                                      </p:cBhvr>
                                    </p:animEffect>
                                    <p:anim calcmode="lin" valueType="num">
                                      <p:cBhvr>
                                        <p:cTn id="60" dur="1000" fill="hold"/>
                                        <p:tgtEl>
                                          <p:spTgt spid="2">
                                            <p:txEl>
                                              <p:pRg st="9" end="9"/>
                                            </p:txEl>
                                          </p:spTgt>
                                        </p:tgtEl>
                                        <p:attrNameLst>
                                          <p:attrName>ppt_x</p:attrName>
                                        </p:attrNameLst>
                                      </p:cBhvr>
                                      <p:tavLst>
                                        <p:tav tm="0">
                                          <p:val>
                                            <p:strVal val="#ppt_x"/>
                                          </p:val>
                                        </p:tav>
                                        <p:tav tm="100000">
                                          <p:val>
                                            <p:strVal val="#ppt_x"/>
                                          </p:val>
                                        </p:tav>
                                      </p:tavLst>
                                    </p:anim>
                                    <p:anim calcmode="lin" valueType="num">
                                      <p:cBhvr>
                                        <p:cTn id="61" dur="1000" fill="hold"/>
                                        <p:tgtEl>
                                          <p:spTgt spid="2">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Windows Phone 8</a:t>
            </a:r>
            <a:endParaRPr lang="en-US" dirty="0"/>
          </a:p>
        </p:txBody>
      </p:sp>
    </p:spTree>
    <p:extLst>
      <p:ext uri="{BB962C8B-B14F-4D97-AF65-F5344CB8AC3E}">
        <p14:creationId xmlns:p14="http://schemas.microsoft.com/office/powerpoint/2010/main" val="791210965"/>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69239" y="1189177"/>
            <a:ext cx="11653523" cy="2851614"/>
          </a:xfrm>
        </p:spPr>
        <p:txBody>
          <a:bodyPr/>
          <a:lstStyle/>
          <a:p>
            <a:endParaRPr lang="en-US" dirty="0" smtClean="0"/>
          </a:p>
          <a:p>
            <a:r>
              <a:rPr lang="en-US" dirty="0" smtClean="0"/>
              <a:t>View Announcements</a:t>
            </a:r>
          </a:p>
          <a:p>
            <a:pPr lvl="1"/>
            <a:r>
              <a:rPr lang="en-US" dirty="0" smtClean="0"/>
              <a:t>SharePoint List Data</a:t>
            </a:r>
          </a:p>
          <a:p>
            <a:r>
              <a:rPr lang="en-US" dirty="0" smtClean="0"/>
              <a:t>Submit Idea</a:t>
            </a:r>
          </a:p>
          <a:p>
            <a:pPr lvl="1"/>
            <a:r>
              <a:rPr lang="en-US" dirty="0" smtClean="0"/>
              <a:t>Windows Azure SQL Database</a:t>
            </a:r>
            <a:endParaRPr lang="en-US" dirty="0"/>
          </a:p>
        </p:txBody>
      </p:sp>
      <p:sp>
        <p:nvSpPr>
          <p:cNvPr id="2" name="Title 1"/>
          <p:cNvSpPr>
            <a:spLocks noGrp="1"/>
          </p:cNvSpPr>
          <p:nvPr>
            <p:ph type="title"/>
          </p:nvPr>
        </p:nvSpPr>
        <p:spPr/>
        <p:txBody>
          <a:bodyPr/>
          <a:lstStyle/>
          <a:p>
            <a:r>
              <a:rPr lang="en-US" dirty="0" smtClean="0"/>
              <a:t>Calling all mobile users</a:t>
            </a:r>
            <a:endParaRPr lang="en-US" dirty="0"/>
          </a:p>
        </p:txBody>
      </p:sp>
      <p:pic>
        <p:nvPicPr>
          <p:cNvPr id="3074" name="Picture 2" descr="C:\Users\Todd\AppData\Local\Temp\SNAGHTML2ff1c90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92260" y="1189176"/>
            <a:ext cx="3097373" cy="539496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Todd\AppData\Local\Temp\SNAGHTML2ff8766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12076" y="1189176"/>
            <a:ext cx="3097376" cy="53949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13132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fade">
                                      <p:cBhvr>
                                        <p:cTn id="15" dur="1000"/>
                                        <p:tgtEl>
                                          <p:spTgt spid="3074"/>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 calcmode="lin" valueType="num">
                                      <p:cBhvr additive="base">
                                        <p:cTn id="2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additive="base">
                                        <p:cTn id="24"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6" presetID="10" presetClass="entr" presetSubtype="0" fill="hold" nodeType="withEffect">
                                  <p:stCondLst>
                                    <p:cond delay="0"/>
                                  </p:stCondLst>
                                  <p:childTnLst>
                                    <p:set>
                                      <p:cBhvr>
                                        <p:cTn id="27" dur="1" fill="hold">
                                          <p:stCondLst>
                                            <p:cond delay="0"/>
                                          </p:stCondLst>
                                        </p:cTn>
                                        <p:tgtEl>
                                          <p:spTgt spid="3076"/>
                                        </p:tgtEl>
                                        <p:attrNameLst>
                                          <p:attrName>style.visibility</p:attrName>
                                        </p:attrNameLst>
                                      </p:cBhvr>
                                      <p:to>
                                        <p:strVal val="visible"/>
                                      </p:to>
                                    </p:set>
                                    <p:animEffect transition="in" filter="fade">
                                      <p:cBhvr>
                                        <p:cTn id="28" dur="10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5898602"/>
          </a:xfrm>
        </p:spPr>
        <p:txBody>
          <a:bodyPr/>
          <a:lstStyle/>
          <a:p>
            <a:r>
              <a:rPr lang="en-US" dirty="0"/>
              <a:t>Data </a:t>
            </a:r>
            <a:r>
              <a:rPr lang="en-US" dirty="0" smtClean="0"/>
              <a:t>Sources</a:t>
            </a:r>
            <a:endParaRPr lang="en-US" dirty="0"/>
          </a:p>
          <a:p>
            <a:pPr lvl="1"/>
            <a:r>
              <a:rPr lang="en-US" sz="2000" dirty="0"/>
              <a:t>SharePoint Announcements List</a:t>
            </a:r>
          </a:p>
          <a:p>
            <a:pPr lvl="1"/>
            <a:r>
              <a:rPr lang="en-US" sz="2000" u="sng" dirty="0"/>
              <a:t>http://&lt;tenancy&gt;.sharepoint.com/innovation/lists/Announcements</a:t>
            </a:r>
            <a:endParaRPr lang="en-US" sz="2000" dirty="0"/>
          </a:p>
          <a:p>
            <a:pPr lvl="1"/>
            <a:r>
              <a:rPr lang="en-US" sz="2000" dirty="0"/>
              <a:t>Windows Azure SQL Database</a:t>
            </a:r>
          </a:p>
          <a:p>
            <a:r>
              <a:rPr lang="en-US" dirty="0"/>
              <a:t>Data Access Model</a:t>
            </a:r>
          </a:p>
          <a:p>
            <a:pPr lvl="1"/>
            <a:r>
              <a:rPr lang="en-US" sz="2000" dirty="0"/>
              <a:t>C# Code uses SP CSOM to read Announcements list</a:t>
            </a:r>
          </a:p>
          <a:p>
            <a:pPr lvl="1"/>
            <a:r>
              <a:rPr lang="en-US" sz="2000" dirty="0"/>
              <a:t>C# Code </a:t>
            </a:r>
            <a:r>
              <a:rPr lang="en-US" sz="2000" dirty="0" smtClean="0"/>
              <a:t>calls ASP.NET </a:t>
            </a:r>
            <a:r>
              <a:rPr lang="en-US" sz="2000" dirty="0"/>
              <a:t>Web API</a:t>
            </a:r>
          </a:p>
          <a:p>
            <a:pPr lvl="1"/>
            <a:r>
              <a:rPr lang="en-US" sz="2000" dirty="0" smtClean="0"/>
              <a:t>ASP.NET Web </a:t>
            </a:r>
            <a:r>
              <a:rPr lang="en-US" sz="2000" dirty="0"/>
              <a:t>API uses Entity Framework to </a:t>
            </a:r>
            <a:endParaRPr lang="en-US" sz="2000" dirty="0" smtClean="0"/>
          </a:p>
          <a:p>
            <a:pPr marL="336145" lvl="1" indent="0">
              <a:buNone/>
            </a:pPr>
            <a:r>
              <a:rPr lang="en-US" sz="2000" dirty="0" smtClean="0"/>
              <a:t>       Query and Update </a:t>
            </a:r>
            <a:r>
              <a:rPr lang="en-US" sz="2000" dirty="0"/>
              <a:t>Windows Azure SQL Database</a:t>
            </a:r>
          </a:p>
          <a:p>
            <a:r>
              <a:rPr lang="en-US" dirty="0"/>
              <a:t>UI Model</a:t>
            </a:r>
          </a:p>
          <a:p>
            <a:pPr lvl="1"/>
            <a:r>
              <a:rPr lang="en-US" sz="2000" dirty="0"/>
              <a:t>XAML </a:t>
            </a:r>
            <a:r>
              <a:rPr lang="en-US" sz="2000" dirty="0" smtClean="0"/>
              <a:t>Controls</a:t>
            </a:r>
          </a:p>
          <a:p>
            <a:r>
              <a:rPr lang="en-US" sz="4000" dirty="0">
                <a:gradFill>
                  <a:gsLst>
                    <a:gs pos="2920">
                      <a:schemeClr val="tx2"/>
                    </a:gs>
                    <a:gs pos="39000">
                      <a:schemeClr val="tx2"/>
                    </a:gs>
                  </a:gsLst>
                  <a:lin ang="5400000" scaled="0"/>
                </a:gradFill>
                <a:latin typeface="+mj-lt"/>
              </a:rPr>
              <a:t>Notifications</a:t>
            </a:r>
          </a:p>
          <a:p>
            <a:pPr lvl="1"/>
            <a:r>
              <a:rPr lang="en-US" sz="2000" dirty="0" smtClean="0"/>
              <a:t>Azure Mobile Services</a:t>
            </a:r>
            <a:endParaRPr lang="en-US" sz="2000" dirty="0"/>
          </a:p>
        </p:txBody>
      </p:sp>
      <p:sp>
        <p:nvSpPr>
          <p:cNvPr id="3" name="Title 2"/>
          <p:cNvSpPr>
            <a:spLocks noGrp="1"/>
          </p:cNvSpPr>
          <p:nvPr>
            <p:ph type="title"/>
          </p:nvPr>
        </p:nvSpPr>
        <p:spPr/>
        <p:txBody>
          <a:bodyPr/>
          <a:lstStyle/>
          <a:p>
            <a:r>
              <a:rPr lang="en-US" dirty="0" smtClean="0"/>
              <a:t>Going Mobile</a:t>
            </a:r>
            <a:endParaRPr lang="en-US" dirty="0"/>
          </a:p>
        </p:txBody>
      </p:sp>
      <p:pic>
        <p:nvPicPr>
          <p:cNvPr id="5" name="Picture 4"/>
          <p:cNvPicPr>
            <a:picLocks noChangeAspect="1"/>
          </p:cNvPicPr>
          <p:nvPr/>
        </p:nvPicPr>
        <p:blipFill>
          <a:blip r:embed="rId3"/>
          <a:stretch>
            <a:fillRect/>
          </a:stretch>
        </p:blipFill>
        <p:spPr>
          <a:xfrm>
            <a:off x="7031864" y="3290417"/>
            <a:ext cx="4749230" cy="261971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072664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3" end="3"/>
                                            </p:txEl>
                                          </p:spTgt>
                                        </p:tgtEl>
                                        <p:attrNameLst>
                                          <p:attrName>ppt_y</p:attrName>
                                        </p:attrNameLst>
                                      </p:cBhvr>
                                      <p:tavLst>
                                        <p:tav tm="0">
                                          <p:val>
                                            <p:strVal val="1+#ppt_h/2"/>
                                          </p:val>
                                        </p:tav>
                                        <p:tav tm="100000">
                                          <p:val>
                                            <p:strVal val="#ppt_y"/>
                                          </p:val>
                                        </p:tav>
                                      </p:tavLst>
                                    </p:anim>
                                  </p:childTnLst>
                                </p:cTn>
                              </p:par>
                              <p:par>
                                <p:cTn id="21" presetID="22" presetClass="entr" presetSubtype="4"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4">
                                            <p:txEl>
                                              <p:pRg st="4" end="4"/>
                                            </p:txEl>
                                          </p:spTgt>
                                        </p:tgtEl>
                                        <p:attrNameLst>
                                          <p:attrName>style.visibility</p:attrName>
                                        </p:attrNameLst>
                                      </p:cBhvr>
                                      <p:to>
                                        <p:strVal val="visible"/>
                                      </p:to>
                                    </p:set>
                                    <p:anim calcmode="lin" valueType="num">
                                      <p:cBhvr additive="base">
                                        <p:cTn id="28"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4">
                                            <p:txEl>
                                              <p:pRg st="4" end="4"/>
                                            </p:txEl>
                                          </p:spTgt>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 calcmode="lin" valueType="num">
                                      <p:cBhvr additive="base">
                                        <p:cTn id="32"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4">
                                            <p:txEl>
                                              <p:pRg st="5" end="5"/>
                                            </p:txEl>
                                          </p:spTgt>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4">
                                            <p:txEl>
                                              <p:pRg st="6" end="6"/>
                                            </p:txEl>
                                          </p:spTgt>
                                        </p:tgtEl>
                                        <p:attrNameLst>
                                          <p:attrName>style.visibility</p:attrName>
                                        </p:attrNameLst>
                                      </p:cBhvr>
                                      <p:to>
                                        <p:strVal val="visible"/>
                                      </p:to>
                                    </p:set>
                                    <p:anim calcmode="lin" valueType="num">
                                      <p:cBhvr additive="base">
                                        <p:cTn id="36"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4">
                                            <p:txEl>
                                              <p:pRg st="6" end="6"/>
                                            </p:txEl>
                                          </p:spTgt>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4">
                                            <p:txEl>
                                              <p:pRg st="7" end="7"/>
                                            </p:txEl>
                                          </p:spTgt>
                                        </p:tgtEl>
                                        <p:attrNameLst>
                                          <p:attrName>style.visibility</p:attrName>
                                        </p:attrNameLst>
                                      </p:cBhvr>
                                      <p:to>
                                        <p:strVal val="visible"/>
                                      </p:to>
                                    </p:set>
                                    <p:anim calcmode="lin" valueType="num">
                                      <p:cBhvr additive="base">
                                        <p:cTn id="40"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4">
                                            <p:txEl>
                                              <p:pRg st="7" end="7"/>
                                            </p:txEl>
                                          </p:spTgt>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4">
                                            <p:txEl>
                                              <p:pRg st="8" end="8"/>
                                            </p:txEl>
                                          </p:spTgt>
                                        </p:tgtEl>
                                        <p:attrNameLst>
                                          <p:attrName>style.visibility</p:attrName>
                                        </p:attrNameLst>
                                      </p:cBhvr>
                                      <p:to>
                                        <p:strVal val="visible"/>
                                      </p:to>
                                    </p:set>
                                    <p:anim calcmode="lin" valueType="num">
                                      <p:cBhvr additive="base">
                                        <p:cTn id="44"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4">
                                            <p:txEl>
                                              <p:pRg st="9" end="9"/>
                                            </p:txEl>
                                          </p:spTgt>
                                        </p:tgtEl>
                                        <p:attrNameLst>
                                          <p:attrName>style.visibility</p:attrName>
                                        </p:attrNameLst>
                                      </p:cBhvr>
                                      <p:to>
                                        <p:strVal val="visible"/>
                                      </p:to>
                                    </p:set>
                                    <p:anim calcmode="lin" valueType="num">
                                      <p:cBhvr additive="base">
                                        <p:cTn id="50"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4">
                                            <p:txEl>
                                              <p:pRg st="9" end="9"/>
                                            </p:txEl>
                                          </p:spTgt>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4">
                                            <p:txEl>
                                              <p:pRg st="10" end="10"/>
                                            </p:txEl>
                                          </p:spTgt>
                                        </p:tgtEl>
                                        <p:attrNameLst>
                                          <p:attrName>style.visibility</p:attrName>
                                        </p:attrNameLst>
                                      </p:cBhvr>
                                      <p:to>
                                        <p:strVal val="visible"/>
                                      </p:to>
                                    </p:set>
                                    <p:anim calcmode="lin" valueType="num">
                                      <p:cBhvr additive="base">
                                        <p:cTn id="54" dur="500" fill="hold"/>
                                        <p:tgtEl>
                                          <p:spTgt spid="4">
                                            <p:txEl>
                                              <p:pRg st="10" end="1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4">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4">
                                            <p:txEl>
                                              <p:pRg st="11" end="11"/>
                                            </p:txEl>
                                          </p:spTgt>
                                        </p:tgtEl>
                                        <p:attrNameLst>
                                          <p:attrName>style.visibility</p:attrName>
                                        </p:attrNameLst>
                                      </p:cBhvr>
                                      <p:to>
                                        <p:strVal val="visible"/>
                                      </p:to>
                                    </p:set>
                                    <p:anim calcmode="lin" valueType="num">
                                      <p:cBhvr additive="base">
                                        <p:cTn id="60" dur="500" fill="hold"/>
                                        <p:tgtEl>
                                          <p:spTgt spid="4">
                                            <p:txEl>
                                              <p:pRg st="11" end="11"/>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4">
                                            <p:txEl>
                                              <p:pRg st="11" end="11"/>
                                            </p:txEl>
                                          </p:spTgt>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4">
                                            <p:txEl>
                                              <p:pRg st="12" end="12"/>
                                            </p:txEl>
                                          </p:spTgt>
                                        </p:tgtEl>
                                        <p:attrNameLst>
                                          <p:attrName>style.visibility</p:attrName>
                                        </p:attrNameLst>
                                      </p:cBhvr>
                                      <p:to>
                                        <p:strVal val="visible"/>
                                      </p:to>
                                    </p:set>
                                    <p:anim calcmode="lin" valueType="num">
                                      <p:cBhvr additive="base">
                                        <p:cTn id="64" dur="500" fill="hold"/>
                                        <p:tgtEl>
                                          <p:spTgt spid="4">
                                            <p:txEl>
                                              <p:pRg st="12" end="12"/>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4">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Visual Studio</a:t>
            </a:r>
            <a:endParaRPr lang="en-US" dirty="0"/>
          </a:p>
        </p:txBody>
      </p:sp>
    </p:spTree>
    <p:extLst>
      <p:ext uri="{BB962C8B-B14F-4D97-AF65-F5344CB8AC3E}">
        <p14:creationId xmlns:p14="http://schemas.microsoft.com/office/powerpoint/2010/main" val="1482743969"/>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t>Publishing</a:t>
            </a:r>
          </a:p>
          <a:p>
            <a:pPr lvl="1"/>
            <a:r>
              <a:rPr lang="en-US" dirty="0" smtClean="0"/>
              <a:t>SharePoint Apps</a:t>
            </a:r>
          </a:p>
          <a:p>
            <a:pPr lvl="1"/>
            <a:r>
              <a:rPr lang="en-US" dirty="0" smtClean="0"/>
              <a:t>Windows Azure Web Sites</a:t>
            </a:r>
          </a:p>
          <a:p>
            <a:r>
              <a:rPr lang="en-US" dirty="0" smtClean="0"/>
              <a:t>SQL Azure Database integration</a:t>
            </a:r>
          </a:p>
          <a:p>
            <a:r>
              <a:rPr lang="en-US" dirty="0" smtClean="0"/>
              <a:t>Remote Debugging</a:t>
            </a:r>
          </a:p>
        </p:txBody>
      </p:sp>
      <p:sp>
        <p:nvSpPr>
          <p:cNvPr id="2" name="Title 1"/>
          <p:cNvSpPr>
            <a:spLocks noGrp="1"/>
          </p:cNvSpPr>
          <p:nvPr>
            <p:ph type="title"/>
          </p:nvPr>
        </p:nvSpPr>
        <p:spPr/>
        <p:txBody>
          <a:bodyPr/>
          <a:lstStyle/>
          <a:p>
            <a:r>
              <a:rPr lang="en-US" dirty="0" smtClean="0"/>
              <a:t>Visual Studio has a crush on Azure</a:t>
            </a:r>
            <a:endParaRPr lang="en-US" dirty="0"/>
          </a:p>
        </p:txBody>
      </p:sp>
      <p:pic>
        <p:nvPicPr>
          <p:cNvPr id="5" name="Picture 4"/>
          <p:cNvPicPr>
            <a:picLocks noChangeAspect="1"/>
          </p:cNvPicPr>
          <p:nvPr/>
        </p:nvPicPr>
        <p:blipFill>
          <a:blip r:embed="rId3"/>
          <a:stretch>
            <a:fillRect/>
          </a:stretch>
        </p:blipFill>
        <p:spPr>
          <a:xfrm>
            <a:off x="8029328" y="1383885"/>
            <a:ext cx="3661615" cy="5116114"/>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4"/>
          <a:stretch>
            <a:fillRect/>
          </a:stretch>
        </p:blipFill>
        <p:spPr>
          <a:xfrm>
            <a:off x="3481279" y="5292799"/>
            <a:ext cx="4009524" cy="1200000"/>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5"/>
          <a:stretch>
            <a:fillRect/>
          </a:stretch>
        </p:blipFill>
        <p:spPr>
          <a:xfrm>
            <a:off x="729375" y="4058059"/>
            <a:ext cx="2390476" cy="2447619"/>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a:blip r:embed="rId6"/>
          <a:stretch>
            <a:fillRect/>
          </a:stretch>
        </p:blipFill>
        <p:spPr>
          <a:xfrm>
            <a:off x="5018768" y="3373985"/>
            <a:ext cx="2472035" cy="167007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599363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500" fill="hold"/>
                                        <p:tgtEl>
                                          <p:spTgt spid="8"/>
                                        </p:tgtEl>
                                        <p:attrNameLst>
                                          <p:attrName>ppt_x</p:attrName>
                                        </p:attrNameLst>
                                      </p:cBhvr>
                                      <p:tavLst>
                                        <p:tav tm="0">
                                          <p:val>
                                            <p:strVal val="#ppt_x"/>
                                          </p:val>
                                        </p:tav>
                                        <p:tav tm="100000">
                                          <p:val>
                                            <p:strVal val="#ppt_x"/>
                                          </p:val>
                                        </p:tav>
                                      </p:tavLst>
                                    </p:anim>
                                    <p:anim calcmode="lin" valueType="num">
                                      <p:cBhvr additive="base">
                                        <p:cTn id="11" dur="500" fill="hold"/>
                                        <p:tgtEl>
                                          <p:spTgt spid="8"/>
                                        </p:tgtEl>
                                        <p:attrNameLst>
                                          <p:attrName>ppt_y</p:attrName>
                                        </p:attrNameLst>
                                      </p:cBhvr>
                                      <p:tavLst>
                                        <p:tav tm="0">
                                          <p:val>
                                            <p:strVal val="1+#ppt_h/2"/>
                                          </p:val>
                                        </p:tav>
                                        <p:tav tm="100000">
                                          <p:val>
                                            <p:strVal val="#ppt_y"/>
                                          </p:val>
                                        </p:tav>
                                      </p:tavLst>
                                    </p:anim>
                                  </p:childTnLst>
                                </p:cTn>
                              </p:par>
                              <p:par>
                                <p:cTn id="12" presetID="10" presetClass="entr" presetSubtype="0" fill="hold" grpId="0"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500"/>
                                        <p:tgtEl>
                                          <p:spTgt spid="3">
                                            <p:txEl>
                                              <p:pRg st="1" end="1"/>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par>
                                <p:cTn id="23" presetID="2" presetClass="entr" presetSubtype="2"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1+#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0-#ppt_w/2"/>
                                          </p:val>
                                        </p:tav>
                                        <p:tav tm="100000">
                                          <p:val>
                                            <p:strVal val="#ppt_x"/>
                                          </p:val>
                                        </p:tav>
                                      </p:tavLst>
                                    </p:anim>
                                    <p:anim calcmode="lin" valueType="num">
                                      <p:cBhvr additive="base">
                                        <p:cTn id="3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500"/>
                                        <p:tgtEl>
                                          <p:spTgt spid="3">
                                            <p:txEl>
                                              <p:pRg st="4" end="4"/>
                                            </p:txEl>
                                          </p:spTgt>
                                        </p:tgtEl>
                                      </p:cBhvr>
                                    </p:animEffect>
                                  </p:childTnLst>
                                </p:cTn>
                              </p:par>
                              <p:par>
                                <p:cTn id="36" presetID="2" presetClass="entr" presetSubtype="4"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fill="hold"/>
                                        <p:tgtEl>
                                          <p:spTgt spid="6"/>
                                        </p:tgtEl>
                                        <p:attrNameLst>
                                          <p:attrName>ppt_x</p:attrName>
                                        </p:attrNameLst>
                                      </p:cBhvr>
                                      <p:tavLst>
                                        <p:tav tm="0">
                                          <p:val>
                                            <p:strVal val="#ppt_x"/>
                                          </p:val>
                                        </p:tav>
                                        <p:tav tm="100000">
                                          <p:val>
                                            <p:strVal val="#ppt_x"/>
                                          </p:val>
                                        </p:tav>
                                      </p:tavLst>
                                    </p:anim>
                                    <p:anim calcmode="lin" valueType="num">
                                      <p:cBhvr additive="base">
                                        <p:cTn id="3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Wrap Up</a:t>
            </a:r>
            <a:endParaRPr lang="en-US" dirty="0"/>
          </a:p>
        </p:txBody>
      </p:sp>
    </p:spTree>
    <p:extLst>
      <p:ext uri="{BB962C8B-B14F-4D97-AF65-F5344CB8AC3E}">
        <p14:creationId xmlns:p14="http://schemas.microsoft.com/office/powerpoint/2010/main" val="4035211006"/>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is this guy?</a:t>
            </a:r>
            <a:endParaRPr lang="en-US" dirty="0"/>
          </a:p>
        </p:txBody>
      </p:sp>
      <p:sp>
        <p:nvSpPr>
          <p:cNvPr id="3" name="Content Placeholder 2"/>
          <p:cNvSpPr>
            <a:spLocks noGrp="1"/>
          </p:cNvSpPr>
          <p:nvPr>
            <p:ph type="body" sz="quarter" idx="11"/>
          </p:nvPr>
        </p:nvSpPr>
        <p:spPr>
          <a:xfrm>
            <a:off x="269240" y="1189176"/>
            <a:ext cx="6507480" cy="2018835"/>
          </a:xfrm>
        </p:spPr>
        <p:txBody>
          <a:bodyPr>
            <a:normAutofit fontScale="25000" lnSpcReduction="20000"/>
          </a:bodyPr>
          <a:lstStyle/>
          <a:p>
            <a:pPr marL="0" indent="0">
              <a:buNone/>
            </a:pPr>
            <a:r>
              <a:rPr lang="en-US" sz="16000" dirty="0" smtClean="0"/>
              <a:t>Michael Sherman</a:t>
            </a:r>
            <a:endParaRPr lang="en-US" sz="16000" dirty="0"/>
          </a:p>
          <a:p>
            <a:endParaRPr lang="en-US" sz="9600" dirty="0" smtClean="0">
              <a:solidFill>
                <a:schemeClr val="tx2"/>
              </a:solidFill>
              <a:latin typeface="+mn-lt"/>
            </a:endParaRPr>
          </a:p>
          <a:p>
            <a:r>
              <a:rPr lang="en-US" sz="9600" dirty="0" smtClean="0">
                <a:solidFill>
                  <a:schemeClr val="tx2"/>
                </a:solidFill>
                <a:latin typeface="+mn-lt"/>
              </a:rPr>
              <a:t>Sr. SharePoint Architect</a:t>
            </a:r>
            <a:r>
              <a:rPr lang="en-US" sz="9600" dirty="0">
                <a:solidFill>
                  <a:schemeClr val="tx2"/>
                </a:solidFill>
                <a:latin typeface="+mn-lt"/>
              </a:rPr>
              <a:t>, SharePoint &amp; Web, </a:t>
            </a:r>
            <a:endParaRPr lang="en-US" sz="9600" dirty="0" smtClean="0">
              <a:solidFill>
                <a:schemeClr val="tx2"/>
              </a:solidFill>
              <a:latin typeface="+mn-lt"/>
            </a:endParaRPr>
          </a:p>
          <a:p>
            <a:r>
              <a:rPr lang="en-US" sz="9600" dirty="0" smtClean="0">
                <a:solidFill>
                  <a:schemeClr val="tx2"/>
                </a:solidFill>
                <a:latin typeface="+mn-lt"/>
              </a:rPr>
              <a:t>CANVIZ Consulting</a:t>
            </a:r>
          </a:p>
          <a:p>
            <a:pPr marL="0" indent="0">
              <a:buNone/>
            </a:pPr>
            <a:endParaRPr lang="en-US" sz="9600" dirty="0" smtClean="0">
              <a:solidFill>
                <a:schemeClr val="tx2"/>
              </a:solidFill>
              <a:latin typeface="+mn-lt"/>
            </a:endParaRPr>
          </a:p>
          <a:p>
            <a:r>
              <a:rPr lang="en-US" sz="9600" dirty="0" smtClean="0">
                <a:gradFill>
                  <a:gsLst>
                    <a:gs pos="1250">
                      <a:schemeClr val="tx1"/>
                    </a:gs>
                    <a:gs pos="100000">
                      <a:schemeClr val="tx1"/>
                    </a:gs>
                  </a:gsLst>
                  <a:lin ang="5400000" scaled="0"/>
                </a:gradFill>
                <a:latin typeface="+mn-lt"/>
              </a:rPr>
              <a:t>10-year SharePoint geek (</a:t>
            </a:r>
            <a:r>
              <a:rPr lang="en-US" sz="9600" dirty="0" err="1" smtClean="0">
                <a:gradFill>
                  <a:gsLst>
                    <a:gs pos="1250">
                      <a:schemeClr val="tx1"/>
                    </a:gs>
                    <a:gs pos="100000">
                      <a:schemeClr val="tx1"/>
                    </a:gs>
                  </a:gsLst>
                  <a:lin ang="5400000" scaled="0"/>
                </a:gradFill>
                <a:latin typeface="+mn-lt"/>
              </a:rPr>
              <a:t>dev</a:t>
            </a:r>
            <a:r>
              <a:rPr lang="en-US" sz="9600" dirty="0" smtClean="0">
                <a:gradFill>
                  <a:gsLst>
                    <a:gs pos="1250">
                      <a:schemeClr val="tx1"/>
                    </a:gs>
                    <a:gs pos="100000">
                      <a:schemeClr val="tx1"/>
                    </a:gs>
                  </a:gsLst>
                  <a:lin ang="5400000" scaled="0"/>
                </a:gradFill>
                <a:latin typeface="+mn-lt"/>
              </a:rPr>
              <a:t>, ops &amp; arch.)</a:t>
            </a:r>
          </a:p>
          <a:p>
            <a:r>
              <a:rPr lang="en-US" sz="9600" dirty="0" smtClean="0">
                <a:gradFill>
                  <a:gsLst>
                    <a:gs pos="1250">
                      <a:schemeClr val="tx1"/>
                    </a:gs>
                    <a:gs pos="100000">
                      <a:schemeClr val="tx1"/>
                    </a:gs>
                  </a:gsLst>
                  <a:lin ang="5400000" scaled="0"/>
                </a:gradFill>
                <a:latin typeface="+mn-lt"/>
              </a:rPr>
              <a:t>20-year </a:t>
            </a:r>
            <a:r>
              <a:rPr lang="en-US" sz="9600" dirty="0">
                <a:gradFill>
                  <a:gsLst>
                    <a:gs pos="1250">
                      <a:schemeClr val="tx1"/>
                    </a:gs>
                    <a:gs pos="100000">
                      <a:schemeClr val="tx1"/>
                    </a:gs>
                  </a:gsLst>
                  <a:lin ang="5400000" scaled="0"/>
                </a:gradFill>
                <a:latin typeface="+mn-lt"/>
              </a:rPr>
              <a:t>12th Man (#</a:t>
            </a:r>
            <a:r>
              <a:rPr lang="en-US" sz="9600" dirty="0" err="1">
                <a:gradFill>
                  <a:gsLst>
                    <a:gs pos="1250">
                      <a:schemeClr val="tx1"/>
                    </a:gs>
                    <a:gs pos="100000">
                      <a:schemeClr val="tx1"/>
                    </a:gs>
                  </a:gsLst>
                  <a:lin ang="5400000" scaled="0"/>
                </a:gradFill>
                <a:latin typeface="+mn-lt"/>
              </a:rPr>
              <a:t>gohawks</a:t>
            </a:r>
            <a:r>
              <a:rPr lang="en-US" sz="9600" dirty="0">
                <a:gradFill>
                  <a:gsLst>
                    <a:gs pos="1250">
                      <a:schemeClr val="tx1"/>
                    </a:gs>
                    <a:gs pos="100000">
                      <a:schemeClr val="tx1"/>
                    </a:gs>
                  </a:gsLst>
                  <a:lin ang="5400000" scaled="0"/>
                </a:gradFill>
                <a:latin typeface="+mn-lt"/>
              </a:rPr>
              <a:t>)</a:t>
            </a:r>
          </a:p>
          <a:p>
            <a:pPr marL="0" indent="0">
              <a:buNone/>
            </a:pPr>
            <a:endParaRPr lang="en-US" sz="8000" dirty="0" smtClean="0">
              <a:gradFill>
                <a:gsLst>
                  <a:gs pos="1250">
                    <a:schemeClr val="tx1"/>
                  </a:gs>
                  <a:gs pos="100000">
                    <a:schemeClr val="tx1"/>
                  </a:gs>
                </a:gsLst>
                <a:lin ang="5400000" scaled="0"/>
              </a:gradFill>
              <a:latin typeface="+mn-lt"/>
            </a:endParaRPr>
          </a:p>
          <a:p>
            <a:endParaRPr lang="en-US" sz="8000" dirty="0">
              <a:gradFill>
                <a:gsLst>
                  <a:gs pos="1250">
                    <a:schemeClr val="tx1"/>
                  </a:gs>
                  <a:gs pos="100000">
                    <a:schemeClr val="tx1"/>
                  </a:gs>
                </a:gsLst>
                <a:lin ang="5400000" scaled="0"/>
              </a:gradFill>
            </a:endParaRPr>
          </a:p>
          <a:p>
            <a:pPr marL="0" indent="0">
              <a:buNone/>
            </a:pPr>
            <a:endParaRPr lang="en-US" sz="8000" dirty="0">
              <a:gradFill>
                <a:gsLst>
                  <a:gs pos="1250">
                    <a:schemeClr val="tx1"/>
                  </a:gs>
                  <a:gs pos="100000">
                    <a:schemeClr val="tx1"/>
                  </a:gs>
                </a:gsLst>
                <a:lin ang="5400000" scaled="0"/>
              </a:gradFill>
              <a:latin typeface="+mn-lt"/>
            </a:endParaRPr>
          </a:p>
          <a:p>
            <a:pPr marL="0" indent="0">
              <a:buNone/>
            </a:pPr>
            <a:endParaRPr lang="en-US" sz="8000" dirty="0" smtClean="0">
              <a:gradFill>
                <a:gsLst>
                  <a:gs pos="1250">
                    <a:schemeClr val="tx1"/>
                  </a:gs>
                  <a:gs pos="100000">
                    <a:schemeClr val="tx1"/>
                  </a:gs>
                </a:gsLst>
                <a:lin ang="5400000" scaled="0"/>
              </a:gradFill>
              <a:latin typeface="+mn-lt"/>
            </a:endParaRPr>
          </a:p>
          <a:p>
            <a:pPr marL="0" indent="0">
              <a:buNone/>
            </a:pPr>
            <a:endParaRPr lang="en-US" sz="8000" dirty="0">
              <a:gradFill>
                <a:gsLst>
                  <a:gs pos="1250">
                    <a:schemeClr val="tx1"/>
                  </a:gs>
                  <a:gs pos="100000">
                    <a:schemeClr val="tx1"/>
                  </a:gs>
                </a:gsLst>
                <a:lin ang="5400000" scaled="0"/>
              </a:gradFill>
              <a:latin typeface="+mn-lt"/>
            </a:endParaRPr>
          </a:p>
          <a:p>
            <a:pPr marL="0" indent="0">
              <a:buNone/>
            </a:pPr>
            <a:endParaRPr lang="en-US" sz="8000" dirty="0" smtClean="0">
              <a:gradFill>
                <a:gsLst>
                  <a:gs pos="1250">
                    <a:schemeClr val="tx1"/>
                  </a:gs>
                  <a:gs pos="100000">
                    <a:schemeClr val="tx1"/>
                  </a:gs>
                </a:gsLst>
                <a:lin ang="5400000" scaled="0"/>
              </a:gradFill>
              <a:latin typeface="+mn-lt"/>
            </a:endParaRPr>
          </a:p>
          <a:p>
            <a:pPr marL="0" indent="0">
              <a:buNone/>
            </a:pPr>
            <a:endParaRPr lang="en-US" sz="8000" dirty="0">
              <a:gradFill>
                <a:gsLst>
                  <a:gs pos="1250">
                    <a:schemeClr val="tx1"/>
                  </a:gs>
                  <a:gs pos="100000">
                    <a:schemeClr val="tx1"/>
                  </a:gs>
                </a:gsLst>
                <a:lin ang="5400000" scaled="0"/>
              </a:gradFill>
              <a:latin typeface="+mn-lt"/>
            </a:endParaRPr>
          </a:p>
          <a:p>
            <a:pPr marL="0" indent="0">
              <a:buNone/>
            </a:pPr>
            <a:r>
              <a:rPr lang="en-US" sz="8000" dirty="0" smtClean="0">
                <a:gradFill>
                  <a:gsLst>
                    <a:gs pos="1250">
                      <a:schemeClr val="tx1"/>
                    </a:gs>
                    <a:gs pos="100000">
                      <a:schemeClr val="tx1"/>
                    </a:gs>
                  </a:gsLst>
                  <a:lin ang="5400000" scaled="0"/>
                </a:gradFill>
                <a:latin typeface="+mn-lt"/>
              </a:rPr>
              <a:t>     </a:t>
            </a:r>
            <a:endParaRPr lang="en-US" sz="8000" dirty="0">
              <a:gradFill>
                <a:gsLst>
                  <a:gs pos="1250">
                    <a:schemeClr val="tx1"/>
                  </a:gs>
                  <a:gs pos="100000">
                    <a:schemeClr val="tx1"/>
                  </a:gs>
                </a:gsLst>
                <a:lin ang="5400000" scaled="0"/>
              </a:gradFill>
              <a:latin typeface="+mn-lt"/>
            </a:endParaRPr>
          </a:p>
        </p:txBody>
      </p:sp>
      <p:pic>
        <p:nvPicPr>
          <p:cNvPr id="11" name="Picture 10"/>
          <p:cNvPicPr>
            <a:picLocks noChangeAspect="1"/>
          </p:cNvPicPr>
          <p:nvPr/>
        </p:nvPicPr>
        <p:blipFill>
          <a:blip r:embed="rId3"/>
          <a:stretch>
            <a:fillRect/>
          </a:stretch>
        </p:blipFill>
        <p:spPr>
          <a:xfrm>
            <a:off x="446863" y="4686300"/>
            <a:ext cx="273468" cy="273468"/>
          </a:xfrm>
          <a:prstGeom prst="rect">
            <a:avLst/>
          </a:prstGeom>
        </p:spPr>
      </p:pic>
      <p:sp>
        <p:nvSpPr>
          <p:cNvPr id="6" name="TextBox 5"/>
          <p:cNvSpPr txBox="1"/>
          <p:nvPr/>
        </p:nvSpPr>
        <p:spPr>
          <a:xfrm>
            <a:off x="269240" y="4490010"/>
            <a:ext cx="7986118" cy="1526572"/>
          </a:xfrm>
          <a:prstGeom prst="rect">
            <a:avLst/>
          </a:prstGeom>
          <a:noFill/>
        </p:spPr>
        <p:txBody>
          <a:bodyPr wrap="square" lIns="182880" tIns="146304" rIns="182880" bIns="146304" rtlCol="0">
            <a:spAutoFit/>
          </a:bodyPr>
          <a:lstStyle/>
          <a:p>
            <a:r>
              <a:rPr lang="en-US" sz="2000" dirty="0">
                <a:solidFill>
                  <a:schemeClr val="accent2"/>
                </a:solidFill>
              </a:rPr>
              <a:t> </a:t>
            </a:r>
            <a:r>
              <a:rPr lang="en-US" sz="2000" dirty="0" smtClean="0">
                <a:solidFill>
                  <a:schemeClr val="accent2"/>
                </a:solidFill>
              </a:rPr>
              <a:t>    @</a:t>
            </a:r>
            <a:r>
              <a:rPr lang="en-US" sz="2000" dirty="0" err="1" smtClean="0">
                <a:solidFill>
                  <a:schemeClr val="accent2"/>
                </a:solidFill>
              </a:rPr>
              <a:t>UWSherm</a:t>
            </a:r>
            <a:endParaRPr lang="en-US" sz="2000" dirty="0" smtClean="0">
              <a:solidFill>
                <a:schemeClr val="accent2"/>
              </a:solidFill>
            </a:endParaRPr>
          </a:p>
          <a:p>
            <a:r>
              <a:rPr lang="en-US" sz="2000" dirty="0">
                <a:solidFill>
                  <a:schemeClr val="accent2"/>
                </a:solidFill>
              </a:rPr>
              <a:t>http://www.linkedin.com/in/uwsherm/</a:t>
            </a:r>
          </a:p>
          <a:p>
            <a:r>
              <a:rPr lang="en-US" sz="2000" dirty="0">
                <a:solidFill>
                  <a:schemeClr val="accent2"/>
                </a:solidFill>
              </a:rPr>
              <a:t>http://www.canviz.com</a:t>
            </a:r>
          </a:p>
          <a:p>
            <a:endParaRPr lang="en-US" sz="2000" dirty="0">
              <a:solidFill>
                <a:schemeClr val="accent1"/>
              </a:solidFill>
            </a:endParaRPr>
          </a:p>
        </p:txBody>
      </p:sp>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b="9669"/>
          <a:stretch/>
        </p:blipFill>
        <p:spPr>
          <a:xfrm>
            <a:off x="9164027" y="1189176"/>
            <a:ext cx="2544790" cy="344702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96733603"/>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69239" y="1189177"/>
            <a:ext cx="11653523" cy="5613845"/>
          </a:xfrm>
        </p:spPr>
        <p:txBody>
          <a:bodyPr/>
          <a:lstStyle/>
          <a:p>
            <a:r>
              <a:rPr lang="en-US" sz="3600" dirty="0"/>
              <a:t>With the cloud app model for SharePoint, Apps for Office, and </a:t>
            </a:r>
            <a:r>
              <a:rPr lang="en-US" sz="3600" dirty="0" smtClean="0"/>
              <a:t>Azure </a:t>
            </a:r>
            <a:r>
              <a:rPr lang="en-US" sz="3600" dirty="0"/>
              <a:t>you can create cloud hosted line of business applications for a mobile workforce</a:t>
            </a:r>
            <a:r>
              <a:rPr lang="en-US" sz="3600" dirty="0" smtClean="0"/>
              <a:t>.</a:t>
            </a:r>
          </a:p>
          <a:p>
            <a:r>
              <a:rPr lang="en-US" sz="3600" dirty="0" smtClean="0"/>
              <a:t>Apps for Office include a rich set of integration points with Office client applications.</a:t>
            </a:r>
          </a:p>
          <a:p>
            <a:r>
              <a:rPr lang="en-US" sz="3600" dirty="0" smtClean="0"/>
              <a:t>Azure is the glue!</a:t>
            </a:r>
          </a:p>
          <a:p>
            <a:r>
              <a:rPr lang="en-US" sz="3600" dirty="0" smtClean="0"/>
              <a:t>Plumbing SharePoint and </a:t>
            </a:r>
            <a:r>
              <a:rPr lang="en-US" sz="3600" dirty="0" err="1" smtClean="0"/>
              <a:t>OAuth</a:t>
            </a:r>
            <a:r>
              <a:rPr lang="en-US" sz="3600" dirty="0" smtClean="0"/>
              <a:t> with MVC Web Sites is a piece of cake.</a:t>
            </a:r>
          </a:p>
          <a:p>
            <a:r>
              <a:rPr lang="en-US" sz="3600" dirty="0" smtClean="0"/>
              <a:t>Visual Studio enables high developer productivity with templates and tooling.</a:t>
            </a:r>
            <a:endParaRPr lang="en-US" dirty="0"/>
          </a:p>
        </p:txBody>
      </p:sp>
      <p:sp>
        <p:nvSpPr>
          <p:cNvPr id="4" name="Title 3"/>
          <p:cNvSpPr>
            <a:spLocks noGrp="1"/>
          </p:cNvSpPr>
          <p:nvPr>
            <p:ph type="title"/>
          </p:nvPr>
        </p:nvSpPr>
        <p:spPr/>
        <p:txBody>
          <a:bodyPr/>
          <a:lstStyle/>
          <a:p>
            <a:r>
              <a:rPr lang="en-US" dirty="0" smtClean="0"/>
              <a:t>Did you get all that?</a:t>
            </a:r>
            <a:endParaRPr lang="en-US" dirty="0"/>
          </a:p>
        </p:txBody>
      </p:sp>
    </p:spTree>
    <p:extLst>
      <p:ext uri="{BB962C8B-B14F-4D97-AF65-F5344CB8AC3E}">
        <p14:creationId xmlns:p14="http://schemas.microsoft.com/office/powerpoint/2010/main" val="24382070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bwMode="auto">
          <a:xfrm>
            <a:off x="269239" y="296863"/>
            <a:ext cx="7666071" cy="6400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Text Placeholder 6"/>
          <p:cNvSpPr>
            <a:spLocks noGrp="1"/>
          </p:cNvSpPr>
          <p:nvPr>
            <p:ph type="body" sz="quarter" idx="10"/>
          </p:nvPr>
        </p:nvSpPr>
        <p:spPr>
          <a:xfrm>
            <a:off x="269239" y="1189177"/>
            <a:ext cx="7666071" cy="5675464"/>
          </a:xfrm>
        </p:spPr>
        <p:txBody>
          <a:bodyPr/>
          <a:lstStyle/>
          <a:p>
            <a:r>
              <a:rPr lang="en-US" dirty="0" smtClean="0">
                <a:solidFill>
                  <a:schemeClr val="bg1"/>
                </a:solidFill>
              </a:rPr>
              <a:t>SPC283 - Get </a:t>
            </a:r>
            <a:r>
              <a:rPr lang="en-US" dirty="0">
                <a:solidFill>
                  <a:schemeClr val="bg1"/>
                </a:solidFill>
              </a:rPr>
              <a:t>started developing Apps for Office &amp; SharePoint </a:t>
            </a:r>
            <a:r>
              <a:rPr lang="en-US" dirty="0" smtClean="0">
                <a:solidFill>
                  <a:schemeClr val="bg1"/>
                </a:solidFill>
              </a:rPr>
              <a:t>2013</a:t>
            </a:r>
          </a:p>
          <a:p>
            <a:pPr lvl="1"/>
            <a:r>
              <a:rPr lang="en-US" dirty="0">
                <a:solidFill>
                  <a:schemeClr val="bg1"/>
                </a:solidFill>
                <a:hlinkClick r:id="rId3"/>
              </a:rPr>
              <a:t>http://</a:t>
            </a:r>
            <a:r>
              <a:rPr lang="en-US" dirty="0" smtClean="0">
                <a:solidFill>
                  <a:schemeClr val="bg1"/>
                </a:solidFill>
                <a:hlinkClick r:id="rId3"/>
              </a:rPr>
              <a:t>myspc.sharepointconference.com/Sessions/Details/12996</a:t>
            </a:r>
            <a:r>
              <a:rPr lang="en-US" dirty="0" smtClean="0">
                <a:solidFill>
                  <a:schemeClr val="bg1"/>
                </a:solidFill>
              </a:rPr>
              <a:t> </a:t>
            </a:r>
          </a:p>
          <a:p>
            <a:r>
              <a:rPr lang="en-US" dirty="0" smtClean="0">
                <a:solidFill>
                  <a:schemeClr val="bg1"/>
                </a:solidFill>
              </a:rPr>
              <a:t>SPC351 </a:t>
            </a:r>
            <a:r>
              <a:rPr lang="en-US" dirty="0">
                <a:solidFill>
                  <a:schemeClr val="bg1"/>
                </a:solidFill>
              </a:rPr>
              <a:t>- </a:t>
            </a:r>
            <a:r>
              <a:rPr lang="en-US" dirty="0" smtClean="0">
                <a:solidFill>
                  <a:schemeClr val="bg1"/>
                </a:solidFill>
              </a:rPr>
              <a:t>Office </a:t>
            </a:r>
            <a:r>
              <a:rPr lang="en-US" dirty="0">
                <a:solidFill>
                  <a:schemeClr val="bg1"/>
                </a:solidFill>
              </a:rPr>
              <a:t>Power Hour - new developer APIs and features for Apps for </a:t>
            </a:r>
            <a:r>
              <a:rPr lang="en-US" dirty="0" smtClean="0">
                <a:solidFill>
                  <a:schemeClr val="bg1"/>
                </a:solidFill>
              </a:rPr>
              <a:t>Office</a:t>
            </a:r>
          </a:p>
          <a:p>
            <a:pPr lvl="1"/>
            <a:r>
              <a:rPr lang="en-US" dirty="0">
                <a:solidFill>
                  <a:schemeClr val="bg1"/>
                </a:solidFill>
                <a:hlinkClick r:id="rId4"/>
              </a:rPr>
              <a:t>http://</a:t>
            </a:r>
            <a:r>
              <a:rPr lang="en-US" dirty="0" smtClean="0">
                <a:solidFill>
                  <a:schemeClr val="bg1"/>
                </a:solidFill>
                <a:hlinkClick r:id="rId4"/>
              </a:rPr>
              <a:t>myspc.sharepointconference.com/Sessions/Details/12918</a:t>
            </a:r>
            <a:r>
              <a:rPr lang="en-US" dirty="0" smtClean="0">
                <a:solidFill>
                  <a:schemeClr val="bg1"/>
                </a:solidFill>
              </a:rPr>
              <a:t> </a:t>
            </a:r>
            <a:endParaRPr lang="en-US" dirty="0">
              <a:solidFill>
                <a:schemeClr val="bg1"/>
              </a:solidFill>
            </a:endParaRPr>
          </a:p>
          <a:p>
            <a:endParaRPr lang="en-US" dirty="0"/>
          </a:p>
        </p:txBody>
      </p:sp>
      <p:sp>
        <p:nvSpPr>
          <p:cNvPr id="2" name="Title 1"/>
          <p:cNvSpPr>
            <a:spLocks noGrp="1"/>
          </p:cNvSpPr>
          <p:nvPr>
            <p:ph type="title"/>
          </p:nvPr>
        </p:nvSpPr>
        <p:spPr/>
        <p:txBody>
          <a:bodyPr/>
          <a:lstStyle/>
          <a:p>
            <a:r>
              <a:rPr lang="en-US" dirty="0" smtClean="0">
                <a:solidFill>
                  <a:schemeClr val="bg1"/>
                </a:solidFill>
              </a:rPr>
              <a:t>Helpful Resources</a:t>
            </a:r>
            <a:endParaRPr lang="en-US" dirty="0">
              <a:solidFill>
                <a:schemeClr val="bg1"/>
              </a:solidFill>
            </a:endParaRPr>
          </a:p>
        </p:txBody>
      </p:sp>
    </p:spTree>
    <p:extLst>
      <p:ext uri="{BB962C8B-B14F-4D97-AF65-F5344CB8AC3E}">
        <p14:creationId xmlns:p14="http://schemas.microsoft.com/office/powerpoint/2010/main" val="4102940020"/>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bwMode="auto">
          <a:xfrm>
            <a:off x="269239" y="296863"/>
            <a:ext cx="7666071" cy="6400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Text Placeholder 6"/>
          <p:cNvSpPr>
            <a:spLocks noGrp="1"/>
          </p:cNvSpPr>
          <p:nvPr>
            <p:ph type="body" sz="quarter" idx="10"/>
          </p:nvPr>
        </p:nvSpPr>
        <p:spPr>
          <a:xfrm>
            <a:off x="269239" y="1189177"/>
            <a:ext cx="7666071" cy="4468724"/>
          </a:xfrm>
        </p:spPr>
        <p:txBody>
          <a:bodyPr/>
          <a:lstStyle/>
          <a:p>
            <a:r>
              <a:rPr lang="en-US" dirty="0" smtClean="0">
                <a:solidFill>
                  <a:schemeClr val="bg1"/>
                </a:solidFill>
              </a:rPr>
              <a:t>SPC294 </a:t>
            </a:r>
            <a:r>
              <a:rPr lang="en-US" dirty="0">
                <a:solidFill>
                  <a:schemeClr val="bg1"/>
                </a:solidFill>
              </a:rPr>
              <a:t>- Achieving better business productivity through Apps for </a:t>
            </a:r>
            <a:r>
              <a:rPr lang="en-US" dirty="0" smtClean="0">
                <a:solidFill>
                  <a:schemeClr val="bg1"/>
                </a:solidFill>
              </a:rPr>
              <a:t>Office</a:t>
            </a:r>
          </a:p>
          <a:p>
            <a:pPr lvl="1"/>
            <a:r>
              <a:rPr lang="en-US" dirty="0">
                <a:solidFill>
                  <a:schemeClr val="bg1"/>
                </a:solidFill>
                <a:hlinkClick r:id="rId3"/>
              </a:rPr>
              <a:t>http://</a:t>
            </a:r>
            <a:r>
              <a:rPr lang="en-US" dirty="0" smtClean="0">
                <a:solidFill>
                  <a:schemeClr val="bg1"/>
                </a:solidFill>
                <a:hlinkClick r:id="rId3"/>
              </a:rPr>
              <a:t>myspc.sharepointconference.com/Sessions/Details/15106</a:t>
            </a:r>
            <a:endParaRPr lang="en-US" dirty="0" smtClean="0">
              <a:solidFill>
                <a:schemeClr val="bg1"/>
              </a:solidFill>
            </a:endParaRPr>
          </a:p>
          <a:p>
            <a:r>
              <a:rPr lang="en-US" dirty="0" smtClean="0">
                <a:solidFill>
                  <a:schemeClr val="bg1"/>
                </a:solidFill>
              </a:rPr>
              <a:t>SPC391 </a:t>
            </a:r>
            <a:r>
              <a:rPr lang="en-US" dirty="0">
                <a:solidFill>
                  <a:schemeClr val="bg1"/>
                </a:solidFill>
              </a:rPr>
              <a:t>- </a:t>
            </a:r>
            <a:r>
              <a:rPr lang="en-US" dirty="0" smtClean="0">
                <a:solidFill>
                  <a:schemeClr val="bg1"/>
                </a:solidFill>
              </a:rPr>
              <a:t>Deep </a:t>
            </a:r>
            <a:r>
              <a:rPr lang="en-US" dirty="0">
                <a:solidFill>
                  <a:schemeClr val="bg1"/>
                </a:solidFill>
              </a:rPr>
              <a:t>dive into Mail Compose Apps </a:t>
            </a:r>
            <a:r>
              <a:rPr lang="en-US" dirty="0" smtClean="0">
                <a:solidFill>
                  <a:schemeClr val="bg1"/>
                </a:solidFill>
              </a:rPr>
              <a:t>APIs</a:t>
            </a:r>
          </a:p>
          <a:p>
            <a:pPr lvl="1"/>
            <a:r>
              <a:rPr lang="en-US" dirty="0">
                <a:solidFill>
                  <a:schemeClr val="bg1"/>
                </a:solidFill>
                <a:hlinkClick r:id="rId4"/>
              </a:rPr>
              <a:t>http://</a:t>
            </a:r>
            <a:r>
              <a:rPr lang="en-US" dirty="0" smtClean="0">
                <a:solidFill>
                  <a:schemeClr val="bg1"/>
                </a:solidFill>
                <a:hlinkClick r:id="rId4"/>
              </a:rPr>
              <a:t>myspc.sharepointconference.com/Sessions/Details/14033</a:t>
            </a:r>
            <a:endParaRPr lang="en-US" dirty="0"/>
          </a:p>
        </p:txBody>
      </p:sp>
      <p:sp>
        <p:nvSpPr>
          <p:cNvPr id="2" name="Title 1"/>
          <p:cNvSpPr>
            <a:spLocks noGrp="1"/>
          </p:cNvSpPr>
          <p:nvPr>
            <p:ph type="title"/>
          </p:nvPr>
        </p:nvSpPr>
        <p:spPr/>
        <p:txBody>
          <a:bodyPr/>
          <a:lstStyle/>
          <a:p>
            <a:r>
              <a:rPr lang="en-US" dirty="0" smtClean="0">
                <a:solidFill>
                  <a:schemeClr val="bg1"/>
                </a:solidFill>
              </a:rPr>
              <a:t>Helpful Resources</a:t>
            </a:r>
            <a:endParaRPr lang="en-US" dirty="0">
              <a:solidFill>
                <a:schemeClr val="bg1"/>
              </a:solidFill>
            </a:endParaRPr>
          </a:p>
        </p:txBody>
      </p:sp>
    </p:spTree>
    <p:extLst>
      <p:ext uri="{BB962C8B-B14F-4D97-AF65-F5344CB8AC3E}">
        <p14:creationId xmlns:p14="http://schemas.microsoft.com/office/powerpoint/2010/main" val="995585355"/>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bwMode="auto">
          <a:xfrm>
            <a:off x="269239" y="296863"/>
            <a:ext cx="7666071" cy="6400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Text Placeholder 6"/>
          <p:cNvSpPr>
            <a:spLocks noGrp="1"/>
          </p:cNvSpPr>
          <p:nvPr>
            <p:ph type="body" sz="quarter" idx="10"/>
          </p:nvPr>
        </p:nvSpPr>
        <p:spPr>
          <a:xfrm>
            <a:off x="269239" y="1189177"/>
            <a:ext cx="7666071" cy="5530681"/>
          </a:xfrm>
        </p:spPr>
        <p:txBody>
          <a:bodyPr/>
          <a:lstStyle/>
          <a:p>
            <a:r>
              <a:rPr lang="en-US" dirty="0">
                <a:solidFill>
                  <a:schemeClr val="bg1"/>
                </a:solidFill>
              </a:rPr>
              <a:t>MSDN Apps for Office Developer Center</a:t>
            </a:r>
          </a:p>
          <a:p>
            <a:pPr lvl="1"/>
            <a:r>
              <a:rPr lang="en-US" dirty="0">
                <a:solidFill>
                  <a:schemeClr val="bg1"/>
                </a:solidFill>
                <a:hlinkClick r:id="rId3"/>
              </a:rPr>
              <a:t>http</a:t>
            </a:r>
            <a:r>
              <a:rPr lang="en-US" dirty="0">
                <a:hlinkClick r:id="rId3"/>
              </a:rPr>
              <a:t>://</a:t>
            </a:r>
            <a:r>
              <a:rPr lang="en-US" dirty="0" smtClean="0">
                <a:hlinkClick r:id="rId3"/>
              </a:rPr>
              <a:t>msdn.microsoft.com/en-US/office/aa905340</a:t>
            </a:r>
            <a:endParaRPr lang="en-US" dirty="0"/>
          </a:p>
          <a:p>
            <a:r>
              <a:rPr lang="en-US" dirty="0">
                <a:solidFill>
                  <a:schemeClr val="bg1"/>
                </a:solidFill>
              </a:rPr>
              <a:t>MSDN Apps for Office </a:t>
            </a:r>
            <a:r>
              <a:rPr lang="en-US" dirty="0" err="1">
                <a:solidFill>
                  <a:schemeClr val="bg1"/>
                </a:solidFill>
              </a:rPr>
              <a:t>dev</a:t>
            </a:r>
            <a:r>
              <a:rPr lang="en-US" dirty="0">
                <a:solidFill>
                  <a:schemeClr val="bg1"/>
                </a:solidFill>
              </a:rPr>
              <a:t> quick start guide</a:t>
            </a:r>
          </a:p>
          <a:p>
            <a:pPr lvl="1"/>
            <a:r>
              <a:rPr lang="en-US" dirty="0">
                <a:hlinkClick r:id="rId4"/>
              </a:rPr>
              <a:t>http://</a:t>
            </a:r>
            <a:r>
              <a:rPr lang="en-US" dirty="0" smtClean="0">
                <a:hlinkClick r:id="rId4"/>
              </a:rPr>
              <a:t>msdn.microsoft.com/en-US/office/dn448457</a:t>
            </a:r>
            <a:endParaRPr lang="en-US" dirty="0" smtClean="0"/>
          </a:p>
          <a:p>
            <a:r>
              <a:rPr lang="en-US" dirty="0">
                <a:solidFill>
                  <a:schemeClr val="bg1"/>
                </a:solidFill>
              </a:rPr>
              <a:t>Introducing MVC support for apps for SharePoint</a:t>
            </a:r>
          </a:p>
          <a:p>
            <a:pPr lvl="1"/>
            <a:r>
              <a:rPr lang="en-US" dirty="0">
                <a:hlinkClick r:id="rId5"/>
              </a:rPr>
              <a:t>http://</a:t>
            </a:r>
            <a:r>
              <a:rPr lang="en-US" dirty="0" smtClean="0">
                <a:hlinkClick r:id="rId5"/>
              </a:rPr>
              <a:t>blogs.msdn.com/b/officeapps/archive/2013/07/09/introducing-mvc-support-for-apps-for-sharepoint.aspx</a:t>
            </a:r>
            <a:r>
              <a:rPr lang="en-US" dirty="0" smtClean="0"/>
              <a:t> </a:t>
            </a:r>
            <a:endParaRPr lang="en-US" dirty="0"/>
          </a:p>
        </p:txBody>
      </p:sp>
      <p:sp>
        <p:nvSpPr>
          <p:cNvPr id="2" name="Title 1"/>
          <p:cNvSpPr>
            <a:spLocks noGrp="1"/>
          </p:cNvSpPr>
          <p:nvPr>
            <p:ph type="title"/>
          </p:nvPr>
        </p:nvSpPr>
        <p:spPr/>
        <p:txBody>
          <a:bodyPr/>
          <a:lstStyle/>
          <a:p>
            <a:r>
              <a:rPr lang="en-US" dirty="0" smtClean="0">
                <a:solidFill>
                  <a:schemeClr val="bg1"/>
                </a:solidFill>
              </a:rPr>
              <a:t>Helpful Resources</a:t>
            </a:r>
            <a:endParaRPr lang="en-US" dirty="0">
              <a:solidFill>
                <a:schemeClr val="bg1"/>
              </a:solidFill>
            </a:endParaRPr>
          </a:p>
        </p:txBody>
      </p:sp>
    </p:spTree>
    <p:extLst>
      <p:ext uri="{BB962C8B-B14F-4D97-AF65-F5344CB8AC3E}">
        <p14:creationId xmlns:p14="http://schemas.microsoft.com/office/powerpoint/2010/main" val="4169482733"/>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bwMode="auto">
          <a:xfrm>
            <a:off x="269239" y="296863"/>
            <a:ext cx="7666071" cy="6400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Text Placeholder 6"/>
          <p:cNvSpPr>
            <a:spLocks noGrp="1"/>
          </p:cNvSpPr>
          <p:nvPr>
            <p:ph type="body" sz="quarter" idx="10"/>
          </p:nvPr>
        </p:nvSpPr>
        <p:spPr>
          <a:xfrm>
            <a:off x="269239" y="1189177"/>
            <a:ext cx="7666071" cy="5530681"/>
          </a:xfrm>
        </p:spPr>
        <p:txBody>
          <a:bodyPr/>
          <a:lstStyle/>
          <a:p>
            <a:r>
              <a:rPr lang="en-US" dirty="0">
                <a:solidFill>
                  <a:schemeClr val="bg1"/>
                </a:solidFill>
              </a:rPr>
              <a:t>MSDN Apps for Office Developer Center</a:t>
            </a:r>
          </a:p>
          <a:p>
            <a:pPr lvl="1"/>
            <a:r>
              <a:rPr lang="en-US" dirty="0">
                <a:solidFill>
                  <a:schemeClr val="bg1"/>
                </a:solidFill>
                <a:hlinkClick r:id="rId3"/>
              </a:rPr>
              <a:t>http</a:t>
            </a:r>
            <a:r>
              <a:rPr lang="en-US" dirty="0">
                <a:hlinkClick r:id="rId3"/>
              </a:rPr>
              <a:t>://</a:t>
            </a:r>
            <a:r>
              <a:rPr lang="en-US" dirty="0" smtClean="0">
                <a:hlinkClick r:id="rId3"/>
              </a:rPr>
              <a:t>msdn.microsoft.com/en-US/office/aa905340</a:t>
            </a:r>
            <a:endParaRPr lang="en-US" dirty="0"/>
          </a:p>
          <a:p>
            <a:r>
              <a:rPr lang="en-US" dirty="0">
                <a:solidFill>
                  <a:schemeClr val="bg1"/>
                </a:solidFill>
              </a:rPr>
              <a:t>MSDN Apps for Office </a:t>
            </a:r>
            <a:r>
              <a:rPr lang="en-US" dirty="0" err="1">
                <a:solidFill>
                  <a:schemeClr val="bg1"/>
                </a:solidFill>
              </a:rPr>
              <a:t>dev</a:t>
            </a:r>
            <a:r>
              <a:rPr lang="en-US" dirty="0">
                <a:solidFill>
                  <a:schemeClr val="bg1"/>
                </a:solidFill>
              </a:rPr>
              <a:t> quick start guide</a:t>
            </a:r>
          </a:p>
          <a:p>
            <a:pPr lvl="1"/>
            <a:r>
              <a:rPr lang="en-US" dirty="0">
                <a:hlinkClick r:id="rId4"/>
              </a:rPr>
              <a:t>http://</a:t>
            </a:r>
            <a:r>
              <a:rPr lang="en-US" dirty="0" smtClean="0">
                <a:hlinkClick r:id="rId4"/>
              </a:rPr>
              <a:t>msdn.microsoft.com/en-US/office/dn448457</a:t>
            </a:r>
            <a:endParaRPr lang="en-US" dirty="0" smtClean="0"/>
          </a:p>
          <a:p>
            <a:r>
              <a:rPr lang="en-US" dirty="0">
                <a:solidFill>
                  <a:schemeClr val="bg1"/>
                </a:solidFill>
              </a:rPr>
              <a:t>Introducing MVC support for apps for SharePoint</a:t>
            </a:r>
          </a:p>
          <a:p>
            <a:pPr lvl="1"/>
            <a:r>
              <a:rPr lang="en-US" dirty="0">
                <a:hlinkClick r:id="rId5"/>
              </a:rPr>
              <a:t>http://</a:t>
            </a:r>
            <a:r>
              <a:rPr lang="en-US" dirty="0" smtClean="0">
                <a:hlinkClick r:id="rId5"/>
              </a:rPr>
              <a:t>blogs.msdn.com/b/officeapps/archive/2013/07/09/introducing-mvc-support-for-apps-for-sharepoint.aspx</a:t>
            </a:r>
            <a:r>
              <a:rPr lang="en-US" dirty="0" smtClean="0"/>
              <a:t> </a:t>
            </a:r>
            <a:endParaRPr lang="en-US" dirty="0"/>
          </a:p>
        </p:txBody>
      </p:sp>
      <p:sp>
        <p:nvSpPr>
          <p:cNvPr id="2" name="Title 1"/>
          <p:cNvSpPr>
            <a:spLocks noGrp="1"/>
          </p:cNvSpPr>
          <p:nvPr>
            <p:ph type="title"/>
          </p:nvPr>
        </p:nvSpPr>
        <p:spPr/>
        <p:txBody>
          <a:bodyPr/>
          <a:lstStyle/>
          <a:p>
            <a:r>
              <a:rPr lang="en-US" dirty="0" smtClean="0">
                <a:solidFill>
                  <a:schemeClr val="bg1"/>
                </a:solidFill>
              </a:rPr>
              <a:t>Helpful Resources</a:t>
            </a:r>
            <a:endParaRPr lang="en-US" dirty="0">
              <a:solidFill>
                <a:schemeClr val="bg1"/>
              </a:solidFill>
            </a:endParaRPr>
          </a:p>
        </p:txBody>
      </p:sp>
    </p:spTree>
    <p:extLst>
      <p:ext uri="{BB962C8B-B14F-4D97-AF65-F5344CB8AC3E}">
        <p14:creationId xmlns:p14="http://schemas.microsoft.com/office/powerpoint/2010/main" val="131691336"/>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bwMode="auto">
          <a:xfrm>
            <a:off x="269239" y="296863"/>
            <a:ext cx="7666071" cy="6400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Text Placeholder 6"/>
          <p:cNvSpPr>
            <a:spLocks noGrp="1"/>
          </p:cNvSpPr>
          <p:nvPr>
            <p:ph type="body" sz="quarter" idx="10"/>
          </p:nvPr>
        </p:nvSpPr>
        <p:spPr>
          <a:xfrm>
            <a:off x="269239" y="1189177"/>
            <a:ext cx="7666071" cy="4577407"/>
          </a:xfrm>
        </p:spPr>
        <p:txBody>
          <a:bodyPr/>
          <a:lstStyle/>
          <a:p>
            <a:r>
              <a:rPr lang="en-US" dirty="0">
                <a:solidFill>
                  <a:schemeClr val="bg1"/>
                </a:solidFill>
              </a:rPr>
              <a:t>Site Provision Techniques and remote provisioning</a:t>
            </a:r>
          </a:p>
          <a:p>
            <a:pPr lvl="1"/>
            <a:r>
              <a:rPr lang="en-US" dirty="0">
                <a:solidFill>
                  <a:schemeClr val="bg1"/>
                </a:solidFill>
                <a:hlinkClick r:id="rId3"/>
              </a:rPr>
              <a:t>http://blogs.msdn.com/b/vesku/archive/2013/08/23/site-provisioning-techniques-and-remote-provisioning-in-sharepoint-2013.aspx</a:t>
            </a:r>
            <a:r>
              <a:rPr lang="en-US" dirty="0">
                <a:solidFill>
                  <a:schemeClr val="bg1"/>
                </a:solidFill>
              </a:rPr>
              <a:t> </a:t>
            </a:r>
          </a:p>
          <a:p>
            <a:r>
              <a:rPr lang="en-US" dirty="0">
                <a:solidFill>
                  <a:schemeClr val="bg1"/>
                </a:solidFill>
              </a:rPr>
              <a:t>Self Service Site Provision Using Apps for SharePoint 2013</a:t>
            </a:r>
          </a:p>
          <a:p>
            <a:pPr lvl="1"/>
            <a:r>
              <a:rPr lang="en-US" dirty="0">
                <a:solidFill>
                  <a:schemeClr val="bg1"/>
                </a:solidFill>
                <a:hlinkClick r:id="rId4"/>
              </a:rPr>
              <a:t>http://blogs.msdn.com/b/richard_dizeregas_blog/archive/2013/04/04/self-service-site-provisioning-using-apps-for-sharepoint-2013.aspx</a:t>
            </a:r>
            <a:r>
              <a:rPr lang="en-US" dirty="0">
                <a:solidFill>
                  <a:schemeClr val="bg1"/>
                </a:solidFill>
              </a:rPr>
              <a:t> </a:t>
            </a:r>
          </a:p>
        </p:txBody>
      </p:sp>
      <p:sp>
        <p:nvSpPr>
          <p:cNvPr id="2" name="Title 1"/>
          <p:cNvSpPr>
            <a:spLocks noGrp="1"/>
          </p:cNvSpPr>
          <p:nvPr>
            <p:ph type="title"/>
          </p:nvPr>
        </p:nvSpPr>
        <p:spPr/>
        <p:txBody>
          <a:bodyPr/>
          <a:lstStyle/>
          <a:p>
            <a:r>
              <a:rPr lang="en-US" dirty="0" smtClean="0">
                <a:solidFill>
                  <a:schemeClr val="bg1"/>
                </a:solidFill>
              </a:rPr>
              <a:t>Helpful Resources</a:t>
            </a:r>
            <a:endParaRPr lang="en-US" dirty="0">
              <a:solidFill>
                <a:schemeClr val="bg1"/>
              </a:solidFill>
            </a:endParaRPr>
          </a:p>
        </p:txBody>
      </p:sp>
    </p:spTree>
    <p:extLst>
      <p:ext uri="{BB962C8B-B14F-4D97-AF65-F5344CB8AC3E}">
        <p14:creationId xmlns:p14="http://schemas.microsoft.com/office/powerpoint/2010/main" val="2401938794"/>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bwMode="auto">
          <a:xfrm>
            <a:off x="269239" y="296863"/>
            <a:ext cx="7666071" cy="6400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Text Placeholder 6"/>
          <p:cNvSpPr>
            <a:spLocks noGrp="1"/>
          </p:cNvSpPr>
          <p:nvPr>
            <p:ph type="body" sz="quarter" idx="10"/>
          </p:nvPr>
        </p:nvSpPr>
        <p:spPr>
          <a:xfrm>
            <a:off x="269239" y="1189177"/>
            <a:ext cx="7666071" cy="2320700"/>
          </a:xfrm>
        </p:spPr>
        <p:txBody>
          <a:bodyPr/>
          <a:lstStyle/>
          <a:p>
            <a:r>
              <a:rPr lang="en-US" dirty="0">
                <a:solidFill>
                  <a:schemeClr val="bg1"/>
                </a:solidFill>
              </a:rPr>
              <a:t>SharePoint Online Solution Pack for branding and </a:t>
            </a:r>
            <a:r>
              <a:rPr lang="en-US" dirty="0" smtClean="0">
                <a:solidFill>
                  <a:schemeClr val="bg1"/>
                </a:solidFill>
              </a:rPr>
              <a:t>provisioning</a:t>
            </a:r>
          </a:p>
          <a:p>
            <a:pPr lvl="1"/>
            <a:r>
              <a:rPr lang="en-US" dirty="0">
                <a:solidFill>
                  <a:schemeClr val="bg1"/>
                </a:solidFill>
                <a:hlinkClick r:id="rId3"/>
              </a:rPr>
              <a:t>http://</a:t>
            </a:r>
            <a:r>
              <a:rPr lang="en-US" dirty="0" smtClean="0">
                <a:solidFill>
                  <a:schemeClr val="bg1"/>
                </a:solidFill>
                <a:hlinkClick r:id="rId3"/>
              </a:rPr>
              <a:t>blogs.msdn.com/b/vesku/archive/2014/03/02/sharepoint-online-solution-pack-for-branding-and-provisioning-released.aspx</a:t>
            </a:r>
            <a:endParaRPr lang="en-US" dirty="0" smtClean="0">
              <a:solidFill>
                <a:schemeClr val="bg1"/>
              </a:solidFill>
            </a:endParaRPr>
          </a:p>
        </p:txBody>
      </p:sp>
      <p:sp>
        <p:nvSpPr>
          <p:cNvPr id="2" name="Title 1"/>
          <p:cNvSpPr>
            <a:spLocks noGrp="1"/>
          </p:cNvSpPr>
          <p:nvPr>
            <p:ph type="title"/>
          </p:nvPr>
        </p:nvSpPr>
        <p:spPr/>
        <p:txBody>
          <a:bodyPr/>
          <a:lstStyle/>
          <a:p>
            <a:r>
              <a:rPr lang="en-US" dirty="0" smtClean="0">
                <a:solidFill>
                  <a:schemeClr val="bg1"/>
                </a:solidFill>
              </a:rPr>
              <a:t>Helpful Resources</a:t>
            </a:r>
            <a:endParaRPr lang="en-US" dirty="0">
              <a:solidFill>
                <a:schemeClr val="bg1"/>
              </a:solidFill>
            </a:endParaRPr>
          </a:p>
        </p:txBody>
      </p:sp>
    </p:spTree>
    <p:extLst>
      <p:ext uri="{BB962C8B-B14F-4D97-AF65-F5344CB8AC3E}">
        <p14:creationId xmlns:p14="http://schemas.microsoft.com/office/powerpoint/2010/main" val="1677152705"/>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bwMode="gray">
          <a:xfrm>
            <a:off x="1124957" y="542607"/>
            <a:ext cx="2074334" cy="2074334"/>
            <a:chOff x="2659018" y="0"/>
            <a:chExt cx="6669132" cy="6669132"/>
          </a:xfrm>
        </p:grpSpPr>
        <p:grpSp>
          <p:nvGrpSpPr>
            <p:cNvPr id="15" name="Group 14"/>
            <p:cNvGrpSpPr/>
            <p:nvPr/>
          </p:nvGrpSpPr>
          <p:grpSpPr bwMode="gray">
            <a:xfrm>
              <a:off x="2659018" y="0"/>
              <a:ext cx="6669132" cy="6669132"/>
              <a:chOff x="1353639" y="994954"/>
              <a:chExt cx="3657273" cy="3657273"/>
            </a:xfrm>
          </p:grpSpPr>
          <p:sp>
            <p:nvSpPr>
              <p:cNvPr id="17" name="Oval 16"/>
              <p:cNvSpPr/>
              <p:nvPr/>
            </p:nvSpPr>
            <p:spPr bwMode="gray">
              <a:xfrm>
                <a:off x="1353639" y="994954"/>
                <a:ext cx="3657273" cy="3657273"/>
              </a:xfrm>
              <a:prstGeom prst="ellipse">
                <a:avLst/>
              </a:prstGeom>
              <a:solidFill>
                <a:srgbClr val="375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37"/>
                <a:endParaRPr lang="en-US" sz="1735" dirty="0">
                  <a:solidFill>
                    <a:srgbClr val="FFFFFF"/>
                  </a:solidFill>
                </a:endParaRPr>
              </a:p>
            </p:txBody>
          </p:sp>
          <p:sp>
            <p:nvSpPr>
              <p:cNvPr id="18" name="Oval 17"/>
              <p:cNvSpPr/>
              <p:nvPr/>
            </p:nvSpPr>
            <p:spPr bwMode="gray">
              <a:xfrm>
                <a:off x="1985971" y="1627286"/>
                <a:ext cx="2392609" cy="2392609"/>
              </a:xfrm>
              <a:prstGeom prst="ellipse">
                <a:avLst/>
              </a:prstGeom>
              <a:solidFill>
                <a:srgbClr val="3E6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37"/>
                <a:endParaRPr lang="en-US" sz="1735" dirty="0">
                  <a:solidFill>
                    <a:srgbClr val="FFFFFF"/>
                  </a:solidFill>
                </a:endParaRPr>
              </a:p>
            </p:txBody>
          </p:sp>
        </p:grpSp>
        <p:pic>
          <p:nvPicPr>
            <p:cNvPr id="16" name="Picture 15"/>
            <p:cNvPicPr>
              <a:picLocks noChangeAspect="1"/>
            </p:cNvPicPr>
            <p:nvPr/>
          </p:nvPicPr>
          <p:blipFill>
            <a:blip r:embed="rId3"/>
            <a:stretch>
              <a:fillRect/>
            </a:stretch>
          </p:blipFill>
          <p:spPr bwMode="gray">
            <a:xfrm>
              <a:off x="4265829" y="2127822"/>
              <a:ext cx="3421147" cy="2132019"/>
            </a:xfrm>
            <a:prstGeom prst="rect">
              <a:avLst/>
            </a:prstGeom>
          </p:spPr>
        </p:pic>
      </p:grpSp>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gray">
          <a:xfrm>
            <a:off x="1411" y="2616941"/>
            <a:ext cx="4149218" cy="3158277"/>
          </a:xfrm>
          <a:prstGeom prst="rect">
            <a:avLst/>
          </a:prstGeom>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bwMode="gray">
          <a:xfrm>
            <a:off x="72607" y="3049234"/>
            <a:ext cx="4078022" cy="1483910"/>
          </a:xfrm>
          <a:prstGeom prst="rect">
            <a:avLst/>
          </a:prstGeom>
        </p:spPr>
      </p:pic>
      <p:pic>
        <p:nvPicPr>
          <p:cNvPr id="5" name="Picture 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bwMode="gray">
          <a:xfrm>
            <a:off x="132549" y="2692405"/>
            <a:ext cx="3565245" cy="989121"/>
          </a:xfrm>
          <a:prstGeom prst="rect">
            <a:avLst/>
          </a:prstGeom>
        </p:spPr>
      </p:pic>
      <p:pic>
        <p:nvPicPr>
          <p:cNvPr id="6" name="Picture 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bwMode="gray">
          <a:xfrm>
            <a:off x="132549" y="1872711"/>
            <a:ext cx="4038532" cy="1745113"/>
          </a:xfrm>
          <a:prstGeom prst="rect">
            <a:avLst/>
          </a:prstGeom>
        </p:spPr>
      </p:pic>
      <p:sp>
        <p:nvSpPr>
          <p:cNvPr id="23" name="TextBox 22"/>
          <p:cNvSpPr txBox="1"/>
          <p:nvPr/>
        </p:nvSpPr>
        <p:spPr>
          <a:xfrm>
            <a:off x="4751363" y="1232528"/>
            <a:ext cx="7157026" cy="4960449"/>
          </a:xfrm>
          <a:prstGeom prst="rect">
            <a:avLst/>
          </a:prstGeom>
          <a:noFill/>
        </p:spPr>
        <p:txBody>
          <a:bodyPr wrap="square" lIns="179285" tIns="143428" rIns="179285" bIns="179285" rtlCol="0" anchor="t">
            <a:noAutofit/>
          </a:bodyPr>
          <a:lstStyle/>
          <a:p>
            <a:pPr defTabSz="566606"/>
            <a:r>
              <a:rPr lang="en-US" sz="3921" dirty="0">
                <a:solidFill>
                  <a:srgbClr val="99CA53"/>
                </a:solidFill>
                <a:latin typeface="Segoe UI Light" panose="020B0502040204020203" pitchFamily="34" charset="0"/>
                <a:cs typeface="Segoe UI Light" panose="020B0502040204020203" pitchFamily="34" charset="0"/>
              </a:rPr>
              <a:t>Explore</a:t>
            </a:r>
            <a:r>
              <a:rPr lang="en-US" sz="3921"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 our </a:t>
            </a:r>
            <a:r>
              <a:rPr lang="en-US" sz="3921"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new Preview APIs</a:t>
            </a:r>
            <a:endParaRPr lang="en-US" sz="3921"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a:p>
            <a:pPr marL="457183" lvl="1" defTabSz="566606"/>
            <a:r>
              <a:rPr lang="en-US" sz="1961" dirty="0" smtClean="0">
                <a:gradFill>
                  <a:gsLst>
                    <a:gs pos="0">
                      <a:srgbClr val="FFFFFF"/>
                    </a:gs>
                    <a:gs pos="100000">
                      <a:srgbClr val="FFFFFF"/>
                    </a:gs>
                  </a:gsLst>
                  <a:lin ang="5400000" scaled="0"/>
                </a:gradFill>
                <a:cs typeface="Segoe UI" panose="020B0502040204020203" pitchFamily="34" charset="0"/>
              </a:rPr>
              <a:t>In-depth </a:t>
            </a:r>
            <a:r>
              <a:rPr lang="en-US" sz="1961" dirty="0" smtClean="0">
                <a:gradFill>
                  <a:gsLst>
                    <a:gs pos="0">
                      <a:srgbClr val="FFFFFF"/>
                    </a:gs>
                    <a:gs pos="100000">
                      <a:srgbClr val="FFFFFF"/>
                    </a:gs>
                  </a:gsLst>
                  <a:lin ang="5400000" scaled="0"/>
                </a:gradFill>
                <a:cs typeface="Segoe UI" panose="020B0502040204020203" pitchFamily="34" charset="0"/>
                <a:hlinkClick r:id="rId8"/>
              </a:rPr>
              <a:t>articles</a:t>
            </a:r>
            <a:r>
              <a:rPr lang="en-US" sz="1961" dirty="0" smtClean="0">
                <a:gradFill>
                  <a:gsLst>
                    <a:gs pos="0">
                      <a:srgbClr val="FFFFFF"/>
                    </a:gs>
                    <a:gs pos="100000">
                      <a:srgbClr val="FFFFFF"/>
                    </a:gs>
                  </a:gsLst>
                  <a:lin ang="5400000" scaled="0"/>
                </a:gradFill>
                <a:cs typeface="Segoe UI" panose="020B0502040204020203" pitchFamily="34" charset="0"/>
              </a:rPr>
              <a:t> on MSDN</a:t>
            </a:r>
          </a:p>
          <a:p>
            <a:pPr marL="457183" lvl="1" defTabSz="566606"/>
            <a:r>
              <a:rPr lang="en-US" sz="1961" dirty="0" smtClean="0">
                <a:gradFill>
                  <a:gsLst>
                    <a:gs pos="0">
                      <a:srgbClr val="FFFFFF"/>
                    </a:gs>
                    <a:gs pos="100000">
                      <a:srgbClr val="FFFFFF"/>
                    </a:gs>
                  </a:gsLst>
                  <a:lin ang="5400000" scaled="0"/>
                </a:gradFill>
                <a:cs typeface="Segoe UI" panose="020B0502040204020203" pitchFamily="34" charset="0"/>
              </a:rPr>
              <a:t>Subject to change; not for production use</a:t>
            </a:r>
            <a:endParaRPr lang="en-US" sz="3921" dirty="0">
              <a:gradFill>
                <a:gsLst>
                  <a:gs pos="0">
                    <a:srgbClr val="FFFFFF"/>
                  </a:gs>
                  <a:gs pos="100000">
                    <a:srgbClr val="FFFFFF"/>
                  </a:gs>
                </a:gsLst>
                <a:lin ang="5400000" scaled="0"/>
              </a:gradFill>
              <a:cs typeface="Segoe UI" panose="020B0502040204020203" pitchFamily="34" charset="0"/>
            </a:endParaRPr>
          </a:p>
          <a:p>
            <a:pPr defTabSz="566606"/>
            <a:endParaRPr lang="en-US" sz="3921" dirty="0">
              <a:solidFill>
                <a:srgbClr val="99CA53"/>
              </a:solidFill>
              <a:latin typeface="Segoe UI Light" panose="020B0502040204020203" pitchFamily="34" charset="0"/>
              <a:cs typeface="Segoe UI Light" panose="020B0502040204020203" pitchFamily="34" charset="0"/>
            </a:endParaRPr>
          </a:p>
          <a:p>
            <a:pPr defTabSz="566606"/>
            <a:r>
              <a:rPr lang="en-US" sz="3921" dirty="0">
                <a:solidFill>
                  <a:srgbClr val="99CA53"/>
                </a:solidFill>
                <a:latin typeface="Segoe UI Light" panose="020B0502040204020203" pitchFamily="34" charset="0"/>
                <a:cs typeface="Segoe UI Light" panose="020B0502040204020203" pitchFamily="34" charset="0"/>
              </a:rPr>
              <a:t>Connect</a:t>
            </a:r>
            <a:r>
              <a:rPr lang="en-US" sz="3921"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 with the community</a:t>
            </a:r>
          </a:p>
          <a:p>
            <a:pPr marL="448193" defTabSz="566606"/>
            <a:r>
              <a:rPr lang="en-US" sz="1961" dirty="0">
                <a:gradFill>
                  <a:gsLst>
                    <a:gs pos="0">
                      <a:srgbClr val="FFFFFF"/>
                    </a:gs>
                    <a:gs pos="100000">
                      <a:srgbClr val="FFFFFF"/>
                    </a:gs>
                  </a:gsLst>
                  <a:lin ang="5400000" scaled="0"/>
                </a:gradFill>
                <a:cs typeface="Segoe UI" panose="020B0502040204020203" pitchFamily="34" charset="0"/>
              </a:rPr>
              <a:t>Speak your </a:t>
            </a:r>
            <a:r>
              <a:rPr lang="en-US" sz="1961" dirty="0">
                <a:gradFill>
                  <a:gsLst>
                    <a:gs pos="0">
                      <a:srgbClr val="FFFFFF"/>
                    </a:gs>
                    <a:gs pos="100000">
                      <a:srgbClr val="FFFFFF"/>
                    </a:gs>
                  </a:gsLst>
                  <a:lin ang="5400000" scaled="0"/>
                </a:gradFill>
                <a:cs typeface="Segoe UI Light" panose="020B0502040204020203" pitchFamily="34" charset="0"/>
              </a:rPr>
              <a:t>mind at </a:t>
            </a:r>
            <a:r>
              <a:rPr lang="en-US" sz="2000" dirty="0">
                <a:solidFill>
                  <a:srgbClr val="99CA53"/>
                </a:solidFill>
                <a:ea typeface="PMingLiU-ExtB" panose="02020500000000000000" pitchFamily="18" charset="-120"/>
                <a:cs typeface="Segoe UI Light" panose="020B0502040204020203" pitchFamily="34" charset="0"/>
                <a:hlinkClick r:id="rId9"/>
              </a:rPr>
              <a:t>OfficeSPDev.UserVoice.Com</a:t>
            </a:r>
            <a:endParaRPr lang="en-US" sz="2000" dirty="0">
              <a:solidFill>
                <a:srgbClr val="99CA53"/>
              </a:solidFill>
              <a:ea typeface="PMingLiU-ExtB" panose="02020500000000000000" pitchFamily="18" charset="-120"/>
              <a:cs typeface="Segoe UI Light" panose="020B0502040204020203" pitchFamily="34" charset="0"/>
            </a:endParaRPr>
          </a:p>
          <a:p>
            <a:pPr lvl="1" defTabSz="566606"/>
            <a:r>
              <a:rPr lang="en-US" sz="1961" dirty="0">
                <a:solidFill>
                  <a:srgbClr val="FFFFFF"/>
                </a:solidFill>
                <a:cs typeface="Segoe UI" panose="020B0502040204020203" pitchFamily="34" charset="0"/>
              </a:rPr>
              <a:t>Solve your roadblocks on </a:t>
            </a:r>
            <a:r>
              <a:rPr lang="en-US" sz="2000" dirty="0" err="1" smtClean="0">
                <a:latin typeface="Segoe UI" panose="020B0502040204020203" pitchFamily="34" charset="0"/>
                <a:cs typeface="Segoe UI" panose="020B0502040204020203" pitchFamily="34" charset="0"/>
              </a:rPr>
              <a:t>StackOverflow</a:t>
            </a:r>
            <a:endParaRPr lang="en-US" sz="2000" dirty="0" smtClean="0">
              <a:latin typeface="Segoe UI" panose="020B0502040204020203" pitchFamily="34" charset="0"/>
              <a:cs typeface="Segoe UI" panose="020B0502040204020203" pitchFamily="34" charset="0"/>
            </a:endParaRPr>
          </a:p>
          <a:p>
            <a:pPr lvl="1" defTabSz="566606"/>
            <a:r>
              <a:rPr lang="en-US" sz="2000" dirty="0">
                <a:latin typeface="Segoe UI" panose="020B0502040204020203" pitchFamily="34" charset="0"/>
                <a:cs typeface="Segoe UI" panose="020B0502040204020203" pitchFamily="34" charset="0"/>
              </a:rPr>
              <a:t>	</a:t>
            </a:r>
            <a:r>
              <a:rPr lang="en-US" sz="2000" dirty="0" smtClean="0">
                <a:latin typeface="Segoe UI" panose="020B0502040204020203" pitchFamily="34" charset="0"/>
                <a:cs typeface="Segoe UI" panose="020B0502040204020203" pitchFamily="34" charset="0"/>
              </a:rPr>
              <a:t>	</a:t>
            </a:r>
            <a:r>
              <a:rPr lang="en-US" sz="2000" dirty="0" smtClean="0">
                <a:latin typeface="Segoe UI" panose="020B0502040204020203" pitchFamily="34" charset="0"/>
                <a:cs typeface="Segoe UI" panose="020B0502040204020203" pitchFamily="34" charset="0"/>
                <a:hlinkClick r:id="rId10"/>
              </a:rPr>
              <a:t>[Office]</a:t>
            </a:r>
            <a:r>
              <a:rPr lang="en-US" sz="2000" dirty="0" smtClean="0">
                <a:latin typeface="Segoe UI" panose="020B0502040204020203" pitchFamily="34" charset="0"/>
                <a:cs typeface="Segoe UI" panose="020B0502040204020203" pitchFamily="34" charset="0"/>
              </a:rPr>
              <a:t> and </a:t>
            </a:r>
            <a:r>
              <a:rPr lang="en-US" sz="2000" dirty="0" smtClean="0">
                <a:latin typeface="Segoe UI" panose="020B0502040204020203" pitchFamily="34" charset="0"/>
                <a:cs typeface="Segoe UI" panose="020B0502040204020203" pitchFamily="34" charset="0"/>
                <a:hlinkClick r:id="rId11"/>
              </a:rPr>
              <a:t>[SharePoint]</a:t>
            </a:r>
            <a:endParaRPr lang="en-US" sz="2000" dirty="0">
              <a:latin typeface="Segoe UI" panose="020B0502040204020203" pitchFamily="34" charset="0"/>
              <a:cs typeface="Segoe UI" panose="020B0502040204020203" pitchFamily="34" charset="0"/>
            </a:endParaRPr>
          </a:p>
          <a:p>
            <a:pPr defTabSz="566606"/>
            <a:endParaRPr lang="en-US" sz="3921" dirty="0">
              <a:solidFill>
                <a:srgbClr val="99CA53"/>
              </a:solidFill>
              <a:latin typeface="Segoe UI Light" panose="020B0502040204020203" pitchFamily="34" charset="0"/>
              <a:cs typeface="Segoe UI Light" panose="020B0502040204020203" pitchFamily="34" charset="0"/>
            </a:endParaRPr>
          </a:p>
          <a:p>
            <a:pPr defTabSz="566606"/>
            <a:r>
              <a:rPr lang="en-US" sz="3921" smtClean="0">
                <a:solidFill>
                  <a:srgbClr val="99CA53"/>
                </a:solidFill>
                <a:latin typeface="Segoe UI Light" panose="020B0502040204020203" pitchFamily="34" charset="0"/>
                <a:cs typeface="Segoe UI Light" panose="020B0502040204020203" pitchFamily="34" charset="0"/>
              </a:rPr>
              <a:t>Build </a:t>
            </a:r>
            <a:r>
              <a:rPr lang="en-US" sz="3921"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using </a:t>
            </a:r>
            <a:r>
              <a:rPr lang="en-US" sz="3921"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our tools</a:t>
            </a:r>
          </a:p>
          <a:p>
            <a:pPr marL="448193" defTabSz="566606"/>
            <a:r>
              <a:rPr lang="en-US" sz="1961" dirty="0">
                <a:gradFill>
                  <a:gsLst>
                    <a:gs pos="0">
                      <a:srgbClr val="FFFFFF"/>
                    </a:gs>
                    <a:gs pos="100000">
                      <a:srgbClr val="FFFFFF"/>
                    </a:gs>
                  </a:gsLst>
                  <a:lin ang="5400000" scaled="0"/>
                </a:gradFill>
                <a:cs typeface="Segoe UI" panose="020B0502040204020203" pitchFamily="34" charset="0"/>
              </a:rPr>
              <a:t>Unleash your development skills with </a:t>
            </a:r>
            <a:r>
              <a:rPr lang="en-US" sz="2000" dirty="0">
                <a:solidFill>
                  <a:srgbClr val="99CA53"/>
                </a:solidFill>
                <a:latin typeface="Segoe UI" panose="020B0502040204020203" pitchFamily="34" charset="0"/>
                <a:cs typeface="Segoe UI" panose="020B0502040204020203" pitchFamily="34" charset="0"/>
                <a:hlinkClick r:id="rId12"/>
              </a:rPr>
              <a:t>Office Dev Tools for Visual Studio </a:t>
            </a:r>
            <a:r>
              <a:rPr lang="en-US" sz="2000" dirty="0" smtClean="0">
                <a:solidFill>
                  <a:srgbClr val="99CA53"/>
                </a:solidFill>
                <a:latin typeface="Segoe UI" panose="020B0502040204020203" pitchFamily="34" charset="0"/>
                <a:cs typeface="Segoe UI" panose="020B0502040204020203" pitchFamily="34" charset="0"/>
                <a:hlinkClick r:id="rId12"/>
              </a:rPr>
              <a:t>2013</a:t>
            </a:r>
            <a:r>
              <a:rPr lang="en-US" sz="1961" dirty="0" smtClean="0">
                <a:solidFill>
                  <a:srgbClr val="99CA53"/>
                </a:solidFill>
                <a:latin typeface="Segoe UI Light" panose="020B0502040204020203" pitchFamily="34" charset="0"/>
                <a:cs typeface="Segoe UI Light" panose="020B0502040204020203" pitchFamily="34" charset="0"/>
              </a:rPr>
              <a:t> </a:t>
            </a:r>
            <a:r>
              <a:rPr lang="en-US" sz="2000" dirty="0" smtClean="0">
                <a:latin typeface="Segoe UI" panose="020B0502040204020203" pitchFamily="34" charset="0"/>
                <a:cs typeface="Segoe UI" panose="020B0502040204020203" pitchFamily="34" charset="0"/>
              </a:rPr>
              <a:t>and </a:t>
            </a:r>
            <a:r>
              <a:rPr lang="en-US" sz="2000" dirty="0" smtClean="0">
                <a:latin typeface="Segoe UI" panose="020B0502040204020203" pitchFamily="34" charset="0"/>
                <a:cs typeface="Segoe UI" panose="020B0502040204020203" pitchFamily="34" charset="0"/>
                <a:hlinkClick r:id="rId13"/>
              </a:rPr>
              <a:t>Office 365 API Tools for Visual Studio 2013</a:t>
            </a:r>
            <a:endParaRPr lang="en-US" sz="2000" dirty="0">
              <a:latin typeface="Segoe UI" panose="020B0502040204020203" pitchFamily="34" charset="0"/>
              <a:cs typeface="Segoe UI" panose="020B0502040204020203" pitchFamily="34" charset="0"/>
            </a:endParaRPr>
          </a:p>
        </p:txBody>
      </p:sp>
      <p:sp>
        <p:nvSpPr>
          <p:cNvPr id="3" name="TextBox 2"/>
          <p:cNvSpPr txBox="1"/>
          <p:nvPr/>
        </p:nvSpPr>
        <p:spPr>
          <a:xfrm>
            <a:off x="4751363" y="444276"/>
            <a:ext cx="4351899" cy="968542"/>
          </a:xfrm>
          <a:prstGeom prst="rect">
            <a:avLst/>
          </a:prstGeom>
          <a:noFill/>
        </p:spPr>
        <p:txBody>
          <a:bodyPr wrap="none" lIns="179285" tIns="143428" rIns="179285" bIns="143428" rtlCol="0">
            <a:spAutoFit/>
          </a:bodyPr>
          <a:lstStyle/>
          <a:p>
            <a:pPr defTabSz="914367">
              <a:lnSpc>
                <a:spcPct val="90000"/>
              </a:lnSpc>
              <a:spcAft>
                <a:spcPts val="588"/>
              </a:spcAft>
            </a:pPr>
            <a:r>
              <a:rPr lang="en-US" sz="4902" dirty="0">
                <a:gradFill>
                  <a:gsLst>
                    <a:gs pos="2917">
                      <a:srgbClr val="FFFFFF"/>
                    </a:gs>
                    <a:gs pos="30000">
                      <a:srgbClr val="FFFFFF"/>
                    </a:gs>
                  </a:gsLst>
                  <a:lin ang="5400000" scaled="0"/>
                </a:gradFill>
              </a:rPr>
              <a:t>Calls to Action</a:t>
            </a:r>
          </a:p>
        </p:txBody>
      </p:sp>
    </p:spTree>
    <p:extLst>
      <p:ext uri="{BB962C8B-B14F-4D97-AF65-F5344CB8AC3E}">
        <p14:creationId xmlns:p14="http://schemas.microsoft.com/office/powerpoint/2010/main" val="1873419939"/>
      </p:ext>
    </p:extLst>
  </p:cSld>
  <p:clrMapOvr>
    <a:masterClrMapping/>
  </p:clrMapOvr>
  <p:transition spd="slow">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invGray">
          <a:xfrm>
            <a:off x="450206" y="3085410"/>
            <a:ext cx="3223862" cy="687181"/>
          </a:xfrm>
          <a:prstGeom prst="rect">
            <a:avLst/>
          </a:prstGeom>
        </p:spPr>
      </p:pic>
      <p:sp>
        <p:nvSpPr>
          <p:cNvPr id="5" name="Text Box 3"/>
          <p:cNvSpPr txBox="1">
            <a:spLocks noChangeArrowheads="1"/>
          </p:cNvSpPr>
          <p:nvPr/>
        </p:nvSpPr>
        <p:spPr bwMode="blackWhite">
          <a:xfrm>
            <a:off x="267684" y="5960018"/>
            <a:ext cx="10758655" cy="606470"/>
          </a:xfrm>
          <a:prstGeom prst="rect">
            <a:avLst/>
          </a:prstGeom>
        </p:spPr>
        <p:txBody>
          <a:bodyPr vert="horz" wrap="square" lIns="179285" tIns="143428" rIns="179285" bIns="143428" numCol="1" anchor="t" anchorCtr="0" compatLnSpc="1">
            <a:prstTxWarp prst="textNoShape">
              <a:avLst/>
            </a:prstTxWarp>
            <a:spAutoFit/>
          </a:bodyPr>
          <a:lstStyle/>
          <a:p>
            <a:pPr defTabSz="913924" eaLnBrk="0" hangingPunct="0"/>
            <a:r>
              <a:rPr lang="en-US" sz="686" dirty="0">
                <a:gradFill>
                  <a:gsLst>
                    <a:gs pos="0">
                      <a:schemeClr val="tx1"/>
                    </a:gs>
                    <a:gs pos="100000">
                      <a:schemeClr val="tx1"/>
                    </a:gs>
                  </a:gsLst>
                  <a:lin ang="5400000" scaled="0"/>
                </a:gradFill>
                <a:cs typeface="Segoe UI" pitchFamily="34" charset="0"/>
              </a:rPr>
              <a:t>© 2014 Microsoft Corporation. All rights reserved. Microsoft, Windows, and other product names are or may be registered trademarks and/or trademarks in the U.S. and/or other countries.</a:t>
            </a:r>
          </a:p>
          <a:p>
            <a:pPr defTabSz="913924" eaLnBrk="0" hangingPunct="0"/>
            <a:r>
              <a:rPr lang="en-US" sz="686"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264937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Rectangle 251"/>
          <p:cNvSpPr/>
          <p:nvPr/>
        </p:nvSpPr>
        <p:spPr bwMode="auto">
          <a:xfrm>
            <a:off x="0" y="0"/>
            <a:ext cx="12192000" cy="537115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000" dirty="0" smtClean="0">
                <a:solidFill>
                  <a:schemeClr val="accent5"/>
                </a:solidFill>
              </a:rPr>
              <a:t>Office 365 Platform </a:t>
            </a:r>
            <a:endParaRPr lang="en-US" sz="4000" dirty="0">
              <a:solidFill>
                <a:schemeClr val="accent5"/>
              </a:solidFill>
            </a:endParaRPr>
          </a:p>
        </p:txBody>
      </p:sp>
      <p:grpSp>
        <p:nvGrpSpPr>
          <p:cNvPr id="122" name="Group 121"/>
          <p:cNvGrpSpPr/>
          <p:nvPr/>
        </p:nvGrpSpPr>
        <p:grpSpPr>
          <a:xfrm>
            <a:off x="149729" y="1019393"/>
            <a:ext cx="11889871" cy="2841709"/>
            <a:chOff x="149729" y="1019393"/>
            <a:chExt cx="11889871" cy="2916363"/>
          </a:xfrm>
        </p:grpSpPr>
        <p:sp>
          <p:nvSpPr>
            <p:cNvPr id="123" name="Rectangle 122"/>
            <p:cNvSpPr/>
            <p:nvPr/>
          </p:nvSpPr>
          <p:spPr bwMode="auto">
            <a:xfrm>
              <a:off x="152400" y="1019393"/>
              <a:ext cx="11887200" cy="2916363"/>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4" name="Rectangle 123"/>
            <p:cNvSpPr/>
            <p:nvPr/>
          </p:nvSpPr>
          <p:spPr bwMode="auto">
            <a:xfrm>
              <a:off x="149729" y="1019395"/>
              <a:ext cx="5058379" cy="75806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spAutoFit/>
            </a:bodyPr>
            <a:lstStyle/>
            <a:p>
              <a:pPr defTabSz="914099" fontAlgn="base">
                <a:lnSpc>
                  <a:spcPct val="90000"/>
                </a:lnSpc>
                <a:spcBef>
                  <a:spcPct val="0"/>
                </a:spcBef>
                <a:spcAft>
                  <a:spcPct val="0"/>
                </a:spcAft>
                <a:defRPr/>
              </a:pPr>
              <a:r>
                <a:rPr lang="en-US" sz="3200" spc="-50" dirty="0" smtClean="0">
                  <a:gradFill>
                    <a:gsLst>
                      <a:gs pos="85430">
                        <a:srgbClr val="FFFFFF"/>
                      </a:gs>
                      <a:gs pos="44000">
                        <a:srgbClr val="FFFFFF"/>
                      </a:gs>
                    </a:gsLst>
                    <a:lin ang="5400000" scaled="0"/>
                  </a:gradFill>
                  <a:latin typeface="Segoe UI Light"/>
                </a:rPr>
                <a:t>Contextual Apps</a:t>
              </a:r>
              <a:endParaRPr lang="en-US" sz="3200" spc="-50" dirty="0">
                <a:gradFill>
                  <a:gsLst>
                    <a:gs pos="85430">
                      <a:srgbClr val="FFFFFF"/>
                    </a:gs>
                    <a:gs pos="44000">
                      <a:srgbClr val="FFFFFF"/>
                    </a:gs>
                  </a:gsLst>
                  <a:lin ang="5400000" scaled="0"/>
                </a:gradFill>
                <a:latin typeface="Segoe UI Light"/>
              </a:endParaRPr>
            </a:p>
          </p:txBody>
        </p:sp>
      </p:grpSp>
      <p:sp>
        <p:nvSpPr>
          <p:cNvPr id="125" name="Rectangle 124"/>
          <p:cNvSpPr/>
          <p:nvPr/>
        </p:nvSpPr>
        <p:spPr bwMode="auto">
          <a:xfrm>
            <a:off x="149730" y="3838294"/>
            <a:ext cx="11889870" cy="2753591"/>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6" name="Rectangle 125"/>
          <p:cNvSpPr/>
          <p:nvPr/>
        </p:nvSpPr>
        <p:spPr bwMode="auto">
          <a:xfrm>
            <a:off x="166370" y="3771913"/>
            <a:ext cx="5463893" cy="73866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spAutoFit/>
          </a:bodyPr>
          <a:lstStyle/>
          <a:p>
            <a:pPr defTabSz="914099" fontAlgn="base">
              <a:lnSpc>
                <a:spcPct val="90000"/>
              </a:lnSpc>
              <a:spcBef>
                <a:spcPct val="0"/>
              </a:spcBef>
              <a:spcAft>
                <a:spcPct val="0"/>
              </a:spcAft>
              <a:defRPr/>
            </a:pPr>
            <a:r>
              <a:rPr lang="en-US" sz="3200" spc="-50" dirty="0" smtClean="0">
                <a:gradFill>
                  <a:gsLst>
                    <a:gs pos="85430">
                      <a:srgbClr val="FFFFFF"/>
                    </a:gs>
                    <a:gs pos="44000">
                      <a:srgbClr val="FFFFFF"/>
                    </a:gs>
                  </a:gsLst>
                  <a:lin ang="5400000" scaled="0"/>
                </a:gradFill>
                <a:latin typeface="Segoe UI Light"/>
              </a:rPr>
              <a:t>Robust O365 API’s</a:t>
            </a:r>
            <a:endParaRPr lang="en-US" sz="3200" spc="-50" dirty="0">
              <a:gradFill>
                <a:gsLst>
                  <a:gs pos="85430">
                    <a:srgbClr val="FFFFFF"/>
                  </a:gs>
                  <a:gs pos="44000">
                    <a:srgbClr val="FFFFFF"/>
                  </a:gs>
                </a:gsLst>
                <a:lin ang="5400000" scaled="0"/>
              </a:gradFill>
              <a:latin typeface="Segoe UI Light"/>
            </a:endParaRPr>
          </a:p>
        </p:txBody>
      </p:sp>
      <p:sp>
        <p:nvSpPr>
          <p:cNvPr id="155" name="Rectangle 154"/>
          <p:cNvSpPr/>
          <p:nvPr/>
        </p:nvSpPr>
        <p:spPr bwMode="auto">
          <a:xfrm>
            <a:off x="8498959" y="3771913"/>
            <a:ext cx="2816741" cy="73866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spAutoFit/>
          </a:bodyPr>
          <a:lstStyle/>
          <a:p>
            <a:pPr defTabSz="914099" fontAlgn="base">
              <a:lnSpc>
                <a:spcPct val="90000"/>
              </a:lnSpc>
              <a:spcBef>
                <a:spcPct val="0"/>
              </a:spcBef>
              <a:spcAft>
                <a:spcPct val="0"/>
              </a:spcAft>
              <a:defRPr/>
            </a:pPr>
            <a:r>
              <a:rPr lang="en-US" sz="3200" spc="-50" dirty="0" smtClean="0">
                <a:solidFill>
                  <a:schemeClr val="bg1"/>
                </a:solidFill>
                <a:latin typeface="Segoe UI Light"/>
              </a:rPr>
              <a:t>Flexible Tools</a:t>
            </a:r>
            <a:endParaRPr lang="en-US" sz="3200" spc="-50" dirty="0">
              <a:solidFill>
                <a:schemeClr val="bg1"/>
              </a:solidFill>
              <a:latin typeface="Segoe UI Light"/>
            </a:endParaRPr>
          </a:p>
        </p:txBody>
      </p:sp>
      <p:sp>
        <p:nvSpPr>
          <p:cNvPr id="240" name="Rectangle 239"/>
          <p:cNvSpPr/>
          <p:nvPr/>
        </p:nvSpPr>
        <p:spPr bwMode="auto">
          <a:xfrm>
            <a:off x="8730913" y="4689348"/>
            <a:ext cx="2337580" cy="1277596"/>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39" name="Freeform 44"/>
          <p:cNvSpPr>
            <a:spLocks noEditPoints="1"/>
          </p:cNvSpPr>
          <p:nvPr/>
        </p:nvSpPr>
        <p:spPr bwMode="auto">
          <a:xfrm>
            <a:off x="8669097" y="4611079"/>
            <a:ext cx="2486349" cy="1668996"/>
          </a:xfrm>
          <a:custGeom>
            <a:avLst/>
            <a:gdLst>
              <a:gd name="T0" fmla="*/ 943 w 974"/>
              <a:gd name="T1" fmla="*/ 0 h 835"/>
              <a:gd name="T2" fmla="*/ 33 w 974"/>
              <a:gd name="T3" fmla="*/ 0 h 835"/>
              <a:gd name="T4" fmla="*/ 0 w 974"/>
              <a:gd name="T5" fmla="*/ 30 h 835"/>
              <a:gd name="T6" fmla="*/ 0 w 974"/>
              <a:gd name="T7" fmla="*/ 683 h 835"/>
              <a:gd name="T8" fmla="*/ 33 w 974"/>
              <a:gd name="T9" fmla="*/ 714 h 835"/>
              <a:gd name="T10" fmla="*/ 332 w 974"/>
              <a:gd name="T11" fmla="*/ 714 h 835"/>
              <a:gd name="T12" fmla="*/ 323 w 974"/>
              <a:gd name="T13" fmla="*/ 761 h 835"/>
              <a:gd name="T14" fmla="*/ 272 w 974"/>
              <a:gd name="T15" fmla="*/ 779 h 835"/>
              <a:gd name="T16" fmla="*/ 267 w 974"/>
              <a:gd name="T17" fmla="*/ 779 h 835"/>
              <a:gd name="T18" fmla="*/ 246 w 974"/>
              <a:gd name="T19" fmla="*/ 801 h 835"/>
              <a:gd name="T20" fmla="*/ 246 w 974"/>
              <a:gd name="T21" fmla="*/ 813 h 835"/>
              <a:gd name="T22" fmla="*/ 267 w 974"/>
              <a:gd name="T23" fmla="*/ 835 h 835"/>
              <a:gd name="T24" fmla="*/ 719 w 974"/>
              <a:gd name="T25" fmla="*/ 835 h 835"/>
              <a:gd name="T26" fmla="*/ 740 w 974"/>
              <a:gd name="T27" fmla="*/ 813 h 835"/>
              <a:gd name="T28" fmla="*/ 740 w 974"/>
              <a:gd name="T29" fmla="*/ 801 h 835"/>
              <a:gd name="T30" fmla="*/ 719 w 974"/>
              <a:gd name="T31" fmla="*/ 779 h 835"/>
              <a:gd name="T32" fmla="*/ 717 w 974"/>
              <a:gd name="T33" fmla="*/ 779 h 835"/>
              <a:gd name="T34" fmla="*/ 669 w 974"/>
              <a:gd name="T35" fmla="*/ 761 h 835"/>
              <a:gd name="T36" fmla="*/ 661 w 974"/>
              <a:gd name="T37" fmla="*/ 714 h 835"/>
              <a:gd name="T38" fmla="*/ 943 w 974"/>
              <a:gd name="T39" fmla="*/ 714 h 835"/>
              <a:gd name="T40" fmla="*/ 974 w 974"/>
              <a:gd name="T41" fmla="*/ 683 h 835"/>
              <a:gd name="T42" fmla="*/ 974 w 974"/>
              <a:gd name="T43" fmla="*/ 30 h 835"/>
              <a:gd name="T44" fmla="*/ 943 w 974"/>
              <a:gd name="T45" fmla="*/ 0 h 835"/>
              <a:gd name="T46" fmla="*/ 918 w 974"/>
              <a:gd name="T47" fmla="*/ 634 h 835"/>
              <a:gd name="T48" fmla="*/ 892 w 974"/>
              <a:gd name="T49" fmla="*/ 660 h 835"/>
              <a:gd name="T50" fmla="*/ 84 w 974"/>
              <a:gd name="T51" fmla="*/ 660 h 835"/>
              <a:gd name="T52" fmla="*/ 57 w 974"/>
              <a:gd name="T53" fmla="*/ 634 h 835"/>
              <a:gd name="T54" fmla="*/ 57 w 974"/>
              <a:gd name="T55" fmla="*/ 79 h 835"/>
              <a:gd name="T56" fmla="*/ 84 w 974"/>
              <a:gd name="T57" fmla="*/ 53 h 835"/>
              <a:gd name="T58" fmla="*/ 892 w 974"/>
              <a:gd name="T59" fmla="*/ 53 h 835"/>
              <a:gd name="T60" fmla="*/ 918 w 974"/>
              <a:gd name="T61" fmla="*/ 79 h 835"/>
              <a:gd name="T62" fmla="*/ 918 w 974"/>
              <a:gd name="T63" fmla="*/ 634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74" h="835">
                <a:moveTo>
                  <a:pt x="943" y="0"/>
                </a:moveTo>
                <a:cubicBezTo>
                  <a:pt x="33" y="0"/>
                  <a:pt x="33" y="0"/>
                  <a:pt x="33" y="0"/>
                </a:cubicBezTo>
                <a:cubicBezTo>
                  <a:pt x="15" y="0"/>
                  <a:pt x="0" y="13"/>
                  <a:pt x="0" y="30"/>
                </a:cubicBezTo>
                <a:cubicBezTo>
                  <a:pt x="0" y="683"/>
                  <a:pt x="0" y="683"/>
                  <a:pt x="0" y="683"/>
                </a:cubicBezTo>
                <a:cubicBezTo>
                  <a:pt x="0" y="700"/>
                  <a:pt x="15" y="714"/>
                  <a:pt x="33" y="714"/>
                </a:cubicBezTo>
                <a:cubicBezTo>
                  <a:pt x="332" y="714"/>
                  <a:pt x="332" y="714"/>
                  <a:pt x="332" y="714"/>
                </a:cubicBezTo>
                <a:cubicBezTo>
                  <a:pt x="332" y="714"/>
                  <a:pt x="330" y="751"/>
                  <a:pt x="323" y="761"/>
                </a:cubicBezTo>
                <a:cubicBezTo>
                  <a:pt x="311" y="779"/>
                  <a:pt x="288" y="774"/>
                  <a:pt x="272" y="779"/>
                </a:cubicBezTo>
                <a:cubicBezTo>
                  <a:pt x="267" y="779"/>
                  <a:pt x="267" y="779"/>
                  <a:pt x="267" y="779"/>
                </a:cubicBezTo>
                <a:cubicBezTo>
                  <a:pt x="255" y="779"/>
                  <a:pt x="246" y="789"/>
                  <a:pt x="246" y="801"/>
                </a:cubicBezTo>
                <a:cubicBezTo>
                  <a:pt x="246" y="813"/>
                  <a:pt x="246" y="813"/>
                  <a:pt x="246" y="813"/>
                </a:cubicBezTo>
                <a:cubicBezTo>
                  <a:pt x="246" y="825"/>
                  <a:pt x="255" y="835"/>
                  <a:pt x="267" y="835"/>
                </a:cubicBezTo>
                <a:cubicBezTo>
                  <a:pt x="719" y="835"/>
                  <a:pt x="719" y="835"/>
                  <a:pt x="719" y="835"/>
                </a:cubicBezTo>
                <a:cubicBezTo>
                  <a:pt x="730" y="835"/>
                  <a:pt x="740" y="825"/>
                  <a:pt x="740" y="813"/>
                </a:cubicBezTo>
                <a:cubicBezTo>
                  <a:pt x="740" y="801"/>
                  <a:pt x="740" y="801"/>
                  <a:pt x="740" y="801"/>
                </a:cubicBezTo>
                <a:cubicBezTo>
                  <a:pt x="740" y="789"/>
                  <a:pt x="730" y="779"/>
                  <a:pt x="719" y="779"/>
                </a:cubicBezTo>
                <a:cubicBezTo>
                  <a:pt x="717" y="779"/>
                  <a:pt x="717" y="779"/>
                  <a:pt x="717" y="779"/>
                </a:cubicBezTo>
                <a:cubicBezTo>
                  <a:pt x="708" y="778"/>
                  <a:pt x="681" y="780"/>
                  <a:pt x="669" y="761"/>
                </a:cubicBezTo>
                <a:cubicBezTo>
                  <a:pt x="663" y="751"/>
                  <a:pt x="661" y="714"/>
                  <a:pt x="661" y="714"/>
                </a:cubicBezTo>
                <a:cubicBezTo>
                  <a:pt x="943" y="714"/>
                  <a:pt x="943" y="714"/>
                  <a:pt x="943" y="714"/>
                </a:cubicBezTo>
                <a:cubicBezTo>
                  <a:pt x="960" y="714"/>
                  <a:pt x="974" y="700"/>
                  <a:pt x="974" y="683"/>
                </a:cubicBezTo>
                <a:cubicBezTo>
                  <a:pt x="974" y="30"/>
                  <a:pt x="974" y="30"/>
                  <a:pt x="974" y="30"/>
                </a:cubicBezTo>
                <a:cubicBezTo>
                  <a:pt x="974" y="13"/>
                  <a:pt x="960" y="0"/>
                  <a:pt x="943" y="0"/>
                </a:cubicBezTo>
                <a:close/>
                <a:moveTo>
                  <a:pt x="918" y="634"/>
                </a:moveTo>
                <a:cubicBezTo>
                  <a:pt x="918" y="649"/>
                  <a:pt x="906" y="660"/>
                  <a:pt x="892" y="660"/>
                </a:cubicBezTo>
                <a:cubicBezTo>
                  <a:pt x="84" y="660"/>
                  <a:pt x="84" y="660"/>
                  <a:pt x="84" y="660"/>
                </a:cubicBezTo>
                <a:cubicBezTo>
                  <a:pt x="69" y="660"/>
                  <a:pt x="57" y="649"/>
                  <a:pt x="57" y="634"/>
                </a:cubicBezTo>
                <a:cubicBezTo>
                  <a:pt x="57" y="79"/>
                  <a:pt x="57" y="79"/>
                  <a:pt x="57" y="79"/>
                </a:cubicBezTo>
                <a:cubicBezTo>
                  <a:pt x="57" y="64"/>
                  <a:pt x="69" y="53"/>
                  <a:pt x="84" y="53"/>
                </a:cubicBezTo>
                <a:cubicBezTo>
                  <a:pt x="892" y="53"/>
                  <a:pt x="892" y="53"/>
                  <a:pt x="892" y="53"/>
                </a:cubicBezTo>
                <a:cubicBezTo>
                  <a:pt x="906" y="53"/>
                  <a:pt x="918" y="64"/>
                  <a:pt x="918" y="79"/>
                </a:cubicBezTo>
                <a:cubicBezTo>
                  <a:pt x="918" y="634"/>
                  <a:pt x="918" y="634"/>
                  <a:pt x="918" y="63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en-US"/>
          </a:p>
        </p:txBody>
      </p:sp>
      <p:sp>
        <p:nvSpPr>
          <p:cNvPr id="226" name="Freeform 21"/>
          <p:cNvSpPr>
            <a:spLocks noEditPoints="1"/>
          </p:cNvSpPr>
          <p:nvPr/>
        </p:nvSpPr>
        <p:spPr bwMode="auto">
          <a:xfrm>
            <a:off x="8927559" y="4791177"/>
            <a:ext cx="1967064" cy="292211"/>
          </a:xfrm>
          <a:custGeom>
            <a:avLst/>
            <a:gdLst>
              <a:gd name="T0" fmla="*/ 129 w 1973"/>
              <a:gd name="T1" fmla="*/ 26 h 290"/>
              <a:gd name="T2" fmla="*/ 285 w 1973"/>
              <a:gd name="T3" fmla="*/ 0 h 290"/>
              <a:gd name="T4" fmla="*/ 120 w 1973"/>
              <a:gd name="T5" fmla="*/ 266 h 290"/>
              <a:gd name="T6" fmla="*/ 0 w 1973"/>
              <a:gd name="T7" fmla="*/ 142 h 290"/>
              <a:gd name="T8" fmla="*/ 124 w 1973"/>
              <a:gd name="T9" fmla="*/ 23 h 290"/>
              <a:gd name="T10" fmla="*/ 290 w 1973"/>
              <a:gd name="T11" fmla="*/ 150 h 290"/>
              <a:gd name="T12" fmla="*/ 194 w 1973"/>
              <a:gd name="T13" fmla="*/ 277 h 290"/>
              <a:gd name="T14" fmla="*/ 507 w 1973"/>
              <a:gd name="T15" fmla="*/ 148 h 290"/>
              <a:gd name="T16" fmla="*/ 585 w 1973"/>
              <a:gd name="T17" fmla="*/ 58 h 290"/>
              <a:gd name="T18" fmla="*/ 499 w 1973"/>
              <a:gd name="T19" fmla="*/ 58 h 290"/>
              <a:gd name="T20" fmla="*/ 401 w 1973"/>
              <a:gd name="T21" fmla="*/ 61 h 290"/>
              <a:gd name="T22" fmla="*/ 432 w 1973"/>
              <a:gd name="T23" fmla="*/ 232 h 290"/>
              <a:gd name="T24" fmla="*/ 1400 w 1973"/>
              <a:gd name="T25" fmla="*/ 232 h 290"/>
              <a:gd name="T26" fmla="*/ 1493 w 1973"/>
              <a:gd name="T27" fmla="*/ 183 h 290"/>
              <a:gd name="T28" fmla="*/ 1534 w 1973"/>
              <a:gd name="T29" fmla="*/ 229 h 290"/>
              <a:gd name="T30" fmla="*/ 1384 w 1973"/>
              <a:gd name="T31" fmla="*/ 222 h 290"/>
              <a:gd name="T32" fmla="*/ 1487 w 1973"/>
              <a:gd name="T33" fmla="*/ 165 h 290"/>
              <a:gd name="T34" fmla="*/ 911 w 1973"/>
              <a:gd name="T35" fmla="*/ 50 h 290"/>
              <a:gd name="T36" fmla="*/ 881 w 1973"/>
              <a:gd name="T37" fmla="*/ 113 h 290"/>
              <a:gd name="T38" fmla="*/ 860 w 1973"/>
              <a:gd name="T39" fmla="*/ 234 h 290"/>
              <a:gd name="T40" fmla="*/ 817 w 1973"/>
              <a:gd name="T41" fmla="*/ 168 h 290"/>
              <a:gd name="T42" fmla="*/ 1067 w 1973"/>
              <a:gd name="T43" fmla="*/ 111 h 290"/>
              <a:gd name="T44" fmla="*/ 1153 w 1973"/>
              <a:gd name="T45" fmla="*/ 139 h 290"/>
              <a:gd name="T46" fmla="*/ 1204 w 1973"/>
              <a:gd name="T47" fmla="*/ 229 h 290"/>
              <a:gd name="T48" fmla="*/ 1194 w 1973"/>
              <a:gd name="T49" fmla="*/ 205 h 290"/>
              <a:gd name="T50" fmla="*/ 1145 w 1973"/>
              <a:gd name="T51" fmla="*/ 111 h 290"/>
              <a:gd name="T52" fmla="*/ 1085 w 1973"/>
              <a:gd name="T53" fmla="*/ 107 h 290"/>
              <a:gd name="T54" fmla="*/ 1889 w 1973"/>
              <a:gd name="T55" fmla="*/ 175 h 290"/>
              <a:gd name="T56" fmla="*/ 1925 w 1973"/>
              <a:gd name="T57" fmla="*/ 105 h 290"/>
              <a:gd name="T58" fmla="*/ 1964 w 1973"/>
              <a:gd name="T59" fmla="*/ 222 h 290"/>
              <a:gd name="T60" fmla="*/ 1952 w 1973"/>
              <a:gd name="T61" fmla="*/ 158 h 290"/>
              <a:gd name="T62" fmla="*/ 1054 w 1973"/>
              <a:gd name="T63" fmla="*/ 197 h 290"/>
              <a:gd name="T64" fmla="*/ 1011 w 1973"/>
              <a:gd name="T65" fmla="*/ 123 h 290"/>
              <a:gd name="T66" fmla="*/ 958 w 1973"/>
              <a:gd name="T67" fmla="*/ 182 h 290"/>
              <a:gd name="T68" fmla="*/ 670 w 1973"/>
              <a:gd name="T69" fmla="*/ 110 h 290"/>
              <a:gd name="T70" fmla="*/ 690 w 1973"/>
              <a:gd name="T71" fmla="*/ 163 h 290"/>
              <a:gd name="T72" fmla="*/ 756 w 1973"/>
              <a:gd name="T73" fmla="*/ 232 h 290"/>
              <a:gd name="T74" fmla="*/ 746 w 1973"/>
              <a:gd name="T75" fmla="*/ 106 h 290"/>
              <a:gd name="T76" fmla="*/ 1746 w 1973"/>
              <a:gd name="T77" fmla="*/ 232 h 290"/>
              <a:gd name="T78" fmla="*/ 1744 w 1973"/>
              <a:gd name="T79" fmla="*/ 111 h 290"/>
              <a:gd name="T80" fmla="*/ 1680 w 1973"/>
              <a:gd name="T81" fmla="*/ 109 h 290"/>
              <a:gd name="T82" fmla="*/ 1707 w 1973"/>
              <a:gd name="T83" fmla="*/ 235 h 290"/>
              <a:gd name="T84" fmla="*/ 1545 w 1973"/>
              <a:gd name="T85" fmla="*/ 232 h 290"/>
              <a:gd name="T86" fmla="*/ 1571 w 1973"/>
              <a:gd name="T87" fmla="*/ 215 h 290"/>
              <a:gd name="T88" fmla="*/ 1548 w 1973"/>
              <a:gd name="T89" fmla="*/ 109 h 290"/>
              <a:gd name="T90" fmla="*/ 1319 w 1973"/>
              <a:gd name="T91" fmla="*/ 114 h 290"/>
              <a:gd name="T92" fmla="*/ 1304 w 1973"/>
              <a:gd name="T93" fmla="*/ 204 h 290"/>
              <a:gd name="T94" fmla="*/ 1255 w 1973"/>
              <a:gd name="T95" fmla="*/ 231 h 290"/>
              <a:gd name="T96" fmla="*/ 1269 w 1973"/>
              <a:gd name="T97" fmla="*/ 137 h 290"/>
              <a:gd name="T98" fmla="*/ 1816 w 1973"/>
              <a:gd name="T99" fmla="*/ 110 h 290"/>
              <a:gd name="T100" fmla="*/ 1815 w 1973"/>
              <a:gd name="T101" fmla="*/ 232 h 290"/>
              <a:gd name="T102" fmla="*/ 1861 w 1973"/>
              <a:gd name="T103" fmla="*/ 127 h 290"/>
              <a:gd name="T104" fmla="*/ 620 w 1973"/>
              <a:gd name="T105" fmla="*/ 229 h 290"/>
              <a:gd name="T106" fmla="*/ 622 w 1973"/>
              <a:gd name="T107" fmla="*/ 107 h 290"/>
              <a:gd name="T108" fmla="*/ 617 w 1973"/>
              <a:gd name="T109" fmla="*/ 6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73" h="290">
                <a:moveTo>
                  <a:pt x="291" y="0"/>
                </a:moveTo>
                <a:cubicBezTo>
                  <a:pt x="291" y="3"/>
                  <a:pt x="291" y="6"/>
                  <a:pt x="291" y="10"/>
                </a:cubicBezTo>
                <a:cubicBezTo>
                  <a:pt x="291" y="53"/>
                  <a:pt x="291" y="96"/>
                  <a:pt x="290" y="139"/>
                </a:cubicBezTo>
                <a:cubicBezTo>
                  <a:pt x="290" y="143"/>
                  <a:pt x="291" y="143"/>
                  <a:pt x="287" y="143"/>
                </a:cubicBezTo>
                <a:cubicBezTo>
                  <a:pt x="235" y="143"/>
                  <a:pt x="184" y="143"/>
                  <a:pt x="133" y="143"/>
                </a:cubicBezTo>
                <a:cubicBezTo>
                  <a:pt x="128" y="143"/>
                  <a:pt x="129" y="143"/>
                  <a:pt x="129" y="139"/>
                </a:cubicBezTo>
                <a:cubicBezTo>
                  <a:pt x="129" y="101"/>
                  <a:pt x="129" y="64"/>
                  <a:pt x="129" y="26"/>
                </a:cubicBezTo>
                <a:cubicBezTo>
                  <a:pt x="129" y="26"/>
                  <a:pt x="129" y="25"/>
                  <a:pt x="129" y="25"/>
                </a:cubicBezTo>
                <a:cubicBezTo>
                  <a:pt x="129" y="22"/>
                  <a:pt x="129" y="22"/>
                  <a:pt x="131" y="22"/>
                </a:cubicBezTo>
                <a:cubicBezTo>
                  <a:pt x="136" y="21"/>
                  <a:pt x="142" y="20"/>
                  <a:pt x="147" y="20"/>
                </a:cubicBezTo>
                <a:cubicBezTo>
                  <a:pt x="161" y="18"/>
                  <a:pt x="174" y="16"/>
                  <a:pt x="187" y="14"/>
                </a:cubicBezTo>
                <a:cubicBezTo>
                  <a:pt x="200" y="12"/>
                  <a:pt x="213" y="11"/>
                  <a:pt x="226" y="9"/>
                </a:cubicBezTo>
                <a:cubicBezTo>
                  <a:pt x="239" y="7"/>
                  <a:pt x="252" y="5"/>
                  <a:pt x="266" y="3"/>
                </a:cubicBezTo>
                <a:cubicBezTo>
                  <a:pt x="272" y="2"/>
                  <a:pt x="279" y="1"/>
                  <a:pt x="285" y="0"/>
                </a:cubicBezTo>
                <a:cubicBezTo>
                  <a:pt x="286" y="0"/>
                  <a:pt x="286" y="1"/>
                  <a:pt x="287" y="0"/>
                </a:cubicBezTo>
                <a:cubicBezTo>
                  <a:pt x="288" y="0"/>
                  <a:pt x="289" y="0"/>
                  <a:pt x="291" y="0"/>
                </a:cubicBezTo>
                <a:close/>
                <a:moveTo>
                  <a:pt x="0" y="249"/>
                </a:moveTo>
                <a:cubicBezTo>
                  <a:pt x="0" y="250"/>
                  <a:pt x="1" y="250"/>
                  <a:pt x="2" y="250"/>
                </a:cubicBezTo>
                <a:cubicBezTo>
                  <a:pt x="15" y="252"/>
                  <a:pt x="29" y="254"/>
                  <a:pt x="42" y="255"/>
                </a:cubicBezTo>
                <a:cubicBezTo>
                  <a:pt x="55" y="257"/>
                  <a:pt x="68" y="259"/>
                  <a:pt x="82" y="261"/>
                </a:cubicBezTo>
                <a:cubicBezTo>
                  <a:pt x="95" y="263"/>
                  <a:pt x="108" y="265"/>
                  <a:pt x="120" y="266"/>
                </a:cubicBezTo>
                <a:cubicBezTo>
                  <a:pt x="124" y="267"/>
                  <a:pt x="124" y="267"/>
                  <a:pt x="124" y="263"/>
                </a:cubicBezTo>
                <a:cubicBezTo>
                  <a:pt x="124" y="226"/>
                  <a:pt x="124" y="188"/>
                  <a:pt x="124" y="151"/>
                </a:cubicBezTo>
                <a:cubicBezTo>
                  <a:pt x="124" y="147"/>
                  <a:pt x="125" y="147"/>
                  <a:pt x="120" y="147"/>
                </a:cubicBezTo>
                <a:cubicBezTo>
                  <a:pt x="89" y="147"/>
                  <a:pt x="57" y="147"/>
                  <a:pt x="25" y="147"/>
                </a:cubicBezTo>
                <a:cubicBezTo>
                  <a:pt x="17" y="147"/>
                  <a:pt x="8" y="147"/>
                  <a:pt x="0" y="147"/>
                </a:cubicBezTo>
                <a:cubicBezTo>
                  <a:pt x="0" y="181"/>
                  <a:pt x="0" y="215"/>
                  <a:pt x="0" y="249"/>
                </a:cubicBezTo>
                <a:close/>
                <a:moveTo>
                  <a:pt x="0" y="142"/>
                </a:moveTo>
                <a:cubicBezTo>
                  <a:pt x="1" y="143"/>
                  <a:pt x="2" y="143"/>
                  <a:pt x="3" y="143"/>
                </a:cubicBezTo>
                <a:cubicBezTo>
                  <a:pt x="42" y="143"/>
                  <a:pt x="81" y="143"/>
                  <a:pt x="120" y="143"/>
                </a:cubicBezTo>
                <a:cubicBezTo>
                  <a:pt x="120" y="143"/>
                  <a:pt x="121" y="143"/>
                  <a:pt x="122" y="143"/>
                </a:cubicBezTo>
                <a:cubicBezTo>
                  <a:pt x="124" y="143"/>
                  <a:pt x="124" y="143"/>
                  <a:pt x="124" y="140"/>
                </a:cubicBezTo>
                <a:cubicBezTo>
                  <a:pt x="124" y="140"/>
                  <a:pt x="124" y="140"/>
                  <a:pt x="124" y="139"/>
                </a:cubicBezTo>
                <a:cubicBezTo>
                  <a:pt x="124" y="102"/>
                  <a:pt x="124" y="64"/>
                  <a:pt x="124" y="26"/>
                </a:cubicBezTo>
                <a:cubicBezTo>
                  <a:pt x="124" y="25"/>
                  <a:pt x="124" y="24"/>
                  <a:pt x="124" y="23"/>
                </a:cubicBezTo>
                <a:cubicBezTo>
                  <a:pt x="123" y="23"/>
                  <a:pt x="123" y="23"/>
                  <a:pt x="122" y="23"/>
                </a:cubicBezTo>
                <a:cubicBezTo>
                  <a:pt x="109" y="25"/>
                  <a:pt x="95" y="27"/>
                  <a:pt x="82" y="29"/>
                </a:cubicBezTo>
                <a:cubicBezTo>
                  <a:pt x="69" y="31"/>
                  <a:pt x="57" y="32"/>
                  <a:pt x="44" y="34"/>
                </a:cubicBezTo>
                <a:cubicBezTo>
                  <a:pt x="29" y="36"/>
                  <a:pt x="14" y="38"/>
                  <a:pt x="0" y="40"/>
                </a:cubicBezTo>
                <a:cubicBezTo>
                  <a:pt x="0" y="74"/>
                  <a:pt x="0" y="108"/>
                  <a:pt x="0" y="142"/>
                </a:cubicBezTo>
                <a:close/>
                <a:moveTo>
                  <a:pt x="290" y="289"/>
                </a:moveTo>
                <a:cubicBezTo>
                  <a:pt x="291" y="242"/>
                  <a:pt x="291" y="196"/>
                  <a:pt x="290" y="150"/>
                </a:cubicBezTo>
                <a:cubicBezTo>
                  <a:pt x="290" y="147"/>
                  <a:pt x="290" y="147"/>
                  <a:pt x="288" y="147"/>
                </a:cubicBezTo>
                <a:cubicBezTo>
                  <a:pt x="236" y="147"/>
                  <a:pt x="184" y="147"/>
                  <a:pt x="132" y="147"/>
                </a:cubicBezTo>
                <a:cubicBezTo>
                  <a:pt x="129" y="147"/>
                  <a:pt x="129" y="147"/>
                  <a:pt x="129" y="150"/>
                </a:cubicBezTo>
                <a:cubicBezTo>
                  <a:pt x="129" y="188"/>
                  <a:pt x="129" y="227"/>
                  <a:pt x="129" y="265"/>
                </a:cubicBezTo>
                <a:cubicBezTo>
                  <a:pt x="129" y="268"/>
                  <a:pt x="129" y="268"/>
                  <a:pt x="131" y="268"/>
                </a:cubicBezTo>
                <a:cubicBezTo>
                  <a:pt x="139" y="269"/>
                  <a:pt x="148" y="270"/>
                  <a:pt x="156" y="271"/>
                </a:cubicBezTo>
                <a:cubicBezTo>
                  <a:pt x="169" y="273"/>
                  <a:pt x="182" y="275"/>
                  <a:pt x="194" y="277"/>
                </a:cubicBezTo>
                <a:cubicBezTo>
                  <a:pt x="208" y="279"/>
                  <a:pt x="221" y="280"/>
                  <a:pt x="234" y="282"/>
                </a:cubicBezTo>
                <a:cubicBezTo>
                  <a:pt x="247" y="284"/>
                  <a:pt x="260" y="286"/>
                  <a:pt x="274" y="288"/>
                </a:cubicBezTo>
                <a:cubicBezTo>
                  <a:pt x="279" y="289"/>
                  <a:pt x="285" y="289"/>
                  <a:pt x="290" y="290"/>
                </a:cubicBezTo>
                <a:cubicBezTo>
                  <a:pt x="290" y="289"/>
                  <a:pt x="290" y="289"/>
                  <a:pt x="290" y="289"/>
                </a:cubicBezTo>
                <a:close/>
                <a:moveTo>
                  <a:pt x="492" y="95"/>
                </a:moveTo>
                <a:cubicBezTo>
                  <a:pt x="492" y="95"/>
                  <a:pt x="492" y="96"/>
                  <a:pt x="492" y="97"/>
                </a:cubicBezTo>
                <a:cubicBezTo>
                  <a:pt x="497" y="114"/>
                  <a:pt x="502" y="131"/>
                  <a:pt x="507" y="148"/>
                </a:cubicBezTo>
                <a:cubicBezTo>
                  <a:pt x="514" y="175"/>
                  <a:pt x="522" y="202"/>
                  <a:pt x="530" y="230"/>
                </a:cubicBezTo>
                <a:cubicBezTo>
                  <a:pt x="531" y="232"/>
                  <a:pt x="531" y="232"/>
                  <a:pt x="533" y="232"/>
                </a:cubicBezTo>
                <a:cubicBezTo>
                  <a:pt x="539" y="232"/>
                  <a:pt x="546" y="232"/>
                  <a:pt x="552" y="232"/>
                </a:cubicBezTo>
                <a:cubicBezTo>
                  <a:pt x="555" y="232"/>
                  <a:pt x="555" y="232"/>
                  <a:pt x="555" y="229"/>
                </a:cubicBezTo>
                <a:cubicBezTo>
                  <a:pt x="571" y="173"/>
                  <a:pt x="587" y="117"/>
                  <a:pt x="603" y="61"/>
                </a:cubicBezTo>
                <a:cubicBezTo>
                  <a:pt x="603" y="60"/>
                  <a:pt x="604" y="59"/>
                  <a:pt x="603" y="58"/>
                </a:cubicBezTo>
                <a:cubicBezTo>
                  <a:pt x="597" y="58"/>
                  <a:pt x="591" y="58"/>
                  <a:pt x="585" y="58"/>
                </a:cubicBezTo>
                <a:cubicBezTo>
                  <a:pt x="582" y="58"/>
                  <a:pt x="582" y="58"/>
                  <a:pt x="581" y="61"/>
                </a:cubicBezTo>
                <a:cubicBezTo>
                  <a:pt x="569" y="107"/>
                  <a:pt x="556" y="153"/>
                  <a:pt x="544" y="199"/>
                </a:cubicBezTo>
                <a:cubicBezTo>
                  <a:pt x="544" y="201"/>
                  <a:pt x="544" y="202"/>
                  <a:pt x="542" y="203"/>
                </a:cubicBezTo>
                <a:cubicBezTo>
                  <a:pt x="542" y="203"/>
                  <a:pt x="542" y="202"/>
                  <a:pt x="542" y="201"/>
                </a:cubicBezTo>
                <a:cubicBezTo>
                  <a:pt x="532" y="165"/>
                  <a:pt x="522" y="130"/>
                  <a:pt x="512" y="94"/>
                </a:cubicBezTo>
                <a:cubicBezTo>
                  <a:pt x="509" y="83"/>
                  <a:pt x="506" y="72"/>
                  <a:pt x="503" y="61"/>
                </a:cubicBezTo>
                <a:cubicBezTo>
                  <a:pt x="503" y="58"/>
                  <a:pt x="503" y="58"/>
                  <a:pt x="499" y="58"/>
                </a:cubicBezTo>
                <a:cubicBezTo>
                  <a:pt x="495" y="58"/>
                  <a:pt x="491" y="58"/>
                  <a:pt x="487" y="58"/>
                </a:cubicBezTo>
                <a:cubicBezTo>
                  <a:pt x="483" y="58"/>
                  <a:pt x="483" y="58"/>
                  <a:pt x="482" y="62"/>
                </a:cubicBezTo>
                <a:cubicBezTo>
                  <a:pt x="468" y="108"/>
                  <a:pt x="455" y="154"/>
                  <a:pt x="442" y="200"/>
                </a:cubicBezTo>
                <a:cubicBezTo>
                  <a:pt x="441" y="201"/>
                  <a:pt x="441" y="202"/>
                  <a:pt x="441" y="203"/>
                </a:cubicBezTo>
                <a:cubicBezTo>
                  <a:pt x="440" y="202"/>
                  <a:pt x="440" y="201"/>
                  <a:pt x="440" y="201"/>
                </a:cubicBezTo>
                <a:cubicBezTo>
                  <a:pt x="432" y="174"/>
                  <a:pt x="425" y="148"/>
                  <a:pt x="418" y="122"/>
                </a:cubicBezTo>
                <a:cubicBezTo>
                  <a:pt x="412" y="101"/>
                  <a:pt x="406" y="81"/>
                  <a:pt x="401" y="61"/>
                </a:cubicBezTo>
                <a:cubicBezTo>
                  <a:pt x="400" y="58"/>
                  <a:pt x="400" y="58"/>
                  <a:pt x="397" y="58"/>
                </a:cubicBezTo>
                <a:cubicBezTo>
                  <a:pt x="391" y="58"/>
                  <a:pt x="386" y="58"/>
                  <a:pt x="380" y="58"/>
                </a:cubicBezTo>
                <a:cubicBezTo>
                  <a:pt x="379" y="58"/>
                  <a:pt x="378" y="57"/>
                  <a:pt x="378" y="58"/>
                </a:cubicBezTo>
                <a:cubicBezTo>
                  <a:pt x="378" y="59"/>
                  <a:pt x="378" y="60"/>
                  <a:pt x="378" y="61"/>
                </a:cubicBezTo>
                <a:cubicBezTo>
                  <a:pt x="388" y="94"/>
                  <a:pt x="398" y="128"/>
                  <a:pt x="408" y="161"/>
                </a:cubicBezTo>
                <a:cubicBezTo>
                  <a:pt x="414" y="184"/>
                  <a:pt x="421" y="206"/>
                  <a:pt x="427" y="229"/>
                </a:cubicBezTo>
                <a:cubicBezTo>
                  <a:pt x="428" y="232"/>
                  <a:pt x="428" y="232"/>
                  <a:pt x="432" y="232"/>
                </a:cubicBezTo>
                <a:cubicBezTo>
                  <a:pt x="437" y="232"/>
                  <a:pt x="443" y="232"/>
                  <a:pt x="449" y="232"/>
                </a:cubicBezTo>
                <a:cubicBezTo>
                  <a:pt x="452" y="232"/>
                  <a:pt x="452" y="232"/>
                  <a:pt x="453" y="229"/>
                </a:cubicBezTo>
                <a:cubicBezTo>
                  <a:pt x="465" y="186"/>
                  <a:pt x="477" y="143"/>
                  <a:pt x="489" y="100"/>
                </a:cubicBezTo>
                <a:cubicBezTo>
                  <a:pt x="490" y="99"/>
                  <a:pt x="491" y="97"/>
                  <a:pt x="491" y="95"/>
                </a:cubicBezTo>
                <a:cubicBezTo>
                  <a:pt x="491" y="95"/>
                  <a:pt x="491" y="95"/>
                  <a:pt x="492" y="95"/>
                </a:cubicBezTo>
                <a:close/>
                <a:moveTo>
                  <a:pt x="1382" y="232"/>
                </a:moveTo>
                <a:cubicBezTo>
                  <a:pt x="1388" y="232"/>
                  <a:pt x="1394" y="232"/>
                  <a:pt x="1400" y="232"/>
                </a:cubicBezTo>
                <a:cubicBezTo>
                  <a:pt x="1402" y="232"/>
                  <a:pt x="1403" y="231"/>
                  <a:pt x="1403" y="230"/>
                </a:cubicBezTo>
                <a:cubicBezTo>
                  <a:pt x="1407" y="220"/>
                  <a:pt x="1410" y="211"/>
                  <a:pt x="1413" y="202"/>
                </a:cubicBezTo>
                <a:cubicBezTo>
                  <a:pt x="1415" y="196"/>
                  <a:pt x="1417" y="191"/>
                  <a:pt x="1419" y="186"/>
                </a:cubicBezTo>
                <a:cubicBezTo>
                  <a:pt x="1420" y="184"/>
                  <a:pt x="1420" y="183"/>
                  <a:pt x="1422" y="183"/>
                </a:cubicBezTo>
                <a:cubicBezTo>
                  <a:pt x="1423" y="184"/>
                  <a:pt x="1423" y="183"/>
                  <a:pt x="1423" y="183"/>
                </a:cubicBezTo>
                <a:cubicBezTo>
                  <a:pt x="1446" y="183"/>
                  <a:pt x="1468" y="183"/>
                  <a:pt x="1491" y="183"/>
                </a:cubicBezTo>
                <a:cubicBezTo>
                  <a:pt x="1491" y="183"/>
                  <a:pt x="1492" y="183"/>
                  <a:pt x="1493" y="183"/>
                </a:cubicBezTo>
                <a:cubicBezTo>
                  <a:pt x="1493" y="183"/>
                  <a:pt x="1494" y="184"/>
                  <a:pt x="1494" y="185"/>
                </a:cubicBezTo>
                <a:cubicBezTo>
                  <a:pt x="1495" y="185"/>
                  <a:pt x="1495" y="186"/>
                  <a:pt x="1495" y="187"/>
                </a:cubicBezTo>
                <a:cubicBezTo>
                  <a:pt x="1501" y="201"/>
                  <a:pt x="1506" y="216"/>
                  <a:pt x="1511" y="230"/>
                </a:cubicBezTo>
                <a:cubicBezTo>
                  <a:pt x="1512" y="231"/>
                  <a:pt x="1513" y="232"/>
                  <a:pt x="1514" y="232"/>
                </a:cubicBezTo>
                <a:cubicBezTo>
                  <a:pt x="1521" y="232"/>
                  <a:pt x="1527" y="232"/>
                  <a:pt x="1533" y="232"/>
                </a:cubicBezTo>
                <a:cubicBezTo>
                  <a:pt x="1533" y="232"/>
                  <a:pt x="1534" y="232"/>
                  <a:pt x="1535" y="231"/>
                </a:cubicBezTo>
                <a:cubicBezTo>
                  <a:pt x="1534" y="231"/>
                  <a:pt x="1534" y="230"/>
                  <a:pt x="1534" y="229"/>
                </a:cubicBezTo>
                <a:cubicBezTo>
                  <a:pt x="1515" y="180"/>
                  <a:pt x="1496" y="132"/>
                  <a:pt x="1478" y="83"/>
                </a:cubicBezTo>
                <a:cubicBezTo>
                  <a:pt x="1475" y="76"/>
                  <a:pt x="1472" y="68"/>
                  <a:pt x="1469" y="60"/>
                </a:cubicBezTo>
                <a:cubicBezTo>
                  <a:pt x="1468" y="59"/>
                  <a:pt x="1468" y="58"/>
                  <a:pt x="1466" y="58"/>
                </a:cubicBezTo>
                <a:cubicBezTo>
                  <a:pt x="1460" y="58"/>
                  <a:pt x="1454" y="58"/>
                  <a:pt x="1448" y="58"/>
                </a:cubicBezTo>
                <a:cubicBezTo>
                  <a:pt x="1447" y="58"/>
                  <a:pt x="1446" y="58"/>
                  <a:pt x="1446" y="59"/>
                </a:cubicBezTo>
                <a:cubicBezTo>
                  <a:pt x="1446" y="60"/>
                  <a:pt x="1445" y="60"/>
                  <a:pt x="1445" y="61"/>
                </a:cubicBezTo>
                <a:cubicBezTo>
                  <a:pt x="1425" y="115"/>
                  <a:pt x="1404" y="168"/>
                  <a:pt x="1384" y="222"/>
                </a:cubicBezTo>
                <a:cubicBezTo>
                  <a:pt x="1382" y="225"/>
                  <a:pt x="1381" y="228"/>
                  <a:pt x="1380" y="232"/>
                </a:cubicBezTo>
                <a:cubicBezTo>
                  <a:pt x="1381" y="232"/>
                  <a:pt x="1381" y="232"/>
                  <a:pt x="1382" y="232"/>
                </a:cubicBezTo>
                <a:close/>
                <a:moveTo>
                  <a:pt x="1487" y="165"/>
                </a:moveTo>
                <a:cubicBezTo>
                  <a:pt x="1467" y="165"/>
                  <a:pt x="1447" y="165"/>
                  <a:pt x="1427" y="165"/>
                </a:cubicBezTo>
                <a:cubicBezTo>
                  <a:pt x="1437" y="138"/>
                  <a:pt x="1446" y="111"/>
                  <a:pt x="1456" y="84"/>
                </a:cubicBezTo>
                <a:cubicBezTo>
                  <a:pt x="1457" y="84"/>
                  <a:pt x="1457" y="84"/>
                  <a:pt x="1457" y="84"/>
                </a:cubicBezTo>
                <a:cubicBezTo>
                  <a:pt x="1467" y="111"/>
                  <a:pt x="1477" y="138"/>
                  <a:pt x="1487" y="165"/>
                </a:cubicBezTo>
                <a:close/>
                <a:moveTo>
                  <a:pt x="891" y="215"/>
                </a:moveTo>
                <a:cubicBezTo>
                  <a:pt x="891" y="220"/>
                  <a:pt x="891" y="225"/>
                  <a:pt x="891" y="230"/>
                </a:cubicBezTo>
                <a:cubicBezTo>
                  <a:pt x="891" y="232"/>
                  <a:pt x="891" y="232"/>
                  <a:pt x="893" y="232"/>
                </a:cubicBezTo>
                <a:cubicBezTo>
                  <a:pt x="898" y="232"/>
                  <a:pt x="902" y="232"/>
                  <a:pt x="907" y="232"/>
                </a:cubicBezTo>
                <a:cubicBezTo>
                  <a:pt x="912" y="232"/>
                  <a:pt x="911" y="233"/>
                  <a:pt x="911" y="228"/>
                </a:cubicBezTo>
                <a:cubicBezTo>
                  <a:pt x="911" y="169"/>
                  <a:pt x="911" y="110"/>
                  <a:pt x="911" y="52"/>
                </a:cubicBezTo>
                <a:cubicBezTo>
                  <a:pt x="911" y="51"/>
                  <a:pt x="911" y="50"/>
                  <a:pt x="911" y="50"/>
                </a:cubicBezTo>
                <a:cubicBezTo>
                  <a:pt x="911" y="48"/>
                  <a:pt x="910" y="48"/>
                  <a:pt x="909" y="48"/>
                </a:cubicBezTo>
                <a:cubicBezTo>
                  <a:pt x="904" y="48"/>
                  <a:pt x="900" y="48"/>
                  <a:pt x="895" y="48"/>
                </a:cubicBezTo>
                <a:cubicBezTo>
                  <a:pt x="890" y="48"/>
                  <a:pt x="891" y="47"/>
                  <a:pt x="891" y="52"/>
                </a:cubicBezTo>
                <a:cubicBezTo>
                  <a:pt x="891" y="75"/>
                  <a:pt x="891" y="98"/>
                  <a:pt x="891" y="121"/>
                </a:cubicBezTo>
                <a:cubicBezTo>
                  <a:pt x="891" y="122"/>
                  <a:pt x="891" y="123"/>
                  <a:pt x="890" y="124"/>
                </a:cubicBezTo>
                <a:cubicBezTo>
                  <a:pt x="889" y="122"/>
                  <a:pt x="888" y="120"/>
                  <a:pt x="886" y="118"/>
                </a:cubicBezTo>
                <a:cubicBezTo>
                  <a:pt x="885" y="117"/>
                  <a:pt x="883" y="115"/>
                  <a:pt x="881" y="113"/>
                </a:cubicBezTo>
                <a:cubicBezTo>
                  <a:pt x="874" y="107"/>
                  <a:pt x="865" y="105"/>
                  <a:pt x="856" y="105"/>
                </a:cubicBezTo>
                <a:cubicBezTo>
                  <a:pt x="840" y="104"/>
                  <a:pt x="825" y="109"/>
                  <a:pt x="814" y="121"/>
                </a:cubicBezTo>
                <a:cubicBezTo>
                  <a:pt x="807" y="128"/>
                  <a:pt x="803" y="136"/>
                  <a:pt x="800" y="146"/>
                </a:cubicBezTo>
                <a:cubicBezTo>
                  <a:pt x="796" y="158"/>
                  <a:pt x="795" y="171"/>
                  <a:pt x="797" y="183"/>
                </a:cubicBezTo>
                <a:cubicBezTo>
                  <a:pt x="798" y="193"/>
                  <a:pt x="800" y="203"/>
                  <a:pt x="805" y="211"/>
                </a:cubicBezTo>
                <a:cubicBezTo>
                  <a:pt x="812" y="223"/>
                  <a:pt x="821" y="230"/>
                  <a:pt x="834" y="234"/>
                </a:cubicBezTo>
                <a:cubicBezTo>
                  <a:pt x="843" y="236"/>
                  <a:pt x="851" y="236"/>
                  <a:pt x="860" y="234"/>
                </a:cubicBezTo>
                <a:cubicBezTo>
                  <a:pt x="870" y="232"/>
                  <a:pt x="879" y="226"/>
                  <a:pt x="886" y="218"/>
                </a:cubicBezTo>
                <a:cubicBezTo>
                  <a:pt x="887" y="216"/>
                  <a:pt x="889" y="214"/>
                  <a:pt x="891" y="211"/>
                </a:cubicBezTo>
                <a:cubicBezTo>
                  <a:pt x="891" y="213"/>
                  <a:pt x="891" y="214"/>
                  <a:pt x="891" y="215"/>
                </a:cubicBezTo>
                <a:close/>
                <a:moveTo>
                  <a:pt x="890" y="186"/>
                </a:moveTo>
                <a:cubicBezTo>
                  <a:pt x="887" y="200"/>
                  <a:pt x="880" y="210"/>
                  <a:pt x="867" y="215"/>
                </a:cubicBezTo>
                <a:cubicBezTo>
                  <a:pt x="853" y="221"/>
                  <a:pt x="831" y="219"/>
                  <a:pt x="822" y="197"/>
                </a:cubicBezTo>
                <a:cubicBezTo>
                  <a:pt x="817" y="188"/>
                  <a:pt x="816" y="178"/>
                  <a:pt x="817" y="168"/>
                </a:cubicBezTo>
                <a:cubicBezTo>
                  <a:pt x="817" y="161"/>
                  <a:pt x="818" y="154"/>
                  <a:pt x="820" y="147"/>
                </a:cubicBezTo>
                <a:cubicBezTo>
                  <a:pt x="824" y="137"/>
                  <a:pt x="830" y="129"/>
                  <a:pt x="840" y="125"/>
                </a:cubicBezTo>
                <a:cubicBezTo>
                  <a:pt x="861" y="116"/>
                  <a:pt x="882" y="126"/>
                  <a:pt x="889" y="145"/>
                </a:cubicBezTo>
                <a:cubicBezTo>
                  <a:pt x="890" y="149"/>
                  <a:pt x="891" y="153"/>
                  <a:pt x="891" y="157"/>
                </a:cubicBezTo>
                <a:cubicBezTo>
                  <a:pt x="891" y="161"/>
                  <a:pt x="891" y="164"/>
                  <a:pt x="891" y="168"/>
                </a:cubicBezTo>
                <a:cubicBezTo>
                  <a:pt x="891" y="174"/>
                  <a:pt x="891" y="180"/>
                  <a:pt x="890" y="186"/>
                </a:cubicBezTo>
                <a:close/>
                <a:moveTo>
                  <a:pt x="1067" y="111"/>
                </a:moveTo>
                <a:cubicBezTo>
                  <a:pt x="1076" y="142"/>
                  <a:pt x="1086" y="174"/>
                  <a:pt x="1096" y="206"/>
                </a:cubicBezTo>
                <a:cubicBezTo>
                  <a:pt x="1098" y="214"/>
                  <a:pt x="1100" y="222"/>
                  <a:pt x="1103" y="230"/>
                </a:cubicBezTo>
                <a:cubicBezTo>
                  <a:pt x="1103" y="231"/>
                  <a:pt x="1103" y="232"/>
                  <a:pt x="1105" y="232"/>
                </a:cubicBezTo>
                <a:cubicBezTo>
                  <a:pt x="1111" y="232"/>
                  <a:pt x="1116" y="232"/>
                  <a:pt x="1122" y="232"/>
                </a:cubicBezTo>
                <a:cubicBezTo>
                  <a:pt x="1123" y="232"/>
                  <a:pt x="1124" y="232"/>
                  <a:pt x="1124" y="231"/>
                </a:cubicBezTo>
                <a:cubicBezTo>
                  <a:pt x="1124" y="230"/>
                  <a:pt x="1125" y="229"/>
                  <a:pt x="1125" y="228"/>
                </a:cubicBezTo>
                <a:cubicBezTo>
                  <a:pt x="1134" y="198"/>
                  <a:pt x="1143" y="168"/>
                  <a:pt x="1153" y="139"/>
                </a:cubicBezTo>
                <a:cubicBezTo>
                  <a:pt x="1153" y="138"/>
                  <a:pt x="1153" y="137"/>
                  <a:pt x="1154" y="136"/>
                </a:cubicBezTo>
                <a:cubicBezTo>
                  <a:pt x="1154" y="137"/>
                  <a:pt x="1155" y="137"/>
                  <a:pt x="1155" y="138"/>
                </a:cubicBezTo>
                <a:cubicBezTo>
                  <a:pt x="1159" y="153"/>
                  <a:pt x="1164" y="169"/>
                  <a:pt x="1168" y="184"/>
                </a:cubicBezTo>
                <a:cubicBezTo>
                  <a:pt x="1173" y="199"/>
                  <a:pt x="1177" y="214"/>
                  <a:pt x="1181" y="230"/>
                </a:cubicBezTo>
                <a:cubicBezTo>
                  <a:pt x="1182" y="232"/>
                  <a:pt x="1182" y="232"/>
                  <a:pt x="1184" y="232"/>
                </a:cubicBezTo>
                <a:cubicBezTo>
                  <a:pt x="1190" y="232"/>
                  <a:pt x="1195" y="232"/>
                  <a:pt x="1200" y="232"/>
                </a:cubicBezTo>
                <a:cubicBezTo>
                  <a:pt x="1203" y="232"/>
                  <a:pt x="1203" y="233"/>
                  <a:pt x="1204" y="229"/>
                </a:cubicBezTo>
                <a:cubicBezTo>
                  <a:pt x="1215" y="190"/>
                  <a:pt x="1227" y="151"/>
                  <a:pt x="1239" y="111"/>
                </a:cubicBezTo>
                <a:cubicBezTo>
                  <a:pt x="1239" y="110"/>
                  <a:pt x="1240" y="109"/>
                  <a:pt x="1240" y="108"/>
                </a:cubicBezTo>
                <a:cubicBezTo>
                  <a:pt x="1239" y="107"/>
                  <a:pt x="1239" y="107"/>
                  <a:pt x="1238" y="107"/>
                </a:cubicBezTo>
                <a:cubicBezTo>
                  <a:pt x="1233" y="107"/>
                  <a:pt x="1228" y="108"/>
                  <a:pt x="1223" y="107"/>
                </a:cubicBezTo>
                <a:cubicBezTo>
                  <a:pt x="1221" y="107"/>
                  <a:pt x="1220" y="108"/>
                  <a:pt x="1220" y="110"/>
                </a:cubicBezTo>
                <a:cubicBezTo>
                  <a:pt x="1217" y="122"/>
                  <a:pt x="1213" y="133"/>
                  <a:pt x="1210" y="145"/>
                </a:cubicBezTo>
                <a:cubicBezTo>
                  <a:pt x="1205" y="165"/>
                  <a:pt x="1199" y="185"/>
                  <a:pt x="1194" y="205"/>
                </a:cubicBezTo>
                <a:cubicBezTo>
                  <a:pt x="1194" y="206"/>
                  <a:pt x="1194" y="207"/>
                  <a:pt x="1192" y="208"/>
                </a:cubicBezTo>
                <a:cubicBezTo>
                  <a:pt x="1192" y="207"/>
                  <a:pt x="1192" y="206"/>
                  <a:pt x="1191" y="205"/>
                </a:cubicBezTo>
                <a:cubicBezTo>
                  <a:pt x="1187" y="189"/>
                  <a:pt x="1182" y="172"/>
                  <a:pt x="1178" y="156"/>
                </a:cubicBezTo>
                <a:cubicBezTo>
                  <a:pt x="1174" y="140"/>
                  <a:pt x="1169" y="125"/>
                  <a:pt x="1165" y="110"/>
                </a:cubicBezTo>
                <a:cubicBezTo>
                  <a:pt x="1164" y="108"/>
                  <a:pt x="1164" y="107"/>
                  <a:pt x="1162" y="107"/>
                </a:cubicBezTo>
                <a:cubicBezTo>
                  <a:pt x="1158" y="107"/>
                  <a:pt x="1153" y="107"/>
                  <a:pt x="1149" y="107"/>
                </a:cubicBezTo>
                <a:cubicBezTo>
                  <a:pt x="1146" y="108"/>
                  <a:pt x="1146" y="107"/>
                  <a:pt x="1145" y="111"/>
                </a:cubicBezTo>
                <a:cubicBezTo>
                  <a:pt x="1145" y="111"/>
                  <a:pt x="1145" y="111"/>
                  <a:pt x="1145" y="111"/>
                </a:cubicBezTo>
                <a:cubicBezTo>
                  <a:pt x="1135" y="143"/>
                  <a:pt x="1126" y="174"/>
                  <a:pt x="1116" y="205"/>
                </a:cubicBezTo>
                <a:cubicBezTo>
                  <a:pt x="1116" y="206"/>
                  <a:pt x="1116" y="207"/>
                  <a:pt x="1115" y="208"/>
                </a:cubicBezTo>
                <a:cubicBezTo>
                  <a:pt x="1114" y="207"/>
                  <a:pt x="1114" y="206"/>
                  <a:pt x="1114" y="205"/>
                </a:cubicBezTo>
                <a:cubicBezTo>
                  <a:pt x="1108" y="183"/>
                  <a:pt x="1102" y="162"/>
                  <a:pt x="1096" y="140"/>
                </a:cubicBezTo>
                <a:cubicBezTo>
                  <a:pt x="1093" y="130"/>
                  <a:pt x="1090" y="120"/>
                  <a:pt x="1088" y="110"/>
                </a:cubicBezTo>
                <a:cubicBezTo>
                  <a:pt x="1087" y="108"/>
                  <a:pt x="1087" y="107"/>
                  <a:pt x="1085" y="107"/>
                </a:cubicBezTo>
                <a:cubicBezTo>
                  <a:pt x="1079" y="108"/>
                  <a:pt x="1073" y="107"/>
                  <a:pt x="1066" y="107"/>
                </a:cubicBezTo>
                <a:cubicBezTo>
                  <a:pt x="1066" y="109"/>
                  <a:pt x="1067" y="110"/>
                  <a:pt x="1067" y="111"/>
                </a:cubicBezTo>
                <a:close/>
                <a:moveTo>
                  <a:pt x="1962" y="206"/>
                </a:moveTo>
                <a:cubicBezTo>
                  <a:pt x="1949" y="215"/>
                  <a:pt x="1935" y="219"/>
                  <a:pt x="1920" y="218"/>
                </a:cubicBezTo>
                <a:cubicBezTo>
                  <a:pt x="1905" y="216"/>
                  <a:pt x="1894" y="209"/>
                  <a:pt x="1888" y="195"/>
                </a:cubicBezTo>
                <a:cubicBezTo>
                  <a:pt x="1886" y="189"/>
                  <a:pt x="1886" y="184"/>
                  <a:pt x="1885" y="179"/>
                </a:cubicBezTo>
                <a:cubicBezTo>
                  <a:pt x="1885" y="174"/>
                  <a:pt x="1885" y="175"/>
                  <a:pt x="1889" y="175"/>
                </a:cubicBezTo>
                <a:cubicBezTo>
                  <a:pt x="1915" y="175"/>
                  <a:pt x="1942" y="175"/>
                  <a:pt x="1968" y="175"/>
                </a:cubicBezTo>
                <a:cubicBezTo>
                  <a:pt x="1969" y="175"/>
                  <a:pt x="1969" y="175"/>
                  <a:pt x="1970" y="175"/>
                </a:cubicBezTo>
                <a:cubicBezTo>
                  <a:pt x="1973" y="175"/>
                  <a:pt x="1973" y="175"/>
                  <a:pt x="1973" y="172"/>
                </a:cubicBezTo>
                <a:cubicBezTo>
                  <a:pt x="1973" y="168"/>
                  <a:pt x="1973" y="164"/>
                  <a:pt x="1973" y="160"/>
                </a:cubicBezTo>
                <a:cubicBezTo>
                  <a:pt x="1973" y="153"/>
                  <a:pt x="1972" y="146"/>
                  <a:pt x="1969" y="139"/>
                </a:cubicBezTo>
                <a:cubicBezTo>
                  <a:pt x="1964" y="123"/>
                  <a:pt x="1954" y="111"/>
                  <a:pt x="1937" y="106"/>
                </a:cubicBezTo>
                <a:cubicBezTo>
                  <a:pt x="1933" y="105"/>
                  <a:pt x="1929" y="105"/>
                  <a:pt x="1925" y="105"/>
                </a:cubicBezTo>
                <a:cubicBezTo>
                  <a:pt x="1906" y="104"/>
                  <a:pt x="1890" y="111"/>
                  <a:pt x="1878" y="126"/>
                </a:cubicBezTo>
                <a:cubicBezTo>
                  <a:pt x="1870" y="137"/>
                  <a:pt x="1866" y="149"/>
                  <a:pt x="1865" y="163"/>
                </a:cubicBezTo>
                <a:cubicBezTo>
                  <a:pt x="1864" y="176"/>
                  <a:pt x="1865" y="189"/>
                  <a:pt x="1870" y="202"/>
                </a:cubicBezTo>
                <a:cubicBezTo>
                  <a:pt x="1877" y="219"/>
                  <a:pt x="1889" y="231"/>
                  <a:pt x="1908" y="234"/>
                </a:cubicBezTo>
                <a:cubicBezTo>
                  <a:pt x="1920" y="236"/>
                  <a:pt x="1931" y="235"/>
                  <a:pt x="1943" y="233"/>
                </a:cubicBezTo>
                <a:cubicBezTo>
                  <a:pt x="1949" y="231"/>
                  <a:pt x="1956" y="229"/>
                  <a:pt x="1962" y="225"/>
                </a:cubicBezTo>
                <a:cubicBezTo>
                  <a:pt x="1963" y="224"/>
                  <a:pt x="1964" y="224"/>
                  <a:pt x="1964" y="222"/>
                </a:cubicBezTo>
                <a:cubicBezTo>
                  <a:pt x="1964" y="216"/>
                  <a:pt x="1964" y="211"/>
                  <a:pt x="1964" y="205"/>
                </a:cubicBezTo>
                <a:cubicBezTo>
                  <a:pt x="1963" y="205"/>
                  <a:pt x="1962" y="206"/>
                  <a:pt x="1962" y="206"/>
                </a:cubicBezTo>
                <a:close/>
                <a:moveTo>
                  <a:pt x="1886" y="158"/>
                </a:moveTo>
                <a:cubicBezTo>
                  <a:pt x="1887" y="142"/>
                  <a:pt x="1898" y="126"/>
                  <a:pt x="1913" y="123"/>
                </a:cubicBezTo>
                <a:cubicBezTo>
                  <a:pt x="1919" y="121"/>
                  <a:pt x="1926" y="121"/>
                  <a:pt x="1932" y="123"/>
                </a:cubicBezTo>
                <a:cubicBezTo>
                  <a:pt x="1939" y="125"/>
                  <a:pt x="1943" y="129"/>
                  <a:pt x="1947" y="135"/>
                </a:cubicBezTo>
                <a:cubicBezTo>
                  <a:pt x="1951" y="142"/>
                  <a:pt x="1952" y="150"/>
                  <a:pt x="1952" y="158"/>
                </a:cubicBezTo>
                <a:cubicBezTo>
                  <a:pt x="1930" y="158"/>
                  <a:pt x="1908" y="158"/>
                  <a:pt x="1886" y="158"/>
                </a:cubicBezTo>
                <a:close/>
                <a:moveTo>
                  <a:pt x="986" y="106"/>
                </a:moveTo>
                <a:cubicBezTo>
                  <a:pt x="966" y="109"/>
                  <a:pt x="951" y="120"/>
                  <a:pt x="943" y="139"/>
                </a:cubicBezTo>
                <a:cubicBezTo>
                  <a:pt x="934" y="159"/>
                  <a:pt x="934" y="179"/>
                  <a:pt x="941" y="199"/>
                </a:cubicBezTo>
                <a:cubicBezTo>
                  <a:pt x="948" y="216"/>
                  <a:pt x="960" y="228"/>
                  <a:pt x="979" y="233"/>
                </a:cubicBezTo>
                <a:cubicBezTo>
                  <a:pt x="988" y="235"/>
                  <a:pt x="997" y="236"/>
                  <a:pt x="1006" y="235"/>
                </a:cubicBezTo>
                <a:cubicBezTo>
                  <a:pt x="1030" y="232"/>
                  <a:pt x="1046" y="219"/>
                  <a:pt x="1054" y="197"/>
                </a:cubicBezTo>
                <a:cubicBezTo>
                  <a:pt x="1061" y="178"/>
                  <a:pt x="1061" y="159"/>
                  <a:pt x="1054" y="140"/>
                </a:cubicBezTo>
                <a:cubicBezTo>
                  <a:pt x="1049" y="125"/>
                  <a:pt x="1039" y="114"/>
                  <a:pt x="1023" y="108"/>
                </a:cubicBezTo>
                <a:cubicBezTo>
                  <a:pt x="1016" y="105"/>
                  <a:pt x="1008" y="105"/>
                  <a:pt x="999" y="105"/>
                </a:cubicBezTo>
                <a:cubicBezTo>
                  <a:pt x="995" y="105"/>
                  <a:pt x="991" y="105"/>
                  <a:pt x="986" y="106"/>
                </a:cubicBezTo>
                <a:close/>
                <a:moveTo>
                  <a:pt x="961" y="146"/>
                </a:moveTo>
                <a:cubicBezTo>
                  <a:pt x="967" y="131"/>
                  <a:pt x="980" y="122"/>
                  <a:pt x="996" y="122"/>
                </a:cubicBezTo>
                <a:cubicBezTo>
                  <a:pt x="1001" y="122"/>
                  <a:pt x="1006" y="122"/>
                  <a:pt x="1011" y="123"/>
                </a:cubicBezTo>
                <a:cubicBezTo>
                  <a:pt x="1023" y="127"/>
                  <a:pt x="1030" y="134"/>
                  <a:pt x="1035" y="145"/>
                </a:cubicBezTo>
                <a:cubicBezTo>
                  <a:pt x="1037" y="150"/>
                  <a:pt x="1038" y="156"/>
                  <a:pt x="1038" y="161"/>
                </a:cubicBezTo>
                <a:cubicBezTo>
                  <a:pt x="1039" y="172"/>
                  <a:pt x="1039" y="182"/>
                  <a:pt x="1035" y="193"/>
                </a:cubicBezTo>
                <a:cubicBezTo>
                  <a:pt x="1030" y="208"/>
                  <a:pt x="1019" y="217"/>
                  <a:pt x="1002" y="218"/>
                </a:cubicBezTo>
                <a:cubicBezTo>
                  <a:pt x="996" y="218"/>
                  <a:pt x="991" y="218"/>
                  <a:pt x="985" y="216"/>
                </a:cubicBezTo>
                <a:cubicBezTo>
                  <a:pt x="971" y="212"/>
                  <a:pt x="963" y="202"/>
                  <a:pt x="959" y="189"/>
                </a:cubicBezTo>
                <a:cubicBezTo>
                  <a:pt x="959" y="186"/>
                  <a:pt x="958" y="184"/>
                  <a:pt x="958" y="182"/>
                </a:cubicBezTo>
                <a:cubicBezTo>
                  <a:pt x="957" y="178"/>
                  <a:pt x="957" y="174"/>
                  <a:pt x="957" y="171"/>
                </a:cubicBezTo>
                <a:cubicBezTo>
                  <a:pt x="957" y="162"/>
                  <a:pt x="958" y="154"/>
                  <a:pt x="961" y="146"/>
                </a:cubicBezTo>
                <a:close/>
                <a:moveTo>
                  <a:pt x="690" y="125"/>
                </a:moveTo>
                <a:cubicBezTo>
                  <a:pt x="690" y="120"/>
                  <a:pt x="690" y="115"/>
                  <a:pt x="690" y="109"/>
                </a:cubicBezTo>
                <a:cubicBezTo>
                  <a:pt x="690" y="108"/>
                  <a:pt x="690" y="107"/>
                  <a:pt x="688" y="107"/>
                </a:cubicBezTo>
                <a:cubicBezTo>
                  <a:pt x="683" y="108"/>
                  <a:pt x="678" y="108"/>
                  <a:pt x="672" y="107"/>
                </a:cubicBezTo>
                <a:cubicBezTo>
                  <a:pt x="671" y="107"/>
                  <a:pt x="670" y="108"/>
                  <a:pt x="670" y="110"/>
                </a:cubicBezTo>
                <a:cubicBezTo>
                  <a:pt x="670" y="110"/>
                  <a:pt x="670" y="111"/>
                  <a:pt x="670" y="112"/>
                </a:cubicBezTo>
                <a:cubicBezTo>
                  <a:pt x="670" y="150"/>
                  <a:pt x="670" y="189"/>
                  <a:pt x="670" y="228"/>
                </a:cubicBezTo>
                <a:cubicBezTo>
                  <a:pt x="670" y="229"/>
                  <a:pt x="670" y="229"/>
                  <a:pt x="670" y="230"/>
                </a:cubicBezTo>
                <a:cubicBezTo>
                  <a:pt x="670" y="232"/>
                  <a:pt x="671" y="232"/>
                  <a:pt x="672" y="232"/>
                </a:cubicBezTo>
                <a:cubicBezTo>
                  <a:pt x="677" y="232"/>
                  <a:pt x="681" y="232"/>
                  <a:pt x="686" y="232"/>
                </a:cubicBezTo>
                <a:cubicBezTo>
                  <a:pt x="690" y="232"/>
                  <a:pt x="690" y="232"/>
                  <a:pt x="690" y="228"/>
                </a:cubicBezTo>
                <a:cubicBezTo>
                  <a:pt x="690" y="206"/>
                  <a:pt x="690" y="185"/>
                  <a:pt x="690" y="163"/>
                </a:cubicBezTo>
                <a:cubicBezTo>
                  <a:pt x="690" y="158"/>
                  <a:pt x="691" y="153"/>
                  <a:pt x="692" y="148"/>
                </a:cubicBezTo>
                <a:cubicBezTo>
                  <a:pt x="697" y="131"/>
                  <a:pt x="710" y="121"/>
                  <a:pt x="727" y="122"/>
                </a:cubicBezTo>
                <a:cubicBezTo>
                  <a:pt x="738" y="122"/>
                  <a:pt x="745" y="127"/>
                  <a:pt x="750" y="137"/>
                </a:cubicBezTo>
                <a:cubicBezTo>
                  <a:pt x="752" y="143"/>
                  <a:pt x="753" y="148"/>
                  <a:pt x="753" y="153"/>
                </a:cubicBezTo>
                <a:cubicBezTo>
                  <a:pt x="754" y="163"/>
                  <a:pt x="753" y="172"/>
                  <a:pt x="754" y="182"/>
                </a:cubicBezTo>
                <a:cubicBezTo>
                  <a:pt x="754" y="198"/>
                  <a:pt x="754" y="214"/>
                  <a:pt x="754" y="230"/>
                </a:cubicBezTo>
                <a:cubicBezTo>
                  <a:pt x="754" y="232"/>
                  <a:pt x="754" y="232"/>
                  <a:pt x="756" y="232"/>
                </a:cubicBezTo>
                <a:cubicBezTo>
                  <a:pt x="761" y="232"/>
                  <a:pt x="766" y="232"/>
                  <a:pt x="771" y="232"/>
                </a:cubicBezTo>
                <a:cubicBezTo>
                  <a:pt x="774" y="232"/>
                  <a:pt x="774" y="232"/>
                  <a:pt x="774" y="230"/>
                </a:cubicBezTo>
                <a:cubicBezTo>
                  <a:pt x="774" y="229"/>
                  <a:pt x="774" y="228"/>
                  <a:pt x="774" y="228"/>
                </a:cubicBezTo>
                <a:cubicBezTo>
                  <a:pt x="774" y="205"/>
                  <a:pt x="774" y="182"/>
                  <a:pt x="774" y="159"/>
                </a:cubicBezTo>
                <a:cubicBezTo>
                  <a:pt x="774" y="155"/>
                  <a:pt x="774" y="150"/>
                  <a:pt x="773" y="146"/>
                </a:cubicBezTo>
                <a:cubicBezTo>
                  <a:pt x="772" y="139"/>
                  <a:pt x="771" y="132"/>
                  <a:pt x="767" y="125"/>
                </a:cubicBezTo>
                <a:cubicBezTo>
                  <a:pt x="763" y="116"/>
                  <a:pt x="756" y="109"/>
                  <a:pt x="746" y="106"/>
                </a:cubicBezTo>
                <a:cubicBezTo>
                  <a:pt x="738" y="104"/>
                  <a:pt x="731" y="104"/>
                  <a:pt x="723" y="105"/>
                </a:cubicBezTo>
                <a:cubicBezTo>
                  <a:pt x="710" y="107"/>
                  <a:pt x="700" y="114"/>
                  <a:pt x="693" y="125"/>
                </a:cubicBezTo>
                <a:cubicBezTo>
                  <a:pt x="692" y="126"/>
                  <a:pt x="692" y="127"/>
                  <a:pt x="690" y="128"/>
                </a:cubicBezTo>
                <a:cubicBezTo>
                  <a:pt x="690" y="127"/>
                  <a:pt x="690" y="126"/>
                  <a:pt x="690" y="125"/>
                </a:cubicBezTo>
                <a:close/>
                <a:moveTo>
                  <a:pt x="1744" y="213"/>
                </a:moveTo>
                <a:cubicBezTo>
                  <a:pt x="1744" y="219"/>
                  <a:pt x="1744" y="224"/>
                  <a:pt x="1744" y="230"/>
                </a:cubicBezTo>
                <a:cubicBezTo>
                  <a:pt x="1744" y="232"/>
                  <a:pt x="1744" y="232"/>
                  <a:pt x="1746" y="232"/>
                </a:cubicBezTo>
                <a:cubicBezTo>
                  <a:pt x="1751" y="232"/>
                  <a:pt x="1755" y="232"/>
                  <a:pt x="1760" y="232"/>
                </a:cubicBezTo>
                <a:cubicBezTo>
                  <a:pt x="1764" y="232"/>
                  <a:pt x="1764" y="233"/>
                  <a:pt x="1764" y="229"/>
                </a:cubicBezTo>
                <a:cubicBezTo>
                  <a:pt x="1764" y="189"/>
                  <a:pt x="1764" y="150"/>
                  <a:pt x="1764" y="111"/>
                </a:cubicBezTo>
                <a:cubicBezTo>
                  <a:pt x="1764" y="111"/>
                  <a:pt x="1764" y="110"/>
                  <a:pt x="1764" y="109"/>
                </a:cubicBezTo>
                <a:cubicBezTo>
                  <a:pt x="1764" y="108"/>
                  <a:pt x="1763" y="107"/>
                  <a:pt x="1762" y="107"/>
                </a:cubicBezTo>
                <a:cubicBezTo>
                  <a:pt x="1757" y="108"/>
                  <a:pt x="1752" y="107"/>
                  <a:pt x="1747" y="107"/>
                </a:cubicBezTo>
                <a:cubicBezTo>
                  <a:pt x="1743" y="108"/>
                  <a:pt x="1744" y="107"/>
                  <a:pt x="1744" y="111"/>
                </a:cubicBezTo>
                <a:cubicBezTo>
                  <a:pt x="1744" y="134"/>
                  <a:pt x="1744" y="156"/>
                  <a:pt x="1744" y="179"/>
                </a:cubicBezTo>
                <a:cubicBezTo>
                  <a:pt x="1744" y="184"/>
                  <a:pt x="1743" y="188"/>
                  <a:pt x="1742" y="192"/>
                </a:cubicBezTo>
                <a:cubicBezTo>
                  <a:pt x="1739" y="205"/>
                  <a:pt x="1729" y="218"/>
                  <a:pt x="1712" y="218"/>
                </a:cubicBezTo>
                <a:cubicBezTo>
                  <a:pt x="1697" y="218"/>
                  <a:pt x="1687" y="212"/>
                  <a:pt x="1683" y="198"/>
                </a:cubicBezTo>
                <a:cubicBezTo>
                  <a:pt x="1681" y="191"/>
                  <a:pt x="1680" y="185"/>
                  <a:pt x="1680" y="179"/>
                </a:cubicBezTo>
                <a:cubicBezTo>
                  <a:pt x="1680" y="156"/>
                  <a:pt x="1680" y="134"/>
                  <a:pt x="1680" y="112"/>
                </a:cubicBezTo>
                <a:cubicBezTo>
                  <a:pt x="1680" y="111"/>
                  <a:pt x="1680" y="110"/>
                  <a:pt x="1680" y="109"/>
                </a:cubicBezTo>
                <a:cubicBezTo>
                  <a:pt x="1681" y="108"/>
                  <a:pt x="1680" y="107"/>
                  <a:pt x="1678" y="107"/>
                </a:cubicBezTo>
                <a:cubicBezTo>
                  <a:pt x="1673" y="108"/>
                  <a:pt x="1668" y="107"/>
                  <a:pt x="1663" y="107"/>
                </a:cubicBezTo>
                <a:cubicBezTo>
                  <a:pt x="1660" y="107"/>
                  <a:pt x="1660" y="107"/>
                  <a:pt x="1660" y="110"/>
                </a:cubicBezTo>
                <a:cubicBezTo>
                  <a:pt x="1660" y="135"/>
                  <a:pt x="1660" y="160"/>
                  <a:pt x="1660" y="184"/>
                </a:cubicBezTo>
                <a:cubicBezTo>
                  <a:pt x="1661" y="193"/>
                  <a:pt x="1662" y="202"/>
                  <a:pt x="1665" y="211"/>
                </a:cubicBezTo>
                <a:cubicBezTo>
                  <a:pt x="1670" y="223"/>
                  <a:pt x="1678" y="231"/>
                  <a:pt x="1691" y="234"/>
                </a:cubicBezTo>
                <a:cubicBezTo>
                  <a:pt x="1696" y="235"/>
                  <a:pt x="1702" y="235"/>
                  <a:pt x="1707" y="235"/>
                </a:cubicBezTo>
                <a:cubicBezTo>
                  <a:pt x="1722" y="235"/>
                  <a:pt x="1734" y="228"/>
                  <a:pt x="1742" y="216"/>
                </a:cubicBezTo>
                <a:cubicBezTo>
                  <a:pt x="1742" y="215"/>
                  <a:pt x="1743" y="214"/>
                  <a:pt x="1743" y="213"/>
                </a:cubicBezTo>
                <a:cubicBezTo>
                  <a:pt x="1743" y="213"/>
                  <a:pt x="1744" y="213"/>
                  <a:pt x="1744" y="213"/>
                </a:cubicBezTo>
                <a:close/>
                <a:moveTo>
                  <a:pt x="1612" y="129"/>
                </a:moveTo>
                <a:cubicBezTo>
                  <a:pt x="1589" y="160"/>
                  <a:pt x="1566" y="192"/>
                  <a:pt x="1543" y="223"/>
                </a:cubicBezTo>
                <a:cubicBezTo>
                  <a:pt x="1542" y="225"/>
                  <a:pt x="1541" y="226"/>
                  <a:pt x="1541" y="228"/>
                </a:cubicBezTo>
                <a:cubicBezTo>
                  <a:pt x="1541" y="233"/>
                  <a:pt x="1541" y="232"/>
                  <a:pt x="1545" y="232"/>
                </a:cubicBezTo>
                <a:cubicBezTo>
                  <a:pt x="1577" y="232"/>
                  <a:pt x="1608" y="232"/>
                  <a:pt x="1640" y="232"/>
                </a:cubicBezTo>
                <a:cubicBezTo>
                  <a:pt x="1640" y="232"/>
                  <a:pt x="1641" y="232"/>
                  <a:pt x="1642" y="232"/>
                </a:cubicBezTo>
                <a:cubicBezTo>
                  <a:pt x="1643" y="232"/>
                  <a:pt x="1644" y="232"/>
                  <a:pt x="1644" y="230"/>
                </a:cubicBezTo>
                <a:cubicBezTo>
                  <a:pt x="1644" y="226"/>
                  <a:pt x="1644" y="222"/>
                  <a:pt x="1644" y="219"/>
                </a:cubicBezTo>
                <a:cubicBezTo>
                  <a:pt x="1644" y="215"/>
                  <a:pt x="1644" y="215"/>
                  <a:pt x="1640" y="215"/>
                </a:cubicBezTo>
                <a:cubicBezTo>
                  <a:pt x="1618" y="215"/>
                  <a:pt x="1596" y="215"/>
                  <a:pt x="1575" y="215"/>
                </a:cubicBezTo>
                <a:cubicBezTo>
                  <a:pt x="1573" y="215"/>
                  <a:pt x="1572" y="215"/>
                  <a:pt x="1571" y="215"/>
                </a:cubicBezTo>
                <a:cubicBezTo>
                  <a:pt x="1571" y="214"/>
                  <a:pt x="1572" y="213"/>
                  <a:pt x="1573" y="212"/>
                </a:cubicBezTo>
                <a:cubicBezTo>
                  <a:pt x="1596" y="180"/>
                  <a:pt x="1619" y="148"/>
                  <a:pt x="1642" y="116"/>
                </a:cubicBezTo>
                <a:cubicBezTo>
                  <a:pt x="1643" y="115"/>
                  <a:pt x="1644" y="113"/>
                  <a:pt x="1644" y="111"/>
                </a:cubicBezTo>
                <a:cubicBezTo>
                  <a:pt x="1644" y="107"/>
                  <a:pt x="1645" y="107"/>
                  <a:pt x="1641" y="107"/>
                </a:cubicBezTo>
                <a:cubicBezTo>
                  <a:pt x="1611" y="107"/>
                  <a:pt x="1581" y="107"/>
                  <a:pt x="1552" y="107"/>
                </a:cubicBezTo>
                <a:cubicBezTo>
                  <a:pt x="1551" y="107"/>
                  <a:pt x="1551" y="108"/>
                  <a:pt x="1550" y="107"/>
                </a:cubicBezTo>
                <a:cubicBezTo>
                  <a:pt x="1549" y="107"/>
                  <a:pt x="1548" y="108"/>
                  <a:pt x="1548" y="109"/>
                </a:cubicBezTo>
                <a:cubicBezTo>
                  <a:pt x="1548" y="114"/>
                  <a:pt x="1548" y="118"/>
                  <a:pt x="1548" y="122"/>
                </a:cubicBezTo>
                <a:cubicBezTo>
                  <a:pt x="1548" y="125"/>
                  <a:pt x="1548" y="125"/>
                  <a:pt x="1551" y="125"/>
                </a:cubicBezTo>
                <a:cubicBezTo>
                  <a:pt x="1551" y="125"/>
                  <a:pt x="1552" y="125"/>
                  <a:pt x="1553" y="125"/>
                </a:cubicBezTo>
                <a:cubicBezTo>
                  <a:pt x="1572" y="125"/>
                  <a:pt x="1591" y="125"/>
                  <a:pt x="1611" y="125"/>
                </a:cubicBezTo>
                <a:cubicBezTo>
                  <a:pt x="1612" y="125"/>
                  <a:pt x="1613" y="124"/>
                  <a:pt x="1614" y="125"/>
                </a:cubicBezTo>
                <a:cubicBezTo>
                  <a:pt x="1614" y="126"/>
                  <a:pt x="1613" y="128"/>
                  <a:pt x="1612" y="129"/>
                </a:cubicBezTo>
                <a:close/>
                <a:moveTo>
                  <a:pt x="1319" y="114"/>
                </a:moveTo>
                <a:cubicBezTo>
                  <a:pt x="1319" y="110"/>
                  <a:pt x="1319" y="110"/>
                  <a:pt x="1316" y="109"/>
                </a:cubicBezTo>
                <a:cubicBezTo>
                  <a:pt x="1306" y="105"/>
                  <a:pt x="1295" y="104"/>
                  <a:pt x="1284" y="105"/>
                </a:cubicBezTo>
                <a:cubicBezTo>
                  <a:pt x="1274" y="106"/>
                  <a:pt x="1266" y="110"/>
                  <a:pt x="1258" y="117"/>
                </a:cubicBezTo>
                <a:cubicBezTo>
                  <a:pt x="1244" y="130"/>
                  <a:pt x="1244" y="157"/>
                  <a:pt x="1262" y="169"/>
                </a:cubicBezTo>
                <a:cubicBezTo>
                  <a:pt x="1267" y="172"/>
                  <a:pt x="1272" y="175"/>
                  <a:pt x="1278" y="177"/>
                </a:cubicBezTo>
                <a:cubicBezTo>
                  <a:pt x="1284" y="180"/>
                  <a:pt x="1291" y="183"/>
                  <a:pt x="1297" y="187"/>
                </a:cubicBezTo>
                <a:cubicBezTo>
                  <a:pt x="1303" y="191"/>
                  <a:pt x="1305" y="197"/>
                  <a:pt x="1304" y="204"/>
                </a:cubicBezTo>
                <a:cubicBezTo>
                  <a:pt x="1303" y="211"/>
                  <a:pt x="1299" y="214"/>
                  <a:pt x="1293" y="216"/>
                </a:cubicBezTo>
                <a:cubicBezTo>
                  <a:pt x="1292" y="217"/>
                  <a:pt x="1291" y="217"/>
                  <a:pt x="1290" y="217"/>
                </a:cubicBezTo>
                <a:cubicBezTo>
                  <a:pt x="1276" y="220"/>
                  <a:pt x="1263" y="217"/>
                  <a:pt x="1251" y="209"/>
                </a:cubicBezTo>
                <a:cubicBezTo>
                  <a:pt x="1250" y="208"/>
                  <a:pt x="1250" y="207"/>
                  <a:pt x="1248" y="207"/>
                </a:cubicBezTo>
                <a:cubicBezTo>
                  <a:pt x="1248" y="212"/>
                  <a:pt x="1248" y="216"/>
                  <a:pt x="1248" y="221"/>
                </a:cubicBezTo>
                <a:cubicBezTo>
                  <a:pt x="1248" y="223"/>
                  <a:pt x="1247" y="226"/>
                  <a:pt x="1248" y="228"/>
                </a:cubicBezTo>
                <a:cubicBezTo>
                  <a:pt x="1250" y="229"/>
                  <a:pt x="1252" y="230"/>
                  <a:pt x="1255" y="231"/>
                </a:cubicBezTo>
                <a:cubicBezTo>
                  <a:pt x="1266" y="235"/>
                  <a:pt x="1279" y="236"/>
                  <a:pt x="1291" y="234"/>
                </a:cubicBezTo>
                <a:cubicBezTo>
                  <a:pt x="1298" y="233"/>
                  <a:pt x="1304" y="231"/>
                  <a:pt x="1310" y="227"/>
                </a:cubicBezTo>
                <a:cubicBezTo>
                  <a:pt x="1329" y="214"/>
                  <a:pt x="1330" y="184"/>
                  <a:pt x="1310" y="172"/>
                </a:cubicBezTo>
                <a:cubicBezTo>
                  <a:pt x="1308" y="170"/>
                  <a:pt x="1306" y="169"/>
                  <a:pt x="1304" y="168"/>
                </a:cubicBezTo>
                <a:cubicBezTo>
                  <a:pt x="1300" y="166"/>
                  <a:pt x="1296" y="164"/>
                  <a:pt x="1291" y="162"/>
                </a:cubicBezTo>
                <a:cubicBezTo>
                  <a:pt x="1286" y="159"/>
                  <a:pt x="1281" y="157"/>
                  <a:pt x="1276" y="154"/>
                </a:cubicBezTo>
                <a:cubicBezTo>
                  <a:pt x="1270" y="150"/>
                  <a:pt x="1268" y="144"/>
                  <a:pt x="1269" y="137"/>
                </a:cubicBezTo>
                <a:cubicBezTo>
                  <a:pt x="1269" y="131"/>
                  <a:pt x="1273" y="127"/>
                  <a:pt x="1279" y="124"/>
                </a:cubicBezTo>
                <a:cubicBezTo>
                  <a:pt x="1281" y="123"/>
                  <a:pt x="1282" y="123"/>
                  <a:pt x="1284" y="122"/>
                </a:cubicBezTo>
                <a:cubicBezTo>
                  <a:pt x="1295" y="120"/>
                  <a:pt x="1306" y="123"/>
                  <a:pt x="1316" y="128"/>
                </a:cubicBezTo>
                <a:cubicBezTo>
                  <a:pt x="1317" y="129"/>
                  <a:pt x="1317" y="130"/>
                  <a:pt x="1319" y="130"/>
                </a:cubicBezTo>
                <a:cubicBezTo>
                  <a:pt x="1319" y="124"/>
                  <a:pt x="1319" y="119"/>
                  <a:pt x="1319" y="114"/>
                </a:cubicBezTo>
                <a:close/>
                <a:moveTo>
                  <a:pt x="1816" y="130"/>
                </a:moveTo>
                <a:cubicBezTo>
                  <a:pt x="1816" y="123"/>
                  <a:pt x="1816" y="116"/>
                  <a:pt x="1816" y="110"/>
                </a:cubicBezTo>
                <a:cubicBezTo>
                  <a:pt x="1816" y="108"/>
                  <a:pt x="1816" y="107"/>
                  <a:pt x="1814" y="107"/>
                </a:cubicBezTo>
                <a:cubicBezTo>
                  <a:pt x="1809" y="107"/>
                  <a:pt x="1804" y="107"/>
                  <a:pt x="1800" y="107"/>
                </a:cubicBezTo>
                <a:cubicBezTo>
                  <a:pt x="1796" y="108"/>
                  <a:pt x="1796" y="107"/>
                  <a:pt x="1796" y="111"/>
                </a:cubicBezTo>
                <a:cubicBezTo>
                  <a:pt x="1796" y="150"/>
                  <a:pt x="1796" y="189"/>
                  <a:pt x="1796" y="228"/>
                </a:cubicBezTo>
                <a:cubicBezTo>
                  <a:pt x="1796" y="229"/>
                  <a:pt x="1796" y="230"/>
                  <a:pt x="1796" y="230"/>
                </a:cubicBezTo>
                <a:cubicBezTo>
                  <a:pt x="1796" y="232"/>
                  <a:pt x="1797" y="232"/>
                  <a:pt x="1798" y="232"/>
                </a:cubicBezTo>
                <a:cubicBezTo>
                  <a:pt x="1803" y="232"/>
                  <a:pt x="1809" y="232"/>
                  <a:pt x="1815" y="232"/>
                </a:cubicBezTo>
                <a:cubicBezTo>
                  <a:pt x="1816" y="232"/>
                  <a:pt x="1816" y="232"/>
                  <a:pt x="1816" y="230"/>
                </a:cubicBezTo>
                <a:cubicBezTo>
                  <a:pt x="1816" y="230"/>
                  <a:pt x="1816" y="229"/>
                  <a:pt x="1816" y="228"/>
                </a:cubicBezTo>
                <a:cubicBezTo>
                  <a:pt x="1816" y="208"/>
                  <a:pt x="1816" y="189"/>
                  <a:pt x="1816" y="169"/>
                </a:cubicBezTo>
                <a:cubicBezTo>
                  <a:pt x="1816" y="165"/>
                  <a:pt x="1817" y="160"/>
                  <a:pt x="1817" y="156"/>
                </a:cubicBezTo>
                <a:cubicBezTo>
                  <a:pt x="1819" y="148"/>
                  <a:pt x="1821" y="140"/>
                  <a:pt x="1826" y="134"/>
                </a:cubicBezTo>
                <a:cubicBezTo>
                  <a:pt x="1835" y="122"/>
                  <a:pt x="1849" y="122"/>
                  <a:pt x="1859" y="127"/>
                </a:cubicBezTo>
                <a:cubicBezTo>
                  <a:pt x="1860" y="127"/>
                  <a:pt x="1860" y="128"/>
                  <a:pt x="1861" y="127"/>
                </a:cubicBezTo>
                <a:cubicBezTo>
                  <a:pt x="1861" y="121"/>
                  <a:pt x="1861" y="115"/>
                  <a:pt x="1861" y="109"/>
                </a:cubicBezTo>
                <a:cubicBezTo>
                  <a:pt x="1861" y="107"/>
                  <a:pt x="1860" y="107"/>
                  <a:pt x="1859" y="106"/>
                </a:cubicBezTo>
                <a:cubicBezTo>
                  <a:pt x="1848" y="104"/>
                  <a:pt x="1838" y="105"/>
                  <a:pt x="1830" y="113"/>
                </a:cubicBezTo>
                <a:cubicBezTo>
                  <a:pt x="1825" y="117"/>
                  <a:pt x="1821" y="122"/>
                  <a:pt x="1818" y="128"/>
                </a:cubicBezTo>
                <a:cubicBezTo>
                  <a:pt x="1818" y="130"/>
                  <a:pt x="1818" y="131"/>
                  <a:pt x="1816" y="132"/>
                </a:cubicBezTo>
                <a:cubicBezTo>
                  <a:pt x="1816" y="131"/>
                  <a:pt x="1816" y="130"/>
                  <a:pt x="1816" y="130"/>
                </a:cubicBezTo>
                <a:close/>
                <a:moveTo>
                  <a:pt x="620" y="229"/>
                </a:moveTo>
                <a:cubicBezTo>
                  <a:pt x="620" y="232"/>
                  <a:pt x="620" y="232"/>
                  <a:pt x="623" y="232"/>
                </a:cubicBezTo>
                <a:cubicBezTo>
                  <a:pt x="628" y="232"/>
                  <a:pt x="632" y="232"/>
                  <a:pt x="637" y="232"/>
                </a:cubicBezTo>
                <a:cubicBezTo>
                  <a:pt x="641" y="232"/>
                  <a:pt x="640" y="232"/>
                  <a:pt x="640" y="228"/>
                </a:cubicBezTo>
                <a:cubicBezTo>
                  <a:pt x="640" y="189"/>
                  <a:pt x="640" y="150"/>
                  <a:pt x="640" y="111"/>
                </a:cubicBezTo>
                <a:cubicBezTo>
                  <a:pt x="640" y="111"/>
                  <a:pt x="640" y="110"/>
                  <a:pt x="640" y="109"/>
                </a:cubicBezTo>
                <a:cubicBezTo>
                  <a:pt x="640" y="108"/>
                  <a:pt x="640" y="107"/>
                  <a:pt x="639" y="107"/>
                </a:cubicBezTo>
                <a:cubicBezTo>
                  <a:pt x="633" y="108"/>
                  <a:pt x="628" y="108"/>
                  <a:pt x="622" y="107"/>
                </a:cubicBezTo>
                <a:cubicBezTo>
                  <a:pt x="621" y="107"/>
                  <a:pt x="620" y="108"/>
                  <a:pt x="620" y="109"/>
                </a:cubicBezTo>
                <a:cubicBezTo>
                  <a:pt x="620" y="110"/>
                  <a:pt x="620" y="111"/>
                  <a:pt x="620" y="111"/>
                </a:cubicBezTo>
                <a:cubicBezTo>
                  <a:pt x="620" y="131"/>
                  <a:pt x="620" y="150"/>
                  <a:pt x="620" y="170"/>
                </a:cubicBezTo>
                <a:cubicBezTo>
                  <a:pt x="620" y="190"/>
                  <a:pt x="620" y="209"/>
                  <a:pt x="620" y="229"/>
                </a:cubicBezTo>
                <a:close/>
                <a:moveTo>
                  <a:pt x="643" y="67"/>
                </a:moveTo>
                <a:cubicBezTo>
                  <a:pt x="643" y="60"/>
                  <a:pt x="638" y="54"/>
                  <a:pt x="630" y="54"/>
                </a:cubicBezTo>
                <a:cubicBezTo>
                  <a:pt x="623" y="54"/>
                  <a:pt x="617" y="59"/>
                  <a:pt x="617" y="67"/>
                </a:cubicBezTo>
                <a:cubicBezTo>
                  <a:pt x="617" y="74"/>
                  <a:pt x="622" y="80"/>
                  <a:pt x="630" y="80"/>
                </a:cubicBezTo>
                <a:cubicBezTo>
                  <a:pt x="637" y="80"/>
                  <a:pt x="643" y="74"/>
                  <a:pt x="643" y="67"/>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27" name="Freeform 10"/>
          <p:cNvSpPr>
            <a:spLocks noEditPoints="1"/>
          </p:cNvSpPr>
          <p:nvPr/>
        </p:nvSpPr>
        <p:spPr bwMode="auto">
          <a:xfrm>
            <a:off x="10049071" y="5170794"/>
            <a:ext cx="653485" cy="653485"/>
          </a:xfrm>
          <a:custGeom>
            <a:avLst/>
            <a:gdLst>
              <a:gd name="T0" fmla="*/ 306 w 865"/>
              <a:gd name="T1" fmla="*/ 521 h 864"/>
              <a:gd name="T2" fmla="*/ 244 w 865"/>
              <a:gd name="T3" fmla="*/ 569 h 864"/>
              <a:gd name="T4" fmla="*/ 91 w 865"/>
              <a:gd name="T5" fmla="*/ 688 h 864"/>
              <a:gd name="T6" fmla="*/ 83 w 865"/>
              <a:gd name="T7" fmla="*/ 689 h 864"/>
              <a:gd name="T8" fmla="*/ 4 w 865"/>
              <a:gd name="T9" fmla="*/ 650 h 864"/>
              <a:gd name="T10" fmla="*/ 0 w 865"/>
              <a:gd name="T11" fmla="*/ 643 h 864"/>
              <a:gd name="T12" fmla="*/ 0 w 865"/>
              <a:gd name="T13" fmla="*/ 220 h 864"/>
              <a:gd name="T14" fmla="*/ 4 w 865"/>
              <a:gd name="T15" fmla="*/ 213 h 864"/>
              <a:gd name="T16" fmla="*/ 83 w 865"/>
              <a:gd name="T17" fmla="*/ 174 h 864"/>
              <a:gd name="T18" fmla="*/ 91 w 865"/>
              <a:gd name="T19" fmla="*/ 175 h 864"/>
              <a:gd name="T20" fmla="*/ 302 w 865"/>
              <a:gd name="T21" fmla="*/ 340 h 864"/>
              <a:gd name="T22" fmla="*/ 307 w 865"/>
              <a:gd name="T23" fmla="*/ 343 h 864"/>
              <a:gd name="T24" fmla="*/ 310 w 865"/>
              <a:gd name="T25" fmla="*/ 338 h 864"/>
              <a:gd name="T26" fmla="*/ 645 w 865"/>
              <a:gd name="T27" fmla="*/ 3 h 864"/>
              <a:gd name="T28" fmla="*/ 654 w 865"/>
              <a:gd name="T29" fmla="*/ 1 h 864"/>
              <a:gd name="T30" fmla="*/ 861 w 865"/>
              <a:gd name="T31" fmla="*/ 84 h 864"/>
              <a:gd name="T32" fmla="*/ 865 w 865"/>
              <a:gd name="T33" fmla="*/ 90 h 864"/>
              <a:gd name="T34" fmla="*/ 865 w 865"/>
              <a:gd name="T35" fmla="*/ 773 h 864"/>
              <a:gd name="T36" fmla="*/ 861 w 865"/>
              <a:gd name="T37" fmla="*/ 779 h 864"/>
              <a:gd name="T38" fmla="*/ 654 w 865"/>
              <a:gd name="T39" fmla="*/ 862 h 864"/>
              <a:gd name="T40" fmla="*/ 645 w 865"/>
              <a:gd name="T41" fmla="*/ 860 h 864"/>
              <a:gd name="T42" fmla="*/ 310 w 865"/>
              <a:gd name="T43" fmla="*/ 525 h 864"/>
              <a:gd name="T44" fmla="*/ 306 w 865"/>
              <a:gd name="T45" fmla="*/ 521 h 864"/>
              <a:gd name="T46" fmla="*/ 649 w 865"/>
              <a:gd name="T47" fmla="*/ 609 h 864"/>
              <a:gd name="T48" fmla="*/ 649 w 865"/>
              <a:gd name="T49" fmla="*/ 254 h 864"/>
              <a:gd name="T50" fmla="*/ 421 w 865"/>
              <a:gd name="T51" fmla="*/ 432 h 864"/>
              <a:gd name="T52" fmla="*/ 649 w 865"/>
              <a:gd name="T53" fmla="*/ 609 h 864"/>
              <a:gd name="T54" fmla="*/ 87 w 865"/>
              <a:gd name="T55" fmla="*/ 559 h 864"/>
              <a:gd name="T56" fmla="*/ 214 w 865"/>
              <a:gd name="T57" fmla="*/ 431 h 864"/>
              <a:gd name="T58" fmla="*/ 87 w 865"/>
              <a:gd name="T59" fmla="*/ 304 h 864"/>
              <a:gd name="T60" fmla="*/ 87 w 865"/>
              <a:gd name="T61" fmla="*/ 559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5" h="864">
                <a:moveTo>
                  <a:pt x="306" y="521"/>
                </a:moveTo>
                <a:cubicBezTo>
                  <a:pt x="285" y="537"/>
                  <a:pt x="264" y="553"/>
                  <a:pt x="244" y="569"/>
                </a:cubicBezTo>
                <a:cubicBezTo>
                  <a:pt x="193" y="609"/>
                  <a:pt x="142" y="649"/>
                  <a:pt x="91" y="688"/>
                </a:cubicBezTo>
                <a:cubicBezTo>
                  <a:pt x="88" y="690"/>
                  <a:pt x="86" y="691"/>
                  <a:pt x="83" y="689"/>
                </a:cubicBezTo>
                <a:cubicBezTo>
                  <a:pt x="57" y="676"/>
                  <a:pt x="30" y="663"/>
                  <a:pt x="4" y="650"/>
                </a:cubicBezTo>
                <a:cubicBezTo>
                  <a:pt x="1" y="648"/>
                  <a:pt x="0" y="647"/>
                  <a:pt x="0" y="643"/>
                </a:cubicBezTo>
                <a:cubicBezTo>
                  <a:pt x="0" y="502"/>
                  <a:pt x="0" y="361"/>
                  <a:pt x="0" y="220"/>
                </a:cubicBezTo>
                <a:cubicBezTo>
                  <a:pt x="0" y="217"/>
                  <a:pt x="1" y="215"/>
                  <a:pt x="4" y="213"/>
                </a:cubicBezTo>
                <a:cubicBezTo>
                  <a:pt x="30" y="200"/>
                  <a:pt x="57" y="187"/>
                  <a:pt x="83" y="174"/>
                </a:cubicBezTo>
                <a:cubicBezTo>
                  <a:pt x="86" y="172"/>
                  <a:pt x="88" y="173"/>
                  <a:pt x="91" y="175"/>
                </a:cubicBezTo>
                <a:cubicBezTo>
                  <a:pt x="161" y="230"/>
                  <a:pt x="232" y="285"/>
                  <a:pt x="302" y="340"/>
                </a:cubicBezTo>
                <a:cubicBezTo>
                  <a:pt x="303" y="340"/>
                  <a:pt x="304" y="341"/>
                  <a:pt x="307" y="343"/>
                </a:cubicBezTo>
                <a:cubicBezTo>
                  <a:pt x="308" y="341"/>
                  <a:pt x="309" y="339"/>
                  <a:pt x="310" y="338"/>
                </a:cubicBezTo>
                <a:cubicBezTo>
                  <a:pt x="422" y="226"/>
                  <a:pt x="533" y="115"/>
                  <a:pt x="645" y="3"/>
                </a:cubicBezTo>
                <a:cubicBezTo>
                  <a:pt x="648" y="0"/>
                  <a:pt x="650" y="0"/>
                  <a:pt x="654" y="1"/>
                </a:cubicBezTo>
                <a:cubicBezTo>
                  <a:pt x="723" y="29"/>
                  <a:pt x="792" y="56"/>
                  <a:pt x="861" y="84"/>
                </a:cubicBezTo>
                <a:cubicBezTo>
                  <a:pt x="864" y="85"/>
                  <a:pt x="865" y="87"/>
                  <a:pt x="865" y="90"/>
                </a:cubicBezTo>
                <a:cubicBezTo>
                  <a:pt x="865" y="318"/>
                  <a:pt x="865" y="545"/>
                  <a:pt x="865" y="773"/>
                </a:cubicBezTo>
                <a:cubicBezTo>
                  <a:pt x="865" y="776"/>
                  <a:pt x="864" y="778"/>
                  <a:pt x="861" y="779"/>
                </a:cubicBezTo>
                <a:cubicBezTo>
                  <a:pt x="792" y="807"/>
                  <a:pt x="723" y="834"/>
                  <a:pt x="654" y="862"/>
                </a:cubicBezTo>
                <a:cubicBezTo>
                  <a:pt x="650" y="864"/>
                  <a:pt x="648" y="863"/>
                  <a:pt x="645" y="860"/>
                </a:cubicBezTo>
                <a:cubicBezTo>
                  <a:pt x="533" y="749"/>
                  <a:pt x="422" y="637"/>
                  <a:pt x="310" y="525"/>
                </a:cubicBezTo>
                <a:cubicBezTo>
                  <a:pt x="309" y="524"/>
                  <a:pt x="307" y="522"/>
                  <a:pt x="306" y="521"/>
                </a:cubicBezTo>
                <a:close/>
                <a:moveTo>
                  <a:pt x="649" y="609"/>
                </a:moveTo>
                <a:cubicBezTo>
                  <a:pt x="649" y="490"/>
                  <a:pt x="649" y="373"/>
                  <a:pt x="649" y="254"/>
                </a:cubicBezTo>
                <a:cubicBezTo>
                  <a:pt x="572" y="314"/>
                  <a:pt x="497" y="372"/>
                  <a:pt x="421" y="432"/>
                </a:cubicBezTo>
                <a:cubicBezTo>
                  <a:pt x="497" y="491"/>
                  <a:pt x="572" y="549"/>
                  <a:pt x="649" y="609"/>
                </a:cubicBezTo>
                <a:close/>
                <a:moveTo>
                  <a:pt x="87" y="559"/>
                </a:moveTo>
                <a:cubicBezTo>
                  <a:pt x="130" y="516"/>
                  <a:pt x="172" y="474"/>
                  <a:pt x="214" y="431"/>
                </a:cubicBezTo>
                <a:cubicBezTo>
                  <a:pt x="173" y="390"/>
                  <a:pt x="130" y="347"/>
                  <a:pt x="87" y="304"/>
                </a:cubicBezTo>
                <a:cubicBezTo>
                  <a:pt x="87" y="389"/>
                  <a:pt x="87" y="474"/>
                  <a:pt x="87" y="559"/>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nvGrpSpPr>
          <p:cNvPr id="228" name="Group 227"/>
          <p:cNvGrpSpPr/>
          <p:nvPr/>
        </p:nvGrpSpPr>
        <p:grpSpPr>
          <a:xfrm>
            <a:off x="9070738" y="5184443"/>
            <a:ext cx="461639" cy="650993"/>
            <a:chOff x="10662147" y="6848694"/>
            <a:chExt cx="615459" cy="867907"/>
          </a:xfrm>
        </p:grpSpPr>
        <p:sp>
          <p:nvSpPr>
            <p:cNvPr id="229" name="Freeform 70"/>
            <p:cNvSpPr>
              <a:spLocks/>
            </p:cNvSpPr>
            <p:nvPr/>
          </p:nvSpPr>
          <p:spPr bwMode="auto">
            <a:xfrm>
              <a:off x="10662147" y="7018125"/>
              <a:ext cx="615459" cy="698476"/>
            </a:xfrm>
            <a:custGeom>
              <a:avLst/>
              <a:gdLst>
                <a:gd name="T0" fmla="*/ 714 w 1452"/>
                <a:gd name="T1" fmla="*/ 1648 h 1648"/>
                <a:gd name="T2" fmla="*/ 655 w 1452"/>
                <a:gd name="T3" fmla="*/ 1629 h 1648"/>
                <a:gd name="T4" fmla="*/ 373 w 1452"/>
                <a:gd name="T5" fmla="*/ 1551 h 1648"/>
                <a:gd name="T6" fmla="*/ 146 w 1452"/>
                <a:gd name="T7" fmla="*/ 1488 h 1648"/>
                <a:gd name="T8" fmla="*/ 132 w 1452"/>
                <a:gd name="T9" fmla="*/ 1482 h 1648"/>
                <a:gd name="T10" fmla="*/ 127 w 1452"/>
                <a:gd name="T11" fmla="*/ 1434 h 1648"/>
                <a:gd name="T12" fmla="*/ 114 w 1452"/>
                <a:gd name="T13" fmla="*/ 1273 h 1648"/>
                <a:gd name="T14" fmla="*/ 98 w 1452"/>
                <a:gd name="T15" fmla="*/ 1092 h 1648"/>
                <a:gd name="T16" fmla="*/ 86 w 1452"/>
                <a:gd name="T17" fmla="*/ 958 h 1648"/>
                <a:gd name="T18" fmla="*/ 69 w 1452"/>
                <a:gd name="T19" fmla="*/ 775 h 1648"/>
                <a:gd name="T20" fmla="*/ 58 w 1452"/>
                <a:gd name="T21" fmla="*/ 646 h 1648"/>
                <a:gd name="T22" fmla="*/ 43 w 1452"/>
                <a:gd name="T23" fmla="*/ 492 h 1648"/>
                <a:gd name="T24" fmla="*/ 34 w 1452"/>
                <a:gd name="T25" fmla="*/ 377 h 1648"/>
                <a:gd name="T26" fmla="*/ 19 w 1452"/>
                <a:gd name="T27" fmla="*/ 226 h 1648"/>
                <a:gd name="T28" fmla="*/ 10 w 1452"/>
                <a:gd name="T29" fmla="*/ 115 h 1648"/>
                <a:gd name="T30" fmla="*/ 0 w 1452"/>
                <a:gd name="T31" fmla="*/ 4 h 1648"/>
                <a:gd name="T32" fmla="*/ 1452 w 1452"/>
                <a:gd name="T33" fmla="*/ 4 h 1648"/>
                <a:gd name="T34" fmla="*/ 1439 w 1452"/>
                <a:gd name="T35" fmla="*/ 146 h 1648"/>
                <a:gd name="T36" fmla="*/ 1430 w 1452"/>
                <a:gd name="T37" fmla="*/ 257 h 1648"/>
                <a:gd name="T38" fmla="*/ 1419 w 1452"/>
                <a:gd name="T39" fmla="*/ 368 h 1648"/>
                <a:gd name="T40" fmla="*/ 1415 w 1452"/>
                <a:gd name="T41" fmla="*/ 422 h 1648"/>
                <a:gd name="T42" fmla="*/ 1401 w 1452"/>
                <a:gd name="T43" fmla="*/ 578 h 1648"/>
                <a:gd name="T44" fmla="*/ 1389 w 1452"/>
                <a:gd name="T45" fmla="*/ 713 h 1648"/>
                <a:gd name="T46" fmla="*/ 1373 w 1452"/>
                <a:gd name="T47" fmla="*/ 894 h 1648"/>
                <a:gd name="T48" fmla="*/ 1357 w 1452"/>
                <a:gd name="T49" fmla="*/ 1074 h 1648"/>
                <a:gd name="T50" fmla="*/ 1341 w 1452"/>
                <a:gd name="T51" fmla="*/ 1251 h 1648"/>
                <a:gd name="T52" fmla="*/ 1329 w 1452"/>
                <a:gd name="T53" fmla="*/ 1385 h 1648"/>
                <a:gd name="T54" fmla="*/ 1321 w 1452"/>
                <a:gd name="T55" fmla="*/ 1480 h 1648"/>
                <a:gd name="T56" fmla="*/ 1305 w 1452"/>
                <a:gd name="T57" fmla="*/ 1488 h 1648"/>
                <a:gd name="T58" fmla="*/ 909 w 1452"/>
                <a:gd name="T59" fmla="*/ 1598 h 1648"/>
                <a:gd name="T60" fmla="*/ 738 w 1452"/>
                <a:gd name="T61" fmla="*/ 1645 h 1648"/>
                <a:gd name="T62" fmla="*/ 734 w 1452"/>
                <a:gd name="T63" fmla="*/ 1648 h 1648"/>
                <a:gd name="T64" fmla="*/ 714 w 1452"/>
                <a:gd name="T6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52" h="1648">
                  <a:moveTo>
                    <a:pt x="714" y="1648"/>
                  </a:moveTo>
                  <a:cubicBezTo>
                    <a:pt x="696" y="1637"/>
                    <a:pt x="674" y="1635"/>
                    <a:pt x="655" y="1629"/>
                  </a:cubicBezTo>
                  <a:cubicBezTo>
                    <a:pt x="561" y="1602"/>
                    <a:pt x="467" y="1577"/>
                    <a:pt x="373" y="1551"/>
                  </a:cubicBezTo>
                  <a:cubicBezTo>
                    <a:pt x="297" y="1530"/>
                    <a:pt x="221" y="1509"/>
                    <a:pt x="146" y="1488"/>
                  </a:cubicBezTo>
                  <a:cubicBezTo>
                    <a:pt x="141" y="1487"/>
                    <a:pt x="137" y="1485"/>
                    <a:pt x="132" y="1482"/>
                  </a:cubicBezTo>
                  <a:cubicBezTo>
                    <a:pt x="129" y="1467"/>
                    <a:pt x="129" y="1450"/>
                    <a:pt x="127" y="1434"/>
                  </a:cubicBezTo>
                  <a:cubicBezTo>
                    <a:pt x="122" y="1380"/>
                    <a:pt x="118" y="1326"/>
                    <a:pt x="114" y="1273"/>
                  </a:cubicBezTo>
                  <a:cubicBezTo>
                    <a:pt x="108" y="1213"/>
                    <a:pt x="103" y="1153"/>
                    <a:pt x="98" y="1092"/>
                  </a:cubicBezTo>
                  <a:cubicBezTo>
                    <a:pt x="94" y="1047"/>
                    <a:pt x="90" y="1002"/>
                    <a:pt x="86" y="958"/>
                  </a:cubicBezTo>
                  <a:cubicBezTo>
                    <a:pt x="80" y="897"/>
                    <a:pt x="74" y="836"/>
                    <a:pt x="69" y="775"/>
                  </a:cubicBezTo>
                  <a:cubicBezTo>
                    <a:pt x="66" y="732"/>
                    <a:pt x="62" y="689"/>
                    <a:pt x="58" y="646"/>
                  </a:cubicBezTo>
                  <a:cubicBezTo>
                    <a:pt x="53" y="595"/>
                    <a:pt x="48" y="543"/>
                    <a:pt x="43" y="492"/>
                  </a:cubicBezTo>
                  <a:cubicBezTo>
                    <a:pt x="39" y="453"/>
                    <a:pt x="37" y="415"/>
                    <a:pt x="34" y="377"/>
                  </a:cubicBezTo>
                  <a:cubicBezTo>
                    <a:pt x="29" y="326"/>
                    <a:pt x="24" y="276"/>
                    <a:pt x="19" y="226"/>
                  </a:cubicBezTo>
                  <a:cubicBezTo>
                    <a:pt x="16" y="189"/>
                    <a:pt x="13" y="152"/>
                    <a:pt x="10" y="115"/>
                  </a:cubicBezTo>
                  <a:cubicBezTo>
                    <a:pt x="7" y="78"/>
                    <a:pt x="3" y="41"/>
                    <a:pt x="0" y="4"/>
                  </a:cubicBezTo>
                  <a:cubicBezTo>
                    <a:pt x="15" y="0"/>
                    <a:pt x="1434" y="0"/>
                    <a:pt x="1452" y="4"/>
                  </a:cubicBezTo>
                  <a:cubicBezTo>
                    <a:pt x="1448" y="51"/>
                    <a:pt x="1444" y="99"/>
                    <a:pt x="1439" y="146"/>
                  </a:cubicBezTo>
                  <a:cubicBezTo>
                    <a:pt x="1435" y="183"/>
                    <a:pt x="1433" y="220"/>
                    <a:pt x="1430" y="257"/>
                  </a:cubicBezTo>
                  <a:cubicBezTo>
                    <a:pt x="1426" y="294"/>
                    <a:pt x="1422" y="331"/>
                    <a:pt x="1419" y="368"/>
                  </a:cubicBezTo>
                  <a:cubicBezTo>
                    <a:pt x="1417" y="386"/>
                    <a:pt x="1416" y="404"/>
                    <a:pt x="1415" y="422"/>
                  </a:cubicBezTo>
                  <a:cubicBezTo>
                    <a:pt x="1409" y="474"/>
                    <a:pt x="1406" y="526"/>
                    <a:pt x="1401" y="578"/>
                  </a:cubicBezTo>
                  <a:cubicBezTo>
                    <a:pt x="1397" y="623"/>
                    <a:pt x="1393" y="668"/>
                    <a:pt x="1389" y="713"/>
                  </a:cubicBezTo>
                  <a:cubicBezTo>
                    <a:pt x="1384" y="773"/>
                    <a:pt x="1379" y="834"/>
                    <a:pt x="1373" y="894"/>
                  </a:cubicBezTo>
                  <a:cubicBezTo>
                    <a:pt x="1368" y="954"/>
                    <a:pt x="1362" y="1014"/>
                    <a:pt x="1357" y="1074"/>
                  </a:cubicBezTo>
                  <a:cubicBezTo>
                    <a:pt x="1352" y="1133"/>
                    <a:pt x="1347" y="1192"/>
                    <a:pt x="1341" y="1251"/>
                  </a:cubicBezTo>
                  <a:cubicBezTo>
                    <a:pt x="1337" y="1296"/>
                    <a:pt x="1334" y="1341"/>
                    <a:pt x="1329" y="1385"/>
                  </a:cubicBezTo>
                  <a:cubicBezTo>
                    <a:pt x="1326" y="1417"/>
                    <a:pt x="1322" y="1449"/>
                    <a:pt x="1321" y="1480"/>
                  </a:cubicBezTo>
                  <a:cubicBezTo>
                    <a:pt x="1316" y="1485"/>
                    <a:pt x="1311" y="1486"/>
                    <a:pt x="1305" y="1488"/>
                  </a:cubicBezTo>
                  <a:cubicBezTo>
                    <a:pt x="1173" y="1525"/>
                    <a:pt x="1041" y="1561"/>
                    <a:pt x="909" y="1598"/>
                  </a:cubicBezTo>
                  <a:cubicBezTo>
                    <a:pt x="852" y="1614"/>
                    <a:pt x="795" y="1629"/>
                    <a:pt x="738" y="1645"/>
                  </a:cubicBezTo>
                  <a:cubicBezTo>
                    <a:pt x="737" y="1645"/>
                    <a:pt x="735" y="1647"/>
                    <a:pt x="734" y="1648"/>
                  </a:cubicBezTo>
                  <a:cubicBezTo>
                    <a:pt x="727" y="1648"/>
                    <a:pt x="721" y="1648"/>
                    <a:pt x="714" y="16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0" name="Freeform 71"/>
            <p:cNvSpPr>
              <a:spLocks/>
            </p:cNvSpPr>
            <p:nvPr/>
          </p:nvSpPr>
          <p:spPr bwMode="auto">
            <a:xfrm>
              <a:off x="10974971" y="6848694"/>
              <a:ext cx="132827" cy="116979"/>
            </a:xfrm>
            <a:custGeom>
              <a:avLst/>
              <a:gdLst>
                <a:gd name="T0" fmla="*/ 312 w 313"/>
                <a:gd name="T1" fmla="*/ 0 h 276"/>
                <a:gd name="T2" fmla="*/ 313 w 313"/>
                <a:gd name="T3" fmla="*/ 170 h 276"/>
                <a:gd name="T4" fmla="*/ 313 w 313"/>
                <a:gd name="T5" fmla="*/ 260 h 276"/>
                <a:gd name="T6" fmla="*/ 313 w 313"/>
                <a:gd name="T7" fmla="*/ 276 h 276"/>
                <a:gd name="T8" fmla="*/ 222 w 313"/>
                <a:gd name="T9" fmla="*/ 276 h 276"/>
                <a:gd name="T10" fmla="*/ 222 w 313"/>
                <a:gd name="T11" fmla="*/ 147 h 276"/>
                <a:gd name="T12" fmla="*/ 218 w 313"/>
                <a:gd name="T13" fmla="*/ 146 h 276"/>
                <a:gd name="T14" fmla="*/ 157 w 313"/>
                <a:gd name="T15" fmla="*/ 240 h 276"/>
                <a:gd name="T16" fmla="*/ 93 w 313"/>
                <a:gd name="T17" fmla="*/ 141 h 276"/>
                <a:gd name="T18" fmla="*/ 93 w 313"/>
                <a:gd name="T19" fmla="*/ 275 h 276"/>
                <a:gd name="T20" fmla="*/ 3 w 313"/>
                <a:gd name="T21" fmla="*/ 275 h 276"/>
                <a:gd name="T22" fmla="*/ 2 w 313"/>
                <a:gd name="T23" fmla="*/ 256 h 276"/>
                <a:gd name="T24" fmla="*/ 2 w 313"/>
                <a:gd name="T25" fmla="*/ 22 h 276"/>
                <a:gd name="T26" fmla="*/ 0 w 313"/>
                <a:gd name="T27" fmla="*/ 0 h 276"/>
                <a:gd name="T28" fmla="*/ 100 w 313"/>
                <a:gd name="T29" fmla="*/ 0 h 276"/>
                <a:gd name="T30" fmla="*/ 131 w 313"/>
                <a:gd name="T31" fmla="*/ 43 h 276"/>
                <a:gd name="T32" fmla="*/ 158 w 313"/>
                <a:gd name="T33" fmla="*/ 86 h 276"/>
                <a:gd name="T34" fmla="*/ 201 w 313"/>
                <a:gd name="T35" fmla="*/ 15 h 276"/>
                <a:gd name="T36" fmla="*/ 216 w 313"/>
                <a:gd name="T37" fmla="*/ 0 h 276"/>
                <a:gd name="T38" fmla="*/ 312 w 313"/>
                <a:gd name="T39"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3" h="276">
                  <a:moveTo>
                    <a:pt x="312" y="0"/>
                  </a:moveTo>
                  <a:cubicBezTo>
                    <a:pt x="312" y="57"/>
                    <a:pt x="312" y="113"/>
                    <a:pt x="313" y="170"/>
                  </a:cubicBezTo>
                  <a:cubicBezTo>
                    <a:pt x="313" y="200"/>
                    <a:pt x="313" y="230"/>
                    <a:pt x="313" y="260"/>
                  </a:cubicBezTo>
                  <a:cubicBezTo>
                    <a:pt x="313" y="265"/>
                    <a:pt x="313" y="270"/>
                    <a:pt x="313" y="276"/>
                  </a:cubicBezTo>
                  <a:cubicBezTo>
                    <a:pt x="282" y="276"/>
                    <a:pt x="253" y="276"/>
                    <a:pt x="222" y="276"/>
                  </a:cubicBezTo>
                  <a:cubicBezTo>
                    <a:pt x="222" y="233"/>
                    <a:pt x="222" y="190"/>
                    <a:pt x="222" y="147"/>
                  </a:cubicBezTo>
                  <a:cubicBezTo>
                    <a:pt x="220" y="147"/>
                    <a:pt x="219" y="146"/>
                    <a:pt x="218" y="146"/>
                  </a:cubicBezTo>
                  <a:cubicBezTo>
                    <a:pt x="198" y="176"/>
                    <a:pt x="178" y="207"/>
                    <a:pt x="157" y="240"/>
                  </a:cubicBezTo>
                  <a:cubicBezTo>
                    <a:pt x="135" y="207"/>
                    <a:pt x="115" y="176"/>
                    <a:pt x="93" y="141"/>
                  </a:cubicBezTo>
                  <a:cubicBezTo>
                    <a:pt x="93" y="189"/>
                    <a:pt x="93" y="231"/>
                    <a:pt x="93" y="275"/>
                  </a:cubicBezTo>
                  <a:cubicBezTo>
                    <a:pt x="63" y="275"/>
                    <a:pt x="33" y="275"/>
                    <a:pt x="3" y="275"/>
                  </a:cubicBezTo>
                  <a:cubicBezTo>
                    <a:pt x="0" y="269"/>
                    <a:pt x="2" y="262"/>
                    <a:pt x="2" y="256"/>
                  </a:cubicBezTo>
                  <a:cubicBezTo>
                    <a:pt x="2" y="178"/>
                    <a:pt x="2" y="100"/>
                    <a:pt x="2" y="22"/>
                  </a:cubicBezTo>
                  <a:cubicBezTo>
                    <a:pt x="2" y="14"/>
                    <a:pt x="3" y="7"/>
                    <a:pt x="0" y="0"/>
                  </a:cubicBezTo>
                  <a:cubicBezTo>
                    <a:pt x="33" y="0"/>
                    <a:pt x="67" y="0"/>
                    <a:pt x="100" y="0"/>
                  </a:cubicBezTo>
                  <a:cubicBezTo>
                    <a:pt x="116" y="10"/>
                    <a:pt x="121" y="29"/>
                    <a:pt x="131" y="43"/>
                  </a:cubicBezTo>
                  <a:cubicBezTo>
                    <a:pt x="140" y="57"/>
                    <a:pt x="149" y="71"/>
                    <a:pt x="158" y="86"/>
                  </a:cubicBezTo>
                  <a:cubicBezTo>
                    <a:pt x="172" y="62"/>
                    <a:pt x="187" y="39"/>
                    <a:pt x="201" y="15"/>
                  </a:cubicBezTo>
                  <a:cubicBezTo>
                    <a:pt x="205" y="9"/>
                    <a:pt x="209" y="4"/>
                    <a:pt x="216" y="0"/>
                  </a:cubicBezTo>
                  <a:cubicBezTo>
                    <a:pt x="248" y="0"/>
                    <a:pt x="280" y="0"/>
                    <a:pt x="312" y="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1" name="Freeform 72"/>
            <p:cNvSpPr>
              <a:spLocks/>
            </p:cNvSpPr>
            <p:nvPr/>
          </p:nvSpPr>
          <p:spPr bwMode="auto">
            <a:xfrm>
              <a:off x="10718372" y="6848694"/>
              <a:ext cx="115847" cy="118111"/>
            </a:xfrm>
            <a:custGeom>
              <a:avLst/>
              <a:gdLst>
                <a:gd name="T0" fmla="*/ 273 w 273"/>
                <a:gd name="T1" fmla="*/ 0 h 279"/>
                <a:gd name="T2" fmla="*/ 272 w 273"/>
                <a:gd name="T3" fmla="*/ 158 h 279"/>
                <a:gd name="T4" fmla="*/ 272 w 273"/>
                <a:gd name="T5" fmla="*/ 275 h 279"/>
                <a:gd name="T6" fmla="*/ 227 w 273"/>
                <a:gd name="T7" fmla="*/ 277 h 279"/>
                <a:gd name="T8" fmla="*/ 180 w 273"/>
                <a:gd name="T9" fmla="*/ 277 h 279"/>
                <a:gd name="T10" fmla="*/ 180 w 273"/>
                <a:gd name="T11" fmla="*/ 185 h 279"/>
                <a:gd name="T12" fmla="*/ 96 w 273"/>
                <a:gd name="T13" fmla="*/ 185 h 279"/>
                <a:gd name="T14" fmla="*/ 96 w 273"/>
                <a:gd name="T15" fmla="*/ 275 h 279"/>
                <a:gd name="T16" fmla="*/ 4 w 273"/>
                <a:gd name="T17" fmla="*/ 275 h 279"/>
                <a:gd name="T18" fmla="*/ 2 w 273"/>
                <a:gd name="T19" fmla="*/ 258 h 279"/>
                <a:gd name="T20" fmla="*/ 2 w 273"/>
                <a:gd name="T21" fmla="*/ 20 h 279"/>
                <a:gd name="T22" fmla="*/ 1 w 273"/>
                <a:gd name="T23" fmla="*/ 0 h 279"/>
                <a:gd name="T24" fmla="*/ 93 w 273"/>
                <a:gd name="T25" fmla="*/ 0 h 279"/>
                <a:gd name="T26" fmla="*/ 99 w 273"/>
                <a:gd name="T27" fmla="*/ 28 h 279"/>
                <a:gd name="T28" fmla="*/ 99 w 273"/>
                <a:gd name="T29" fmla="*/ 66 h 279"/>
                <a:gd name="T30" fmla="*/ 118 w 273"/>
                <a:gd name="T31" fmla="*/ 86 h 279"/>
                <a:gd name="T32" fmla="*/ 156 w 273"/>
                <a:gd name="T33" fmla="*/ 86 h 279"/>
                <a:gd name="T34" fmla="*/ 175 w 273"/>
                <a:gd name="T35" fmla="*/ 66 h 279"/>
                <a:gd name="T36" fmla="*/ 175 w 273"/>
                <a:gd name="T37" fmla="*/ 25 h 279"/>
                <a:gd name="T38" fmla="*/ 181 w 273"/>
                <a:gd name="T39" fmla="*/ 0 h 279"/>
                <a:gd name="T40" fmla="*/ 273 w 273"/>
                <a:gd name="T41" fmla="*/ 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3" h="279">
                  <a:moveTo>
                    <a:pt x="273" y="0"/>
                  </a:moveTo>
                  <a:cubicBezTo>
                    <a:pt x="273" y="53"/>
                    <a:pt x="273" y="105"/>
                    <a:pt x="272" y="158"/>
                  </a:cubicBezTo>
                  <a:cubicBezTo>
                    <a:pt x="272" y="196"/>
                    <a:pt x="272" y="235"/>
                    <a:pt x="272" y="275"/>
                  </a:cubicBezTo>
                  <a:cubicBezTo>
                    <a:pt x="257" y="279"/>
                    <a:pt x="242" y="276"/>
                    <a:pt x="227" y="277"/>
                  </a:cubicBezTo>
                  <a:cubicBezTo>
                    <a:pt x="212" y="277"/>
                    <a:pt x="196" y="277"/>
                    <a:pt x="180" y="277"/>
                  </a:cubicBezTo>
                  <a:cubicBezTo>
                    <a:pt x="180" y="246"/>
                    <a:pt x="180" y="216"/>
                    <a:pt x="180" y="185"/>
                  </a:cubicBezTo>
                  <a:cubicBezTo>
                    <a:pt x="151" y="185"/>
                    <a:pt x="124" y="185"/>
                    <a:pt x="96" y="185"/>
                  </a:cubicBezTo>
                  <a:cubicBezTo>
                    <a:pt x="96" y="215"/>
                    <a:pt x="96" y="244"/>
                    <a:pt x="96" y="275"/>
                  </a:cubicBezTo>
                  <a:cubicBezTo>
                    <a:pt x="64" y="275"/>
                    <a:pt x="34" y="275"/>
                    <a:pt x="4" y="275"/>
                  </a:cubicBezTo>
                  <a:cubicBezTo>
                    <a:pt x="0" y="270"/>
                    <a:pt x="2" y="263"/>
                    <a:pt x="2" y="258"/>
                  </a:cubicBezTo>
                  <a:cubicBezTo>
                    <a:pt x="2" y="178"/>
                    <a:pt x="2" y="99"/>
                    <a:pt x="2" y="20"/>
                  </a:cubicBezTo>
                  <a:cubicBezTo>
                    <a:pt x="2" y="13"/>
                    <a:pt x="1" y="7"/>
                    <a:pt x="1" y="0"/>
                  </a:cubicBezTo>
                  <a:cubicBezTo>
                    <a:pt x="32" y="0"/>
                    <a:pt x="62" y="0"/>
                    <a:pt x="93" y="0"/>
                  </a:cubicBezTo>
                  <a:cubicBezTo>
                    <a:pt x="100" y="8"/>
                    <a:pt x="99" y="19"/>
                    <a:pt x="99" y="28"/>
                  </a:cubicBezTo>
                  <a:cubicBezTo>
                    <a:pt x="99" y="41"/>
                    <a:pt x="99" y="54"/>
                    <a:pt x="99" y="66"/>
                  </a:cubicBezTo>
                  <a:cubicBezTo>
                    <a:pt x="99" y="79"/>
                    <a:pt x="104" y="86"/>
                    <a:pt x="118" y="86"/>
                  </a:cubicBezTo>
                  <a:cubicBezTo>
                    <a:pt x="131" y="86"/>
                    <a:pt x="143" y="86"/>
                    <a:pt x="156" y="86"/>
                  </a:cubicBezTo>
                  <a:cubicBezTo>
                    <a:pt x="170" y="86"/>
                    <a:pt x="175" y="79"/>
                    <a:pt x="175" y="66"/>
                  </a:cubicBezTo>
                  <a:cubicBezTo>
                    <a:pt x="175" y="52"/>
                    <a:pt x="175" y="38"/>
                    <a:pt x="175" y="25"/>
                  </a:cubicBezTo>
                  <a:cubicBezTo>
                    <a:pt x="175" y="16"/>
                    <a:pt x="175" y="7"/>
                    <a:pt x="181" y="0"/>
                  </a:cubicBezTo>
                  <a:cubicBezTo>
                    <a:pt x="212" y="0"/>
                    <a:pt x="242" y="0"/>
                    <a:pt x="273" y="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2" name="Freeform 73"/>
            <p:cNvSpPr>
              <a:spLocks/>
            </p:cNvSpPr>
            <p:nvPr/>
          </p:nvSpPr>
          <p:spPr bwMode="auto">
            <a:xfrm>
              <a:off x="10849690" y="6848694"/>
              <a:ext cx="110186" cy="116602"/>
            </a:xfrm>
            <a:custGeom>
              <a:avLst/>
              <a:gdLst>
                <a:gd name="T0" fmla="*/ 260 w 260"/>
                <a:gd name="T1" fmla="*/ 0 h 275"/>
                <a:gd name="T2" fmla="*/ 258 w 260"/>
                <a:gd name="T3" fmla="*/ 60 h 275"/>
                <a:gd name="T4" fmla="*/ 258 w 260"/>
                <a:gd name="T5" fmla="*/ 91 h 275"/>
                <a:gd name="T6" fmla="*/ 177 w 260"/>
                <a:gd name="T7" fmla="*/ 91 h 275"/>
                <a:gd name="T8" fmla="*/ 177 w 260"/>
                <a:gd name="T9" fmla="*/ 275 h 275"/>
                <a:gd name="T10" fmla="*/ 84 w 260"/>
                <a:gd name="T11" fmla="*/ 275 h 275"/>
                <a:gd name="T12" fmla="*/ 84 w 260"/>
                <a:gd name="T13" fmla="*/ 93 h 275"/>
                <a:gd name="T14" fmla="*/ 3 w 260"/>
                <a:gd name="T15" fmla="*/ 93 h 275"/>
                <a:gd name="T16" fmla="*/ 2 w 260"/>
                <a:gd name="T17" fmla="*/ 46 h 275"/>
                <a:gd name="T18" fmla="*/ 0 w 260"/>
                <a:gd name="T19" fmla="*/ 0 h 275"/>
                <a:gd name="T20" fmla="*/ 260 w 260"/>
                <a:gd name="T21"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0" h="275">
                  <a:moveTo>
                    <a:pt x="260" y="0"/>
                  </a:moveTo>
                  <a:cubicBezTo>
                    <a:pt x="256" y="20"/>
                    <a:pt x="259" y="40"/>
                    <a:pt x="258" y="60"/>
                  </a:cubicBezTo>
                  <a:cubicBezTo>
                    <a:pt x="258" y="70"/>
                    <a:pt x="258" y="79"/>
                    <a:pt x="258" y="91"/>
                  </a:cubicBezTo>
                  <a:cubicBezTo>
                    <a:pt x="231" y="91"/>
                    <a:pt x="205" y="91"/>
                    <a:pt x="177" y="91"/>
                  </a:cubicBezTo>
                  <a:cubicBezTo>
                    <a:pt x="177" y="153"/>
                    <a:pt x="177" y="214"/>
                    <a:pt x="177" y="275"/>
                  </a:cubicBezTo>
                  <a:cubicBezTo>
                    <a:pt x="146" y="275"/>
                    <a:pt x="116" y="275"/>
                    <a:pt x="84" y="275"/>
                  </a:cubicBezTo>
                  <a:cubicBezTo>
                    <a:pt x="84" y="215"/>
                    <a:pt x="84" y="155"/>
                    <a:pt x="84" y="93"/>
                  </a:cubicBezTo>
                  <a:cubicBezTo>
                    <a:pt x="56" y="93"/>
                    <a:pt x="30" y="93"/>
                    <a:pt x="3" y="93"/>
                  </a:cubicBezTo>
                  <a:cubicBezTo>
                    <a:pt x="0" y="76"/>
                    <a:pt x="2" y="61"/>
                    <a:pt x="2" y="46"/>
                  </a:cubicBezTo>
                  <a:cubicBezTo>
                    <a:pt x="1" y="30"/>
                    <a:pt x="4" y="15"/>
                    <a:pt x="0" y="0"/>
                  </a:cubicBezTo>
                  <a:cubicBezTo>
                    <a:pt x="87" y="0"/>
                    <a:pt x="173" y="0"/>
                    <a:pt x="260" y="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3" name="Freeform 74"/>
            <p:cNvSpPr>
              <a:spLocks/>
            </p:cNvSpPr>
            <p:nvPr/>
          </p:nvSpPr>
          <p:spPr bwMode="auto">
            <a:xfrm>
              <a:off x="11125911" y="6848694"/>
              <a:ext cx="95470" cy="116979"/>
            </a:xfrm>
            <a:custGeom>
              <a:avLst/>
              <a:gdLst>
                <a:gd name="T0" fmla="*/ 96 w 225"/>
                <a:gd name="T1" fmla="*/ 0 h 276"/>
                <a:gd name="T2" fmla="*/ 96 w 225"/>
                <a:gd name="T3" fmla="*/ 183 h 276"/>
                <a:gd name="T4" fmla="*/ 225 w 225"/>
                <a:gd name="T5" fmla="*/ 183 h 276"/>
                <a:gd name="T6" fmla="*/ 225 w 225"/>
                <a:gd name="T7" fmla="*/ 276 h 276"/>
                <a:gd name="T8" fmla="*/ 4 w 225"/>
                <a:gd name="T9" fmla="*/ 276 h 276"/>
                <a:gd name="T10" fmla="*/ 2 w 225"/>
                <a:gd name="T11" fmla="*/ 255 h 276"/>
                <a:gd name="T12" fmla="*/ 2 w 225"/>
                <a:gd name="T13" fmla="*/ 22 h 276"/>
                <a:gd name="T14" fmla="*/ 0 w 225"/>
                <a:gd name="T15" fmla="*/ 0 h 276"/>
                <a:gd name="T16" fmla="*/ 96 w 225"/>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5" h="276">
                  <a:moveTo>
                    <a:pt x="96" y="0"/>
                  </a:moveTo>
                  <a:cubicBezTo>
                    <a:pt x="96" y="61"/>
                    <a:pt x="96" y="121"/>
                    <a:pt x="96" y="183"/>
                  </a:cubicBezTo>
                  <a:cubicBezTo>
                    <a:pt x="139" y="183"/>
                    <a:pt x="181" y="183"/>
                    <a:pt x="225" y="183"/>
                  </a:cubicBezTo>
                  <a:cubicBezTo>
                    <a:pt x="225" y="215"/>
                    <a:pt x="225" y="245"/>
                    <a:pt x="225" y="276"/>
                  </a:cubicBezTo>
                  <a:cubicBezTo>
                    <a:pt x="151" y="276"/>
                    <a:pt x="77" y="276"/>
                    <a:pt x="4" y="276"/>
                  </a:cubicBezTo>
                  <a:cubicBezTo>
                    <a:pt x="0" y="269"/>
                    <a:pt x="2" y="262"/>
                    <a:pt x="2" y="255"/>
                  </a:cubicBezTo>
                  <a:cubicBezTo>
                    <a:pt x="2" y="178"/>
                    <a:pt x="2" y="100"/>
                    <a:pt x="2" y="22"/>
                  </a:cubicBezTo>
                  <a:cubicBezTo>
                    <a:pt x="2" y="14"/>
                    <a:pt x="3" y="7"/>
                    <a:pt x="0" y="0"/>
                  </a:cubicBezTo>
                  <a:cubicBezTo>
                    <a:pt x="32" y="0"/>
                    <a:pt x="64" y="0"/>
                    <a:pt x="96" y="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4" name="Freeform 75"/>
            <p:cNvSpPr>
              <a:spLocks/>
            </p:cNvSpPr>
            <p:nvPr/>
          </p:nvSpPr>
          <p:spPr bwMode="auto">
            <a:xfrm>
              <a:off x="10965914" y="7071331"/>
              <a:ext cx="255844" cy="592441"/>
            </a:xfrm>
            <a:custGeom>
              <a:avLst/>
              <a:gdLst>
                <a:gd name="T0" fmla="*/ 9 w 603"/>
                <a:gd name="T1" fmla="*/ 179 h 1398"/>
                <a:gd name="T2" fmla="*/ 9 w 603"/>
                <a:gd name="T3" fmla="*/ 0 h 1398"/>
                <a:gd name="T4" fmla="*/ 600 w 603"/>
                <a:gd name="T5" fmla="*/ 0 h 1398"/>
                <a:gd name="T6" fmla="*/ 598 w 603"/>
                <a:gd name="T7" fmla="*/ 47 h 1398"/>
                <a:gd name="T8" fmla="*/ 594 w 603"/>
                <a:gd name="T9" fmla="*/ 86 h 1398"/>
                <a:gd name="T10" fmla="*/ 589 w 603"/>
                <a:gd name="T11" fmla="*/ 153 h 1398"/>
                <a:gd name="T12" fmla="*/ 581 w 603"/>
                <a:gd name="T13" fmla="*/ 227 h 1398"/>
                <a:gd name="T14" fmla="*/ 581 w 603"/>
                <a:gd name="T15" fmla="*/ 237 h 1398"/>
                <a:gd name="T16" fmla="*/ 573 w 603"/>
                <a:gd name="T17" fmla="*/ 308 h 1398"/>
                <a:gd name="T18" fmla="*/ 573 w 603"/>
                <a:gd name="T19" fmla="*/ 310 h 1398"/>
                <a:gd name="T20" fmla="*/ 568 w 603"/>
                <a:gd name="T21" fmla="*/ 381 h 1398"/>
                <a:gd name="T22" fmla="*/ 561 w 603"/>
                <a:gd name="T23" fmla="*/ 451 h 1398"/>
                <a:gd name="T24" fmla="*/ 561 w 603"/>
                <a:gd name="T25" fmla="*/ 463 h 1398"/>
                <a:gd name="T26" fmla="*/ 553 w 603"/>
                <a:gd name="T27" fmla="*/ 531 h 1398"/>
                <a:gd name="T28" fmla="*/ 553 w 603"/>
                <a:gd name="T29" fmla="*/ 535 h 1398"/>
                <a:gd name="T30" fmla="*/ 548 w 603"/>
                <a:gd name="T31" fmla="*/ 612 h 1398"/>
                <a:gd name="T32" fmla="*/ 541 w 603"/>
                <a:gd name="T33" fmla="*/ 675 h 1398"/>
                <a:gd name="T34" fmla="*/ 541 w 603"/>
                <a:gd name="T35" fmla="*/ 682 h 1398"/>
                <a:gd name="T36" fmla="*/ 533 w 603"/>
                <a:gd name="T37" fmla="*/ 757 h 1398"/>
                <a:gd name="T38" fmla="*/ 533 w 603"/>
                <a:gd name="T39" fmla="*/ 761 h 1398"/>
                <a:gd name="T40" fmla="*/ 528 w 603"/>
                <a:gd name="T41" fmla="*/ 840 h 1398"/>
                <a:gd name="T42" fmla="*/ 520 w 603"/>
                <a:gd name="T43" fmla="*/ 932 h 1398"/>
                <a:gd name="T44" fmla="*/ 512 w 603"/>
                <a:gd name="T45" fmla="*/ 1020 h 1398"/>
                <a:gd name="T46" fmla="*/ 506 w 603"/>
                <a:gd name="T47" fmla="*/ 1081 h 1398"/>
                <a:gd name="T48" fmla="*/ 502 w 603"/>
                <a:gd name="T49" fmla="*/ 1130 h 1398"/>
                <a:gd name="T50" fmla="*/ 493 w 603"/>
                <a:gd name="T51" fmla="*/ 1246 h 1398"/>
                <a:gd name="T52" fmla="*/ 488 w 603"/>
                <a:gd name="T53" fmla="*/ 1265 h 1398"/>
                <a:gd name="T54" fmla="*/ 9 w 603"/>
                <a:gd name="T55" fmla="*/ 1398 h 1398"/>
                <a:gd name="T56" fmla="*/ 9 w 603"/>
                <a:gd name="T57" fmla="*/ 1358 h 1398"/>
                <a:gd name="T58" fmla="*/ 9 w 603"/>
                <a:gd name="T59" fmla="*/ 1226 h 1398"/>
                <a:gd name="T60" fmla="*/ 1 w 603"/>
                <a:gd name="T61" fmla="*/ 1208 h 1398"/>
                <a:gd name="T62" fmla="*/ 10 w 603"/>
                <a:gd name="T63" fmla="*/ 1202 h 1398"/>
                <a:gd name="T64" fmla="*/ 353 w 603"/>
                <a:gd name="T65" fmla="*/ 1108 h 1398"/>
                <a:gd name="T66" fmla="*/ 379 w 603"/>
                <a:gd name="T67" fmla="*/ 1075 h 1398"/>
                <a:gd name="T68" fmla="*/ 418 w 603"/>
                <a:gd name="T69" fmla="*/ 632 h 1398"/>
                <a:gd name="T70" fmla="*/ 423 w 603"/>
                <a:gd name="T71" fmla="*/ 578 h 1398"/>
                <a:gd name="T72" fmla="*/ 400 w 603"/>
                <a:gd name="T73" fmla="*/ 553 h 1398"/>
                <a:gd name="T74" fmla="*/ 272 w 603"/>
                <a:gd name="T75" fmla="*/ 553 h 1398"/>
                <a:gd name="T76" fmla="*/ 40 w 603"/>
                <a:gd name="T77" fmla="*/ 553 h 1398"/>
                <a:gd name="T78" fmla="*/ 10 w 603"/>
                <a:gd name="T79" fmla="*/ 550 h 1398"/>
                <a:gd name="T80" fmla="*/ 5 w 603"/>
                <a:gd name="T81" fmla="*/ 544 h 1398"/>
                <a:gd name="T82" fmla="*/ 3 w 603"/>
                <a:gd name="T83" fmla="*/ 477 h 1398"/>
                <a:gd name="T84" fmla="*/ 3 w 603"/>
                <a:gd name="T85" fmla="*/ 387 h 1398"/>
                <a:gd name="T86" fmla="*/ 8 w 603"/>
                <a:gd name="T87" fmla="*/ 362 h 1398"/>
                <a:gd name="T88" fmla="*/ 39 w 603"/>
                <a:gd name="T89" fmla="*/ 357 h 1398"/>
                <a:gd name="T90" fmla="*/ 414 w 603"/>
                <a:gd name="T91" fmla="*/ 357 h 1398"/>
                <a:gd name="T92" fmla="*/ 441 w 603"/>
                <a:gd name="T93" fmla="*/ 349 h 1398"/>
                <a:gd name="T94" fmla="*/ 455 w 603"/>
                <a:gd name="T95" fmla="*/ 195 h 1398"/>
                <a:gd name="T96" fmla="*/ 433 w 603"/>
                <a:gd name="T97" fmla="*/ 185 h 1398"/>
                <a:gd name="T98" fmla="*/ 235 w 603"/>
                <a:gd name="T99" fmla="*/ 185 h 1398"/>
                <a:gd name="T100" fmla="*/ 35 w 603"/>
                <a:gd name="T101" fmla="*/ 185 h 1398"/>
                <a:gd name="T102" fmla="*/ 9 w 603"/>
                <a:gd name="T103" fmla="*/ 179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03" h="1398">
                  <a:moveTo>
                    <a:pt x="9" y="179"/>
                  </a:moveTo>
                  <a:cubicBezTo>
                    <a:pt x="9" y="120"/>
                    <a:pt x="9" y="60"/>
                    <a:pt x="9" y="0"/>
                  </a:cubicBezTo>
                  <a:cubicBezTo>
                    <a:pt x="207" y="0"/>
                    <a:pt x="403" y="0"/>
                    <a:pt x="600" y="0"/>
                  </a:cubicBezTo>
                  <a:cubicBezTo>
                    <a:pt x="600" y="16"/>
                    <a:pt x="603" y="31"/>
                    <a:pt x="598" y="47"/>
                  </a:cubicBezTo>
                  <a:cubicBezTo>
                    <a:pt x="594" y="59"/>
                    <a:pt x="595" y="73"/>
                    <a:pt x="594" y="86"/>
                  </a:cubicBezTo>
                  <a:cubicBezTo>
                    <a:pt x="593" y="109"/>
                    <a:pt x="589" y="131"/>
                    <a:pt x="589" y="153"/>
                  </a:cubicBezTo>
                  <a:cubicBezTo>
                    <a:pt x="588" y="178"/>
                    <a:pt x="587" y="203"/>
                    <a:pt x="581" y="227"/>
                  </a:cubicBezTo>
                  <a:cubicBezTo>
                    <a:pt x="581" y="231"/>
                    <a:pt x="581" y="234"/>
                    <a:pt x="581" y="237"/>
                  </a:cubicBezTo>
                  <a:cubicBezTo>
                    <a:pt x="581" y="261"/>
                    <a:pt x="578" y="284"/>
                    <a:pt x="573" y="308"/>
                  </a:cubicBezTo>
                  <a:cubicBezTo>
                    <a:pt x="573" y="308"/>
                    <a:pt x="573" y="309"/>
                    <a:pt x="573" y="310"/>
                  </a:cubicBezTo>
                  <a:cubicBezTo>
                    <a:pt x="576" y="334"/>
                    <a:pt x="569" y="357"/>
                    <a:pt x="568" y="381"/>
                  </a:cubicBezTo>
                  <a:cubicBezTo>
                    <a:pt x="568" y="404"/>
                    <a:pt x="567" y="428"/>
                    <a:pt x="561" y="451"/>
                  </a:cubicBezTo>
                  <a:cubicBezTo>
                    <a:pt x="560" y="455"/>
                    <a:pt x="561" y="459"/>
                    <a:pt x="561" y="463"/>
                  </a:cubicBezTo>
                  <a:cubicBezTo>
                    <a:pt x="561" y="486"/>
                    <a:pt x="558" y="509"/>
                    <a:pt x="553" y="531"/>
                  </a:cubicBezTo>
                  <a:cubicBezTo>
                    <a:pt x="553" y="532"/>
                    <a:pt x="553" y="534"/>
                    <a:pt x="553" y="535"/>
                  </a:cubicBezTo>
                  <a:cubicBezTo>
                    <a:pt x="555" y="561"/>
                    <a:pt x="550" y="587"/>
                    <a:pt x="548" y="612"/>
                  </a:cubicBezTo>
                  <a:cubicBezTo>
                    <a:pt x="546" y="633"/>
                    <a:pt x="549" y="654"/>
                    <a:pt x="541" y="675"/>
                  </a:cubicBezTo>
                  <a:cubicBezTo>
                    <a:pt x="540" y="677"/>
                    <a:pt x="541" y="680"/>
                    <a:pt x="541" y="682"/>
                  </a:cubicBezTo>
                  <a:cubicBezTo>
                    <a:pt x="541" y="708"/>
                    <a:pt x="538" y="732"/>
                    <a:pt x="533" y="757"/>
                  </a:cubicBezTo>
                  <a:cubicBezTo>
                    <a:pt x="533" y="758"/>
                    <a:pt x="533" y="759"/>
                    <a:pt x="533" y="761"/>
                  </a:cubicBezTo>
                  <a:cubicBezTo>
                    <a:pt x="536" y="787"/>
                    <a:pt x="530" y="813"/>
                    <a:pt x="528" y="840"/>
                  </a:cubicBezTo>
                  <a:cubicBezTo>
                    <a:pt x="527" y="871"/>
                    <a:pt x="523" y="901"/>
                    <a:pt x="520" y="932"/>
                  </a:cubicBezTo>
                  <a:cubicBezTo>
                    <a:pt x="518" y="961"/>
                    <a:pt x="516" y="991"/>
                    <a:pt x="512" y="1020"/>
                  </a:cubicBezTo>
                  <a:cubicBezTo>
                    <a:pt x="509" y="1040"/>
                    <a:pt x="511" y="1061"/>
                    <a:pt x="506" y="1081"/>
                  </a:cubicBezTo>
                  <a:cubicBezTo>
                    <a:pt x="502" y="1096"/>
                    <a:pt x="502" y="1113"/>
                    <a:pt x="502" y="1130"/>
                  </a:cubicBezTo>
                  <a:cubicBezTo>
                    <a:pt x="500" y="1169"/>
                    <a:pt x="490" y="1207"/>
                    <a:pt x="493" y="1246"/>
                  </a:cubicBezTo>
                  <a:cubicBezTo>
                    <a:pt x="494" y="1253"/>
                    <a:pt x="488" y="1258"/>
                    <a:pt x="488" y="1265"/>
                  </a:cubicBezTo>
                  <a:cubicBezTo>
                    <a:pt x="329" y="1309"/>
                    <a:pt x="170" y="1353"/>
                    <a:pt x="9" y="1398"/>
                  </a:cubicBezTo>
                  <a:cubicBezTo>
                    <a:pt x="9" y="1384"/>
                    <a:pt x="9" y="1371"/>
                    <a:pt x="9" y="1358"/>
                  </a:cubicBezTo>
                  <a:cubicBezTo>
                    <a:pt x="9" y="1314"/>
                    <a:pt x="9" y="1270"/>
                    <a:pt x="9" y="1226"/>
                  </a:cubicBezTo>
                  <a:cubicBezTo>
                    <a:pt x="9" y="1218"/>
                    <a:pt x="8" y="1212"/>
                    <a:pt x="1" y="1208"/>
                  </a:cubicBezTo>
                  <a:cubicBezTo>
                    <a:pt x="3" y="1204"/>
                    <a:pt x="6" y="1203"/>
                    <a:pt x="10" y="1202"/>
                  </a:cubicBezTo>
                  <a:cubicBezTo>
                    <a:pt x="125" y="1172"/>
                    <a:pt x="238" y="1139"/>
                    <a:pt x="353" y="1108"/>
                  </a:cubicBezTo>
                  <a:cubicBezTo>
                    <a:pt x="370" y="1103"/>
                    <a:pt x="378" y="1093"/>
                    <a:pt x="379" y="1075"/>
                  </a:cubicBezTo>
                  <a:cubicBezTo>
                    <a:pt x="391" y="927"/>
                    <a:pt x="404" y="780"/>
                    <a:pt x="418" y="632"/>
                  </a:cubicBezTo>
                  <a:cubicBezTo>
                    <a:pt x="420" y="614"/>
                    <a:pt x="422" y="596"/>
                    <a:pt x="423" y="578"/>
                  </a:cubicBezTo>
                  <a:cubicBezTo>
                    <a:pt x="424" y="554"/>
                    <a:pt x="424" y="553"/>
                    <a:pt x="400" y="553"/>
                  </a:cubicBezTo>
                  <a:cubicBezTo>
                    <a:pt x="357" y="553"/>
                    <a:pt x="314" y="553"/>
                    <a:pt x="272" y="553"/>
                  </a:cubicBezTo>
                  <a:cubicBezTo>
                    <a:pt x="195" y="553"/>
                    <a:pt x="117" y="553"/>
                    <a:pt x="40" y="553"/>
                  </a:cubicBezTo>
                  <a:cubicBezTo>
                    <a:pt x="30" y="553"/>
                    <a:pt x="20" y="554"/>
                    <a:pt x="10" y="550"/>
                  </a:cubicBezTo>
                  <a:cubicBezTo>
                    <a:pt x="8" y="548"/>
                    <a:pt x="7" y="546"/>
                    <a:pt x="5" y="544"/>
                  </a:cubicBezTo>
                  <a:cubicBezTo>
                    <a:pt x="0" y="522"/>
                    <a:pt x="3" y="499"/>
                    <a:pt x="3" y="477"/>
                  </a:cubicBezTo>
                  <a:cubicBezTo>
                    <a:pt x="2" y="447"/>
                    <a:pt x="2" y="417"/>
                    <a:pt x="3" y="387"/>
                  </a:cubicBezTo>
                  <a:cubicBezTo>
                    <a:pt x="3" y="378"/>
                    <a:pt x="2" y="370"/>
                    <a:pt x="8" y="362"/>
                  </a:cubicBezTo>
                  <a:cubicBezTo>
                    <a:pt x="17" y="355"/>
                    <a:pt x="28" y="357"/>
                    <a:pt x="39" y="357"/>
                  </a:cubicBezTo>
                  <a:cubicBezTo>
                    <a:pt x="164" y="357"/>
                    <a:pt x="289" y="357"/>
                    <a:pt x="414" y="357"/>
                  </a:cubicBezTo>
                  <a:cubicBezTo>
                    <a:pt x="424" y="357"/>
                    <a:pt x="434" y="360"/>
                    <a:pt x="441" y="349"/>
                  </a:cubicBezTo>
                  <a:cubicBezTo>
                    <a:pt x="449" y="298"/>
                    <a:pt x="453" y="247"/>
                    <a:pt x="455" y="195"/>
                  </a:cubicBezTo>
                  <a:cubicBezTo>
                    <a:pt x="452" y="182"/>
                    <a:pt x="442" y="185"/>
                    <a:pt x="433" y="185"/>
                  </a:cubicBezTo>
                  <a:cubicBezTo>
                    <a:pt x="367" y="185"/>
                    <a:pt x="301" y="185"/>
                    <a:pt x="235" y="185"/>
                  </a:cubicBezTo>
                  <a:cubicBezTo>
                    <a:pt x="168" y="185"/>
                    <a:pt x="102" y="185"/>
                    <a:pt x="35" y="185"/>
                  </a:cubicBezTo>
                  <a:cubicBezTo>
                    <a:pt x="26" y="184"/>
                    <a:pt x="16" y="187"/>
                    <a:pt x="9" y="179"/>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5" name="Freeform 76"/>
            <p:cNvSpPr>
              <a:spLocks/>
            </p:cNvSpPr>
            <p:nvPr/>
          </p:nvSpPr>
          <p:spPr bwMode="auto">
            <a:xfrm>
              <a:off x="10776107" y="7146801"/>
              <a:ext cx="387539" cy="243014"/>
            </a:xfrm>
            <a:custGeom>
              <a:avLst/>
              <a:gdLst>
                <a:gd name="T0" fmla="*/ 896 w 914"/>
                <a:gd name="T1" fmla="*/ 173 h 574"/>
                <a:gd name="T2" fmla="*/ 895 w 914"/>
                <a:gd name="T3" fmla="*/ 183 h 574"/>
                <a:gd name="T4" fmla="*/ 874 w 914"/>
                <a:gd name="T5" fmla="*/ 185 h 574"/>
                <a:gd name="T6" fmla="*/ 479 w 914"/>
                <a:gd name="T7" fmla="*/ 185 h 574"/>
                <a:gd name="T8" fmla="*/ 457 w 914"/>
                <a:gd name="T9" fmla="*/ 185 h 574"/>
                <a:gd name="T10" fmla="*/ 426 w 914"/>
                <a:gd name="T11" fmla="*/ 191 h 574"/>
                <a:gd name="T12" fmla="*/ 235 w 914"/>
                <a:gd name="T13" fmla="*/ 191 h 574"/>
                <a:gd name="T14" fmla="*/ 211 w 914"/>
                <a:gd name="T15" fmla="*/ 217 h 574"/>
                <a:gd name="T16" fmla="*/ 221 w 914"/>
                <a:gd name="T17" fmla="*/ 338 h 574"/>
                <a:gd name="T18" fmla="*/ 249 w 914"/>
                <a:gd name="T19" fmla="*/ 363 h 574"/>
                <a:gd name="T20" fmla="*/ 428 w 914"/>
                <a:gd name="T21" fmla="*/ 363 h 574"/>
                <a:gd name="T22" fmla="*/ 457 w 914"/>
                <a:gd name="T23" fmla="*/ 368 h 574"/>
                <a:gd name="T24" fmla="*/ 457 w 914"/>
                <a:gd name="T25" fmla="*/ 370 h 574"/>
                <a:gd name="T26" fmla="*/ 463 w 914"/>
                <a:gd name="T27" fmla="*/ 398 h 574"/>
                <a:gd name="T28" fmla="*/ 463 w 914"/>
                <a:gd name="T29" fmla="*/ 518 h 574"/>
                <a:gd name="T30" fmla="*/ 489 w 914"/>
                <a:gd name="T31" fmla="*/ 543 h 574"/>
                <a:gd name="T32" fmla="*/ 646 w 914"/>
                <a:gd name="T33" fmla="*/ 543 h 574"/>
                <a:gd name="T34" fmla="*/ 670 w 914"/>
                <a:gd name="T35" fmla="*/ 544 h 574"/>
                <a:gd name="T36" fmla="*/ 678 w 914"/>
                <a:gd name="T37" fmla="*/ 574 h 574"/>
                <a:gd name="T38" fmla="*/ 641 w 914"/>
                <a:gd name="T39" fmla="*/ 559 h 574"/>
                <a:gd name="T40" fmla="*/ 486 w 914"/>
                <a:gd name="T41" fmla="*/ 559 h 574"/>
                <a:gd name="T42" fmla="*/ 457 w 914"/>
                <a:gd name="T43" fmla="*/ 553 h 574"/>
                <a:gd name="T44" fmla="*/ 435 w 914"/>
                <a:gd name="T45" fmla="*/ 553 h 574"/>
                <a:gd name="T46" fmla="*/ 73 w 914"/>
                <a:gd name="T47" fmla="*/ 553 h 574"/>
                <a:gd name="T48" fmla="*/ 51 w 914"/>
                <a:gd name="T49" fmla="*/ 553 h 574"/>
                <a:gd name="T50" fmla="*/ 46 w 914"/>
                <a:gd name="T51" fmla="*/ 510 h 574"/>
                <a:gd name="T52" fmla="*/ 37 w 914"/>
                <a:gd name="T53" fmla="*/ 399 h 574"/>
                <a:gd name="T54" fmla="*/ 26 w 914"/>
                <a:gd name="T55" fmla="*/ 291 h 574"/>
                <a:gd name="T56" fmla="*/ 21 w 914"/>
                <a:gd name="T57" fmla="*/ 229 h 574"/>
                <a:gd name="T58" fmla="*/ 10 w 914"/>
                <a:gd name="T59" fmla="*/ 113 h 574"/>
                <a:gd name="T60" fmla="*/ 6 w 914"/>
                <a:gd name="T61" fmla="*/ 57 h 574"/>
                <a:gd name="T62" fmla="*/ 2 w 914"/>
                <a:gd name="T63" fmla="*/ 3 h 574"/>
                <a:gd name="T64" fmla="*/ 23 w 914"/>
                <a:gd name="T65" fmla="*/ 2 h 574"/>
                <a:gd name="T66" fmla="*/ 435 w 914"/>
                <a:gd name="T67" fmla="*/ 1 h 574"/>
                <a:gd name="T68" fmla="*/ 457 w 914"/>
                <a:gd name="T69" fmla="*/ 1 h 574"/>
                <a:gd name="T70" fmla="*/ 503 w 914"/>
                <a:gd name="T71" fmla="*/ 1 h 574"/>
                <a:gd name="T72" fmla="*/ 890 w 914"/>
                <a:gd name="T73" fmla="*/ 1 h 574"/>
                <a:gd name="T74" fmla="*/ 910 w 914"/>
                <a:gd name="T75" fmla="*/ 1 h 574"/>
                <a:gd name="T76" fmla="*/ 909 w 914"/>
                <a:gd name="T77" fmla="*/ 18 h 574"/>
                <a:gd name="T78" fmla="*/ 874 w 914"/>
                <a:gd name="T79" fmla="*/ 11 h 574"/>
                <a:gd name="T80" fmla="*/ 493 w 914"/>
                <a:gd name="T81" fmla="*/ 11 h 574"/>
                <a:gd name="T82" fmla="*/ 463 w 914"/>
                <a:gd name="T83" fmla="*/ 40 h 574"/>
                <a:gd name="T84" fmla="*/ 463 w 914"/>
                <a:gd name="T85" fmla="*/ 152 h 574"/>
                <a:gd name="T86" fmla="*/ 485 w 914"/>
                <a:gd name="T87" fmla="*/ 175 h 574"/>
                <a:gd name="T88" fmla="*/ 873 w 914"/>
                <a:gd name="T89" fmla="*/ 174 h 574"/>
                <a:gd name="T90" fmla="*/ 896 w 914"/>
                <a:gd name="T91" fmla="*/ 173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14" h="574">
                  <a:moveTo>
                    <a:pt x="896" y="173"/>
                  </a:moveTo>
                  <a:cubicBezTo>
                    <a:pt x="897" y="176"/>
                    <a:pt x="897" y="180"/>
                    <a:pt x="895" y="183"/>
                  </a:cubicBezTo>
                  <a:cubicBezTo>
                    <a:pt x="889" y="186"/>
                    <a:pt x="881" y="185"/>
                    <a:pt x="874" y="185"/>
                  </a:cubicBezTo>
                  <a:cubicBezTo>
                    <a:pt x="742" y="185"/>
                    <a:pt x="611" y="185"/>
                    <a:pt x="479" y="185"/>
                  </a:cubicBezTo>
                  <a:cubicBezTo>
                    <a:pt x="472" y="185"/>
                    <a:pt x="464" y="185"/>
                    <a:pt x="457" y="185"/>
                  </a:cubicBezTo>
                  <a:cubicBezTo>
                    <a:pt x="448" y="193"/>
                    <a:pt x="437" y="191"/>
                    <a:pt x="426" y="191"/>
                  </a:cubicBezTo>
                  <a:cubicBezTo>
                    <a:pt x="362" y="191"/>
                    <a:pt x="299" y="191"/>
                    <a:pt x="235" y="191"/>
                  </a:cubicBezTo>
                  <a:cubicBezTo>
                    <a:pt x="209" y="191"/>
                    <a:pt x="210" y="192"/>
                    <a:pt x="211" y="217"/>
                  </a:cubicBezTo>
                  <a:cubicBezTo>
                    <a:pt x="213" y="258"/>
                    <a:pt x="217" y="298"/>
                    <a:pt x="221" y="338"/>
                  </a:cubicBezTo>
                  <a:cubicBezTo>
                    <a:pt x="223" y="361"/>
                    <a:pt x="226" y="363"/>
                    <a:pt x="249" y="363"/>
                  </a:cubicBezTo>
                  <a:cubicBezTo>
                    <a:pt x="309" y="363"/>
                    <a:pt x="369" y="363"/>
                    <a:pt x="428" y="363"/>
                  </a:cubicBezTo>
                  <a:cubicBezTo>
                    <a:pt x="438" y="363"/>
                    <a:pt x="448" y="362"/>
                    <a:pt x="457" y="368"/>
                  </a:cubicBezTo>
                  <a:cubicBezTo>
                    <a:pt x="457" y="370"/>
                    <a:pt x="457" y="370"/>
                    <a:pt x="457" y="370"/>
                  </a:cubicBezTo>
                  <a:cubicBezTo>
                    <a:pt x="465" y="378"/>
                    <a:pt x="463" y="388"/>
                    <a:pt x="463" y="398"/>
                  </a:cubicBezTo>
                  <a:cubicBezTo>
                    <a:pt x="464" y="438"/>
                    <a:pt x="463" y="478"/>
                    <a:pt x="463" y="518"/>
                  </a:cubicBezTo>
                  <a:cubicBezTo>
                    <a:pt x="464" y="541"/>
                    <a:pt x="465" y="542"/>
                    <a:pt x="489" y="543"/>
                  </a:cubicBezTo>
                  <a:cubicBezTo>
                    <a:pt x="541" y="543"/>
                    <a:pt x="594" y="543"/>
                    <a:pt x="646" y="543"/>
                  </a:cubicBezTo>
                  <a:cubicBezTo>
                    <a:pt x="654" y="543"/>
                    <a:pt x="662" y="542"/>
                    <a:pt x="670" y="544"/>
                  </a:cubicBezTo>
                  <a:cubicBezTo>
                    <a:pt x="687" y="548"/>
                    <a:pt x="690" y="559"/>
                    <a:pt x="678" y="574"/>
                  </a:cubicBezTo>
                  <a:cubicBezTo>
                    <a:pt x="669" y="561"/>
                    <a:pt x="656" y="559"/>
                    <a:pt x="641" y="559"/>
                  </a:cubicBezTo>
                  <a:cubicBezTo>
                    <a:pt x="589" y="560"/>
                    <a:pt x="537" y="559"/>
                    <a:pt x="486" y="559"/>
                  </a:cubicBezTo>
                  <a:cubicBezTo>
                    <a:pt x="476" y="559"/>
                    <a:pt x="465" y="560"/>
                    <a:pt x="457" y="553"/>
                  </a:cubicBezTo>
                  <a:cubicBezTo>
                    <a:pt x="450" y="553"/>
                    <a:pt x="442" y="553"/>
                    <a:pt x="435" y="553"/>
                  </a:cubicBezTo>
                  <a:cubicBezTo>
                    <a:pt x="314" y="553"/>
                    <a:pt x="194" y="553"/>
                    <a:pt x="73" y="553"/>
                  </a:cubicBezTo>
                  <a:cubicBezTo>
                    <a:pt x="66" y="553"/>
                    <a:pt x="59" y="553"/>
                    <a:pt x="51" y="553"/>
                  </a:cubicBezTo>
                  <a:cubicBezTo>
                    <a:pt x="49" y="538"/>
                    <a:pt x="47" y="524"/>
                    <a:pt x="46" y="510"/>
                  </a:cubicBezTo>
                  <a:cubicBezTo>
                    <a:pt x="42" y="474"/>
                    <a:pt x="40" y="436"/>
                    <a:pt x="37" y="399"/>
                  </a:cubicBezTo>
                  <a:cubicBezTo>
                    <a:pt x="33" y="363"/>
                    <a:pt x="29" y="327"/>
                    <a:pt x="26" y="291"/>
                  </a:cubicBezTo>
                  <a:cubicBezTo>
                    <a:pt x="24" y="270"/>
                    <a:pt x="23" y="250"/>
                    <a:pt x="21" y="229"/>
                  </a:cubicBezTo>
                  <a:cubicBezTo>
                    <a:pt x="17" y="190"/>
                    <a:pt x="14" y="151"/>
                    <a:pt x="10" y="113"/>
                  </a:cubicBezTo>
                  <a:cubicBezTo>
                    <a:pt x="8" y="94"/>
                    <a:pt x="6" y="76"/>
                    <a:pt x="6" y="57"/>
                  </a:cubicBezTo>
                  <a:cubicBezTo>
                    <a:pt x="5" y="39"/>
                    <a:pt x="0" y="22"/>
                    <a:pt x="2" y="3"/>
                  </a:cubicBezTo>
                  <a:cubicBezTo>
                    <a:pt x="9" y="0"/>
                    <a:pt x="16" y="2"/>
                    <a:pt x="23" y="2"/>
                  </a:cubicBezTo>
                  <a:cubicBezTo>
                    <a:pt x="161" y="1"/>
                    <a:pt x="298" y="1"/>
                    <a:pt x="435" y="1"/>
                  </a:cubicBezTo>
                  <a:cubicBezTo>
                    <a:pt x="442" y="1"/>
                    <a:pt x="450" y="1"/>
                    <a:pt x="457" y="1"/>
                  </a:cubicBezTo>
                  <a:cubicBezTo>
                    <a:pt x="472" y="1"/>
                    <a:pt x="488" y="1"/>
                    <a:pt x="503" y="1"/>
                  </a:cubicBezTo>
                  <a:cubicBezTo>
                    <a:pt x="632" y="1"/>
                    <a:pt x="761" y="1"/>
                    <a:pt x="890" y="1"/>
                  </a:cubicBezTo>
                  <a:cubicBezTo>
                    <a:pt x="896" y="1"/>
                    <a:pt x="903" y="1"/>
                    <a:pt x="910" y="1"/>
                  </a:cubicBezTo>
                  <a:cubicBezTo>
                    <a:pt x="914" y="7"/>
                    <a:pt x="914" y="12"/>
                    <a:pt x="909" y="18"/>
                  </a:cubicBezTo>
                  <a:cubicBezTo>
                    <a:pt x="898" y="13"/>
                    <a:pt x="886" y="11"/>
                    <a:pt x="874" y="11"/>
                  </a:cubicBezTo>
                  <a:cubicBezTo>
                    <a:pt x="747" y="11"/>
                    <a:pt x="620" y="11"/>
                    <a:pt x="493" y="11"/>
                  </a:cubicBezTo>
                  <a:cubicBezTo>
                    <a:pt x="464" y="11"/>
                    <a:pt x="463" y="12"/>
                    <a:pt x="463" y="40"/>
                  </a:cubicBezTo>
                  <a:cubicBezTo>
                    <a:pt x="463" y="77"/>
                    <a:pt x="464" y="115"/>
                    <a:pt x="463" y="152"/>
                  </a:cubicBezTo>
                  <a:cubicBezTo>
                    <a:pt x="463" y="168"/>
                    <a:pt x="469" y="175"/>
                    <a:pt x="485" y="175"/>
                  </a:cubicBezTo>
                  <a:cubicBezTo>
                    <a:pt x="614" y="174"/>
                    <a:pt x="743" y="175"/>
                    <a:pt x="873" y="174"/>
                  </a:cubicBezTo>
                  <a:cubicBezTo>
                    <a:pt x="881" y="174"/>
                    <a:pt x="888" y="171"/>
                    <a:pt x="896" y="17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6" name="Freeform 77"/>
            <p:cNvSpPr>
              <a:spLocks/>
            </p:cNvSpPr>
            <p:nvPr/>
          </p:nvSpPr>
          <p:spPr bwMode="auto">
            <a:xfrm>
              <a:off x="10800635" y="7418494"/>
              <a:ext cx="172072" cy="164525"/>
            </a:xfrm>
            <a:custGeom>
              <a:avLst/>
              <a:gdLst>
                <a:gd name="T0" fmla="*/ 399 w 406"/>
                <a:gd name="T1" fmla="*/ 387 h 388"/>
                <a:gd name="T2" fmla="*/ 391 w 406"/>
                <a:gd name="T3" fmla="*/ 388 h 388"/>
                <a:gd name="T4" fmla="*/ 215 w 406"/>
                <a:gd name="T5" fmla="*/ 339 h 388"/>
                <a:gd name="T6" fmla="*/ 38 w 406"/>
                <a:gd name="T7" fmla="*/ 290 h 388"/>
                <a:gd name="T8" fmla="*/ 23 w 406"/>
                <a:gd name="T9" fmla="*/ 272 h 388"/>
                <a:gd name="T10" fmla="*/ 11 w 406"/>
                <a:gd name="T11" fmla="*/ 113 h 388"/>
                <a:gd name="T12" fmla="*/ 0 w 406"/>
                <a:gd name="T13" fmla="*/ 7 h 388"/>
                <a:gd name="T14" fmla="*/ 1 w 406"/>
                <a:gd name="T15" fmla="*/ 0 h 388"/>
                <a:gd name="T16" fmla="*/ 182 w 406"/>
                <a:gd name="T17" fmla="*/ 0 h 388"/>
                <a:gd name="T18" fmla="*/ 186 w 406"/>
                <a:gd name="T19" fmla="*/ 21 h 388"/>
                <a:gd name="T20" fmla="*/ 195 w 406"/>
                <a:gd name="T21" fmla="*/ 132 h 388"/>
                <a:gd name="T22" fmla="*/ 208 w 406"/>
                <a:gd name="T23" fmla="*/ 148 h 388"/>
                <a:gd name="T24" fmla="*/ 397 w 406"/>
                <a:gd name="T25" fmla="*/ 198 h 388"/>
                <a:gd name="T26" fmla="*/ 399 w 406"/>
                <a:gd name="T27" fmla="*/ 198 h 388"/>
                <a:gd name="T28" fmla="*/ 402 w 406"/>
                <a:gd name="T29" fmla="*/ 201 h 388"/>
                <a:gd name="T30" fmla="*/ 405 w 406"/>
                <a:gd name="T31" fmla="*/ 224 h 388"/>
                <a:gd name="T32" fmla="*/ 405 w 406"/>
                <a:gd name="T33" fmla="*/ 361 h 388"/>
                <a:gd name="T34" fmla="*/ 399 w 406"/>
                <a:gd name="T35" fmla="*/ 387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6" h="388">
                  <a:moveTo>
                    <a:pt x="399" y="387"/>
                  </a:moveTo>
                  <a:cubicBezTo>
                    <a:pt x="396" y="388"/>
                    <a:pt x="394" y="388"/>
                    <a:pt x="391" y="388"/>
                  </a:cubicBezTo>
                  <a:cubicBezTo>
                    <a:pt x="332" y="372"/>
                    <a:pt x="274" y="355"/>
                    <a:pt x="215" y="339"/>
                  </a:cubicBezTo>
                  <a:cubicBezTo>
                    <a:pt x="156" y="323"/>
                    <a:pt x="97" y="306"/>
                    <a:pt x="38" y="290"/>
                  </a:cubicBezTo>
                  <a:cubicBezTo>
                    <a:pt x="28" y="287"/>
                    <a:pt x="24" y="282"/>
                    <a:pt x="23" y="272"/>
                  </a:cubicBezTo>
                  <a:cubicBezTo>
                    <a:pt x="20" y="219"/>
                    <a:pt x="15" y="166"/>
                    <a:pt x="11" y="113"/>
                  </a:cubicBezTo>
                  <a:cubicBezTo>
                    <a:pt x="7" y="78"/>
                    <a:pt x="3" y="42"/>
                    <a:pt x="0" y="7"/>
                  </a:cubicBezTo>
                  <a:cubicBezTo>
                    <a:pt x="0" y="5"/>
                    <a:pt x="0" y="3"/>
                    <a:pt x="1" y="0"/>
                  </a:cubicBezTo>
                  <a:cubicBezTo>
                    <a:pt x="61" y="0"/>
                    <a:pt x="121" y="0"/>
                    <a:pt x="182" y="0"/>
                  </a:cubicBezTo>
                  <a:cubicBezTo>
                    <a:pt x="183" y="7"/>
                    <a:pt x="185" y="14"/>
                    <a:pt x="186" y="21"/>
                  </a:cubicBezTo>
                  <a:cubicBezTo>
                    <a:pt x="189" y="58"/>
                    <a:pt x="192" y="95"/>
                    <a:pt x="195" y="132"/>
                  </a:cubicBezTo>
                  <a:cubicBezTo>
                    <a:pt x="195" y="141"/>
                    <a:pt x="198" y="145"/>
                    <a:pt x="208" y="148"/>
                  </a:cubicBezTo>
                  <a:cubicBezTo>
                    <a:pt x="271" y="164"/>
                    <a:pt x="334" y="181"/>
                    <a:pt x="397" y="198"/>
                  </a:cubicBezTo>
                  <a:cubicBezTo>
                    <a:pt x="398" y="199"/>
                    <a:pt x="399" y="198"/>
                    <a:pt x="399" y="198"/>
                  </a:cubicBezTo>
                  <a:cubicBezTo>
                    <a:pt x="400" y="199"/>
                    <a:pt x="401" y="200"/>
                    <a:pt x="402" y="201"/>
                  </a:cubicBezTo>
                  <a:cubicBezTo>
                    <a:pt x="406" y="208"/>
                    <a:pt x="405" y="216"/>
                    <a:pt x="405" y="224"/>
                  </a:cubicBezTo>
                  <a:cubicBezTo>
                    <a:pt x="405" y="270"/>
                    <a:pt x="405" y="315"/>
                    <a:pt x="405" y="361"/>
                  </a:cubicBezTo>
                  <a:cubicBezTo>
                    <a:pt x="405" y="370"/>
                    <a:pt x="406" y="380"/>
                    <a:pt x="399" y="38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7" name="Freeform 79"/>
            <p:cNvSpPr>
              <a:spLocks/>
            </p:cNvSpPr>
            <p:nvPr/>
          </p:nvSpPr>
          <p:spPr bwMode="auto">
            <a:xfrm>
              <a:off x="10969311" y="7302647"/>
              <a:ext cx="179619" cy="279994"/>
            </a:xfrm>
            <a:custGeom>
              <a:avLst/>
              <a:gdLst>
                <a:gd name="T0" fmla="*/ 1 w 423"/>
                <a:gd name="T1" fmla="*/ 474 h 661"/>
                <a:gd name="T2" fmla="*/ 163 w 423"/>
                <a:gd name="T3" fmla="*/ 429 h 661"/>
                <a:gd name="T4" fmla="*/ 186 w 423"/>
                <a:gd name="T5" fmla="*/ 423 h 661"/>
                <a:gd name="T6" fmla="*/ 205 w 423"/>
                <a:gd name="T7" fmla="*/ 401 h 661"/>
                <a:gd name="T8" fmla="*/ 216 w 423"/>
                <a:gd name="T9" fmla="*/ 274 h 661"/>
                <a:gd name="T10" fmla="*/ 222 w 423"/>
                <a:gd name="T11" fmla="*/ 205 h 661"/>
                <a:gd name="T12" fmla="*/ 224 w 423"/>
                <a:gd name="T13" fmla="*/ 182 h 661"/>
                <a:gd name="T14" fmla="*/ 1 w 423"/>
                <a:gd name="T15" fmla="*/ 182 h 661"/>
                <a:gd name="T16" fmla="*/ 1 w 423"/>
                <a:gd name="T17" fmla="*/ 2 h 661"/>
                <a:gd name="T18" fmla="*/ 13 w 423"/>
                <a:gd name="T19" fmla="*/ 1 h 661"/>
                <a:gd name="T20" fmla="*/ 408 w 423"/>
                <a:gd name="T21" fmla="*/ 1 h 661"/>
                <a:gd name="T22" fmla="*/ 423 w 423"/>
                <a:gd name="T23" fmla="*/ 3 h 661"/>
                <a:gd name="T24" fmla="*/ 373 w 423"/>
                <a:gd name="T25" fmla="*/ 560 h 661"/>
                <a:gd name="T26" fmla="*/ 207 w 423"/>
                <a:gd name="T27" fmla="*/ 606 h 661"/>
                <a:gd name="T28" fmla="*/ 13 w 423"/>
                <a:gd name="T29" fmla="*/ 660 h 661"/>
                <a:gd name="T30" fmla="*/ 1 w 423"/>
                <a:gd name="T31" fmla="*/ 661 h 661"/>
                <a:gd name="T32" fmla="*/ 1 w 423"/>
                <a:gd name="T33" fmla="*/ 474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3" h="661">
                  <a:moveTo>
                    <a:pt x="1" y="474"/>
                  </a:moveTo>
                  <a:cubicBezTo>
                    <a:pt x="55" y="459"/>
                    <a:pt x="109" y="444"/>
                    <a:pt x="163" y="429"/>
                  </a:cubicBezTo>
                  <a:cubicBezTo>
                    <a:pt x="171" y="427"/>
                    <a:pt x="179" y="425"/>
                    <a:pt x="186" y="423"/>
                  </a:cubicBezTo>
                  <a:cubicBezTo>
                    <a:pt x="204" y="418"/>
                    <a:pt x="203" y="418"/>
                    <a:pt x="205" y="401"/>
                  </a:cubicBezTo>
                  <a:cubicBezTo>
                    <a:pt x="208" y="359"/>
                    <a:pt x="212" y="316"/>
                    <a:pt x="216" y="274"/>
                  </a:cubicBezTo>
                  <a:cubicBezTo>
                    <a:pt x="218" y="251"/>
                    <a:pt x="220" y="228"/>
                    <a:pt x="222" y="205"/>
                  </a:cubicBezTo>
                  <a:cubicBezTo>
                    <a:pt x="228" y="198"/>
                    <a:pt x="224" y="190"/>
                    <a:pt x="224" y="182"/>
                  </a:cubicBezTo>
                  <a:cubicBezTo>
                    <a:pt x="150" y="182"/>
                    <a:pt x="77" y="182"/>
                    <a:pt x="1" y="182"/>
                  </a:cubicBezTo>
                  <a:cubicBezTo>
                    <a:pt x="0" y="121"/>
                    <a:pt x="1" y="61"/>
                    <a:pt x="1" y="2"/>
                  </a:cubicBezTo>
                  <a:cubicBezTo>
                    <a:pt x="5" y="1"/>
                    <a:pt x="9" y="1"/>
                    <a:pt x="13" y="1"/>
                  </a:cubicBezTo>
                  <a:cubicBezTo>
                    <a:pt x="145" y="1"/>
                    <a:pt x="276" y="1"/>
                    <a:pt x="408" y="1"/>
                  </a:cubicBezTo>
                  <a:cubicBezTo>
                    <a:pt x="413" y="1"/>
                    <a:pt x="418" y="0"/>
                    <a:pt x="423" y="3"/>
                  </a:cubicBezTo>
                  <a:cubicBezTo>
                    <a:pt x="407" y="188"/>
                    <a:pt x="390" y="374"/>
                    <a:pt x="373" y="560"/>
                  </a:cubicBezTo>
                  <a:cubicBezTo>
                    <a:pt x="317" y="576"/>
                    <a:pt x="262" y="591"/>
                    <a:pt x="207" y="606"/>
                  </a:cubicBezTo>
                  <a:cubicBezTo>
                    <a:pt x="143" y="624"/>
                    <a:pt x="78" y="642"/>
                    <a:pt x="13" y="660"/>
                  </a:cubicBezTo>
                  <a:cubicBezTo>
                    <a:pt x="9" y="661"/>
                    <a:pt x="5" y="661"/>
                    <a:pt x="1" y="661"/>
                  </a:cubicBezTo>
                  <a:cubicBezTo>
                    <a:pt x="1" y="599"/>
                    <a:pt x="1" y="536"/>
                    <a:pt x="1" y="47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8" name="Freeform 80"/>
            <p:cNvSpPr>
              <a:spLocks/>
            </p:cNvSpPr>
            <p:nvPr/>
          </p:nvSpPr>
          <p:spPr bwMode="auto">
            <a:xfrm>
              <a:off x="10970443" y="7149065"/>
              <a:ext cx="191317" cy="75093"/>
            </a:xfrm>
            <a:custGeom>
              <a:avLst/>
              <a:gdLst>
                <a:gd name="T0" fmla="*/ 438 w 452"/>
                <a:gd name="T1" fmla="*/ 167 h 177"/>
                <a:gd name="T2" fmla="*/ 424 w 452"/>
                <a:gd name="T3" fmla="*/ 175 h 177"/>
                <a:gd name="T4" fmla="*/ 410 w 452"/>
                <a:gd name="T5" fmla="*/ 175 h 177"/>
                <a:gd name="T6" fmla="*/ 23 w 452"/>
                <a:gd name="T7" fmla="*/ 175 h 177"/>
                <a:gd name="T8" fmla="*/ 0 w 452"/>
                <a:gd name="T9" fmla="*/ 175 h 177"/>
                <a:gd name="T10" fmla="*/ 0 w 452"/>
                <a:gd name="T11" fmla="*/ 0 h 177"/>
                <a:gd name="T12" fmla="*/ 449 w 452"/>
                <a:gd name="T13" fmla="*/ 0 h 177"/>
                <a:gd name="T14" fmla="*/ 451 w 452"/>
                <a:gd name="T15" fmla="*/ 12 h 177"/>
                <a:gd name="T16" fmla="*/ 444 w 452"/>
                <a:gd name="T17" fmla="*/ 104 h 177"/>
                <a:gd name="T18" fmla="*/ 438 w 452"/>
                <a:gd name="T19" fmla="*/ 16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2" h="177">
                  <a:moveTo>
                    <a:pt x="438" y="167"/>
                  </a:moveTo>
                  <a:cubicBezTo>
                    <a:pt x="434" y="171"/>
                    <a:pt x="432" y="177"/>
                    <a:pt x="424" y="175"/>
                  </a:cubicBezTo>
                  <a:cubicBezTo>
                    <a:pt x="420" y="174"/>
                    <a:pt x="415" y="175"/>
                    <a:pt x="410" y="175"/>
                  </a:cubicBezTo>
                  <a:cubicBezTo>
                    <a:pt x="281" y="175"/>
                    <a:pt x="152" y="175"/>
                    <a:pt x="23" y="175"/>
                  </a:cubicBezTo>
                  <a:cubicBezTo>
                    <a:pt x="16" y="175"/>
                    <a:pt x="9" y="175"/>
                    <a:pt x="0" y="175"/>
                  </a:cubicBezTo>
                  <a:cubicBezTo>
                    <a:pt x="0" y="116"/>
                    <a:pt x="0" y="59"/>
                    <a:pt x="0" y="0"/>
                  </a:cubicBezTo>
                  <a:cubicBezTo>
                    <a:pt x="150" y="0"/>
                    <a:pt x="299" y="0"/>
                    <a:pt x="449" y="0"/>
                  </a:cubicBezTo>
                  <a:cubicBezTo>
                    <a:pt x="452" y="3"/>
                    <a:pt x="450" y="8"/>
                    <a:pt x="451" y="12"/>
                  </a:cubicBezTo>
                  <a:cubicBezTo>
                    <a:pt x="451" y="43"/>
                    <a:pt x="446" y="73"/>
                    <a:pt x="444" y="104"/>
                  </a:cubicBezTo>
                  <a:cubicBezTo>
                    <a:pt x="442" y="125"/>
                    <a:pt x="440" y="146"/>
                    <a:pt x="438" y="16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aphicFrame>
        <p:nvGraphicFramePr>
          <p:cNvPr id="12" name="Table 11"/>
          <p:cNvGraphicFramePr>
            <a:graphicFrameLocks noGrp="1"/>
          </p:cNvGraphicFramePr>
          <p:nvPr>
            <p:extLst/>
          </p:nvPr>
        </p:nvGraphicFramePr>
        <p:xfrm>
          <a:off x="342649" y="4494185"/>
          <a:ext cx="5584018" cy="1840009"/>
        </p:xfrm>
        <a:graphic>
          <a:graphicData uri="http://schemas.openxmlformats.org/drawingml/2006/table">
            <a:tbl>
              <a:tblPr firstRow="1" bandRow="1">
                <a:tableStyleId>{5C22544A-7EE6-4342-B048-85BDC9FD1C3A}</a:tableStyleId>
              </a:tblPr>
              <a:tblGrid>
                <a:gridCol w="2953263"/>
                <a:gridCol w="2630755"/>
              </a:tblGrid>
              <a:tr h="607709">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baseline="0" dirty="0" smtClean="0">
                          <a:gradFill>
                            <a:gsLst>
                              <a:gs pos="0">
                                <a:srgbClr val="FFFFFF"/>
                              </a:gs>
                              <a:gs pos="100000">
                                <a:srgbClr val="FFFFFF"/>
                              </a:gs>
                            </a:gsLst>
                            <a:lin ang="5400000" scaled="0"/>
                          </a:gradFill>
                          <a:latin typeface="+mn-lt"/>
                        </a:rPr>
                        <a:t> </a:t>
                      </a:r>
                      <a:r>
                        <a:rPr lang="en-US" sz="1600" b="0" dirty="0" smtClean="0">
                          <a:gradFill>
                            <a:gsLst>
                              <a:gs pos="0">
                                <a:srgbClr val="FFFFFF"/>
                              </a:gs>
                              <a:gs pos="100000">
                                <a:srgbClr val="FFFFFF"/>
                              </a:gs>
                            </a:gsLst>
                            <a:lin ang="5400000" scaled="0"/>
                          </a:gradFill>
                          <a:latin typeface="+mn-lt"/>
                        </a:rPr>
                        <a:t>Documents</a:t>
                      </a:r>
                      <a:r>
                        <a:rPr lang="en-US" sz="1600" b="0" baseline="0" dirty="0" smtClean="0">
                          <a:gradFill>
                            <a:gsLst>
                              <a:gs pos="0">
                                <a:srgbClr val="FFFFFF"/>
                              </a:gs>
                              <a:gs pos="100000">
                                <a:srgbClr val="FFFFFF"/>
                              </a:gs>
                            </a:gsLst>
                            <a:lin ang="5400000" scaled="0"/>
                          </a:gradFill>
                          <a:latin typeface="+mn-lt"/>
                        </a:rPr>
                        <a:t> </a:t>
                      </a:r>
                      <a:endParaRPr lang="en-US" sz="1600" b="0" dirty="0">
                        <a:solidFill>
                          <a:schemeClr val="accent1"/>
                        </a:solidFill>
                        <a:latin typeface="+mn-lt"/>
                      </a:endParaRPr>
                    </a:p>
                  </a:txBody>
                  <a:tcPr marT="0" marB="0" anchor="ctr">
                    <a:lnL w="12700" cmpd="sng">
                      <a:noFill/>
                    </a:lnL>
                    <a:lnR w="38100" cap="flat" cmpd="sng" algn="ctr">
                      <a:solidFill>
                        <a:srgbClr val="002060"/>
                      </a:solidFill>
                      <a:prstDash val="solid"/>
                      <a:round/>
                      <a:headEnd type="none" w="med" len="med"/>
                      <a:tailEnd type="none" w="med" len="med"/>
                    </a:lnR>
                    <a:lnT w="12700" cmpd="sng">
                      <a:noFill/>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People | Groups</a:t>
                      </a:r>
                    </a:p>
                  </a:txBody>
                  <a:tcPr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12700" cmpd="sng">
                      <a:noFill/>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r>
              <a:tr h="616150">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Mail</a:t>
                      </a:r>
                    </a:p>
                  </a:txBody>
                  <a:tcPr marT="0" marB="0" anchor="ctr">
                    <a:lnL w="12700" cmpd="sng">
                      <a:noFill/>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Tasks</a:t>
                      </a:r>
                    </a:p>
                  </a:txBody>
                  <a:tcPr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r>
              <a:tr h="616150">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Calendars</a:t>
                      </a:r>
                    </a:p>
                  </a:txBody>
                  <a:tcPr marT="0" marB="0" anchor="ctr">
                    <a:lnL w="12700" cmpd="sng">
                      <a:noFill/>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REST</a:t>
                      </a:r>
                      <a:r>
                        <a:rPr lang="en-US" sz="1600" b="0" baseline="0" dirty="0" smtClean="0">
                          <a:gradFill>
                            <a:gsLst>
                              <a:gs pos="0">
                                <a:srgbClr val="FFFFFF"/>
                              </a:gs>
                              <a:gs pos="100000">
                                <a:srgbClr val="FFFFFF"/>
                              </a:gs>
                            </a:gsLst>
                            <a:lin ang="5400000" scaled="0"/>
                          </a:gradFill>
                          <a:latin typeface="+mn-lt"/>
                        </a:rPr>
                        <a:t> </a:t>
                      </a:r>
                      <a:r>
                        <a:rPr lang="en-US" sz="1600" b="0" dirty="0" smtClean="0">
                          <a:gradFill>
                            <a:gsLst>
                              <a:gs pos="0">
                                <a:srgbClr val="FFFFFF"/>
                              </a:gs>
                              <a:gs pos="100000">
                                <a:srgbClr val="FFFFFF"/>
                              </a:gs>
                            </a:gsLst>
                            <a:lin ang="5400000" scaled="0"/>
                          </a:gradFill>
                          <a:latin typeface="+mn-lt"/>
                        </a:rPr>
                        <a:t>Web Services</a:t>
                      </a:r>
                    </a:p>
                  </a:txBody>
                  <a:tcPr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12700" cmpd="sng">
                      <a:noFill/>
                    </a:lnB>
                    <a:lnTlToBr w="12700" cmpd="sng">
                      <a:noFill/>
                      <a:prstDash val="solid"/>
                    </a:lnTlToBr>
                    <a:lnBlToTr w="12700" cmpd="sng">
                      <a:noFill/>
                      <a:prstDash val="solid"/>
                    </a:lnBlToTr>
                    <a:pattFill prst="wdUpDiag">
                      <a:fgClr>
                        <a:schemeClr val="accent5"/>
                      </a:fgClr>
                      <a:bgClr>
                        <a:schemeClr val="tx1">
                          <a:lumMod val="95000"/>
                          <a:lumOff val="5000"/>
                        </a:schemeClr>
                      </a:bgClr>
                    </a:pattFill>
                  </a:tcPr>
                </a:tc>
              </a:tr>
            </a:tbl>
          </a:graphicData>
        </a:graphic>
      </p:graphicFrame>
      <p:grpSp>
        <p:nvGrpSpPr>
          <p:cNvPr id="179" name="Group 740"/>
          <p:cNvGrpSpPr>
            <a:grpSpLocks noChangeAspect="1"/>
          </p:cNvGrpSpPr>
          <p:nvPr/>
        </p:nvGrpSpPr>
        <p:grpSpPr bwMode="auto">
          <a:xfrm>
            <a:off x="5267459" y="4591943"/>
            <a:ext cx="485092" cy="416106"/>
            <a:chOff x="7349" y="-2816"/>
            <a:chExt cx="661" cy="567"/>
          </a:xfrm>
          <a:solidFill>
            <a:schemeClr val="tx2"/>
          </a:solidFill>
        </p:grpSpPr>
        <p:sp>
          <p:nvSpPr>
            <p:cNvPr id="180" name="Freeform 741"/>
            <p:cNvSpPr>
              <a:spLocks/>
            </p:cNvSpPr>
            <p:nvPr/>
          </p:nvSpPr>
          <p:spPr bwMode="auto">
            <a:xfrm>
              <a:off x="7573" y="-2676"/>
              <a:ext cx="213" cy="427"/>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a:solidFill>
                  <a:schemeClr val="tx1">
                    <a:lumMod val="65000"/>
                    <a:lumOff val="35000"/>
                  </a:schemeClr>
                </a:solidFill>
              </a:endParaRPr>
            </a:p>
          </p:txBody>
        </p:sp>
        <p:sp>
          <p:nvSpPr>
            <p:cNvPr id="181" name="Oval 742"/>
            <p:cNvSpPr>
              <a:spLocks noChangeArrowheads="1"/>
            </p:cNvSpPr>
            <p:nvPr/>
          </p:nvSpPr>
          <p:spPr bwMode="auto">
            <a:xfrm>
              <a:off x="7616" y="-2816"/>
              <a:ext cx="127" cy="12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a:solidFill>
                  <a:schemeClr val="tx1">
                    <a:lumMod val="65000"/>
                    <a:lumOff val="35000"/>
                  </a:schemeClr>
                </a:solidFill>
              </a:endParaRPr>
            </a:p>
          </p:txBody>
        </p:sp>
        <p:sp>
          <p:nvSpPr>
            <p:cNvPr id="182" name="Freeform 743"/>
            <p:cNvSpPr>
              <a:spLocks/>
            </p:cNvSpPr>
            <p:nvPr/>
          </p:nvSpPr>
          <p:spPr bwMode="auto">
            <a:xfrm>
              <a:off x="7831" y="-2660"/>
              <a:ext cx="179"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7 w 76"/>
                <a:gd name="T15" fmla="*/ 154 h 154"/>
                <a:gd name="T16" fmla="*/ 48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7" y="154"/>
                  </a:cubicBezTo>
                  <a:cubicBezTo>
                    <a:pt x="48" y="154"/>
                    <a:pt x="48" y="154"/>
                    <a:pt x="48"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a:solidFill>
                  <a:schemeClr val="tx1">
                    <a:lumMod val="65000"/>
                    <a:lumOff val="35000"/>
                  </a:schemeClr>
                </a:solidFill>
              </a:endParaRPr>
            </a:p>
          </p:txBody>
        </p:sp>
        <p:sp>
          <p:nvSpPr>
            <p:cNvPr id="183" name="Oval 744"/>
            <p:cNvSpPr>
              <a:spLocks noChangeArrowheads="1"/>
            </p:cNvSpPr>
            <p:nvPr/>
          </p:nvSpPr>
          <p:spPr bwMode="auto">
            <a:xfrm>
              <a:off x="7866" y="-2780"/>
              <a:ext cx="109" cy="10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a:solidFill>
                  <a:schemeClr val="tx1">
                    <a:lumMod val="65000"/>
                    <a:lumOff val="35000"/>
                  </a:schemeClr>
                </a:solidFill>
              </a:endParaRPr>
            </a:p>
          </p:txBody>
        </p:sp>
        <p:sp>
          <p:nvSpPr>
            <p:cNvPr id="184" name="Freeform 745"/>
            <p:cNvSpPr>
              <a:spLocks/>
            </p:cNvSpPr>
            <p:nvPr/>
          </p:nvSpPr>
          <p:spPr bwMode="auto">
            <a:xfrm>
              <a:off x="7349" y="-2660"/>
              <a:ext cx="179"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a:solidFill>
                  <a:schemeClr val="tx1">
                    <a:lumMod val="65000"/>
                    <a:lumOff val="35000"/>
                  </a:schemeClr>
                </a:solidFill>
              </a:endParaRPr>
            </a:p>
          </p:txBody>
        </p:sp>
        <p:sp>
          <p:nvSpPr>
            <p:cNvPr id="185" name="Oval 746"/>
            <p:cNvSpPr>
              <a:spLocks noChangeArrowheads="1"/>
            </p:cNvSpPr>
            <p:nvPr/>
          </p:nvSpPr>
          <p:spPr bwMode="auto">
            <a:xfrm>
              <a:off x="7384" y="-2780"/>
              <a:ext cx="109" cy="10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a:solidFill>
                  <a:schemeClr val="tx1">
                    <a:lumMod val="65000"/>
                    <a:lumOff val="35000"/>
                  </a:schemeClr>
                </a:solidFill>
              </a:endParaRPr>
            </a:p>
          </p:txBody>
        </p:sp>
      </p:gr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r="58971"/>
          <a:stretch/>
        </p:blipFill>
        <p:spPr>
          <a:xfrm>
            <a:off x="2777440" y="5199072"/>
            <a:ext cx="476764" cy="391250"/>
          </a:xfrm>
          <a:prstGeom prst="rect">
            <a:avLst/>
          </a:prstGeom>
        </p:spPr>
      </p:pic>
      <p:sp>
        <p:nvSpPr>
          <p:cNvPr id="178" name="Freeform 26"/>
          <p:cNvSpPr>
            <a:spLocks/>
          </p:cNvSpPr>
          <p:nvPr/>
        </p:nvSpPr>
        <p:spPr bwMode="auto">
          <a:xfrm>
            <a:off x="5343932" y="5260467"/>
            <a:ext cx="372637" cy="329855"/>
          </a:xfrm>
          <a:custGeom>
            <a:avLst/>
            <a:gdLst>
              <a:gd name="T0" fmla="*/ 1202 w 1202"/>
              <a:gd name="T1" fmla="*/ 175 h 1064"/>
              <a:gd name="T2" fmla="*/ 975 w 1202"/>
              <a:gd name="T3" fmla="*/ 0 h 1064"/>
              <a:gd name="T4" fmla="*/ 458 w 1202"/>
              <a:gd name="T5" fmla="*/ 676 h 1064"/>
              <a:gd name="T6" fmla="*/ 163 w 1202"/>
              <a:gd name="T7" fmla="*/ 449 h 1064"/>
              <a:gd name="T8" fmla="*/ 0 w 1202"/>
              <a:gd name="T9" fmla="*/ 662 h 1064"/>
              <a:gd name="T10" fmla="*/ 522 w 1202"/>
              <a:gd name="T11" fmla="*/ 1064 h 1064"/>
              <a:gd name="T12" fmla="*/ 685 w 1202"/>
              <a:gd name="T13" fmla="*/ 851 h 1064"/>
              <a:gd name="T14" fmla="*/ 685 w 1202"/>
              <a:gd name="T15" fmla="*/ 851 h 1064"/>
              <a:gd name="T16" fmla="*/ 1202 w 1202"/>
              <a:gd name="T17" fmla="*/ 175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2" h="1064">
                <a:moveTo>
                  <a:pt x="1202" y="175"/>
                </a:moveTo>
                <a:lnTo>
                  <a:pt x="975" y="0"/>
                </a:lnTo>
                <a:lnTo>
                  <a:pt x="458" y="676"/>
                </a:lnTo>
                <a:lnTo>
                  <a:pt x="163" y="449"/>
                </a:lnTo>
                <a:lnTo>
                  <a:pt x="0" y="662"/>
                </a:lnTo>
                <a:lnTo>
                  <a:pt x="522" y="1064"/>
                </a:lnTo>
                <a:lnTo>
                  <a:pt x="685" y="851"/>
                </a:lnTo>
                <a:lnTo>
                  <a:pt x="685" y="851"/>
                </a:lnTo>
                <a:lnTo>
                  <a:pt x="1202" y="17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grpSp>
        <p:nvGrpSpPr>
          <p:cNvPr id="3" name="Group 2"/>
          <p:cNvGrpSpPr/>
          <p:nvPr/>
        </p:nvGrpSpPr>
        <p:grpSpPr>
          <a:xfrm>
            <a:off x="1930400" y="4517262"/>
            <a:ext cx="1323956" cy="566126"/>
            <a:chOff x="1418382" y="4580558"/>
            <a:chExt cx="1069222" cy="457201"/>
          </a:xfrm>
        </p:grpSpPr>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r="45370"/>
            <a:stretch/>
          </p:blipFill>
          <p:spPr>
            <a:xfrm>
              <a:off x="1692105" y="4580558"/>
              <a:ext cx="456243" cy="457201"/>
            </a:xfrm>
            <a:prstGeom prst="rect">
              <a:avLst/>
            </a:prstGeom>
          </p:spPr>
        </p:pic>
        <p:pic>
          <p:nvPicPr>
            <p:cNvPr id="10" name="Picture 9"/>
            <p:cNvPicPr>
              <a:picLocks noChangeAspect="1"/>
            </p:cNvPicPr>
            <p:nvPr/>
          </p:nvPicPr>
          <p:blipFill rotWithShape="1">
            <a:blip r:embed="rId5" cstate="print">
              <a:extLst>
                <a:ext uri="{28A0092B-C50C-407E-A947-70E740481C1C}">
                  <a14:useLocalDpi xmlns:a14="http://schemas.microsoft.com/office/drawing/2010/main" val="0"/>
                </a:ext>
              </a:extLst>
            </a:blip>
            <a:srcRect r="49189"/>
            <a:stretch/>
          </p:blipFill>
          <p:spPr>
            <a:xfrm>
              <a:off x="2033830" y="4580558"/>
              <a:ext cx="453774" cy="457201"/>
            </a:xfrm>
            <a:prstGeom prst="rect">
              <a:avLst/>
            </a:prstGeom>
          </p:spPr>
        </p:pic>
        <p:grpSp>
          <p:nvGrpSpPr>
            <p:cNvPr id="13" name="Group 12"/>
            <p:cNvGrpSpPr/>
            <p:nvPr/>
          </p:nvGrpSpPr>
          <p:grpSpPr>
            <a:xfrm>
              <a:off x="1418382" y="4653487"/>
              <a:ext cx="309846" cy="312564"/>
              <a:chOff x="1373143" y="5257773"/>
              <a:chExt cx="309846" cy="312564"/>
            </a:xfrm>
          </p:grpSpPr>
          <p:sp>
            <p:nvSpPr>
              <p:cNvPr id="6" name="Rectangle 5"/>
              <p:cNvSpPr/>
              <p:nvPr/>
            </p:nvSpPr>
            <p:spPr bwMode="auto">
              <a:xfrm>
                <a:off x="1399077" y="5321679"/>
                <a:ext cx="121547" cy="18814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13" name="Rectangle 112"/>
              <p:cNvSpPr/>
              <p:nvPr/>
            </p:nvSpPr>
            <p:spPr bwMode="auto">
              <a:xfrm>
                <a:off x="1569006" y="5321679"/>
                <a:ext cx="105394" cy="18814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11" name="Freeform 9"/>
              <p:cNvSpPr>
                <a:spLocks noChangeAspect="1" noEditPoints="1"/>
              </p:cNvSpPr>
              <p:nvPr/>
            </p:nvSpPr>
            <p:spPr bwMode="auto">
              <a:xfrm>
                <a:off x="1373143" y="5257773"/>
                <a:ext cx="309846" cy="312564"/>
              </a:xfrm>
              <a:custGeom>
                <a:avLst/>
                <a:gdLst>
                  <a:gd name="T0" fmla="*/ 92 w 96"/>
                  <a:gd name="T1" fmla="*/ 12 h 96"/>
                  <a:gd name="T2" fmla="*/ 60 w 96"/>
                  <a:gd name="T3" fmla="*/ 12 h 96"/>
                  <a:gd name="T4" fmla="*/ 60 w 96"/>
                  <a:gd name="T5" fmla="*/ 60 h 96"/>
                  <a:gd name="T6" fmla="*/ 84 w 96"/>
                  <a:gd name="T7" fmla="*/ 60 h 96"/>
                  <a:gd name="T8" fmla="*/ 84 w 96"/>
                  <a:gd name="T9" fmla="*/ 64 h 96"/>
                  <a:gd name="T10" fmla="*/ 60 w 96"/>
                  <a:gd name="T11" fmla="*/ 64 h 96"/>
                  <a:gd name="T12" fmla="*/ 60 w 96"/>
                  <a:gd name="T13" fmla="*/ 72 h 96"/>
                  <a:gd name="T14" fmla="*/ 84 w 96"/>
                  <a:gd name="T15" fmla="*/ 72 h 96"/>
                  <a:gd name="T16" fmla="*/ 84 w 96"/>
                  <a:gd name="T17" fmla="*/ 76 h 96"/>
                  <a:gd name="T18" fmla="*/ 60 w 96"/>
                  <a:gd name="T19" fmla="*/ 76 h 96"/>
                  <a:gd name="T20" fmla="*/ 60 w 96"/>
                  <a:gd name="T21" fmla="*/ 84 h 96"/>
                  <a:gd name="T22" fmla="*/ 92 w 96"/>
                  <a:gd name="T23" fmla="*/ 84 h 96"/>
                  <a:gd name="T24" fmla="*/ 96 w 96"/>
                  <a:gd name="T25" fmla="*/ 80 h 96"/>
                  <a:gd name="T26" fmla="*/ 96 w 96"/>
                  <a:gd name="T27" fmla="*/ 16 h 96"/>
                  <a:gd name="T28" fmla="*/ 92 w 96"/>
                  <a:gd name="T29" fmla="*/ 12 h 96"/>
                  <a:gd name="T30" fmla="*/ 66 w 96"/>
                  <a:gd name="T31" fmla="*/ 52 h 96"/>
                  <a:gd name="T32" fmla="*/ 60 w 96"/>
                  <a:gd name="T33" fmla="*/ 50 h 96"/>
                  <a:gd name="T34" fmla="*/ 60 w 96"/>
                  <a:gd name="T35" fmla="*/ 30 h 96"/>
                  <a:gd name="T36" fmla="*/ 68 w 96"/>
                  <a:gd name="T37" fmla="*/ 28 h 96"/>
                  <a:gd name="T38" fmla="*/ 68 w 96"/>
                  <a:gd name="T39" fmla="*/ 40 h 96"/>
                  <a:gd name="T40" fmla="*/ 79 w 96"/>
                  <a:gd name="T41" fmla="*/ 40 h 96"/>
                  <a:gd name="T42" fmla="*/ 66 w 96"/>
                  <a:gd name="T43" fmla="*/ 52 h 96"/>
                  <a:gd name="T44" fmla="*/ 72 w 96"/>
                  <a:gd name="T45" fmla="*/ 36 h 96"/>
                  <a:gd name="T46" fmla="*/ 72 w 96"/>
                  <a:gd name="T47" fmla="*/ 24 h 96"/>
                  <a:gd name="T48" fmla="*/ 84 w 96"/>
                  <a:gd name="T49" fmla="*/ 36 h 96"/>
                  <a:gd name="T50" fmla="*/ 72 w 96"/>
                  <a:gd name="T51" fmla="*/ 36 h 96"/>
                  <a:gd name="T52" fmla="*/ 32 w 96"/>
                  <a:gd name="T53" fmla="*/ 38 h 96"/>
                  <a:gd name="T54" fmla="*/ 33 w 96"/>
                  <a:gd name="T55" fmla="*/ 41 h 96"/>
                  <a:gd name="T56" fmla="*/ 32 w 96"/>
                  <a:gd name="T57" fmla="*/ 44 h 96"/>
                  <a:gd name="T58" fmla="*/ 31 w 96"/>
                  <a:gd name="T59" fmla="*/ 46 h 96"/>
                  <a:gd name="T60" fmla="*/ 29 w 96"/>
                  <a:gd name="T61" fmla="*/ 47 h 96"/>
                  <a:gd name="T62" fmla="*/ 27 w 96"/>
                  <a:gd name="T63" fmla="*/ 47 h 96"/>
                  <a:gd name="T64" fmla="*/ 24 w 96"/>
                  <a:gd name="T65" fmla="*/ 47 h 96"/>
                  <a:gd name="T66" fmla="*/ 24 w 96"/>
                  <a:gd name="T67" fmla="*/ 47 h 96"/>
                  <a:gd name="T68" fmla="*/ 24 w 96"/>
                  <a:gd name="T69" fmla="*/ 35 h 96"/>
                  <a:gd name="T70" fmla="*/ 27 w 96"/>
                  <a:gd name="T71" fmla="*/ 35 h 96"/>
                  <a:gd name="T72" fmla="*/ 29 w 96"/>
                  <a:gd name="T73" fmla="*/ 35 h 96"/>
                  <a:gd name="T74" fmla="*/ 31 w 96"/>
                  <a:gd name="T75" fmla="*/ 36 h 96"/>
                  <a:gd name="T76" fmla="*/ 32 w 96"/>
                  <a:gd name="T77" fmla="*/ 38 h 96"/>
                  <a:gd name="T78" fmla="*/ 0 w 96"/>
                  <a:gd name="T79" fmla="*/ 13 h 96"/>
                  <a:gd name="T80" fmla="*/ 0 w 96"/>
                  <a:gd name="T81" fmla="*/ 83 h 96"/>
                  <a:gd name="T82" fmla="*/ 56 w 96"/>
                  <a:gd name="T83" fmla="*/ 96 h 96"/>
                  <a:gd name="T84" fmla="*/ 56 w 96"/>
                  <a:gd name="T85" fmla="*/ 0 h 96"/>
                  <a:gd name="T86" fmla="*/ 0 w 96"/>
                  <a:gd name="T87" fmla="*/ 13 h 96"/>
                  <a:gd name="T88" fmla="*/ 41 w 96"/>
                  <a:gd name="T89" fmla="*/ 43 h 96"/>
                  <a:gd name="T90" fmla="*/ 40 w 96"/>
                  <a:gd name="T91" fmla="*/ 46 h 96"/>
                  <a:gd name="T92" fmla="*/ 39 w 96"/>
                  <a:gd name="T93" fmla="*/ 48 h 96"/>
                  <a:gd name="T94" fmla="*/ 38 w 96"/>
                  <a:gd name="T95" fmla="*/ 50 h 96"/>
                  <a:gd name="T96" fmla="*/ 35 w 96"/>
                  <a:gd name="T97" fmla="*/ 52 h 96"/>
                  <a:gd name="T98" fmla="*/ 33 w 96"/>
                  <a:gd name="T99" fmla="*/ 53 h 96"/>
                  <a:gd name="T100" fmla="*/ 30 w 96"/>
                  <a:gd name="T101" fmla="*/ 54 h 96"/>
                  <a:gd name="T102" fmla="*/ 27 w 96"/>
                  <a:gd name="T103" fmla="*/ 54 h 96"/>
                  <a:gd name="T104" fmla="*/ 24 w 96"/>
                  <a:gd name="T105" fmla="*/ 54 h 96"/>
                  <a:gd name="T106" fmla="*/ 24 w 96"/>
                  <a:gd name="T107" fmla="*/ 68 h 96"/>
                  <a:gd name="T108" fmla="*/ 16 w 96"/>
                  <a:gd name="T109" fmla="*/ 67 h 96"/>
                  <a:gd name="T110" fmla="*/ 16 w 96"/>
                  <a:gd name="T111" fmla="*/ 29 h 96"/>
                  <a:gd name="T112" fmla="*/ 28 w 96"/>
                  <a:gd name="T113" fmla="*/ 28 h 96"/>
                  <a:gd name="T114" fmla="*/ 34 w 96"/>
                  <a:gd name="T115" fmla="*/ 29 h 96"/>
                  <a:gd name="T116" fmla="*/ 38 w 96"/>
                  <a:gd name="T117" fmla="*/ 31 h 96"/>
                  <a:gd name="T118" fmla="*/ 41 w 96"/>
                  <a:gd name="T119" fmla="*/ 35 h 96"/>
                  <a:gd name="T120" fmla="*/ 41 w 96"/>
                  <a:gd name="T121" fmla="*/ 40 h 96"/>
                  <a:gd name="T122" fmla="*/ 41 w 96"/>
                  <a:gd name="T123" fmla="*/ 4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6" h="96">
                    <a:moveTo>
                      <a:pt x="92" y="12"/>
                    </a:moveTo>
                    <a:cubicBezTo>
                      <a:pt x="60" y="12"/>
                      <a:pt x="60" y="12"/>
                      <a:pt x="60" y="12"/>
                    </a:cubicBezTo>
                    <a:cubicBezTo>
                      <a:pt x="60" y="60"/>
                      <a:pt x="60" y="60"/>
                      <a:pt x="60" y="60"/>
                    </a:cubicBezTo>
                    <a:cubicBezTo>
                      <a:pt x="84" y="60"/>
                      <a:pt x="84" y="60"/>
                      <a:pt x="84" y="60"/>
                    </a:cubicBezTo>
                    <a:cubicBezTo>
                      <a:pt x="84" y="64"/>
                      <a:pt x="84" y="64"/>
                      <a:pt x="84" y="64"/>
                    </a:cubicBezTo>
                    <a:cubicBezTo>
                      <a:pt x="60" y="64"/>
                      <a:pt x="60" y="64"/>
                      <a:pt x="60" y="64"/>
                    </a:cubicBezTo>
                    <a:cubicBezTo>
                      <a:pt x="60" y="72"/>
                      <a:pt x="60" y="72"/>
                      <a:pt x="60" y="72"/>
                    </a:cubicBezTo>
                    <a:cubicBezTo>
                      <a:pt x="84" y="72"/>
                      <a:pt x="84" y="72"/>
                      <a:pt x="84" y="72"/>
                    </a:cubicBezTo>
                    <a:cubicBezTo>
                      <a:pt x="84" y="76"/>
                      <a:pt x="84" y="76"/>
                      <a:pt x="84" y="76"/>
                    </a:cubicBezTo>
                    <a:cubicBezTo>
                      <a:pt x="60" y="76"/>
                      <a:pt x="60" y="76"/>
                      <a:pt x="60" y="76"/>
                    </a:cubicBezTo>
                    <a:cubicBezTo>
                      <a:pt x="60" y="84"/>
                      <a:pt x="60" y="84"/>
                      <a:pt x="60" y="84"/>
                    </a:cubicBezTo>
                    <a:cubicBezTo>
                      <a:pt x="92" y="84"/>
                      <a:pt x="92" y="84"/>
                      <a:pt x="92" y="84"/>
                    </a:cubicBezTo>
                    <a:cubicBezTo>
                      <a:pt x="93" y="84"/>
                      <a:pt x="96" y="81"/>
                      <a:pt x="96" y="80"/>
                    </a:cubicBezTo>
                    <a:cubicBezTo>
                      <a:pt x="96" y="16"/>
                      <a:pt x="96" y="16"/>
                      <a:pt x="96" y="16"/>
                    </a:cubicBezTo>
                    <a:cubicBezTo>
                      <a:pt x="96" y="15"/>
                      <a:pt x="93" y="12"/>
                      <a:pt x="92" y="12"/>
                    </a:cubicBezTo>
                    <a:close/>
                    <a:moveTo>
                      <a:pt x="66" y="52"/>
                    </a:moveTo>
                    <a:cubicBezTo>
                      <a:pt x="64" y="52"/>
                      <a:pt x="62" y="51"/>
                      <a:pt x="60" y="50"/>
                    </a:cubicBezTo>
                    <a:cubicBezTo>
                      <a:pt x="60" y="30"/>
                      <a:pt x="60" y="30"/>
                      <a:pt x="60" y="30"/>
                    </a:cubicBezTo>
                    <a:cubicBezTo>
                      <a:pt x="62" y="29"/>
                      <a:pt x="65" y="28"/>
                      <a:pt x="68" y="28"/>
                    </a:cubicBezTo>
                    <a:cubicBezTo>
                      <a:pt x="68" y="40"/>
                      <a:pt x="68" y="40"/>
                      <a:pt x="68" y="40"/>
                    </a:cubicBezTo>
                    <a:cubicBezTo>
                      <a:pt x="79" y="40"/>
                      <a:pt x="79" y="40"/>
                      <a:pt x="79" y="40"/>
                    </a:cubicBezTo>
                    <a:cubicBezTo>
                      <a:pt x="79" y="47"/>
                      <a:pt x="74" y="52"/>
                      <a:pt x="66" y="52"/>
                    </a:cubicBezTo>
                    <a:close/>
                    <a:moveTo>
                      <a:pt x="72" y="36"/>
                    </a:moveTo>
                    <a:cubicBezTo>
                      <a:pt x="72" y="24"/>
                      <a:pt x="72" y="24"/>
                      <a:pt x="72" y="24"/>
                    </a:cubicBezTo>
                    <a:cubicBezTo>
                      <a:pt x="79" y="24"/>
                      <a:pt x="84" y="29"/>
                      <a:pt x="84" y="36"/>
                    </a:cubicBezTo>
                    <a:lnTo>
                      <a:pt x="72" y="36"/>
                    </a:lnTo>
                    <a:close/>
                    <a:moveTo>
                      <a:pt x="32" y="38"/>
                    </a:moveTo>
                    <a:cubicBezTo>
                      <a:pt x="33" y="39"/>
                      <a:pt x="33" y="40"/>
                      <a:pt x="33" y="41"/>
                    </a:cubicBezTo>
                    <a:cubicBezTo>
                      <a:pt x="33" y="42"/>
                      <a:pt x="33" y="43"/>
                      <a:pt x="32" y="44"/>
                    </a:cubicBezTo>
                    <a:cubicBezTo>
                      <a:pt x="32" y="45"/>
                      <a:pt x="32" y="45"/>
                      <a:pt x="31" y="46"/>
                    </a:cubicBezTo>
                    <a:cubicBezTo>
                      <a:pt x="31" y="46"/>
                      <a:pt x="30" y="47"/>
                      <a:pt x="29" y="47"/>
                    </a:cubicBezTo>
                    <a:cubicBezTo>
                      <a:pt x="29" y="47"/>
                      <a:pt x="28" y="47"/>
                      <a:pt x="27" y="47"/>
                    </a:cubicBezTo>
                    <a:cubicBezTo>
                      <a:pt x="24" y="47"/>
                      <a:pt x="24" y="47"/>
                      <a:pt x="24" y="47"/>
                    </a:cubicBezTo>
                    <a:cubicBezTo>
                      <a:pt x="24" y="47"/>
                      <a:pt x="24" y="47"/>
                      <a:pt x="24" y="47"/>
                    </a:cubicBezTo>
                    <a:cubicBezTo>
                      <a:pt x="24" y="35"/>
                      <a:pt x="24" y="35"/>
                      <a:pt x="24" y="35"/>
                    </a:cubicBezTo>
                    <a:cubicBezTo>
                      <a:pt x="27" y="35"/>
                      <a:pt x="27" y="35"/>
                      <a:pt x="27" y="35"/>
                    </a:cubicBezTo>
                    <a:cubicBezTo>
                      <a:pt x="28" y="35"/>
                      <a:pt x="29" y="35"/>
                      <a:pt x="29" y="35"/>
                    </a:cubicBezTo>
                    <a:cubicBezTo>
                      <a:pt x="30" y="36"/>
                      <a:pt x="31" y="36"/>
                      <a:pt x="31" y="36"/>
                    </a:cubicBezTo>
                    <a:cubicBezTo>
                      <a:pt x="32" y="37"/>
                      <a:pt x="32" y="37"/>
                      <a:pt x="32" y="38"/>
                    </a:cubicBezTo>
                    <a:close/>
                    <a:moveTo>
                      <a:pt x="0" y="13"/>
                    </a:moveTo>
                    <a:cubicBezTo>
                      <a:pt x="0" y="83"/>
                      <a:pt x="0" y="83"/>
                      <a:pt x="0" y="83"/>
                    </a:cubicBezTo>
                    <a:cubicBezTo>
                      <a:pt x="56" y="96"/>
                      <a:pt x="56" y="96"/>
                      <a:pt x="56" y="96"/>
                    </a:cubicBezTo>
                    <a:cubicBezTo>
                      <a:pt x="56" y="0"/>
                      <a:pt x="56" y="0"/>
                      <a:pt x="56" y="0"/>
                    </a:cubicBezTo>
                    <a:lnTo>
                      <a:pt x="0" y="13"/>
                    </a:lnTo>
                    <a:close/>
                    <a:moveTo>
                      <a:pt x="41" y="43"/>
                    </a:moveTo>
                    <a:cubicBezTo>
                      <a:pt x="41" y="44"/>
                      <a:pt x="41" y="45"/>
                      <a:pt x="40" y="46"/>
                    </a:cubicBezTo>
                    <a:cubicBezTo>
                      <a:pt x="40" y="47"/>
                      <a:pt x="40" y="48"/>
                      <a:pt x="39" y="48"/>
                    </a:cubicBezTo>
                    <a:cubicBezTo>
                      <a:pt x="39" y="49"/>
                      <a:pt x="38" y="50"/>
                      <a:pt x="38" y="50"/>
                    </a:cubicBezTo>
                    <a:cubicBezTo>
                      <a:pt x="37" y="51"/>
                      <a:pt x="36" y="52"/>
                      <a:pt x="35" y="52"/>
                    </a:cubicBezTo>
                    <a:cubicBezTo>
                      <a:pt x="35" y="53"/>
                      <a:pt x="34" y="53"/>
                      <a:pt x="33" y="53"/>
                    </a:cubicBezTo>
                    <a:cubicBezTo>
                      <a:pt x="32" y="54"/>
                      <a:pt x="31" y="54"/>
                      <a:pt x="30" y="54"/>
                    </a:cubicBezTo>
                    <a:cubicBezTo>
                      <a:pt x="29" y="54"/>
                      <a:pt x="28" y="54"/>
                      <a:pt x="27" y="54"/>
                    </a:cubicBezTo>
                    <a:cubicBezTo>
                      <a:pt x="24" y="54"/>
                      <a:pt x="24" y="54"/>
                      <a:pt x="24" y="54"/>
                    </a:cubicBezTo>
                    <a:cubicBezTo>
                      <a:pt x="24" y="68"/>
                      <a:pt x="24" y="68"/>
                      <a:pt x="24" y="68"/>
                    </a:cubicBezTo>
                    <a:cubicBezTo>
                      <a:pt x="16" y="67"/>
                      <a:pt x="16" y="67"/>
                      <a:pt x="16" y="67"/>
                    </a:cubicBezTo>
                    <a:cubicBezTo>
                      <a:pt x="16" y="29"/>
                      <a:pt x="16" y="29"/>
                      <a:pt x="16" y="29"/>
                    </a:cubicBezTo>
                    <a:cubicBezTo>
                      <a:pt x="28" y="28"/>
                      <a:pt x="28" y="28"/>
                      <a:pt x="28" y="28"/>
                    </a:cubicBezTo>
                    <a:cubicBezTo>
                      <a:pt x="30" y="28"/>
                      <a:pt x="32" y="28"/>
                      <a:pt x="34" y="29"/>
                    </a:cubicBezTo>
                    <a:cubicBezTo>
                      <a:pt x="35" y="29"/>
                      <a:pt x="37" y="30"/>
                      <a:pt x="38" y="31"/>
                    </a:cubicBezTo>
                    <a:cubicBezTo>
                      <a:pt x="39" y="32"/>
                      <a:pt x="40" y="33"/>
                      <a:pt x="41" y="35"/>
                    </a:cubicBezTo>
                    <a:cubicBezTo>
                      <a:pt x="41" y="36"/>
                      <a:pt x="41" y="38"/>
                      <a:pt x="41" y="40"/>
                    </a:cubicBezTo>
                    <a:cubicBezTo>
                      <a:pt x="41" y="41"/>
                      <a:pt x="41" y="42"/>
                      <a:pt x="41" y="43"/>
                    </a:cubicBezTo>
                    <a:close/>
                  </a:path>
                </a:pathLst>
              </a:custGeom>
              <a:solidFill>
                <a:srgbClr val="E940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94" name="Freeform 91"/>
          <p:cNvSpPr>
            <a:spLocks noChangeAspect="1" noEditPoints="1"/>
          </p:cNvSpPr>
          <p:nvPr/>
        </p:nvSpPr>
        <p:spPr bwMode="auto">
          <a:xfrm>
            <a:off x="2768956" y="5824279"/>
            <a:ext cx="393760" cy="405119"/>
          </a:xfrm>
          <a:custGeom>
            <a:avLst/>
            <a:gdLst>
              <a:gd name="T0" fmla="*/ 0 w 132"/>
              <a:gd name="T1" fmla="*/ 37 h 136"/>
              <a:gd name="T2" fmla="*/ 0 w 132"/>
              <a:gd name="T3" fmla="*/ 117 h 136"/>
              <a:gd name="T4" fmla="*/ 20 w 132"/>
              <a:gd name="T5" fmla="*/ 136 h 136"/>
              <a:gd name="T6" fmla="*/ 112 w 132"/>
              <a:gd name="T7" fmla="*/ 136 h 136"/>
              <a:gd name="T8" fmla="*/ 132 w 132"/>
              <a:gd name="T9" fmla="*/ 117 h 136"/>
              <a:gd name="T10" fmla="*/ 132 w 132"/>
              <a:gd name="T11" fmla="*/ 37 h 136"/>
              <a:gd name="T12" fmla="*/ 112 w 132"/>
              <a:gd name="T13" fmla="*/ 18 h 136"/>
              <a:gd name="T14" fmla="*/ 108 w 132"/>
              <a:gd name="T15" fmla="*/ 18 h 136"/>
              <a:gd name="T16" fmla="*/ 108 w 132"/>
              <a:gd name="T17" fmla="*/ 6 h 136"/>
              <a:gd name="T18" fmla="*/ 102 w 132"/>
              <a:gd name="T19" fmla="*/ 0 h 136"/>
              <a:gd name="T20" fmla="*/ 96 w 132"/>
              <a:gd name="T21" fmla="*/ 6 h 136"/>
              <a:gd name="T22" fmla="*/ 96 w 132"/>
              <a:gd name="T23" fmla="*/ 30 h 136"/>
              <a:gd name="T24" fmla="*/ 91 w 132"/>
              <a:gd name="T25" fmla="*/ 35 h 136"/>
              <a:gd name="T26" fmla="*/ 86 w 132"/>
              <a:gd name="T27" fmla="*/ 30 h 136"/>
              <a:gd name="T28" fmla="*/ 86 w 132"/>
              <a:gd name="T29" fmla="*/ 18 h 136"/>
              <a:gd name="T30" fmla="*/ 75 w 132"/>
              <a:gd name="T31" fmla="*/ 18 h 136"/>
              <a:gd name="T32" fmla="*/ 75 w 132"/>
              <a:gd name="T33" fmla="*/ 6 h 136"/>
              <a:gd name="T34" fmla="*/ 69 w 132"/>
              <a:gd name="T35" fmla="*/ 0 h 136"/>
              <a:gd name="T36" fmla="*/ 63 w 132"/>
              <a:gd name="T37" fmla="*/ 6 h 136"/>
              <a:gd name="T38" fmla="*/ 63 w 132"/>
              <a:gd name="T39" fmla="*/ 30 h 136"/>
              <a:gd name="T40" fmla="*/ 58 w 132"/>
              <a:gd name="T41" fmla="*/ 35 h 136"/>
              <a:gd name="T42" fmla="*/ 53 w 132"/>
              <a:gd name="T43" fmla="*/ 30 h 136"/>
              <a:gd name="T44" fmla="*/ 53 w 132"/>
              <a:gd name="T45" fmla="*/ 18 h 136"/>
              <a:gd name="T46" fmla="*/ 43 w 132"/>
              <a:gd name="T47" fmla="*/ 18 h 136"/>
              <a:gd name="T48" fmla="*/ 43 w 132"/>
              <a:gd name="T49" fmla="*/ 6 h 136"/>
              <a:gd name="T50" fmla="*/ 37 w 132"/>
              <a:gd name="T51" fmla="*/ 0 h 136"/>
              <a:gd name="T52" fmla="*/ 31 w 132"/>
              <a:gd name="T53" fmla="*/ 6 h 136"/>
              <a:gd name="T54" fmla="*/ 31 w 132"/>
              <a:gd name="T55" fmla="*/ 30 h 136"/>
              <a:gd name="T56" fmla="*/ 25 w 132"/>
              <a:gd name="T57" fmla="*/ 35 h 136"/>
              <a:gd name="T58" fmla="*/ 20 w 132"/>
              <a:gd name="T59" fmla="*/ 30 h 136"/>
              <a:gd name="T60" fmla="*/ 20 w 132"/>
              <a:gd name="T61" fmla="*/ 18 h 136"/>
              <a:gd name="T62" fmla="*/ 0 w 132"/>
              <a:gd name="T63" fmla="*/ 37 h 136"/>
              <a:gd name="T64" fmla="*/ 118 w 132"/>
              <a:gd name="T65" fmla="*/ 114 h 136"/>
              <a:gd name="T66" fmla="*/ 111 w 132"/>
              <a:gd name="T67" fmla="*/ 121 h 136"/>
              <a:gd name="T68" fmla="*/ 22 w 132"/>
              <a:gd name="T69" fmla="*/ 121 h 136"/>
              <a:gd name="T70" fmla="*/ 16 w 132"/>
              <a:gd name="T71" fmla="*/ 114 h 136"/>
              <a:gd name="T72" fmla="*/ 16 w 132"/>
              <a:gd name="T73" fmla="*/ 60 h 136"/>
              <a:gd name="T74" fmla="*/ 118 w 132"/>
              <a:gd name="T75" fmla="*/ 60 h 136"/>
              <a:gd name="T76" fmla="*/ 118 w 132"/>
              <a:gd name="T77" fmla="*/ 114 h 136"/>
              <a:gd name="T78" fmla="*/ 75 w 132"/>
              <a:gd name="T79" fmla="*/ 105 h 136"/>
              <a:gd name="T80" fmla="*/ 51 w 132"/>
              <a:gd name="T81" fmla="*/ 105 h 136"/>
              <a:gd name="T82" fmla="*/ 61 w 132"/>
              <a:gd name="T83" fmla="*/ 93 h 136"/>
              <a:gd name="T84" fmla="*/ 64 w 132"/>
              <a:gd name="T85" fmla="*/ 89 h 136"/>
              <a:gd name="T86" fmla="*/ 65 w 132"/>
              <a:gd name="T87" fmla="*/ 86 h 136"/>
              <a:gd name="T88" fmla="*/ 67 w 132"/>
              <a:gd name="T89" fmla="*/ 81 h 136"/>
              <a:gd name="T90" fmla="*/ 66 w 132"/>
              <a:gd name="T91" fmla="*/ 78 h 136"/>
              <a:gd name="T92" fmla="*/ 64 w 132"/>
              <a:gd name="T93" fmla="*/ 77 h 136"/>
              <a:gd name="T94" fmla="*/ 62 w 132"/>
              <a:gd name="T95" fmla="*/ 82 h 136"/>
              <a:gd name="T96" fmla="*/ 62 w 132"/>
              <a:gd name="T97" fmla="*/ 82 h 136"/>
              <a:gd name="T98" fmla="*/ 62 w 132"/>
              <a:gd name="T99" fmla="*/ 83 h 136"/>
              <a:gd name="T100" fmla="*/ 53 w 132"/>
              <a:gd name="T101" fmla="*/ 83 h 136"/>
              <a:gd name="T102" fmla="*/ 53 w 132"/>
              <a:gd name="T103" fmla="*/ 82 h 136"/>
              <a:gd name="T104" fmla="*/ 56 w 132"/>
              <a:gd name="T105" fmla="*/ 73 h 136"/>
              <a:gd name="T106" fmla="*/ 65 w 132"/>
              <a:gd name="T107" fmla="*/ 70 h 136"/>
              <a:gd name="T108" fmla="*/ 73 w 132"/>
              <a:gd name="T109" fmla="*/ 73 h 136"/>
              <a:gd name="T110" fmla="*/ 76 w 132"/>
              <a:gd name="T111" fmla="*/ 81 h 136"/>
              <a:gd name="T112" fmla="*/ 74 w 132"/>
              <a:gd name="T113" fmla="*/ 89 h 136"/>
              <a:gd name="T114" fmla="*/ 71 w 132"/>
              <a:gd name="T115" fmla="*/ 93 h 136"/>
              <a:gd name="T116" fmla="*/ 67 w 132"/>
              <a:gd name="T117" fmla="*/ 98 h 136"/>
              <a:gd name="T118" fmla="*/ 71 w 132"/>
              <a:gd name="T119" fmla="*/ 97 h 136"/>
              <a:gd name="T120" fmla="*/ 75 w 132"/>
              <a:gd name="T121" fmla="*/ 97 h 136"/>
              <a:gd name="T122" fmla="*/ 75 w 132"/>
              <a:gd name="T123" fmla="*/ 10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 h="136">
                <a:moveTo>
                  <a:pt x="0" y="37"/>
                </a:moveTo>
                <a:cubicBezTo>
                  <a:pt x="0" y="117"/>
                  <a:pt x="0" y="117"/>
                  <a:pt x="0" y="117"/>
                </a:cubicBezTo>
                <a:cubicBezTo>
                  <a:pt x="0" y="128"/>
                  <a:pt x="9" y="136"/>
                  <a:pt x="20" y="136"/>
                </a:cubicBezTo>
                <a:cubicBezTo>
                  <a:pt x="112" y="136"/>
                  <a:pt x="112" y="136"/>
                  <a:pt x="112" y="136"/>
                </a:cubicBezTo>
                <a:cubicBezTo>
                  <a:pt x="123" y="136"/>
                  <a:pt x="132" y="128"/>
                  <a:pt x="132" y="117"/>
                </a:cubicBezTo>
                <a:cubicBezTo>
                  <a:pt x="132" y="37"/>
                  <a:pt x="132" y="37"/>
                  <a:pt x="132" y="37"/>
                </a:cubicBezTo>
                <a:cubicBezTo>
                  <a:pt x="132" y="26"/>
                  <a:pt x="123" y="18"/>
                  <a:pt x="112" y="18"/>
                </a:cubicBezTo>
                <a:cubicBezTo>
                  <a:pt x="108" y="18"/>
                  <a:pt x="108" y="18"/>
                  <a:pt x="108" y="18"/>
                </a:cubicBezTo>
                <a:cubicBezTo>
                  <a:pt x="108" y="6"/>
                  <a:pt x="108" y="6"/>
                  <a:pt x="108" y="6"/>
                </a:cubicBezTo>
                <a:cubicBezTo>
                  <a:pt x="108" y="2"/>
                  <a:pt x="106" y="0"/>
                  <a:pt x="102" y="0"/>
                </a:cubicBezTo>
                <a:cubicBezTo>
                  <a:pt x="99" y="0"/>
                  <a:pt x="96" y="2"/>
                  <a:pt x="96" y="6"/>
                </a:cubicBezTo>
                <a:cubicBezTo>
                  <a:pt x="96" y="30"/>
                  <a:pt x="96" y="30"/>
                  <a:pt x="96" y="30"/>
                </a:cubicBezTo>
                <a:cubicBezTo>
                  <a:pt x="96" y="33"/>
                  <a:pt x="94" y="35"/>
                  <a:pt x="91" y="35"/>
                </a:cubicBezTo>
                <a:cubicBezTo>
                  <a:pt x="88" y="35"/>
                  <a:pt x="86" y="33"/>
                  <a:pt x="86" y="30"/>
                </a:cubicBezTo>
                <a:cubicBezTo>
                  <a:pt x="86" y="18"/>
                  <a:pt x="86" y="18"/>
                  <a:pt x="86" y="18"/>
                </a:cubicBezTo>
                <a:cubicBezTo>
                  <a:pt x="75" y="18"/>
                  <a:pt x="75" y="18"/>
                  <a:pt x="75" y="18"/>
                </a:cubicBezTo>
                <a:cubicBezTo>
                  <a:pt x="75" y="6"/>
                  <a:pt x="75" y="6"/>
                  <a:pt x="75" y="6"/>
                </a:cubicBezTo>
                <a:cubicBezTo>
                  <a:pt x="75" y="2"/>
                  <a:pt x="73" y="0"/>
                  <a:pt x="69" y="0"/>
                </a:cubicBezTo>
                <a:cubicBezTo>
                  <a:pt x="66" y="0"/>
                  <a:pt x="63" y="2"/>
                  <a:pt x="63" y="6"/>
                </a:cubicBezTo>
                <a:cubicBezTo>
                  <a:pt x="63" y="30"/>
                  <a:pt x="63" y="30"/>
                  <a:pt x="63" y="30"/>
                </a:cubicBezTo>
                <a:cubicBezTo>
                  <a:pt x="63" y="33"/>
                  <a:pt x="61" y="35"/>
                  <a:pt x="58" y="35"/>
                </a:cubicBezTo>
                <a:cubicBezTo>
                  <a:pt x="55" y="35"/>
                  <a:pt x="53" y="33"/>
                  <a:pt x="53" y="30"/>
                </a:cubicBezTo>
                <a:cubicBezTo>
                  <a:pt x="53" y="18"/>
                  <a:pt x="53" y="18"/>
                  <a:pt x="53" y="18"/>
                </a:cubicBezTo>
                <a:cubicBezTo>
                  <a:pt x="43" y="18"/>
                  <a:pt x="43" y="18"/>
                  <a:pt x="43" y="18"/>
                </a:cubicBezTo>
                <a:cubicBezTo>
                  <a:pt x="43" y="6"/>
                  <a:pt x="43" y="6"/>
                  <a:pt x="43" y="6"/>
                </a:cubicBezTo>
                <a:cubicBezTo>
                  <a:pt x="43" y="2"/>
                  <a:pt x="40" y="0"/>
                  <a:pt x="37" y="0"/>
                </a:cubicBezTo>
                <a:cubicBezTo>
                  <a:pt x="33" y="0"/>
                  <a:pt x="31" y="2"/>
                  <a:pt x="31" y="6"/>
                </a:cubicBezTo>
                <a:cubicBezTo>
                  <a:pt x="31" y="30"/>
                  <a:pt x="31" y="30"/>
                  <a:pt x="31" y="30"/>
                </a:cubicBezTo>
                <a:cubicBezTo>
                  <a:pt x="31" y="33"/>
                  <a:pt x="28" y="35"/>
                  <a:pt x="25" y="35"/>
                </a:cubicBezTo>
                <a:cubicBezTo>
                  <a:pt x="22" y="35"/>
                  <a:pt x="20" y="33"/>
                  <a:pt x="20" y="30"/>
                </a:cubicBezTo>
                <a:cubicBezTo>
                  <a:pt x="20" y="18"/>
                  <a:pt x="20" y="18"/>
                  <a:pt x="20" y="18"/>
                </a:cubicBezTo>
                <a:cubicBezTo>
                  <a:pt x="9" y="18"/>
                  <a:pt x="0" y="26"/>
                  <a:pt x="0" y="37"/>
                </a:cubicBezTo>
                <a:close/>
                <a:moveTo>
                  <a:pt x="118" y="114"/>
                </a:moveTo>
                <a:cubicBezTo>
                  <a:pt x="118" y="118"/>
                  <a:pt x="115" y="121"/>
                  <a:pt x="111" y="121"/>
                </a:cubicBezTo>
                <a:cubicBezTo>
                  <a:pt x="22" y="121"/>
                  <a:pt x="22" y="121"/>
                  <a:pt x="22" y="121"/>
                </a:cubicBezTo>
                <a:cubicBezTo>
                  <a:pt x="18" y="121"/>
                  <a:pt x="16" y="118"/>
                  <a:pt x="16" y="114"/>
                </a:cubicBezTo>
                <a:cubicBezTo>
                  <a:pt x="16" y="60"/>
                  <a:pt x="16" y="60"/>
                  <a:pt x="16" y="60"/>
                </a:cubicBezTo>
                <a:cubicBezTo>
                  <a:pt x="118" y="60"/>
                  <a:pt x="118" y="60"/>
                  <a:pt x="118" y="60"/>
                </a:cubicBezTo>
                <a:lnTo>
                  <a:pt x="118" y="114"/>
                </a:lnTo>
                <a:close/>
                <a:moveTo>
                  <a:pt x="75" y="105"/>
                </a:moveTo>
                <a:cubicBezTo>
                  <a:pt x="51" y="105"/>
                  <a:pt x="51" y="105"/>
                  <a:pt x="51" y="105"/>
                </a:cubicBezTo>
                <a:cubicBezTo>
                  <a:pt x="61" y="93"/>
                  <a:pt x="61" y="93"/>
                  <a:pt x="61" y="93"/>
                </a:cubicBezTo>
                <a:cubicBezTo>
                  <a:pt x="62" y="91"/>
                  <a:pt x="63" y="90"/>
                  <a:pt x="64" y="89"/>
                </a:cubicBezTo>
                <a:cubicBezTo>
                  <a:pt x="64" y="88"/>
                  <a:pt x="65" y="87"/>
                  <a:pt x="65" y="86"/>
                </a:cubicBezTo>
                <a:cubicBezTo>
                  <a:pt x="66" y="84"/>
                  <a:pt x="67" y="82"/>
                  <a:pt x="67" y="81"/>
                </a:cubicBezTo>
                <a:cubicBezTo>
                  <a:pt x="67" y="80"/>
                  <a:pt x="66" y="79"/>
                  <a:pt x="66" y="78"/>
                </a:cubicBezTo>
                <a:cubicBezTo>
                  <a:pt x="66" y="78"/>
                  <a:pt x="65" y="77"/>
                  <a:pt x="64" y="77"/>
                </a:cubicBezTo>
                <a:cubicBezTo>
                  <a:pt x="63" y="77"/>
                  <a:pt x="62" y="79"/>
                  <a:pt x="62" y="82"/>
                </a:cubicBezTo>
                <a:cubicBezTo>
                  <a:pt x="62" y="82"/>
                  <a:pt x="62" y="82"/>
                  <a:pt x="62" y="82"/>
                </a:cubicBezTo>
                <a:cubicBezTo>
                  <a:pt x="62" y="82"/>
                  <a:pt x="62" y="83"/>
                  <a:pt x="62" y="83"/>
                </a:cubicBezTo>
                <a:cubicBezTo>
                  <a:pt x="53" y="83"/>
                  <a:pt x="53" y="83"/>
                  <a:pt x="53" y="83"/>
                </a:cubicBezTo>
                <a:cubicBezTo>
                  <a:pt x="53" y="82"/>
                  <a:pt x="53" y="82"/>
                  <a:pt x="53" y="82"/>
                </a:cubicBezTo>
                <a:cubicBezTo>
                  <a:pt x="53" y="78"/>
                  <a:pt x="54" y="75"/>
                  <a:pt x="56" y="73"/>
                </a:cubicBezTo>
                <a:cubicBezTo>
                  <a:pt x="58" y="71"/>
                  <a:pt x="61" y="70"/>
                  <a:pt x="65" y="70"/>
                </a:cubicBezTo>
                <a:cubicBezTo>
                  <a:pt x="68" y="70"/>
                  <a:pt x="71" y="71"/>
                  <a:pt x="73" y="73"/>
                </a:cubicBezTo>
                <a:cubicBezTo>
                  <a:pt x="75" y="75"/>
                  <a:pt x="76" y="78"/>
                  <a:pt x="76" y="81"/>
                </a:cubicBezTo>
                <a:cubicBezTo>
                  <a:pt x="76" y="84"/>
                  <a:pt x="75" y="87"/>
                  <a:pt x="74" y="89"/>
                </a:cubicBezTo>
                <a:cubicBezTo>
                  <a:pt x="73" y="91"/>
                  <a:pt x="72" y="92"/>
                  <a:pt x="71" y="93"/>
                </a:cubicBezTo>
                <a:cubicBezTo>
                  <a:pt x="70" y="95"/>
                  <a:pt x="68" y="96"/>
                  <a:pt x="67" y="98"/>
                </a:cubicBezTo>
                <a:cubicBezTo>
                  <a:pt x="68" y="98"/>
                  <a:pt x="70" y="97"/>
                  <a:pt x="71" y="97"/>
                </a:cubicBezTo>
                <a:cubicBezTo>
                  <a:pt x="72" y="97"/>
                  <a:pt x="74" y="97"/>
                  <a:pt x="75" y="97"/>
                </a:cubicBezTo>
                <a:lnTo>
                  <a:pt x="75" y="10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0071" y="1733618"/>
            <a:ext cx="3716212" cy="2061781"/>
          </a:xfrm>
          <a:prstGeom prst="rect">
            <a:avLst/>
          </a:prstGeom>
        </p:spPr>
      </p:pic>
      <p:sp>
        <p:nvSpPr>
          <p:cNvPr id="7" name="Rectangle 6"/>
          <p:cNvSpPr/>
          <p:nvPr/>
        </p:nvSpPr>
        <p:spPr bwMode="auto">
          <a:xfrm>
            <a:off x="1752498" y="2263775"/>
            <a:ext cx="2324100" cy="886024"/>
          </a:xfrm>
          <a:prstGeom prst="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5" name="Group 14"/>
          <p:cNvGrpSpPr/>
          <p:nvPr/>
        </p:nvGrpSpPr>
        <p:grpSpPr>
          <a:xfrm>
            <a:off x="8361290" y="1579049"/>
            <a:ext cx="2707203" cy="2066829"/>
            <a:chOff x="8334245" y="1579049"/>
            <a:chExt cx="2871917" cy="2192581"/>
          </a:xfrm>
        </p:grpSpPr>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007309" y="1585387"/>
              <a:ext cx="1198853" cy="2179733"/>
            </a:xfrm>
            <a:prstGeom prst="rect">
              <a:avLst/>
            </a:prstGeom>
          </p:spPr>
        </p:pic>
        <p:pic>
          <p:nvPicPr>
            <p:cNvPr id="14" name="Picture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334245" y="1579049"/>
              <a:ext cx="1198132" cy="2192581"/>
            </a:xfrm>
            <a:prstGeom prst="rect">
              <a:avLst/>
            </a:prstGeom>
          </p:spPr>
        </p:pic>
      </p:grpSp>
      <p:pic>
        <p:nvPicPr>
          <p:cNvPr id="5" name="Picture 4"/>
          <p:cNvPicPr>
            <a:picLocks noChangeAspect="1"/>
          </p:cNvPicPr>
          <p:nvPr/>
        </p:nvPicPr>
        <p:blipFill rotWithShape="1">
          <a:blip r:embed="rId9" cstate="print">
            <a:extLst>
              <a:ext uri="{28A0092B-C50C-407E-A947-70E740481C1C}">
                <a14:useLocalDpi xmlns:a14="http://schemas.microsoft.com/office/drawing/2010/main" val="0"/>
              </a:ext>
            </a:extLst>
          </a:blip>
          <a:srcRect l="630" t="1" b="1024"/>
          <a:stretch/>
        </p:blipFill>
        <p:spPr>
          <a:xfrm>
            <a:off x="4331494" y="1733618"/>
            <a:ext cx="3397239" cy="2040663"/>
          </a:xfrm>
          <a:prstGeom prst="rect">
            <a:avLst/>
          </a:prstGeom>
        </p:spPr>
      </p:pic>
      <p:sp>
        <p:nvSpPr>
          <p:cNvPr id="49" name="Rectangle 48"/>
          <p:cNvSpPr/>
          <p:nvPr/>
        </p:nvSpPr>
        <p:spPr bwMode="auto">
          <a:xfrm>
            <a:off x="6975474" y="2149475"/>
            <a:ext cx="720725" cy="1546225"/>
          </a:xfrm>
          <a:prstGeom prst="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596854017"/>
      </p:ext>
    </p:extLst>
  </p:cSld>
  <p:clrMapOvr>
    <a:masterClrMapping/>
  </p:clrMapOvr>
  <p:transition>
    <p:fade/>
  </p:transition>
  <p:timing>
    <p:tnLst>
      <p:par>
        <p:cTn id="1" dur="indefinite" restart="never" nodeType="tmRoot">
          <p:childTnLst>
            <p:par>
              <p:cTn id="2"/>
            </p:par>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5" name="Rectangle 4"/>
          <p:cNvSpPr/>
          <p:nvPr/>
        </p:nvSpPr>
        <p:spPr bwMode="auto">
          <a:xfrm>
            <a:off x="274638" y="296863"/>
            <a:ext cx="6136640" cy="548640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 name="Content Placeholder 2"/>
          <p:cNvSpPr>
            <a:spLocks noGrp="1"/>
          </p:cNvSpPr>
          <p:nvPr>
            <p:ph type="body" sz="quarter" idx="10"/>
          </p:nvPr>
        </p:nvSpPr>
        <p:spPr>
          <a:xfrm>
            <a:off x="457200" y="1189177"/>
            <a:ext cx="5659120" cy="4167038"/>
          </a:xfrm>
        </p:spPr>
        <p:txBody>
          <a:bodyPr/>
          <a:lstStyle/>
          <a:p>
            <a:r>
              <a:rPr lang="en-US" dirty="0" smtClean="0"/>
              <a:t>Set the stage</a:t>
            </a:r>
          </a:p>
          <a:p>
            <a:pPr lvl="1"/>
            <a:r>
              <a:rPr lang="en-US" dirty="0" smtClean="0"/>
              <a:t>How do Apps for Office, O365, and Azure make creating line of business apps in the cloud possible?</a:t>
            </a:r>
          </a:p>
          <a:p>
            <a:r>
              <a:rPr lang="en-US" dirty="0" err="1" smtClean="0"/>
              <a:t>SuperUltraMega</a:t>
            </a:r>
            <a:r>
              <a:rPr lang="en-US" dirty="0" smtClean="0"/>
              <a:t> Demo</a:t>
            </a:r>
          </a:p>
          <a:p>
            <a:pPr lvl="1"/>
            <a:r>
              <a:rPr lang="en-US" dirty="0" smtClean="0"/>
              <a:t>Innovation Management</a:t>
            </a:r>
          </a:p>
          <a:p>
            <a:r>
              <a:rPr lang="en-US" dirty="0" smtClean="0"/>
              <a:t>Walkthrough</a:t>
            </a:r>
          </a:p>
          <a:p>
            <a:r>
              <a:rPr lang="en-US" dirty="0" smtClean="0"/>
              <a:t>Wrap up </a:t>
            </a:r>
            <a:endParaRPr lang="en-US" dirty="0"/>
          </a:p>
        </p:txBody>
      </p:sp>
      <p:sp>
        <p:nvSpPr>
          <p:cNvPr id="2" name="Title 1"/>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874397526"/>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3846441" y="1991955"/>
            <a:ext cx="4188731" cy="4349386"/>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a:xfrm>
            <a:off x="289336" y="124743"/>
            <a:ext cx="11653523" cy="1796217"/>
          </a:xfrm>
        </p:spPr>
        <p:txBody>
          <a:bodyPr/>
          <a:lstStyle/>
          <a:p>
            <a:r>
              <a:rPr lang="en-US" sz="8800" dirty="0" smtClean="0"/>
              <a:t>Key Takeaways</a:t>
            </a:r>
            <a:endParaRPr lang="en-US" sz="8800" dirty="0"/>
          </a:p>
        </p:txBody>
      </p:sp>
      <p:sp>
        <p:nvSpPr>
          <p:cNvPr id="4" name="Rectangle 3"/>
          <p:cNvSpPr/>
          <p:nvPr/>
        </p:nvSpPr>
        <p:spPr>
          <a:xfrm>
            <a:off x="8175009" y="1395578"/>
            <a:ext cx="3767850" cy="5016758"/>
          </a:xfrm>
          <a:prstGeom prst="rect">
            <a:avLst/>
          </a:prstGeom>
        </p:spPr>
        <p:txBody>
          <a:bodyPr wrap="square">
            <a:spAutoFit/>
          </a:bodyPr>
          <a:lstStyle/>
          <a:p>
            <a:pPr algn="ctr"/>
            <a:r>
              <a:rPr lang="en-US" sz="3200" dirty="0"/>
              <a:t>With the </a:t>
            </a:r>
            <a:r>
              <a:rPr lang="en-US" sz="3200" dirty="0" smtClean="0"/>
              <a:t>cloud </a:t>
            </a:r>
            <a:r>
              <a:rPr lang="en-US" sz="3200" dirty="0"/>
              <a:t>app model for </a:t>
            </a:r>
            <a:r>
              <a:rPr lang="en-US" sz="3200" dirty="0" smtClean="0"/>
              <a:t>SharePoint, Apps for Office, and Azure </a:t>
            </a:r>
            <a:r>
              <a:rPr lang="en-US" sz="3200" b="1" dirty="0" smtClean="0"/>
              <a:t>you can create cloud hosted line of business applications </a:t>
            </a:r>
            <a:r>
              <a:rPr lang="en-US" sz="3200" dirty="0" smtClean="0"/>
              <a:t>for a mobile workforce.</a:t>
            </a:r>
            <a:endParaRPr lang="en-US" sz="3200" dirty="0"/>
          </a:p>
        </p:txBody>
      </p:sp>
      <p:pic>
        <p:nvPicPr>
          <p:cNvPr id="7" name="Picture 6"/>
          <p:cNvPicPr>
            <a:picLocks noChangeAspect="1"/>
          </p:cNvPicPr>
          <p:nvPr/>
        </p:nvPicPr>
        <p:blipFill>
          <a:blip r:embed="rId4"/>
          <a:stretch>
            <a:fillRect/>
          </a:stretch>
        </p:blipFill>
        <p:spPr>
          <a:xfrm>
            <a:off x="172402" y="2352620"/>
            <a:ext cx="3931145" cy="4357017"/>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5"/>
          <a:stretch>
            <a:fillRect/>
          </a:stretch>
        </p:blipFill>
        <p:spPr>
          <a:xfrm>
            <a:off x="399316" y="1441953"/>
            <a:ext cx="4101175" cy="303199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833159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 presetClass="entr" presetSubtype="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1000" fill="hold"/>
                                        <p:tgtEl>
                                          <p:spTgt spid="6"/>
                                        </p:tgtEl>
                                        <p:attrNameLst>
                                          <p:attrName>ppt_x</p:attrName>
                                        </p:attrNameLst>
                                      </p:cBhvr>
                                      <p:tavLst>
                                        <p:tav tm="0">
                                          <p:val>
                                            <p:strVal val="1+#ppt_w/2"/>
                                          </p:val>
                                        </p:tav>
                                        <p:tav tm="100000">
                                          <p:val>
                                            <p:strVal val="#ppt_x"/>
                                          </p:val>
                                        </p:tav>
                                      </p:tavLst>
                                    </p:anim>
                                    <p:anim calcmode="lin" valueType="num">
                                      <p:cBhvr additive="base">
                                        <p:cTn id="17" dur="100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1" presetClass="entr" presetSubtype="1"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heel(1)">
                                      <p:cBhvr>
                                        <p:cTn id="2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Scenario Overview</a:t>
            </a:r>
            <a:endParaRPr lang="en-US" dirty="0"/>
          </a:p>
        </p:txBody>
      </p:sp>
      <p:sp>
        <p:nvSpPr>
          <p:cNvPr id="3" name="Text Placeholder 2"/>
          <p:cNvSpPr>
            <a:spLocks noGrp="1"/>
          </p:cNvSpPr>
          <p:nvPr>
            <p:ph type="body" sz="quarter" idx="10"/>
          </p:nvPr>
        </p:nvSpPr>
        <p:spPr>
          <a:xfrm>
            <a:off x="269241" y="1189176"/>
            <a:ext cx="5376230" cy="4883837"/>
          </a:xfrm>
        </p:spPr>
        <p:txBody>
          <a:bodyPr/>
          <a:lstStyle/>
          <a:p>
            <a:r>
              <a:rPr lang="en-US" dirty="0" smtClean="0"/>
              <a:t>Business Objectives</a:t>
            </a:r>
          </a:p>
          <a:p>
            <a:pPr lvl="1"/>
            <a:r>
              <a:rPr lang="en-US" sz="2400" dirty="0" smtClean="0"/>
              <a:t>Company wishes to create a mobile enabled toolset to enable innovation management processes to </a:t>
            </a:r>
            <a:r>
              <a:rPr lang="en-US" sz="2400" dirty="0"/>
              <a:t>generate a series of innovative ideas for new products/additions to existing </a:t>
            </a:r>
            <a:r>
              <a:rPr lang="en-US" sz="2400" dirty="0" smtClean="0"/>
              <a:t>products</a:t>
            </a:r>
          </a:p>
          <a:p>
            <a:pPr lvl="1"/>
            <a:r>
              <a:rPr lang="en-US" sz="2400" dirty="0" smtClean="0"/>
              <a:t>Iterate </a:t>
            </a:r>
            <a:r>
              <a:rPr lang="en-US" sz="2400" dirty="0"/>
              <a:t>on the set of ideas to select the top 2-3 to </a:t>
            </a:r>
            <a:r>
              <a:rPr lang="en-US" sz="2400" dirty="0" smtClean="0"/>
              <a:t>prototype</a:t>
            </a:r>
          </a:p>
          <a:p>
            <a:pPr lvl="1"/>
            <a:r>
              <a:rPr lang="en-US" sz="2400" dirty="0" smtClean="0"/>
              <a:t>Select </a:t>
            </a:r>
            <a:r>
              <a:rPr lang="en-US" sz="2400" dirty="0"/>
              <a:t>a final design to hand off to Engineering for full </a:t>
            </a:r>
            <a:r>
              <a:rPr lang="en-US" sz="2400" dirty="0" smtClean="0"/>
              <a:t>implementation</a:t>
            </a:r>
            <a:endParaRPr lang="en-US" sz="2400" dirty="0"/>
          </a:p>
        </p:txBody>
      </p:sp>
      <p:sp>
        <p:nvSpPr>
          <p:cNvPr id="4" name="Text Placeholder 3"/>
          <p:cNvSpPr>
            <a:spLocks noGrp="1"/>
          </p:cNvSpPr>
          <p:nvPr>
            <p:ph type="body" sz="quarter" idx="11"/>
          </p:nvPr>
        </p:nvSpPr>
        <p:spPr>
          <a:xfrm>
            <a:off x="5647789" y="1189176"/>
            <a:ext cx="6274973" cy="3362267"/>
          </a:xfrm>
        </p:spPr>
        <p:txBody>
          <a:bodyPr/>
          <a:lstStyle/>
          <a:p>
            <a:pPr lvl="0">
              <a:buClr>
                <a:srgbClr val="0072C6"/>
              </a:buClr>
            </a:pPr>
            <a:r>
              <a:rPr lang="en-US" dirty="0">
                <a:gradFill>
                  <a:gsLst>
                    <a:gs pos="5109">
                      <a:srgbClr val="0072C6"/>
                    </a:gs>
                    <a:gs pos="100000">
                      <a:srgbClr val="0072C6"/>
                    </a:gs>
                  </a:gsLst>
                  <a:lin ang="5400000" scaled="0"/>
                </a:gradFill>
              </a:rPr>
              <a:t>Technical Objectives</a:t>
            </a:r>
          </a:p>
          <a:p>
            <a:pPr lvl="1">
              <a:buClr>
                <a:srgbClr val="505050"/>
              </a:buClr>
            </a:pPr>
            <a:r>
              <a:rPr lang="en-US" sz="2400" dirty="0">
                <a:gradFill>
                  <a:gsLst>
                    <a:gs pos="1250">
                      <a:srgbClr val="505050"/>
                    </a:gs>
                    <a:gs pos="100000">
                      <a:srgbClr val="505050"/>
                    </a:gs>
                  </a:gsLst>
                  <a:lin ang="5400000" scaled="0"/>
                </a:gradFill>
              </a:rPr>
              <a:t>Develop a 100% cloud-based solution using web browsers, Microsoft Office applications and mobile devices to access the toolset</a:t>
            </a:r>
          </a:p>
          <a:p>
            <a:pPr lvl="0">
              <a:buClr>
                <a:srgbClr val="0072C6"/>
              </a:buClr>
            </a:pPr>
            <a:endParaRPr lang="en-US" dirty="0" smtClean="0">
              <a:gradFill>
                <a:gsLst>
                  <a:gs pos="5109">
                    <a:srgbClr val="0072C6"/>
                  </a:gs>
                  <a:gs pos="100000">
                    <a:srgbClr val="0072C6"/>
                  </a:gs>
                </a:gsLst>
                <a:lin ang="5400000" scaled="0"/>
              </a:gradFill>
            </a:endParaRPr>
          </a:p>
          <a:p>
            <a:endParaRPr lang="en-US" dirty="0"/>
          </a:p>
        </p:txBody>
      </p:sp>
    </p:spTree>
    <p:extLst>
      <p:ext uri="{BB962C8B-B14F-4D97-AF65-F5344CB8AC3E}">
        <p14:creationId xmlns:p14="http://schemas.microsoft.com/office/powerpoint/2010/main" val="30520014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Effect transition="in" filter="fade">
                                      <p:cBhvr>
                                        <p:cTn id="25" dur="1000"/>
                                        <p:tgtEl>
                                          <p:spTgt spid="4">
                                            <p:txEl>
                                              <p:pRg st="0" end="0"/>
                                            </p:txEl>
                                          </p:spTgt>
                                        </p:tgtEl>
                                      </p:cBhvr>
                                    </p:animEffect>
                                    <p:anim calcmode="lin" valueType="num">
                                      <p:cBhvr>
                                        <p:cTn id="26"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7" dur="1000" fill="hold"/>
                                        <p:tgtEl>
                                          <p:spTgt spid="4">
                                            <p:txEl>
                                              <p:pRg st="0" end="0"/>
                                            </p:txEl>
                                          </p:spTgt>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4">
                                            <p:txEl>
                                              <p:pRg st="1" end="1"/>
                                            </p:txEl>
                                          </p:spTgt>
                                        </p:tgtEl>
                                        <p:attrNameLst>
                                          <p:attrName>style.visibility</p:attrName>
                                        </p:attrNameLst>
                                      </p:cBhvr>
                                      <p:to>
                                        <p:strVal val="visible"/>
                                      </p:to>
                                    </p:set>
                                    <p:animEffect transition="in" filter="fade">
                                      <p:cBhvr>
                                        <p:cTn id="30" dur="1000"/>
                                        <p:tgtEl>
                                          <p:spTgt spid="4">
                                            <p:txEl>
                                              <p:pRg st="1" end="1"/>
                                            </p:txEl>
                                          </p:spTgt>
                                        </p:tgtEl>
                                      </p:cBhvr>
                                    </p:animEffect>
                                    <p:anim calcmode="lin" valueType="num">
                                      <p:cBhvr>
                                        <p:cTn id="31"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32"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03438" y="1229111"/>
            <a:ext cx="8058229" cy="1793104"/>
          </a:xfrm>
        </p:spPr>
        <p:txBody>
          <a:bodyPr/>
          <a:lstStyle/>
          <a:p>
            <a:r>
              <a:rPr lang="en-US" b="1" dirty="0" smtClean="0">
                <a:latin typeface="+mn-lt"/>
              </a:rPr>
              <a:t>Innovation Management </a:t>
            </a:r>
            <a:r>
              <a:rPr lang="en-US" dirty="0" smtClean="0"/>
              <a:t>is one </a:t>
            </a:r>
            <a:r>
              <a:rPr lang="en-US" dirty="0"/>
              <a:t>of the top 10 business processes identified in a recent MS </a:t>
            </a:r>
            <a:r>
              <a:rPr lang="en-US" dirty="0" smtClean="0"/>
              <a:t>survey.</a:t>
            </a:r>
            <a:endParaRPr lang="en-US" dirty="0"/>
          </a:p>
        </p:txBody>
      </p:sp>
    </p:spTree>
    <p:extLst>
      <p:ext uri="{BB962C8B-B14F-4D97-AF65-F5344CB8AC3E}">
        <p14:creationId xmlns:p14="http://schemas.microsoft.com/office/powerpoint/2010/main" val="27006452"/>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Dev_Template" id="{3CEC72EA-3862-4FAE-8E59-14FEC61C09A5}" vid="{D22EE48B-31ED-4E29-97C6-F232FE185A9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50B36EF-E628-4EDE-8436-1C976EA99CE6}"/>
</file>

<file path=customXml/itemProps2.xml><?xml version="1.0" encoding="utf-8"?>
<ds:datastoreItem xmlns:ds="http://schemas.openxmlformats.org/officeDocument/2006/customXml" ds:itemID="{9539FE11-243D-468C-97E6-E51F6365C67F}"/>
</file>

<file path=customXml/itemProps3.xml><?xml version="1.0" encoding="utf-8"?>
<ds:datastoreItem xmlns:ds="http://schemas.openxmlformats.org/officeDocument/2006/customXml" ds:itemID="{5E06FC8B-BF1A-471B-9EB5-3039EE31DD85}"/>
</file>

<file path=docProps/app.xml><?xml version="1.0" encoding="utf-8"?>
<Properties xmlns="http://schemas.openxmlformats.org/officeDocument/2006/extended-properties" xmlns:vt="http://schemas.openxmlformats.org/officeDocument/2006/docPropsVTypes">
  <Template/>
  <TotalTime>6629</TotalTime>
  <Words>1722</Words>
  <Application>Microsoft Office PowerPoint</Application>
  <PresentationFormat>Widescreen</PresentationFormat>
  <Paragraphs>398</Paragraphs>
  <Slides>48</Slides>
  <Notes>34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48</vt:i4>
      </vt:variant>
    </vt:vector>
  </HeadingPairs>
  <TitlesOfParts>
    <vt:vector size="56" baseType="lpstr">
      <vt:lpstr>PMingLiU-ExtB</vt:lpstr>
      <vt:lpstr>Arial</vt:lpstr>
      <vt:lpstr>Calibri</vt:lpstr>
      <vt:lpstr>Consolas</vt:lpstr>
      <vt:lpstr>Segoe UI</vt:lpstr>
      <vt:lpstr>Segoe UI Light</vt:lpstr>
      <vt:lpstr>Wingdings</vt:lpstr>
      <vt:lpstr>5-30499_SPC_2014_Dev_Template_16x9</vt:lpstr>
      <vt:lpstr>PowerPoint Presentation</vt:lpstr>
      <vt:lpstr>Creating Cloud Hosted Line Of Business Applications with Apps for Office, O365, Azure, and WP8</vt:lpstr>
      <vt:lpstr>Who is this guy?</vt:lpstr>
      <vt:lpstr>Who is this guy?</vt:lpstr>
      <vt:lpstr>Office 365 Platform </vt:lpstr>
      <vt:lpstr>Agenda</vt:lpstr>
      <vt:lpstr>Key Takeaways</vt:lpstr>
      <vt:lpstr>Scenario Overview</vt:lpstr>
      <vt:lpstr>Innovation Management is one of the top 10 business processes identified in a recent MS survey.</vt:lpstr>
      <vt:lpstr>Innovation Management Process</vt:lpstr>
      <vt:lpstr>Architecture Components</vt:lpstr>
      <vt:lpstr>Innovation Management End-to-End Demo</vt:lpstr>
      <vt:lpstr>Core Technologies</vt:lpstr>
      <vt:lpstr>Fundamental Toolsets</vt:lpstr>
      <vt:lpstr>Private O365 Site</vt:lpstr>
      <vt:lpstr>It can do a lot!</vt:lpstr>
      <vt:lpstr>How did you do that?</vt:lpstr>
      <vt:lpstr>Leaderboard Provider-hosted App</vt:lpstr>
      <vt:lpstr>My Ideas Provider-hosted App</vt:lpstr>
      <vt:lpstr>Announcements Provider-hosted App</vt:lpstr>
      <vt:lpstr>Admin Links Provider-hosted App</vt:lpstr>
      <vt:lpstr>How did you make it so pretty? </vt:lpstr>
      <vt:lpstr>A new way to brand your sites!</vt:lpstr>
      <vt:lpstr>Windows Azure</vt:lpstr>
      <vt:lpstr>You name it, I can do it!</vt:lpstr>
      <vt:lpstr>Apps for Office</vt:lpstr>
      <vt:lpstr>There’s an App for that, even Office!</vt:lpstr>
      <vt:lpstr>Sounds pretty cool, how do I make one?</vt:lpstr>
      <vt:lpstr>Here’s the pattern we used</vt:lpstr>
      <vt:lpstr>Word App For Office – Qualify Idea</vt:lpstr>
      <vt:lpstr>Excel App for Office – Triage Idea</vt:lpstr>
      <vt:lpstr>Excel App for Office – Evaluate Results</vt:lpstr>
      <vt:lpstr>Mail App for Office – Vote for Ideas</vt:lpstr>
      <vt:lpstr>Windows Phone 8</vt:lpstr>
      <vt:lpstr>Calling all mobile users</vt:lpstr>
      <vt:lpstr>Going Mobile</vt:lpstr>
      <vt:lpstr>Visual Studio</vt:lpstr>
      <vt:lpstr>Visual Studio has a crush on Azure</vt:lpstr>
      <vt:lpstr>Wrap Up</vt:lpstr>
      <vt:lpstr>Did you get all that?</vt:lpstr>
      <vt:lpstr>Helpful Resources</vt:lpstr>
      <vt:lpstr>Helpful Resources</vt:lpstr>
      <vt:lpstr>Helpful Resources</vt:lpstr>
      <vt:lpstr>Helpful Resources</vt:lpstr>
      <vt:lpstr>Helpful Resources</vt:lpstr>
      <vt:lpstr>Helpful Resources</vt:lpstr>
      <vt:lpstr>PowerPoint Presentation</vt:lpstr>
      <vt:lpstr>PowerPoint Presentation</vt:lpstr>
    </vt:vector>
  </TitlesOfParts>
  <Company>Canviz LLC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SPC361_Creating Cloud Hosted Line Of Business Applications with Apps for Office, O365, Azure, and WP8</dc:title>
  <dc:creator>Todd Baginski</dc:creator>
  <cp:lastModifiedBy>Erin Baranick (Silver Fox)</cp:lastModifiedBy>
  <cp:revision>186</cp:revision>
  <dcterms:created xsi:type="dcterms:W3CDTF">2014-01-29T03:28:05Z</dcterms:created>
  <dcterms:modified xsi:type="dcterms:W3CDTF">2014-03-05T21:32:51Z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TaxKeyword">
    <vt:lpwstr/>
  </property>
  <property fmtid="{D5CDD505-2E9C-101B-9397-08002B2CF9AE}" pid="4" name="Audience1">
    <vt:lpwstr>9;#developers|8e4a08dc-5d95-4156-ab65-f22579a1592a</vt:lpwstr>
  </property>
  <property fmtid="{D5CDD505-2E9C-101B-9397-08002B2CF9AE}" pid="6" name="Product">
    <vt:lpwstr/>
  </property>
  <property fmtid="{D5CDD505-2E9C-101B-9397-08002B2CF9AE}" pid="7" name="Event Location">
    <vt:lpwstr>25;#Las Vegas|e731b1e0-234c-4781-a780-e65aa36c0b98</vt:lpwstr>
  </property>
  <property fmtid="{D5CDD505-2E9C-101B-9397-08002B2CF9AE}" pid="8" name="Event_x0020_Name">
    <vt:lpwstr>91;#Microsoft SharePoint Conference|a629e079-6b4e-41d1-9641-98de5e4410b7</vt:lpwstr>
  </property>
  <property fmtid="{D5CDD505-2E9C-101B-9397-08002B2CF9AE}" pid="9" name="Campaign">
    <vt:lpwstr/>
  </property>
  <property fmtid="{D5CDD505-2E9C-101B-9397-08002B2CF9AE}" pid="10" name="Event_x0020_Venue">
    <vt:lpwstr>92;#Venetian|bd55f5f3-c228-4542-b738-d5b5edd79abd</vt:lpwstr>
  </property>
  <property fmtid="{D5CDD505-2E9C-101B-9397-08002B2CF9AE}" pid="12" name="Track">
    <vt:lpwstr/>
  </property>
  <property fmtid="{D5CDD505-2E9C-101B-9397-08002B2CF9AE}" pid="13" name="Event Name">
    <vt:lpwstr>91</vt:lpwstr>
  </property>
  <property fmtid="{D5CDD505-2E9C-101B-9397-08002B2CF9AE}" pid="14" name="Event Venue">
    <vt:lpwstr>92</vt:lpwstr>
  </property>
  <property fmtid="{D5CDD505-2E9C-101B-9397-08002B2CF9AE}" pid="15" name="IsMyDocuments">
    <vt:bool>true</vt:bool>
  </property>
  <property fmtid="{D5CDD505-2E9C-101B-9397-08002B2CF9AE}" pid="16" name="TaxCatchAll">
    <vt:lpwstr/>
  </property>
  <property fmtid="{D5CDD505-2E9C-101B-9397-08002B2CF9AE}" pid="17" name="TaxKeywordTaxHTField">
    <vt:lpwstr/>
  </property>
</Properties>
</file>