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47"/>
  </p:notesMasterIdLst>
  <p:handoutMasterIdLst>
    <p:handoutMasterId r:id="rId48"/>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4" r:id="rId30"/>
    <p:sldId id="285" r:id="rId31"/>
    <p:sldId id="286" r:id="rId32"/>
    <p:sldId id="287" r:id="rId33"/>
    <p:sldId id="288" r:id="rId34"/>
    <p:sldId id="289" r:id="rId35"/>
    <p:sldId id="290" r:id="rId36"/>
    <p:sldId id="291" r:id="rId37"/>
    <p:sldId id="293" r:id="rId38"/>
    <p:sldId id="294" r:id="rId39"/>
    <p:sldId id="295" r:id="rId40"/>
    <p:sldId id="296" r:id="rId41"/>
    <p:sldId id="297" r:id="rId42"/>
    <p:sldId id="298" r:id="rId43"/>
    <p:sldId id="299" r:id="rId44"/>
    <p:sldId id="301" r:id="rId45"/>
    <p:sldId id="300" r:id="rId4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FED8E59-E1E3-4B9F-907A-BC3CD27971F3}">
          <p14:sldIdLst>
            <p14:sldId id="256"/>
            <p14:sldId id="257"/>
          </p14:sldIdLst>
        </p14:section>
        <p14:section name="Mert" id="{25A5477E-DEF0-4F9C-8C5F-DFF140A4CED5}">
          <p14:sldIdLst>
            <p14:sldId id="258"/>
            <p14:sldId id="259"/>
            <p14:sldId id="260"/>
            <p14:sldId id="261"/>
            <p14:sldId id="262"/>
            <p14:sldId id="263"/>
            <p14:sldId id="264"/>
            <p14:sldId id="265"/>
            <p14:sldId id="266"/>
            <p14:sldId id="267"/>
            <p14:sldId id="268"/>
            <p14:sldId id="269"/>
            <p14:sldId id="270"/>
            <p14:sldId id="271"/>
            <p14:sldId id="272"/>
          </p14:sldIdLst>
        </p14:section>
        <p14:section name="Kris" id="{E8306D73-E314-45B0-8253-4006918E45C5}">
          <p14:sldIdLst>
            <p14:sldId id="273"/>
            <p14:sldId id="274"/>
            <p14:sldId id="275"/>
            <p14:sldId id="276"/>
            <p14:sldId id="277"/>
            <p14:sldId id="278"/>
            <p14:sldId id="279"/>
            <p14:sldId id="284"/>
            <p14:sldId id="285"/>
            <p14:sldId id="286"/>
            <p14:sldId id="287"/>
            <p14:sldId id="288"/>
            <p14:sldId id="289"/>
            <p14:sldId id="290"/>
            <p14:sldId id="291"/>
            <p14:sldId id="293"/>
            <p14:sldId id="294"/>
            <p14:sldId id="295"/>
            <p14:sldId id="296"/>
            <p14:sldId id="297"/>
            <p14:sldId id="298"/>
            <p14:sldId id="299"/>
            <p14:sldId id="301"/>
            <p14:sldId id="30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4155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EA8F59-48EA-439A-844A-826536D5003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48744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598125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9D67F3-55B1-4CBC-A37F-B352327C3FC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685227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52877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534129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DCB3108-D096-42E6-8689-F91A551C492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644839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5A1985-BD85-401B-B83D-BC9627C03821}"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288604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71917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190364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994809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01480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218935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24CA53-2F74-4A63-B7BE-B11C2A52357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942562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4804948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90012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2617519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902036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C629A4-41B3-4DEA-8EB4-919130D5ACA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2925044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2057D1-2592-4F1C-B74A-B07309046AE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797963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FFA5A44-B932-41FB-9817-5B327E25EC8E}" type="datetime1">
              <a:rPr lang="en-US" smtClean="0">
                <a:solidFill>
                  <a:prstClr val="black"/>
                </a:solidFill>
              </a:rPr>
              <a:pPr/>
              <a:t>3/6/2014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4200228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EA8F59-48EA-439A-844A-826536D5003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344157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5922166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8CC94E-F295-4A87-93F4-31FBE4CBB90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3471074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EA8F59-48EA-439A-844A-826536D5003E}"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4971926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6231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A5CFD4-028B-4D13-B56A-3A867B797F04}" type="datetime1">
              <a:rPr lang="en-US" smtClean="0">
                <a:solidFill>
                  <a:prstClr val="black"/>
                </a:solidFill>
              </a:rPr>
              <a:pPr/>
              <a:t>3/6/2014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004532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256C8A-B81E-474F-8C53-B474C18E056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3621369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B4246F-81C8-4DEC-93A5-C6BBC3337A8F}" type="datetime1">
              <a:rPr lang="en-US" smtClean="0">
                <a:solidFill>
                  <a:prstClr val="black"/>
                </a:solidFill>
              </a:rPr>
              <a:pPr/>
              <a:t>3/6/2014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2968441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90504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smtClean="0">
              <a:latin typeface="Segoe"/>
            </a:endParaRPr>
          </a:p>
        </p:txBody>
      </p:sp>
      <p:sp>
        <p:nvSpPr>
          <p:cNvPr id="8" name="Date Placeholder 7"/>
          <p:cNvSpPr>
            <a:spLocks noGrp="1"/>
          </p:cNvSpPr>
          <p:nvPr>
            <p:ph type="dt" idx="10"/>
          </p:nvPr>
        </p:nvSpPr>
        <p:spPr/>
        <p:txBody>
          <a:bodyPr/>
          <a:lstStyle/>
          <a:p>
            <a:fld id="{4E52F265-F367-4F41-8133-621F21EFA5ED}" type="datetime1">
              <a:rPr lang="en-US" smtClean="0">
                <a:solidFill>
                  <a:prstClr val="black"/>
                </a:solidFill>
              </a:rPr>
              <a:pPr/>
              <a:t>3/6/2014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4089944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763198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16599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C9F3D2-2976-4212-927E-F3EC164EA10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5277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3/6/2014</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6</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2935196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3/6/2014</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624781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3/6/2014</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4241760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D13446-BECB-4301-98C7-631B65E3813B}"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907098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45DBD3-AE47-438F-B865-3080E531541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8439153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550403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40613274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411626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090870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384682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416890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86458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6727733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396540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0239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392091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6786196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903023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095415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9433640"/>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120521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5394151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7850160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08799545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357606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6031205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585392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843422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81550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5017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0354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904688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041060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4442241"/>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3161838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15017852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6.xml"/><Relationship Id="rId7" Type="http://schemas.openxmlformats.org/officeDocument/2006/relationships/image" Target="../media/image13.emf"/><Relationship Id="rId2" Type="http://schemas.openxmlformats.org/officeDocument/2006/relationships/slideLayout" Target="../slideLayouts/slideLayout5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2.emf"/><Relationship Id="rId4" Type="http://schemas.openxmlformats.org/officeDocument/2006/relationships/oleObject" Target="../embeddings/oleObject1.bin"/><Relationship Id="rId9" Type="http://schemas.openxmlformats.org/officeDocument/2006/relationships/image" Target="../media/image14.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3" Type="http://schemas.openxmlformats.org/officeDocument/2006/relationships/hyperlink" Target="http://blogs.msdn.com/b/knutbran/archive/2012/11/30/how-to-view-the-status-of-the-sharepoint-2013-search-service.aspx" TargetMode="External"/><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hyperlink" Target="http://technet.microsoft.com/en-us/library/ee513082(v=office.15).aspx" TargetMode="External"/><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9.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emf"/><Relationship Id="rId7" Type="http://schemas.openxmlformats.org/officeDocument/2006/relationships/image" Target="../media/image21.emf"/><Relationship Id="rId2" Type="http://schemas.openxmlformats.org/officeDocument/2006/relationships/notesSlide" Target="../notesSlides/notesSlide30.xml"/><Relationship Id="rId1" Type="http://schemas.openxmlformats.org/officeDocument/2006/relationships/slideLayout" Target="../slideLayouts/slideLayout45.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3" Type="http://schemas.openxmlformats.org/officeDocument/2006/relationships/hyperlink" Target="http://social.technet.microsoft.com/wiki/contents/articles/14382.survival-guide-sharepoint-2013-and-enterprise-search-sp2013es.aspx" TargetMode="External"/><Relationship Id="rId2" Type="http://schemas.openxmlformats.org/officeDocument/2006/relationships/notesSlide" Target="../notesSlides/notesSlide37.xml"/><Relationship Id="rId1" Type="http://schemas.openxmlformats.org/officeDocument/2006/relationships/slideLayout" Target="../slideLayouts/slideLayout38.xml"/><Relationship Id="rId4" Type="http://schemas.openxmlformats.org/officeDocument/2006/relationships/hyperlink" Target="http://technet.microsoft.com/en-us/library/cc303422(v=office.15).aspx"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msdn.microsoft.com/en-us/library/cc264314.aspx" TargetMode="External"/><Relationship Id="rId3" Type="http://schemas.openxmlformats.org/officeDocument/2006/relationships/hyperlink" Target="http://technet.microsoft.com/en-us/library/jj219628(v=office.15).aspx" TargetMode="External"/><Relationship Id="rId7" Type="http://schemas.openxmlformats.org/officeDocument/2006/relationships/hyperlink" Target="http://technet.microsoft.com/en-us/library/ee748635(v=office.15).aspx" TargetMode="External"/><Relationship Id="rId2" Type="http://schemas.openxmlformats.org/officeDocument/2006/relationships/hyperlink" Target="http://technet.microsoft.com/en-us/library/ee792877(v=office.15).aspx" TargetMode="External"/><Relationship Id="rId1" Type="http://schemas.openxmlformats.org/officeDocument/2006/relationships/slideLayout" Target="../slideLayouts/slideLayout38.xml"/><Relationship Id="rId6" Type="http://schemas.openxmlformats.org/officeDocument/2006/relationships/hyperlink" Target="http://technet.microsoft.com/en-us/library/jj219672(v=office.15).aspx" TargetMode="External"/><Relationship Id="rId5" Type="http://schemas.openxmlformats.org/officeDocument/2006/relationships/hyperlink" Target="http://technet.microsoft.com/en-us/library/jj219705(v=office.15).aspx" TargetMode="External"/><Relationship Id="rId4" Type="http://schemas.openxmlformats.org/officeDocument/2006/relationships/hyperlink" Target="http://technet.microsoft.com/en-us/library/cc263199(v=office.15).asp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3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071607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Search High-Availability</a:t>
            </a:r>
          </a:p>
        </p:txBody>
      </p:sp>
      <p:grpSp>
        <p:nvGrpSpPr>
          <p:cNvPr id="3111" name="Group 3110"/>
          <p:cNvGrpSpPr/>
          <p:nvPr/>
        </p:nvGrpSpPr>
        <p:grpSpPr>
          <a:xfrm>
            <a:off x="307975" y="1367185"/>
            <a:ext cx="11750675" cy="479425"/>
            <a:chOff x="307975" y="1582738"/>
            <a:chExt cx="11750675" cy="479425"/>
          </a:xfrm>
        </p:grpSpPr>
        <p:sp>
          <p:nvSpPr>
            <p:cNvPr id="14" name="Rectangle 6"/>
            <p:cNvSpPr>
              <a:spLocks noChangeArrowheads="1"/>
            </p:cNvSpPr>
            <p:nvPr/>
          </p:nvSpPr>
          <p:spPr bwMode="auto">
            <a:xfrm>
              <a:off x="314325" y="1582738"/>
              <a:ext cx="4795838" cy="460375"/>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15" name="Rectangle 7"/>
            <p:cNvSpPr>
              <a:spLocks noChangeArrowheads="1"/>
            </p:cNvSpPr>
            <p:nvPr/>
          </p:nvSpPr>
          <p:spPr bwMode="auto">
            <a:xfrm>
              <a:off x="5110163" y="1582738"/>
              <a:ext cx="6942138" cy="460375"/>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9" name="Rectangle 21"/>
            <p:cNvSpPr>
              <a:spLocks noChangeArrowheads="1"/>
            </p:cNvSpPr>
            <p:nvPr/>
          </p:nvSpPr>
          <p:spPr bwMode="auto">
            <a:xfrm>
              <a:off x="307975" y="2024063"/>
              <a:ext cx="11750675" cy="381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80" name="Rectangle 31"/>
            <p:cNvSpPr>
              <a:spLocks noChangeArrowheads="1"/>
            </p:cNvSpPr>
            <p:nvPr/>
          </p:nvSpPr>
          <p:spPr bwMode="auto">
            <a:xfrm>
              <a:off x="406400" y="1604963"/>
              <a:ext cx="155575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b="1" smtClean="0">
                  <a:solidFill>
                    <a:srgbClr val="FFFFFF"/>
                  </a:solidFill>
                  <a:cs typeface="Arial" pitchFamily="34" charset="0"/>
                </a:rPr>
                <a:t>Component</a:t>
              </a:r>
              <a:endParaRPr lang="nb-NO" smtClean="0">
                <a:solidFill>
                  <a:srgbClr val="505050"/>
                </a:solidFill>
                <a:latin typeface="Arial" pitchFamily="34" charset="0"/>
                <a:cs typeface="Arial" pitchFamily="34" charset="0"/>
              </a:endParaRPr>
            </a:p>
          </p:txBody>
        </p:sp>
        <p:sp>
          <p:nvSpPr>
            <p:cNvPr id="3081" name="Rectangle 32"/>
            <p:cNvSpPr>
              <a:spLocks noChangeArrowheads="1"/>
            </p:cNvSpPr>
            <p:nvPr/>
          </p:nvSpPr>
          <p:spPr bwMode="auto">
            <a:xfrm>
              <a:off x="5202238" y="1604963"/>
              <a:ext cx="283845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b="1" smtClean="0">
                  <a:solidFill>
                    <a:srgbClr val="FFFFFF"/>
                  </a:solidFill>
                  <a:cs typeface="Arial" pitchFamily="34" charset="0"/>
                </a:rPr>
                <a:t>HA mode of operation</a:t>
              </a:r>
              <a:endParaRPr lang="nb-NO" smtClean="0">
                <a:solidFill>
                  <a:srgbClr val="505050"/>
                </a:solidFill>
                <a:latin typeface="Arial" pitchFamily="34" charset="0"/>
                <a:cs typeface="Arial" pitchFamily="34" charset="0"/>
              </a:endParaRPr>
            </a:p>
          </p:txBody>
        </p:sp>
      </p:grpSp>
      <p:grpSp>
        <p:nvGrpSpPr>
          <p:cNvPr id="3112" name="Group 3111"/>
          <p:cNvGrpSpPr/>
          <p:nvPr/>
        </p:nvGrpSpPr>
        <p:grpSpPr>
          <a:xfrm>
            <a:off x="307975" y="1827560"/>
            <a:ext cx="11750675" cy="544512"/>
            <a:chOff x="307975" y="2043113"/>
            <a:chExt cx="11750675" cy="544512"/>
          </a:xfrm>
        </p:grpSpPr>
        <p:sp>
          <p:nvSpPr>
            <p:cNvPr id="16" name="Rectangle 8"/>
            <p:cNvSpPr>
              <a:spLocks noChangeArrowheads="1"/>
            </p:cNvSpPr>
            <p:nvPr/>
          </p:nvSpPr>
          <p:spPr bwMode="auto">
            <a:xfrm>
              <a:off x="314325" y="2043113"/>
              <a:ext cx="4795838" cy="5381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17" name="Rectangle 9"/>
            <p:cNvSpPr>
              <a:spLocks noChangeArrowheads="1"/>
            </p:cNvSpPr>
            <p:nvPr/>
          </p:nvSpPr>
          <p:spPr bwMode="auto">
            <a:xfrm>
              <a:off x="5110163" y="2043113"/>
              <a:ext cx="6942138" cy="5381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 name="Rectangle 22"/>
            <p:cNvSpPr>
              <a:spLocks noChangeArrowheads="1"/>
            </p:cNvSpPr>
            <p:nvPr/>
          </p:nvSpPr>
          <p:spPr bwMode="auto">
            <a:xfrm>
              <a:off x="307975" y="2574925"/>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82" name="Rectangle 33"/>
            <p:cNvSpPr>
              <a:spLocks noChangeArrowheads="1"/>
            </p:cNvSpPr>
            <p:nvPr/>
          </p:nvSpPr>
          <p:spPr bwMode="auto">
            <a:xfrm>
              <a:off x="406400" y="2135188"/>
              <a:ext cx="20422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Crawl Component</a:t>
              </a:r>
              <a:endParaRPr lang="nb-NO" dirty="0" smtClean="0">
                <a:solidFill>
                  <a:srgbClr val="505050"/>
                </a:solidFill>
                <a:latin typeface="Arial" pitchFamily="34" charset="0"/>
                <a:cs typeface="Arial" pitchFamily="34" charset="0"/>
              </a:endParaRPr>
            </a:p>
          </p:txBody>
        </p:sp>
        <p:sp>
          <p:nvSpPr>
            <p:cNvPr id="3083" name="Rectangle 34"/>
            <p:cNvSpPr>
              <a:spLocks noChangeArrowheads="1"/>
            </p:cNvSpPr>
            <p:nvPr/>
          </p:nvSpPr>
          <p:spPr bwMode="auto">
            <a:xfrm>
              <a:off x="5202238" y="2135188"/>
              <a:ext cx="6826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Load</a:t>
              </a:r>
              <a:endParaRPr lang="nb-NO" smtClean="0">
                <a:solidFill>
                  <a:srgbClr val="505050"/>
                </a:solidFill>
                <a:latin typeface="Arial" pitchFamily="34" charset="0"/>
                <a:cs typeface="Arial" pitchFamily="34" charset="0"/>
              </a:endParaRPr>
            </a:p>
          </p:txBody>
        </p:sp>
        <p:sp>
          <p:nvSpPr>
            <p:cNvPr id="3084" name="Rectangle 35"/>
            <p:cNvSpPr>
              <a:spLocks noChangeArrowheads="1"/>
            </p:cNvSpPr>
            <p:nvPr/>
          </p:nvSpPr>
          <p:spPr bwMode="auto">
            <a:xfrm>
              <a:off x="5748338" y="2135188"/>
              <a:ext cx="2397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085" name="Rectangle 36"/>
            <p:cNvSpPr>
              <a:spLocks noChangeArrowheads="1"/>
            </p:cNvSpPr>
            <p:nvPr/>
          </p:nvSpPr>
          <p:spPr bwMode="auto">
            <a:xfrm>
              <a:off x="5849938" y="2135188"/>
              <a:ext cx="25964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sharing, stateless in DB</a:t>
              </a:r>
              <a:endParaRPr lang="nb-NO" dirty="0" smtClean="0">
                <a:solidFill>
                  <a:srgbClr val="505050"/>
                </a:solidFill>
                <a:latin typeface="Arial" pitchFamily="34" charset="0"/>
                <a:cs typeface="Arial" pitchFamily="34" charset="0"/>
              </a:endParaRPr>
            </a:p>
          </p:txBody>
        </p:sp>
      </p:grpSp>
      <p:grpSp>
        <p:nvGrpSpPr>
          <p:cNvPr id="3113" name="Group 3112"/>
          <p:cNvGrpSpPr/>
          <p:nvPr/>
        </p:nvGrpSpPr>
        <p:grpSpPr>
          <a:xfrm>
            <a:off x="307975" y="2365722"/>
            <a:ext cx="11750675" cy="1158875"/>
            <a:chOff x="307975" y="2581275"/>
            <a:chExt cx="11750675" cy="1158875"/>
          </a:xfrm>
        </p:grpSpPr>
        <p:sp>
          <p:nvSpPr>
            <p:cNvPr id="18" name="Rectangle 10"/>
            <p:cNvSpPr>
              <a:spLocks noChangeArrowheads="1"/>
            </p:cNvSpPr>
            <p:nvPr/>
          </p:nvSpPr>
          <p:spPr bwMode="auto">
            <a:xfrm>
              <a:off x="314325" y="2581275"/>
              <a:ext cx="4795838" cy="1152525"/>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19" name="Rectangle 11"/>
            <p:cNvSpPr>
              <a:spLocks noChangeArrowheads="1"/>
            </p:cNvSpPr>
            <p:nvPr/>
          </p:nvSpPr>
          <p:spPr bwMode="auto">
            <a:xfrm>
              <a:off x="5110163" y="2581275"/>
              <a:ext cx="6942138" cy="1152525"/>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1" name="Rectangle 23"/>
            <p:cNvSpPr>
              <a:spLocks noChangeArrowheads="1"/>
            </p:cNvSpPr>
            <p:nvPr/>
          </p:nvSpPr>
          <p:spPr bwMode="auto">
            <a:xfrm>
              <a:off x="307975" y="3727450"/>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86" name="Rectangle 37"/>
            <p:cNvSpPr>
              <a:spLocks noChangeArrowheads="1"/>
            </p:cNvSpPr>
            <p:nvPr/>
          </p:nvSpPr>
          <p:spPr bwMode="auto">
            <a:xfrm>
              <a:off x="406400" y="2981325"/>
              <a:ext cx="20326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Index Component</a:t>
              </a:r>
              <a:endParaRPr lang="nb-NO" dirty="0" smtClean="0">
                <a:solidFill>
                  <a:srgbClr val="505050"/>
                </a:solidFill>
                <a:latin typeface="Arial" pitchFamily="34" charset="0"/>
                <a:cs typeface="Arial" pitchFamily="34" charset="0"/>
              </a:endParaRPr>
            </a:p>
          </p:txBody>
        </p:sp>
        <p:sp>
          <p:nvSpPr>
            <p:cNvPr id="3087" name="Rectangle 38"/>
            <p:cNvSpPr>
              <a:spLocks noChangeArrowheads="1"/>
            </p:cNvSpPr>
            <p:nvPr/>
          </p:nvSpPr>
          <p:spPr bwMode="auto">
            <a:xfrm>
              <a:off x="5202238" y="2676525"/>
              <a:ext cx="55134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a:solidFill>
                    <a:srgbClr val="505050"/>
                  </a:solidFill>
                  <a:cs typeface="Arial" pitchFamily="34" charset="0"/>
                </a:rPr>
                <a:t>P</a:t>
              </a:r>
              <a:r>
                <a:rPr lang="nb-NO" sz="2000" dirty="0" smtClean="0">
                  <a:solidFill>
                    <a:srgbClr val="505050"/>
                  </a:solidFill>
                  <a:cs typeface="Arial" pitchFamily="34" charset="0"/>
                </a:rPr>
                <a:t>er partition Primary/Sec/Ter (dynamic selection)</a:t>
              </a:r>
              <a:endParaRPr lang="nb-NO" dirty="0" smtClean="0">
                <a:solidFill>
                  <a:srgbClr val="505050"/>
                </a:solidFill>
                <a:latin typeface="Arial" pitchFamily="34" charset="0"/>
                <a:cs typeface="Arial" pitchFamily="34" charset="0"/>
              </a:endParaRPr>
            </a:p>
          </p:txBody>
        </p:sp>
        <p:sp>
          <p:nvSpPr>
            <p:cNvPr id="3088" name="Rectangle 39"/>
            <p:cNvSpPr>
              <a:spLocks noChangeArrowheads="1"/>
            </p:cNvSpPr>
            <p:nvPr/>
          </p:nvSpPr>
          <p:spPr bwMode="auto">
            <a:xfrm>
              <a:off x="5202238" y="2981325"/>
              <a:ext cx="14414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Query load</a:t>
              </a:r>
              <a:endParaRPr lang="nb-NO" dirty="0" smtClean="0">
                <a:solidFill>
                  <a:srgbClr val="505050"/>
                </a:solidFill>
                <a:latin typeface="Arial" pitchFamily="34" charset="0"/>
                <a:cs typeface="Arial" pitchFamily="34" charset="0"/>
              </a:endParaRPr>
            </a:p>
          </p:txBody>
        </p:sp>
        <p:sp>
          <p:nvSpPr>
            <p:cNvPr id="3089" name="Rectangle 40"/>
            <p:cNvSpPr>
              <a:spLocks noChangeArrowheads="1"/>
            </p:cNvSpPr>
            <p:nvPr/>
          </p:nvSpPr>
          <p:spPr bwMode="auto">
            <a:xfrm>
              <a:off x="6448425" y="2981325"/>
              <a:ext cx="24923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090" name="Rectangle 41"/>
            <p:cNvSpPr>
              <a:spLocks noChangeArrowheads="1"/>
            </p:cNvSpPr>
            <p:nvPr/>
          </p:nvSpPr>
          <p:spPr bwMode="auto">
            <a:xfrm>
              <a:off x="6550025" y="2981325"/>
              <a:ext cx="10064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sharing</a:t>
              </a:r>
              <a:endParaRPr lang="nb-NO" dirty="0" smtClean="0">
                <a:solidFill>
                  <a:srgbClr val="505050"/>
                </a:solidFill>
                <a:latin typeface="Arial" pitchFamily="34" charset="0"/>
                <a:cs typeface="Arial" pitchFamily="34" charset="0"/>
              </a:endParaRPr>
            </a:p>
          </p:txBody>
        </p:sp>
      </p:grpSp>
      <p:grpSp>
        <p:nvGrpSpPr>
          <p:cNvPr id="3114" name="Group 3113"/>
          <p:cNvGrpSpPr/>
          <p:nvPr/>
        </p:nvGrpSpPr>
        <p:grpSpPr>
          <a:xfrm>
            <a:off x="307975" y="3518247"/>
            <a:ext cx="11750675" cy="546100"/>
            <a:chOff x="307975" y="3733800"/>
            <a:chExt cx="11750675" cy="546100"/>
          </a:xfrm>
        </p:grpSpPr>
        <p:sp>
          <p:nvSpPr>
            <p:cNvPr id="20" name="Rectangle 12"/>
            <p:cNvSpPr>
              <a:spLocks noChangeArrowheads="1"/>
            </p:cNvSpPr>
            <p:nvPr/>
          </p:nvSpPr>
          <p:spPr bwMode="auto">
            <a:xfrm>
              <a:off x="314325" y="3733800"/>
              <a:ext cx="4795838" cy="539750"/>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1" name="Rectangle 13"/>
            <p:cNvSpPr>
              <a:spLocks noChangeArrowheads="1"/>
            </p:cNvSpPr>
            <p:nvPr/>
          </p:nvSpPr>
          <p:spPr bwMode="auto">
            <a:xfrm>
              <a:off x="5110163" y="3733800"/>
              <a:ext cx="6942138" cy="539750"/>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72" name="Rectangle 24"/>
            <p:cNvSpPr>
              <a:spLocks noChangeArrowheads="1"/>
            </p:cNvSpPr>
            <p:nvPr/>
          </p:nvSpPr>
          <p:spPr bwMode="auto">
            <a:xfrm>
              <a:off x="307975" y="4267200"/>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92" name="Rectangle 43"/>
            <p:cNvSpPr>
              <a:spLocks noChangeArrowheads="1"/>
            </p:cNvSpPr>
            <p:nvPr/>
          </p:nvSpPr>
          <p:spPr bwMode="auto">
            <a:xfrm>
              <a:off x="406400" y="3827463"/>
              <a:ext cx="44708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Content/Query Processing components</a:t>
              </a:r>
              <a:endParaRPr lang="nb-NO" dirty="0" smtClean="0">
                <a:solidFill>
                  <a:srgbClr val="505050"/>
                </a:solidFill>
                <a:latin typeface="Arial" pitchFamily="34" charset="0"/>
                <a:cs typeface="Arial" pitchFamily="34" charset="0"/>
              </a:endParaRPr>
            </a:p>
          </p:txBody>
        </p:sp>
        <p:sp>
          <p:nvSpPr>
            <p:cNvPr id="3093" name="Rectangle 44"/>
            <p:cNvSpPr>
              <a:spLocks noChangeArrowheads="1"/>
            </p:cNvSpPr>
            <p:nvPr/>
          </p:nvSpPr>
          <p:spPr bwMode="auto">
            <a:xfrm>
              <a:off x="5202238" y="3827463"/>
              <a:ext cx="715963"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Load</a:t>
              </a:r>
              <a:endParaRPr lang="nb-NO" smtClean="0">
                <a:solidFill>
                  <a:srgbClr val="505050"/>
                </a:solidFill>
                <a:latin typeface="Arial" pitchFamily="34" charset="0"/>
                <a:cs typeface="Arial" pitchFamily="34" charset="0"/>
              </a:endParaRPr>
            </a:p>
          </p:txBody>
        </p:sp>
        <p:sp>
          <p:nvSpPr>
            <p:cNvPr id="3094" name="Rectangle 45"/>
            <p:cNvSpPr>
              <a:spLocks noChangeArrowheads="1"/>
            </p:cNvSpPr>
            <p:nvPr/>
          </p:nvSpPr>
          <p:spPr bwMode="auto">
            <a:xfrm>
              <a:off x="5748338" y="3827463"/>
              <a:ext cx="24923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095" name="Rectangle 46"/>
            <p:cNvSpPr>
              <a:spLocks noChangeArrowheads="1"/>
            </p:cNvSpPr>
            <p:nvPr/>
          </p:nvSpPr>
          <p:spPr bwMode="auto">
            <a:xfrm>
              <a:off x="5849938" y="3827463"/>
              <a:ext cx="213518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sharing, stateless</a:t>
              </a:r>
              <a:endParaRPr lang="nb-NO" dirty="0" smtClean="0">
                <a:solidFill>
                  <a:srgbClr val="505050"/>
                </a:solidFill>
                <a:latin typeface="Arial" pitchFamily="34" charset="0"/>
                <a:cs typeface="Arial" pitchFamily="34" charset="0"/>
              </a:endParaRPr>
            </a:p>
          </p:txBody>
        </p:sp>
      </p:grpSp>
      <p:grpSp>
        <p:nvGrpSpPr>
          <p:cNvPr id="3115" name="Group 3114"/>
          <p:cNvGrpSpPr/>
          <p:nvPr/>
        </p:nvGrpSpPr>
        <p:grpSpPr>
          <a:xfrm>
            <a:off x="307975" y="4057997"/>
            <a:ext cx="11750675" cy="620713"/>
            <a:chOff x="307975" y="4273550"/>
            <a:chExt cx="11750675" cy="620713"/>
          </a:xfrm>
        </p:grpSpPr>
        <p:sp>
          <p:nvSpPr>
            <p:cNvPr id="22" name="Rectangle 14"/>
            <p:cNvSpPr>
              <a:spLocks noChangeArrowheads="1"/>
            </p:cNvSpPr>
            <p:nvPr/>
          </p:nvSpPr>
          <p:spPr bwMode="auto">
            <a:xfrm>
              <a:off x="314325" y="4273550"/>
              <a:ext cx="4795838" cy="61436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3" name="Rectangle 15"/>
            <p:cNvSpPr>
              <a:spLocks noChangeArrowheads="1"/>
            </p:cNvSpPr>
            <p:nvPr/>
          </p:nvSpPr>
          <p:spPr bwMode="auto">
            <a:xfrm>
              <a:off x="5110163" y="4273550"/>
              <a:ext cx="6942138" cy="61436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73" name="Rectangle 25"/>
            <p:cNvSpPr>
              <a:spLocks noChangeArrowheads="1"/>
            </p:cNvSpPr>
            <p:nvPr/>
          </p:nvSpPr>
          <p:spPr bwMode="auto">
            <a:xfrm>
              <a:off x="307975" y="4881563"/>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96" name="Rectangle 47"/>
            <p:cNvSpPr>
              <a:spLocks noChangeArrowheads="1"/>
            </p:cNvSpPr>
            <p:nvPr/>
          </p:nvSpPr>
          <p:spPr bwMode="auto">
            <a:xfrm>
              <a:off x="406400" y="4403725"/>
              <a:ext cx="37019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Analytics Processing Component</a:t>
              </a:r>
              <a:endParaRPr lang="nb-NO" dirty="0" smtClean="0">
                <a:solidFill>
                  <a:srgbClr val="505050"/>
                </a:solidFill>
                <a:latin typeface="Arial" pitchFamily="34" charset="0"/>
                <a:cs typeface="Arial" pitchFamily="34" charset="0"/>
              </a:endParaRPr>
            </a:p>
          </p:txBody>
        </p:sp>
        <p:sp>
          <p:nvSpPr>
            <p:cNvPr id="3098" name="Rectangle 49"/>
            <p:cNvSpPr>
              <a:spLocks noChangeArrowheads="1"/>
            </p:cNvSpPr>
            <p:nvPr/>
          </p:nvSpPr>
          <p:spPr bwMode="auto">
            <a:xfrm>
              <a:off x="5748338" y="4403725"/>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endParaRPr lang="nb-NO" dirty="0" smtClean="0">
                <a:solidFill>
                  <a:srgbClr val="505050"/>
                </a:solidFill>
                <a:latin typeface="Arial" pitchFamily="34" charset="0"/>
                <a:cs typeface="Arial" pitchFamily="34" charset="0"/>
              </a:endParaRPr>
            </a:p>
          </p:txBody>
        </p:sp>
        <p:sp>
          <p:nvSpPr>
            <p:cNvPr id="3099" name="Rectangle 50"/>
            <p:cNvSpPr>
              <a:spLocks noChangeArrowheads="1"/>
            </p:cNvSpPr>
            <p:nvPr/>
          </p:nvSpPr>
          <p:spPr bwMode="auto">
            <a:xfrm>
              <a:off x="5210125" y="4403725"/>
              <a:ext cx="4461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Distributed map/reduce, stateless in DB</a:t>
              </a:r>
              <a:endParaRPr lang="nb-NO" dirty="0" smtClean="0">
                <a:solidFill>
                  <a:srgbClr val="505050"/>
                </a:solidFill>
                <a:latin typeface="Arial" pitchFamily="34" charset="0"/>
                <a:cs typeface="Arial" pitchFamily="34" charset="0"/>
              </a:endParaRPr>
            </a:p>
          </p:txBody>
        </p:sp>
      </p:grpSp>
      <p:grpSp>
        <p:nvGrpSpPr>
          <p:cNvPr id="3116" name="Group 3115"/>
          <p:cNvGrpSpPr/>
          <p:nvPr/>
        </p:nvGrpSpPr>
        <p:grpSpPr>
          <a:xfrm>
            <a:off x="307975" y="4672360"/>
            <a:ext cx="11750675" cy="820139"/>
            <a:chOff x="307975" y="4887913"/>
            <a:chExt cx="11750675" cy="849312"/>
          </a:xfrm>
        </p:grpSpPr>
        <p:sp>
          <p:nvSpPr>
            <p:cNvPr id="24" name="Rectangle 16"/>
            <p:cNvSpPr>
              <a:spLocks noChangeArrowheads="1"/>
            </p:cNvSpPr>
            <p:nvPr/>
          </p:nvSpPr>
          <p:spPr bwMode="auto">
            <a:xfrm>
              <a:off x="314325" y="4887913"/>
              <a:ext cx="4795838" cy="8429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5" name="Rectangle 17"/>
            <p:cNvSpPr>
              <a:spLocks noChangeArrowheads="1"/>
            </p:cNvSpPr>
            <p:nvPr/>
          </p:nvSpPr>
          <p:spPr bwMode="auto">
            <a:xfrm>
              <a:off x="5110163" y="4887913"/>
              <a:ext cx="6942138" cy="8429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75" name="Rectangle 26"/>
            <p:cNvSpPr>
              <a:spLocks noChangeArrowheads="1"/>
            </p:cNvSpPr>
            <p:nvPr/>
          </p:nvSpPr>
          <p:spPr bwMode="auto">
            <a:xfrm>
              <a:off x="307975" y="5724525"/>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100" name="Rectangle 51"/>
            <p:cNvSpPr>
              <a:spLocks noChangeArrowheads="1"/>
            </p:cNvSpPr>
            <p:nvPr/>
          </p:nvSpPr>
          <p:spPr bwMode="auto">
            <a:xfrm>
              <a:off x="406400" y="5132388"/>
              <a:ext cx="2160848" cy="31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Admin Component</a:t>
              </a:r>
              <a:endParaRPr lang="nb-NO" dirty="0" smtClean="0">
                <a:solidFill>
                  <a:srgbClr val="505050"/>
                </a:solidFill>
                <a:latin typeface="Arial" pitchFamily="34" charset="0"/>
                <a:cs typeface="Arial" pitchFamily="34" charset="0"/>
              </a:endParaRPr>
            </a:p>
          </p:txBody>
        </p:sp>
        <p:sp>
          <p:nvSpPr>
            <p:cNvPr id="3101" name="Rectangle 52"/>
            <p:cNvSpPr>
              <a:spLocks noChangeArrowheads="1"/>
            </p:cNvSpPr>
            <p:nvPr/>
          </p:nvSpPr>
          <p:spPr bwMode="auto">
            <a:xfrm>
              <a:off x="5202238" y="4979988"/>
              <a:ext cx="44127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Primary/Secondary (dynamic selection)</a:t>
              </a:r>
              <a:endParaRPr lang="nb-NO" dirty="0" smtClean="0">
                <a:solidFill>
                  <a:srgbClr val="505050"/>
                </a:solidFill>
                <a:latin typeface="Arial" pitchFamily="34" charset="0"/>
                <a:cs typeface="Arial" pitchFamily="34" charset="0"/>
              </a:endParaRPr>
            </a:p>
          </p:txBody>
        </p:sp>
        <p:sp>
          <p:nvSpPr>
            <p:cNvPr id="3102" name="Rectangle 53"/>
            <p:cNvSpPr>
              <a:spLocks noChangeArrowheads="1"/>
            </p:cNvSpPr>
            <p:nvPr/>
          </p:nvSpPr>
          <p:spPr bwMode="auto">
            <a:xfrm>
              <a:off x="5202238" y="5284788"/>
              <a:ext cx="1429943" cy="31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Hot standby</a:t>
              </a:r>
              <a:endParaRPr lang="nb-NO" dirty="0" smtClean="0">
                <a:solidFill>
                  <a:srgbClr val="505050"/>
                </a:solidFill>
                <a:latin typeface="Arial" pitchFamily="34" charset="0"/>
                <a:cs typeface="Arial" pitchFamily="34" charset="0"/>
              </a:endParaRPr>
            </a:p>
          </p:txBody>
        </p:sp>
        <p:sp>
          <p:nvSpPr>
            <p:cNvPr id="3103" name="Rectangle 54"/>
            <p:cNvSpPr>
              <a:spLocks noChangeArrowheads="1"/>
            </p:cNvSpPr>
            <p:nvPr/>
          </p:nvSpPr>
          <p:spPr bwMode="auto">
            <a:xfrm>
              <a:off x="7124700" y="5284788"/>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endParaRPr lang="nb-NO" dirty="0" smtClean="0">
                <a:solidFill>
                  <a:srgbClr val="505050"/>
                </a:solidFill>
                <a:latin typeface="Arial" pitchFamily="34" charset="0"/>
                <a:cs typeface="Arial" pitchFamily="34" charset="0"/>
              </a:endParaRPr>
            </a:p>
          </p:txBody>
        </p:sp>
      </p:grpSp>
      <p:grpSp>
        <p:nvGrpSpPr>
          <p:cNvPr id="3117" name="Group 3116"/>
          <p:cNvGrpSpPr/>
          <p:nvPr/>
        </p:nvGrpSpPr>
        <p:grpSpPr>
          <a:xfrm>
            <a:off x="301021" y="5484558"/>
            <a:ext cx="11737976" cy="750888"/>
            <a:chOff x="314325" y="5730875"/>
            <a:chExt cx="11737976" cy="750888"/>
          </a:xfrm>
        </p:grpSpPr>
        <p:sp>
          <p:nvSpPr>
            <p:cNvPr id="26" name="Rectangle 18"/>
            <p:cNvSpPr>
              <a:spLocks noChangeArrowheads="1"/>
            </p:cNvSpPr>
            <p:nvPr/>
          </p:nvSpPr>
          <p:spPr bwMode="auto">
            <a:xfrm>
              <a:off x="314325" y="5730875"/>
              <a:ext cx="4795838" cy="74771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7" name="Rectangle 19"/>
            <p:cNvSpPr>
              <a:spLocks noChangeArrowheads="1"/>
            </p:cNvSpPr>
            <p:nvPr/>
          </p:nvSpPr>
          <p:spPr bwMode="auto">
            <a:xfrm>
              <a:off x="5110163" y="5730875"/>
              <a:ext cx="6942138" cy="74771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104" name="Rectangle 55"/>
            <p:cNvSpPr>
              <a:spLocks noChangeArrowheads="1"/>
            </p:cNvSpPr>
            <p:nvPr/>
          </p:nvSpPr>
          <p:spPr bwMode="auto">
            <a:xfrm>
              <a:off x="406400" y="5775325"/>
              <a:ext cx="192246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Host Controller </a:t>
              </a:r>
              <a:endParaRPr lang="nb-NO" smtClean="0">
                <a:solidFill>
                  <a:srgbClr val="505050"/>
                </a:solidFill>
                <a:latin typeface="Arial" pitchFamily="34" charset="0"/>
                <a:cs typeface="Arial" pitchFamily="34" charset="0"/>
              </a:endParaRPr>
            </a:p>
          </p:txBody>
        </p:sp>
        <p:sp>
          <p:nvSpPr>
            <p:cNvPr id="3105" name="Rectangle 56"/>
            <p:cNvSpPr>
              <a:spLocks noChangeArrowheads="1"/>
            </p:cNvSpPr>
            <p:nvPr/>
          </p:nvSpPr>
          <p:spPr bwMode="auto">
            <a:xfrm>
              <a:off x="406400" y="6080125"/>
              <a:ext cx="3784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(for search dictionary repository)</a:t>
              </a:r>
              <a:endParaRPr lang="nb-NO" smtClean="0">
                <a:solidFill>
                  <a:srgbClr val="505050"/>
                </a:solidFill>
                <a:latin typeface="Arial" pitchFamily="34" charset="0"/>
                <a:cs typeface="Arial" pitchFamily="34" charset="0"/>
              </a:endParaRPr>
            </a:p>
          </p:txBody>
        </p:sp>
        <p:sp>
          <p:nvSpPr>
            <p:cNvPr id="3106" name="Rectangle 57"/>
            <p:cNvSpPr>
              <a:spLocks noChangeArrowheads="1"/>
            </p:cNvSpPr>
            <p:nvPr/>
          </p:nvSpPr>
          <p:spPr bwMode="auto">
            <a:xfrm>
              <a:off x="5202238" y="5775325"/>
              <a:ext cx="44561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Primary/Secondary (cmdlet controlled)</a:t>
              </a:r>
              <a:endParaRPr lang="nb-NO" dirty="0" smtClean="0">
                <a:solidFill>
                  <a:srgbClr val="505050"/>
                </a:solidFill>
                <a:latin typeface="Arial" pitchFamily="34" charset="0"/>
                <a:cs typeface="Arial" pitchFamily="34" charset="0"/>
              </a:endParaRPr>
            </a:p>
          </p:txBody>
        </p:sp>
        <p:sp>
          <p:nvSpPr>
            <p:cNvPr id="3107" name="Rectangle 58"/>
            <p:cNvSpPr>
              <a:spLocks noChangeArrowheads="1"/>
            </p:cNvSpPr>
            <p:nvPr/>
          </p:nvSpPr>
          <p:spPr bwMode="auto">
            <a:xfrm>
              <a:off x="5202238" y="6080125"/>
              <a:ext cx="15970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Lost primary </a:t>
              </a:r>
              <a:endParaRPr lang="nb-NO" smtClean="0">
                <a:solidFill>
                  <a:srgbClr val="505050"/>
                </a:solidFill>
                <a:latin typeface="Arial" pitchFamily="34" charset="0"/>
                <a:cs typeface="Arial" pitchFamily="34" charset="0"/>
              </a:endParaRPr>
            </a:p>
          </p:txBody>
        </p:sp>
        <p:sp>
          <p:nvSpPr>
            <p:cNvPr id="3108" name="Rectangle 59"/>
            <p:cNvSpPr>
              <a:spLocks noChangeArrowheads="1"/>
            </p:cNvSpPr>
            <p:nvPr/>
          </p:nvSpPr>
          <p:spPr bwMode="auto">
            <a:xfrm>
              <a:off x="6672263" y="6080125"/>
              <a:ext cx="2635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109" name="Rectangle 60"/>
            <p:cNvSpPr>
              <a:spLocks noChangeArrowheads="1"/>
            </p:cNvSpPr>
            <p:nvPr/>
          </p:nvSpPr>
          <p:spPr bwMode="auto">
            <a:xfrm>
              <a:off x="6869113" y="6080125"/>
              <a:ext cx="9636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no new</a:t>
              </a:r>
              <a:endParaRPr lang="nb-NO" smtClean="0">
                <a:solidFill>
                  <a:srgbClr val="505050"/>
                </a:solidFill>
                <a:latin typeface="Arial" pitchFamily="34" charset="0"/>
                <a:cs typeface="Arial" pitchFamily="34" charset="0"/>
              </a:endParaRPr>
            </a:p>
          </p:txBody>
        </p:sp>
        <p:sp>
          <p:nvSpPr>
            <p:cNvPr id="3110" name="Rectangle 61"/>
            <p:cNvSpPr>
              <a:spLocks noChangeArrowheads="1"/>
            </p:cNvSpPr>
            <p:nvPr/>
          </p:nvSpPr>
          <p:spPr bwMode="auto">
            <a:xfrm>
              <a:off x="7766050" y="6080125"/>
              <a:ext cx="243047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dictionaries deployed</a:t>
              </a:r>
              <a:endParaRPr lang="nb-NO" dirty="0" smtClean="0">
                <a:solidFill>
                  <a:srgbClr val="505050"/>
                </a:solidFill>
                <a:latin typeface="Arial" pitchFamily="34" charset="0"/>
                <a:cs typeface="Arial" pitchFamily="34" charset="0"/>
              </a:endParaRPr>
            </a:p>
          </p:txBody>
        </p:sp>
      </p:grpSp>
    </p:spTree>
    <p:extLst>
      <p:ext uri="{BB962C8B-B14F-4D97-AF65-F5344CB8AC3E}">
        <p14:creationId xmlns:p14="http://schemas.microsoft.com/office/powerpoint/2010/main" val="129947147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637" y="5153446"/>
            <a:ext cx="11776248" cy="1544217"/>
          </a:xfrm>
          <a:prstGeom prst="rect">
            <a:avLst/>
          </a:prstGeom>
          <a:noFill/>
        </p:spPr>
        <p:txBody>
          <a:bodyPr wrap="square" lIns="182880" tIns="146304" rIns="182880" bIns="146304" rtlCol="0">
            <a:noAutofit/>
          </a:bodyPr>
          <a:lstStyle/>
          <a:p>
            <a:pPr marL="228600" indent="-228600">
              <a:lnSpc>
                <a:spcPct val="90000"/>
              </a:lnSpc>
              <a:spcAft>
                <a:spcPts val="600"/>
              </a:spcAft>
            </a:pPr>
            <a:r>
              <a:rPr lang="en-US" sz="2000" dirty="0" smtClean="0">
                <a:gradFill>
                  <a:gsLst>
                    <a:gs pos="1250">
                      <a:srgbClr val="505050"/>
                    </a:gs>
                    <a:gs pos="99000">
                      <a:srgbClr val="505050"/>
                    </a:gs>
                  </a:gsLst>
                  <a:lin ang="5400000" scaled="0"/>
                </a:gradFill>
              </a:rPr>
              <a:t>&gt; New-</a:t>
            </a:r>
            <a:r>
              <a:rPr lang="en-US" sz="2000" dirty="0" err="1" smtClean="0">
                <a:gradFill>
                  <a:gsLst>
                    <a:gs pos="1250">
                      <a:srgbClr val="505050"/>
                    </a:gs>
                    <a:gs pos="99000">
                      <a:srgbClr val="505050"/>
                    </a:gs>
                  </a:gsLst>
                  <a:lin ang="5400000" scaled="0"/>
                </a:gradFill>
              </a:rPr>
              <a:t>SPEnterpriseSearchTopology</a:t>
            </a:r>
            <a:endParaRPr lang="en-US" sz="2000" dirty="0" smtClean="0">
              <a:gradFill>
                <a:gsLst>
                  <a:gs pos="1250">
                    <a:srgbClr val="505050"/>
                  </a:gs>
                  <a:gs pos="99000">
                    <a:srgbClr val="505050"/>
                  </a:gs>
                </a:gsLst>
                <a:lin ang="5400000" scaled="0"/>
              </a:gradFill>
            </a:endParaRPr>
          </a:p>
          <a:p>
            <a:pPr marL="228600" lvl="1" indent="-228600">
              <a:lnSpc>
                <a:spcPct val="90000"/>
              </a:lnSpc>
              <a:spcAft>
                <a:spcPts val="600"/>
              </a:spcAft>
            </a:pPr>
            <a:r>
              <a:rPr lang="en-US" sz="2000" dirty="0" smtClean="0">
                <a:gradFill>
                  <a:gsLst>
                    <a:gs pos="1250">
                      <a:srgbClr val="505050"/>
                    </a:gs>
                    <a:gs pos="99000">
                      <a:srgbClr val="505050"/>
                    </a:gs>
                  </a:gsLst>
                  <a:lin ang="5400000" scaled="0"/>
                </a:gradFill>
              </a:rPr>
              <a:t>&gt; New-</a:t>
            </a:r>
            <a:r>
              <a:rPr lang="en-US" sz="2000" dirty="0" err="1" smtClean="0">
                <a:gradFill>
                  <a:gsLst>
                    <a:gs pos="1250">
                      <a:srgbClr val="505050"/>
                    </a:gs>
                    <a:gs pos="99000">
                      <a:srgbClr val="505050"/>
                    </a:gs>
                  </a:gsLst>
                  <a:lin ang="5400000" scaled="0"/>
                </a:gradFill>
              </a:rPr>
              <a:t>SPEnterpriseSearchIndexComponent</a:t>
            </a:r>
            <a:r>
              <a:rPr lang="en-US" sz="2000" dirty="0" smtClean="0">
                <a:gradFill>
                  <a:gsLst>
                    <a:gs pos="1250">
                      <a:srgbClr val="505050"/>
                    </a:gs>
                    <a:gs pos="99000">
                      <a:srgbClr val="505050"/>
                    </a:gs>
                  </a:gsLst>
                  <a:lin ang="5400000" scaled="0"/>
                </a:gradFill>
              </a:rPr>
              <a:t>, New-</a:t>
            </a:r>
            <a:r>
              <a:rPr lang="en-US" sz="2000" dirty="0" err="1" smtClean="0">
                <a:gradFill>
                  <a:gsLst>
                    <a:gs pos="1250">
                      <a:srgbClr val="505050"/>
                    </a:gs>
                    <a:gs pos="99000">
                      <a:srgbClr val="505050"/>
                    </a:gs>
                  </a:gsLst>
                  <a:lin ang="5400000" scaled="0"/>
                </a:gradFill>
              </a:rPr>
              <a:t>SPEnterpriseSearchQueryProcessingComponent</a:t>
            </a:r>
            <a:r>
              <a:rPr lang="en-US" sz="2000" dirty="0" smtClean="0">
                <a:gradFill>
                  <a:gsLst>
                    <a:gs pos="1250">
                      <a:srgbClr val="505050"/>
                    </a:gs>
                    <a:gs pos="99000">
                      <a:srgbClr val="505050"/>
                    </a:gs>
                  </a:gsLst>
                  <a:lin ang="5400000" scaled="0"/>
                </a:gradFill>
              </a:rPr>
              <a:t>, … </a:t>
            </a:r>
            <a:endParaRPr lang="en-US" sz="2000" dirty="0">
              <a:gradFill>
                <a:gsLst>
                  <a:gs pos="1250">
                    <a:srgbClr val="505050"/>
                  </a:gs>
                  <a:gs pos="99000">
                    <a:srgbClr val="505050"/>
                  </a:gs>
                </a:gsLst>
                <a:lin ang="5400000" scaled="0"/>
              </a:gradFill>
            </a:endParaRPr>
          </a:p>
          <a:p>
            <a:pPr marL="228600" indent="-228600">
              <a:lnSpc>
                <a:spcPct val="90000"/>
              </a:lnSpc>
              <a:spcAft>
                <a:spcPts val="600"/>
              </a:spcAft>
            </a:pPr>
            <a:r>
              <a:rPr lang="nb-NO" sz="2000" dirty="0">
                <a:gradFill>
                  <a:gsLst>
                    <a:gs pos="1250">
                      <a:srgbClr val="505050"/>
                    </a:gs>
                    <a:gs pos="99000">
                      <a:srgbClr val="505050"/>
                    </a:gs>
                  </a:gsLst>
                  <a:lin ang="5400000" scaled="0"/>
                </a:gradFill>
              </a:rPr>
              <a:t>&gt; Set-SPEnterpriseSearchTopology</a:t>
            </a:r>
          </a:p>
          <a:p>
            <a:pPr marL="228600" indent="-228600">
              <a:lnSpc>
                <a:spcPct val="90000"/>
              </a:lnSpc>
              <a:spcAft>
                <a:spcPts val="600"/>
              </a:spcAft>
            </a:pPr>
            <a:endParaRPr lang="en-US" sz="1600" dirty="0" smtClean="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nb-NO" dirty="0" smtClean="0"/>
              <a:t>Set up your initial search topology</a:t>
            </a:r>
            <a:endParaRPr lang="en-US" dirty="0"/>
          </a:p>
        </p:txBody>
      </p:sp>
      <p:grpSp>
        <p:nvGrpSpPr>
          <p:cNvPr id="6" name="Group 5"/>
          <p:cNvGrpSpPr/>
          <p:nvPr/>
        </p:nvGrpSpPr>
        <p:grpSpPr>
          <a:xfrm>
            <a:off x="97557" y="1897063"/>
            <a:ext cx="2868932" cy="2800668"/>
            <a:chOff x="97557" y="2125663"/>
            <a:chExt cx="2868932" cy="2800668"/>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FFFFFF"/>
                  </a:solidFill>
                  <a:ea typeface="Segoe UI" pitchFamily="34" charset="0"/>
                  <a:cs typeface="Segoe UI" pitchFamily="34" charset="0"/>
                </a:rPr>
                <a:t>Prepare servers</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HW/SW reqs!</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Install SharePoint</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Add servers to farm</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Start Search Service Instance</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Create SSA</a:t>
              </a:r>
              <a:endParaRPr lang="en-US" dirty="0">
                <a:solidFill>
                  <a:srgbClr val="FFFFFF"/>
                </a:solidFill>
                <a:ea typeface="Segoe UI" pitchFamily="34" charset="0"/>
                <a:cs typeface="Segoe UI" pitchFamily="34" charset="0"/>
              </a:endParaRPr>
            </a:p>
          </p:txBody>
        </p:sp>
        <p:sp>
          <p:nvSpPr>
            <p:cNvPr id="5" name="TextBox 4"/>
            <p:cNvSpPr txBox="1"/>
            <p:nvPr/>
          </p:nvSpPr>
          <p:spPr>
            <a:xfrm>
              <a:off x="97557" y="4381566"/>
              <a:ext cx="369397" cy="544765"/>
            </a:xfrm>
            <a:prstGeom prst="rect">
              <a:avLst/>
            </a:prstGeom>
            <a:noFill/>
          </p:spPr>
          <p:txBody>
            <a:bodyPr wrap="none" lIns="182880" tIns="146304" rIns="182880" bIns="146304" rtlCol="0">
              <a:spAutoFit/>
            </a:bodyPr>
            <a:lstStyle/>
            <a:p>
              <a:pPr>
                <a:lnSpc>
                  <a:spcPct val="90000"/>
                </a:lnSpc>
                <a:spcAft>
                  <a:spcPts val="600"/>
                </a:spcAft>
              </a:pPr>
              <a:endParaRPr lang="en-US" dirty="0" err="1" smtClean="0">
                <a:solidFill>
                  <a:srgbClr val="FFFFFF"/>
                </a:solidFill>
              </a:endParaRPr>
            </a:p>
          </p:txBody>
        </p:sp>
      </p:grpSp>
      <p:sp>
        <p:nvSpPr>
          <p:cNvPr id="27" name="Rectangle 26"/>
          <p:cNvSpPr/>
          <p:nvPr/>
        </p:nvSpPr>
        <p:spPr bwMode="auto">
          <a:xfrm>
            <a:off x="3014180" y="1897062"/>
            <a:ext cx="2695266" cy="274478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a:solidFill>
                  <a:srgbClr val="FFFFFF"/>
                </a:solidFill>
                <a:ea typeface="Segoe UI" pitchFamily="34" charset="0"/>
                <a:cs typeface="Segoe UI" pitchFamily="34" charset="0"/>
              </a:rPr>
              <a:t>Create a new </a:t>
            </a:r>
            <a:r>
              <a:rPr lang="nb-NO" dirty="0" smtClean="0">
                <a:solidFill>
                  <a:srgbClr val="FFFFFF"/>
                </a:solidFill>
                <a:ea typeface="Segoe UI" pitchFamily="34" charset="0"/>
                <a:cs typeface="Segoe UI" pitchFamily="34" charset="0"/>
              </a:rPr>
              <a:t>topology object </a:t>
            </a:r>
            <a:r>
              <a:rPr lang="nb-NO" dirty="0" smtClean="0">
                <a:solidFill>
                  <a:srgbClr val="FFFFFF"/>
                </a:solidFill>
                <a:ea typeface="Segoe UI" pitchFamily="34" charset="0"/>
                <a:cs typeface="Segoe UI" pitchFamily="34" charset="0"/>
                <a:sym typeface="Wingdings" pitchFamily="2" charset="2"/>
              </a:rPr>
              <a:t>for the SSA</a:t>
            </a:r>
            <a:endParaRPr lang="nb-NO" dirty="0">
              <a:solidFill>
                <a:srgbClr val="FFFFFF"/>
              </a:solidFill>
              <a:ea typeface="Segoe UI" pitchFamily="34" charset="0"/>
              <a:cs typeface="Segoe UI" pitchFamily="34" charset="0"/>
            </a:endParaRPr>
          </a:p>
          <a:p>
            <a:pPr defTabSz="932472" fontAlgn="base">
              <a:spcBef>
                <a:spcPct val="0"/>
              </a:spcBef>
              <a:spcAft>
                <a:spcPct val="0"/>
              </a:spcAft>
            </a:pPr>
            <a:endParaRPr lang="nb-NO" dirty="0" smtClean="0">
              <a:solidFill>
                <a:srgbClr val="FFFFFF"/>
              </a:solidFill>
              <a:ea typeface="Segoe UI" pitchFamily="34" charset="0"/>
              <a:cs typeface="Segoe UI" pitchFamily="34" charset="0"/>
            </a:endParaRPr>
          </a:p>
        </p:txBody>
      </p:sp>
      <p:sp>
        <p:nvSpPr>
          <p:cNvPr id="31" name="Rectangle 30"/>
          <p:cNvSpPr/>
          <p:nvPr/>
        </p:nvSpPr>
        <p:spPr bwMode="auto">
          <a:xfrm>
            <a:off x="5754923" y="18970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smtClean="0">
                <a:solidFill>
                  <a:srgbClr val="FFFFFF"/>
                </a:solidFill>
                <a:ea typeface="Segoe UI" pitchFamily="34" charset="0"/>
                <a:cs typeface="Segoe UI" pitchFamily="34" charset="0"/>
              </a:rPr>
              <a:t>Add search components to the topology </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Assign components to servers</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9" name="Rectangle 28"/>
          <p:cNvSpPr/>
          <p:nvPr/>
        </p:nvSpPr>
        <p:spPr bwMode="auto">
          <a:xfrm>
            <a:off x="8497880" y="1897063"/>
            <a:ext cx="274320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FFFFFF"/>
                </a:solidFill>
                <a:ea typeface="Segoe UI" pitchFamily="34" charset="0"/>
                <a:cs typeface="Segoe UI" pitchFamily="34" charset="0"/>
              </a:rPr>
              <a:t>Activate the new topology</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This will replace the single-server topology with a scaled-out topology</a:t>
            </a:r>
            <a:endParaRPr lang="en-US" dirty="0">
              <a:solidFill>
                <a:srgbClr val="FFFFFF"/>
              </a:solidFill>
              <a:ea typeface="Segoe UI" pitchFamily="34" charset="0"/>
              <a:cs typeface="Segoe UI" pitchFamily="34" charset="0"/>
            </a:endParaRPr>
          </a:p>
        </p:txBody>
      </p:sp>
      <p:pic>
        <p:nvPicPr>
          <p:cNvPr id="4" name="Picture 3"/>
          <p:cNvPicPr>
            <a:picLocks noChangeAspect="1"/>
          </p:cNvPicPr>
          <p:nvPr/>
        </p:nvPicPr>
        <p:blipFill>
          <a:blip r:embed="rId3"/>
          <a:stretch>
            <a:fillRect/>
          </a:stretch>
        </p:blipFill>
        <p:spPr>
          <a:xfrm>
            <a:off x="282255" y="4735658"/>
            <a:ext cx="11429998" cy="1878833"/>
          </a:xfrm>
          <a:prstGeom prst="rect">
            <a:avLst/>
          </a:prstGeom>
        </p:spPr>
      </p:pic>
    </p:spTree>
    <p:extLst>
      <p:ext uri="{BB962C8B-B14F-4D97-AF65-F5344CB8AC3E}">
        <p14:creationId xmlns:p14="http://schemas.microsoft.com/office/powerpoint/2010/main" val="2110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Need more </a:t>
            </a:r>
            <a:r>
              <a:rPr lang="nb-NO" dirty="0" smtClean="0"/>
              <a:t>performance or capacity</a:t>
            </a:r>
            <a:r>
              <a:rPr lang="nb-NO" dirty="0"/>
              <a:t>?</a:t>
            </a:r>
            <a:endParaRPr lang="en-US" dirty="0"/>
          </a:p>
        </p:txBody>
      </p:sp>
      <p:sp>
        <p:nvSpPr>
          <p:cNvPr id="3" name="Text Placeholder 2"/>
          <p:cNvSpPr>
            <a:spLocks noGrp="1"/>
          </p:cNvSpPr>
          <p:nvPr>
            <p:ph type="body" sz="quarter" idx="4294967295"/>
          </p:nvPr>
        </p:nvSpPr>
        <p:spPr>
          <a:xfrm>
            <a:off x="274638" y="1212850"/>
            <a:ext cx="11887200" cy="5884688"/>
          </a:xfrm>
          <a:prstGeom prst="rect">
            <a:avLst/>
          </a:prstGeom>
        </p:spPr>
        <p:txBody>
          <a:bodyPr/>
          <a:lstStyle/>
          <a:p>
            <a:pPr marL="0" indent="0">
              <a:buNone/>
            </a:pPr>
            <a:r>
              <a:rPr lang="nb-NO" dirty="0" smtClean="0"/>
              <a:t>Scale out your search farm</a:t>
            </a:r>
          </a:p>
          <a:p>
            <a:endParaRPr lang="nb-NO" dirty="0" smtClean="0"/>
          </a:p>
          <a:p>
            <a:pPr marL="0" indent="0">
              <a:buNone/>
            </a:pPr>
            <a:r>
              <a:rPr lang="en-US" dirty="0" smtClean="0"/>
              <a:t>Create an edit copy of your active topology</a:t>
            </a:r>
            <a:endParaRPr lang="en-US" dirty="0"/>
          </a:p>
          <a:p>
            <a:pPr marL="342900" lvl="1" indent="0">
              <a:buNone/>
            </a:pPr>
            <a:r>
              <a:rPr lang="en-US" dirty="0" smtClean="0"/>
              <a:t>New-</a:t>
            </a:r>
            <a:r>
              <a:rPr lang="en-US" dirty="0" err="1" smtClean="0"/>
              <a:t>SPEnterpriseSearchTopology</a:t>
            </a:r>
            <a:r>
              <a:rPr lang="en-US" dirty="0" smtClean="0"/>
              <a:t> </a:t>
            </a:r>
            <a:r>
              <a:rPr lang="en-US" b="1" dirty="0"/>
              <a:t>-</a:t>
            </a:r>
            <a:r>
              <a:rPr lang="en-US" b="1" dirty="0" smtClean="0"/>
              <a:t>Clone</a:t>
            </a:r>
          </a:p>
          <a:p>
            <a:pPr marL="342900" lvl="1" indent="0">
              <a:buNone/>
            </a:pPr>
            <a:r>
              <a:rPr lang="nb-NO" dirty="0" smtClean="0"/>
              <a:t>You never modify the active topology object</a:t>
            </a:r>
            <a:endParaRPr lang="en-US" dirty="0" smtClean="0"/>
          </a:p>
          <a:p>
            <a:endParaRPr lang="en-US" dirty="0" smtClean="0"/>
          </a:p>
          <a:p>
            <a:pPr marL="0" indent="0">
              <a:buNone/>
            </a:pPr>
            <a:r>
              <a:rPr lang="en-US" dirty="0" smtClean="0"/>
              <a:t>Add before remove</a:t>
            </a:r>
          </a:p>
          <a:p>
            <a:pPr marL="342900" lvl="1" indent="0">
              <a:buNone/>
            </a:pPr>
            <a:r>
              <a:rPr lang="en-US" dirty="0" smtClean="0"/>
              <a:t>Add components</a:t>
            </a:r>
          </a:p>
          <a:p>
            <a:pPr marL="342900" lvl="1" indent="0">
              <a:buNone/>
            </a:pPr>
            <a:r>
              <a:rPr lang="en-US" dirty="0" smtClean="0">
                <a:sym typeface="Wingdings" panose="05000000000000000000" pitchFamily="2" charset="2"/>
              </a:rPr>
              <a:t>Activate</a:t>
            </a:r>
          </a:p>
          <a:p>
            <a:pPr marL="342900" lvl="1" indent="0">
              <a:buNone/>
            </a:pPr>
            <a:r>
              <a:rPr lang="en-US" dirty="0" smtClean="0">
                <a:sym typeface="Wingdings" panose="05000000000000000000" pitchFamily="2" charset="2"/>
              </a:rPr>
              <a:t>Green state</a:t>
            </a:r>
          </a:p>
          <a:p>
            <a:pPr marL="342900" lvl="1" indent="0">
              <a:buNone/>
            </a:pPr>
            <a:r>
              <a:rPr lang="en-US" dirty="0" smtClean="0">
                <a:sym typeface="Wingdings" panose="05000000000000000000" pitchFamily="2" charset="2"/>
              </a:rPr>
              <a:t>Remove components</a:t>
            </a:r>
          </a:p>
        </p:txBody>
      </p:sp>
    </p:spTree>
    <p:extLst>
      <p:ext uri="{BB962C8B-B14F-4D97-AF65-F5344CB8AC3E}">
        <p14:creationId xmlns:p14="http://schemas.microsoft.com/office/powerpoint/2010/main" val="1462830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500"/>
                                        <p:tgtEl>
                                          <p:spTgt spid="3">
                                            <p:txEl>
                                              <p:pRg st="2" end="2"/>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up)">
                                      <p:cBhvr>
                                        <p:cTn id="10" dur="500"/>
                                        <p:tgtEl>
                                          <p:spTgt spid="3">
                                            <p:txEl>
                                              <p:pRg st="3" end="3"/>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up)">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down)">
                                      <p:cBhvr>
                                        <p:cTn id="18" dur="500"/>
                                        <p:tgtEl>
                                          <p:spTgt spid="3">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 calcmode="lin" valueType="num">
                                      <p:cBhvr additive="base">
                                        <p:cTn id="2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additive="base">
                                        <p:cTn id="3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 calcmode="lin" valueType="num">
                                      <p:cBhvr additive="base">
                                        <p:cTn id="4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search </a:t>
            </a:r>
            <a:r>
              <a:rPr lang="en-US" dirty="0" smtClean="0"/>
              <a:t>topology</a:t>
            </a:r>
            <a:endParaRPr lang="en-US" dirty="0"/>
          </a:p>
        </p:txBody>
      </p:sp>
      <p:sp>
        <p:nvSpPr>
          <p:cNvPr id="3" name="Text Placeholder 2"/>
          <p:cNvSpPr>
            <a:spLocks noGrp="1"/>
          </p:cNvSpPr>
          <p:nvPr>
            <p:ph type="body" sz="quarter" idx="4294967295"/>
          </p:nvPr>
        </p:nvSpPr>
        <p:spPr>
          <a:xfrm>
            <a:off x="274638" y="1212850"/>
            <a:ext cx="6303639" cy="3662541"/>
          </a:xfrm>
          <a:prstGeom prst="rect">
            <a:avLst/>
          </a:prstGeom>
        </p:spPr>
        <p:txBody>
          <a:bodyPr/>
          <a:lstStyle/>
          <a:p>
            <a:r>
              <a:rPr lang="nb-NO" dirty="0" smtClean="0"/>
              <a:t>One index Partition</a:t>
            </a:r>
          </a:p>
          <a:p>
            <a:pPr lvl="1"/>
            <a:r>
              <a:rPr lang="nb-NO" dirty="0" smtClean="0"/>
              <a:t>Prepared </a:t>
            </a:r>
            <a:r>
              <a:rPr lang="nb-NO" dirty="0"/>
              <a:t>for 10 Mill indexed </a:t>
            </a:r>
            <a:r>
              <a:rPr lang="nb-NO" dirty="0" smtClean="0"/>
              <a:t>documents</a:t>
            </a:r>
          </a:p>
          <a:p>
            <a:r>
              <a:rPr lang="nb-NO" dirty="0" smtClean="0"/>
              <a:t>Fault tolerance </a:t>
            </a:r>
          </a:p>
          <a:p>
            <a:pPr lvl="1"/>
            <a:r>
              <a:rPr lang="nb-NO" dirty="0" smtClean="0"/>
              <a:t>2 physical servers – 4 VMs</a:t>
            </a:r>
          </a:p>
          <a:p>
            <a:r>
              <a:rPr lang="en-US" dirty="0"/>
              <a:t>Which components on same server?</a:t>
            </a:r>
          </a:p>
          <a:p>
            <a:pPr lvl="1"/>
            <a:endParaRPr lang="nb-NO" dirty="0" smtClean="0"/>
          </a:p>
        </p:txBody>
      </p:sp>
      <p:pic>
        <p:nvPicPr>
          <p:cNvPr id="19" name="Picture 18"/>
          <p:cNvPicPr>
            <a:picLocks noChangeAspect="1"/>
          </p:cNvPicPr>
          <p:nvPr/>
        </p:nvPicPr>
        <p:blipFill>
          <a:blip r:embed="rId3"/>
          <a:stretch>
            <a:fillRect/>
          </a:stretch>
        </p:blipFill>
        <p:spPr>
          <a:xfrm>
            <a:off x="6510542" y="1010862"/>
            <a:ext cx="5396327" cy="5582744"/>
          </a:xfrm>
          <a:prstGeom prst="rect">
            <a:avLst/>
          </a:prstGeom>
        </p:spPr>
      </p:pic>
      <p:sp>
        <p:nvSpPr>
          <p:cNvPr id="8" name="Rounded Rectangle 7"/>
          <p:cNvSpPr/>
          <p:nvPr/>
        </p:nvSpPr>
        <p:spPr bwMode="auto">
          <a:xfrm>
            <a:off x="9487707" y="5564094"/>
            <a:ext cx="2304256" cy="792088"/>
          </a:xfrm>
          <a:prstGeom prst="roundRect">
            <a:avLst/>
          </a:prstGeom>
          <a:solidFill>
            <a:schemeClr val="tx1"/>
          </a:solidFill>
          <a:ln>
            <a:solidFill>
              <a:schemeClr val="bg1">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a:solidFill>
                <a:srgbClr val="00AEEF"/>
              </a:solidFill>
              <a:ea typeface="Segoe UI" pitchFamily="34" charset="0"/>
              <a:cs typeface="Segoe UI" pitchFamily="34" charset="0"/>
            </a:endParaRPr>
          </a:p>
        </p:txBody>
      </p:sp>
      <p:sp>
        <p:nvSpPr>
          <p:cNvPr id="9" name="TextBox 8"/>
          <p:cNvSpPr txBox="1"/>
          <p:nvPr/>
        </p:nvSpPr>
        <p:spPr>
          <a:xfrm>
            <a:off x="9487707" y="5605702"/>
            <a:ext cx="2304256"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dirty="0">
                <a:solidFill>
                  <a:srgbClr val="FFFFFF"/>
                </a:solidFill>
                <a:ea typeface="Segoe UI" pitchFamily="34" charset="0"/>
                <a:cs typeface="Segoe UI" pitchFamily="34" charset="0"/>
              </a:rPr>
              <a:t>Redundant copies of all </a:t>
            </a:r>
            <a:r>
              <a:rPr lang="en-US" sz="1600" dirty="0" smtClean="0">
                <a:solidFill>
                  <a:srgbClr val="FFFFFF"/>
                </a:solidFill>
                <a:ea typeface="Segoe UI" pitchFamily="34" charset="0"/>
                <a:cs typeface="Segoe UI" pitchFamily="34" charset="0"/>
              </a:rPr>
              <a:t>databases </a:t>
            </a:r>
            <a:endParaRPr lang="en-US" sz="1600" dirty="0">
              <a:solidFill>
                <a:srgbClr val="FFFFFF"/>
              </a:solidFill>
              <a:ea typeface="Segoe UI" pitchFamily="34" charset="0"/>
              <a:cs typeface="Segoe UI" pitchFamily="34" charset="0"/>
            </a:endParaRPr>
          </a:p>
        </p:txBody>
      </p:sp>
      <p:sp>
        <p:nvSpPr>
          <p:cNvPr id="20" name="TextBox 19"/>
          <p:cNvSpPr txBox="1"/>
          <p:nvPr/>
        </p:nvSpPr>
        <p:spPr>
          <a:xfrm>
            <a:off x="8500894" y="2561158"/>
            <a:ext cx="741679"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01</a:t>
            </a:r>
            <a:endParaRPr lang="en-US" sz="1400" b="1" dirty="0">
              <a:solidFill>
                <a:srgbClr val="000000"/>
              </a:solidFill>
              <a:ea typeface="Segoe UI" pitchFamily="34" charset="0"/>
              <a:cs typeface="Segoe UI" pitchFamily="34" charset="0"/>
            </a:endParaRPr>
          </a:p>
        </p:txBody>
      </p:sp>
      <p:sp>
        <p:nvSpPr>
          <p:cNvPr id="21" name="TextBox 20"/>
          <p:cNvSpPr txBox="1"/>
          <p:nvPr/>
        </p:nvSpPr>
        <p:spPr>
          <a:xfrm>
            <a:off x="11114781" y="2561158"/>
            <a:ext cx="792088"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03</a:t>
            </a:r>
            <a:endParaRPr lang="en-US" sz="1400" b="1" dirty="0">
              <a:solidFill>
                <a:srgbClr val="000000"/>
              </a:solidFill>
              <a:ea typeface="Segoe UI" pitchFamily="34" charset="0"/>
              <a:cs typeface="Segoe UI" pitchFamily="34" charset="0"/>
            </a:endParaRPr>
          </a:p>
        </p:txBody>
      </p:sp>
      <p:sp>
        <p:nvSpPr>
          <p:cNvPr id="22" name="TextBox 21"/>
          <p:cNvSpPr txBox="1"/>
          <p:nvPr/>
        </p:nvSpPr>
        <p:spPr>
          <a:xfrm>
            <a:off x="8500894" y="1429238"/>
            <a:ext cx="741679"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02</a:t>
            </a:r>
            <a:endParaRPr lang="en-US" sz="1400" b="1" dirty="0">
              <a:solidFill>
                <a:srgbClr val="000000"/>
              </a:solidFill>
              <a:ea typeface="Segoe UI" pitchFamily="34" charset="0"/>
              <a:cs typeface="Segoe UI" pitchFamily="34" charset="0"/>
            </a:endParaRPr>
          </a:p>
        </p:txBody>
      </p:sp>
      <p:sp>
        <p:nvSpPr>
          <p:cNvPr id="23" name="TextBox 22"/>
          <p:cNvSpPr txBox="1"/>
          <p:nvPr/>
        </p:nvSpPr>
        <p:spPr>
          <a:xfrm>
            <a:off x="11114781" y="1429238"/>
            <a:ext cx="792088"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04</a:t>
            </a:r>
            <a:endParaRPr lang="en-US" sz="1400" b="1" dirty="0">
              <a:solidFill>
                <a:srgbClr val="000000"/>
              </a:solidFill>
              <a:ea typeface="Segoe UI" pitchFamily="34" charset="0"/>
              <a:cs typeface="Segoe UI" pitchFamily="34" charset="0"/>
            </a:endParaRPr>
          </a:p>
        </p:txBody>
      </p:sp>
      <p:sp>
        <p:nvSpPr>
          <p:cNvPr id="24" name="TextBox 23"/>
          <p:cNvSpPr txBox="1"/>
          <p:nvPr/>
        </p:nvSpPr>
        <p:spPr>
          <a:xfrm>
            <a:off x="6794300" y="990441"/>
            <a:ext cx="1800199"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A</a:t>
            </a:r>
            <a:endParaRPr lang="en-US" sz="1600" b="1" dirty="0">
              <a:solidFill>
                <a:srgbClr val="505050"/>
              </a:solidFill>
              <a:ea typeface="Segoe UI" pitchFamily="34" charset="0"/>
              <a:cs typeface="Segoe UI" pitchFamily="34" charset="0"/>
            </a:endParaRPr>
          </a:p>
        </p:txBody>
      </p:sp>
      <p:sp>
        <p:nvSpPr>
          <p:cNvPr id="25" name="TextBox 24"/>
          <p:cNvSpPr txBox="1"/>
          <p:nvPr/>
        </p:nvSpPr>
        <p:spPr>
          <a:xfrm>
            <a:off x="9462869" y="4547765"/>
            <a:ext cx="1758894"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D</a:t>
            </a:r>
            <a:endParaRPr lang="en-US" sz="1600" b="1" dirty="0">
              <a:solidFill>
                <a:srgbClr val="505050"/>
              </a:solidFill>
              <a:ea typeface="Segoe UI" pitchFamily="34" charset="0"/>
              <a:cs typeface="Segoe UI" pitchFamily="34" charset="0"/>
            </a:endParaRPr>
          </a:p>
        </p:txBody>
      </p:sp>
      <p:sp>
        <p:nvSpPr>
          <p:cNvPr id="26" name="TextBox 25"/>
          <p:cNvSpPr txBox="1"/>
          <p:nvPr/>
        </p:nvSpPr>
        <p:spPr>
          <a:xfrm>
            <a:off x="6794300" y="4547765"/>
            <a:ext cx="1879487"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C</a:t>
            </a:r>
            <a:endParaRPr lang="en-US" sz="1600" b="1" dirty="0">
              <a:solidFill>
                <a:srgbClr val="505050"/>
              </a:solidFill>
              <a:ea typeface="Segoe UI" pitchFamily="34" charset="0"/>
              <a:cs typeface="Segoe UI" pitchFamily="34" charset="0"/>
            </a:endParaRPr>
          </a:p>
        </p:txBody>
      </p:sp>
      <p:sp>
        <p:nvSpPr>
          <p:cNvPr id="27" name="TextBox 26"/>
          <p:cNvSpPr txBox="1"/>
          <p:nvPr/>
        </p:nvSpPr>
        <p:spPr>
          <a:xfrm>
            <a:off x="9462869" y="976982"/>
            <a:ext cx="1939944"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B</a:t>
            </a:r>
            <a:endParaRPr lang="en-US" sz="1600" b="1" dirty="0">
              <a:solidFill>
                <a:srgbClr val="505050"/>
              </a:solidFill>
              <a:ea typeface="Segoe UI" pitchFamily="34" charset="0"/>
              <a:cs typeface="Segoe UI" pitchFamily="34" charset="0"/>
            </a:endParaRPr>
          </a:p>
        </p:txBody>
      </p:sp>
      <p:grpSp>
        <p:nvGrpSpPr>
          <p:cNvPr id="4" name="Group 3"/>
          <p:cNvGrpSpPr/>
          <p:nvPr/>
        </p:nvGrpSpPr>
        <p:grpSpPr>
          <a:xfrm>
            <a:off x="601613" y="4547765"/>
            <a:ext cx="4384247" cy="1973833"/>
            <a:chOff x="601613" y="4547765"/>
            <a:chExt cx="4384247" cy="1973833"/>
          </a:xfrm>
        </p:grpSpPr>
        <p:sp>
          <p:nvSpPr>
            <p:cNvPr id="28" name="Rectangle 27"/>
            <p:cNvSpPr/>
            <p:nvPr/>
          </p:nvSpPr>
          <p:spPr>
            <a:xfrm>
              <a:off x="3444262" y="5253283"/>
              <a:ext cx="1541598" cy="5554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ctr"/>
            <a:lstStyle/>
            <a:p>
              <a:pPr defTabSz="930339"/>
              <a:r>
                <a:rPr lang="en-US" sz="1600" dirty="0" smtClean="0">
                  <a:solidFill>
                    <a:srgbClr val="FFFFFF">
                      <a:alpha val="99000"/>
                    </a:srgbClr>
                  </a:solidFill>
                </a:rPr>
                <a:t>Crawl</a:t>
              </a:r>
              <a:endParaRPr lang="en-US" sz="1600" dirty="0">
                <a:solidFill>
                  <a:srgbClr val="FFFFFF">
                    <a:alpha val="99000"/>
                  </a:srgbClr>
                </a:solidFill>
              </a:endParaRPr>
            </a:p>
          </p:txBody>
        </p:sp>
        <p:sp>
          <p:nvSpPr>
            <p:cNvPr id="29" name="Rectangle 28"/>
            <p:cNvSpPr/>
            <p:nvPr/>
          </p:nvSpPr>
          <p:spPr>
            <a:xfrm>
              <a:off x="601613" y="4547765"/>
              <a:ext cx="1561632" cy="5718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ctr"/>
            <a:lstStyle/>
            <a:p>
              <a:pPr defTabSz="930339"/>
              <a:r>
                <a:rPr lang="en-US" sz="1600" dirty="0">
                  <a:solidFill>
                    <a:srgbClr val="FFFFFF">
                      <a:alpha val="99000"/>
                    </a:srgbClr>
                  </a:solidFill>
                </a:rPr>
                <a:t>Content </a:t>
              </a:r>
              <a:r>
                <a:rPr lang="en-US" sz="1600" dirty="0" smtClean="0">
                  <a:solidFill>
                    <a:srgbClr val="FFFFFF">
                      <a:alpha val="99000"/>
                    </a:srgbClr>
                  </a:solidFill>
                </a:rPr>
                <a:t>Processing</a:t>
              </a:r>
              <a:endParaRPr lang="en-US" sz="1600" dirty="0">
                <a:solidFill>
                  <a:srgbClr val="FFFFFF">
                    <a:alpha val="99000"/>
                  </a:srgbClr>
                </a:solidFill>
              </a:endParaRPr>
            </a:p>
          </p:txBody>
        </p:sp>
        <p:sp>
          <p:nvSpPr>
            <p:cNvPr id="30" name="Rectangle 29"/>
            <p:cNvSpPr/>
            <p:nvPr/>
          </p:nvSpPr>
          <p:spPr>
            <a:xfrm>
              <a:off x="601614" y="5942329"/>
              <a:ext cx="1561631" cy="5792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ctr"/>
            <a:lstStyle/>
            <a:p>
              <a:pPr defTabSz="930339"/>
              <a:r>
                <a:rPr lang="en-US" sz="1600" dirty="0" smtClean="0">
                  <a:solidFill>
                    <a:srgbClr val="FFFFFF">
                      <a:alpha val="99000"/>
                    </a:srgbClr>
                  </a:solidFill>
                </a:rPr>
                <a:t>Index</a:t>
              </a:r>
              <a:endParaRPr lang="en-US" sz="1600" dirty="0">
                <a:solidFill>
                  <a:srgbClr val="FFFFFF">
                    <a:alpha val="99000"/>
                  </a:srgbClr>
                </a:solidFill>
              </a:endParaRPr>
            </a:p>
          </p:txBody>
        </p:sp>
        <p:sp>
          <p:nvSpPr>
            <p:cNvPr id="31" name="Rectangle 30"/>
            <p:cNvSpPr/>
            <p:nvPr/>
          </p:nvSpPr>
          <p:spPr>
            <a:xfrm>
              <a:off x="3444262" y="4547765"/>
              <a:ext cx="1541598" cy="558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ctr"/>
            <a:lstStyle/>
            <a:p>
              <a:pPr defTabSz="930339"/>
              <a:r>
                <a:rPr lang="en-US" sz="1600" dirty="0" smtClean="0">
                  <a:solidFill>
                    <a:srgbClr val="FFFFFF">
                      <a:alpha val="99000"/>
                    </a:srgbClr>
                  </a:solidFill>
                </a:rPr>
                <a:t>Analytics Processing </a:t>
              </a:r>
              <a:endParaRPr lang="en-US" sz="1600" dirty="0">
                <a:solidFill>
                  <a:srgbClr val="FFFFFF">
                    <a:alpha val="99000"/>
                  </a:srgbClr>
                </a:solidFill>
              </a:endParaRPr>
            </a:p>
          </p:txBody>
        </p:sp>
        <p:sp>
          <p:nvSpPr>
            <p:cNvPr id="32" name="Rectangle 31"/>
            <p:cNvSpPr/>
            <p:nvPr/>
          </p:nvSpPr>
          <p:spPr>
            <a:xfrm>
              <a:off x="603316" y="5249934"/>
              <a:ext cx="1559929" cy="5408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ctr"/>
            <a:lstStyle/>
            <a:p>
              <a:pPr defTabSz="930339"/>
              <a:r>
                <a:rPr lang="en-US" sz="1600" dirty="0">
                  <a:solidFill>
                    <a:srgbClr val="FFFFFF">
                      <a:alpha val="99000"/>
                    </a:srgbClr>
                  </a:solidFill>
                </a:rPr>
                <a:t>Admin</a:t>
              </a:r>
            </a:p>
          </p:txBody>
        </p:sp>
        <p:sp>
          <p:nvSpPr>
            <p:cNvPr id="33" name="Rectangle 32"/>
            <p:cNvSpPr/>
            <p:nvPr/>
          </p:nvSpPr>
          <p:spPr>
            <a:xfrm>
              <a:off x="3444262" y="5942329"/>
              <a:ext cx="1541598" cy="5760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ctr"/>
            <a:lstStyle/>
            <a:p>
              <a:pPr defTabSz="930339"/>
              <a:r>
                <a:rPr lang="en-US" sz="1600" dirty="0">
                  <a:solidFill>
                    <a:srgbClr val="FFFFFF">
                      <a:alpha val="99000"/>
                    </a:srgbClr>
                  </a:solidFill>
                </a:rPr>
                <a:t>Query </a:t>
              </a:r>
              <a:r>
                <a:rPr lang="en-US" sz="1600" dirty="0" smtClean="0">
                  <a:solidFill>
                    <a:srgbClr val="FFFFFF">
                      <a:alpha val="99000"/>
                    </a:srgbClr>
                  </a:solidFill>
                </a:rPr>
                <a:t>Processing</a:t>
              </a:r>
              <a:endParaRPr lang="en-US" sz="1600" dirty="0">
                <a:solidFill>
                  <a:srgbClr val="FFFFFF">
                    <a:alpha val="99000"/>
                  </a:srgbClr>
                </a:solidFill>
              </a:endParaRPr>
            </a:p>
          </p:txBody>
        </p:sp>
        <p:grpSp>
          <p:nvGrpSpPr>
            <p:cNvPr id="38" name="Group 37"/>
            <p:cNvGrpSpPr/>
            <p:nvPr/>
          </p:nvGrpSpPr>
          <p:grpSpPr>
            <a:xfrm>
              <a:off x="2426966" y="4553839"/>
              <a:ext cx="694927" cy="1967759"/>
              <a:chOff x="2282950" y="4553839"/>
              <a:chExt cx="1041607" cy="1967759"/>
            </a:xfrm>
          </p:grpSpPr>
          <p:sp>
            <p:nvSpPr>
              <p:cNvPr id="34" name="Plus 33"/>
              <p:cNvSpPr/>
              <p:nvPr/>
            </p:nvSpPr>
            <p:spPr bwMode="auto">
              <a:xfrm>
                <a:off x="2282950" y="4553839"/>
                <a:ext cx="1041607" cy="558762"/>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5" name="Plus 34"/>
              <p:cNvSpPr/>
              <p:nvPr/>
            </p:nvSpPr>
            <p:spPr bwMode="auto">
              <a:xfrm>
                <a:off x="2282950" y="5249934"/>
                <a:ext cx="1041607" cy="558762"/>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6" name="Plus 35"/>
              <p:cNvSpPr/>
              <p:nvPr/>
            </p:nvSpPr>
            <p:spPr bwMode="auto">
              <a:xfrm>
                <a:off x="2282950" y="5962836"/>
                <a:ext cx="1041607" cy="558762"/>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sp>
        <p:nvSpPr>
          <p:cNvPr id="37" name="TextBox 36"/>
          <p:cNvSpPr txBox="1"/>
          <p:nvPr/>
        </p:nvSpPr>
        <p:spPr>
          <a:xfrm>
            <a:off x="0" y="6536289"/>
            <a:ext cx="12436475"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solidFill>
                  <a:srgbClr val="505050"/>
                </a:solidFill>
              </a:rPr>
              <a:t>More details: </a:t>
            </a:r>
            <a:r>
              <a:rPr lang="en-US" sz="1400" dirty="0">
                <a:solidFill>
                  <a:srgbClr val="505050"/>
                </a:solidFill>
              </a:rPr>
              <a:t>SPC336 - Search Architecture and Sizing in SharePoint </a:t>
            </a:r>
            <a:r>
              <a:rPr lang="en-US" sz="1400" dirty="0" smtClean="0">
                <a:solidFill>
                  <a:srgbClr val="505050"/>
                </a:solidFill>
              </a:rPr>
              <a:t>2013</a:t>
            </a:r>
            <a:endParaRPr lang="en-US" sz="1400" dirty="0">
              <a:gradFill>
                <a:gsLst>
                  <a:gs pos="2917">
                    <a:srgbClr val="505050"/>
                  </a:gs>
                  <a:gs pos="30000">
                    <a:srgbClr val="505050"/>
                  </a:gs>
                </a:gsLst>
                <a:lin ang="5400000" scaled="0"/>
              </a:gradFill>
            </a:endParaRPr>
          </a:p>
        </p:txBody>
      </p:sp>
      <p:sp>
        <p:nvSpPr>
          <p:cNvPr id="40" name="Rounded Rectangle 39"/>
          <p:cNvSpPr/>
          <p:nvPr/>
        </p:nvSpPr>
        <p:spPr bwMode="auto">
          <a:xfrm>
            <a:off x="7226349" y="2166238"/>
            <a:ext cx="4248472" cy="309483"/>
          </a:xfrm>
          <a:prstGeom prst="roundRect">
            <a:avLst/>
          </a:prstGeom>
          <a:solidFill>
            <a:schemeClr val="accent5"/>
          </a:solidFill>
          <a:ln w="571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1200" b="1" dirty="0" smtClean="0">
                <a:gradFill>
                  <a:gsLst>
                    <a:gs pos="0">
                      <a:srgbClr val="FFFFFF"/>
                    </a:gs>
                    <a:gs pos="100000">
                      <a:srgbClr val="FFFFFF"/>
                    </a:gs>
                  </a:gsLst>
                  <a:lin ang="5400000" scaled="0"/>
                </a:gradFill>
                <a:ea typeface="Segoe UI" pitchFamily="34" charset="0"/>
                <a:cs typeface="Segoe UI" pitchFamily="34" charset="0"/>
              </a:rPr>
              <a:t>Index Partition</a:t>
            </a:r>
            <a:endParaRPr lang="en-US" sz="1200" b="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7298357" y="2197592"/>
            <a:ext cx="1440159" cy="240949"/>
          </a:xfrm>
          <a:prstGeom prst="roundRect">
            <a:avLst/>
          </a:prstGeom>
          <a:solidFill>
            <a:schemeClr val="bg1"/>
          </a:solid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1600" b="1" dirty="0" smtClean="0">
                <a:solidFill>
                  <a:srgbClr val="505050"/>
                </a:solidFill>
                <a:ea typeface="Segoe UI" pitchFamily="34" charset="0"/>
                <a:cs typeface="Segoe UI" pitchFamily="34" charset="0"/>
              </a:rPr>
              <a:t>Replica</a:t>
            </a:r>
            <a:endParaRPr lang="en-US" sz="1200" b="1" dirty="0" err="1" smtClean="0">
              <a:solidFill>
                <a:srgbClr val="505050"/>
              </a:solidFill>
              <a:ea typeface="Segoe UI" pitchFamily="34" charset="0"/>
              <a:cs typeface="Segoe UI" pitchFamily="34" charset="0"/>
            </a:endParaRPr>
          </a:p>
        </p:txBody>
      </p:sp>
      <p:sp>
        <p:nvSpPr>
          <p:cNvPr id="42" name="Rounded Rectangle 41"/>
          <p:cNvSpPr/>
          <p:nvPr/>
        </p:nvSpPr>
        <p:spPr bwMode="auto">
          <a:xfrm>
            <a:off x="9962654" y="2201118"/>
            <a:ext cx="1440159" cy="240949"/>
          </a:xfrm>
          <a:prstGeom prst="roundRect">
            <a:avLst/>
          </a:prstGeom>
          <a:solidFill>
            <a:schemeClr val="bg1"/>
          </a:solid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1600" b="1" dirty="0" smtClean="0">
                <a:solidFill>
                  <a:srgbClr val="505050"/>
                </a:solidFill>
                <a:ea typeface="Segoe UI" pitchFamily="34" charset="0"/>
                <a:cs typeface="Segoe UI" pitchFamily="34" charset="0"/>
              </a:rPr>
              <a:t>Replica</a:t>
            </a:r>
            <a:endParaRPr lang="en-US" sz="1600" b="1" dirty="0" err="1" smtClean="0">
              <a:solidFill>
                <a:srgbClr val="505050"/>
              </a:solidFill>
              <a:ea typeface="Segoe UI" pitchFamily="34" charset="0"/>
              <a:cs typeface="Segoe UI" pitchFamily="34" charset="0"/>
            </a:endParaRPr>
          </a:p>
        </p:txBody>
      </p:sp>
      <p:sp>
        <p:nvSpPr>
          <p:cNvPr id="43" name="Rounded Rectangle 42"/>
          <p:cNvSpPr/>
          <p:nvPr/>
        </p:nvSpPr>
        <p:spPr bwMode="auto">
          <a:xfrm>
            <a:off x="9890646" y="1888161"/>
            <a:ext cx="1584176" cy="240949"/>
          </a:xfrm>
          <a:prstGeom prst="roundRect">
            <a:avLst/>
          </a:prstGeom>
          <a:solidFill>
            <a:schemeClr val="bg2"/>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1100" b="1" dirty="0" err="1" smtClean="0">
              <a:solidFill>
                <a:srgbClr val="FFFFFF"/>
              </a:solidFill>
              <a:ea typeface="Segoe UI" pitchFamily="34" charset="0"/>
              <a:cs typeface="Segoe UI" pitchFamily="34" charset="0"/>
            </a:endParaRPr>
          </a:p>
        </p:txBody>
      </p:sp>
      <p:sp>
        <p:nvSpPr>
          <p:cNvPr id="5" name="TextBox 4"/>
          <p:cNvSpPr txBox="1"/>
          <p:nvPr/>
        </p:nvSpPr>
        <p:spPr>
          <a:xfrm>
            <a:off x="9746629" y="1769070"/>
            <a:ext cx="1840953" cy="489365"/>
          </a:xfrm>
          <a:prstGeom prst="rect">
            <a:avLst/>
          </a:prstGeom>
          <a:noFill/>
        </p:spPr>
        <p:txBody>
          <a:bodyPr wrap="none" lIns="182880" tIns="146304" rIns="182880" bIns="146304" rtlCol="0">
            <a:spAutoFit/>
          </a:bodyPr>
          <a:lstStyle/>
          <a:p>
            <a:pPr>
              <a:lnSpc>
                <a:spcPct val="90000"/>
              </a:lnSpc>
              <a:spcAft>
                <a:spcPts val="600"/>
              </a:spcAft>
            </a:pPr>
            <a:r>
              <a:rPr lang="nb-NO" sz="1400" b="1" dirty="0" smtClean="0">
                <a:solidFill>
                  <a:srgbClr val="FFFFFF"/>
                </a:solidFill>
              </a:rPr>
              <a:t>Query Processing</a:t>
            </a:r>
            <a:endParaRPr lang="en-US" sz="1400" b="1" dirty="0" err="1" smtClean="0">
              <a:solidFill>
                <a:srgbClr val="FFFFFF"/>
              </a:solidFill>
            </a:endParaRPr>
          </a:p>
        </p:txBody>
      </p:sp>
      <p:sp>
        <p:nvSpPr>
          <p:cNvPr id="44" name="Rounded Rectangle 43"/>
          <p:cNvSpPr/>
          <p:nvPr/>
        </p:nvSpPr>
        <p:spPr bwMode="auto">
          <a:xfrm>
            <a:off x="7226350" y="1888161"/>
            <a:ext cx="1584176" cy="240949"/>
          </a:xfrm>
          <a:prstGeom prst="roundRect">
            <a:avLst/>
          </a:prstGeom>
          <a:solidFill>
            <a:schemeClr val="bg2"/>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1100" b="1" dirty="0" err="1" smtClean="0">
              <a:solidFill>
                <a:srgbClr val="FFFFFF"/>
              </a:solidFill>
              <a:ea typeface="Segoe UI" pitchFamily="34" charset="0"/>
              <a:cs typeface="Segoe UI" pitchFamily="34" charset="0"/>
            </a:endParaRPr>
          </a:p>
        </p:txBody>
      </p:sp>
      <p:sp>
        <p:nvSpPr>
          <p:cNvPr id="45" name="TextBox 44"/>
          <p:cNvSpPr txBox="1"/>
          <p:nvPr/>
        </p:nvSpPr>
        <p:spPr>
          <a:xfrm>
            <a:off x="7082333" y="1769070"/>
            <a:ext cx="1840953" cy="489365"/>
          </a:xfrm>
          <a:prstGeom prst="rect">
            <a:avLst/>
          </a:prstGeom>
          <a:noFill/>
        </p:spPr>
        <p:txBody>
          <a:bodyPr wrap="none" lIns="182880" tIns="146304" rIns="182880" bIns="146304" rtlCol="0">
            <a:spAutoFit/>
          </a:bodyPr>
          <a:lstStyle/>
          <a:p>
            <a:pPr>
              <a:lnSpc>
                <a:spcPct val="90000"/>
              </a:lnSpc>
              <a:spcAft>
                <a:spcPts val="600"/>
              </a:spcAft>
            </a:pPr>
            <a:r>
              <a:rPr lang="nb-NO" sz="1400" b="1" dirty="0" smtClean="0">
                <a:solidFill>
                  <a:srgbClr val="FFFFFF"/>
                </a:solidFill>
              </a:rPr>
              <a:t>Query Processing</a:t>
            </a:r>
            <a:endParaRPr lang="en-US" sz="1400" b="1" dirty="0" err="1" smtClean="0">
              <a:solidFill>
                <a:srgbClr val="FFFFFF"/>
              </a:solidFill>
            </a:endParaRPr>
          </a:p>
        </p:txBody>
      </p:sp>
      <p:cxnSp>
        <p:nvCxnSpPr>
          <p:cNvPr id="51" name="Straight Arrow Connector 50"/>
          <p:cNvCxnSpPr>
            <a:endCxn id="40" idx="1"/>
          </p:cNvCxnSpPr>
          <p:nvPr/>
        </p:nvCxnSpPr>
        <p:spPr>
          <a:xfrm>
            <a:off x="4587925" y="1593181"/>
            <a:ext cx="2638424" cy="727799"/>
          </a:xfrm>
          <a:prstGeom prst="straightConnector1">
            <a:avLst/>
          </a:prstGeom>
          <a:solidFill>
            <a:schemeClr val="bg1">
              <a:lumMod val="75000"/>
            </a:schemeClr>
          </a:solidFill>
          <a:ln w="762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8334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left)">
                                      <p:cBhvr>
                                        <p:cTn id="20"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up)">
                                      <p:cBhvr>
                                        <p:cTn id="25" dur="500"/>
                                        <p:tgtEl>
                                          <p:spTgt spid="3">
                                            <p:txEl>
                                              <p:pRg st="4" end="4"/>
                                            </p:txEl>
                                          </p:spTgt>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Deploying a </a:t>
            </a:r>
            <a:r>
              <a:rPr lang="en-US" dirty="0" err="1" smtClean="0"/>
              <a:t>Multinode</a:t>
            </a:r>
            <a:r>
              <a:rPr lang="en-US" dirty="0" smtClean="0"/>
              <a:t> Search </a:t>
            </a:r>
            <a:r>
              <a:rPr lang="en-US" dirty="0"/>
              <a:t>T</a:t>
            </a:r>
            <a:r>
              <a:rPr lang="en-US" dirty="0" smtClean="0"/>
              <a:t>opology</a:t>
            </a:r>
            <a:endParaRPr lang="en-US" dirty="0"/>
          </a:p>
        </p:txBody>
      </p:sp>
    </p:spTree>
    <p:extLst>
      <p:ext uri="{BB962C8B-B14F-4D97-AF65-F5344CB8AC3E}">
        <p14:creationId xmlns:p14="http://schemas.microsoft.com/office/powerpoint/2010/main" val="2349674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Location of files on </a:t>
            </a:r>
            <a:r>
              <a:rPr lang="nb-NO" dirty="0" smtClean="0"/>
              <a:t>disk matters!</a:t>
            </a:r>
            <a:endParaRPr lang="en-US" dirty="0"/>
          </a:p>
        </p:txBody>
      </p:sp>
      <p:sp>
        <p:nvSpPr>
          <p:cNvPr id="3" name="Text Placeholder 2"/>
          <p:cNvSpPr>
            <a:spLocks noGrp="1"/>
          </p:cNvSpPr>
          <p:nvPr>
            <p:ph type="body" sz="quarter" idx="10"/>
          </p:nvPr>
        </p:nvSpPr>
        <p:spPr>
          <a:xfrm>
            <a:off x="274639" y="1212849"/>
            <a:ext cx="5486399" cy="2289858"/>
          </a:xfrm>
        </p:spPr>
        <p:txBody>
          <a:bodyPr/>
          <a:lstStyle/>
          <a:p>
            <a:r>
              <a:rPr lang="nb-NO" dirty="0"/>
              <a:t>L</a:t>
            </a:r>
            <a:r>
              <a:rPr lang="nb-NO" dirty="0" smtClean="0"/>
              <a:t>ocal </a:t>
            </a:r>
            <a:r>
              <a:rPr lang="nb-NO" dirty="0"/>
              <a:t>disk </a:t>
            </a:r>
            <a:r>
              <a:rPr lang="nb-NO" dirty="0" smtClean="0"/>
              <a:t>for index </a:t>
            </a:r>
            <a:r>
              <a:rPr lang="nb-NO" dirty="0"/>
              <a:t>files!</a:t>
            </a:r>
          </a:p>
          <a:p>
            <a:pPr lvl="1"/>
            <a:r>
              <a:rPr lang="nb-NO" dirty="0"/>
              <a:t>Index operations </a:t>
            </a:r>
            <a:r>
              <a:rPr lang="nb-NO" dirty="0" smtClean="0"/>
              <a:t>are </a:t>
            </a:r>
            <a:r>
              <a:rPr lang="nb-NO" dirty="0"/>
              <a:t>I/O demanding</a:t>
            </a:r>
          </a:p>
          <a:p>
            <a:r>
              <a:rPr lang="nb-NO" dirty="0" smtClean="0"/>
              <a:t>At </a:t>
            </a:r>
            <a:r>
              <a:rPr lang="nb-NO" dirty="0"/>
              <a:t>install time</a:t>
            </a:r>
          </a:p>
          <a:p>
            <a:pPr lvl="1"/>
            <a:r>
              <a:rPr lang="nb-NO" dirty="0"/>
              <a:t>You can specify the data folder for </a:t>
            </a:r>
            <a:r>
              <a:rPr lang="nb-NO" b="1" dirty="0"/>
              <a:t>all</a:t>
            </a:r>
            <a:r>
              <a:rPr lang="nb-NO" dirty="0"/>
              <a:t> search </a:t>
            </a:r>
            <a:r>
              <a:rPr lang="nb-NO" dirty="0" smtClean="0"/>
              <a:t>components </a:t>
            </a:r>
            <a:r>
              <a:rPr lang="nb-NO" dirty="0"/>
              <a:t>(including index location</a:t>
            </a:r>
            <a:r>
              <a:rPr lang="nb-NO" dirty="0" smtClean="0"/>
              <a:t>)</a:t>
            </a:r>
          </a:p>
        </p:txBody>
      </p:sp>
      <p:sp>
        <p:nvSpPr>
          <p:cNvPr id="4" name="Text Placeholder 3"/>
          <p:cNvSpPr>
            <a:spLocks noGrp="1"/>
          </p:cNvSpPr>
          <p:nvPr>
            <p:ph type="body" sz="quarter" idx="11"/>
          </p:nvPr>
        </p:nvSpPr>
        <p:spPr>
          <a:xfrm>
            <a:off x="6675439" y="1212849"/>
            <a:ext cx="5486399" cy="5527667"/>
          </a:xfrm>
        </p:spPr>
        <p:txBody>
          <a:bodyPr/>
          <a:lstStyle/>
          <a:p>
            <a:r>
              <a:rPr lang="nb-NO" dirty="0" smtClean="0"/>
              <a:t>Per </a:t>
            </a:r>
            <a:r>
              <a:rPr lang="nb-NO" dirty="0"/>
              <a:t>Index Component</a:t>
            </a:r>
          </a:p>
          <a:p>
            <a:pPr lvl="1"/>
            <a:r>
              <a:rPr lang="nb-NO" dirty="0"/>
              <a:t>S</a:t>
            </a:r>
            <a:r>
              <a:rPr lang="nb-NO" dirty="0" smtClean="0"/>
              <a:t>eparate data folder for </a:t>
            </a:r>
            <a:r>
              <a:rPr lang="nb-NO" dirty="0"/>
              <a:t>the index </a:t>
            </a:r>
            <a:r>
              <a:rPr lang="nb-NO" dirty="0" smtClean="0"/>
              <a:t>files</a:t>
            </a:r>
          </a:p>
          <a:p>
            <a:pPr lvl="1"/>
            <a:r>
              <a:rPr lang="nb-NO" dirty="0" smtClean="0"/>
              <a:t>When creating a new index component</a:t>
            </a:r>
          </a:p>
          <a:p>
            <a:pPr lvl="1"/>
            <a:r>
              <a:rPr lang="nb-NO" dirty="0" smtClean="0"/>
              <a:t>New-SPEnterpriseSearchIndexComponent </a:t>
            </a:r>
            <a:br>
              <a:rPr lang="nb-NO" dirty="0" smtClean="0"/>
            </a:br>
            <a:r>
              <a:rPr lang="nb-NO" dirty="0" smtClean="0"/>
              <a:t>		          -</a:t>
            </a:r>
            <a:r>
              <a:rPr lang="nb-NO" dirty="0"/>
              <a:t>RootDirectory E:\</a:t>
            </a:r>
            <a:r>
              <a:rPr lang="nb-NO" dirty="0" smtClean="0"/>
              <a:t>Index</a:t>
            </a:r>
            <a:br>
              <a:rPr lang="nb-NO" dirty="0" smtClean="0"/>
            </a:br>
            <a:endParaRPr lang="nb-NO" dirty="0"/>
          </a:p>
          <a:p>
            <a:r>
              <a:rPr lang="nb-NO" dirty="0" smtClean="0"/>
              <a:t>ULS logs</a:t>
            </a:r>
          </a:p>
          <a:p>
            <a:pPr lvl="1"/>
            <a:r>
              <a:rPr lang="nb-NO" dirty="0" smtClean="0"/>
              <a:t>Prevent disk contention/flooding</a:t>
            </a:r>
          </a:p>
          <a:p>
            <a:pPr lvl="1"/>
            <a:r>
              <a:rPr lang="nb-NO" dirty="0"/>
              <a:t>Set-SPDiagnosticConfig -</a:t>
            </a:r>
            <a:r>
              <a:rPr lang="nb-NO" dirty="0" smtClean="0"/>
              <a:t>LogLocation F:\Logs</a:t>
            </a:r>
          </a:p>
          <a:p>
            <a:pPr lvl="1"/>
            <a:endParaRPr lang="nb-NO" dirty="0" smtClean="0"/>
          </a:p>
          <a:p>
            <a:r>
              <a:rPr lang="nb-NO" dirty="0" smtClean="0"/>
              <a:t>Note change from SP 2010 </a:t>
            </a:r>
          </a:p>
          <a:p>
            <a:pPr lvl="1"/>
            <a:r>
              <a:rPr lang="en-US" dirty="0"/>
              <a:t>Set index location per SSI not supported</a:t>
            </a:r>
          </a:p>
          <a:p>
            <a:pPr lvl="1"/>
            <a:r>
              <a:rPr lang="en-US" strike="sngStrike" dirty="0" smtClean="0"/>
              <a:t>Set-</a:t>
            </a:r>
            <a:r>
              <a:rPr lang="en-US" strike="sngStrike" dirty="0" err="1" smtClean="0"/>
              <a:t>SPEnterpriseSearchServiceInstance</a:t>
            </a:r>
            <a:r>
              <a:rPr lang="en-US" dirty="0" smtClean="0"/>
              <a:t/>
            </a:r>
            <a:br>
              <a:rPr lang="en-US" dirty="0" smtClean="0"/>
            </a:br>
            <a:r>
              <a:rPr lang="en-US" dirty="0" smtClean="0"/>
              <a:t>		            -</a:t>
            </a:r>
            <a:r>
              <a:rPr lang="en-US" strike="sngStrike" dirty="0" err="1" smtClean="0"/>
              <a:t>DefaultIndexLocation</a:t>
            </a:r>
            <a:endParaRPr lang="en-US" strike="sngStrike" dirty="0"/>
          </a:p>
        </p:txBody>
      </p:sp>
      <p:grpSp>
        <p:nvGrpSpPr>
          <p:cNvPr id="13" name="Group 12"/>
          <p:cNvGrpSpPr/>
          <p:nvPr/>
        </p:nvGrpSpPr>
        <p:grpSpPr>
          <a:xfrm>
            <a:off x="457597" y="3836721"/>
            <a:ext cx="4937706" cy="2468853"/>
            <a:chOff x="2331310" y="3059139"/>
            <a:chExt cx="4937706" cy="2468853"/>
          </a:xfrm>
        </p:grpSpPr>
        <p:pic>
          <p:nvPicPr>
            <p:cNvPr id="7" name="Picture 6"/>
            <p:cNvPicPr>
              <a:picLocks noChangeAspect="1"/>
            </p:cNvPicPr>
            <p:nvPr/>
          </p:nvPicPr>
          <p:blipFill rotWithShape="1">
            <a:blip r:embed="rId3"/>
            <a:srcRect l="3920" t="10471" r="3920" b="33059"/>
            <a:stretch/>
          </p:blipFill>
          <p:spPr>
            <a:xfrm>
              <a:off x="2331310" y="3059139"/>
              <a:ext cx="4937706" cy="2468853"/>
            </a:xfrm>
            <a:prstGeom prst="rect">
              <a:avLst/>
            </a:prstGeom>
            <a:effectLst>
              <a:outerShdw blurRad="50800" dist="38100" dir="2700000" algn="tl" rotWithShape="0">
                <a:prstClr val="black">
                  <a:alpha val="40000"/>
                </a:prstClr>
              </a:outerShdw>
            </a:effectLst>
          </p:spPr>
        </p:pic>
        <p:sp>
          <p:nvSpPr>
            <p:cNvPr id="8" name="Rounded Rectangle 7"/>
            <p:cNvSpPr/>
            <p:nvPr/>
          </p:nvSpPr>
          <p:spPr bwMode="auto">
            <a:xfrm>
              <a:off x="2937079" y="4063982"/>
              <a:ext cx="2103063" cy="274317"/>
            </a:xfrm>
            <a:prstGeom prst="roundRect">
              <a:avLst/>
            </a:prstGeom>
            <a:noFill/>
            <a:ln w="508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ounded Rectangle 9"/>
            <p:cNvSpPr/>
            <p:nvPr/>
          </p:nvSpPr>
          <p:spPr bwMode="auto">
            <a:xfrm>
              <a:off x="2937078" y="5101275"/>
              <a:ext cx="2468854" cy="274317"/>
            </a:xfrm>
            <a:prstGeom prst="roundRect">
              <a:avLst/>
            </a:prstGeom>
            <a:noFill/>
            <a:ln w="5080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8062944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500"/>
                                        <p:tgtEl>
                                          <p:spTgt spid="3">
                                            <p:txEl>
                                              <p:pRg st="2" end="2"/>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up)">
                                      <p:cBhvr>
                                        <p:cTn id="18" dur="500"/>
                                        <p:tgtEl>
                                          <p:spTgt spid="3">
                                            <p:txEl>
                                              <p:pRg st="3" end="3"/>
                                            </p:txEl>
                                          </p:spTgt>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up)">
                                      <p:cBhvr>
                                        <p:cTn id="27" dur="500"/>
                                        <p:tgtEl>
                                          <p:spTgt spid="4">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wipe(up)">
                                      <p:cBhvr>
                                        <p:cTn id="30" dur="500"/>
                                        <p:tgtEl>
                                          <p:spTgt spid="4">
                                            <p:txEl>
                                              <p:pRg st="1" end="1"/>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wipe(up)">
                                      <p:cBhvr>
                                        <p:cTn id="33" dur="500"/>
                                        <p:tgtEl>
                                          <p:spTgt spid="4">
                                            <p:txEl>
                                              <p:pRg st="2" end="2"/>
                                            </p:tx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wipe(up)">
                                      <p:cBhvr>
                                        <p:cTn id="36" dur="500"/>
                                        <p:tgtEl>
                                          <p:spTgt spid="4">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4">
                                            <p:txEl>
                                              <p:pRg st="4" end="4"/>
                                            </p:txEl>
                                          </p:spTgt>
                                        </p:tgtEl>
                                        <p:attrNameLst>
                                          <p:attrName>style.visibility</p:attrName>
                                        </p:attrNameLst>
                                      </p:cBhvr>
                                      <p:to>
                                        <p:strVal val="visible"/>
                                      </p:to>
                                    </p:set>
                                    <p:animEffect transition="in" filter="wipe(up)">
                                      <p:cBhvr>
                                        <p:cTn id="41" dur="500"/>
                                        <p:tgtEl>
                                          <p:spTgt spid="4">
                                            <p:txEl>
                                              <p:pRg st="4" end="4"/>
                                            </p:txEl>
                                          </p:spTgt>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Effect transition="in" filter="wipe(up)">
                                      <p:cBhvr>
                                        <p:cTn id="44" dur="500"/>
                                        <p:tgtEl>
                                          <p:spTgt spid="4">
                                            <p:txEl>
                                              <p:pRg st="5" end="5"/>
                                            </p:txEl>
                                          </p:spTgt>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Effect transition="in" filter="wipe(up)">
                                      <p:cBhvr>
                                        <p:cTn id="47" dur="500"/>
                                        <p:tgtEl>
                                          <p:spTgt spid="4">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wipe(up)">
                                      <p:cBhvr>
                                        <p:cTn id="52" dur="500"/>
                                        <p:tgtEl>
                                          <p:spTgt spid="4">
                                            <p:txEl>
                                              <p:pRg st="8" end="8"/>
                                            </p:tx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Effect transition="in" filter="wipe(up)">
                                      <p:cBhvr>
                                        <p:cTn id="55" dur="500"/>
                                        <p:tgtEl>
                                          <p:spTgt spid="4">
                                            <p:txEl>
                                              <p:pRg st="9" end="9"/>
                                            </p:txEl>
                                          </p:spTgt>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
                                            <p:txEl>
                                              <p:pRg st="10" end="10"/>
                                            </p:txEl>
                                          </p:spTgt>
                                        </p:tgtEl>
                                        <p:attrNameLst>
                                          <p:attrName>style.visibility</p:attrName>
                                        </p:attrNameLst>
                                      </p:cBhvr>
                                      <p:to>
                                        <p:strVal val="visible"/>
                                      </p:to>
                                    </p:set>
                                    <p:animEffect transition="in" filter="wipe(up)">
                                      <p:cBhvr>
                                        <p:cTn id="58"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Scale out by re-partitioning the index</a:t>
            </a:r>
            <a:endParaRPr lang="en-US" dirty="0"/>
          </a:p>
        </p:txBody>
      </p:sp>
      <p:sp>
        <p:nvSpPr>
          <p:cNvPr id="3" name="Text Placeholder 2"/>
          <p:cNvSpPr>
            <a:spLocks noGrp="1"/>
          </p:cNvSpPr>
          <p:nvPr>
            <p:ph type="body" sz="quarter" idx="10"/>
          </p:nvPr>
        </p:nvSpPr>
        <p:spPr>
          <a:xfrm>
            <a:off x="274639" y="1212849"/>
            <a:ext cx="5486399" cy="4136517"/>
          </a:xfrm>
        </p:spPr>
        <p:txBody>
          <a:bodyPr/>
          <a:lstStyle/>
          <a:p>
            <a:r>
              <a:rPr lang="nb-NO" dirty="0" smtClean="0"/>
              <a:t>When each partition exceeds 10 million items</a:t>
            </a:r>
          </a:p>
          <a:p>
            <a:r>
              <a:rPr lang="nb-NO" dirty="0" smtClean="0"/>
              <a:t>Stateless partitioning using consistent hashing</a:t>
            </a:r>
          </a:p>
          <a:p>
            <a:r>
              <a:rPr lang="nb-NO" dirty="0" smtClean="0"/>
              <a:t>Pause query </a:t>
            </a:r>
            <a:r>
              <a:rPr lang="nb-NO" dirty="0"/>
              <a:t>and </a:t>
            </a:r>
            <a:r>
              <a:rPr lang="nb-NO" dirty="0" smtClean="0"/>
              <a:t>feeding</a:t>
            </a:r>
          </a:p>
          <a:p>
            <a:r>
              <a:rPr lang="nb-NO" dirty="0" smtClean="0"/>
              <a:t>Start with a symmetric index layout</a:t>
            </a:r>
            <a:endParaRPr lang="en-US" dirty="0"/>
          </a:p>
        </p:txBody>
      </p:sp>
      <p:sp>
        <p:nvSpPr>
          <p:cNvPr id="5" name="Rounded Rectangle 4"/>
          <p:cNvSpPr/>
          <p:nvPr/>
        </p:nvSpPr>
        <p:spPr>
          <a:xfrm>
            <a:off x="6420960" y="3318416"/>
            <a:ext cx="866042" cy="71516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cxnSp>
        <p:nvCxnSpPr>
          <p:cNvPr id="6" name="Straight Arrow Connector 5"/>
          <p:cNvCxnSpPr/>
          <p:nvPr/>
        </p:nvCxnSpPr>
        <p:spPr>
          <a:xfrm flipV="1">
            <a:off x="6745726" y="4038349"/>
            <a:ext cx="0" cy="263425"/>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8739306" y="4038349"/>
            <a:ext cx="0" cy="268186"/>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8414540" y="3318416"/>
            <a:ext cx="866042" cy="71516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9" name="Rounded Rectangle 8"/>
          <p:cNvSpPr/>
          <p:nvPr/>
        </p:nvSpPr>
        <p:spPr>
          <a:xfrm>
            <a:off x="8414540" y="4301773"/>
            <a:ext cx="866042" cy="71516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10" name="Rounded Rectangle 9"/>
          <p:cNvSpPr/>
          <p:nvPr/>
        </p:nvSpPr>
        <p:spPr>
          <a:xfrm>
            <a:off x="6420960" y="4301773"/>
            <a:ext cx="866042" cy="71516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11" name="Rounded Rectangle 10"/>
          <p:cNvSpPr/>
          <p:nvPr/>
        </p:nvSpPr>
        <p:spPr>
          <a:xfrm>
            <a:off x="7830665" y="5576891"/>
            <a:ext cx="2059291" cy="94470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800" dirty="0" smtClean="0">
                <a:solidFill>
                  <a:srgbClr val="FFFFFF"/>
                </a:solidFill>
              </a:rPr>
              <a:t>Content Processing</a:t>
            </a:r>
            <a:endParaRPr lang="en-US" sz="2800" dirty="0">
              <a:solidFill>
                <a:srgbClr val="FFFFFF"/>
              </a:solidFill>
            </a:endParaRPr>
          </a:p>
        </p:txBody>
      </p:sp>
      <p:cxnSp>
        <p:nvCxnSpPr>
          <p:cNvPr id="12" name="Straight Arrow Connector 11"/>
          <p:cNvCxnSpPr>
            <a:stCxn id="11" idx="0"/>
            <a:endCxn id="9" idx="2"/>
          </p:cNvCxnSpPr>
          <p:nvPr/>
        </p:nvCxnSpPr>
        <p:spPr>
          <a:xfrm flipH="1" flipV="1">
            <a:off x="8847561" y="5016942"/>
            <a:ext cx="12750" cy="559949"/>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1" idx="0"/>
            <a:endCxn id="10" idx="2"/>
          </p:cNvCxnSpPr>
          <p:nvPr/>
        </p:nvCxnSpPr>
        <p:spPr>
          <a:xfrm flipH="1" flipV="1">
            <a:off x="6853981" y="5016942"/>
            <a:ext cx="2006330" cy="559949"/>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8640014" y="1493812"/>
            <a:ext cx="3338863" cy="923330"/>
          </a:xfrm>
          <a:prstGeom prst="rect">
            <a:avLst/>
          </a:prstGeom>
          <a:noFill/>
        </p:spPr>
        <p:txBody>
          <a:bodyPr wrap="none" lIns="91440" tIns="45720" rIns="91440" bIns="4572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5400" b="1" dirty="0" smtClean="0">
                <a:ln w="22225">
                  <a:solidFill>
                    <a:srgbClr val="00A651"/>
                  </a:solidFill>
                  <a:prstDash val="solid"/>
                </a:ln>
                <a:solidFill>
                  <a:srgbClr val="00A651">
                    <a:lumMod val="40000"/>
                    <a:lumOff val="60000"/>
                  </a:srgbClr>
                </a:solidFill>
              </a:rPr>
              <a:t>Partitions</a:t>
            </a:r>
            <a:endParaRPr lang="en-US" sz="5400" b="1" dirty="0">
              <a:ln w="22225">
                <a:solidFill>
                  <a:srgbClr val="00A651"/>
                </a:solidFill>
                <a:prstDash val="solid"/>
              </a:ln>
              <a:solidFill>
                <a:srgbClr val="00A651">
                  <a:lumMod val="40000"/>
                  <a:lumOff val="60000"/>
                </a:srgbClr>
              </a:solidFill>
            </a:endParaRPr>
          </a:p>
        </p:txBody>
      </p:sp>
      <p:cxnSp>
        <p:nvCxnSpPr>
          <p:cNvPr id="15" name="Straight Arrow Connector 14"/>
          <p:cNvCxnSpPr>
            <a:endCxn id="5" idx="0"/>
          </p:cNvCxnSpPr>
          <p:nvPr/>
        </p:nvCxnSpPr>
        <p:spPr>
          <a:xfrm flipH="1">
            <a:off x="6853981" y="2201118"/>
            <a:ext cx="1993581" cy="111729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0"/>
          </p:cNvCxnSpPr>
          <p:nvPr/>
        </p:nvCxnSpPr>
        <p:spPr>
          <a:xfrm>
            <a:off x="8847561" y="2201118"/>
            <a:ext cx="0" cy="111729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8860311" y="2201118"/>
            <a:ext cx="2305597" cy="3375773"/>
            <a:chOff x="8860311" y="2201118"/>
            <a:chExt cx="2305597" cy="3375773"/>
          </a:xfrm>
        </p:grpSpPr>
        <p:cxnSp>
          <p:nvCxnSpPr>
            <p:cNvPr id="20" name="Straight Arrow Connector 19"/>
            <p:cNvCxnSpPr/>
            <p:nvPr/>
          </p:nvCxnSpPr>
          <p:spPr>
            <a:xfrm flipV="1">
              <a:off x="10624632" y="4026708"/>
              <a:ext cx="0" cy="287482"/>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0299866" y="3318416"/>
              <a:ext cx="866042" cy="71516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22" name="Rounded Rectangle 21"/>
            <p:cNvSpPr/>
            <p:nvPr/>
          </p:nvSpPr>
          <p:spPr>
            <a:xfrm>
              <a:off x="10299866" y="4301773"/>
              <a:ext cx="866042" cy="71516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cxnSp>
          <p:nvCxnSpPr>
            <p:cNvPr id="23" name="Straight Arrow Connector 22"/>
            <p:cNvCxnSpPr>
              <a:stCxn id="11" idx="0"/>
              <a:endCxn id="22" idx="2"/>
            </p:cNvCxnSpPr>
            <p:nvPr/>
          </p:nvCxnSpPr>
          <p:spPr>
            <a:xfrm flipV="1">
              <a:off x="8860311" y="5016942"/>
              <a:ext cx="1872576" cy="559949"/>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1" idx="0"/>
            </p:cNvCxnSpPr>
            <p:nvPr/>
          </p:nvCxnSpPr>
          <p:spPr>
            <a:xfrm>
              <a:off x="8860311" y="2201118"/>
              <a:ext cx="1872576" cy="111729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2527342" y="3676001"/>
            <a:ext cx="3893618" cy="2989613"/>
            <a:chOff x="2527342" y="3676001"/>
            <a:chExt cx="3893618" cy="2989613"/>
          </a:xfrm>
        </p:grpSpPr>
        <p:sp>
          <p:nvSpPr>
            <p:cNvPr id="29" name="Rectangle 28"/>
            <p:cNvSpPr/>
            <p:nvPr/>
          </p:nvSpPr>
          <p:spPr>
            <a:xfrm>
              <a:off x="2527342" y="5742284"/>
              <a:ext cx="2826799" cy="923330"/>
            </a:xfrm>
            <a:prstGeom prst="rect">
              <a:avLst/>
            </a:prstGeom>
            <a:noFill/>
          </p:spPr>
          <p:txBody>
            <a:bodyPr wrap="none" lIns="91440" tIns="45720" rIns="91440" bIns="4572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5400" b="1" dirty="0" smtClean="0">
                  <a:ln w="22225">
                    <a:solidFill>
                      <a:srgbClr val="00A651"/>
                    </a:solidFill>
                    <a:prstDash val="solid"/>
                  </a:ln>
                  <a:solidFill>
                    <a:srgbClr val="00A651">
                      <a:lumMod val="40000"/>
                      <a:lumOff val="60000"/>
                    </a:srgbClr>
                  </a:solidFill>
                </a:rPr>
                <a:t>Replicas</a:t>
              </a:r>
              <a:endParaRPr lang="en-US" sz="5400" b="1" dirty="0">
                <a:ln w="22225">
                  <a:solidFill>
                    <a:srgbClr val="00A651"/>
                  </a:solidFill>
                  <a:prstDash val="solid"/>
                </a:ln>
                <a:solidFill>
                  <a:srgbClr val="00A651">
                    <a:lumMod val="40000"/>
                    <a:lumOff val="60000"/>
                  </a:srgbClr>
                </a:solidFill>
              </a:endParaRPr>
            </a:p>
          </p:txBody>
        </p:sp>
        <p:cxnSp>
          <p:nvCxnSpPr>
            <p:cNvPr id="30" name="Straight Arrow Connector 29"/>
            <p:cNvCxnSpPr>
              <a:endCxn id="5" idx="1"/>
            </p:cNvCxnSpPr>
            <p:nvPr/>
          </p:nvCxnSpPr>
          <p:spPr>
            <a:xfrm flipV="1">
              <a:off x="4706069" y="3676001"/>
              <a:ext cx="1714891" cy="2373243"/>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10" idx="1"/>
            </p:cNvCxnSpPr>
            <p:nvPr/>
          </p:nvCxnSpPr>
          <p:spPr>
            <a:xfrm flipV="1">
              <a:off x="4706069" y="4659358"/>
              <a:ext cx="1714891" cy="1389886"/>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030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 presetClass="exit" presetSubtype="0" fill="hold" nodeType="afterEffect">
                                  <p:stCondLst>
                                    <p:cond delay="0"/>
                                  </p:stCondLst>
                                  <p:childTnLst>
                                    <p:set>
                                      <p:cBhvr>
                                        <p:cTn id="12" dur="1" fill="hold">
                                          <p:stCondLst>
                                            <p:cond delay="0"/>
                                          </p:stCondLst>
                                        </p:cTn>
                                        <p:tgtEl>
                                          <p:spTgt spid="28"/>
                                        </p:tgtEl>
                                        <p:attrNameLst>
                                          <p:attrName>style.visibility</p:attrName>
                                        </p:attrNameLst>
                                      </p:cBhvr>
                                      <p:to>
                                        <p:strVal val="hidden"/>
                                      </p:to>
                                    </p:se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p:cNvGraphicFramePr>
            <a:graphicFrameLocks noChangeAspect="1"/>
          </p:cNvGraphicFramePr>
          <p:nvPr>
            <p:extLst/>
          </p:nvPr>
        </p:nvGraphicFramePr>
        <p:xfrm>
          <a:off x="6022226" y="3425254"/>
          <a:ext cx="6388699" cy="3554766"/>
        </p:xfrm>
        <a:graphic>
          <a:graphicData uri="http://schemas.openxmlformats.org/presentationml/2006/ole">
            <mc:AlternateContent xmlns:mc="http://schemas.openxmlformats.org/markup-compatibility/2006">
              <mc:Choice xmlns:v="urn:schemas-microsoft-com:vml" Requires="v">
                <p:oleObj spid="_x0000_s1029" name="Visio" r:id="rId4" imgW="7620152" imgH="4238424" progId="Visio.Drawing.11">
                  <p:embed/>
                </p:oleObj>
              </mc:Choice>
              <mc:Fallback>
                <p:oleObj name="Visio" r:id="rId4" imgW="7620152" imgH="4238424" progId="Visio.Drawing.11">
                  <p:embed/>
                  <p:pic>
                    <p:nvPicPr>
                      <p:cNvPr id="0" name=""/>
                      <p:cNvPicPr>
                        <a:picLocks noChangeAspect="1" noChangeArrowheads="1"/>
                      </p:cNvPicPr>
                      <p:nvPr/>
                    </p:nvPicPr>
                    <p:blipFill>
                      <a:blip r:embed="rId5"/>
                      <a:srcRect/>
                      <a:stretch>
                        <a:fillRect/>
                      </a:stretch>
                    </p:blipFill>
                    <p:spPr bwMode="auto">
                      <a:xfrm>
                        <a:off x="6022226" y="3425254"/>
                        <a:ext cx="6388699" cy="3554766"/>
                      </a:xfrm>
                      <a:prstGeom prst="rect">
                        <a:avLst/>
                      </a:prstGeom>
                      <a:noFill/>
                      <a:ln>
                        <a:noFill/>
                      </a:ln>
                    </p:spPr>
                  </p:pic>
                </p:oleObj>
              </mc:Fallback>
            </mc:AlternateContent>
          </a:graphicData>
        </a:graphic>
      </p:graphicFrame>
      <p:grpSp>
        <p:nvGrpSpPr>
          <p:cNvPr id="23" name="Group 22"/>
          <p:cNvGrpSpPr/>
          <p:nvPr/>
        </p:nvGrpSpPr>
        <p:grpSpPr>
          <a:xfrm>
            <a:off x="5995113" y="3425254"/>
            <a:ext cx="6415812" cy="3554766"/>
            <a:chOff x="1510604" y="2273126"/>
            <a:chExt cx="6415812" cy="3554766"/>
          </a:xfrm>
        </p:grpSpPr>
        <p:sp>
          <p:nvSpPr>
            <p:cNvPr id="24" name="Rectangle 23"/>
            <p:cNvSpPr/>
            <p:nvPr/>
          </p:nvSpPr>
          <p:spPr bwMode="auto">
            <a:xfrm>
              <a:off x="1510604" y="2273126"/>
              <a:ext cx="6415811" cy="355476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aphicFrame>
          <p:nvGraphicFramePr>
            <p:cNvPr id="25" name="Object 24"/>
            <p:cNvGraphicFramePr>
              <a:graphicFrameLocks noChangeAspect="1"/>
            </p:cNvGraphicFramePr>
            <p:nvPr>
              <p:extLst/>
            </p:nvPr>
          </p:nvGraphicFramePr>
          <p:xfrm>
            <a:off x="1537717" y="2273126"/>
            <a:ext cx="6388699" cy="3554766"/>
          </p:xfrm>
          <a:graphic>
            <a:graphicData uri="http://schemas.openxmlformats.org/presentationml/2006/ole">
              <mc:AlternateContent xmlns:mc="http://schemas.openxmlformats.org/markup-compatibility/2006">
                <mc:Choice xmlns:v="urn:schemas-microsoft-com:vml" Requires="v">
                  <p:oleObj spid="_x0000_s1030" name="Visio" r:id="rId6" imgW="7620152" imgH="4238424" progId="Visio.Drawing.11">
                    <p:embed/>
                  </p:oleObj>
                </mc:Choice>
                <mc:Fallback>
                  <p:oleObj name="Visio" r:id="rId6" imgW="7620152" imgH="4238424" progId="Visio.Drawing.11">
                    <p:embed/>
                    <p:pic>
                      <p:nvPicPr>
                        <p:cNvPr id="0" name=""/>
                        <p:cNvPicPr>
                          <a:picLocks noChangeAspect="1" noChangeArrowheads="1"/>
                        </p:cNvPicPr>
                        <p:nvPr/>
                      </p:nvPicPr>
                      <p:blipFill>
                        <a:blip r:embed="rId7"/>
                        <a:srcRect/>
                        <a:stretch>
                          <a:fillRect/>
                        </a:stretch>
                      </p:blipFill>
                      <p:spPr bwMode="auto">
                        <a:xfrm>
                          <a:off x="1537717" y="2273126"/>
                          <a:ext cx="6388699" cy="3554766"/>
                        </a:xfrm>
                        <a:prstGeom prst="rect">
                          <a:avLst/>
                        </a:prstGeom>
                        <a:noFill/>
                        <a:ln>
                          <a:noFill/>
                        </a:ln>
                      </p:spPr>
                    </p:pic>
                  </p:oleObj>
                </mc:Fallback>
              </mc:AlternateContent>
            </a:graphicData>
          </a:graphic>
        </p:graphicFrame>
        <p:cxnSp>
          <p:nvCxnSpPr>
            <p:cNvPr id="26" name="Straight Arrow Connector 25"/>
            <p:cNvCxnSpPr/>
            <p:nvPr/>
          </p:nvCxnSpPr>
          <p:spPr>
            <a:xfrm flipH="1">
              <a:off x="2977877" y="3281238"/>
              <a:ext cx="2232248" cy="100811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778077" y="3281238"/>
              <a:ext cx="432048" cy="100811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730166" y="3713286"/>
              <a:ext cx="1335943" cy="517065"/>
            </a:xfrm>
            <a:prstGeom prst="rect">
              <a:avLst/>
            </a:prstGeom>
            <a:noFill/>
          </p:spPr>
          <p:txBody>
            <a:bodyPr wrap="none" lIns="182880" tIns="146304" rIns="182880" bIns="146304" rtlCol="0">
              <a:spAutoFit/>
            </a:bodyPr>
            <a:lstStyle/>
            <a:p>
              <a:pPr>
                <a:lnSpc>
                  <a:spcPct val="90000"/>
                </a:lnSpc>
                <a:spcAft>
                  <a:spcPts val="600"/>
                </a:spcAft>
              </a:pPr>
              <a:r>
                <a:rPr lang="nb-NO" sz="1600" dirty="0" smtClean="0">
                  <a:gradFill>
                    <a:gsLst>
                      <a:gs pos="2917">
                        <a:srgbClr val="505050"/>
                      </a:gs>
                      <a:gs pos="30000">
                        <a:srgbClr val="505050"/>
                      </a:gs>
                    </a:gsLst>
                    <a:lin ang="5400000" scaled="0"/>
                  </a:gradFill>
                </a:rPr>
                <a:t>Federation</a:t>
              </a:r>
              <a:endParaRPr lang="en-US" sz="1600" dirty="0" err="1" smtClean="0">
                <a:gradFill>
                  <a:gsLst>
                    <a:gs pos="2917">
                      <a:srgbClr val="505050"/>
                    </a:gs>
                    <a:gs pos="30000">
                      <a:srgbClr val="505050"/>
                    </a:gs>
                  </a:gsLst>
                  <a:lin ang="5400000" scaled="0"/>
                </a:gradFill>
              </a:endParaRPr>
            </a:p>
          </p:txBody>
        </p:sp>
      </p:grpSp>
      <p:grpSp>
        <p:nvGrpSpPr>
          <p:cNvPr id="12" name="Group 11"/>
          <p:cNvGrpSpPr/>
          <p:nvPr/>
        </p:nvGrpSpPr>
        <p:grpSpPr>
          <a:xfrm>
            <a:off x="4130005" y="1654319"/>
            <a:ext cx="8352929" cy="5371335"/>
            <a:chOff x="4130005" y="1654319"/>
            <a:chExt cx="8352929" cy="5371335"/>
          </a:xfrm>
        </p:grpSpPr>
        <p:graphicFrame>
          <p:nvGraphicFramePr>
            <p:cNvPr id="5" name="Object 4"/>
            <p:cNvGraphicFramePr>
              <a:graphicFrameLocks noChangeAspect="1"/>
            </p:cNvGraphicFramePr>
            <p:nvPr>
              <p:extLst/>
            </p:nvPr>
          </p:nvGraphicFramePr>
          <p:xfrm>
            <a:off x="6012220" y="3425254"/>
            <a:ext cx="6470714" cy="3600400"/>
          </p:xfrm>
          <a:graphic>
            <a:graphicData uri="http://schemas.openxmlformats.org/presentationml/2006/ole">
              <mc:AlternateContent xmlns:mc="http://schemas.openxmlformats.org/markup-compatibility/2006">
                <mc:Choice xmlns:v="urn:schemas-microsoft-com:vml" Requires="v">
                  <p:oleObj spid="_x0000_s1031" name="Visio" r:id="rId8" imgW="7634227" imgH="4248180" progId="Visio.Drawing.11">
                    <p:embed/>
                  </p:oleObj>
                </mc:Choice>
                <mc:Fallback>
                  <p:oleObj name="Visio" r:id="rId8" imgW="7634227" imgH="4248180"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2220" y="3425254"/>
                          <a:ext cx="6470714" cy="3600400"/>
                        </a:xfrm>
                        <a:prstGeom prst="rect">
                          <a:avLst/>
                        </a:prstGeom>
                        <a:noFill/>
                        <a:ln>
                          <a:noFill/>
                        </a:ln>
                      </p:spPr>
                    </p:pic>
                  </p:oleObj>
                </mc:Fallback>
              </mc:AlternateContent>
            </a:graphicData>
          </a:graphic>
        </p:graphicFrame>
        <p:cxnSp>
          <p:nvCxnSpPr>
            <p:cNvPr id="9" name="Straight Arrow Connector 8"/>
            <p:cNvCxnSpPr/>
            <p:nvPr/>
          </p:nvCxnSpPr>
          <p:spPr>
            <a:xfrm>
              <a:off x="4130005" y="1654319"/>
              <a:ext cx="2085867" cy="1914951"/>
            </a:xfrm>
            <a:prstGeom prst="straightConnector1">
              <a:avLst/>
            </a:prstGeom>
            <a:ln w="762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nb-NO" dirty="0" smtClean="0"/>
              <a:t>Large enterprise: Multi-farm deployments</a:t>
            </a:r>
            <a:endParaRPr lang="en-US" dirty="0"/>
          </a:p>
        </p:txBody>
      </p:sp>
      <p:sp>
        <p:nvSpPr>
          <p:cNvPr id="3" name="Text Placeholder 2"/>
          <p:cNvSpPr>
            <a:spLocks noGrp="1"/>
          </p:cNvSpPr>
          <p:nvPr>
            <p:ph type="body" sz="quarter" idx="10"/>
          </p:nvPr>
        </p:nvSpPr>
        <p:spPr>
          <a:xfrm>
            <a:off x="274639" y="1212849"/>
            <a:ext cx="6015606" cy="5373779"/>
          </a:xfrm>
        </p:spPr>
        <p:txBody>
          <a:bodyPr/>
          <a:lstStyle/>
          <a:p>
            <a:r>
              <a:rPr lang="nb-NO" dirty="0" smtClean="0"/>
              <a:t>Central search farm </a:t>
            </a:r>
          </a:p>
          <a:p>
            <a:pPr lvl="1"/>
            <a:r>
              <a:rPr lang="nb-NO" dirty="0"/>
              <a:t>S</a:t>
            </a:r>
            <a:r>
              <a:rPr lang="nb-NO" dirty="0" smtClean="0"/>
              <a:t>erving multiple content farms</a:t>
            </a:r>
          </a:p>
          <a:p>
            <a:pPr lvl="1"/>
            <a:r>
              <a:rPr lang="nb-NO" dirty="0" smtClean="0"/>
              <a:t>Easier administration</a:t>
            </a:r>
          </a:p>
          <a:p>
            <a:pPr lvl="1"/>
            <a:r>
              <a:rPr lang="nb-NO" dirty="0" smtClean="0"/>
              <a:t>Better relevancy</a:t>
            </a:r>
          </a:p>
          <a:p>
            <a:pPr lvl="1"/>
            <a:r>
              <a:rPr lang="nb-NO" dirty="0" smtClean="0"/>
              <a:t>Better end-user experience</a:t>
            </a:r>
          </a:p>
          <a:p>
            <a:r>
              <a:rPr lang="nb-NO" dirty="0" smtClean="0"/>
              <a:t>Distributed deployment</a:t>
            </a:r>
          </a:p>
          <a:p>
            <a:pPr lvl="1"/>
            <a:r>
              <a:rPr lang="nb-NO" dirty="0" smtClean="0"/>
              <a:t>Search index on each farm</a:t>
            </a:r>
          </a:p>
          <a:p>
            <a:pPr lvl="1"/>
            <a:r>
              <a:rPr lang="nb-NO" dirty="0" smtClean="0"/>
              <a:t>Search results using federation</a:t>
            </a:r>
          </a:p>
          <a:p>
            <a:pPr lvl="1"/>
            <a:r>
              <a:rPr lang="nb-NO" dirty="0" smtClean="0"/>
              <a:t>Result blocks in the search result</a:t>
            </a:r>
          </a:p>
          <a:p>
            <a:r>
              <a:rPr lang="nb-NO" dirty="0" smtClean="0"/>
              <a:t>Hybrid</a:t>
            </a:r>
          </a:p>
          <a:p>
            <a:pPr lvl="1"/>
            <a:r>
              <a:rPr lang="nb-NO" dirty="0" smtClean="0"/>
              <a:t>On premise and O365 – Federation </a:t>
            </a:r>
          </a:p>
          <a:p>
            <a:pPr lvl="1"/>
            <a:r>
              <a:rPr lang="nb-NO" dirty="0" smtClean="0"/>
              <a:t>Stepwise migration to the cloud</a:t>
            </a:r>
          </a:p>
          <a:p>
            <a:pPr lvl="1"/>
            <a:endParaRPr lang="en-US" dirty="0"/>
          </a:p>
        </p:txBody>
      </p:sp>
      <p:sp>
        <p:nvSpPr>
          <p:cNvPr id="4" name="Text Placeholder 3"/>
          <p:cNvSpPr>
            <a:spLocks noGrp="1"/>
          </p:cNvSpPr>
          <p:nvPr>
            <p:ph type="body" sz="quarter" idx="11"/>
          </p:nvPr>
        </p:nvSpPr>
        <p:spPr>
          <a:xfrm>
            <a:off x="6218237" y="1212849"/>
            <a:ext cx="5943601" cy="2037481"/>
          </a:xfrm>
        </p:spPr>
        <p:txBody>
          <a:bodyPr/>
          <a:lstStyle/>
          <a:p>
            <a:r>
              <a:rPr lang="nb-NO" dirty="0" smtClean="0"/>
              <a:t>When to choose federation?</a:t>
            </a:r>
          </a:p>
          <a:p>
            <a:pPr lvl="1"/>
            <a:r>
              <a:rPr lang="nb-NO" dirty="0" smtClean="0"/>
              <a:t>Slow WAN between remote farms</a:t>
            </a:r>
          </a:p>
          <a:p>
            <a:pPr lvl="1"/>
            <a:r>
              <a:rPr lang="nb-NO" dirty="0" smtClean="0"/>
              <a:t>Regulatory restrictions</a:t>
            </a:r>
          </a:p>
          <a:p>
            <a:pPr lvl="1"/>
            <a:r>
              <a:rPr lang="nb-NO" dirty="0" smtClean="0"/>
              <a:t>Most users want search results from local sources</a:t>
            </a:r>
          </a:p>
          <a:p>
            <a:pPr lvl="1"/>
            <a:r>
              <a:rPr lang="nb-NO" dirty="0" smtClean="0"/>
              <a:t>Hybrid (On premise and O365)</a:t>
            </a:r>
          </a:p>
        </p:txBody>
      </p:sp>
    </p:spTree>
    <p:extLst>
      <p:ext uri="{BB962C8B-B14F-4D97-AF65-F5344CB8AC3E}">
        <p14:creationId xmlns:p14="http://schemas.microsoft.com/office/powerpoint/2010/main" val="925866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left)">
                                      <p:cBhvr>
                                        <p:cTn id="13" dur="500"/>
                                        <p:tgtEl>
                                          <p:spTgt spid="3">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left)">
                                      <p:cBhvr>
                                        <p:cTn id="16" dur="500"/>
                                        <p:tgtEl>
                                          <p:spTgt spid="3">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500"/>
                                        <p:tgtEl>
                                          <p:spTgt spid="3">
                                            <p:txEl>
                                              <p:pRg st="4" end="4"/>
                                            </p:txEl>
                                          </p:spTgt>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left)">
                                      <p:cBhvr>
                                        <p:cTn id="28" dur="500"/>
                                        <p:tgtEl>
                                          <p:spTgt spid="3">
                                            <p:txEl>
                                              <p:pRg st="5" end="5"/>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left)">
                                      <p:cBhvr>
                                        <p:cTn id="31" dur="500"/>
                                        <p:tgtEl>
                                          <p:spTgt spid="3">
                                            <p:txEl>
                                              <p:pRg st="6" end="6"/>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ipe(left)">
                                      <p:cBhvr>
                                        <p:cTn id="34" dur="500"/>
                                        <p:tgtEl>
                                          <p:spTgt spid="3">
                                            <p:txEl>
                                              <p:pRg st="7" end="7"/>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500"/>
                                        <p:tgtEl>
                                          <p:spTgt spid="3">
                                            <p:txEl>
                                              <p:pRg st="8" end="8"/>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wipe(left)">
                                      <p:cBhvr>
                                        <p:cTn id="45" dur="500"/>
                                        <p:tgtEl>
                                          <p:spTgt spid="3">
                                            <p:txEl>
                                              <p:pRg st="9" end="9"/>
                                            </p:txEl>
                                          </p:spTgt>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Effect transition="in" filter="wipe(left)">
                                      <p:cBhvr>
                                        <p:cTn id="48" dur="500"/>
                                        <p:tgtEl>
                                          <p:spTgt spid="3">
                                            <p:txEl>
                                              <p:pRg st="10" end="10"/>
                                            </p:txEl>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wipe(left)">
                                      <p:cBhvr>
                                        <p:cTn id="51" dur="500"/>
                                        <p:tgtEl>
                                          <p:spTgt spid="3">
                                            <p:txEl>
                                              <p:pRg st="11" end="11"/>
                                            </p:txEl>
                                          </p:spTgt>
                                        </p:tgtEl>
                                      </p:cBhvr>
                                    </p:animEffect>
                                  </p:childTnLst>
                                </p:cTn>
                              </p:par>
                              <p:par>
                                <p:cTn id="52" presetID="22" presetClass="entr" presetSubtype="8"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
                                            <p:txEl>
                                              <p:pRg st="0" end="0"/>
                                            </p:txEl>
                                          </p:spTgt>
                                        </p:tgtEl>
                                        <p:attrNameLst>
                                          <p:attrName>style.visibility</p:attrName>
                                        </p:attrNameLst>
                                      </p:cBhvr>
                                      <p:to>
                                        <p:strVal val="visible"/>
                                      </p:to>
                                    </p:set>
                                    <p:animEffect transition="in" filter="wipe(left)">
                                      <p:cBhvr>
                                        <p:cTn id="59" dur="500"/>
                                        <p:tgtEl>
                                          <p:spTgt spid="4">
                                            <p:txEl>
                                              <p:pRg st="0" end="0"/>
                                            </p:txEl>
                                          </p:spTgt>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
                                            <p:txEl>
                                              <p:pRg st="1" end="1"/>
                                            </p:txEl>
                                          </p:spTgt>
                                        </p:tgtEl>
                                        <p:attrNameLst>
                                          <p:attrName>style.visibility</p:attrName>
                                        </p:attrNameLst>
                                      </p:cBhvr>
                                      <p:to>
                                        <p:strVal val="visible"/>
                                      </p:to>
                                    </p:set>
                                    <p:animEffect transition="in" filter="wipe(left)">
                                      <p:cBhvr>
                                        <p:cTn id="62" dur="500"/>
                                        <p:tgtEl>
                                          <p:spTgt spid="4">
                                            <p:txEl>
                                              <p:pRg st="1" end="1"/>
                                            </p:txEl>
                                          </p:spTgt>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
                                            <p:txEl>
                                              <p:pRg st="2" end="2"/>
                                            </p:txEl>
                                          </p:spTgt>
                                        </p:tgtEl>
                                        <p:attrNameLst>
                                          <p:attrName>style.visibility</p:attrName>
                                        </p:attrNameLst>
                                      </p:cBhvr>
                                      <p:to>
                                        <p:strVal val="visible"/>
                                      </p:to>
                                    </p:set>
                                    <p:animEffect transition="in" filter="wipe(left)">
                                      <p:cBhvr>
                                        <p:cTn id="65" dur="500"/>
                                        <p:tgtEl>
                                          <p:spTgt spid="4">
                                            <p:txEl>
                                              <p:pRg st="2" end="2"/>
                                            </p:txEl>
                                          </p:spTgt>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
                                            <p:txEl>
                                              <p:pRg st="3" end="3"/>
                                            </p:txEl>
                                          </p:spTgt>
                                        </p:tgtEl>
                                        <p:attrNameLst>
                                          <p:attrName>style.visibility</p:attrName>
                                        </p:attrNameLst>
                                      </p:cBhvr>
                                      <p:to>
                                        <p:strVal val="visible"/>
                                      </p:to>
                                    </p:set>
                                    <p:animEffect transition="in" filter="wipe(left)">
                                      <p:cBhvr>
                                        <p:cTn id="68" dur="500"/>
                                        <p:tgtEl>
                                          <p:spTgt spid="4">
                                            <p:txEl>
                                              <p:pRg st="3" end="3"/>
                                            </p:txEl>
                                          </p:spTgt>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
                                            <p:txEl>
                                              <p:pRg st="4" end="4"/>
                                            </p:txEl>
                                          </p:spTgt>
                                        </p:tgtEl>
                                        <p:attrNameLst>
                                          <p:attrName>style.visibility</p:attrName>
                                        </p:attrNameLst>
                                      </p:cBhvr>
                                      <p:to>
                                        <p:strVal val="visible"/>
                                      </p:to>
                                    </p:set>
                                    <p:animEffect transition="in" filter="wipe(left)">
                                      <p:cBhvr>
                                        <p:cTn id="7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Keeping your search topology healthy</a:t>
            </a:r>
          </a:p>
        </p:txBody>
      </p:sp>
    </p:spTree>
    <p:extLst>
      <p:ext uri="{BB962C8B-B14F-4D97-AF65-F5344CB8AC3E}">
        <p14:creationId xmlns:p14="http://schemas.microsoft.com/office/powerpoint/2010/main" val="376181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1" t="8205" r="-696"/>
          <a:stretch/>
        </p:blipFill>
        <p:spPr>
          <a:xfrm>
            <a:off x="693653" y="1058862"/>
            <a:ext cx="4010419" cy="4876800"/>
          </a:xfrm>
          <a:prstGeom prst="rect">
            <a:avLst/>
          </a:prstGeom>
        </p:spPr>
      </p:pic>
      <p:pic>
        <p:nvPicPr>
          <p:cNvPr id="5" name="Wheeli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03837" y="1744662"/>
            <a:ext cx="6507162" cy="3657600"/>
          </a:xfrm>
          <a:prstGeom prst="rect">
            <a:avLst/>
          </a:prstGeom>
        </p:spPr>
      </p:pic>
    </p:spTree>
    <p:extLst>
      <p:ext uri="{BB962C8B-B14F-4D97-AF65-F5344CB8AC3E}">
        <p14:creationId xmlns:p14="http://schemas.microsoft.com/office/powerpoint/2010/main" val="17048603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video>
              <p:cMediaNode vol="80000" mute="1">
                <p:cTn id="18"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pc="-200" dirty="0"/>
              <a:t>Effective Search Deployment and Operations in SharePoint 2013</a:t>
            </a:r>
            <a:endParaRPr lang="en-US" dirty="0"/>
          </a:p>
        </p:txBody>
      </p:sp>
      <p:sp>
        <p:nvSpPr>
          <p:cNvPr id="5" name="Text Placeholder 4"/>
          <p:cNvSpPr>
            <a:spLocks noGrp="1"/>
          </p:cNvSpPr>
          <p:nvPr>
            <p:ph type="body" sz="quarter" idx="14"/>
          </p:nvPr>
        </p:nvSpPr>
        <p:spPr/>
        <p:txBody>
          <a:bodyPr/>
          <a:lstStyle/>
          <a:p>
            <a:r>
              <a:rPr lang="en-US" dirty="0" smtClean="0"/>
              <a:t>Kristopher Loranger	Mert Sangar</a:t>
            </a:r>
          </a:p>
          <a:p>
            <a:r>
              <a:rPr lang="en-US" dirty="0" smtClean="0"/>
              <a:t>Sr. PFE			Sr. PFE</a:t>
            </a:r>
          </a:p>
          <a:p>
            <a:r>
              <a:rPr lang="en-US" dirty="0" smtClean="0"/>
              <a:t>Microsoft			Microsoft</a:t>
            </a:r>
            <a:endParaRPr lang="en-US" dirty="0"/>
          </a:p>
        </p:txBody>
      </p:sp>
      <p:sp>
        <p:nvSpPr>
          <p:cNvPr id="2" name="Text Placeholder 1"/>
          <p:cNvSpPr>
            <a:spLocks noGrp="1"/>
          </p:cNvSpPr>
          <p:nvPr>
            <p:ph type="body" sz="quarter" idx="15"/>
          </p:nvPr>
        </p:nvSpPr>
        <p:spPr/>
        <p:txBody>
          <a:bodyPr/>
          <a:lstStyle/>
          <a:p>
            <a:r>
              <a:rPr lang="en-US" dirty="0" smtClean="0"/>
              <a:t>SPC360</a:t>
            </a:r>
            <a:endParaRPr lang="en-US" dirty="0"/>
          </a:p>
        </p:txBody>
      </p:sp>
    </p:spTree>
    <p:extLst>
      <p:ext uri="{BB962C8B-B14F-4D97-AF65-F5344CB8AC3E}">
        <p14:creationId xmlns:p14="http://schemas.microsoft.com/office/powerpoint/2010/main" val="376777409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Search </a:t>
            </a:r>
            <a:r>
              <a:rPr lang="nb-NO" dirty="0" smtClean="0"/>
              <a:t>Diagnostic Sources</a:t>
            </a:r>
            <a:endParaRPr lang="en-US" dirty="0"/>
          </a:p>
        </p:txBody>
      </p:sp>
      <p:sp>
        <p:nvSpPr>
          <p:cNvPr id="3" name="Text Placeholder 2"/>
          <p:cNvSpPr>
            <a:spLocks noGrp="1"/>
          </p:cNvSpPr>
          <p:nvPr>
            <p:ph type="body" sz="quarter" idx="4294967295"/>
          </p:nvPr>
        </p:nvSpPr>
        <p:spPr>
          <a:xfrm>
            <a:off x="274638" y="1212850"/>
            <a:ext cx="11887200" cy="5478423"/>
          </a:xfrm>
          <a:prstGeom prst="rect">
            <a:avLst/>
          </a:prstGeom>
        </p:spPr>
        <p:txBody>
          <a:bodyPr/>
          <a:lstStyle/>
          <a:p>
            <a:pPr marL="0" indent="0">
              <a:buNone/>
            </a:pPr>
            <a:r>
              <a:rPr lang="en-US" dirty="0" smtClean="0"/>
              <a:t>System/Component state</a:t>
            </a:r>
          </a:p>
          <a:p>
            <a:pPr marL="342900" lvl="1" indent="0">
              <a:buNone/>
            </a:pPr>
            <a:r>
              <a:rPr lang="en-US" dirty="0" smtClean="0"/>
              <a:t>Central </a:t>
            </a:r>
            <a:r>
              <a:rPr lang="en-US" dirty="0"/>
              <a:t>Admin </a:t>
            </a:r>
            <a:r>
              <a:rPr lang="en-US" dirty="0" smtClean="0">
                <a:sym typeface="Wingdings" panose="05000000000000000000" pitchFamily="2" charset="2"/>
              </a:rPr>
              <a:t></a:t>
            </a:r>
            <a:r>
              <a:rPr lang="en-US" dirty="0" smtClean="0"/>
              <a:t> </a:t>
            </a:r>
            <a:r>
              <a:rPr lang="en-US" dirty="0"/>
              <a:t>SSA </a:t>
            </a:r>
            <a:r>
              <a:rPr lang="en-US" dirty="0" smtClean="0">
                <a:sym typeface="Wingdings" panose="05000000000000000000" pitchFamily="2" charset="2"/>
              </a:rPr>
              <a:t></a:t>
            </a:r>
            <a:r>
              <a:rPr lang="en-US" dirty="0" smtClean="0"/>
              <a:t> </a:t>
            </a:r>
            <a:r>
              <a:rPr lang="en-US" dirty="0"/>
              <a:t>Search Administration (UI)</a:t>
            </a:r>
          </a:p>
          <a:p>
            <a:pPr marL="342900" lvl="1" indent="0">
              <a:buNone/>
            </a:pPr>
            <a:r>
              <a:rPr lang="en-US" dirty="0" smtClean="0"/>
              <a:t>PowerShell: Get-</a:t>
            </a:r>
            <a:r>
              <a:rPr lang="en-US" dirty="0" err="1" smtClean="0"/>
              <a:t>SPEnterpriseSearchStatus</a:t>
            </a:r>
            <a:endParaRPr lang="en-US" dirty="0"/>
          </a:p>
          <a:p>
            <a:pPr marL="0" indent="0">
              <a:buNone/>
            </a:pPr>
            <a:endParaRPr lang="en-US" dirty="0" smtClean="0"/>
          </a:p>
          <a:p>
            <a:pPr marL="0" indent="0">
              <a:buNone/>
            </a:pPr>
            <a:r>
              <a:rPr lang="en-US" dirty="0" smtClean="0"/>
              <a:t>Search </a:t>
            </a:r>
            <a:r>
              <a:rPr lang="en-US" dirty="0"/>
              <a:t>health reports (UI)</a:t>
            </a:r>
          </a:p>
          <a:p>
            <a:pPr marL="342900" lvl="1" indent="0">
              <a:buNone/>
            </a:pPr>
            <a:r>
              <a:rPr lang="en-US" dirty="0" smtClean="0"/>
              <a:t>Content feeding performance, query rate/latency, 0 queries</a:t>
            </a:r>
          </a:p>
          <a:p>
            <a:pPr marL="0" indent="0">
              <a:buNone/>
            </a:pPr>
            <a:endParaRPr lang="en-US" dirty="0" smtClean="0"/>
          </a:p>
          <a:p>
            <a:pPr marL="0" indent="0">
              <a:buNone/>
            </a:pPr>
            <a:r>
              <a:rPr lang="en-US" dirty="0" smtClean="0"/>
              <a:t>Monitoring / telemetry</a:t>
            </a:r>
          </a:p>
          <a:p>
            <a:pPr marL="342900" lvl="1" indent="0">
              <a:buNone/>
            </a:pPr>
            <a:r>
              <a:rPr lang="en-US" dirty="0" smtClean="0"/>
              <a:t>SCOM management pack </a:t>
            </a:r>
          </a:p>
          <a:p>
            <a:pPr marL="342900" lvl="1" indent="0">
              <a:buNone/>
            </a:pPr>
            <a:r>
              <a:rPr lang="en-US" dirty="0" smtClean="0"/>
              <a:t>ULS logs </a:t>
            </a:r>
            <a:r>
              <a:rPr lang="en-US" dirty="0"/>
              <a:t>and performance </a:t>
            </a:r>
            <a:r>
              <a:rPr lang="en-US" dirty="0" smtClean="0"/>
              <a:t>counters</a:t>
            </a:r>
            <a:endParaRPr lang="en-US" dirty="0"/>
          </a:p>
        </p:txBody>
      </p:sp>
    </p:spTree>
    <p:extLst>
      <p:ext uri="{BB962C8B-B14F-4D97-AF65-F5344CB8AC3E}">
        <p14:creationId xmlns:p14="http://schemas.microsoft.com/office/powerpoint/2010/main" val="4233760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up)">
                                      <p:cBhvr>
                                        <p:cTn id="18" dur="500"/>
                                        <p:tgtEl>
                                          <p:spTgt spid="3">
                                            <p:txEl>
                                              <p:pRg st="4" end="4"/>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up)">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ipe(up)">
                                      <p:cBhvr>
                                        <p:cTn id="26" dur="500"/>
                                        <p:tgtEl>
                                          <p:spTgt spid="3">
                                            <p:txEl>
                                              <p:pRg st="7" end="7"/>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wipe(up)">
                                      <p:cBhvr>
                                        <p:cTn id="29" dur="500"/>
                                        <p:tgtEl>
                                          <p:spTgt spid="3">
                                            <p:txEl>
                                              <p:pRg st="8" end="8"/>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wipe(up)">
                                      <p:cBhvr>
                                        <p:cTn id="3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Understanding component issues</a:t>
            </a:r>
            <a:endParaRPr lang="nb-NO" dirty="0"/>
          </a:p>
        </p:txBody>
      </p:sp>
      <p:sp>
        <p:nvSpPr>
          <p:cNvPr id="3" name="Text Placeholder 2"/>
          <p:cNvSpPr>
            <a:spLocks noGrp="1"/>
          </p:cNvSpPr>
          <p:nvPr>
            <p:ph type="body" sz="quarter" idx="4294967295"/>
          </p:nvPr>
        </p:nvSpPr>
        <p:spPr>
          <a:xfrm>
            <a:off x="274638" y="1212850"/>
            <a:ext cx="11887200" cy="5207579"/>
          </a:xfrm>
          <a:prstGeom prst="rect">
            <a:avLst/>
          </a:prstGeom>
        </p:spPr>
        <p:txBody>
          <a:bodyPr/>
          <a:lstStyle/>
          <a:p>
            <a:pPr marL="0" indent="0">
              <a:buNone/>
            </a:pPr>
            <a:r>
              <a:rPr lang="nb-NO" dirty="0" smtClean="0">
                <a:solidFill>
                  <a:srgbClr val="00B050"/>
                </a:solidFill>
              </a:rPr>
              <a:t>Green</a:t>
            </a:r>
            <a:r>
              <a:rPr lang="nb-NO" dirty="0" smtClean="0"/>
              <a:t> = Good!</a:t>
            </a:r>
          </a:p>
          <a:p>
            <a:pPr marL="0" indent="0">
              <a:buNone/>
            </a:pPr>
            <a:r>
              <a:rPr lang="nb-NO" dirty="0" smtClean="0">
                <a:solidFill>
                  <a:srgbClr val="FFC000"/>
                </a:solidFill>
              </a:rPr>
              <a:t>Yellow</a:t>
            </a:r>
            <a:r>
              <a:rPr lang="nb-NO" dirty="0" smtClean="0"/>
              <a:t> (degraded)</a:t>
            </a:r>
          </a:p>
          <a:p>
            <a:pPr marL="342900" lvl="1" indent="0">
              <a:buNone/>
            </a:pPr>
            <a:r>
              <a:rPr lang="nb-NO" dirty="0" smtClean="0"/>
              <a:t>Transient </a:t>
            </a:r>
            <a:r>
              <a:rPr lang="nb-NO" dirty="0"/>
              <a:t>component lifecycle </a:t>
            </a:r>
            <a:r>
              <a:rPr lang="nb-NO" dirty="0" smtClean="0"/>
              <a:t>states – Restarts and topology changes</a:t>
            </a:r>
          </a:p>
          <a:p>
            <a:pPr marL="342900" lvl="1" indent="0">
              <a:buNone/>
            </a:pPr>
            <a:r>
              <a:rPr lang="nb-NO" dirty="0" smtClean="0"/>
              <a:t>Index replica not in sync</a:t>
            </a:r>
          </a:p>
          <a:p>
            <a:pPr marL="0" indent="0">
              <a:buNone/>
            </a:pPr>
            <a:r>
              <a:rPr lang="nb-NO" dirty="0" smtClean="0">
                <a:solidFill>
                  <a:srgbClr val="FF0000"/>
                </a:solidFill>
              </a:rPr>
              <a:t>Red</a:t>
            </a:r>
            <a:r>
              <a:rPr lang="nb-NO" dirty="0" smtClean="0"/>
              <a:t> </a:t>
            </a:r>
            <a:r>
              <a:rPr lang="nb-NO" dirty="0"/>
              <a:t>(failed / unknown)</a:t>
            </a:r>
          </a:p>
          <a:p>
            <a:pPr marL="342900" lvl="1" indent="0">
              <a:buNone/>
            </a:pPr>
            <a:r>
              <a:rPr lang="nb-NO" dirty="0"/>
              <a:t>Manual intervention needed</a:t>
            </a:r>
          </a:p>
          <a:p>
            <a:pPr marL="342900" lvl="1" indent="0">
              <a:buNone/>
            </a:pPr>
            <a:r>
              <a:rPr lang="nb-NO" dirty="0" smtClean="0"/>
              <a:t>Indicates that server, or search component, is unreachable</a:t>
            </a:r>
          </a:p>
          <a:p>
            <a:pPr marL="342900" lvl="1" indent="0">
              <a:buNone/>
            </a:pPr>
            <a:r>
              <a:rPr lang="nb-NO" dirty="0" smtClean="0"/>
              <a:t>Possible HW/Network issues</a:t>
            </a:r>
          </a:p>
          <a:p>
            <a:pPr marL="342900" lvl="1" indent="0">
              <a:buNone/>
            </a:pPr>
            <a:endParaRPr lang="nb-NO" dirty="0" smtClean="0"/>
          </a:p>
          <a:p>
            <a:pPr marL="0" indent="0">
              <a:buNone/>
            </a:pPr>
            <a:r>
              <a:rPr lang="nb-NO" dirty="0" smtClean="0"/>
              <a:t>Get-SPEnterpriseSearchStatus gives more details</a:t>
            </a:r>
            <a:endParaRPr lang="nb-NO" dirty="0"/>
          </a:p>
        </p:txBody>
      </p:sp>
    </p:spTree>
    <p:extLst>
      <p:ext uri="{BB962C8B-B14F-4D97-AF65-F5344CB8AC3E}">
        <p14:creationId xmlns:p14="http://schemas.microsoft.com/office/powerpoint/2010/main" val="1199144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up)">
                                      <p:cBhvr>
                                        <p:cTn id="21" dur="500"/>
                                        <p:tgtEl>
                                          <p:spTgt spid="3">
                                            <p:txEl>
                                              <p:pRg st="4" end="4"/>
                                            </p:tx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up)">
                                      <p:cBhvr>
                                        <p:cTn id="24" dur="500"/>
                                        <p:tgtEl>
                                          <p:spTgt spid="3">
                                            <p:txEl>
                                              <p:pRg st="5" end="5"/>
                                            </p:tx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up)">
                                      <p:cBhvr>
                                        <p:cTn id="27" dur="500"/>
                                        <p:tgtEl>
                                          <p:spTgt spid="3">
                                            <p:txEl>
                                              <p:pRg st="6" end="6"/>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wipe(up)">
                                      <p:cBhvr>
                                        <p:cTn id="30" dur="500"/>
                                        <p:tgtEl>
                                          <p:spTgt spid="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wipe(up)">
                                      <p:cBhvr>
                                        <p:cTn id="3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Get-SPEnterpriseSearchStatus</a:t>
            </a:r>
          </a:p>
        </p:txBody>
      </p:sp>
      <p:sp>
        <p:nvSpPr>
          <p:cNvPr id="3" name="Text Placeholder 2"/>
          <p:cNvSpPr>
            <a:spLocks noGrp="1"/>
          </p:cNvSpPr>
          <p:nvPr>
            <p:ph type="body" sz="quarter" idx="4294967295"/>
          </p:nvPr>
        </p:nvSpPr>
        <p:spPr>
          <a:xfrm>
            <a:off x="274638" y="1212850"/>
            <a:ext cx="11887200" cy="5884688"/>
          </a:xfrm>
          <a:prstGeom prst="rect">
            <a:avLst/>
          </a:prstGeom>
        </p:spPr>
        <p:txBody>
          <a:bodyPr/>
          <a:lstStyle/>
          <a:p>
            <a:pPr marL="0" indent="0">
              <a:buNone/>
            </a:pPr>
            <a:r>
              <a:rPr lang="en-US" dirty="0"/>
              <a:t>C</a:t>
            </a:r>
            <a:r>
              <a:rPr lang="en-US" dirty="0" smtClean="0"/>
              <a:t>omponent </a:t>
            </a:r>
            <a:r>
              <a:rPr lang="en-US" dirty="0"/>
              <a:t>state for each search component</a:t>
            </a:r>
          </a:p>
          <a:p>
            <a:pPr marL="342900" lvl="1" indent="0">
              <a:buNone/>
            </a:pPr>
            <a:r>
              <a:rPr lang="en-US" dirty="0" smtClean="0"/>
              <a:t>Active / degraded / failed / unknown (not reachable)</a:t>
            </a:r>
            <a:endParaRPr lang="en-US" dirty="0"/>
          </a:p>
          <a:p>
            <a:pPr marL="342900" lvl="1" indent="0">
              <a:buNone/>
            </a:pPr>
            <a:r>
              <a:rPr lang="en-US" dirty="0"/>
              <a:t>Extended info with additional data when </a:t>
            </a:r>
            <a:r>
              <a:rPr lang="en-US" dirty="0" smtClean="0"/>
              <a:t>yellow/red</a:t>
            </a:r>
            <a:endParaRPr lang="en-US" dirty="0"/>
          </a:p>
          <a:p>
            <a:pPr marL="0" indent="0">
              <a:buNone/>
            </a:pPr>
            <a:r>
              <a:rPr lang="en-US" dirty="0"/>
              <a:t>P</a:t>
            </a:r>
            <a:r>
              <a:rPr lang="en-US" dirty="0" smtClean="0"/>
              <a:t>rimary/secondary </a:t>
            </a:r>
            <a:r>
              <a:rPr lang="en-US" dirty="0"/>
              <a:t>role for </a:t>
            </a:r>
            <a:r>
              <a:rPr lang="en-US" dirty="0" err="1" smtClean="0"/>
              <a:t>stateful</a:t>
            </a:r>
            <a:r>
              <a:rPr lang="en-US" dirty="0" smtClean="0"/>
              <a:t> HA components</a:t>
            </a:r>
          </a:p>
          <a:p>
            <a:pPr marL="342900" lvl="1" indent="0">
              <a:buNone/>
            </a:pPr>
            <a:r>
              <a:rPr lang="en-US" dirty="0" smtClean="0"/>
              <a:t>Admin component, index component (per partition)</a:t>
            </a:r>
            <a:endParaRPr lang="en-US" dirty="0"/>
          </a:p>
          <a:p>
            <a:pPr marL="0" indent="0">
              <a:buNone/>
            </a:pPr>
            <a:r>
              <a:rPr lang="en-US" dirty="0"/>
              <a:t>S</a:t>
            </a:r>
            <a:r>
              <a:rPr lang="en-US" dirty="0" smtClean="0"/>
              <a:t>tatus </a:t>
            </a:r>
            <a:r>
              <a:rPr lang="en-US" dirty="0"/>
              <a:t>for analytics background </a:t>
            </a:r>
            <a:r>
              <a:rPr lang="en-US" dirty="0" smtClean="0"/>
              <a:t>jobs</a:t>
            </a:r>
          </a:p>
          <a:p>
            <a:pPr marL="342900" lvl="1" indent="0">
              <a:buNone/>
            </a:pPr>
            <a:r>
              <a:rPr lang="en-US" dirty="0" smtClean="0"/>
              <a:t>Usage analytics / Search analytics</a:t>
            </a:r>
            <a:endParaRPr lang="en-US" dirty="0"/>
          </a:p>
          <a:p>
            <a:pPr marL="0" indent="0">
              <a:buNone/>
            </a:pPr>
            <a:r>
              <a:rPr lang="en-US" dirty="0"/>
              <a:t>D</a:t>
            </a:r>
            <a:r>
              <a:rPr lang="en-US" dirty="0" smtClean="0"/>
              <a:t>etailed </a:t>
            </a:r>
            <a:r>
              <a:rPr lang="en-US" dirty="0"/>
              <a:t>diagnostic data for </a:t>
            </a:r>
            <a:r>
              <a:rPr lang="en-US" dirty="0" smtClean="0"/>
              <a:t>indexer</a:t>
            </a:r>
          </a:p>
          <a:p>
            <a:pPr marL="342900" lvl="1" indent="0">
              <a:buNone/>
            </a:pPr>
            <a:r>
              <a:rPr lang="en-US" dirty="0" smtClean="0"/>
              <a:t>Index housekeeping (seeding, master merge, catch up)</a:t>
            </a:r>
          </a:p>
          <a:p>
            <a:pPr marL="342900" lvl="1" indent="0">
              <a:buNone/>
            </a:pPr>
            <a:r>
              <a:rPr lang="en-US" dirty="0" smtClean="0"/>
              <a:t>Diagnostic data for issue resolution</a:t>
            </a:r>
            <a:endParaRPr lang="en-US" dirty="0"/>
          </a:p>
          <a:p>
            <a:endParaRPr lang="nb-NO" dirty="0"/>
          </a:p>
        </p:txBody>
      </p:sp>
    </p:spTree>
    <p:extLst>
      <p:ext uri="{BB962C8B-B14F-4D97-AF65-F5344CB8AC3E}">
        <p14:creationId xmlns:p14="http://schemas.microsoft.com/office/powerpoint/2010/main" val="2621596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up)">
                                      <p:cBhvr>
                                        <p:cTn id="7" dur="500"/>
                                        <p:tgtEl>
                                          <p:spTgt spid="3">
                                            <p:txEl>
                                              <p:pRg st="3" end="3"/>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up)">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up)">
                                      <p:cBhvr>
                                        <p:cTn id="15" dur="500"/>
                                        <p:tgtEl>
                                          <p:spTgt spid="3">
                                            <p:txEl>
                                              <p:pRg st="5" end="5"/>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up)">
                                      <p:cBhvr>
                                        <p:cTn id="18" dur="500"/>
                                        <p:tgtEl>
                                          <p:spTgt spid="3">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wipe(up)">
                                      <p:cBhvr>
                                        <p:cTn id="23" dur="500"/>
                                        <p:tgtEl>
                                          <p:spTgt spid="3">
                                            <p:txEl>
                                              <p:pRg st="7" end="7"/>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wipe(up)">
                                      <p:cBhvr>
                                        <p:cTn id="26" dur="500"/>
                                        <p:tgtEl>
                                          <p:spTgt spid="3">
                                            <p:txEl>
                                              <p:pRg st="8" end="8"/>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wipe(up)">
                                      <p:cBhvr>
                                        <p:cTn id="2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Get-SPSearchTopologyState.ps1</a:t>
            </a:r>
            <a:endParaRPr lang="nb-NO" dirty="0"/>
          </a:p>
        </p:txBody>
      </p:sp>
      <p:sp>
        <p:nvSpPr>
          <p:cNvPr id="3" name="Text Placeholder 2"/>
          <p:cNvSpPr>
            <a:spLocks noGrp="1"/>
          </p:cNvSpPr>
          <p:nvPr>
            <p:ph type="body" sz="quarter" idx="4294967295"/>
          </p:nvPr>
        </p:nvSpPr>
        <p:spPr>
          <a:xfrm>
            <a:off x="274638" y="1212850"/>
            <a:ext cx="11272191" cy="4745915"/>
          </a:xfrm>
          <a:prstGeom prst="rect">
            <a:avLst/>
          </a:prstGeom>
        </p:spPr>
        <p:txBody>
          <a:bodyPr/>
          <a:lstStyle/>
          <a:p>
            <a:pPr marL="0" indent="0">
              <a:buNone/>
            </a:pPr>
            <a:r>
              <a:rPr lang="en-US" sz="3600" dirty="0" smtClean="0"/>
              <a:t>One stop shop for search status</a:t>
            </a:r>
          </a:p>
          <a:p>
            <a:pPr marL="342900" lvl="1" indent="0">
              <a:buNone/>
            </a:pPr>
            <a:r>
              <a:rPr lang="nb-NO" dirty="0"/>
              <a:t>Consolidates data from multiple cmdlets and </a:t>
            </a:r>
            <a:r>
              <a:rPr lang="nb-NO" dirty="0" smtClean="0"/>
              <a:t>sources</a:t>
            </a:r>
          </a:p>
          <a:p>
            <a:pPr lvl="1"/>
            <a:endParaRPr lang="nb-NO" dirty="0"/>
          </a:p>
          <a:p>
            <a:pPr marL="342900" lvl="1" indent="0">
              <a:buNone/>
            </a:pPr>
            <a:r>
              <a:rPr lang="nb-NO" dirty="0" smtClean="0"/>
              <a:t>All data from Get-SPEnterpriseSearchStatus</a:t>
            </a:r>
          </a:p>
          <a:p>
            <a:pPr marL="342900" lvl="1" indent="0">
              <a:buNone/>
            </a:pPr>
            <a:r>
              <a:rPr lang="nb-NO" dirty="0" smtClean="0"/>
              <a:t>Crawl </a:t>
            </a:r>
            <a:r>
              <a:rPr lang="nb-NO" dirty="0"/>
              <a:t>status (crawling/idle/paused)</a:t>
            </a:r>
          </a:p>
          <a:p>
            <a:pPr marL="342900" lvl="1" indent="0">
              <a:buNone/>
            </a:pPr>
            <a:r>
              <a:rPr lang="nb-NO" dirty="0"/>
              <a:t># of indexed documents</a:t>
            </a:r>
          </a:p>
          <a:p>
            <a:pPr marL="342900" lvl="1" indent="0">
              <a:buNone/>
            </a:pPr>
            <a:r>
              <a:rPr lang="nb-NO" dirty="0" smtClean="0"/>
              <a:t>HA </a:t>
            </a:r>
            <a:r>
              <a:rPr lang="nb-NO" dirty="0"/>
              <a:t>status for </a:t>
            </a:r>
            <a:r>
              <a:rPr lang="nb-NO" dirty="0" smtClean="0"/>
              <a:t>topology</a:t>
            </a:r>
          </a:p>
          <a:p>
            <a:pPr marL="342900" lvl="1" indent="0">
              <a:buNone/>
            </a:pPr>
            <a:r>
              <a:rPr lang="nb-NO" dirty="0" smtClean="0"/>
              <a:t>Index size alert</a:t>
            </a:r>
            <a:endParaRPr lang="nb-NO" dirty="0"/>
          </a:p>
          <a:p>
            <a:pPr marL="342900" lvl="1" indent="0">
              <a:buNone/>
            </a:pPr>
            <a:r>
              <a:rPr lang="nb-NO" dirty="0" smtClean="0"/>
              <a:t>Host </a:t>
            </a:r>
            <a:r>
              <a:rPr lang="nb-NO" dirty="0"/>
              <a:t>controller dictionary </a:t>
            </a:r>
            <a:r>
              <a:rPr lang="nb-NO" dirty="0" smtClean="0"/>
              <a:t>repository</a:t>
            </a:r>
          </a:p>
          <a:p>
            <a:pPr lvl="2"/>
            <a:endParaRPr lang="nb-NO" dirty="0"/>
          </a:p>
          <a:p>
            <a:pPr marL="342900" lvl="1" indent="0">
              <a:buNone/>
            </a:pPr>
            <a:r>
              <a:rPr lang="nb-NO" dirty="0" smtClean="0"/>
              <a:t>Download: See </a:t>
            </a:r>
            <a:r>
              <a:rPr lang="nb-NO" dirty="0" smtClean="0">
                <a:hlinkClick r:id="rId3"/>
              </a:rPr>
              <a:t>TechNet Wiki</a:t>
            </a:r>
            <a:endParaRPr lang="nb-NO" dirty="0"/>
          </a:p>
        </p:txBody>
      </p:sp>
    </p:spTree>
    <p:extLst>
      <p:ext uri="{BB962C8B-B14F-4D97-AF65-F5344CB8AC3E}">
        <p14:creationId xmlns:p14="http://schemas.microsoft.com/office/powerpoint/2010/main" val="137956459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Health Status and Reports</a:t>
            </a:r>
            <a:endParaRPr lang="en-US" dirty="0"/>
          </a:p>
        </p:txBody>
      </p:sp>
    </p:spTree>
    <p:extLst>
      <p:ext uri="{BB962C8B-B14F-4D97-AF65-F5344CB8AC3E}">
        <p14:creationId xmlns:p14="http://schemas.microsoft.com/office/powerpoint/2010/main" val="320165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1979514" y="1977420"/>
            <a:ext cx="7094908" cy="3386368"/>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3" name="Title 2"/>
          <p:cNvSpPr>
            <a:spLocks noGrp="1"/>
          </p:cNvSpPr>
          <p:nvPr>
            <p:ph type="title"/>
          </p:nvPr>
        </p:nvSpPr>
        <p:spPr/>
        <p:txBody>
          <a:bodyPr/>
          <a:lstStyle/>
          <a:p>
            <a:r>
              <a:rPr lang="nb-NO" dirty="0"/>
              <a:t>Monitoring using SCOM</a:t>
            </a:r>
            <a:endParaRPr lang="en-US" dirty="0"/>
          </a:p>
        </p:txBody>
      </p:sp>
      <p:grpSp>
        <p:nvGrpSpPr>
          <p:cNvPr id="9" name="Group 8"/>
          <p:cNvGrpSpPr/>
          <p:nvPr/>
        </p:nvGrpSpPr>
        <p:grpSpPr>
          <a:xfrm>
            <a:off x="4120" y="2099794"/>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098839"/>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098840"/>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098840"/>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098840"/>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098840"/>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098840"/>
            <a:ext cx="1231353"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194331"/>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4376941"/>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225730"/>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2841007"/>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194488"/>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59" name="Can 58"/>
          <p:cNvSpPr/>
          <p:nvPr/>
        </p:nvSpPr>
        <p:spPr bwMode="auto">
          <a:xfrm>
            <a:off x="2196309" y="4415820"/>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Crawl</a:t>
            </a:r>
          </a:p>
        </p:txBody>
      </p:sp>
      <p:sp>
        <p:nvSpPr>
          <p:cNvPr id="62" name="Can 61"/>
          <p:cNvSpPr/>
          <p:nvPr/>
        </p:nvSpPr>
        <p:spPr bwMode="auto">
          <a:xfrm>
            <a:off x="7875400" y="446131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Search Admin DB</a:t>
            </a:r>
          </a:p>
        </p:txBody>
      </p:sp>
      <p:sp>
        <p:nvSpPr>
          <p:cNvPr id="65" name="Can 64"/>
          <p:cNvSpPr/>
          <p:nvPr/>
        </p:nvSpPr>
        <p:spPr bwMode="auto">
          <a:xfrm>
            <a:off x="3551237" y="447344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115588"/>
            <a:ext cx="15756" cy="35786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098839"/>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330544"/>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94" name="Straight Connector 93"/>
          <p:cNvCxnSpPr>
            <a:stCxn id="42" idx="0"/>
            <a:endCxn id="20" idx="2"/>
          </p:cNvCxnSpPr>
          <p:nvPr/>
        </p:nvCxnSpPr>
        <p:spPr>
          <a:xfrm flipH="1" flipV="1">
            <a:off x="6212051" y="4115588"/>
            <a:ext cx="2318" cy="261353"/>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flipV="1">
            <a:off x="4525067" y="4829623"/>
            <a:ext cx="774902" cy="3814"/>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115587"/>
            <a:ext cx="0" cy="300233"/>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36626" y="5786810"/>
            <a:ext cx="9953159" cy="523220"/>
          </a:xfrm>
          <a:prstGeom prst="rect">
            <a:avLst/>
          </a:prstGeom>
        </p:spPr>
        <p:txBody>
          <a:bodyPr wrap="square">
            <a:spAutoFit/>
          </a:bodyPr>
          <a:lstStyle/>
          <a:p>
            <a:pPr marL="342900" lvl="1"/>
            <a:r>
              <a:rPr lang="en-US" sz="2800" dirty="0">
                <a:solidFill>
                  <a:srgbClr val="505050"/>
                </a:solidFill>
              </a:rPr>
              <a:t>Query Service: Service availability query processing</a:t>
            </a:r>
          </a:p>
        </p:txBody>
      </p:sp>
      <p:sp>
        <p:nvSpPr>
          <p:cNvPr id="75" name="Rectangle 74"/>
          <p:cNvSpPr/>
          <p:nvPr/>
        </p:nvSpPr>
        <p:spPr>
          <a:xfrm>
            <a:off x="7783023" y="2099794"/>
            <a:ext cx="1231352" cy="20167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2" name="Rectangle 21"/>
          <p:cNvSpPr/>
          <p:nvPr/>
        </p:nvSpPr>
        <p:spPr>
          <a:xfrm>
            <a:off x="1347130" y="5749011"/>
            <a:ext cx="4239430" cy="523220"/>
          </a:xfrm>
          <a:prstGeom prst="rect">
            <a:avLst/>
          </a:prstGeom>
        </p:spPr>
        <p:txBody>
          <a:bodyPr wrap="none">
            <a:spAutoFit/>
          </a:bodyPr>
          <a:lstStyle/>
          <a:p>
            <a:pPr marL="342900" lvl="1"/>
            <a:r>
              <a:rPr lang="en-US" sz="2800" dirty="0" smtClean="0">
                <a:solidFill>
                  <a:srgbClr val="505050"/>
                </a:solidFill>
              </a:rPr>
              <a:t>Index</a:t>
            </a:r>
            <a:r>
              <a:rPr lang="en-US" sz="2800" dirty="0">
                <a:solidFill>
                  <a:srgbClr val="505050"/>
                </a:solidFill>
              </a:rPr>
              <a:t>: Missing partition</a:t>
            </a:r>
          </a:p>
        </p:txBody>
      </p:sp>
      <p:sp>
        <p:nvSpPr>
          <p:cNvPr id="80" name="Rectangle 79"/>
          <p:cNvSpPr/>
          <p:nvPr/>
        </p:nvSpPr>
        <p:spPr>
          <a:xfrm>
            <a:off x="4769934" y="2100749"/>
            <a:ext cx="2893201" cy="20167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81" name="Rectangle 80"/>
          <p:cNvSpPr/>
          <p:nvPr/>
        </p:nvSpPr>
        <p:spPr>
          <a:xfrm>
            <a:off x="5162005" y="2113298"/>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82" name="Freeform 104"/>
          <p:cNvSpPr>
            <a:spLocks noEditPoints="1"/>
          </p:cNvSpPr>
          <p:nvPr/>
        </p:nvSpPr>
        <p:spPr bwMode="black">
          <a:xfrm>
            <a:off x="5810860" y="2345003"/>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7" name="Straight Connector 86"/>
          <p:cNvCxnSpPr/>
          <p:nvPr/>
        </p:nvCxnSpPr>
        <p:spPr>
          <a:xfrm>
            <a:off x="7531912" y="2835484"/>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2656268"/>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347130" y="5752647"/>
            <a:ext cx="9890124" cy="523220"/>
          </a:xfrm>
          <a:prstGeom prst="rect">
            <a:avLst/>
          </a:prstGeom>
        </p:spPr>
        <p:txBody>
          <a:bodyPr wrap="square">
            <a:spAutoFit/>
          </a:bodyPr>
          <a:lstStyle/>
          <a:p>
            <a:pPr marL="342900" lvl="1"/>
            <a:r>
              <a:rPr lang="en-US" sz="2800" dirty="0">
                <a:solidFill>
                  <a:srgbClr val="505050"/>
                </a:solidFill>
              </a:rPr>
              <a:t>Content Processing: Gatherer Content Processing connector</a:t>
            </a:r>
          </a:p>
        </p:txBody>
      </p:sp>
      <p:sp>
        <p:nvSpPr>
          <p:cNvPr id="83" name="Rectangle 82"/>
          <p:cNvSpPr/>
          <p:nvPr/>
        </p:nvSpPr>
        <p:spPr>
          <a:xfrm>
            <a:off x="3415688" y="2093447"/>
            <a:ext cx="1231354" cy="20167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cxnSp>
        <p:nvCxnSpPr>
          <p:cNvPr id="85" name="Straight Connector 84"/>
          <p:cNvCxnSpPr/>
          <p:nvPr/>
        </p:nvCxnSpPr>
        <p:spPr>
          <a:xfrm>
            <a:off x="3153362" y="2754335"/>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2754335"/>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349855" y="5786810"/>
            <a:ext cx="5849743" cy="523220"/>
          </a:xfrm>
          <a:prstGeom prst="rect">
            <a:avLst/>
          </a:prstGeom>
        </p:spPr>
        <p:txBody>
          <a:bodyPr wrap="none">
            <a:spAutoFit/>
          </a:bodyPr>
          <a:lstStyle/>
          <a:p>
            <a:pPr marL="342900" lvl="1"/>
            <a:r>
              <a:rPr lang="en-US" sz="2800" dirty="0">
                <a:solidFill>
                  <a:srgbClr val="505050"/>
                </a:solidFill>
              </a:rPr>
              <a:t>Search Gatherer: Disk Full Crawler</a:t>
            </a:r>
          </a:p>
        </p:txBody>
      </p:sp>
      <p:sp>
        <p:nvSpPr>
          <p:cNvPr id="95" name="Rectangle 94"/>
          <p:cNvSpPr/>
          <p:nvPr/>
        </p:nvSpPr>
        <p:spPr>
          <a:xfrm>
            <a:off x="2044169" y="2106061"/>
            <a:ext cx="1231352" cy="20167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32" name="Rectangle 31"/>
          <p:cNvSpPr/>
          <p:nvPr/>
        </p:nvSpPr>
        <p:spPr>
          <a:xfrm>
            <a:off x="1336626" y="5758852"/>
            <a:ext cx="10279488" cy="523220"/>
          </a:xfrm>
          <a:prstGeom prst="rect">
            <a:avLst/>
          </a:prstGeom>
        </p:spPr>
        <p:txBody>
          <a:bodyPr wrap="square">
            <a:spAutoFit/>
          </a:bodyPr>
          <a:lstStyle/>
          <a:p>
            <a:pPr marL="342900" lvl="1"/>
            <a:r>
              <a:rPr lang="en-US" sz="2800" dirty="0">
                <a:solidFill>
                  <a:srgbClr val="505050"/>
                </a:solidFill>
              </a:rPr>
              <a:t>Analytics analysis: failed to start warning – search analytics</a:t>
            </a:r>
          </a:p>
        </p:txBody>
      </p:sp>
      <p:sp>
        <p:nvSpPr>
          <p:cNvPr id="96" name="Rectangle 95"/>
          <p:cNvSpPr/>
          <p:nvPr/>
        </p:nvSpPr>
        <p:spPr>
          <a:xfrm>
            <a:off x="5297651" y="4383890"/>
            <a:ext cx="1828800" cy="9129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33" name="Rectangle 32"/>
          <p:cNvSpPr/>
          <p:nvPr/>
        </p:nvSpPr>
        <p:spPr>
          <a:xfrm>
            <a:off x="1298933" y="6304387"/>
            <a:ext cx="8754423" cy="646331"/>
          </a:xfrm>
          <a:prstGeom prst="rect">
            <a:avLst/>
          </a:prstGeom>
        </p:spPr>
        <p:txBody>
          <a:bodyPr wrap="square">
            <a:spAutoFit/>
          </a:bodyPr>
          <a:lstStyle/>
          <a:p>
            <a:pPr marL="342900" lvl="1"/>
            <a:r>
              <a:rPr lang="en-US" dirty="0">
                <a:solidFill>
                  <a:srgbClr val="505050"/>
                </a:solidFill>
              </a:rPr>
              <a:t>TechNet SCOM knowledge article - </a:t>
            </a:r>
            <a:r>
              <a:rPr lang="en-US" dirty="0">
                <a:solidFill>
                  <a:srgbClr val="505050"/>
                </a:solidFill>
                <a:hlinkClick r:id="rId3"/>
              </a:rPr>
              <a:t>http://technet.microsoft.com/en-us/library/ee513082(v=office.15).aspx</a:t>
            </a:r>
            <a:endParaRPr lang="en-US" dirty="0">
              <a:solidFill>
                <a:srgbClr val="505050"/>
              </a:solidFill>
            </a:endParaRPr>
          </a:p>
        </p:txBody>
      </p:sp>
      <p:sp>
        <p:nvSpPr>
          <p:cNvPr id="8" name="Left Arrow 7"/>
          <p:cNvSpPr/>
          <p:nvPr/>
        </p:nvSpPr>
        <p:spPr bwMode="auto">
          <a:xfrm>
            <a:off x="6146228" y="1392228"/>
            <a:ext cx="2871151" cy="648904"/>
          </a:xfrm>
          <a:prstGeom prst="leftArrow">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Query</a:t>
            </a:r>
            <a:endParaRPr lang="en-US" sz="2000" b="1" dirty="0">
              <a:gradFill>
                <a:gsLst>
                  <a:gs pos="0">
                    <a:srgbClr val="FFFFFF"/>
                  </a:gs>
                  <a:gs pos="100000">
                    <a:srgbClr val="FFFFFF"/>
                  </a:gs>
                </a:gsLst>
                <a:lin ang="5400000" scaled="0"/>
              </a:gradFill>
            </a:endParaRPr>
          </a:p>
        </p:txBody>
      </p:sp>
      <p:sp>
        <p:nvSpPr>
          <p:cNvPr id="5" name="Right Arrow 4"/>
          <p:cNvSpPr/>
          <p:nvPr/>
        </p:nvSpPr>
        <p:spPr bwMode="auto">
          <a:xfrm>
            <a:off x="2047990" y="1391396"/>
            <a:ext cx="4098239" cy="648904"/>
          </a:xfrm>
          <a:prstGeom prst="rightArrow">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Content</a:t>
            </a:r>
            <a:endParaRPr lang="en-US" sz="2000" b="1" dirty="0">
              <a:gradFill>
                <a:gsLst>
                  <a:gs pos="0">
                    <a:srgbClr val="FFFFFF"/>
                  </a:gs>
                  <a:gs pos="100000">
                    <a:srgbClr val="FFFFFF"/>
                  </a:gs>
                </a:gsLst>
                <a:lin ang="5400000" scaled="0"/>
              </a:gradFill>
            </a:endParaRPr>
          </a:p>
        </p:txBody>
      </p:sp>
      <p:sp>
        <p:nvSpPr>
          <p:cNvPr id="102" name="Rectangle 101"/>
          <p:cNvSpPr/>
          <p:nvPr/>
        </p:nvSpPr>
        <p:spPr bwMode="auto">
          <a:xfrm>
            <a:off x="-2910" y="2101611"/>
            <a:ext cx="1916493" cy="132429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03" name="Freeform 83"/>
          <p:cNvSpPr>
            <a:spLocks noEditPoints="1"/>
          </p:cNvSpPr>
          <p:nvPr/>
        </p:nvSpPr>
        <p:spPr bwMode="black">
          <a:xfrm>
            <a:off x="827038" y="2227546"/>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04" name="Freeform 79"/>
          <p:cNvSpPr>
            <a:spLocks noEditPoints="1"/>
          </p:cNvSpPr>
          <p:nvPr/>
        </p:nvSpPr>
        <p:spPr bwMode="black">
          <a:xfrm>
            <a:off x="919127" y="2842823"/>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05" name="Freeform 7"/>
          <p:cNvSpPr>
            <a:spLocks noEditPoints="1"/>
          </p:cNvSpPr>
          <p:nvPr/>
        </p:nvSpPr>
        <p:spPr bwMode="black">
          <a:xfrm>
            <a:off x="459211" y="2998921"/>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106" name="Rectangle 105"/>
          <p:cNvSpPr/>
          <p:nvPr/>
        </p:nvSpPr>
        <p:spPr>
          <a:xfrm>
            <a:off x="9133323" y="2098840"/>
            <a:ext cx="1231353" cy="20167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107" name="Rectangle 106"/>
          <p:cNvSpPr/>
          <p:nvPr/>
        </p:nvSpPr>
        <p:spPr bwMode="auto">
          <a:xfrm>
            <a:off x="10041923" y="2194331"/>
            <a:ext cx="320269" cy="117725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cxnSp>
        <p:nvCxnSpPr>
          <p:cNvPr id="93" name="Straight Connector 92"/>
          <p:cNvCxnSpPr/>
          <p:nvPr/>
        </p:nvCxnSpPr>
        <p:spPr>
          <a:xfrm>
            <a:off x="8891400" y="2651531"/>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283074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8" name="Group 107"/>
          <p:cNvGrpSpPr/>
          <p:nvPr/>
        </p:nvGrpSpPr>
        <p:grpSpPr>
          <a:xfrm>
            <a:off x="10515217" y="2091905"/>
            <a:ext cx="1930411" cy="1899879"/>
            <a:chOff x="10341886" y="1731955"/>
            <a:chExt cx="1892732" cy="1862795"/>
          </a:xfrm>
        </p:grpSpPr>
        <p:sp>
          <p:nvSpPr>
            <p:cNvPr id="109" name="Rectangle 108"/>
            <p:cNvSpPr/>
            <p:nvPr/>
          </p:nvSpPr>
          <p:spPr bwMode="auto">
            <a:xfrm>
              <a:off x="10341886" y="1731955"/>
              <a:ext cx="1892732" cy="132197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10" name="TextBox 109"/>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endParaRPr lang="en-US" sz="2856" dirty="0">
                <a:solidFill>
                  <a:srgbClr val="3F3F3F">
                    <a:alpha val="99000"/>
                  </a:srgbClr>
                </a:solidFill>
                <a:latin typeface="Segoe UI Light"/>
              </a:endParaRPr>
            </a:p>
          </p:txBody>
        </p:sp>
      </p:grpSp>
      <p:sp>
        <p:nvSpPr>
          <p:cNvPr id="111" name="Rounded Rectangle 6"/>
          <p:cNvSpPr/>
          <p:nvPr/>
        </p:nvSpPr>
        <p:spPr bwMode="black">
          <a:xfrm rot="16200000">
            <a:off x="10888780" y="2155934"/>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Tree>
    <p:extLst>
      <p:ext uri="{BB962C8B-B14F-4D97-AF65-F5344CB8AC3E}">
        <p14:creationId xmlns:p14="http://schemas.microsoft.com/office/powerpoint/2010/main" val="272715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2"/>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2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1" presetClass="entr" presetSubtype="0" fill="hold" grpId="0" nodeType="withEffect">
                                  <p:stCondLst>
                                    <p:cond delay="0"/>
                                  </p:stCondLst>
                                  <p:childTnLst>
                                    <p:set>
                                      <p:cBhvr>
                                        <p:cTn id="45" dur="1" fill="hold">
                                          <p:stCondLst>
                                            <p:cond delay="0"/>
                                          </p:stCondLst>
                                        </p:cTn>
                                        <p:tgtEl>
                                          <p:spTgt spid="9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2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2"/>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96"/>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106"/>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108"/>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10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104"/>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103"/>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105"/>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75" grpId="0" animBg="1"/>
      <p:bldP spid="22" grpId="0"/>
      <p:bldP spid="22" grpId="1"/>
      <p:bldP spid="80" grpId="0" animBg="1"/>
      <p:bldP spid="23" grpId="0"/>
      <p:bldP spid="23" grpId="1"/>
      <p:bldP spid="83" grpId="0" animBg="1"/>
      <p:bldP spid="28" grpId="0"/>
      <p:bldP spid="28" grpId="1"/>
      <p:bldP spid="95" grpId="0" animBg="1"/>
      <p:bldP spid="32" grpId="0"/>
      <p:bldP spid="96" grpId="0" animBg="1"/>
      <p:bldP spid="33" grpId="0"/>
      <p:bldP spid="8" grpId="0" animBg="1"/>
      <p:bldP spid="5" grpId="0" animBg="1"/>
      <p:bldP spid="102" grpId="0" animBg="1"/>
      <p:bldP spid="103" grpId="0" animBg="1"/>
      <p:bldP spid="104" grpId="0" animBg="1"/>
      <p:bldP spid="105" grpId="0" animBg="1"/>
      <p:bldP spid="106" grpId="0" animBg="1"/>
      <p:bldP spid="10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a:t>
            </a:r>
            <a:r>
              <a:rPr lang="en-US" dirty="0"/>
              <a:t>day-to-day search </a:t>
            </a:r>
            <a:r>
              <a:rPr lang="en-US" dirty="0" smtClean="0"/>
              <a:t>operations</a:t>
            </a:r>
            <a:endParaRPr lang="en-US" dirty="0"/>
          </a:p>
        </p:txBody>
      </p:sp>
    </p:spTree>
    <p:extLst>
      <p:ext uri="{BB962C8B-B14F-4D97-AF65-F5344CB8AC3E}">
        <p14:creationId xmlns:p14="http://schemas.microsoft.com/office/powerpoint/2010/main" val="188065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Search admin and Business users jobs</a:t>
            </a:r>
            <a:endParaRPr lang="nb-NO" dirty="0"/>
          </a:p>
        </p:txBody>
      </p:sp>
      <p:sp>
        <p:nvSpPr>
          <p:cNvPr id="4" name="Rectangle 3"/>
          <p:cNvSpPr/>
          <p:nvPr/>
        </p:nvSpPr>
        <p:spPr bwMode="auto">
          <a:xfrm>
            <a:off x="274639" y="1208223"/>
            <a:ext cx="5562598" cy="274478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 Placeholder 2"/>
          <p:cNvSpPr>
            <a:spLocks noGrp="1"/>
          </p:cNvSpPr>
          <p:nvPr>
            <p:ph type="body" sz="quarter" idx="4294967295"/>
          </p:nvPr>
        </p:nvSpPr>
        <p:spPr>
          <a:xfrm>
            <a:off x="274638" y="1212850"/>
            <a:ext cx="5562599" cy="2726900"/>
          </a:xfrm>
          <a:prstGeom prst="rect">
            <a:avLst/>
          </a:prstGeom>
        </p:spPr>
        <p:txBody>
          <a:bodyPr/>
          <a:lstStyle/>
          <a:p>
            <a:pPr marL="0" indent="0">
              <a:buNone/>
            </a:pPr>
            <a:r>
              <a:rPr lang="en-US" sz="2800" b="1" dirty="0" smtClean="0">
                <a:solidFill>
                  <a:schemeClr val="bg1"/>
                </a:solidFill>
              </a:rPr>
              <a:t>Daily – Admins</a:t>
            </a:r>
            <a:endParaRPr lang="en-US" sz="2000" dirty="0" smtClean="0"/>
          </a:p>
          <a:p>
            <a:pPr marL="0" indent="0">
              <a:buNone/>
            </a:pPr>
            <a:r>
              <a:rPr lang="en-US" sz="2400" b="1" dirty="0" smtClean="0">
                <a:solidFill>
                  <a:schemeClr val="bg1"/>
                </a:solidFill>
              </a:rPr>
              <a:t>Check </a:t>
            </a:r>
            <a:r>
              <a:rPr lang="en-US" sz="2400" b="1" dirty="0">
                <a:solidFill>
                  <a:schemeClr val="bg1"/>
                </a:solidFill>
              </a:rPr>
              <a:t>search topology UI, any component not </a:t>
            </a:r>
            <a:r>
              <a:rPr lang="en-US" sz="2400" b="1" dirty="0" smtClean="0">
                <a:solidFill>
                  <a:schemeClr val="bg1"/>
                </a:solidFill>
              </a:rPr>
              <a:t>green </a:t>
            </a:r>
            <a:r>
              <a:rPr lang="en-US" sz="2400" b="1" dirty="0">
                <a:solidFill>
                  <a:schemeClr val="bg1"/>
                </a:solidFill>
              </a:rPr>
              <a:t>there is a </a:t>
            </a:r>
            <a:r>
              <a:rPr lang="en-US" sz="2400" b="1" dirty="0" smtClean="0">
                <a:solidFill>
                  <a:schemeClr val="bg1"/>
                </a:solidFill>
              </a:rPr>
              <a:t>problem</a:t>
            </a:r>
          </a:p>
          <a:p>
            <a:pPr marL="0" indent="0">
              <a:buNone/>
            </a:pPr>
            <a:r>
              <a:rPr lang="en-US" sz="2400" b="1" dirty="0" smtClean="0">
                <a:solidFill>
                  <a:schemeClr val="bg1"/>
                </a:solidFill>
              </a:rPr>
              <a:t>Monitor </a:t>
            </a:r>
            <a:r>
              <a:rPr lang="en-US" sz="2400" b="1" dirty="0">
                <a:solidFill>
                  <a:schemeClr val="bg1"/>
                </a:solidFill>
              </a:rPr>
              <a:t>performance reports, crawler health and </a:t>
            </a:r>
            <a:r>
              <a:rPr lang="en-US" sz="2400" b="1" dirty="0" smtClean="0">
                <a:solidFill>
                  <a:schemeClr val="bg1"/>
                </a:solidFill>
              </a:rPr>
              <a:t>query </a:t>
            </a:r>
            <a:r>
              <a:rPr lang="en-US" sz="2400" b="1" dirty="0">
                <a:solidFill>
                  <a:schemeClr val="bg1"/>
                </a:solidFill>
              </a:rPr>
              <a:t>health</a:t>
            </a:r>
          </a:p>
          <a:p>
            <a:pPr marL="0" indent="0">
              <a:buNone/>
            </a:pPr>
            <a:endParaRPr lang="en-US" b="1" dirty="0">
              <a:solidFill>
                <a:schemeClr val="bg1"/>
              </a:solidFill>
            </a:endParaRPr>
          </a:p>
        </p:txBody>
      </p:sp>
      <p:sp>
        <p:nvSpPr>
          <p:cNvPr id="8" name="Rectangle 7"/>
          <p:cNvSpPr/>
          <p:nvPr/>
        </p:nvSpPr>
        <p:spPr bwMode="auto">
          <a:xfrm>
            <a:off x="5952848" y="1208224"/>
            <a:ext cx="5562598" cy="2744787"/>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274639" y="4106862"/>
            <a:ext cx="5562598" cy="2744787"/>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952848" y="4106861"/>
            <a:ext cx="5562598" cy="274478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Text Placeholder 2"/>
          <p:cNvSpPr>
            <a:spLocks noGrp="1"/>
          </p:cNvSpPr>
          <p:nvPr>
            <p:ph type="body" sz="quarter" idx="4294967295"/>
          </p:nvPr>
        </p:nvSpPr>
        <p:spPr>
          <a:xfrm>
            <a:off x="270979" y="4120390"/>
            <a:ext cx="5562599" cy="2456057"/>
          </a:xfrm>
          <a:prstGeom prst="rect">
            <a:avLst/>
          </a:prstGeom>
        </p:spPr>
        <p:txBody>
          <a:bodyPr/>
          <a:lstStyle/>
          <a:p>
            <a:pPr marL="0" indent="0">
              <a:buNone/>
            </a:pPr>
            <a:r>
              <a:rPr lang="en-US" sz="2800" b="1" dirty="0" smtClean="0">
                <a:solidFill>
                  <a:schemeClr val="bg1"/>
                </a:solidFill>
              </a:rPr>
              <a:t>Weekly – Admins</a:t>
            </a:r>
            <a:endParaRPr lang="en-US" sz="2000" dirty="0"/>
          </a:p>
          <a:p>
            <a:pPr marL="0" indent="0">
              <a:buNone/>
            </a:pPr>
            <a:r>
              <a:rPr lang="en-US" sz="2400" b="1" dirty="0" smtClean="0">
                <a:solidFill>
                  <a:schemeClr val="bg1"/>
                </a:solidFill>
              </a:rPr>
              <a:t>Verify </a:t>
            </a:r>
            <a:r>
              <a:rPr lang="en-US" sz="2400" b="1" dirty="0">
                <a:solidFill>
                  <a:schemeClr val="bg1"/>
                </a:solidFill>
              </a:rPr>
              <a:t># of documents per partition and disk space on index, crawler and analytics </a:t>
            </a:r>
            <a:r>
              <a:rPr lang="en-US" sz="2400" b="1" dirty="0" smtClean="0">
                <a:solidFill>
                  <a:schemeClr val="bg1"/>
                </a:solidFill>
              </a:rPr>
              <a:t>components</a:t>
            </a:r>
          </a:p>
          <a:p>
            <a:pPr marL="0" indent="0">
              <a:buNone/>
            </a:pPr>
            <a:r>
              <a:rPr lang="en-US" sz="2400" b="1" dirty="0" smtClean="0">
                <a:solidFill>
                  <a:schemeClr val="bg1"/>
                </a:solidFill>
              </a:rPr>
              <a:t>DR backup</a:t>
            </a:r>
          </a:p>
          <a:p>
            <a:pPr marL="0" indent="0">
              <a:buNone/>
            </a:pPr>
            <a:r>
              <a:rPr lang="en-US" sz="2400" b="1" dirty="0" smtClean="0">
                <a:solidFill>
                  <a:schemeClr val="bg1"/>
                </a:solidFill>
              </a:rPr>
              <a:t>Security updates + Cumulative updates</a:t>
            </a:r>
            <a:endParaRPr lang="en-US" sz="2400" b="1" dirty="0">
              <a:solidFill>
                <a:schemeClr val="bg1"/>
              </a:solidFill>
            </a:endParaRPr>
          </a:p>
        </p:txBody>
      </p:sp>
      <p:sp>
        <p:nvSpPr>
          <p:cNvPr id="12" name="Text Placeholder 2"/>
          <p:cNvSpPr>
            <a:spLocks noGrp="1"/>
          </p:cNvSpPr>
          <p:nvPr>
            <p:ph type="body" sz="quarter" idx="4294967295"/>
          </p:nvPr>
        </p:nvSpPr>
        <p:spPr>
          <a:xfrm>
            <a:off x="5922685" y="1208223"/>
            <a:ext cx="5562599" cy="2197525"/>
          </a:xfrm>
          <a:prstGeom prst="rect">
            <a:avLst/>
          </a:prstGeom>
        </p:spPr>
        <p:txBody>
          <a:bodyPr/>
          <a:lstStyle/>
          <a:p>
            <a:pPr marL="0" indent="0">
              <a:buNone/>
            </a:pPr>
            <a:r>
              <a:rPr lang="en-US" sz="2800" b="1" dirty="0" smtClean="0">
                <a:solidFill>
                  <a:schemeClr val="bg1"/>
                </a:solidFill>
              </a:rPr>
              <a:t>Daily – Business user</a:t>
            </a:r>
            <a:endParaRPr lang="en-US" sz="2000" b="1" dirty="0"/>
          </a:p>
          <a:p>
            <a:pPr marL="0" indent="0">
              <a:buNone/>
            </a:pPr>
            <a:r>
              <a:rPr lang="en-US" sz="2400" b="1" dirty="0" smtClean="0">
                <a:solidFill>
                  <a:schemeClr val="bg1"/>
                </a:solidFill>
              </a:rPr>
              <a:t>Review </a:t>
            </a:r>
            <a:r>
              <a:rPr lang="en-US" sz="2400" b="1" dirty="0">
                <a:solidFill>
                  <a:schemeClr val="bg1"/>
                </a:solidFill>
              </a:rPr>
              <a:t>usage </a:t>
            </a:r>
            <a:r>
              <a:rPr lang="en-US" sz="2400" b="1" dirty="0" smtClean="0">
                <a:solidFill>
                  <a:schemeClr val="bg1"/>
                </a:solidFill>
              </a:rPr>
              <a:t>reports for trends</a:t>
            </a:r>
          </a:p>
          <a:p>
            <a:pPr marL="0" indent="0">
              <a:buNone/>
            </a:pPr>
            <a:r>
              <a:rPr lang="en-US" sz="2400" b="1" dirty="0">
                <a:solidFill>
                  <a:schemeClr val="bg1"/>
                </a:solidFill>
              </a:rPr>
              <a:t>	</a:t>
            </a:r>
            <a:r>
              <a:rPr lang="en-US" sz="2400" b="1" dirty="0" smtClean="0">
                <a:solidFill>
                  <a:schemeClr val="bg1"/>
                </a:solidFill>
              </a:rPr>
              <a:t>No </a:t>
            </a:r>
            <a:r>
              <a:rPr lang="en-US" sz="2400" b="1" dirty="0">
                <a:solidFill>
                  <a:schemeClr val="bg1"/>
                </a:solidFill>
              </a:rPr>
              <a:t>Result Queries aka 0 </a:t>
            </a:r>
            <a:r>
              <a:rPr lang="en-US" sz="2400" b="1" dirty="0" smtClean="0">
                <a:solidFill>
                  <a:schemeClr val="bg1"/>
                </a:solidFill>
              </a:rPr>
              <a:t>hits</a:t>
            </a:r>
          </a:p>
          <a:p>
            <a:pPr marL="0" indent="0">
              <a:buNone/>
            </a:pPr>
            <a:r>
              <a:rPr lang="en-US" sz="2400" b="1" dirty="0">
                <a:solidFill>
                  <a:schemeClr val="bg1"/>
                </a:solidFill>
              </a:rPr>
              <a:t>	</a:t>
            </a:r>
            <a:r>
              <a:rPr lang="en-US" sz="2400" b="1" dirty="0" smtClean="0">
                <a:solidFill>
                  <a:schemeClr val="bg1"/>
                </a:solidFill>
              </a:rPr>
              <a:t>Top </a:t>
            </a:r>
            <a:r>
              <a:rPr lang="en-US" sz="2400" b="1" dirty="0">
                <a:solidFill>
                  <a:schemeClr val="bg1"/>
                </a:solidFill>
              </a:rPr>
              <a:t>Queries by </a:t>
            </a:r>
            <a:r>
              <a:rPr lang="en-US" sz="2400" b="1" dirty="0" smtClean="0">
                <a:solidFill>
                  <a:schemeClr val="bg1"/>
                </a:solidFill>
              </a:rPr>
              <a:t>Day</a:t>
            </a:r>
          </a:p>
          <a:p>
            <a:pPr marL="0" indent="0">
              <a:buNone/>
            </a:pPr>
            <a:r>
              <a:rPr lang="en-US" sz="2400" b="1" dirty="0">
                <a:solidFill>
                  <a:schemeClr val="bg1"/>
                </a:solidFill>
              </a:rPr>
              <a:t>	</a:t>
            </a:r>
            <a:r>
              <a:rPr lang="en-US" sz="2400" b="1" dirty="0" smtClean="0">
                <a:solidFill>
                  <a:schemeClr val="bg1"/>
                </a:solidFill>
              </a:rPr>
              <a:t>Abandoned </a:t>
            </a:r>
            <a:r>
              <a:rPr lang="en-US" sz="2400" b="1" dirty="0">
                <a:solidFill>
                  <a:schemeClr val="bg1"/>
                </a:solidFill>
              </a:rPr>
              <a:t>Queries   </a:t>
            </a:r>
          </a:p>
        </p:txBody>
      </p:sp>
      <p:sp>
        <p:nvSpPr>
          <p:cNvPr id="13" name="Text Placeholder 2"/>
          <p:cNvSpPr>
            <a:spLocks noGrp="1"/>
          </p:cNvSpPr>
          <p:nvPr>
            <p:ph type="body" sz="quarter" idx="4294967295"/>
          </p:nvPr>
        </p:nvSpPr>
        <p:spPr>
          <a:xfrm>
            <a:off x="5922684" y="4125980"/>
            <a:ext cx="5562599" cy="2197525"/>
          </a:xfrm>
          <a:prstGeom prst="rect">
            <a:avLst/>
          </a:prstGeom>
        </p:spPr>
        <p:txBody>
          <a:bodyPr/>
          <a:lstStyle/>
          <a:p>
            <a:pPr marL="0" indent="0">
              <a:buNone/>
            </a:pPr>
            <a:r>
              <a:rPr lang="en-US" sz="2800" b="1" dirty="0" smtClean="0">
                <a:solidFill>
                  <a:schemeClr val="bg1"/>
                </a:solidFill>
              </a:rPr>
              <a:t>Weekly – Business user</a:t>
            </a:r>
            <a:endParaRPr lang="en-US" sz="2000" dirty="0" smtClean="0"/>
          </a:p>
          <a:p>
            <a:pPr marL="0" indent="0">
              <a:buNone/>
            </a:pPr>
            <a:r>
              <a:rPr lang="en-US" sz="2400" b="1" dirty="0" smtClean="0">
                <a:solidFill>
                  <a:schemeClr val="bg1"/>
                </a:solidFill>
              </a:rPr>
              <a:t>For </a:t>
            </a:r>
            <a:r>
              <a:rPr lang="en-US" sz="2400" b="1" dirty="0">
                <a:solidFill>
                  <a:schemeClr val="bg1"/>
                </a:solidFill>
              </a:rPr>
              <a:t>a better search experience </a:t>
            </a:r>
            <a:r>
              <a:rPr lang="en-US" sz="2400" b="1" dirty="0" smtClean="0">
                <a:solidFill>
                  <a:schemeClr val="bg1"/>
                </a:solidFill>
              </a:rPr>
              <a:t>create</a:t>
            </a:r>
          </a:p>
          <a:p>
            <a:pPr marL="0" indent="0">
              <a:buNone/>
            </a:pPr>
            <a:r>
              <a:rPr lang="en-US" sz="2400" b="1" dirty="0">
                <a:solidFill>
                  <a:schemeClr val="bg1"/>
                </a:solidFill>
              </a:rPr>
              <a:t>	</a:t>
            </a:r>
            <a:r>
              <a:rPr lang="en-US" sz="2400" b="1" dirty="0" smtClean="0">
                <a:solidFill>
                  <a:schemeClr val="bg1"/>
                </a:solidFill>
              </a:rPr>
              <a:t>Query Rules</a:t>
            </a:r>
          </a:p>
          <a:p>
            <a:pPr marL="0" indent="0">
              <a:buNone/>
            </a:pPr>
            <a:r>
              <a:rPr lang="en-US" sz="2400" b="1" dirty="0">
                <a:solidFill>
                  <a:schemeClr val="bg1"/>
                </a:solidFill>
              </a:rPr>
              <a:t>	</a:t>
            </a:r>
            <a:r>
              <a:rPr lang="en-US" sz="2400" b="1" dirty="0" smtClean="0">
                <a:solidFill>
                  <a:schemeClr val="bg1"/>
                </a:solidFill>
              </a:rPr>
              <a:t>Best bets</a:t>
            </a:r>
          </a:p>
          <a:p>
            <a:pPr marL="0" indent="0">
              <a:buNone/>
            </a:pPr>
            <a:r>
              <a:rPr lang="en-US" sz="2400" b="1" dirty="0">
                <a:solidFill>
                  <a:schemeClr val="bg1"/>
                </a:solidFill>
              </a:rPr>
              <a:t>	</a:t>
            </a:r>
            <a:r>
              <a:rPr lang="en-US" sz="2400" b="1" dirty="0" smtClean="0">
                <a:solidFill>
                  <a:schemeClr val="bg1"/>
                </a:solidFill>
              </a:rPr>
              <a:t>Authoritative Pages</a:t>
            </a:r>
          </a:p>
        </p:txBody>
      </p:sp>
    </p:spTree>
    <p:extLst>
      <p:ext uri="{BB962C8B-B14F-4D97-AF65-F5344CB8AC3E}">
        <p14:creationId xmlns:p14="http://schemas.microsoft.com/office/powerpoint/2010/main" val="3298650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Patching and updates</a:t>
            </a:r>
            <a:endParaRPr lang="nb-NO" dirty="0"/>
          </a:p>
        </p:txBody>
      </p:sp>
      <p:sp>
        <p:nvSpPr>
          <p:cNvPr id="3" name="Text Placeholder 2"/>
          <p:cNvSpPr>
            <a:spLocks noGrp="1"/>
          </p:cNvSpPr>
          <p:nvPr>
            <p:ph type="body" sz="quarter" idx="4294967295"/>
          </p:nvPr>
        </p:nvSpPr>
        <p:spPr>
          <a:xfrm>
            <a:off x="103333" y="1311308"/>
            <a:ext cx="11887200" cy="2634567"/>
          </a:xfrm>
          <a:prstGeom prst="rect">
            <a:avLst/>
          </a:prstGeom>
        </p:spPr>
        <p:txBody>
          <a:bodyPr/>
          <a:lstStyle/>
          <a:p>
            <a:pPr marL="0" indent="0">
              <a:buNone/>
            </a:pPr>
            <a:r>
              <a:rPr lang="nb-NO" dirty="0" smtClean="0"/>
              <a:t>Sequence is important!</a:t>
            </a:r>
          </a:p>
          <a:p>
            <a:pPr marL="0" indent="0">
              <a:buNone/>
            </a:pPr>
            <a:r>
              <a:rPr lang="nb-NO" dirty="0" smtClean="0"/>
              <a:t>Define your update groups</a:t>
            </a:r>
          </a:p>
          <a:p>
            <a:pPr marL="342900" lvl="1" indent="0">
              <a:buNone/>
            </a:pPr>
            <a:r>
              <a:rPr lang="nb-NO" dirty="0" smtClean="0"/>
              <a:t>1st half of components</a:t>
            </a:r>
          </a:p>
          <a:p>
            <a:pPr marL="342900" lvl="1" indent="0">
              <a:buNone/>
            </a:pPr>
            <a:r>
              <a:rPr lang="nb-NO" dirty="0" smtClean="0"/>
              <a:t>2nd half of components</a:t>
            </a:r>
          </a:p>
          <a:p>
            <a:pPr marL="342900" lvl="1" indent="0">
              <a:buNone/>
            </a:pPr>
            <a:r>
              <a:rPr lang="nb-NO" dirty="0" smtClean="0"/>
              <a:t>Admin Component</a:t>
            </a:r>
          </a:p>
        </p:txBody>
      </p:sp>
      <p:pic>
        <p:nvPicPr>
          <p:cNvPr id="4" name="Picture 3"/>
          <p:cNvPicPr>
            <a:picLocks noChangeAspect="1"/>
          </p:cNvPicPr>
          <p:nvPr/>
        </p:nvPicPr>
        <p:blipFill>
          <a:blip r:embed="rId3"/>
          <a:stretch>
            <a:fillRect/>
          </a:stretch>
        </p:blipFill>
        <p:spPr>
          <a:xfrm>
            <a:off x="6510542" y="1370902"/>
            <a:ext cx="5396327" cy="5582744"/>
          </a:xfrm>
          <a:prstGeom prst="rect">
            <a:avLst/>
          </a:prstGeom>
        </p:spPr>
      </p:pic>
      <p:grpSp>
        <p:nvGrpSpPr>
          <p:cNvPr id="22" name="Group 21"/>
          <p:cNvGrpSpPr/>
          <p:nvPr/>
        </p:nvGrpSpPr>
        <p:grpSpPr>
          <a:xfrm>
            <a:off x="241573" y="2201118"/>
            <a:ext cx="8640960" cy="4248472"/>
            <a:chOff x="241573" y="2201118"/>
            <a:chExt cx="8640960" cy="4248472"/>
          </a:xfrm>
        </p:grpSpPr>
        <p:sp>
          <p:nvSpPr>
            <p:cNvPr id="5" name="Rounded Rectangle 4"/>
            <p:cNvSpPr/>
            <p:nvPr/>
          </p:nvSpPr>
          <p:spPr bwMode="auto">
            <a:xfrm>
              <a:off x="7226349" y="2201118"/>
              <a:ext cx="1656184" cy="1440160"/>
            </a:xfrm>
            <a:prstGeom prst="roundRect">
              <a:avLst>
                <a:gd name="adj" fmla="val 8892"/>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7226349" y="3929310"/>
              <a:ext cx="1656184" cy="576064"/>
            </a:xfrm>
            <a:prstGeom prst="round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241573" y="5301062"/>
              <a:ext cx="4824536" cy="1148528"/>
              <a:chOff x="241573" y="5301062"/>
              <a:chExt cx="4824536" cy="1148528"/>
            </a:xfrm>
          </p:grpSpPr>
          <p:sp>
            <p:nvSpPr>
              <p:cNvPr id="12" name="Rounded Rectangle 11"/>
              <p:cNvSpPr/>
              <p:nvPr/>
            </p:nvSpPr>
            <p:spPr bwMode="auto">
              <a:xfrm>
                <a:off x="385589" y="5801518"/>
                <a:ext cx="4680520" cy="648072"/>
              </a:xfrm>
              <a:prstGeom prst="round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529605" y="5873526"/>
                <a:ext cx="648072" cy="504056"/>
              </a:xfrm>
              <a:prstGeom prst="round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241573" y="5301062"/>
                <a:ext cx="1287660" cy="572464"/>
              </a:xfrm>
              <a:prstGeom prst="rect">
                <a:avLst/>
              </a:prstGeom>
              <a:noFill/>
            </p:spPr>
            <p:txBody>
              <a:bodyPr wrap="none" lIns="182880" tIns="146304" rIns="182880" bIns="146304" rtlCol="0">
                <a:spAutoFit/>
              </a:bodyPr>
              <a:lstStyle/>
              <a:p>
                <a:pPr>
                  <a:lnSpc>
                    <a:spcPct val="90000"/>
                  </a:lnSpc>
                  <a:spcAft>
                    <a:spcPts val="600"/>
                  </a:spcAft>
                </a:pPr>
                <a:r>
                  <a:rPr lang="nb-NO" sz="2000" dirty="0" smtClean="0">
                    <a:gradFill>
                      <a:gsLst>
                        <a:gs pos="2917">
                          <a:srgbClr val="505050"/>
                        </a:gs>
                        <a:gs pos="30000">
                          <a:srgbClr val="505050"/>
                        </a:gs>
                      </a:gsLst>
                      <a:lin ang="5400000" scaled="0"/>
                    </a:gradFill>
                  </a:rPr>
                  <a:t>Group 1</a:t>
                </a:r>
              </a:p>
            </p:txBody>
          </p:sp>
        </p:grpSp>
      </p:grpSp>
      <p:grpSp>
        <p:nvGrpSpPr>
          <p:cNvPr id="21" name="Group 20"/>
          <p:cNvGrpSpPr/>
          <p:nvPr/>
        </p:nvGrpSpPr>
        <p:grpSpPr>
          <a:xfrm>
            <a:off x="2122265" y="2201118"/>
            <a:ext cx="9424564" cy="4176464"/>
            <a:chOff x="2122265" y="2201118"/>
            <a:chExt cx="9424564" cy="4176464"/>
          </a:xfrm>
        </p:grpSpPr>
        <p:sp>
          <p:nvSpPr>
            <p:cNvPr id="8" name="Rounded Rectangle 7"/>
            <p:cNvSpPr/>
            <p:nvPr/>
          </p:nvSpPr>
          <p:spPr bwMode="auto">
            <a:xfrm>
              <a:off x="9890645" y="2201118"/>
              <a:ext cx="1656184" cy="2304256"/>
            </a:xfrm>
            <a:prstGeom prst="roundRect">
              <a:avLst>
                <a:gd name="adj" fmla="val 8780"/>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2122265" y="5301062"/>
              <a:ext cx="1287660" cy="1076520"/>
              <a:chOff x="2122265" y="5301062"/>
              <a:chExt cx="1287660" cy="1076520"/>
            </a:xfrm>
          </p:grpSpPr>
          <p:sp>
            <p:nvSpPr>
              <p:cNvPr id="10" name="Rounded Rectangle 9"/>
              <p:cNvSpPr/>
              <p:nvPr/>
            </p:nvSpPr>
            <p:spPr bwMode="auto">
              <a:xfrm>
                <a:off x="2401813" y="5873526"/>
                <a:ext cx="648072" cy="504056"/>
              </a:xfrm>
              <a:prstGeom prst="round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2122265" y="5301062"/>
                <a:ext cx="1287660" cy="572464"/>
              </a:xfrm>
              <a:prstGeom prst="rect">
                <a:avLst/>
              </a:prstGeom>
              <a:noFill/>
            </p:spPr>
            <p:txBody>
              <a:bodyPr wrap="none" lIns="182880" tIns="146304" rIns="182880" bIns="146304" rtlCol="0">
                <a:spAutoFit/>
              </a:bodyPr>
              <a:lstStyle/>
              <a:p>
                <a:pPr>
                  <a:lnSpc>
                    <a:spcPct val="90000"/>
                  </a:lnSpc>
                  <a:spcAft>
                    <a:spcPts val="600"/>
                  </a:spcAft>
                </a:pPr>
                <a:r>
                  <a:rPr lang="nb-NO" sz="2000" dirty="0" smtClean="0">
                    <a:gradFill>
                      <a:gsLst>
                        <a:gs pos="2917">
                          <a:srgbClr val="505050"/>
                        </a:gs>
                        <a:gs pos="30000">
                          <a:srgbClr val="505050"/>
                        </a:gs>
                      </a:gsLst>
                      <a:lin ang="5400000" scaled="0"/>
                    </a:gradFill>
                  </a:rPr>
                  <a:t>Group 2</a:t>
                </a:r>
              </a:p>
            </p:txBody>
          </p:sp>
        </p:grpSp>
      </p:grpSp>
      <p:grpSp>
        <p:nvGrpSpPr>
          <p:cNvPr id="20" name="Group 19"/>
          <p:cNvGrpSpPr/>
          <p:nvPr/>
        </p:nvGrpSpPr>
        <p:grpSpPr>
          <a:xfrm>
            <a:off x="3994473" y="3641278"/>
            <a:ext cx="3951956" cy="2736304"/>
            <a:chOff x="3994473" y="3641278"/>
            <a:chExt cx="3951956" cy="2736304"/>
          </a:xfrm>
        </p:grpSpPr>
        <p:sp>
          <p:nvSpPr>
            <p:cNvPr id="9" name="Rounded Rectangle 8"/>
            <p:cNvSpPr/>
            <p:nvPr/>
          </p:nvSpPr>
          <p:spPr bwMode="auto">
            <a:xfrm>
              <a:off x="7226349" y="3641278"/>
              <a:ext cx="720080" cy="288032"/>
            </a:xfrm>
            <a:prstGeom prst="round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p:nvGrpSpPr>
          <p:grpSpPr>
            <a:xfrm>
              <a:off x="3994473" y="5301062"/>
              <a:ext cx="1287660" cy="1076520"/>
              <a:chOff x="3994473" y="5301062"/>
              <a:chExt cx="1287660" cy="1076520"/>
            </a:xfrm>
          </p:grpSpPr>
          <p:sp>
            <p:nvSpPr>
              <p:cNvPr id="11" name="Rounded Rectangle 10"/>
              <p:cNvSpPr/>
              <p:nvPr/>
            </p:nvSpPr>
            <p:spPr bwMode="auto">
              <a:xfrm>
                <a:off x="4274021" y="5873526"/>
                <a:ext cx="648072" cy="504056"/>
              </a:xfrm>
              <a:prstGeom prst="roundRect">
                <a:avLst/>
              </a:prstGeom>
              <a:noFill/>
              <a:ln w="38100">
                <a:solidFill>
                  <a:srgbClr val="00B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xtBox 15"/>
              <p:cNvSpPr txBox="1"/>
              <p:nvPr/>
            </p:nvSpPr>
            <p:spPr>
              <a:xfrm>
                <a:off x="3994473" y="5301062"/>
                <a:ext cx="1287660" cy="572464"/>
              </a:xfrm>
              <a:prstGeom prst="rect">
                <a:avLst/>
              </a:prstGeom>
              <a:noFill/>
            </p:spPr>
            <p:txBody>
              <a:bodyPr wrap="none" lIns="182880" tIns="146304" rIns="182880" bIns="146304" rtlCol="0">
                <a:spAutoFit/>
              </a:bodyPr>
              <a:lstStyle/>
              <a:p>
                <a:pPr>
                  <a:lnSpc>
                    <a:spcPct val="90000"/>
                  </a:lnSpc>
                  <a:spcAft>
                    <a:spcPts val="600"/>
                  </a:spcAft>
                </a:pPr>
                <a:r>
                  <a:rPr lang="nb-NO" sz="2000" dirty="0" smtClean="0">
                    <a:gradFill>
                      <a:gsLst>
                        <a:gs pos="2917">
                          <a:srgbClr val="505050"/>
                        </a:gs>
                        <a:gs pos="30000">
                          <a:srgbClr val="505050"/>
                        </a:gs>
                      </a:gsLst>
                      <a:lin ang="5400000" scaled="0"/>
                    </a:gradFill>
                  </a:rPr>
                  <a:t>Group 3</a:t>
                </a:r>
              </a:p>
            </p:txBody>
          </p:sp>
        </p:grpSp>
      </p:grpSp>
    </p:spTree>
    <p:extLst>
      <p:ext uri="{BB962C8B-B14F-4D97-AF65-F5344CB8AC3E}">
        <p14:creationId xmlns:p14="http://schemas.microsoft.com/office/powerpoint/2010/main" val="30291826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500"/>
                                        <p:tgtEl>
                                          <p:spTgt spid="3">
                                            <p:txEl>
                                              <p:pRg st="2" end="2"/>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wipe(up)">
                                      <p:cBhvr>
                                        <p:cTn id="24" dur="500"/>
                                        <p:tgtEl>
                                          <p:spTgt spid="3">
                                            <p:txEl>
                                              <p:pRg st="4" end="4"/>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813" y="296862"/>
            <a:ext cx="11368000" cy="762587"/>
          </a:xfrm>
        </p:spPr>
        <p:txBody>
          <a:bodyPr>
            <a:noAutofit/>
          </a:bodyPr>
          <a:lstStyle/>
          <a:p>
            <a:r>
              <a:rPr lang="en-US" dirty="0" smtClean="0"/>
              <a:t>SP1 and Cumulative Updates</a:t>
            </a:r>
            <a:endParaRPr lang="en-US" sz="4000" dirty="0">
              <a:gradFill>
                <a:gsLst>
                  <a:gs pos="1667">
                    <a:schemeClr val="tx2"/>
                  </a:gs>
                  <a:gs pos="100000">
                    <a:schemeClr val="tx2"/>
                  </a:gs>
                </a:gsLst>
                <a:lin ang="5400000" scaled="0"/>
              </a:gradFill>
            </a:endParaRPr>
          </a:p>
        </p:txBody>
      </p:sp>
      <p:sp>
        <p:nvSpPr>
          <p:cNvPr id="10" name="Text Placeholder 9"/>
          <p:cNvSpPr>
            <a:spLocks noGrp="1"/>
          </p:cNvSpPr>
          <p:nvPr>
            <p:ph type="body" sz="quarter" idx="10"/>
          </p:nvPr>
        </p:nvSpPr>
        <p:spPr>
          <a:xfrm>
            <a:off x="274638" y="1212850"/>
            <a:ext cx="11887200" cy="2228302"/>
          </a:xfrm>
        </p:spPr>
        <p:txBody>
          <a:bodyPr/>
          <a:lstStyle/>
          <a:p>
            <a:pPr marL="0" indent="0">
              <a:buNone/>
            </a:pPr>
            <a:r>
              <a:rPr lang="en-US" dirty="0" smtClean="0"/>
              <a:t>Office SP1! </a:t>
            </a:r>
          </a:p>
          <a:p>
            <a:pPr marL="0" indent="0">
              <a:buNone/>
            </a:pPr>
            <a:r>
              <a:rPr lang="en-US" dirty="0" smtClean="0"/>
              <a:t>Current best practice is to install </a:t>
            </a:r>
          </a:p>
          <a:p>
            <a:pPr marL="342900" lvl="1" indent="0">
              <a:buNone/>
            </a:pPr>
            <a:r>
              <a:rPr lang="en-US" dirty="0" smtClean="0"/>
              <a:t>At the very least it is recommended to install </a:t>
            </a:r>
          </a:p>
          <a:p>
            <a:pPr marL="342900" lvl="1" indent="0">
              <a:buNone/>
            </a:pPr>
            <a:r>
              <a:rPr lang="en-US" dirty="0" smtClean="0"/>
              <a:t>March PU + Oct CU</a:t>
            </a:r>
            <a:endParaRPr lang="en-US" dirty="0"/>
          </a:p>
        </p:txBody>
      </p:sp>
      <p:graphicFrame>
        <p:nvGraphicFramePr>
          <p:cNvPr id="13" name="Table 12"/>
          <p:cNvGraphicFramePr>
            <a:graphicFrameLocks noGrp="1"/>
          </p:cNvGraphicFramePr>
          <p:nvPr>
            <p:extLst/>
          </p:nvPr>
        </p:nvGraphicFramePr>
        <p:xfrm>
          <a:off x="292100" y="1259925"/>
          <a:ext cx="11032544" cy="5541473"/>
        </p:xfrm>
        <a:graphic>
          <a:graphicData uri="http://schemas.openxmlformats.org/drawingml/2006/table">
            <a:tbl>
              <a:tblPr firstRow="1" firstCol="1" bandRow="1">
                <a:tableStyleId>{5C22544A-7EE6-4342-B048-85BDC9FD1C3A}</a:tableStyleId>
              </a:tblPr>
              <a:tblGrid>
                <a:gridCol w="3064595"/>
                <a:gridCol w="1838759"/>
                <a:gridCol w="3064595"/>
                <a:gridCol w="3064595"/>
              </a:tblGrid>
              <a:tr h="676081">
                <a:tc>
                  <a:txBody>
                    <a:bodyPr/>
                    <a:lstStyle/>
                    <a:p>
                      <a:pPr marL="0" marR="0">
                        <a:spcBef>
                          <a:spcPts val="0"/>
                        </a:spcBef>
                        <a:spcAft>
                          <a:spcPts val="0"/>
                        </a:spcAft>
                      </a:pPr>
                      <a:r>
                        <a:rPr lang="en-US" sz="1400" dirty="0">
                          <a:effectLst/>
                        </a:rPr>
                        <a:t>Limit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Type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Old Value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New Value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676081">
                <a:tc>
                  <a:txBody>
                    <a:bodyPr/>
                    <a:lstStyle/>
                    <a:p>
                      <a:pPr marL="0" marR="0">
                        <a:spcBef>
                          <a:spcPts val="0"/>
                        </a:spcBef>
                        <a:spcAft>
                          <a:spcPts val="0"/>
                        </a:spcAft>
                      </a:pPr>
                      <a:r>
                        <a:rPr lang="en-US" sz="1400">
                          <a:effectLst/>
                        </a:rPr>
                        <a:t>Crawl components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2 / SSA; 1 / server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Unlimited*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676081">
                <a:tc>
                  <a:txBody>
                    <a:bodyPr/>
                    <a:lstStyle/>
                    <a:p>
                      <a:pPr marL="0" marR="0">
                        <a:spcBef>
                          <a:spcPts val="0"/>
                        </a:spcBef>
                        <a:spcAft>
                          <a:spcPts val="0"/>
                        </a:spcAft>
                      </a:pPr>
                      <a:r>
                        <a:rPr lang="en-US" sz="1400" dirty="0">
                          <a:effectLst/>
                        </a:rPr>
                        <a:t>Crawl databases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Boundary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5 per SSA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15 per SSA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676081">
                <a:tc>
                  <a:txBody>
                    <a:bodyPr/>
                    <a:lstStyle/>
                    <a:p>
                      <a:pPr marL="0" marR="0">
                        <a:spcBef>
                          <a:spcPts val="0"/>
                        </a:spcBef>
                        <a:spcAft>
                          <a:spcPts val="0"/>
                        </a:spcAft>
                      </a:pPr>
                      <a:r>
                        <a:rPr lang="en-US" sz="1400" dirty="0">
                          <a:effectLst/>
                        </a:rPr>
                        <a:t>Crawl log entries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100 million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Unlimited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676081">
                <a:tc>
                  <a:txBody>
                    <a:bodyPr/>
                    <a:lstStyle/>
                    <a:p>
                      <a:pPr marL="0" marR="0">
                        <a:spcBef>
                          <a:spcPts val="0"/>
                        </a:spcBef>
                        <a:spcAft>
                          <a:spcPts val="0"/>
                        </a:spcAft>
                      </a:pPr>
                      <a:r>
                        <a:rPr lang="en-US" sz="1400" dirty="0">
                          <a:effectLst/>
                        </a:rPr>
                        <a:t>Index components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60 / SSA; 1 / server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60 / SSA; 4 / server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676081">
                <a:tc>
                  <a:txBody>
                    <a:bodyPr/>
                    <a:lstStyle/>
                    <a:p>
                      <a:pPr marL="0" marR="0">
                        <a:spcBef>
                          <a:spcPts val="0"/>
                        </a:spcBef>
                        <a:spcAft>
                          <a:spcPts val="0"/>
                        </a:spcAft>
                      </a:pPr>
                      <a:r>
                        <a:rPr lang="en-US" sz="1400">
                          <a:effectLst/>
                        </a:rPr>
                        <a:t>Index partitions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20 / SSA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25 / SSA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808906">
                <a:tc>
                  <a:txBody>
                    <a:bodyPr/>
                    <a:lstStyle/>
                    <a:p>
                      <a:pPr marL="0" marR="0">
                        <a:spcBef>
                          <a:spcPts val="0"/>
                        </a:spcBef>
                        <a:spcAft>
                          <a:spcPts val="0"/>
                        </a:spcAft>
                      </a:pPr>
                      <a:r>
                        <a:rPr lang="en-US" sz="1400" dirty="0">
                          <a:effectLst/>
                        </a:rPr>
                        <a:t>Indexed items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100 M / SSA</a:t>
                      </a:r>
                    </a:p>
                    <a:p>
                      <a:pPr marL="0" marR="0">
                        <a:spcBef>
                          <a:spcPts val="0"/>
                        </a:spcBef>
                        <a:spcAft>
                          <a:spcPts val="0"/>
                        </a:spcAft>
                      </a:pPr>
                      <a:r>
                        <a:rPr lang="en-US" sz="1400">
                          <a:effectLst/>
                        </a:rPr>
                        <a:t>10 M / indexer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10 M / indexer (250 M / SSA implied)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r h="676081">
                <a:tc>
                  <a:txBody>
                    <a:bodyPr/>
                    <a:lstStyle/>
                    <a:p>
                      <a:pPr marL="0" marR="0">
                        <a:spcBef>
                          <a:spcPts val="0"/>
                        </a:spcBef>
                        <a:spcAft>
                          <a:spcPts val="0"/>
                        </a:spcAft>
                      </a:pPr>
                      <a:r>
                        <a:rPr lang="en-US" sz="1400" dirty="0">
                          <a:effectLst/>
                        </a:rPr>
                        <a:t>Search components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Supported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a:effectLst/>
                        </a:rPr>
                        <a:t>Not Documented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c>
                  <a:txBody>
                    <a:bodyPr/>
                    <a:lstStyle/>
                    <a:p>
                      <a:pPr marL="0" marR="0">
                        <a:spcBef>
                          <a:spcPts val="0"/>
                        </a:spcBef>
                        <a:spcAft>
                          <a:spcPts val="0"/>
                        </a:spcAft>
                      </a:pPr>
                      <a:r>
                        <a:rPr lang="en-US" sz="1400" dirty="0">
                          <a:effectLst/>
                        </a:rPr>
                        <a:t>64 / SSA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3297" marR="63297" marT="31649" marB="31649"/>
                </a:tc>
              </a:tr>
            </a:tbl>
          </a:graphicData>
        </a:graphic>
      </p:graphicFrame>
      <p:sp>
        <p:nvSpPr>
          <p:cNvPr id="14" name="Rectangle 2"/>
          <p:cNvSpPr>
            <a:spLocks noChangeArrowheads="1"/>
          </p:cNvSpPr>
          <p:nvPr/>
        </p:nvSpPr>
        <p:spPr bwMode="auto">
          <a:xfrm>
            <a:off x="-3638431" y="1412042"/>
            <a:ext cx="2874512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US" sz="1100" smtClean="0">
                <a:solidFill>
                  <a:srgbClr val="505050"/>
                </a:solidFill>
                <a:latin typeface="Arial" panose="020B0604020202020204" pitchFamily="34" charset="0"/>
                <a:ea typeface="Calibri" panose="020F0502020204030204" pitchFamily="34" charset="0"/>
                <a:cs typeface="Times New Roman" panose="02020603050405020304" pitchFamily="18" charset="0"/>
              </a:rPr>
              <a:t> </a:t>
            </a:r>
            <a:endParaRPr lang="en-US" sz="800" smtClean="0">
              <a:solidFill>
                <a:srgbClr val="505050"/>
              </a:solidFill>
              <a:latin typeface="Arial" panose="020B0604020202020204" pitchFamily="34" charset="0"/>
            </a:endParaRPr>
          </a:p>
          <a:p>
            <a:pPr defTabSz="914400" eaLnBrk="0" fontAlgn="base" hangingPunct="0">
              <a:spcBef>
                <a:spcPct val="0"/>
              </a:spcBef>
              <a:spcAft>
                <a:spcPct val="0"/>
              </a:spcAft>
            </a:pPr>
            <a:r>
              <a:rPr lang="en-US" sz="1100" smtClean="0">
                <a:solidFill>
                  <a:srgbClr val="505050"/>
                </a:solidFill>
                <a:latin typeface="Arial" panose="020B0604020202020204" pitchFamily="34" charset="0"/>
                <a:ea typeface="Calibri" panose="020F0502020204030204" pitchFamily="34" charset="0"/>
                <a:cs typeface="Times New Roman" panose="02020603050405020304" pitchFamily="18" charset="0"/>
              </a:rPr>
              <a:t> </a:t>
            </a:r>
            <a:endParaRPr lang="en-US" smtClean="0">
              <a:solidFill>
                <a:srgbClr val="505050"/>
              </a:solidFill>
              <a:latin typeface="Arial" panose="020B0604020202020204" pitchFamily="34" charset="0"/>
            </a:endParaRPr>
          </a:p>
        </p:txBody>
      </p:sp>
      <p:graphicFrame>
        <p:nvGraphicFramePr>
          <p:cNvPr id="18" name="Table 17"/>
          <p:cNvGraphicFramePr>
            <a:graphicFrameLocks noGrp="1"/>
          </p:cNvGraphicFramePr>
          <p:nvPr>
            <p:extLst/>
          </p:nvPr>
        </p:nvGraphicFramePr>
        <p:xfrm>
          <a:off x="309562" y="1264492"/>
          <a:ext cx="7955197" cy="2375852"/>
        </p:xfrm>
        <a:graphic>
          <a:graphicData uri="http://schemas.openxmlformats.org/drawingml/2006/table">
            <a:tbl>
              <a:tblPr firstRow="1" firstCol="1" bandRow="1">
                <a:tableStyleId>{5C22544A-7EE6-4342-B048-85BDC9FD1C3A}</a:tableStyleId>
              </a:tblPr>
              <a:tblGrid>
                <a:gridCol w="3017490"/>
                <a:gridCol w="2654661"/>
                <a:gridCol w="2283046"/>
              </a:tblGrid>
              <a:tr h="593963">
                <a:tc>
                  <a:txBody>
                    <a:bodyPr/>
                    <a:lstStyle/>
                    <a:p>
                      <a:pPr marL="0" marR="0">
                        <a:spcBef>
                          <a:spcPts val="0"/>
                        </a:spcBef>
                        <a:spcAft>
                          <a:spcPts val="0"/>
                        </a:spcAft>
                      </a:pPr>
                      <a:r>
                        <a:rPr lang="en-US" sz="1400" dirty="0">
                          <a:effectLst/>
                        </a:rPr>
                        <a:t>Limit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dirty="0">
                          <a:effectLst/>
                        </a:rPr>
                        <a:t>Type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a:effectLst/>
                        </a:rPr>
                        <a:t>Value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r>
              <a:tr h="593963">
                <a:tc>
                  <a:txBody>
                    <a:bodyPr/>
                    <a:lstStyle/>
                    <a:p>
                      <a:pPr marL="0" marR="0">
                        <a:spcBef>
                          <a:spcPts val="0"/>
                        </a:spcBef>
                        <a:spcAft>
                          <a:spcPts val="0"/>
                        </a:spcAft>
                      </a:pPr>
                      <a:r>
                        <a:rPr lang="en-US" sz="1400">
                          <a:effectLst/>
                        </a:rPr>
                        <a:t>Content processing components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a:effectLst/>
                        </a:rPr>
                        <a:t>1 / server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r>
              <a:tr h="593963">
                <a:tc>
                  <a:txBody>
                    <a:bodyPr/>
                    <a:lstStyle/>
                    <a:p>
                      <a:pPr marL="0" marR="0">
                        <a:spcBef>
                          <a:spcPts val="0"/>
                        </a:spcBef>
                        <a:spcAft>
                          <a:spcPts val="0"/>
                        </a:spcAft>
                      </a:pPr>
                      <a:r>
                        <a:rPr lang="en-US" sz="1400">
                          <a:effectLst/>
                        </a:rPr>
                        <a:t>Content sources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dirty="0">
                          <a:effectLst/>
                        </a:rPr>
                        <a:t>50 / SSA</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a:tc>
              </a:tr>
              <a:tr h="593963">
                <a:tc>
                  <a:txBody>
                    <a:bodyPr/>
                    <a:lstStyle/>
                    <a:p>
                      <a:pPr marL="0" marR="0">
                        <a:spcBef>
                          <a:spcPts val="0"/>
                        </a:spcBef>
                        <a:spcAft>
                          <a:spcPts val="0"/>
                        </a:spcAft>
                      </a:pPr>
                      <a:r>
                        <a:rPr lang="en-US" sz="1400">
                          <a:effectLst/>
                        </a:rPr>
                        <a:t>Index replicas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a:effectLst/>
                        </a:rPr>
                        <a:t>Supported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0" marR="0">
                        <a:spcBef>
                          <a:spcPts val="0"/>
                        </a:spcBef>
                        <a:spcAft>
                          <a:spcPts val="0"/>
                        </a:spcAft>
                      </a:pPr>
                      <a:r>
                        <a:rPr lang="en-US" sz="1400" dirty="0">
                          <a:effectLst/>
                        </a:rPr>
                        <a:t>3 / index partition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a:tc>
              </a:tr>
            </a:tbl>
          </a:graphicData>
        </a:graphic>
      </p:graphicFrame>
      <p:sp>
        <p:nvSpPr>
          <p:cNvPr id="19" name="Text Placeholder 9"/>
          <p:cNvSpPr txBox="1">
            <a:spLocks/>
          </p:cNvSpPr>
          <p:nvPr/>
        </p:nvSpPr>
        <p:spPr>
          <a:xfrm>
            <a:off x="1829165" y="4868847"/>
            <a:ext cx="11887200"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gradFill>
                  <a:gsLst>
                    <a:gs pos="1250">
                      <a:srgbClr val="505050"/>
                    </a:gs>
                    <a:gs pos="100000">
                      <a:srgbClr val="505050"/>
                    </a:gs>
                  </a:gsLst>
                  <a:lin ang="5400000" scaled="0"/>
                </a:gradFill>
              </a:rPr>
              <a:t> Very important unchanged limits</a:t>
            </a:r>
          </a:p>
        </p:txBody>
      </p:sp>
    </p:spTree>
    <p:custDataLst>
      <p:tags r:id="rId1"/>
    </p:custDataLst>
    <p:extLst>
      <p:ext uri="{BB962C8B-B14F-4D97-AF65-F5344CB8AC3E}">
        <p14:creationId xmlns:p14="http://schemas.microsoft.com/office/powerpoint/2010/main" val="3163161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3"/>
                                        </p:tgtEl>
                                        <p:attrNameLst>
                                          <p:attrName>ppt_x</p:attrName>
                                        </p:attrNameLst>
                                      </p:cBhvr>
                                      <p:tavLst>
                                        <p:tav tm="0">
                                          <p:val>
                                            <p:strVal val="ppt_x"/>
                                          </p:val>
                                        </p:tav>
                                        <p:tav tm="100000">
                                          <p:val>
                                            <p:strVal val="ppt_x"/>
                                          </p:val>
                                        </p:tav>
                                      </p:tavLst>
                                    </p:anim>
                                    <p:anim calcmode="lin" valueType="num">
                                      <p:cBhvr additive="base">
                                        <p:cTn id="13" dur="500"/>
                                        <p:tgtEl>
                                          <p:spTgt spid="13"/>
                                        </p:tgtEl>
                                        <p:attrNameLst>
                                          <p:attrName>ppt_y</p:attrName>
                                        </p:attrNameLst>
                                      </p:cBhvr>
                                      <p:tavLst>
                                        <p:tav tm="0">
                                          <p:val>
                                            <p:strVal val="ppt_y"/>
                                          </p:val>
                                        </p:tav>
                                        <p:tav tm="100000">
                                          <p:val>
                                            <p:strVal val="1+ppt_h/2"/>
                                          </p:val>
                                        </p:tav>
                                      </p:tavLst>
                                    </p:anim>
                                    <p:set>
                                      <p:cBhvr>
                                        <p:cTn id="14" dur="1" fill="hold">
                                          <p:stCondLst>
                                            <p:cond delay="499"/>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 Topology R</a:t>
            </a:r>
            <a:r>
              <a:rPr lang="en-US" dirty="0" smtClean="0"/>
              <a:t>eview </a:t>
            </a:r>
            <a:endParaRPr lang="en-US" dirty="0"/>
          </a:p>
        </p:txBody>
      </p:sp>
    </p:spTree>
    <p:extLst>
      <p:ext uri="{BB962C8B-B14F-4D97-AF65-F5344CB8AC3E}">
        <p14:creationId xmlns:p14="http://schemas.microsoft.com/office/powerpoint/2010/main" val="376120495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is your SLA? </a:t>
            </a:r>
          </a:p>
        </p:txBody>
      </p:sp>
      <p:grpSp>
        <p:nvGrpSpPr>
          <p:cNvPr id="6" name="Group 5"/>
          <p:cNvGrpSpPr/>
          <p:nvPr/>
        </p:nvGrpSpPr>
        <p:grpSpPr>
          <a:xfrm>
            <a:off x="269009" y="1338488"/>
            <a:ext cx="11664228" cy="1828800"/>
            <a:chOff x="269009" y="1859148"/>
            <a:chExt cx="2697480" cy="2744787"/>
          </a:xfrm>
          <a:solidFill>
            <a:schemeClr val="accent1"/>
          </a:solidFill>
        </p:grpSpPr>
        <p:sp>
          <p:nvSpPr>
            <p:cNvPr id="28" name="Rectangle 27"/>
            <p:cNvSpPr/>
            <p:nvPr/>
          </p:nvSpPr>
          <p:spPr bwMode="auto">
            <a:xfrm>
              <a:off x="269009" y="2128596"/>
              <a:ext cx="183369" cy="186521"/>
            </a:xfrm>
            <a:prstGeom prst="rect">
              <a:avLst/>
            </a:prstGeom>
            <a:grp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6" name="Rectangle 25"/>
            <p:cNvSpPr/>
            <p:nvPr/>
          </p:nvSpPr>
          <p:spPr bwMode="auto">
            <a:xfrm>
              <a:off x="269009" y="1859148"/>
              <a:ext cx="2697480" cy="274478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sz="2400" b="1" dirty="0" smtClean="0">
                  <a:solidFill>
                    <a:srgbClr val="FFFFFF"/>
                  </a:solidFill>
                  <a:ea typeface="Segoe UI" pitchFamily="34" charset="0"/>
                  <a:cs typeface="Segoe UI" pitchFamily="34" charset="0"/>
                </a:rPr>
                <a:t>Cold – Hours to Days</a:t>
              </a:r>
            </a:p>
          </p:txBody>
        </p:sp>
      </p:grpSp>
      <p:grpSp>
        <p:nvGrpSpPr>
          <p:cNvPr id="23" name="Group 22"/>
          <p:cNvGrpSpPr/>
          <p:nvPr/>
        </p:nvGrpSpPr>
        <p:grpSpPr>
          <a:xfrm>
            <a:off x="269009" y="3226116"/>
            <a:ext cx="11664228" cy="1828800"/>
            <a:chOff x="269009" y="2125663"/>
            <a:chExt cx="2697480" cy="2744787"/>
          </a:xfrm>
          <a:solidFill>
            <a:schemeClr val="accent3"/>
          </a:solidFill>
        </p:grpSpPr>
        <p:sp>
          <p:nvSpPr>
            <p:cNvPr id="24" name="Rectangle 23"/>
            <p:cNvSpPr/>
            <p:nvPr/>
          </p:nvSpPr>
          <p:spPr bwMode="auto">
            <a:xfrm>
              <a:off x="269009" y="2128596"/>
              <a:ext cx="183369" cy="186521"/>
            </a:xfrm>
            <a:prstGeom prst="rect">
              <a:avLst/>
            </a:prstGeom>
            <a:grp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5" name="Rectangle 24"/>
            <p:cNvSpPr/>
            <p:nvPr/>
          </p:nvSpPr>
          <p:spPr bwMode="auto">
            <a:xfrm>
              <a:off x="269009" y="2125663"/>
              <a:ext cx="2697480" cy="274478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sz="2400" b="1" dirty="0" smtClean="0">
                  <a:solidFill>
                    <a:srgbClr val="FFFFFF"/>
                  </a:solidFill>
                  <a:ea typeface="Segoe UI" pitchFamily="34" charset="0"/>
                  <a:cs typeface="Segoe UI" pitchFamily="34" charset="0"/>
                </a:rPr>
                <a:t>Warm – Minutes to Hours</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endParaRPr lang="nb-NO" dirty="0">
                <a:solidFill>
                  <a:srgbClr val="FFFFFF"/>
                </a:solidFill>
                <a:ea typeface="Segoe UI" pitchFamily="34" charset="0"/>
                <a:cs typeface="Segoe UI" pitchFamily="34" charset="0"/>
              </a:endParaRPr>
            </a:p>
          </p:txBody>
        </p:sp>
      </p:grpSp>
      <p:grpSp>
        <p:nvGrpSpPr>
          <p:cNvPr id="30" name="Group 29"/>
          <p:cNvGrpSpPr/>
          <p:nvPr/>
        </p:nvGrpSpPr>
        <p:grpSpPr>
          <a:xfrm>
            <a:off x="260617" y="5113744"/>
            <a:ext cx="11664228" cy="1828800"/>
            <a:chOff x="269009" y="2125663"/>
            <a:chExt cx="2697480" cy="2744787"/>
          </a:xfrm>
          <a:solidFill>
            <a:schemeClr val="accent4"/>
          </a:solidFill>
        </p:grpSpPr>
        <p:sp>
          <p:nvSpPr>
            <p:cNvPr id="32" name="Rectangle 31"/>
            <p:cNvSpPr/>
            <p:nvPr/>
          </p:nvSpPr>
          <p:spPr bwMode="auto">
            <a:xfrm>
              <a:off x="269009" y="2128596"/>
              <a:ext cx="183369" cy="186521"/>
            </a:xfrm>
            <a:prstGeom prst="rect">
              <a:avLst/>
            </a:prstGeom>
            <a:grp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33" name="Rectangle 32"/>
            <p:cNvSpPr/>
            <p:nvPr/>
          </p:nvSpPr>
          <p:spPr bwMode="auto">
            <a:xfrm>
              <a:off x="269009" y="2125663"/>
              <a:ext cx="2697480" cy="274478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sz="2400" b="1" dirty="0" smtClean="0">
                  <a:solidFill>
                    <a:srgbClr val="FFFFFF"/>
                  </a:solidFill>
                  <a:ea typeface="Segoe UI" pitchFamily="34" charset="0"/>
                  <a:cs typeface="Segoe UI" pitchFamily="34" charset="0"/>
                </a:rPr>
                <a:t>Hot – Minutes to Seconds</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endParaRPr lang="nb-NO" dirty="0">
                <a:solidFill>
                  <a:srgbClr val="FFFFFF"/>
                </a:solidFill>
                <a:ea typeface="Segoe UI" pitchFamily="34" charset="0"/>
                <a:cs typeface="Segoe UI" pitchFamily="34" charset="0"/>
              </a:endParaRPr>
            </a:p>
          </p:txBody>
        </p:sp>
      </p:grpSp>
      <p:sp>
        <p:nvSpPr>
          <p:cNvPr id="2" name="TextBox 1"/>
          <p:cNvSpPr txBox="1"/>
          <p:nvPr/>
        </p:nvSpPr>
        <p:spPr>
          <a:xfrm>
            <a:off x="260617" y="1776924"/>
            <a:ext cx="565282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Pros: Cheap…. Maintenance and operational</a:t>
            </a:r>
          </a:p>
        </p:txBody>
      </p:sp>
      <p:sp>
        <p:nvSpPr>
          <p:cNvPr id="34" name="TextBox 33"/>
          <p:cNvSpPr txBox="1"/>
          <p:nvPr/>
        </p:nvSpPr>
        <p:spPr>
          <a:xfrm>
            <a:off x="5913437" y="1776924"/>
            <a:ext cx="565282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Cons: Slow to recover but this may be ok for your business</a:t>
            </a:r>
          </a:p>
        </p:txBody>
      </p:sp>
      <p:sp>
        <p:nvSpPr>
          <p:cNvPr id="35" name="TextBox 34"/>
          <p:cNvSpPr txBox="1"/>
          <p:nvPr/>
        </p:nvSpPr>
        <p:spPr>
          <a:xfrm>
            <a:off x="249732" y="3680137"/>
            <a:ext cx="565282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Pros</a:t>
            </a:r>
            <a:r>
              <a:rPr lang="en-US" sz="2400" dirty="0">
                <a:solidFill>
                  <a:srgbClr val="FFFFFF"/>
                </a:solidFill>
              </a:rPr>
              <a:t>: F</a:t>
            </a:r>
            <a:r>
              <a:rPr lang="en-US" sz="2400" dirty="0" smtClean="0">
                <a:solidFill>
                  <a:srgbClr val="FFFFFF"/>
                </a:solidFill>
              </a:rPr>
              <a:t>airly </a:t>
            </a:r>
            <a:r>
              <a:rPr lang="en-US" sz="2400" dirty="0">
                <a:solidFill>
                  <a:srgbClr val="FFFFFF"/>
                </a:solidFill>
              </a:rPr>
              <a:t>inexpensive to recover </a:t>
            </a:r>
            <a:endParaRPr lang="en-US" sz="2400" dirty="0" smtClean="0">
              <a:solidFill>
                <a:srgbClr val="FFFFFF"/>
              </a:solidFill>
            </a:endParaRPr>
          </a:p>
        </p:txBody>
      </p:sp>
      <p:sp>
        <p:nvSpPr>
          <p:cNvPr id="36" name="TextBox 35"/>
          <p:cNvSpPr txBox="1"/>
          <p:nvPr/>
        </p:nvSpPr>
        <p:spPr>
          <a:xfrm>
            <a:off x="5902552" y="3659099"/>
            <a:ext cx="565282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FFFFFF"/>
                </a:solidFill>
              </a:rPr>
              <a:t>Cons: expensive and time-consuming to maintain</a:t>
            </a:r>
          </a:p>
        </p:txBody>
      </p:sp>
      <p:sp>
        <p:nvSpPr>
          <p:cNvPr id="37" name="TextBox 36"/>
          <p:cNvSpPr txBox="1"/>
          <p:nvPr/>
        </p:nvSpPr>
        <p:spPr>
          <a:xfrm>
            <a:off x="5913437" y="5480832"/>
            <a:ext cx="565282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FFFFFF"/>
                </a:solidFill>
              </a:rPr>
              <a:t>Cons: </a:t>
            </a:r>
            <a:r>
              <a:rPr lang="en-US" sz="2400" dirty="0" smtClean="0">
                <a:solidFill>
                  <a:srgbClr val="FFFFFF"/>
                </a:solidFill>
              </a:rPr>
              <a:t>Very expensive </a:t>
            </a:r>
            <a:r>
              <a:rPr lang="en-US" sz="2400" dirty="0">
                <a:solidFill>
                  <a:srgbClr val="FFFFFF"/>
                </a:solidFill>
              </a:rPr>
              <a:t>and time-consuming to maintain</a:t>
            </a:r>
          </a:p>
        </p:txBody>
      </p:sp>
      <p:sp>
        <p:nvSpPr>
          <p:cNvPr id="38" name="TextBox 37"/>
          <p:cNvSpPr txBox="1"/>
          <p:nvPr/>
        </p:nvSpPr>
        <p:spPr>
          <a:xfrm>
            <a:off x="249732" y="5592269"/>
            <a:ext cx="565282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Pros: Fastest recovery for critical apps </a:t>
            </a:r>
          </a:p>
        </p:txBody>
      </p:sp>
    </p:spTree>
    <p:extLst>
      <p:ext uri="{BB962C8B-B14F-4D97-AF65-F5344CB8AC3E}">
        <p14:creationId xmlns:p14="http://schemas.microsoft.com/office/powerpoint/2010/main" val="247979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IaaS</a:t>
            </a:r>
            <a:r>
              <a:rPr lang="en-US" dirty="0" smtClean="0"/>
              <a:t> and Disaster Recovery</a:t>
            </a:r>
            <a:endParaRPr lang="en-US" dirty="0"/>
          </a:p>
        </p:txBody>
      </p:sp>
      <p:sp>
        <p:nvSpPr>
          <p:cNvPr id="4" name="Rectangle 3"/>
          <p:cNvSpPr/>
          <p:nvPr/>
        </p:nvSpPr>
        <p:spPr bwMode="auto">
          <a:xfrm>
            <a:off x="6491936" y="1820861"/>
            <a:ext cx="5387863" cy="4286283"/>
          </a:xfrm>
          <a:prstGeom prst="rect">
            <a:avLst/>
          </a:prstGeom>
          <a:noFill/>
          <a:ln>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rgbClr val="505050"/>
              </a:solidFill>
            </a:endParaRPr>
          </a:p>
        </p:txBody>
      </p:sp>
      <p:sp>
        <p:nvSpPr>
          <p:cNvPr id="5" name="Rectangle 4"/>
          <p:cNvSpPr/>
          <p:nvPr/>
        </p:nvSpPr>
        <p:spPr bwMode="auto">
          <a:xfrm>
            <a:off x="6263996" y="1741535"/>
            <a:ext cx="5821298" cy="4737348"/>
          </a:xfrm>
          <a:prstGeom prst="rect">
            <a:avLst/>
          </a:prstGeom>
          <a:noFill/>
          <a:ln w="28575">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rgbClr val="505050"/>
              </a:solidFill>
            </a:endParaRPr>
          </a:p>
        </p:txBody>
      </p:sp>
      <p:sp>
        <p:nvSpPr>
          <p:cNvPr id="6" name="TextBox 5"/>
          <p:cNvSpPr txBox="1"/>
          <p:nvPr/>
        </p:nvSpPr>
        <p:spPr>
          <a:xfrm>
            <a:off x="9991116" y="5819007"/>
            <a:ext cx="1531850"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rgbClr val="DC3C00"/>
                </a:solidFill>
                <a:latin typeface="Segoe UI Light" pitchFamily="34" charset="0"/>
              </a:rPr>
              <a:t>Cloud Service</a:t>
            </a:r>
          </a:p>
        </p:txBody>
      </p:sp>
      <p:sp>
        <p:nvSpPr>
          <p:cNvPr id="7" name="TextBox 6"/>
          <p:cNvSpPr txBox="1"/>
          <p:nvPr/>
        </p:nvSpPr>
        <p:spPr>
          <a:xfrm>
            <a:off x="9769557" y="6172593"/>
            <a:ext cx="1734906" cy="288137"/>
          </a:xfrm>
          <a:prstGeom prst="rect">
            <a:avLst/>
          </a:prstGeom>
          <a:noFill/>
        </p:spPr>
        <p:txBody>
          <a:bodyPr wrap="none" lIns="0" tIns="0" rIns="0" bIns="0" rtlCol="0">
            <a:spAutoFit/>
          </a:bodyPr>
          <a:lstStyle/>
          <a:p>
            <a:pPr>
              <a:lnSpc>
                <a:spcPct val="90000"/>
              </a:lnSpc>
              <a:spcBef>
                <a:spcPct val="20000"/>
              </a:spcBef>
              <a:buSzPct val="80000"/>
            </a:pPr>
            <a:r>
              <a:rPr lang="en-US" sz="2040" dirty="0">
                <a:solidFill>
                  <a:srgbClr val="00BCF2">
                    <a:lumMod val="60000"/>
                    <a:lumOff val="40000"/>
                  </a:srgbClr>
                </a:solidFill>
                <a:latin typeface="Segoe UI Light" pitchFamily="34" charset="0"/>
              </a:rPr>
              <a:t>Virtual Network</a:t>
            </a:r>
          </a:p>
        </p:txBody>
      </p:sp>
      <p:sp>
        <p:nvSpPr>
          <p:cNvPr id="8" name="TextBox 7"/>
          <p:cNvSpPr txBox="1"/>
          <p:nvPr/>
        </p:nvSpPr>
        <p:spPr>
          <a:xfrm>
            <a:off x="6719034" y="1334754"/>
            <a:ext cx="1922659" cy="345817"/>
          </a:xfrm>
          <a:prstGeom prst="rect">
            <a:avLst/>
          </a:prstGeom>
          <a:noFill/>
        </p:spPr>
        <p:txBody>
          <a:bodyPr wrap="none" lIns="0" tIns="0" rIns="0" bIns="0" rtlCol="0">
            <a:spAutoFit/>
          </a:bodyPr>
          <a:lstStyle/>
          <a:p>
            <a:pPr>
              <a:lnSpc>
                <a:spcPct val="90000"/>
              </a:lnSpc>
              <a:spcBef>
                <a:spcPct val="20000"/>
              </a:spcBef>
              <a:buSzPct val="80000"/>
            </a:pPr>
            <a:r>
              <a:rPr lang="en-US" sz="2448" spc="-102" dirty="0">
                <a:solidFill>
                  <a:srgbClr val="505050"/>
                </a:solidFill>
                <a:latin typeface="Segoe UI Light" pitchFamily="34" charset="0"/>
              </a:rPr>
              <a:t>Windows Azure</a:t>
            </a:r>
          </a:p>
        </p:txBody>
      </p:sp>
      <p:sp>
        <p:nvSpPr>
          <p:cNvPr id="9" name="Rectangle 8"/>
          <p:cNvSpPr/>
          <p:nvPr/>
        </p:nvSpPr>
        <p:spPr bwMode="auto">
          <a:xfrm>
            <a:off x="6762951" y="3889970"/>
            <a:ext cx="1107352" cy="181039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00" dirty="0" smtClean="0">
                <a:solidFill>
                  <a:srgbClr val="505050"/>
                </a:solidFill>
                <a:ea typeface="Segoe UI" pitchFamily="34" charset="0"/>
                <a:cs typeface="Segoe UI" pitchFamily="34" charset="0"/>
              </a:rPr>
              <a:t>SQL DR1</a:t>
            </a:r>
          </a:p>
          <a:p>
            <a:pPr algn="ctr" defTabSz="951028" fontAlgn="base">
              <a:lnSpc>
                <a:spcPct val="90000"/>
              </a:lnSpc>
              <a:spcBef>
                <a:spcPct val="0"/>
              </a:spcBef>
              <a:spcAft>
                <a:spcPct val="0"/>
              </a:spcAft>
            </a:pPr>
            <a:r>
              <a:rPr lang="en-US" sz="1050" dirty="0" smtClean="0">
                <a:solidFill>
                  <a:srgbClr val="505050"/>
                </a:solidFill>
                <a:ea typeface="Segoe UI" pitchFamily="34" charset="0"/>
                <a:cs typeface="Segoe UI" pitchFamily="34" charset="0"/>
              </a:rPr>
              <a:t>(A6)</a:t>
            </a:r>
            <a:endParaRPr lang="en-US" sz="1050" dirty="0">
              <a:solidFill>
                <a:srgbClr val="505050"/>
              </a:solidFill>
              <a:ea typeface="Segoe UI" pitchFamily="34" charset="0"/>
              <a:cs typeface="Segoe UI" pitchFamily="34" charset="0"/>
            </a:endParaRPr>
          </a:p>
        </p:txBody>
      </p:sp>
      <p:sp>
        <p:nvSpPr>
          <p:cNvPr id="11" name="Rectangle 10"/>
          <p:cNvSpPr/>
          <p:nvPr/>
        </p:nvSpPr>
        <p:spPr bwMode="auto">
          <a:xfrm>
            <a:off x="7988561" y="2014128"/>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rgbClr val="505050"/>
                </a:solidFill>
                <a:ea typeface="Segoe UI" pitchFamily="34" charset="0"/>
                <a:cs typeface="Segoe UI" pitchFamily="34" charset="0"/>
              </a:rPr>
              <a:t>SP DR1</a:t>
            </a:r>
          </a:p>
          <a:p>
            <a:pPr algn="ctr" defTabSz="951028" fontAlgn="base">
              <a:lnSpc>
                <a:spcPct val="90000"/>
              </a:lnSpc>
              <a:spcBef>
                <a:spcPct val="0"/>
              </a:spcBef>
              <a:spcAft>
                <a:spcPct val="0"/>
              </a:spcAft>
            </a:pPr>
            <a:r>
              <a:rPr lang="en-US" sz="1200" dirty="0" smtClean="0">
                <a:solidFill>
                  <a:srgbClr val="505050"/>
                </a:solidFill>
                <a:ea typeface="Segoe UI" pitchFamily="34" charset="0"/>
                <a:cs typeface="Segoe UI" pitchFamily="34" charset="0"/>
              </a:rPr>
              <a:t>(Large)</a:t>
            </a:r>
            <a:endParaRPr lang="en-US" sz="1200" dirty="0">
              <a:solidFill>
                <a:srgbClr val="505050"/>
              </a:solidFill>
              <a:ea typeface="Segoe UI" pitchFamily="34" charset="0"/>
              <a:cs typeface="Segoe UI" pitchFamily="34" charset="0"/>
            </a:endParaRPr>
          </a:p>
        </p:txBody>
      </p:sp>
      <p:pic>
        <p:nvPicPr>
          <p:cNvPr id="10" name="Picture 9"/>
          <p:cNvPicPr>
            <a:picLocks noChangeAspect="1"/>
          </p:cNvPicPr>
          <p:nvPr/>
        </p:nvPicPr>
        <p:blipFill>
          <a:blip r:embed="rId3"/>
          <a:stretch>
            <a:fillRect/>
          </a:stretch>
        </p:blipFill>
        <p:spPr>
          <a:xfrm>
            <a:off x="8132775" y="2771807"/>
            <a:ext cx="846000" cy="833143"/>
          </a:xfrm>
          <a:prstGeom prst="rect">
            <a:avLst/>
          </a:prstGeom>
          <a:noFill/>
        </p:spPr>
      </p:pic>
      <p:sp>
        <p:nvSpPr>
          <p:cNvPr id="12" name="Rectangle 11"/>
          <p:cNvSpPr/>
          <p:nvPr/>
        </p:nvSpPr>
        <p:spPr bwMode="auto">
          <a:xfrm>
            <a:off x="6773004" y="2014128"/>
            <a:ext cx="1107352" cy="1810394"/>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rgbClr val="505050"/>
                </a:solidFill>
                <a:ea typeface="Segoe UI" pitchFamily="34" charset="0"/>
                <a:cs typeface="Segoe UI" pitchFamily="34" charset="0"/>
              </a:rPr>
              <a:t>AD1</a:t>
            </a:r>
          </a:p>
          <a:p>
            <a:pPr algn="ctr" defTabSz="951028" fontAlgn="base">
              <a:lnSpc>
                <a:spcPct val="90000"/>
              </a:lnSpc>
              <a:spcBef>
                <a:spcPct val="0"/>
              </a:spcBef>
              <a:spcAft>
                <a:spcPct val="0"/>
              </a:spcAft>
            </a:pPr>
            <a:r>
              <a:rPr lang="en-US" sz="1200" dirty="0" smtClean="0">
                <a:solidFill>
                  <a:srgbClr val="505050"/>
                </a:solidFill>
                <a:ea typeface="Segoe UI" pitchFamily="34" charset="0"/>
                <a:cs typeface="Segoe UI" pitchFamily="34" charset="0"/>
              </a:rPr>
              <a:t>(X-Small)</a:t>
            </a:r>
            <a:endParaRPr lang="en-US" sz="1200" dirty="0">
              <a:solidFill>
                <a:srgbClr val="505050"/>
              </a:solidFill>
              <a:ea typeface="Segoe UI" pitchFamily="34" charset="0"/>
              <a:cs typeface="Segoe UI" pitchFamily="34" charset="0"/>
            </a:endParaRPr>
          </a:p>
        </p:txBody>
      </p:sp>
      <p:sp>
        <p:nvSpPr>
          <p:cNvPr id="15" name="TextBox 14"/>
          <p:cNvSpPr txBox="1"/>
          <p:nvPr/>
        </p:nvSpPr>
        <p:spPr>
          <a:xfrm>
            <a:off x="1874837" y="1428702"/>
            <a:ext cx="1366913" cy="282513"/>
          </a:xfrm>
          <a:prstGeom prst="rect">
            <a:avLst/>
          </a:prstGeom>
          <a:noFill/>
        </p:spPr>
        <p:txBody>
          <a:bodyPr wrap="none" lIns="0" tIns="0" rIns="0" bIns="0" rtlCol="0">
            <a:spAutoFit/>
          </a:bodyPr>
          <a:lstStyle/>
          <a:p>
            <a:pPr>
              <a:lnSpc>
                <a:spcPct val="90000"/>
              </a:lnSpc>
              <a:spcBef>
                <a:spcPct val="20000"/>
              </a:spcBef>
              <a:buSzPct val="80000"/>
            </a:pPr>
            <a:r>
              <a:rPr lang="en-US" sz="2040" dirty="0" smtClean="0">
                <a:solidFill>
                  <a:srgbClr val="DC3C00"/>
                </a:solidFill>
                <a:latin typeface="Segoe UI Light" pitchFamily="34" charset="0"/>
              </a:rPr>
              <a:t>On Premises</a:t>
            </a:r>
            <a:endParaRPr lang="en-US" sz="2040" dirty="0">
              <a:solidFill>
                <a:srgbClr val="DC3C00"/>
              </a:solidFill>
              <a:latin typeface="Segoe UI Light" pitchFamily="34" charset="0"/>
            </a:endParaRPr>
          </a:p>
        </p:txBody>
      </p:sp>
      <p:pic>
        <p:nvPicPr>
          <p:cNvPr id="17" name="Picture 16"/>
          <p:cNvPicPr>
            <a:picLocks noChangeAspect="1"/>
          </p:cNvPicPr>
          <p:nvPr/>
        </p:nvPicPr>
        <p:blipFill>
          <a:blip r:embed="rId3"/>
          <a:stretch>
            <a:fillRect/>
          </a:stretch>
        </p:blipFill>
        <p:spPr>
          <a:xfrm>
            <a:off x="1452525" y="2732105"/>
            <a:ext cx="846000" cy="833143"/>
          </a:xfrm>
          <a:prstGeom prst="rect">
            <a:avLst/>
          </a:prstGeom>
        </p:spPr>
      </p:pic>
      <p:pic>
        <p:nvPicPr>
          <p:cNvPr id="18" name="Picture 17"/>
          <p:cNvPicPr>
            <a:picLocks noChangeAspect="1"/>
          </p:cNvPicPr>
          <p:nvPr/>
        </p:nvPicPr>
        <p:blipFill>
          <a:blip r:embed="rId3"/>
          <a:stretch>
            <a:fillRect/>
          </a:stretch>
        </p:blipFill>
        <p:spPr>
          <a:xfrm>
            <a:off x="2297837" y="2732105"/>
            <a:ext cx="846000" cy="833143"/>
          </a:xfrm>
          <a:prstGeom prst="rect">
            <a:avLst/>
          </a:prstGeom>
        </p:spPr>
      </p:pic>
      <p:pic>
        <p:nvPicPr>
          <p:cNvPr id="19" name="Picture 18"/>
          <p:cNvPicPr>
            <a:picLocks noChangeAspect="1"/>
          </p:cNvPicPr>
          <p:nvPr/>
        </p:nvPicPr>
        <p:blipFill>
          <a:blip r:embed="rId3"/>
          <a:stretch>
            <a:fillRect/>
          </a:stretch>
        </p:blipFill>
        <p:spPr>
          <a:xfrm>
            <a:off x="1451837" y="3670472"/>
            <a:ext cx="846000" cy="833143"/>
          </a:xfrm>
          <a:prstGeom prst="rect">
            <a:avLst/>
          </a:prstGeom>
        </p:spPr>
      </p:pic>
      <p:pic>
        <p:nvPicPr>
          <p:cNvPr id="20" name="Picture 19"/>
          <p:cNvPicPr>
            <a:picLocks noChangeAspect="1"/>
          </p:cNvPicPr>
          <p:nvPr/>
        </p:nvPicPr>
        <p:blipFill>
          <a:blip r:embed="rId3"/>
          <a:stretch>
            <a:fillRect/>
          </a:stretch>
        </p:blipFill>
        <p:spPr>
          <a:xfrm>
            <a:off x="2297837" y="3642519"/>
            <a:ext cx="846000" cy="833143"/>
          </a:xfrm>
          <a:prstGeom prst="rect">
            <a:avLst/>
          </a:prstGeom>
        </p:spPr>
      </p:pic>
      <p:sp>
        <p:nvSpPr>
          <p:cNvPr id="21" name="TextBox 20"/>
          <p:cNvSpPr txBox="1"/>
          <p:nvPr/>
        </p:nvSpPr>
        <p:spPr>
          <a:xfrm>
            <a:off x="3239332" y="3097754"/>
            <a:ext cx="1615635"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Web servers</a:t>
            </a:r>
            <a:endParaRPr lang="en-US" sz="2400" dirty="0" smtClean="0">
              <a:gradFill>
                <a:gsLst>
                  <a:gs pos="2917">
                    <a:srgbClr val="505050"/>
                  </a:gs>
                  <a:gs pos="30000">
                    <a:srgbClr val="505050"/>
                  </a:gs>
                </a:gsLst>
                <a:lin ang="5400000" scaled="0"/>
              </a:gradFill>
            </a:endParaRPr>
          </a:p>
        </p:txBody>
      </p:sp>
      <p:sp>
        <p:nvSpPr>
          <p:cNvPr id="22" name="TextBox 21"/>
          <p:cNvSpPr txBox="1"/>
          <p:nvPr/>
        </p:nvSpPr>
        <p:spPr>
          <a:xfrm>
            <a:off x="3182020" y="3892006"/>
            <a:ext cx="1577278" cy="794064"/>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Application servers</a:t>
            </a:r>
            <a:endParaRPr lang="en-US" sz="2400" dirty="0" smtClean="0">
              <a:gradFill>
                <a:gsLst>
                  <a:gs pos="2917">
                    <a:srgbClr val="505050"/>
                  </a:gs>
                  <a:gs pos="30000">
                    <a:srgbClr val="505050"/>
                  </a:gs>
                </a:gsLst>
                <a:lin ang="5400000" scaled="0"/>
              </a:gradFill>
            </a:endParaRPr>
          </a:p>
        </p:txBody>
      </p:sp>
      <p:pic>
        <p:nvPicPr>
          <p:cNvPr id="25" name="Picture 24"/>
          <p:cNvPicPr>
            <a:picLocks noChangeAspect="1"/>
          </p:cNvPicPr>
          <p:nvPr/>
        </p:nvPicPr>
        <p:blipFill>
          <a:blip r:embed="rId4"/>
          <a:stretch>
            <a:fillRect/>
          </a:stretch>
        </p:blipFill>
        <p:spPr>
          <a:xfrm>
            <a:off x="2415923" y="4972005"/>
            <a:ext cx="451115" cy="825033"/>
          </a:xfrm>
          <a:prstGeom prst="rect">
            <a:avLst/>
          </a:prstGeom>
        </p:spPr>
      </p:pic>
      <p:pic>
        <p:nvPicPr>
          <p:cNvPr id="26" name="Picture 25"/>
          <p:cNvPicPr>
            <a:picLocks noChangeAspect="1"/>
          </p:cNvPicPr>
          <p:nvPr/>
        </p:nvPicPr>
        <p:blipFill>
          <a:blip r:embed="rId4"/>
          <a:stretch>
            <a:fillRect/>
          </a:stretch>
        </p:blipFill>
        <p:spPr>
          <a:xfrm>
            <a:off x="1954080" y="4972004"/>
            <a:ext cx="451115" cy="825033"/>
          </a:xfrm>
          <a:prstGeom prst="rect">
            <a:avLst/>
          </a:prstGeom>
        </p:spPr>
      </p:pic>
      <p:pic>
        <p:nvPicPr>
          <p:cNvPr id="27" name="Picture 26"/>
          <p:cNvPicPr>
            <a:picLocks noChangeAspect="1"/>
          </p:cNvPicPr>
          <p:nvPr/>
        </p:nvPicPr>
        <p:blipFill>
          <a:blip r:embed="rId5"/>
          <a:stretch>
            <a:fillRect/>
          </a:stretch>
        </p:blipFill>
        <p:spPr>
          <a:xfrm>
            <a:off x="2179637" y="5138441"/>
            <a:ext cx="707305" cy="878352"/>
          </a:xfrm>
          <a:prstGeom prst="rect">
            <a:avLst/>
          </a:prstGeom>
        </p:spPr>
      </p:pic>
      <p:sp>
        <p:nvSpPr>
          <p:cNvPr id="28" name="Oval 27"/>
          <p:cNvSpPr/>
          <p:nvPr/>
        </p:nvSpPr>
        <p:spPr bwMode="auto">
          <a:xfrm>
            <a:off x="1540448" y="4686070"/>
            <a:ext cx="1729494" cy="1630592"/>
          </a:xfrm>
          <a:prstGeom prst="ellipse">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32" name="Straight Connector 31"/>
          <p:cNvCxnSpPr/>
          <p:nvPr/>
        </p:nvCxnSpPr>
        <p:spPr>
          <a:xfrm>
            <a:off x="4774640" y="5110771"/>
            <a:ext cx="179837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5"/>
          <a:stretch>
            <a:fillRect/>
          </a:stretch>
        </p:blipFill>
        <p:spPr>
          <a:xfrm>
            <a:off x="6973059" y="4556754"/>
            <a:ext cx="707305" cy="878352"/>
          </a:xfrm>
          <a:prstGeom prst="rect">
            <a:avLst/>
          </a:prstGeom>
        </p:spPr>
      </p:pic>
      <p:sp>
        <p:nvSpPr>
          <p:cNvPr id="34" name="Rectangle 33"/>
          <p:cNvSpPr/>
          <p:nvPr/>
        </p:nvSpPr>
        <p:spPr bwMode="auto">
          <a:xfrm>
            <a:off x="7969144" y="3889970"/>
            <a:ext cx="1107352" cy="1810393"/>
          </a:xfrm>
          <a:prstGeom prst="rect">
            <a:avLst/>
          </a:prstGeom>
          <a:no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400" dirty="0" smtClean="0">
                <a:solidFill>
                  <a:srgbClr val="505050"/>
                </a:solidFill>
                <a:ea typeface="Segoe UI" pitchFamily="34" charset="0"/>
                <a:cs typeface="Segoe UI" pitchFamily="34" charset="0"/>
              </a:rPr>
              <a:t>SQL DR2</a:t>
            </a:r>
            <a:endParaRPr lang="en-US" sz="1632" dirty="0" smtClean="0">
              <a:solidFill>
                <a:srgbClr val="505050"/>
              </a:solidFill>
              <a:ea typeface="Segoe UI" pitchFamily="34" charset="0"/>
              <a:cs typeface="Segoe UI" pitchFamily="34" charset="0"/>
            </a:endParaRPr>
          </a:p>
          <a:p>
            <a:pPr algn="ctr" defTabSz="951028" fontAlgn="base">
              <a:lnSpc>
                <a:spcPct val="90000"/>
              </a:lnSpc>
              <a:spcBef>
                <a:spcPct val="0"/>
              </a:spcBef>
              <a:spcAft>
                <a:spcPct val="0"/>
              </a:spcAft>
            </a:pPr>
            <a:r>
              <a:rPr lang="en-US" sz="1050" dirty="0" smtClean="0">
                <a:solidFill>
                  <a:srgbClr val="505050"/>
                </a:solidFill>
                <a:ea typeface="Segoe UI" pitchFamily="34" charset="0"/>
                <a:cs typeface="Segoe UI" pitchFamily="34" charset="0"/>
              </a:rPr>
              <a:t>(A6)</a:t>
            </a:r>
            <a:endParaRPr lang="en-US" sz="1050" dirty="0">
              <a:solidFill>
                <a:srgbClr val="505050"/>
              </a:solidFill>
              <a:ea typeface="Segoe UI" pitchFamily="34" charset="0"/>
              <a:cs typeface="Segoe UI" pitchFamily="34" charset="0"/>
            </a:endParaRPr>
          </a:p>
        </p:txBody>
      </p:sp>
      <p:pic>
        <p:nvPicPr>
          <p:cNvPr id="35" name="Picture 34"/>
          <p:cNvPicPr>
            <a:picLocks noChangeAspect="1"/>
          </p:cNvPicPr>
          <p:nvPr/>
        </p:nvPicPr>
        <p:blipFill>
          <a:blip r:embed="rId5"/>
          <a:stretch>
            <a:fillRect/>
          </a:stretch>
        </p:blipFill>
        <p:spPr>
          <a:xfrm>
            <a:off x="8179252" y="4556754"/>
            <a:ext cx="707305" cy="878352"/>
          </a:xfrm>
          <a:prstGeom prst="rect">
            <a:avLst/>
          </a:prstGeom>
        </p:spPr>
      </p:pic>
      <p:pic>
        <p:nvPicPr>
          <p:cNvPr id="36" name="Picture 35"/>
          <p:cNvPicPr>
            <a:picLocks noChangeAspect="1"/>
          </p:cNvPicPr>
          <p:nvPr/>
        </p:nvPicPr>
        <p:blipFill>
          <a:blip r:embed="rId6"/>
          <a:stretch>
            <a:fillRect/>
          </a:stretch>
        </p:blipFill>
        <p:spPr>
          <a:xfrm>
            <a:off x="6983111" y="2771807"/>
            <a:ext cx="727235" cy="808038"/>
          </a:xfrm>
          <a:prstGeom prst="rect">
            <a:avLst/>
          </a:prstGeom>
        </p:spPr>
      </p:pic>
      <p:sp>
        <p:nvSpPr>
          <p:cNvPr id="38" name="Rectangle 37"/>
          <p:cNvSpPr/>
          <p:nvPr/>
        </p:nvSpPr>
        <p:spPr bwMode="auto">
          <a:xfrm>
            <a:off x="9194753" y="2014128"/>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rgbClr val="505050"/>
                </a:solidFill>
                <a:ea typeface="Segoe UI" pitchFamily="34" charset="0"/>
                <a:cs typeface="Segoe UI" pitchFamily="34" charset="0"/>
              </a:rPr>
              <a:t>SP DR2</a:t>
            </a:r>
          </a:p>
          <a:p>
            <a:pPr algn="ctr" defTabSz="951028" fontAlgn="base">
              <a:lnSpc>
                <a:spcPct val="90000"/>
              </a:lnSpc>
              <a:spcBef>
                <a:spcPct val="0"/>
              </a:spcBef>
              <a:spcAft>
                <a:spcPct val="0"/>
              </a:spcAft>
            </a:pPr>
            <a:r>
              <a:rPr lang="en-US" sz="1200" dirty="0" smtClean="0">
                <a:solidFill>
                  <a:srgbClr val="505050"/>
                </a:solidFill>
                <a:ea typeface="Segoe UI" pitchFamily="34" charset="0"/>
                <a:cs typeface="Segoe UI" pitchFamily="34" charset="0"/>
              </a:rPr>
              <a:t>(Large)</a:t>
            </a:r>
            <a:endParaRPr lang="en-US" sz="1200" dirty="0">
              <a:solidFill>
                <a:srgbClr val="505050"/>
              </a:solidFill>
              <a:ea typeface="Segoe UI" pitchFamily="34" charset="0"/>
              <a:cs typeface="Segoe UI" pitchFamily="34" charset="0"/>
            </a:endParaRPr>
          </a:p>
        </p:txBody>
      </p:sp>
      <p:pic>
        <p:nvPicPr>
          <p:cNvPr id="37" name="Picture 36"/>
          <p:cNvPicPr>
            <a:picLocks noChangeAspect="1"/>
          </p:cNvPicPr>
          <p:nvPr/>
        </p:nvPicPr>
        <p:blipFill>
          <a:blip r:embed="rId3"/>
          <a:stretch>
            <a:fillRect/>
          </a:stretch>
        </p:blipFill>
        <p:spPr>
          <a:xfrm>
            <a:off x="9338967" y="2771807"/>
            <a:ext cx="846000" cy="833143"/>
          </a:xfrm>
          <a:prstGeom prst="rect">
            <a:avLst/>
          </a:prstGeom>
          <a:solidFill>
            <a:schemeClr val="bg1"/>
          </a:solidFill>
        </p:spPr>
      </p:pic>
      <p:sp>
        <p:nvSpPr>
          <p:cNvPr id="43" name="Rectangle 42"/>
          <p:cNvSpPr/>
          <p:nvPr/>
        </p:nvSpPr>
        <p:spPr bwMode="auto">
          <a:xfrm>
            <a:off x="9175337" y="3889970"/>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rgbClr val="505050"/>
                </a:solidFill>
                <a:ea typeface="Segoe UI" pitchFamily="34" charset="0"/>
                <a:cs typeface="Segoe UI" pitchFamily="34" charset="0"/>
              </a:rPr>
              <a:t>SP DR4</a:t>
            </a:r>
          </a:p>
          <a:p>
            <a:pPr algn="ctr" defTabSz="951028" fontAlgn="base">
              <a:lnSpc>
                <a:spcPct val="90000"/>
              </a:lnSpc>
              <a:spcBef>
                <a:spcPct val="0"/>
              </a:spcBef>
              <a:spcAft>
                <a:spcPct val="0"/>
              </a:spcAft>
            </a:pPr>
            <a:r>
              <a:rPr lang="en-US" sz="1200" dirty="0" smtClean="0">
                <a:solidFill>
                  <a:srgbClr val="505050"/>
                </a:solidFill>
                <a:ea typeface="Segoe UI" pitchFamily="34" charset="0"/>
                <a:cs typeface="Segoe UI" pitchFamily="34" charset="0"/>
              </a:rPr>
              <a:t>(Large)</a:t>
            </a:r>
            <a:endParaRPr lang="en-US" sz="1200" dirty="0">
              <a:solidFill>
                <a:srgbClr val="505050"/>
              </a:solidFill>
              <a:ea typeface="Segoe UI" pitchFamily="34" charset="0"/>
              <a:cs typeface="Segoe UI" pitchFamily="34" charset="0"/>
            </a:endParaRPr>
          </a:p>
        </p:txBody>
      </p:sp>
      <p:pic>
        <p:nvPicPr>
          <p:cNvPr id="42" name="Picture 41"/>
          <p:cNvPicPr>
            <a:picLocks noChangeAspect="1"/>
          </p:cNvPicPr>
          <p:nvPr/>
        </p:nvPicPr>
        <p:blipFill>
          <a:blip r:embed="rId3"/>
          <a:stretch>
            <a:fillRect/>
          </a:stretch>
        </p:blipFill>
        <p:spPr>
          <a:xfrm>
            <a:off x="9319551" y="4647649"/>
            <a:ext cx="846000" cy="833143"/>
          </a:xfrm>
          <a:prstGeom prst="rect">
            <a:avLst/>
          </a:prstGeom>
          <a:solidFill>
            <a:schemeClr val="bg1"/>
          </a:solidFill>
        </p:spPr>
      </p:pic>
      <p:sp>
        <p:nvSpPr>
          <p:cNvPr id="45" name="Rectangle 44"/>
          <p:cNvSpPr/>
          <p:nvPr/>
        </p:nvSpPr>
        <p:spPr bwMode="auto">
          <a:xfrm>
            <a:off x="10372165" y="3889970"/>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rgbClr val="505050"/>
                </a:solidFill>
                <a:ea typeface="Segoe UI" pitchFamily="34" charset="0"/>
                <a:cs typeface="Segoe UI" pitchFamily="34" charset="0"/>
              </a:rPr>
              <a:t>SP DR5</a:t>
            </a:r>
          </a:p>
          <a:p>
            <a:pPr algn="ctr" defTabSz="951028" fontAlgn="base">
              <a:lnSpc>
                <a:spcPct val="90000"/>
              </a:lnSpc>
              <a:spcBef>
                <a:spcPct val="0"/>
              </a:spcBef>
              <a:spcAft>
                <a:spcPct val="0"/>
              </a:spcAft>
            </a:pPr>
            <a:r>
              <a:rPr lang="en-US" sz="1200" dirty="0" smtClean="0">
                <a:solidFill>
                  <a:srgbClr val="505050"/>
                </a:solidFill>
                <a:ea typeface="Segoe UI" pitchFamily="34" charset="0"/>
                <a:cs typeface="Segoe UI" pitchFamily="34" charset="0"/>
              </a:rPr>
              <a:t>(Large)</a:t>
            </a:r>
            <a:endParaRPr lang="en-US" sz="1200" dirty="0">
              <a:solidFill>
                <a:srgbClr val="505050"/>
              </a:solidFill>
              <a:ea typeface="Segoe UI" pitchFamily="34" charset="0"/>
              <a:cs typeface="Segoe UI" pitchFamily="34" charset="0"/>
            </a:endParaRPr>
          </a:p>
        </p:txBody>
      </p:sp>
      <p:pic>
        <p:nvPicPr>
          <p:cNvPr id="44" name="Picture 43"/>
          <p:cNvPicPr>
            <a:picLocks noChangeAspect="1"/>
          </p:cNvPicPr>
          <p:nvPr/>
        </p:nvPicPr>
        <p:blipFill>
          <a:blip r:embed="rId3"/>
          <a:stretch>
            <a:fillRect/>
          </a:stretch>
        </p:blipFill>
        <p:spPr>
          <a:xfrm>
            <a:off x="10516379" y="4647649"/>
            <a:ext cx="846000" cy="833143"/>
          </a:xfrm>
          <a:prstGeom prst="rect">
            <a:avLst/>
          </a:prstGeom>
          <a:solidFill>
            <a:schemeClr val="bg1"/>
          </a:solidFill>
        </p:spPr>
      </p:pic>
      <p:sp>
        <p:nvSpPr>
          <p:cNvPr id="47" name="Rectangle 46"/>
          <p:cNvSpPr/>
          <p:nvPr/>
        </p:nvSpPr>
        <p:spPr bwMode="auto">
          <a:xfrm>
            <a:off x="10363003" y="2027386"/>
            <a:ext cx="1097987" cy="1810394"/>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r>
              <a:rPr lang="en-US" sz="1632" dirty="0" smtClean="0">
                <a:solidFill>
                  <a:srgbClr val="505050"/>
                </a:solidFill>
                <a:ea typeface="Segoe UI" pitchFamily="34" charset="0"/>
                <a:cs typeface="Segoe UI" pitchFamily="34" charset="0"/>
              </a:rPr>
              <a:t>SP DR3</a:t>
            </a:r>
          </a:p>
          <a:p>
            <a:pPr algn="ctr" defTabSz="951028" fontAlgn="base">
              <a:lnSpc>
                <a:spcPct val="90000"/>
              </a:lnSpc>
              <a:spcBef>
                <a:spcPct val="0"/>
              </a:spcBef>
              <a:spcAft>
                <a:spcPct val="0"/>
              </a:spcAft>
            </a:pPr>
            <a:r>
              <a:rPr lang="en-US" sz="1200" dirty="0" smtClean="0">
                <a:solidFill>
                  <a:srgbClr val="505050"/>
                </a:solidFill>
                <a:ea typeface="Segoe UI" pitchFamily="34" charset="0"/>
                <a:cs typeface="Segoe UI" pitchFamily="34" charset="0"/>
              </a:rPr>
              <a:t>(Large)</a:t>
            </a:r>
            <a:endParaRPr lang="en-US" sz="1200" dirty="0">
              <a:solidFill>
                <a:srgbClr val="505050"/>
              </a:solidFill>
              <a:ea typeface="Segoe UI" pitchFamily="34" charset="0"/>
              <a:cs typeface="Segoe UI" pitchFamily="34" charset="0"/>
            </a:endParaRPr>
          </a:p>
        </p:txBody>
      </p:sp>
      <p:pic>
        <p:nvPicPr>
          <p:cNvPr id="46" name="Picture 45"/>
          <p:cNvPicPr>
            <a:picLocks noChangeAspect="1"/>
          </p:cNvPicPr>
          <p:nvPr/>
        </p:nvPicPr>
        <p:blipFill>
          <a:blip r:embed="rId3"/>
          <a:stretch>
            <a:fillRect/>
          </a:stretch>
        </p:blipFill>
        <p:spPr>
          <a:xfrm>
            <a:off x="10507217" y="2785065"/>
            <a:ext cx="846000" cy="833143"/>
          </a:xfrm>
          <a:prstGeom prst="rect">
            <a:avLst/>
          </a:prstGeom>
          <a:solidFill>
            <a:schemeClr val="bg1"/>
          </a:solidFill>
        </p:spPr>
      </p:pic>
      <p:pic>
        <p:nvPicPr>
          <p:cNvPr id="49" name="Picture 48"/>
          <p:cNvPicPr>
            <a:picLocks noChangeAspect="1"/>
          </p:cNvPicPr>
          <p:nvPr/>
        </p:nvPicPr>
        <p:blipFill>
          <a:blip r:embed="rId6"/>
          <a:stretch>
            <a:fillRect/>
          </a:stretch>
        </p:blipFill>
        <p:spPr>
          <a:xfrm>
            <a:off x="2281834" y="1840849"/>
            <a:ext cx="727235" cy="808038"/>
          </a:xfrm>
          <a:prstGeom prst="rect">
            <a:avLst/>
          </a:prstGeom>
        </p:spPr>
      </p:pic>
      <p:pic>
        <p:nvPicPr>
          <p:cNvPr id="51" name="Picture 50"/>
          <p:cNvPicPr>
            <a:picLocks noChangeAspect="1"/>
          </p:cNvPicPr>
          <p:nvPr/>
        </p:nvPicPr>
        <p:blipFill>
          <a:blip r:embed="rId6"/>
          <a:stretch>
            <a:fillRect/>
          </a:stretch>
        </p:blipFill>
        <p:spPr>
          <a:xfrm>
            <a:off x="1446394" y="1842852"/>
            <a:ext cx="727235" cy="808038"/>
          </a:xfrm>
          <a:prstGeom prst="rect">
            <a:avLst/>
          </a:prstGeom>
        </p:spPr>
      </p:pic>
      <p:sp>
        <p:nvSpPr>
          <p:cNvPr id="52" name="TextBox 51"/>
          <p:cNvSpPr txBox="1"/>
          <p:nvPr/>
        </p:nvSpPr>
        <p:spPr>
          <a:xfrm>
            <a:off x="3191831" y="1960514"/>
            <a:ext cx="2084032"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Directory servers</a:t>
            </a:r>
            <a:endParaRPr lang="en-US" sz="2400" dirty="0" smtClean="0">
              <a:gradFill>
                <a:gsLst>
                  <a:gs pos="2917">
                    <a:srgbClr val="505050"/>
                  </a:gs>
                  <a:gs pos="30000">
                    <a:srgbClr val="505050"/>
                  </a:gs>
                </a:gsLst>
                <a:lin ang="5400000" scaled="0"/>
              </a:gradFill>
            </a:endParaRPr>
          </a:p>
        </p:txBody>
      </p:sp>
      <p:sp>
        <p:nvSpPr>
          <p:cNvPr id="53" name="Rectangle 52"/>
          <p:cNvSpPr/>
          <p:nvPr/>
        </p:nvSpPr>
        <p:spPr bwMode="auto">
          <a:xfrm>
            <a:off x="977244" y="1750080"/>
            <a:ext cx="4407265" cy="4737348"/>
          </a:xfrm>
          <a:prstGeom prst="rect">
            <a:avLst/>
          </a:prstGeom>
          <a:noFill/>
          <a:ln w="28575">
            <a:solidFill>
              <a:schemeClr val="accent2">
                <a:lumMod val="60000"/>
                <a:lumOff val="4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a:solidFill>
                <a:srgbClr val="505050"/>
              </a:solidFill>
            </a:endParaRPr>
          </a:p>
        </p:txBody>
      </p:sp>
      <p:pic>
        <p:nvPicPr>
          <p:cNvPr id="24" name="Picture 23"/>
          <p:cNvPicPr>
            <a:picLocks noChangeAspect="1"/>
          </p:cNvPicPr>
          <p:nvPr/>
        </p:nvPicPr>
        <p:blipFill>
          <a:blip r:embed="rId7"/>
          <a:stretch>
            <a:fillRect/>
          </a:stretch>
        </p:blipFill>
        <p:spPr>
          <a:xfrm>
            <a:off x="624502" y="1241733"/>
            <a:ext cx="639130" cy="786584"/>
          </a:xfrm>
          <a:prstGeom prst="rect">
            <a:avLst/>
          </a:prstGeom>
        </p:spPr>
      </p:pic>
      <p:sp>
        <p:nvSpPr>
          <p:cNvPr id="29" name="Rectangle 28"/>
          <p:cNvSpPr/>
          <p:nvPr/>
        </p:nvSpPr>
        <p:spPr bwMode="auto">
          <a:xfrm>
            <a:off x="4509828" y="4353913"/>
            <a:ext cx="2063184" cy="75685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dirty="0" smtClean="0">
                <a:solidFill>
                  <a:srgbClr val="505050"/>
                </a:solidFill>
              </a:rPr>
              <a:t>VPN </a:t>
            </a:r>
            <a:r>
              <a:rPr lang="en-US" sz="1600" dirty="0" err="1" smtClean="0">
                <a:solidFill>
                  <a:srgbClr val="505050"/>
                </a:solidFill>
              </a:rPr>
              <a:t>Tunel</a:t>
            </a:r>
            <a:endParaRPr lang="en-US" sz="1600" dirty="0">
              <a:solidFill>
                <a:srgbClr val="505050"/>
              </a:solidFill>
            </a:endParaRPr>
          </a:p>
        </p:txBody>
      </p:sp>
      <p:cxnSp>
        <p:nvCxnSpPr>
          <p:cNvPr id="31" name="Straight Connector 30"/>
          <p:cNvCxnSpPr/>
          <p:nvPr/>
        </p:nvCxnSpPr>
        <p:spPr>
          <a:xfrm>
            <a:off x="4774640" y="4353913"/>
            <a:ext cx="179837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459966" y="4759735"/>
            <a:ext cx="2921024" cy="221599"/>
          </a:xfrm>
          <a:prstGeom prst="rect">
            <a:avLst/>
          </a:prstGeom>
          <a:noFill/>
        </p:spPr>
        <p:txBody>
          <a:bodyPr wrap="square" lIns="0" tIns="0" rIns="0" bIns="0" rtlCol="0">
            <a:spAutoFit/>
          </a:bodyPr>
          <a:lstStyle/>
          <a:p>
            <a:pPr>
              <a:lnSpc>
                <a:spcPct val="90000"/>
              </a:lnSpc>
              <a:spcBef>
                <a:spcPct val="20000"/>
              </a:spcBef>
              <a:buSzPct val="80000"/>
            </a:pPr>
            <a:r>
              <a:rPr lang="en-US" sz="1600" dirty="0">
                <a:solidFill>
                  <a:srgbClr val="442359"/>
                </a:solidFill>
                <a:latin typeface="Segoe UI Light" pitchFamily="34" charset="0"/>
              </a:rPr>
              <a:t> </a:t>
            </a:r>
            <a:r>
              <a:rPr lang="en-US" sz="1600" dirty="0" smtClean="0">
                <a:solidFill>
                  <a:srgbClr val="442359"/>
                </a:solidFill>
                <a:latin typeface="Segoe UI Light" pitchFamily="34" charset="0"/>
              </a:rPr>
              <a:t>Queries, Crawler/Content</a:t>
            </a:r>
            <a:endParaRPr lang="en-US" sz="1600" dirty="0">
              <a:solidFill>
                <a:srgbClr val="442359"/>
              </a:solidFill>
              <a:latin typeface="Segoe UI Light" pitchFamily="34" charset="0"/>
            </a:endParaRPr>
          </a:p>
        </p:txBody>
      </p:sp>
      <p:cxnSp>
        <p:nvCxnSpPr>
          <p:cNvPr id="50" name="Straight Arrow Connector 49"/>
          <p:cNvCxnSpPr>
            <a:endCxn id="33" idx="1"/>
          </p:cNvCxnSpPr>
          <p:nvPr/>
        </p:nvCxnSpPr>
        <p:spPr>
          <a:xfrm>
            <a:off x="2886942" y="4972004"/>
            <a:ext cx="4086117" cy="0"/>
          </a:xfrm>
          <a:prstGeom prst="straightConnector1">
            <a:avLst/>
          </a:prstGeom>
          <a:ln>
            <a:headEnd type="none"/>
            <a:tailEnd type="triangle"/>
          </a:ln>
        </p:spPr>
        <p:style>
          <a:lnRef idx="2">
            <a:schemeClr val="accent6"/>
          </a:lnRef>
          <a:fillRef idx="0">
            <a:schemeClr val="accent6"/>
          </a:fillRef>
          <a:effectRef idx="1">
            <a:schemeClr val="accent6"/>
          </a:effectRef>
          <a:fontRef idx="minor">
            <a:schemeClr val="tx1"/>
          </a:fontRef>
        </p:style>
      </p:cxnSp>
      <p:pic>
        <p:nvPicPr>
          <p:cNvPr id="3" name="Picture 2"/>
          <p:cNvPicPr>
            <a:picLocks noChangeAspect="1"/>
          </p:cNvPicPr>
          <p:nvPr/>
        </p:nvPicPr>
        <p:blipFill>
          <a:blip r:embed="rId8"/>
          <a:stretch>
            <a:fillRect/>
          </a:stretch>
        </p:blipFill>
        <p:spPr>
          <a:xfrm>
            <a:off x="6218237" y="1305835"/>
            <a:ext cx="399900" cy="398867"/>
          </a:xfrm>
          <a:prstGeom prst="rect">
            <a:avLst/>
          </a:prstGeom>
        </p:spPr>
      </p:pic>
    </p:spTree>
    <p:extLst>
      <p:ext uri="{BB962C8B-B14F-4D97-AF65-F5344CB8AC3E}">
        <p14:creationId xmlns:p14="http://schemas.microsoft.com/office/powerpoint/2010/main" val="2010637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500"/>
                                        <p:tgtEl>
                                          <p:spTgt spid="29"/>
                                        </p:tgtEl>
                                      </p:cBhvr>
                                    </p:animEffect>
                                  </p:childTnLst>
                                </p:cTn>
                              </p:par>
                              <p:par>
                                <p:cTn id="79" presetID="10" presetClass="entr" presetSubtype="0"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500"/>
                                        <p:tgtEl>
                                          <p:spTgt spid="31"/>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childTnLst>
                          </p:cTn>
                        </p:par>
                        <p:par>
                          <p:cTn id="85" fill="hold">
                            <p:stCondLst>
                              <p:cond delay="500"/>
                            </p:stCondLst>
                            <p:childTnLst>
                              <p:par>
                                <p:cTn id="86" presetID="22" presetClass="entr" presetSubtype="8" fill="hold"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left)">
                                      <p:cBhvr>
                                        <p:cTn id="8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animBg="1"/>
      <p:bldP spid="11" grpId="0" animBg="1"/>
      <p:bldP spid="12" grpId="0" animBg="1"/>
      <p:bldP spid="34" grpId="0" animBg="1"/>
      <p:bldP spid="38" grpId="0" animBg="1"/>
      <p:bldP spid="43" grpId="0" animBg="1"/>
      <p:bldP spid="45" grpId="0" animBg="1"/>
      <p:bldP spid="47" grpId="0" animBg="1"/>
      <p:bldP spid="29" grpId="0" animBg="1"/>
      <p:bldP spid="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Replace a failed server (with HA)</a:t>
            </a:r>
            <a:endParaRPr lang="en-US" dirty="0"/>
          </a:p>
        </p:txBody>
      </p:sp>
      <p:grpSp>
        <p:nvGrpSpPr>
          <p:cNvPr id="6" name="Group 5"/>
          <p:cNvGrpSpPr/>
          <p:nvPr/>
        </p:nvGrpSpPr>
        <p:grpSpPr>
          <a:xfrm>
            <a:off x="269009" y="2125663"/>
            <a:ext cx="2697480" cy="2744787"/>
            <a:chOff x="269009" y="2125663"/>
            <a:chExt cx="2697480" cy="2744787"/>
          </a:xfrm>
          <a:solidFill>
            <a:schemeClr val="accent1"/>
          </a:solidFill>
        </p:grpSpPr>
        <p:sp>
          <p:nvSpPr>
            <p:cNvPr id="28" name="Rectangle 27"/>
            <p:cNvSpPr/>
            <p:nvPr/>
          </p:nvSpPr>
          <p:spPr bwMode="auto">
            <a:xfrm>
              <a:off x="269009" y="2128596"/>
              <a:ext cx="183369" cy="186521"/>
            </a:xfrm>
            <a:prstGeom prst="rect">
              <a:avLst/>
            </a:prstGeom>
            <a:grp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a:solidFill>
                    <a:srgbClr val="FFFFFF"/>
                  </a:solidFill>
                  <a:ea typeface="Segoe UI" pitchFamily="34" charset="0"/>
                  <a:cs typeface="Segoe UI" pitchFamily="34" charset="0"/>
                </a:rPr>
                <a:t>Add </a:t>
              </a:r>
              <a:r>
                <a:rPr lang="nb-NO" dirty="0" smtClean="0">
                  <a:solidFill>
                    <a:srgbClr val="FFFFFF"/>
                  </a:solidFill>
                  <a:ea typeface="Segoe UI" pitchFamily="34" charset="0"/>
                  <a:cs typeface="Segoe UI" pitchFamily="34" charset="0"/>
                </a:rPr>
                <a:t>replacement server </a:t>
              </a:r>
              <a:r>
                <a:rPr lang="nb-NO" dirty="0">
                  <a:solidFill>
                    <a:srgbClr val="FFFFFF"/>
                  </a:solidFill>
                  <a:ea typeface="Segoe UI" pitchFamily="34" charset="0"/>
                  <a:cs typeface="Segoe UI" pitchFamily="34" charset="0"/>
                </a:rPr>
                <a:t>to topology</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a:solidFill>
                    <a:srgbClr val="FFFFFF"/>
                  </a:solidFill>
                  <a:ea typeface="Segoe UI" pitchFamily="34" charset="0"/>
                  <a:cs typeface="Segoe UI" pitchFamily="34" charset="0"/>
                </a:rPr>
                <a:t>Clone active topology</a:t>
              </a:r>
            </a:p>
            <a:p>
              <a:pPr defTabSz="932472" fontAlgn="base">
                <a:spcBef>
                  <a:spcPct val="0"/>
                </a:spcBef>
                <a:spcAft>
                  <a:spcPct val="0"/>
                </a:spcAft>
              </a:pPr>
              <a:r>
                <a:rPr lang="nb-NO" dirty="0">
                  <a:solidFill>
                    <a:srgbClr val="FFFFFF"/>
                  </a:solidFill>
                  <a:ea typeface="Segoe UI" pitchFamily="34" charset="0"/>
                  <a:cs typeface="Segoe UI" pitchFamily="34" charset="0"/>
                </a:rPr>
                <a:t>Add components</a:t>
              </a:r>
            </a:p>
            <a:p>
              <a:pPr defTabSz="932472" fontAlgn="base">
                <a:spcBef>
                  <a:spcPct val="0"/>
                </a:spcBef>
                <a:spcAft>
                  <a:spcPct val="0"/>
                </a:spcAft>
              </a:pPr>
              <a:r>
                <a:rPr lang="nb-NO" dirty="0">
                  <a:solidFill>
                    <a:srgbClr val="FFFFFF"/>
                  </a:solidFill>
                  <a:ea typeface="Segoe UI" pitchFamily="34" charset="0"/>
                  <a:cs typeface="Segoe UI" pitchFamily="34" charset="0"/>
                </a:rPr>
                <a:t>Activate topology</a:t>
              </a:r>
            </a:p>
          </p:txBody>
        </p:sp>
      </p:grpSp>
      <p:sp>
        <p:nvSpPr>
          <p:cNvPr id="27" name="Rectangle 26"/>
          <p:cNvSpPr/>
          <p:nvPr/>
        </p:nvSpPr>
        <p:spPr bwMode="auto">
          <a:xfrm>
            <a:off x="3011966"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a:solidFill>
                  <a:srgbClr val="FFFFFF"/>
                </a:solidFill>
                <a:ea typeface="Segoe UI" pitchFamily="34" charset="0"/>
                <a:cs typeface="Segoe UI" pitchFamily="34" charset="0"/>
              </a:rPr>
              <a:t>Wait until </a:t>
            </a:r>
            <a:r>
              <a:rPr lang="nb-NO" dirty="0" smtClean="0">
                <a:solidFill>
                  <a:srgbClr val="FFFFFF"/>
                </a:solidFill>
                <a:ea typeface="Segoe UI" pitchFamily="34" charset="0"/>
                <a:cs typeface="Segoe UI" pitchFamily="34" charset="0"/>
              </a:rPr>
              <a:t>added components </a:t>
            </a:r>
            <a:r>
              <a:rPr lang="nb-NO" dirty="0">
                <a:solidFill>
                  <a:srgbClr val="FFFFFF"/>
                </a:solidFill>
                <a:ea typeface="Segoe UI" pitchFamily="34" charset="0"/>
                <a:cs typeface="Segoe UI" pitchFamily="34" charset="0"/>
              </a:rPr>
              <a:t>are green</a:t>
            </a:r>
          </a:p>
          <a:p>
            <a:pPr defTabSz="932472" fontAlgn="base">
              <a:spcBef>
                <a:spcPct val="0"/>
              </a:spcBef>
              <a:spcAft>
                <a:spcPct val="0"/>
              </a:spcAft>
            </a:pPr>
            <a:endParaRPr lang="nb-NO" dirty="0" smtClean="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For index replica: Seeding must be completed</a:t>
            </a:r>
            <a:endParaRPr lang="en-US" dirty="0">
              <a:solidFill>
                <a:srgbClr val="FFFFFF"/>
              </a:solidFill>
              <a:ea typeface="Segoe UI" pitchFamily="34" charset="0"/>
              <a:cs typeface="Segoe UI" pitchFamily="34" charset="0"/>
            </a:endParaRPr>
          </a:p>
        </p:txBody>
      </p:sp>
      <p:sp>
        <p:nvSpPr>
          <p:cNvPr id="31" name="Rectangle 30"/>
          <p:cNvSpPr/>
          <p:nvPr/>
        </p:nvSpPr>
        <p:spPr bwMode="auto">
          <a:xfrm>
            <a:off x="5754923"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solidFill>
                  <a:srgbClr val="FFFFFF"/>
                </a:solidFill>
                <a:ea typeface="Segoe UI" pitchFamily="34" charset="0"/>
                <a:cs typeface="Segoe UI" pitchFamily="34" charset="0"/>
              </a:rPr>
              <a:t>Remove old </a:t>
            </a:r>
            <a:r>
              <a:rPr lang="en-US" dirty="0" smtClean="0">
                <a:solidFill>
                  <a:srgbClr val="FFFFFF"/>
                </a:solidFill>
                <a:ea typeface="Segoe UI" pitchFamily="34" charset="0"/>
                <a:cs typeface="Segoe UI" pitchFamily="34" charset="0"/>
              </a:rPr>
              <a:t>server from topology</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Clone, remove, activate</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Before you remove server from the farm! </a:t>
            </a:r>
            <a:endParaRPr lang="en-US" dirty="0">
              <a:solidFill>
                <a:srgbClr val="FFFFFF"/>
              </a:solidFill>
              <a:ea typeface="Segoe UI" pitchFamily="34" charset="0"/>
              <a:cs typeface="Segoe UI" pitchFamily="34" charset="0"/>
            </a:endParaRPr>
          </a:p>
        </p:txBody>
      </p:sp>
      <p:sp>
        <p:nvSpPr>
          <p:cNvPr id="29" name="Rectangle 28"/>
          <p:cNvSpPr/>
          <p:nvPr/>
        </p:nvSpPr>
        <p:spPr bwMode="auto">
          <a:xfrm>
            <a:off x="8497880" y="2125663"/>
            <a:ext cx="274320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smtClean="0">
                <a:solidFill>
                  <a:srgbClr val="FFFFFF"/>
                </a:solidFill>
                <a:ea typeface="Segoe UI" pitchFamily="34" charset="0"/>
                <a:cs typeface="Segoe UI" pitchFamily="34" charset="0"/>
              </a:rPr>
              <a:t>Verify Host Controller repository status</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Needs action if primary host controller was on the failed server </a:t>
            </a:r>
            <a:endParaRPr lang="en-US" dirty="0">
              <a:solidFill>
                <a:srgbClr val="FFFFFF"/>
              </a:solidFill>
              <a:ea typeface="Segoe UI" pitchFamily="34" charset="0"/>
              <a:cs typeface="Segoe UI" pitchFamily="34" charset="0"/>
            </a:endParaRPr>
          </a:p>
        </p:txBody>
      </p:sp>
      <p:sp>
        <p:nvSpPr>
          <p:cNvPr id="19" name="TextBox 18"/>
          <p:cNvSpPr txBox="1"/>
          <p:nvPr/>
        </p:nvSpPr>
        <p:spPr>
          <a:xfrm>
            <a:off x="274637" y="5153446"/>
            <a:ext cx="10966443" cy="1544217"/>
          </a:xfrm>
          <a:prstGeom prst="rect">
            <a:avLst/>
          </a:prstGeom>
          <a:noFill/>
        </p:spPr>
        <p:txBody>
          <a:bodyPr wrap="square" lIns="182880" tIns="146304" rIns="182880" bIns="146304" rtlCol="0">
            <a:noAutofit/>
          </a:bodyPr>
          <a:lstStyle/>
          <a:p>
            <a:pPr marL="228600" indent="-228600">
              <a:lnSpc>
                <a:spcPct val="90000"/>
              </a:lnSpc>
              <a:spcAft>
                <a:spcPts val="600"/>
              </a:spcAft>
            </a:pPr>
            <a:r>
              <a:rPr lang="en-US" sz="2000" dirty="0" smtClean="0">
                <a:gradFill>
                  <a:gsLst>
                    <a:gs pos="1250">
                      <a:srgbClr val="505050"/>
                    </a:gs>
                    <a:gs pos="99000">
                      <a:srgbClr val="505050"/>
                    </a:gs>
                  </a:gsLst>
                  <a:lin ang="5400000" scaled="0"/>
                </a:gradFill>
              </a:rPr>
              <a:t>Verify status of primary host controller – in case it was on the failed server</a:t>
            </a:r>
          </a:p>
          <a:p>
            <a:pPr marL="694971" lvl="1" indent="-228600">
              <a:lnSpc>
                <a:spcPct val="90000"/>
              </a:lnSpc>
              <a:spcAft>
                <a:spcPts val="600"/>
              </a:spcAft>
            </a:pPr>
            <a:r>
              <a:rPr lang="en-US" sz="2000" dirty="0" smtClean="0">
                <a:gradFill>
                  <a:gsLst>
                    <a:gs pos="1250">
                      <a:srgbClr val="505050"/>
                    </a:gs>
                    <a:gs pos="99000">
                      <a:srgbClr val="505050"/>
                    </a:gs>
                  </a:gsLst>
                  <a:lin ang="5400000" scaled="0"/>
                </a:gradFill>
              </a:rPr>
              <a:t>&gt; </a:t>
            </a:r>
            <a:r>
              <a:rPr lang="en-US" sz="2000" dirty="0">
                <a:gradFill>
                  <a:gsLst>
                    <a:gs pos="1250">
                      <a:srgbClr val="505050"/>
                    </a:gs>
                    <a:gs pos="99000">
                      <a:srgbClr val="505050"/>
                    </a:gs>
                  </a:gsLst>
                  <a:lin ang="5400000" scaled="0"/>
                </a:gradFill>
              </a:rPr>
              <a:t>Get-</a:t>
            </a:r>
            <a:r>
              <a:rPr lang="en-US" sz="2000" dirty="0" err="1">
                <a:gradFill>
                  <a:gsLst>
                    <a:gs pos="1250">
                      <a:srgbClr val="505050"/>
                    </a:gs>
                    <a:gs pos="99000">
                      <a:srgbClr val="505050"/>
                    </a:gs>
                  </a:gsLst>
                  <a:lin ang="5400000" scaled="0"/>
                </a:gradFill>
              </a:rPr>
              <a:t>SPEnterpriseSearchHostController</a:t>
            </a:r>
            <a:endParaRPr lang="en-US" sz="2000" dirty="0" smtClean="0">
              <a:gradFill>
                <a:gsLst>
                  <a:gs pos="1250">
                    <a:srgbClr val="505050"/>
                  </a:gs>
                  <a:gs pos="99000">
                    <a:srgbClr val="505050"/>
                  </a:gs>
                </a:gsLst>
                <a:lin ang="5400000" scaled="0"/>
              </a:gradFill>
            </a:endParaRPr>
          </a:p>
          <a:p>
            <a:pPr marL="228600" indent="-228600">
              <a:lnSpc>
                <a:spcPct val="90000"/>
              </a:lnSpc>
              <a:spcAft>
                <a:spcPts val="600"/>
              </a:spcAft>
            </a:pPr>
            <a:r>
              <a:rPr lang="nb-NO" sz="2000" dirty="0" smtClean="0">
                <a:gradFill>
                  <a:gsLst>
                    <a:gs pos="1250">
                      <a:srgbClr val="505050"/>
                    </a:gs>
                    <a:gs pos="99000">
                      <a:srgbClr val="505050"/>
                    </a:gs>
                  </a:gsLst>
                  <a:lin ang="5400000" scaled="0"/>
                </a:gradFill>
              </a:rPr>
              <a:t>If primary host controller was on the failed server:</a:t>
            </a:r>
          </a:p>
          <a:p>
            <a:pPr marL="694971" lvl="1" indent="-228600">
              <a:lnSpc>
                <a:spcPct val="90000"/>
              </a:lnSpc>
              <a:spcAft>
                <a:spcPts val="600"/>
              </a:spcAft>
            </a:pPr>
            <a:r>
              <a:rPr lang="nb-NO" sz="2000" dirty="0" smtClean="0">
                <a:gradFill>
                  <a:gsLst>
                    <a:gs pos="1250">
                      <a:srgbClr val="505050"/>
                    </a:gs>
                    <a:gs pos="99000">
                      <a:srgbClr val="505050"/>
                    </a:gs>
                  </a:gsLst>
                  <a:lin ang="5400000" scaled="0"/>
                </a:gradFill>
              </a:rPr>
              <a:t>&gt; </a:t>
            </a:r>
            <a:r>
              <a:rPr lang="en-US" sz="2000" dirty="0" smtClean="0">
                <a:gradFill>
                  <a:gsLst>
                    <a:gs pos="1250">
                      <a:srgbClr val="505050"/>
                    </a:gs>
                    <a:gs pos="99000">
                      <a:srgbClr val="505050"/>
                    </a:gs>
                  </a:gsLst>
                  <a:lin ang="5400000" scaled="0"/>
                </a:gradFill>
              </a:rPr>
              <a:t>Set-</a:t>
            </a:r>
            <a:r>
              <a:rPr lang="en-US" sz="2000" dirty="0" err="1" smtClean="0">
                <a:gradFill>
                  <a:gsLst>
                    <a:gs pos="1250">
                      <a:srgbClr val="505050"/>
                    </a:gs>
                    <a:gs pos="99000">
                      <a:srgbClr val="505050"/>
                    </a:gs>
                  </a:gsLst>
                  <a:lin ang="5400000" scaled="0"/>
                </a:gradFill>
              </a:rPr>
              <a:t>SPEnterpriseSearchPrimaryHostController</a:t>
            </a:r>
            <a:endParaRPr lang="en-US" sz="2000" dirty="0">
              <a:gradFill>
                <a:gsLst>
                  <a:gs pos="1250">
                    <a:srgbClr val="505050"/>
                  </a:gs>
                  <a:gs pos="99000">
                    <a:srgbClr val="505050"/>
                  </a:gs>
                </a:gsLst>
                <a:lin ang="5400000" scaled="0"/>
              </a:gradFill>
            </a:endParaRPr>
          </a:p>
        </p:txBody>
      </p:sp>
    </p:spTree>
    <p:extLst>
      <p:ext uri="{BB962C8B-B14F-4D97-AF65-F5344CB8AC3E}">
        <p14:creationId xmlns:p14="http://schemas.microsoft.com/office/powerpoint/2010/main" val="133706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Effect transition="in" filter="wipe(left)">
                                      <p:cBhvr>
                                        <p:cTn id="26" dur="500"/>
                                        <p:tgtEl>
                                          <p:spTgt spid="19">
                                            <p:txEl>
                                              <p:pRg st="0" end="0"/>
                                            </p:txEl>
                                          </p:spTgt>
                                        </p:tgtEl>
                                      </p:cBhvr>
                                    </p:animEffect>
                                  </p:childTnLst>
                                </p:cTn>
                              </p:par>
                              <p:par>
                                <p:cTn id="27" presetID="22" presetClass="entr" presetSubtype="8" fill="hold" nodeType="withEffect">
                                  <p:stCondLst>
                                    <p:cond delay="0"/>
                                  </p:stCondLst>
                                  <p:childTnLst>
                                    <p:set>
                                      <p:cBhvr>
                                        <p:cTn id="28" dur="1" fill="hold">
                                          <p:stCondLst>
                                            <p:cond delay="0"/>
                                          </p:stCondLst>
                                        </p:cTn>
                                        <p:tgtEl>
                                          <p:spTgt spid="19">
                                            <p:txEl>
                                              <p:pRg st="1" end="1"/>
                                            </p:txEl>
                                          </p:spTgt>
                                        </p:tgtEl>
                                        <p:attrNameLst>
                                          <p:attrName>style.visibility</p:attrName>
                                        </p:attrNameLst>
                                      </p:cBhvr>
                                      <p:to>
                                        <p:strVal val="visible"/>
                                      </p:to>
                                    </p:set>
                                    <p:animEffect transition="in" filter="wipe(left)">
                                      <p:cBhvr>
                                        <p:cTn id="29" dur="500"/>
                                        <p:tgtEl>
                                          <p:spTgt spid="19">
                                            <p:txEl>
                                              <p:pRg st="1" end="1"/>
                                            </p:txEl>
                                          </p:spTgt>
                                        </p:tgtEl>
                                      </p:cBhvr>
                                    </p:animEffect>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19">
                                            <p:txEl>
                                              <p:pRg st="2" end="2"/>
                                            </p:txEl>
                                          </p:spTgt>
                                        </p:tgtEl>
                                        <p:attrNameLst>
                                          <p:attrName>style.visibility</p:attrName>
                                        </p:attrNameLst>
                                      </p:cBhvr>
                                      <p:to>
                                        <p:strVal val="visible"/>
                                      </p:to>
                                    </p:set>
                                    <p:animEffect transition="in" filter="wipe(left)">
                                      <p:cBhvr>
                                        <p:cTn id="33" dur="500"/>
                                        <p:tgtEl>
                                          <p:spTgt spid="19">
                                            <p:txEl>
                                              <p:pRg st="2" end="2"/>
                                            </p:txEl>
                                          </p:spTgt>
                                        </p:tgtEl>
                                      </p:cBhvr>
                                    </p:animEffect>
                                  </p:childTnLst>
                                </p:cTn>
                              </p:par>
                              <p:par>
                                <p:cTn id="34" presetID="22" presetClass="entr" presetSubtype="8" fill="hold" nodeType="withEffect">
                                  <p:stCondLst>
                                    <p:cond delay="0"/>
                                  </p:stCondLst>
                                  <p:childTnLst>
                                    <p:set>
                                      <p:cBhvr>
                                        <p:cTn id="35" dur="1" fill="hold">
                                          <p:stCondLst>
                                            <p:cond delay="0"/>
                                          </p:stCondLst>
                                        </p:cTn>
                                        <p:tgtEl>
                                          <p:spTgt spid="19">
                                            <p:txEl>
                                              <p:pRg st="3" end="3"/>
                                            </p:txEl>
                                          </p:spTgt>
                                        </p:tgtEl>
                                        <p:attrNameLst>
                                          <p:attrName>style.visibility</p:attrName>
                                        </p:attrNameLst>
                                      </p:cBhvr>
                                      <p:to>
                                        <p:strVal val="visible"/>
                                      </p:to>
                                    </p:set>
                                    <p:animEffect transition="in" filter="wipe(left)">
                                      <p:cBhvr>
                                        <p:cTn id="36"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2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Replace </a:t>
            </a:r>
            <a:r>
              <a:rPr lang="nb-NO" dirty="0" smtClean="0"/>
              <a:t>a </a:t>
            </a:r>
            <a:r>
              <a:rPr lang="nb-NO" dirty="0"/>
              <a:t>failed server (with HA)</a:t>
            </a:r>
            <a:endParaRPr lang="en-US" dirty="0"/>
          </a:p>
        </p:txBody>
      </p:sp>
    </p:spTree>
    <p:extLst>
      <p:ext uri="{BB962C8B-B14F-4D97-AF65-F5344CB8AC3E}">
        <p14:creationId xmlns:p14="http://schemas.microsoft.com/office/powerpoint/2010/main" val="277549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and Restore</a:t>
            </a:r>
            <a:endParaRPr lang="en-US" dirty="0"/>
          </a:p>
        </p:txBody>
      </p:sp>
      <p:sp>
        <p:nvSpPr>
          <p:cNvPr id="3" name="Text Placeholder 2"/>
          <p:cNvSpPr>
            <a:spLocks noGrp="1"/>
          </p:cNvSpPr>
          <p:nvPr>
            <p:ph type="body" sz="quarter" idx="4294967295"/>
          </p:nvPr>
        </p:nvSpPr>
        <p:spPr>
          <a:xfrm>
            <a:off x="529660" y="1476621"/>
            <a:ext cx="11375536" cy="4530471"/>
          </a:xfrm>
          <a:prstGeom prst="rect">
            <a:avLst/>
          </a:prstGeom>
        </p:spPr>
        <p:txBody>
          <a:bodyPr/>
          <a:lstStyle/>
          <a:p>
            <a:pPr marL="0" indent="0">
              <a:buNone/>
            </a:pPr>
            <a:r>
              <a:rPr lang="en-US" dirty="0" smtClean="0"/>
              <a:t>Everything but the index is in databases(just about)</a:t>
            </a:r>
          </a:p>
          <a:p>
            <a:pPr marL="342900" lvl="1" indent="0">
              <a:buNone/>
            </a:pPr>
            <a:r>
              <a:rPr lang="en-US" dirty="0" smtClean="0"/>
              <a:t>Restore </a:t>
            </a:r>
            <a:r>
              <a:rPr lang="en-US" dirty="0"/>
              <a:t>possible to a different </a:t>
            </a:r>
            <a:r>
              <a:rPr lang="en-US" dirty="0" smtClean="0"/>
              <a:t>deployment</a:t>
            </a:r>
            <a:endParaRPr lang="en-US" dirty="0">
              <a:solidFill>
                <a:schemeClr val="tx1"/>
              </a:solidFill>
            </a:endParaRPr>
          </a:p>
          <a:p>
            <a:pPr marL="342900" lvl="1" indent="0">
              <a:buNone/>
            </a:pPr>
            <a:r>
              <a:rPr lang="en-US" dirty="0" smtClean="0"/>
              <a:t>May use B/R for standby DR location</a:t>
            </a:r>
          </a:p>
          <a:p>
            <a:pPr marL="342900" lvl="1" indent="0">
              <a:buNone/>
            </a:pPr>
            <a:r>
              <a:rPr lang="en-US" dirty="0" smtClean="0"/>
              <a:t>Restore location must have the same basic topology</a:t>
            </a:r>
            <a:endParaRPr lang="en-US" dirty="0"/>
          </a:p>
          <a:p>
            <a:pPr marL="0" indent="0">
              <a:buNone/>
            </a:pPr>
            <a:r>
              <a:rPr lang="en-US" sz="4000" dirty="0" smtClean="0">
                <a:latin typeface="+mj-lt"/>
              </a:rPr>
              <a:t>Ballpark figures</a:t>
            </a:r>
            <a:endParaRPr lang="en-US" sz="4100" dirty="0">
              <a:solidFill>
                <a:schemeClr val="tx2">
                  <a:lumMod val="40000"/>
                  <a:lumOff val="60000"/>
                </a:schemeClr>
              </a:solidFill>
              <a:latin typeface="+mj-lt"/>
            </a:endParaRPr>
          </a:p>
          <a:p>
            <a:pPr marL="342900" lvl="1" indent="0">
              <a:buNone/>
            </a:pPr>
            <a:r>
              <a:rPr lang="en-US" dirty="0" smtClean="0">
                <a:solidFill>
                  <a:schemeClr val="tx1"/>
                </a:solidFill>
              </a:rPr>
              <a:t>Min: 8 minutes to backup 10K index: 3 nodes, 2GB of data, 6 minutes restore</a:t>
            </a:r>
          </a:p>
          <a:p>
            <a:pPr marL="342900" lvl="1" indent="0">
              <a:buNone/>
            </a:pPr>
            <a:r>
              <a:rPr lang="en-US" dirty="0" smtClean="0">
                <a:solidFill>
                  <a:schemeClr val="tx1"/>
                </a:solidFill>
              </a:rPr>
              <a:t>Max: 8 hours to backup 80M index: 12 nodes, 2TB of data, 6 hours restore</a:t>
            </a:r>
          </a:p>
          <a:p>
            <a:pPr marL="342900" lvl="1" indent="0">
              <a:buNone/>
            </a:pPr>
            <a:r>
              <a:rPr lang="en-US" dirty="0" smtClean="0">
                <a:solidFill>
                  <a:schemeClr val="tx1"/>
                </a:solidFill>
              </a:rPr>
              <a:t>YMMV - test</a:t>
            </a:r>
            <a:endParaRPr lang="en-US" dirty="0" smtClean="0"/>
          </a:p>
          <a:p>
            <a:endParaRPr lang="en-US" dirty="0" smtClean="0"/>
          </a:p>
        </p:txBody>
      </p:sp>
    </p:spTree>
    <p:extLst>
      <p:ext uri="{BB962C8B-B14F-4D97-AF65-F5344CB8AC3E}">
        <p14:creationId xmlns:p14="http://schemas.microsoft.com/office/powerpoint/2010/main" val="33202038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up)">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par>
                                <p:cTn id="23" presetID="22" presetClass="entr" presetSubtype="1"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up)">
                                      <p:cBhvr>
                                        <p:cTn id="25" dur="500"/>
                                        <p:tgtEl>
                                          <p:spTgt spid="3">
                                            <p:txEl>
                                              <p:pRg st="5" end="5"/>
                                            </p:txEl>
                                          </p:spTgt>
                                        </p:tgtEl>
                                      </p:cBhvr>
                                    </p:animEffect>
                                  </p:childTnLst>
                                </p:cTn>
                              </p:par>
                              <p:par>
                                <p:cTn id="26" presetID="22" presetClass="entr" presetSubtype="1"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up)">
                                      <p:cBhvr>
                                        <p:cTn id="28" dur="500"/>
                                        <p:tgtEl>
                                          <p:spTgt spid="3">
                                            <p:txEl>
                                              <p:pRg st="6" end="6"/>
                                            </p:txEl>
                                          </p:spTgt>
                                        </p:tgtEl>
                                      </p:cBhvr>
                                    </p:animEffect>
                                  </p:childTnLst>
                                </p:cTn>
                              </p:par>
                              <p:par>
                                <p:cTn id="29" presetID="22" presetClass="entr" presetSubtype="1"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ipe(up)">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Backup and </a:t>
            </a:r>
            <a:r>
              <a:rPr lang="nb-NO" dirty="0" smtClean="0"/>
              <a:t>Restore</a:t>
            </a:r>
            <a:endParaRPr lang="nb-NO" dirty="0"/>
          </a:p>
        </p:txBody>
      </p:sp>
      <p:sp>
        <p:nvSpPr>
          <p:cNvPr id="3" name="Text Placeholder 2"/>
          <p:cNvSpPr>
            <a:spLocks noGrp="1"/>
          </p:cNvSpPr>
          <p:nvPr>
            <p:ph type="body" sz="quarter" idx="4294967295"/>
          </p:nvPr>
        </p:nvSpPr>
        <p:spPr>
          <a:xfrm>
            <a:off x="274638" y="1212850"/>
            <a:ext cx="11887200" cy="5884688"/>
          </a:xfrm>
          <a:prstGeom prst="rect">
            <a:avLst/>
          </a:prstGeom>
        </p:spPr>
        <p:txBody>
          <a:bodyPr/>
          <a:lstStyle/>
          <a:p>
            <a:pPr marL="0" indent="0">
              <a:buNone/>
            </a:pPr>
            <a:r>
              <a:rPr lang="nb-NO" dirty="0" smtClean="0"/>
              <a:t>SharePoint </a:t>
            </a:r>
            <a:r>
              <a:rPr lang="en-US" dirty="0" smtClean="0"/>
              <a:t>CA UI</a:t>
            </a:r>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PowerShell 		</a:t>
            </a:r>
          </a:p>
          <a:p>
            <a:pPr marL="0" indent="0">
              <a:buNone/>
            </a:pPr>
            <a:r>
              <a:rPr lang="en-US" i="1" dirty="0"/>
              <a:t>Backup-</a:t>
            </a:r>
            <a:r>
              <a:rPr lang="en-US" i="1" dirty="0" err="1"/>
              <a:t>SPFarm</a:t>
            </a:r>
            <a:r>
              <a:rPr lang="en-US" i="1" dirty="0"/>
              <a:t> -Directory &lt;</a:t>
            </a:r>
            <a:r>
              <a:rPr lang="en-US" i="1" dirty="0" err="1"/>
              <a:t>BackupFolder</a:t>
            </a:r>
            <a:r>
              <a:rPr lang="en-US" i="1" dirty="0"/>
              <a:t>&gt; </a:t>
            </a:r>
            <a:endParaRPr lang="en-US" i="1" dirty="0" smtClean="0"/>
          </a:p>
          <a:p>
            <a:pPr marL="0" indent="0">
              <a:buNone/>
            </a:pPr>
            <a:r>
              <a:rPr lang="en-US" i="1" dirty="0" smtClean="0"/>
              <a:t>-</a:t>
            </a:r>
            <a:r>
              <a:rPr lang="en-US" i="1" dirty="0" err="1"/>
              <a:t>BackupMethod</a:t>
            </a:r>
            <a:r>
              <a:rPr lang="en-US" i="1" dirty="0"/>
              <a:t> {Full | Differential} </a:t>
            </a:r>
            <a:endParaRPr lang="en-US" i="1" dirty="0" smtClean="0"/>
          </a:p>
          <a:p>
            <a:pPr marL="0" indent="0">
              <a:buNone/>
            </a:pPr>
            <a:r>
              <a:rPr lang="en-US" i="1" dirty="0" smtClean="0"/>
              <a:t>-</a:t>
            </a:r>
            <a:r>
              <a:rPr lang="en-US" i="1" dirty="0"/>
              <a:t>Item “&lt;</a:t>
            </a:r>
            <a:r>
              <a:rPr lang="en-US" i="1" dirty="0" err="1"/>
              <a:t>SearchServiceApplicationName</a:t>
            </a:r>
            <a:r>
              <a:rPr lang="en-US" i="1" dirty="0"/>
              <a:t>&gt;”</a:t>
            </a:r>
            <a:endParaRPr lang="en-US" i="1" dirty="0" smtClean="0"/>
          </a:p>
          <a:p>
            <a:pPr lvl="1"/>
            <a:endParaRPr lang="en-US" dirty="0"/>
          </a:p>
        </p:txBody>
      </p:sp>
      <p:pic>
        <p:nvPicPr>
          <p:cNvPr id="4" name="Picture 3"/>
          <p:cNvPicPr>
            <a:picLocks noChangeAspect="1"/>
          </p:cNvPicPr>
          <p:nvPr/>
        </p:nvPicPr>
        <p:blipFill>
          <a:blip r:embed="rId3"/>
          <a:stretch>
            <a:fillRect/>
          </a:stretch>
        </p:blipFill>
        <p:spPr>
          <a:xfrm>
            <a:off x="6065837" y="554851"/>
            <a:ext cx="5744377" cy="3172268"/>
          </a:xfrm>
          <a:prstGeom prst="rect">
            <a:avLst/>
          </a:prstGeom>
        </p:spPr>
      </p:pic>
    </p:spTree>
    <p:extLst>
      <p:ext uri="{BB962C8B-B14F-4D97-AF65-F5344CB8AC3E}">
        <p14:creationId xmlns:p14="http://schemas.microsoft.com/office/powerpoint/2010/main" val="241798517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does the standard backup work?</a:t>
            </a:r>
            <a:endParaRPr lang="en-US" dirty="0"/>
          </a:p>
        </p:txBody>
      </p:sp>
      <p:sp>
        <p:nvSpPr>
          <p:cNvPr id="2" name="Text Placeholder 1"/>
          <p:cNvSpPr>
            <a:spLocks noGrp="1"/>
          </p:cNvSpPr>
          <p:nvPr>
            <p:ph type="body" sz="quarter" idx="4294967295"/>
          </p:nvPr>
        </p:nvSpPr>
        <p:spPr>
          <a:xfrm>
            <a:off x="529660" y="1476621"/>
            <a:ext cx="11375536" cy="4727448"/>
          </a:xfrm>
          <a:prstGeom prst="rect">
            <a:avLst/>
          </a:prstGeom>
        </p:spPr>
        <p:txBody>
          <a:bodyPr/>
          <a:lstStyle/>
          <a:p>
            <a:pPr marL="0" indent="0">
              <a:buNone/>
            </a:pPr>
            <a:r>
              <a:rPr lang="nb-NO" dirty="0" smtClean="0"/>
              <a:t>Consistent across all DBs and index</a:t>
            </a:r>
            <a:endParaRPr lang="en-US" dirty="0" smtClean="0"/>
          </a:p>
          <a:p>
            <a:pPr marL="0" indent="0">
              <a:buNone/>
            </a:pPr>
            <a:r>
              <a:rPr lang="en-US" dirty="0" smtClean="0"/>
              <a:t>Index backup phase 1</a:t>
            </a:r>
          </a:p>
          <a:p>
            <a:pPr marL="342900" lvl="1" indent="0">
              <a:buNone/>
            </a:pPr>
            <a:r>
              <a:rPr lang="en-US" dirty="0" smtClean="0"/>
              <a:t>Backup the index – indexing paused – feeding continues – content updates persisted to the journal</a:t>
            </a:r>
          </a:p>
          <a:p>
            <a:pPr marL="0" indent="0">
              <a:buNone/>
            </a:pPr>
            <a:r>
              <a:rPr lang="en-US" dirty="0" smtClean="0"/>
              <a:t>Index backup phase 2</a:t>
            </a:r>
          </a:p>
          <a:p>
            <a:pPr marL="342900" lvl="1" indent="0">
              <a:buNone/>
            </a:pPr>
            <a:r>
              <a:rPr lang="en-US" dirty="0" smtClean="0"/>
              <a:t>Backup the journal – content updates since phase 1 started – feeding paused</a:t>
            </a:r>
          </a:p>
          <a:p>
            <a:pPr marL="0" indent="0">
              <a:buNone/>
            </a:pPr>
            <a:r>
              <a:rPr lang="en-US" dirty="0" smtClean="0"/>
              <a:t>Continued </a:t>
            </a:r>
            <a:r>
              <a:rPr lang="en-US" dirty="0"/>
              <a:t>operations during </a:t>
            </a:r>
            <a:r>
              <a:rPr lang="en-US" dirty="0" smtClean="0"/>
              <a:t>backup</a:t>
            </a:r>
          </a:p>
          <a:p>
            <a:pPr marL="342900" lvl="1" indent="0">
              <a:buNone/>
            </a:pPr>
            <a:r>
              <a:rPr lang="en-US" dirty="0" smtClean="0"/>
              <a:t>Queries continue to work throughout the backup</a:t>
            </a:r>
          </a:p>
          <a:p>
            <a:pPr marL="342900" lvl="1" indent="0">
              <a:buNone/>
            </a:pPr>
            <a:r>
              <a:rPr lang="en-US" dirty="0" smtClean="0"/>
              <a:t>Crawl is paused for ~10% of the overall backup time</a:t>
            </a:r>
          </a:p>
        </p:txBody>
      </p:sp>
    </p:spTree>
    <p:extLst>
      <p:ext uri="{BB962C8B-B14F-4D97-AF65-F5344CB8AC3E}">
        <p14:creationId xmlns:p14="http://schemas.microsoft.com/office/powerpoint/2010/main" val="1205864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up)">
                                      <p:cBhvr>
                                        <p:cTn id="7" dur="500"/>
                                        <p:tgtEl>
                                          <p:spTgt spid="2">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up)">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up)">
                                      <p:cBhvr>
                                        <p:cTn id="15" dur="500"/>
                                        <p:tgtEl>
                                          <p:spTgt spid="2">
                                            <p:txEl>
                                              <p:pRg st="3" end="3"/>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up)">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wipe(up)">
                                      <p:cBhvr>
                                        <p:cTn id="23" dur="500"/>
                                        <p:tgtEl>
                                          <p:spTgt spid="2">
                                            <p:txEl>
                                              <p:pRg st="5" end="5"/>
                                            </p:txEl>
                                          </p:spTgt>
                                        </p:tgtEl>
                                      </p:cBhvr>
                                    </p:animEffect>
                                  </p:childTnLst>
                                </p:cTn>
                              </p:par>
                              <p:par>
                                <p:cTn id="24" presetID="22" presetClass="entr" presetSubtype="1" fill="hold" nodeType="withEffect">
                                  <p:stCondLst>
                                    <p:cond delay="0"/>
                                  </p:stCondLst>
                                  <p:childTnLst>
                                    <p:set>
                                      <p:cBhvr>
                                        <p:cTn id="25" dur="1" fill="hold">
                                          <p:stCondLst>
                                            <p:cond delay="0"/>
                                          </p:stCondLst>
                                        </p:cTn>
                                        <p:tgtEl>
                                          <p:spTgt spid="2">
                                            <p:txEl>
                                              <p:pRg st="6" end="6"/>
                                            </p:txEl>
                                          </p:spTgt>
                                        </p:tgtEl>
                                        <p:attrNameLst>
                                          <p:attrName>style.visibility</p:attrName>
                                        </p:attrNameLst>
                                      </p:cBhvr>
                                      <p:to>
                                        <p:strVal val="visible"/>
                                      </p:to>
                                    </p:set>
                                    <p:animEffect transition="in" filter="wipe(up)">
                                      <p:cBhvr>
                                        <p:cTn id="26" dur="500"/>
                                        <p:tgtEl>
                                          <p:spTgt spid="2">
                                            <p:txEl>
                                              <p:pRg st="6" end="6"/>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Effect transition="in" filter="wipe(up)">
                                      <p:cBhvr>
                                        <p:cTn id="29"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Backup</a:t>
            </a:r>
            <a:endParaRPr lang="en-US" dirty="0"/>
          </a:p>
        </p:txBody>
      </p:sp>
    </p:spTree>
    <p:extLst>
      <p:ext uri="{BB962C8B-B14F-4D97-AF65-F5344CB8AC3E}">
        <p14:creationId xmlns:p14="http://schemas.microsoft.com/office/powerpoint/2010/main" val="4083117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122237" y="1725312"/>
            <a:ext cx="11900407" cy="1116929"/>
          </a:xfrm>
          <a:prstGeom prst="rect">
            <a:avLst/>
          </a:prstGeom>
          <a:solidFill>
            <a:schemeClr val="accent4"/>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nb-NO" sz="3264" b="1" spc="-71" dirty="0" smtClean="0">
                <a:gradFill>
                  <a:gsLst>
                    <a:gs pos="0">
                      <a:srgbClr val="FFFFFF"/>
                    </a:gs>
                    <a:gs pos="100000">
                      <a:srgbClr val="FFFFFF"/>
                    </a:gs>
                  </a:gsLst>
                  <a:lin ang="5400000" scaled="0"/>
                </a:gradFill>
                <a:latin typeface="Segoe UI Light"/>
              </a:rPr>
              <a:t>Survival Guide (TechNet Wiki)</a:t>
            </a:r>
          </a:p>
          <a:p>
            <a:r>
              <a:rPr lang="en-US" sz="1800" spc="-71" dirty="0">
                <a:solidFill>
                  <a:srgbClr val="F26522"/>
                </a:solidFill>
                <a:latin typeface="Segoe UI Light"/>
                <a:hlinkClick r:id="rId3"/>
              </a:rPr>
              <a:t>http://</a:t>
            </a:r>
            <a:r>
              <a:rPr lang="en-US" sz="1800" spc="-71" dirty="0" smtClean="0">
                <a:solidFill>
                  <a:srgbClr val="F26522"/>
                </a:solidFill>
                <a:latin typeface="Segoe UI Light"/>
                <a:hlinkClick r:id="rId3"/>
              </a:rPr>
              <a:t>social.technet.microsoft.com/wiki/contents/articles/14382.survival-guide-sharepoint-2013-and-enterprise-search-sp2013es.aspx</a:t>
            </a:r>
            <a:endParaRPr lang="en-US" sz="1800" spc="-71" dirty="0">
              <a:solidFill>
                <a:srgbClr val="F26522"/>
              </a:solidFill>
              <a:latin typeface="Segoe UI Light"/>
            </a:endParaRPr>
          </a:p>
        </p:txBody>
      </p:sp>
      <p:sp>
        <p:nvSpPr>
          <p:cNvPr id="7" name="Text Placeholder 4"/>
          <p:cNvSpPr txBox="1">
            <a:spLocks/>
          </p:cNvSpPr>
          <p:nvPr/>
        </p:nvSpPr>
        <p:spPr>
          <a:xfrm>
            <a:off x="122237" y="2946962"/>
            <a:ext cx="11900407" cy="1116929"/>
          </a:xfrm>
          <a:prstGeom prst="rect">
            <a:avLst/>
          </a:prstGeom>
          <a:solidFill>
            <a:srgbClr val="505050"/>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b="1" spc="-71" dirty="0">
                <a:gradFill>
                  <a:gsLst>
                    <a:gs pos="0">
                      <a:srgbClr val="FFFFFF"/>
                    </a:gs>
                    <a:gs pos="100000">
                      <a:srgbClr val="FFFFFF"/>
                    </a:gs>
                  </a:gsLst>
                  <a:lin ang="5400000" scaled="0"/>
                </a:gradFill>
                <a:latin typeface="Segoe UI Light"/>
              </a:rPr>
              <a:t>TechNet Documentation</a:t>
            </a:r>
          </a:p>
          <a:p>
            <a:pPr>
              <a:lnSpc>
                <a:spcPct val="100000"/>
              </a:lnSpc>
              <a:spcBef>
                <a:spcPts val="0"/>
              </a:spcBef>
              <a:buSzTx/>
            </a:pPr>
            <a:r>
              <a:rPr lang="en-US" sz="2040" spc="-71" dirty="0" smtClean="0">
                <a:solidFill>
                  <a:srgbClr val="012654">
                    <a:lumMod val="40000"/>
                    <a:lumOff val="60000"/>
                  </a:srgbClr>
                </a:solidFill>
                <a:latin typeface="Segoe UI"/>
                <a:hlinkClick r:id="rId4"/>
              </a:rPr>
              <a:t>http</a:t>
            </a:r>
            <a:r>
              <a:rPr lang="en-US" sz="2040" spc="-71" dirty="0">
                <a:solidFill>
                  <a:srgbClr val="012654">
                    <a:lumMod val="40000"/>
                    <a:lumOff val="60000"/>
                  </a:srgbClr>
                </a:solidFill>
                <a:latin typeface="Segoe UI"/>
                <a:hlinkClick r:id="rId4"/>
              </a:rPr>
              <a:t>://technet.microsoft.com/en-us/library/cc303422(v=office.15).aspx</a:t>
            </a:r>
            <a:endParaRPr lang="en-US" sz="2040" spc="-71" dirty="0">
              <a:solidFill>
                <a:srgbClr val="012654">
                  <a:lumMod val="40000"/>
                  <a:lumOff val="60000"/>
                </a:srgbClr>
              </a:solidFill>
              <a:latin typeface="Segoe UI"/>
            </a:endParaRPr>
          </a:p>
        </p:txBody>
      </p:sp>
      <p:sp>
        <p:nvSpPr>
          <p:cNvPr id="5" name="Title 4"/>
          <p:cNvSpPr>
            <a:spLocks noGrp="1"/>
          </p:cNvSpPr>
          <p:nvPr>
            <p:ph type="title"/>
          </p:nvPr>
        </p:nvSpPr>
        <p:spPr/>
        <p:txBody>
          <a:bodyPr/>
          <a:lstStyle/>
          <a:p>
            <a:r>
              <a:rPr lang="en-US" dirty="0"/>
              <a:t>Related </a:t>
            </a:r>
            <a:r>
              <a:rPr lang="en-US" dirty="0" smtClean="0"/>
              <a:t>Resources</a:t>
            </a:r>
            <a:endParaRPr lang="en-US" dirty="0"/>
          </a:p>
        </p:txBody>
      </p:sp>
    </p:spTree>
    <p:extLst>
      <p:ext uri="{BB962C8B-B14F-4D97-AF65-F5344CB8AC3E}">
        <p14:creationId xmlns:p14="http://schemas.microsoft.com/office/powerpoint/2010/main" val="426594120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TechNet content</a:t>
            </a:r>
            <a:endParaRPr lang="en-US" dirty="0"/>
          </a:p>
        </p:txBody>
      </p:sp>
      <p:sp>
        <p:nvSpPr>
          <p:cNvPr id="3" name="Text Placeholder 2"/>
          <p:cNvSpPr>
            <a:spLocks noGrp="1"/>
          </p:cNvSpPr>
          <p:nvPr>
            <p:ph type="body" sz="quarter" idx="4294967295"/>
          </p:nvPr>
        </p:nvSpPr>
        <p:spPr>
          <a:xfrm>
            <a:off x="274638" y="1212850"/>
            <a:ext cx="11887200" cy="4462760"/>
          </a:xfrm>
          <a:prstGeom prst="rect">
            <a:avLst/>
          </a:prstGeom>
        </p:spPr>
        <p:txBody>
          <a:bodyPr/>
          <a:lstStyle/>
          <a:p>
            <a:r>
              <a:rPr lang="nb-NO" dirty="0" smtClean="0"/>
              <a:t>Search Administration</a:t>
            </a:r>
          </a:p>
          <a:p>
            <a:pPr lvl="1"/>
            <a:r>
              <a:rPr lang="en-US" dirty="0" smtClean="0">
                <a:hlinkClick r:id="rId2"/>
              </a:rPr>
              <a:t>Administer search in SharePoint Server 2013</a:t>
            </a:r>
            <a:endParaRPr lang="nb-NO" dirty="0" smtClean="0"/>
          </a:p>
          <a:p>
            <a:r>
              <a:rPr lang="nb-NO" dirty="0" smtClean="0"/>
              <a:t>Search Topology</a:t>
            </a:r>
          </a:p>
          <a:p>
            <a:pPr lvl="1"/>
            <a:r>
              <a:rPr lang="en-US" dirty="0" smtClean="0">
                <a:hlinkClick r:id="rId3"/>
              </a:rPr>
              <a:t>Scale search for performance and availability in SharePoint Server 2013</a:t>
            </a:r>
            <a:endParaRPr lang="en-US" dirty="0" smtClean="0"/>
          </a:p>
          <a:p>
            <a:pPr lvl="1"/>
            <a:r>
              <a:rPr lang="en-US" dirty="0" smtClean="0">
                <a:hlinkClick r:id="rId4"/>
              </a:rPr>
              <a:t>Technical diagrams for SharePoint 2013</a:t>
            </a:r>
            <a:endParaRPr lang="en-US" dirty="0" smtClean="0"/>
          </a:p>
          <a:p>
            <a:pPr lvl="1"/>
            <a:r>
              <a:rPr lang="en-US" dirty="0" smtClean="0">
                <a:hlinkClick r:id="rId5"/>
              </a:rPr>
              <a:t>Manage the search topology in SharePoint Server 2013</a:t>
            </a:r>
            <a:endParaRPr lang="en-US" dirty="0" smtClean="0"/>
          </a:p>
          <a:p>
            <a:pPr lvl="1"/>
            <a:r>
              <a:rPr lang="nb-NO" dirty="0" smtClean="0">
                <a:hlinkClick r:id="rId6"/>
              </a:rPr>
              <a:t>Get-SPEnterpriseSearchStatus</a:t>
            </a:r>
            <a:endParaRPr lang="nb-NO" dirty="0" smtClean="0"/>
          </a:p>
          <a:p>
            <a:r>
              <a:rPr lang="nb-NO" dirty="0" smtClean="0"/>
              <a:t>Backup/Restore</a:t>
            </a:r>
          </a:p>
          <a:p>
            <a:pPr lvl="1"/>
            <a:r>
              <a:rPr lang="en-US" dirty="0" smtClean="0">
                <a:hlinkClick r:id="rId7"/>
              </a:rPr>
              <a:t>Back up Search service applications in SharePoint 2013</a:t>
            </a:r>
            <a:endParaRPr lang="en-US" dirty="0" smtClean="0"/>
          </a:p>
          <a:p>
            <a:pPr lvl="1"/>
            <a:r>
              <a:rPr lang="en-US" dirty="0" smtClean="0">
                <a:hlinkClick r:id="rId8"/>
              </a:rPr>
              <a:t>Overview of SharePoint Foundation and the Volume Shadow Copy Service</a:t>
            </a:r>
            <a:endParaRPr lang="en-US" dirty="0"/>
          </a:p>
        </p:txBody>
      </p:sp>
    </p:spTree>
    <p:extLst>
      <p:ext uri="{BB962C8B-B14F-4D97-AF65-F5344CB8AC3E}">
        <p14:creationId xmlns:p14="http://schemas.microsoft.com/office/powerpoint/2010/main" val="28512082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7812274" y="5951749"/>
            <a:ext cx="1225363" cy="7453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 </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22253"/>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389874"/>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986319"/>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Crawl</a:t>
            </a:r>
          </a:p>
        </p:txBody>
      </p:sp>
      <p:sp>
        <p:nvSpPr>
          <p:cNvPr id="62" name="Can 61"/>
          <p:cNvSpPr/>
          <p:nvPr/>
        </p:nvSpPr>
        <p:spPr bwMode="auto">
          <a:xfrm>
            <a:off x="7951600" y="4640262"/>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Search Admin DB</a:t>
            </a:r>
          </a:p>
        </p:txBody>
      </p:sp>
      <p:sp>
        <p:nvSpPr>
          <p:cNvPr id="65" name="Can 64"/>
          <p:cNvSpPr/>
          <p:nvPr/>
        </p:nvSpPr>
        <p:spPr bwMode="auto">
          <a:xfrm>
            <a:off x="3538263" y="512257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630145"/>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flipV="1">
            <a:off x="8406825" y="5339359"/>
            <a:ext cx="21558" cy="650624"/>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11581"/>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5935245"/>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71" name="Rectangle 70"/>
          <p:cNvSpPr/>
          <p:nvPr/>
        </p:nvSpPr>
        <p:spPr>
          <a:xfrm>
            <a:off x="10486587" y="4355364"/>
            <a:ext cx="2375213" cy="1077218"/>
          </a:xfrm>
          <a:prstGeom prst="rect">
            <a:avLst/>
          </a:prstGeom>
        </p:spPr>
        <p:txBody>
          <a:bodyPr wrap="square">
            <a:spAutoFit/>
          </a:bodyPr>
          <a:lstStyle/>
          <a:p>
            <a:pPr marL="449580"/>
            <a:r>
              <a:rPr lang="en-US" sz="1600" dirty="0" smtClean="0">
                <a:solidFill>
                  <a:srgbClr val="008272"/>
                </a:solidFill>
                <a:ea typeface="Calibri" panose="020F0502020204030204" pitchFamily="34" charset="0"/>
                <a:cs typeface="Times New Roman" panose="02020603050405020304" pitchFamily="18" charset="0"/>
              </a:rPr>
              <a:t>SharePoint</a:t>
            </a:r>
          </a:p>
          <a:p>
            <a:pPr marL="449580"/>
            <a:r>
              <a:rPr lang="en-US" sz="1600" dirty="0" smtClean="0">
                <a:solidFill>
                  <a:srgbClr val="008272"/>
                </a:solidFill>
                <a:cs typeface="Times New Roman" panose="02020603050405020304" pitchFamily="18" charset="0"/>
              </a:rPr>
              <a:t>SP Apps</a:t>
            </a:r>
          </a:p>
          <a:p>
            <a:pPr marL="449580"/>
            <a:r>
              <a:rPr lang="en-US" sz="1600" dirty="0" smtClean="0">
                <a:solidFill>
                  <a:srgbClr val="008272"/>
                </a:solidFill>
                <a:cs typeface="Times New Roman" panose="02020603050405020304" pitchFamily="18" charset="0"/>
              </a:rPr>
              <a:t>Devices</a:t>
            </a:r>
          </a:p>
          <a:p>
            <a:pPr marL="449580"/>
            <a:r>
              <a:rPr lang="en-US" sz="1600" dirty="0" smtClean="0">
                <a:solidFill>
                  <a:srgbClr val="008272"/>
                </a:solidFill>
                <a:cs typeface="Times New Roman" panose="02020603050405020304" pitchFamily="18" charset="0"/>
              </a:rPr>
              <a:t>Non-SP UX</a:t>
            </a: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529823"/>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478749"/>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142125" y="4290853"/>
            <a:ext cx="2375213" cy="2062103"/>
          </a:xfrm>
          <a:prstGeom prst="rect">
            <a:avLst/>
          </a:prstGeom>
        </p:spPr>
        <p:txBody>
          <a:bodyPr wrap="square">
            <a:spAutoFit/>
          </a:bodyPr>
          <a:lstStyle/>
          <a:p>
            <a:pPr marL="449580"/>
            <a:r>
              <a:rPr lang="en-US" sz="1600" dirty="0" smtClean="0">
                <a:solidFill>
                  <a:srgbClr val="008272"/>
                </a:solidFill>
                <a:ea typeface="Calibri" panose="020F0502020204030204" pitchFamily="34" charset="0"/>
                <a:cs typeface="Times New Roman" panose="02020603050405020304" pitchFamily="18" charset="0"/>
              </a:rPr>
              <a:t>HTTP</a:t>
            </a:r>
          </a:p>
          <a:p>
            <a:pPr marL="449580"/>
            <a:r>
              <a:rPr lang="en-US" sz="1600" dirty="0" smtClean="0">
                <a:solidFill>
                  <a:srgbClr val="008272"/>
                </a:solidFill>
                <a:ea typeface="Calibri" panose="020F0502020204030204" pitchFamily="34" charset="0"/>
                <a:cs typeface="Times New Roman" panose="02020603050405020304" pitchFamily="18" charset="0"/>
              </a:rPr>
              <a:t>File </a:t>
            </a:r>
            <a:r>
              <a:rPr lang="en-US" sz="1600" dirty="0">
                <a:solidFill>
                  <a:srgbClr val="008272"/>
                </a:solidFill>
                <a:ea typeface="Calibri" panose="020F0502020204030204" pitchFamily="34" charset="0"/>
                <a:cs typeface="Times New Roman" panose="02020603050405020304" pitchFamily="18" charset="0"/>
              </a:rPr>
              <a:t>shares</a:t>
            </a:r>
          </a:p>
          <a:p>
            <a:pPr marL="449580"/>
            <a:r>
              <a:rPr lang="en-US" sz="1600" dirty="0">
                <a:solidFill>
                  <a:srgbClr val="008272"/>
                </a:solidFill>
                <a:ea typeface="Calibri" panose="020F0502020204030204" pitchFamily="34" charset="0"/>
                <a:cs typeface="Times New Roman" panose="02020603050405020304" pitchFamily="18" charset="0"/>
              </a:rPr>
              <a:t>SharePoint</a:t>
            </a:r>
          </a:p>
          <a:p>
            <a:pPr marL="449580"/>
            <a:r>
              <a:rPr lang="en-US" sz="1600" dirty="0">
                <a:solidFill>
                  <a:srgbClr val="008272"/>
                </a:solidFill>
                <a:ea typeface="Calibri" panose="020F0502020204030204" pitchFamily="34" charset="0"/>
                <a:cs typeface="Times New Roman" panose="02020603050405020304" pitchFamily="18" charset="0"/>
              </a:rPr>
              <a:t>User profiles</a:t>
            </a:r>
          </a:p>
          <a:p>
            <a:pPr marL="449580"/>
            <a:r>
              <a:rPr lang="en-US" sz="1600" dirty="0" smtClean="0">
                <a:solidFill>
                  <a:srgbClr val="008272"/>
                </a:solidFill>
                <a:ea typeface="Calibri" panose="020F0502020204030204" pitchFamily="34" charset="0"/>
                <a:cs typeface="Times New Roman" panose="02020603050405020304" pitchFamily="18" charset="0"/>
              </a:rPr>
              <a:t>Lotus </a:t>
            </a:r>
            <a:r>
              <a:rPr lang="en-US" sz="1600" dirty="0">
                <a:solidFill>
                  <a:srgbClr val="008272"/>
                </a:solidFill>
                <a:ea typeface="Calibri" panose="020F0502020204030204" pitchFamily="34" charset="0"/>
                <a:cs typeface="Times New Roman" panose="02020603050405020304" pitchFamily="18" charset="0"/>
              </a:rPr>
              <a:t>Notes </a:t>
            </a:r>
          </a:p>
          <a:p>
            <a:pPr marL="449580"/>
            <a:r>
              <a:rPr lang="en-US" sz="1600" dirty="0" smtClean="0">
                <a:solidFill>
                  <a:srgbClr val="008272"/>
                </a:solidFill>
                <a:ea typeface="Calibri" panose="020F0502020204030204" pitchFamily="34" charset="0"/>
                <a:cs typeface="Times New Roman" panose="02020603050405020304" pitchFamily="18" charset="0"/>
              </a:rPr>
              <a:t>Documentum</a:t>
            </a:r>
          </a:p>
          <a:p>
            <a:pPr marL="449580"/>
            <a:r>
              <a:rPr lang="en-US" sz="1600" dirty="0">
                <a:solidFill>
                  <a:srgbClr val="008272"/>
                </a:solidFill>
                <a:ea typeface="Calibri" panose="020F0502020204030204" pitchFamily="34" charset="0"/>
                <a:cs typeface="Times New Roman" panose="02020603050405020304" pitchFamily="18" charset="0"/>
              </a:rPr>
              <a:t>Exchange folders</a:t>
            </a:r>
          </a:p>
          <a:p>
            <a:pPr marL="449580"/>
            <a:r>
              <a:rPr lang="en-US" sz="1600" dirty="0" smtClean="0">
                <a:solidFill>
                  <a:srgbClr val="008272"/>
                </a:solidFill>
                <a:ea typeface="Calibri" panose="020F0502020204030204" pitchFamily="34" charset="0"/>
                <a:cs typeface="Times New Roman" panose="02020603050405020304" pitchFamily="18" charset="0"/>
              </a:rPr>
              <a:t>Custom - BCS</a:t>
            </a:r>
            <a:endParaRPr lang="en-US" sz="1600" dirty="0">
              <a:solidFill>
                <a:srgbClr val="008272"/>
              </a:solidFill>
            </a:endParaRPr>
          </a:p>
        </p:txBody>
      </p:sp>
      <p:grpSp>
        <p:nvGrpSpPr>
          <p:cNvPr id="7" name="Group 6"/>
          <p:cNvGrpSpPr/>
          <p:nvPr/>
        </p:nvGrpSpPr>
        <p:grpSpPr>
          <a:xfrm>
            <a:off x="9144758" y="1301432"/>
            <a:ext cx="3291718" cy="862193"/>
            <a:chOff x="9144758" y="1301432"/>
            <a:chExt cx="3291718" cy="862193"/>
          </a:xfrm>
        </p:grpSpPr>
        <p:sp>
          <p:nvSpPr>
            <p:cNvPr id="64" name="Rectangle 63"/>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74" name="Rectangle 73"/>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smtClean="0">
                  <a:solidFill>
                    <a:srgbClr val="3F3F3F"/>
                  </a:solidFill>
                </a:rPr>
                <a:t>Search topology components</a:t>
              </a:r>
              <a:endParaRPr lang="en-US" sz="1400" dirty="0">
                <a:solidFill>
                  <a:srgbClr val="3F3F3F"/>
                </a:solidFill>
              </a:endParaRPr>
            </a:p>
          </p:txBody>
        </p:sp>
      </p:grpSp>
      <p:sp>
        <p:nvSpPr>
          <p:cNvPr id="5" name="Right Arrow 4"/>
          <p:cNvSpPr/>
          <p:nvPr/>
        </p:nvSpPr>
        <p:spPr bwMode="auto">
          <a:xfrm>
            <a:off x="2047990" y="1768238"/>
            <a:ext cx="4098239" cy="648904"/>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Content</a:t>
            </a:r>
            <a:endParaRPr lang="en-US" sz="2000" b="1" dirty="0">
              <a:gradFill>
                <a:gsLst>
                  <a:gs pos="0">
                    <a:srgbClr val="FFFFFF"/>
                  </a:gs>
                  <a:gs pos="100000">
                    <a:srgbClr val="FFFFFF"/>
                  </a:gs>
                </a:gsLst>
                <a:lin ang="5400000" scaled="0"/>
              </a:gradFill>
            </a:endParaRPr>
          </a:p>
        </p:txBody>
      </p:sp>
      <p:sp>
        <p:nvSpPr>
          <p:cNvPr id="8" name="Left Arrow 7"/>
          <p:cNvSpPr/>
          <p:nvPr/>
        </p:nvSpPr>
        <p:spPr bwMode="auto">
          <a:xfrm>
            <a:off x="6146228" y="1769070"/>
            <a:ext cx="2871151" cy="648904"/>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Query</a:t>
            </a:r>
            <a:endParaRPr lang="en-US" sz="2000" b="1" dirty="0">
              <a:gradFill>
                <a:gsLst>
                  <a:gs pos="0">
                    <a:srgbClr val="FFFFFF"/>
                  </a:gs>
                  <a:gs pos="100000">
                    <a:srgbClr val="FFFFFF"/>
                  </a:gs>
                </a:gsLst>
                <a:lin ang="5400000" scaled="0"/>
              </a:gradFill>
            </a:endParaRPr>
          </a:p>
        </p:txBody>
      </p:sp>
      <p:sp>
        <p:nvSpPr>
          <p:cNvPr id="57" name="Rounded Rectangle 56"/>
          <p:cNvSpPr/>
          <p:nvPr/>
        </p:nvSpPr>
        <p:spPr bwMode="auto">
          <a:xfrm>
            <a:off x="3389819" y="4716462"/>
            <a:ext cx="3980545" cy="2073255"/>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a:xfrm>
            <a:off x="1979514" y="2354262"/>
            <a:ext cx="7094908" cy="4512400"/>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Tree>
    <p:extLst>
      <p:ext uri="{BB962C8B-B14F-4D97-AF65-F5344CB8AC3E}">
        <p14:creationId xmlns:p14="http://schemas.microsoft.com/office/powerpoint/2010/main" val="3148736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5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910438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4555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372698" y="1482311"/>
            <a:ext cx="6913229" cy="5434012"/>
          </a:xfrm>
          <a:prstGeom prst="rect">
            <a:avLst/>
          </a:prstGeom>
        </p:spPr>
      </p:pic>
      <p:grpSp>
        <p:nvGrpSpPr>
          <p:cNvPr id="28" name="Group 27"/>
          <p:cNvGrpSpPr/>
          <p:nvPr/>
        </p:nvGrpSpPr>
        <p:grpSpPr>
          <a:xfrm>
            <a:off x="3671759" y="4792662"/>
            <a:ext cx="8718678" cy="2173993"/>
            <a:chOff x="3625950" y="4902230"/>
            <a:chExt cx="8856984" cy="2123425"/>
          </a:xfrm>
        </p:grpSpPr>
        <p:sp>
          <p:nvSpPr>
            <p:cNvPr id="29" name="Rectangle 28"/>
            <p:cNvSpPr/>
            <p:nvPr/>
          </p:nvSpPr>
          <p:spPr bwMode="auto">
            <a:xfrm>
              <a:off x="3625950" y="4902230"/>
              <a:ext cx="8856984" cy="2123425"/>
            </a:xfrm>
            <a:prstGeom prst="rect">
              <a:avLst/>
            </a:prstGeom>
            <a:solidFill>
              <a:schemeClr val="bg1">
                <a:lumMod val="20000"/>
                <a:lumOff val="80000"/>
              </a:schemeClr>
            </a:solidFill>
            <a:ln>
              <a:solidFill>
                <a:schemeClr val="bg1">
                  <a:lumMod val="40000"/>
                  <a:lumOff val="60000"/>
                </a:schemeClr>
              </a:solidFill>
              <a:headEnd type="none" w="med" len="med"/>
              <a:tailEnd type="none" w="med" len="med"/>
            </a:ln>
            <a:effectLst>
              <a:innerShdw blurRad="63500" dist="114300" dir="13500000">
                <a:prstClr val="black">
                  <a:alpha val="50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FFFFFF">
                    <a:lumMod val="75000"/>
                  </a:srgbClr>
                </a:solidFill>
                <a:ea typeface="Segoe UI" pitchFamily="34" charset="0"/>
                <a:cs typeface="Segoe UI" pitchFamily="34" charset="0"/>
              </a:endParaRPr>
            </a:p>
          </p:txBody>
        </p:sp>
        <p:sp>
          <p:nvSpPr>
            <p:cNvPr id="30" name="TextBox 29"/>
            <p:cNvSpPr txBox="1"/>
            <p:nvPr/>
          </p:nvSpPr>
          <p:spPr>
            <a:xfrm>
              <a:off x="3886047" y="5009430"/>
              <a:ext cx="4449488" cy="1711238"/>
            </a:xfrm>
            <a:prstGeom prst="rect">
              <a:avLst/>
            </a:prstGeom>
            <a:noFill/>
          </p:spPr>
          <p:txBody>
            <a:bodyPr wrap="none" lIns="182880" tIns="146304" rIns="182880" bIns="146304" rtlCol="0">
              <a:spAutoFit/>
            </a:bodyPr>
            <a:lstStyle/>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New-SPEnterpriseSearchTopology</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New-SPEnterpriseSearchCrawlComponent</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New-SPEnterpriseSearchIndexComponent</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Set-SPEnterpriseSearchTopology </a:t>
              </a:r>
              <a:endParaRPr lang="en-US" sz="1600" dirty="0" err="1" smtClean="0">
                <a:solidFill>
                  <a:srgbClr val="FFFFFF">
                    <a:lumMod val="50000"/>
                  </a:srgbClr>
                </a:solidFill>
              </a:endParaRPr>
            </a:p>
          </p:txBody>
        </p:sp>
      </p:grpSp>
      <p:sp>
        <p:nvSpPr>
          <p:cNvPr id="2" name="Title 1"/>
          <p:cNvSpPr>
            <a:spLocks noGrp="1"/>
          </p:cNvSpPr>
          <p:nvPr>
            <p:ph type="title"/>
          </p:nvPr>
        </p:nvSpPr>
        <p:spPr/>
        <p:txBody>
          <a:bodyPr/>
          <a:lstStyle/>
          <a:p>
            <a:r>
              <a:rPr lang="nb-NO" dirty="0" smtClean="0"/>
              <a:t>SharePoint Search </a:t>
            </a:r>
            <a:r>
              <a:rPr lang="nb-NO" dirty="0"/>
              <a:t>Topology</a:t>
            </a:r>
            <a:endParaRPr lang="en-US" dirty="0"/>
          </a:p>
        </p:txBody>
      </p:sp>
      <p:sp>
        <p:nvSpPr>
          <p:cNvPr id="3" name="Text Placeholder 2"/>
          <p:cNvSpPr>
            <a:spLocks noGrp="1"/>
          </p:cNvSpPr>
          <p:nvPr>
            <p:ph type="body" sz="quarter" idx="10"/>
          </p:nvPr>
        </p:nvSpPr>
        <p:spPr>
          <a:xfrm>
            <a:off x="274639" y="1212849"/>
            <a:ext cx="5007493" cy="4733604"/>
          </a:xfrm>
        </p:spPr>
        <p:txBody>
          <a:bodyPr/>
          <a:lstStyle/>
          <a:p>
            <a:r>
              <a:rPr lang="en-US" sz="3200" dirty="0" smtClean="0">
                <a:solidFill>
                  <a:schemeClr val="tx1"/>
                </a:solidFill>
              </a:rPr>
              <a:t>Vital </a:t>
            </a:r>
            <a:r>
              <a:rPr lang="en-US" sz="3200" dirty="0">
                <a:solidFill>
                  <a:schemeClr val="tx1"/>
                </a:solidFill>
              </a:rPr>
              <a:t>(and </a:t>
            </a:r>
            <a:r>
              <a:rPr lang="en-US" sz="3200" dirty="0" smtClean="0">
                <a:solidFill>
                  <a:schemeClr val="tx1"/>
                </a:solidFill>
              </a:rPr>
              <a:t>large) </a:t>
            </a:r>
            <a:r>
              <a:rPr lang="en-US" sz="3200" dirty="0">
                <a:solidFill>
                  <a:schemeClr val="tx1"/>
                </a:solidFill>
              </a:rPr>
              <a:t>part </a:t>
            </a:r>
            <a:r>
              <a:rPr lang="en-US" sz="3200" dirty="0" smtClean="0">
                <a:solidFill>
                  <a:schemeClr val="tx1"/>
                </a:solidFill>
              </a:rPr>
              <a:t>of your </a:t>
            </a:r>
            <a:r>
              <a:rPr lang="en-US" sz="3200" dirty="0">
                <a:solidFill>
                  <a:schemeClr val="tx1"/>
                </a:solidFill>
              </a:rPr>
              <a:t>farm</a:t>
            </a:r>
            <a:r>
              <a:rPr lang="en-US" sz="3200" dirty="0" smtClean="0">
                <a:solidFill>
                  <a:schemeClr val="tx1"/>
                </a:solidFill>
              </a:rPr>
              <a:t>!</a:t>
            </a:r>
          </a:p>
          <a:p>
            <a:pPr lvl="1"/>
            <a:endParaRPr lang="en-US" dirty="0"/>
          </a:p>
          <a:p>
            <a:pPr lvl="1"/>
            <a:r>
              <a:rPr lang="en-US" dirty="0" smtClean="0"/>
              <a:t>Scalable – content and query load</a:t>
            </a:r>
          </a:p>
          <a:p>
            <a:pPr lvl="1"/>
            <a:endParaRPr lang="en-US" dirty="0"/>
          </a:p>
          <a:p>
            <a:pPr lvl="1"/>
            <a:r>
              <a:rPr lang="en-US" dirty="0" smtClean="0"/>
              <a:t>Fault-tolerant\HA</a:t>
            </a:r>
          </a:p>
          <a:p>
            <a:pPr lvl="1"/>
            <a:endParaRPr lang="en-US" dirty="0" smtClean="0"/>
          </a:p>
          <a:p>
            <a:pPr lvl="1"/>
            <a:r>
              <a:rPr lang="nb-NO" dirty="0" smtClean="0"/>
              <a:t>Appears as a SharePoint Service Application (SSA)</a:t>
            </a:r>
          </a:p>
          <a:p>
            <a:pPr lvl="1"/>
            <a:endParaRPr lang="nb-NO" dirty="0" smtClean="0"/>
          </a:p>
          <a:p>
            <a:pPr lvl="1"/>
            <a:r>
              <a:rPr lang="nb-NO" dirty="0" smtClean="0"/>
              <a:t>Manage </a:t>
            </a:r>
            <a:r>
              <a:rPr lang="nb-NO" dirty="0"/>
              <a:t>using </a:t>
            </a:r>
            <a:r>
              <a:rPr lang="nb-NO" dirty="0" smtClean="0"/>
              <a:t>PowerShell</a:t>
            </a:r>
          </a:p>
          <a:p>
            <a:pPr lvl="1"/>
            <a:endParaRPr lang="nb-NO" dirty="0" smtClean="0"/>
          </a:p>
          <a:p>
            <a:pPr lvl="1"/>
            <a:r>
              <a:rPr lang="nb-NO" dirty="0" smtClean="0"/>
              <a:t>Status </a:t>
            </a:r>
            <a:r>
              <a:rPr lang="nb-NO" dirty="0"/>
              <a:t>from UI/PowerShell</a:t>
            </a:r>
            <a:endParaRPr lang="en-US" dirty="0"/>
          </a:p>
        </p:txBody>
      </p:sp>
      <p:pic>
        <p:nvPicPr>
          <p:cNvPr id="7" name="Picture 6"/>
          <p:cNvPicPr>
            <a:picLocks noChangeAspect="1"/>
          </p:cNvPicPr>
          <p:nvPr/>
        </p:nvPicPr>
        <p:blipFill>
          <a:blip r:embed="rId4"/>
          <a:stretch>
            <a:fillRect/>
          </a:stretch>
        </p:blipFill>
        <p:spPr>
          <a:xfrm>
            <a:off x="3671759" y="4792662"/>
            <a:ext cx="8718678" cy="2138061"/>
          </a:xfrm>
          <a:prstGeom prst="rect">
            <a:avLst/>
          </a:prstGeom>
        </p:spPr>
      </p:pic>
    </p:spTree>
    <p:extLst>
      <p:ext uri="{BB962C8B-B14F-4D97-AF65-F5344CB8AC3E}">
        <p14:creationId xmlns:p14="http://schemas.microsoft.com/office/powerpoint/2010/main" val="20414797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up)">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up)">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ipe(up)">
                                      <p:cBhvr>
                                        <p:cTn id="27" dur="500"/>
                                        <p:tgtEl>
                                          <p:spTgt spid="3">
                                            <p:txEl>
                                              <p:pRg st="8" end="8"/>
                                            </p:txEl>
                                          </p:spTgt>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Effect transition="in" filter="wipe(up)">
                                      <p:cBhvr>
                                        <p:cTn id="36" dur="500"/>
                                        <p:tgtEl>
                                          <p:spTgt spid="3">
                                            <p:txEl>
                                              <p:pRg st="10" end="10"/>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changes from SharePoint 2010</a:t>
            </a:r>
            <a:r>
              <a:rPr lang="en-US" dirty="0" smtClean="0"/>
              <a:t/>
            </a:r>
            <a:br>
              <a:rPr lang="en-US" dirty="0" smtClean="0"/>
            </a:br>
            <a:r>
              <a:rPr lang="en-US" sz="4000" dirty="0" smtClean="0">
                <a:gradFill>
                  <a:gsLst>
                    <a:gs pos="1250">
                      <a:schemeClr val="tx2"/>
                    </a:gs>
                    <a:gs pos="99000">
                      <a:schemeClr val="tx2"/>
                    </a:gs>
                  </a:gsLst>
                  <a:lin ang="5400000" scaled="0"/>
                </a:gradFill>
              </a:rPr>
              <a:t>… </a:t>
            </a:r>
            <a:r>
              <a:rPr lang="en-US" sz="4000" dirty="0">
                <a:gradFill>
                  <a:gsLst>
                    <a:gs pos="1250">
                      <a:schemeClr val="tx2"/>
                    </a:gs>
                    <a:gs pos="99000">
                      <a:schemeClr val="tx2"/>
                    </a:gs>
                  </a:gsLst>
                  <a:lin ang="5400000" scaled="0"/>
                </a:gradFill>
              </a:rPr>
              <a:t>from SharePoint Server 2010 Search</a:t>
            </a:r>
          </a:p>
        </p:txBody>
      </p:sp>
      <p:cxnSp>
        <p:nvCxnSpPr>
          <p:cNvPr id="64" name="Straight Connector 63"/>
          <p:cNvCxnSpPr>
            <a:stCxn id="73" idx="1"/>
            <a:endCxn id="72" idx="3"/>
          </p:cNvCxnSpPr>
          <p:nvPr/>
        </p:nvCxnSpPr>
        <p:spPr>
          <a:xfrm flipH="1" flipV="1">
            <a:off x="4233426" y="4684901"/>
            <a:ext cx="1484388" cy="25430"/>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3703637" y="5060230"/>
            <a:ext cx="2667000" cy="49435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b="1" dirty="0">
                <a:solidFill>
                  <a:srgbClr val="505050"/>
                </a:solidFill>
              </a:rPr>
              <a:t>Crawl Component</a:t>
            </a:r>
            <a:endParaRPr lang="en-US" sz="2000" b="1" dirty="0">
              <a:solidFill>
                <a:srgbClr val="505050"/>
              </a:solidFill>
            </a:endParaRPr>
          </a:p>
        </p:txBody>
      </p:sp>
      <p:sp>
        <p:nvSpPr>
          <p:cNvPr id="66" name="Rectangle 65"/>
          <p:cNvSpPr/>
          <p:nvPr/>
        </p:nvSpPr>
        <p:spPr>
          <a:xfrm>
            <a:off x="2791039" y="3934704"/>
            <a:ext cx="4208238" cy="16249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FFFFFF"/>
              </a:solidFill>
            </a:endParaRPr>
          </a:p>
        </p:txBody>
      </p:sp>
      <p:sp>
        <p:nvSpPr>
          <p:cNvPr id="67" name="Rectangle 66"/>
          <p:cNvSpPr/>
          <p:nvPr/>
        </p:nvSpPr>
        <p:spPr>
          <a:xfrm>
            <a:off x="5382035" y="2558524"/>
            <a:ext cx="2893602" cy="13329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505050"/>
              </a:solidFill>
            </a:endParaRPr>
          </a:p>
        </p:txBody>
      </p:sp>
      <p:sp>
        <p:nvSpPr>
          <p:cNvPr id="68" name="Rectangle 67"/>
          <p:cNvSpPr/>
          <p:nvPr/>
        </p:nvSpPr>
        <p:spPr>
          <a:xfrm>
            <a:off x="5456238" y="2489150"/>
            <a:ext cx="2438400"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b="1" dirty="0">
                <a:solidFill>
                  <a:srgbClr val="505050"/>
                </a:solidFill>
              </a:rPr>
              <a:t>Query Component</a:t>
            </a:r>
            <a:endParaRPr lang="en-US" sz="2000" b="1" dirty="0">
              <a:solidFill>
                <a:srgbClr val="505050"/>
              </a:solidFill>
            </a:endParaRPr>
          </a:p>
        </p:txBody>
      </p:sp>
      <p:sp>
        <p:nvSpPr>
          <p:cNvPr id="70" name="Rectangle 69"/>
          <p:cNvSpPr/>
          <p:nvPr/>
        </p:nvSpPr>
        <p:spPr>
          <a:xfrm>
            <a:off x="2323663" y="1744662"/>
            <a:ext cx="7323574" cy="4953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1" name="Rectangle 70"/>
          <p:cNvSpPr/>
          <p:nvPr/>
        </p:nvSpPr>
        <p:spPr>
          <a:xfrm>
            <a:off x="2741613" y="2008611"/>
            <a:ext cx="6143624"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smtClean="0">
                <a:solidFill>
                  <a:srgbClr val="505050"/>
                </a:solidFill>
              </a:rPr>
              <a:t>SharePoint </a:t>
            </a:r>
            <a:r>
              <a:rPr lang="nb-NO" sz="2000" dirty="0">
                <a:solidFill>
                  <a:srgbClr val="505050"/>
                </a:solidFill>
              </a:rPr>
              <a:t>2010 Search Service Application</a:t>
            </a:r>
            <a:endParaRPr lang="en-US" sz="2000" dirty="0">
              <a:solidFill>
                <a:srgbClr val="505050"/>
              </a:solidFill>
            </a:endParaRPr>
          </a:p>
        </p:txBody>
      </p:sp>
      <p:sp>
        <p:nvSpPr>
          <p:cNvPr id="72" name="Rectangle 71"/>
          <p:cNvSpPr/>
          <p:nvPr/>
        </p:nvSpPr>
        <p:spPr>
          <a:xfrm>
            <a:off x="3182396" y="4268426"/>
            <a:ext cx="1051030" cy="8329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a:solidFill>
                  <a:srgbClr val="FFFFFF">
                    <a:alpha val="99000"/>
                  </a:srgbClr>
                </a:solidFill>
              </a:rPr>
              <a:t>Crawl</a:t>
            </a:r>
            <a:r>
              <a:rPr lang="en-US" sz="1200" b="1" dirty="0">
                <a:solidFill>
                  <a:srgbClr val="FFFFFF">
                    <a:alpha val="99000"/>
                  </a:srgbClr>
                </a:solidFill>
              </a:rPr>
              <a:t> </a:t>
            </a:r>
            <a:endParaRPr lang="en-US" sz="1050" b="1" dirty="0">
              <a:solidFill>
                <a:srgbClr val="FFFFFF">
                  <a:alpha val="99000"/>
                </a:srgbClr>
              </a:solidFill>
            </a:endParaRPr>
          </a:p>
          <a:p>
            <a:pPr defTabSz="912186"/>
            <a:endParaRPr lang="en-US" sz="1050" b="1" dirty="0">
              <a:solidFill>
                <a:srgbClr val="FFFFFF">
                  <a:alpha val="99000"/>
                </a:srgbClr>
              </a:solidFill>
            </a:endParaRPr>
          </a:p>
        </p:txBody>
      </p:sp>
      <p:sp>
        <p:nvSpPr>
          <p:cNvPr id="73" name="Rectangle 72"/>
          <p:cNvSpPr/>
          <p:nvPr/>
        </p:nvSpPr>
        <p:spPr>
          <a:xfrm>
            <a:off x="5717814" y="4265531"/>
            <a:ext cx="1048167" cy="889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alpha val="99000"/>
                  </a:srgbClr>
                </a:solidFill>
              </a:rPr>
              <a:t>Indexing Engine</a:t>
            </a:r>
            <a:endParaRPr lang="en-US" sz="1600" b="1" dirty="0">
              <a:solidFill>
                <a:srgbClr val="FFFFFF">
                  <a:alpha val="99000"/>
                </a:srgbClr>
              </a:solidFill>
            </a:endParaRPr>
          </a:p>
        </p:txBody>
      </p:sp>
      <p:sp>
        <p:nvSpPr>
          <p:cNvPr id="74" name="Rectangle 73"/>
          <p:cNvSpPr/>
          <p:nvPr/>
        </p:nvSpPr>
        <p:spPr>
          <a:xfrm>
            <a:off x="6273869" y="2897660"/>
            <a:ext cx="1011168" cy="7922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solidFill>
              </a:rPr>
              <a:t>Query Engine</a:t>
            </a:r>
            <a:endParaRPr lang="en-US" sz="1600" b="1" dirty="0">
              <a:solidFill>
                <a:srgbClr val="FFFFFF"/>
              </a:solidFill>
            </a:endParaRPr>
          </a:p>
        </p:txBody>
      </p:sp>
      <p:cxnSp>
        <p:nvCxnSpPr>
          <p:cNvPr id="110" name="Straight Connector 109"/>
          <p:cNvCxnSpPr/>
          <p:nvPr/>
        </p:nvCxnSpPr>
        <p:spPr>
          <a:xfrm>
            <a:off x="6628368" y="3647993"/>
            <a:ext cx="0" cy="606660"/>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7285037" y="3310064"/>
            <a:ext cx="3749548" cy="4117"/>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2" name="Rectangle 141"/>
          <p:cNvSpPr/>
          <p:nvPr/>
        </p:nvSpPr>
        <p:spPr>
          <a:xfrm>
            <a:off x="7789093" y="5559654"/>
            <a:ext cx="1172344" cy="9094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ctr"/>
          <a:lstStyle/>
          <a:p>
            <a:pPr defTabSz="912186"/>
            <a:r>
              <a:rPr lang="en-US" sz="1600" b="1" dirty="0" smtClean="0">
                <a:solidFill>
                  <a:srgbClr val="FFFFFF">
                    <a:alpha val="99000"/>
                  </a:srgbClr>
                </a:solidFill>
              </a:rPr>
              <a:t>Search Admin</a:t>
            </a:r>
            <a:endParaRPr lang="en-US" sz="1600" b="1" dirty="0">
              <a:solidFill>
                <a:srgbClr val="FFFFFF">
                  <a:alpha val="99000"/>
                </a:srgbClr>
              </a:solidFill>
            </a:endParaRPr>
          </a:p>
        </p:txBody>
      </p:sp>
      <p:sp>
        <p:nvSpPr>
          <p:cNvPr id="145" name="Can 144"/>
          <p:cNvSpPr/>
          <p:nvPr/>
        </p:nvSpPr>
        <p:spPr>
          <a:xfrm>
            <a:off x="4924851" y="3362826"/>
            <a:ext cx="929138" cy="1060390"/>
          </a:xfrm>
          <a:prstGeom prst="ca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endParaRPr>
          </a:p>
        </p:txBody>
      </p:sp>
      <p:sp>
        <p:nvSpPr>
          <p:cNvPr id="146" name="Rectangle 145"/>
          <p:cNvSpPr/>
          <p:nvPr/>
        </p:nvSpPr>
        <p:spPr>
          <a:xfrm>
            <a:off x="4922837" y="3741044"/>
            <a:ext cx="971958" cy="56983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600" dirty="0" smtClean="0">
                <a:solidFill>
                  <a:srgbClr val="FFFFFF"/>
                </a:solidFill>
              </a:rPr>
              <a:t>Property</a:t>
            </a:r>
          </a:p>
          <a:p>
            <a:r>
              <a:rPr lang="nb-NO" sz="1600" dirty="0" smtClean="0">
                <a:solidFill>
                  <a:srgbClr val="FFFFFF"/>
                </a:solidFill>
              </a:rPr>
              <a:t>   Store</a:t>
            </a:r>
            <a:br>
              <a:rPr lang="nb-NO" sz="1600" dirty="0" smtClean="0">
                <a:solidFill>
                  <a:srgbClr val="FFFFFF"/>
                </a:solidFill>
              </a:rPr>
            </a:br>
            <a:r>
              <a:rPr lang="nb-NO" sz="1600" dirty="0" smtClean="0">
                <a:solidFill>
                  <a:srgbClr val="FFFFFF"/>
                </a:solidFill>
              </a:rPr>
              <a:t>   (SQL)</a:t>
            </a:r>
            <a:endParaRPr lang="en-US" sz="1600" dirty="0">
              <a:solidFill>
                <a:srgbClr val="FFFFFF"/>
              </a:solidFill>
            </a:endParaRPr>
          </a:p>
        </p:txBody>
      </p:sp>
      <p:grpSp>
        <p:nvGrpSpPr>
          <p:cNvPr id="6" name="Group 5"/>
          <p:cNvGrpSpPr/>
          <p:nvPr/>
        </p:nvGrpSpPr>
        <p:grpSpPr>
          <a:xfrm>
            <a:off x="579436" y="4272503"/>
            <a:ext cx="1372357" cy="1282159"/>
            <a:chOff x="457597" y="3641278"/>
            <a:chExt cx="1980670" cy="1944216"/>
          </a:xfrm>
        </p:grpSpPr>
        <p:sp>
          <p:nvSpPr>
            <p:cNvPr id="95" name="TextBox 94"/>
            <p:cNvSpPr txBox="1"/>
            <p:nvPr/>
          </p:nvSpPr>
          <p:spPr>
            <a:xfrm>
              <a:off x="457597" y="5065525"/>
              <a:ext cx="1902571" cy="519969"/>
            </a:xfrm>
            <a:prstGeom prst="rect">
              <a:avLst/>
            </a:prstGeom>
            <a:noFill/>
            <a:ln>
              <a:noFill/>
            </a:ln>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Content</a:t>
              </a:r>
            </a:p>
          </p:txBody>
        </p:sp>
        <p:sp>
          <p:nvSpPr>
            <p:cNvPr id="114" name="Rectangle 113"/>
            <p:cNvSpPr/>
            <p:nvPr/>
          </p:nvSpPr>
          <p:spPr bwMode="auto">
            <a:xfrm>
              <a:off x="521774" y="3641278"/>
              <a:ext cx="1916493" cy="13242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15" name="Freeform 83"/>
            <p:cNvSpPr>
              <a:spLocks noEditPoints="1"/>
            </p:cNvSpPr>
            <p:nvPr/>
          </p:nvSpPr>
          <p:spPr bwMode="black">
            <a:xfrm>
              <a:off x="1310401" y="3787273"/>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16" name="Freeform 79"/>
            <p:cNvSpPr>
              <a:spLocks noEditPoints="1"/>
            </p:cNvSpPr>
            <p:nvPr/>
          </p:nvSpPr>
          <p:spPr bwMode="black">
            <a:xfrm>
              <a:off x="1402490" y="4402550"/>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17" name="Freeform 7"/>
            <p:cNvSpPr>
              <a:spLocks noEditPoints="1"/>
            </p:cNvSpPr>
            <p:nvPr/>
          </p:nvSpPr>
          <p:spPr bwMode="black">
            <a:xfrm>
              <a:off x="942574" y="4181806"/>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grpSp>
        <p:nvGrpSpPr>
          <p:cNvPr id="40" name="Group 39"/>
          <p:cNvGrpSpPr/>
          <p:nvPr/>
        </p:nvGrpSpPr>
        <p:grpSpPr>
          <a:xfrm>
            <a:off x="11034585" y="2887662"/>
            <a:ext cx="1151618" cy="1240902"/>
            <a:chOff x="9913729" y="1700952"/>
            <a:chExt cx="1892732" cy="1893798"/>
          </a:xfrm>
        </p:grpSpPr>
        <p:sp>
          <p:nvSpPr>
            <p:cNvPr id="41" name="Rectangle 40"/>
            <p:cNvSpPr/>
            <p:nvPr/>
          </p:nvSpPr>
          <p:spPr bwMode="auto">
            <a:xfrm>
              <a:off x="9913729" y="1700952"/>
              <a:ext cx="1892732" cy="132197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10243711"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UX</a:t>
              </a:r>
            </a:p>
          </p:txBody>
        </p:sp>
      </p:grpSp>
      <p:sp>
        <p:nvSpPr>
          <p:cNvPr id="43" name="Rounded Rectangle 6"/>
          <p:cNvSpPr/>
          <p:nvPr/>
        </p:nvSpPr>
        <p:spPr bwMode="black">
          <a:xfrm rot="16200000">
            <a:off x="11343570" y="2911552"/>
            <a:ext cx="533649" cy="725914"/>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4" name="Rectangle 43"/>
          <p:cNvSpPr/>
          <p:nvPr/>
        </p:nvSpPr>
        <p:spPr>
          <a:xfrm>
            <a:off x="10104437" y="2619133"/>
            <a:ext cx="823664" cy="1411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cxnSp>
        <p:nvCxnSpPr>
          <p:cNvPr id="23" name="Straight Arrow Connector 22"/>
          <p:cNvCxnSpPr>
            <a:stCxn id="114" idx="3"/>
            <a:endCxn id="72" idx="1"/>
          </p:cNvCxnSpPr>
          <p:nvPr/>
        </p:nvCxnSpPr>
        <p:spPr>
          <a:xfrm flipV="1">
            <a:off x="1951793" y="4684901"/>
            <a:ext cx="1230603" cy="2427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36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changes from SharePoint 2010</a:t>
            </a:r>
            <a:r>
              <a:rPr lang="en-US" dirty="0" smtClean="0"/>
              <a:t/>
            </a:r>
            <a:br>
              <a:rPr lang="en-US" dirty="0" smtClean="0"/>
            </a:br>
            <a:r>
              <a:rPr lang="en-US" sz="4000" dirty="0" smtClean="0">
                <a:gradFill>
                  <a:gsLst>
                    <a:gs pos="1250">
                      <a:schemeClr val="tx2"/>
                    </a:gs>
                    <a:gs pos="99000">
                      <a:schemeClr val="tx2"/>
                    </a:gs>
                  </a:gsLst>
                  <a:lin ang="5400000" scaled="0"/>
                </a:gradFill>
              </a:rPr>
              <a:t>… </a:t>
            </a:r>
            <a:r>
              <a:rPr lang="en-US" sz="4000" dirty="0">
                <a:gradFill>
                  <a:gsLst>
                    <a:gs pos="1250">
                      <a:schemeClr val="tx2"/>
                    </a:gs>
                    <a:gs pos="99000">
                      <a:schemeClr val="tx2"/>
                    </a:gs>
                  </a:gsLst>
                  <a:lin ang="5400000" scaled="0"/>
                </a:gradFill>
              </a:rPr>
              <a:t>from </a:t>
            </a:r>
            <a:r>
              <a:rPr lang="en-US" sz="4000" dirty="0" smtClean="0">
                <a:gradFill>
                  <a:gsLst>
                    <a:gs pos="1250">
                      <a:schemeClr val="tx2"/>
                    </a:gs>
                    <a:gs pos="99000">
                      <a:schemeClr val="tx2"/>
                    </a:gs>
                  </a:gsLst>
                  <a:lin ang="5400000" scaled="0"/>
                </a:gradFill>
              </a:rPr>
              <a:t>FAST </a:t>
            </a:r>
            <a:r>
              <a:rPr lang="en-US" sz="4000" dirty="0">
                <a:gradFill>
                  <a:gsLst>
                    <a:gs pos="1250">
                      <a:schemeClr val="tx2"/>
                    </a:gs>
                    <a:gs pos="99000">
                      <a:schemeClr val="tx2"/>
                    </a:gs>
                  </a:gsLst>
                  <a:lin ang="5400000" scaled="0"/>
                </a:gradFill>
              </a:rPr>
              <a:t>Search Server 2010 for SharePoint</a:t>
            </a:r>
          </a:p>
        </p:txBody>
      </p:sp>
      <p:cxnSp>
        <p:nvCxnSpPr>
          <p:cNvPr id="62" name="Straight Connector 61"/>
          <p:cNvCxnSpPr>
            <a:stCxn id="52" idx="3"/>
            <a:endCxn id="112" idx="1"/>
          </p:cNvCxnSpPr>
          <p:nvPr/>
        </p:nvCxnSpPr>
        <p:spPr>
          <a:xfrm>
            <a:off x="3322637" y="4299988"/>
            <a:ext cx="666553" cy="512441"/>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2160755" y="2057102"/>
            <a:ext cx="1349164" cy="410716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8" name="Rectangle 67"/>
          <p:cNvSpPr/>
          <p:nvPr/>
        </p:nvSpPr>
        <p:spPr>
          <a:xfrm>
            <a:off x="2243431" y="2142292"/>
            <a:ext cx="1079206" cy="97397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dirty="0">
                <a:solidFill>
                  <a:srgbClr val="505050"/>
                </a:solidFill>
              </a:rPr>
              <a:t>FAST Content </a:t>
            </a:r>
            <a:r>
              <a:rPr lang="nb-NO" dirty="0" smtClean="0">
                <a:solidFill>
                  <a:srgbClr val="505050"/>
                </a:solidFill>
              </a:rPr>
              <a:t>SSA</a:t>
            </a:r>
            <a:endParaRPr lang="en-US" dirty="0">
              <a:solidFill>
                <a:srgbClr val="505050"/>
              </a:solidFill>
            </a:endParaRPr>
          </a:p>
        </p:txBody>
      </p:sp>
      <p:sp>
        <p:nvSpPr>
          <p:cNvPr id="69" name="Rectangle 68"/>
          <p:cNvSpPr/>
          <p:nvPr/>
        </p:nvSpPr>
        <p:spPr>
          <a:xfrm>
            <a:off x="8897246" y="2130572"/>
            <a:ext cx="902391" cy="98569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dirty="0">
                <a:solidFill>
                  <a:srgbClr val="505050"/>
                </a:solidFill>
              </a:rPr>
              <a:t>FAST Query </a:t>
            </a:r>
            <a:r>
              <a:rPr lang="nb-NO" dirty="0" smtClean="0">
                <a:solidFill>
                  <a:srgbClr val="505050"/>
                </a:solidFill>
              </a:rPr>
              <a:t>SSA</a:t>
            </a:r>
            <a:endParaRPr lang="en-US" dirty="0">
              <a:solidFill>
                <a:srgbClr val="505050"/>
              </a:solidFill>
            </a:endParaRPr>
          </a:p>
        </p:txBody>
      </p:sp>
      <p:sp>
        <p:nvSpPr>
          <p:cNvPr id="70" name="Rectangle 69"/>
          <p:cNvSpPr/>
          <p:nvPr/>
        </p:nvSpPr>
        <p:spPr>
          <a:xfrm>
            <a:off x="3648612" y="2057102"/>
            <a:ext cx="4995715" cy="410716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1" name="Rectangle 70"/>
          <p:cNvSpPr/>
          <p:nvPr/>
        </p:nvSpPr>
        <p:spPr>
          <a:xfrm>
            <a:off x="3960811" y="1989892"/>
            <a:ext cx="4111151" cy="69758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dirty="0">
                <a:solidFill>
                  <a:srgbClr val="505050"/>
                </a:solidFill>
              </a:rPr>
              <a:t>FAST back-end components</a:t>
            </a:r>
          </a:p>
          <a:p>
            <a:r>
              <a:rPr lang="nb-NO" dirty="0">
                <a:solidFill>
                  <a:srgbClr val="505050"/>
                </a:solidFill>
              </a:rPr>
              <a:t>(managed separately)</a:t>
            </a:r>
            <a:endParaRPr lang="en-US" sz="1200" dirty="0">
              <a:solidFill>
                <a:srgbClr val="505050"/>
              </a:solidFill>
            </a:endParaRPr>
          </a:p>
        </p:txBody>
      </p:sp>
      <p:sp>
        <p:nvSpPr>
          <p:cNvPr id="73" name="Rectangle 72"/>
          <p:cNvSpPr/>
          <p:nvPr/>
        </p:nvSpPr>
        <p:spPr>
          <a:xfrm>
            <a:off x="3929024" y="3015702"/>
            <a:ext cx="1178935" cy="121902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400" dirty="0">
                <a:solidFill>
                  <a:srgbClr val="505050"/>
                </a:solidFill>
              </a:rPr>
              <a:t>Extensibility:</a:t>
            </a:r>
          </a:p>
          <a:p>
            <a:pPr marL="171450" indent="-171450">
              <a:buFont typeface="Arial" panose="020B0604020202020204" pitchFamily="34" charset="0"/>
              <a:buChar char="•"/>
            </a:pPr>
            <a:r>
              <a:rPr lang="nb-NO" sz="1400" dirty="0" smtClean="0">
                <a:solidFill>
                  <a:srgbClr val="505050"/>
                </a:solidFill>
              </a:rPr>
              <a:t>Sandbox</a:t>
            </a:r>
            <a:endParaRPr lang="nb-NO" sz="1400" dirty="0">
              <a:solidFill>
                <a:srgbClr val="505050"/>
              </a:solidFill>
            </a:endParaRPr>
          </a:p>
          <a:p>
            <a:pPr marL="171450" indent="-171450">
              <a:buFont typeface="Arial" panose="020B0604020202020204" pitchFamily="34" charset="0"/>
              <a:buChar char="•"/>
            </a:pPr>
            <a:r>
              <a:rPr lang="nb-NO" sz="1400" dirty="0">
                <a:solidFill>
                  <a:srgbClr val="505050"/>
                </a:solidFill>
              </a:rPr>
              <a:t>Entity Extraction</a:t>
            </a:r>
            <a:endParaRPr lang="en-US" sz="1400" dirty="0">
              <a:solidFill>
                <a:srgbClr val="505050"/>
              </a:solidFill>
            </a:endParaRPr>
          </a:p>
        </p:txBody>
      </p:sp>
      <p:sp>
        <p:nvSpPr>
          <p:cNvPr id="74" name="Rectangle 73"/>
          <p:cNvSpPr/>
          <p:nvPr/>
        </p:nvSpPr>
        <p:spPr>
          <a:xfrm>
            <a:off x="8809037" y="2057102"/>
            <a:ext cx="1127782" cy="410716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0" name="Rectangle 109"/>
          <p:cNvSpPr/>
          <p:nvPr/>
        </p:nvSpPr>
        <p:spPr>
          <a:xfrm>
            <a:off x="5440831" y="3976511"/>
            <a:ext cx="1158406" cy="7750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alpha val="99000"/>
                  </a:srgbClr>
                </a:solidFill>
              </a:rPr>
              <a:t>Indexing Engine</a:t>
            </a:r>
            <a:endParaRPr lang="en-US" sz="1600" b="1" dirty="0">
              <a:solidFill>
                <a:srgbClr val="FFFFFF">
                  <a:alpha val="99000"/>
                </a:srgbClr>
              </a:solidFill>
            </a:endParaRPr>
          </a:p>
        </p:txBody>
      </p:sp>
      <p:sp>
        <p:nvSpPr>
          <p:cNvPr id="111" name="Rectangle 110"/>
          <p:cNvSpPr/>
          <p:nvPr/>
        </p:nvSpPr>
        <p:spPr>
          <a:xfrm>
            <a:off x="5437935" y="2897660"/>
            <a:ext cx="1125314" cy="8421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alpha val="99000"/>
                  </a:srgbClr>
                </a:solidFill>
              </a:rPr>
              <a:t>Query Engine</a:t>
            </a:r>
            <a:endParaRPr lang="en-US" sz="1600" b="1" dirty="0">
              <a:solidFill>
                <a:srgbClr val="FFFFFF">
                  <a:alpha val="99000"/>
                </a:srgbClr>
              </a:solidFill>
            </a:endParaRPr>
          </a:p>
        </p:txBody>
      </p:sp>
      <p:sp>
        <p:nvSpPr>
          <p:cNvPr id="112" name="Rectangle 111"/>
          <p:cNvSpPr/>
          <p:nvPr/>
        </p:nvSpPr>
        <p:spPr>
          <a:xfrm>
            <a:off x="3989190" y="4451195"/>
            <a:ext cx="1086047" cy="722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alpha val="99000"/>
                  </a:srgbClr>
                </a:solidFill>
              </a:rPr>
              <a:t>Content Pipeline</a:t>
            </a:r>
            <a:endParaRPr lang="en-US" sz="1600" b="1" dirty="0">
              <a:solidFill>
                <a:srgbClr val="FFFFFF">
                  <a:alpha val="99000"/>
                </a:srgbClr>
              </a:solidFill>
            </a:endParaRPr>
          </a:p>
        </p:txBody>
      </p:sp>
      <p:cxnSp>
        <p:nvCxnSpPr>
          <p:cNvPr id="113" name="Straight Connector 112"/>
          <p:cNvCxnSpPr>
            <a:stCxn id="112" idx="3"/>
            <a:endCxn id="110" idx="1"/>
          </p:cNvCxnSpPr>
          <p:nvPr/>
        </p:nvCxnSpPr>
        <p:spPr>
          <a:xfrm flipV="1">
            <a:off x="5075237" y="4364056"/>
            <a:ext cx="365594" cy="448373"/>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Rectangle 113"/>
          <p:cNvSpPr/>
          <p:nvPr/>
        </p:nvSpPr>
        <p:spPr>
          <a:xfrm>
            <a:off x="5437933" y="4978665"/>
            <a:ext cx="1161304" cy="7283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alpha val="99000"/>
                  </a:srgbClr>
                </a:solidFill>
              </a:rPr>
              <a:t>Analysis Engine</a:t>
            </a:r>
            <a:endParaRPr lang="en-US" sz="1600" b="1" dirty="0">
              <a:solidFill>
                <a:srgbClr val="FFFFFF">
                  <a:alpha val="99000"/>
                </a:srgbClr>
              </a:solidFill>
            </a:endParaRPr>
          </a:p>
        </p:txBody>
      </p:sp>
      <p:cxnSp>
        <p:nvCxnSpPr>
          <p:cNvPr id="115" name="Straight Connector 114"/>
          <p:cNvCxnSpPr>
            <a:stCxn id="112" idx="3"/>
            <a:endCxn id="114" idx="1"/>
          </p:cNvCxnSpPr>
          <p:nvPr/>
        </p:nvCxnSpPr>
        <p:spPr>
          <a:xfrm>
            <a:off x="5075237" y="4812429"/>
            <a:ext cx="362696" cy="53043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stCxn id="114" idx="0"/>
            <a:endCxn id="110" idx="2"/>
          </p:cNvCxnSpPr>
          <p:nvPr/>
        </p:nvCxnSpPr>
        <p:spPr>
          <a:xfrm flipV="1">
            <a:off x="6018585" y="4751600"/>
            <a:ext cx="1449" cy="22706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10" idx="0"/>
            <a:endCxn id="111" idx="2"/>
          </p:cNvCxnSpPr>
          <p:nvPr/>
        </p:nvCxnSpPr>
        <p:spPr>
          <a:xfrm flipH="1" flipV="1">
            <a:off x="6000592" y="3739838"/>
            <a:ext cx="19442" cy="236673"/>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a:stCxn id="43" idx="1"/>
            <a:endCxn id="193" idx="3"/>
          </p:cNvCxnSpPr>
          <p:nvPr/>
        </p:nvCxnSpPr>
        <p:spPr>
          <a:xfrm flipH="1">
            <a:off x="8071962" y="3394431"/>
            <a:ext cx="3082756" cy="10622"/>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3" name="Rectangle 192"/>
          <p:cNvSpPr/>
          <p:nvPr/>
        </p:nvSpPr>
        <p:spPr>
          <a:xfrm>
            <a:off x="7081362" y="3067152"/>
            <a:ext cx="990600" cy="6758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smtClean="0">
                <a:solidFill>
                  <a:srgbClr val="FFFFFF">
                    <a:alpha val="99000"/>
                  </a:srgbClr>
                </a:solidFill>
              </a:rPr>
              <a:t>Query Pipeline</a:t>
            </a:r>
            <a:endParaRPr lang="en-US" sz="1600" b="1" dirty="0">
              <a:solidFill>
                <a:srgbClr val="FFFFFF">
                  <a:alpha val="99000"/>
                </a:srgbClr>
              </a:solidFill>
            </a:endParaRPr>
          </a:p>
        </p:txBody>
      </p:sp>
      <p:cxnSp>
        <p:nvCxnSpPr>
          <p:cNvPr id="198" name="Straight Connector 197"/>
          <p:cNvCxnSpPr>
            <a:stCxn id="193" idx="1"/>
            <a:endCxn id="111" idx="3"/>
          </p:cNvCxnSpPr>
          <p:nvPr/>
        </p:nvCxnSpPr>
        <p:spPr>
          <a:xfrm flipH="1" flipV="1">
            <a:off x="6563249" y="3318749"/>
            <a:ext cx="518113" cy="8630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6" name="Rectangle 205"/>
          <p:cNvSpPr/>
          <p:nvPr/>
        </p:nvSpPr>
        <p:spPr>
          <a:xfrm>
            <a:off x="7103293" y="5135426"/>
            <a:ext cx="867544" cy="7240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ctr"/>
          <a:lstStyle/>
          <a:p>
            <a:pPr defTabSz="912186"/>
            <a:r>
              <a:rPr lang="en-US" sz="1600" b="1" dirty="0" smtClean="0">
                <a:solidFill>
                  <a:srgbClr val="FFFFFF">
                    <a:alpha val="99000"/>
                  </a:srgbClr>
                </a:solidFill>
              </a:rPr>
              <a:t>Search Admin</a:t>
            </a:r>
            <a:endParaRPr lang="en-US" sz="1600" b="1" dirty="0">
              <a:solidFill>
                <a:srgbClr val="FFFFFF">
                  <a:alpha val="99000"/>
                </a:srgbClr>
              </a:solidFill>
            </a:endParaRPr>
          </a:p>
        </p:txBody>
      </p:sp>
      <p:grpSp>
        <p:nvGrpSpPr>
          <p:cNvPr id="3" name="Group 2"/>
          <p:cNvGrpSpPr/>
          <p:nvPr/>
        </p:nvGrpSpPr>
        <p:grpSpPr>
          <a:xfrm>
            <a:off x="3840750" y="2777182"/>
            <a:ext cx="4282487" cy="2814562"/>
            <a:chOff x="4073721" y="2777182"/>
            <a:chExt cx="3440660" cy="1897899"/>
          </a:xfrm>
        </p:grpSpPr>
        <p:sp>
          <p:nvSpPr>
            <p:cNvPr id="118" name="Rounded Rectangle 117"/>
            <p:cNvSpPr/>
            <p:nvPr/>
          </p:nvSpPr>
          <p:spPr bwMode="auto">
            <a:xfrm>
              <a:off x="4073721" y="2777182"/>
              <a:ext cx="1080018" cy="1897899"/>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1" name="Rounded Rectangle 120"/>
            <p:cNvSpPr/>
            <p:nvPr/>
          </p:nvSpPr>
          <p:spPr bwMode="auto">
            <a:xfrm>
              <a:off x="6626680" y="2777182"/>
              <a:ext cx="887701" cy="838201"/>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2" name="Group 41"/>
          <p:cNvGrpSpPr/>
          <p:nvPr/>
        </p:nvGrpSpPr>
        <p:grpSpPr>
          <a:xfrm>
            <a:off x="11154718" y="2992306"/>
            <a:ext cx="1154348" cy="1152128"/>
            <a:chOff x="10296093" y="1700952"/>
            <a:chExt cx="1892732" cy="1893798"/>
          </a:xfrm>
        </p:grpSpPr>
        <p:sp>
          <p:nvSpPr>
            <p:cNvPr id="43" name="Rectangle 4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UX</a:t>
              </a:r>
            </a:p>
          </p:txBody>
        </p:sp>
      </p:grpSp>
      <p:sp>
        <p:nvSpPr>
          <p:cNvPr id="45" name="Rounded Rectangle 6"/>
          <p:cNvSpPr/>
          <p:nvPr/>
        </p:nvSpPr>
        <p:spPr bwMode="black">
          <a:xfrm rot="16200000">
            <a:off x="11482774" y="3001267"/>
            <a:ext cx="454804" cy="781496"/>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6" name="Rectangle 45"/>
          <p:cNvSpPr/>
          <p:nvPr/>
        </p:nvSpPr>
        <p:spPr>
          <a:xfrm>
            <a:off x="10256837" y="2887662"/>
            <a:ext cx="759188" cy="112623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grpSp>
        <p:nvGrpSpPr>
          <p:cNvPr id="41" name="Group 40"/>
          <p:cNvGrpSpPr/>
          <p:nvPr/>
        </p:nvGrpSpPr>
        <p:grpSpPr>
          <a:xfrm>
            <a:off x="274637" y="3878262"/>
            <a:ext cx="1372357" cy="1282159"/>
            <a:chOff x="457597" y="3641278"/>
            <a:chExt cx="1980670" cy="1944216"/>
          </a:xfrm>
        </p:grpSpPr>
        <p:sp>
          <p:nvSpPr>
            <p:cNvPr id="47" name="TextBox 46"/>
            <p:cNvSpPr txBox="1"/>
            <p:nvPr/>
          </p:nvSpPr>
          <p:spPr>
            <a:xfrm>
              <a:off x="457597" y="5065525"/>
              <a:ext cx="1902571" cy="519969"/>
            </a:xfrm>
            <a:prstGeom prst="rect">
              <a:avLst/>
            </a:prstGeom>
            <a:noFill/>
            <a:ln>
              <a:noFill/>
            </a:ln>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Content</a:t>
              </a:r>
            </a:p>
          </p:txBody>
        </p:sp>
        <p:sp>
          <p:nvSpPr>
            <p:cNvPr id="48" name="Rectangle 47"/>
            <p:cNvSpPr/>
            <p:nvPr/>
          </p:nvSpPr>
          <p:spPr bwMode="auto">
            <a:xfrm>
              <a:off x="521774" y="3641278"/>
              <a:ext cx="1916493" cy="13242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9" name="Freeform 83"/>
            <p:cNvSpPr>
              <a:spLocks noEditPoints="1"/>
            </p:cNvSpPr>
            <p:nvPr/>
          </p:nvSpPr>
          <p:spPr bwMode="black">
            <a:xfrm>
              <a:off x="1310401" y="3787273"/>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50" name="Freeform 79"/>
            <p:cNvSpPr>
              <a:spLocks noEditPoints="1"/>
            </p:cNvSpPr>
            <p:nvPr/>
          </p:nvSpPr>
          <p:spPr bwMode="black">
            <a:xfrm>
              <a:off x="1402490" y="4402550"/>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51" name="Freeform 7"/>
            <p:cNvSpPr>
              <a:spLocks noEditPoints="1"/>
            </p:cNvSpPr>
            <p:nvPr/>
          </p:nvSpPr>
          <p:spPr bwMode="black">
            <a:xfrm>
              <a:off x="942574" y="4181806"/>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sp>
        <p:nvSpPr>
          <p:cNvPr id="52" name="Rectangle 51"/>
          <p:cNvSpPr/>
          <p:nvPr/>
        </p:nvSpPr>
        <p:spPr>
          <a:xfrm>
            <a:off x="2271607" y="3883513"/>
            <a:ext cx="1051030" cy="8329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600" b="1" dirty="0">
                <a:solidFill>
                  <a:srgbClr val="FFFFFF">
                    <a:alpha val="99000"/>
                  </a:srgbClr>
                </a:solidFill>
              </a:rPr>
              <a:t>Crawl</a:t>
            </a:r>
            <a:r>
              <a:rPr lang="en-US" sz="1200" b="1" dirty="0">
                <a:solidFill>
                  <a:srgbClr val="FFFFFF">
                    <a:alpha val="99000"/>
                  </a:srgbClr>
                </a:solidFill>
              </a:rPr>
              <a:t> </a:t>
            </a:r>
            <a:endParaRPr lang="en-US" sz="1050" b="1" dirty="0">
              <a:solidFill>
                <a:srgbClr val="FFFFFF">
                  <a:alpha val="99000"/>
                </a:srgbClr>
              </a:solidFill>
            </a:endParaRPr>
          </a:p>
          <a:p>
            <a:pPr defTabSz="912186"/>
            <a:endParaRPr lang="en-US" sz="1050" b="1" dirty="0">
              <a:solidFill>
                <a:srgbClr val="FFFFFF">
                  <a:alpha val="99000"/>
                </a:srgbClr>
              </a:solidFill>
            </a:endParaRPr>
          </a:p>
        </p:txBody>
      </p:sp>
      <p:cxnSp>
        <p:nvCxnSpPr>
          <p:cNvPr id="26" name="Straight Arrow Connector 25"/>
          <p:cNvCxnSpPr>
            <a:stCxn id="48" idx="3"/>
            <a:endCxn id="52" idx="1"/>
          </p:cNvCxnSpPr>
          <p:nvPr/>
        </p:nvCxnSpPr>
        <p:spPr>
          <a:xfrm flipV="1">
            <a:off x="1646994" y="4299988"/>
            <a:ext cx="624613" cy="1494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132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changes from SharePoint 2010</a:t>
            </a:r>
            <a:r>
              <a:rPr lang="en-US" dirty="0" smtClean="0"/>
              <a:t/>
            </a:r>
            <a:br>
              <a:rPr lang="en-US" dirty="0" smtClean="0"/>
            </a:br>
            <a:r>
              <a:rPr lang="en-US" sz="4000" dirty="0">
                <a:gradFill>
                  <a:gsLst>
                    <a:gs pos="1250">
                      <a:schemeClr val="tx2"/>
                    </a:gs>
                    <a:gs pos="99000">
                      <a:schemeClr val="tx2"/>
                    </a:gs>
                  </a:gsLst>
                  <a:lin ang="5400000" scaled="0"/>
                </a:gradFill>
              </a:rPr>
              <a:t>… to SharePoint Server 2013 Search</a:t>
            </a:r>
          </a:p>
        </p:txBody>
      </p:sp>
      <p:cxnSp>
        <p:nvCxnSpPr>
          <p:cNvPr id="172" name="Straight Connector 171"/>
          <p:cNvCxnSpPr/>
          <p:nvPr/>
        </p:nvCxnSpPr>
        <p:spPr>
          <a:xfrm flipV="1">
            <a:off x="3269189" y="4294190"/>
            <a:ext cx="358248" cy="289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4636596" y="4302585"/>
            <a:ext cx="438642" cy="8378"/>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V="1">
            <a:off x="5942725" y="3510738"/>
            <a:ext cx="0" cy="465776"/>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a:stCxn id="67" idx="1"/>
          </p:cNvCxnSpPr>
          <p:nvPr/>
        </p:nvCxnSpPr>
        <p:spPr>
          <a:xfrm flipH="1">
            <a:off x="6377096" y="3163296"/>
            <a:ext cx="4126390" cy="52672"/>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flipH="1" flipV="1">
            <a:off x="6656744" y="3204200"/>
            <a:ext cx="122277" cy="228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Rounded Rectangle 80"/>
          <p:cNvSpPr/>
          <p:nvPr/>
        </p:nvSpPr>
        <p:spPr>
          <a:xfrm>
            <a:off x="8553325" y="1335867"/>
            <a:ext cx="2036887" cy="762969"/>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Entire index on local disk</a:t>
            </a:r>
            <a:endParaRPr lang="en-US" sz="2000" dirty="0">
              <a:solidFill>
                <a:srgbClr val="000000"/>
              </a:solidFill>
            </a:endParaRPr>
          </a:p>
        </p:txBody>
      </p:sp>
      <p:grpSp>
        <p:nvGrpSpPr>
          <p:cNvPr id="65" name="Group 64"/>
          <p:cNvGrpSpPr/>
          <p:nvPr/>
        </p:nvGrpSpPr>
        <p:grpSpPr>
          <a:xfrm>
            <a:off x="10503486" y="2489150"/>
            <a:ext cx="1930411" cy="1931499"/>
            <a:chOff x="10296093" y="1700952"/>
            <a:chExt cx="1892732" cy="1893798"/>
          </a:xfrm>
        </p:grpSpPr>
        <p:sp>
          <p:nvSpPr>
            <p:cNvPr id="67" name="Rectangle 66"/>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UX</a:t>
              </a:r>
            </a:p>
          </p:txBody>
        </p:sp>
      </p:grpSp>
      <p:sp>
        <p:nvSpPr>
          <p:cNvPr id="69" name="Rounded Rectangle 6"/>
          <p:cNvSpPr/>
          <p:nvPr/>
        </p:nvSpPr>
        <p:spPr bwMode="black">
          <a:xfrm rot="16200000">
            <a:off x="10923754" y="2584799"/>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70" name="Rectangle 69"/>
          <p:cNvSpPr/>
          <p:nvPr/>
        </p:nvSpPr>
        <p:spPr>
          <a:xfrm>
            <a:off x="9144757" y="2489151"/>
            <a:ext cx="1249944"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57" name="TextBox 56"/>
          <p:cNvSpPr txBox="1"/>
          <p:nvPr/>
        </p:nvSpPr>
        <p:spPr>
          <a:xfrm>
            <a:off x="0" y="6536289"/>
            <a:ext cx="12436475"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solidFill>
                  <a:srgbClr val="505050"/>
                </a:solidFill>
              </a:rPr>
              <a:t>More details: </a:t>
            </a:r>
            <a:r>
              <a:rPr lang="en-US" sz="1400" dirty="0">
                <a:solidFill>
                  <a:srgbClr val="505050"/>
                </a:solidFill>
              </a:rPr>
              <a:t>SPC336 - Search Architecture and Sizing in SharePoint </a:t>
            </a:r>
            <a:r>
              <a:rPr lang="en-US" sz="1400" dirty="0" smtClean="0">
                <a:solidFill>
                  <a:srgbClr val="505050"/>
                </a:solidFill>
              </a:rPr>
              <a:t>2013 </a:t>
            </a:r>
            <a:endParaRPr lang="en-US" sz="1400" dirty="0" smtClean="0">
              <a:gradFill>
                <a:gsLst>
                  <a:gs pos="2917">
                    <a:srgbClr val="505050"/>
                  </a:gs>
                  <a:gs pos="30000">
                    <a:srgbClr val="505050"/>
                  </a:gs>
                </a:gsLst>
                <a:lin ang="5400000" scaled="0"/>
              </a:gradFill>
            </a:endParaRPr>
          </a:p>
        </p:txBody>
      </p:sp>
      <p:grpSp>
        <p:nvGrpSpPr>
          <p:cNvPr id="20" name="Group 19"/>
          <p:cNvGrpSpPr/>
          <p:nvPr/>
        </p:nvGrpSpPr>
        <p:grpSpPr>
          <a:xfrm>
            <a:off x="6549882" y="5421863"/>
            <a:ext cx="2563955" cy="1159255"/>
            <a:chOff x="5814522" y="5539908"/>
            <a:chExt cx="2563955" cy="1159255"/>
          </a:xfrm>
        </p:grpSpPr>
        <p:sp>
          <p:nvSpPr>
            <p:cNvPr id="100" name="Rounded Rectangle 99"/>
            <p:cNvSpPr/>
            <p:nvPr/>
          </p:nvSpPr>
          <p:spPr>
            <a:xfrm>
              <a:off x="5814522" y="5936194"/>
              <a:ext cx="2563955" cy="762969"/>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Link/query analysis &amp; recommendations</a:t>
              </a:r>
              <a:endParaRPr lang="en-US" sz="2000" dirty="0">
                <a:solidFill>
                  <a:srgbClr val="000000"/>
                </a:solidFill>
              </a:endParaRPr>
            </a:p>
          </p:txBody>
        </p:sp>
        <p:cxnSp>
          <p:nvCxnSpPr>
            <p:cNvPr id="102" name="Straight Arrow Connector 101"/>
            <p:cNvCxnSpPr/>
            <p:nvPr/>
          </p:nvCxnSpPr>
          <p:spPr>
            <a:xfrm flipH="1" flipV="1">
              <a:off x="6296702" y="5539908"/>
              <a:ext cx="922789" cy="538178"/>
            </a:xfrm>
            <a:prstGeom prst="straightConnector1">
              <a:avLst/>
            </a:prstGeom>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2865437" y="4437484"/>
            <a:ext cx="2263057" cy="1803947"/>
            <a:chOff x="2895723" y="4552419"/>
            <a:chExt cx="2263057" cy="1803947"/>
          </a:xfrm>
          <a:solidFill>
            <a:schemeClr val="bg1">
              <a:lumMod val="75000"/>
            </a:schemeClr>
          </a:solidFill>
        </p:grpSpPr>
        <p:sp>
          <p:nvSpPr>
            <p:cNvPr id="91" name="Rounded Rectangle 90"/>
            <p:cNvSpPr/>
            <p:nvPr/>
          </p:nvSpPr>
          <p:spPr>
            <a:xfrm>
              <a:off x="3121893" y="5593397"/>
              <a:ext cx="2036887" cy="76296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Separate crawl and indexing</a:t>
              </a:r>
              <a:endParaRPr lang="en-US" sz="2000" dirty="0">
                <a:solidFill>
                  <a:srgbClr val="000000"/>
                </a:solidFill>
              </a:endParaRPr>
            </a:p>
          </p:txBody>
        </p:sp>
        <p:cxnSp>
          <p:nvCxnSpPr>
            <p:cNvPr id="92" name="Straight Arrow Connector 91"/>
            <p:cNvCxnSpPr>
              <a:stCxn id="91" idx="0"/>
            </p:cNvCxnSpPr>
            <p:nvPr/>
          </p:nvCxnSpPr>
          <p:spPr>
            <a:xfrm flipV="1">
              <a:off x="4140337" y="4552419"/>
              <a:ext cx="974178" cy="1040978"/>
            </a:xfrm>
            <a:prstGeom prst="straightConnector1">
              <a:avLst/>
            </a:prstGeom>
            <a:grpFill/>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91" idx="0"/>
            </p:cNvCxnSpPr>
            <p:nvPr/>
          </p:nvCxnSpPr>
          <p:spPr>
            <a:xfrm flipH="1" flipV="1">
              <a:off x="2895723" y="4552419"/>
              <a:ext cx="1244614" cy="1040978"/>
            </a:xfrm>
            <a:prstGeom prst="straightConnector1">
              <a:avLst/>
            </a:prstGeom>
            <a:grpFill/>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p:nvGrpSpPr>
        <p:grpSpPr>
          <a:xfrm>
            <a:off x="274637" y="3878262"/>
            <a:ext cx="1372357" cy="1282159"/>
            <a:chOff x="457597" y="3641278"/>
            <a:chExt cx="1980670" cy="1944216"/>
          </a:xfrm>
        </p:grpSpPr>
        <p:sp>
          <p:nvSpPr>
            <p:cNvPr id="60" name="TextBox 59"/>
            <p:cNvSpPr txBox="1"/>
            <p:nvPr/>
          </p:nvSpPr>
          <p:spPr>
            <a:xfrm>
              <a:off x="457597" y="5065525"/>
              <a:ext cx="1902571" cy="519969"/>
            </a:xfrm>
            <a:prstGeom prst="rect">
              <a:avLst/>
            </a:prstGeom>
            <a:noFill/>
            <a:ln>
              <a:noFill/>
            </a:ln>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Content</a:t>
              </a:r>
            </a:p>
          </p:txBody>
        </p:sp>
        <p:sp>
          <p:nvSpPr>
            <p:cNvPr id="61" name="Rectangle 60"/>
            <p:cNvSpPr/>
            <p:nvPr/>
          </p:nvSpPr>
          <p:spPr bwMode="auto">
            <a:xfrm>
              <a:off x="521774" y="3641278"/>
              <a:ext cx="1916493" cy="13242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62" name="Freeform 83"/>
            <p:cNvSpPr>
              <a:spLocks noEditPoints="1"/>
            </p:cNvSpPr>
            <p:nvPr/>
          </p:nvSpPr>
          <p:spPr bwMode="black">
            <a:xfrm>
              <a:off x="1310401" y="3787273"/>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63" name="Freeform 79"/>
            <p:cNvSpPr>
              <a:spLocks noEditPoints="1"/>
            </p:cNvSpPr>
            <p:nvPr/>
          </p:nvSpPr>
          <p:spPr bwMode="black">
            <a:xfrm>
              <a:off x="1402490" y="4402550"/>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64" name="Freeform 7"/>
            <p:cNvSpPr>
              <a:spLocks noEditPoints="1"/>
            </p:cNvSpPr>
            <p:nvPr/>
          </p:nvSpPr>
          <p:spPr bwMode="black">
            <a:xfrm>
              <a:off x="942574" y="4181806"/>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cxnSp>
        <p:nvCxnSpPr>
          <p:cNvPr id="28" name="Straight Arrow Connector 27"/>
          <p:cNvCxnSpPr>
            <a:stCxn id="61" idx="3"/>
          </p:cNvCxnSpPr>
          <p:nvPr/>
        </p:nvCxnSpPr>
        <p:spPr>
          <a:xfrm flipV="1">
            <a:off x="1646994" y="4297085"/>
            <a:ext cx="610226" cy="1784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7812274" y="4716462"/>
            <a:ext cx="1225363" cy="7453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 </a:t>
            </a:r>
          </a:p>
        </p:txBody>
      </p:sp>
      <p:sp>
        <p:nvSpPr>
          <p:cNvPr id="71" name="Rectangle 70"/>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72" name="Rectangle 71"/>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73" name="Rectangle 72"/>
          <p:cNvSpPr/>
          <p:nvPr/>
        </p:nvSpPr>
        <p:spPr>
          <a:xfrm>
            <a:off x="4765450" y="2471114"/>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74" name="Rectangle 7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75" name="Rectangle 74"/>
          <p:cNvSpPr/>
          <p:nvPr/>
        </p:nvSpPr>
        <p:spPr>
          <a:xfrm>
            <a:off x="5299969" y="4792662"/>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93" name="Rectangle 9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94"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96" name="Straight Connector 95"/>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a:stCxn id="75" idx="0"/>
            <a:endCxn id="73" idx="2"/>
          </p:cNvCxnSpPr>
          <p:nvPr/>
        </p:nvCxnSpPr>
        <p:spPr>
          <a:xfrm flipH="1" flipV="1">
            <a:off x="6212051" y="4487862"/>
            <a:ext cx="2318" cy="304800"/>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a:off x="1938556" y="2098836"/>
            <a:ext cx="7135866" cy="4501897"/>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grpSp>
        <p:nvGrpSpPr>
          <p:cNvPr id="6" name="Group 5"/>
          <p:cNvGrpSpPr/>
          <p:nvPr/>
        </p:nvGrpSpPr>
        <p:grpSpPr>
          <a:xfrm>
            <a:off x="5380037" y="3878262"/>
            <a:ext cx="980761" cy="681204"/>
            <a:chOff x="7128599" y="5879491"/>
            <a:chExt cx="827658" cy="588811"/>
          </a:xfrm>
        </p:grpSpPr>
        <p:sp>
          <p:nvSpPr>
            <p:cNvPr id="85" name="Can 84"/>
            <p:cNvSpPr/>
            <p:nvPr/>
          </p:nvSpPr>
          <p:spPr>
            <a:xfrm>
              <a:off x="7175344" y="5879491"/>
              <a:ext cx="534058" cy="588811"/>
            </a:xfrm>
            <a:prstGeom prst="ca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endParaRPr>
            </a:p>
          </p:txBody>
        </p:sp>
        <p:sp>
          <p:nvSpPr>
            <p:cNvPr id="86" name="Rectangle 85"/>
            <p:cNvSpPr/>
            <p:nvPr/>
          </p:nvSpPr>
          <p:spPr>
            <a:xfrm>
              <a:off x="7128599" y="5970498"/>
              <a:ext cx="827658"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900" dirty="0" smtClean="0">
                  <a:solidFill>
                    <a:srgbClr val="FFFFFF"/>
                  </a:solidFill>
                </a:rPr>
                <a:t>Property</a:t>
              </a:r>
            </a:p>
            <a:p>
              <a:r>
                <a:rPr lang="nb-NO" sz="900" dirty="0" smtClean="0">
                  <a:solidFill>
                    <a:srgbClr val="FFFFFF"/>
                  </a:solidFill>
                </a:rPr>
                <a:t>   Store</a:t>
              </a:r>
            </a:p>
            <a:p>
              <a:r>
                <a:rPr lang="nb-NO" sz="900" dirty="0" smtClean="0">
                  <a:solidFill>
                    <a:srgbClr val="FFFFFF"/>
                  </a:solidFill>
                </a:rPr>
                <a:t>   (SQL)</a:t>
              </a:r>
              <a:endParaRPr lang="en-US" sz="900" dirty="0">
                <a:solidFill>
                  <a:srgbClr val="FFFFFF"/>
                </a:solidFill>
              </a:endParaRPr>
            </a:p>
          </p:txBody>
        </p:sp>
      </p:grpSp>
      <p:cxnSp>
        <p:nvCxnSpPr>
          <p:cNvPr id="108" name="Straight Arrow Connector 107"/>
          <p:cNvCxnSpPr/>
          <p:nvPr/>
        </p:nvCxnSpPr>
        <p:spPr>
          <a:xfrm flipH="1">
            <a:off x="6140983" y="2033773"/>
            <a:ext cx="2515654" cy="2106441"/>
          </a:xfrm>
          <a:prstGeom prst="straightConnector1">
            <a:avLst/>
          </a:prstGeom>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sp>
        <p:nvSpPr>
          <p:cNvPr id="109" name="Rectangle 108"/>
          <p:cNvSpPr/>
          <p:nvPr/>
        </p:nvSpPr>
        <p:spPr>
          <a:xfrm>
            <a:off x="2803730" y="2008611"/>
            <a:ext cx="5388852"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smtClean="0">
                <a:solidFill>
                  <a:srgbClr val="505050"/>
                </a:solidFill>
              </a:rPr>
              <a:t>SharePoint 2013 </a:t>
            </a:r>
            <a:r>
              <a:rPr lang="nb-NO" sz="2000" dirty="0">
                <a:solidFill>
                  <a:srgbClr val="505050"/>
                </a:solidFill>
              </a:rPr>
              <a:t>Search Service Application</a:t>
            </a:r>
            <a:endParaRPr lang="en-US" sz="2000" dirty="0">
              <a:solidFill>
                <a:srgbClr val="505050"/>
              </a:solidFill>
            </a:endParaRPr>
          </a:p>
        </p:txBody>
      </p:sp>
    </p:spTree>
    <p:extLst>
      <p:ext uri="{BB962C8B-B14F-4D97-AF65-F5344CB8AC3E}">
        <p14:creationId xmlns:p14="http://schemas.microsoft.com/office/powerpoint/2010/main" val="2213538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42" presetClass="exit" presetSubtype="0" fill="hold" nodeType="withEffect">
                                  <p:stCondLst>
                                    <p:cond delay="0"/>
                                  </p:stCondLst>
                                  <p:childTnLst>
                                    <p:animEffect transition="out" filter="fade">
                                      <p:cBhvr>
                                        <p:cTn id="8" dur="2250"/>
                                        <p:tgtEl>
                                          <p:spTgt spid="6"/>
                                        </p:tgtEl>
                                      </p:cBhvr>
                                    </p:animEffect>
                                    <p:anim calcmode="lin" valueType="num">
                                      <p:cBhvr>
                                        <p:cTn id="9" dur="2250"/>
                                        <p:tgtEl>
                                          <p:spTgt spid="6"/>
                                        </p:tgtEl>
                                        <p:attrNameLst>
                                          <p:attrName>ppt_x</p:attrName>
                                        </p:attrNameLst>
                                      </p:cBhvr>
                                      <p:tavLst>
                                        <p:tav tm="0">
                                          <p:val>
                                            <p:strVal val="ppt_x"/>
                                          </p:val>
                                        </p:tav>
                                        <p:tav tm="100000">
                                          <p:val>
                                            <p:strVal val="ppt_x"/>
                                          </p:val>
                                        </p:tav>
                                      </p:tavLst>
                                    </p:anim>
                                    <p:anim calcmode="lin" valueType="num">
                                      <p:cBhvr>
                                        <p:cTn id="10" dur="2250"/>
                                        <p:tgtEl>
                                          <p:spTgt spid="6"/>
                                        </p:tgtEl>
                                        <p:attrNameLst>
                                          <p:attrName>ppt_y</p:attrName>
                                        </p:attrNameLst>
                                      </p:cBhvr>
                                      <p:tavLst>
                                        <p:tav tm="0">
                                          <p:val>
                                            <p:strVal val="ppt_y"/>
                                          </p:val>
                                        </p:tav>
                                        <p:tav tm="100000">
                                          <p:val>
                                            <p:strVal val="ppt_y+.1"/>
                                          </p:val>
                                        </p:tav>
                                      </p:tavLst>
                                    </p:anim>
                                    <p:set>
                                      <p:cBhvr>
                                        <p:cTn id="11" dur="1" fill="hold">
                                          <p:stCondLst>
                                            <p:cond delay="2249"/>
                                          </p:stCondLst>
                                        </p:cTn>
                                        <p:tgtEl>
                                          <p:spTgt spid="6"/>
                                        </p:tgtEl>
                                        <p:attrNameLst>
                                          <p:attrName>style.visibility</p:attrName>
                                        </p:attrNameLst>
                                      </p:cBhvr>
                                      <p:to>
                                        <p:strVal val="hidden"/>
                                      </p:to>
                                    </p:set>
                                  </p:childTnLst>
                                </p:cTn>
                              </p:par>
                              <p:par>
                                <p:cTn id="12" presetID="1" presetClass="entr" presetSubtype="0" fill="hold" grpId="0" nodeType="withEffect">
                                  <p:stCondLst>
                                    <p:cond delay="0"/>
                                  </p:stCondLst>
                                  <p:childTnLst>
                                    <p:set>
                                      <p:cBhvr>
                                        <p:cTn id="13" dur="1" fill="hold">
                                          <p:stCondLst>
                                            <p:cond delay="0"/>
                                          </p:stCondLst>
                                        </p:cTn>
                                        <p:tgtEl>
                                          <p:spTgt spid="81"/>
                                        </p:tgtEl>
                                        <p:attrNameLst>
                                          <p:attrName>style.visibility</p:attrName>
                                        </p:attrNameLst>
                                      </p:cBhvr>
                                      <p:to>
                                        <p:strVal val="visible"/>
                                      </p:to>
                                    </p:set>
                                  </p:childTnLst>
                                  <p:subTnLst>
                                    <p:set>
                                      <p:cBhvr override="childStyle">
                                        <p:cTn dur="1" fill="hold" display="0" masterRel="nextClick" afterEffect="1"/>
                                        <p:tgtEl>
                                          <p:spTgt spid="81"/>
                                        </p:tgtEl>
                                        <p:attrNameLst>
                                          <p:attrName>style.visibility</p:attrName>
                                        </p:attrNameLst>
                                      </p:cBhvr>
                                      <p:to>
                                        <p:strVal val="hidden"/>
                                      </p:to>
                                    </p:set>
                                  </p:subTnLst>
                                </p:cTn>
                              </p:par>
                              <p:par>
                                <p:cTn id="14" presetID="1"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childTnLst>
                                  <p:subTnLst>
                                    <p:set>
                                      <p:cBhvr override="childStyle">
                                        <p:cTn dur="1" fill="hold" display="0" masterRel="nextClick" afterEffect="1"/>
                                        <p:tgtEl>
                                          <p:spTgt spid="108"/>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23" presetID="6" presetClass="emph" presetSubtype="0" fill="remove" grpId="0" nodeType="withEffect">
                                  <p:stCondLst>
                                    <p:cond delay="0"/>
                                  </p:stCondLst>
                                  <p:childTnLst>
                                    <p:animScale>
                                      <p:cBhvr>
                                        <p:cTn id="24" dur="2000" fill="hold"/>
                                        <p:tgtEl>
                                          <p:spTgt spid="71"/>
                                        </p:tgtEl>
                                      </p:cBhvr>
                                      <p:by x="150000" y="150000"/>
                                    </p:animScale>
                                  </p:childTnLst>
                                </p:cTn>
                              </p:par>
                              <p:par>
                                <p:cTn id="25" presetID="6" presetClass="emph" presetSubtype="0" fill="remove" grpId="0" nodeType="withEffect">
                                  <p:stCondLst>
                                    <p:cond delay="0"/>
                                  </p:stCondLst>
                                  <p:childTnLst>
                                    <p:animScale>
                                      <p:cBhvr>
                                        <p:cTn id="26" dur="2000" fill="hold"/>
                                        <p:tgtEl>
                                          <p:spTgt spid="73"/>
                                        </p:tgtEl>
                                      </p:cBhvr>
                                      <p:by x="150000" y="150000"/>
                                    </p:animScale>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wipe(down)">
                                      <p:cBhvr>
                                        <p:cTn id="3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57" grpId="0"/>
      <p:bldP spid="71" grpId="0" animBg="1"/>
      <p:bldP spid="7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Where does Search live in the farm?</a:t>
            </a:r>
            <a:endParaRPr lang="en-US" dirty="0"/>
          </a:p>
        </p:txBody>
      </p:sp>
      <p:sp>
        <p:nvSpPr>
          <p:cNvPr id="3" name="Text Placeholder 2"/>
          <p:cNvSpPr>
            <a:spLocks noGrp="1"/>
          </p:cNvSpPr>
          <p:nvPr>
            <p:ph type="body" sz="quarter" idx="10"/>
          </p:nvPr>
        </p:nvSpPr>
        <p:spPr>
          <a:xfrm>
            <a:off x="274639" y="1212849"/>
            <a:ext cx="5486399" cy="3133165"/>
          </a:xfrm>
        </p:spPr>
        <p:txBody>
          <a:bodyPr/>
          <a:lstStyle/>
          <a:p>
            <a:r>
              <a:rPr lang="nb-NO" dirty="0" smtClean="0"/>
              <a:t>Windows services</a:t>
            </a:r>
          </a:p>
          <a:p>
            <a:pPr lvl="1"/>
            <a:r>
              <a:rPr lang="nb-NO" dirty="0"/>
              <a:t>SharePoint </a:t>
            </a:r>
            <a:r>
              <a:rPr lang="nb-NO" dirty="0" smtClean="0"/>
              <a:t>Search Host Controller service</a:t>
            </a:r>
            <a:endParaRPr lang="nb-NO" dirty="0"/>
          </a:p>
          <a:p>
            <a:pPr lvl="3"/>
            <a:r>
              <a:rPr lang="nb-NO" dirty="0" smtClean="0">
                <a:sym typeface="Wingdings" panose="05000000000000000000" pitchFamily="2" charset="2"/>
              </a:rPr>
              <a:t>Runtime/lifecycle control of search components (except crawler)</a:t>
            </a:r>
          </a:p>
          <a:p>
            <a:pPr lvl="3"/>
            <a:r>
              <a:rPr lang="nb-NO" dirty="0" smtClean="0">
                <a:sym typeface="Wingdings" panose="05000000000000000000" pitchFamily="2" charset="2"/>
              </a:rPr>
              <a:t> </a:t>
            </a:r>
            <a:r>
              <a:rPr lang="nb-NO" dirty="0" smtClean="0"/>
              <a:t>hostcontrollerservice.exe</a:t>
            </a:r>
          </a:p>
          <a:p>
            <a:pPr lvl="1"/>
            <a:r>
              <a:rPr lang="nb-NO" dirty="0" smtClean="0"/>
              <a:t>SharePoint Server Search service</a:t>
            </a:r>
          </a:p>
          <a:p>
            <a:pPr lvl="3"/>
            <a:r>
              <a:rPr lang="nb-NO" dirty="0" smtClean="0">
                <a:sym typeface="Wingdings" panose="05000000000000000000" pitchFamily="2" charset="2"/>
              </a:rPr>
              <a:t>Crawl Component</a:t>
            </a:r>
          </a:p>
          <a:p>
            <a:pPr marL="746125" lvl="3" indent="-285750">
              <a:buFont typeface="Wingdings"/>
              <a:buChar char="à"/>
            </a:pPr>
            <a:r>
              <a:rPr lang="nb-NO" dirty="0" smtClean="0"/>
              <a:t>mssearch.exe</a:t>
            </a:r>
          </a:p>
          <a:p>
            <a:pPr marL="746125" lvl="3" indent="-285750">
              <a:buFont typeface="Wingdings"/>
              <a:buChar char="à"/>
            </a:pPr>
            <a:r>
              <a:rPr lang="nb-NO" dirty="0"/>
              <a:t>m</a:t>
            </a:r>
            <a:r>
              <a:rPr lang="nb-NO" dirty="0" smtClean="0"/>
              <a:t>ssdmn.exe</a:t>
            </a:r>
          </a:p>
        </p:txBody>
      </p:sp>
      <p:sp>
        <p:nvSpPr>
          <p:cNvPr id="4" name="Text Placeholder 3"/>
          <p:cNvSpPr>
            <a:spLocks noGrp="1"/>
          </p:cNvSpPr>
          <p:nvPr>
            <p:ph type="body" sz="quarter" idx="11"/>
          </p:nvPr>
        </p:nvSpPr>
        <p:spPr>
          <a:xfrm>
            <a:off x="6675439" y="1212849"/>
            <a:ext cx="5486399" cy="1575816"/>
          </a:xfrm>
        </p:spPr>
        <p:txBody>
          <a:bodyPr/>
          <a:lstStyle/>
          <a:p>
            <a:r>
              <a:rPr lang="nb-NO" dirty="0" smtClean="0"/>
              <a:t>Processes</a:t>
            </a:r>
          </a:p>
          <a:p>
            <a:pPr lvl="1"/>
            <a:r>
              <a:rPr lang="nb-NO" dirty="0" smtClean="0"/>
              <a:t>Noderunner.exe</a:t>
            </a:r>
          </a:p>
          <a:p>
            <a:pPr lvl="3"/>
            <a:r>
              <a:rPr lang="nb-NO" dirty="0" smtClean="0"/>
              <a:t>Runtime environment for search components (except crawler)</a:t>
            </a:r>
            <a:endParaRPr lang="en-US" dirty="0"/>
          </a:p>
        </p:txBody>
      </p:sp>
      <p:sp>
        <p:nvSpPr>
          <p:cNvPr id="5" name="Rectangle 4"/>
          <p:cNvSpPr/>
          <p:nvPr/>
        </p:nvSpPr>
        <p:spPr bwMode="auto">
          <a:xfrm>
            <a:off x="10070664" y="4741142"/>
            <a:ext cx="1476164" cy="1848990"/>
          </a:xfrm>
          <a:prstGeom prst="rect">
            <a:avLst/>
          </a:prstGeom>
          <a:solidFill>
            <a:schemeClr val="accent2">
              <a:lumMod val="20000"/>
              <a:lumOff val="80000"/>
              <a:alpha val="29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endParaRPr lang="en-US" sz="2200" b="1" dirty="0">
              <a:solidFill>
                <a:srgbClr val="FFFFFF"/>
              </a:solidFill>
            </a:endParaRPr>
          </a:p>
        </p:txBody>
      </p:sp>
      <p:sp>
        <p:nvSpPr>
          <p:cNvPr id="6" name="Rectangle 5"/>
          <p:cNvSpPr/>
          <p:nvPr/>
        </p:nvSpPr>
        <p:spPr bwMode="auto">
          <a:xfrm>
            <a:off x="837366" y="4741143"/>
            <a:ext cx="9017250" cy="1852464"/>
          </a:xfrm>
          <a:prstGeom prst="rect">
            <a:avLst/>
          </a:prstGeom>
          <a:solidFill>
            <a:schemeClr val="accent1">
              <a:alpha val="23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endParaRPr lang="en-US" sz="2200" b="1" dirty="0">
              <a:solidFill>
                <a:srgbClr val="FFFFFF"/>
              </a:solidFill>
            </a:endParaRPr>
          </a:p>
        </p:txBody>
      </p:sp>
      <p:sp>
        <p:nvSpPr>
          <p:cNvPr id="7" name="Rectangle 6"/>
          <p:cNvSpPr/>
          <p:nvPr/>
        </p:nvSpPr>
        <p:spPr bwMode="auto">
          <a:xfrm>
            <a:off x="10070663" y="4741150"/>
            <a:ext cx="1476166" cy="457673"/>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msseearch.exe</a:t>
            </a:r>
          </a:p>
          <a:p>
            <a:pPr algn="ctr" defTabSz="913945"/>
            <a:r>
              <a:rPr lang="nb-NO" sz="1600" dirty="0">
                <a:solidFill>
                  <a:srgbClr val="FFFFFF"/>
                </a:solidFill>
              </a:rPr>
              <a:t>m</a:t>
            </a:r>
            <a:r>
              <a:rPr lang="nb-NO" sz="1600" dirty="0" smtClean="0">
                <a:solidFill>
                  <a:srgbClr val="FFFFFF"/>
                </a:solidFill>
              </a:rPr>
              <a:t>ssdmn.exe</a:t>
            </a:r>
            <a:endParaRPr lang="en-US" sz="1600" dirty="0">
              <a:solidFill>
                <a:srgbClr val="FFFFFF"/>
              </a:solidFill>
            </a:endParaRPr>
          </a:p>
        </p:txBody>
      </p:sp>
      <p:sp>
        <p:nvSpPr>
          <p:cNvPr id="8" name="Rectangle 7"/>
          <p:cNvSpPr/>
          <p:nvPr/>
        </p:nvSpPr>
        <p:spPr bwMode="auto">
          <a:xfrm>
            <a:off x="10250685" y="5928580"/>
            <a:ext cx="1189463" cy="533036"/>
          </a:xfrm>
          <a:prstGeom prst="rect">
            <a:avLst/>
          </a:prstGeom>
          <a:solidFill>
            <a:srgbClr val="00A651"/>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400" dirty="0">
                <a:solidFill>
                  <a:srgbClr val="FFFFFF"/>
                </a:solidFill>
              </a:rPr>
              <a:t>Crawl</a:t>
            </a:r>
            <a:br>
              <a:rPr lang="en-US" sz="1400" dirty="0">
                <a:solidFill>
                  <a:srgbClr val="FFFFFF"/>
                </a:solidFill>
              </a:rPr>
            </a:br>
            <a:r>
              <a:rPr lang="en-US" sz="1400" dirty="0">
                <a:solidFill>
                  <a:srgbClr val="FFFFFF"/>
                </a:solidFill>
              </a:rPr>
              <a:t>Component</a:t>
            </a:r>
          </a:p>
        </p:txBody>
      </p:sp>
      <p:sp>
        <p:nvSpPr>
          <p:cNvPr id="9" name="Rectangle 8"/>
          <p:cNvSpPr/>
          <p:nvPr/>
        </p:nvSpPr>
        <p:spPr bwMode="auto">
          <a:xfrm>
            <a:off x="1105669" y="5657501"/>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4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19" name="TextBox 18"/>
          <p:cNvSpPr txBox="1"/>
          <p:nvPr/>
        </p:nvSpPr>
        <p:spPr>
          <a:xfrm>
            <a:off x="2162374" y="4737658"/>
            <a:ext cx="3083754" cy="307760"/>
          </a:xfrm>
          <a:prstGeom prst="rect">
            <a:avLst/>
          </a:prstGeom>
          <a:noFill/>
        </p:spPr>
        <p:txBody>
          <a:bodyPr wrap="square" lIns="91425" tIns="45712" rIns="91425" bIns="45712" rtlCol="0">
            <a:spAutoFit/>
          </a:bodyPr>
          <a:lstStyle/>
          <a:p>
            <a:r>
              <a:rPr lang="nb-NO" sz="1400" b="1" dirty="0">
                <a:solidFill>
                  <a:srgbClr val="505050"/>
                </a:solidFill>
              </a:rPr>
              <a:t>Search Runtime Environment</a:t>
            </a:r>
            <a:endParaRPr lang="en-US" sz="1400" b="1" dirty="0">
              <a:solidFill>
                <a:srgbClr val="505050"/>
              </a:solidFill>
            </a:endParaRPr>
          </a:p>
        </p:txBody>
      </p:sp>
      <p:sp>
        <p:nvSpPr>
          <p:cNvPr id="20" name="Rectangle 19"/>
          <p:cNvSpPr/>
          <p:nvPr/>
        </p:nvSpPr>
        <p:spPr bwMode="auto">
          <a:xfrm>
            <a:off x="7442373" y="4782187"/>
            <a:ext cx="2162611" cy="772475"/>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400" dirty="0">
                <a:solidFill>
                  <a:srgbClr val="FFFFFF"/>
                </a:solidFill>
              </a:rPr>
              <a:t>h</a:t>
            </a:r>
            <a:r>
              <a:rPr lang="en-US" sz="1400" dirty="0" smtClean="0">
                <a:solidFill>
                  <a:srgbClr val="FFFFFF"/>
                </a:solidFill>
              </a:rPr>
              <a:t>ostcontrollerservice.exe</a:t>
            </a:r>
            <a:endParaRPr lang="en-US" sz="1400" dirty="0">
              <a:solidFill>
                <a:srgbClr val="FFFFFF"/>
              </a:solidFill>
            </a:endParaRPr>
          </a:p>
          <a:p>
            <a:pPr algn="ctr" defTabSz="913945"/>
            <a:endParaRPr lang="nb-NO" sz="1400" b="1" dirty="0">
              <a:solidFill>
                <a:srgbClr val="FFFFFF"/>
              </a:solidFill>
            </a:endParaRPr>
          </a:p>
          <a:p>
            <a:pPr algn="ctr" defTabSz="913945"/>
            <a:endParaRPr lang="nb-NO" sz="1400" b="1" dirty="0">
              <a:solidFill>
                <a:srgbClr val="FFFFFF"/>
              </a:solidFill>
            </a:endParaRPr>
          </a:p>
        </p:txBody>
      </p:sp>
      <p:sp>
        <p:nvSpPr>
          <p:cNvPr id="21" name="Rectangle 20"/>
          <p:cNvSpPr/>
          <p:nvPr/>
        </p:nvSpPr>
        <p:spPr bwMode="auto">
          <a:xfrm>
            <a:off x="7658397" y="5117450"/>
            <a:ext cx="1765292" cy="394977"/>
          </a:xfrm>
          <a:prstGeom prst="rect">
            <a:avLst/>
          </a:prstGeom>
          <a:solidFill>
            <a:schemeClr val="accent1"/>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a:solidFill>
                  <a:srgbClr val="FFFFFF"/>
                </a:solidFill>
              </a:rPr>
              <a:t>Host Controller</a:t>
            </a:r>
          </a:p>
        </p:txBody>
      </p:sp>
      <p:sp>
        <p:nvSpPr>
          <p:cNvPr id="22" name="Rectangle 21"/>
          <p:cNvSpPr/>
          <p:nvPr/>
        </p:nvSpPr>
        <p:spPr>
          <a:xfrm>
            <a:off x="529605" y="4649390"/>
            <a:ext cx="11161240" cy="20162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a:endParaRPr lang="en-US" b="1">
              <a:solidFill>
                <a:srgbClr val="505050"/>
              </a:solidFill>
            </a:endParaRPr>
          </a:p>
        </p:txBody>
      </p:sp>
      <p:sp>
        <p:nvSpPr>
          <p:cNvPr id="23" name="TextBox 22"/>
          <p:cNvSpPr txBox="1"/>
          <p:nvPr/>
        </p:nvSpPr>
        <p:spPr>
          <a:xfrm rot="16200000">
            <a:off x="-363934" y="5523310"/>
            <a:ext cx="2094839" cy="307760"/>
          </a:xfrm>
          <a:prstGeom prst="rect">
            <a:avLst/>
          </a:prstGeom>
          <a:noFill/>
        </p:spPr>
        <p:txBody>
          <a:bodyPr wrap="none" lIns="91425" tIns="45712" rIns="91425" bIns="45712" rtlCol="0">
            <a:spAutoFit/>
          </a:bodyPr>
          <a:lstStyle/>
          <a:p>
            <a:r>
              <a:rPr lang="nb-NO" sz="1400" b="1" dirty="0" smtClean="0">
                <a:solidFill>
                  <a:srgbClr val="505050"/>
                </a:solidFill>
              </a:rPr>
              <a:t>SharePoint </a:t>
            </a:r>
            <a:r>
              <a:rPr lang="nb-NO" sz="1400" b="1" dirty="0">
                <a:solidFill>
                  <a:srgbClr val="505050"/>
                </a:solidFill>
              </a:rPr>
              <a:t>App Server</a:t>
            </a:r>
            <a:endParaRPr lang="en-US" sz="1400" b="1" dirty="0">
              <a:solidFill>
                <a:srgbClr val="505050"/>
              </a:solidFill>
            </a:endParaRPr>
          </a:p>
        </p:txBody>
      </p:sp>
      <p:grpSp>
        <p:nvGrpSpPr>
          <p:cNvPr id="28" name="Group 27"/>
          <p:cNvGrpSpPr/>
          <p:nvPr/>
        </p:nvGrpSpPr>
        <p:grpSpPr>
          <a:xfrm>
            <a:off x="7298357" y="4649390"/>
            <a:ext cx="4392489" cy="1940742"/>
            <a:chOff x="7298357" y="4649390"/>
            <a:chExt cx="4392489" cy="1940742"/>
          </a:xfrm>
        </p:grpSpPr>
        <p:sp>
          <p:nvSpPr>
            <p:cNvPr id="39" name="Rounded Rectangle 38"/>
            <p:cNvSpPr/>
            <p:nvPr/>
          </p:nvSpPr>
          <p:spPr bwMode="auto">
            <a:xfrm>
              <a:off x="7298357" y="4669136"/>
              <a:ext cx="2450348" cy="916365"/>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err="1" smtClean="0">
                <a:solidFill>
                  <a:srgbClr val="FFFFFF"/>
                </a:solidFill>
                <a:ea typeface="Segoe UI" pitchFamily="34" charset="0"/>
                <a:cs typeface="Segoe UI" pitchFamily="34" charset="0"/>
              </a:endParaRPr>
            </a:p>
          </p:txBody>
        </p:sp>
        <p:sp>
          <p:nvSpPr>
            <p:cNvPr id="40" name="Rounded Rectangle 39"/>
            <p:cNvSpPr/>
            <p:nvPr/>
          </p:nvSpPr>
          <p:spPr bwMode="auto">
            <a:xfrm>
              <a:off x="9961296" y="4649390"/>
              <a:ext cx="1729550" cy="1940742"/>
            </a:xfrm>
            <a:prstGeom prst="roundRect">
              <a:avLst>
                <a:gd name="adj" fmla="val 10570"/>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err="1" smtClean="0">
                <a:solidFill>
                  <a:srgbClr val="FFFFFF"/>
                </a:solidFill>
                <a:ea typeface="Segoe UI" pitchFamily="34" charset="0"/>
                <a:cs typeface="Segoe UI" pitchFamily="34" charset="0"/>
              </a:endParaRPr>
            </a:p>
          </p:txBody>
        </p:sp>
      </p:grpSp>
      <p:sp>
        <p:nvSpPr>
          <p:cNvPr id="43" name="Rounded Rectangle 42"/>
          <p:cNvSpPr/>
          <p:nvPr/>
        </p:nvSpPr>
        <p:spPr bwMode="auto">
          <a:xfrm>
            <a:off x="941945" y="5585501"/>
            <a:ext cx="8804684" cy="1008112"/>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FFFFFF"/>
              </a:solidFill>
              <a:ea typeface="Segoe UI" pitchFamily="34" charset="0"/>
              <a:cs typeface="Segoe UI" pitchFamily="34" charset="0"/>
            </a:endParaRPr>
          </a:p>
        </p:txBody>
      </p:sp>
      <p:sp>
        <p:nvSpPr>
          <p:cNvPr id="45" name="Text Placeholder 3"/>
          <p:cNvSpPr txBox="1">
            <a:spLocks/>
          </p:cNvSpPr>
          <p:nvPr/>
        </p:nvSpPr>
        <p:spPr>
          <a:xfrm>
            <a:off x="6650285" y="2777182"/>
            <a:ext cx="5486399" cy="1914370"/>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1224"/>
              </a:spcBef>
              <a:spcAft>
                <a:spcPts val="0"/>
              </a:spcAft>
              <a:buClr>
                <a:schemeClr val="tx1"/>
              </a:buClr>
              <a:buSzPct val="90000"/>
              <a:buFont typeface="Wingdings" pitchFamily="2" charset="2"/>
              <a:buNone/>
              <a:tabLst/>
              <a:defRPr sz="36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2317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603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nb-NO" dirty="0" smtClean="0">
                <a:gradFill>
                  <a:gsLst>
                    <a:gs pos="1250">
                      <a:srgbClr val="012654">
                        <a:lumMod val="40000"/>
                        <a:lumOff val="60000"/>
                      </a:srgbClr>
                    </a:gs>
                    <a:gs pos="99000">
                      <a:srgbClr val="012654">
                        <a:lumMod val="40000"/>
                        <a:lumOff val="60000"/>
                      </a:srgbClr>
                    </a:gs>
                  </a:gsLst>
                  <a:lin ang="5400000" scaled="0"/>
                </a:gradFill>
              </a:rPr>
              <a:t>Admin entities</a:t>
            </a:r>
          </a:p>
          <a:p>
            <a:pPr lvl="1"/>
            <a:r>
              <a:rPr lang="nb-NO" dirty="0" smtClean="0">
                <a:gradFill>
                  <a:gsLst>
                    <a:gs pos="1250">
                      <a:srgbClr val="505050"/>
                    </a:gs>
                    <a:gs pos="100000">
                      <a:srgbClr val="505050"/>
                    </a:gs>
                  </a:gsLst>
                  <a:lin ang="5400000" scaled="0"/>
                </a:gradFill>
              </a:rPr>
              <a:t>Search Service Instance: Provisioning of the search service on each box</a:t>
            </a:r>
          </a:p>
          <a:p>
            <a:pPr lvl="1"/>
            <a:r>
              <a:rPr lang="nb-NO" dirty="0" smtClean="0">
                <a:gradFill>
                  <a:gsLst>
                    <a:gs pos="1250">
                      <a:srgbClr val="505050"/>
                    </a:gs>
                    <a:gs pos="100000">
                      <a:srgbClr val="505050"/>
                    </a:gs>
                  </a:gsLst>
                  <a:lin ang="5400000" scaled="0"/>
                </a:gradFill>
              </a:rPr>
              <a:t>Search Service Application: SharePoint Configuration entity </a:t>
            </a:r>
            <a:endParaRPr lang="en-US" dirty="0">
              <a:gradFill>
                <a:gsLst>
                  <a:gs pos="1250">
                    <a:srgbClr val="505050"/>
                  </a:gs>
                  <a:gs pos="100000">
                    <a:srgbClr val="505050"/>
                  </a:gs>
                </a:gsLst>
                <a:lin ang="5400000" scaled="0"/>
              </a:gradFill>
            </a:endParaRPr>
          </a:p>
        </p:txBody>
      </p:sp>
      <p:grpSp>
        <p:nvGrpSpPr>
          <p:cNvPr id="30" name="Group 29"/>
          <p:cNvGrpSpPr/>
          <p:nvPr/>
        </p:nvGrpSpPr>
        <p:grpSpPr>
          <a:xfrm>
            <a:off x="2559145" y="3710097"/>
            <a:ext cx="7511518" cy="1102929"/>
            <a:chOff x="2559145" y="3710097"/>
            <a:chExt cx="7511518" cy="1102929"/>
          </a:xfrm>
          <a:solidFill>
            <a:schemeClr val="bg1">
              <a:lumMod val="75000"/>
            </a:schemeClr>
          </a:solidFill>
        </p:grpSpPr>
        <p:sp>
          <p:nvSpPr>
            <p:cNvPr id="25" name="Rounded Rectangle 24"/>
            <p:cNvSpPr/>
            <p:nvPr/>
          </p:nvSpPr>
          <p:spPr>
            <a:xfrm>
              <a:off x="3613985" y="3710097"/>
              <a:ext cx="2820276" cy="762969"/>
            </a:xfrm>
            <a:prstGeom prst="round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Still there, but only Crawl Component</a:t>
              </a:r>
              <a:endParaRPr lang="en-US" sz="2000" dirty="0">
                <a:solidFill>
                  <a:srgbClr val="000000"/>
                </a:solidFill>
              </a:endParaRPr>
            </a:p>
          </p:txBody>
        </p:sp>
        <p:cxnSp>
          <p:nvCxnSpPr>
            <p:cNvPr id="26" name="Straight Arrow Connector 25"/>
            <p:cNvCxnSpPr/>
            <p:nvPr/>
          </p:nvCxnSpPr>
          <p:spPr>
            <a:xfrm flipH="1" flipV="1">
              <a:off x="2559145" y="3822492"/>
              <a:ext cx="1282828" cy="303082"/>
            </a:xfrm>
            <a:prstGeom prst="straightConnector1">
              <a:avLst/>
            </a:prstGeom>
            <a:grpFill/>
            <a:ln w="762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254240" y="4091581"/>
              <a:ext cx="3816423" cy="721445"/>
            </a:xfrm>
            <a:prstGeom prst="straightConnector1">
              <a:avLst/>
            </a:prstGeom>
            <a:grpFill/>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bwMode="auto">
          <a:xfrm>
            <a:off x="2833861"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4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38" name="Rectangle 37"/>
          <p:cNvSpPr/>
          <p:nvPr/>
        </p:nvSpPr>
        <p:spPr bwMode="auto">
          <a:xfrm>
            <a:off x="4548737"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6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42" name="Rectangle 41"/>
          <p:cNvSpPr/>
          <p:nvPr/>
        </p:nvSpPr>
        <p:spPr bwMode="auto">
          <a:xfrm>
            <a:off x="6276929"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6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44" name="Rectangle 43"/>
          <p:cNvSpPr/>
          <p:nvPr/>
        </p:nvSpPr>
        <p:spPr bwMode="auto">
          <a:xfrm>
            <a:off x="8005121"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6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14" name="Rectangle 13"/>
          <p:cNvSpPr/>
          <p:nvPr/>
        </p:nvSpPr>
        <p:spPr bwMode="auto">
          <a:xfrm>
            <a:off x="1393701" y="591715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Admin Component</a:t>
            </a:r>
          </a:p>
        </p:txBody>
      </p:sp>
      <p:sp>
        <p:nvSpPr>
          <p:cNvPr id="15" name="Rectangle 14"/>
          <p:cNvSpPr/>
          <p:nvPr/>
        </p:nvSpPr>
        <p:spPr bwMode="auto">
          <a:xfrm>
            <a:off x="3121893"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Query Processing Component</a:t>
            </a:r>
          </a:p>
        </p:txBody>
      </p:sp>
      <p:sp>
        <p:nvSpPr>
          <p:cNvPr id="16" name="Rectangle 15"/>
          <p:cNvSpPr/>
          <p:nvPr/>
        </p:nvSpPr>
        <p:spPr bwMode="auto">
          <a:xfrm>
            <a:off x="4791397"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Content Processing Component</a:t>
            </a:r>
          </a:p>
        </p:txBody>
      </p:sp>
      <p:sp>
        <p:nvSpPr>
          <p:cNvPr id="17" name="Rectangle 16"/>
          <p:cNvSpPr/>
          <p:nvPr/>
        </p:nvSpPr>
        <p:spPr bwMode="auto">
          <a:xfrm>
            <a:off x="6506269"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Index</a:t>
            </a:r>
          </a:p>
          <a:p>
            <a:pPr algn="ctr" defTabSz="913945"/>
            <a:r>
              <a:rPr lang="en-US" sz="1200" dirty="0">
                <a:solidFill>
                  <a:srgbClr val="FFFFFF"/>
                </a:solidFill>
              </a:rPr>
              <a:t>Component</a:t>
            </a:r>
          </a:p>
        </p:txBody>
      </p:sp>
      <p:sp>
        <p:nvSpPr>
          <p:cNvPr id="18" name="Rectangle 17"/>
          <p:cNvSpPr/>
          <p:nvPr/>
        </p:nvSpPr>
        <p:spPr bwMode="auto">
          <a:xfrm>
            <a:off x="8247781"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Analytics Processing</a:t>
            </a:r>
            <a:br>
              <a:rPr lang="en-US" sz="1200" dirty="0">
                <a:solidFill>
                  <a:srgbClr val="FFFFFF"/>
                </a:solidFill>
              </a:rPr>
            </a:br>
            <a:r>
              <a:rPr lang="en-US" sz="1200" dirty="0">
                <a:solidFill>
                  <a:srgbClr val="FFFFFF"/>
                </a:solidFill>
              </a:rPr>
              <a:t>Component</a:t>
            </a:r>
          </a:p>
        </p:txBody>
      </p:sp>
    </p:spTree>
    <p:extLst>
      <p:ext uri="{BB962C8B-B14F-4D97-AF65-F5344CB8AC3E}">
        <p14:creationId xmlns:p14="http://schemas.microsoft.com/office/powerpoint/2010/main" val="4224531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randombar(horizontal)">
                                      <p:cBhvr>
                                        <p:cTn id="36"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randombar(horizontal)">
                                      <p:cBhvr>
                                        <p:cTn id="41" dur="500"/>
                                        <p:tgtEl>
                                          <p:spTgt spid="4">
                                            <p:txEl>
                                              <p:pRg st="0" end="0"/>
                                            </p:txEl>
                                          </p:spTgt>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
                                            <p:txEl>
                                              <p:pRg st="1" end="1"/>
                                            </p:txEl>
                                          </p:spTgt>
                                        </p:tgtEl>
                                        <p:attrNameLst>
                                          <p:attrName>style.visibility</p:attrName>
                                        </p:attrNameLst>
                                      </p:cBhvr>
                                      <p:to>
                                        <p:strVal val="visible"/>
                                      </p:to>
                                    </p:set>
                                    <p:animEffect transition="in" filter="randombar(horizontal)">
                                      <p:cBhvr>
                                        <p:cTn id="44" dur="500"/>
                                        <p:tgtEl>
                                          <p:spTgt spid="4">
                                            <p:txEl>
                                              <p:pRg st="1" end="1"/>
                                            </p:txEl>
                                          </p:spTgt>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47" dur="500"/>
                                        <p:tgtEl>
                                          <p:spTgt spid="4">
                                            <p:txEl>
                                              <p:pRg st="2" end="2"/>
                                            </p:txEl>
                                          </p:spTgt>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randombar(horizontal)">
                                      <p:cBhvr>
                                        <p:cTn id="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43" grpId="0" animBg="1"/>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8|40.6|.9|.9"/>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0DB10C-51D9-45D8-AEB3-0D06E8874F5D}"/>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ITPro</Template>
  <TotalTime>8</TotalTime>
  <Words>6326</Words>
  <Application>Microsoft Office PowerPoint</Application>
  <PresentationFormat>Custom</PresentationFormat>
  <Paragraphs>714</Paragraphs>
  <Slides>41</Slides>
  <Notes>39</Notes>
  <HiddenSlides>0</HiddenSlides>
  <MMClips>1</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41</vt:i4>
      </vt:variant>
    </vt:vector>
  </HeadingPairs>
  <TitlesOfParts>
    <vt:vector size="52" baseType="lpstr">
      <vt:lpstr>Arial</vt:lpstr>
      <vt:lpstr>Calibri</vt:lpstr>
      <vt:lpstr>Segoe</vt:lpstr>
      <vt:lpstr>Segoe Light</vt:lpstr>
      <vt:lpstr>Segoe UI</vt:lpstr>
      <vt:lpstr>Segoe UI Light</vt:lpstr>
      <vt:lpstr>Times New Roman</vt:lpstr>
      <vt:lpstr>Wingdings</vt:lpstr>
      <vt:lpstr>5-30499_SPC_2014_ITPro_Template_16x9</vt:lpstr>
      <vt:lpstr>1_5-30499_SPC_2014_ITPro_Template_16x9</vt:lpstr>
      <vt:lpstr>Visio</vt:lpstr>
      <vt:lpstr>PowerPoint Presentation</vt:lpstr>
      <vt:lpstr>Effective Search Deployment and Operations in SharePoint 2013</vt:lpstr>
      <vt:lpstr>Search Topology Review </vt:lpstr>
      <vt:lpstr>SharePoint 2013 Search Architecture</vt:lpstr>
      <vt:lpstr>SharePoint Search Topology</vt:lpstr>
      <vt:lpstr>Main changes from SharePoint 2010 … from SharePoint Server 2010 Search</vt:lpstr>
      <vt:lpstr>Main changes from SharePoint 2010 … from FAST Search Server 2010 for SharePoint</vt:lpstr>
      <vt:lpstr>Main changes from SharePoint 2010 … to SharePoint Server 2013 Search</vt:lpstr>
      <vt:lpstr>Where does Search live in the farm?</vt:lpstr>
      <vt:lpstr>Search High-Availability</vt:lpstr>
      <vt:lpstr>Set up your initial search topology</vt:lpstr>
      <vt:lpstr>Need more performance or capacity?</vt:lpstr>
      <vt:lpstr>Small search topology</vt:lpstr>
      <vt:lpstr>Demo</vt:lpstr>
      <vt:lpstr>Location of files on disk matters!</vt:lpstr>
      <vt:lpstr>Scale out by re-partitioning the index</vt:lpstr>
      <vt:lpstr>Large enterprise: Multi-farm deployments</vt:lpstr>
      <vt:lpstr>Keeping your search topology healthy</vt:lpstr>
      <vt:lpstr>PowerPoint Presentation</vt:lpstr>
      <vt:lpstr>Search Diagnostic Sources</vt:lpstr>
      <vt:lpstr>Understanding component issues</vt:lpstr>
      <vt:lpstr>Get-SPEnterpriseSearchStatus</vt:lpstr>
      <vt:lpstr>Get-SPSearchTopologyState.ps1</vt:lpstr>
      <vt:lpstr>Demo</vt:lpstr>
      <vt:lpstr>Monitoring using SCOM</vt:lpstr>
      <vt:lpstr>Key day-to-day search operations</vt:lpstr>
      <vt:lpstr>Search admin and Business users jobs</vt:lpstr>
      <vt:lpstr>Patching and updates</vt:lpstr>
      <vt:lpstr>SP1 and Cumulative Updates</vt:lpstr>
      <vt:lpstr>What is your SLA? </vt:lpstr>
      <vt:lpstr>IaaS and Disaster Recovery</vt:lpstr>
      <vt:lpstr>Replace a failed server (with HA)</vt:lpstr>
      <vt:lpstr>Demo</vt:lpstr>
      <vt:lpstr>Backup and Restore</vt:lpstr>
      <vt:lpstr>Backup and Restore</vt:lpstr>
      <vt:lpstr>How does the standard backup work?</vt:lpstr>
      <vt:lpstr>Demo</vt:lpstr>
      <vt:lpstr>Related Resources</vt:lpstr>
      <vt:lpstr>TechNet content</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Search deployment and operations in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2014-03-06T16:22:00Z</dcterms:created>
  <dcterms:modified xsi:type="dcterms:W3CDTF">2014-03-06T19:17:01Z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