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4.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 id="2147484275" r:id="rId7"/>
    <p:sldMasterId id="2147484300" r:id="rId8"/>
  </p:sldMasterIdLst>
  <p:notesMasterIdLst>
    <p:notesMasterId r:id="rId31"/>
  </p:notesMasterIdLst>
  <p:handoutMasterIdLst>
    <p:handoutMasterId r:id="rId32"/>
  </p:handoutMasterIdLst>
  <p:sldIdLst>
    <p:sldId id="258" r:id="rId9"/>
    <p:sldId id="259" r:id="rId10"/>
    <p:sldId id="260" r:id="rId11"/>
    <p:sldId id="261" r:id="rId12"/>
    <p:sldId id="262" r:id="rId13"/>
    <p:sldId id="263" r:id="rId14"/>
    <p:sldId id="264"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57" r:id="rId29"/>
    <p:sldId id="279" r:id="rId3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202" autoAdjust="0"/>
  </p:normalViewPr>
  <p:slideViewPr>
    <p:cSldViewPr snapToObjects="1">
      <p:cViewPr varScale="1">
        <p:scale>
          <a:sx n="97" d="100"/>
          <a:sy n="97" d="100"/>
        </p:scale>
        <p:origin x="780"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150" d="100"/>
        <a:sy n="15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73287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Dynamics® AX </a:t>
            </a:r>
            <a:br>
              <a:rPr lang="en-US" dirty="0" smtClean="0">
                <a:solidFill>
                  <a:prstClr val="black"/>
                </a:solidFill>
              </a:rPr>
            </a:br>
            <a:r>
              <a:rPr lang="en-US" dirty="0" smtClean="0">
                <a:solidFill>
                  <a:prstClr val="black"/>
                </a:solidFill>
              </a:rPr>
              <a:t>Technical Conference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137E048-9787-49F6-A6B6-F7077EBBE2D7}"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095785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Dynamics® AX </a:t>
            </a:r>
            <a:br>
              <a:rPr lang="en-US" smtClean="0">
                <a:solidFill>
                  <a:prstClr val="black"/>
                </a:solidFill>
              </a:rPr>
            </a:br>
            <a:r>
              <a:rPr lang="en-US" smtClean="0">
                <a:solidFill>
                  <a:prstClr val="black"/>
                </a:solidFill>
              </a:rPr>
              <a:t>Technical Conference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D78CA70-20DD-46ED-B1F2-F4C2F6BF4F60}"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907295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8" name="Date Placeholder 7"/>
          <p:cNvSpPr>
            <a:spLocks noGrp="1"/>
          </p:cNvSpPr>
          <p:nvPr>
            <p:ph type="dt" idx="10"/>
          </p:nvPr>
        </p:nvSpPr>
        <p:spPr/>
        <p:txBody>
          <a:bodyPr/>
          <a:lstStyle/>
          <a:p>
            <a:fld id="{81A3E350-2A38-4D6F-8B93-70A6904A2C21}" type="datetime1">
              <a:rPr lang="en-US" smtClean="0">
                <a:solidFill>
                  <a:prstClr val="black"/>
                </a:solidFill>
              </a:rPr>
              <a:pPr/>
              <a:t>3/5/2014</a:t>
            </a:fld>
            <a:endParaRPr lang="en-US">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0" name="Slide Number Placeholder 9"/>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smtClean="0">
                <a:solidFill>
                  <a:prstClr val="black"/>
                </a:solidFill>
              </a:rPr>
              <a:t>Microsoft Dynamics® AX </a:t>
            </a:r>
            <a:br>
              <a:rPr lang="en-US" smtClean="0">
                <a:solidFill>
                  <a:prstClr val="black"/>
                </a:solidFill>
              </a:rPr>
            </a:br>
            <a:r>
              <a:rPr lang="en-US" smtClean="0">
                <a:solidFill>
                  <a:prstClr val="black"/>
                </a:solidFill>
              </a:rPr>
              <a:t>Technical Conference 2012</a:t>
            </a:r>
            <a:endParaRPr lang="en-US" dirty="0">
              <a:solidFill>
                <a:prstClr val="black"/>
              </a:solidFill>
            </a:endParaRPr>
          </a:p>
        </p:txBody>
      </p:sp>
    </p:spTree>
    <p:extLst>
      <p:ext uri="{BB962C8B-B14F-4D97-AF65-F5344CB8AC3E}">
        <p14:creationId xmlns:p14="http://schemas.microsoft.com/office/powerpoint/2010/main" val="196253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501927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12139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8" name="Date Placeholder 7"/>
          <p:cNvSpPr>
            <a:spLocks noGrp="1"/>
          </p:cNvSpPr>
          <p:nvPr>
            <p:ph type="dt" idx="10"/>
          </p:nvPr>
        </p:nvSpPr>
        <p:spPr/>
        <p:txBody>
          <a:bodyPr/>
          <a:lstStyle/>
          <a:p>
            <a:fld id="{B3E1D725-C203-4DD9-BEB5-CBCE270CC723}" type="datetime1">
              <a:rPr lang="en-US" smtClean="0">
                <a:solidFill>
                  <a:prstClr val="black"/>
                </a:solidFill>
              </a:rPr>
              <a:pPr/>
              <a:t>3/5/2014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smtClean="0">
                <a:solidFill>
                  <a:prstClr val="black"/>
                </a:solidFill>
              </a:rPr>
              <a:t>Microsoft Dynamics® AX </a:t>
            </a:r>
            <a:br>
              <a:rPr lang="en-US" dirty="0" smtClean="0">
                <a:solidFill>
                  <a:prstClr val="black"/>
                </a:solidFill>
              </a:rPr>
            </a:br>
            <a:r>
              <a:rPr lang="en-US" dirty="0" smtClean="0">
                <a:solidFill>
                  <a:prstClr val="black"/>
                </a:solidFill>
              </a:rPr>
              <a:t>Technical Conference 2012</a:t>
            </a:r>
            <a:endParaRPr lang="en-US" dirty="0">
              <a:solidFill>
                <a:prstClr val="black"/>
              </a:solidFill>
            </a:endParaRPr>
          </a:p>
        </p:txBody>
      </p:sp>
    </p:spTree>
    <p:extLst>
      <p:ext uri="{BB962C8B-B14F-4D97-AF65-F5344CB8AC3E}">
        <p14:creationId xmlns:p14="http://schemas.microsoft.com/office/powerpoint/2010/main" val="2322877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B9879DE-10A4-4685-8EFE-A871C746F6E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868925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6651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568176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16411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D7D604E-EBDE-4DF6-9DD0-612D37511858}" type="datetime1">
              <a:rPr lang="en-US">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452741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710C82ED-B90A-4BCF-8BA0-B68A3134E46D}"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424948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245379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00653EBF-B97E-46AD-A939-8864E164970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740186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defTabSz="914400"/>
            <a:r>
              <a:rPr lang="en-US" smtClean="0">
                <a:solidFill>
                  <a:prstClr val="black"/>
                </a:solidFill>
              </a:rPr>
              <a:t>Microsoft Dynamics® AX </a:t>
            </a:r>
            <a:br>
              <a:rPr lang="en-US" smtClean="0">
                <a:solidFill>
                  <a:prstClr val="black"/>
                </a:solidFill>
              </a:rPr>
            </a:br>
            <a:r>
              <a:rPr lang="en-US" smtClean="0">
                <a:solidFill>
                  <a:prstClr val="black"/>
                </a:solidFill>
              </a:rPr>
              <a:t>Technical Conference 2012</a:t>
            </a:r>
            <a:endParaRPr lang="en-US" dirty="0">
              <a:solidFill>
                <a:prstClr val="black"/>
              </a:solidFill>
            </a:endParaRPr>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a:xfrm>
            <a:off x="3884613" y="0"/>
            <a:ext cx="2971800" cy="457200"/>
          </a:xfrm>
          <a:prstGeom prst="rect">
            <a:avLst/>
          </a:prstGeom>
        </p:spPr>
        <p:txBody>
          <a:bodyPr/>
          <a:lstStyle/>
          <a:p>
            <a:pPr defTabSz="914400"/>
            <a:fld id="{B8E32F10-E210-46A2-8528-BDB651978ABF}" type="datetime1">
              <a:rPr lang="en-US" smtClean="0">
                <a:solidFill>
                  <a:prstClr val="black"/>
                </a:solidFill>
              </a:rPr>
              <a:pPr defTabSz="914400"/>
              <a:t>3/5/2014</a:t>
            </a:fld>
            <a:endParaRPr lang="en-US">
              <a:solidFill>
                <a:prstClr val="black"/>
              </a:solidFill>
            </a:endParaRPr>
          </a:p>
        </p:txBody>
      </p:sp>
      <p:sp>
        <p:nvSpPr>
          <p:cNvPr id="7" name="Slide Number Placeholder 6"/>
          <p:cNvSpPr>
            <a:spLocks noGrp="1"/>
          </p:cNvSpPr>
          <p:nvPr>
            <p:ph type="sldNum" sz="quarter" idx="13"/>
          </p:nvPr>
        </p:nvSpPr>
        <p:spPr>
          <a:xfrm>
            <a:off x="5909309" y="8685213"/>
            <a:ext cx="947103" cy="457200"/>
          </a:xfrm>
          <a:prstGeom prst="rect">
            <a:avLst/>
          </a:prstGeom>
        </p:spPr>
        <p:txBody>
          <a:bodyPr/>
          <a:lstStyle/>
          <a:p>
            <a:pPr defTabSz="914400"/>
            <a:fld id="{B4008EB6-D09E-4580-8CD6-DDB14511944F}" type="slidenum">
              <a:rPr lang="en-US" smtClean="0">
                <a:solidFill>
                  <a:prstClr val="black"/>
                </a:solidFill>
              </a:rPr>
              <a:pPr defTabSz="914400"/>
              <a:t>8</a:t>
            </a:fld>
            <a:endParaRPr lang="en-US" dirty="0">
              <a:solidFill>
                <a:prstClr val="black"/>
              </a:solidFill>
            </a:endParaRPr>
          </a:p>
        </p:txBody>
      </p:sp>
    </p:spTree>
    <p:extLst>
      <p:ext uri="{BB962C8B-B14F-4D97-AF65-F5344CB8AC3E}">
        <p14:creationId xmlns:p14="http://schemas.microsoft.com/office/powerpoint/2010/main" val="257889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7021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064209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2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4.xml"/><Relationship Id="rId5" Type="http://schemas.openxmlformats.org/officeDocument/2006/relationships/image" Target="../media/image17.jpeg"/><Relationship Id="rId4" Type="http://schemas.microsoft.com/office/2007/relationships/hdphoto" Target="../media/hdphoto1.wdp"/></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jpeg"/><Relationship Id="rId1" Type="http://schemas.openxmlformats.org/officeDocument/2006/relationships/slideMaster" Target="../slideMasters/slideMaster4.xml"/><Relationship Id="rId5" Type="http://schemas.microsoft.com/office/2007/relationships/hdphoto" Target="../media/hdphoto2.wdp"/><Relationship Id="rId4" Type="http://schemas.openxmlformats.org/officeDocument/2006/relationships/image" Target="../media/image19.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4.xml"/><Relationship Id="rId4" Type="http://schemas.openxmlformats.org/officeDocument/2006/relationships/image" Target="../media/image22.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Master" Target="../slideMasters/slideMaster4.xml"/><Relationship Id="rId4" Type="http://schemas.openxmlformats.org/officeDocument/2006/relationships/image" Target="../media/image25.jpe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06368520"/>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9496698"/>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31377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0786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06702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50736622"/>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50087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11887200" cy="190712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a:xfrm>
            <a:off x="274638" y="6697663"/>
            <a:ext cx="3937000" cy="371475"/>
          </a:xfrm>
          <a:prstGeom prst="rect">
            <a:avLst/>
          </a:prstGeom>
        </p:spPr>
        <p:txBody>
          <a:bodyPr/>
          <a:lstStyle/>
          <a:p>
            <a:pPr defTabSz="932651"/>
            <a:r>
              <a:rPr lang="en-US" smtClean="0">
                <a:solidFill>
                  <a:srgbClr val="282828"/>
                </a:solidFill>
              </a:rPr>
              <a:t>Microsoft Confidential</a:t>
            </a:r>
            <a:endParaRPr lang="en-US" dirty="0">
              <a:solidFill>
                <a:srgbClr val="282828"/>
              </a:solidFill>
            </a:endParaRPr>
          </a:p>
        </p:txBody>
      </p:sp>
      <p:sp>
        <p:nvSpPr>
          <p:cNvPr id="4" name="Slide Number Placeholder 3"/>
          <p:cNvSpPr>
            <a:spLocks noGrp="1"/>
          </p:cNvSpPr>
          <p:nvPr>
            <p:ph type="sldNum" sz="quarter" idx="12"/>
          </p:nvPr>
        </p:nvSpPr>
        <p:spPr>
          <a:xfrm>
            <a:off x="9259889" y="6695370"/>
            <a:ext cx="2901950" cy="371475"/>
          </a:xfrm>
          <a:prstGeom prst="rect">
            <a:avLst/>
          </a:prstGeom>
        </p:spPr>
        <p:txBody>
          <a:bodyPr/>
          <a:lstStyle/>
          <a:p>
            <a:pPr defTabSz="932651"/>
            <a:fld id="{25B1B22E-D3C8-4129-8E85-2E5037E3E69B}" type="slidenum">
              <a:rPr lang="en-US" smtClean="0">
                <a:solidFill>
                  <a:srgbClr val="282828"/>
                </a:solidFill>
              </a:rPr>
              <a:pPr defTabSz="932651"/>
              <a:t>‹#›</a:t>
            </a:fld>
            <a:endParaRPr lang="en-US" dirty="0">
              <a:solidFill>
                <a:srgbClr val="282828"/>
              </a:solidFill>
            </a:endParaRPr>
          </a:p>
        </p:txBody>
      </p:sp>
    </p:spTree>
    <p:extLst>
      <p:ext uri="{BB962C8B-B14F-4D97-AF65-F5344CB8AC3E}">
        <p14:creationId xmlns:p14="http://schemas.microsoft.com/office/powerpoint/2010/main" val="3048625287"/>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TITLE | SECTION | DEMO BLU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Rectangle 15"/>
          <p:cNvSpPr/>
          <p:nvPr userDrawn="1"/>
        </p:nvSpPr>
        <p:spPr bwMode="auto">
          <a:xfrm>
            <a:off x="3" y="4868863"/>
            <a:ext cx="12436474" cy="21256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22239" y="4868864"/>
            <a:ext cx="8382000" cy="932545"/>
          </a:xfrm>
          <a:noFill/>
        </p:spPr>
        <p:txBody>
          <a:bodyPr lIns="146289" tIns="91431" rIns="146289" bIns="91431" anchor="t" anchorCtr="0"/>
          <a:lstStyle>
            <a:lvl1pPr>
              <a:defRPr sz="5400" spc="-100" baseline="0">
                <a:gradFill>
                  <a:gsLst>
                    <a:gs pos="5833">
                      <a:srgbClr val="FFFFFF"/>
                    </a:gs>
                    <a:gs pos="18000">
                      <a:srgbClr val="FFFFFF"/>
                    </a:gs>
                  </a:gsLst>
                  <a:lin ang="5400000" scaled="0"/>
                </a:gradFill>
              </a:defRPr>
            </a:lvl1pPr>
          </a:lstStyle>
          <a:p>
            <a:pPr lvl="0"/>
            <a:r>
              <a:rPr lang="en-US" dirty="0" smtClean="0"/>
              <a:t>Click to edit Master text styles</a:t>
            </a:r>
          </a:p>
        </p:txBody>
      </p:sp>
      <p:sp>
        <p:nvSpPr>
          <p:cNvPr id="3" name="Text Placeholder 2"/>
          <p:cNvSpPr>
            <a:spLocks noGrp="1"/>
          </p:cNvSpPr>
          <p:nvPr>
            <p:ph type="body" sz="quarter" idx="14"/>
          </p:nvPr>
        </p:nvSpPr>
        <p:spPr bwMode="ltGray">
          <a:xfrm>
            <a:off x="121383" y="5923758"/>
            <a:ext cx="4725253" cy="1070768"/>
          </a:xfrm>
          <a:noFill/>
        </p:spPr>
        <p:txBody>
          <a:bodyPr tIns="109717" bIns="109717">
            <a:noAutofit/>
          </a:bodyPr>
          <a:lstStyle>
            <a:lvl1pPr marL="0" indent="0">
              <a:spcBef>
                <a:spcPts val="0"/>
              </a:spcBef>
              <a:buNone/>
              <a:defRPr sz="1800" b="0">
                <a:solidFill>
                  <a:schemeClr val="bg1"/>
                </a:solidFill>
                <a:latin typeface="+mn-lt"/>
              </a:defRPr>
            </a:lvl1pPr>
          </a:lstStyle>
          <a:p>
            <a:pPr lvl="0"/>
            <a:r>
              <a:rPr lang="en-US" dirty="0" smtClean="0"/>
              <a:t>Click to edit Master text styles</a:t>
            </a:r>
          </a:p>
        </p:txBody>
      </p:sp>
      <p:pic>
        <p:nvPicPr>
          <p:cNvPr id="10"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blackWhite">
          <a:xfrm>
            <a:off x="9799637" y="6364198"/>
            <a:ext cx="2468574" cy="514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297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33884957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3248902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8740404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5107187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45560360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465935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268006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708859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29817408"/>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5656032"/>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661030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84790780"/>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7597640"/>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7931521"/>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9971838"/>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33436640"/>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2677711"/>
      </p:ext>
    </p:extLst>
  </p:cSld>
  <p:clrMapOvr>
    <a:masterClrMapping/>
  </p:clrMapOvr>
  <p:transition>
    <p:fade/>
  </p:transition>
  <p:timing>
    <p:tnLst>
      <p:par>
        <p:cTn id="1" dur="indefinite" restart="never" nodeType="tmRoot"/>
      </p:par>
    </p:tnLst>
  </p:timing>
  <p:hf sldNum="0" hdr="0" dt="0"/>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02229260"/>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79899306"/>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4653449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98980103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6800355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938125123"/>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604466"/>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90505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44589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37465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912375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17029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4277873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5004685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220245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619660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79538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9271935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47011569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136635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775125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3566855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9920024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205965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1008334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66380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4170070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7380917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64328584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5026115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8771878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86499878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592898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01136337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82399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4425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82505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50859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783074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sp>
        <p:nvSpPr>
          <p:cNvPr id="7" name="Rectangle 6"/>
          <p:cNvSpPr/>
          <p:nvPr userDrawn="1"/>
        </p:nvSpPr>
        <p:spPr bwMode="auto">
          <a:xfrm>
            <a:off x="457200" y="479425"/>
            <a:ext cx="2651731" cy="548634"/>
          </a:xfrm>
          <a:prstGeom prst="rect">
            <a:avLst/>
          </a:prstGeom>
          <a:noFill/>
          <a:ln w="25400" cap="sq">
            <a:solidFill>
              <a:srgbClr val="FFFFFF"/>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defRPr/>
            </a:pPr>
            <a:r>
              <a:rPr lang="en-US" dirty="0" smtClean="0">
                <a:gradFill>
                  <a:gsLst>
                    <a:gs pos="5833">
                      <a:srgbClr val="FFFFFF"/>
                    </a:gs>
                    <a:gs pos="15000">
                      <a:srgbClr val="FFFFFF"/>
                    </a:gs>
                  </a:gsLst>
                  <a:lin ang="5400000" scaled="0"/>
                </a:gradFill>
                <a:ea typeface="Segoe UI" pitchFamily="34" charset="0"/>
                <a:cs typeface="Segoe UI" pitchFamily="34" charset="0"/>
              </a:rPr>
              <a:t>Product logo goes here</a:t>
            </a:r>
          </a:p>
        </p:txBody>
      </p:sp>
    </p:spTree>
    <p:extLst>
      <p:ext uri="{BB962C8B-B14F-4D97-AF65-F5344CB8AC3E}">
        <p14:creationId xmlns:p14="http://schemas.microsoft.com/office/powerpoint/2010/main" val="23401853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7" name="Rectangle 6"/>
          <p:cNvSpPr/>
          <p:nvPr userDrawn="1"/>
        </p:nvSpPr>
        <p:spPr bwMode="ltGray">
          <a:xfrm>
            <a:off x="369282" y="472884"/>
            <a:ext cx="2651731" cy="73542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274701" y="3955786"/>
            <a:ext cx="91439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973054" y="6319670"/>
            <a:ext cx="1005840" cy="195077"/>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512083"/>
            <a:ext cx="2457450" cy="647700"/>
          </a:xfrm>
          <a:prstGeom prst="rect">
            <a:avLst/>
          </a:prstGeom>
        </p:spPr>
      </p:pic>
    </p:spTree>
    <p:extLst>
      <p:ext uri="{BB962C8B-B14F-4D97-AF65-F5344CB8AC3E}">
        <p14:creationId xmlns:p14="http://schemas.microsoft.com/office/powerpoint/2010/main" val="8856361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
            <a:ext cx="12436714" cy="6994524"/>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userDrawn="1"/>
        </p:nvSpPr>
        <p:spPr bwMode="gray">
          <a:xfrm>
            <a:off x="274702" y="2125637"/>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4702" y="2123899"/>
            <a:ext cx="7316788" cy="1830538"/>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p:nvPr>
        </p:nvSpPr>
        <p:spPr bwMode="ltGray">
          <a:xfrm>
            <a:off x="274702" y="3954441"/>
            <a:ext cx="7316788" cy="1825625"/>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smtClean="0"/>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7200" y="6305103"/>
            <a:ext cx="1005840" cy="195077"/>
          </a:xfrm>
          <a:prstGeom prst="rect">
            <a:avLst/>
          </a:prstGeom>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200" y="479425"/>
            <a:ext cx="2457450" cy="647700"/>
          </a:xfrm>
          <a:prstGeom prst="rect">
            <a:avLst/>
          </a:prstGeom>
        </p:spPr>
      </p:pic>
    </p:spTree>
    <p:extLst>
      <p:ext uri="{BB962C8B-B14F-4D97-AF65-F5344CB8AC3E}">
        <p14:creationId xmlns:p14="http://schemas.microsoft.com/office/powerpoint/2010/main" val="16327986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5 ">
    <p:spTree>
      <p:nvGrpSpPr>
        <p:cNvPr id="1" name=""/>
        <p:cNvGrpSpPr/>
        <p:nvPr/>
      </p:nvGrpSpPr>
      <p:grpSpPr>
        <a:xfrm>
          <a:off x="0" y="0"/>
          <a:ext cx="0" cy="0"/>
          <a:chOff x="0" y="0"/>
          <a:chExt cx="0" cy="0"/>
        </a:xfrm>
      </p:grpSpPr>
      <p:pic>
        <p:nvPicPr>
          <p:cNvPr id="17"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356" y="0"/>
            <a:ext cx="12425757" cy="6994524"/>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userDrawn="1"/>
        </p:nvSpPr>
        <p:spPr bwMode="gray">
          <a:xfrm>
            <a:off x="274702" y="1211287"/>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4638" y="1211287"/>
            <a:ext cx="7315200" cy="1828804"/>
          </a:xfrm>
          <a:noFill/>
        </p:spPr>
        <p:txBody>
          <a:bodyPr lIns="146304" tIns="91440" rIns="146304" bIns="91440" anchor="t" anchorCtr="0"/>
          <a:lstStyle>
            <a:lvl1pPr>
              <a:defRPr sz="6000"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74702" y="3030562"/>
            <a:ext cx="7315200" cy="1830388"/>
          </a:xfrm>
          <a:noFill/>
        </p:spPr>
        <p:txBody>
          <a:bodyPr lIns="146304" tIns="109728" rIns="146304" bIns="109728">
            <a:noAutofit/>
          </a:bodyPr>
          <a:lstStyle>
            <a:lvl1pPr marL="0" indent="0">
              <a:spcBef>
                <a:spcPts val="0"/>
              </a:spcBef>
              <a:buNone/>
              <a:defRPr sz="3200"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867073" y="6287386"/>
            <a:ext cx="1005840" cy="195077"/>
          </a:xfrm>
          <a:prstGeom prst="rect">
            <a:avLst/>
          </a:prstGeom>
        </p:spPr>
      </p:pic>
      <p:sp>
        <p:nvSpPr>
          <p:cNvPr id="18" name="Rectangle 17"/>
          <p:cNvSpPr/>
          <p:nvPr userDrawn="1"/>
        </p:nvSpPr>
        <p:spPr bwMode="auto">
          <a:xfrm>
            <a:off x="457580" y="479425"/>
            <a:ext cx="2651731" cy="548634"/>
          </a:xfrm>
          <a:prstGeom prst="rect">
            <a:avLst/>
          </a:prstGeom>
          <a:noFill/>
          <a:ln w="25400" cap="sq">
            <a:solidFill>
              <a:srgbClr val="FFFFFF"/>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defRPr/>
            </a:pPr>
            <a:r>
              <a:rPr lang="en-US" dirty="0" smtClean="0">
                <a:gradFill>
                  <a:gsLst>
                    <a:gs pos="5833">
                      <a:srgbClr val="FFFFFF"/>
                    </a:gs>
                    <a:gs pos="15000">
                      <a:srgbClr val="FFFFFF"/>
                    </a:gs>
                  </a:gsLst>
                  <a:lin ang="5400000" scaled="0"/>
                </a:gradFill>
                <a:ea typeface="Segoe UI" pitchFamily="34" charset="0"/>
                <a:cs typeface="Segoe UI" pitchFamily="34" charset="0"/>
              </a:rPr>
              <a:t>Product logo goes here</a:t>
            </a:r>
          </a:p>
        </p:txBody>
      </p:sp>
    </p:spTree>
    <p:extLst>
      <p:ext uri="{BB962C8B-B14F-4D97-AF65-F5344CB8AC3E}">
        <p14:creationId xmlns:p14="http://schemas.microsoft.com/office/powerpoint/2010/main" val="19990355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2" y="0"/>
            <a:ext cx="12436030" cy="699734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973054" y="6320023"/>
            <a:ext cx="1005840" cy="195077"/>
          </a:xfrm>
          <a:prstGeom prst="rect">
            <a:avLst/>
          </a:prstGeom>
        </p:spPr>
      </p:pic>
      <p:sp>
        <p:nvSpPr>
          <p:cNvPr id="12" name="Rectangle 11"/>
          <p:cNvSpPr/>
          <p:nvPr userDrawn="1"/>
        </p:nvSpPr>
        <p:spPr bwMode="gray">
          <a:xfrm>
            <a:off x="274702" y="1211263"/>
            <a:ext cx="7315200" cy="45720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74638" y="1211263"/>
            <a:ext cx="7315200" cy="1828804"/>
          </a:xfrm>
          <a:noFill/>
        </p:spPr>
        <p:txBody>
          <a:bodyPr lIns="146304" tIns="91440" rIns="146304" bIns="91440" anchor="t" anchorCtr="0"/>
          <a:lstStyle>
            <a:lvl1pPr>
              <a:defRPr sz="6000"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74702" y="3030538"/>
            <a:ext cx="7315200" cy="1830388"/>
          </a:xfrm>
          <a:noFill/>
        </p:spPr>
        <p:txBody>
          <a:bodyPr lIns="146304" tIns="109728" rIns="146304" bIns="109728">
            <a:noAutofit/>
          </a:bodyPr>
          <a:lstStyle>
            <a:lvl1pPr marL="0" indent="0">
              <a:spcBef>
                <a:spcPts val="0"/>
              </a:spcBef>
              <a:buNone/>
              <a:defRPr sz="3200" spc="0" baseline="0">
                <a:gradFill>
                  <a:gsLst>
                    <a:gs pos="1250">
                      <a:srgbClr val="FFFFFF"/>
                    </a:gs>
                    <a:gs pos="99000">
                      <a:srgbClr val="FFFFFF"/>
                    </a:gs>
                  </a:gsLst>
                  <a:lin ang="5400000" scaled="0"/>
                </a:gradFill>
                <a:latin typeface="+mj-lt"/>
              </a:defRPr>
            </a:lvl1pPr>
          </a:lstStyle>
          <a:p>
            <a:pPr lvl="0"/>
            <a:r>
              <a:rPr lang="en-US" dirty="0" smtClean="0"/>
              <a:t>Speaker Name</a:t>
            </a:r>
          </a:p>
        </p:txBody>
      </p:sp>
      <p:sp>
        <p:nvSpPr>
          <p:cNvPr id="16" name="Rectangle 15"/>
          <p:cNvSpPr/>
          <p:nvPr userDrawn="1"/>
        </p:nvSpPr>
        <p:spPr bwMode="auto">
          <a:xfrm>
            <a:off x="457580" y="4960286"/>
            <a:ext cx="2651731" cy="548634"/>
          </a:xfrm>
          <a:prstGeom prst="rect">
            <a:avLst/>
          </a:prstGeom>
          <a:noFill/>
          <a:ln w="25400" cap="sq">
            <a:solidFill>
              <a:srgbClr val="FFFFFF"/>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defRPr/>
            </a:pPr>
            <a:r>
              <a:rPr lang="en-US" dirty="0" smtClean="0">
                <a:gradFill>
                  <a:gsLst>
                    <a:gs pos="5833">
                      <a:srgbClr val="FFFFFF"/>
                    </a:gs>
                    <a:gs pos="15000">
                      <a:srgbClr val="FFFFFF"/>
                    </a:gs>
                  </a:gsLst>
                  <a:lin ang="5400000" scaled="0"/>
                </a:gradFill>
                <a:ea typeface="Segoe UI" pitchFamily="34" charset="0"/>
                <a:cs typeface="Segoe UI" pitchFamily="34" charset="0"/>
              </a:rPr>
              <a:t>Product logo goes here</a:t>
            </a:r>
          </a:p>
        </p:txBody>
      </p:sp>
    </p:spTree>
    <p:extLst>
      <p:ext uri="{BB962C8B-B14F-4D97-AF65-F5344CB8AC3E}">
        <p14:creationId xmlns:p14="http://schemas.microsoft.com/office/powerpoint/2010/main" val="12751966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22" name="Picture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27" y="0"/>
            <a:ext cx="12426819" cy="6994524"/>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867073" y="6287386"/>
            <a:ext cx="1005840" cy="195077"/>
          </a:xfrm>
          <a:prstGeom prst="rect">
            <a:avLst/>
          </a:prstGeom>
        </p:spPr>
      </p:pic>
      <p:sp>
        <p:nvSpPr>
          <p:cNvPr id="13" name="Rectangle 12"/>
          <p:cNvSpPr/>
          <p:nvPr userDrawn="1"/>
        </p:nvSpPr>
        <p:spPr bwMode="gray">
          <a:xfrm>
            <a:off x="274702" y="2125637"/>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74702" y="2123899"/>
            <a:ext cx="7315200" cy="1830538"/>
          </a:xfrm>
          <a:noFill/>
        </p:spPr>
        <p:txBody>
          <a:bodyPr lIns="146304" tIns="91440" rIns="146304" bIns="91440" anchor="t" anchorCtr="0"/>
          <a:lstStyle>
            <a:lvl1pPr>
              <a:defRPr sz="54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74702" y="3954441"/>
            <a:ext cx="7315200" cy="1825625"/>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smtClean="0"/>
              <a:t>Click to edit Master text styles</a:t>
            </a:r>
          </a:p>
        </p:txBody>
      </p:sp>
      <p:sp>
        <p:nvSpPr>
          <p:cNvPr id="23" name="Rectangle 22"/>
          <p:cNvSpPr/>
          <p:nvPr userDrawn="1"/>
        </p:nvSpPr>
        <p:spPr bwMode="auto">
          <a:xfrm>
            <a:off x="457200" y="479425"/>
            <a:ext cx="2651731" cy="548634"/>
          </a:xfrm>
          <a:prstGeom prst="rect">
            <a:avLst/>
          </a:prstGeom>
          <a:noFill/>
          <a:ln w="25400" cap="sq">
            <a:solidFill>
              <a:srgbClr val="0072C6"/>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defRPr/>
            </a:pPr>
            <a:r>
              <a:rPr lang="en-US" dirty="0" smtClean="0">
                <a:gradFill>
                  <a:gsLst>
                    <a:gs pos="5833">
                      <a:srgbClr val="0072C6"/>
                    </a:gs>
                    <a:gs pos="15000">
                      <a:srgbClr val="0072C6"/>
                    </a:gs>
                  </a:gsLst>
                  <a:lin ang="5400000" scaled="0"/>
                </a:gradFill>
                <a:ea typeface="Segoe UI" pitchFamily="34" charset="0"/>
                <a:cs typeface="Segoe UI" pitchFamily="34" charset="0"/>
              </a:rPr>
              <a:t>Product logo goes here</a:t>
            </a:r>
          </a:p>
        </p:txBody>
      </p:sp>
    </p:spTree>
    <p:extLst>
      <p:ext uri="{BB962C8B-B14F-4D97-AF65-F5344CB8AC3E}">
        <p14:creationId xmlns:p14="http://schemas.microsoft.com/office/powerpoint/2010/main" val="20484979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171"/>
            <a:ext cx="12436475" cy="6992181"/>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48993" y="6287386"/>
            <a:ext cx="1005840" cy="195077"/>
          </a:xfrm>
          <a:prstGeom prst="rect">
            <a:avLst/>
          </a:prstGeom>
        </p:spPr>
      </p:pic>
      <p:sp>
        <p:nvSpPr>
          <p:cNvPr id="10" name="Rectangle 9"/>
          <p:cNvSpPr/>
          <p:nvPr userDrawn="1"/>
        </p:nvSpPr>
        <p:spPr bwMode="gray">
          <a:xfrm>
            <a:off x="274702" y="1211263"/>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74638" y="1211263"/>
            <a:ext cx="7315200" cy="1828804"/>
          </a:xfrm>
          <a:noFill/>
        </p:spPr>
        <p:txBody>
          <a:bodyPr lIns="146304" tIns="91440" rIns="146304" bIns="91440" anchor="t" anchorCtr="0"/>
          <a:lstStyle>
            <a:lvl1pPr>
              <a:defRPr sz="6000"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74702" y="3030538"/>
            <a:ext cx="7315200" cy="1830388"/>
          </a:xfrm>
          <a:noFill/>
        </p:spPr>
        <p:txBody>
          <a:bodyPr lIns="146304" tIns="109728" rIns="146304" bIns="109728">
            <a:noAutofit/>
          </a:bodyPr>
          <a:lstStyle>
            <a:lvl1pPr marL="0" indent="0">
              <a:spcBef>
                <a:spcPts val="0"/>
              </a:spcBef>
              <a:buNone/>
              <a:defRPr sz="3200" spc="0" baseline="0">
                <a:gradFill>
                  <a:gsLst>
                    <a:gs pos="1250">
                      <a:srgbClr val="FFFFFF"/>
                    </a:gs>
                    <a:gs pos="99000">
                      <a:srgbClr val="FFFFFF"/>
                    </a:gs>
                  </a:gsLst>
                  <a:lin ang="5400000" scaled="0"/>
                </a:gradFill>
                <a:latin typeface="+mj-lt"/>
              </a:defRPr>
            </a:lvl1pPr>
          </a:lstStyle>
          <a:p>
            <a:pPr lvl="0"/>
            <a:r>
              <a:rPr lang="en-US" dirty="0" smtClean="0"/>
              <a:t>Speaker Name</a:t>
            </a:r>
          </a:p>
        </p:txBody>
      </p:sp>
      <p:sp>
        <p:nvSpPr>
          <p:cNvPr id="16" name="Rectangle 15"/>
          <p:cNvSpPr/>
          <p:nvPr userDrawn="1"/>
        </p:nvSpPr>
        <p:spPr bwMode="auto">
          <a:xfrm>
            <a:off x="457580" y="479425"/>
            <a:ext cx="2651731" cy="548634"/>
          </a:xfrm>
          <a:prstGeom prst="rect">
            <a:avLst/>
          </a:prstGeom>
          <a:noFill/>
          <a:ln w="25400" cap="sq">
            <a:solidFill>
              <a:srgbClr val="FFFFFF"/>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defRPr/>
            </a:pPr>
            <a:r>
              <a:rPr lang="en-US" dirty="0" smtClean="0">
                <a:gradFill>
                  <a:gsLst>
                    <a:gs pos="5833">
                      <a:srgbClr val="FFFFFF"/>
                    </a:gs>
                    <a:gs pos="15000">
                      <a:srgbClr val="FFFFFF"/>
                    </a:gs>
                  </a:gsLst>
                  <a:lin ang="5400000" scaled="0"/>
                </a:gradFill>
                <a:ea typeface="Segoe UI" pitchFamily="34" charset="0"/>
                <a:cs typeface="Segoe UI" pitchFamily="34" charset="0"/>
              </a:rPr>
              <a:t>Product logo goes here</a:t>
            </a:r>
          </a:p>
        </p:txBody>
      </p:sp>
    </p:spTree>
    <p:extLst>
      <p:ext uri="{BB962C8B-B14F-4D97-AF65-F5344CB8AC3E}">
        <p14:creationId xmlns:p14="http://schemas.microsoft.com/office/powerpoint/2010/main" val="20575755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218314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60293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7529565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534766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8112013"/>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9350956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8783464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04062664"/>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9843187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45589689"/>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8950444"/>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4937687"/>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09015023"/>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1804684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734105"/>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53133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2452054"/>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362327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759839"/>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94361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userDrawn="1">
  <p:cSld name="Divider">
    <p:bg>
      <p:bgPr>
        <a:solidFill>
          <a:srgbClr val="0072C6"/>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73652" y="1819874"/>
            <a:ext cx="9936225" cy="1015534"/>
          </a:xfrm>
          <a:prstGeom prst="rect">
            <a:avLst/>
          </a:prstGeom>
        </p:spPr>
        <p:txBody>
          <a:bodyPr/>
          <a:lstStyle>
            <a:lvl1pPr marL="0" indent="0">
              <a:buNone/>
              <a:defRPr sz="5999">
                <a:solidFill>
                  <a:schemeClr val="bg1"/>
                </a:solidFill>
                <a:latin typeface="Segoe UI Light" pitchFamily="34" charset="0"/>
              </a:defRPr>
            </a:lvl1pPr>
            <a:lvl2pPr marL="621199" indent="0">
              <a:buNone/>
              <a:defRPr/>
            </a:lvl2pPr>
            <a:lvl3pPr marL="1242396" indent="0">
              <a:buNone/>
              <a:defRPr/>
            </a:lvl3pPr>
            <a:lvl4pPr marL="1863594" indent="0">
              <a:buNone/>
              <a:defRPr/>
            </a:lvl4pPr>
            <a:lvl5pPr marL="2484791" indent="0">
              <a:buNone/>
              <a:defRPr/>
            </a:lvl5pPr>
          </a:lstStyle>
          <a:p>
            <a:pPr lvl="0"/>
            <a:r>
              <a:rPr lang="en-US" dirty="0" smtClean="0"/>
              <a:t>Click to edit Master text styles</a:t>
            </a:r>
          </a:p>
        </p:txBody>
      </p:sp>
    </p:spTree>
    <p:extLst>
      <p:ext uri="{BB962C8B-B14F-4D97-AF65-F5344CB8AC3E}">
        <p14:creationId xmlns:p14="http://schemas.microsoft.com/office/powerpoint/2010/main" val="2746694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pic>
        <p:nvPicPr>
          <p:cNvPr id="27" name="Picture 4"/>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b="-1"/>
          <a:stretch/>
        </p:blipFill>
        <p:spPr bwMode="auto">
          <a:xfrm>
            <a:off x="0" y="0"/>
            <a:ext cx="12481552" cy="702087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userDrawn="1"/>
        </p:nvSpPr>
        <p:spPr bwMode="auto">
          <a:xfrm>
            <a:off x="274638" y="2123282"/>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4"/>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b="-1"/>
          <a:stretch/>
        </p:blipFill>
        <p:spPr bwMode="auto">
          <a:xfrm>
            <a:off x="0" y="0"/>
            <a:ext cx="12481552" cy="702087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bwMode="white">
          <a:xfrm>
            <a:off x="3017838" y="48688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userDrawn="1"/>
        </p:nvSpPr>
        <p:spPr bwMode="white">
          <a:xfrm>
            <a:off x="3017838" y="30400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userDrawn="1"/>
        </p:nvSpPr>
        <p:spPr bwMode="white">
          <a:xfrm>
            <a:off x="4846638" y="48688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userDrawn="1"/>
        </p:nvSpPr>
        <p:spPr bwMode="white">
          <a:xfrm>
            <a:off x="4846638" y="30400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userDrawn="1"/>
        </p:nvSpPr>
        <p:spPr bwMode="white">
          <a:xfrm>
            <a:off x="6675438" y="48688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userDrawn="1"/>
        </p:nvSpPr>
        <p:spPr bwMode="white">
          <a:xfrm>
            <a:off x="6675438" y="30400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white">
          <a:xfrm>
            <a:off x="8504238" y="48688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userDrawn="1"/>
        </p:nvSpPr>
        <p:spPr bwMode="white">
          <a:xfrm>
            <a:off x="8504238" y="30400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userDrawn="1"/>
        </p:nvSpPr>
        <p:spPr bwMode="white">
          <a:xfrm>
            <a:off x="10333038" y="48688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userDrawn="1"/>
        </p:nvSpPr>
        <p:spPr bwMode="white">
          <a:xfrm>
            <a:off x="10333038" y="3040063"/>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bwMode="black">
          <a:xfrm>
            <a:off x="9518539" y="6231388"/>
            <a:ext cx="2460355" cy="346619"/>
          </a:xfrm>
          <a:prstGeom prst="rect">
            <a:avLst/>
          </a:prstGeom>
        </p:spPr>
      </p:pic>
      <p:sp>
        <p:nvSpPr>
          <p:cNvPr id="9" name="Title 1"/>
          <p:cNvSpPr>
            <a:spLocks noGrp="1"/>
          </p:cNvSpPr>
          <p:nvPr>
            <p:ph type="title" hasCustomPrompt="1"/>
          </p:nvPr>
        </p:nvSpPr>
        <p:spPr bwMode="auto">
          <a:xfrm>
            <a:off x="3017965" y="3040077"/>
            <a:ext cx="9143936" cy="1828786"/>
          </a:xfrm>
          <a:noFill/>
        </p:spPr>
        <p:txBody>
          <a:bodyPr lIns="146304" tIns="91440" rIns="146304" bIns="91440" anchor="t" anchorCtr="0"/>
          <a:lstStyle>
            <a:lvl1pPr>
              <a:defRPr sz="6000" spc="-100" baseline="0">
                <a:gradFill>
                  <a:gsLst>
                    <a:gs pos="5833">
                      <a:srgbClr val="282828"/>
                    </a:gs>
                    <a:gs pos="18000">
                      <a:srgbClr val="282828"/>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auto">
          <a:xfrm>
            <a:off x="3017964" y="4870185"/>
            <a:ext cx="9143937" cy="1828007"/>
          </a:xfrm>
          <a:noFill/>
        </p:spPr>
        <p:txBody>
          <a:bodyPr lIns="146304" tIns="109728" rIns="146304" bIns="109728">
            <a:noAutofit/>
          </a:bodyPr>
          <a:lstStyle>
            <a:lvl1pPr marL="0" indent="0">
              <a:spcBef>
                <a:spcPts val="0"/>
              </a:spcBef>
              <a:buNone/>
              <a:defRPr sz="3600" spc="0" baseline="0">
                <a:gradFill>
                  <a:gsLst>
                    <a:gs pos="2917">
                      <a:srgbClr val="282828"/>
                    </a:gs>
                    <a:gs pos="30000">
                      <a:srgbClr val="282828"/>
                    </a:gs>
                  </a:gsLst>
                  <a:lin ang="5400000" scaled="0"/>
                </a:gradFill>
                <a:latin typeface="+mj-lt"/>
              </a:defRPr>
            </a:lvl1pPr>
          </a:lstStyle>
          <a:p>
            <a:pPr lvl="0"/>
            <a:r>
              <a:rPr lang="en-US" dirty="0" smtClean="0"/>
              <a:t>Speaker Name</a:t>
            </a:r>
          </a:p>
        </p:txBody>
      </p:sp>
      <p:pic>
        <p:nvPicPr>
          <p:cNvPr id="29" name="Picture 4"/>
          <p:cNvPicPr>
            <a:picLocks noChangeAspect="1" noChangeArrowheads="1"/>
          </p:cNvPicPr>
          <p:nvPr userDrawn="1"/>
        </p:nvPicPr>
        <p:blipFill rotWithShape="1">
          <a:blip r:embed="rId5" cstate="screen">
            <a:extLst>
              <a:ext uri="{28A0092B-C50C-407E-A947-70E740481C1C}">
                <a14:useLocalDpi xmlns:a14="http://schemas.microsoft.com/office/drawing/2010/main"/>
              </a:ext>
            </a:extLst>
          </a:blip>
          <a:srcRect/>
          <a:stretch/>
        </p:blipFill>
        <p:spPr bwMode="auto">
          <a:xfrm>
            <a:off x="12161772" y="0"/>
            <a:ext cx="319780" cy="7020873"/>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3" hasCustomPrompt="1"/>
          </p:nvPr>
        </p:nvSpPr>
        <p:spPr>
          <a:xfrm>
            <a:off x="274702" y="309915"/>
            <a:ext cx="3657305" cy="517065"/>
          </a:xfrm>
        </p:spPr>
        <p:txBody>
          <a:bodyPr/>
          <a:lstStyle>
            <a:lvl1pPr marL="0" indent="0">
              <a:buNone/>
              <a:defRPr sz="2400" baseline="0">
                <a:gradFill>
                  <a:gsLst>
                    <a:gs pos="1250">
                      <a:srgbClr val="282828"/>
                    </a:gs>
                    <a:gs pos="100000">
                      <a:srgbClr val="282828"/>
                    </a:gs>
                  </a:gsLst>
                  <a:lin ang="5400000" scaled="0"/>
                </a:gradFill>
              </a:defRPr>
            </a:lvl1pPr>
            <a:lvl2pPr>
              <a:defRPr sz="2400"/>
            </a:lvl2pPr>
            <a:lvl3pPr>
              <a:defRPr sz="2400"/>
            </a:lvl3pPr>
            <a:lvl4pPr>
              <a:defRPr sz="2400"/>
            </a:lvl4pPr>
            <a:lvl5pPr>
              <a:defRPr sz="2400"/>
            </a:lvl5pPr>
          </a:lstStyle>
          <a:p>
            <a:pPr lvl="0"/>
            <a:r>
              <a:rPr lang="en-US" dirty="0" smtClean="0"/>
              <a:t>Concurrent Session Code</a:t>
            </a:r>
            <a:endParaRPr lang="en-US" dirty="0"/>
          </a:p>
        </p:txBody>
      </p:sp>
    </p:spTree>
    <p:extLst>
      <p:ext uri="{BB962C8B-B14F-4D97-AF65-F5344CB8AC3E}">
        <p14:creationId xmlns:p14="http://schemas.microsoft.com/office/powerpoint/2010/main" val="34536700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10000" decel="90000" fill="hold" grpId="0" nodeType="withEffect">
                                  <p:stCondLst>
                                    <p:cond delay="0"/>
                                  </p:stCondLst>
                                  <p:childTnLst>
                                    <p:animMotion origin="layout" path="M 1.11565E-6 -4.5892E-6 L 0.2207 0.39242 " pathEditMode="relative" rAng="0" ptsTypes="AA">
                                      <p:cBhvr>
                                        <p:cTn id="6" dur="750" fill="hold"/>
                                        <p:tgtEl>
                                          <p:spTgt spid="10"/>
                                        </p:tgtEl>
                                        <p:attrNameLst>
                                          <p:attrName>ppt_x</p:attrName>
                                          <p:attrName>ppt_y</p:attrName>
                                        </p:attrNameLst>
                                      </p:cBhvr>
                                      <p:rCtr x="11029" y="19610"/>
                                    </p:animMotion>
                                  </p:childTnLst>
                                </p:cTn>
                              </p:par>
                              <p:par>
                                <p:cTn id="7" presetID="1" presetClass="entr" presetSubtype="0" fill="hold" grpId="0" nodeType="withEffect">
                                  <p:stCondLst>
                                    <p:cond delay="85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3"/>
                                        </p:tgtEl>
                                        <p:attrNameLst>
                                          <p:attrName>style.visibility</p:attrName>
                                        </p:attrNameLst>
                                      </p:cBhvr>
                                      <p:to>
                                        <p:strVal val="hidden"/>
                                      </p:to>
                                    </p:set>
                                  </p:childTnLst>
                                </p:cTn>
                              </p:par>
                              <p:par>
                                <p:cTn id="13" presetID="6" presetClass="emph" presetSubtype="0" fill="hold" grpId="2" nodeType="withEffect">
                                  <p:stCondLst>
                                    <p:cond delay="0"/>
                                  </p:stCondLst>
                                  <p:childTnLst>
                                    <p:animScale>
                                      <p:cBhvr>
                                        <p:cTn id="14" dur="10" fill="hold"/>
                                        <p:tgtEl>
                                          <p:spTgt spid="13"/>
                                        </p:tgtEl>
                                      </p:cBhvr>
                                      <p:by x="250000" y="250000"/>
                                    </p:animScale>
                                  </p:childTnLst>
                                </p:cTn>
                              </p:par>
                              <p:par>
                                <p:cTn id="15" presetID="10" presetClass="entr" presetSubtype="0" fill="hold" grpId="3"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childTnLst>
                                </p:cTn>
                              </p:par>
                              <p:par>
                                <p:cTn id="18" presetID="37" presetClass="path" presetSubtype="0" decel="100000" fill="hold" grpId="4" nodeType="withEffect">
                                  <p:stCondLst>
                                    <p:cond delay="0"/>
                                  </p:stCondLst>
                                  <p:childTnLst>
                                    <p:animMotion origin="layout" path="M 1.03982 -0.48843 C 0.62943 -0.47799 0.55808 0.0034 4.14348E-6 -0.00046 " pathEditMode="relative" rAng="0" ptsTypes="AA">
                                      <p:cBhvr>
                                        <p:cTn id="19" dur="750" fill="hold"/>
                                        <p:tgtEl>
                                          <p:spTgt spid="13"/>
                                        </p:tgtEl>
                                        <p:attrNameLst>
                                          <p:attrName>ppt_x</p:attrName>
                                          <p:attrName>ppt_y</p:attrName>
                                        </p:attrNameLst>
                                      </p:cBhvr>
                                      <p:rCtr x="-51991" y="24399"/>
                                    </p:animMotion>
                                  </p:childTnLst>
                                </p:cTn>
                              </p:par>
                              <p:par>
                                <p:cTn id="20" presetID="8" presetClass="emph" presetSubtype="0" accel="48649" decel="48649" fill="hold" grpId="5" nodeType="withEffect">
                                  <p:stCondLst>
                                    <p:cond delay="0"/>
                                  </p:stCondLst>
                                  <p:childTnLst>
                                    <p:animRot by="-600000">
                                      <p:cBhvr>
                                        <p:cTn id="21" dur="370" fill="hold"/>
                                        <p:tgtEl>
                                          <p:spTgt spid="13"/>
                                        </p:tgtEl>
                                        <p:attrNameLst>
                                          <p:attrName>r</p:attrName>
                                        </p:attrNameLst>
                                      </p:cBhvr>
                                    </p:animRot>
                                  </p:childTnLst>
                                </p:cTn>
                              </p:par>
                              <p:par>
                                <p:cTn id="22" presetID="8" presetClass="emph" presetSubtype="0" decel="100000" fill="hold" grpId="6" nodeType="withEffect">
                                  <p:stCondLst>
                                    <p:cond delay="370"/>
                                  </p:stCondLst>
                                  <p:childTnLst>
                                    <p:animRot by="600000">
                                      <p:cBhvr>
                                        <p:cTn id="23" dur="370" fill="hold"/>
                                        <p:tgtEl>
                                          <p:spTgt spid="13"/>
                                        </p:tgtEl>
                                        <p:attrNameLst>
                                          <p:attrName>r</p:attrName>
                                        </p:attrNameLst>
                                      </p:cBhvr>
                                    </p:animRot>
                                  </p:childTnLst>
                                </p:cTn>
                              </p:par>
                              <p:par>
                                <p:cTn id="24" presetID="6" presetClass="emph" presetSubtype="0" decel="100000" fill="hold" grpId="7" nodeType="withEffect">
                                  <p:stCondLst>
                                    <p:cond delay="0"/>
                                  </p:stCondLst>
                                  <p:childTnLst>
                                    <p:animScale>
                                      <p:cBhvr>
                                        <p:cTn id="25" dur="750" fill="hold"/>
                                        <p:tgtEl>
                                          <p:spTgt spid="13"/>
                                        </p:tgtEl>
                                      </p:cBhvr>
                                      <p:by x="40000" y="40000"/>
                                    </p:animScale>
                                  </p:childTnLst>
                                </p:cTn>
                              </p:par>
                              <p:par>
                                <p:cTn id="26" presetID="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par>
                                <p:cTn id="28" presetID="1" presetClass="exit" presetSubtype="0" fill="hold" grpId="1" nodeType="withEffect">
                                  <p:stCondLst>
                                    <p:cond delay="0"/>
                                  </p:stCondLst>
                                  <p:childTnLst>
                                    <p:set>
                                      <p:cBhvr>
                                        <p:cTn id="29" dur="1" fill="hold">
                                          <p:stCondLst>
                                            <p:cond delay="0"/>
                                          </p:stCondLst>
                                        </p:cTn>
                                        <p:tgtEl>
                                          <p:spTgt spid="15"/>
                                        </p:tgtEl>
                                        <p:attrNameLst>
                                          <p:attrName>style.visibility</p:attrName>
                                        </p:attrNameLst>
                                      </p:cBhvr>
                                      <p:to>
                                        <p:strVal val="hidden"/>
                                      </p:to>
                                    </p:set>
                                  </p:childTnLst>
                                </p:cTn>
                              </p:par>
                              <p:par>
                                <p:cTn id="30" presetID="6" presetClass="emph" presetSubtype="0" fill="hold" grpId="2" nodeType="withEffect">
                                  <p:stCondLst>
                                    <p:cond delay="0"/>
                                  </p:stCondLst>
                                  <p:childTnLst>
                                    <p:animScale>
                                      <p:cBhvr>
                                        <p:cTn id="31" dur="10" fill="hold"/>
                                        <p:tgtEl>
                                          <p:spTgt spid="15"/>
                                        </p:tgtEl>
                                      </p:cBhvr>
                                      <p:by x="250000" y="250000"/>
                                    </p:animScale>
                                  </p:childTnLst>
                                </p:cTn>
                              </p:par>
                              <p:par>
                                <p:cTn id="32" presetID="10" presetClass="entr" presetSubtype="0" fill="hold" grpId="3" nodeType="withEffect">
                                  <p:stCondLst>
                                    <p:cond delay="1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750"/>
                                        <p:tgtEl>
                                          <p:spTgt spid="15"/>
                                        </p:tgtEl>
                                      </p:cBhvr>
                                    </p:animEffect>
                                  </p:childTnLst>
                                </p:cTn>
                              </p:par>
                              <p:par>
                                <p:cTn id="35" presetID="37" presetClass="path" presetSubtype="0" decel="100000" fill="hold" grpId="4" nodeType="withEffect">
                                  <p:stCondLst>
                                    <p:cond delay="100"/>
                                  </p:stCondLst>
                                  <p:childTnLst>
                                    <p:animMotion origin="layout" path="M 1.32448 -0.5412 C 0.91446 -0.53079 0.55782 0.00324 -3.125E-6 -0.00046 " pathEditMode="relative" rAng="0" ptsTypes="ss">
                                      <p:cBhvr>
                                        <p:cTn id="36" dur="750" fill="hold"/>
                                        <p:tgtEl>
                                          <p:spTgt spid="15"/>
                                        </p:tgtEl>
                                        <p:attrNameLst>
                                          <p:attrName>ppt_x</p:attrName>
                                          <p:attrName>ppt_y</p:attrName>
                                        </p:attrNameLst>
                                      </p:cBhvr>
                                      <p:rCtr x="-66224" y="27222"/>
                                    </p:animMotion>
                                  </p:childTnLst>
                                </p:cTn>
                              </p:par>
                              <p:par>
                                <p:cTn id="37" presetID="8" presetClass="emph" presetSubtype="0" accel="48649" decel="48649" fill="hold" grpId="5" nodeType="withEffect">
                                  <p:stCondLst>
                                    <p:cond delay="100"/>
                                  </p:stCondLst>
                                  <p:childTnLst>
                                    <p:animRot by="-600000">
                                      <p:cBhvr>
                                        <p:cTn id="38" dur="370" fill="hold"/>
                                        <p:tgtEl>
                                          <p:spTgt spid="15"/>
                                        </p:tgtEl>
                                        <p:attrNameLst>
                                          <p:attrName>r</p:attrName>
                                        </p:attrNameLst>
                                      </p:cBhvr>
                                    </p:animRot>
                                  </p:childTnLst>
                                </p:cTn>
                              </p:par>
                              <p:par>
                                <p:cTn id="39" presetID="8" presetClass="emph" presetSubtype="0" decel="100000" fill="hold" grpId="6" nodeType="withEffect">
                                  <p:stCondLst>
                                    <p:cond delay="470"/>
                                  </p:stCondLst>
                                  <p:childTnLst>
                                    <p:animRot by="600000">
                                      <p:cBhvr>
                                        <p:cTn id="40" dur="370" fill="hold"/>
                                        <p:tgtEl>
                                          <p:spTgt spid="15"/>
                                        </p:tgtEl>
                                        <p:attrNameLst>
                                          <p:attrName>r</p:attrName>
                                        </p:attrNameLst>
                                      </p:cBhvr>
                                    </p:animRot>
                                  </p:childTnLst>
                                </p:cTn>
                              </p:par>
                              <p:par>
                                <p:cTn id="41" presetID="6" presetClass="emph" presetSubtype="0" decel="100000" fill="hold" grpId="7" nodeType="withEffect">
                                  <p:stCondLst>
                                    <p:cond delay="100"/>
                                  </p:stCondLst>
                                  <p:childTnLst>
                                    <p:animScale>
                                      <p:cBhvr>
                                        <p:cTn id="42" dur="750" fill="hold"/>
                                        <p:tgtEl>
                                          <p:spTgt spid="15"/>
                                        </p:tgtEl>
                                      </p:cBhvr>
                                      <p:by x="40000" y="40000"/>
                                    </p:animScale>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17"/>
                                        </p:tgtEl>
                                        <p:attrNameLst>
                                          <p:attrName>style.visibility</p:attrName>
                                        </p:attrNameLst>
                                      </p:cBhvr>
                                      <p:to>
                                        <p:strVal val="hidden"/>
                                      </p:to>
                                    </p:set>
                                  </p:childTnLst>
                                </p:cTn>
                              </p:par>
                              <p:par>
                                <p:cTn id="47" presetID="6" presetClass="emph" presetSubtype="0" fill="hold" grpId="2" nodeType="withEffect">
                                  <p:stCondLst>
                                    <p:cond delay="0"/>
                                  </p:stCondLst>
                                  <p:childTnLst>
                                    <p:animScale>
                                      <p:cBhvr>
                                        <p:cTn id="48" dur="10" fill="hold"/>
                                        <p:tgtEl>
                                          <p:spTgt spid="17"/>
                                        </p:tgtEl>
                                      </p:cBhvr>
                                      <p:by x="250000" y="250000"/>
                                    </p:animScale>
                                  </p:childTnLst>
                                </p:cTn>
                              </p:par>
                              <p:par>
                                <p:cTn id="49" presetID="10" presetClass="entr" presetSubtype="0" fill="hold" grpId="3" nodeType="withEffect">
                                  <p:stCondLst>
                                    <p:cond delay="20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750"/>
                                        <p:tgtEl>
                                          <p:spTgt spid="17"/>
                                        </p:tgtEl>
                                      </p:cBhvr>
                                    </p:animEffect>
                                  </p:childTnLst>
                                </p:cTn>
                              </p:par>
                              <p:par>
                                <p:cTn id="52" presetID="37" presetClass="path" presetSubtype="0" decel="100000" fill="hold" grpId="4" nodeType="withEffect">
                                  <p:stCondLst>
                                    <p:cond delay="200"/>
                                  </p:stCondLst>
                                  <p:childTnLst>
                                    <p:animMotion origin="layout" path="M 1.82691 -0.3266 C 1.10837 -0.31616 0.97715 0.0034 1.51391E-6 -0.00046 " pathEditMode="relative" rAng="0" ptsTypes="AA">
                                      <p:cBhvr>
                                        <p:cTn id="53" dur="750" fill="hold"/>
                                        <p:tgtEl>
                                          <p:spTgt spid="17"/>
                                        </p:tgtEl>
                                        <p:attrNameLst>
                                          <p:attrName>ppt_x</p:attrName>
                                          <p:attrName>ppt_y</p:attrName>
                                        </p:attrNameLst>
                                      </p:cBhvr>
                                      <p:rCtr x="-91345" y="16296"/>
                                    </p:animMotion>
                                  </p:childTnLst>
                                </p:cTn>
                              </p:par>
                              <p:par>
                                <p:cTn id="54" presetID="8" presetClass="emph" presetSubtype="0" accel="48649" decel="48649" fill="hold" grpId="5" nodeType="withEffect">
                                  <p:stCondLst>
                                    <p:cond delay="200"/>
                                  </p:stCondLst>
                                  <p:childTnLst>
                                    <p:animRot by="-600000">
                                      <p:cBhvr>
                                        <p:cTn id="55" dur="370" fill="hold"/>
                                        <p:tgtEl>
                                          <p:spTgt spid="17"/>
                                        </p:tgtEl>
                                        <p:attrNameLst>
                                          <p:attrName>r</p:attrName>
                                        </p:attrNameLst>
                                      </p:cBhvr>
                                    </p:animRot>
                                  </p:childTnLst>
                                </p:cTn>
                              </p:par>
                              <p:par>
                                <p:cTn id="56" presetID="8" presetClass="emph" presetSubtype="0" decel="100000" fill="hold" grpId="6" nodeType="withEffect">
                                  <p:stCondLst>
                                    <p:cond delay="570"/>
                                  </p:stCondLst>
                                  <p:childTnLst>
                                    <p:animRot by="600000">
                                      <p:cBhvr>
                                        <p:cTn id="57" dur="370" fill="hold"/>
                                        <p:tgtEl>
                                          <p:spTgt spid="17"/>
                                        </p:tgtEl>
                                        <p:attrNameLst>
                                          <p:attrName>r</p:attrName>
                                        </p:attrNameLst>
                                      </p:cBhvr>
                                    </p:animRot>
                                  </p:childTnLst>
                                </p:cTn>
                              </p:par>
                              <p:par>
                                <p:cTn id="58" presetID="6" presetClass="emph" presetSubtype="0" decel="100000" fill="hold" grpId="7" nodeType="withEffect">
                                  <p:stCondLst>
                                    <p:cond delay="200"/>
                                  </p:stCondLst>
                                  <p:childTnLst>
                                    <p:animScale>
                                      <p:cBhvr>
                                        <p:cTn id="59" dur="750" fill="hold"/>
                                        <p:tgtEl>
                                          <p:spTgt spid="17"/>
                                        </p:tgtEl>
                                      </p:cBhvr>
                                      <p:by x="40000" y="40000"/>
                                    </p:animScale>
                                  </p:childTnLst>
                                </p:cTn>
                              </p:par>
                              <p:par>
                                <p:cTn id="60" presetID="1"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childTnLst>
                                </p:cTn>
                              </p:par>
                              <p:par>
                                <p:cTn id="62" presetID="1" presetClass="exit" presetSubtype="0" fill="hold" grpId="1" nodeType="withEffect">
                                  <p:stCondLst>
                                    <p:cond delay="0"/>
                                  </p:stCondLst>
                                  <p:childTnLst>
                                    <p:set>
                                      <p:cBhvr>
                                        <p:cTn id="63" dur="1" fill="hold">
                                          <p:stCondLst>
                                            <p:cond delay="0"/>
                                          </p:stCondLst>
                                        </p:cTn>
                                        <p:tgtEl>
                                          <p:spTgt spid="19"/>
                                        </p:tgtEl>
                                        <p:attrNameLst>
                                          <p:attrName>style.visibility</p:attrName>
                                        </p:attrNameLst>
                                      </p:cBhvr>
                                      <p:to>
                                        <p:strVal val="hidden"/>
                                      </p:to>
                                    </p:set>
                                  </p:childTnLst>
                                </p:cTn>
                              </p:par>
                              <p:par>
                                <p:cTn id="64" presetID="6" presetClass="emph" presetSubtype="0" fill="hold" grpId="2" nodeType="withEffect">
                                  <p:stCondLst>
                                    <p:cond delay="0"/>
                                  </p:stCondLst>
                                  <p:childTnLst>
                                    <p:animScale>
                                      <p:cBhvr>
                                        <p:cTn id="65" dur="10" fill="hold"/>
                                        <p:tgtEl>
                                          <p:spTgt spid="19"/>
                                        </p:tgtEl>
                                      </p:cBhvr>
                                      <p:by x="250000" y="250000"/>
                                    </p:animScale>
                                  </p:childTnLst>
                                </p:cTn>
                              </p:par>
                              <p:par>
                                <p:cTn id="66" presetID="10" presetClass="entr" presetSubtype="0" fill="hold" grpId="3" nodeType="withEffect">
                                  <p:stCondLst>
                                    <p:cond delay="30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750"/>
                                        <p:tgtEl>
                                          <p:spTgt spid="19"/>
                                        </p:tgtEl>
                                      </p:cBhvr>
                                    </p:animEffect>
                                  </p:childTnLst>
                                </p:cTn>
                              </p:par>
                              <p:par>
                                <p:cTn id="69" presetID="37" presetClass="path" presetSubtype="0" decel="100000" fill="hold" grpId="4" nodeType="withEffect">
                                  <p:stCondLst>
                                    <p:cond delay="300"/>
                                  </p:stCondLst>
                                  <p:childTnLst>
                                    <p:animMotion origin="layout" path="M 2.35857 -0.32683 C 1.6302 -0.31639 0.99055 0.00317 1.99132E-7 -0.00046 " pathEditMode="relative" rAng="0" ptsTypes="AA">
                                      <p:cBhvr>
                                        <p:cTn id="70" dur="750" fill="hold"/>
                                        <p:tgtEl>
                                          <p:spTgt spid="19"/>
                                        </p:tgtEl>
                                        <p:attrNameLst>
                                          <p:attrName>ppt_x</p:attrName>
                                          <p:attrName>ppt_y</p:attrName>
                                        </p:attrNameLst>
                                      </p:cBhvr>
                                      <p:rCtr x="-117935" y="16319"/>
                                    </p:animMotion>
                                  </p:childTnLst>
                                </p:cTn>
                              </p:par>
                              <p:par>
                                <p:cTn id="71" presetID="8" presetClass="emph" presetSubtype="0" accel="48649" decel="48649" fill="hold" grpId="5" nodeType="withEffect">
                                  <p:stCondLst>
                                    <p:cond delay="300"/>
                                  </p:stCondLst>
                                  <p:childTnLst>
                                    <p:animRot by="-600000">
                                      <p:cBhvr>
                                        <p:cTn id="72" dur="370" fill="hold"/>
                                        <p:tgtEl>
                                          <p:spTgt spid="19"/>
                                        </p:tgtEl>
                                        <p:attrNameLst>
                                          <p:attrName>r</p:attrName>
                                        </p:attrNameLst>
                                      </p:cBhvr>
                                    </p:animRot>
                                  </p:childTnLst>
                                </p:cTn>
                              </p:par>
                              <p:par>
                                <p:cTn id="73" presetID="8" presetClass="emph" presetSubtype="0" decel="100000" fill="hold" grpId="6" nodeType="withEffect">
                                  <p:stCondLst>
                                    <p:cond delay="670"/>
                                  </p:stCondLst>
                                  <p:childTnLst>
                                    <p:animRot by="600000">
                                      <p:cBhvr>
                                        <p:cTn id="74" dur="370" fill="hold"/>
                                        <p:tgtEl>
                                          <p:spTgt spid="19"/>
                                        </p:tgtEl>
                                        <p:attrNameLst>
                                          <p:attrName>r</p:attrName>
                                        </p:attrNameLst>
                                      </p:cBhvr>
                                    </p:animRot>
                                  </p:childTnLst>
                                </p:cTn>
                              </p:par>
                              <p:par>
                                <p:cTn id="75" presetID="6" presetClass="emph" presetSubtype="0" decel="100000" fill="hold" grpId="7" nodeType="withEffect">
                                  <p:stCondLst>
                                    <p:cond delay="300"/>
                                  </p:stCondLst>
                                  <p:childTnLst>
                                    <p:animScale>
                                      <p:cBhvr>
                                        <p:cTn id="76" dur="750" fill="hold"/>
                                        <p:tgtEl>
                                          <p:spTgt spid="19"/>
                                        </p:tgtEl>
                                      </p:cBhvr>
                                      <p:by x="40000" y="40000"/>
                                    </p:animScale>
                                  </p:childTnLst>
                                </p:cTn>
                              </p:par>
                              <p:par>
                                <p:cTn id="77" presetID="1"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childTnLst>
                                </p:cTn>
                              </p:par>
                              <p:par>
                                <p:cTn id="79" presetID="1" presetClass="exit" presetSubtype="0" fill="hold" grpId="1" nodeType="withEffect">
                                  <p:stCondLst>
                                    <p:cond delay="0"/>
                                  </p:stCondLst>
                                  <p:childTnLst>
                                    <p:set>
                                      <p:cBhvr>
                                        <p:cTn id="80" dur="1" fill="hold">
                                          <p:stCondLst>
                                            <p:cond delay="0"/>
                                          </p:stCondLst>
                                        </p:cTn>
                                        <p:tgtEl>
                                          <p:spTgt spid="21"/>
                                        </p:tgtEl>
                                        <p:attrNameLst>
                                          <p:attrName>style.visibility</p:attrName>
                                        </p:attrNameLst>
                                      </p:cBhvr>
                                      <p:to>
                                        <p:strVal val="hidden"/>
                                      </p:to>
                                    </p:set>
                                  </p:childTnLst>
                                </p:cTn>
                              </p:par>
                              <p:par>
                                <p:cTn id="81" presetID="6" presetClass="emph" presetSubtype="0" fill="hold" grpId="2" nodeType="withEffect">
                                  <p:stCondLst>
                                    <p:cond delay="0"/>
                                  </p:stCondLst>
                                  <p:childTnLst>
                                    <p:animScale>
                                      <p:cBhvr>
                                        <p:cTn id="82" dur="10" fill="hold"/>
                                        <p:tgtEl>
                                          <p:spTgt spid="21"/>
                                        </p:tgtEl>
                                      </p:cBhvr>
                                      <p:by x="250000" y="250000"/>
                                    </p:animScale>
                                  </p:childTnLst>
                                </p:cTn>
                              </p:par>
                              <p:par>
                                <p:cTn id="83" presetID="10" presetClass="entr" presetSubtype="0" fill="hold" grpId="3" nodeType="withEffect">
                                  <p:stCondLst>
                                    <p:cond delay="40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750"/>
                                        <p:tgtEl>
                                          <p:spTgt spid="21"/>
                                        </p:tgtEl>
                                      </p:cBhvr>
                                    </p:animEffect>
                                  </p:childTnLst>
                                </p:cTn>
                              </p:par>
                              <p:par>
                                <p:cTn id="86" presetID="37" presetClass="path" presetSubtype="0" decel="100000" fill="hold" grpId="4" nodeType="withEffect">
                                  <p:stCondLst>
                                    <p:cond delay="400"/>
                                  </p:stCondLst>
                                  <p:childTnLst>
                                    <p:animMotion origin="layout" path="M 2.35857 -0.32683 C 1.6302 -0.31639 0.99056 0.00317 -1.11565E-6 -0.00046 " pathEditMode="relative" rAng="0" ptsTypes="AA">
                                      <p:cBhvr>
                                        <p:cTn id="87" dur="750" fill="hold"/>
                                        <p:tgtEl>
                                          <p:spTgt spid="21"/>
                                        </p:tgtEl>
                                        <p:attrNameLst>
                                          <p:attrName>ppt_x</p:attrName>
                                          <p:attrName>ppt_y</p:attrName>
                                        </p:attrNameLst>
                                      </p:cBhvr>
                                      <p:rCtr x="-117935" y="16319"/>
                                    </p:animMotion>
                                  </p:childTnLst>
                                </p:cTn>
                              </p:par>
                              <p:par>
                                <p:cTn id="88" presetID="8" presetClass="emph" presetSubtype="0" accel="48649" decel="48649" fill="hold" grpId="5" nodeType="withEffect">
                                  <p:stCondLst>
                                    <p:cond delay="400"/>
                                  </p:stCondLst>
                                  <p:childTnLst>
                                    <p:animRot by="-600000">
                                      <p:cBhvr>
                                        <p:cTn id="89" dur="370" fill="hold"/>
                                        <p:tgtEl>
                                          <p:spTgt spid="21"/>
                                        </p:tgtEl>
                                        <p:attrNameLst>
                                          <p:attrName>r</p:attrName>
                                        </p:attrNameLst>
                                      </p:cBhvr>
                                    </p:animRot>
                                  </p:childTnLst>
                                </p:cTn>
                              </p:par>
                              <p:par>
                                <p:cTn id="90" presetID="8" presetClass="emph" presetSubtype="0" decel="100000" fill="hold" grpId="6" nodeType="withEffect">
                                  <p:stCondLst>
                                    <p:cond delay="770"/>
                                  </p:stCondLst>
                                  <p:childTnLst>
                                    <p:animRot by="600000">
                                      <p:cBhvr>
                                        <p:cTn id="91" dur="370" fill="hold"/>
                                        <p:tgtEl>
                                          <p:spTgt spid="21"/>
                                        </p:tgtEl>
                                        <p:attrNameLst>
                                          <p:attrName>r</p:attrName>
                                        </p:attrNameLst>
                                      </p:cBhvr>
                                    </p:animRot>
                                  </p:childTnLst>
                                </p:cTn>
                              </p:par>
                              <p:par>
                                <p:cTn id="92" presetID="6" presetClass="emph" presetSubtype="0" decel="100000" fill="hold" grpId="7" nodeType="withEffect">
                                  <p:stCondLst>
                                    <p:cond delay="400"/>
                                  </p:stCondLst>
                                  <p:childTnLst>
                                    <p:animScale>
                                      <p:cBhvr>
                                        <p:cTn id="93" dur="750" fill="hold"/>
                                        <p:tgtEl>
                                          <p:spTgt spid="21"/>
                                        </p:tgtEl>
                                      </p:cBhvr>
                                      <p:by x="40000" y="40000"/>
                                    </p:animScale>
                                  </p:childTnLst>
                                </p:cTn>
                              </p:par>
                              <p:par>
                                <p:cTn id="94" presetID="1" presetClass="entr" presetSubtype="0"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childTnLst>
                                </p:cTn>
                              </p:par>
                              <p:par>
                                <p:cTn id="96" presetID="1" presetClass="exit" presetSubtype="0" fill="hold" grpId="1" nodeType="withEffect">
                                  <p:stCondLst>
                                    <p:cond delay="0"/>
                                  </p:stCondLst>
                                  <p:childTnLst>
                                    <p:set>
                                      <p:cBhvr>
                                        <p:cTn id="97" dur="1" fill="hold">
                                          <p:stCondLst>
                                            <p:cond delay="0"/>
                                          </p:stCondLst>
                                        </p:cTn>
                                        <p:tgtEl>
                                          <p:spTgt spid="14"/>
                                        </p:tgtEl>
                                        <p:attrNameLst>
                                          <p:attrName>style.visibility</p:attrName>
                                        </p:attrNameLst>
                                      </p:cBhvr>
                                      <p:to>
                                        <p:strVal val="hidden"/>
                                      </p:to>
                                    </p:set>
                                  </p:childTnLst>
                                </p:cTn>
                              </p:par>
                              <p:par>
                                <p:cTn id="98" presetID="6" presetClass="emph" presetSubtype="0" fill="hold" grpId="2" nodeType="withEffect">
                                  <p:stCondLst>
                                    <p:cond delay="0"/>
                                  </p:stCondLst>
                                  <p:childTnLst>
                                    <p:animScale>
                                      <p:cBhvr>
                                        <p:cTn id="99" dur="10" fill="hold"/>
                                        <p:tgtEl>
                                          <p:spTgt spid="14"/>
                                        </p:tgtEl>
                                      </p:cBhvr>
                                      <p:by x="250000" y="250000"/>
                                    </p:animScale>
                                  </p:childTnLst>
                                </p:cTn>
                              </p:par>
                              <p:par>
                                <p:cTn id="100" presetID="10" presetClass="entr" presetSubtype="0" fill="hold" grpId="3" nodeType="withEffect">
                                  <p:stCondLst>
                                    <p:cond delay="100"/>
                                  </p:stCondLst>
                                  <p:childTnLst>
                                    <p:set>
                                      <p:cBhvr>
                                        <p:cTn id="101" dur="1" fill="hold">
                                          <p:stCondLst>
                                            <p:cond delay="0"/>
                                          </p:stCondLst>
                                        </p:cTn>
                                        <p:tgtEl>
                                          <p:spTgt spid="14"/>
                                        </p:tgtEl>
                                        <p:attrNameLst>
                                          <p:attrName>style.visibility</p:attrName>
                                        </p:attrNameLst>
                                      </p:cBhvr>
                                      <p:to>
                                        <p:strVal val="visible"/>
                                      </p:to>
                                    </p:set>
                                    <p:animEffect transition="in" filter="fade">
                                      <p:cBhvr>
                                        <p:cTn id="102" dur="750"/>
                                        <p:tgtEl>
                                          <p:spTgt spid="14"/>
                                        </p:tgtEl>
                                      </p:cBhvr>
                                    </p:animEffect>
                                  </p:childTnLst>
                                </p:cTn>
                              </p:par>
                              <p:par>
                                <p:cTn id="103" presetID="37" presetClass="path" presetSubtype="0" decel="100000" fill="hold" grpId="4" nodeType="withEffect">
                                  <p:stCondLst>
                                    <p:cond delay="100"/>
                                  </p:stCondLst>
                                  <p:childTnLst>
                                    <p:animMotion origin="layout" path="M 1.0711 0.54494 C 0.66071 0.53745 0.55808 -0.00273 3.58438E-6 1.68861E-6 " pathEditMode="relative" rAng="0" ptsTypes="AA">
                                      <p:cBhvr>
                                        <p:cTn id="104" dur="750" fill="hold"/>
                                        <p:tgtEl>
                                          <p:spTgt spid="14"/>
                                        </p:tgtEl>
                                        <p:attrNameLst>
                                          <p:attrName>ppt_x</p:attrName>
                                          <p:attrName>ppt_y</p:attrName>
                                        </p:attrNameLst>
                                      </p:cBhvr>
                                      <p:rCtr x="-53561" y="-27258"/>
                                    </p:animMotion>
                                  </p:childTnLst>
                                </p:cTn>
                              </p:par>
                              <p:par>
                                <p:cTn id="105" presetID="8" presetClass="emph" presetSubtype="0" accel="48649" decel="48649" fill="hold" grpId="5" nodeType="withEffect">
                                  <p:stCondLst>
                                    <p:cond delay="100"/>
                                  </p:stCondLst>
                                  <p:childTnLst>
                                    <p:animRot by="-300000">
                                      <p:cBhvr>
                                        <p:cTn id="106" dur="370" fill="hold"/>
                                        <p:tgtEl>
                                          <p:spTgt spid="14"/>
                                        </p:tgtEl>
                                        <p:attrNameLst>
                                          <p:attrName>r</p:attrName>
                                        </p:attrNameLst>
                                      </p:cBhvr>
                                    </p:animRot>
                                  </p:childTnLst>
                                </p:cTn>
                              </p:par>
                              <p:par>
                                <p:cTn id="107" presetID="8" presetClass="emph" presetSubtype="0" decel="100000" fill="hold" grpId="6" nodeType="withEffect">
                                  <p:stCondLst>
                                    <p:cond delay="470"/>
                                  </p:stCondLst>
                                  <p:childTnLst>
                                    <p:animRot by="300000">
                                      <p:cBhvr>
                                        <p:cTn id="108" dur="370" fill="hold"/>
                                        <p:tgtEl>
                                          <p:spTgt spid="14"/>
                                        </p:tgtEl>
                                        <p:attrNameLst>
                                          <p:attrName>r</p:attrName>
                                        </p:attrNameLst>
                                      </p:cBhvr>
                                    </p:animRot>
                                  </p:childTnLst>
                                </p:cTn>
                              </p:par>
                              <p:par>
                                <p:cTn id="109" presetID="6" presetClass="emph" presetSubtype="0" decel="100000" fill="hold" grpId="7" nodeType="withEffect">
                                  <p:stCondLst>
                                    <p:cond delay="100"/>
                                  </p:stCondLst>
                                  <p:childTnLst>
                                    <p:animScale>
                                      <p:cBhvr>
                                        <p:cTn id="110" dur="750" fill="hold"/>
                                        <p:tgtEl>
                                          <p:spTgt spid="14"/>
                                        </p:tgtEl>
                                      </p:cBhvr>
                                      <p:by x="40000" y="40000"/>
                                    </p:animScale>
                                  </p:childTnLst>
                                </p:cTn>
                              </p:par>
                              <p:par>
                                <p:cTn id="111" presetID="1" presetClass="entr" presetSubtype="0" fill="hold" grpId="0" nodeType="withEffect">
                                  <p:stCondLst>
                                    <p:cond delay="0"/>
                                  </p:stCondLst>
                                  <p:childTnLst>
                                    <p:set>
                                      <p:cBhvr>
                                        <p:cTn id="112" dur="1" fill="hold">
                                          <p:stCondLst>
                                            <p:cond delay="0"/>
                                          </p:stCondLst>
                                        </p:cTn>
                                        <p:tgtEl>
                                          <p:spTgt spid="16"/>
                                        </p:tgtEl>
                                        <p:attrNameLst>
                                          <p:attrName>style.visibility</p:attrName>
                                        </p:attrNameLst>
                                      </p:cBhvr>
                                      <p:to>
                                        <p:strVal val="visible"/>
                                      </p:to>
                                    </p:set>
                                  </p:childTnLst>
                                </p:cTn>
                              </p:par>
                              <p:par>
                                <p:cTn id="113" presetID="1" presetClass="exit" presetSubtype="0" fill="hold" grpId="1" nodeType="withEffect">
                                  <p:stCondLst>
                                    <p:cond delay="0"/>
                                  </p:stCondLst>
                                  <p:childTnLst>
                                    <p:set>
                                      <p:cBhvr>
                                        <p:cTn id="114" dur="1" fill="hold">
                                          <p:stCondLst>
                                            <p:cond delay="0"/>
                                          </p:stCondLst>
                                        </p:cTn>
                                        <p:tgtEl>
                                          <p:spTgt spid="16"/>
                                        </p:tgtEl>
                                        <p:attrNameLst>
                                          <p:attrName>style.visibility</p:attrName>
                                        </p:attrNameLst>
                                      </p:cBhvr>
                                      <p:to>
                                        <p:strVal val="hidden"/>
                                      </p:to>
                                    </p:set>
                                  </p:childTnLst>
                                </p:cTn>
                              </p:par>
                              <p:par>
                                <p:cTn id="115" presetID="6" presetClass="emph" presetSubtype="0" fill="hold" grpId="2" nodeType="withEffect">
                                  <p:stCondLst>
                                    <p:cond delay="0"/>
                                  </p:stCondLst>
                                  <p:childTnLst>
                                    <p:animScale>
                                      <p:cBhvr>
                                        <p:cTn id="116" dur="10" fill="hold"/>
                                        <p:tgtEl>
                                          <p:spTgt spid="16"/>
                                        </p:tgtEl>
                                      </p:cBhvr>
                                      <p:by x="250000" y="250000"/>
                                    </p:animScale>
                                  </p:childTnLst>
                                </p:cTn>
                              </p:par>
                              <p:par>
                                <p:cTn id="117" presetID="10" presetClass="entr" presetSubtype="0" fill="hold" grpId="3" nodeType="withEffect">
                                  <p:stCondLst>
                                    <p:cond delay="20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750"/>
                                        <p:tgtEl>
                                          <p:spTgt spid="16"/>
                                        </p:tgtEl>
                                      </p:cBhvr>
                                    </p:animEffect>
                                  </p:childTnLst>
                                </p:cTn>
                              </p:par>
                              <p:par>
                                <p:cTn id="120" presetID="37" presetClass="path" presetSubtype="0" decel="100000" fill="hold" grpId="4" nodeType="withEffect">
                                  <p:stCondLst>
                                    <p:cond delay="200"/>
                                  </p:stCondLst>
                                  <p:childTnLst>
                                    <p:animMotion origin="layout" path="M 1.32601 0.43645 C 0.91613 0.42692 0.55782 -0.00318 1.31478E-6 1.68861E-6 " pathEditMode="relative" rAng="0" ptsTypes="AA">
                                      <p:cBhvr>
                                        <p:cTn id="121" dur="750" fill="hold"/>
                                        <p:tgtEl>
                                          <p:spTgt spid="16"/>
                                        </p:tgtEl>
                                        <p:attrNameLst>
                                          <p:attrName>ppt_x</p:attrName>
                                          <p:attrName>ppt_y</p:attrName>
                                        </p:attrNameLst>
                                      </p:cBhvr>
                                      <p:rCtr x="-66301" y="-21834"/>
                                    </p:animMotion>
                                  </p:childTnLst>
                                </p:cTn>
                              </p:par>
                              <p:par>
                                <p:cTn id="122" presetID="8" presetClass="emph" presetSubtype="0" accel="48649" decel="48649" fill="hold" grpId="5" nodeType="withEffect">
                                  <p:stCondLst>
                                    <p:cond delay="200"/>
                                  </p:stCondLst>
                                  <p:childTnLst>
                                    <p:animRot by="-300000">
                                      <p:cBhvr>
                                        <p:cTn id="123" dur="370" fill="hold"/>
                                        <p:tgtEl>
                                          <p:spTgt spid="16"/>
                                        </p:tgtEl>
                                        <p:attrNameLst>
                                          <p:attrName>r</p:attrName>
                                        </p:attrNameLst>
                                      </p:cBhvr>
                                    </p:animRot>
                                  </p:childTnLst>
                                </p:cTn>
                              </p:par>
                              <p:par>
                                <p:cTn id="124" presetID="8" presetClass="emph" presetSubtype="0" decel="100000" fill="hold" grpId="6" nodeType="withEffect">
                                  <p:stCondLst>
                                    <p:cond delay="570"/>
                                  </p:stCondLst>
                                  <p:childTnLst>
                                    <p:animRot by="300000">
                                      <p:cBhvr>
                                        <p:cTn id="125" dur="370" fill="hold"/>
                                        <p:tgtEl>
                                          <p:spTgt spid="16"/>
                                        </p:tgtEl>
                                        <p:attrNameLst>
                                          <p:attrName>r</p:attrName>
                                        </p:attrNameLst>
                                      </p:cBhvr>
                                    </p:animRot>
                                  </p:childTnLst>
                                </p:cTn>
                              </p:par>
                              <p:par>
                                <p:cTn id="126" presetID="6" presetClass="emph" presetSubtype="0" decel="100000" fill="hold" grpId="7" nodeType="withEffect">
                                  <p:stCondLst>
                                    <p:cond delay="200"/>
                                  </p:stCondLst>
                                  <p:childTnLst>
                                    <p:animScale>
                                      <p:cBhvr>
                                        <p:cTn id="127" dur="750" fill="hold"/>
                                        <p:tgtEl>
                                          <p:spTgt spid="16"/>
                                        </p:tgtEl>
                                      </p:cBhvr>
                                      <p:by x="40000" y="40000"/>
                                    </p:animScale>
                                  </p:childTnLst>
                                </p:cTn>
                              </p:par>
                              <p:par>
                                <p:cTn id="128" presetID="1" presetClass="entr" presetSubtype="0" fill="hold" grpId="0" nodeType="withEffect">
                                  <p:stCondLst>
                                    <p:cond delay="0"/>
                                  </p:stCondLst>
                                  <p:childTnLst>
                                    <p:set>
                                      <p:cBhvr>
                                        <p:cTn id="129" dur="1" fill="hold">
                                          <p:stCondLst>
                                            <p:cond delay="0"/>
                                          </p:stCondLst>
                                        </p:cTn>
                                        <p:tgtEl>
                                          <p:spTgt spid="18"/>
                                        </p:tgtEl>
                                        <p:attrNameLst>
                                          <p:attrName>style.visibility</p:attrName>
                                        </p:attrNameLst>
                                      </p:cBhvr>
                                      <p:to>
                                        <p:strVal val="visible"/>
                                      </p:to>
                                    </p:set>
                                  </p:childTnLst>
                                </p:cTn>
                              </p:par>
                              <p:par>
                                <p:cTn id="130" presetID="1" presetClass="exit" presetSubtype="0" fill="hold" grpId="1" nodeType="withEffect">
                                  <p:stCondLst>
                                    <p:cond delay="0"/>
                                  </p:stCondLst>
                                  <p:childTnLst>
                                    <p:set>
                                      <p:cBhvr>
                                        <p:cTn id="131" dur="1" fill="hold">
                                          <p:stCondLst>
                                            <p:cond delay="0"/>
                                          </p:stCondLst>
                                        </p:cTn>
                                        <p:tgtEl>
                                          <p:spTgt spid="18"/>
                                        </p:tgtEl>
                                        <p:attrNameLst>
                                          <p:attrName>style.visibility</p:attrName>
                                        </p:attrNameLst>
                                      </p:cBhvr>
                                      <p:to>
                                        <p:strVal val="hidden"/>
                                      </p:to>
                                    </p:set>
                                  </p:childTnLst>
                                </p:cTn>
                              </p:par>
                              <p:par>
                                <p:cTn id="132" presetID="6" presetClass="emph" presetSubtype="0" fill="hold" grpId="2" nodeType="withEffect">
                                  <p:stCondLst>
                                    <p:cond delay="0"/>
                                  </p:stCondLst>
                                  <p:childTnLst>
                                    <p:animScale>
                                      <p:cBhvr>
                                        <p:cTn id="133" dur="10" fill="hold"/>
                                        <p:tgtEl>
                                          <p:spTgt spid="18"/>
                                        </p:tgtEl>
                                      </p:cBhvr>
                                      <p:by x="250000" y="250000"/>
                                    </p:animScale>
                                  </p:childTnLst>
                                </p:cTn>
                              </p:par>
                              <p:par>
                                <p:cTn id="134" presetID="10" presetClass="entr" presetSubtype="0" fill="hold" grpId="3" nodeType="withEffect">
                                  <p:stCondLst>
                                    <p:cond delay="300"/>
                                  </p:stCondLst>
                                  <p:childTnLst>
                                    <p:set>
                                      <p:cBhvr>
                                        <p:cTn id="135" dur="1" fill="hold">
                                          <p:stCondLst>
                                            <p:cond delay="0"/>
                                          </p:stCondLst>
                                        </p:cTn>
                                        <p:tgtEl>
                                          <p:spTgt spid="18"/>
                                        </p:tgtEl>
                                        <p:attrNameLst>
                                          <p:attrName>style.visibility</p:attrName>
                                        </p:attrNameLst>
                                      </p:cBhvr>
                                      <p:to>
                                        <p:strVal val="visible"/>
                                      </p:to>
                                    </p:set>
                                    <p:animEffect transition="in" filter="fade">
                                      <p:cBhvr>
                                        <p:cTn id="136" dur="750"/>
                                        <p:tgtEl>
                                          <p:spTgt spid="18"/>
                                        </p:tgtEl>
                                      </p:cBhvr>
                                    </p:animEffect>
                                  </p:childTnLst>
                                </p:cTn>
                              </p:par>
                              <p:par>
                                <p:cTn id="137" presetID="37" presetClass="path" presetSubtype="0" decel="100000" fill="hold" grpId="4" nodeType="withEffect">
                                  <p:stCondLst>
                                    <p:cond delay="300"/>
                                  </p:stCondLst>
                                  <p:childTnLst>
                                    <p:animMotion origin="layout" path="M 1.82691 0.34839 C 1.10837 0.33704 0.97715 -0.00409 1.99132E-7 2.94598E-6 " pathEditMode="relative" rAng="0" ptsTypes="AA">
                                      <p:cBhvr>
                                        <p:cTn id="138" dur="750" fill="hold"/>
                                        <p:tgtEl>
                                          <p:spTgt spid="18"/>
                                        </p:tgtEl>
                                        <p:attrNameLst>
                                          <p:attrName>ppt_x</p:attrName>
                                          <p:attrName>ppt_y</p:attrName>
                                        </p:attrNameLst>
                                      </p:cBhvr>
                                      <p:rCtr x="-91345" y="-17431"/>
                                    </p:animMotion>
                                  </p:childTnLst>
                                </p:cTn>
                              </p:par>
                              <p:par>
                                <p:cTn id="139" presetID="8" presetClass="emph" presetSubtype="0" accel="48649" decel="48649" fill="hold" grpId="5" nodeType="withEffect">
                                  <p:stCondLst>
                                    <p:cond delay="300"/>
                                  </p:stCondLst>
                                  <p:childTnLst>
                                    <p:animRot by="-300000">
                                      <p:cBhvr>
                                        <p:cTn id="140" dur="370" fill="hold"/>
                                        <p:tgtEl>
                                          <p:spTgt spid="18"/>
                                        </p:tgtEl>
                                        <p:attrNameLst>
                                          <p:attrName>r</p:attrName>
                                        </p:attrNameLst>
                                      </p:cBhvr>
                                    </p:animRot>
                                  </p:childTnLst>
                                </p:cTn>
                              </p:par>
                              <p:par>
                                <p:cTn id="141" presetID="8" presetClass="emph" presetSubtype="0" decel="100000" fill="hold" grpId="6" nodeType="withEffect">
                                  <p:stCondLst>
                                    <p:cond delay="670"/>
                                  </p:stCondLst>
                                  <p:childTnLst>
                                    <p:animRot by="300000">
                                      <p:cBhvr>
                                        <p:cTn id="142" dur="370" fill="hold"/>
                                        <p:tgtEl>
                                          <p:spTgt spid="18"/>
                                        </p:tgtEl>
                                        <p:attrNameLst>
                                          <p:attrName>r</p:attrName>
                                        </p:attrNameLst>
                                      </p:cBhvr>
                                    </p:animRot>
                                  </p:childTnLst>
                                </p:cTn>
                              </p:par>
                              <p:par>
                                <p:cTn id="143" presetID="6" presetClass="emph" presetSubtype="0" decel="100000" fill="hold" grpId="7" nodeType="withEffect">
                                  <p:stCondLst>
                                    <p:cond delay="300"/>
                                  </p:stCondLst>
                                  <p:childTnLst>
                                    <p:animScale>
                                      <p:cBhvr>
                                        <p:cTn id="144" dur="750" fill="hold"/>
                                        <p:tgtEl>
                                          <p:spTgt spid="18"/>
                                        </p:tgtEl>
                                      </p:cBhvr>
                                      <p:by x="40000" y="40000"/>
                                    </p:animScale>
                                  </p:childTnLst>
                                </p:cTn>
                              </p:par>
                              <p:par>
                                <p:cTn id="145" presetID="1" presetClass="entr" presetSubtype="0" fill="hold" grpId="0" nodeType="withEffect">
                                  <p:stCondLst>
                                    <p:cond delay="0"/>
                                  </p:stCondLst>
                                  <p:childTnLst>
                                    <p:set>
                                      <p:cBhvr>
                                        <p:cTn id="146" dur="1" fill="hold">
                                          <p:stCondLst>
                                            <p:cond delay="0"/>
                                          </p:stCondLst>
                                        </p:cTn>
                                        <p:tgtEl>
                                          <p:spTgt spid="20"/>
                                        </p:tgtEl>
                                        <p:attrNameLst>
                                          <p:attrName>style.visibility</p:attrName>
                                        </p:attrNameLst>
                                      </p:cBhvr>
                                      <p:to>
                                        <p:strVal val="visible"/>
                                      </p:to>
                                    </p:set>
                                  </p:childTnLst>
                                </p:cTn>
                              </p:par>
                              <p:par>
                                <p:cTn id="147" presetID="1" presetClass="exit" presetSubtype="0" fill="hold" grpId="1" nodeType="withEffect">
                                  <p:stCondLst>
                                    <p:cond delay="0"/>
                                  </p:stCondLst>
                                  <p:childTnLst>
                                    <p:set>
                                      <p:cBhvr>
                                        <p:cTn id="148" dur="1" fill="hold">
                                          <p:stCondLst>
                                            <p:cond delay="0"/>
                                          </p:stCondLst>
                                        </p:cTn>
                                        <p:tgtEl>
                                          <p:spTgt spid="20"/>
                                        </p:tgtEl>
                                        <p:attrNameLst>
                                          <p:attrName>style.visibility</p:attrName>
                                        </p:attrNameLst>
                                      </p:cBhvr>
                                      <p:to>
                                        <p:strVal val="hidden"/>
                                      </p:to>
                                    </p:set>
                                  </p:childTnLst>
                                </p:cTn>
                              </p:par>
                              <p:par>
                                <p:cTn id="149" presetID="6" presetClass="emph" presetSubtype="0" fill="hold" grpId="2" nodeType="withEffect">
                                  <p:stCondLst>
                                    <p:cond delay="0"/>
                                  </p:stCondLst>
                                  <p:childTnLst>
                                    <p:animScale>
                                      <p:cBhvr>
                                        <p:cTn id="150" dur="10" fill="hold"/>
                                        <p:tgtEl>
                                          <p:spTgt spid="20"/>
                                        </p:tgtEl>
                                      </p:cBhvr>
                                      <p:by x="250000" y="250000"/>
                                    </p:animScale>
                                  </p:childTnLst>
                                </p:cTn>
                              </p:par>
                              <p:par>
                                <p:cTn id="151" presetID="10" presetClass="entr" presetSubtype="0" fill="hold" grpId="3" nodeType="withEffect">
                                  <p:stCondLst>
                                    <p:cond delay="400"/>
                                  </p:stCondLst>
                                  <p:childTnLst>
                                    <p:set>
                                      <p:cBhvr>
                                        <p:cTn id="152" dur="1" fill="hold">
                                          <p:stCondLst>
                                            <p:cond delay="0"/>
                                          </p:stCondLst>
                                        </p:cTn>
                                        <p:tgtEl>
                                          <p:spTgt spid="20"/>
                                        </p:tgtEl>
                                        <p:attrNameLst>
                                          <p:attrName>style.visibility</p:attrName>
                                        </p:attrNameLst>
                                      </p:cBhvr>
                                      <p:to>
                                        <p:strVal val="visible"/>
                                      </p:to>
                                    </p:set>
                                    <p:animEffect transition="in" filter="fade">
                                      <p:cBhvr>
                                        <p:cTn id="153" dur="750"/>
                                        <p:tgtEl>
                                          <p:spTgt spid="20"/>
                                        </p:tgtEl>
                                      </p:cBhvr>
                                    </p:animEffect>
                                  </p:childTnLst>
                                </p:cTn>
                              </p:par>
                              <p:par>
                                <p:cTn id="154" presetID="37" presetClass="path" presetSubtype="0" decel="100000" fill="hold" grpId="4" nodeType="withEffect">
                                  <p:stCondLst>
                                    <p:cond delay="400"/>
                                  </p:stCondLst>
                                  <p:childTnLst>
                                    <p:animMotion origin="layout" path="M 2.35856 0.23967 C 1.6302 0.23195 0.99055 -0.0025 2.66786E-6 1.68861E-6 " pathEditMode="relative" rAng="0" ptsTypes="AA">
                                      <p:cBhvr>
                                        <p:cTn id="155" dur="750" fill="hold"/>
                                        <p:tgtEl>
                                          <p:spTgt spid="20"/>
                                        </p:tgtEl>
                                        <p:attrNameLst>
                                          <p:attrName>ppt_x</p:attrName>
                                          <p:attrName>ppt_y</p:attrName>
                                        </p:attrNameLst>
                                      </p:cBhvr>
                                      <p:rCtr x="-117935" y="-12006"/>
                                    </p:animMotion>
                                  </p:childTnLst>
                                </p:cTn>
                              </p:par>
                              <p:par>
                                <p:cTn id="156" presetID="8" presetClass="emph" presetSubtype="0" accel="48649" decel="48649" fill="hold" grpId="5" nodeType="withEffect">
                                  <p:stCondLst>
                                    <p:cond delay="400"/>
                                  </p:stCondLst>
                                  <p:childTnLst>
                                    <p:animRot by="-300000">
                                      <p:cBhvr>
                                        <p:cTn id="157" dur="370" fill="hold"/>
                                        <p:tgtEl>
                                          <p:spTgt spid="20"/>
                                        </p:tgtEl>
                                        <p:attrNameLst>
                                          <p:attrName>r</p:attrName>
                                        </p:attrNameLst>
                                      </p:cBhvr>
                                    </p:animRot>
                                  </p:childTnLst>
                                </p:cTn>
                              </p:par>
                              <p:par>
                                <p:cTn id="158" presetID="8" presetClass="emph" presetSubtype="0" decel="100000" fill="hold" grpId="6" nodeType="withEffect">
                                  <p:stCondLst>
                                    <p:cond delay="770"/>
                                  </p:stCondLst>
                                  <p:childTnLst>
                                    <p:animRot by="300000">
                                      <p:cBhvr>
                                        <p:cTn id="159" dur="370" fill="hold"/>
                                        <p:tgtEl>
                                          <p:spTgt spid="20"/>
                                        </p:tgtEl>
                                        <p:attrNameLst>
                                          <p:attrName>r</p:attrName>
                                        </p:attrNameLst>
                                      </p:cBhvr>
                                    </p:animRot>
                                  </p:childTnLst>
                                </p:cTn>
                              </p:par>
                              <p:par>
                                <p:cTn id="160" presetID="6" presetClass="emph" presetSubtype="0" decel="100000" fill="hold" grpId="7" nodeType="withEffect">
                                  <p:stCondLst>
                                    <p:cond delay="400"/>
                                  </p:stCondLst>
                                  <p:childTnLst>
                                    <p:animScale>
                                      <p:cBhvr>
                                        <p:cTn id="161" dur="750" fill="hold"/>
                                        <p:tgtEl>
                                          <p:spTgt spid="20"/>
                                        </p:tgtEl>
                                      </p:cBhvr>
                                      <p:by x="40000" y="40000"/>
                                    </p:animScale>
                                  </p:childTnLst>
                                </p:cTn>
                              </p:par>
                              <p:par>
                                <p:cTn id="162" presetID="2" presetClass="entr" presetSubtype="2" decel="100000" fill="hold" nodeType="withEffect">
                                  <p:stCondLst>
                                    <p:cond delay="1850"/>
                                  </p:stCondLst>
                                  <p:childTnLst>
                                    <p:set>
                                      <p:cBhvr>
                                        <p:cTn id="163" dur="1" fill="hold">
                                          <p:stCondLst>
                                            <p:cond delay="0"/>
                                          </p:stCondLst>
                                        </p:cTn>
                                        <p:tgtEl>
                                          <p:spTgt spid="22"/>
                                        </p:tgtEl>
                                        <p:attrNameLst>
                                          <p:attrName>style.visibility</p:attrName>
                                        </p:attrNameLst>
                                      </p:cBhvr>
                                      <p:to>
                                        <p:strVal val="visible"/>
                                      </p:to>
                                    </p:set>
                                    <p:anim calcmode="lin" valueType="num">
                                      <p:cBhvr additive="base">
                                        <p:cTn id="164" dur="650" fill="hold"/>
                                        <p:tgtEl>
                                          <p:spTgt spid="22"/>
                                        </p:tgtEl>
                                        <p:attrNameLst>
                                          <p:attrName>ppt_x</p:attrName>
                                        </p:attrNameLst>
                                      </p:cBhvr>
                                      <p:tavLst>
                                        <p:tav tm="0">
                                          <p:val>
                                            <p:strVal val="1+#ppt_w/2"/>
                                          </p:val>
                                        </p:tav>
                                        <p:tav tm="100000">
                                          <p:val>
                                            <p:strVal val="#ppt_x"/>
                                          </p:val>
                                        </p:tav>
                                      </p:tavLst>
                                    </p:anim>
                                    <p:anim calcmode="lin" valueType="num">
                                      <p:cBhvr additive="base">
                                        <p:cTn id="165" dur="650" fill="hold"/>
                                        <p:tgtEl>
                                          <p:spTgt spid="22"/>
                                        </p:tgtEl>
                                        <p:attrNameLst>
                                          <p:attrName>ppt_y</p:attrName>
                                        </p:attrNameLst>
                                      </p:cBhvr>
                                      <p:tavLst>
                                        <p:tav tm="0">
                                          <p:val>
                                            <p:strVal val="#ppt_y"/>
                                          </p:val>
                                        </p:tav>
                                        <p:tav tm="100000">
                                          <p:val>
                                            <p:strVal val="#ppt_y"/>
                                          </p:val>
                                        </p:tav>
                                      </p:tavLst>
                                    </p:anim>
                                  </p:childTnLst>
                                </p:cTn>
                              </p:par>
                              <p:par>
                                <p:cTn id="166" presetID="1" presetClass="entr" presetSubtype="0" fill="hold" nodeType="withEffect">
                                  <p:stCondLst>
                                    <p:cond delay="850"/>
                                  </p:stCondLst>
                                  <p:childTnLst>
                                    <p:set>
                                      <p:cBhvr>
                                        <p:cTn id="167" dur="1" fill="hold">
                                          <p:stCondLst>
                                            <p:cond delay="0"/>
                                          </p:stCondLst>
                                        </p:cTn>
                                        <p:tgtEl>
                                          <p:spTgt spid="28"/>
                                        </p:tgtEl>
                                        <p:attrNameLst>
                                          <p:attrName>style.visibility</p:attrName>
                                        </p:attrNameLst>
                                      </p:cBhvr>
                                      <p:to>
                                        <p:strVal val="visible"/>
                                      </p:to>
                                    </p:set>
                                  </p:childTnLst>
                                </p:cTn>
                              </p:par>
                              <p:par>
                                <p:cTn id="168" presetID="1" presetClass="entr" presetSubtype="0" fill="hold" nodeType="withEffect">
                                  <p:stCondLst>
                                    <p:cond delay="1800"/>
                                  </p:stCondLst>
                                  <p:childTnLst>
                                    <p:set>
                                      <p:cBhvr>
                                        <p:cTn id="169" dur="1" fill="hold">
                                          <p:stCondLst>
                                            <p:cond delay="0"/>
                                          </p:stCondLst>
                                        </p:cTn>
                                        <p:tgtEl>
                                          <p:spTgt spid="29"/>
                                        </p:tgtEl>
                                        <p:attrNameLst>
                                          <p:attrName>style.visibility</p:attrName>
                                        </p:attrNameLst>
                                      </p:cBhvr>
                                      <p:to>
                                        <p:strVal val="visible"/>
                                      </p:to>
                                    </p:set>
                                  </p:childTnLst>
                                </p:cTn>
                              </p:par>
                              <p:par>
                                <p:cTn id="170" presetID="10" presetClass="entr" presetSubtype="0" fill="hold" grpId="0" nodeType="withEffect">
                                  <p:stCondLst>
                                    <p:cond delay="1450"/>
                                  </p:stCondLst>
                                  <p:childTnLst>
                                    <p:set>
                                      <p:cBhvr>
                                        <p:cTn id="171" dur="1" fill="hold">
                                          <p:stCondLst>
                                            <p:cond delay="0"/>
                                          </p:stCondLst>
                                        </p:cTn>
                                        <p:tgtEl>
                                          <p:spTgt spid="9"/>
                                        </p:tgtEl>
                                        <p:attrNameLst>
                                          <p:attrName>style.visibility</p:attrName>
                                        </p:attrNameLst>
                                      </p:cBhvr>
                                      <p:to>
                                        <p:strVal val="visible"/>
                                      </p:to>
                                    </p:set>
                                    <p:animEffect transition="in" filter="fade">
                                      <p:cBhvr>
                                        <p:cTn id="172" dur="950"/>
                                        <p:tgtEl>
                                          <p:spTgt spid="9"/>
                                        </p:tgtEl>
                                      </p:cBhvr>
                                    </p:animEffect>
                                  </p:childTnLst>
                                </p:cTn>
                              </p:par>
                              <p:par>
                                <p:cTn id="173" presetID="63" presetClass="path" presetSubtype="0" decel="100000" fill="hold" grpId="1" nodeType="withEffect">
                                  <p:stCondLst>
                                    <p:cond delay="1450"/>
                                  </p:stCondLst>
                                  <p:childTnLst>
                                    <p:animMotion origin="layout" path="M -0.01455 2.42397E-6 L 1.51391E-6 2.42397E-6 " pathEditMode="relative" rAng="0" ptsTypes="AA">
                                      <p:cBhvr>
                                        <p:cTn id="174" dur="950" fill="hold"/>
                                        <p:tgtEl>
                                          <p:spTgt spid="9"/>
                                        </p:tgtEl>
                                        <p:attrNameLst>
                                          <p:attrName>ppt_x</p:attrName>
                                          <p:attrName>ppt_y</p:attrName>
                                        </p:attrNameLst>
                                      </p:cBhvr>
                                      <p:rCtr x="728" y="0"/>
                                    </p:animMotion>
                                  </p:childTnLst>
                                </p:cTn>
                              </p:par>
                              <p:par>
                                <p:cTn id="175" presetID="6" presetClass="emph" presetSubtype="0" accel="100000" autoRev="1" fill="hold" grpId="2" nodeType="withEffect">
                                  <p:stCondLst>
                                    <p:cond delay="750"/>
                                  </p:stCondLst>
                                  <p:childTnLst>
                                    <p:animScale>
                                      <p:cBhvr>
                                        <p:cTn id="176" dur="500" fill="hold"/>
                                        <p:tgtEl>
                                          <p:spTgt spid="9"/>
                                        </p:tgtEl>
                                      </p:cBhvr>
                                      <p:by x="92000" y="92000"/>
                                    </p:animScale>
                                  </p:childTnLst>
                                </p:cTn>
                              </p:par>
                              <p:par>
                                <p:cTn id="177" presetID="10" presetClass="entr" presetSubtype="0" fill="hold" grpId="0" nodeType="withEffect">
                                  <p:stCondLst>
                                    <p:cond delay="1650"/>
                                  </p:stCondLst>
                                  <p:childTnLst>
                                    <p:set>
                                      <p:cBhvr>
                                        <p:cTn id="178" dur="1" fill="hold">
                                          <p:stCondLst>
                                            <p:cond delay="0"/>
                                          </p:stCondLst>
                                        </p:cTn>
                                        <p:tgtEl>
                                          <p:spTgt spid="5"/>
                                        </p:tgtEl>
                                        <p:attrNameLst>
                                          <p:attrName>style.visibility</p:attrName>
                                        </p:attrNameLst>
                                      </p:cBhvr>
                                      <p:to>
                                        <p:strVal val="visible"/>
                                      </p:to>
                                    </p:set>
                                    <p:animEffect transition="in" filter="fade">
                                      <p:cBhvr>
                                        <p:cTn id="179" dur="950"/>
                                        <p:tgtEl>
                                          <p:spTgt spid="5"/>
                                        </p:tgtEl>
                                      </p:cBhvr>
                                    </p:animEffect>
                                  </p:childTnLst>
                                </p:cTn>
                              </p:par>
                              <p:par>
                                <p:cTn id="180" presetID="63" presetClass="path" presetSubtype="0" decel="100000" fill="hold" grpId="1" nodeType="withEffect">
                                  <p:stCondLst>
                                    <p:cond delay="1650"/>
                                  </p:stCondLst>
                                  <p:childTnLst>
                                    <p:animMotion origin="layout" path="M -0.01455 2.42397E-6 L 1.51391E-6 2.42397E-6 " pathEditMode="relative" rAng="0" ptsTypes="AA">
                                      <p:cBhvr>
                                        <p:cTn id="181" dur="950" fill="hold"/>
                                        <p:tgtEl>
                                          <p:spTgt spid="5"/>
                                        </p:tgtEl>
                                        <p:attrNameLst>
                                          <p:attrName>ppt_x</p:attrName>
                                          <p:attrName>ppt_y</p:attrName>
                                        </p:attrNameLst>
                                      </p:cBhvr>
                                      <p:rCtr x="728" y="0"/>
                                    </p:animMotion>
                                  </p:childTnLst>
                                </p:cTn>
                              </p:par>
                              <p:par>
                                <p:cTn id="182" presetID="6" presetClass="emph" presetSubtype="0" accel="100000" autoRev="1" fill="hold" grpId="2" nodeType="withEffect">
                                  <p:stCondLst>
                                    <p:cond delay="950"/>
                                  </p:stCondLst>
                                  <p:childTnLst>
                                    <p:animScale>
                                      <p:cBhvr>
                                        <p:cTn id="183" dur="500" fill="hold"/>
                                        <p:tgtEl>
                                          <p:spTgt spid="5"/>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3" grpId="1" animBg="1"/>
      <p:bldP spid="13" grpId="2" animBg="1"/>
      <p:bldP spid="13" grpId="3" animBg="1"/>
      <p:bldP spid="13" grpId="4" animBg="1"/>
      <p:bldP spid="13" grpId="5" animBg="1"/>
      <p:bldP spid="13" grpId="6" animBg="1"/>
      <p:bldP spid="13" grpId="7" animBg="1"/>
      <p:bldP spid="14" grpId="0" animBg="1"/>
      <p:bldP spid="14" grpId="1" animBg="1"/>
      <p:bldP spid="14" grpId="2" animBg="1"/>
      <p:bldP spid="14" grpId="3" animBg="1"/>
      <p:bldP spid="14" grpId="4" animBg="1"/>
      <p:bldP spid="14" grpId="5" animBg="1"/>
      <p:bldP spid="14" grpId="6" animBg="1"/>
      <p:bldP spid="14" grpId="7" animBg="1"/>
      <p:bldP spid="15" grpId="0" animBg="1"/>
      <p:bldP spid="15" grpId="1" animBg="1"/>
      <p:bldP spid="15" grpId="2" animBg="1"/>
      <p:bldP spid="15" grpId="3" animBg="1"/>
      <p:bldP spid="15" grpId="4" animBg="1"/>
      <p:bldP spid="15" grpId="5" animBg="1"/>
      <p:bldP spid="15" grpId="6" animBg="1"/>
      <p:bldP spid="15" grpId="7" animBg="1"/>
      <p:bldP spid="16" grpId="0" animBg="1"/>
      <p:bldP spid="16" grpId="1" animBg="1"/>
      <p:bldP spid="16" grpId="2" animBg="1"/>
      <p:bldP spid="16" grpId="3" animBg="1"/>
      <p:bldP spid="16" grpId="4" animBg="1"/>
      <p:bldP spid="16" grpId="5" animBg="1"/>
      <p:bldP spid="16" grpId="6" animBg="1"/>
      <p:bldP spid="16" grpId="7" animBg="1"/>
      <p:bldP spid="17" grpId="0" animBg="1"/>
      <p:bldP spid="17" grpId="1" animBg="1"/>
      <p:bldP spid="17" grpId="2" animBg="1"/>
      <p:bldP spid="17" grpId="3" animBg="1"/>
      <p:bldP spid="17" grpId="4" animBg="1"/>
      <p:bldP spid="17" grpId="5" animBg="1"/>
      <p:bldP spid="17" grpId="6" animBg="1"/>
      <p:bldP spid="17" grpId="7" animBg="1"/>
      <p:bldP spid="18" grpId="0" animBg="1"/>
      <p:bldP spid="18" grpId="1" animBg="1"/>
      <p:bldP spid="18" grpId="2" animBg="1"/>
      <p:bldP spid="18" grpId="3" animBg="1"/>
      <p:bldP spid="18" grpId="4" animBg="1"/>
      <p:bldP spid="18" grpId="5" animBg="1"/>
      <p:bldP spid="18" grpId="6" animBg="1"/>
      <p:bldP spid="18" grpId="7" animBg="1"/>
      <p:bldP spid="19" grpId="0" animBg="1"/>
      <p:bldP spid="19" grpId="1" animBg="1"/>
      <p:bldP spid="19" grpId="2" animBg="1"/>
      <p:bldP spid="19" grpId="3" animBg="1"/>
      <p:bldP spid="19" grpId="4" animBg="1"/>
      <p:bldP spid="19" grpId="5" animBg="1"/>
      <p:bldP spid="19" grpId="6" animBg="1"/>
      <p:bldP spid="19" grpId="7" animBg="1"/>
      <p:bldP spid="20" grpId="0" animBg="1"/>
      <p:bldP spid="20" grpId="1" animBg="1"/>
      <p:bldP spid="20" grpId="2" animBg="1"/>
      <p:bldP spid="20" grpId="3" animBg="1"/>
      <p:bldP spid="20" grpId="4" animBg="1"/>
      <p:bldP spid="20" grpId="5" animBg="1"/>
      <p:bldP spid="20" grpId="6" animBg="1"/>
      <p:bldP spid="20" grpId="7" animBg="1"/>
      <p:bldP spid="21" grpId="0" animBg="1"/>
      <p:bldP spid="21" grpId="1" animBg="1"/>
      <p:bldP spid="21" grpId="2" animBg="1"/>
      <p:bldP spid="21" grpId="3" animBg="1"/>
      <p:bldP spid="21" grpId="4" animBg="1"/>
      <p:bldP spid="21" grpId="5" animBg="1"/>
      <p:bldP spid="21" grpId="6" animBg="1"/>
      <p:bldP spid="21" grpId="7" animBg="1"/>
      <p:bldP spid="9" grpId="0"/>
      <p:bldP spid="9" grpId="1"/>
      <p:bldP spid="9" grpId="2"/>
      <p:bldP spid="5" grpId="0">
        <p:tmplLst>
          <p:tmpl>
            <p:tnLst>
              <p:par>
                <p:cTn presetID="10" presetClass="entr" presetSubtype="0" fill="hold" nodeType="withEffect">
                  <p:stCondLst>
                    <p:cond delay="165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bldP spid="5" grpId="2"/>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b="-1"/>
          <a:stretch/>
        </p:blipFill>
        <p:spPr bwMode="auto">
          <a:xfrm>
            <a:off x="0" y="0"/>
            <a:ext cx="12481552" cy="702087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bwMode="gray">
          <a:xfrm>
            <a:off x="274702" y="3952082"/>
            <a:ext cx="7315200" cy="27432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2088" y="4144757"/>
            <a:ext cx="6400800" cy="1149589"/>
          </a:xfrm>
          <a:prstGeom prst="rect">
            <a:avLst/>
          </a:prstGeom>
        </p:spPr>
      </p:pic>
      <p:sp>
        <p:nvSpPr>
          <p:cNvPr id="16" name="TextBox 15"/>
          <p:cNvSpPr txBox="1"/>
          <p:nvPr userDrawn="1"/>
        </p:nvSpPr>
        <p:spPr bwMode="white">
          <a:xfrm>
            <a:off x="472088" y="5626322"/>
            <a:ext cx="2732608" cy="886397"/>
          </a:xfrm>
          <a:prstGeom prst="rect">
            <a:avLst/>
          </a:prstGeom>
          <a:noFill/>
        </p:spPr>
        <p:txBody>
          <a:bodyPr wrap="none" lIns="0" tIns="146304" rIns="182880" bIns="0" rtlCol="0" anchor="b">
            <a:spAutoFit/>
          </a:bodyPr>
          <a:lstStyle/>
          <a:p>
            <a:r>
              <a:rPr lang="en-US" sz="2400" dirty="0" smtClean="0">
                <a:gradFill>
                  <a:gsLst>
                    <a:gs pos="2917">
                      <a:srgbClr val="FFFFFF"/>
                    </a:gs>
                    <a:gs pos="30000">
                      <a:srgbClr val="FFFFFF"/>
                    </a:gs>
                  </a:gsLst>
                  <a:lin ang="5400000" scaled="0"/>
                </a:gradFill>
              </a:rPr>
              <a:t>March 18-21, 2013</a:t>
            </a:r>
            <a:br>
              <a:rPr lang="en-US" sz="2400" dirty="0" smtClean="0">
                <a:gradFill>
                  <a:gsLst>
                    <a:gs pos="2917">
                      <a:srgbClr val="FFFFFF"/>
                    </a:gs>
                    <a:gs pos="30000">
                      <a:srgbClr val="FFFFFF"/>
                    </a:gs>
                  </a:gsLst>
                  <a:lin ang="5400000" scaled="0"/>
                </a:gradFill>
              </a:rPr>
            </a:br>
            <a:r>
              <a:rPr lang="en-US" sz="2400" dirty="0" smtClean="0">
                <a:gradFill>
                  <a:gsLst>
                    <a:gs pos="2917">
                      <a:srgbClr val="FFFFFF"/>
                    </a:gs>
                    <a:gs pos="30000">
                      <a:srgbClr val="FFFFFF"/>
                    </a:gs>
                  </a:gsLst>
                  <a:lin ang="5400000" scaled="0"/>
                </a:gradFill>
              </a:rPr>
              <a:t>New Orleans</a:t>
            </a:r>
          </a:p>
        </p:txBody>
      </p:sp>
      <p:sp>
        <p:nvSpPr>
          <p:cNvPr id="10" name="Rectangle 9"/>
          <p:cNvSpPr/>
          <p:nvPr userDrawn="1"/>
        </p:nvSpPr>
        <p:spPr bwMode="white">
          <a:xfrm>
            <a:off x="274638" y="2123282"/>
            <a:ext cx="1828800" cy="1828800"/>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0"/>
                    </a14:imgEffect>
                  </a14:imgLayer>
                </a14:imgProps>
              </a:ext>
              <a:ext uri="{28A0092B-C50C-407E-A947-70E740481C1C}">
                <a14:useLocalDpi xmlns:a14="http://schemas.microsoft.com/office/drawing/2010/main" val="0"/>
              </a:ext>
            </a:extLst>
          </a:blip>
          <a:stretch>
            <a:fillRect/>
          </a:stretch>
        </p:blipFill>
        <p:spPr>
          <a:xfrm>
            <a:off x="9518920" y="6226701"/>
            <a:ext cx="2460355" cy="346146"/>
          </a:xfrm>
          <a:prstGeom prst="rect">
            <a:avLst/>
          </a:prstGeom>
        </p:spPr>
      </p:pic>
    </p:spTree>
    <p:extLst>
      <p:ext uri="{BB962C8B-B14F-4D97-AF65-F5344CB8AC3E}">
        <p14:creationId xmlns:p14="http://schemas.microsoft.com/office/powerpoint/2010/main" val="3004059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385" y="0"/>
            <a:ext cx="12435704" cy="699452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userDrawn="1"/>
        </p:nvSpPr>
        <p:spPr bwMode="ltGray">
          <a:xfrm>
            <a:off x="274702" y="3040063"/>
            <a:ext cx="36576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ltGray">
          <a:xfrm>
            <a:off x="3932461" y="3040063"/>
            <a:ext cx="54864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4"/>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0" y="0"/>
            <a:ext cx="274702" cy="699452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0" y="6697626"/>
            <a:ext cx="12435704" cy="2968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bwMode="auto">
          <a:xfrm>
            <a:off x="274639" y="3040063"/>
            <a:ext cx="9142619" cy="2286000"/>
          </a:xfrm>
          <a:noFill/>
        </p:spPr>
        <p:txBody>
          <a:bodyPr tIns="91440" bIns="91440" anchor="t" anchorCtr="0"/>
          <a:lstStyle>
            <a:lvl1pPr>
              <a:defRPr sz="7200" spc="-100" baseline="0">
                <a:gradFill>
                  <a:gsLst>
                    <a:gs pos="5833">
                      <a:srgbClr val="282828"/>
                    </a:gs>
                    <a:gs pos="18000">
                      <a:srgbClr val="282828"/>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63"/>
            <a:ext cx="9144064" cy="1371600"/>
          </a:xfrm>
          <a:noFill/>
        </p:spPr>
        <p:txBody>
          <a:bodyPr lIns="182880" tIns="146304" rIns="182880" bIns="146304">
            <a:noAutofit/>
          </a:bodyPr>
          <a:lstStyle>
            <a:lvl1pPr marL="0" indent="0">
              <a:spcBef>
                <a:spcPts val="0"/>
              </a:spcBef>
              <a:buNone/>
              <a:defRPr sz="3600" spc="0" baseline="0">
                <a:gradFill>
                  <a:gsLst>
                    <a:gs pos="0">
                      <a:srgbClr val="282828"/>
                    </a:gs>
                    <a:gs pos="100000">
                      <a:srgbClr val="282828"/>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00821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42" presetClass="path" presetSubtype="0" accel="24000" decel="76000" fill="hold" grpId="0" nodeType="withEffect">
                                  <p:stCondLst>
                                    <p:cond delay="0"/>
                                  </p:stCondLst>
                                  <p:childTnLst>
                                    <p:animMotion origin="layout" path="M -0.31797 0.56877 L -4.54174E-6 3.76759E-6 " pathEditMode="relative" rAng="0" ptsTypes="AA">
                                      <p:cBhvr>
                                        <p:cTn id="8" dur="750" fill="hold"/>
                                        <p:tgtEl>
                                          <p:spTgt spid="6"/>
                                        </p:tgtEl>
                                        <p:attrNameLst>
                                          <p:attrName>ppt_x</p:attrName>
                                          <p:attrName>ppt_y</p:attrName>
                                        </p:attrNameLst>
                                      </p:cBhvr>
                                      <p:rCtr x="15892" y="-28438"/>
                                    </p:animMotion>
                                  </p:childTnLst>
                                </p:cTn>
                              </p:par>
                              <p:par>
                                <p:cTn id="9" presetID="1" presetClass="entr" presetSubtype="0"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childTnLst>
                                </p:cTn>
                              </p:par>
                              <p:par>
                                <p:cTn id="11" presetID="6" presetClass="emph" presetSubtype="0" accel="100000" autoRev="1" fill="hold" grpId="1" nodeType="withEffect">
                                  <p:stCondLst>
                                    <p:cond delay="500"/>
                                  </p:stCondLst>
                                  <p:childTnLst>
                                    <p:animScale>
                                      <p:cBhvr>
                                        <p:cTn id="12" dur="500" fill="hold"/>
                                        <p:tgtEl>
                                          <p:spTgt spid="9"/>
                                        </p:tgtEl>
                                      </p:cBhvr>
                                      <p:by x="0" y="100000"/>
                                    </p:animScale>
                                  </p:childTnLst>
                                </p:cTn>
                              </p:par>
                              <p:par>
                                <p:cTn id="13" presetID="35" presetClass="path" presetSubtype="0" decel="100000" fill="hold" grpId="2" nodeType="withEffect">
                                  <p:stCondLst>
                                    <p:cond delay="1000"/>
                                  </p:stCondLst>
                                  <p:childTnLst>
                                    <p:animMotion origin="layout" path="M -0.22057 3.76759E-6 L -2.8287E-6 3.76759E-6 " pathEditMode="relative" rAng="0" ptsTypes="AA">
                                      <p:cBhvr>
                                        <p:cTn id="14" dur="500" fill="hold"/>
                                        <p:tgtEl>
                                          <p:spTgt spid="9"/>
                                        </p:tgtEl>
                                        <p:attrNameLst>
                                          <p:attrName>ppt_x</p:attrName>
                                          <p:attrName>ppt_y</p:attrName>
                                        </p:attrNameLst>
                                      </p:cBhvr>
                                      <p:rCtr x="11029" y="0"/>
                                    </p:animMotion>
                                  </p:childTnLst>
                                </p:cTn>
                              </p:par>
                              <p:par>
                                <p:cTn id="15" presetID="10" presetClass="entr" presetSubtype="0" fill="hold" grpId="0" nodeType="withEffect">
                                  <p:stCondLst>
                                    <p:cond delay="145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950"/>
                                        <p:tgtEl>
                                          <p:spTgt spid="2"/>
                                        </p:tgtEl>
                                      </p:cBhvr>
                                    </p:animEffect>
                                  </p:childTnLst>
                                </p:cTn>
                              </p:par>
                              <p:par>
                                <p:cTn id="18" presetID="63" presetClass="path" presetSubtype="0" decel="100000" fill="hold" grpId="1" nodeType="withEffect">
                                  <p:stCondLst>
                                    <p:cond delay="1450"/>
                                  </p:stCondLst>
                                  <p:childTnLst>
                                    <p:animMotion origin="layout" path="M -0.01455 2.42397E-6 L 1.51391E-6 2.42397E-6 " pathEditMode="relative" rAng="0" ptsTypes="AA">
                                      <p:cBhvr>
                                        <p:cTn id="19" dur="950" fill="hold"/>
                                        <p:tgtEl>
                                          <p:spTgt spid="2"/>
                                        </p:tgtEl>
                                        <p:attrNameLst>
                                          <p:attrName>ppt_x</p:attrName>
                                          <p:attrName>ppt_y</p:attrName>
                                        </p:attrNameLst>
                                      </p:cBhvr>
                                      <p:rCtr x="728" y="0"/>
                                    </p:animMotion>
                                  </p:childTnLst>
                                </p:cTn>
                              </p:par>
                              <p:par>
                                <p:cTn id="20" presetID="6" presetClass="emph" presetSubtype="0" accel="100000" autoRev="1" fill="hold" grpId="2" nodeType="withEffect">
                                  <p:stCondLst>
                                    <p:cond delay="750"/>
                                  </p:stCondLst>
                                  <p:childTnLst>
                                    <p:animScale>
                                      <p:cBhvr>
                                        <p:cTn id="21" dur="500" fill="hold"/>
                                        <p:tgtEl>
                                          <p:spTgt spid="2"/>
                                        </p:tgtEl>
                                      </p:cBhvr>
                                      <p:by x="92000" y="92000"/>
                                    </p:animScale>
                                  </p:childTnLst>
                                </p:cTn>
                              </p:par>
                              <p:par>
                                <p:cTn id="22" presetID="10" presetClass="entr" presetSubtype="0" fill="hold" grpId="0" nodeType="withEffect">
                                  <p:stCondLst>
                                    <p:cond delay="165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950"/>
                                        <p:tgtEl>
                                          <p:spTgt spid="5"/>
                                        </p:tgtEl>
                                      </p:cBhvr>
                                    </p:animEffect>
                                  </p:childTnLst>
                                </p:cTn>
                              </p:par>
                              <p:par>
                                <p:cTn id="25" presetID="63" presetClass="path" presetSubtype="0" decel="100000" fill="hold" grpId="1" nodeType="withEffect">
                                  <p:stCondLst>
                                    <p:cond delay="1650"/>
                                  </p:stCondLst>
                                  <p:childTnLst>
                                    <p:animMotion origin="layout" path="M -0.01455 2.42397E-6 L 1.51391E-6 2.42397E-6 " pathEditMode="relative" rAng="0" ptsTypes="AA">
                                      <p:cBhvr>
                                        <p:cTn id="26" dur="950" fill="hold"/>
                                        <p:tgtEl>
                                          <p:spTgt spid="5"/>
                                        </p:tgtEl>
                                        <p:attrNameLst>
                                          <p:attrName>ppt_x</p:attrName>
                                          <p:attrName>ppt_y</p:attrName>
                                        </p:attrNameLst>
                                      </p:cBhvr>
                                      <p:rCtr x="728" y="0"/>
                                    </p:animMotion>
                                  </p:childTnLst>
                                </p:cTn>
                              </p:par>
                              <p:par>
                                <p:cTn id="27" presetID="6" presetClass="emph" presetSubtype="0" accel="100000" autoRev="1" fill="hold" grpId="2" nodeType="withEffect">
                                  <p:stCondLst>
                                    <p:cond delay="950"/>
                                  </p:stCondLst>
                                  <p:childTnLst>
                                    <p:animScale>
                                      <p:cBhvr>
                                        <p:cTn id="28" dur="500" fill="hold"/>
                                        <p:tgtEl>
                                          <p:spTgt spid="5"/>
                                        </p:tgtEl>
                                      </p:cBhvr>
                                      <p:by x="92000" y="92000"/>
                                    </p:animScale>
                                  </p:childTnLst>
                                </p:cTn>
                              </p:par>
                              <p:par>
                                <p:cTn id="29" presetID="1" presetClass="exit" presetSubtype="0" fill="hold" nodeType="withEffect">
                                  <p:stCondLst>
                                    <p:cond delay="800"/>
                                  </p:stCondLst>
                                  <p:childTnLst>
                                    <p:set>
                                      <p:cBhvr>
                                        <p:cTn id="30" dur="1" fill="hold">
                                          <p:stCondLst>
                                            <p:cond delay="0"/>
                                          </p:stCondLst>
                                        </p:cTn>
                                        <p:tgtEl>
                                          <p:spTgt spid="11"/>
                                        </p:tgtEl>
                                        <p:attrNameLst>
                                          <p:attrName>style.visibility</p:attrName>
                                        </p:attrNameLst>
                                      </p:cBhvr>
                                      <p:to>
                                        <p:strVal val="hidden"/>
                                      </p:to>
                                    </p:set>
                                  </p:childTnLst>
                                </p:cTn>
                              </p:par>
                              <p:par>
                                <p:cTn id="31" presetID="1" presetClass="exit" presetSubtype="0" fill="hold" nodeType="withEffect">
                                  <p:stCondLst>
                                    <p:cond delay="800"/>
                                  </p:stCondLst>
                                  <p:childTnLst>
                                    <p:set>
                                      <p:cBhvr>
                                        <p:cTn id="32" dur="1" fill="hold">
                                          <p:stCondLst>
                                            <p:cond delay="0"/>
                                          </p:stCondLst>
                                        </p:cTn>
                                        <p:tgtEl>
                                          <p:spTgt spid="10"/>
                                        </p:tgtEl>
                                        <p:attrNameLst>
                                          <p:attrName>style.visibility</p:attrName>
                                        </p:attrNameLst>
                                      </p:cBhvr>
                                      <p:to>
                                        <p:strVal val="hidden"/>
                                      </p:to>
                                    </p:set>
                                  </p:childTnLst>
                                </p:cTn>
                              </p:par>
                              <p:par>
                                <p:cTn id="33" presetID="42" presetClass="path" presetSubtype="0" accel="27273" decel="72727" fill="hold" nodeType="withEffect">
                                  <p:stCondLst>
                                    <p:cond delay="1100"/>
                                  </p:stCondLst>
                                  <p:childTnLst>
                                    <p:animMotion origin="layout" path="M 0 0 L 3.98264E-7 -4.63913E-6 " pathEditMode="relative" rAng="0" ptsTypes="AA">
                                      <p:cBhvr>
                                        <p:cTn id="34" dur="1100" fill="hold"/>
                                        <p:tgtEl>
                                          <p:spTgt spid="8"/>
                                        </p:tgtEl>
                                        <p:attrNameLst>
                                          <p:attrName>ppt_x</p:attrName>
                                          <p:attrName>ppt_y</p:attrName>
                                        </p:attrNameLst>
                                      </p:cBhvr>
                                      <p:rCtr x="728" y="1952"/>
                                    </p:animMotion>
                                  </p:childTnLst>
                                </p:cTn>
                              </p:par>
                              <p:par>
                                <p:cTn id="35" presetID="6" presetClass="emph" presetSubtype="0" accel="27273" decel="72727" fill="hold" nodeType="withEffect">
                                  <p:stCondLst>
                                    <p:cond delay="1100"/>
                                  </p:stCondLst>
                                  <p:childTnLst>
                                    <p:animScale>
                                      <p:cBhvr>
                                        <p:cTn id="36" dur="11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animBg="1"/>
      <p:bldP spid="9" grpId="1" animBg="1"/>
      <p:bldP spid="9" grpId="2" animBg="1"/>
      <p:bldP spid="2" grpId="0"/>
      <p:bldP spid="2" grpId="1"/>
      <p:bldP spid="2" grpId="2"/>
      <p:bldP spid="5" grpId="0">
        <p:tmplLst>
          <p:tmpl>
            <p:tnLst>
              <p:par>
                <p:cTn presetID="10" presetClass="entr" presetSubtype="0" fill="hold" nodeType="withEffect">
                  <p:stCondLst>
                    <p:cond delay="165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bldP spid="5" grpId="2"/>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17" y="-318"/>
            <a:ext cx="12435840" cy="6995160"/>
          </a:xfrm>
          <a:prstGeom prst="rect">
            <a:avLst/>
          </a:prstGeom>
        </p:spPr>
      </p:pic>
      <p:sp>
        <p:nvSpPr>
          <p:cNvPr id="5" name="Rectangle 4"/>
          <p:cNvSpPr/>
          <p:nvPr userDrawn="1"/>
        </p:nvSpPr>
        <p:spPr bwMode="ltGray">
          <a:xfrm>
            <a:off x="274702" y="3954487"/>
            <a:ext cx="2743200"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ltGray">
          <a:xfrm>
            <a:off x="3017902" y="3954487"/>
            <a:ext cx="7315200"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274702" cy="6995160"/>
          </a:xfrm>
          <a:prstGeom prst="rect">
            <a:avLst/>
          </a:prstGeom>
        </p:spPr>
      </p:pic>
      <p:pic>
        <p:nvPicPr>
          <p:cNvPr id="9" name="Picture 8"/>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6697626"/>
            <a:ext cx="12435840" cy="297533"/>
          </a:xfrm>
          <a:prstGeom prst="rect">
            <a:avLst/>
          </a:prstGeom>
        </p:spPr>
      </p:pic>
      <p:sp>
        <p:nvSpPr>
          <p:cNvPr id="2" name="Title 1"/>
          <p:cNvSpPr>
            <a:spLocks noGrp="1"/>
          </p:cNvSpPr>
          <p:nvPr>
            <p:ph type="title" hasCustomPrompt="1"/>
          </p:nvPr>
        </p:nvSpPr>
        <p:spPr>
          <a:xfrm>
            <a:off x="274639" y="3961671"/>
            <a:ext cx="10056812" cy="2743200"/>
          </a:xfrm>
          <a:noFill/>
        </p:spPr>
        <p:txBody>
          <a:bodyPr tIns="91440" bIns="91440" anchor="t" anchorCtr="0"/>
          <a:lstStyle>
            <a:lvl1pPr>
              <a:defRPr sz="7200" spc="-100" baseline="0">
                <a:gradFill>
                  <a:gsLst>
                    <a:gs pos="5833">
                      <a:srgbClr val="282828"/>
                    </a:gs>
                    <a:gs pos="18000">
                      <a:srgbClr val="282828"/>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850695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42" presetClass="path" presetSubtype="0" accel="24000" decel="76000" fill="hold" grpId="1" nodeType="withEffect">
                                  <p:stCondLst>
                                    <p:cond delay="0"/>
                                  </p:stCondLst>
                                  <p:childTnLst>
                                    <p:animMotion origin="layout" path="M -0.24266 0.43146 L -1.71305E-6 -1.64321E-6 " pathEditMode="relative" rAng="0" ptsTypes="AA">
                                      <p:cBhvr>
                                        <p:cTn id="8" dur="750" fill="hold"/>
                                        <p:tgtEl>
                                          <p:spTgt spid="5"/>
                                        </p:tgtEl>
                                        <p:attrNameLst>
                                          <p:attrName>ppt_x</p:attrName>
                                          <p:attrName>ppt_y</p:attrName>
                                        </p:attrNameLst>
                                      </p:cBhvr>
                                      <p:rCtr x="12127" y="-21584"/>
                                    </p:animMotion>
                                  </p:childTnLst>
                                </p:cTn>
                              </p:par>
                              <p:par>
                                <p:cTn id="9" presetID="1" presetClass="entr" presetSubtype="0" fill="hold" grpId="0" nodeType="withEffect">
                                  <p:stCondLst>
                                    <p:cond delay="1000"/>
                                  </p:stCondLst>
                                  <p:childTnLst>
                                    <p:set>
                                      <p:cBhvr>
                                        <p:cTn id="10" dur="1" fill="hold">
                                          <p:stCondLst>
                                            <p:cond delay="0"/>
                                          </p:stCondLst>
                                        </p:cTn>
                                        <p:tgtEl>
                                          <p:spTgt spid="7"/>
                                        </p:tgtEl>
                                        <p:attrNameLst>
                                          <p:attrName>style.visibility</p:attrName>
                                        </p:attrNameLst>
                                      </p:cBhvr>
                                      <p:to>
                                        <p:strVal val="visible"/>
                                      </p:to>
                                    </p:set>
                                  </p:childTnLst>
                                </p:cTn>
                              </p:par>
                              <p:par>
                                <p:cTn id="11" presetID="6" presetClass="emph" presetSubtype="0" accel="100000" autoRev="1" fill="hold" grpId="1" nodeType="withEffect">
                                  <p:stCondLst>
                                    <p:cond delay="500"/>
                                  </p:stCondLst>
                                  <p:childTnLst>
                                    <p:animScale>
                                      <p:cBhvr>
                                        <p:cTn id="12" dur="500" fill="hold"/>
                                        <p:tgtEl>
                                          <p:spTgt spid="7"/>
                                        </p:tgtEl>
                                      </p:cBhvr>
                                      <p:by x="0" y="100000"/>
                                    </p:animScale>
                                  </p:childTnLst>
                                </p:cTn>
                              </p:par>
                              <p:par>
                                <p:cTn id="13" presetID="35" presetClass="path" presetSubtype="0" decel="100000" fill="hold" grpId="2" nodeType="withEffect">
                                  <p:stCondLst>
                                    <p:cond delay="1000"/>
                                  </p:stCondLst>
                                  <p:childTnLst>
                                    <p:animMotion origin="layout" path="M -0.2941 -1.64321E-6 L -2.8287E-6 -1.64321E-6 " pathEditMode="relative" rAng="0" ptsTypes="AA">
                                      <p:cBhvr>
                                        <p:cTn id="14" dur="500" fill="hold"/>
                                        <p:tgtEl>
                                          <p:spTgt spid="7"/>
                                        </p:tgtEl>
                                        <p:attrNameLst>
                                          <p:attrName>ppt_x</p:attrName>
                                          <p:attrName>ppt_y</p:attrName>
                                        </p:attrNameLst>
                                      </p:cBhvr>
                                      <p:rCtr x="14705" y="0"/>
                                    </p:animMotion>
                                  </p:childTnLst>
                                </p:cTn>
                              </p:par>
                              <p:par>
                                <p:cTn id="15" presetID="10" presetClass="entr" presetSubtype="0" fill="hold" grpId="0" nodeType="withEffect">
                                  <p:stCondLst>
                                    <p:cond delay="145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950"/>
                                        <p:tgtEl>
                                          <p:spTgt spid="2"/>
                                        </p:tgtEl>
                                      </p:cBhvr>
                                    </p:animEffect>
                                  </p:childTnLst>
                                </p:cTn>
                              </p:par>
                              <p:par>
                                <p:cTn id="18" presetID="63" presetClass="path" presetSubtype="0" decel="100000" fill="hold" grpId="1" nodeType="withEffect">
                                  <p:stCondLst>
                                    <p:cond delay="1450"/>
                                  </p:stCondLst>
                                  <p:childTnLst>
                                    <p:animMotion origin="layout" path="M -0.01456 3.54063E-6 L 3.3061E-6 3.54063E-6 " pathEditMode="relative" rAng="0" ptsTypes="AA">
                                      <p:cBhvr>
                                        <p:cTn id="19" dur="950" fill="hold"/>
                                        <p:tgtEl>
                                          <p:spTgt spid="2"/>
                                        </p:tgtEl>
                                        <p:attrNameLst>
                                          <p:attrName>ppt_x</p:attrName>
                                          <p:attrName>ppt_y</p:attrName>
                                        </p:attrNameLst>
                                      </p:cBhvr>
                                      <p:rCtr x="728" y="0"/>
                                    </p:animMotion>
                                  </p:childTnLst>
                                </p:cTn>
                              </p:par>
                              <p:par>
                                <p:cTn id="20" presetID="6" presetClass="emph" presetSubtype="0" accel="100000" autoRev="1" fill="hold" grpId="2" nodeType="withEffect">
                                  <p:stCondLst>
                                    <p:cond delay="750"/>
                                  </p:stCondLst>
                                  <p:childTnLst>
                                    <p:animScale>
                                      <p:cBhvr>
                                        <p:cTn id="21" dur="500" fill="hold"/>
                                        <p:tgtEl>
                                          <p:spTgt spid="2"/>
                                        </p:tgtEl>
                                      </p:cBhvr>
                                      <p:by x="92000" y="92000"/>
                                    </p:animScale>
                                  </p:childTnLst>
                                </p:cTn>
                              </p:par>
                              <p:par>
                                <p:cTn id="22" presetID="42" presetClass="path" presetSubtype="0" accel="27273" decel="72727" fill="hold" nodeType="withEffect">
                                  <p:stCondLst>
                                    <p:cond delay="1100"/>
                                  </p:stCondLst>
                                  <p:childTnLst>
                                    <p:animMotion origin="layout" path="M 0 0 L 3.98264E-7 -4.63913E-6 " pathEditMode="relative" rAng="0" ptsTypes="AA">
                                      <p:cBhvr>
                                        <p:cTn id="23" dur="1100" fill="hold"/>
                                        <p:tgtEl>
                                          <p:spTgt spid="3"/>
                                        </p:tgtEl>
                                        <p:attrNameLst>
                                          <p:attrName>ppt_x</p:attrName>
                                          <p:attrName>ppt_y</p:attrName>
                                        </p:attrNameLst>
                                      </p:cBhvr>
                                      <p:rCtr x="728" y="1952"/>
                                    </p:animMotion>
                                  </p:childTnLst>
                                </p:cTn>
                              </p:par>
                              <p:par>
                                <p:cTn id="24" presetID="6" presetClass="emph" presetSubtype="0" accel="27273" decel="72727" fill="hold" nodeType="withEffect">
                                  <p:stCondLst>
                                    <p:cond delay="1100"/>
                                  </p:stCondLst>
                                  <p:childTnLst>
                                    <p:animScale>
                                      <p:cBhvr>
                                        <p:cTn id="25" dur="1100" fill="hold"/>
                                        <p:tgtEl>
                                          <p:spTgt spid="3"/>
                                        </p:tgtEl>
                                      </p:cBhvr>
                                      <p:by x="105000" y="105000"/>
                                    </p:animScale>
                                  </p:childTnLst>
                                </p:cTn>
                              </p:par>
                              <p:par>
                                <p:cTn id="26" presetID="1" presetClass="exit" presetSubtype="0" fill="hold" nodeType="withEffect">
                                  <p:stCondLst>
                                    <p:cond delay="800"/>
                                  </p:stCondLst>
                                  <p:childTnLst>
                                    <p:set>
                                      <p:cBhvr>
                                        <p:cTn id="27" dur="1" fill="hold">
                                          <p:stCondLst>
                                            <p:cond delay="0"/>
                                          </p:stCondLst>
                                        </p:cTn>
                                        <p:tgtEl>
                                          <p:spTgt spid="8"/>
                                        </p:tgtEl>
                                        <p:attrNameLst>
                                          <p:attrName>style.visibility</p:attrName>
                                        </p:attrNameLst>
                                      </p:cBhvr>
                                      <p:to>
                                        <p:strVal val="hidden"/>
                                      </p:to>
                                    </p:set>
                                  </p:childTnLst>
                                </p:cTn>
                              </p:par>
                              <p:par>
                                <p:cTn id="28" presetID="1" presetClass="exit" presetSubtype="0" fill="hold" nodeType="withEffect">
                                  <p:stCondLst>
                                    <p:cond delay="800"/>
                                  </p:stCondLst>
                                  <p:childTnLst>
                                    <p:set>
                                      <p:cBhvr>
                                        <p:cTn id="29"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7" grpId="2" animBg="1"/>
      <p:bldP spid="2" grpId="0"/>
      <p:bldP spid="2" grpId="1"/>
      <p:bldP spid="2" grpId="2"/>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lumMod val="50000"/>
                      </a:schemeClr>
                    </a:gs>
                    <a:gs pos="0">
                      <a:schemeClr val="tx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359179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100000">
                      <a:schemeClr val="tx1">
                        <a:lumMod val="50000"/>
                      </a:schemeClr>
                    </a:gs>
                    <a:gs pos="0">
                      <a:schemeClr val="tx1">
                        <a:lumMod val="50000"/>
                      </a:schemeClr>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42254082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242142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870037"/>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7862256"/>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9114520"/>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03576683"/>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1014861"/>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90543108"/>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3085056"/>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852153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theme" Target="../theme/theme3.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slideLayout" Target="../slideLayouts/slideLayout102.xml"/><Relationship Id="rId3" Type="http://schemas.openxmlformats.org/officeDocument/2006/relationships/slideLayout" Target="../slideLayouts/slideLayout87.xml"/><Relationship Id="rId21" Type="http://schemas.openxmlformats.org/officeDocument/2006/relationships/slideLayout" Target="../slideLayouts/slideLayout105.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5" Type="http://schemas.openxmlformats.org/officeDocument/2006/relationships/theme" Target="../theme/theme4.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20" Type="http://schemas.openxmlformats.org/officeDocument/2006/relationships/slideLayout" Target="../slideLayouts/slideLayout104.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24" Type="http://schemas.openxmlformats.org/officeDocument/2006/relationships/slideLayout" Target="../slideLayouts/slideLayout108.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23" Type="http://schemas.openxmlformats.org/officeDocument/2006/relationships/slideLayout" Target="../slideLayouts/slideLayout107.xml"/><Relationship Id="rId10" Type="http://schemas.openxmlformats.org/officeDocument/2006/relationships/slideLayout" Target="../slideLayouts/slideLayout94.xml"/><Relationship Id="rId19" Type="http://schemas.openxmlformats.org/officeDocument/2006/relationships/slideLayout" Target="../slideLayouts/slideLayout103.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 Id="rId22" Type="http://schemas.openxmlformats.org/officeDocument/2006/relationships/slideLayout" Target="../slideLayouts/slideLayout10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26" Type="http://schemas.openxmlformats.org/officeDocument/2006/relationships/slideLayout" Target="../slideLayouts/slideLayout134.xml"/><Relationship Id="rId3" Type="http://schemas.openxmlformats.org/officeDocument/2006/relationships/slideLayout" Target="../slideLayouts/slideLayout111.xml"/><Relationship Id="rId21" Type="http://schemas.openxmlformats.org/officeDocument/2006/relationships/slideLayout" Target="../slideLayouts/slideLayout129.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slideLayout" Target="../slideLayouts/slideLayout133.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slideLayout" Target="../slideLayouts/slideLayout128.xml"/><Relationship Id="rId29" Type="http://schemas.openxmlformats.org/officeDocument/2006/relationships/theme" Target="../theme/theme5.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slideLayout" Target="../slideLayouts/slideLayout132.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slideLayout" Target="../slideLayouts/slideLayout131.xml"/><Relationship Id="rId28" Type="http://schemas.openxmlformats.org/officeDocument/2006/relationships/slideLayout" Target="../slideLayouts/slideLayout136.xml"/><Relationship Id="rId10" Type="http://schemas.openxmlformats.org/officeDocument/2006/relationships/slideLayout" Target="../slideLayouts/slideLayout118.xml"/><Relationship Id="rId19" Type="http://schemas.openxmlformats.org/officeDocument/2006/relationships/slideLayout" Target="../slideLayouts/slideLayout127.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slideLayout" Target="../slideLayouts/slideLayout130.xml"/><Relationship Id="rId27" Type="http://schemas.openxmlformats.org/officeDocument/2006/relationships/slideLayout" Target="../slideLayouts/slideLayout135.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026245922"/>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293892822"/>
      </p:ext>
    </p:extLst>
  </p:cSld>
  <p:clrMap bg1="dk1" tx1="lt1" bg2="dk2" tx2="lt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 id="2147484271" r:id="rId25"/>
    <p:sldLayoutId id="2147484272" r:id="rId26"/>
    <p:sldLayoutId id="2147484273" r:id="rId27"/>
    <p:sldLayoutId id="2147484274"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4219">
          <p15:clr>
            <a:srgbClr val="5ACBF0"/>
          </p15:clr>
        </p15:guide>
        <p15:guide id="4" pos="7661">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7680129"/>
      </p:ext>
    </p:extLst>
  </p:cSld>
  <p:clrMap bg1="lt1" tx1="dk1" bg2="lt2" tx2="dk2" accent1="accent1" accent2="accent2" accent3="accent3" accent4="accent4" accent5="accent5" accent6="accent6" hlink="hlink" folHlink="folHlink"/>
  <p:sldLayoutIdLst>
    <p:sldLayoutId id="2147484276" r:id="rId1"/>
    <p:sldLayoutId id="2147484277" r:id="rId2"/>
    <p:sldLayoutId id="2147484278" r:id="rId3"/>
    <p:sldLayoutId id="2147484279" r:id="rId4"/>
    <p:sldLayoutId id="2147484280" r:id="rId5"/>
    <p:sldLayoutId id="2147484281" r:id="rId6"/>
    <p:sldLayoutId id="2147484282" r:id="rId7"/>
    <p:sldLayoutId id="2147484283" r:id="rId8"/>
    <p:sldLayoutId id="2147484284" r:id="rId9"/>
    <p:sldLayoutId id="2147484285" r:id="rId10"/>
    <p:sldLayoutId id="2147484286" r:id="rId11"/>
    <p:sldLayoutId id="2147484287" r:id="rId12"/>
    <p:sldLayoutId id="2147484288" r:id="rId13"/>
    <p:sldLayoutId id="2147484289" r:id="rId14"/>
    <p:sldLayoutId id="2147484290" r:id="rId15"/>
    <p:sldLayoutId id="2147484291" r:id="rId16"/>
    <p:sldLayoutId id="2147484292" r:id="rId17"/>
    <p:sldLayoutId id="2147484293" r:id="rId18"/>
    <p:sldLayoutId id="2147484294" r:id="rId19"/>
    <p:sldLayoutId id="2147484295" r:id="rId20"/>
    <p:sldLayoutId id="2147484296" r:id="rId21"/>
    <p:sldLayoutId id="2147484297" r:id="rId22"/>
    <p:sldLayoutId id="2147484298" r:id="rId23"/>
    <p:sldLayoutId id="2147484299"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292371792"/>
      </p:ext>
    </p:extLst>
  </p:cSld>
  <p:clrMap bg1="lt1" tx1="dk1" bg2="lt2" tx2="dk2" accent1="accent1" accent2="accent2" accent3="accent3" accent4="accent4" accent5="accent5" accent6="accent6" hlink="hlink" folHlink="folHlink"/>
  <p:sldLayoutIdLst>
    <p:sldLayoutId id="2147484301" r:id="rId1"/>
    <p:sldLayoutId id="2147484302" r:id="rId2"/>
    <p:sldLayoutId id="2147484303" r:id="rId3"/>
    <p:sldLayoutId id="2147484304" r:id="rId4"/>
    <p:sldLayoutId id="2147484305" r:id="rId5"/>
    <p:sldLayoutId id="2147484306" r:id="rId6"/>
    <p:sldLayoutId id="2147484307" r:id="rId7"/>
    <p:sldLayoutId id="2147484308" r:id="rId8"/>
    <p:sldLayoutId id="2147484309" r:id="rId9"/>
    <p:sldLayoutId id="2147484310" r:id="rId10"/>
    <p:sldLayoutId id="2147484311" r:id="rId11"/>
    <p:sldLayoutId id="2147484312" r:id="rId12"/>
    <p:sldLayoutId id="2147484313" r:id="rId13"/>
    <p:sldLayoutId id="2147484314" r:id="rId14"/>
    <p:sldLayoutId id="2147484315" r:id="rId15"/>
    <p:sldLayoutId id="2147484316" r:id="rId16"/>
    <p:sldLayoutId id="2147484317" r:id="rId17"/>
    <p:sldLayoutId id="2147484318" r:id="rId18"/>
    <p:sldLayoutId id="2147484319" r:id="rId19"/>
    <p:sldLayoutId id="2147484320" r:id="rId20"/>
    <p:sldLayoutId id="2147484321" r:id="rId21"/>
    <p:sldLayoutId id="2147484322" r:id="rId22"/>
    <p:sldLayoutId id="2147484323" r:id="rId23"/>
    <p:sldLayoutId id="2147484324" r:id="rId24"/>
    <p:sldLayoutId id="2147484325" r:id="rId25"/>
    <p:sldLayoutId id="2147484326" r:id="rId26"/>
    <p:sldLayoutId id="2147484327" r:id="rId27"/>
    <p:sldLayoutId id="2147484328"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100.xml"/><Relationship Id="rId5" Type="http://schemas.openxmlformats.org/officeDocument/2006/relationships/image" Target="../media/image39.pn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0.xml"/></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10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4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hyperlink" Target="http://www.microsoft.com/en-us/dynamics/default.aspx" TargetMode="External"/><Relationship Id="rId2" Type="http://schemas.openxmlformats.org/officeDocument/2006/relationships/notesSlide" Target="../notesSlides/notesSlide16.xml"/><Relationship Id="rId1" Type="http://schemas.openxmlformats.org/officeDocument/2006/relationships/slideLayout" Target="../slideLayouts/slideLayout37.xml"/><Relationship Id="rId5" Type="http://schemas.openxmlformats.org/officeDocument/2006/relationships/hyperlink" Target="http://msdn.microsoft.com/en-us/library/jj710398.aspx" TargetMode="External"/><Relationship Id="rId4" Type="http://schemas.openxmlformats.org/officeDocument/2006/relationships/hyperlink" Target="http://technet.microsoft.com/EN-US/library/jj710398.aspx"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myspc.sharepointconference.com/cfc/Papers/Details/12931?mySessions=True" TargetMode="External"/><Relationship Id="rId13" Type="http://schemas.openxmlformats.org/officeDocument/2006/relationships/hyperlink" Target="http://myspc.sharepointconference.com/cfc/Papers/Details/12871?mySessions=True" TargetMode="External"/><Relationship Id="rId3" Type="http://schemas.openxmlformats.org/officeDocument/2006/relationships/hyperlink" Target="http://myspc.sharepointconference.com/cfc/Papers/Details/12852?mySessions=True" TargetMode="External"/><Relationship Id="rId7" Type="http://schemas.openxmlformats.org/officeDocument/2006/relationships/hyperlink" Target="http://myspc.sharepointconference.com/cfc/Papers/Details/12853?mySessions=True" TargetMode="External"/><Relationship Id="rId12" Type="http://schemas.openxmlformats.org/officeDocument/2006/relationships/hyperlink" Target="http://myspc.sharepointconference.com/cfc/Papers/Details/12882?mySessions=True" TargetMode="External"/><Relationship Id="rId2" Type="http://schemas.openxmlformats.org/officeDocument/2006/relationships/hyperlink" Target="http://myspc.sharepointconference.com/cfc/Papers/Details/12850?mySessions=True" TargetMode="External"/><Relationship Id="rId1" Type="http://schemas.openxmlformats.org/officeDocument/2006/relationships/slideLayout" Target="../slideLayouts/slideLayout125.xml"/><Relationship Id="rId6" Type="http://schemas.openxmlformats.org/officeDocument/2006/relationships/hyperlink" Target="http://myspc.sharepointconference.com/cfc/Papers/Details/12890?mySessions=True" TargetMode="External"/><Relationship Id="rId11" Type="http://schemas.openxmlformats.org/officeDocument/2006/relationships/hyperlink" Target="http://myspc.sharepointconference.com/cfc/Papers/Details/12930?mySessions=True" TargetMode="External"/><Relationship Id="rId5" Type="http://schemas.openxmlformats.org/officeDocument/2006/relationships/hyperlink" Target="http://myspc.sharepointconference.com/cfc/Papers/Details/12897?mySessions=True" TargetMode="External"/><Relationship Id="rId10" Type="http://schemas.openxmlformats.org/officeDocument/2006/relationships/hyperlink" Target="http://myspc.sharepointconference.com/cfc/Papers/Details/12860?mySessions=True" TargetMode="External"/><Relationship Id="rId4" Type="http://schemas.openxmlformats.org/officeDocument/2006/relationships/hyperlink" Target="http://myspc.sharepointconference.com/cfc/Papers/Details/12936?mySessions=True" TargetMode="External"/><Relationship Id="rId9" Type="http://schemas.openxmlformats.org/officeDocument/2006/relationships/hyperlink" Target="http://myspc.sharepointconference.com/cfc/Papers/Details/12870?mySessions=True" TargetMode="External"/><Relationship Id="rId14" Type="http://schemas.openxmlformats.org/officeDocument/2006/relationships/hyperlink" Target="http://myspc.sharepointconference.com/cfc/Papers/Details/12908?mySessions=Tru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myspc.sharepointconference.com/cfc/Papers/Details/15081?mySessions=True" TargetMode="External"/><Relationship Id="rId13" Type="http://schemas.openxmlformats.org/officeDocument/2006/relationships/hyperlink" Target="http://myspc.sharepointconference.com/cfc/Papers/Details/12993?mySessions=True" TargetMode="External"/><Relationship Id="rId3" Type="http://schemas.openxmlformats.org/officeDocument/2006/relationships/hyperlink" Target="http://myspc.sharepointconference.com/cfc/Papers/Details/12900?mySessions=True" TargetMode="External"/><Relationship Id="rId7" Type="http://schemas.openxmlformats.org/officeDocument/2006/relationships/hyperlink" Target="http://myspc.sharepointconference.com/cfc/Papers/Details/14059?mySessions=True" TargetMode="External"/><Relationship Id="rId12" Type="http://schemas.openxmlformats.org/officeDocument/2006/relationships/hyperlink" Target="http://myspc.sharepointconference.com/cfc/Papers/Details/15243?mySessions=True" TargetMode="External"/><Relationship Id="rId2" Type="http://schemas.openxmlformats.org/officeDocument/2006/relationships/hyperlink" Target="http://myspc.sharepointconference.com/cfc/Papers/Details/14010?mySessions=True" TargetMode="External"/><Relationship Id="rId1" Type="http://schemas.openxmlformats.org/officeDocument/2006/relationships/slideLayout" Target="../slideLayouts/slideLayout125.xml"/><Relationship Id="rId6" Type="http://schemas.openxmlformats.org/officeDocument/2006/relationships/hyperlink" Target="http://myspc.sharepointconference.com/cfc/Papers/Details/12842?mySessions=True" TargetMode="External"/><Relationship Id="rId11" Type="http://schemas.openxmlformats.org/officeDocument/2006/relationships/hyperlink" Target="http://myspc.sharepointconference.com/cfc/Papers/Details/12881?mySessions=True" TargetMode="External"/><Relationship Id="rId5" Type="http://schemas.openxmlformats.org/officeDocument/2006/relationships/hyperlink" Target="http://myspc.sharepointconference.com/cfc/Papers/Details/12861?mySessions=True" TargetMode="External"/><Relationship Id="rId10" Type="http://schemas.openxmlformats.org/officeDocument/2006/relationships/hyperlink" Target="http://myspc.sharepointconference.com/cfc/Papers/Details/12874?mySessions=True" TargetMode="External"/><Relationship Id="rId4" Type="http://schemas.openxmlformats.org/officeDocument/2006/relationships/hyperlink" Target="http://myspc.sharepointconference.com/cfc/Papers/Details/12932?mySessions=True" TargetMode="External"/><Relationship Id="rId9" Type="http://schemas.openxmlformats.org/officeDocument/2006/relationships/hyperlink" Target="http://myspc.sharepointconference.com/cfc/Papers/Details/14011?mySessions=True" TargetMode="External"/><Relationship Id="rId14" Type="http://schemas.openxmlformats.org/officeDocument/2006/relationships/hyperlink" Target="http://myspc.sharepointconference.com/cfc/Papers/Details/14058?mySessions=Tru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45.xml"/><Relationship Id="rId6" Type="http://schemas.openxmlformats.org/officeDocument/2006/relationships/image" Target="../media/image33.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4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5.xml"/><Relationship Id="rId1" Type="http://schemas.openxmlformats.org/officeDocument/2006/relationships/vmlDrawing" Target="../drawings/vmlDrawing1.vml"/><Relationship Id="rId6" Type="http://schemas.openxmlformats.org/officeDocument/2006/relationships/image" Target="../media/image45.emf"/><Relationship Id="rId5" Type="http://schemas.openxmlformats.org/officeDocument/2006/relationships/oleObject" Target="../embeddings/Microsoft_Visio_2003-2010_Drawing111.vsd"/><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286656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Extensibility</a:t>
            </a:r>
            <a:endParaRPr lang="en-US" dirty="0"/>
          </a:p>
        </p:txBody>
      </p:sp>
    </p:spTree>
    <p:extLst>
      <p:ext uri="{BB962C8B-B14F-4D97-AF65-F5344CB8AC3E}">
        <p14:creationId xmlns:p14="http://schemas.microsoft.com/office/powerpoint/2010/main" val="155882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47411" y="233159"/>
            <a:ext cx="11986569" cy="61950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1"/>
                    </a:gs>
                    <a:gs pos="100000">
                      <a:schemeClr val="tx1"/>
                    </a:gs>
                  </a:gsLst>
                  <a:lin ang="5400000" scaled="0"/>
                </a:gradFill>
                <a:effectLst/>
                <a:latin typeface="+mj-lt"/>
                <a:ea typeface="+mn-ea"/>
                <a:cs typeface="Arial" charset="0"/>
              </a:defRPr>
            </a:lvl1pPr>
          </a:lstStyle>
          <a:p>
            <a:pPr algn="ctr"/>
            <a:r>
              <a:rPr sz="4386">
                <a:gradFill>
                  <a:gsLst>
                    <a:gs pos="1250">
                      <a:srgbClr val="FFFFFF"/>
                    </a:gs>
                    <a:gs pos="100000">
                      <a:srgbClr val="FFFFFF"/>
                    </a:gs>
                  </a:gsLst>
                  <a:lin ang="5400000" scaled="0"/>
                </a:gradFill>
              </a:rPr>
              <a:t>Dynamics Ecommerce &amp; SharePoint Entity Mapping</a:t>
            </a:r>
          </a:p>
        </p:txBody>
      </p:sp>
      <p:sp>
        <p:nvSpPr>
          <p:cNvPr id="11" name="Rounded Rectangle 10"/>
          <p:cNvSpPr/>
          <p:nvPr/>
        </p:nvSpPr>
        <p:spPr>
          <a:xfrm>
            <a:off x="4474881" y="1796764"/>
            <a:ext cx="3564686" cy="4274432"/>
          </a:xfrm>
          <a:prstGeom prst="roundRect">
            <a:avLst>
              <a:gd name="adj" fmla="val 7247"/>
            </a:avLst>
          </a:prstGeom>
          <a:solidFill>
            <a:schemeClr val="tx1">
              <a:lumMod val="85000"/>
            </a:schemeClr>
          </a:solidFill>
          <a:ln w="3175" cap="flat" cmpd="sng" algn="ctr">
            <a:solidFill>
              <a:srgbClr val="4F81BD">
                <a:shade val="50000"/>
              </a:srgbClr>
            </a:solidFill>
            <a:prstDash val="solid"/>
          </a:ln>
          <a:effectLst/>
        </p:spPr>
        <p:txBody>
          <a:bodyPr lIns="93242" tIns="46622" rIns="93242" bIns="46622" rtlCol="0" anchor="ctr"/>
          <a:lstStyle/>
          <a:p>
            <a:pPr algn="ctr" defTabSz="932414">
              <a:defRPr/>
            </a:pPr>
            <a:endParaRPr lang="en-US" sz="1632" kern="0" dirty="0">
              <a:solidFill>
                <a:prstClr val="black"/>
              </a:solidFill>
              <a:latin typeface="Segoe UI Light"/>
            </a:endParaRPr>
          </a:p>
        </p:txBody>
      </p:sp>
      <p:sp>
        <p:nvSpPr>
          <p:cNvPr id="12" name="TextBox 11"/>
          <p:cNvSpPr txBox="1"/>
          <p:nvPr/>
        </p:nvSpPr>
        <p:spPr>
          <a:xfrm>
            <a:off x="4474881" y="1200363"/>
            <a:ext cx="3564686" cy="606472"/>
          </a:xfrm>
          <a:prstGeom prst="rect">
            <a:avLst/>
          </a:prstGeom>
          <a:noFill/>
        </p:spPr>
        <p:txBody>
          <a:bodyPr wrap="square" lIns="93242" tIns="46622" rIns="93242" bIns="46622" rtlCol="0">
            <a:spAutoFit/>
          </a:bodyPr>
          <a:lstStyle/>
          <a:p>
            <a:pPr algn="ctr" defTabSz="932414">
              <a:defRPr/>
            </a:pPr>
            <a:r>
              <a:rPr lang="en-US" sz="1632" kern="0" dirty="0">
                <a:solidFill>
                  <a:srgbClr val="505050"/>
                </a:solidFill>
                <a:latin typeface="Segoe UI Light"/>
              </a:rPr>
              <a:t>SHAREPOINT 2013 Server</a:t>
            </a:r>
          </a:p>
          <a:p>
            <a:pPr algn="ctr" defTabSz="932414">
              <a:defRPr/>
            </a:pPr>
            <a:r>
              <a:rPr lang="en-US" sz="1632" kern="0" dirty="0">
                <a:solidFill>
                  <a:srgbClr val="505050"/>
                </a:solidFill>
                <a:latin typeface="Segoe UI Light"/>
              </a:rPr>
              <a:t>(Product Catalog Site)</a:t>
            </a:r>
          </a:p>
        </p:txBody>
      </p:sp>
      <p:sp>
        <p:nvSpPr>
          <p:cNvPr id="13" name="Rounded Rectangle 12"/>
          <p:cNvSpPr/>
          <p:nvPr/>
        </p:nvSpPr>
        <p:spPr>
          <a:xfrm>
            <a:off x="4624054" y="3584255"/>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Term Store</a:t>
            </a:r>
          </a:p>
          <a:p>
            <a:pPr algn="ctr" defTabSz="932414">
              <a:defRPr/>
            </a:pPr>
            <a:r>
              <a:rPr lang="en-US" sz="1224" kern="0" dirty="0">
                <a:solidFill>
                  <a:prstClr val="black"/>
                </a:solidFill>
                <a:latin typeface="Segoe UI Light"/>
              </a:rPr>
              <a:t>Navigation and categorization structure of a site</a:t>
            </a:r>
          </a:p>
        </p:txBody>
      </p:sp>
      <p:sp>
        <p:nvSpPr>
          <p:cNvPr id="14" name="Rounded Rectangle 13"/>
          <p:cNvSpPr/>
          <p:nvPr/>
        </p:nvSpPr>
        <p:spPr>
          <a:xfrm>
            <a:off x="4624053" y="2029916"/>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Site Columns</a:t>
            </a:r>
          </a:p>
          <a:p>
            <a:pPr algn="ctr" defTabSz="932414">
              <a:defRPr/>
            </a:pPr>
            <a:r>
              <a:rPr lang="en-US" sz="1224" kern="0" dirty="0">
                <a:solidFill>
                  <a:prstClr val="black"/>
                </a:solidFill>
                <a:latin typeface="Segoe UI Light"/>
              </a:rPr>
              <a:t>Define the attributes of a product catalog</a:t>
            </a:r>
          </a:p>
        </p:txBody>
      </p:sp>
      <p:sp>
        <p:nvSpPr>
          <p:cNvPr id="15" name="Rounded Rectangle 14"/>
          <p:cNvSpPr/>
          <p:nvPr/>
        </p:nvSpPr>
        <p:spPr>
          <a:xfrm>
            <a:off x="4613510" y="2774408"/>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Content Types</a:t>
            </a:r>
          </a:p>
          <a:p>
            <a:pPr algn="ctr" defTabSz="932414">
              <a:defRPr/>
            </a:pPr>
            <a:r>
              <a:rPr lang="en-US" sz="1224" kern="0" dirty="0">
                <a:solidFill>
                  <a:prstClr val="black"/>
                </a:solidFill>
                <a:latin typeface="Segoe UI Light"/>
              </a:rPr>
              <a:t>Create relationships between site columns</a:t>
            </a:r>
          </a:p>
        </p:txBody>
      </p:sp>
      <p:sp>
        <p:nvSpPr>
          <p:cNvPr id="16" name="Rounded Rectangle 15"/>
          <p:cNvSpPr/>
          <p:nvPr/>
        </p:nvSpPr>
        <p:spPr>
          <a:xfrm>
            <a:off x="4613276" y="4361425"/>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List items</a:t>
            </a:r>
          </a:p>
          <a:p>
            <a:pPr algn="ctr" defTabSz="932414">
              <a:defRPr/>
            </a:pPr>
            <a:r>
              <a:rPr lang="en-US" sz="1224" kern="0" dirty="0">
                <a:solidFill>
                  <a:prstClr val="black"/>
                </a:solidFill>
                <a:latin typeface="Segoe UI Light"/>
              </a:rPr>
              <a:t>A flattened representation of products and variants</a:t>
            </a:r>
          </a:p>
        </p:txBody>
      </p:sp>
      <p:sp>
        <p:nvSpPr>
          <p:cNvPr id="17" name="Rounded Rectangle 16"/>
          <p:cNvSpPr/>
          <p:nvPr/>
        </p:nvSpPr>
        <p:spPr>
          <a:xfrm>
            <a:off x="4624054" y="5138594"/>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Search Properties</a:t>
            </a:r>
          </a:p>
          <a:p>
            <a:pPr algn="ctr" defTabSz="932414">
              <a:defRPr/>
            </a:pPr>
            <a:r>
              <a:rPr lang="en-US" sz="1224" kern="0" dirty="0">
                <a:solidFill>
                  <a:prstClr val="black"/>
                </a:solidFill>
                <a:latin typeface="Segoe UI Light"/>
              </a:rPr>
              <a:t>Attribute refinement, indexing and query rules</a:t>
            </a:r>
          </a:p>
        </p:txBody>
      </p:sp>
      <p:sp>
        <p:nvSpPr>
          <p:cNvPr id="20" name="TextBox 19"/>
          <p:cNvSpPr txBox="1"/>
          <p:nvPr/>
        </p:nvSpPr>
        <p:spPr>
          <a:xfrm>
            <a:off x="4474875" y="6068750"/>
            <a:ext cx="3431115" cy="734518"/>
          </a:xfrm>
          <a:prstGeom prst="rect">
            <a:avLst/>
          </a:prstGeom>
          <a:noFill/>
        </p:spPr>
        <p:txBody>
          <a:bodyPr wrap="square" lIns="93242" tIns="46622" rIns="93242" bIns="46622" rtlCol="0">
            <a:spAutoFit/>
          </a:bodyPr>
          <a:lstStyle/>
          <a:p>
            <a:pPr algn="ctr" defTabSz="932414"/>
            <a:r>
              <a:rPr lang="en-US" sz="2040" dirty="0">
                <a:solidFill>
                  <a:srgbClr val="505050"/>
                </a:solidFill>
                <a:latin typeface="Segoe UI Light"/>
              </a:rPr>
              <a:t>This is about the </a:t>
            </a:r>
            <a:r>
              <a:rPr lang="en-US" sz="2040" b="1" dirty="0">
                <a:solidFill>
                  <a:srgbClr val="505050"/>
                </a:solidFill>
                <a:latin typeface="Segoe UI Light"/>
              </a:rPr>
              <a:t>displayable content </a:t>
            </a:r>
          </a:p>
        </p:txBody>
      </p:sp>
      <p:sp>
        <p:nvSpPr>
          <p:cNvPr id="3" name="Rounded Rectangle 2"/>
          <p:cNvSpPr/>
          <p:nvPr/>
        </p:nvSpPr>
        <p:spPr>
          <a:xfrm>
            <a:off x="8687977" y="1852907"/>
            <a:ext cx="3515739" cy="4274432"/>
          </a:xfrm>
          <a:prstGeom prst="roundRect">
            <a:avLst>
              <a:gd name="adj" fmla="val 7247"/>
            </a:avLst>
          </a:prstGeom>
          <a:solidFill>
            <a:schemeClr val="tx1">
              <a:lumMod val="85000"/>
            </a:schemeClr>
          </a:solidFill>
          <a:ln w="3175" cap="flat" cmpd="sng" algn="ctr">
            <a:solidFill>
              <a:srgbClr val="4F81BD">
                <a:shade val="50000"/>
              </a:srgbClr>
            </a:solidFill>
            <a:prstDash val="solid"/>
          </a:ln>
          <a:effectLst/>
        </p:spPr>
        <p:txBody>
          <a:bodyPr lIns="93242" tIns="46622" rIns="93242" bIns="46622" rtlCol="0" anchor="ctr"/>
          <a:lstStyle/>
          <a:p>
            <a:pPr algn="ctr" defTabSz="932414">
              <a:defRPr/>
            </a:pPr>
            <a:endParaRPr lang="en-US" sz="1632" kern="0" dirty="0">
              <a:solidFill>
                <a:prstClr val="black"/>
              </a:solidFill>
              <a:latin typeface="Segoe UI Light"/>
            </a:endParaRPr>
          </a:p>
        </p:txBody>
      </p:sp>
      <p:sp>
        <p:nvSpPr>
          <p:cNvPr id="4" name="TextBox 3"/>
          <p:cNvSpPr txBox="1"/>
          <p:nvPr/>
        </p:nvSpPr>
        <p:spPr>
          <a:xfrm>
            <a:off x="8914415" y="1256501"/>
            <a:ext cx="3137067" cy="606472"/>
          </a:xfrm>
          <a:prstGeom prst="rect">
            <a:avLst/>
          </a:prstGeom>
          <a:noFill/>
        </p:spPr>
        <p:txBody>
          <a:bodyPr wrap="square" lIns="93242" tIns="46622" rIns="93242" bIns="46622" rtlCol="0">
            <a:spAutoFit/>
          </a:bodyPr>
          <a:lstStyle/>
          <a:p>
            <a:pPr algn="ctr" defTabSz="932414">
              <a:defRPr/>
            </a:pPr>
            <a:r>
              <a:rPr lang="en-US" sz="1632" kern="0" dirty="0">
                <a:solidFill>
                  <a:srgbClr val="505050"/>
                </a:solidFill>
                <a:latin typeface="Segoe UI Light"/>
              </a:rPr>
              <a:t>SHAREPOINT 2013 Server</a:t>
            </a:r>
          </a:p>
          <a:p>
            <a:pPr algn="ctr" defTabSz="932414">
              <a:defRPr/>
            </a:pPr>
            <a:r>
              <a:rPr lang="en-US" sz="1632" kern="0" dirty="0">
                <a:solidFill>
                  <a:srgbClr val="505050"/>
                </a:solidFill>
                <a:latin typeface="Segoe UI Light"/>
              </a:rPr>
              <a:t>(Publishing Site)</a:t>
            </a:r>
          </a:p>
        </p:txBody>
      </p:sp>
      <p:sp>
        <p:nvSpPr>
          <p:cNvPr id="7" name="Rounded Rectangle 6"/>
          <p:cNvSpPr/>
          <p:nvPr/>
        </p:nvSpPr>
        <p:spPr>
          <a:xfrm>
            <a:off x="8887024" y="3640392"/>
            <a:ext cx="3244126"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Page Layouts</a:t>
            </a:r>
          </a:p>
          <a:p>
            <a:pPr algn="ctr" defTabSz="932414">
              <a:defRPr/>
            </a:pPr>
            <a:r>
              <a:rPr lang="en-US" sz="1224" kern="0" dirty="0">
                <a:solidFill>
                  <a:prstClr val="black"/>
                </a:solidFill>
                <a:latin typeface="Segoe UI Light"/>
              </a:rPr>
              <a:t>Controls look &amp; feel, content based on associated content type</a:t>
            </a:r>
          </a:p>
        </p:txBody>
      </p:sp>
      <p:sp>
        <p:nvSpPr>
          <p:cNvPr id="8" name="Rounded Rectangle 7"/>
          <p:cNvSpPr/>
          <p:nvPr/>
        </p:nvSpPr>
        <p:spPr>
          <a:xfrm>
            <a:off x="8887025" y="4417560"/>
            <a:ext cx="3244126"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Content Search Web Parts</a:t>
            </a:r>
          </a:p>
          <a:p>
            <a:pPr algn="ctr" defTabSz="932414">
              <a:defRPr/>
            </a:pPr>
            <a:r>
              <a:rPr lang="en-US" sz="1224" kern="0" dirty="0">
                <a:solidFill>
                  <a:prstClr val="black"/>
                </a:solidFill>
                <a:latin typeface="Segoe UI Light"/>
              </a:rPr>
              <a:t>Functional “apps” that can be deployed on pages</a:t>
            </a:r>
          </a:p>
        </p:txBody>
      </p:sp>
      <p:sp>
        <p:nvSpPr>
          <p:cNvPr id="9" name="Rounded Rectangle 8"/>
          <p:cNvSpPr/>
          <p:nvPr/>
        </p:nvSpPr>
        <p:spPr>
          <a:xfrm>
            <a:off x="8887023" y="5194731"/>
            <a:ext cx="3244126"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Display Templates</a:t>
            </a:r>
          </a:p>
          <a:p>
            <a:pPr algn="ctr" defTabSz="932414">
              <a:defRPr/>
            </a:pPr>
            <a:r>
              <a:rPr lang="en-US" sz="1224" kern="0" dirty="0">
                <a:solidFill>
                  <a:prstClr val="black"/>
                </a:solidFill>
                <a:latin typeface="Segoe UI Light"/>
              </a:rPr>
              <a:t>Control layout and behavior of  results and layout of each result</a:t>
            </a:r>
          </a:p>
        </p:txBody>
      </p:sp>
      <p:sp>
        <p:nvSpPr>
          <p:cNvPr id="10" name="Rounded Rectangle 9"/>
          <p:cNvSpPr/>
          <p:nvPr/>
        </p:nvSpPr>
        <p:spPr>
          <a:xfrm>
            <a:off x="8887030" y="2086052"/>
            <a:ext cx="324727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Site Collections</a:t>
            </a:r>
          </a:p>
          <a:p>
            <a:pPr algn="ctr" defTabSz="932414">
              <a:defRPr/>
            </a:pPr>
            <a:r>
              <a:rPr lang="en-US" sz="1224" kern="0" dirty="0">
                <a:solidFill>
                  <a:prstClr val="black"/>
                </a:solidFill>
                <a:latin typeface="Segoe UI Light"/>
              </a:rPr>
              <a:t>Primary and micro site “containers”</a:t>
            </a:r>
          </a:p>
        </p:txBody>
      </p:sp>
      <p:sp>
        <p:nvSpPr>
          <p:cNvPr id="21" name="TextBox 20"/>
          <p:cNvSpPr txBox="1"/>
          <p:nvPr/>
        </p:nvSpPr>
        <p:spPr>
          <a:xfrm>
            <a:off x="8466342" y="6123595"/>
            <a:ext cx="3838492" cy="414336"/>
          </a:xfrm>
          <a:prstGeom prst="rect">
            <a:avLst/>
          </a:prstGeom>
          <a:noFill/>
        </p:spPr>
        <p:txBody>
          <a:bodyPr wrap="square" lIns="93242" tIns="46622" rIns="93242" bIns="46622" rtlCol="0">
            <a:spAutoFit/>
          </a:bodyPr>
          <a:lstStyle/>
          <a:p>
            <a:pPr algn="ctr" defTabSz="932414"/>
            <a:r>
              <a:rPr lang="en-US" sz="2040" dirty="0">
                <a:solidFill>
                  <a:srgbClr val="505050"/>
                </a:solidFill>
                <a:latin typeface="Segoe UI Light"/>
              </a:rPr>
              <a:t>This is about how its </a:t>
            </a:r>
            <a:r>
              <a:rPr lang="en-US" sz="2040" b="1" dirty="0">
                <a:solidFill>
                  <a:srgbClr val="505050"/>
                </a:solidFill>
                <a:latin typeface="Segoe UI Light"/>
              </a:rPr>
              <a:t>presented</a:t>
            </a:r>
          </a:p>
        </p:txBody>
      </p:sp>
      <p:sp>
        <p:nvSpPr>
          <p:cNvPr id="22" name="Rounded Rectangle 21"/>
          <p:cNvSpPr/>
          <p:nvPr/>
        </p:nvSpPr>
        <p:spPr>
          <a:xfrm>
            <a:off x="8887030" y="2865399"/>
            <a:ext cx="324727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Master Pages</a:t>
            </a:r>
          </a:p>
          <a:p>
            <a:pPr algn="ctr" defTabSz="932414">
              <a:defRPr/>
            </a:pPr>
            <a:r>
              <a:rPr lang="en-US" sz="1224" kern="0" dirty="0">
                <a:solidFill>
                  <a:prstClr val="black"/>
                </a:solidFill>
                <a:latin typeface="Segoe UI Light"/>
              </a:rPr>
              <a:t>Define the shared framing elements for all pages</a:t>
            </a:r>
          </a:p>
        </p:txBody>
      </p:sp>
      <p:sp>
        <p:nvSpPr>
          <p:cNvPr id="24" name="Rounded Rectangle 23"/>
          <p:cNvSpPr/>
          <p:nvPr/>
        </p:nvSpPr>
        <p:spPr>
          <a:xfrm>
            <a:off x="256538" y="1796764"/>
            <a:ext cx="3564686" cy="4274432"/>
          </a:xfrm>
          <a:prstGeom prst="roundRect">
            <a:avLst>
              <a:gd name="adj" fmla="val 7247"/>
            </a:avLst>
          </a:prstGeom>
          <a:solidFill>
            <a:schemeClr val="tx1">
              <a:lumMod val="85000"/>
            </a:schemeClr>
          </a:solidFill>
          <a:ln w="3175" cap="flat" cmpd="sng" algn="ctr">
            <a:solidFill>
              <a:srgbClr val="4F81BD">
                <a:shade val="50000"/>
              </a:srgbClr>
            </a:solidFill>
            <a:prstDash val="solid"/>
          </a:ln>
          <a:effectLst/>
        </p:spPr>
        <p:txBody>
          <a:bodyPr lIns="93242" tIns="46622" rIns="93242" bIns="46622" rtlCol="0" anchor="ctr"/>
          <a:lstStyle/>
          <a:p>
            <a:pPr algn="ctr" defTabSz="932414">
              <a:defRPr/>
            </a:pPr>
            <a:endParaRPr lang="en-US" sz="1632" kern="0" dirty="0">
              <a:solidFill>
                <a:prstClr val="black"/>
              </a:solidFill>
              <a:latin typeface="Segoe UI Light"/>
            </a:endParaRPr>
          </a:p>
        </p:txBody>
      </p:sp>
      <p:sp>
        <p:nvSpPr>
          <p:cNvPr id="25" name="TextBox 24"/>
          <p:cNvSpPr txBox="1"/>
          <p:nvPr/>
        </p:nvSpPr>
        <p:spPr>
          <a:xfrm>
            <a:off x="256538" y="1200363"/>
            <a:ext cx="3564686" cy="606472"/>
          </a:xfrm>
          <a:prstGeom prst="rect">
            <a:avLst/>
          </a:prstGeom>
          <a:noFill/>
        </p:spPr>
        <p:txBody>
          <a:bodyPr wrap="square" lIns="93242" tIns="46622" rIns="93242" bIns="46622" rtlCol="0">
            <a:spAutoFit/>
          </a:bodyPr>
          <a:lstStyle/>
          <a:p>
            <a:pPr algn="ctr" defTabSz="932414">
              <a:defRPr/>
            </a:pPr>
            <a:r>
              <a:rPr lang="en-US" sz="1632" kern="0" dirty="0">
                <a:solidFill>
                  <a:srgbClr val="505050"/>
                </a:solidFill>
                <a:latin typeface="Segoe UI Light"/>
              </a:rPr>
              <a:t>DYNAMICS FOR ECOMMERCE</a:t>
            </a:r>
          </a:p>
          <a:p>
            <a:pPr algn="ctr" defTabSz="932414">
              <a:defRPr/>
            </a:pPr>
            <a:r>
              <a:rPr lang="en-US" sz="1632" kern="0" dirty="0">
                <a:solidFill>
                  <a:srgbClr val="505050"/>
                </a:solidFill>
                <a:latin typeface="Segoe UI Light"/>
              </a:rPr>
              <a:t>(Commerce entities)</a:t>
            </a:r>
          </a:p>
        </p:txBody>
      </p:sp>
      <p:sp>
        <p:nvSpPr>
          <p:cNvPr id="26" name="Rounded Rectangle 25"/>
          <p:cNvSpPr/>
          <p:nvPr/>
        </p:nvSpPr>
        <p:spPr>
          <a:xfrm>
            <a:off x="405712" y="3584255"/>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Navigation Hierarchy</a:t>
            </a:r>
          </a:p>
          <a:p>
            <a:pPr algn="ctr" defTabSz="932414">
              <a:defRPr/>
            </a:pPr>
            <a:r>
              <a:rPr lang="en-US" sz="1224" kern="0" dirty="0">
                <a:solidFill>
                  <a:prstClr val="black"/>
                </a:solidFill>
                <a:latin typeface="Segoe UI Light"/>
              </a:rPr>
              <a:t>Defines the hierarchy of categories</a:t>
            </a:r>
          </a:p>
        </p:txBody>
      </p:sp>
      <p:sp>
        <p:nvSpPr>
          <p:cNvPr id="27" name="Rounded Rectangle 26"/>
          <p:cNvSpPr/>
          <p:nvPr/>
        </p:nvSpPr>
        <p:spPr>
          <a:xfrm>
            <a:off x="405710" y="2029916"/>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Product attributes</a:t>
            </a:r>
          </a:p>
          <a:p>
            <a:pPr algn="ctr" defTabSz="932414">
              <a:defRPr/>
            </a:pPr>
            <a:r>
              <a:rPr lang="en-US" sz="1224" kern="0" dirty="0">
                <a:solidFill>
                  <a:prstClr val="black"/>
                </a:solidFill>
                <a:latin typeface="Segoe UI Light"/>
              </a:rPr>
              <a:t>Define a customizable product attribute schema </a:t>
            </a:r>
          </a:p>
        </p:txBody>
      </p:sp>
      <p:sp>
        <p:nvSpPr>
          <p:cNvPr id="28" name="Rounded Rectangle 27"/>
          <p:cNvSpPr/>
          <p:nvPr/>
        </p:nvSpPr>
        <p:spPr>
          <a:xfrm>
            <a:off x="395168" y="2774408"/>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Product catalog</a:t>
            </a:r>
          </a:p>
          <a:p>
            <a:pPr algn="ctr" defTabSz="932414">
              <a:defRPr/>
            </a:pPr>
            <a:r>
              <a:rPr lang="en-US" sz="1224" kern="0" dirty="0">
                <a:solidFill>
                  <a:prstClr val="black"/>
                </a:solidFill>
                <a:latin typeface="Segoe UI Light"/>
              </a:rPr>
              <a:t>A collection of catalog products and variants</a:t>
            </a:r>
          </a:p>
        </p:txBody>
      </p:sp>
      <p:sp>
        <p:nvSpPr>
          <p:cNvPr id="29" name="Rounded Rectangle 28"/>
          <p:cNvSpPr/>
          <p:nvPr/>
        </p:nvSpPr>
        <p:spPr>
          <a:xfrm>
            <a:off x="394935" y="4361425"/>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Products &amp; Variants </a:t>
            </a:r>
          </a:p>
          <a:p>
            <a:pPr algn="ctr" defTabSz="932414">
              <a:defRPr/>
            </a:pPr>
            <a:r>
              <a:rPr lang="en-US" sz="1224" kern="0" dirty="0">
                <a:solidFill>
                  <a:prstClr val="black"/>
                </a:solidFill>
                <a:latin typeface="Segoe UI Light"/>
              </a:rPr>
              <a:t>A collection of products and variants</a:t>
            </a:r>
          </a:p>
        </p:txBody>
      </p:sp>
      <p:sp>
        <p:nvSpPr>
          <p:cNvPr id="30" name="Rounded Rectangle 29"/>
          <p:cNvSpPr/>
          <p:nvPr/>
        </p:nvSpPr>
        <p:spPr>
          <a:xfrm>
            <a:off x="405712" y="5138594"/>
            <a:ext cx="3292487" cy="699453"/>
          </a:xfrm>
          <a:prstGeom prst="roundRect">
            <a:avLst/>
          </a:prstGeom>
          <a:solidFill>
            <a:sysClr val="window" lastClr="FFFFFF"/>
          </a:solidFill>
          <a:ln w="6350" cap="flat" cmpd="sng" algn="ctr">
            <a:solidFill>
              <a:srgbClr val="4F81BD">
                <a:shade val="50000"/>
              </a:srgbClr>
            </a:solidFill>
            <a:prstDash val="solid"/>
          </a:ln>
          <a:effectLst/>
        </p:spPr>
        <p:txBody>
          <a:bodyPr lIns="93242" tIns="46622" rIns="93242" bIns="46622" rtlCol="0" anchor="ctr"/>
          <a:lstStyle/>
          <a:p>
            <a:pPr algn="ctr" defTabSz="932414">
              <a:defRPr/>
            </a:pPr>
            <a:r>
              <a:rPr lang="en-US" sz="1836" kern="0" dirty="0">
                <a:solidFill>
                  <a:prstClr val="black"/>
                </a:solidFill>
                <a:latin typeface="Segoe UI Light"/>
              </a:rPr>
              <a:t>Attribute metadata</a:t>
            </a:r>
          </a:p>
          <a:p>
            <a:pPr algn="ctr" defTabSz="932414">
              <a:defRPr/>
            </a:pPr>
            <a:r>
              <a:rPr lang="en-US" sz="1224" kern="0" dirty="0">
                <a:solidFill>
                  <a:prstClr val="black"/>
                </a:solidFill>
                <a:latin typeface="Segoe UI Light"/>
              </a:rPr>
              <a:t>Refinable, queryable, sortable and searchable </a:t>
            </a:r>
          </a:p>
        </p:txBody>
      </p:sp>
      <p:sp>
        <p:nvSpPr>
          <p:cNvPr id="31" name="TextBox 30"/>
          <p:cNvSpPr txBox="1"/>
          <p:nvPr/>
        </p:nvSpPr>
        <p:spPr>
          <a:xfrm>
            <a:off x="256533" y="6068750"/>
            <a:ext cx="3431115" cy="734518"/>
          </a:xfrm>
          <a:prstGeom prst="rect">
            <a:avLst/>
          </a:prstGeom>
          <a:noFill/>
        </p:spPr>
        <p:txBody>
          <a:bodyPr wrap="square" lIns="93242" tIns="46622" rIns="93242" bIns="46622" rtlCol="0">
            <a:spAutoFit/>
          </a:bodyPr>
          <a:lstStyle/>
          <a:p>
            <a:pPr algn="ctr" defTabSz="932414"/>
            <a:r>
              <a:rPr lang="en-US" sz="2040" dirty="0">
                <a:solidFill>
                  <a:srgbClr val="505050"/>
                </a:solidFill>
                <a:latin typeface="Segoe UI Light"/>
              </a:rPr>
              <a:t>This is about the </a:t>
            </a:r>
            <a:r>
              <a:rPr lang="en-US" sz="2040" b="1" dirty="0">
                <a:solidFill>
                  <a:srgbClr val="505050"/>
                </a:solidFill>
                <a:latin typeface="Segoe UI Light"/>
              </a:rPr>
              <a:t>business content</a:t>
            </a:r>
          </a:p>
        </p:txBody>
      </p:sp>
      <p:cxnSp>
        <p:nvCxnSpPr>
          <p:cNvPr id="33" name="Straight Arrow Connector 32"/>
          <p:cNvCxnSpPr>
            <a:stCxn id="24" idx="3"/>
            <a:endCxn id="11" idx="1"/>
          </p:cNvCxnSpPr>
          <p:nvPr/>
        </p:nvCxnSpPr>
        <p:spPr>
          <a:xfrm>
            <a:off x="3821225" y="3933980"/>
            <a:ext cx="653656" cy="0"/>
          </a:xfrm>
          <a:prstGeom prst="straightConnector1">
            <a:avLst/>
          </a:prstGeom>
          <a:ln w="190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1" idx="3"/>
          </p:cNvCxnSpPr>
          <p:nvPr/>
        </p:nvCxnSpPr>
        <p:spPr>
          <a:xfrm>
            <a:off x="8039567" y="3933980"/>
            <a:ext cx="648415" cy="0"/>
          </a:xfrm>
          <a:prstGeom prst="straightConnector1">
            <a:avLst/>
          </a:prstGeom>
          <a:ln w="1905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7167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27"/>
                                        </p:tgtEl>
                                        <p:attrNameLst>
                                          <p:attrName>style.color</p:attrName>
                                        </p:attrNameLst>
                                      </p:cBhvr>
                                      <p:by>
                                        <p:hsl h="0" s="-12549" l="-25098"/>
                                      </p:by>
                                    </p:animClr>
                                    <p:animClr clrSpc="hsl" dir="cw">
                                      <p:cBhvr>
                                        <p:cTn id="7" dur="500" fill="hold"/>
                                        <p:tgtEl>
                                          <p:spTgt spid="27"/>
                                        </p:tgtEl>
                                        <p:attrNameLst>
                                          <p:attrName>fillcolor</p:attrName>
                                        </p:attrNameLst>
                                      </p:cBhvr>
                                      <p:by>
                                        <p:hsl h="0" s="-12549" l="-25098"/>
                                      </p:by>
                                    </p:animClr>
                                    <p:animClr clrSpc="hsl" dir="cw">
                                      <p:cBhvr>
                                        <p:cTn id="8" dur="500" fill="hold"/>
                                        <p:tgtEl>
                                          <p:spTgt spid="27"/>
                                        </p:tgtEl>
                                        <p:attrNameLst>
                                          <p:attrName>stroke.color</p:attrName>
                                        </p:attrNameLst>
                                      </p:cBhvr>
                                      <p:by>
                                        <p:hsl h="0" s="-12549" l="-25098"/>
                                      </p:by>
                                    </p:animClr>
                                    <p:set>
                                      <p:cBhvr>
                                        <p:cTn id="9" dur="500" fill="hold"/>
                                        <p:tgtEl>
                                          <p:spTgt spid="27"/>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14"/>
                                        </p:tgtEl>
                                        <p:attrNameLst>
                                          <p:attrName>style.color</p:attrName>
                                        </p:attrNameLst>
                                      </p:cBhvr>
                                      <p:by>
                                        <p:hsl h="0" s="-12549" l="-25098"/>
                                      </p:by>
                                    </p:animClr>
                                    <p:animClr clrSpc="hsl" dir="cw">
                                      <p:cBhvr>
                                        <p:cTn id="12" dur="500" fill="hold"/>
                                        <p:tgtEl>
                                          <p:spTgt spid="14"/>
                                        </p:tgtEl>
                                        <p:attrNameLst>
                                          <p:attrName>fillcolor</p:attrName>
                                        </p:attrNameLst>
                                      </p:cBhvr>
                                      <p:by>
                                        <p:hsl h="0" s="-12549" l="-25098"/>
                                      </p:by>
                                    </p:animClr>
                                    <p:animClr clrSpc="hsl" dir="cw">
                                      <p:cBhvr>
                                        <p:cTn id="13" dur="500" fill="hold"/>
                                        <p:tgtEl>
                                          <p:spTgt spid="14"/>
                                        </p:tgtEl>
                                        <p:attrNameLst>
                                          <p:attrName>stroke.color</p:attrName>
                                        </p:attrNameLst>
                                      </p:cBhvr>
                                      <p:by>
                                        <p:hsl h="0" s="-12549" l="-25098"/>
                                      </p:by>
                                    </p:animClr>
                                    <p:set>
                                      <p:cBhvr>
                                        <p:cTn id="14" dur="500" fill="hold"/>
                                        <p:tgtEl>
                                          <p:spTgt spid="14"/>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4" presetClass="emph" presetSubtype="0" fill="hold" grpId="0" nodeType="clickEffect">
                                  <p:stCondLst>
                                    <p:cond delay="0"/>
                                  </p:stCondLst>
                                  <p:childTnLst>
                                    <p:animClr clrSpc="hsl" dir="cw">
                                      <p:cBhvr override="childStyle">
                                        <p:cTn id="18" dur="500" fill="hold"/>
                                        <p:tgtEl>
                                          <p:spTgt spid="28"/>
                                        </p:tgtEl>
                                        <p:attrNameLst>
                                          <p:attrName>style.color</p:attrName>
                                        </p:attrNameLst>
                                      </p:cBhvr>
                                      <p:by>
                                        <p:hsl h="0" s="-12549" l="-25098"/>
                                      </p:by>
                                    </p:animClr>
                                    <p:animClr clrSpc="hsl" dir="cw">
                                      <p:cBhvr>
                                        <p:cTn id="19" dur="500" fill="hold"/>
                                        <p:tgtEl>
                                          <p:spTgt spid="28"/>
                                        </p:tgtEl>
                                        <p:attrNameLst>
                                          <p:attrName>fillcolor</p:attrName>
                                        </p:attrNameLst>
                                      </p:cBhvr>
                                      <p:by>
                                        <p:hsl h="0" s="-12549" l="-25098"/>
                                      </p:by>
                                    </p:animClr>
                                    <p:animClr clrSpc="hsl" dir="cw">
                                      <p:cBhvr>
                                        <p:cTn id="20" dur="500" fill="hold"/>
                                        <p:tgtEl>
                                          <p:spTgt spid="28"/>
                                        </p:tgtEl>
                                        <p:attrNameLst>
                                          <p:attrName>stroke.color</p:attrName>
                                        </p:attrNameLst>
                                      </p:cBhvr>
                                      <p:by>
                                        <p:hsl h="0" s="-12549" l="-25098"/>
                                      </p:by>
                                    </p:animClr>
                                    <p:set>
                                      <p:cBhvr>
                                        <p:cTn id="21" dur="500" fill="hold"/>
                                        <p:tgtEl>
                                          <p:spTgt spid="28"/>
                                        </p:tgtEl>
                                        <p:attrNameLst>
                                          <p:attrName>fill.type</p:attrName>
                                        </p:attrNameLst>
                                      </p:cBhvr>
                                      <p:to>
                                        <p:strVal val="solid"/>
                                      </p:to>
                                    </p:set>
                                  </p:childTnLst>
                                </p:cTn>
                              </p:par>
                              <p:par>
                                <p:cTn id="22" presetID="24" presetClass="emph" presetSubtype="0" fill="hold" grpId="0" nodeType="withEffect">
                                  <p:stCondLst>
                                    <p:cond delay="0"/>
                                  </p:stCondLst>
                                  <p:childTnLst>
                                    <p:animClr clrSpc="hsl" dir="cw">
                                      <p:cBhvr override="childStyle">
                                        <p:cTn id="23" dur="500" fill="hold"/>
                                        <p:tgtEl>
                                          <p:spTgt spid="15"/>
                                        </p:tgtEl>
                                        <p:attrNameLst>
                                          <p:attrName>style.color</p:attrName>
                                        </p:attrNameLst>
                                      </p:cBhvr>
                                      <p:by>
                                        <p:hsl h="0" s="-12549" l="-25098"/>
                                      </p:by>
                                    </p:animClr>
                                    <p:animClr clrSpc="hsl" dir="cw">
                                      <p:cBhvr>
                                        <p:cTn id="24" dur="500" fill="hold"/>
                                        <p:tgtEl>
                                          <p:spTgt spid="15"/>
                                        </p:tgtEl>
                                        <p:attrNameLst>
                                          <p:attrName>fillcolor</p:attrName>
                                        </p:attrNameLst>
                                      </p:cBhvr>
                                      <p:by>
                                        <p:hsl h="0" s="-12549" l="-25098"/>
                                      </p:by>
                                    </p:animClr>
                                    <p:animClr clrSpc="hsl" dir="cw">
                                      <p:cBhvr>
                                        <p:cTn id="25" dur="500" fill="hold"/>
                                        <p:tgtEl>
                                          <p:spTgt spid="15"/>
                                        </p:tgtEl>
                                        <p:attrNameLst>
                                          <p:attrName>stroke.color</p:attrName>
                                        </p:attrNameLst>
                                      </p:cBhvr>
                                      <p:by>
                                        <p:hsl h="0" s="-12549" l="-25098"/>
                                      </p:by>
                                    </p:animClr>
                                    <p:set>
                                      <p:cBhvr>
                                        <p:cTn id="26" dur="500" fill="hold"/>
                                        <p:tgtEl>
                                          <p:spTgt spid="15"/>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4" presetClass="emph" presetSubtype="0" fill="hold" grpId="0" nodeType="clickEffect">
                                  <p:stCondLst>
                                    <p:cond delay="0"/>
                                  </p:stCondLst>
                                  <p:childTnLst>
                                    <p:animClr clrSpc="hsl" dir="cw">
                                      <p:cBhvr override="childStyle">
                                        <p:cTn id="30" dur="500" fill="hold"/>
                                        <p:tgtEl>
                                          <p:spTgt spid="26"/>
                                        </p:tgtEl>
                                        <p:attrNameLst>
                                          <p:attrName>style.color</p:attrName>
                                        </p:attrNameLst>
                                      </p:cBhvr>
                                      <p:by>
                                        <p:hsl h="0" s="-12549" l="-25098"/>
                                      </p:by>
                                    </p:animClr>
                                    <p:animClr clrSpc="hsl" dir="cw">
                                      <p:cBhvr>
                                        <p:cTn id="31" dur="500" fill="hold"/>
                                        <p:tgtEl>
                                          <p:spTgt spid="26"/>
                                        </p:tgtEl>
                                        <p:attrNameLst>
                                          <p:attrName>fillcolor</p:attrName>
                                        </p:attrNameLst>
                                      </p:cBhvr>
                                      <p:by>
                                        <p:hsl h="0" s="-12549" l="-25098"/>
                                      </p:by>
                                    </p:animClr>
                                    <p:animClr clrSpc="hsl" dir="cw">
                                      <p:cBhvr>
                                        <p:cTn id="32" dur="500" fill="hold"/>
                                        <p:tgtEl>
                                          <p:spTgt spid="26"/>
                                        </p:tgtEl>
                                        <p:attrNameLst>
                                          <p:attrName>stroke.color</p:attrName>
                                        </p:attrNameLst>
                                      </p:cBhvr>
                                      <p:by>
                                        <p:hsl h="0" s="-12549" l="-25098"/>
                                      </p:by>
                                    </p:animClr>
                                    <p:set>
                                      <p:cBhvr>
                                        <p:cTn id="33" dur="500" fill="hold"/>
                                        <p:tgtEl>
                                          <p:spTgt spid="26"/>
                                        </p:tgtEl>
                                        <p:attrNameLst>
                                          <p:attrName>fill.type</p:attrName>
                                        </p:attrNameLst>
                                      </p:cBhvr>
                                      <p:to>
                                        <p:strVal val="solid"/>
                                      </p:to>
                                    </p:set>
                                  </p:childTnLst>
                                </p:cTn>
                              </p:par>
                              <p:par>
                                <p:cTn id="34" presetID="24" presetClass="emph" presetSubtype="0" fill="hold" grpId="0" nodeType="withEffect">
                                  <p:stCondLst>
                                    <p:cond delay="0"/>
                                  </p:stCondLst>
                                  <p:childTnLst>
                                    <p:animClr clrSpc="hsl" dir="cw">
                                      <p:cBhvr override="childStyle">
                                        <p:cTn id="35" dur="500" fill="hold"/>
                                        <p:tgtEl>
                                          <p:spTgt spid="13"/>
                                        </p:tgtEl>
                                        <p:attrNameLst>
                                          <p:attrName>style.color</p:attrName>
                                        </p:attrNameLst>
                                      </p:cBhvr>
                                      <p:by>
                                        <p:hsl h="0" s="-12549" l="-25098"/>
                                      </p:by>
                                    </p:animClr>
                                    <p:animClr clrSpc="hsl" dir="cw">
                                      <p:cBhvr>
                                        <p:cTn id="36" dur="500" fill="hold"/>
                                        <p:tgtEl>
                                          <p:spTgt spid="13"/>
                                        </p:tgtEl>
                                        <p:attrNameLst>
                                          <p:attrName>fillcolor</p:attrName>
                                        </p:attrNameLst>
                                      </p:cBhvr>
                                      <p:by>
                                        <p:hsl h="0" s="-12549" l="-25098"/>
                                      </p:by>
                                    </p:animClr>
                                    <p:animClr clrSpc="hsl" dir="cw">
                                      <p:cBhvr>
                                        <p:cTn id="37" dur="500" fill="hold"/>
                                        <p:tgtEl>
                                          <p:spTgt spid="13"/>
                                        </p:tgtEl>
                                        <p:attrNameLst>
                                          <p:attrName>stroke.color</p:attrName>
                                        </p:attrNameLst>
                                      </p:cBhvr>
                                      <p:by>
                                        <p:hsl h="0" s="-12549" l="-25098"/>
                                      </p:by>
                                    </p:animClr>
                                    <p:set>
                                      <p:cBhvr>
                                        <p:cTn id="38" dur="500" fill="hold"/>
                                        <p:tgtEl>
                                          <p:spTgt spid="13"/>
                                        </p:tgtEl>
                                        <p:attrNameLst>
                                          <p:attrName>fill.type</p:attrName>
                                        </p:attrNameLst>
                                      </p:cBhvr>
                                      <p:to>
                                        <p:strVal val="solid"/>
                                      </p:to>
                                    </p:set>
                                  </p:childTnLst>
                                </p:cTn>
                              </p:par>
                            </p:childTnLst>
                          </p:cTn>
                        </p:par>
                      </p:childTnLst>
                    </p:cTn>
                  </p:par>
                  <p:par>
                    <p:cTn id="39" fill="hold">
                      <p:stCondLst>
                        <p:cond delay="indefinite"/>
                      </p:stCondLst>
                      <p:childTnLst>
                        <p:par>
                          <p:cTn id="40" fill="hold">
                            <p:stCondLst>
                              <p:cond delay="0"/>
                            </p:stCondLst>
                            <p:childTnLst>
                              <p:par>
                                <p:cTn id="41" presetID="24" presetClass="emph" presetSubtype="0" fill="hold" grpId="0" nodeType="clickEffect">
                                  <p:stCondLst>
                                    <p:cond delay="0"/>
                                  </p:stCondLst>
                                  <p:childTnLst>
                                    <p:animClr clrSpc="hsl" dir="cw">
                                      <p:cBhvr override="childStyle">
                                        <p:cTn id="42" dur="500" fill="hold"/>
                                        <p:tgtEl>
                                          <p:spTgt spid="29"/>
                                        </p:tgtEl>
                                        <p:attrNameLst>
                                          <p:attrName>style.color</p:attrName>
                                        </p:attrNameLst>
                                      </p:cBhvr>
                                      <p:by>
                                        <p:hsl h="0" s="-12549" l="-25098"/>
                                      </p:by>
                                    </p:animClr>
                                    <p:animClr clrSpc="hsl" dir="cw">
                                      <p:cBhvr>
                                        <p:cTn id="43" dur="500" fill="hold"/>
                                        <p:tgtEl>
                                          <p:spTgt spid="29"/>
                                        </p:tgtEl>
                                        <p:attrNameLst>
                                          <p:attrName>fillcolor</p:attrName>
                                        </p:attrNameLst>
                                      </p:cBhvr>
                                      <p:by>
                                        <p:hsl h="0" s="-12549" l="-25098"/>
                                      </p:by>
                                    </p:animClr>
                                    <p:animClr clrSpc="hsl" dir="cw">
                                      <p:cBhvr>
                                        <p:cTn id="44" dur="500" fill="hold"/>
                                        <p:tgtEl>
                                          <p:spTgt spid="29"/>
                                        </p:tgtEl>
                                        <p:attrNameLst>
                                          <p:attrName>stroke.color</p:attrName>
                                        </p:attrNameLst>
                                      </p:cBhvr>
                                      <p:by>
                                        <p:hsl h="0" s="-12549" l="-25098"/>
                                      </p:by>
                                    </p:animClr>
                                    <p:set>
                                      <p:cBhvr>
                                        <p:cTn id="45" dur="500" fill="hold"/>
                                        <p:tgtEl>
                                          <p:spTgt spid="29"/>
                                        </p:tgtEl>
                                        <p:attrNameLst>
                                          <p:attrName>fill.type</p:attrName>
                                        </p:attrNameLst>
                                      </p:cBhvr>
                                      <p:to>
                                        <p:strVal val="solid"/>
                                      </p:to>
                                    </p:set>
                                  </p:childTnLst>
                                </p:cTn>
                              </p:par>
                              <p:par>
                                <p:cTn id="46" presetID="24" presetClass="emph" presetSubtype="0" fill="hold" grpId="0" nodeType="withEffect">
                                  <p:stCondLst>
                                    <p:cond delay="0"/>
                                  </p:stCondLst>
                                  <p:childTnLst>
                                    <p:animClr clrSpc="hsl" dir="cw">
                                      <p:cBhvr override="childStyle">
                                        <p:cTn id="47" dur="500" fill="hold"/>
                                        <p:tgtEl>
                                          <p:spTgt spid="16"/>
                                        </p:tgtEl>
                                        <p:attrNameLst>
                                          <p:attrName>style.color</p:attrName>
                                        </p:attrNameLst>
                                      </p:cBhvr>
                                      <p:by>
                                        <p:hsl h="0" s="-12549" l="-25098"/>
                                      </p:by>
                                    </p:animClr>
                                    <p:animClr clrSpc="hsl" dir="cw">
                                      <p:cBhvr>
                                        <p:cTn id="48" dur="500" fill="hold"/>
                                        <p:tgtEl>
                                          <p:spTgt spid="16"/>
                                        </p:tgtEl>
                                        <p:attrNameLst>
                                          <p:attrName>fillcolor</p:attrName>
                                        </p:attrNameLst>
                                      </p:cBhvr>
                                      <p:by>
                                        <p:hsl h="0" s="-12549" l="-25098"/>
                                      </p:by>
                                    </p:animClr>
                                    <p:animClr clrSpc="hsl" dir="cw">
                                      <p:cBhvr>
                                        <p:cTn id="49" dur="500" fill="hold"/>
                                        <p:tgtEl>
                                          <p:spTgt spid="16"/>
                                        </p:tgtEl>
                                        <p:attrNameLst>
                                          <p:attrName>stroke.color</p:attrName>
                                        </p:attrNameLst>
                                      </p:cBhvr>
                                      <p:by>
                                        <p:hsl h="0" s="-12549" l="-25098"/>
                                      </p:by>
                                    </p:animClr>
                                    <p:set>
                                      <p:cBhvr>
                                        <p:cTn id="50" dur="500" fill="hold"/>
                                        <p:tgtEl>
                                          <p:spTgt spid="16"/>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24" presetClass="emph" presetSubtype="0" fill="hold" grpId="0" nodeType="clickEffect">
                                  <p:stCondLst>
                                    <p:cond delay="0"/>
                                  </p:stCondLst>
                                  <p:childTnLst>
                                    <p:animClr clrSpc="hsl" dir="cw">
                                      <p:cBhvr override="childStyle">
                                        <p:cTn id="54" dur="500" fill="hold"/>
                                        <p:tgtEl>
                                          <p:spTgt spid="30"/>
                                        </p:tgtEl>
                                        <p:attrNameLst>
                                          <p:attrName>style.color</p:attrName>
                                        </p:attrNameLst>
                                      </p:cBhvr>
                                      <p:by>
                                        <p:hsl h="0" s="-12549" l="-25098"/>
                                      </p:by>
                                    </p:animClr>
                                    <p:animClr clrSpc="hsl" dir="cw">
                                      <p:cBhvr>
                                        <p:cTn id="55" dur="500" fill="hold"/>
                                        <p:tgtEl>
                                          <p:spTgt spid="30"/>
                                        </p:tgtEl>
                                        <p:attrNameLst>
                                          <p:attrName>fillcolor</p:attrName>
                                        </p:attrNameLst>
                                      </p:cBhvr>
                                      <p:by>
                                        <p:hsl h="0" s="-12549" l="-25098"/>
                                      </p:by>
                                    </p:animClr>
                                    <p:animClr clrSpc="hsl" dir="cw">
                                      <p:cBhvr>
                                        <p:cTn id="56" dur="500" fill="hold"/>
                                        <p:tgtEl>
                                          <p:spTgt spid="30"/>
                                        </p:tgtEl>
                                        <p:attrNameLst>
                                          <p:attrName>stroke.color</p:attrName>
                                        </p:attrNameLst>
                                      </p:cBhvr>
                                      <p:by>
                                        <p:hsl h="0" s="-12549" l="-25098"/>
                                      </p:by>
                                    </p:animClr>
                                    <p:set>
                                      <p:cBhvr>
                                        <p:cTn id="57" dur="500" fill="hold"/>
                                        <p:tgtEl>
                                          <p:spTgt spid="30"/>
                                        </p:tgtEl>
                                        <p:attrNameLst>
                                          <p:attrName>fill.type</p:attrName>
                                        </p:attrNameLst>
                                      </p:cBhvr>
                                      <p:to>
                                        <p:strVal val="solid"/>
                                      </p:to>
                                    </p:set>
                                  </p:childTnLst>
                                </p:cTn>
                              </p:par>
                              <p:par>
                                <p:cTn id="58" presetID="24" presetClass="emph" presetSubtype="0" fill="hold" grpId="0" nodeType="withEffect">
                                  <p:stCondLst>
                                    <p:cond delay="0"/>
                                  </p:stCondLst>
                                  <p:childTnLst>
                                    <p:animClr clrSpc="hsl" dir="cw">
                                      <p:cBhvr override="childStyle">
                                        <p:cTn id="59" dur="500" fill="hold"/>
                                        <p:tgtEl>
                                          <p:spTgt spid="17"/>
                                        </p:tgtEl>
                                        <p:attrNameLst>
                                          <p:attrName>style.color</p:attrName>
                                        </p:attrNameLst>
                                      </p:cBhvr>
                                      <p:by>
                                        <p:hsl h="0" s="-12549" l="-25098"/>
                                      </p:by>
                                    </p:animClr>
                                    <p:animClr clrSpc="hsl" dir="cw">
                                      <p:cBhvr>
                                        <p:cTn id="60" dur="500" fill="hold"/>
                                        <p:tgtEl>
                                          <p:spTgt spid="17"/>
                                        </p:tgtEl>
                                        <p:attrNameLst>
                                          <p:attrName>fillcolor</p:attrName>
                                        </p:attrNameLst>
                                      </p:cBhvr>
                                      <p:by>
                                        <p:hsl h="0" s="-12549" l="-25098"/>
                                      </p:by>
                                    </p:animClr>
                                    <p:animClr clrSpc="hsl" dir="cw">
                                      <p:cBhvr>
                                        <p:cTn id="61" dur="500" fill="hold"/>
                                        <p:tgtEl>
                                          <p:spTgt spid="17"/>
                                        </p:tgtEl>
                                        <p:attrNameLst>
                                          <p:attrName>stroke.color</p:attrName>
                                        </p:attrNameLst>
                                      </p:cBhvr>
                                      <p:by>
                                        <p:hsl h="0" s="-12549" l="-25098"/>
                                      </p:by>
                                    </p:animClr>
                                    <p:set>
                                      <p:cBhvr>
                                        <p:cTn id="62" dur="500" fill="hold"/>
                                        <p:tgtEl>
                                          <p:spTgt spid="17"/>
                                        </p:tgtEl>
                                        <p:attrNameLst>
                                          <p:attrName>fill.type</p:attrName>
                                        </p:attrNameLst>
                                      </p:cBhvr>
                                      <p:to>
                                        <p:strVal val="solid"/>
                                      </p:to>
                                    </p:set>
                                  </p:childTnLst>
                                </p:cTn>
                              </p:par>
                            </p:childTnLst>
                          </p:cTn>
                        </p:par>
                      </p:childTnLst>
                    </p:cTn>
                  </p:par>
                  <p:par>
                    <p:cTn id="63" fill="hold">
                      <p:stCondLst>
                        <p:cond delay="indefinite"/>
                      </p:stCondLst>
                      <p:childTnLst>
                        <p:par>
                          <p:cTn id="64" fill="hold">
                            <p:stCondLst>
                              <p:cond delay="0"/>
                            </p:stCondLst>
                            <p:childTnLst>
                              <p:par>
                                <p:cTn id="65" presetID="26" presetClass="emph" presetSubtype="0" fill="hold" nodeType="clickEffect">
                                  <p:stCondLst>
                                    <p:cond delay="0"/>
                                  </p:stCondLst>
                                  <p:childTnLst>
                                    <p:animEffect transition="out" filter="fade">
                                      <p:cBhvr>
                                        <p:cTn id="66" dur="500" tmFilter="0, 0; .2, .5; .8, .5; 1, 0"/>
                                        <p:tgtEl>
                                          <p:spTgt spid="31">
                                            <p:txEl>
                                              <p:pRg st="0" end="0"/>
                                            </p:txEl>
                                          </p:spTgt>
                                        </p:tgtEl>
                                      </p:cBhvr>
                                    </p:animEffect>
                                    <p:animScale>
                                      <p:cBhvr>
                                        <p:cTn id="67" dur="250" autoRev="1" fill="hold"/>
                                        <p:tgtEl>
                                          <p:spTgt spid="31">
                                            <p:txEl>
                                              <p:pRg st="0" end="0"/>
                                            </p:txEl>
                                          </p:spTgt>
                                        </p:tgtEl>
                                      </p:cBhvr>
                                      <p:by x="105000" y="105000"/>
                                    </p:animScale>
                                  </p:childTnLst>
                                </p:cTn>
                              </p:par>
                            </p:childTnLst>
                          </p:cTn>
                        </p:par>
                      </p:childTnLst>
                    </p:cTn>
                  </p:par>
                  <p:par>
                    <p:cTn id="68" fill="hold">
                      <p:stCondLst>
                        <p:cond delay="indefinite"/>
                      </p:stCondLst>
                      <p:childTnLst>
                        <p:par>
                          <p:cTn id="69" fill="hold">
                            <p:stCondLst>
                              <p:cond delay="0"/>
                            </p:stCondLst>
                            <p:childTnLst>
                              <p:par>
                                <p:cTn id="70" presetID="26" presetClass="emph" presetSubtype="0" fill="hold" grpId="0" nodeType="clickEffect">
                                  <p:stCondLst>
                                    <p:cond delay="0"/>
                                  </p:stCondLst>
                                  <p:childTnLst>
                                    <p:animEffect transition="out" filter="fade">
                                      <p:cBhvr>
                                        <p:cTn id="71" dur="500" tmFilter="0, 0; .2, .5; .8, .5; 1, 0"/>
                                        <p:tgtEl>
                                          <p:spTgt spid="20"/>
                                        </p:tgtEl>
                                      </p:cBhvr>
                                    </p:animEffect>
                                    <p:animScale>
                                      <p:cBhvr>
                                        <p:cTn id="72" dur="250" autoRev="1" fill="hold"/>
                                        <p:tgtEl>
                                          <p:spTgt spid="20"/>
                                        </p:tgtEl>
                                      </p:cBhvr>
                                      <p:by x="105000" y="105000"/>
                                    </p:animScale>
                                  </p:childTnLst>
                                </p:cTn>
                              </p:par>
                            </p:childTnLst>
                          </p:cTn>
                        </p:par>
                      </p:childTnLst>
                    </p:cTn>
                  </p:par>
                  <p:par>
                    <p:cTn id="73" fill="hold">
                      <p:stCondLst>
                        <p:cond delay="indefinite"/>
                      </p:stCondLst>
                      <p:childTnLst>
                        <p:par>
                          <p:cTn id="74" fill="hold">
                            <p:stCondLst>
                              <p:cond delay="0"/>
                            </p:stCondLst>
                            <p:childTnLst>
                              <p:par>
                                <p:cTn id="75" presetID="24" presetClass="emph" presetSubtype="0" fill="hold" grpId="0" nodeType="clickEffect">
                                  <p:stCondLst>
                                    <p:cond delay="0"/>
                                  </p:stCondLst>
                                  <p:childTnLst>
                                    <p:animClr clrSpc="hsl" dir="cw">
                                      <p:cBhvr override="childStyle">
                                        <p:cTn id="76" dur="500" fill="hold"/>
                                        <p:tgtEl>
                                          <p:spTgt spid="10"/>
                                        </p:tgtEl>
                                        <p:attrNameLst>
                                          <p:attrName>style.color</p:attrName>
                                        </p:attrNameLst>
                                      </p:cBhvr>
                                      <p:by>
                                        <p:hsl h="0" s="-12549" l="-25098"/>
                                      </p:by>
                                    </p:animClr>
                                    <p:animClr clrSpc="hsl" dir="cw">
                                      <p:cBhvr>
                                        <p:cTn id="77" dur="500" fill="hold"/>
                                        <p:tgtEl>
                                          <p:spTgt spid="10"/>
                                        </p:tgtEl>
                                        <p:attrNameLst>
                                          <p:attrName>fillcolor</p:attrName>
                                        </p:attrNameLst>
                                      </p:cBhvr>
                                      <p:by>
                                        <p:hsl h="0" s="-12549" l="-25098"/>
                                      </p:by>
                                    </p:animClr>
                                    <p:animClr clrSpc="hsl" dir="cw">
                                      <p:cBhvr>
                                        <p:cTn id="78" dur="500" fill="hold"/>
                                        <p:tgtEl>
                                          <p:spTgt spid="10"/>
                                        </p:tgtEl>
                                        <p:attrNameLst>
                                          <p:attrName>stroke.color</p:attrName>
                                        </p:attrNameLst>
                                      </p:cBhvr>
                                      <p:by>
                                        <p:hsl h="0" s="-12549" l="-25098"/>
                                      </p:by>
                                    </p:animClr>
                                    <p:set>
                                      <p:cBhvr>
                                        <p:cTn id="79" dur="500" fill="hold"/>
                                        <p:tgtEl>
                                          <p:spTgt spid="10"/>
                                        </p:tgtEl>
                                        <p:attrNameLst>
                                          <p:attrName>fill.type</p:attrName>
                                        </p:attrNameLst>
                                      </p:cBhvr>
                                      <p:to>
                                        <p:strVal val="solid"/>
                                      </p:to>
                                    </p:set>
                                  </p:childTnLst>
                                </p:cTn>
                              </p:par>
                            </p:childTnLst>
                          </p:cTn>
                        </p:par>
                      </p:childTnLst>
                    </p:cTn>
                  </p:par>
                  <p:par>
                    <p:cTn id="80" fill="hold">
                      <p:stCondLst>
                        <p:cond delay="indefinite"/>
                      </p:stCondLst>
                      <p:childTnLst>
                        <p:par>
                          <p:cTn id="81" fill="hold">
                            <p:stCondLst>
                              <p:cond delay="0"/>
                            </p:stCondLst>
                            <p:childTnLst>
                              <p:par>
                                <p:cTn id="82" presetID="24" presetClass="emph" presetSubtype="0" fill="hold" grpId="0" nodeType="clickEffect">
                                  <p:stCondLst>
                                    <p:cond delay="0"/>
                                  </p:stCondLst>
                                  <p:childTnLst>
                                    <p:animClr clrSpc="hsl" dir="cw">
                                      <p:cBhvr override="childStyle">
                                        <p:cTn id="83" dur="500" fill="hold"/>
                                        <p:tgtEl>
                                          <p:spTgt spid="22"/>
                                        </p:tgtEl>
                                        <p:attrNameLst>
                                          <p:attrName>style.color</p:attrName>
                                        </p:attrNameLst>
                                      </p:cBhvr>
                                      <p:by>
                                        <p:hsl h="0" s="-12549" l="-25098"/>
                                      </p:by>
                                    </p:animClr>
                                    <p:animClr clrSpc="hsl" dir="cw">
                                      <p:cBhvr>
                                        <p:cTn id="84" dur="500" fill="hold"/>
                                        <p:tgtEl>
                                          <p:spTgt spid="22"/>
                                        </p:tgtEl>
                                        <p:attrNameLst>
                                          <p:attrName>fillcolor</p:attrName>
                                        </p:attrNameLst>
                                      </p:cBhvr>
                                      <p:by>
                                        <p:hsl h="0" s="-12549" l="-25098"/>
                                      </p:by>
                                    </p:animClr>
                                    <p:animClr clrSpc="hsl" dir="cw">
                                      <p:cBhvr>
                                        <p:cTn id="85" dur="500" fill="hold"/>
                                        <p:tgtEl>
                                          <p:spTgt spid="22"/>
                                        </p:tgtEl>
                                        <p:attrNameLst>
                                          <p:attrName>stroke.color</p:attrName>
                                        </p:attrNameLst>
                                      </p:cBhvr>
                                      <p:by>
                                        <p:hsl h="0" s="-12549" l="-25098"/>
                                      </p:by>
                                    </p:animClr>
                                    <p:set>
                                      <p:cBhvr>
                                        <p:cTn id="86" dur="500" fill="hold"/>
                                        <p:tgtEl>
                                          <p:spTgt spid="22"/>
                                        </p:tgtEl>
                                        <p:attrNameLst>
                                          <p:attrName>fill.type</p:attrName>
                                        </p:attrNameLst>
                                      </p:cBhvr>
                                      <p:to>
                                        <p:strVal val="solid"/>
                                      </p:to>
                                    </p:set>
                                  </p:childTnLst>
                                </p:cTn>
                              </p:par>
                            </p:childTnLst>
                          </p:cTn>
                        </p:par>
                      </p:childTnLst>
                    </p:cTn>
                  </p:par>
                  <p:par>
                    <p:cTn id="87" fill="hold">
                      <p:stCondLst>
                        <p:cond delay="indefinite"/>
                      </p:stCondLst>
                      <p:childTnLst>
                        <p:par>
                          <p:cTn id="88" fill="hold">
                            <p:stCondLst>
                              <p:cond delay="0"/>
                            </p:stCondLst>
                            <p:childTnLst>
                              <p:par>
                                <p:cTn id="89" presetID="24" presetClass="emph" presetSubtype="0" fill="hold" grpId="0" nodeType="clickEffect">
                                  <p:stCondLst>
                                    <p:cond delay="0"/>
                                  </p:stCondLst>
                                  <p:childTnLst>
                                    <p:animClr clrSpc="hsl" dir="cw">
                                      <p:cBhvr override="childStyle">
                                        <p:cTn id="90" dur="500" fill="hold"/>
                                        <p:tgtEl>
                                          <p:spTgt spid="7"/>
                                        </p:tgtEl>
                                        <p:attrNameLst>
                                          <p:attrName>style.color</p:attrName>
                                        </p:attrNameLst>
                                      </p:cBhvr>
                                      <p:by>
                                        <p:hsl h="0" s="-12549" l="-25098"/>
                                      </p:by>
                                    </p:animClr>
                                    <p:animClr clrSpc="hsl" dir="cw">
                                      <p:cBhvr>
                                        <p:cTn id="91" dur="500" fill="hold"/>
                                        <p:tgtEl>
                                          <p:spTgt spid="7"/>
                                        </p:tgtEl>
                                        <p:attrNameLst>
                                          <p:attrName>fillcolor</p:attrName>
                                        </p:attrNameLst>
                                      </p:cBhvr>
                                      <p:by>
                                        <p:hsl h="0" s="-12549" l="-25098"/>
                                      </p:by>
                                    </p:animClr>
                                    <p:animClr clrSpc="hsl" dir="cw">
                                      <p:cBhvr>
                                        <p:cTn id="92" dur="500" fill="hold"/>
                                        <p:tgtEl>
                                          <p:spTgt spid="7"/>
                                        </p:tgtEl>
                                        <p:attrNameLst>
                                          <p:attrName>stroke.color</p:attrName>
                                        </p:attrNameLst>
                                      </p:cBhvr>
                                      <p:by>
                                        <p:hsl h="0" s="-12549" l="-25098"/>
                                      </p:by>
                                    </p:animClr>
                                    <p:set>
                                      <p:cBhvr>
                                        <p:cTn id="93" dur="500" fill="hold"/>
                                        <p:tgtEl>
                                          <p:spTgt spid="7"/>
                                        </p:tgtEl>
                                        <p:attrNameLst>
                                          <p:attrName>fill.type</p:attrName>
                                        </p:attrNameLst>
                                      </p:cBhvr>
                                      <p:to>
                                        <p:strVal val="solid"/>
                                      </p:to>
                                    </p:set>
                                  </p:childTnLst>
                                </p:cTn>
                              </p:par>
                            </p:childTnLst>
                          </p:cTn>
                        </p:par>
                      </p:childTnLst>
                    </p:cTn>
                  </p:par>
                  <p:par>
                    <p:cTn id="94" fill="hold">
                      <p:stCondLst>
                        <p:cond delay="indefinite"/>
                      </p:stCondLst>
                      <p:childTnLst>
                        <p:par>
                          <p:cTn id="95" fill="hold">
                            <p:stCondLst>
                              <p:cond delay="0"/>
                            </p:stCondLst>
                            <p:childTnLst>
                              <p:par>
                                <p:cTn id="96" presetID="24" presetClass="emph" presetSubtype="0" fill="hold" grpId="0" nodeType="clickEffect">
                                  <p:stCondLst>
                                    <p:cond delay="0"/>
                                  </p:stCondLst>
                                  <p:childTnLst>
                                    <p:animClr clrSpc="hsl" dir="cw">
                                      <p:cBhvr override="childStyle">
                                        <p:cTn id="97" dur="500" fill="hold"/>
                                        <p:tgtEl>
                                          <p:spTgt spid="8"/>
                                        </p:tgtEl>
                                        <p:attrNameLst>
                                          <p:attrName>style.color</p:attrName>
                                        </p:attrNameLst>
                                      </p:cBhvr>
                                      <p:by>
                                        <p:hsl h="0" s="-12549" l="-25098"/>
                                      </p:by>
                                    </p:animClr>
                                    <p:animClr clrSpc="hsl" dir="cw">
                                      <p:cBhvr>
                                        <p:cTn id="98" dur="500" fill="hold"/>
                                        <p:tgtEl>
                                          <p:spTgt spid="8"/>
                                        </p:tgtEl>
                                        <p:attrNameLst>
                                          <p:attrName>fillcolor</p:attrName>
                                        </p:attrNameLst>
                                      </p:cBhvr>
                                      <p:by>
                                        <p:hsl h="0" s="-12549" l="-25098"/>
                                      </p:by>
                                    </p:animClr>
                                    <p:animClr clrSpc="hsl" dir="cw">
                                      <p:cBhvr>
                                        <p:cTn id="99" dur="500" fill="hold"/>
                                        <p:tgtEl>
                                          <p:spTgt spid="8"/>
                                        </p:tgtEl>
                                        <p:attrNameLst>
                                          <p:attrName>stroke.color</p:attrName>
                                        </p:attrNameLst>
                                      </p:cBhvr>
                                      <p:by>
                                        <p:hsl h="0" s="-12549" l="-25098"/>
                                      </p:by>
                                    </p:animClr>
                                    <p:set>
                                      <p:cBhvr>
                                        <p:cTn id="100" dur="500" fill="hold"/>
                                        <p:tgtEl>
                                          <p:spTgt spid="8"/>
                                        </p:tgtEl>
                                        <p:attrNameLst>
                                          <p:attrName>fill.type</p:attrName>
                                        </p:attrNameLst>
                                      </p:cBhvr>
                                      <p:to>
                                        <p:strVal val="solid"/>
                                      </p:to>
                                    </p:set>
                                  </p:childTnLst>
                                </p:cTn>
                              </p:par>
                            </p:childTnLst>
                          </p:cTn>
                        </p:par>
                      </p:childTnLst>
                    </p:cTn>
                  </p:par>
                  <p:par>
                    <p:cTn id="101" fill="hold">
                      <p:stCondLst>
                        <p:cond delay="indefinite"/>
                      </p:stCondLst>
                      <p:childTnLst>
                        <p:par>
                          <p:cTn id="102" fill="hold">
                            <p:stCondLst>
                              <p:cond delay="0"/>
                            </p:stCondLst>
                            <p:childTnLst>
                              <p:par>
                                <p:cTn id="103" presetID="24" presetClass="emph" presetSubtype="0" fill="hold" grpId="0" nodeType="clickEffect">
                                  <p:stCondLst>
                                    <p:cond delay="0"/>
                                  </p:stCondLst>
                                  <p:childTnLst>
                                    <p:animClr clrSpc="hsl" dir="cw">
                                      <p:cBhvr override="childStyle">
                                        <p:cTn id="104" dur="500" fill="hold"/>
                                        <p:tgtEl>
                                          <p:spTgt spid="9"/>
                                        </p:tgtEl>
                                        <p:attrNameLst>
                                          <p:attrName>style.color</p:attrName>
                                        </p:attrNameLst>
                                      </p:cBhvr>
                                      <p:by>
                                        <p:hsl h="0" s="-12549" l="-25098"/>
                                      </p:by>
                                    </p:animClr>
                                    <p:animClr clrSpc="hsl" dir="cw">
                                      <p:cBhvr>
                                        <p:cTn id="105" dur="500" fill="hold"/>
                                        <p:tgtEl>
                                          <p:spTgt spid="9"/>
                                        </p:tgtEl>
                                        <p:attrNameLst>
                                          <p:attrName>fillcolor</p:attrName>
                                        </p:attrNameLst>
                                      </p:cBhvr>
                                      <p:by>
                                        <p:hsl h="0" s="-12549" l="-25098"/>
                                      </p:by>
                                    </p:animClr>
                                    <p:animClr clrSpc="hsl" dir="cw">
                                      <p:cBhvr>
                                        <p:cTn id="106" dur="500" fill="hold"/>
                                        <p:tgtEl>
                                          <p:spTgt spid="9"/>
                                        </p:tgtEl>
                                        <p:attrNameLst>
                                          <p:attrName>stroke.color</p:attrName>
                                        </p:attrNameLst>
                                      </p:cBhvr>
                                      <p:by>
                                        <p:hsl h="0" s="-12549" l="-25098"/>
                                      </p:by>
                                    </p:animClr>
                                    <p:set>
                                      <p:cBhvr>
                                        <p:cTn id="107" dur="500" fill="hold"/>
                                        <p:tgtEl>
                                          <p:spTgt spid="9"/>
                                        </p:tgtEl>
                                        <p:attrNameLst>
                                          <p:attrName>fill.type</p:attrName>
                                        </p:attrNameLst>
                                      </p:cBhvr>
                                      <p:to>
                                        <p:strVal val="solid"/>
                                      </p:to>
                                    </p:set>
                                  </p:childTnLst>
                                </p:cTn>
                              </p:par>
                            </p:childTnLst>
                          </p:cTn>
                        </p:par>
                      </p:childTnLst>
                    </p:cTn>
                  </p:par>
                  <p:par>
                    <p:cTn id="108" fill="hold">
                      <p:stCondLst>
                        <p:cond delay="indefinite"/>
                      </p:stCondLst>
                      <p:childTnLst>
                        <p:par>
                          <p:cTn id="109" fill="hold">
                            <p:stCondLst>
                              <p:cond delay="0"/>
                            </p:stCondLst>
                            <p:childTnLst>
                              <p:par>
                                <p:cTn id="110" presetID="26" presetClass="emph" presetSubtype="0" fill="hold" grpId="0" nodeType="clickEffect">
                                  <p:stCondLst>
                                    <p:cond delay="0"/>
                                  </p:stCondLst>
                                  <p:childTnLst>
                                    <p:animEffect transition="out" filter="fade">
                                      <p:cBhvr>
                                        <p:cTn id="111" dur="500" tmFilter="0, 0; .2, .5; .8, .5; 1, 0"/>
                                        <p:tgtEl>
                                          <p:spTgt spid="21"/>
                                        </p:tgtEl>
                                      </p:cBhvr>
                                    </p:animEffect>
                                    <p:animScale>
                                      <p:cBhvr>
                                        <p:cTn id="112"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20" grpId="0"/>
      <p:bldP spid="7" grpId="0" animBg="1"/>
      <p:bldP spid="8" grpId="0" animBg="1"/>
      <p:bldP spid="9" grpId="0" animBg="1"/>
      <p:bldP spid="10" grpId="0" animBg="1"/>
      <p:bldP spid="21" grpId="0"/>
      <p:bldP spid="22" grpId="0" animBg="1"/>
      <p:bldP spid="26" grpId="0" animBg="1"/>
      <p:bldP spid="27" grpId="0" animBg="1"/>
      <p:bldP spid="28" grpId="0" animBg="1"/>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page model</a:t>
            </a:r>
            <a:endParaRPr lang="en-US" dirty="0"/>
          </a:p>
        </p:txBody>
      </p:sp>
      <p:grpSp>
        <p:nvGrpSpPr>
          <p:cNvPr id="27" name="Group 26"/>
          <p:cNvGrpSpPr/>
          <p:nvPr/>
        </p:nvGrpSpPr>
        <p:grpSpPr>
          <a:xfrm>
            <a:off x="395838" y="1439469"/>
            <a:ext cx="2620733" cy="2915135"/>
            <a:chOff x="983848" y="1418295"/>
            <a:chExt cx="2071868" cy="2338086"/>
          </a:xfrm>
        </p:grpSpPr>
        <p:sp>
          <p:nvSpPr>
            <p:cNvPr id="3" name="Rectangle 2"/>
            <p:cNvSpPr/>
            <p:nvPr/>
          </p:nvSpPr>
          <p:spPr bwMode="auto">
            <a:xfrm>
              <a:off x="983848" y="1418295"/>
              <a:ext cx="2071868" cy="2338086"/>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4" name="Rectangle 3"/>
            <p:cNvSpPr/>
            <p:nvPr/>
          </p:nvSpPr>
          <p:spPr bwMode="auto">
            <a:xfrm>
              <a:off x="983848" y="1418295"/>
              <a:ext cx="2071868" cy="3356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 name="Rectangle 4"/>
            <p:cNvSpPr/>
            <p:nvPr/>
          </p:nvSpPr>
          <p:spPr bwMode="auto">
            <a:xfrm>
              <a:off x="983848" y="3501738"/>
              <a:ext cx="2071868" cy="25464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6" name="TextBox 5"/>
            <p:cNvSpPr txBox="1"/>
            <p:nvPr/>
          </p:nvSpPr>
          <p:spPr>
            <a:xfrm>
              <a:off x="1064871" y="1447628"/>
              <a:ext cx="1747777" cy="231101"/>
            </a:xfrm>
            <a:prstGeom prst="rect">
              <a:avLst/>
            </a:prstGeom>
            <a:noFill/>
          </p:spPr>
          <p:txBody>
            <a:bodyPr wrap="square" lIns="0" tIns="0" rIns="0" bIns="0" rtlCol="0">
              <a:spAutoFit/>
            </a:bodyPr>
            <a:lstStyle/>
            <a:p>
              <a:pPr defTabSz="931921">
                <a:lnSpc>
                  <a:spcPct val="90000"/>
                </a:lnSpc>
              </a:pPr>
              <a:r>
                <a:rPr lang="en-US" sz="2040" spc="-71" dirty="0">
                  <a:solidFill>
                    <a:srgbClr val="002050"/>
                  </a:solidFill>
                  <a:latin typeface="Segoe UI Light"/>
                </a:rPr>
                <a:t>Master page</a:t>
              </a:r>
            </a:p>
          </p:txBody>
        </p:sp>
        <p:sp>
          <p:nvSpPr>
            <p:cNvPr id="7" name="TextBox 6"/>
            <p:cNvSpPr txBox="1"/>
            <p:nvPr/>
          </p:nvSpPr>
          <p:spPr>
            <a:xfrm>
              <a:off x="1145893" y="3485168"/>
              <a:ext cx="1747777" cy="231101"/>
            </a:xfrm>
            <a:prstGeom prst="rect">
              <a:avLst/>
            </a:prstGeom>
            <a:noFill/>
          </p:spPr>
          <p:txBody>
            <a:bodyPr wrap="square" lIns="0" tIns="0" rIns="0" bIns="0" rtlCol="0">
              <a:spAutoFit/>
            </a:bodyPr>
            <a:lstStyle/>
            <a:p>
              <a:pPr defTabSz="931921">
                <a:lnSpc>
                  <a:spcPct val="90000"/>
                </a:lnSpc>
              </a:pPr>
              <a:r>
                <a:rPr lang="en-US" sz="2040" spc="-71" dirty="0">
                  <a:solidFill>
                    <a:srgbClr val="002050"/>
                  </a:solidFill>
                  <a:latin typeface="Segoe UI Light"/>
                </a:rPr>
                <a:t>Master page</a:t>
              </a:r>
            </a:p>
          </p:txBody>
        </p:sp>
      </p:grpSp>
      <p:grpSp>
        <p:nvGrpSpPr>
          <p:cNvPr id="19" name="Group 18"/>
          <p:cNvGrpSpPr/>
          <p:nvPr/>
        </p:nvGrpSpPr>
        <p:grpSpPr>
          <a:xfrm>
            <a:off x="2147095" y="2060977"/>
            <a:ext cx="2766335" cy="3427792"/>
            <a:chOff x="6408512" y="1644964"/>
            <a:chExt cx="2048719" cy="2314937"/>
          </a:xfrm>
        </p:grpSpPr>
        <p:sp>
          <p:nvSpPr>
            <p:cNvPr id="9" name="Rectangle 8"/>
            <p:cNvSpPr/>
            <p:nvPr/>
          </p:nvSpPr>
          <p:spPr bwMode="auto">
            <a:xfrm>
              <a:off x="6408512" y="1644964"/>
              <a:ext cx="2048719" cy="2314937"/>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 name="Rectangle 9"/>
            <p:cNvSpPr/>
            <p:nvPr/>
          </p:nvSpPr>
          <p:spPr bwMode="auto">
            <a:xfrm>
              <a:off x="6408512" y="1980629"/>
              <a:ext cx="2048719" cy="164360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TextBox 10"/>
            <p:cNvSpPr txBox="1"/>
            <p:nvPr/>
          </p:nvSpPr>
          <p:spPr>
            <a:xfrm>
              <a:off x="6657367" y="1980629"/>
              <a:ext cx="1551008" cy="233545"/>
            </a:xfrm>
            <a:prstGeom prst="rect">
              <a:avLst/>
            </a:prstGeom>
            <a:noFill/>
          </p:spPr>
          <p:txBody>
            <a:bodyPr wrap="square" lIns="0" tIns="0" rIns="0" bIns="0" rtlCol="0">
              <a:spAutoFit/>
            </a:bodyPr>
            <a:lstStyle/>
            <a:p>
              <a:pPr defTabSz="931921">
                <a:lnSpc>
                  <a:spcPct val="90000"/>
                </a:lnSpc>
              </a:pPr>
              <a:r>
                <a:rPr lang="en-US" sz="2448" spc="-71" dirty="0">
                  <a:solidFill>
                    <a:srgbClr val="002050"/>
                  </a:solidFill>
                  <a:latin typeface="Segoe UI Light"/>
                </a:rPr>
                <a:t>Page layout</a:t>
              </a:r>
            </a:p>
          </p:txBody>
        </p:sp>
        <p:sp>
          <p:nvSpPr>
            <p:cNvPr id="12" name="Rectangle 11"/>
            <p:cNvSpPr/>
            <p:nvPr/>
          </p:nvSpPr>
          <p:spPr bwMode="auto">
            <a:xfrm>
              <a:off x="6512684" y="2373875"/>
              <a:ext cx="694481" cy="492716"/>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1224" dirty="0">
                  <a:solidFill>
                    <a:srgbClr val="002050"/>
                  </a:solidFill>
                  <a:latin typeface="Segoe UI Light"/>
                </a:rPr>
                <a:t>Page field control</a:t>
              </a:r>
            </a:p>
          </p:txBody>
        </p:sp>
        <p:sp>
          <p:nvSpPr>
            <p:cNvPr id="13" name="Rectangle 12"/>
            <p:cNvSpPr/>
            <p:nvPr/>
          </p:nvSpPr>
          <p:spPr bwMode="auto">
            <a:xfrm>
              <a:off x="7657837" y="2373875"/>
              <a:ext cx="694481" cy="492716"/>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1224" dirty="0">
                  <a:solidFill>
                    <a:srgbClr val="002050"/>
                  </a:solidFill>
                  <a:latin typeface="Segoe UI Light"/>
                </a:rPr>
                <a:t>Page field control</a:t>
              </a:r>
            </a:p>
          </p:txBody>
        </p:sp>
        <p:sp>
          <p:nvSpPr>
            <p:cNvPr id="14" name="Rectangle 13"/>
            <p:cNvSpPr/>
            <p:nvPr/>
          </p:nvSpPr>
          <p:spPr bwMode="auto">
            <a:xfrm>
              <a:off x="6543544" y="2994925"/>
              <a:ext cx="1808775" cy="492716"/>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1224" dirty="0">
                  <a:solidFill>
                    <a:srgbClr val="002050"/>
                  </a:solidFill>
                  <a:latin typeface="Segoe UI Light"/>
                </a:rPr>
                <a:t>Page field control</a:t>
              </a:r>
            </a:p>
          </p:txBody>
        </p:sp>
      </p:grpSp>
      <p:grpSp>
        <p:nvGrpSpPr>
          <p:cNvPr id="53" name="Group 52"/>
          <p:cNvGrpSpPr/>
          <p:nvPr/>
        </p:nvGrpSpPr>
        <p:grpSpPr>
          <a:xfrm>
            <a:off x="4854415" y="3380019"/>
            <a:ext cx="2699439" cy="3499941"/>
            <a:chOff x="4757198" y="3314039"/>
            <a:chExt cx="2646749" cy="3431626"/>
          </a:xfrm>
        </p:grpSpPr>
        <p:grpSp>
          <p:nvGrpSpPr>
            <p:cNvPr id="29" name="Group 28"/>
            <p:cNvGrpSpPr/>
            <p:nvPr/>
          </p:nvGrpSpPr>
          <p:grpSpPr>
            <a:xfrm>
              <a:off x="4757198" y="3314039"/>
              <a:ext cx="2646749" cy="3431626"/>
              <a:chOff x="6485676" y="2205245"/>
              <a:chExt cx="2646749" cy="3431626"/>
            </a:xfrm>
          </p:grpSpPr>
          <p:sp>
            <p:nvSpPr>
              <p:cNvPr id="21" name="Rectangle 20"/>
              <p:cNvSpPr/>
              <p:nvPr/>
            </p:nvSpPr>
            <p:spPr bwMode="auto">
              <a:xfrm>
                <a:off x="6485676" y="2205245"/>
                <a:ext cx="2646749" cy="3431626"/>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2" name="Rectangle 21"/>
              <p:cNvSpPr/>
              <p:nvPr/>
            </p:nvSpPr>
            <p:spPr bwMode="auto">
              <a:xfrm>
                <a:off x="6485676" y="2640393"/>
                <a:ext cx="2646749" cy="242812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3" name="TextBox 22"/>
              <p:cNvSpPr txBox="1"/>
              <p:nvPr/>
            </p:nvSpPr>
            <p:spPr>
              <a:xfrm>
                <a:off x="7465666" y="2682290"/>
                <a:ext cx="686768" cy="339067"/>
              </a:xfrm>
              <a:prstGeom prst="rect">
                <a:avLst/>
              </a:prstGeom>
              <a:noFill/>
            </p:spPr>
            <p:txBody>
              <a:bodyPr wrap="square" lIns="0" tIns="0" rIns="0" bIns="0" rtlCol="0">
                <a:spAutoFit/>
              </a:bodyPr>
              <a:lstStyle/>
              <a:p>
                <a:pPr defTabSz="931921">
                  <a:lnSpc>
                    <a:spcPct val="90000"/>
                  </a:lnSpc>
                </a:pPr>
                <a:r>
                  <a:rPr lang="en-US" sz="2448" spc="-71" dirty="0">
                    <a:solidFill>
                      <a:srgbClr val="002050"/>
                    </a:solidFill>
                    <a:latin typeface="Segoe UI Light"/>
                  </a:rPr>
                  <a:t>Page</a:t>
                </a:r>
              </a:p>
            </p:txBody>
          </p:sp>
          <p:sp>
            <p:nvSpPr>
              <p:cNvPr id="24" name="Rectangle 23"/>
              <p:cNvSpPr/>
              <p:nvPr/>
            </p:nvSpPr>
            <p:spPr bwMode="auto">
              <a:xfrm>
                <a:off x="6678592" y="3247605"/>
                <a:ext cx="879675" cy="697375"/>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1224" dirty="0">
                    <a:solidFill>
                      <a:srgbClr val="002050"/>
                    </a:solidFill>
                    <a:latin typeface="Segoe UI Light"/>
                  </a:rPr>
                  <a:t>Authored content</a:t>
                </a:r>
              </a:p>
            </p:txBody>
          </p:sp>
          <p:sp>
            <p:nvSpPr>
              <p:cNvPr id="25" name="Rectangle 24"/>
              <p:cNvSpPr/>
              <p:nvPr/>
            </p:nvSpPr>
            <p:spPr bwMode="auto">
              <a:xfrm>
                <a:off x="8152435" y="3253215"/>
                <a:ext cx="868098" cy="691766"/>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1224" dirty="0">
                    <a:solidFill>
                      <a:srgbClr val="002050"/>
                    </a:solidFill>
                    <a:latin typeface="Segoe UI Light"/>
                  </a:rPr>
                  <a:t>Authored content</a:t>
                </a:r>
              </a:p>
            </p:txBody>
          </p:sp>
        </p:grpSp>
        <p:grpSp>
          <p:nvGrpSpPr>
            <p:cNvPr id="45" name="Group 44"/>
            <p:cNvGrpSpPr/>
            <p:nvPr/>
          </p:nvGrpSpPr>
          <p:grpSpPr>
            <a:xfrm>
              <a:off x="4950114" y="5167944"/>
              <a:ext cx="2341941" cy="801620"/>
              <a:chOff x="7888146" y="2476982"/>
              <a:chExt cx="4027990" cy="1825322"/>
            </a:xfrm>
          </p:grpSpPr>
          <p:sp>
            <p:nvSpPr>
              <p:cNvPr id="46" name="Rectangle 45"/>
              <p:cNvSpPr/>
              <p:nvPr/>
            </p:nvSpPr>
            <p:spPr bwMode="auto">
              <a:xfrm>
                <a:off x="7888146" y="2476982"/>
                <a:ext cx="4027990" cy="1799548"/>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47" name="TextBox 46"/>
              <p:cNvSpPr txBox="1"/>
              <p:nvPr/>
            </p:nvSpPr>
            <p:spPr>
              <a:xfrm>
                <a:off x="8571054" y="2508075"/>
                <a:ext cx="2731626" cy="321648"/>
              </a:xfrm>
              <a:prstGeom prst="rect">
                <a:avLst/>
              </a:prstGeom>
              <a:noFill/>
            </p:spPr>
            <p:txBody>
              <a:bodyPr wrap="square" lIns="0" tIns="0" rIns="0" bIns="0" rtlCol="0">
                <a:spAutoFit/>
              </a:bodyPr>
              <a:lstStyle/>
              <a:p>
                <a:pPr defTabSz="931921">
                  <a:lnSpc>
                    <a:spcPct val="90000"/>
                  </a:lnSpc>
                </a:pPr>
                <a:r>
                  <a:rPr lang="en-US" sz="1020" spc="-71" dirty="0">
                    <a:solidFill>
                      <a:srgbClr val="002050"/>
                    </a:solidFill>
                    <a:latin typeface="Segoe UI Light"/>
                  </a:rPr>
                  <a:t>Content Search Web Part</a:t>
                </a:r>
                <a:endParaRPr lang="en-US" sz="1020" spc="-71" dirty="0">
                  <a:gradFill>
                    <a:gsLst>
                      <a:gs pos="2917">
                        <a:srgbClr val="FFFFFF"/>
                      </a:gs>
                      <a:gs pos="30000">
                        <a:srgbClr val="FFFFFF"/>
                      </a:gs>
                    </a:gsLst>
                    <a:lin ang="5400000" scaled="0"/>
                  </a:gradFill>
                </a:endParaRPr>
              </a:p>
            </p:txBody>
          </p:sp>
          <p:sp>
            <p:nvSpPr>
              <p:cNvPr id="48" name="Rectangle 47"/>
              <p:cNvSpPr/>
              <p:nvPr/>
            </p:nvSpPr>
            <p:spPr bwMode="auto">
              <a:xfrm>
                <a:off x="7969169" y="2807409"/>
                <a:ext cx="3854370" cy="1414571"/>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1650" fontAlgn="base">
                  <a:spcBef>
                    <a:spcPct val="0"/>
                  </a:spcBef>
                  <a:spcAft>
                    <a:spcPct val="0"/>
                  </a:spcAft>
                </a:pPr>
                <a:r>
                  <a:rPr lang="en-US" sz="816" dirty="0">
                    <a:solidFill>
                      <a:srgbClr val="002050"/>
                    </a:solidFill>
                    <a:latin typeface="Segoe UI Light"/>
                  </a:rPr>
                  <a:t>List template</a:t>
                </a:r>
              </a:p>
            </p:txBody>
          </p:sp>
          <p:sp>
            <p:nvSpPr>
              <p:cNvPr id="49" name="Rectangle 48"/>
              <p:cNvSpPr/>
              <p:nvPr/>
            </p:nvSpPr>
            <p:spPr bwMode="auto">
              <a:xfrm>
                <a:off x="8084915" y="3161445"/>
                <a:ext cx="1053659" cy="7065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816" dirty="0">
                    <a:solidFill>
                      <a:srgbClr val="002050"/>
                    </a:solidFill>
                    <a:latin typeface="Segoe UI Light"/>
                  </a:rPr>
                  <a:t>Item template</a:t>
                </a:r>
              </a:p>
            </p:txBody>
          </p:sp>
          <p:sp>
            <p:nvSpPr>
              <p:cNvPr id="50" name="Rectangle 49"/>
              <p:cNvSpPr/>
              <p:nvPr/>
            </p:nvSpPr>
            <p:spPr bwMode="auto">
              <a:xfrm>
                <a:off x="9447327" y="3162998"/>
                <a:ext cx="1013096" cy="7065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816" dirty="0">
                    <a:solidFill>
                      <a:srgbClr val="002050"/>
                    </a:solidFill>
                    <a:latin typeface="Segoe UI Light"/>
                  </a:rPr>
                  <a:t>Item template</a:t>
                </a:r>
              </a:p>
            </p:txBody>
          </p:sp>
          <p:sp>
            <p:nvSpPr>
              <p:cNvPr id="51" name="Rectangle 50"/>
              <p:cNvSpPr/>
              <p:nvPr/>
            </p:nvSpPr>
            <p:spPr bwMode="auto">
              <a:xfrm>
                <a:off x="10720085" y="3161442"/>
                <a:ext cx="994646" cy="70650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816" dirty="0">
                    <a:solidFill>
                      <a:srgbClr val="002050"/>
                    </a:solidFill>
                    <a:latin typeface="Segoe UI Light"/>
                  </a:rPr>
                  <a:t>Item template</a:t>
                </a:r>
              </a:p>
            </p:txBody>
          </p:sp>
          <p:sp>
            <p:nvSpPr>
              <p:cNvPr id="52" name="TextBox 51"/>
              <p:cNvSpPr txBox="1"/>
              <p:nvPr/>
            </p:nvSpPr>
            <p:spPr>
              <a:xfrm>
                <a:off x="8148575" y="3980656"/>
                <a:ext cx="3518705" cy="321648"/>
              </a:xfrm>
              <a:prstGeom prst="rect">
                <a:avLst/>
              </a:prstGeom>
              <a:noFill/>
            </p:spPr>
            <p:txBody>
              <a:bodyPr wrap="square" lIns="0" tIns="0" rIns="0" bIns="0" rtlCol="0">
                <a:spAutoFit/>
              </a:bodyPr>
              <a:lstStyle/>
              <a:p>
                <a:pPr defTabSz="931921">
                  <a:lnSpc>
                    <a:spcPct val="90000"/>
                  </a:lnSpc>
                </a:pPr>
                <a:r>
                  <a:rPr lang="en-US" sz="1020" spc="-71" dirty="0">
                    <a:solidFill>
                      <a:srgbClr val="002050"/>
                    </a:solidFill>
                    <a:latin typeface="Segoe UI Light"/>
                  </a:rPr>
                  <a:t>Paging, sorting, other links</a:t>
                </a:r>
              </a:p>
            </p:txBody>
          </p:sp>
        </p:grpSp>
      </p:grpSp>
      <p:grpSp>
        <p:nvGrpSpPr>
          <p:cNvPr id="56" name="Group 55"/>
          <p:cNvGrpSpPr/>
          <p:nvPr/>
        </p:nvGrpSpPr>
        <p:grpSpPr>
          <a:xfrm>
            <a:off x="7439729" y="2370205"/>
            <a:ext cx="4686621" cy="3303643"/>
            <a:chOff x="7292055" y="2323935"/>
            <a:chExt cx="4595144" cy="3239160"/>
          </a:xfrm>
        </p:grpSpPr>
        <p:grpSp>
          <p:nvGrpSpPr>
            <p:cNvPr id="44" name="Group 43"/>
            <p:cNvGrpSpPr/>
            <p:nvPr/>
          </p:nvGrpSpPr>
          <p:grpSpPr>
            <a:xfrm>
              <a:off x="7859209" y="2323935"/>
              <a:ext cx="4027990" cy="1799548"/>
              <a:chOff x="7888146" y="2476982"/>
              <a:chExt cx="4027990" cy="1799548"/>
            </a:xfrm>
          </p:grpSpPr>
          <p:sp>
            <p:nvSpPr>
              <p:cNvPr id="30" name="Rectangle 29"/>
              <p:cNvSpPr/>
              <p:nvPr/>
            </p:nvSpPr>
            <p:spPr bwMode="auto">
              <a:xfrm>
                <a:off x="7888146" y="2476982"/>
                <a:ext cx="4027990" cy="1799548"/>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1" name="TextBox 30"/>
              <p:cNvSpPr txBox="1"/>
              <p:nvPr/>
            </p:nvSpPr>
            <p:spPr>
              <a:xfrm>
                <a:off x="8571053" y="2508075"/>
                <a:ext cx="2731625" cy="282513"/>
              </a:xfrm>
              <a:prstGeom prst="rect">
                <a:avLst/>
              </a:prstGeom>
              <a:noFill/>
            </p:spPr>
            <p:txBody>
              <a:bodyPr wrap="square" lIns="0" tIns="0" rIns="0" bIns="0" rtlCol="0">
                <a:spAutoFit/>
              </a:bodyPr>
              <a:lstStyle/>
              <a:p>
                <a:pPr defTabSz="931921">
                  <a:lnSpc>
                    <a:spcPct val="90000"/>
                  </a:lnSpc>
                </a:pPr>
                <a:r>
                  <a:rPr lang="en-US" sz="2040" spc="-71" dirty="0">
                    <a:solidFill>
                      <a:srgbClr val="002050"/>
                    </a:solidFill>
                    <a:latin typeface="Segoe UI Light"/>
                  </a:rPr>
                  <a:t>Content search web part</a:t>
                </a:r>
                <a:endParaRPr lang="en-US" sz="2448" spc="-71" dirty="0">
                  <a:gradFill>
                    <a:gsLst>
                      <a:gs pos="2917">
                        <a:srgbClr val="FFFFFF"/>
                      </a:gs>
                      <a:gs pos="30000">
                        <a:srgbClr val="FFFFFF"/>
                      </a:gs>
                    </a:gsLst>
                    <a:lin ang="5400000" scaled="0"/>
                  </a:gradFill>
                </a:endParaRPr>
              </a:p>
            </p:txBody>
          </p:sp>
          <p:sp>
            <p:nvSpPr>
              <p:cNvPr id="32" name="Rectangle 31"/>
              <p:cNvSpPr/>
              <p:nvPr/>
            </p:nvSpPr>
            <p:spPr bwMode="auto">
              <a:xfrm>
                <a:off x="7969169" y="2807409"/>
                <a:ext cx="3854370" cy="1414571"/>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1650" fontAlgn="base">
                  <a:spcBef>
                    <a:spcPct val="0"/>
                  </a:spcBef>
                  <a:spcAft>
                    <a:spcPct val="0"/>
                  </a:spcAft>
                </a:pPr>
                <a:r>
                  <a:rPr lang="en-US" sz="1632" dirty="0">
                    <a:solidFill>
                      <a:srgbClr val="002050"/>
                    </a:solidFill>
                    <a:latin typeface="Segoe UI Light"/>
                  </a:rPr>
                  <a:t>List template</a:t>
                </a:r>
              </a:p>
            </p:txBody>
          </p:sp>
          <p:sp>
            <p:nvSpPr>
              <p:cNvPr id="33" name="Rectangle 32"/>
              <p:cNvSpPr/>
              <p:nvPr/>
            </p:nvSpPr>
            <p:spPr bwMode="auto">
              <a:xfrm>
                <a:off x="8084916" y="3161444"/>
                <a:ext cx="833377" cy="706499"/>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1224" dirty="0">
                    <a:solidFill>
                      <a:srgbClr val="002050"/>
                    </a:solidFill>
                    <a:latin typeface="Segoe UI Light"/>
                  </a:rPr>
                  <a:t>Item template</a:t>
                </a:r>
              </a:p>
            </p:txBody>
          </p:sp>
          <p:sp>
            <p:nvSpPr>
              <p:cNvPr id="41" name="Rectangle 40"/>
              <p:cNvSpPr/>
              <p:nvPr/>
            </p:nvSpPr>
            <p:spPr bwMode="auto">
              <a:xfrm>
                <a:off x="9479665" y="3162997"/>
                <a:ext cx="833377" cy="706499"/>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1224" dirty="0">
                    <a:solidFill>
                      <a:srgbClr val="002050"/>
                    </a:solidFill>
                    <a:latin typeface="Segoe UI Light"/>
                  </a:rPr>
                  <a:t>Item template</a:t>
                </a:r>
              </a:p>
            </p:txBody>
          </p:sp>
          <p:sp>
            <p:nvSpPr>
              <p:cNvPr id="42" name="Rectangle 41"/>
              <p:cNvSpPr/>
              <p:nvPr/>
            </p:nvSpPr>
            <p:spPr bwMode="auto">
              <a:xfrm>
                <a:off x="10720086" y="3161442"/>
                <a:ext cx="833377" cy="706499"/>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650" fontAlgn="base">
                  <a:spcBef>
                    <a:spcPct val="0"/>
                  </a:spcBef>
                  <a:spcAft>
                    <a:spcPct val="0"/>
                  </a:spcAft>
                </a:pPr>
                <a:r>
                  <a:rPr lang="en-US" sz="1224" dirty="0">
                    <a:solidFill>
                      <a:srgbClr val="002050"/>
                    </a:solidFill>
                    <a:latin typeface="Segoe UI Light"/>
                  </a:rPr>
                  <a:t>Item template</a:t>
                </a:r>
              </a:p>
            </p:txBody>
          </p:sp>
          <p:sp>
            <p:nvSpPr>
              <p:cNvPr id="43" name="TextBox 42"/>
              <p:cNvSpPr txBox="1"/>
              <p:nvPr/>
            </p:nvSpPr>
            <p:spPr>
              <a:xfrm>
                <a:off x="8148577" y="3980656"/>
                <a:ext cx="3518704" cy="254237"/>
              </a:xfrm>
              <a:prstGeom prst="rect">
                <a:avLst/>
              </a:prstGeom>
              <a:noFill/>
            </p:spPr>
            <p:txBody>
              <a:bodyPr wrap="square" lIns="0" tIns="0" rIns="0" bIns="0" rtlCol="0">
                <a:spAutoFit/>
              </a:bodyPr>
              <a:lstStyle/>
              <a:p>
                <a:pPr defTabSz="931921">
                  <a:lnSpc>
                    <a:spcPct val="90000"/>
                  </a:lnSpc>
                </a:pPr>
                <a:r>
                  <a:rPr lang="en-US" sz="1836" spc="-71" dirty="0">
                    <a:solidFill>
                      <a:srgbClr val="002050"/>
                    </a:solidFill>
                    <a:latin typeface="Segoe UI Light"/>
                  </a:rPr>
                  <a:t>Paging, sorting, other links</a:t>
                </a:r>
              </a:p>
            </p:txBody>
          </p:sp>
        </p:grpSp>
        <p:cxnSp>
          <p:nvCxnSpPr>
            <p:cNvPr id="55" name="Straight Arrow Connector 54"/>
            <p:cNvCxnSpPr>
              <a:stCxn id="46" idx="3"/>
            </p:cNvCxnSpPr>
            <p:nvPr/>
          </p:nvCxnSpPr>
          <p:spPr>
            <a:xfrm flipV="1">
              <a:off x="7292055" y="4221980"/>
              <a:ext cx="1898244" cy="1341115"/>
            </a:xfrm>
            <a:prstGeom prst="straightConnector1">
              <a:avLst/>
            </a:prstGeom>
            <a:ln w="381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134502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487897" y="1212849"/>
            <a:ext cx="4787740" cy="528417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SharePoint </a:t>
            </a:r>
            <a:r>
              <a:rPr lang="en-US" sz="2040" dirty="0" smtClean="0">
                <a:gradFill>
                  <a:gsLst>
                    <a:gs pos="0">
                      <a:srgbClr val="FFFFFF"/>
                    </a:gs>
                    <a:gs pos="100000">
                      <a:srgbClr val="FFFFFF"/>
                    </a:gs>
                  </a:gsLst>
                  <a:lin ang="5400000" scaled="0"/>
                </a:gradFill>
              </a:rPr>
              <a:t>2013</a:t>
            </a:r>
            <a:endParaRPr lang="en-US" sz="2040" dirty="0">
              <a:gradFill>
                <a:gsLst>
                  <a:gs pos="0">
                    <a:srgbClr val="FFFFFF"/>
                  </a:gs>
                  <a:gs pos="100000">
                    <a:srgbClr val="FFFFFF"/>
                  </a:gs>
                </a:gsLst>
                <a:lin ang="5400000" scaled="0"/>
              </a:gradFill>
            </a:endParaRPr>
          </a:p>
        </p:txBody>
      </p:sp>
      <p:sp>
        <p:nvSpPr>
          <p:cNvPr id="55" name="Rectangle 54"/>
          <p:cNvSpPr/>
          <p:nvPr/>
        </p:nvSpPr>
        <p:spPr bwMode="auto">
          <a:xfrm>
            <a:off x="3569383" y="3550929"/>
            <a:ext cx="2027528" cy="2887718"/>
          </a:xfrm>
          <a:prstGeom prst="rect">
            <a:avLst/>
          </a:prstGeom>
          <a:ln w="38100">
            <a:solidFill>
              <a:srgbClr val="00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ln w="3175">
                <a:solidFill>
                  <a:srgbClr val="282828"/>
                </a:solidFill>
                <a:prstDash val="sysDot"/>
              </a:ln>
              <a:gradFill>
                <a:gsLst>
                  <a:gs pos="0">
                    <a:srgbClr val="FFFFFF"/>
                  </a:gs>
                  <a:gs pos="100000">
                    <a:srgbClr val="FFFFFF"/>
                  </a:gs>
                </a:gsLst>
                <a:lin ang="5400000" scaled="0"/>
              </a:gradFill>
            </a:endParaRPr>
          </a:p>
        </p:txBody>
      </p:sp>
      <p:sp>
        <p:nvSpPr>
          <p:cNvPr id="54" name="Rectangle 53"/>
          <p:cNvSpPr/>
          <p:nvPr/>
        </p:nvSpPr>
        <p:spPr bwMode="auto">
          <a:xfrm>
            <a:off x="3856867" y="3694997"/>
            <a:ext cx="1679476" cy="267924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52858" y="258415"/>
            <a:ext cx="11889564" cy="917575"/>
          </a:xfrm>
        </p:spPr>
        <p:txBody>
          <a:bodyPr/>
          <a:lstStyle/>
          <a:p>
            <a:r>
              <a:rPr lang="en-US" dirty="0" smtClean="0"/>
              <a:t>Out of box online store architecture</a:t>
            </a:r>
            <a:endParaRPr lang="en-US" dirty="0"/>
          </a:p>
        </p:txBody>
      </p:sp>
      <p:sp>
        <p:nvSpPr>
          <p:cNvPr id="8" name="Rectangle 7"/>
          <p:cNvSpPr/>
          <p:nvPr/>
        </p:nvSpPr>
        <p:spPr bwMode="auto">
          <a:xfrm>
            <a:off x="5674182" y="3854937"/>
            <a:ext cx="471767" cy="251930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93256" tIns="46628" rIns="93256" bIns="46628" numCol="1" rtlCol="0" anchor="ctr" anchorCtr="0" compatLnSpc="1">
            <a:prstTxWarp prst="textNoShape">
              <a:avLst/>
            </a:prstTxWarp>
            <a:scene3d>
              <a:camera prst="orthographicFront">
                <a:rot lat="0" lon="0" rev="0"/>
              </a:camera>
              <a:lightRig rig="threePt" dir="t"/>
            </a:scene3d>
          </a:bodyPr>
          <a:lstStyle/>
          <a:p>
            <a:pPr algn="ctr" defTabSz="932290" fontAlgn="base">
              <a:spcBef>
                <a:spcPct val="0"/>
              </a:spcBef>
              <a:spcAft>
                <a:spcPct val="0"/>
              </a:spcAft>
            </a:pPr>
            <a:r>
              <a:rPr lang="en-US" sz="1600" dirty="0" smtClean="0">
                <a:gradFill>
                  <a:gsLst>
                    <a:gs pos="0">
                      <a:srgbClr val="FFFFFF"/>
                    </a:gs>
                    <a:gs pos="100000">
                      <a:srgbClr val="FFFFFF"/>
                    </a:gs>
                  </a:gsLst>
                  <a:lin ang="5400000" scaled="0"/>
                </a:gradFill>
              </a:rPr>
              <a:t>AJAX</a:t>
            </a:r>
          </a:p>
          <a:p>
            <a:pPr algn="ctr" defTabSz="932290" fontAlgn="base">
              <a:spcBef>
                <a:spcPct val="0"/>
              </a:spcBef>
              <a:spcAft>
                <a:spcPct val="0"/>
              </a:spcAft>
            </a:pPr>
            <a:r>
              <a:rPr lang="en-US" sz="1600" dirty="0" smtClean="0">
                <a:gradFill>
                  <a:gsLst>
                    <a:gs pos="0">
                      <a:srgbClr val="FFFFFF"/>
                    </a:gs>
                    <a:gs pos="100000">
                      <a:srgbClr val="FFFFFF"/>
                    </a:gs>
                  </a:gsLst>
                  <a:lin ang="5400000" scaled="0"/>
                </a:gradFill>
              </a:rPr>
              <a:t> services</a:t>
            </a:r>
            <a:endParaRPr lang="en-US" sz="1600" dirty="0">
              <a:gradFill>
                <a:gsLst>
                  <a:gs pos="0">
                    <a:srgbClr val="FFFFFF"/>
                  </a:gs>
                  <a:gs pos="100000">
                    <a:srgbClr val="FFFFFF"/>
                  </a:gs>
                </a:gsLst>
                <a:lin ang="5400000" scaled="0"/>
              </a:gradFill>
            </a:endParaRPr>
          </a:p>
        </p:txBody>
      </p:sp>
      <p:sp>
        <p:nvSpPr>
          <p:cNvPr id="9" name="Cloud 8"/>
          <p:cNvSpPr/>
          <p:nvPr/>
        </p:nvSpPr>
        <p:spPr bwMode="auto">
          <a:xfrm>
            <a:off x="8382101" y="2624358"/>
            <a:ext cx="2173795" cy="1121485"/>
          </a:xfrm>
          <a:prstGeom prst="cloud">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cxnSp>
        <p:nvCxnSpPr>
          <p:cNvPr id="11" name="Straight Arrow Connector 10"/>
          <p:cNvCxnSpPr>
            <a:stCxn id="7" idx="3"/>
          </p:cNvCxnSpPr>
          <p:nvPr/>
        </p:nvCxnSpPr>
        <p:spPr>
          <a:xfrm flipV="1">
            <a:off x="8275637" y="3847349"/>
            <a:ext cx="2490168" cy="7588"/>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981703" y="3942442"/>
            <a:ext cx="773236" cy="221599"/>
          </a:xfrm>
          <a:prstGeom prst="rect">
            <a:avLst/>
          </a:prstGeom>
          <a:noFill/>
        </p:spPr>
        <p:txBody>
          <a:bodyPr wrap="square" lIns="0" tIns="0" rIns="0" bIns="0" rtlCol="0">
            <a:spAutoFit/>
          </a:bodyPr>
          <a:lstStyle/>
          <a:p>
            <a:pPr>
              <a:lnSpc>
                <a:spcPct val="90000"/>
              </a:lnSpc>
            </a:pPr>
            <a:r>
              <a:rPr lang="en-US" sz="1600" spc="-71" dirty="0">
                <a:gradFill>
                  <a:gsLst>
                    <a:gs pos="2917">
                      <a:srgbClr val="282828"/>
                    </a:gs>
                    <a:gs pos="30000">
                      <a:srgbClr val="282828"/>
                    </a:gs>
                  </a:gsLst>
                  <a:lin ang="5400000" scaled="0"/>
                </a:gradFill>
              </a:rPr>
              <a:t>HTTP</a:t>
            </a:r>
          </a:p>
        </p:txBody>
      </p:sp>
      <p:pic>
        <p:nvPicPr>
          <p:cNvPr id="13" name="Picture 2" descr="\\MAGNUM\Projects\Microsoft\Cloud Power FY12\Design\ICONS_PNG\Devices.png"/>
          <p:cNvPicPr>
            <a:picLocks noChangeAspect="1" noChangeArrowheads="1"/>
          </p:cNvPicPr>
          <p:nvPr/>
        </p:nvPicPr>
        <p:blipFill>
          <a:blip r:embed="rId3" cstate="print">
            <a:lum bright="100000"/>
          </a:blip>
          <a:srcRect l="50000" r="2000" b="50000"/>
          <a:stretch>
            <a:fillRect/>
          </a:stretch>
        </p:blipFill>
        <p:spPr bwMode="auto">
          <a:xfrm>
            <a:off x="10786110" y="2294272"/>
            <a:ext cx="1865207" cy="1942924"/>
          </a:xfrm>
          <a:prstGeom prst="rect">
            <a:avLst/>
          </a:prstGeom>
          <a:noFill/>
          <a:ln>
            <a:noFill/>
          </a:ln>
        </p:spPr>
      </p:pic>
      <p:sp>
        <p:nvSpPr>
          <p:cNvPr id="14" name="TextBox 13"/>
          <p:cNvSpPr txBox="1"/>
          <p:nvPr/>
        </p:nvSpPr>
        <p:spPr>
          <a:xfrm>
            <a:off x="10704071" y="4102051"/>
            <a:ext cx="1711740" cy="221599"/>
          </a:xfrm>
          <a:prstGeom prst="rect">
            <a:avLst/>
          </a:prstGeom>
          <a:noFill/>
        </p:spPr>
        <p:txBody>
          <a:bodyPr wrap="square" lIns="0" tIns="0" rIns="0" bIns="0" rtlCol="0">
            <a:spAutoFit/>
          </a:bodyPr>
          <a:lstStyle/>
          <a:p>
            <a:pPr>
              <a:lnSpc>
                <a:spcPct val="90000"/>
              </a:lnSpc>
            </a:pPr>
            <a:r>
              <a:rPr lang="en-US" sz="1600" spc="-71" dirty="0">
                <a:gradFill>
                  <a:gsLst>
                    <a:gs pos="2917">
                      <a:srgbClr val="282828"/>
                    </a:gs>
                    <a:gs pos="30000">
                      <a:srgbClr val="282828"/>
                    </a:gs>
                  </a:gsLst>
                  <a:lin ang="5400000" scaled="0"/>
                </a:gradFill>
              </a:rPr>
              <a:t>HTML/ Java Script</a:t>
            </a:r>
          </a:p>
        </p:txBody>
      </p:sp>
      <p:sp>
        <p:nvSpPr>
          <p:cNvPr id="27" name="Flowchart: Magnetic Disk 26"/>
          <p:cNvSpPr/>
          <p:nvPr/>
        </p:nvSpPr>
        <p:spPr bwMode="auto">
          <a:xfrm>
            <a:off x="3609225" y="2030107"/>
            <a:ext cx="1563911" cy="1188504"/>
          </a:xfrm>
          <a:prstGeom prst="flowChartMagneticDisk">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00" dirty="0">
                <a:gradFill>
                  <a:gsLst>
                    <a:gs pos="0">
                      <a:srgbClr val="FFFFFF"/>
                    </a:gs>
                    <a:gs pos="100000">
                      <a:srgbClr val="FFFFFF"/>
                    </a:gs>
                  </a:gsLst>
                  <a:lin ang="5400000" scaled="0"/>
                </a:gradFill>
              </a:rPr>
              <a:t>Search index</a:t>
            </a:r>
          </a:p>
        </p:txBody>
      </p:sp>
      <p:sp>
        <p:nvSpPr>
          <p:cNvPr id="30" name="Rectangle 29"/>
          <p:cNvSpPr/>
          <p:nvPr/>
        </p:nvSpPr>
        <p:spPr bwMode="auto">
          <a:xfrm>
            <a:off x="5344311" y="1971452"/>
            <a:ext cx="395471" cy="132217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31" name="Rectangle 30"/>
          <p:cNvSpPr/>
          <p:nvPr/>
        </p:nvSpPr>
        <p:spPr bwMode="auto">
          <a:xfrm>
            <a:off x="5660495" y="1689810"/>
            <a:ext cx="471767" cy="2080918"/>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00" dirty="0" smtClean="0">
                <a:gradFill>
                  <a:gsLst>
                    <a:gs pos="0">
                      <a:srgbClr val="FFFFFF"/>
                    </a:gs>
                    <a:gs pos="100000">
                      <a:srgbClr val="FFFFFF"/>
                    </a:gs>
                  </a:gsLst>
                  <a:lin ang="5400000" scaled="0"/>
                </a:gradFill>
              </a:rPr>
              <a:t>Content Search parts</a:t>
            </a:r>
            <a:endParaRPr lang="en-US" sz="1600" dirty="0">
              <a:gradFill>
                <a:gsLst>
                  <a:gs pos="0">
                    <a:srgbClr val="FFFFFF"/>
                  </a:gs>
                  <a:gs pos="100000">
                    <a:srgbClr val="FFFFFF"/>
                  </a:gs>
                </a:gsLst>
                <a:lin ang="5400000" scaled="0"/>
              </a:gradFill>
            </a:endParaRPr>
          </a:p>
        </p:txBody>
      </p:sp>
      <p:sp>
        <p:nvSpPr>
          <p:cNvPr id="32" name="Flowchart: Magnetic Disk 31"/>
          <p:cNvSpPr/>
          <p:nvPr/>
        </p:nvSpPr>
        <p:spPr bwMode="auto">
          <a:xfrm>
            <a:off x="3609225" y="4734114"/>
            <a:ext cx="1192106" cy="1114766"/>
          </a:xfrm>
          <a:prstGeom prst="flowChartMagneticDisk">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00" dirty="0">
                <a:gradFill>
                  <a:gsLst>
                    <a:gs pos="0">
                      <a:srgbClr val="FFFFFF"/>
                    </a:gs>
                    <a:gs pos="100000">
                      <a:srgbClr val="FFFFFF"/>
                    </a:gs>
                  </a:gsLst>
                  <a:lin ang="5400000" scaled="0"/>
                </a:gradFill>
              </a:rPr>
              <a:t>CRT DB</a:t>
            </a:r>
          </a:p>
        </p:txBody>
      </p:sp>
      <p:cxnSp>
        <p:nvCxnSpPr>
          <p:cNvPr id="35" name="Straight Arrow Connector 34"/>
          <p:cNvCxnSpPr/>
          <p:nvPr/>
        </p:nvCxnSpPr>
        <p:spPr>
          <a:xfrm>
            <a:off x="5146574" y="2802726"/>
            <a:ext cx="527608" cy="14304"/>
          </a:xfrm>
          <a:prstGeom prst="straightConnector1">
            <a:avLst/>
          </a:prstGeom>
          <a:ln w="381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2387132" y="3847347"/>
            <a:ext cx="1108095" cy="15795"/>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660965" y="3550928"/>
            <a:ext cx="489836" cy="288137"/>
          </a:xfrm>
          <a:prstGeom prst="rect">
            <a:avLst/>
          </a:prstGeom>
          <a:noFill/>
        </p:spPr>
        <p:txBody>
          <a:bodyPr wrap="square" lIns="0" tIns="0" rIns="0" bIns="0" rtlCol="0">
            <a:spAutoFit/>
          </a:bodyPr>
          <a:lstStyle/>
          <a:p>
            <a:pPr>
              <a:lnSpc>
                <a:spcPct val="90000"/>
              </a:lnSpc>
            </a:pPr>
            <a:r>
              <a:rPr lang="en-US" sz="2040" spc="-71" dirty="0">
                <a:gradFill>
                  <a:gsLst>
                    <a:gs pos="2917">
                      <a:srgbClr val="282828"/>
                    </a:gs>
                    <a:gs pos="30000">
                      <a:srgbClr val="282828"/>
                    </a:gs>
                  </a:gsLst>
                  <a:lin ang="5400000" scaled="0"/>
                </a:gradFill>
              </a:rPr>
              <a:t>CDX</a:t>
            </a:r>
          </a:p>
        </p:txBody>
      </p:sp>
      <p:sp>
        <p:nvSpPr>
          <p:cNvPr id="56" name="Rectangle 55"/>
          <p:cNvSpPr/>
          <p:nvPr/>
        </p:nvSpPr>
        <p:spPr bwMode="auto">
          <a:xfrm>
            <a:off x="4828222" y="3854937"/>
            <a:ext cx="566646" cy="2442682"/>
          </a:xfrm>
          <a:prstGeom prst="rect">
            <a:avLst/>
          </a:prstGeom>
          <a:solidFill>
            <a:srgbClr val="00188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00" dirty="0">
                <a:gradFill>
                  <a:gsLst>
                    <a:gs pos="0">
                      <a:srgbClr val="FFFFFF"/>
                    </a:gs>
                    <a:gs pos="100000">
                      <a:srgbClr val="FFFFFF"/>
                    </a:gs>
                  </a:gsLst>
                  <a:lin ang="5400000" scaled="0"/>
                </a:gradFill>
              </a:rPr>
              <a:t>Commerce Runtime</a:t>
            </a:r>
          </a:p>
        </p:txBody>
      </p:sp>
      <p:cxnSp>
        <p:nvCxnSpPr>
          <p:cNvPr id="19" name="Straight Arrow Connector 18"/>
          <p:cNvCxnSpPr/>
          <p:nvPr/>
        </p:nvCxnSpPr>
        <p:spPr>
          <a:xfrm>
            <a:off x="5363688" y="5034173"/>
            <a:ext cx="376094" cy="0"/>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Rounded Rectangle 33"/>
          <p:cNvSpPr/>
          <p:nvPr/>
        </p:nvSpPr>
        <p:spPr bwMode="auto">
          <a:xfrm>
            <a:off x="226799" y="1212849"/>
            <a:ext cx="2160333" cy="5256162"/>
          </a:xfrm>
          <a:prstGeom prst="roundRect">
            <a:avLst>
              <a:gd name="adj" fmla="val 0"/>
            </a:avLst>
          </a:prstGeom>
          <a:solidFill>
            <a:schemeClr val="accent2"/>
          </a:solidFill>
          <a:ln w="9525" cap="flat" cmpd="sng" algn="ctr">
            <a:noFill/>
            <a:prstDash val="solid"/>
            <a:headEnd type="none" w="med" len="med"/>
            <a:tailEnd type="none" w="med" len="med"/>
          </a:ln>
          <a:effectLst/>
        </p:spPr>
        <p:txBody>
          <a:bodyPr vert="horz" wrap="square" lIns="93252" tIns="46627" rIns="93252" bIns="46627" numCol="1" rtlCol="0" anchor="ctr" anchorCtr="0" compatLnSpc="1">
            <a:prstTxWarp prst="textNoShape">
              <a:avLst/>
            </a:prstTxWarp>
          </a:bodyPr>
          <a:lstStyle/>
          <a:p>
            <a:pPr algn="ctr" defTabSz="932253">
              <a:defRPr/>
            </a:pPr>
            <a:r>
              <a:rPr lang="en-US" sz="1836" kern="0" dirty="0">
                <a:solidFill>
                  <a:srgbClr val="FFFFFF"/>
                </a:solidFill>
                <a:effectLst>
                  <a:outerShdw blurRad="38100" dist="38100" dir="2700000" algn="tl">
                    <a:srgbClr val="000000">
                      <a:alpha val="43137"/>
                    </a:srgbClr>
                  </a:outerShdw>
                </a:effectLst>
                <a:latin typeface="Segoe" pitchFamily="34" charset="0"/>
              </a:rPr>
              <a:t>Microsoft Dynamics AX 2012 for Retail</a:t>
            </a:r>
          </a:p>
          <a:p>
            <a:pPr algn="ctr" defTabSz="932253">
              <a:defRPr/>
            </a:pPr>
            <a:endParaRPr lang="en-US" sz="1836" kern="0" dirty="0">
              <a:solidFill>
                <a:srgbClr val="FFFFFF"/>
              </a:solidFill>
              <a:effectLst>
                <a:outerShdw blurRad="38100" dist="38100" dir="2700000" algn="tl">
                  <a:srgbClr val="000000">
                    <a:alpha val="43137"/>
                  </a:srgbClr>
                </a:outerShdw>
              </a:effectLst>
              <a:latin typeface="Segoe" pitchFamily="34" charset="0"/>
            </a:endParaRPr>
          </a:p>
        </p:txBody>
      </p:sp>
      <p:pic>
        <p:nvPicPr>
          <p:cNvPr id="36" name="Picture 35"/>
          <p:cNvPicPr>
            <a:picLocks noChangeAspect="1"/>
          </p:cNvPicPr>
          <p:nvPr/>
        </p:nvPicPr>
        <p:blipFill rotWithShape="1">
          <a:blip r:embed="rId4" cstate="print">
            <a:extLst>
              <a:ext uri="{28A0092B-C50C-407E-A947-70E740481C1C}">
                <a14:useLocalDpi xmlns:a14="http://schemas.microsoft.com/office/drawing/2010/main" val="0"/>
              </a:ext>
            </a:extLst>
          </a:blip>
          <a:srcRect l="-16556" r="-17824" b="-6828"/>
          <a:stretch/>
        </p:blipFill>
        <p:spPr>
          <a:xfrm>
            <a:off x="971401" y="4248865"/>
            <a:ext cx="606395" cy="461714"/>
          </a:xfrm>
          <a:prstGeom prst="rect">
            <a:avLst/>
          </a:prstGeom>
        </p:spPr>
      </p:pic>
      <p:pic>
        <p:nvPicPr>
          <p:cNvPr id="23" name="Picture 3" descr="C:\Users\clloy\AppData\Local\Microsoft\Windows\Temporary Internet Files\Content.IE5\RAOJ8IPF\MC900433943[1].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783964" y="2817030"/>
            <a:ext cx="1662577" cy="1247258"/>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p:cNvSpPr/>
          <p:nvPr/>
        </p:nvSpPr>
        <p:spPr bwMode="auto">
          <a:xfrm>
            <a:off x="6174728" y="1688508"/>
            <a:ext cx="471767" cy="208222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00" dirty="0" smtClean="0">
                <a:gradFill>
                  <a:gsLst>
                    <a:gs pos="0">
                      <a:srgbClr val="FFFFFF"/>
                    </a:gs>
                    <a:gs pos="100000">
                      <a:srgbClr val="FFFFFF"/>
                    </a:gs>
                  </a:gsLst>
                  <a:lin ang="5400000" scaled="0"/>
                </a:gradFill>
              </a:rPr>
              <a:t>Display Templates</a:t>
            </a:r>
            <a:endParaRPr lang="en-US" sz="1600" dirty="0">
              <a:gradFill>
                <a:gsLst>
                  <a:gs pos="0">
                    <a:srgbClr val="FFFFFF"/>
                  </a:gs>
                  <a:gs pos="100000">
                    <a:srgbClr val="FFFFFF"/>
                  </a:gs>
                </a:gsLst>
                <a:lin ang="5400000" scaled="0"/>
              </a:gradFill>
            </a:endParaRPr>
          </a:p>
        </p:txBody>
      </p:sp>
      <p:sp>
        <p:nvSpPr>
          <p:cNvPr id="64" name="Rectangle 63"/>
          <p:cNvSpPr/>
          <p:nvPr/>
        </p:nvSpPr>
        <p:spPr bwMode="auto">
          <a:xfrm>
            <a:off x="6696298" y="1683028"/>
            <a:ext cx="471767" cy="4691211"/>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93256" tIns="46628" rIns="93256" bIns="46628" numCol="1" rtlCol="0" anchor="ctr" anchorCtr="0" compatLnSpc="1">
            <a:prstTxWarp prst="textNoShape">
              <a:avLst/>
            </a:prstTxWarp>
            <a:scene3d>
              <a:camera prst="orthographicFront">
                <a:rot lat="0" lon="0" rev="0"/>
              </a:camera>
              <a:lightRig rig="threePt" dir="t"/>
            </a:scene3d>
          </a:bodyPr>
          <a:lstStyle/>
          <a:p>
            <a:pPr algn="ctr" defTabSz="932290" fontAlgn="base">
              <a:spcBef>
                <a:spcPct val="0"/>
              </a:spcBef>
              <a:spcAft>
                <a:spcPct val="0"/>
              </a:spcAft>
            </a:pPr>
            <a:r>
              <a:rPr lang="en-US" sz="1600" dirty="0" smtClean="0">
                <a:gradFill>
                  <a:gsLst>
                    <a:gs pos="0">
                      <a:srgbClr val="FFFFFF"/>
                    </a:gs>
                    <a:gs pos="100000">
                      <a:srgbClr val="FFFFFF"/>
                    </a:gs>
                  </a:gsLst>
                  <a:lin ang="5400000" scaled="0"/>
                </a:gradFill>
              </a:rPr>
              <a:t>Page Layouts</a:t>
            </a:r>
            <a:endParaRPr lang="en-US" sz="1600" dirty="0">
              <a:gradFill>
                <a:gsLst>
                  <a:gs pos="0">
                    <a:srgbClr val="FFFFFF"/>
                  </a:gs>
                  <a:gs pos="100000">
                    <a:srgbClr val="FFFFFF"/>
                  </a:gs>
                </a:gsLst>
                <a:lin ang="5400000" scaled="0"/>
              </a:gradFill>
            </a:endParaRPr>
          </a:p>
        </p:txBody>
      </p:sp>
      <p:sp>
        <p:nvSpPr>
          <p:cNvPr id="65" name="Rectangle 64"/>
          <p:cNvSpPr/>
          <p:nvPr/>
        </p:nvSpPr>
        <p:spPr bwMode="auto">
          <a:xfrm>
            <a:off x="6197640" y="3854937"/>
            <a:ext cx="471767" cy="251930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93256" tIns="46628" rIns="93256" bIns="46628" numCol="1" rtlCol="0" anchor="ctr" anchorCtr="0" compatLnSpc="1">
            <a:prstTxWarp prst="textNoShape">
              <a:avLst/>
            </a:prstTxWarp>
            <a:scene3d>
              <a:camera prst="orthographicFront">
                <a:rot lat="0" lon="0" rev="0"/>
              </a:camera>
              <a:lightRig rig="threePt" dir="t"/>
            </a:scene3d>
          </a:bodyPr>
          <a:lstStyle/>
          <a:p>
            <a:pPr algn="ctr" defTabSz="932290" fontAlgn="base">
              <a:spcBef>
                <a:spcPct val="0"/>
              </a:spcBef>
              <a:spcAft>
                <a:spcPct val="0"/>
              </a:spcAft>
            </a:pPr>
            <a:r>
              <a:rPr lang="en-US" sz="1600" dirty="0" smtClean="0">
                <a:gradFill>
                  <a:gsLst>
                    <a:gs pos="0">
                      <a:srgbClr val="FFFFFF"/>
                    </a:gs>
                    <a:gs pos="100000">
                      <a:srgbClr val="FFFFFF"/>
                    </a:gs>
                  </a:gsLst>
                  <a:lin ang="5400000" scaled="0"/>
                </a:gradFill>
              </a:rPr>
              <a:t>Reusable  controls</a:t>
            </a:r>
          </a:p>
        </p:txBody>
      </p:sp>
      <p:sp>
        <p:nvSpPr>
          <p:cNvPr id="67" name="Rectangle 66"/>
          <p:cNvSpPr/>
          <p:nvPr/>
        </p:nvSpPr>
        <p:spPr bwMode="auto">
          <a:xfrm>
            <a:off x="7206956" y="1683028"/>
            <a:ext cx="471767" cy="4691211"/>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93256" tIns="46628" rIns="93256" bIns="46628" numCol="1" rtlCol="0" anchor="ctr" anchorCtr="0" compatLnSpc="1">
            <a:prstTxWarp prst="textNoShape">
              <a:avLst/>
            </a:prstTxWarp>
            <a:scene3d>
              <a:camera prst="orthographicFront">
                <a:rot lat="0" lon="0" rev="0"/>
              </a:camera>
              <a:lightRig rig="threePt" dir="t"/>
            </a:scene3d>
          </a:bodyPr>
          <a:lstStyle/>
          <a:p>
            <a:pPr algn="ctr" defTabSz="932290" fontAlgn="base">
              <a:spcBef>
                <a:spcPct val="0"/>
              </a:spcBef>
              <a:spcAft>
                <a:spcPct val="0"/>
              </a:spcAft>
            </a:pPr>
            <a:r>
              <a:rPr lang="en-US" sz="1600" dirty="0" smtClean="0">
                <a:gradFill>
                  <a:gsLst>
                    <a:gs pos="0">
                      <a:srgbClr val="FFFFFF"/>
                    </a:gs>
                    <a:gs pos="100000">
                      <a:srgbClr val="FFFFFF"/>
                    </a:gs>
                  </a:gsLst>
                  <a:lin ang="5400000" scaled="0"/>
                </a:gradFill>
              </a:rPr>
              <a:t>Master Page</a:t>
            </a:r>
            <a:endParaRPr lang="en-US" sz="1600" dirty="0">
              <a:gradFill>
                <a:gsLst>
                  <a:gs pos="0">
                    <a:srgbClr val="FFFFFF"/>
                  </a:gs>
                  <a:gs pos="100000">
                    <a:srgbClr val="FFFFFF"/>
                  </a:gs>
                </a:gsLst>
                <a:lin ang="5400000" scaled="0"/>
              </a:gradFill>
            </a:endParaRPr>
          </a:p>
        </p:txBody>
      </p:sp>
      <p:sp>
        <p:nvSpPr>
          <p:cNvPr id="69" name="Rectangle 68"/>
          <p:cNvSpPr/>
          <p:nvPr/>
        </p:nvSpPr>
        <p:spPr bwMode="auto">
          <a:xfrm>
            <a:off x="7721831" y="1671484"/>
            <a:ext cx="471767" cy="4698685"/>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93256" tIns="46628" rIns="93256" bIns="46628" numCol="1" rtlCol="0" anchor="ctr" anchorCtr="0" compatLnSpc="1">
            <a:prstTxWarp prst="textNoShape">
              <a:avLst/>
            </a:prstTxWarp>
            <a:scene3d>
              <a:camera prst="orthographicFront">
                <a:rot lat="0" lon="0" rev="0"/>
              </a:camera>
              <a:lightRig rig="threePt" dir="t"/>
            </a:scene3d>
          </a:bodyPr>
          <a:lstStyle/>
          <a:p>
            <a:pPr algn="ctr" defTabSz="932290" fontAlgn="base">
              <a:spcBef>
                <a:spcPct val="0"/>
              </a:spcBef>
              <a:spcAft>
                <a:spcPct val="0"/>
              </a:spcAft>
            </a:pPr>
            <a:r>
              <a:rPr lang="en-US" sz="1600" dirty="0" smtClean="0">
                <a:gradFill>
                  <a:gsLst>
                    <a:gs pos="0">
                      <a:srgbClr val="FFFFFF"/>
                    </a:gs>
                    <a:gs pos="100000">
                      <a:srgbClr val="FFFFFF"/>
                    </a:gs>
                  </a:gsLst>
                  <a:lin ang="5400000" scaled="0"/>
                </a:gradFill>
              </a:rPr>
              <a:t>Pages</a:t>
            </a:r>
            <a:endParaRPr lang="en-US" sz="16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95250268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smtClean="0"/>
              <a:t>Reusable OOB online store controls</a:t>
            </a:r>
            <a:endParaRPr lang="en-US" sz="4896" dirty="0"/>
          </a:p>
        </p:txBody>
      </p:sp>
      <p:sp>
        <p:nvSpPr>
          <p:cNvPr id="3" name="Rectangle 2"/>
          <p:cNvSpPr/>
          <p:nvPr/>
        </p:nvSpPr>
        <p:spPr bwMode="auto">
          <a:xfrm>
            <a:off x="532280" y="1476621"/>
            <a:ext cx="3711761" cy="5373441"/>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4" name="Rectangle 3"/>
          <p:cNvSpPr/>
          <p:nvPr/>
        </p:nvSpPr>
        <p:spPr bwMode="auto">
          <a:xfrm>
            <a:off x="532280" y="1464187"/>
            <a:ext cx="3711761" cy="5595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224" spc="-51" dirty="0" err="1">
              <a:gradFill>
                <a:gsLst>
                  <a:gs pos="0">
                    <a:srgbClr val="000000"/>
                  </a:gs>
                  <a:gs pos="100000">
                    <a:srgbClr val="000000"/>
                  </a:gs>
                </a:gsLst>
                <a:lin ang="5400000" scaled="0"/>
              </a:gradFill>
              <a:ea typeface="Segoe UI" pitchFamily="34" charset="0"/>
              <a:cs typeface="Segoe UI" pitchFamily="34" charset="0"/>
            </a:endParaRPr>
          </a:p>
        </p:txBody>
      </p:sp>
      <p:sp>
        <p:nvSpPr>
          <p:cNvPr id="5" name="Text Placeholder 4"/>
          <p:cNvSpPr txBox="1">
            <a:spLocks/>
          </p:cNvSpPr>
          <p:nvPr/>
        </p:nvSpPr>
        <p:spPr>
          <a:xfrm>
            <a:off x="532280" y="2023749"/>
            <a:ext cx="3711761" cy="4558487"/>
          </a:xfrm>
          <a:prstGeom prst="rect">
            <a:avLst/>
          </a:prstGeom>
        </p:spPr>
        <p:txBody>
          <a:bodyPr lIns="139891" tIns="74608" rIns="139891"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448" dirty="0">
                <a:gradFill>
                  <a:gsLst>
                    <a:gs pos="5417">
                      <a:srgbClr val="282828"/>
                    </a:gs>
                    <a:gs pos="28000">
                      <a:srgbClr val="282828"/>
                    </a:gs>
                  </a:gsLst>
                  <a:lin ang="5400000" scaled="0"/>
                </a:gradFill>
              </a:rPr>
              <a:t>Shopping cart</a:t>
            </a:r>
          </a:p>
          <a:p>
            <a:r>
              <a:rPr lang="en-US" sz="2448" dirty="0">
                <a:gradFill>
                  <a:gsLst>
                    <a:gs pos="5417">
                      <a:srgbClr val="282828"/>
                    </a:gs>
                    <a:gs pos="28000">
                      <a:srgbClr val="282828"/>
                    </a:gs>
                  </a:gsLst>
                  <a:lin ang="5400000" scaled="0"/>
                </a:gradFill>
              </a:rPr>
              <a:t>Mini shopping cart</a:t>
            </a:r>
          </a:p>
          <a:p>
            <a:r>
              <a:rPr lang="en-US" sz="2448" dirty="0">
                <a:gradFill>
                  <a:gsLst>
                    <a:gs pos="5417">
                      <a:srgbClr val="282828"/>
                    </a:gs>
                    <a:gs pos="28000">
                      <a:srgbClr val="282828"/>
                    </a:gs>
                  </a:gsLst>
                  <a:lin ang="5400000" scaled="0"/>
                </a:gradFill>
              </a:rPr>
              <a:t>Order history</a:t>
            </a:r>
          </a:p>
          <a:p>
            <a:r>
              <a:rPr lang="en-US" sz="2448" dirty="0">
                <a:gradFill>
                  <a:gsLst>
                    <a:gs pos="5417">
                      <a:srgbClr val="282828"/>
                    </a:gs>
                    <a:gs pos="28000">
                      <a:srgbClr val="282828"/>
                    </a:gs>
                  </a:gsLst>
                  <a:lin ang="5400000" scaled="0"/>
                </a:gradFill>
              </a:rPr>
              <a:t>Address – display, edit</a:t>
            </a:r>
          </a:p>
          <a:p>
            <a:r>
              <a:rPr lang="en-US" sz="2448" dirty="0">
                <a:gradFill>
                  <a:gsLst>
                    <a:gs pos="5417">
                      <a:srgbClr val="282828"/>
                    </a:gs>
                    <a:gs pos="28000">
                      <a:srgbClr val="282828"/>
                    </a:gs>
                  </a:gsLst>
                  <a:lin ang="5400000" scaled="0"/>
                </a:gradFill>
              </a:rPr>
              <a:t>Customer – display, edit</a:t>
            </a:r>
          </a:p>
          <a:p>
            <a:r>
              <a:rPr lang="en-US" sz="2448" dirty="0">
                <a:gradFill>
                  <a:gsLst>
                    <a:gs pos="5417">
                      <a:srgbClr val="282828"/>
                    </a:gs>
                    <a:gs pos="28000">
                      <a:srgbClr val="282828"/>
                    </a:gs>
                  </a:gsLst>
                  <a:lin ang="5400000" scaled="0"/>
                </a:gradFill>
              </a:rPr>
              <a:t>Wish List</a:t>
            </a:r>
          </a:p>
          <a:p>
            <a:r>
              <a:rPr lang="en-US" sz="2448" dirty="0">
                <a:gradFill>
                  <a:gsLst>
                    <a:gs pos="5417">
                      <a:srgbClr val="282828"/>
                    </a:gs>
                    <a:gs pos="28000">
                      <a:srgbClr val="282828"/>
                    </a:gs>
                  </a:gsLst>
                  <a:lin ang="5400000" scaled="0"/>
                </a:gradFill>
              </a:rPr>
              <a:t>Category Landing</a:t>
            </a:r>
          </a:p>
          <a:p>
            <a:r>
              <a:rPr lang="en-US" sz="2448" dirty="0">
                <a:gradFill>
                  <a:gsLst>
                    <a:gs pos="5417">
                      <a:srgbClr val="282828"/>
                    </a:gs>
                    <a:gs pos="28000">
                      <a:srgbClr val="282828"/>
                    </a:gs>
                  </a:gsLst>
                  <a:lin ang="5400000" scaled="0"/>
                </a:gradFill>
              </a:rPr>
              <a:t>Welcome </a:t>
            </a:r>
            <a:r>
              <a:rPr lang="en-US" sz="2448" dirty="0" smtClean="0">
                <a:gradFill>
                  <a:gsLst>
                    <a:gs pos="5417">
                      <a:srgbClr val="282828"/>
                    </a:gs>
                    <a:gs pos="28000">
                      <a:srgbClr val="282828"/>
                    </a:gs>
                  </a:gsLst>
                  <a:lin ang="5400000" scaled="0"/>
                </a:gradFill>
              </a:rPr>
              <a:t>bar</a:t>
            </a:r>
          </a:p>
          <a:p>
            <a:r>
              <a:rPr lang="en-US" sz="2448" dirty="0" smtClean="0">
                <a:gradFill>
                  <a:gsLst>
                    <a:gs pos="5417">
                      <a:srgbClr val="282828"/>
                    </a:gs>
                    <a:gs pos="28000">
                      <a:srgbClr val="282828"/>
                    </a:gs>
                  </a:gsLst>
                  <a:lin ang="5400000" scaled="0"/>
                </a:gradFill>
              </a:rPr>
              <a:t>Store Product Availability</a:t>
            </a:r>
            <a:endParaRPr lang="en-US" sz="2448" dirty="0">
              <a:gradFill>
                <a:gsLst>
                  <a:gs pos="5417">
                    <a:srgbClr val="282828"/>
                  </a:gs>
                  <a:gs pos="28000">
                    <a:srgbClr val="282828"/>
                  </a:gs>
                </a:gsLst>
                <a:lin ang="5400000" scaled="0"/>
              </a:gradFill>
            </a:endParaRPr>
          </a:p>
          <a:p>
            <a:endParaRPr lang="en-US" sz="2448" dirty="0">
              <a:gradFill>
                <a:gsLst>
                  <a:gs pos="5417">
                    <a:srgbClr val="282828"/>
                  </a:gs>
                  <a:gs pos="28000">
                    <a:srgbClr val="282828"/>
                  </a:gs>
                </a:gsLst>
                <a:lin ang="5400000" scaled="0"/>
              </a:gradFill>
            </a:endParaRPr>
          </a:p>
          <a:p>
            <a:endParaRPr lang="en-US" sz="2448" dirty="0">
              <a:gradFill>
                <a:gsLst>
                  <a:gs pos="5417">
                    <a:srgbClr val="282828"/>
                  </a:gs>
                  <a:gs pos="28000">
                    <a:srgbClr val="282828"/>
                  </a:gs>
                </a:gsLst>
                <a:lin ang="5400000" scaled="0"/>
              </a:gradFill>
            </a:endParaRPr>
          </a:p>
        </p:txBody>
      </p:sp>
      <p:sp>
        <p:nvSpPr>
          <p:cNvPr id="6" name="Text Placeholder 4"/>
          <p:cNvSpPr txBox="1">
            <a:spLocks/>
          </p:cNvSpPr>
          <p:nvPr/>
        </p:nvSpPr>
        <p:spPr>
          <a:xfrm>
            <a:off x="532280" y="1542251"/>
            <a:ext cx="3711761" cy="403433"/>
          </a:xfrm>
          <a:prstGeom prst="rect">
            <a:avLst/>
          </a:prstGeom>
        </p:spPr>
        <p:txBody>
          <a:bodyPr wrap="square" lIns="139891" tIns="0" rIns="139891" bIns="0" anchor="ctr" anchorCtr="0">
            <a:spAutoFit/>
          </a:bodyPr>
          <a:lstStyle>
            <a:defPPr>
              <a:defRPr lang="en-US"/>
            </a:defPPr>
            <a:lvl1pPr indent="0">
              <a:lnSpc>
                <a:spcPct val="90000"/>
              </a:lnSpc>
              <a:spcBef>
                <a:spcPct val="20000"/>
              </a:spcBef>
              <a:buSzPct val="90000"/>
              <a:buFont typeface="Wingdings" pitchFamily="2" charset="2"/>
              <a:buNone/>
              <a:defRPr sz="2800" baseline="0">
                <a:gradFill>
                  <a:gsLst>
                    <a:gs pos="0">
                      <a:schemeClr val="bg1"/>
                    </a:gs>
                    <a:gs pos="100000">
                      <a:schemeClr val="bg1"/>
                    </a:gs>
                  </a:gsLst>
                  <a:lin ang="5400000" scaled="0"/>
                </a:gradFill>
                <a:latin typeface="+mj-lt"/>
              </a:defRPr>
            </a:lvl1pPr>
            <a:lvl2pPr marL="855663" indent="-395288">
              <a:lnSpc>
                <a:spcPct val="90000"/>
              </a:lnSpc>
              <a:spcBef>
                <a:spcPct val="20000"/>
              </a:spcBef>
              <a:buSzPct val="90000"/>
              <a:buFont typeface="Wingdings" pitchFamily="2" charset="2"/>
              <a:buChar char="§"/>
              <a:defRPr sz="2400">
                <a:gradFill>
                  <a:gsLst>
                    <a:gs pos="0">
                      <a:schemeClr val="tx1"/>
                    </a:gs>
                    <a:gs pos="86000">
                      <a:schemeClr val="tx1"/>
                    </a:gs>
                  </a:gsLst>
                  <a:lin ang="5400000" scaled="0"/>
                </a:gradFill>
                <a:latin typeface="Segoe UI Light" pitchFamily="34" charset="0"/>
              </a:defRPr>
            </a:lvl2pPr>
            <a:lvl3pPr marL="1204913" indent="-349250">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3pPr>
            <a:lvl4pPr marL="1538288" indent="-279400">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4pPr>
            <a:lvl5pPr marL="1887538" indent="-282575">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856" dirty="0" smtClean="0">
                <a:gradFill>
                  <a:gsLst>
                    <a:gs pos="0">
                      <a:srgbClr val="FFFFFF"/>
                    </a:gs>
                    <a:gs pos="100000">
                      <a:srgbClr val="FFFFFF"/>
                    </a:gs>
                  </a:gsLst>
                  <a:lin ang="5400000" scaled="0"/>
                </a:gradFill>
              </a:rPr>
              <a:t>Controls</a:t>
            </a:r>
            <a:endParaRPr lang="en-US" sz="2856" dirty="0">
              <a:gradFill>
                <a:gsLst>
                  <a:gs pos="0">
                    <a:srgbClr val="FFFFFF"/>
                  </a:gs>
                  <a:gs pos="100000">
                    <a:srgbClr val="FFFFFF"/>
                  </a:gs>
                </a:gsLst>
                <a:lin ang="5400000" scaled="0"/>
              </a:gradFill>
            </a:endParaRPr>
          </a:p>
        </p:txBody>
      </p:sp>
      <p:sp>
        <p:nvSpPr>
          <p:cNvPr id="7" name="Rectangle 6"/>
          <p:cNvSpPr/>
          <p:nvPr/>
        </p:nvSpPr>
        <p:spPr bwMode="auto">
          <a:xfrm>
            <a:off x="4424193" y="1464187"/>
            <a:ext cx="3711761" cy="5385875"/>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 name="Rectangle 7"/>
          <p:cNvSpPr/>
          <p:nvPr/>
        </p:nvSpPr>
        <p:spPr bwMode="auto">
          <a:xfrm>
            <a:off x="4364142" y="1464187"/>
            <a:ext cx="3711761" cy="5595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224" spc="-51" dirty="0" err="1">
              <a:gradFill>
                <a:gsLst>
                  <a:gs pos="0">
                    <a:srgbClr val="000000"/>
                  </a:gs>
                  <a:gs pos="100000">
                    <a:srgbClr val="000000"/>
                  </a:gs>
                </a:gsLst>
                <a:lin ang="5400000" scaled="0"/>
              </a:gradFill>
              <a:ea typeface="Segoe UI" pitchFamily="34" charset="0"/>
              <a:cs typeface="Segoe UI" pitchFamily="34" charset="0"/>
            </a:endParaRPr>
          </a:p>
        </p:txBody>
      </p:sp>
      <p:sp>
        <p:nvSpPr>
          <p:cNvPr id="9" name="Text Placeholder 4"/>
          <p:cNvSpPr txBox="1">
            <a:spLocks/>
          </p:cNvSpPr>
          <p:nvPr/>
        </p:nvSpPr>
        <p:spPr>
          <a:xfrm>
            <a:off x="4364142" y="2023749"/>
            <a:ext cx="3711761" cy="4558487"/>
          </a:xfrm>
          <a:prstGeom prst="rect">
            <a:avLst/>
          </a:prstGeom>
        </p:spPr>
        <p:txBody>
          <a:bodyPr lIns="139891" tIns="74608" rIns="139891"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448" dirty="0">
                <a:gradFill>
                  <a:gsLst>
                    <a:gs pos="5417">
                      <a:srgbClr val="282828"/>
                    </a:gs>
                    <a:gs pos="28000">
                      <a:srgbClr val="282828"/>
                    </a:gs>
                  </a:gsLst>
                  <a:lin ang="5400000" scaled="0"/>
                </a:gradFill>
              </a:rPr>
              <a:t>Product details</a:t>
            </a:r>
          </a:p>
          <a:p>
            <a:r>
              <a:rPr lang="en-US" sz="2448" dirty="0">
                <a:gradFill>
                  <a:gsLst>
                    <a:gs pos="5417">
                      <a:srgbClr val="282828"/>
                    </a:gs>
                    <a:gs pos="28000">
                      <a:srgbClr val="282828"/>
                    </a:gs>
                  </a:gsLst>
                  <a:lin ang="5400000" scaled="0"/>
                </a:gradFill>
              </a:rPr>
              <a:t>Product gallery</a:t>
            </a:r>
          </a:p>
          <a:p>
            <a:r>
              <a:rPr lang="en-US" sz="2448" dirty="0">
                <a:gradFill>
                  <a:gsLst>
                    <a:gs pos="5417">
                      <a:srgbClr val="282828"/>
                    </a:gs>
                    <a:gs pos="28000">
                      <a:srgbClr val="282828"/>
                    </a:gs>
                  </a:gsLst>
                  <a:lin ang="5400000" scaled="0"/>
                </a:gradFill>
              </a:rPr>
              <a:t>Product quick view</a:t>
            </a:r>
          </a:p>
          <a:p>
            <a:r>
              <a:rPr lang="en-US" sz="2448" dirty="0">
                <a:gradFill>
                  <a:gsLst>
                    <a:gs pos="5417">
                      <a:srgbClr val="282828"/>
                    </a:gs>
                    <a:gs pos="28000">
                      <a:srgbClr val="282828"/>
                    </a:gs>
                  </a:gsLst>
                  <a:lin ang="5400000" scaled="0"/>
                </a:gradFill>
              </a:rPr>
              <a:t>My account</a:t>
            </a:r>
          </a:p>
          <a:p>
            <a:r>
              <a:rPr lang="en-US" sz="2448" dirty="0">
                <a:gradFill>
                  <a:gsLst>
                    <a:gs pos="5417">
                      <a:srgbClr val="282828"/>
                    </a:gs>
                    <a:gs pos="28000">
                      <a:srgbClr val="282828"/>
                    </a:gs>
                  </a:gsLst>
                  <a:lin ang="5400000" scaled="0"/>
                </a:gradFill>
              </a:rPr>
              <a:t>Checkout</a:t>
            </a:r>
          </a:p>
          <a:p>
            <a:r>
              <a:rPr lang="en-US" sz="2448" dirty="0">
                <a:gradFill>
                  <a:gsLst>
                    <a:gs pos="5417">
                      <a:srgbClr val="282828"/>
                    </a:gs>
                    <a:gs pos="28000">
                      <a:srgbClr val="282828"/>
                    </a:gs>
                  </a:gsLst>
                  <a:lin ang="5400000" scaled="0"/>
                </a:gradFill>
              </a:rPr>
              <a:t>Order Review</a:t>
            </a:r>
          </a:p>
          <a:p>
            <a:r>
              <a:rPr lang="en-US" sz="2448" dirty="0">
                <a:gradFill>
                  <a:gsLst>
                    <a:gs pos="5417">
                      <a:srgbClr val="282828"/>
                    </a:gs>
                    <a:gs pos="28000">
                      <a:srgbClr val="282828"/>
                    </a:gs>
                  </a:gsLst>
                  <a:lin ang="5400000" scaled="0"/>
                </a:gradFill>
              </a:rPr>
              <a:t>Order confirm</a:t>
            </a:r>
          </a:p>
          <a:p>
            <a:r>
              <a:rPr lang="en-US" sz="2448" dirty="0" smtClean="0">
                <a:gradFill>
                  <a:gsLst>
                    <a:gs pos="5417">
                      <a:srgbClr val="282828"/>
                    </a:gs>
                    <a:gs pos="28000">
                      <a:srgbClr val="282828"/>
                    </a:gs>
                  </a:gsLst>
                  <a:lin ang="5400000" scaled="0"/>
                </a:gradFill>
              </a:rPr>
              <a:t>Logon</a:t>
            </a:r>
          </a:p>
          <a:p>
            <a:r>
              <a:rPr lang="en-US" sz="2448" dirty="0" smtClean="0">
                <a:gradFill>
                  <a:gsLst>
                    <a:gs pos="5417">
                      <a:srgbClr val="282828"/>
                    </a:gs>
                    <a:gs pos="28000">
                      <a:srgbClr val="282828"/>
                    </a:gs>
                  </a:gsLst>
                  <a:lin ang="5400000" scaled="0"/>
                </a:gradFill>
              </a:rPr>
              <a:t>Facebook Logon</a:t>
            </a:r>
            <a:endParaRPr lang="en-US" sz="2448" dirty="0">
              <a:gradFill>
                <a:gsLst>
                  <a:gs pos="5417">
                    <a:srgbClr val="282828"/>
                  </a:gs>
                  <a:gs pos="28000">
                    <a:srgbClr val="282828"/>
                  </a:gs>
                </a:gsLst>
                <a:lin ang="5400000" scaled="0"/>
              </a:gradFill>
            </a:endParaRPr>
          </a:p>
          <a:p>
            <a:r>
              <a:rPr lang="en-US" sz="2448" dirty="0" smtClean="0">
                <a:gradFill>
                  <a:gsLst>
                    <a:gs pos="5417">
                      <a:srgbClr val="282828"/>
                    </a:gs>
                    <a:gs pos="28000">
                      <a:srgbClr val="282828"/>
                    </a:gs>
                  </a:gsLst>
                  <a:lin ang="5400000" scaled="0"/>
                </a:gradFill>
              </a:rPr>
              <a:t>Loyalty</a:t>
            </a:r>
          </a:p>
          <a:p>
            <a:r>
              <a:rPr lang="en-US" sz="2448" dirty="0" smtClean="0">
                <a:gradFill>
                  <a:gsLst>
                    <a:gs pos="5417">
                      <a:srgbClr val="282828"/>
                    </a:gs>
                    <a:gs pos="28000">
                      <a:srgbClr val="282828"/>
                    </a:gs>
                  </a:gsLst>
                  <a:lin ang="5400000" scaled="0"/>
                </a:gradFill>
              </a:rPr>
              <a:t>Issue Gift Card</a:t>
            </a:r>
          </a:p>
        </p:txBody>
      </p:sp>
      <p:sp>
        <p:nvSpPr>
          <p:cNvPr id="10" name="Text Placeholder 4"/>
          <p:cNvSpPr txBox="1">
            <a:spLocks/>
          </p:cNvSpPr>
          <p:nvPr/>
        </p:nvSpPr>
        <p:spPr>
          <a:xfrm>
            <a:off x="4364142" y="1542251"/>
            <a:ext cx="3711761" cy="403433"/>
          </a:xfrm>
          <a:prstGeom prst="rect">
            <a:avLst/>
          </a:prstGeom>
        </p:spPr>
        <p:txBody>
          <a:bodyPr wrap="square" lIns="139891" tIns="0" rIns="139891" bIns="0" anchor="ctr" anchorCtr="0">
            <a:spAutoFit/>
          </a:bodyPr>
          <a:lstStyle>
            <a:defPPr>
              <a:defRPr lang="en-US"/>
            </a:defPPr>
            <a:lvl1pPr indent="0">
              <a:lnSpc>
                <a:spcPct val="90000"/>
              </a:lnSpc>
              <a:spcBef>
                <a:spcPct val="20000"/>
              </a:spcBef>
              <a:buSzPct val="90000"/>
              <a:buFont typeface="Wingdings" pitchFamily="2" charset="2"/>
              <a:buNone/>
              <a:defRPr sz="2800" baseline="0">
                <a:gradFill>
                  <a:gsLst>
                    <a:gs pos="0">
                      <a:schemeClr val="bg1"/>
                    </a:gs>
                    <a:gs pos="100000">
                      <a:schemeClr val="bg1"/>
                    </a:gs>
                  </a:gsLst>
                  <a:lin ang="5400000" scaled="0"/>
                </a:gradFill>
                <a:latin typeface="+mj-lt"/>
              </a:defRPr>
            </a:lvl1pPr>
            <a:lvl2pPr marL="855663" indent="-395288">
              <a:lnSpc>
                <a:spcPct val="90000"/>
              </a:lnSpc>
              <a:spcBef>
                <a:spcPct val="20000"/>
              </a:spcBef>
              <a:buSzPct val="90000"/>
              <a:buFont typeface="Wingdings" pitchFamily="2" charset="2"/>
              <a:buChar char="§"/>
              <a:defRPr sz="2400">
                <a:gradFill>
                  <a:gsLst>
                    <a:gs pos="0">
                      <a:schemeClr val="tx1"/>
                    </a:gs>
                    <a:gs pos="86000">
                      <a:schemeClr val="tx1"/>
                    </a:gs>
                  </a:gsLst>
                  <a:lin ang="5400000" scaled="0"/>
                </a:gradFill>
                <a:latin typeface="Segoe UI Light" pitchFamily="34" charset="0"/>
              </a:defRPr>
            </a:lvl2pPr>
            <a:lvl3pPr marL="1204913" indent="-349250">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3pPr>
            <a:lvl4pPr marL="1538288" indent="-279400">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4pPr>
            <a:lvl5pPr marL="1887538" indent="-282575">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856" dirty="0" smtClean="0">
                <a:gradFill>
                  <a:gsLst>
                    <a:gs pos="0">
                      <a:srgbClr val="FFFFFF"/>
                    </a:gs>
                    <a:gs pos="100000">
                      <a:srgbClr val="FFFFFF"/>
                    </a:gs>
                  </a:gsLst>
                  <a:lin ang="5400000" scaled="0"/>
                </a:gradFill>
              </a:rPr>
              <a:t>Page Layouts</a:t>
            </a:r>
            <a:endParaRPr lang="en-US" sz="2856" dirty="0">
              <a:gradFill>
                <a:gsLst>
                  <a:gs pos="0">
                    <a:srgbClr val="FFFFFF"/>
                  </a:gs>
                  <a:gs pos="100000">
                    <a:srgbClr val="FFFFFF"/>
                  </a:gs>
                </a:gsLst>
                <a:lin ang="5400000" scaled="0"/>
              </a:gradFill>
            </a:endParaRPr>
          </a:p>
        </p:txBody>
      </p:sp>
      <p:sp>
        <p:nvSpPr>
          <p:cNvPr id="11" name="Rectangle 10"/>
          <p:cNvSpPr/>
          <p:nvPr/>
        </p:nvSpPr>
        <p:spPr bwMode="auto">
          <a:xfrm>
            <a:off x="8316106" y="1476623"/>
            <a:ext cx="3998131" cy="5373439"/>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2" name="Rectangle 11"/>
          <p:cNvSpPr/>
          <p:nvPr/>
        </p:nvSpPr>
        <p:spPr bwMode="auto">
          <a:xfrm>
            <a:off x="8316105" y="1413923"/>
            <a:ext cx="3998131" cy="5595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224" spc="-51" dirty="0" err="1">
              <a:gradFill>
                <a:gsLst>
                  <a:gs pos="0">
                    <a:srgbClr val="000000"/>
                  </a:gs>
                  <a:gs pos="100000">
                    <a:srgbClr val="000000"/>
                  </a:gs>
                </a:gsLst>
                <a:lin ang="5400000" scaled="0"/>
              </a:gradFill>
              <a:ea typeface="Segoe UI" pitchFamily="34" charset="0"/>
              <a:cs typeface="Segoe UI" pitchFamily="34" charset="0"/>
            </a:endParaRPr>
          </a:p>
        </p:txBody>
      </p:sp>
      <p:sp>
        <p:nvSpPr>
          <p:cNvPr id="13" name="Text Placeholder 4"/>
          <p:cNvSpPr txBox="1">
            <a:spLocks/>
          </p:cNvSpPr>
          <p:nvPr/>
        </p:nvSpPr>
        <p:spPr>
          <a:xfrm>
            <a:off x="8196005" y="2023749"/>
            <a:ext cx="4118232" cy="3654330"/>
          </a:xfrm>
          <a:prstGeom prst="rect">
            <a:avLst/>
          </a:prstGeom>
        </p:spPr>
        <p:txBody>
          <a:bodyPr wrap="square" lIns="139891" tIns="74608" rIns="139891"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448" dirty="0" err="1">
                <a:gradFill>
                  <a:gsLst>
                    <a:gs pos="5417">
                      <a:srgbClr val="282828"/>
                    </a:gs>
                    <a:gs pos="28000">
                      <a:srgbClr val="282828"/>
                    </a:gs>
                  </a:gsLst>
                  <a:lin ang="5400000" scaled="0"/>
                </a:gradFill>
              </a:rPr>
              <a:t>Item_ProductDetail</a:t>
            </a:r>
            <a:endParaRPr lang="en-US" sz="2448" dirty="0">
              <a:gradFill>
                <a:gsLst>
                  <a:gs pos="5417">
                    <a:srgbClr val="282828"/>
                  </a:gs>
                  <a:gs pos="28000">
                    <a:srgbClr val="282828"/>
                  </a:gs>
                </a:gsLst>
                <a:lin ang="5400000" scaled="0"/>
              </a:gradFill>
            </a:endParaRPr>
          </a:p>
          <a:p>
            <a:r>
              <a:rPr lang="en-US" sz="2448" dirty="0" err="1">
                <a:gradFill>
                  <a:gsLst>
                    <a:gs pos="5417">
                      <a:srgbClr val="282828"/>
                    </a:gs>
                    <a:gs pos="28000">
                      <a:srgbClr val="282828"/>
                    </a:gs>
                  </a:gsLst>
                  <a:lin ang="5400000" scaled="0"/>
                </a:gradFill>
              </a:rPr>
              <a:t>Item_ProductClickView</a:t>
            </a:r>
            <a:endParaRPr lang="en-US" sz="2448" dirty="0">
              <a:gradFill>
                <a:gsLst>
                  <a:gs pos="5417">
                    <a:srgbClr val="282828"/>
                  </a:gs>
                  <a:gs pos="28000">
                    <a:srgbClr val="282828"/>
                  </a:gs>
                </a:gsLst>
                <a:lin ang="5400000" scaled="0"/>
              </a:gradFill>
            </a:endParaRPr>
          </a:p>
          <a:p>
            <a:r>
              <a:rPr lang="en-US" sz="2448" dirty="0" err="1">
                <a:gradFill>
                  <a:gsLst>
                    <a:gs pos="5417">
                      <a:srgbClr val="282828"/>
                    </a:gs>
                    <a:gs pos="28000">
                      <a:srgbClr val="282828"/>
                    </a:gs>
                  </a:gsLst>
                  <a:lin ang="5400000" scaled="0"/>
                </a:gradFill>
              </a:rPr>
              <a:t>Item_ProductGallery</a:t>
            </a:r>
            <a:endParaRPr lang="en-US" sz="2448" dirty="0">
              <a:gradFill>
                <a:gsLst>
                  <a:gs pos="5417">
                    <a:srgbClr val="282828"/>
                  </a:gs>
                  <a:gs pos="28000">
                    <a:srgbClr val="282828"/>
                  </a:gs>
                </a:gsLst>
                <a:lin ang="5400000" scaled="0"/>
              </a:gradFill>
            </a:endParaRPr>
          </a:p>
          <a:p>
            <a:r>
              <a:rPr lang="en-US" sz="2448" dirty="0" err="1" smtClean="0">
                <a:gradFill>
                  <a:gsLst>
                    <a:gs pos="5417">
                      <a:srgbClr val="282828"/>
                    </a:gs>
                    <a:gs pos="28000">
                      <a:srgbClr val="282828"/>
                    </a:gs>
                  </a:gsLst>
                  <a:lin ang="5400000" scaled="0"/>
                </a:gradFill>
              </a:rPr>
              <a:t>Item_ProductQuickView</a:t>
            </a:r>
            <a:endParaRPr lang="en-US" sz="2448" dirty="0" smtClean="0">
              <a:gradFill>
                <a:gsLst>
                  <a:gs pos="5417">
                    <a:srgbClr val="282828"/>
                  </a:gs>
                  <a:gs pos="28000">
                    <a:srgbClr val="282828"/>
                  </a:gs>
                </a:gsLst>
                <a:lin ang="5400000" scaled="0"/>
              </a:gradFill>
            </a:endParaRPr>
          </a:p>
          <a:p>
            <a:r>
              <a:rPr lang="en-US" sz="2448" dirty="0" err="1" smtClean="0">
                <a:gradFill>
                  <a:gsLst>
                    <a:gs pos="5417">
                      <a:srgbClr val="282828"/>
                    </a:gs>
                    <a:gs pos="28000">
                      <a:srgbClr val="282828"/>
                    </a:gs>
                  </a:gsLst>
                  <a:lin ang="5400000" scaled="0"/>
                </a:gradFill>
              </a:rPr>
              <a:t>List_RetailListWithPaging</a:t>
            </a:r>
            <a:endParaRPr lang="en-US" sz="2448" dirty="0" smtClean="0">
              <a:gradFill>
                <a:gsLst>
                  <a:gs pos="5417">
                    <a:srgbClr val="282828"/>
                  </a:gs>
                  <a:gs pos="28000">
                    <a:srgbClr val="282828"/>
                  </a:gs>
                </a:gsLst>
                <a:lin ang="5400000" scaled="0"/>
              </a:gradFill>
            </a:endParaRPr>
          </a:p>
          <a:p>
            <a:r>
              <a:rPr lang="en-US" sz="2448" dirty="0" err="1" smtClean="0">
                <a:gradFill>
                  <a:gsLst>
                    <a:gs pos="5417">
                      <a:srgbClr val="282828"/>
                    </a:gs>
                    <a:gs pos="28000">
                      <a:srgbClr val="282828"/>
                    </a:gs>
                  </a:gsLst>
                  <a:lin ang="5400000" scaled="0"/>
                </a:gradFill>
              </a:rPr>
              <a:t>List_RetailListWithCarouselPaging</a:t>
            </a:r>
            <a:endParaRPr lang="en-US" sz="2448" dirty="0" smtClean="0">
              <a:gradFill>
                <a:gsLst>
                  <a:gs pos="5417">
                    <a:srgbClr val="282828"/>
                  </a:gs>
                  <a:gs pos="28000">
                    <a:srgbClr val="282828"/>
                  </a:gs>
                </a:gsLst>
                <a:lin ang="5400000" scaled="0"/>
              </a:gradFill>
            </a:endParaRPr>
          </a:p>
          <a:p>
            <a:r>
              <a:rPr lang="en-US" sz="2448" dirty="0" err="1" smtClean="0">
                <a:gradFill>
                  <a:gsLst>
                    <a:gs pos="5417">
                      <a:srgbClr val="282828"/>
                    </a:gs>
                    <a:gs pos="28000">
                      <a:srgbClr val="282828"/>
                    </a:gs>
                  </a:gsLst>
                  <a:lin ang="5400000" scaled="0"/>
                </a:gradFill>
              </a:rPr>
              <a:t>List_RetailKitListWithPaging</a:t>
            </a:r>
            <a:endParaRPr lang="en-US" sz="2448" dirty="0" smtClean="0">
              <a:gradFill>
                <a:gsLst>
                  <a:gs pos="5417">
                    <a:srgbClr val="282828"/>
                  </a:gs>
                  <a:gs pos="28000">
                    <a:srgbClr val="282828"/>
                  </a:gs>
                </a:gsLst>
                <a:lin ang="5400000" scaled="0"/>
              </a:gradFill>
            </a:endParaRPr>
          </a:p>
          <a:p>
            <a:endParaRPr lang="en-US" sz="2448" dirty="0">
              <a:gradFill>
                <a:gsLst>
                  <a:gs pos="5417">
                    <a:srgbClr val="282828"/>
                  </a:gs>
                  <a:gs pos="28000">
                    <a:srgbClr val="282828"/>
                  </a:gs>
                </a:gsLst>
                <a:lin ang="5400000" scaled="0"/>
              </a:gradFill>
            </a:endParaRPr>
          </a:p>
        </p:txBody>
      </p:sp>
      <p:sp>
        <p:nvSpPr>
          <p:cNvPr id="14" name="Text Placeholder 4"/>
          <p:cNvSpPr txBox="1">
            <a:spLocks/>
          </p:cNvSpPr>
          <p:nvPr/>
        </p:nvSpPr>
        <p:spPr>
          <a:xfrm>
            <a:off x="8196005" y="1542251"/>
            <a:ext cx="4118232" cy="403433"/>
          </a:xfrm>
          <a:prstGeom prst="rect">
            <a:avLst/>
          </a:prstGeom>
        </p:spPr>
        <p:txBody>
          <a:bodyPr wrap="square" lIns="139891" tIns="0" rIns="139891" bIns="0" anchor="ctr" anchorCtr="0">
            <a:spAutoFit/>
          </a:bodyPr>
          <a:lstStyle>
            <a:defPPr>
              <a:defRPr lang="en-US"/>
            </a:defPPr>
            <a:lvl1pPr indent="0">
              <a:lnSpc>
                <a:spcPct val="90000"/>
              </a:lnSpc>
              <a:spcBef>
                <a:spcPct val="20000"/>
              </a:spcBef>
              <a:buSzPct val="90000"/>
              <a:buFont typeface="Wingdings" pitchFamily="2" charset="2"/>
              <a:buNone/>
              <a:defRPr sz="2800" baseline="0">
                <a:gradFill>
                  <a:gsLst>
                    <a:gs pos="0">
                      <a:schemeClr val="bg1"/>
                    </a:gs>
                    <a:gs pos="100000">
                      <a:schemeClr val="bg1"/>
                    </a:gs>
                  </a:gsLst>
                  <a:lin ang="5400000" scaled="0"/>
                </a:gradFill>
                <a:latin typeface="+mj-lt"/>
              </a:defRPr>
            </a:lvl1pPr>
            <a:lvl2pPr marL="855663" indent="-395288">
              <a:lnSpc>
                <a:spcPct val="90000"/>
              </a:lnSpc>
              <a:spcBef>
                <a:spcPct val="20000"/>
              </a:spcBef>
              <a:buSzPct val="90000"/>
              <a:buFont typeface="Wingdings" pitchFamily="2" charset="2"/>
              <a:buChar char="§"/>
              <a:defRPr sz="2400">
                <a:gradFill>
                  <a:gsLst>
                    <a:gs pos="0">
                      <a:schemeClr val="tx1"/>
                    </a:gs>
                    <a:gs pos="86000">
                      <a:schemeClr val="tx1"/>
                    </a:gs>
                  </a:gsLst>
                  <a:lin ang="5400000" scaled="0"/>
                </a:gradFill>
                <a:latin typeface="Segoe UI Light" pitchFamily="34" charset="0"/>
              </a:defRPr>
            </a:lvl2pPr>
            <a:lvl3pPr marL="1204913" indent="-349250">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3pPr>
            <a:lvl4pPr marL="1538288" indent="-279400">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4pPr>
            <a:lvl5pPr marL="1887538" indent="-282575">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sz="2856" dirty="0" smtClean="0">
                <a:gradFill>
                  <a:gsLst>
                    <a:gs pos="0">
                      <a:srgbClr val="FFFFFF"/>
                    </a:gs>
                    <a:gs pos="100000">
                      <a:srgbClr val="FFFFFF"/>
                    </a:gs>
                  </a:gsLst>
                  <a:lin ang="5400000" scaled="0"/>
                </a:gradFill>
              </a:rPr>
              <a:t>Display templates</a:t>
            </a:r>
            <a:endParaRPr lang="en-US" sz="2856"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38742987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6" y="237093"/>
            <a:ext cx="13127660" cy="762786"/>
          </a:xfrm>
        </p:spPr>
        <p:txBody>
          <a:bodyPr/>
          <a:lstStyle/>
          <a:p>
            <a:r>
              <a:rPr lang="en-US" dirty="0" smtClean="0"/>
              <a:t>Steps for a typical customization</a:t>
            </a:r>
            <a:endParaRPr lang="en-US" sz="4080" dirty="0"/>
          </a:p>
        </p:txBody>
      </p:sp>
      <p:sp>
        <p:nvSpPr>
          <p:cNvPr id="22" name="Text Placeholder 4"/>
          <p:cNvSpPr txBox="1">
            <a:spLocks/>
          </p:cNvSpPr>
          <p:nvPr/>
        </p:nvSpPr>
        <p:spPr>
          <a:xfrm>
            <a:off x="3391487" y="1486336"/>
            <a:ext cx="8766854" cy="1221710"/>
          </a:xfrm>
          <a:prstGeom prst="rect">
            <a:avLst/>
          </a:prstGeom>
          <a:solidFill>
            <a:schemeClr val="tx1">
              <a:alpha val="5000"/>
            </a:schemeClr>
          </a:solidFill>
        </p:spPr>
        <p:txBody>
          <a:bodyPr lIns="139741" tIns="0" rIns="2794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0" dirty="0" smtClean="0">
                <a:solidFill>
                  <a:srgbClr val="00BCF2"/>
                </a:solidFill>
                <a:latin typeface="Segoe UI Light"/>
              </a:rPr>
              <a:t>Configuring data in Dynamics AX</a:t>
            </a:r>
            <a:endParaRPr lang="en-US" sz="3264" spc="-70" dirty="0">
              <a:solidFill>
                <a:srgbClr val="00BCF2"/>
              </a:solidFill>
              <a:latin typeface="Segoe UI Light"/>
            </a:endParaRPr>
          </a:p>
          <a:p>
            <a:r>
              <a:rPr lang="en-US" sz="2448" spc="-70" dirty="0" smtClean="0">
                <a:solidFill>
                  <a:srgbClr val="282828"/>
                </a:solidFill>
                <a:latin typeface="Segoe UI" pitchFamily="34" charset="0"/>
                <a:cs typeface="Segoe UI" pitchFamily="34" charset="0"/>
              </a:rPr>
              <a:t>Data is modeled and imported </a:t>
            </a:r>
            <a:r>
              <a:rPr lang="en-US" sz="2448" spc="-70" dirty="0">
                <a:solidFill>
                  <a:srgbClr val="282828"/>
                </a:solidFill>
                <a:latin typeface="Segoe UI" pitchFamily="34" charset="0"/>
                <a:cs typeface="Segoe UI" pitchFamily="34" charset="0"/>
              </a:rPr>
              <a:t>to Dynamics AX entities for products, categories, pricing, shipping, and taxes.</a:t>
            </a:r>
          </a:p>
        </p:txBody>
      </p:sp>
      <p:sp>
        <p:nvSpPr>
          <p:cNvPr id="40" name="Text Placeholder 4"/>
          <p:cNvSpPr txBox="1">
            <a:spLocks/>
          </p:cNvSpPr>
          <p:nvPr/>
        </p:nvSpPr>
        <p:spPr>
          <a:xfrm>
            <a:off x="3391487" y="2770394"/>
            <a:ext cx="8766854" cy="1221710"/>
          </a:xfrm>
          <a:prstGeom prst="rect">
            <a:avLst/>
          </a:prstGeom>
          <a:solidFill>
            <a:schemeClr val="tx1">
              <a:alpha val="5000"/>
            </a:schemeClr>
          </a:solidFill>
        </p:spPr>
        <p:txBody>
          <a:bodyPr lIns="139741" tIns="0" rIns="2794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0" dirty="0">
                <a:solidFill>
                  <a:srgbClr val="00BCF2"/>
                </a:solidFill>
                <a:latin typeface="Segoe UI Light"/>
              </a:rPr>
              <a:t>Building website UI</a:t>
            </a:r>
          </a:p>
          <a:p>
            <a:r>
              <a:rPr lang="en-US" sz="2448" spc="-70" dirty="0" smtClean="0">
                <a:solidFill>
                  <a:srgbClr val="282828"/>
                </a:solidFill>
                <a:latin typeface="Segoe UI"/>
              </a:rPr>
              <a:t>Create new style </a:t>
            </a:r>
            <a:r>
              <a:rPr lang="en-US" sz="2448" spc="-70" dirty="0">
                <a:solidFill>
                  <a:srgbClr val="282828"/>
                </a:solidFill>
                <a:latin typeface="Segoe UI"/>
              </a:rPr>
              <a:t>sheets and markup to plug into dynamic search driven pages and leverage OOB Dynamics controls.</a:t>
            </a:r>
          </a:p>
        </p:txBody>
      </p:sp>
      <p:sp>
        <p:nvSpPr>
          <p:cNvPr id="41" name="Text Placeholder 4"/>
          <p:cNvSpPr txBox="1">
            <a:spLocks/>
          </p:cNvSpPr>
          <p:nvPr/>
        </p:nvSpPr>
        <p:spPr>
          <a:xfrm>
            <a:off x="3391487" y="4054472"/>
            <a:ext cx="8766854" cy="1110291"/>
          </a:xfrm>
          <a:prstGeom prst="rect">
            <a:avLst/>
          </a:prstGeom>
          <a:solidFill>
            <a:schemeClr val="tx1">
              <a:alpha val="5000"/>
            </a:schemeClr>
          </a:solidFill>
        </p:spPr>
        <p:txBody>
          <a:bodyPr lIns="139741" tIns="0" rIns="2794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3264" spc="-70" dirty="0" smtClean="0">
                <a:solidFill>
                  <a:srgbClr val="00BCF2"/>
                </a:solidFill>
                <a:latin typeface="Segoe UI Light"/>
              </a:rPr>
              <a:t>Commerce runtime customization</a:t>
            </a:r>
            <a:endParaRPr lang="en-GB" sz="3264" spc="-70" dirty="0">
              <a:solidFill>
                <a:srgbClr val="00BCF2"/>
              </a:solidFill>
              <a:latin typeface="Segoe UI Light"/>
            </a:endParaRPr>
          </a:p>
          <a:p>
            <a:r>
              <a:rPr lang="en-GB" sz="2448" spc="-70" dirty="0" smtClean="0">
                <a:solidFill>
                  <a:srgbClr val="282828"/>
                </a:solidFill>
                <a:latin typeface="Segoe UI" pitchFamily="34" charset="0"/>
                <a:cs typeface="Segoe UI" pitchFamily="34" charset="0"/>
              </a:rPr>
              <a:t>Shipping and </a:t>
            </a:r>
            <a:r>
              <a:rPr lang="en-GB" sz="2448" spc="-70" dirty="0">
                <a:solidFill>
                  <a:srgbClr val="282828"/>
                </a:solidFill>
                <a:latin typeface="Segoe UI" pitchFamily="34" charset="0"/>
                <a:cs typeface="Segoe UI" pitchFamily="34" charset="0"/>
              </a:rPr>
              <a:t>payment gateway integration</a:t>
            </a:r>
            <a:r>
              <a:rPr lang="en-GB" sz="2448" spc="-70" dirty="0">
                <a:solidFill>
                  <a:srgbClr val="FFFFFF"/>
                </a:solidFill>
                <a:latin typeface="Segoe UI" pitchFamily="34" charset="0"/>
                <a:cs typeface="Segoe UI" pitchFamily="34" charset="0"/>
              </a:rPr>
              <a:t>.</a:t>
            </a:r>
            <a:endParaRPr lang="en-US" sz="2448" spc="-70" dirty="0">
              <a:solidFill>
                <a:srgbClr val="FFFFFF"/>
              </a:solidFill>
              <a:latin typeface="Segoe UI" pitchFamily="34" charset="0"/>
              <a:cs typeface="Segoe UI" pitchFamily="34" charset="0"/>
            </a:endParaRPr>
          </a:p>
        </p:txBody>
      </p:sp>
      <p:sp>
        <p:nvSpPr>
          <p:cNvPr id="42" name="Text Placeholder 4"/>
          <p:cNvSpPr txBox="1">
            <a:spLocks/>
          </p:cNvSpPr>
          <p:nvPr/>
        </p:nvSpPr>
        <p:spPr>
          <a:xfrm>
            <a:off x="3391487" y="5249882"/>
            <a:ext cx="8766854" cy="1310356"/>
          </a:xfrm>
          <a:prstGeom prst="rect">
            <a:avLst/>
          </a:prstGeom>
          <a:solidFill>
            <a:schemeClr val="tx1">
              <a:alpha val="5000"/>
            </a:schemeClr>
          </a:solidFill>
        </p:spPr>
        <p:txBody>
          <a:bodyPr lIns="139741" tIns="0" rIns="2794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0" dirty="0" smtClean="0">
                <a:solidFill>
                  <a:srgbClr val="00BCF2"/>
                </a:solidFill>
                <a:latin typeface="Segoe UI Light" pitchFamily="34" charset="0"/>
                <a:cs typeface="Segoe UI Light" pitchFamily="34" charset="0"/>
              </a:rPr>
              <a:t>Deployment and topology</a:t>
            </a:r>
            <a:endParaRPr lang="en-US" sz="3264" spc="-70" dirty="0">
              <a:solidFill>
                <a:srgbClr val="00BCF2"/>
              </a:solidFill>
              <a:latin typeface="Segoe UI Light" pitchFamily="34" charset="0"/>
              <a:cs typeface="Segoe UI Light" pitchFamily="34" charset="0"/>
            </a:endParaRPr>
          </a:p>
          <a:p>
            <a:r>
              <a:rPr lang="en-US" sz="2448" spc="-70" dirty="0">
                <a:solidFill>
                  <a:srgbClr val="282828"/>
                </a:solidFill>
                <a:latin typeface="Segoe UI" pitchFamily="34" charset="0"/>
                <a:cs typeface="Segoe UI" pitchFamily="34" charset="0"/>
              </a:rPr>
              <a:t>Deployment of multiple online stores within a single SharePoint farm and localization of resources.</a:t>
            </a:r>
          </a:p>
        </p:txBody>
      </p:sp>
      <p:sp>
        <p:nvSpPr>
          <p:cNvPr id="8" name="Rectangle 7"/>
          <p:cNvSpPr/>
          <p:nvPr/>
        </p:nvSpPr>
        <p:spPr bwMode="auto">
          <a:xfrm>
            <a:off x="595425" y="1486357"/>
            <a:ext cx="2724679" cy="5073881"/>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56" tIns="46578" rIns="93156" bIns="93159" numCol="1" rtlCol="0" anchor="b" anchorCtr="0" compatLnSpc="1">
            <a:prstTxWarp prst="textNoShape">
              <a:avLst/>
            </a:prstTxWarp>
          </a:bodyPr>
          <a:lstStyle/>
          <a:p>
            <a:pPr algn="ctr">
              <a:lnSpc>
                <a:spcPct val="90000"/>
              </a:lnSpc>
            </a:pPr>
            <a:endParaRPr lang="en-US" sz="2040" dirty="0">
              <a:gradFill>
                <a:gsLst>
                  <a:gs pos="0">
                    <a:srgbClr val="FFFFFF"/>
                  </a:gs>
                  <a:gs pos="100000">
                    <a:srgbClr val="FFFFFF"/>
                  </a:gs>
                </a:gsLst>
                <a:lin ang="5400000" scaled="0"/>
              </a:gradFill>
            </a:endParaRPr>
          </a:p>
        </p:txBody>
      </p:sp>
      <p:pic>
        <p:nvPicPr>
          <p:cNvPr id="10" name="Picture 9" descr="\\MAGNUM\Projects\Microsoft\Cloud Power FY12\Design\Icons\PNGs\Optimized.png"/>
          <p:cNvPicPr>
            <a:picLocks noChangeAspect="1" noChangeArrowheads="1"/>
          </p:cNvPicPr>
          <p:nvPr/>
        </p:nvPicPr>
        <p:blipFill>
          <a:blip r:embed="rId3" cstate="print">
            <a:lum bright="100000"/>
          </a:blip>
          <a:srcRect/>
          <a:stretch>
            <a:fillRect/>
          </a:stretch>
        </p:blipFill>
        <p:spPr bwMode="auto">
          <a:xfrm>
            <a:off x="725600" y="4054472"/>
            <a:ext cx="2464328" cy="2464328"/>
          </a:xfrm>
          <a:prstGeom prst="rect">
            <a:avLst/>
          </a:prstGeom>
          <a:noFill/>
        </p:spPr>
      </p:pic>
    </p:spTree>
    <p:extLst>
      <p:ext uri="{BB962C8B-B14F-4D97-AF65-F5344CB8AC3E}">
        <p14:creationId xmlns:p14="http://schemas.microsoft.com/office/powerpoint/2010/main" val="1593101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6363" y="1209973"/>
            <a:ext cx="12542838" cy="2751698"/>
          </a:xfrm>
        </p:spPr>
        <p:txBody>
          <a:bodyPr/>
          <a:lstStyle/>
          <a:p>
            <a:r>
              <a:rPr lang="en-US" dirty="0" smtClean="0"/>
              <a:t>Demo:</a:t>
            </a:r>
            <a:br>
              <a:rPr lang="en-US" dirty="0" smtClean="0"/>
            </a:br>
            <a:r>
              <a:rPr lang="en-US" dirty="0" smtClean="0"/>
              <a:t>Customization</a:t>
            </a:r>
            <a:endParaRPr lang="en-US" dirty="0"/>
          </a:p>
        </p:txBody>
      </p:sp>
      <p:sp>
        <p:nvSpPr>
          <p:cNvPr id="5" name="Text Placeholder 4"/>
          <p:cNvSpPr>
            <a:spLocks noGrp="1"/>
          </p:cNvSpPr>
          <p:nvPr>
            <p:ph type="body" sz="quarter" idx="12"/>
          </p:nvPr>
        </p:nvSpPr>
        <p:spPr/>
        <p:txBody>
          <a:bodyPr/>
          <a:lstStyle/>
          <a:p>
            <a:r>
              <a:rPr lang="en-US" dirty="0" smtClean="0"/>
              <a:t>Meera Mahabala</a:t>
            </a:r>
            <a:endParaRPr lang="en-US" dirty="0"/>
          </a:p>
        </p:txBody>
      </p:sp>
    </p:spTree>
    <p:extLst>
      <p:ext uri="{BB962C8B-B14F-4D97-AF65-F5344CB8AC3E}">
        <p14:creationId xmlns:p14="http://schemas.microsoft.com/office/powerpoint/2010/main" val="1394416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Key Takeaways</a:t>
            </a:r>
            <a:endParaRPr lang="en-US" b="1" dirty="0"/>
          </a:p>
        </p:txBody>
      </p:sp>
      <p:sp>
        <p:nvSpPr>
          <p:cNvPr id="22" name="Text Placeholder 4"/>
          <p:cNvSpPr txBox="1">
            <a:spLocks/>
          </p:cNvSpPr>
          <p:nvPr/>
        </p:nvSpPr>
        <p:spPr>
          <a:xfrm>
            <a:off x="1501576" y="1483838"/>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spc="-71" dirty="0" smtClean="0">
                <a:solidFill>
                  <a:srgbClr val="00BCF2"/>
                </a:solidFill>
                <a:latin typeface="Segoe UI Light"/>
              </a:rPr>
              <a:t>Rich out of the box </a:t>
            </a:r>
            <a:r>
              <a:rPr lang="en-US" spc="-71" dirty="0" smtClean="0">
                <a:gradFill>
                  <a:gsLst>
                    <a:gs pos="0">
                      <a:srgbClr val="505050"/>
                    </a:gs>
                    <a:gs pos="100000">
                      <a:srgbClr val="505050"/>
                    </a:gs>
                  </a:gsLst>
                  <a:lin ang="5400000" scaled="0"/>
                </a:gradFill>
                <a:latin typeface="Segoe UI Light"/>
              </a:rPr>
              <a:t>Ecommerce solution enabled through Microsoft Dynamics and SharePoint 2013 Server</a:t>
            </a:r>
            <a:endParaRPr lang="en-US" spc="-71" dirty="0">
              <a:gradFill>
                <a:gsLst>
                  <a:gs pos="0">
                    <a:srgbClr val="505050"/>
                  </a:gs>
                  <a:gs pos="100000">
                    <a:srgbClr val="505050"/>
                  </a:gs>
                </a:gsLst>
                <a:lin ang="5400000" scaled="0"/>
              </a:gradFill>
              <a:latin typeface="Segoe UI Light"/>
            </a:endParaRPr>
          </a:p>
        </p:txBody>
      </p:sp>
      <p:sp>
        <p:nvSpPr>
          <p:cNvPr id="44" name="Rectangle 43"/>
          <p:cNvSpPr>
            <a:spLocks noChangeAspect="1"/>
          </p:cNvSpPr>
          <p:nvPr/>
        </p:nvSpPr>
        <p:spPr bwMode="auto">
          <a:xfrm>
            <a:off x="531277" y="1483838"/>
            <a:ext cx="970298" cy="9699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49" name="Rectangle 48"/>
          <p:cNvSpPr>
            <a:spLocks noChangeAspect="1"/>
          </p:cNvSpPr>
          <p:nvPr/>
        </p:nvSpPr>
        <p:spPr bwMode="auto">
          <a:xfrm>
            <a:off x="531277" y="2669778"/>
            <a:ext cx="970298" cy="9699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54" name="Rectangle 53"/>
          <p:cNvSpPr>
            <a:spLocks noChangeAspect="1"/>
          </p:cNvSpPr>
          <p:nvPr/>
        </p:nvSpPr>
        <p:spPr bwMode="auto">
          <a:xfrm>
            <a:off x="531277" y="3878713"/>
            <a:ext cx="970298" cy="9699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60" name="Rectangle 59"/>
          <p:cNvSpPr>
            <a:spLocks noChangeAspect="1"/>
          </p:cNvSpPr>
          <p:nvPr/>
        </p:nvSpPr>
        <p:spPr bwMode="auto">
          <a:xfrm>
            <a:off x="531277" y="5087647"/>
            <a:ext cx="970298" cy="9699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40" name="Text Placeholder 4"/>
          <p:cNvSpPr txBox="1">
            <a:spLocks/>
          </p:cNvSpPr>
          <p:nvPr/>
        </p:nvSpPr>
        <p:spPr>
          <a:xfrm>
            <a:off x="1501576" y="2669778"/>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71" dirty="0" smtClean="0">
                <a:gradFill>
                  <a:gsLst>
                    <a:gs pos="0">
                      <a:srgbClr val="505050"/>
                    </a:gs>
                    <a:gs pos="100000">
                      <a:srgbClr val="505050"/>
                    </a:gs>
                  </a:gsLst>
                  <a:lin ang="5400000" scaled="0"/>
                </a:gradFill>
                <a:latin typeface="Segoe UI Light"/>
              </a:rPr>
              <a:t>Ecommerce on Search - “starter” online store </a:t>
            </a:r>
            <a:r>
              <a:rPr lang="en-US" spc="-71" dirty="0" smtClean="0">
                <a:solidFill>
                  <a:srgbClr val="00BCF2"/>
                </a:solidFill>
                <a:latin typeface="Segoe UI Light"/>
              </a:rPr>
              <a:t>leverages</a:t>
            </a:r>
            <a:r>
              <a:rPr lang="en-US" spc="-71" dirty="0" smtClean="0">
                <a:gradFill>
                  <a:gsLst>
                    <a:gs pos="0">
                      <a:srgbClr val="505050"/>
                    </a:gs>
                    <a:gs pos="100000">
                      <a:srgbClr val="505050"/>
                    </a:gs>
                  </a:gsLst>
                  <a:lin ang="5400000" scaled="0"/>
                </a:gradFill>
                <a:latin typeface="Segoe UI Light"/>
              </a:rPr>
              <a:t> core SharePoint 2013 capabilities</a:t>
            </a:r>
            <a:endParaRPr lang="en-US" spc="-71" dirty="0">
              <a:gradFill>
                <a:gsLst>
                  <a:gs pos="0">
                    <a:srgbClr val="505050"/>
                  </a:gs>
                  <a:gs pos="100000">
                    <a:srgbClr val="505050"/>
                  </a:gs>
                </a:gsLst>
                <a:lin ang="5400000" scaled="0"/>
              </a:gradFill>
              <a:latin typeface="Segoe UI Light"/>
            </a:endParaRPr>
          </a:p>
        </p:txBody>
      </p:sp>
      <p:sp>
        <p:nvSpPr>
          <p:cNvPr id="41" name="Text Placeholder 4"/>
          <p:cNvSpPr txBox="1">
            <a:spLocks/>
          </p:cNvSpPr>
          <p:nvPr/>
        </p:nvSpPr>
        <p:spPr>
          <a:xfrm>
            <a:off x="1501576" y="3878713"/>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spc="-71" dirty="0" smtClean="0">
                <a:solidFill>
                  <a:srgbClr val="00BCF2"/>
                </a:solidFill>
                <a:latin typeface="Segoe UI Light"/>
              </a:rPr>
              <a:t>Commerce Runtime</a:t>
            </a:r>
            <a:r>
              <a:rPr lang="en-US" spc="-71" dirty="0" smtClean="0">
                <a:solidFill>
                  <a:srgbClr val="00BCF2"/>
                </a:solidFill>
                <a:latin typeface="Segoe UI Light"/>
              </a:rPr>
              <a:t> </a:t>
            </a:r>
            <a:r>
              <a:rPr lang="en-US" spc="-71" dirty="0" smtClean="0">
                <a:gradFill>
                  <a:gsLst>
                    <a:gs pos="0">
                      <a:srgbClr val="505050"/>
                    </a:gs>
                    <a:gs pos="100000">
                      <a:srgbClr val="505050"/>
                    </a:gs>
                  </a:gsLst>
                  <a:lin ang="5400000" scaled="0"/>
                </a:gradFill>
                <a:latin typeface="Segoe UI Light"/>
              </a:rPr>
              <a:t>enables seamless &amp; symmetrical business logic and workflows</a:t>
            </a:r>
            <a:endParaRPr lang="en-US" spc="-71" dirty="0">
              <a:gradFill>
                <a:gsLst>
                  <a:gs pos="0">
                    <a:srgbClr val="505050"/>
                  </a:gs>
                  <a:gs pos="100000">
                    <a:srgbClr val="505050"/>
                  </a:gs>
                </a:gsLst>
                <a:lin ang="5400000" scaled="0"/>
              </a:gradFill>
              <a:latin typeface="Segoe UI Light"/>
            </a:endParaRPr>
          </a:p>
        </p:txBody>
      </p:sp>
      <p:sp>
        <p:nvSpPr>
          <p:cNvPr id="42" name="Text Placeholder 4"/>
          <p:cNvSpPr txBox="1">
            <a:spLocks/>
          </p:cNvSpPr>
          <p:nvPr/>
        </p:nvSpPr>
        <p:spPr>
          <a:xfrm>
            <a:off x="1501576" y="5087647"/>
            <a:ext cx="10408480" cy="9699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pc="-71" dirty="0" smtClean="0">
                <a:gradFill>
                  <a:gsLst>
                    <a:gs pos="0">
                      <a:srgbClr val="505050"/>
                    </a:gs>
                    <a:gs pos="100000">
                      <a:srgbClr val="505050"/>
                    </a:gs>
                  </a:gsLst>
                  <a:lin ang="5400000" scaled="0"/>
                </a:gradFill>
                <a:latin typeface="Segoe UI Light"/>
              </a:rPr>
              <a:t>Rich </a:t>
            </a:r>
            <a:r>
              <a:rPr lang="en-US" b="1" spc="-71" dirty="0" smtClean="0">
                <a:solidFill>
                  <a:srgbClr val="00BCF2"/>
                </a:solidFill>
                <a:latin typeface="Segoe UI Light"/>
              </a:rPr>
              <a:t>Extensibility across all solution components </a:t>
            </a:r>
            <a:r>
              <a:rPr lang="en-US" spc="-71" dirty="0" smtClean="0">
                <a:gradFill>
                  <a:gsLst>
                    <a:gs pos="0">
                      <a:srgbClr val="505050"/>
                    </a:gs>
                    <a:gs pos="100000">
                      <a:srgbClr val="505050"/>
                    </a:gs>
                  </a:gsLst>
                  <a:lin ang="5400000" scaled="0"/>
                </a:gradFill>
                <a:latin typeface="Segoe UI Light"/>
              </a:rPr>
              <a:t>including Dynamics </a:t>
            </a:r>
            <a:r>
              <a:rPr lang="en-US" spc="-71" dirty="0">
                <a:gradFill>
                  <a:gsLst>
                    <a:gs pos="0">
                      <a:srgbClr val="505050"/>
                    </a:gs>
                    <a:gs pos="100000">
                      <a:srgbClr val="505050"/>
                    </a:gs>
                  </a:gsLst>
                  <a:lin ang="5400000" scaled="0"/>
                </a:gradFill>
                <a:latin typeface="Segoe UI Light"/>
              </a:rPr>
              <a:t>AX, Commerce Runtime services and SharePoint</a:t>
            </a:r>
          </a:p>
        </p:txBody>
      </p:sp>
      <p:pic>
        <p:nvPicPr>
          <p:cNvPr id="18" name="Picture 3" descr="C:\Users\mitchellg\Desktop\Simple_Licensing.png"/>
          <p:cNvPicPr>
            <a:picLocks noChangeAspect="1" noChangeArrowheads="1"/>
          </p:cNvPicPr>
          <p:nvPr/>
        </p:nvPicPr>
        <p:blipFill>
          <a:blip r:embed="rId3" cstate="print">
            <a:lum bright="100000"/>
          </a:blip>
          <a:srcRect/>
          <a:stretch>
            <a:fillRect/>
          </a:stretch>
        </p:blipFill>
        <p:spPr bwMode="auto">
          <a:xfrm>
            <a:off x="693634" y="3978502"/>
            <a:ext cx="770328" cy="770328"/>
          </a:xfrm>
          <a:prstGeom prst="rect">
            <a:avLst/>
          </a:prstGeom>
          <a:noFill/>
        </p:spPr>
      </p:pic>
      <p:pic>
        <p:nvPicPr>
          <p:cNvPr id="21" name="Picture 30" descr="service-based.png"/>
          <p:cNvPicPr>
            <a:picLocks noChangeAspect="1"/>
          </p:cNvPicPr>
          <p:nvPr/>
        </p:nvPicPr>
        <p:blipFill>
          <a:blip r:embed="rId4" cstate="print"/>
          <a:srcRect/>
          <a:stretch>
            <a:fillRect/>
          </a:stretch>
        </p:blipFill>
        <p:spPr bwMode="auto">
          <a:xfrm>
            <a:off x="621051" y="5162337"/>
            <a:ext cx="791500" cy="820526"/>
          </a:xfrm>
          <a:prstGeom prst="rect">
            <a:avLst/>
          </a:prstGeom>
          <a:noFill/>
          <a:ln>
            <a:noFill/>
          </a:ln>
        </p:spPr>
      </p:pic>
      <p:pic>
        <p:nvPicPr>
          <p:cNvPr id="19" name="Picture 18" descr="\\MAGNUM\Projects\Microsoft\Cloud Power FY12\Design\Icons\PNGs\Search.png"/>
          <p:cNvPicPr>
            <a:picLocks noChangeAspect="1" noChangeArrowheads="1"/>
          </p:cNvPicPr>
          <p:nvPr/>
        </p:nvPicPr>
        <p:blipFill>
          <a:blip r:embed="rId5" cstate="print">
            <a:lum bright="100000"/>
          </a:blip>
          <a:srcRect/>
          <a:stretch>
            <a:fillRect/>
          </a:stretch>
        </p:blipFill>
        <p:spPr bwMode="auto">
          <a:xfrm>
            <a:off x="626449" y="2802281"/>
            <a:ext cx="705184" cy="704900"/>
          </a:xfrm>
          <a:prstGeom prst="rect">
            <a:avLst/>
          </a:prstGeom>
          <a:noFill/>
        </p:spPr>
      </p:pic>
      <p:pic>
        <p:nvPicPr>
          <p:cNvPr id="24" name="Picture 8" descr="\\MAGNUM\Projects\Microsoft\Cloud Power FY12\Design\Icons\PNGs\Cross Platform.png"/>
          <p:cNvPicPr>
            <a:picLocks noChangeAspect="1" noChangeArrowheads="1"/>
          </p:cNvPicPr>
          <p:nvPr/>
        </p:nvPicPr>
        <p:blipFill>
          <a:blip r:embed="rId6" cstate="print">
            <a:lum bright="100000"/>
          </a:blip>
          <a:srcRect/>
          <a:stretch>
            <a:fillRect/>
          </a:stretch>
        </p:blipFill>
        <p:spPr bwMode="auto">
          <a:xfrm>
            <a:off x="543789" y="1647702"/>
            <a:ext cx="904698" cy="642178"/>
          </a:xfrm>
          <a:prstGeom prst="rect">
            <a:avLst/>
          </a:prstGeom>
          <a:noFill/>
        </p:spPr>
      </p:pic>
    </p:spTree>
    <p:extLst>
      <p:ext uri="{BB962C8B-B14F-4D97-AF65-F5344CB8AC3E}">
        <p14:creationId xmlns:p14="http://schemas.microsoft.com/office/powerpoint/2010/main" val="3364117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4" grpId="0" animBg="1"/>
      <p:bldP spid="49" grpId="0" animBg="1"/>
      <p:bldP spid="54" grpId="0" animBg="1"/>
      <p:bldP spid="60" grpId="0" animBg="1"/>
      <p:bldP spid="40" grpId="0" animBg="1"/>
      <p:bldP spid="41" grpId="0" animBg="1"/>
      <p:bldP spid="4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274637" y="1581487"/>
            <a:ext cx="11887200" cy="5207579"/>
          </a:xfrm>
          <a:prstGeom prst="rect">
            <a:avLst/>
          </a:prstGeom>
        </p:spPr>
        <p:txBody>
          <a:bodyPr/>
          <a:lstStyle/>
          <a:p>
            <a:r>
              <a:rPr lang="en-US" dirty="0" smtClean="0"/>
              <a:t>Microsoft </a:t>
            </a:r>
            <a:r>
              <a:rPr lang="en-US" dirty="0"/>
              <a:t>Partner network</a:t>
            </a:r>
          </a:p>
          <a:p>
            <a:r>
              <a:rPr lang="en-US" sz="3600" dirty="0">
                <a:hlinkClick r:id="rId3"/>
              </a:rPr>
              <a:t>http://</a:t>
            </a:r>
            <a:r>
              <a:rPr lang="en-US" sz="3600" dirty="0" smtClean="0">
                <a:hlinkClick r:id="rId3"/>
              </a:rPr>
              <a:t>www.microsoft.com/en-us/dynamics/default.aspx</a:t>
            </a:r>
            <a:endParaRPr lang="en-US" sz="3600" dirty="0" smtClean="0"/>
          </a:p>
          <a:p>
            <a:r>
              <a:rPr lang="en-US" dirty="0" smtClean="0"/>
              <a:t>IT Pro documentation  </a:t>
            </a:r>
          </a:p>
          <a:p>
            <a:r>
              <a:rPr lang="en-US" sz="3600" u="sng" dirty="0" smtClean="0">
                <a:solidFill>
                  <a:schemeClr val="tx1"/>
                </a:solidFill>
                <a:hlinkClick r:id="rId4"/>
              </a:rPr>
              <a:t>http</a:t>
            </a:r>
            <a:r>
              <a:rPr lang="en-US" sz="3600" u="sng" dirty="0">
                <a:solidFill>
                  <a:schemeClr val="tx1"/>
                </a:solidFill>
                <a:hlinkClick r:id="rId4"/>
              </a:rPr>
              <a:t>://</a:t>
            </a:r>
            <a:r>
              <a:rPr lang="en-US" sz="3600" u="sng" dirty="0" smtClean="0">
                <a:solidFill>
                  <a:schemeClr val="tx1"/>
                </a:solidFill>
                <a:hlinkClick r:id="rId4"/>
              </a:rPr>
              <a:t>technet.microsoft.com/EN-US/library/jj710398.aspx</a:t>
            </a:r>
            <a:endParaRPr lang="en-US" sz="3600" dirty="0" smtClean="0">
              <a:solidFill>
                <a:schemeClr val="tx1"/>
              </a:solidFill>
            </a:endParaRPr>
          </a:p>
          <a:p>
            <a:r>
              <a:rPr lang="en-US" dirty="0" smtClean="0"/>
              <a:t>Developer documentation  </a:t>
            </a:r>
          </a:p>
          <a:p>
            <a:r>
              <a:rPr lang="en-US" sz="3600" dirty="0">
                <a:hlinkClick r:id="rId5"/>
              </a:rPr>
              <a:t>http://</a:t>
            </a:r>
            <a:r>
              <a:rPr lang="en-US" sz="3600" dirty="0" smtClean="0">
                <a:hlinkClick r:id="rId5"/>
              </a:rPr>
              <a:t>msdn.microsoft.com/en-us/library/jj710398.aspx</a:t>
            </a:r>
            <a:endParaRPr lang="en-US" sz="3600" dirty="0" smtClean="0"/>
          </a:p>
          <a:p>
            <a:r>
              <a:rPr lang="en-US" sz="3600" dirty="0" smtClean="0"/>
              <a:t>Questions : Email </a:t>
            </a:r>
            <a:r>
              <a:rPr lang="en-US" sz="3600" dirty="0">
                <a:ln w="0"/>
                <a:solidFill>
                  <a:schemeClr val="accent2"/>
                </a:solidFill>
              </a:rPr>
              <a:t>dynamicsretail@microsoft.com</a:t>
            </a:r>
          </a:p>
        </p:txBody>
      </p:sp>
      <p:sp>
        <p:nvSpPr>
          <p:cNvPr id="5" name="Title 3"/>
          <p:cNvSpPr>
            <a:spLocks noGrp="1"/>
          </p:cNvSpPr>
          <p:nvPr>
            <p:ph type="title"/>
          </p:nvPr>
        </p:nvSpPr>
        <p:spPr>
          <a:xfrm>
            <a:off x="274639" y="295274"/>
            <a:ext cx="11889564" cy="917575"/>
          </a:xfrm>
        </p:spPr>
        <p:txBody>
          <a:bodyPr/>
          <a:lstStyle/>
          <a:p>
            <a:r>
              <a:rPr lang="en-US" b="1" dirty="0" smtClean="0"/>
              <a:t>Getting Started</a:t>
            </a:r>
            <a:endParaRPr lang="en-US" b="1" dirty="0"/>
          </a:p>
        </p:txBody>
      </p:sp>
    </p:spTree>
    <p:extLst>
      <p:ext uri="{BB962C8B-B14F-4D97-AF65-F5344CB8AC3E}">
        <p14:creationId xmlns:p14="http://schemas.microsoft.com/office/powerpoint/2010/main" val="378515027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a:t>
            </a:r>
            <a:r>
              <a:rPr lang="en-US" sz="2000" spc="-70" smtClean="0">
                <a:solidFill>
                  <a:srgbClr val="0072C6"/>
                </a:solidFill>
              </a:rPr>
              <a:t>Search</a:t>
            </a:r>
            <a:r>
              <a:rPr lang="en-US" sz="2000" spc="-70" smtClean="0">
                <a:solidFill>
                  <a:srgbClr val="505050"/>
                </a:solidFill>
              </a:rPr>
              <a:t> </a:t>
            </a:r>
            <a:r>
              <a:rPr lang="en-US" sz="2000" spc="-70" smtClean="0">
                <a:solidFill>
                  <a:srgbClr val="0072C6"/>
                </a:solidFill>
              </a:rPr>
              <a:t>booth’s </a:t>
            </a:r>
            <a:r>
              <a:rPr lang="en-US" sz="2000" spc="-70" smtClean="0">
                <a:solidFill>
                  <a:srgbClr val="505050"/>
                </a:solidFill>
              </a:rPr>
              <a:t>&amp; </a:t>
            </a:r>
            <a:r>
              <a:rPr lang="en-US" sz="2000" spc="-70" dirty="0" smtClean="0">
                <a:solidFill>
                  <a:srgbClr val="505050"/>
                </a:solidFill>
              </a:rPr>
              <a:t>Search tables at </a:t>
            </a:r>
            <a:r>
              <a:rPr lang="en-US" sz="2000" spc="-70" dirty="0" smtClean="0">
                <a:solidFill>
                  <a:srgbClr val="0072C6"/>
                </a:solidFill>
              </a:rPr>
              <a:t>Asks the Experts </a:t>
            </a:r>
            <a:r>
              <a:rPr lang="en-US" sz="2000" spc="-70" dirty="0" smtClean="0">
                <a:solidFill>
                  <a:srgbClr val="505050"/>
                </a:solidFill>
              </a:rPr>
              <a:t>WED @6:15!</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265237" y="525462"/>
          <a:ext cx="10287000" cy="5486404"/>
        </p:xfrm>
        <a:graphic>
          <a:graphicData uri="http://schemas.openxmlformats.org/drawingml/2006/table">
            <a:tbl>
              <a:tblPr firstRow="1">
                <a:tableStyleId>{2D5ABB26-0587-4C30-8999-92F81FD0307C}</a:tableStyleId>
              </a:tblPr>
              <a:tblGrid>
                <a:gridCol w="6536238"/>
                <a:gridCol w="1106820"/>
                <a:gridCol w="1440867"/>
                <a:gridCol w="1203075"/>
              </a:tblGrid>
              <a:tr h="391886">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391886">
                <a:tc>
                  <a:txBody>
                    <a:bodyPr/>
                    <a:lstStyle/>
                    <a:p>
                      <a:r>
                        <a:rPr lang="en-US" sz="1400" dirty="0" smtClean="0">
                          <a:solidFill>
                            <a:schemeClr val="tx2"/>
                          </a:solidFill>
                          <a:hlinkClick r:id="rId2"/>
                        </a:rPr>
                        <a:t>Develop Advanced Search-Driven SharePoint 2013 Apps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I, J</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Tue</a:t>
                      </a:r>
                      <a:r>
                        <a:rPr lang="en-GB" sz="1400" kern="1200" baseline="0" dirty="0" smtClean="0">
                          <a:solidFill>
                            <a:schemeClr val="dk1"/>
                          </a:solidFill>
                          <a:latin typeface="+mn-lt"/>
                          <a:ea typeface="+mn-ea"/>
                          <a:cs typeface="+mn-cs"/>
                        </a:rPr>
                        <a:t> 1:45pm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3"/>
                        </a:rPr>
                        <a:t>Best practices for Hybrid Search deployments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SPC306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4"/>
                        </a:rPr>
                        <a:t>SharePoint 2013 Search Analytics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SPC340</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M, N</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mn-ea"/>
                          <a:cs typeface="+mn-cs"/>
                        </a:rPr>
                        <a:t>Wed</a:t>
                      </a:r>
                      <a:r>
                        <a:rPr lang="en-GB" sz="1400" kern="1200" baseline="0" dirty="0" smtClean="0">
                          <a:solidFill>
                            <a:schemeClr val="tx1"/>
                          </a:solidFill>
                          <a:latin typeface="+mn-lt"/>
                          <a:ea typeface="+mn-ea"/>
                          <a:cs typeface="+mn-cs"/>
                        </a:rPr>
                        <a:t> 9:00am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5"/>
                        </a:rPr>
                        <a:t>How to manage and troubleshoot Search: A practical guide</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Veronese 2401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10:45am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6"/>
                        </a:rPr>
                        <a:t>6 Proven Steps to Get the Best Out of Search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7"/>
                        </a:rPr>
                        <a:t>Best practices for Information Architecture and Enterprise Search</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8"/>
                        </a:rPr>
                        <a:t>Search content enrichment and extensibility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SCP414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K, L </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9"/>
                        </a:rPr>
                        <a:t>Customizing Search experiences with Azure Hosted Data and Bing Maps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SPC321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0"/>
                        </a:rPr>
                        <a:t>Futuristic Search applications using Kinect and Yammer!</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1"/>
                        </a:rPr>
                        <a:t>Search architecture and sizing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hlinkClick r:id="rId12"/>
                        </a:rPr>
                        <a:t>Effective Search deployment and operations in SharePoint 2013</a:t>
                      </a:r>
                      <a:r>
                        <a:rPr lang="en-US" sz="1400" dirty="0" smtClean="0">
                          <a:solidFill>
                            <a:schemeClr val="tx2"/>
                          </a:solidFill>
                        </a:rPr>
                        <a:t> </a:t>
                      </a:r>
                      <a:endParaRPr lang="en-US" sz="1400" b="0" kern="1200" dirty="0">
                        <a:solidFill>
                          <a:schemeClr val="tx2"/>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SPC360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3"/>
                        </a:rPr>
                        <a:t>SharePoint 2013 Search display templates and query rules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SPC322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9:00am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2"/>
                          </a:solidFill>
                          <a:hlinkClick r:id="rId14"/>
                        </a:rPr>
                        <a:t>Managing Search Relevance in SharePoint 2013 and O365</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12:00pm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rot="16200000">
            <a:off x="-1671544" y="2839191"/>
            <a:ext cx="4672626"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rgbClr val="0072C6"/>
                </a:solidFill>
              </a:rPr>
              <a:t>Search Related Sessions</a:t>
            </a:r>
          </a:p>
        </p:txBody>
      </p:sp>
    </p:spTree>
    <p:extLst>
      <p:ext uri="{BB962C8B-B14F-4D97-AF65-F5344CB8AC3E}">
        <p14:creationId xmlns:p14="http://schemas.microsoft.com/office/powerpoint/2010/main" val="101678257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E-Commerce Solutions with Dynamics for Retail &amp; SharePoint 2013</a:t>
            </a:r>
            <a:endParaRPr lang="en-US" sz="4000" dirty="0"/>
          </a:p>
        </p:txBody>
      </p:sp>
      <p:sp>
        <p:nvSpPr>
          <p:cNvPr id="5" name="Text Placeholder 4"/>
          <p:cNvSpPr>
            <a:spLocks noGrp="1"/>
          </p:cNvSpPr>
          <p:nvPr>
            <p:ph type="body" sz="quarter" idx="14"/>
          </p:nvPr>
        </p:nvSpPr>
        <p:spPr/>
        <p:txBody>
          <a:bodyPr/>
          <a:lstStyle/>
          <a:p>
            <a:r>
              <a:rPr lang="en-US" dirty="0" smtClean="0"/>
              <a:t>Meera Mahabala</a:t>
            </a:r>
          </a:p>
          <a:p>
            <a:r>
              <a:rPr lang="en-US" dirty="0" smtClean="0"/>
              <a:t>Senior Program Manager</a:t>
            </a:r>
          </a:p>
          <a:p>
            <a:r>
              <a:rPr lang="en-US" dirty="0" smtClean="0"/>
              <a:t>Microsoft Corporation</a:t>
            </a:r>
            <a:endParaRPr lang="en-US" dirty="0"/>
          </a:p>
        </p:txBody>
      </p:sp>
      <p:sp>
        <p:nvSpPr>
          <p:cNvPr id="2" name="Text Placeholder 1"/>
          <p:cNvSpPr>
            <a:spLocks noGrp="1"/>
          </p:cNvSpPr>
          <p:nvPr>
            <p:ph type="body" sz="quarter" idx="15"/>
          </p:nvPr>
        </p:nvSpPr>
        <p:spPr>
          <a:xfrm>
            <a:off x="8800211" y="1590086"/>
            <a:ext cx="1600200" cy="433965"/>
          </a:xfrm>
        </p:spPr>
        <p:txBody>
          <a:bodyPr/>
          <a:lstStyle/>
          <a:p>
            <a:r>
              <a:rPr lang="en-US" dirty="0" smtClean="0"/>
              <a:t>SPC359</a:t>
            </a:r>
          </a:p>
        </p:txBody>
      </p:sp>
    </p:spTree>
    <p:extLst>
      <p:ext uri="{BB962C8B-B14F-4D97-AF65-F5344CB8AC3E}">
        <p14:creationId xmlns:p14="http://schemas.microsoft.com/office/powerpoint/2010/main" val="1770679560"/>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solidFill>
                  <a:srgbClr val="505050"/>
                </a:solidFill>
              </a:rPr>
              <a:t>S</a:t>
            </a:r>
            <a:r>
              <a:rPr lang="en-US" sz="2000" spc="-70" dirty="0" smtClean="0">
                <a:solidFill>
                  <a:srgbClr val="505050"/>
                </a:solidFill>
              </a:rPr>
              <a:t>ee you at the </a:t>
            </a:r>
            <a:r>
              <a:rPr lang="en-US" sz="2000" spc="-70" dirty="0" smtClean="0">
                <a:solidFill>
                  <a:srgbClr val="0072C6"/>
                </a:solidFill>
              </a:rPr>
              <a:t>Sites &amp; </a:t>
            </a:r>
            <a:r>
              <a:rPr lang="en-US" sz="2000" spc="-70" smtClean="0">
                <a:solidFill>
                  <a:srgbClr val="0072C6"/>
                </a:solidFill>
              </a:rPr>
              <a:t>Portal booth’s </a:t>
            </a:r>
            <a:r>
              <a:rPr lang="en-US" sz="2000" spc="-70" dirty="0" smtClean="0">
                <a:solidFill>
                  <a:srgbClr val="505050"/>
                </a:solidFill>
              </a:rPr>
              <a:t>&amp; tables at </a:t>
            </a:r>
            <a:r>
              <a:rPr lang="en-US" sz="2000" spc="-70" dirty="0" smtClean="0">
                <a:solidFill>
                  <a:srgbClr val="0072C6"/>
                </a:solidFill>
              </a:rPr>
              <a:t>Asks the Experts </a:t>
            </a:r>
            <a:r>
              <a:rPr lang="en-US" sz="2000" spc="-70" dirty="0" smtClean="0">
                <a:solidFill>
                  <a:srgbClr val="505050"/>
                </a:solidFill>
              </a:rPr>
              <a:t>WED @6:15!</a:t>
            </a:r>
            <a:endParaRPr lang="en-US" sz="2000" spc="-70" dirty="0">
              <a:solidFill>
                <a:srgbClr val="505050"/>
              </a:solidFill>
            </a:endParaRPr>
          </a:p>
        </p:txBody>
      </p:sp>
      <p:graphicFrame>
        <p:nvGraphicFramePr>
          <p:cNvPr id="7" name="Table 6"/>
          <p:cNvGraphicFramePr>
            <a:graphicFrameLocks noGrp="1"/>
          </p:cNvGraphicFramePr>
          <p:nvPr>
            <p:extLst/>
          </p:nvPr>
        </p:nvGraphicFramePr>
        <p:xfrm>
          <a:off x="1265237" y="525462"/>
          <a:ext cx="10287000" cy="5497286"/>
        </p:xfrm>
        <a:graphic>
          <a:graphicData uri="http://schemas.openxmlformats.org/drawingml/2006/table">
            <a:tbl>
              <a:tblPr firstRow="1">
                <a:tableStyleId>{2D5ABB26-0587-4C30-8999-92F81FD0307C}</a:tableStyleId>
              </a:tblPr>
              <a:tblGrid>
                <a:gridCol w="6536238"/>
                <a:gridCol w="1106820"/>
                <a:gridCol w="1440867"/>
                <a:gridCol w="1203075"/>
              </a:tblGrid>
              <a:tr h="391886">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391886">
                <a:tc>
                  <a:txBody>
                    <a:bodyPr/>
                    <a:lstStyle/>
                    <a:p>
                      <a:r>
                        <a:rPr lang="en-US" sz="1400" dirty="0" smtClean="0">
                          <a:hlinkClick r:id="rId2"/>
                        </a:rPr>
                        <a:t>Trends in Designing Portals for SharePoint 2013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SPC2013</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M, N</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a:t>
                      </a:r>
                      <a:r>
                        <a:rPr lang="en-GB" sz="1400" kern="1200" baseline="0" dirty="0" smtClean="0">
                          <a:solidFill>
                            <a:schemeClr val="dk1"/>
                          </a:solidFill>
                          <a:latin typeface="+mn-lt"/>
                          <a:ea typeface="+mn-ea"/>
                          <a:cs typeface="+mn-cs"/>
                        </a:rPr>
                        <a:t> 3:45pm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3"/>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9:00am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4"/>
                        </a:rPr>
                        <a:t>Search-driven publishing for Intranet Portals in SharePoint Online</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SPC337</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Murano</a:t>
                      </a:r>
                      <a:r>
                        <a:rPr lang="en-US" sz="1400" dirty="0" smtClean="0"/>
                        <a:t> 3201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mn-ea"/>
                          <a:cs typeface="+mn-cs"/>
                        </a:rPr>
                        <a:t>Tue</a:t>
                      </a:r>
                      <a:r>
                        <a:rPr lang="en-GB" sz="1400" kern="1200" baseline="0" dirty="0" smtClean="0">
                          <a:solidFill>
                            <a:schemeClr val="tx1"/>
                          </a:solidFill>
                          <a:latin typeface="+mn-lt"/>
                          <a:ea typeface="+mn-ea"/>
                          <a:cs typeface="+mn-cs"/>
                        </a:rPr>
                        <a:t> 1:45pm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5"/>
                        </a:rPr>
                        <a:t>The SharePointConference.com Site: From Sketch to Launch to Live!</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SPC224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Veronese 2401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6"/>
                        </a:rPr>
                        <a:t>Adjust the perspective with responsive designs for SharePoint</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O, P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7"/>
                        </a:rPr>
                        <a:t>Branding Internet facing web sites with SharePoint in the cloud</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8"/>
                        </a:rPr>
                        <a:t>Building a Modern Portal in 75 Minutes!</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SCP399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9"/>
                        </a:rPr>
                        <a:t>SharePoint 2013 Powering Web Sites and Mobile Apps</a:t>
                      </a:r>
                      <a:r>
                        <a:rPr lang="en-US" sz="1400" dirty="0" smtClean="0"/>
                        <a:t> </a:t>
                      </a:r>
                      <a:endParaRPr lang="en-US" sz="1400" b="1"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10:45am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10"/>
                        </a:rPr>
                        <a:t>Deliver adaptive and personalized experiences for your SharePoint 2013 sites</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SPC228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11"/>
                        </a:rPr>
                        <a:t>E-commerce solutions with Dynamics for Retail &amp; SharePoint 2013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SPC359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hlinkClick r:id="rId12"/>
                        </a:rPr>
                        <a:t>SharePoint Online Performance – Designing your Pages to be Fast</a:t>
                      </a:r>
                      <a:r>
                        <a:rPr lang="en-US" sz="1400" dirty="0" smtClean="0"/>
                        <a: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SPC3993</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402768">
                <a:tc>
                  <a:txBody>
                    <a:bodyPr/>
                    <a:lstStyle/>
                    <a:p>
                      <a:r>
                        <a:rPr lang="en-US" sz="1400" dirty="0" smtClean="0">
                          <a:hlinkClick r:id="rId13"/>
                        </a:rPr>
                        <a:t>Azure </a:t>
                      </a:r>
                      <a:r>
                        <a:rPr lang="en-US" sz="1400" dirty="0" err="1" smtClean="0">
                          <a:hlinkClick r:id="rId13"/>
                        </a:rPr>
                        <a:t>IaaS</a:t>
                      </a:r>
                      <a:r>
                        <a:rPr lang="en-US" sz="1400" dirty="0" smtClean="0">
                          <a:hlinkClick r:id="rId13"/>
                        </a:rPr>
                        <a:t> and SharePoint 2013 WCM - better together!</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10:30am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hlinkClick r:id="rId14"/>
                        </a:rPr>
                        <a:t>The strategy behind building a successful social intranet</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Lando</a:t>
                      </a:r>
                      <a:r>
                        <a:rPr lang="en-US" sz="1400" dirty="0" smtClean="0"/>
                        <a:t> 4204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12:00pm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rot="16200000">
            <a:off x="-2385039" y="2839191"/>
            <a:ext cx="6099619"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rgbClr val="0072C6"/>
                </a:solidFill>
              </a:rPr>
              <a:t>Sites &amp; Portals Related Sessions</a:t>
            </a:r>
          </a:p>
        </p:txBody>
      </p:sp>
    </p:spTree>
    <p:extLst>
      <p:ext uri="{BB962C8B-B14F-4D97-AF65-F5344CB8AC3E}">
        <p14:creationId xmlns:p14="http://schemas.microsoft.com/office/powerpoint/2010/main" val="206485252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754818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88113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6" y="237093"/>
            <a:ext cx="13127660" cy="762786"/>
          </a:xfrm>
        </p:spPr>
        <p:txBody>
          <a:bodyPr/>
          <a:lstStyle/>
          <a:p>
            <a:r>
              <a:rPr lang="en-US" dirty="0" smtClean="0"/>
              <a:t>Today’s agenda</a:t>
            </a:r>
            <a:endParaRPr lang="en-US" sz="4080" dirty="0"/>
          </a:p>
        </p:txBody>
      </p:sp>
      <p:sp>
        <p:nvSpPr>
          <p:cNvPr id="22" name="Text Placeholder 4"/>
          <p:cNvSpPr txBox="1">
            <a:spLocks/>
          </p:cNvSpPr>
          <p:nvPr/>
        </p:nvSpPr>
        <p:spPr>
          <a:xfrm>
            <a:off x="122237" y="1486336"/>
            <a:ext cx="12036104" cy="1221710"/>
          </a:xfrm>
          <a:prstGeom prst="rect">
            <a:avLst/>
          </a:prstGeom>
          <a:solidFill>
            <a:schemeClr val="tx1">
              <a:alpha val="5000"/>
            </a:schemeClr>
          </a:solidFill>
        </p:spPr>
        <p:txBody>
          <a:bodyPr lIns="139741" tIns="0" rIns="2794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0" dirty="0" smtClean="0">
                <a:solidFill>
                  <a:srgbClr val="00188F"/>
                </a:solidFill>
                <a:latin typeface="Segoe UI Light"/>
              </a:rPr>
              <a:t>Overview of Dynamics for E-Commerce</a:t>
            </a:r>
            <a:endParaRPr lang="en-US" sz="3264" spc="-70" dirty="0">
              <a:solidFill>
                <a:srgbClr val="00188F"/>
              </a:solidFill>
              <a:latin typeface="Segoe UI Light"/>
            </a:endParaRPr>
          </a:p>
        </p:txBody>
      </p:sp>
      <p:sp>
        <p:nvSpPr>
          <p:cNvPr id="40" name="Text Placeholder 4"/>
          <p:cNvSpPr txBox="1">
            <a:spLocks/>
          </p:cNvSpPr>
          <p:nvPr/>
        </p:nvSpPr>
        <p:spPr>
          <a:xfrm>
            <a:off x="122237" y="2770394"/>
            <a:ext cx="12036104" cy="1221710"/>
          </a:xfrm>
          <a:prstGeom prst="rect">
            <a:avLst/>
          </a:prstGeom>
          <a:solidFill>
            <a:schemeClr val="tx1">
              <a:alpha val="5000"/>
            </a:schemeClr>
          </a:solidFill>
        </p:spPr>
        <p:txBody>
          <a:bodyPr lIns="139741" tIns="0" rIns="2794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0" dirty="0" smtClean="0">
                <a:solidFill>
                  <a:srgbClr val="00188F"/>
                </a:solidFill>
                <a:latin typeface="Segoe UI Light"/>
              </a:rPr>
              <a:t>Demo of the features and capabilities</a:t>
            </a:r>
            <a:endParaRPr lang="en-US" sz="2448" spc="-70" dirty="0">
              <a:solidFill>
                <a:srgbClr val="505050"/>
              </a:solidFill>
              <a:latin typeface="Segoe UI"/>
            </a:endParaRPr>
          </a:p>
        </p:txBody>
      </p:sp>
      <p:sp>
        <p:nvSpPr>
          <p:cNvPr id="41" name="Text Placeholder 4"/>
          <p:cNvSpPr txBox="1">
            <a:spLocks/>
          </p:cNvSpPr>
          <p:nvPr/>
        </p:nvSpPr>
        <p:spPr>
          <a:xfrm>
            <a:off x="122237" y="4054472"/>
            <a:ext cx="12036104" cy="1110291"/>
          </a:xfrm>
          <a:prstGeom prst="rect">
            <a:avLst/>
          </a:prstGeom>
          <a:solidFill>
            <a:schemeClr val="tx1">
              <a:alpha val="5000"/>
            </a:schemeClr>
          </a:solidFill>
        </p:spPr>
        <p:txBody>
          <a:bodyPr lIns="139741" tIns="0" rIns="2794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3264" spc="-70" dirty="0">
                <a:solidFill>
                  <a:srgbClr val="00188F"/>
                </a:solidFill>
                <a:latin typeface="Segoe UI Light"/>
              </a:rPr>
              <a:t>Extensibility architecture.</a:t>
            </a:r>
            <a:endParaRPr lang="en-US" sz="3264" spc="-70" dirty="0">
              <a:solidFill>
                <a:srgbClr val="00188F"/>
              </a:solidFill>
              <a:latin typeface="Segoe UI Light"/>
            </a:endParaRPr>
          </a:p>
        </p:txBody>
      </p:sp>
      <p:sp>
        <p:nvSpPr>
          <p:cNvPr id="42" name="Text Placeholder 4"/>
          <p:cNvSpPr txBox="1">
            <a:spLocks/>
          </p:cNvSpPr>
          <p:nvPr/>
        </p:nvSpPr>
        <p:spPr>
          <a:xfrm>
            <a:off x="122237" y="5249882"/>
            <a:ext cx="12036104" cy="1310356"/>
          </a:xfrm>
          <a:prstGeom prst="rect">
            <a:avLst/>
          </a:prstGeom>
          <a:solidFill>
            <a:schemeClr val="tx1">
              <a:alpha val="5000"/>
            </a:schemeClr>
          </a:solidFill>
        </p:spPr>
        <p:txBody>
          <a:bodyPr lIns="139741" tIns="0" rIns="2794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0" dirty="0" smtClean="0">
                <a:solidFill>
                  <a:srgbClr val="00188F"/>
                </a:solidFill>
                <a:latin typeface="Segoe UI Light" pitchFamily="34" charset="0"/>
                <a:cs typeface="Segoe UI Light" pitchFamily="34" charset="0"/>
              </a:rPr>
              <a:t>Demo and review</a:t>
            </a:r>
            <a:endParaRPr lang="en-US" sz="3264" spc="-70" dirty="0">
              <a:solidFill>
                <a:srgbClr val="00188F"/>
              </a:solidFill>
              <a:latin typeface="Segoe UI Light" pitchFamily="34" charset="0"/>
              <a:cs typeface="Segoe UI Light" pitchFamily="34" charset="0"/>
            </a:endParaRPr>
          </a:p>
        </p:txBody>
      </p:sp>
    </p:spTree>
    <p:extLst>
      <p:ext uri="{BB962C8B-B14F-4D97-AF65-F5344CB8AC3E}">
        <p14:creationId xmlns:p14="http://schemas.microsoft.com/office/powerpoint/2010/main" val="2468848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62375" y="410749"/>
            <a:ext cx="7282235" cy="2760172"/>
            <a:chOff x="1080186" y="1163375"/>
            <a:chExt cx="10034932" cy="4832171"/>
          </a:xfrm>
        </p:grpSpPr>
        <p:grpSp>
          <p:nvGrpSpPr>
            <p:cNvPr id="67" name="Group 66"/>
            <p:cNvGrpSpPr/>
            <p:nvPr/>
          </p:nvGrpSpPr>
          <p:grpSpPr>
            <a:xfrm>
              <a:off x="1080186" y="1163476"/>
              <a:ext cx="3279994" cy="4832070"/>
              <a:chOff x="906111" y="1104900"/>
              <a:chExt cx="2291722" cy="4026725"/>
            </a:xfrm>
          </p:grpSpPr>
          <p:sp>
            <p:nvSpPr>
              <p:cNvPr id="68" name="white gradient"/>
              <p:cNvSpPr/>
              <p:nvPr/>
            </p:nvSpPr>
            <p:spPr>
              <a:xfrm>
                <a:off x="906111" y="1104900"/>
                <a:ext cx="2291722" cy="601832"/>
              </a:xfrm>
              <a:prstGeom prst="rect">
                <a:avLst/>
              </a:prstGeom>
              <a:solidFill>
                <a:srgbClr val="00B0F0"/>
              </a:solidFill>
              <a:ln w="3175" cap="rnd">
                <a:noFill/>
                <a:headEnd type="none" w="lg" len="med"/>
                <a:tailEnd type="oval"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399" tIns="45700" rIns="91399" bIns="45700" numCol="1" spcCol="0" rtlCol="0" fromWordArt="0" anchor="ctr" anchorCtr="0" forceAA="0" compatLnSpc="1">
                <a:prstTxWarp prst="textNoShape">
                  <a:avLst/>
                </a:prstTxWarp>
                <a:noAutofit/>
              </a:bodyPr>
              <a:lstStyle/>
              <a:p>
                <a:pPr algn="ctr" defTabSz="827994"/>
                <a:r>
                  <a:rPr lang="en-US" dirty="0" smtClean="0">
                    <a:solidFill>
                      <a:srgbClr val="FFFFFF">
                        <a:alpha val="99000"/>
                      </a:srgbClr>
                    </a:solidFill>
                    <a:ea typeface="Segoe UI" pitchFamily="34" charset="0"/>
                    <a:cs typeface="Segoe UI" pitchFamily="34" charset="0"/>
                  </a:rPr>
                  <a:t>Personal</a:t>
                </a:r>
                <a:endParaRPr lang="en-US" dirty="0">
                  <a:solidFill>
                    <a:srgbClr val="FFFFFF">
                      <a:alpha val="99000"/>
                    </a:srgbClr>
                  </a:solidFill>
                  <a:ea typeface="Segoe UI" pitchFamily="34" charset="0"/>
                  <a:cs typeface="Segoe UI" pitchFamily="34" charset="0"/>
                </a:endParaRPr>
              </a:p>
            </p:txBody>
          </p:sp>
          <p:sp>
            <p:nvSpPr>
              <p:cNvPr id="69" name="Content Placeholder 4"/>
              <p:cNvSpPr txBox="1">
                <a:spLocks/>
              </p:cNvSpPr>
              <p:nvPr/>
            </p:nvSpPr>
            <p:spPr>
              <a:xfrm>
                <a:off x="906111" y="3642940"/>
                <a:ext cx="2291722" cy="1488685"/>
              </a:xfrm>
              <a:prstGeom prst="rect">
                <a:avLst/>
              </a:prstGeom>
              <a:solidFill>
                <a:srgbClr val="00B0F0"/>
              </a:solidFill>
            </p:spPr>
            <p:txBody>
              <a:bodyPr anchor="ctr"/>
              <a:lstStyle>
                <a:lvl1pPr marL="231775" indent="-231775" algn="l" defTabSz="914400" rtl="0" eaLnBrk="1" latinLnBrk="0" hangingPunct="1">
                  <a:spcBef>
                    <a:spcPct val="20000"/>
                  </a:spcBef>
                  <a:buClr>
                    <a:srgbClr val="397FBB"/>
                  </a:buClr>
                  <a:buSzPct val="105000"/>
                  <a:buFontTx/>
                  <a:buBlip>
                    <a:blip r:embed="rId3"/>
                  </a:buBlip>
                  <a:defRPr sz="1800" kern="1200">
                    <a:solidFill>
                      <a:srgbClr val="397FBB"/>
                    </a:solidFill>
                    <a:latin typeface="Verdana" pitchFamily="34" charset="0"/>
                    <a:ea typeface="Verdana" pitchFamily="34" charset="0"/>
                    <a:cs typeface="Verdana" pitchFamily="34" charset="0"/>
                  </a:defRPr>
                </a:lvl1pPr>
                <a:lvl2pPr marL="457200" indent="-230188" algn="l" defTabSz="914400" rtl="0" eaLnBrk="1" latinLnBrk="0" hangingPunct="1">
                  <a:spcBef>
                    <a:spcPct val="20000"/>
                  </a:spcBef>
                  <a:buClr>
                    <a:srgbClr val="F1AB3C"/>
                  </a:buClr>
                  <a:buFont typeface="Arial" pitchFamily="34" charset="0"/>
                  <a:buChar char="–"/>
                  <a:defRPr sz="1600" kern="1200">
                    <a:solidFill>
                      <a:srgbClr val="626161"/>
                    </a:solidFill>
                    <a:latin typeface="Verdana" pitchFamily="34" charset="0"/>
                    <a:ea typeface="Verdana" pitchFamily="34" charset="0"/>
                    <a:cs typeface="Verdana" pitchFamily="34" charset="0"/>
                  </a:defRPr>
                </a:lvl2pPr>
                <a:lvl3pPr marL="795338" indent="-228600" algn="l" defTabSz="914400" rtl="0" eaLnBrk="1" latinLnBrk="0" hangingPunct="1">
                  <a:spcBef>
                    <a:spcPct val="20000"/>
                  </a:spcBef>
                  <a:buClr>
                    <a:srgbClr val="F1AB3C"/>
                  </a:buClr>
                  <a:buFont typeface="Arial" pitchFamily="34" charset="0"/>
                  <a:buChar char="•"/>
                  <a:defRPr sz="1400" kern="1200">
                    <a:solidFill>
                      <a:srgbClr val="626161"/>
                    </a:solidFill>
                    <a:latin typeface="Verdana" pitchFamily="34" charset="0"/>
                    <a:ea typeface="Verdana" pitchFamily="34" charset="0"/>
                    <a:cs typeface="Verdana" pitchFamily="34" charset="0"/>
                  </a:defRPr>
                </a:lvl3pPr>
                <a:lvl4pPr marL="1143000" indent="-228600" algn="l" defTabSz="914400" rtl="0" eaLnBrk="1" latinLnBrk="0" hangingPunct="1">
                  <a:spcBef>
                    <a:spcPct val="20000"/>
                  </a:spcBef>
                  <a:buClr>
                    <a:srgbClr val="F1AB3C"/>
                  </a:buClr>
                  <a:buFont typeface="Arial" pitchFamily="34" charset="0"/>
                  <a:buChar char="–"/>
                  <a:defRPr sz="1200" kern="1200">
                    <a:solidFill>
                      <a:srgbClr val="626161"/>
                    </a:solidFill>
                    <a:latin typeface="Verdana" pitchFamily="34" charset="0"/>
                    <a:ea typeface="Verdana" pitchFamily="34" charset="0"/>
                    <a:cs typeface="Verdana" pitchFamily="34" charset="0"/>
                  </a:defRPr>
                </a:lvl4pPr>
                <a:lvl5pPr marL="1484313" indent="-228600" algn="l" defTabSz="914400" rtl="0" eaLnBrk="1" latinLnBrk="0" hangingPunct="1">
                  <a:spcBef>
                    <a:spcPct val="20000"/>
                  </a:spcBef>
                  <a:buClr>
                    <a:srgbClr val="F1AB3C"/>
                  </a:buClr>
                  <a:buFont typeface="Arial" pitchFamily="34" charset="0"/>
                  <a:buChar char="»"/>
                  <a:defRPr sz="1200" kern="1200">
                    <a:solidFill>
                      <a:srgbClr val="62616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Tx/>
                  <a:buNone/>
                </a:pPr>
                <a:r>
                  <a:rPr lang="en-GB" sz="1600" dirty="0">
                    <a:solidFill>
                      <a:srgbClr val="FFFFFF">
                        <a:alpha val="99000"/>
                      </a:srgbClr>
                    </a:solidFill>
                    <a:latin typeface="Segoe UI"/>
                    <a:ea typeface="Segoe UI" pitchFamily="34" charset="0"/>
                    <a:cs typeface="Segoe UI" pitchFamily="34" charset="0"/>
                  </a:rPr>
                  <a:t>from </a:t>
                </a:r>
                <a:r>
                  <a:rPr lang="en-GB" sz="1600" dirty="0" smtClean="0">
                    <a:solidFill>
                      <a:srgbClr val="FFFFFF">
                        <a:alpha val="99000"/>
                      </a:srgbClr>
                    </a:solidFill>
                    <a:latin typeface="Segoe UI"/>
                    <a:ea typeface="Segoe UI" pitchFamily="34" charset="0"/>
                    <a:cs typeface="Segoe UI" pitchFamily="34" charset="0"/>
                  </a:rPr>
                  <a:t>multi-channel to Omni-channel</a:t>
                </a:r>
                <a:endParaRPr lang="en-US" sz="1600" dirty="0">
                  <a:solidFill>
                    <a:srgbClr val="FFFFFF">
                      <a:alpha val="99000"/>
                    </a:srgbClr>
                  </a:solidFill>
                  <a:latin typeface="Segoe UI"/>
                  <a:ea typeface="Segoe UI" pitchFamily="34" charset="0"/>
                  <a:cs typeface="Segoe UI" pitchFamily="34" charset="0"/>
                </a:endParaRPr>
              </a:p>
            </p:txBody>
          </p:sp>
          <p:pic>
            <p:nvPicPr>
              <p:cNvPr id="7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06111" y="1708409"/>
                <a:ext cx="2291586" cy="1939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1" name="Group 70"/>
            <p:cNvGrpSpPr/>
            <p:nvPr/>
          </p:nvGrpSpPr>
          <p:grpSpPr>
            <a:xfrm>
              <a:off x="4469353" y="1163375"/>
              <a:ext cx="3271804" cy="4832067"/>
              <a:chOff x="3352800" y="1104900"/>
              <a:chExt cx="2286000" cy="4026723"/>
            </a:xfrm>
          </p:grpSpPr>
          <p:sp>
            <p:nvSpPr>
              <p:cNvPr id="72" name="white gradient"/>
              <p:cNvSpPr/>
              <p:nvPr/>
            </p:nvSpPr>
            <p:spPr>
              <a:xfrm>
                <a:off x="3352800" y="1104900"/>
                <a:ext cx="2286000" cy="603504"/>
              </a:xfrm>
              <a:prstGeom prst="rect">
                <a:avLst/>
              </a:prstGeom>
              <a:solidFill>
                <a:srgbClr val="FF5310"/>
              </a:solidFill>
              <a:ln w="3175" cap="rnd">
                <a:noFill/>
                <a:headEnd type="none" w="lg" len="med"/>
                <a:tailEnd type="oval"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399" tIns="45700" rIns="91399" bIns="45700" numCol="1" spcCol="0" rtlCol="0" fromWordArt="0" anchor="ctr" anchorCtr="0" forceAA="0" compatLnSpc="1">
                <a:prstTxWarp prst="textNoShape">
                  <a:avLst/>
                </a:prstTxWarp>
                <a:noAutofit/>
              </a:bodyPr>
              <a:lstStyle/>
              <a:p>
                <a:pPr algn="ctr" defTabSz="827994"/>
                <a:r>
                  <a:rPr lang="en-US" dirty="0">
                    <a:solidFill>
                      <a:srgbClr val="FFFFFF">
                        <a:alpha val="99000"/>
                      </a:srgbClr>
                    </a:solidFill>
                    <a:ea typeface="Segoe UI" pitchFamily="34" charset="0"/>
                    <a:cs typeface="Segoe UI" pitchFamily="34" charset="0"/>
                  </a:rPr>
                  <a:t>Seamless</a:t>
                </a:r>
              </a:p>
            </p:txBody>
          </p:sp>
          <p:sp>
            <p:nvSpPr>
              <p:cNvPr id="73" name="Content Placeholder 4"/>
              <p:cNvSpPr txBox="1">
                <a:spLocks/>
              </p:cNvSpPr>
              <p:nvPr/>
            </p:nvSpPr>
            <p:spPr>
              <a:xfrm>
                <a:off x="3352800" y="3642940"/>
                <a:ext cx="2285195" cy="1488683"/>
              </a:xfrm>
              <a:prstGeom prst="rect">
                <a:avLst/>
              </a:prstGeom>
              <a:solidFill>
                <a:srgbClr val="FF5310"/>
              </a:solidFill>
            </p:spPr>
            <p:txBody>
              <a:bodyPr anchor="ctr"/>
              <a:lstStyle>
                <a:lvl1pPr marL="231775" indent="-231775" algn="l" defTabSz="914400" rtl="0" eaLnBrk="1" latinLnBrk="0" hangingPunct="1">
                  <a:spcBef>
                    <a:spcPct val="20000"/>
                  </a:spcBef>
                  <a:buClr>
                    <a:srgbClr val="397FBB"/>
                  </a:buClr>
                  <a:buSzPct val="105000"/>
                  <a:buFontTx/>
                  <a:buBlip>
                    <a:blip r:embed="rId3"/>
                  </a:buBlip>
                  <a:defRPr sz="1800" kern="1200">
                    <a:solidFill>
                      <a:srgbClr val="397FBB"/>
                    </a:solidFill>
                    <a:latin typeface="Verdana" pitchFamily="34" charset="0"/>
                    <a:ea typeface="Verdana" pitchFamily="34" charset="0"/>
                    <a:cs typeface="Verdana" pitchFamily="34" charset="0"/>
                  </a:defRPr>
                </a:lvl1pPr>
                <a:lvl2pPr marL="457200" indent="-230188" algn="l" defTabSz="914400" rtl="0" eaLnBrk="1" latinLnBrk="0" hangingPunct="1">
                  <a:spcBef>
                    <a:spcPct val="20000"/>
                  </a:spcBef>
                  <a:buClr>
                    <a:srgbClr val="F1AB3C"/>
                  </a:buClr>
                  <a:buFont typeface="Arial" pitchFamily="34" charset="0"/>
                  <a:buChar char="–"/>
                  <a:defRPr sz="1600" kern="1200">
                    <a:solidFill>
                      <a:srgbClr val="626161"/>
                    </a:solidFill>
                    <a:latin typeface="Verdana" pitchFamily="34" charset="0"/>
                    <a:ea typeface="Verdana" pitchFamily="34" charset="0"/>
                    <a:cs typeface="Verdana" pitchFamily="34" charset="0"/>
                  </a:defRPr>
                </a:lvl2pPr>
                <a:lvl3pPr marL="795338" indent="-228600" algn="l" defTabSz="914400" rtl="0" eaLnBrk="1" latinLnBrk="0" hangingPunct="1">
                  <a:spcBef>
                    <a:spcPct val="20000"/>
                  </a:spcBef>
                  <a:buClr>
                    <a:srgbClr val="F1AB3C"/>
                  </a:buClr>
                  <a:buFont typeface="Arial" pitchFamily="34" charset="0"/>
                  <a:buChar char="•"/>
                  <a:defRPr sz="1400" kern="1200">
                    <a:solidFill>
                      <a:srgbClr val="626161"/>
                    </a:solidFill>
                    <a:latin typeface="Verdana" pitchFamily="34" charset="0"/>
                    <a:ea typeface="Verdana" pitchFamily="34" charset="0"/>
                    <a:cs typeface="Verdana" pitchFamily="34" charset="0"/>
                  </a:defRPr>
                </a:lvl3pPr>
                <a:lvl4pPr marL="1143000" indent="-228600" algn="l" defTabSz="914400" rtl="0" eaLnBrk="1" latinLnBrk="0" hangingPunct="1">
                  <a:spcBef>
                    <a:spcPct val="20000"/>
                  </a:spcBef>
                  <a:buClr>
                    <a:srgbClr val="F1AB3C"/>
                  </a:buClr>
                  <a:buFont typeface="Arial" pitchFamily="34" charset="0"/>
                  <a:buChar char="–"/>
                  <a:defRPr sz="1200" kern="1200">
                    <a:solidFill>
                      <a:srgbClr val="626161"/>
                    </a:solidFill>
                    <a:latin typeface="Verdana" pitchFamily="34" charset="0"/>
                    <a:ea typeface="Verdana" pitchFamily="34" charset="0"/>
                    <a:cs typeface="Verdana" pitchFamily="34" charset="0"/>
                  </a:defRPr>
                </a:lvl4pPr>
                <a:lvl5pPr marL="1484313" indent="-228600" algn="l" defTabSz="914400" rtl="0" eaLnBrk="1" latinLnBrk="0" hangingPunct="1">
                  <a:spcBef>
                    <a:spcPct val="20000"/>
                  </a:spcBef>
                  <a:buClr>
                    <a:srgbClr val="F1AB3C"/>
                  </a:buClr>
                  <a:buFont typeface="Arial" pitchFamily="34" charset="0"/>
                  <a:buChar char="»"/>
                  <a:defRPr sz="1200" kern="1200">
                    <a:solidFill>
                      <a:srgbClr val="62616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Tx/>
                  <a:buNone/>
                </a:pPr>
                <a:r>
                  <a:rPr lang="en-US" sz="1600" dirty="0">
                    <a:solidFill>
                      <a:srgbClr val="FFFFFF">
                        <a:alpha val="99000"/>
                      </a:srgbClr>
                    </a:solidFill>
                    <a:latin typeface="Segoe UI"/>
                    <a:ea typeface="Segoe UI" pitchFamily="34" charset="0"/>
                    <a:cs typeface="Segoe UI" pitchFamily="34" charset="0"/>
                  </a:rPr>
                  <a:t>from </a:t>
                </a:r>
                <a:r>
                  <a:rPr lang="en-GB" sz="1600" dirty="0" smtClean="0">
                    <a:solidFill>
                      <a:srgbClr val="FFFFFF">
                        <a:alpha val="99000"/>
                      </a:srgbClr>
                    </a:solidFill>
                    <a:latin typeface="Segoe UI"/>
                    <a:ea typeface="Segoe UI" pitchFamily="34" charset="0"/>
                    <a:cs typeface="Segoe UI" pitchFamily="34" charset="0"/>
                  </a:rPr>
                  <a:t>multi-step to single-step</a:t>
                </a:r>
                <a:endParaRPr lang="en-US" sz="1600" dirty="0">
                  <a:solidFill>
                    <a:srgbClr val="FFFFFF">
                      <a:alpha val="99000"/>
                    </a:srgbClr>
                  </a:solidFill>
                  <a:latin typeface="Segoe UI"/>
                  <a:ea typeface="Segoe UI" pitchFamily="34" charset="0"/>
                  <a:cs typeface="Segoe UI" pitchFamily="34" charset="0"/>
                </a:endParaRPr>
              </a:p>
            </p:txBody>
          </p:sp>
          <p:pic>
            <p:nvPicPr>
              <p:cNvPr id="74"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tretch/>
            </p:blipFill>
            <p:spPr bwMode="auto">
              <a:xfrm>
                <a:off x="3353024" y="1708496"/>
                <a:ext cx="2285776" cy="1939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5" name="Group 74"/>
            <p:cNvGrpSpPr/>
            <p:nvPr/>
          </p:nvGrpSpPr>
          <p:grpSpPr>
            <a:xfrm>
              <a:off x="7844463" y="1163481"/>
              <a:ext cx="3270655" cy="4821780"/>
              <a:chOff x="5789028" y="1104900"/>
              <a:chExt cx="2285197" cy="4018150"/>
            </a:xfrm>
          </p:grpSpPr>
          <p:grpSp>
            <p:nvGrpSpPr>
              <p:cNvPr id="76" name="Group 75"/>
              <p:cNvGrpSpPr/>
              <p:nvPr/>
            </p:nvGrpSpPr>
            <p:grpSpPr>
              <a:xfrm>
                <a:off x="5789028" y="1104900"/>
                <a:ext cx="2285197" cy="4018150"/>
                <a:chOff x="5791200" y="1104900"/>
                <a:chExt cx="2285197" cy="4018150"/>
              </a:xfrm>
            </p:grpSpPr>
            <p:sp>
              <p:nvSpPr>
                <p:cNvPr id="78" name="white gradient"/>
                <p:cNvSpPr/>
                <p:nvPr/>
              </p:nvSpPr>
              <p:spPr>
                <a:xfrm>
                  <a:off x="5791200" y="1104900"/>
                  <a:ext cx="2285197" cy="603504"/>
                </a:xfrm>
                <a:prstGeom prst="rect">
                  <a:avLst/>
                </a:prstGeom>
                <a:solidFill>
                  <a:srgbClr val="FFD000"/>
                </a:solidFill>
                <a:ln w="3175" cap="rnd">
                  <a:noFill/>
                  <a:headEnd type="none" w="lg" len="med"/>
                  <a:tailEnd type="oval"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399" tIns="45700" rIns="91399" bIns="45700" numCol="1" spcCol="0" rtlCol="0" fromWordArt="0" anchor="ctr" anchorCtr="0" forceAA="0" compatLnSpc="1">
                  <a:prstTxWarp prst="textNoShape">
                    <a:avLst/>
                  </a:prstTxWarp>
                  <a:noAutofit/>
                </a:bodyPr>
                <a:lstStyle/>
                <a:p>
                  <a:pPr algn="ctr" defTabSz="827994"/>
                  <a:r>
                    <a:rPr lang="en-US" dirty="0">
                      <a:solidFill>
                        <a:srgbClr val="FFFFFF">
                          <a:alpha val="99000"/>
                        </a:srgbClr>
                      </a:solidFill>
                      <a:ea typeface="Segoe UI" pitchFamily="34" charset="0"/>
                      <a:cs typeface="Segoe UI" pitchFamily="34" charset="0"/>
                    </a:rPr>
                    <a:t>Differentiated</a:t>
                  </a:r>
                </a:p>
              </p:txBody>
            </p:sp>
            <p:sp>
              <p:nvSpPr>
                <p:cNvPr id="79" name="Content Placeholder 4"/>
                <p:cNvSpPr txBox="1">
                  <a:spLocks/>
                </p:cNvSpPr>
                <p:nvPr/>
              </p:nvSpPr>
              <p:spPr>
                <a:xfrm>
                  <a:off x="5791200" y="3634365"/>
                  <a:ext cx="2285197" cy="1488685"/>
                </a:xfrm>
                <a:prstGeom prst="rect">
                  <a:avLst/>
                </a:prstGeom>
                <a:solidFill>
                  <a:srgbClr val="FFBE1E"/>
                </a:solidFill>
              </p:spPr>
              <p:txBody>
                <a:bodyPr anchor="ctr"/>
                <a:lstStyle>
                  <a:defPPr>
                    <a:defRPr lang="en-US"/>
                  </a:defPPr>
                  <a:lvl1pPr indent="0" algn="ctr">
                    <a:spcBef>
                      <a:spcPts val="0"/>
                    </a:spcBef>
                    <a:buClr>
                      <a:srgbClr val="397FBB"/>
                    </a:buClr>
                    <a:buSzPct val="105000"/>
                    <a:buFontTx/>
                    <a:buNone/>
                    <a:defRPr sz="1400">
                      <a:gradFill>
                        <a:gsLst>
                          <a:gs pos="0">
                            <a:srgbClr val="FFFFFF"/>
                          </a:gs>
                          <a:gs pos="100000">
                            <a:srgbClr val="FFFFFF"/>
                          </a:gs>
                        </a:gsLst>
                        <a:lin ang="16200000" scaled="0"/>
                      </a:gradFill>
                      <a:latin typeface="Segoe UI"/>
                      <a:ea typeface="Segoe UI" pitchFamily="34" charset="0"/>
                      <a:cs typeface="Segoe UI" pitchFamily="34" charset="0"/>
                    </a:defRPr>
                  </a:lvl1pPr>
                  <a:lvl2pPr indent="-230188">
                    <a:spcBef>
                      <a:spcPct val="20000"/>
                    </a:spcBef>
                    <a:buClr>
                      <a:srgbClr val="F1AB3C"/>
                    </a:buClr>
                    <a:buFont typeface="Arial" pitchFamily="34" charset="0"/>
                    <a:buChar char="–"/>
                    <a:defRPr sz="1600">
                      <a:solidFill>
                        <a:srgbClr val="626161"/>
                      </a:solidFill>
                      <a:latin typeface="Verdana" pitchFamily="34" charset="0"/>
                      <a:ea typeface="Verdana" pitchFamily="34" charset="0"/>
                      <a:cs typeface="Verdana" pitchFamily="34" charset="0"/>
                    </a:defRPr>
                  </a:lvl2pPr>
                  <a:lvl3pPr marL="795338" indent="-228600">
                    <a:spcBef>
                      <a:spcPct val="20000"/>
                    </a:spcBef>
                    <a:buClr>
                      <a:srgbClr val="F1AB3C"/>
                    </a:buClr>
                    <a:buFont typeface="Arial" pitchFamily="34" charset="0"/>
                    <a:buChar char="•"/>
                    <a:defRPr sz="1400">
                      <a:solidFill>
                        <a:srgbClr val="626161"/>
                      </a:solidFill>
                      <a:latin typeface="Verdana" pitchFamily="34" charset="0"/>
                      <a:ea typeface="Verdana" pitchFamily="34" charset="0"/>
                      <a:cs typeface="Verdana" pitchFamily="34" charset="0"/>
                    </a:defRPr>
                  </a:lvl3pPr>
                  <a:lvl4pPr marL="1143000" indent="-228600">
                    <a:spcBef>
                      <a:spcPct val="20000"/>
                    </a:spcBef>
                    <a:buClr>
                      <a:srgbClr val="F1AB3C"/>
                    </a:buClr>
                    <a:buFont typeface="Arial" pitchFamily="34" charset="0"/>
                    <a:buChar char="–"/>
                    <a:defRPr sz="1200">
                      <a:solidFill>
                        <a:srgbClr val="626161"/>
                      </a:solidFill>
                      <a:latin typeface="Verdana" pitchFamily="34" charset="0"/>
                      <a:ea typeface="Verdana" pitchFamily="34" charset="0"/>
                      <a:cs typeface="Verdana" pitchFamily="34" charset="0"/>
                    </a:defRPr>
                  </a:lvl4pPr>
                  <a:lvl5pPr marL="1484313" indent="-228600">
                    <a:spcBef>
                      <a:spcPct val="20000"/>
                    </a:spcBef>
                    <a:buClr>
                      <a:srgbClr val="F1AB3C"/>
                    </a:buClr>
                    <a:buFont typeface="Arial" pitchFamily="34" charset="0"/>
                    <a:buChar char="»"/>
                    <a:defRPr sz="1200">
                      <a:solidFill>
                        <a:srgbClr val="626161"/>
                      </a:solidFill>
                      <a:latin typeface="Verdana" pitchFamily="34" charset="0"/>
                      <a:ea typeface="Verdana" pitchFamily="34" charset="0"/>
                      <a:cs typeface="Verdana"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defTabSz="930439"/>
                  <a:r>
                    <a:rPr lang="en-GB" sz="1600" dirty="0">
                      <a:solidFill>
                        <a:srgbClr val="FFFFFF">
                          <a:alpha val="99000"/>
                        </a:srgbClr>
                      </a:solidFill>
                    </a:rPr>
                    <a:t>from standard </a:t>
                  </a:r>
                  <a:br>
                    <a:rPr lang="en-GB" sz="1600" dirty="0">
                      <a:solidFill>
                        <a:srgbClr val="FFFFFF">
                          <a:alpha val="99000"/>
                        </a:srgbClr>
                      </a:solidFill>
                    </a:rPr>
                  </a:br>
                  <a:r>
                    <a:rPr lang="en-GB" sz="1600" dirty="0">
                      <a:solidFill>
                        <a:srgbClr val="FFFFFF">
                          <a:alpha val="99000"/>
                        </a:srgbClr>
                      </a:solidFill>
                    </a:rPr>
                    <a:t>to standout</a:t>
                  </a:r>
                </a:p>
              </p:txBody>
            </p:sp>
          </p:grpSp>
          <p:pic>
            <p:nvPicPr>
              <p:cNvPr id="77" name="Picture 76"/>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789028" y="1708406"/>
                <a:ext cx="2285197" cy="1925959"/>
              </a:xfrm>
              <a:prstGeom prst="rect">
                <a:avLst/>
              </a:prstGeom>
            </p:spPr>
          </p:pic>
        </p:grpSp>
      </p:grpSp>
      <p:sp>
        <p:nvSpPr>
          <p:cNvPr id="19" name="Rectangle 18"/>
          <p:cNvSpPr/>
          <p:nvPr/>
        </p:nvSpPr>
        <p:spPr>
          <a:xfrm>
            <a:off x="56" y="6114917"/>
            <a:ext cx="12436475" cy="244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044" tIns="46526" rIns="93044" bIns="46526" rtlCol="0" anchor="ctr"/>
          <a:lstStyle/>
          <a:p>
            <a:pPr algn="ctr" defTabSz="930439"/>
            <a:endParaRPr lang="en-US" dirty="0">
              <a:solidFill>
                <a:srgbClr val="FFFFFF"/>
              </a:solidFill>
            </a:endParaRPr>
          </a:p>
        </p:txBody>
      </p:sp>
      <p:grpSp>
        <p:nvGrpSpPr>
          <p:cNvPr id="21" name="Group 20"/>
          <p:cNvGrpSpPr/>
          <p:nvPr/>
        </p:nvGrpSpPr>
        <p:grpSpPr>
          <a:xfrm>
            <a:off x="56" y="6359837"/>
            <a:ext cx="12436475" cy="634688"/>
            <a:chOff x="8" y="6235700"/>
            <a:chExt cx="12188825" cy="622300"/>
          </a:xfrm>
        </p:grpSpPr>
        <p:sp>
          <p:nvSpPr>
            <p:cNvPr id="22" name="Rectangle 21"/>
            <p:cNvSpPr/>
            <p:nvPr/>
          </p:nvSpPr>
          <p:spPr bwMode="auto">
            <a:xfrm>
              <a:off x="8" y="6235700"/>
              <a:ext cx="12188825" cy="622300"/>
            </a:xfrm>
            <a:prstGeom prst="rect">
              <a:avLst/>
            </a:prstGeom>
            <a:solidFill>
              <a:srgbClr val="00AEEF"/>
            </a:solidFill>
            <a:ln w="9525" cap="flat" cmpd="sng" algn="ctr">
              <a:noFill/>
              <a:prstDash val="solid"/>
              <a:headEnd type="none" w="med" len="med"/>
              <a:tailEnd type="none" w="med" len="med"/>
            </a:ln>
            <a:effectLst/>
          </p:spPr>
          <p:txBody>
            <a:bodyPr rot="0" spcFirstLastPara="0" vertOverflow="overflow" horzOverflow="overflow" vert="horz" wrap="square" lIns="100794" tIns="100794" rIns="50397" bIns="50397" numCol="1" spcCol="0" rtlCol="0" fromWordArt="0" anchor="t" anchorCtr="0" forceAA="0" compatLnSpc="1">
              <a:prstTxWarp prst="textNoShape">
                <a:avLst/>
              </a:prstTxWarp>
              <a:noAutofit/>
            </a:bodyPr>
            <a:lstStyle/>
            <a:p>
              <a:pPr defTabSz="1025626">
                <a:spcBef>
                  <a:spcPct val="0"/>
                </a:spcBef>
                <a:spcAft>
                  <a:spcPts val="674"/>
                </a:spcAft>
                <a:defRPr/>
              </a:pPr>
              <a:endParaRPr lang="en-US" sz="2400" kern="0" spc="-56" dirty="0">
                <a:gradFill>
                  <a:gsLst>
                    <a:gs pos="0">
                      <a:srgbClr val="FFFFFF"/>
                    </a:gs>
                    <a:gs pos="100000">
                      <a:srgbClr val="FFFFFF"/>
                    </a:gs>
                  </a:gsLst>
                  <a:lin ang="5400000" scaled="0"/>
                </a:gradFill>
                <a:latin typeface="Segoe UI Light"/>
                <a:cs typeface="Arial" charset="0"/>
              </a:endParaRPr>
            </a:p>
          </p:txBody>
        </p:sp>
        <p:pic>
          <p:nvPicPr>
            <p:cNvPr id="23"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9860130" y="6342747"/>
              <a:ext cx="1937654" cy="415950"/>
            </a:xfrm>
            <a:prstGeom prst="rect">
              <a:avLst/>
            </a:prstGeom>
            <a:noFill/>
            <a:extLst>
              <a:ext uri="{909E8E84-426E-40DD-AFC4-6F175D3DCCD1}">
                <a14:hiddenFill xmlns:a14="http://schemas.microsoft.com/office/drawing/2010/main">
                  <a:solidFill>
                    <a:srgbClr val="FFFFFF"/>
                  </a:solidFill>
                </a14:hiddenFill>
              </a:ext>
            </a:extLst>
          </p:spPr>
        </p:pic>
      </p:grpSp>
      <p:sp>
        <p:nvSpPr>
          <p:cNvPr id="24" name="Text Placeholder 2"/>
          <p:cNvSpPr txBox="1">
            <a:spLocks/>
          </p:cNvSpPr>
          <p:nvPr/>
        </p:nvSpPr>
        <p:spPr>
          <a:xfrm>
            <a:off x="-46898" y="5344444"/>
            <a:ext cx="5118032" cy="660594"/>
          </a:xfrm>
          <a:prstGeom prst="rect">
            <a:avLst/>
          </a:prstGeom>
        </p:spPr>
        <p:txBody>
          <a:bodyPr lIns="102563" tIns="51278" rIns="102563" bIns="51278"/>
          <a:lstStyle>
            <a:lvl1pPr marL="0" indent="0" algn="l" defTabSz="914400" rtl="0" eaLnBrk="1" latinLnBrk="0" hangingPunct="1">
              <a:spcBef>
                <a:spcPts val="600"/>
              </a:spcBef>
              <a:spcAft>
                <a:spcPts val="600"/>
              </a:spcAft>
              <a:buFontTx/>
              <a:buNone/>
              <a:defRPr lang="en-US" sz="2400" kern="1200" spc="-60" baseline="0" dirty="0" smtClean="0">
                <a:solidFill>
                  <a:srgbClr val="106AAE"/>
                </a:solidFill>
                <a:latin typeface="Segoe WP SemiLight"/>
                <a:ea typeface="+mn-ea"/>
                <a:cs typeface="+mn-cs"/>
              </a:defRPr>
            </a:lvl1pPr>
            <a:lvl2pPr marL="0" indent="0" algn="l" defTabSz="914400" rtl="0" eaLnBrk="1" latinLnBrk="0" hangingPunct="1">
              <a:lnSpc>
                <a:spcPts val="3600"/>
              </a:lnSpc>
              <a:spcBef>
                <a:spcPts val="0"/>
              </a:spcBef>
              <a:spcAft>
                <a:spcPts val="0"/>
              </a:spcAft>
              <a:buFontTx/>
              <a:buNone/>
              <a:defRPr lang="en-US" sz="4000" kern="1200" spc="-60" dirty="0" smtClean="0">
                <a:solidFill>
                  <a:schemeClr val="tx1"/>
                </a:solidFill>
                <a:latin typeface="Segoe WP Light"/>
                <a:ea typeface="+mn-ea"/>
                <a:cs typeface="+mn-cs"/>
              </a:defRPr>
            </a:lvl2pPr>
            <a:lvl3pPr marL="0" indent="0" algn="l" defTabSz="914400" rtl="0" eaLnBrk="1" latinLnBrk="0" hangingPunct="1">
              <a:lnSpc>
                <a:spcPts val="3600"/>
              </a:lnSpc>
              <a:spcBef>
                <a:spcPts val="600"/>
              </a:spcBef>
              <a:spcAft>
                <a:spcPts val="0"/>
              </a:spcAft>
              <a:buFontTx/>
              <a:buNone/>
              <a:defRPr lang="en-US" sz="2400" kern="1200" spc="-60" baseline="0" dirty="0" smtClean="0">
                <a:solidFill>
                  <a:srgbClr val="106AAE"/>
                </a:solidFill>
                <a:latin typeface="Segoe WP SemiLight"/>
                <a:ea typeface="+mn-ea"/>
                <a:cs typeface="+mn-cs"/>
              </a:defRPr>
            </a:lvl3pPr>
            <a:lvl4pPr marL="1143000" indent="0" algn="l" defTabSz="914400" rtl="0" eaLnBrk="1" latinLnBrk="0" hangingPunct="1">
              <a:spcBef>
                <a:spcPts val="600"/>
              </a:spcBef>
              <a:spcAft>
                <a:spcPts val="600"/>
              </a:spcAft>
              <a:buFontTx/>
              <a:buNone/>
              <a:defRPr lang="en-US" sz="2400" kern="1200" spc="-60" baseline="0" dirty="0" smtClean="0">
                <a:solidFill>
                  <a:srgbClr val="106AAE"/>
                </a:solidFill>
                <a:latin typeface="Segoe WP SemiLight"/>
                <a:ea typeface="+mn-ea"/>
                <a:cs typeface="+mn-cs"/>
              </a:defRPr>
            </a:lvl4pPr>
            <a:lvl5pPr marL="1600200" indent="0" algn="l" defTabSz="914400" rtl="0" eaLnBrk="1" latinLnBrk="0" hangingPunct="1">
              <a:spcBef>
                <a:spcPts val="600"/>
              </a:spcBef>
              <a:spcAft>
                <a:spcPts val="600"/>
              </a:spcAft>
              <a:buFontTx/>
              <a:buNone/>
              <a:defRPr lang="en-US" sz="2400" kern="1200" spc="-60" dirty="0">
                <a:solidFill>
                  <a:srgbClr val="106AAE"/>
                </a:solidFill>
                <a:latin typeface="Segoe WP SemiLigh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defTabSz="1025626">
              <a:lnSpc>
                <a:spcPts val="4043"/>
              </a:lnSpc>
            </a:pPr>
            <a:r>
              <a:rPr sz="4500" spc="-67">
                <a:solidFill>
                  <a:srgbClr val="000000">
                    <a:alpha val="99000"/>
                  </a:srgbClr>
                </a:solidFill>
                <a:latin typeface="Segoe UI Light" pitchFamily="34" charset="0"/>
              </a:rPr>
              <a:t>The Dynamic Retailer</a:t>
            </a:r>
          </a:p>
        </p:txBody>
      </p:sp>
      <p:grpSp>
        <p:nvGrpSpPr>
          <p:cNvPr id="4" name="Group 3"/>
          <p:cNvGrpSpPr/>
          <p:nvPr/>
        </p:nvGrpSpPr>
        <p:grpSpPr>
          <a:xfrm>
            <a:off x="4465882" y="3436601"/>
            <a:ext cx="8455775" cy="2923291"/>
            <a:chOff x="8" y="1122992"/>
            <a:chExt cx="12188825" cy="5112708"/>
          </a:xfrm>
        </p:grpSpPr>
        <p:grpSp>
          <p:nvGrpSpPr>
            <p:cNvPr id="25" name="Group 24"/>
            <p:cNvGrpSpPr/>
            <p:nvPr/>
          </p:nvGrpSpPr>
          <p:grpSpPr>
            <a:xfrm>
              <a:off x="1080187" y="1185224"/>
              <a:ext cx="3279994" cy="4810314"/>
              <a:chOff x="906111" y="1123027"/>
              <a:chExt cx="2291722" cy="4008598"/>
            </a:xfrm>
          </p:grpSpPr>
          <p:sp>
            <p:nvSpPr>
              <p:cNvPr id="26" name="white gradient"/>
              <p:cNvSpPr/>
              <p:nvPr/>
            </p:nvSpPr>
            <p:spPr>
              <a:xfrm>
                <a:off x="906111" y="1123027"/>
                <a:ext cx="2291722" cy="820986"/>
              </a:xfrm>
              <a:prstGeom prst="rect">
                <a:avLst/>
              </a:prstGeom>
              <a:solidFill>
                <a:srgbClr val="7BBE1C"/>
              </a:solidFill>
              <a:ln w="3175" cap="rnd">
                <a:noFill/>
                <a:headEnd type="none" w="lg" len="med"/>
                <a:tailEnd type="oval"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399" tIns="45700" rIns="91399" bIns="45700" numCol="1" spcCol="0" rtlCol="0" fromWordArt="0" anchor="ctr" anchorCtr="0" forceAA="0" compatLnSpc="1">
                <a:prstTxWarp prst="textNoShape">
                  <a:avLst/>
                </a:prstTxWarp>
                <a:noAutofit/>
              </a:bodyPr>
              <a:lstStyle/>
              <a:p>
                <a:pPr algn="ctr" defTabSz="827994"/>
                <a:r>
                  <a:rPr lang="en-US" dirty="0" smtClean="0">
                    <a:solidFill>
                      <a:srgbClr val="FFFFFF">
                        <a:alpha val="99000"/>
                      </a:srgbClr>
                    </a:solidFill>
                    <a:ea typeface="Segoe UI" pitchFamily="34" charset="0"/>
                    <a:cs typeface="Segoe UI" pitchFamily="34" charset="0"/>
                  </a:rPr>
                  <a:t>Discoverable &amp; Engaging</a:t>
                </a:r>
                <a:endParaRPr lang="en-US" dirty="0">
                  <a:solidFill>
                    <a:srgbClr val="FFFFFF">
                      <a:alpha val="99000"/>
                    </a:srgbClr>
                  </a:solidFill>
                  <a:ea typeface="Segoe UI" pitchFamily="34" charset="0"/>
                  <a:cs typeface="Segoe UI" pitchFamily="34" charset="0"/>
                </a:endParaRPr>
              </a:p>
            </p:txBody>
          </p:sp>
          <p:sp>
            <p:nvSpPr>
              <p:cNvPr id="27" name="Content Placeholder 4"/>
              <p:cNvSpPr txBox="1">
                <a:spLocks/>
              </p:cNvSpPr>
              <p:nvPr/>
            </p:nvSpPr>
            <p:spPr>
              <a:xfrm>
                <a:off x="906111" y="3642940"/>
                <a:ext cx="2291722" cy="1488685"/>
              </a:xfrm>
              <a:prstGeom prst="rect">
                <a:avLst/>
              </a:prstGeom>
              <a:solidFill>
                <a:srgbClr val="7BBE1C"/>
              </a:solidFill>
            </p:spPr>
            <p:txBody>
              <a:bodyPr anchor="ctr"/>
              <a:lstStyle>
                <a:lvl1pPr marL="231775" indent="-231775" algn="l" defTabSz="914400" rtl="0" eaLnBrk="1" latinLnBrk="0" hangingPunct="1">
                  <a:spcBef>
                    <a:spcPct val="20000"/>
                  </a:spcBef>
                  <a:buClr>
                    <a:srgbClr val="397FBB"/>
                  </a:buClr>
                  <a:buSzPct val="105000"/>
                  <a:buFontTx/>
                  <a:buBlip>
                    <a:blip r:embed="rId3"/>
                  </a:buBlip>
                  <a:defRPr sz="1800" kern="1200">
                    <a:solidFill>
                      <a:srgbClr val="397FBB"/>
                    </a:solidFill>
                    <a:latin typeface="Verdana" pitchFamily="34" charset="0"/>
                    <a:ea typeface="Verdana" pitchFamily="34" charset="0"/>
                    <a:cs typeface="Verdana" pitchFamily="34" charset="0"/>
                  </a:defRPr>
                </a:lvl1pPr>
                <a:lvl2pPr marL="457200" indent="-230188" algn="l" defTabSz="914400" rtl="0" eaLnBrk="1" latinLnBrk="0" hangingPunct="1">
                  <a:spcBef>
                    <a:spcPct val="20000"/>
                  </a:spcBef>
                  <a:buClr>
                    <a:srgbClr val="F1AB3C"/>
                  </a:buClr>
                  <a:buFont typeface="Arial" pitchFamily="34" charset="0"/>
                  <a:buChar char="–"/>
                  <a:defRPr sz="1600" kern="1200">
                    <a:solidFill>
                      <a:srgbClr val="626161"/>
                    </a:solidFill>
                    <a:latin typeface="Verdana" pitchFamily="34" charset="0"/>
                    <a:ea typeface="Verdana" pitchFamily="34" charset="0"/>
                    <a:cs typeface="Verdana" pitchFamily="34" charset="0"/>
                  </a:defRPr>
                </a:lvl2pPr>
                <a:lvl3pPr marL="795338" indent="-228600" algn="l" defTabSz="914400" rtl="0" eaLnBrk="1" latinLnBrk="0" hangingPunct="1">
                  <a:spcBef>
                    <a:spcPct val="20000"/>
                  </a:spcBef>
                  <a:buClr>
                    <a:srgbClr val="F1AB3C"/>
                  </a:buClr>
                  <a:buFont typeface="Arial" pitchFamily="34" charset="0"/>
                  <a:buChar char="•"/>
                  <a:defRPr sz="1400" kern="1200">
                    <a:solidFill>
                      <a:srgbClr val="626161"/>
                    </a:solidFill>
                    <a:latin typeface="Verdana" pitchFamily="34" charset="0"/>
                    <a:ea typeface="Verdana" pitchFamily="34" charset="0"/>
                    <a:cs typeface="Verdana" pitchFamily="34" charset="0"/>
                  </a:defRPr>
                </a:lvl3pPr>
                <a:lvl4pPr marL="1143000" indent="-228600" algn="l" defTabSz="914400" rtl="0" eaLnBrk="1" latinLnBrk="0" hangingPunct="1">
                  <a:spcBef>
                    <a:spcPct val="20000"/>
                  </a:spcBef>
                  <a:buClr>
                    <a:srgbClr val="F1AB3C"/>
                  </a:buClr>
                  <a:buFont typeface="Arial" pitchFamily="34" charset="0"/>
                  <a:buChar char="–"/>
                  <a:defRPr sz="1200" kern="1200">
                    <a:solidFill>
                      <a:srgbClr val="626161"/>
                    </a:solidFill>
                    <a:latin typeface="Verdana" pitchFamily="34" charset="0"/>
                    <a:ea typeface="Verdana" pitchFamily="34" charset="0"/>
                    <a:cs typeface="Verdana" pitchFamily="34" charset="0"/>
                  </a:defRPr>
                </a:lvl4pPr>
                <a:lvl5pPr marL="1484313" indent="-228600" algn="l" defTabSz="914400" rtl="0" eaLnBrk="1" latinLnBrk="0" hangingPunct="1">
                  <a:spcBef>
                    <a:spcPct val="20000"/>
                  </a:spcBef>
                  <a:buClr>
                    <a:srgbClr val="F1AB3C"/>
                  </a:buClr>
                  <a:buFont typeface="Arial" pitchFamily="34" charset="0"/>
                  <a:buChar char="»"/>
                  <a:defRPr sz="1200" kern="1200">
                    <a:solidFill>
                      <a:srgbClr val="62616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Tx/>
                  <a:buNone/>
                </a:pPr>
                <a:r>
                  <a:rPr lang="en-US" sz="1600" dirty="0">
                    <a:solidFill>
                      <a:srgbClr val="FFFFFF">
                        <a:alpha val="99000"/>
                      </a:srgbClr>
                    </a:solidFill>
                    <a:latin typeface="Segoe UI"/>
                    <a:ea typeface="Segoe UI" pitchFamily="34" charset="0"/>
                    <a:cs typeface="Segoe UI" pitchFamily="34" charset="0"/>
                  </a:rPr>
                  <a:t>What they want – how, when, and where they choose</a:t>
                </a:r>
              </a:p>
            </p:txBody>
          </p:sp>
        </p:grpSp>
        <p:grpSp>
          <p:nvGrpSpPr>
            <p:cNvPr id="28" name="Group 27"/>
            <p:cNvGrpSpPr/>
            <p:nvPr/>
          </p:nvGrpSpPr>
          <p:grpSpPr>
            <a:xfrm>
              <a:off x="4469351" y="1163373"/>
              <a:ext cx="3271803" cy="4832067"/>
              <a:chOff x="4468769" y="1163642"/>
              <a:chExt cx="3271377" cy="4833186"/>
            </a:xfrm>
          </p:grpSpPr>
          <p:sp>
            <p:nvSpPr>
              <p:cNvPr id="30" name="white gradient"/>
              <p:cNvSpPr/>
              <p:nvPr/>
            </p:nvSpPr>
            <p:spPr>
              <a:xfrm>
                <a:off x="4468769" y="1163642"/>
                <a:ext cx="3271377" cy="1007266"/>
              </a:xfrm>
              <a:prstGeom prst="rect">
                <a:avLst/>
              </a:prstGeom>
              <a:solidFill>
                <a:srgbClr val="0071BC"/>
              </a:solidFill>
              <a:ln w="3175" cap="rnd">
                <a:noFill/>
                <a:headEnd type="none" w="lg" len="med"/>
                <a:tailEnd type="oval"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399" tIns="45700" rIns="91399" bIns="45700" numCol="1" spcCol="0" rtlCol="0" fromWordArt="0" anchor="ctr" anchorCtr="0" forceAA="0" compatLnSpc="1">
                <a:prstTxWarp prst="textNoShape">
                  <a:avLst/>
                </a:prstTxWarp>
                <a:noAutofit/>
              </a:bodyPr>
              <a:lstStyle/>
              <a:p>
                <a:pPr algn="ctr" defTabSz="827994"/>
                <a:r>
                  <a:rPr lang="en-US" dirty="0" smtClean="0">
                    <a:solidFill>
                      <a:srgbClr val="FFFFFF">
                        <a:alpha val="99000"/>
                      </a:srgbClr>
                    </a:solidFill>
                    <a:ea typeface="Segoe UI" pitchFamily="34" charset="0"/>
                    <a:cs typeface="Segoe UI" pitchFamily="34" charset="0"/>
                  </a:rPr>
                  <a:t>Manageable &amp; Maintainable</a:t>
                </a:r>
                <a:endParaRPr lang="en-US" dirty="0">
                  <a:solidFill>
                    <a:srgbClr val="FFFFFF">
                      <a:alpha val="99000"/>
                    </a:srgbClr>
                  </a:solidFill>
                  <a:ea typeface="Segoe UI" pitchFamily="34" charset="0"/>
                  <a:cs typeface="Segoe UI" pitchFamily="34" charset="0"/>
                </a:endParaRPr>
              </a:p>
            </p:txBody>
          </p:sp>
          <p:sp>
            <p:nvSpPr>
              <p:cNvPr id="31" name="Content Placeholder 4"/>
              <p:cNvSpPr txBox="1">
                <a:spLocks/>
              </p:cNvSpPr>
              <p:nvPr/>
            </p:nvSpPr>
            <p:spPr>
              <a:xfrm>
                <a:off x="4468769" y="4209995"/>
                <a:ext cx="3270225" cy="1786833"/>
              </a:xfrm>
              <a:prstGeom prst="rect">
                <a:avLst/>
              </a:prstGeom>
              <a:solidFill>
                <a:srgbClr val="0071BC"/>
              </a:solidFill>
            </p:spPr>
            <p:txBody>
              <a:bodyPr anchor="ctr"/>
              <a:lstStyle>
                <a:lvl1pPr marL="231775" indent="-231775" algn="l" defTabSz="914400" rtl="0" eaLnBrk="1" latinLnBrk="0" hangingPunct="1">
                  <a:spcBef>
                    <a:spcPct val="20000"/>
                  </a:spcBef>
                  <a:buClr>
                    <a:srgbClr val="397FBB"/>
                  </a:buClr>
                  <a:buSzPct val="105000"/>
                  <a:buFontTx/>
                  <a:buBlip>
                    <a:blip r:embed="rId3"/>
                  </a:buBlip>
                  <a:defRPr sz="1800" kern="1200">
                    <a:solidFill>
                      <a:srgbClr val="397FBB"/>
                    </a:solidFill>
                    <a:latin typeface="Verdana" pitchFamily="34" charset="0"/>
                    <a:ea typeface="Verdana" pitchFamily="34" charset="0"/>
                    <a:cs typeface="Verdana" pitchFamily="34" charset="0"/>
                  </a:defRPr>
                </a:lvl1pPr>
                <a:lvl2pPr marL="457200" indent="-230188" algn="l" defTabSz="914400" rtl="0" eaLnBrk="1" latinLnBrk="0" hangingPunct="1">
                  <a:spcBef>
                    <a:spcPct val="20000"/>
                  </a:spcBef>
                  <a:buClr>
                    <a:srgbClr val="F1AB3C"/>
                  </a:buClr>
                  <a:buFont typeface="Arial" pitchFamily="34" charset="0"/>
                  <a:buChar char="–"/>
                  <a:defRPr sz="1600" kern="1200">
                    <a:solidFill>
                      <a:srgbClr val="626161"/>
                    </a:solidFill>
                    <a:latin typeface="Verdana" pitchFamily="34" charset="0"/>
                    <a:ea typeface="Verdana" pitchFamily="34" charset="0"/>
                    <a:cs typeface="Verdana" pitchFamily="34" charset="0"/>
                  </a:defRPr>
                </a:lvl2pPr>
                <a:lvl3pPr marL="795338" indent="-228600" algn="l" defTabSz="914400" rtl="0" eaLnBrk="1" latinLnBrk="0" hangingPunct="1">
                  <a:spcBef>
                    <a:spcPct val="20000"/>
                  </a:spcBef>
                  <a:buClr>
                    <a:srgbClr val="F1AB3C"/>
                  </a:buClr>
                  <a:buFont typeface="Arial" pitchFamily="34" charset="0"/>
                  <a:buChar char="•"/>
                  <a:defRPr sz="1400" kern="1200">
                    <a:solidFill>
                      <a:srgbClr val="626161"/>
                    </a:solidFill>
                    <a:latin typeface="Verdana" pitchFamily="34" charset="0"/>
                    <a:ea typeface="Verdana" pitchFamily="34" charset="0"/>
                    <a:cs typeface="Verdana" pitchFamily="34" charset="0"/>
                  </a:defRPr>
                </a:lvl3pPr>
                <a:lvl4pPr marL="1143000" indent="-228600" algn="l" defTabSz="914400" rtl="0" eaLnBrk="1" latinLnBrk="0" hangingPunct="1">
                  <a:spcBef>
                    <a:spcPct val="20000"/>
                  </a:spcBef>
                  <a:buClr>
                    <a:srgbClr val="F1AB3C"/>
                  </a:buClr>
                  <a:buFont typeface="Arial" pitchFamily="34" charset="0"/>
                  <a:buChar char="–"/>
                  <a:defRPr sz="1200" kern="1200">
                    <a:solidFill>
                      <a:srgbClr val="626161"/>
                    </a:solidFill>
                    <a:latin typeface="Verdana" pitchFamily="34" charset="0"/>
                    <a:ea typeface="Verdana" pitchFamily="34" charset="0"/>
                    <a:cs typeface="Verdana" pitchFamily="34" charset="0"/>
                  </a:defRPr>
                </a:lvl4pPr>
                <a:lvl5pPr marL="1484313" indent="-228600" algn="l" defTabSz="914400" rtl="0" eaLnBrk="1" latinLnBrk="0" hangingPunct="1">
                  <a:spcBef>
                    <a:spcPct val="20000"/>
                  </a:spcBef>
                  <a:buClr>
                    <a:srgbClr val="F1AB3C"/>
                  </a:buClr>
                  <a:buFont typeface="Arial" pitchFamily="34" charset="0"/>
                  <a:buChar char="»"/>
                  <a:defRPr sz="1200" kern="1200">
                    <a:solidFill>
                      <a:srgbClr val="62616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FontTx/>
                  <a:buNone/>
                </a:pPr>
                <a:r>
                  <a:rPr lang="en-US" sz="1600" dirty="0">
                    <a:solidFill>
                      <a:srgbClr val="FFFFFF">
                        <a:alpha val="99000"/>
                      </a:srgbClr>
                    </a:solidFill>
                    <a:latin typeface="Segoe UI"/>
                    <a:ea typeface="Segoe UI" pitchFamily="34" charset="0"/>
                    <a:cs typeface="Segoe UI" pitchFamily="34" charset="0"/>
                  </a:rPr>
                  <a:t>Increase employee productivity &amp; effectiveness</a:t>
                </a:r>
              </a:p>
            </p:txBody>
          </p:sp>
          <p:pic>
            <p:nvPicPr>
              <p:cNvPr id="29" name="Picture 2" descr="C:\Users\lshave\Documents\Microsoft\Industry Marketing\Retail\AX 2012\iStock_000018179901Medium.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4468769" y="2170908"/>
                <a:ext cx="3270226" cy="23248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Group 31"/>
            <p:cNvGrpSpPr/>
            <p:nvPr/>
          </p:nvGrpSpPr>
          <p:grpSpPr>
            <a:xfrm>
              <a:off x="7844462" y="1122992"/>
              <a:ext cx="3280339" cy="4862269"/>
              <a:chOff x="5791200" y="1071159"/>
              <a:chExt cx="2291963" cy="4051891"/>
            </a:xfrm>
          </p:grpSpPr>
          <p:sp>
            <p:nvSpPr>
              <p:cNvPr id="33" name="white gradient"/>
              <p:cNvSpPr/>
              <p:nvPr/>
            </p:nvSpPr>
            <p:spPr>
              <a:xfrm>
                <a:off x="5797966" y="1071159"/>
                <a:ext cx="2285197" cy="820981"/>
              </a:xfrm>
              <a:prstGeom prst="rect">
                <a:avLst/>
              </a:prstGeom>
              <a:solidFill>
                <a:srgbClr val="FF5310"/>
              </a:solidFill>
              <a:ln w="3175" cap="rnd">
                <a:noFill/>
                <a:headEnd type="none" w="lg" len="med"/>
                <a:tailEnd type="oval" w="med" len="me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399" tIns="45700" rIns="91399" bIns="45700" numCol="1" spcCol="0" rtlCol="0" fromWordArt="0" anchor="ctr" anchorCtr="0" forceAA="0" compatLnSpc="1">
                <a:prstTxWarp prst="textNoShape">
                  <a:avLst/>
                </a:prstTxWarp>
                <a:noAutofit/>
              </a:bodyPr>
              <a:lstStyle/>
              <a:p>
                <a:pPr algn="ctr" defTabSz="827994"/>
                <a:r>
                  <a:rPr lang="en-US" dirty="0" smtClean="0">
                    <a:solidFill>
                      <a:srgbClr val="FFFFFF">
                        <a:alpha val="99000"/>
                      </a:srgbClr>
                    </a:solidFill>
                    <a:ea typeface="Segoe UI" pitchFamily="34" charset="0"/>
                    <a:cs typeface="Segoe UI" pitchFamily="34" charset="0"/>
                  </a:rPr>
                  <a:t>Agile &amp; Opportunistic</a:t>
                </a:r>
                <a:endParaRPr lang="en-US" dirty="0">
                  <a:solidFill>
                    <a:srgbClr val="FFFFFF">
                      <a:alpha val="99000"/>
                    </a:srgbClr>
                  </a:solidFill>
                  <a:ea typeface="Segoe UI" pitchFamily="34" charset="0"/>
                  <a:cs typeface="Segoe UI" pitchFamily="34" charset="0"/>
                </a:endParaRPr>
              </a:p>
            </p:txBody>
          </p:sp>
          <p:sp>
            <p:nvSpPr>
              <p:cNvPr id="34" name="Content Placeholder 4"/>
              <p:cNvSpPr txBox="1">
                <a:spLocks/>
              </p:cNvSpPr>
              <p:nvPr/>
            </p:nvSpPr>
            <p:spPr>
              <a:xfrm>
                <a:off x="5791200" y="3634365"/>
                <a:ext cx="2285197" cy="1488685"/>
              </a:xfrm>
              <a:prstGeom prst="rect">
                <a:avLst/>
              </a:prstGeom>
              <a:solidFill>
                <a:srgbClr val="FF5310"/>
              </a:solidFill>
            </p:spPr>
            <p:txBody>
              <a:bodyPr anchor="ctr"/>
              <a:lstStyle>
                <a:defPPr>
                  <a:defRPr lang="en-US"/>
                </a:defPPr>
                <a:lvl1pPr indent="0" algn="ctr">
                  <a:spcBef>
                    <a:spcPts val="0"/>
                  </a:spcBef>
                  <a:buClr>
                    <a:srgbClr val="397FBB"/>
                  </a:buClr>
                  <a:buSzPct val="105000"/>
                  <a:buFontTx/>
                  <a:buNone/>
                  <a:defRPr sz="1400">
                    <a:gradFill>
                      <a:gsLst>
                        <a:gs pos="0">
                          <a:srgbClr val="FFFFFF"/>
                        </a:gs>
                        <a:gs pos="100000">
                          <a:srgbClr val="FFFFFF"/>
                        </a:gs>
                      </a:gsLst>
                      <a:lin ang="16200000" scaled="0"/>
                    </a:gradFill>
                    <a:latin typeface="Segoe UI"/>
                    <a:ea typeface="Segoe UI" pitchFamily="34" charset="0"/>
                    <a:cs typeface="Segoe UI" pitchFamily="34" charset="0"/>
                  </a:defRPr>
                </a:lvl1pPr>
                <a:lvl2pPr indent="-230188">
                  <a:spcBef>
                    <a:spcPct val="20000"/>
                  </a:spcBef>
                  <a:buClr>
                    <a:srgbClr val="F1AB3C"/>
                  </a:buClr>
                  <a:buFont typeface="Arial" pitchFamily="34" charset="0"/>
                  <a:buChar char="–"/>
                  <a:defRPr sz="1600">
                    <a:solidFill>
                      <a:srgbClr val="626161"/>
                    </a:solidFill>
                    <a:latin typeface="Verdana" pitchFamily="34" charset="0"/>
                    <a:ea typeface="Verdana" pitchFamily="34" charset="0"/>
                    <a:cs typeface="Verdana" pitchFamily="34" charset="0"/>
                  </a:defRPr>
                </a:lvl2pPr>
                <a:lvl3pPr marL="795338" indent="-228600">
                  <a:spcBef>
                    <a:spcPct val="20000"/>
                  </a:spcBef>
                  <a:buClr>
                    <a:srgbClr val="F1AB3C"/>
                  </a:buClr>
                  <a:buFont typeface="Arial" pitchFamily="34" charset="0"/>
                  <a:buChar char="•"/>
                  <a:defRPr sz="1400">
                    <a:solidFill>
                      <a:srgbClr val="626161"/>
                    </a:solidFill>
                    <a:latin typeface="Verdana" pitchFamily="34" charset="0"/>
                    <a:ea typeface="Verdana" pitchFamily="34" charset="0"/>
                    <a:cs typeface="Verdana" pitchFamily="34" charset="0"/>
                  </a:defRPr>
                </a:lvl3pPr>
                <a:lvl4pPr marL="1143000" indent="-228600">
                  <a:spcBef>
                    <a:spcPct val="20000"/>
                  </a:spcBef>
                  <a:buClr>
                    <a:srgbClr val="F1AB3C"/>
                  </a:buClr>
                  <a:buFont typeface="Arial" pitchFamily="34" charset="0"/>
                  <a:buChar char="–"/>
                  <a:defRPr sz="1200">
                    <a:solidFill>
                      <a:srgbClr val="626161"/>
                    </a:solidFill>
                    <a:latin typeface="Verdana" pitchFamily="34" charset="0"/>
                    <a:ea typeface="Verdana" pitchFamily="34" charset="0"/>
                    <a:cs typeface="Verdana" pitchFamily="34" charset="0"/>
                  </a:defRPr>
                </a:lvl4pPr>
                <a:lvl5pPr marL="1484313" indent="-228600">
                  <a:spcBef>
                    <a:spcPct val="20000"/>
                  </a:spcBef>
                  <a:buClr>
                    <a:srgbClr val="F1AB3C"/>
                  </a:buClr>
                  <a:buFont typeface="Arial" pitchFamily="34" charset="0"/>
                  <a:buChar char="»"/>
                  <a:defRPr sz="1200">
                    <a:solidFill>
                      <a:srgbClr val="626161"/>
                    </a:solidFill>
                    <a:latin typeface="Verdana" pitchFamily="34" charset="0"/>
                    <a:ea typeface="Verdana" pitchFamily="34" charset="0"/>
                    <a:cs typeface="Verdana"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defTabSz="930439">
                  <a:lnSpc>
                    <a:spcPct val="90000"/>
                  </a:lnSpc>
                  <a:defRPr/>
                </a:pPr>
                <a:endParaRPr lang="en-US" sz="1600" dirty="0">
                  <a:solidFill>
                    <a:srgbClr val="FFFFFF">
                      <a:alpha val="99000"/>
                    </a:srgbClr>
                  </a:solidFill>
                </a:endParaRPr>
              </a:p>
              <a:p>
                <a:pPr defTabSz="930439">
                  <a:lnSpc>
                    <a:spcPct val="90000"/>
                  </a:lnSpc>
                  <a:defRPr/>
                </a:pPr>
                <a:r>
                  <a:rPr lang="en-US" sz="1600" dirty="0">
                    <a:solidFill>
                      <a:srgbClr val="FFFFFF">
                        <a:alpha val="99000"/>
                      </a:srgbClr>
                    </a:solidFill>
                  </a:rPr>
                  <a:t>Anticipate Trends &amp; Capitalize on Opportunities</a:t>
                </a:r>
              </a:p>
            </p:txBody>
          </p:sp>
        </p:grpSp>
        <p:sp>
          <p:nvSpPr>
            <p:cNvPr id="35" name="Rectangle 34"/>
            <p:cNvSpPr/>
            <p:nvPr/>
          </p:nvSpPr>
          <p:spPr>
            <a:xfrm>
              <a:off x="8" y="5995546"/>
              <a:ext cx="12188825" cy="240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0439"/>
              <a:endParaRPr lang="en-US" sz="1400" dirty="0">
                <a:solidFill>
                  <a:srgbClr val="FFFFFF"/>
                </a:solidFill>
              </a:endParaRPr>
            </a:p>
          </p:txBody>
        </p:sp>
        <p:pic>
          <p:nvPicPr>
            <p:cNvPr id="36" name="Picture 2"/>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1080186" y="2170406"/>
              <a:ext cx="3279994" cy="2324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36"/>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844463" y="2148658"/>
              <a:ext cx="3270655" cy="2311154"/>
            </a:xfrm>
            <a:prstGeom prst="rect">
              <a:avLst/>
            </a:prstGeom>
          </p:spPr>
        </p:pic>
      </p:grpSp>
      <p:sp>
        <p:nvSpPr>
          <p:cNvPr id="38" name="Curved Down Arrow 37"/>
          <p:cNvSpPr/>
          <p:nvPr/>
        </p:nvSpPr>
        <p:spPr bwMode="auto">
          <a:xfrm rot="3623928">
            <a:off x="7743247" y="1351987"/>
            <a:ext cx="2089653" cy="1622412"/>
          </a:xfrm>
          <a:prstGeom prst="curvedDownArrow">
            <a:avLst/>
          </a:prstGeom>
          <a:solidFill>
            <a:schemeClr val="accent5">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26" tIns="46526" rIns="46526" bIns="46526" numCol="1" spcCol="0" rtlCol="0" fromWordArt="0" anchor="ctr" anchorCtr="0" forceAA="0" compatLnSpc="1">
            <a:prstTxWarp prst="textNoShape">
              <a:avLst/>
            </a:prstTxWarp>
            <a:noAutofit/>
          </a:bodyPr>
          <a:lstStyle/>
          <a:p>
            <a:pPr algn="ctr" defTabSz="93013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7566408" y="160100"/>
            <a:ext cx="4471108" cy="1130053"/>
          </a:xfrm>
        </p:spPr>
        <p:txBody>
          <a:bodyPr/>
          <a:lstStyle/>
          <a:p>
            <a:r>
              <a:rPr lang="en-US" dirty="0"/>
              <a:t>The Complete Shopping </a:t>
            </a:r>
            <a:r>
              <a:rPr lang="en-US" dirty="0" smtClean="0"/>
              <a:t>Experience</a:t>
            </a:r>
            <a:endParaRPr lang="en-US" dirty="0"/>
          </a:p>
        </p:txBody>
      </p:sp>
    </p:spTree>
    <p:extLst>
      <p:ext uri="{BB962C8B-B14F-4D97-AF65-F5344CB8AC3E}">
        <p14:creationId xmlns:p14="http://schemas.microsoft.com/office/powerpoint/2010/main" val="138350185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pPr algn="ctr"/>
            <a:r>
              <a:rPr lang="en-US" dirty="0" smtClean="0">
                <a:latin typeface="+mn-lt"/>
              </a:rPr>
              <a:t>Dynamics for Ecommerce – Key Pillars</a:t>
            </a:r>
            <a:r>
              <a:rPr lang="en-US" sz="6117" dirty="0">
                <a:latin typeface="+mn-lt"/>
              </a:rPr>
              <a:t> </a:t>
            </a:r>
            <a:endParaRPr lang="en-US" sz="6117" dirty="0">
              <a:gradFill flip="none" rotWithShape="1">
                <a:gsLst>
                  <a:gs pos="0">
                    <a:schemeClr val="accent2"/>
                  </a:gs>
                  <a:gs pos="100000">
                    <a:schemeClr val="accent2"/>
                  </a:gs>
                </a:gsLst>
                <a:lin ang="5400000" scaled="0"/>
                <a:tileRect/>
              </a:gradFill>
              <a:latin typeface="+mn-lt"/>
            </a:endParaRPr>
          </a:p>
        </p:txBody>
      </p:sp>
      <p:sp>
        <p:nvSpPr>
          <p:cNvPr id="61" name="Rectangle 60"/>
          <p:cNvSpPr/>
          <p:nvPr/>
        </p:nvSpPr>
        <p:spPr bwMode="auto">
          <a:xfrm>
            <a:off x="390293" y="2176262"/>
            <a:ext cx="2797413" cy="2797413"/>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46620" tIns="46618" rIns="93235" bIns="46618" numCol="1" rtlCol="0" anchor="t" anchorCtr="0" compatLnSpc="1">
            <a:prstTxWarp prst="textNoShape">
              <a:avLst/>
            </a:prstTxWarp>
          </a:bodyPr>
          <a:lstStyle/>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Channel Management</a:t>
            </a:r>
          </a:p>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Catalog Management</a:t>
            </a:r>
          </a:p>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Merchandising</a:t>
            </a:r>
          </a:p>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Order Fulfillment</a:t>
            </a:r>
          </a:p>
          <a:p>
            <a:pPr defTabSz="931956"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390292" y="2202611"/>
            <a:ext cx="2797413" cy="2797413"/>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46616" tIns="46615" rIns="93227" bIns="46615" numCol="1" rtlCol="0" anchor="t" anchorCtr="0" compatLnSpc="1">
            <a:prstTxWarp prst="textNoShape">
              <a:avLst/>
            </a:prstTxWarp>
          </a:bodyPr>
          <a:lstStyle/>
          <a:p>
            <a:pPr algn="ctr" defTabSz="931469">
              <a:lnSpc>
                <a:spcPct val="90000"/>
              </a:lnSpc>
            </a:pPr>
            <a:r>
              <a:rPr lang="en-US" sz="2448" dirty="0">
                <a:gradFill>
                  <a:gsLst>
                    <a:gs pos="0">
                      <a:srgbClr val="FFFFFF"/>
                    </a:gs>
                    <a:gs pos="100000">
                      <a:srgbClr val="FFFFFF"/>
                    </a:gs>
                  </a:gsLst>
                  <a:lin ang="5400000" scaled="0"/>
                </a:gradFill>
              </a:rPr>
              <a:t>Centralized Data &amp; Order </a:t>
            </a:r>
            <a:r>
              <a:rPr lang="en-US" sz="2448" dirty="0" err="1">
                <a:gradFill>
                  <a:gsLst>
                    <a:gs pos="0">
                      <a:srgbClr val="FFFFFF"/>
                    </a:gs>
                    <a:gs pos="100000">
                      <a:srgbClr val="FFFFFF"/>
                    </a:gs>
                  </a:gsLst>
                  <a:lin ang="5400000" scaled="0"/>
                </a:gradFill>
              </a:rPr>
              <a:t>Mgt</a:t>
            </a:r>
            <a:r>
              <a:rPr lang="en-US" sz="2448" dirty="0">
                <a:gradFill>
                  <a:gsLst>
                    <a:gs pos="0">
                      <a:srgbClr val="FFFFFF"/>
                    </a:gs>
                    <a:gs pos="100000">
                      <a:srgbClr val="FFFFFF"/>
                    </a:gs>
                  </a:gsLst>
                  <a:lin ang="5400000" scaled="0"/>
                </a:gradFill>
              </a:rPr>
              <a:t> Across all Channels</a:t>
            </a:r>
          </a:p>
        </p:txBody>
      </p:sp>
      <p:sp>
        <p:nvSpPr>
          <p:cNvPr id="44" name="Rectangle 43"/>
          <p:cNvSpPr/>
          <p:nvPr/>
        </p:nvSpPr>
        <p:spPr bwMode="auto">
          <a:xfrm>
            <a:off x="8062624" y="2176263"/>
            <a:ext cx="4241704" cy="1481453"/>
          </a:xfrm>
          <a:prstGeom prst="rect">
            <a:avLst/>
          </a:prstGeom>
          <a:solidFill>
            <a:srgbClr val="000000">
              <a:alpha val="0"/>
            </a:srgb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27" tIns="46615" rIns="93227" bIns="46615" numCol="1" rtlCol="0" anchor="ctr" anchorCtr="0" compatLnSpc="1">
            <a:prstTxWarp prst="textNoShape">
              <a:avLst/>
            </a:prstTxWarp>
          </a:bodyPr>
          <a:lstStyle/>
          <a:p>
            <a:pPr algn="ctr" defTabSz="93195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2" name="Rectangle 21"/>
          <p:cNvSpPr/>
          <p:nvPr/>
        </p:nvSpPr>
        <p:spPr bwMode="auto">
          <a:xfrm>
            <a:off x="9248768" y="2176262"/>
            <a:ext cx="2797413" cy="2797413"/>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46623" tIns="46621" rIns="0" bIns="46621" numCol="1" rtlCol="0" anchor="t" anchorCtr="0" compatLnSpc="1">
            <a:prstTxWarp prst="textNoShape">
              <a:avLst/>
            </a:prstTxWarp>
          </a:bodyPr>
          <a:lstStyle/>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Out of Box “Starter” Storefront</a:t>
            </a:r>
          </a:p>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Retail Data Exchange and Commerce Runtime</a:t>
            </a:r>
          </a:p>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Integrated Payment Processing</a:t>
            </a:r>
          </a:p>
        </p:txBody>
      </p:sp>
      <p:sp>
        <p:nvSpPr>
          <p:cNvPr id="58" name="Rectangle 57"/>
          <p:cNvSpPr/>
          <p:nvPr/>
        </p:nvSpPr>
        <p:spPr bwMode="auto">
          <a:xfrm>
            <a:off x="9248768" y="2189565"/>
            <a:ext cx="2797413" cy="2797413"/>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46616" tIns="46615" rIns="0" bIns="46615" numCol="1" rtlCol="0" anchor="t" anchorCtr="0" compatLnSpc="1">
            <a:prstTxWarp prst="textNoShape">
              <a:avLst/>
            </a:prstTxWarp>
          </a:bodyPr>
          <a:lstStyle/>
          <a:p>
            <a:pPr algn="ctr" defTabSz="931469">
              <a:lnSpc>
                <a:spcPct val="90000"/>
              </a:lnSpc>
            </a:pPr>
            <a:r>
              <a:rPr lang="en-US" sz="2448" dirty="0">
                <a:gradFill>
                  <a:gsLst>
                    <a:gs pos="0">
                      <a:srgbClr val="FFFFFF"/>
                    </a:gs>
                    <a:gs pos="100000">
                      <a:srgbClr val="FFFFFF"/>
                    </a:gs>
                  </a:gsLst>
                  <a:lin ang="5400000" scaled="0"/>
                </a:gradFill>
              </a:rPr>
              <a:t>OOB e-Commerce with Storefront Developer Platform</a:t>
            </a:r>
          </a:p>
        </p:txBody>
      </p:sp>
      <p:sp>
        <p:nvSpPr>
          <p:cNvPr id="60" name="Rectangle 59"/>
          <p:cNvSpPr/>
          <p:nvPr/>
        </p:nvSpPr>
        <p:spPr bwMode="auto">
          <a:xfrm>
            <a:off x="3343119" y="2176262"/>
            <a:ext cx="2797413" cy="2797413"/>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46620" tIns="46618" rIns="46620" bIns="46618" numCol="1" rtlCol="0" anchor="t" anchorCtr="0" compatLnSpc="1">
            <a:prstTxWarp prst="textNoShape">
              <a:avLst/>
            </a:prstTxWarp>
          </a:bodyPr>
          <a:lstStyle/>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Cross-Channel Fulfillment</a:t>
            </a:r>
          </a:p>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Omni Channel Loyalty</a:t>
            </a:r>
          </a:p>
          <a:p>
            <a:pPr marL="291380" indent="-291380" defTabSz="931956" fontAlgn="base">
              <a:spcBef>
                <a:spcPct val="0"/>
              </a:spcBef>
              <a:spcAft>
                <a:spcPct val="0"/>
              </a:spcAft>
              <a:buFont typeface="Arial" pitchFamily="34" charset="0"/>
              <a:buChar char="•"/>
            </a:pPr>
            <a:r>
              <a:rPr lang="en-US" sz="1836" dirty="0" smtClean="0">
                <a:gradFill>
                  <a:gsLst>
                    <a:gs pos="0">
                      <a:srgbClr val="FFFFFF"/>
                    </a:gs>
                    <a:gs pos="100000">
                      <a:srgbClr val="FFFFFF"/>
                    </a:gs>
                  </a:gsLst>
                  <a:lin ang="5400000" scaled="0"/>
                </a:gradFill>
                <a:ea typeface="Segoe UI" pitchFamily="34" charset="0"/>
                <a:cs typeface="Segoe UI" pitchFamily="34" charset="0"/>
              </a:rPr>
              <a:t>Omni Channel Gift Cards</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59" name="Rectangle 58"/>
          <p:cNvSpPr/>
          <p:nvPr/>
        </p:nvSpPr>
        <p:spPr bwMode="auto">
          <a:xfrm>
            <a:off x="6295943" y="2176262"/>
            <a:ext cx="2797413" cy="2797413"/>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46620" tIns="46618" rIns="93235" bIns="46618" numCol="1" rtlCol="0" anchor="t" anchorCtr="0" compatLnSpc="1">
            <a:prstTxWarp prst="textNoShape">
              <a:avLst/>
            </a:prstTxWarp>
          </a:bodyPr>
          <a:lstStyle/>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Pricing, Sales Tax &amp; Shipping Services</a:t>
            </a:r>
          </a:p>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Discounts and Promotion Services </a:t>
            </a:r>
          </a:p>
          <a:p>
            <a:pPr marL="291380" indent="-291380" defTabSz="931956" fontAlgn="base">
              <a:spcBef>
                <a:spcPct val="0"/>
              </a:spcBef>
              <a:spcAft>
                <a:spcPct val="0"/>
              </a:spcAft>
              <a:buFont typeface="Arial" pitchFamily="34" charset="0"/>
              <a:buChar char="•"/>
            </a:pPr>
            <a:r>
              <a:rPr lang="en-US" sz="1836" dirty="0">
                <a:gradFill>
                  <a:gsLst>
                    <a:gs pos="0">
                      <a:srgbClr val="FFFFFF"/>
                    </a:gs>
                    <a:gs pos="100000">
                      <a:srgbClr val="FFFFFF"/>
                    </a:gs>
                  </a:gsLst>
                  <a:lin ang="5400000" scaled="0"/>
                </a:gradFill>
                <a:ea typeface="Segoe UI" pitchFamily="34" charset="0"/>
                <a:cs typeface="Segoe UI" pitchFamily="34" charset="0"/>
              </a:rPr>
              <a:t>Quantity and Store Availability Services</a:t>
            </a:r>
          </a:p>
          <a:p>
            <a:pPr defTabSz="931956" fontAlgn="base">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6295943" y="2161081"/>
            <a:ext cx="2797413" cy="2797413"/>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46616" tIns="46615" rIns="93227" bIns="46615" numCol="1" rtlCol="0" anchor="t" anchorCtr="0" compatLnSpc="1">
            <a:prstTxWarp prst="textNoShape">
              <a:avLst/>
            </a:prstTxWarp>
          </a:bodyPr>
          <a:lstStyle/>
          <a:p>
            <a:pPr algn="ctr" defTabSz="931469">
              <a:lnSpc>
                <a:spcPct val="90000"/>
              </a:lnSpc>
            </a:pPr>
            <a:r>
              <a:rPr lang="en-US" sz="2448" dirty="0">
                <a:gradFill>
                  <a:gsLst>
                    <a:gs pos="0">
                      <a:srgbClr val="FFFFFF"/>
                    </a:gs>
                    <a:gs pos="100000">
                      <a:srgbClr val="FFFFFF"/>
                    </a:gs>
                  </a:gsLst>
                  <a:lin ang="5400000" scaled="0"/>
                </a:gradFill>
              </a:rPr>
              <a:t>Symmetrical </a:t>
            </a:r>
          </a:p>
          <a:p>
            <a:pPr algn="ctr" defTabSz="931469">
              <a:lnSpc>
                <a:spcPct val="90000"/>
              </a:lnSpc>
            </a:pPr>
            <a:r>
              <a:rPr lang="en-US" sz="2448" dirty="0">
                <a:gradFill>
                  <a:gsLst>
                    <a:gs pos="0">
                      <a:srgbClr val="FFFFFF"/>
                    </a:gs>
                    <a:gs pos="100000">
                      <a:srgbClr val="FFFFFF"/>
                    </a:gs>
                  </a:gsLst>
                  <a:lin ang="5400000" scaled="0"/>
                </a:gradFill>
              </a:rPr>
              <a:t>Omni-Channel Retail Services</a:t>
            </a:r>
          </a:p>
        </p:txBody>
      </p:sp>
      <p:sp>
        <p:nvSpPr>
          <p:cNvPr id="37" name="Rectangle 36"/>
          <p:cNvSpPr/>
          <p:nvPr/>
        </p:nvSpPr>
        <p:spPr bwMode="auto">
          <a:xfrm>
            <a:off x="3315912" y="2176263"/>
            <a:ext cx="2797413" cy="2797413"/>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46616" tIns="46615" rIns="46616" bIns="46615" numCol="1" rtlCol="0" anchor="t" anchorCtr="0" compatLnSpc="1">
            <a:prstTxWarp prst="textNoShape">
              <a:avLst/>
            </a:prstTxWarp>
          </a:bodyPr>
          <a:lstStyle/>
          <a:p>
            <a:pPr algn="ctr" defTabSz="931469">
              <a:lnSpc>
                <a:spcPct val="90000"/>
              </a:lnSpc>
            </a:pPr>
            <a:r>
              <a:rPr lang="en-US" sz="2448" dirty="0">
                <a:gradFill>
                  <a:gsLst>
                    <a:gs pos="0">
                      <a:srgbClr val="FFFFFF"/>
                    </a:gs>
                    <a:gs pos="100000">
                      <a:srgbClr val="FFFFFF"/>
                    </a:gs>
                  </a:gsLst>
                  <a:lin ang="5400000" scaled="0"/>
                </a:gradFill>
              </a:rPr>
              <a:t>Cross-Channel and Cross-Device Workflows</a:t>
            </a:r>
          </a:p>
        </p:txBody>
      </p:sp>
      <p:grpSp>
        <p:nvGrpSpPr>
          <p:cNvPr id="32" name="Group 31"/>
          <p:cNvGrpSpPr>
            <a:grpSpLocks noChangeAspect="1"/>
          </p:cNvGrpSpPr>
          <p:nvPr/>
        </p:nvGrpSpPr>
        <p:grpSpPr bwMode="black">
          <a:xfrm>
            <a:off x="1300465" y="3798756"/>
            <a:ext cx="977068" cy="763088"/>
            <a:chOff x="5184775" y="225425"/>
            <a:chExt cx="1500188" cy="1220788"/>
          </a:xfrm>
          <a:solidFill>
            <a:srgbClr val="FFFFFF"/>
          </a:solidFill>
        </p:grpSpPr>
        <p:sp>
          <p:nvSpPr>
            <p:cNvPr id="3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1469"/>
              <a:endParaRPr lang="en-US" sz="1632">
                <a:solidFill>
                  <a:srgbClr val="FFFFFF"/>
                </a:solidFill>
              </a:endParaRPr>
            </a:p>
          </p:txBody>
        </p:sp>
        <p:sp>
          <p:nvSpPr>
            <p:cNvPr id="3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1469"/>
              <a:endParaRPr lang="en-US" sz="1632">
                <a:solidFill>
                  <a:srgbClr val="FFFFFF"/>
                </a:solidFill>
              </a:endParaRPr>
            </a:p>
          </p:txBody>
        </p:sp>
        <p:sp>
          <p:nvSpPr>
            <p:cNvPr id="3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defTabSz="931469"/>
              <a:endParaRPr lang="en-US" sz="1632">
                <a:solidFill>
                  <a:srgbClr val="FFFFFF"/>
                </a:solidFill>
              </a:endParaRPr>
            </a:p>
          </p:txBody>
        </p:sp>
      </p:grpSp>
      <p:sp>
        <p:nvSpPr>
          <p:cNvPr id="42" name="Freeform 159"/>
          <p:cNvSpPr>
            <a:spLocks noChangeAspect="1" noEditPoints="1"/>
          </p:cNvSpPr>
          <p:nvPr/>
        </p:nvSpPr>
        <p:spPr bwMode="black">
          <a:xfrm>
            <a:off x="4450439" y="3731988"/>
            <a:ext cx="582767" cy="876609"/>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31" tIns="41966" rIns="83931" bIns="41966" numCol="1" anchor="t" anchorCtr="0" compatLnSpc="1">
            <a:prstTxWarp prst="textNoShape">
              <a:avLst/>
            </a:prstTxWarp>
          </a:bodyPr>
          <a:lstStyle/>
          <a:p>
            <a:pPr defTabSz="931469"/>
            <a:endParaRPr lang="en-US" sz="1632">
              <a:solidFill>
                <a:srgbClr val="FFFFFF"/>
              </a:solidFill>
            </a:endParaRPr>
          </a:p>
        </p:txBody>
      </p:sp>
      <p:pic>
        <p:nvPicPr>
          <p:cNvPr id="45" name="Picture 6" descr="\\MAGNUM\Projects\Microsoft\Cloud Power FY12\Design\Icons\PNGs\Web Service.png"/>
          <p:cNvPicPr>
            <a:picLocks noChangeAspect="1" noChangeArrowheads="1"/>
          </p:cNvPicPr>
          <p:nvPr/>
        </p:nvPicPr>
        <p:blipFill>
          <a:blip r:embed="rId3" cstate="print">
            <a:lum bright="100000"/>
          </a:blip>
          <a:srcRect/>
          <a:stretch>
            <a:fillRect/>
          </a:stretch>
        </p:blipFill>
        <p:spPr bwMode="auto">
          <a:xfrm>
            <a:off x="6988006" y="3473656"/>
            <a:ext cx="1413286" cy="1413286"/>
          </a:xfrm>
          <a:prstGeom prst="rect">
            <a:avLst/>
          </a:prstGeom>
          <a:noFill/>
        </p:spPr>
      </p:pic>
      <p:sp>
        <p:nvSpPr>
          <p:cNvPr id="46" name="Freeform 90"/>
          <p:cNvSpPr>
            <a:spLocks noChangeAspect="1" noEditPoints="1"/>
          </p:cNvSpPr>
          <p:nvPr/>
        </p:nvSpPr>
        <p:spPr bwMode="black">
          <a:xfrm>
            <a:off x="10237054" y="3752003"/>
            <a:ext cx="780762" cy="856595"/>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31" tIns="41966" rIns="83931" bIns="41966" numCol="1" anchor="t" anchorCtr="0" compatLnSpc="1">
            <a:prstTxWarp prst="textNoShape">
              <a:avLst/>
            </a:prstTxWarp>
          </a:bodyPr>
          <a:lstStyle/>
          <a:p>
            <a:pPr defTabSz="931469"/>
            <a:endParaRPr lang="en-US" sz="1632">
              <a:solidFill>
                <a:srgbClr val="FFFFFF"/>
              </a:solidFill>
            </a:endParaRPr>
          </a:p>
        </p:txBody>
      </p:sp>
      <p:sp useBgFill="1">
        <p:nvSpPr>
          <p:cNvPr id="43" name="Rectangle 42"/>
          <p:cNvSpPr/>
          <p:nvPr/>
        </p:nvSpPr>
        <p:spPr bwMode="auto">
          <a:xfrm>
            <a:off x="3385" y="4988856"/>
            <a:ext cx="12429709" cy="2098061"/>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27" tIns="46615" rIns="93227" bIns="46615" numCol="1" rtlCol="0" anchor="ctr" anchorCtr="0" compatLnSpc="1">
            <a:prstTxWarp prst="textNoShape">
              <a:avLst/>
            </a:prstTxWarp>
          </a:bodyPr>
          <a:lstStyle/>
          <a:p>
            <a:pPr algn="ctr" defTabSz="931956"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53082502"/>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08333E-7 1.85185E-6 L 2.08333E-7 0.25069 " pathEditMode="relative" rAng="0" ptsTypes="AA">
                                      <p:cBhvr>
                                        <p:cTn id="6" dur="2000" fill="hold"/>
                                        <p:tgtEl>
                                          <p:spTgt spid="19"/>
                                        </p:tgtEl>
                                        <p:attrNameLst>
                                          <p:attrName>ppt_x</p:attrName>
                                          <p:attrName>ppt_y</p:attrName>
                                        </p:attrNameLst>
                                      </p:cBhvr>
                                      <p:rCtr x="0" y="12523"/>
                                    </p:animMotion>
                                  </p:childTnLst>
                                </p:cTn>
                              </p:par>
                              <p:par>
                                <p:cTn id="7" presetID="42" presetClass="path" presetSubtype="0" accel="50000" decel="50000" fill="hold" nodeType="withEffect">
                                  <p:stCondLst>
                                    <p:cond delay="0"/>
                                  </p:stCondLst>
                                  <p:childTnLst>
                                    <p:animMotion origin="layout" path="M 0 0 L 0 0.25 E" pathEditMode="relative" ptsTypes="">
                                      <p:cBhvr>
                                        <p:cTn id="8" dur="2000" fill="hold"/>
                                        <p:tgtEl>
                                          <p:spTgt spid="32"/>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grpId="0" nodeType="clickEffect">
                                  <p:stCondLst>
                                    <p:cond delay="0"/>
                                  </p:stCondLst>
                                  <p:childTnLst>
                                    <p:animMotion origin="layout" path="M 2.08333E-7 1.85185E-6 L 2.08333E-7 0.25069 " pathEditMode="relative" rAng="0" ptsTypes="AA">
                                      <p:cBhvr>
                                        <p:cTn id="12" dur="2000" fill="hold"/>
                                        <p:tgtEl>
                                          <p:spTgt spid="37"/>
                                        </p:tgtEl>
                                        <p:attrNameLst>
                                          <p:attrName>ppt_x</p:attrName>
                                          <p:attrName>ppt_y</p:attrName>
                                        </p:attrNameLst>
                                      </p:cBhvr>
                                      <p:rCtr x="0" y="12523"/>
                                    </p:animMotion>
                                  </p:childTnLst>
                                </p:cTn>
                              </p:par>
                              <p:par>
                                <p:cTn id="13" presetID="42" presetClass="path" presetSubtype="0" accel="50000" decel="50000" fill="hold" grpId="0" nodeType="withEffect">
                                  <p:stCondLst>
                                    <p:cond delay="0"/>
                                  </p:stCondLst>
                                  <p:childTnLst>
                                    <p:animMotion origin="layout" path="M 0 0 L 0 0.25 E" pathEditMode="relative" ptsTypes="">
                                      <p:cBhvr>
                                        <p:cTn id="14" dur="2000" fill="hold"/>
                                        <p:tgtEl>
                                          <p:spTgt spid="42"/>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1.53445E-6 1.85185E-6 L 0.00065 0.25 " pathEditMode="relative" rAng="0" ptsTypes="AA">
                                      <p:cBhvr>
                                        <p:cTn id="18" dur="2000" fill="hold"/>
                                        <p:tgtEl>
                                          <p:spTgt spid="21"/>
                                        </p:tgtEl>
                                        <p:attrNameLst>
                                          <p:attrName>ppt_x</p:attrName>
                                          <p:attrName>ppt_y</p:attrName>
                                        </p:attrNameLst>
                                      </p:cBhvr>
                                      <p:rCtr x="26" y="12500"/>
                                    </p:animMotion>
                                  </p:childTnLst>
                                </p:cTn>
                              </p:par>
                              <p:par>
                                <p:cTn id="19" presetID="42" presetClass="path" presetSubtype="0" accel="50000" decel="50000" fill="hold" nodeType="withEffect">
                                  <p:stCondLst>
                                    <p:cond delay="0"/>
                                  </p:stCondLst>
                                  <p:childTnLst>
                                    <p:animMotion origin="layout" path="M 0 0 L 0 0.25 E" pathEditMode="relative" ptsTypes="">
                                      <p:cBhvr>
                                        <p:cTn id="20" dur="2000" fill="hold"/>
                                        <p:tgtEl>
                                          <p:spTgt spid="45"/>
                                        </p:tgtEl>
                                        <p:attrNameLst>
                                          <p:attrName>ppt_x</p:attrName>
                                          <p:attrName>ppt_y</p:attrName>
                                        </p:attrNameLst>
                                      </p:cBhvr>
                                    </p:animMotion>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grpId="0" nodeType="clickEffect">
                                  <p:stCondLst>
                                    <p:cond delay="0"/>
                                  </p:stCondLst>
                                  <p:childTnLst>
                                    <p:animMotion origin="layout" path="M -4.34414E-6 1.85185E-6 L 0.0004 0.25139 " pathEditMode="relative" rAng="0" ptsTypes="AA">
                                      <p:cBhvr>
                                        <p:cTn id="24" dur="2000" fill="hold"/>
                                        <p:tgtEl>
                                          <p:spTgt spid="58"/>
                                        </p:tgtEl>
                                        <p:attrNameLst>
                                          <p:attrName>ppt_x</p:attrName>
                                          <p:attrName>ppt_y</p:attrName>
                                        </p:attrNameLst>
                                      </p:cBhvr>
                                      <p:rCtr x="13" y="12569"/>
                                    </p:animMotion>
                                  </p:childTnLst>
                                </p:cTn>
                              </p:par>
                              <p:par>
                                <p:cTn id="25" presetID="42" presetClass="path" presetSubtype="0" accel="50000" decel="50000" fill="hold" grpId="0" nodeType="withEffect">
                                  <p:stCondLst>
                                    <p:cond delay="0"/>
                                  </p:stCondLst>
                                  <p:childTnLst>
                                    <p:animMotion origin="layout" path="M 0 0 L 0 0.25 E" pathEditMode="relative" ptsTypes="">
                                      <p:cBhvr>
                                        <p:cTn id="26" dur="2000" fill="hold"/>
                                        <p:tgtEl>
                                          <p:spTgt spid="4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8" grpId="0" animBg="1"/>
      <p:bldP spid="21" grpId="0" animBg="1"/>
      <p:bldP spid="37" grpId="0" animBg="1"/>
      <p:bldP spid="42" grpId="0" animBg="1"/>
      <p:bldP spid="4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clloy\AppData\Local\Microsoft\Windows\Temporary Internet Files\Content.IE5\RAOJ8IPF\MC900433943[1].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069683" y="3314060"/>
            <a:ext cx="1843215" cy="138277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clloy\AppData\Local\Microsoft\Windows\Temporary Internet Files\Content.IE5\27D2SSM7\MC900434845[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73130" y="3253741"/>
            <a:ext cx="2329633" cy="17476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clloy\AppData\Local\Microsoft\Windows\Temporary Internet Files\Content.IE5\27D2SSM7\MC900434845[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62932" y="3211684"/>
            <a:ext cx="2329633" cy="174768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11184" y="2749766"/>
            <a:ext cx="2410752" cy="576013"/>
          </a:xfrm>
          <a:prstGeom prst="rect">
            <a:avLst/>
          </a:prstGeom>
          <a:noFill/>
        </p:spPr>
        <p:txBody>
          <a:bodyPr wrap="square" lIns="0" tIns="0" rIns="0" bIns="0" rtlCol="0">
            <a:spAutoFit/>
          </a:bodyPr>
          <a:lstStyle/>
          <a:p>
            <a:pPr defTabSz="932011"/>
            <a:r>
              <a:rPr lang="en-US" sz="1835" dirty="0">
                <a:solidFill>
                  <a:srgbClr val="FFFFFF"/>
                </a:solidFill>
              </a:rPr>
              <a:t>Business Organizations e.g., Retailer</a:t>
            </a:r>
          </a:p>
        </p:txBody>
      </p:sp>
      <p:sp>
        <p:nvSpPr>
          <p:cNvPr id="10" name="TextBox 9"/>
          <p:cNvSpPr txBox="1"/>
          <p:nvPr/>
        </p:nvSpPr>
        <p:spPr>
          <a:xfrm>
            <a:off x="9945653" y="2969197"/>
            <a:ext cx="2484942" cy="288007"/>
          </a:xfrm>
          <a:prstGeom prst="rect">
            <a:avLst/>
          </a:prstGeom>
          <a:noFill/>
        </p:spPr>
        <p:txBody>
          <a:bodyPr wrap="square" lIns="0" tIns="0" rIns="0" bIns="0" rtlCol="0">
            <a:spAutoFit/>
          </a:bodyPr>
          <a:lstStyle/>
          <a:p>
            <a:pPr defTabSz="932011"/>
            <a:r>
              <a:rPr lang="en-US" sz="1835" dirty="0">
                <a:solidFill>
                  <a:srgbClr val="FFFFFF"/>
                </a:solidFill>
              </a:rPr>
              <a:t>Online Consumer</a:t>
            </a:r>
          </a:p>
        </p:txBody>
      </p:sp>
      <p:sp>
        <p:nvSpPr>
          <p:cNvPr id="11" name="TextBox 10"/>
          <p:cNvSpPr txBox="1"/>
          <p:nvPr/>
        </p:nvSpPr>
        <p:spPr>
          <a:xfrm>
            <a:off x="1662512" y="5001423"/>
            <a:ext cx="1368984" cy="288007"/>
          </a:xfrm>
          <a:prstGeom prst="rect">
            <a:avLst/>
          </a:prstGeom>
          <a:noFill/>
        </p:spPr>
        <p:txBody>
          <a:bodyPr wrap="square" lIns="0" tIns="0" rIns="0" bIns="0" rtlCol="0">
            <a:spAutoFit/>
          </a:bodyPr>
          <a:lstStyle/>
          <a:p>
            <a:pPr defTabSz="932011"/>
            <a:r>
              <a:rPr lang="en-US" sz="1835" dirty="0">
                <a:solidFill>
                  <a:srgbClr val="505050"/>
                </a:solidFill>
              </a:rPr>
              <a:t>Dynamics</a:t>
            </a:r>
          </a:p>
        </p:txBody>
      </p:sp>
      <p:sp>
        <p:nvSpPr>
          <p:cNvPr id="12" name="TextBox 11"/>
          <p:cNvSpPr txBox="1"/>
          <p:nvPr/>
        </p:nvSpPr>
        <p:spPr>
          <a:xfrm>
            <a:off x="6321780" y="4959366"/>
            <a:ext cx="1553087" cy="288007"/>
          </a:xfrm>
          <a:prstGeom prst="rect">
            <a:avLst/>
          </a:prstGeom>
          <a:noFill/>
        </p:spPr>
        <p:txBody>
          <a:bodyPr wrap="square" lIns="0" tIns="0" rIns="0" bIns="0" rtlCol="0">
            <a:spAutoFit/>
          </a:bodyPr>
          <a:lstStyle/>
          <a:p>
            <a:pPr defTabSz="932011"/>
            <a:r>
              <a:rPr lang="en-US" sz="1835" dirty="0">
                <a:solidFill>
                  <a:srgbClr val="505050"/>
                </a:solidFill>
              </a:rPr>
              <a:t>SharePoint</a:t>
            </a:r>
          </a:p>
        </p:txBody>
      </p:sp>
      <p:pic>
        <p:nvPicPr>
          <p:cNvPr id="1030" name="Picture 6" descr="C:\Users\clloy\AppData\Local\Microsoft\Windows\Temporary Internet Files\Content.IE5\27D2SSM7\MC900433944[1].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flipH="1">
            <a:off x="212962" y="3314058"/>
            <a:ext cx="1967246" cy="1475818"/>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p:cNvCxnSpPr/>
          <p:nvPr/>
        </p:nvCxnSpPr>
        <p:spPr>
          <a:xfrm>
            <a:off x="3733297" y="3624757"/>
            <a:ext cx="2588482" cy="0"/>
          </a:xfrm>
          <a:prstGeom prst="straightConnector1">
            <a:avLst/>
          </a:prstGeom>
          <a:ln>
            <a:solidFill>
              <a:schemeClr val="tx2"/>
            </a:solidFill>
            <a:tailEnd type="arrow"/>
          </a:ln>
        </p:spPr>
        <p:style>
          <a:lnRef idx="3">
            <a:schemeClr val="accent1"/>
          </a:lnRef>
          <a:fillRef idx="0">
            <a:schemeClr val="accent1"/>
          </a:fillRef>
          <a:effectRef idx="2">
            <a:schemeClr val="accent1"/>
          </a:effectRef>
          <a:fontRef idx="minor">
            <a:schemeClr val="tx1"/>
          </a:fontRef>
        </p:style>
      </p:cxnSp>
      <p:sp>
        <p:nvSpPr>
          <p:cNvPr id="6" name="Documents"/>
          <p:cNvSpPr>
            <a:spLocks noEditPoints="1" noChangeArrowheads="1"/>
          </p:cNvSpPr>
          <p:nvPr/>
        </p:nvSpPr>
        <p:spPr bwMode="auto">
          <a:xfrm>
            <a:off x="4665151" y="3314060"/>
            <a:ext cx="621234" cy="621398"/>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3209" tIns="46605" rIns="93209" bIns="46605" numCol="1" anchor="t" anchorCtr="0" compatLnSpc="1">
            <a:prstTxWarp prst="textNoShape">
              <a:avLst/>
            </a:prstTxWarp>
          </a:bodyPr>
          <a:lstStyle/>
          <a:p>
            <a:pPr defTabSz="932011"/>
            <a:endParaRPr lang="en-US" sz="1835" dirty="0">
              <a:solidFill>
                <a:srgbClr val="505050"/>
              </a:solidFill>
            </a:endParaRPr>
          </a:p>
        </p:txBody>
      </p:sp>
      <p:sp>
        <p:nvSpPr>
          <p:cNvPr id="14" name="TextBox 13"/>
          <p:cNvSpPr txBox="1"/>
          <p:nvPr/>
        </p:nvSpPr>
        <p:spPr>
          <a:xfrm>
            <a:off x="3319139" y="3039132"/>
            <a:ext cx="3520335" cy="176114"/>
          </a:xfrm>
          <a:prstGeom prst="rect">
            <a:avLst/>
          </a:prstGeom>
          <a:noFill/>
        </p:spPr>
        <p:txBody>
          <a:bodyPr wrap="square" lIns="0" tIns="0" rIns="0" bIns="0" rtlCol="0">
            <a:spAutoFit/>
          </a:bodyPr>
          <a:lstStyle/>
          <a:p>
            <a:pPr algn="ctr" defTabSz="932011"/>
            <a:r>
              <a:rPr lang="en-US" sz="1122" dirty="0">
                <a:solidFill>
                  <a:srgbClr val="505050"/>
                </a:solidFill>
              </a:rPr>
              <a:t>Product Catalog Published to SharePoint</a:t>
            </a:r>
          </a:p>
        </p:txBody>
      </p:sp>
      <p:cxnSp>
        <p:nvCxnSpPr>
          <p:cNvPr id="16" name="Straight Arrow Connector 15"/>
          <p:cNvCxnSpPr/>
          <p:nvPr/>
        </p:nvCxnSpPr>
        <p:spPr>
          <a:xfrm>
            <a:off x="7854377" y="4090807"/>
            <a:ext cx="2194815" cy="1"/>
          </a:xfrm>
          <a:prstGeom prst="straightConnector1">
            <a:avLst/>
          </a:prstGeom>
          <a:ln>
            <a:solidFill>
              <a:schemeClr val="tx2"/>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4" name="Cloud"/>
          <p:cNvSpPr>
            <a:spLocks noChangeAspect="1" noEditPoints="1" noChangeArrowheads="1"/>
          </p:cNvSpPr>
          <p:nvPr/>
        </p:nvSpPr>
        <p:spPr bwMode="auto">
          <a:xfrm>
            <a:off x="8388248" y="3801573"/>
            <a:ext cx="1039708" cy="522257"/>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vert="horz" wrap="square" lIns="93209" tIns="46605" rIns="93209" bIns="46605" numCol="1" anchor="t" anchorCtr="0" compatLnSpc="1">
            <a:prstTxWarp prst="textNoShape">
              <a:avLst/>
            </a:prstTxWarp>
          </a:bodyPr>
          <a:lstStyle/>
          <a:p>
            <a:pPr defTabSz="932011"/>
            <a:endParaRPr lang="en-US" sz="1835" dirty="0">
              <a:solidFill>
                <a:srgbClr val="505050"/>
              </a:solidFill>
            </a:endParaRPr>
          </a:p>
        </p:txBody>
      </p:sp>
      <p:sp>
        <p:nvSpPr>
          <p:cNvPr id="23" name="TextBox 22"/>
          <p:cNvSpPr txBox="1"/>
          <p:nvPr/>
        </p:nvSpPr>
        <p:spPr>
          <a:xfrm>
            <a:off x="7771327" y="3538481"/>
            <a:ext cx="3106179" cy="176114"/>
          </a:xfrm>
          <a:prstGeom prst="rect">
            <a:avLst/>
          </a:prstGeom>
          <a:noFill/>
        </p:spPr>
        <p:txBody>
          <a:bodyPr wrap="square" lIns="0" tIns="0" rIns="0" bIns="0" rtlCol="0">
            <a:spAutoFit/>
          </a:bodyPr>
          <a:lstStyle/>
          <a:p>
            <a:pPr algn="ctr" defTabSz="932011"/>
            <a:r>
              <a:rPr lang="en-US" sz="1122" dirty="0">
                <a:solidFill>
                  <a:srgbClr val="505050"/>
                </a:solidFill>
              </a:rPr>
              <a:t>Customer Interacts with Online Store</a:t>
            </a:r>
          </a:p>
        </p:txBody>
      </p:sp>
      <p:cxnSp>
        <p:nvCxnSpPr>
          <p:cNvPr id="24" name="Straight Arrow Connector 23"/>
          <p:cNvCxnSpPr/>
          <p:nvPr/>
        </p:nvCxnSpPr>
        <p:spPr>
          <a:xfrm flipH="1">
            <a:off x="3733296" y="4479178"/>
            <a:ext cx="2536712" cy="0"/>
          </a:xfrm>
          <a:prstGeom prst="straightConnector1">
            <a:avLst/>
          </a:prstGeom>
          <a:ln>
            <a:solidFill>
              <a:schemeClr val="tx2"/>
            </a:solidFill>
            <a:tailEnd type="arrow"/>
          </a:ln>
        </p:spPr>
        <p:style>
          <a:lnRef idx="3">
            <a:schemeClr val="accent1"/>
          </a:lnRef>
          <a:fillRef idx="0">
            <a:schemeClr val="accent1"/>
          </a:fillRef>
          <a:effectRef idx="2">
            <a:schemeClr val="accent1"/>
          </a:effectRef>
          <a:fontRef idx="minor">
            <a:schemeClr val="tx1"/>
          </a:fontRef>
        </p:style>
      </p:cxnSp>
      <p:pic>
        <p:nvPicPr>
          <p:cNvPr id="1033" name="Picture 9" descr="C:\Users\clloy\AppData\Local\Microsoft\Windows\Temporary Internet Files\Content.IE5\16I1G5FF\MC900440387[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54535" y="3914421"/>
            <a:ext cx="1270511" cy="953133"/>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319139" y="4772674"/>
            <a:ext cx="3520335" cy="176114"/>
          </a:xfrm>
          <a:prstGeom prst="rect">
            <a:avLst/>
          </a:prstGeom>
          <a:noFill/>
        </p:spPr>
        <p:txBody>
          <a:bodyPr wrap="square" lIns="0" tIns="0" rIns="0" bIns="0" rtlCol="0">
            <a:spAutoFit/>
          </a:bodyPr>
          <a:lstStyle/>
          <a:p>
            <a:pPr algn="ctr" defTabSz="932011"/>
            <a:r>
              <a:rPr lang="en-US" sz="1122" dirty="0">
                <a:solidFill>
                  <a:srgbClr val="505050"/>
                </a:solidFill>
              </a:rPr>
              <a:t>Order Returned to Dynamics</a:t>
            </a:r>
          </a:p>
        </p:txBody>
      </p:sp>
      <p:pic>
        <p:nvPicPr>
          <p:cNvPr id="1034" name="Picture 10" descr="C:\Users\clloy\AppData\Local\Microsoft\Windows\Temporary Internet Files\Content.IE5\QIXW0LJQ\MC900431526[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25317" y="1726930"/>
            <a:ext cx="1427978" cy="1071263"/>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5465465" y="1237505"/>
            <a:ext cx="3494450" cy="432076"/>
          </a:xfrm>
          <a:prstGeom prst="rect">
            <a:avLst/>
          </a:prstGeom>
          <a:noFill/>
        </p:spPr>
        <p:txBody>
          <a:bodyPr wrap="square" lIns="0" tIns="0" rIns="0" bIns="0" rtlCol="0">
            <a:spAutoFit/>
          </a:bodyPr>
          <a:lstStyle/>
          <a:p>
            <a:pPr algn="ctr" defTabSz="932011"/>
            <a:r>
              <a:rPr lang="en-US" sz="1835" dirty="0">
                <a:solidFill>
                  <a:srgbClr val="505050"/>
                </a:solidFill>
              </a:rPr>
              <a:t>Dynamics CRT Services</a:t>
            </a:r>
          </a:p>
          <a:p>
            <a:pPr algn="ctr" defTabSz="932011"/>
            <a:r>
              <a:rPr lang="en-US" sz="918" dirty="0">
                <a:solidFill>
                  <a:srgbClr val="505050"/>
                </a:solidFill>
              </a:rPr>
              <a:t>(Pricing, Sales Tax, Shipping)</a:t>
            </a:r>
          </a:p>
        </p:txBody>
      </p:sp>
      <p:cxnSp>
        <p:nvCxnSpPr>
          <p:cNvPr id="21" name="Elbow Connector 20"/>
          <p:cNvCxnSpPr>
            <a:stCxn id="1028" idx="2"/>
            <a:endCxn id="1027" idx="2"/>
          </p:cNvCxnSpPr>
          <p:nvPr/>
        </p:nvCxnSpPr>
        <p:spPr>
          <a:xfrm rot="5400000" flipH="1" flipV="1">
            <a:off x="6912322" y="922451"/>
            <a:ext cx="304590" cy="7853346"/>
          </a:xfrm>
          <a:prstGeom prst="bentConnector3">
            <a:avLst>
              <a:gd name="adj1" fmla="val -352732"/>
            </a:avLst>
          </a:prstGeom>
          <a:ln>
            <a:solidFill>
              <a:schemeClr val="tx2"/>
            </a:solidFill>
            <a:tailEnd type="arrow"/>
          </a:ln>
        </p:spPr>
        <p:style>
          <a:lnRef idx="3">
            <a:schemeClr val="accent1"/>
          </a:lnRef>
          <a:fillRef idx="0">
            <a:schemeClr val="accent1"/>
          </a:fillRef>
          <a:effectRef idx="2">
            <a:schemeClr val="accent1"/>
          </a:effectRef>
          <a:fontRef idx="minor">
            <a:schemeClr val="tx1"/>
          </a:fontRef>
        </p:style>
      </p:cxnSp>
      <p:pic>
        <p:nvPicPr>
          <p:cNvPr id="1035" name="Picture 11" descr="C:\Users\clloy\AppData\Local\Microsoft\Windows\Temporary Internet Files\Content.IE5\QIXW0LJQ\MC900434820[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6308949" y="5594478"/>
            <a:ext cx="1242472" cy="932095"/>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5338154" y="6526575"/>
            <a:ext cx="3520335" cy="176114"/>
          </a:xfrm>
          <a:prstGeom prst="rect">
            <a:avLst/>
          </a:prstGeom>
          <a:noFill/>
        </p:spPr>
        <p:txBody>
          <a:bodyPr wrap="square" lIns="0" tIns="0" rIns="0" bIns="0" rtlCol="0">
            <a:spAutoFit/>
          </a:bodyPr>
          <a:lstStyle/>
          <a:p>
            <a:pPr algn="ctr" defTabSz="932011"/>
            <a:r>
              <a:rPr lang="en-US" sz="1122" dirty="0">
                <a:solidFill>
                  <a:srgbClr val="505050"/>
                </a:solidFill>
              </a:rPr>
              <a:t>Order Fulfilled from Dynamics</a:t>
            </a:r>
          </a:p>
        </p:txBody>
      </p:sp>
      <p:cxnSp>
        <p:nvCxnSpPr>
          <p:cNvPr id="37" name="Straight Arrow Connector 36"/>
          <p:cNvCxnSpPr>
            <a:endCxn id="1034" idx="2"/>
          </p:cNvCxnSpPr>
          <p:nvPr/>
        </p:nvCxnSpPr>
        <p:spPr>
          <a:xfrm flipV="1">
            <a:off x="7139306" y="2798194"/>
            <a:ext cx="0" cy="466047"/>
          </a:xfrm>
          <a:prstGeom prst="straightConnector1">
            <a:avLst/>
          </a:prstGeom>
          <a:ln>
            <a:solidFill>
              <a:schemeClr val="tx2"/>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28" name="Title 1"/>
          <p:cNvSpPr>
            <a:spLocks noGrp="1"/>
          </p:cNvSpPr>
          <p:nvPr>
            <p:ph type="title"/>
          </p:nvPr>
        </p:nvSpPr>
        <p:spPr/>
        <p:txBody>
          <a:bodyPr>
            <a:noAutofit/>
          </a:bodyPr>
          <a:lstStyle/>
          <a:p>
            <a:pPr algn="ctr"/>
            <a:r>
              <a:rPr lang="nb-NO" sz="3397" dirty="0">
                <a:solidFill>
                  <a:schemeClr val="tx1"/>
                </a:solidFill>
              </a:rPr>
              <a:t>Microsoft Dynamics &amp; SharePoint - Integrated E-Commerce Solution</a:t>
            </a:r>
            <a:endParaRPr lang="en-US" sz="3397" dirty="0">
              <a:solidFill>
                <a:schemeClr val="tx1"/>
              </a:solidFill>
            </a:endParaRPr>
          </a:p>
        </p:txBody>
      </p:sp>
    </p:spTree>
    <p:extLst>
      <p:ext uri="{BB962C8B-B14F-4D97-AF65-F5344CB8AC3E}">
        <p14:creationId xmlns:p14="http://schemas.microsoft.com/office/powerpoint/2010/main" val="2772546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797" dirty="0"/>
              <a:t>Dynamics E-Commerce Solution Components</a:t>
            </a:r>
          </a:p>
        </p:txBody>
      </p:sp>
      <p:graphicFrame>
        <p:nvGraphicFramePr>
          <p:cNvPr id="4" name="Object 3"/>
          <p:cNvGraphicFramePr>
            <a:graphicFrameLocks noChangeAspect="1"/>
          </p:cNvGraphicFramePr>
          <p:nvPr>
            <p:extLst/>
          </p:nvPr>
        </p:nvGraphicFramePr>
        <p:xfrm>
          <a:off x="643493" y="988791"/>
          <a:ext cx="11058100" cy="6003832"/>
        </p:xfrm>
        <a:graphic>
          <a:graphicData uri="http://schemas.openxmlformats.org/presentationml/2006/ole">
            <mc:AlternateContent xmlns:mc="http://schemas.openxmlformats.org/markup-compatibility/2006">
              <mc:Choice xmlns:v="urn:schemas-microsoft-com:vml" Requires="v">
                <p:oleObj spid="_x0000_s1028" name="Visio" r:id="rId5" imgW="9658227" imgH="5991169" progId="Visio.Drawing.11">
                  <p:embed/>
                </p:oleObj>
              </mc:Choice>
              <mc:Fallback>
                <p:oleObj name="Visio" r:id="rId5" imgW="9658227" imgH="5991169" progId="Visio.Drawing.11">
                  <p:embed/>
                  <p:pic>
                    <p:nvPicPr>
                      <p:cNvPr id="0" name=""/>
                      <p:cNvPicPr/>
                      <p:nvPr/>
                    </p:nvPicPr>
                    <p:blipFill>
                      <a:blip r:embed="rId6"/>
                      <a:stretch>
                        <a:fillRect/>
                      </a:stretch>
                    </p:blipFill>
                    <p:spPr>
                      <a:xfrm>
                        <a:off x="643493" y="988791"/>
                        <a:ext cx="11058100" cy="6003832"/>
                      </a:xfrm>
                      <a:prstGeom prst="rect">
                        <a:avLst/>
                      </a:prstGeom>
                    </p:spPr>
                  </p:pic>
                </p:oleObj>
              </mc:Fallback>
            </mc:AlternateContent>
          </a:graphicData>
        </a:graphic>
      </p:graphicFrame>
    </p:spTree>
    <p:extLst>
      <p:ext uri="{BB962C8B-B14F-4D97-AF65-F5344CB8AC3E}">
        <p14:creationId xmlns:p14="http://schemas.microsoft.com/office/powerpoint/2010/main" val="246347345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defTabSz="932742"/>
            <a:r>
              <a:rPr lang="en-US" sz="5400" spc="-102" dirty="0">
                <a:cs typeface="Segoe UI" pitchFamily="34" charset="0"/>
              </a:rPr>
              <a:t>Dynamics AX Retail configuration </a:t>
            </a:r>
          </a:p>
        </p:txBody>
      </p:sp>
      <p:sp>
        <p:nvSpPr>
          <p:cNvPr id="6" name="Rounded Rectangle 5"/>
          <p:cNvSpPr/>
          <p:nvPr/>
        </p:nvSpPr>
        <p:spPr bwMode="auto">
          <a:xfrm>
            <a:off x="4882913" y="1822134"/>
            <a:ext cx="2139868" cy="1092346"/>
          </a:xfrm>
          <a:prstGeom prst="roundRect">
            <a:avLst>
              <a:gd name="adj" fmla="val 118"/>
            </a:avLst>
          </a:prstGeom>
          <a:solidFill>
            <a:schemeClr val="accent2"/>
          </a:soli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836" kern="0" dirty="0">
                <a:solidFill>
                  <a:srgbClr val="FFFFFF"/>
                </a:solidFill>
                <a:effectLst>
                  <a:outerShdw blurRad="38100" dist="38100" dir="2700000" algn="tl">
                    <a:srgbClr val="000000">
                      <a:alpha val="43137"/>
                    </a:srgbClr>
                  </a:outerShdw>
                </a:effectLst>
                <a:cs typeface="Segoe UI" pitchFamily="34" charset="0"/>
              </a:rPr>
              <a:t>Online store</a:t>
            </a:r>
          </a:p>
        </p:txBody>
      </p:sp>
      <p:grpSp>
        <p:nvGrpSpPr>
          <p:cNvPr id="132" name="Group 131"/>
          <p:cNvGrpSpPr/>
          <p:nvPr/>
        </p:nvGrpSpPr>
        <p:grpSpPr>
          <a:xfrm>
            <a:off x="1329403" y="3536227"/>
            <a:ext cx="2799944" cy="1537658"/>
            <a:chOff x="-297708" y="3479941"/>
            <a:chExt cx="3660905" cy="2010477"/>
          </a:xfrm>
        </p:grpSpPr>
        <p:grpSp>
          <p:nvGrpSpPr>
            <p:cNvPr id="45" name="Group 44"/>
            <p:cNvGrpSpPr/>
            <p:nvPr/>
          </p:nvGrpSpPr>
          <p:grpSpPr>
            <a:xfrm>
              <a:off x="-297708" y="3479941"/>
              <a:ext cx="3660905" cy="2010477"/>
              <a:chOff x="-211553" y="3479941"/>
              <a:chExt cx="3075661" cy="2010477"/>
            </a:xfrm>
          </p:grpSpPr>
          <p:sp>
            <p:nvSpPr>
              <p:cNvPr id="16" name="Rounded Rectangle 15"/>
              <p:cNvSpPr/>
              <p:nvPr/>
            </p:nvSpPr>
            <p:spPr bwMode="auto">
              <a:xfrm>
                <a:off x="-211553" y="4404699"/>
                <a:ext cx="2232773" cy="1085719"/>
              </a:xfrm>
              <a:prstGeom prst="roundRect">
                <a:avLst>
                  <a:gd name="adj" fmla="val 0"/>
                </a:avLst>
              </a:prstGeom>
              <a:solidFill>
                <a:schemeClr val="accent1"/>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377" kern="0" dirty="0">
                    <a:solidFill>
                      <a:srgbClr val="FFFFFF"/>
                    </a:solidFill>
                    <a:effectLst>
                      <a:outerShdw blurRad="38100" dist="38100" dir="2700000" algn="tl">
                        <a:srgbClr val="000000">
                          <a:alpha val="43137"/>
                        </a:srgbClr>
                      </a:outerShdw>
                    </a:effectLst>
                    <a:cs typeface="Segoe UI" pitchFamily="34" charset="0"/>
                  </a:rPr>
                  <a:t>Navigation hierarchy</a:t>
                </a:r>
              </a:p>
            </p:txBody>
          </p:sp>
          <p:cxnSp>
            <p:nvCxnSpPr>
              <p:cNvPr id="39" name="Elbow Connector 38"/>
              <p:cNvCxnSpPr>
                <a:endCxn id="16" idx="3"/>
              </p:cNvCxnSpPr>
              <p:nvPr/>
            </p:nvCxnSpPr>
            <p:spPr>
              <a:xfrm rot="5400000">
                <a:off x="1708855" y="3792306"/>
                <a:ext cx="1467618" cy="842888"/>
              </a:xfrm>
              <a:prstGeom prst="bentConnector2">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96" name="TextBox 95"/>
            <p:cNvSpPr txBox="1"/>
            <p:nvPr/>
          </p:nvSpPr>
          <p:spPr>
            <a:xfrm>
              <a:off x="2527525" y="4293901"/>
              <a:ext cx="285038" cy="226077"/>
            </a:xfrm>
            <a:prstGeom prst="rect">
              <a:avLst/>
            </a:prstGeom>
            <a:noFill/>
          </p:spPr>
          <p:txBody>
            <a:bodyPr wrap="square" lIns="0" tIns="0" rIns="0" bIns="0" rtlCol="0">
              <a:spAutoFit/>
            </a:bodyPr>
            <a:lstStyle/>
            <a:p>
              <a:pPr defTabSz="697056">
                <a:lnSpc>
                  <a:spcPct val="90000"/>
                </a:lnSpc>
              </a:pPr>
              <a:endParaRPr lang="en-US" sz="1224" spc="-53" dirty="0">
                <a:gradFill>
                  <a:gsLst>
                    <a:gs pos="2917">
                      <a:srgbClr val="FFFFFF"/>
                    </a:gs>
                    <a:gs pos="30000">
                      <a:srgbClr val="FFFFFF"/>
                    </a:gs>
                  </a:gsLst>
                  <a:lin ang="5400000" scaled="0"/>
                </a:gradFill>
              </a:endParaRPr>
            </a:p>
          </p:txBody>
        </p:sp>
      </p:grpSp>
      <p:grpSp>
        <p:nvGrpSpPr>
          <p:cNvPr id="105" name="Group 104"/>
          <p:cNvGrpSpPr/>
          <p:nvPr/>
        </p:nvGrpSpPr>
        <p:grpSpPr>
          <a:xfrm>
            <a:off x="4879003" y="4682981"/>
            <a:ext cx="2389463" cy="1447626"/>
            <a:chOff x="4343373" y="4979316"/>
            <a:chExt cx="3124208" cy="1892759"/>
          </a:xfrm>
        </p:grpSpPr>
        <p:grpSp>
          <p:nvGrpSpPr>
            <p:cNvPr id="75" name="Group 74"/>
            <p:cNvGrpSpPr/>
            <p:nvPr/>
          </p:nvGrpSpPr>
          <p:grpSpPr>
            <a:xfrm>
              <a:off x="4343373" y="4979316"/>
              <a:ext cx="3124208" cy="1892759"/>
              <a:chOff x="4343373" y="4979316"/>
              <a:chExt cx="3124208" cy="1892759"/>
            </a:xfrm>
          </p:grpSpPr>
          <p:sp>
            <p:nvSpPr>
              <p:cNvPr id="15" name="Rounded Rectangle 14"/>
              <p:cNvSpPr/>
              <p:nvPr/>
            </p:nvSpPr>
            <p:spPr bwMode="auto">
              <a:xfrm>
                <a:off x="4343373" y="5881221"/>
                <a:ext cx="2605495" cy="990854"/>
              </a:xfrm>
              <a:prstGeom prst="roundRect">
                <a:avLst>
                  <a:gd name="adj" fmla="val 0"/>
                </a:avLst>
              </a:prstGeom>
              <a:solidFill>
                <a:schemeClr val="tx2"/>
              </a:soli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377" kern="0" dirty="0">
                    <a:solidFill>
                      <a:srgbClr val="FFFFFF"/>
                    </a:solidFill>
                    <a:effectLst>
                      <a:outerShdw blurRad="38100" dist="38100" dir="2700000" algn="tl">
                        <a:srgbClr val="000000">
                          <a:alpha val="43137"/>
                        </a:srgbClr>
                      </a:outerShdw>
                    </a:effectLst>
                    <a:cs typeface="Segoe UI" pitchFamily="34" charset="0"/>
                  </a:rPr>
                  <a:t>Customer</a:t>
                </a:r>
              </a:p>
            </p:txBody>
          </p:sp>
          <p:cxnSp>
            <p:nvCxnSpPr>
              <p:cNvPr id="69" name="Elbow Connector 68"/>
              <p:cNvCxnSpPr>
                <a:endCxn id="15" idx="3"/>
              </p:cNvCxnSpPr>
              <p:nvPr/>
            </p:nvCxnSpPr>
            <p:spPr>
              <a:xfrm rot="5400000">
                <a:off x="6509559" y="5418626"/>
                <a:ext cx="1397331" cy="518712"/>
              </a:xfrm>
              <a:prstGeom prst="bentConnector2">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100" name="TextBox 99"/>
            <p:cNvSpPr txBox="1"/>
            <p:nvPr/>
          </p:nvSpPr>
          <p:spPr>
            <a:xfrm>
              <a:off x="7005557" y="5264342"/>
              <a:ext cx="239471" cy="226077"/>
            </a:xfrm>
            <a:prstGeom prst="rect">
              <a:avLst/>
            </a:prstGeom>
            <a:noFill/>
          </p:spPr>
          <p:txBody>
            <a:bodyPr wrap="square" lIns="0" tIns="0" rIns="0" bIns="0" rtlCol="0">
              <a:spAutoFit/>
            </a:bodyPr>
            <a:lstStyle/>
            <a:p>
              <a:pPr defTabSz="697056">
                <a:lnSpc>
                  <a:spcPct val="90000"/>
                </a:lnSpc>
              </a:pPr>
              <a:endParaRPr lang="en-US" sz="1224" spc="-53" dirty="0">
                <a:gradFill>
                  <a:gsLst>
                    <a:gs pos="2917">
                      <a:srgbClr val="FFFFFF"/>
                    </a:gs>
                    <a:gs pos="30000">
                      <a:srgbClr val="FFFFFF"/>
                    </a:gs>
                  </a:gsLst>
                  <a:lin ang="5400000" scaled="0"/>
                </a:gradFill>
              </a:endParaRPr>
            </a:p>
          </p:txBody>
        </p:sp>
      </p:grpSp>
      <p:grpSp>
        <p:nvGrpSpPr>
          <p:cNvPr id="106" name="Group 105"/>
          <p:cNvGrpSpPr/>
          <p:nvPr/>
        </p:nvGrpSpPr>
        <p:grpSpPr>
          <a:xfrm>
            <a:off x="7022782" y="2368306"/>
            <a:ext cx="3310256" cy="805468"/>
            <a:chOff x="7268899" y="1927273"/>
            <a:chExt cx="4328139" cy="1053147"/>
          </a:xfrm>
        </p:grpSpPr>
        <p:grpSp>
          <p:nvGrpSpPr>
            <p:cNvPr id="82" name="Group 81"/>
            <p:cNvGrpSpPr/>
            <p:nvPr/>
          </p:nvGrpSpPr>
          <p:grpSpPr>
            <a:xfrm>
              <a:off x="7268899" y="1927273"/>
              <a:ext cx="4328139" cy="1053147"/>
              <a:chOff x="7268899" y="1927273"/>
              <a:chExt cx="4328139" cy="1053147"/>
            </a:xfrm>
          </p:grpSpPr>
          <p:sp>
            <p:nvSpPr>
              <p:cNvPr id="17" name="Rounded Rectangle 16"/>
              <p:cNvSpPr/>
              <p:nvPr/>
            </p:nvSpPr>
            <p:spPr bwMode="auto">
              <a:xfrm>
                <a:off x="9124524" y="1968168"/>
                <a:ext cx="2472514" cy="1012252"/>
              </a:xfrm>
              <a:prstGeom prst="roundRect">
                <a:avLst>
                  <a:gd name="adj" fmla="val 0"/>
                </a:avLst>
              </a:prstGeom>
              <a:solidFill>
                <a:schemeClr val="accent4"/>
              </a:solidFill>
              <a:ln>
                <a:noFill/>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377" kern="0" dirty="0">
                    <a:solidFill>
                      <a:srgbClr val="FFFFFF"/>
                    </a:solidFill>
                    <a:effectLst>
                      <a:outerShdw blurRad="38100" dist="38100" dir="2700000" algn="tl">
                        <a:srgbClr val="000000">
                          <a:alpha val="43137"/>
                        </a:srgbClr>
                      </a:outerShdw>
                    </a:effectLst>
                    <a:cs typeface="Segoe UI" pitchFamily="34" charset="0"/>
                  </a:rPr>
                  <a:t>Sales Tax</a:t>
                </a:r>
              </a:p>
            </p:txBody>
          </p:sp>
          <p:cxnSp>
            <p:nvCxnSpPr>
              <p:cNvPr id="77" name="Elbow Connector 76"/>
              <p:cNvCxnSpPr>
                <a:stCxn id="6" idx="3"/>
                <a:endCxn id="17" idx="1"/>
              </p:cNvCxnSpPr>
              <p:nvPr/>
            </p:nvCxnSpPr>
            <p:spPr>
              <a:xfrm>
                <a:off x="7268899" y="1927273"/>
                <a:ext cx="1855625" cy="547021"/>
              </a:xfrm>
              <a:prstGeom prst="bentConnector3">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102" name="TextBox 101"/>
            <p:cNvSpPr txBox="1"/>
            <p:nvPr/>
          </p:nvSpPr>
          <p:spPr>
            <a:xfrm>
              <a:off x="8806899" y="1963928"/>
              <a:ext cx="239471" cy="339031"/>
            </a:xfrm>
            <a:prstGeom prst="rect">
              <a:avLst/>
            </a:prstGeom>
            <a:noFill/>
          </p:spPr>
          <p:txBody>
            <a:bodyPr wrap="square" lIns="0" tIns="0" rIns="0" bIns="0" rtlCol="0">
              <a:spAutoFit/>
            </a:bodyPr>
            <a:lstStyle/>
            <a:p>
              <a:pPr defTabSz="697056">
                <a:lnSpc>
                  <a:spcPct val="90000"/>
                </a:lnSpc>
              </a:pPr>
              <a:endParaRPr lang="en-US" sz="1836" spc="-53" dirty="0">
                <a:gradFill>
                  <a:gsLst>
                    <a:gs pos="2917">
                      <a:srgbClr val="FFFFFF"/>
                    </a:gs>
                    <a:gs pos="30000">
                      <a:srgbClr val="FFFFFF"/>
                    </a:gs>
                  </a:gsLst>
                  <a:lin ang="5400000" scaled="0"/>
                </a:gradFill>
              </a:endParaRPr>
            </a:p>
          </p:txBody>
        </p:sp>
      </p:grpSp>
      <p:grpSp>
        <p:nvGrpSpPr>
          <p:cNvPr id="158" name="Group 157"/>
          <p:cNvGrpSpPr/>
          <p:nvPr/>
        </p:nvGrpSpPr>
        <p:grpSpPr>
          <a:xfrm>
            <a:off x="7732394" y="2657802"/>
            <a:ext cx="2600644" cy="1500958"/>
            <a:chOff x="8074162" y="2331410"/>
            <a:chExt cx="3400326" cy="1962493"/>
          </a:xfrm>
        </p:grpSpPr>
        <p:grpSp>
          <p:nvGrpSpPr>
            <p:cNvPr id="83" name="Group 82"/>
            <p:cNvGrpSpPr/>
            <p:nvPr/>
          </p:nvGrpSpPr>
          <p:grpSpPr>
            <a:xfrm>
              <a:off x="8074162" y="2331410"/>
              <a:ext cx="3400326" cy="1962493"/>
              <a:chOff x="8074162" y="2297062"/>
              <a:chExt cx="3400326" cy="1962493"/>
            </a:xfrm>
          </p:grpSpPr>
          <p:sp>
            <p:nvSpPr>
              <p:cNvPr id="14" name="Rounded Rectangle 13"/>
              <p:cNvSpPr/>
              <p:nvPr/>
            </p:nvSpPr>
            <p:spPr bwMode="auto">
              <a:xfrm>
                <a:off x="9016417" y="3213700"/>
                <a:ext cx="2458071" cy="1045855"/>
              </a:xfrm>
              <a:prstGeom prst="roundRect">
                <a:avLst>
                  <a:gd name="adj" fmla="val 0"/>
                </a:avLst>
              </a:prstGeom>
              <a:solidFill>
                <a:schemeClr val="accent4"/>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377" kern="0" dirty="0">
                    <a:solidFill>
                      <a:srgbClr val="FFFFFF"/>
                    </a:solidFill>
                    <a:effectLst>
                      <a:outerShdw blurRad="38100" dist="38100" dir="2700000" algn="tl">
                        <a:srgbClr val="000000">
                          <a:alpha val="43137"/>
                        </a:srgbClr>
                      </a:outerShdw>
                    </a:effectLst>
                    <a:cs typeface="Segoe UI" pitchFamily="34" charset="0"/>
                  </a:rPr>
                  <a:t>Gift card, Loyalty</a:t>
                </a:r>
              </a:p>
            </p:txBody>
          </p:sp>
          <p:cxnSp>
            <p:nvCxnSpPr>
              <p:cNvPr id="79" name="Elbow Connector 78"/>
              <p:cNvCxnSpPr>
                <a:endCxn id="14" idx="1"/>
              </p:cNvCxnSpPr>
              <p:nvPr/>
            </p:nvCxnSpPr>
            <p:spPr>
              <a:xfrm rot="16200000" flipH="1">
                <a:off x="7825507" y="2545717"/>
                <a:ext cx="1439565" cy="942256"/>
              </a:xfrm>
              <a:prstGeom prst="bentConnector2">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107" name="TextBox 106"/>
            <p:cNvSpPr txBox="1"/>
            <p:nvPr/>
          </p:nvSpPr>
          <p:spPr>
            <a:xfrm>
              <a:off x="8673237" y="3178799"/>
              <a:ext cx="239471" cy="339031"/>
            </a:xfrm>
            <a:prstGeom prst="rect">
              <a:avLst/>
            </a:prstGeom>
            <a:noFill/>
          </p:spPr>
          <p:txBody>
            <a:bodyPr wrap="square" lIns="0" tIns="0" rIns="0" bIns="0" rtlCol="0">
              <a:spAutoFit/>
            </a:bodyPr>
            <a:lstStyle/>
            <a:p>
              <a:pPr defTabSz="697056">
                <a:lnSpc>
                  <a:spcPct val="90000"/>
                </a:lnSpc>
              </a:pPr>
              <a:endParaRPr lang="en-US" sz="1836" spc="-53" dirty="0">
                <a:gradFill>
                  <a:gsLst>
                    <a:gs pos="2917">
                      <a:srgbClr val="FFFFFF"/>
                    </a:gs>
                    <a:gs pos="30000">
                      <a:srgbClr val="FFFFFF"/>
                    </a:gs>
                  </a:gsLst>
                  <a:lin ang="5400000" scaled="0"/>
                </a:gradFill>
              </a:endParaRPr>
            </a:p>
          </p:txBody>
        </p:sp>
      </p:grpSp>
      <p:grpSp>
        <p:nvGrpSpPr>
          <p:cNvPr id="114" name="Group 113"/>
          <p:cNvGrpSpPr/>
          <p:nvPr/>
        </p:nvGrpSpPr>
        <p:grpSpPr>
          <a:xfrm>
            <a:off x="7732391" y="3658305"/>
            <a:ext cx="2600647" cy="1415579"/>
            <a:chOff x="8074161" y="3575685"/>
            <a:chExt cx="3400329" cy="1850860"/>
          </a:xfrm>
        </p:grpSpPr>
        <p:sp>
          <p:nvSpPr>
            <p:cNvPr id="110" name="Rectangle 109"/>
            <p:cNvSpPr/>
            <p:nvPr/>
          </p:nvSpPr>
          <p:spPr bwMode="auto">
            <a:xfrm>
              <a:off x="8955674" y="4430135"/>
              <a:ext cx="2518816" cy="99641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9932" tIns="34967" rIns="69932" bIns="34967" numCol="1" rtlCol="0" anchor="ctr" anchorCtr="0" compatLnSpc="1">
              <a:prstTxWarp prst="textNoShape">
                <a:avLst/>
              </a:prstTxWarp>
            </a:bodyPr>
            <a:lstStyle/>
            <a:p>
              <a:pPr algn="ctr" defTabSz="699155" fontAlgn="base">
                <a:spcBef>
                  <a:spcPct val="0"/>
                </a:spcBef>
                <a:spcAft>
                  <a:spcPct val="0"/>
                </a:spcAft>
              </a:pPr>
              <a:r>
                <a:rPr lang="en-US" sz="1377" dirty="0">
                  <a:gradFill>
                    <a:gsLst>
                      <a:gs pos="0">
                        <a:srgbClr val="FFFFFF"/>
                      </a:gs>
                      <a:gs pos="100000">
                        <a:srgbClr val="FFFFFF"/>
                      </a:gs>
                    </a:gsLst>
                    <a:lin ang="5400000" scaled="0"/>
                  </a:gradFill>
                  <a:cs typeface="Segoe UI" pitchFamily="34" charset="0"/>
                </a:rPr>
                <a:t>Currency</a:t>
              </a:r>
            </a:p>
          </p:txBody>
        </p:sp>
        <p:cxnSp>
          <p:nvCxnSpPr>
            <p:cNvPr id="112" name="Elbow Connector 111"/>
            <p:cNvCxnSpPr>
              <a:endCxn id="110" idx="1"/>
            </p:cNvCxnSpPr>
            <p:nvPr/>
          </p:nvCxnSpPr>
          <p:spPr>
            <a:xfrm rot="16200000" flipH="1">
              <a:off x="7838591" y="3811255"/>
              <a:ext cx="1352655" cy="881515"/>
            </a:xfrm>
            <a:prstGeom prst="bentConnector2">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8673238" y="4433747"/>
              <a:ext cx="239471" cy="226077"/>
            </a:xfrm>
            <a:prstGeom prst="rect">
              <a:avLst/>
            </a:prstGeom>
            <a:noFill/>
          </p:spPr>
          <p:txBody>
            <a:bodyPr wrap="square" lIns="0" tIns="0" rIns="0" bIns="0" rtlCol="0">
              <a:spAutoFit/>
            </a:bodyPr>
            <a:lstStyle/>
            <a:p>
              <a:pPr defTabSz="697056">
                <a:lnSpc>
                  <a:spcPct val="90000"/>
                </a:lnSpc>
              </a:pPr>
              <a:endParaRPr lang="en-US" sz="1224" spc="-53" dirty="0">
                <a:gradFill>
                  <a:gsLst>
                    <a:gs pos="2917">
                      <a:srgbClr val="FFFFFF"/>
                    </a:gs>
                    <a:gs pos="30000">
                      <a:srgbClr val="FFFFFF"/>
                    </a:gs>
                  </a:gsLst>
                  <a:lin ang="5400000" scaled="0"/>
                </a:gradFill>
              </a:endParaRPr>
            </a:p>
          </p:txBody>
        </p:sp>
      </p:grpSp>
      <p:grpSp>
        <p:nvGrpSpPr>
          <p:cNvPr id="125" name="Group 124"/>
          <p:cNvGrpSpPr/>
          <p:nvPr/>
        </p:nvGrpSpPr>
        <p:grpSpPr>
          <a:xfrm>
            <a:off x="1341438" y="2368307"/>
            <a:ext cx="3541476" cy="716579"/>
            <a:chOff x="-281973" y="1952900"/>
            <a:chExt cx="4630458" cy="936923"/>
          </a:xfrm>
        </p:grpSpPr>
        <p:sp>
          <p:nvSpPr>
            <p:cNvPr id="8" name="Rounded Rectangle 7"/>
            <p:cNvSpPr/>
            <p:nvPr/>
          </p:nvSpPr>
          <p:spPr bwMode="auto">
            <a:xfrm>
              <a:off x="-281973" y="1973339"/>
              <a:ext cx="2641898" cy="916484"/>
            </a:xfrm>
            <a:prstGeom prst="roundRect">
              <a:avLst>
                <a:gd name="adj" fmla="val 0"/>
              </a:avLst>
            </a:prstGeom>
            <a:solidFill>
              <a:schemeClr val="accent1"/>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377" kern="0" dirty="0">
                  <a:solidFill>
                    <a:srgbClr val="FFFFFF"/>
                  </a:solidFill>
                  <a:effectLst>
                    <a:outerShdw blurRad="38100" dist="38100" dir="2700000" algn="tl">
                      <a:srgbClr val="000000">
                        <a:alpha val="43137"/>
                      </a:srgbClr>
                    </a:outerShdw>
                  </a:effectLst>
                  <a:cs typeface="Segoe UI" pitchFamily="34" charset="0"/>
                </a:rPr>
                <a:t>Language</a:t>
              </a:r>
            </a:p>
          </p:txBody>
        </p:sp>
        <p:cxnSp>
          <p:nvCxnSpPr>
            <p:cNvPr id="122" name="Elbow Connector 121"/>
            <p:cNvCxnSpPr>
              <a:stCxn id="6" idx="1"/>
              <a:endCxn id="8" idx="3"/>
            </p:cNvCxnSpPr>
            <p:nvPr/>
          </p:nvCxnSpPr>
          <p:spPr>
            <a:xfrm rot="10800000" flipV="1">
              <a:off x="2359927" y="1952900"/>
              <a:ext cx="1988558" cy="478682"/>
            </a:xfrm>
            <a:prstGeom prst="bentConnector3">
              <a:avLst>
                <a:gd name="adj1" fmla="val 50000"/>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1" name="Group 130"/>
          <p:cNvGrpSpPr/>
          <p:nvPr/>
        </p:nvGrpSpPr>
        <p:grpSpPr>
          <a:xfrm>
            <a:off x="1341436" y="2786677"/>
            <a:ext cx="2787910" cy="1249863"/>
            <a:chOff x="241223" y="2465519"/>
            <a:chExt cx="3125928" cy="1387852"/>
          </a:xfrm>
        </p:grpSpPr>
        <p:sp>
          <p:nvSpPr>
            <p:cNvPr id="7" name="Rounded Rectangle 6"/>
            <p:cNvSpPr/>
            <p:nvPr/>
          </p:nvSpPr>
          <p:spPr bwMode="auto">
            <a:xfrm>
              <a:off x="241223" y="3026462"/>
              <a:ext cx="2265567" cy="826909"/>
            </a:xfrm>
            <a:prstGeom prst="roundRect">
              <a:avLst>
                <a:gd name="adj" fmla="val 0"/>
              </a:avLst>
            </a:prstGeom>
            <a:solidFill>
              <a:schemeClr val="accent1"/>
            </a:soli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377" kern="0" dirty="0">
                  <a:solidFill>
                    <a:srgbClr val="FFFFFF"/>
                  </a:solidFill>
                  <a:effectLst>
                    <a:outerShdw blurRad="38100" dist="38100" dir="2700000" algn="tl">
                      <a:srgbClr val="000000">
                        <a:alpha val="43137"/>
                      </a:srgbClr>
                    </a:outerShdw>
                  </a:effectLst>
                  <a:cs typeface="Segoe UI" pitchFamily="34" charset="0"/>
                </a:rPr>
                <a:t>Catalog</a:t>
              </a:r>
            </a:p>
          </p:txBody>
        </p:sp>
        <p:cxnSp>
          <p:nvCxnSpPr>
            <p:cNvPr id="127" name="Elbow Connector 126"/>
            <p:cNvCxnSpPr/>
            <p:nvPr/>
          </p:nvCxnSpPr>
          <p:spPr>
            <a:xfrm rot="10800000" flipV="1">
              <a:off x="2433390" y="2465519"/>
              <a:ext cx="933761" cy="832299"/>
            </a:xfrm>
            <a:prstGeom prst="bentConnector3">
              <a:avLst>
                <a:gd name="adj1" fmla="val 1795"/>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39" name="Group 138"/>
          <p:cNvGrpSpPr/>
          <p:nvPr/>
        </p:nvGrpSpPr>
        <p:grpSpPr>
          <a:xfrm>
            <a:off x="1341437" y="4646033"/>
            <a:ext cx="2787911" cy="1475223"/>
            <a:chOff x="266634" y="4895216"/>
            <a:chExt cx="3098922" cy="1750200"/>
          </a:xfrm>
        </p:grpSpPr>
        <p:grpSp>
          <p:nvGrpSpPr>
            <p:cNvPr id="134" name="Group 133"/>
            <p:cNvGrpSpPr/>
            <p:nvPr/>
          </p:nvGrpSpPr>
          <p:grpSpPr>
            <a:xfrm>
              <a:off x="266634" y="4895216"/>
              <a:ext cx="3098922" cy="1750200"/>
              <a:chOff x="252476" y="3660753"/>
              <a:chExt cx="2603517" cy="1750200"/>
            </a:xfrm>
          </p:grpSpPr>
          <p:sp>
            <p:nvSpPr>
              <p:cNvPr id="136" name="Rounded Rectangle 135"/>
              <p:cNvSpPr/>
              <p:nvPr/>
            </p:nvSpPr>
            <p:spPr bwMode="auto">
              <a:xfrm>
                <a:off x="252476" y="4522966"/>
                <a:ext cx="1886940" cy="887987"/>
              </a:xfrm>
              <a:prstGeom prst="roundRect">
                <a:avLst>
                  <a:gd name="adj" fmla="val 0"/>
                </a:avLst>
              </a:prstGeom>
              <a:solidFill>
                <a:schemeClr val="accent1"/>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377" kern="0" dirty="0">
                    <a:solidFill>
                      <a:srgbClr val="FFFFFF"/>
                    </a:solidFill>
                    <a:effectLst>
                      <a:outerShdw blurRad="38100" dist="38100" dir="2700000" algn="tl">
                        <a:srgbClr val="000000">
                          <a:alpha val="43137"/>
                        </a:srgbClr>
                      </a:outerShdw>
                    </a:effectLst>
                    <a:cs typeface="Segoe UI" pitchFamily="34" charset="0"/>
                  </a:rPr>
                  <a:t>Channel &amp; Product Attributes</a:t>
                </a:r>
              </a:p>
            </p:txBody>
          </p:sp>
          <p:cxnSp>
            <p:nvCxnSpPr>
              <p:cNvPr id="137" name="Elbow Connector 136"/>
              <p:cNvCxnSpPr/>
              <p:nvPr/>
            </p:nvCxnSpPr>
            <p:spPr>
              <a:xfrm rot="5400000">
                <a:off x="1864148" y="3924789"/>
                <a:ext cx="1255881" cy="727809"/>
              </a:xfrm>
              <a:prstGeom prst="bentConnector2">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138" name="TextBox 137"/>
            <p:cNvSpPr txBox="1"/>
            <p:nvPr/>
          </p:nvSpPr>
          <p:spPr>
            <a:xfrm>
              <a:off x="2573092" y="5442442"/>
              <a:ext cx="239471" cy="339031"/>
            </a:xfrm>
            <a:prstGeom prst="rect">
              <a:avLst/>
            </a:prstGeom>
            <a:noFill/>
          </p:spPr>
          <p:txBody>
            <a:bodyPr wrap="square" lIns="0" tIns="0" rIns="0" bIns="0" rtlCol="0">
              <a:spAutoFit/>
            </a:bodyPr>
            <a:lstStyle/>
            <a:p>
              <a:pPr defTabSz="697056">
                <a:lnSpc>
                  <a:spcPct val="90000"/>
                </a:lnSpc>
              </a:pPr>
              <a:endParaRPr lang="en-US" sz="1836" spc="-53" dirty="0">
                <a:gradFill>
                  <a:gsLst>
                    <a:gs pos="2917">
                      <a:srgbClr val="FFFFFF"/>
                    </a:gs>
                    <a:gs pos="30000">
                      <a:srgbClr val="FFFFFF"/>
                    </a:gs>
                  </a:gsLst>
                  <a:lin ang="5400000" scaled="0"/>
                </a:gradFill>
              </a:endParaRPr>
            </a:p>
          </p:txBody>
        </p:sp>
      </p:grpSp>
      <p:grpSp>
        <p:nvGrpSpPr>
          <p:cNvPr id="159" name="Group 158"/>
          <p:cNvGrpSpPr/>
          <p:nvPr/>
        </p:nvGrpSpPr>
        <p:grpSpPr>
          <a:xfrm>
            <a:off x="7714528" y="4682981"/>
            <a:ext cx="2600644" cy="1486138"/>
            <a:chOff x="8050810" y="4979321"/>
            <a:chExt cx="3400327" cy="1943115"/>
          </a:xfrm>
        </p:grpSpPr>
        <p:grpSp>
          <p:nvGrpSpPr>
            <p:cNvPr id="146" name="Group 145"/>
            <p:cNvGrpSpPr/>
            <p:nvPr/>
          </p:nvGrpSpPr>
          <p:grpSpPr>
            <a:xfrm>
              <a:off x="8050810" y="4979321"/>
              <a:ext cx="3400327" cy="1943115"/>
              <a:chOff x="8050810" y="3794422"/>
              <a:chExt cx="3400327" cy="1943115"/>
            </a:xfrm>
          </p:grpSpPr>
          <p:sp>
            <p:nvSpPr>
              <p:cNvPr id="147" name="Rectangle 146"/>
              <p:cNvSpPr/>
              <p:nvPr/>
            </p:nvSpPr>
            <p:spPr bwMode="auto">
              <a:xfrm>
                <a:off x="8932322" y="4648875"/>
                <a:ext cx="2518815" cy="1088662"/>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9932" tIns="34967" rIns="69932" bIns="34967" numCol="1" rtlCol="0" anchor="ctr" anchorCtr="0" compatLnSpc="1">
                <a:prstTxWarp prst="textNoShape">
                  <a:avLst/>
                </a:prstTxWarp>
              </a:bodyPr>
              <a:lstStyle/>
              <a:p>
                <a:pPr algn="ctr" defTabSz="699155" fontAlgn="base">
                  <a:spcBef>
                    <a:spcPct val="0"/>
                  </a:spcBef>
                  <a:spcAft>
                    <a:spcPct val="0"/>
                  </a:spcAft>
                </a:pPr>
                <a:r>
                  <a:rPr lang="en-US" sz="1377" dirty="0">
                    <a:gradFill>
                      <a:gsLst>
                        <a:gs pos="0">
                          <a:srgbClr val="FFFFFF"/>
                        </a:gs>
                        <a:gs pos="100000">
                          <a:srgbClr val="FFFFFF"/>
                        </a:gs>
                      </a:gsLst>
                      <a:lin ang="5400000" scaled="0"/>
                    </a:gradFill>
                    <a:cs typeface="Segoe UI" pitchFamily="34" charset="0"/>
                  </a:rPr>
                  <a:t>Payment account &amp; method</a:t>
                </a:r>
              </a:p>
            </p:txBody>
          </p:sp>
          <p:cxnSp>
            <p:nvCxnSpPr>
              <p:cNvPr id="148" name="Elbow Connector 147"/>
              <p:cNvCxnSpPr>
                <a:endCxn id="147" idx="1"/>
              </p:cNvCxnSpPr>
              <p:nvPr/>
            </p:nvCxnSpPr>
            <p:spPr>
              <a:xfrm rot="16200000" flipH="1">
                <a:off x="7792174" y="4053058"/>
                <a:ext cx="1398785" cy="881513"/>
              </a:xfrm>
              <a:prstGeom prst="bentConnector2">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154" name="TextBox 153"/>
            <p:cNvSpPr txBox="1"/>
            <p:nvPr/>
          </p:nvSpPr>
          <p:spPr>
            <a:xfrm>
              <a:off x="8670106" y="5625809"/>
              <a:ext cx="239471" cy="339031"/>
            </a:xfrm>
            <a:prstGeom prst="rect">
              <a:avLst/>
            </a:prstGeom>
            <a:noFill/>
          </p:spPr>
          <p:txBody>
            <a:bodyPr wrap="square" lIns="0" tIns="0" rIns="0" bIns="0" rtlCol="0">
              <a:spAutoFit/>
            </a:bodyPr>
            <a:lstStyle/>
            <a:p>
              <a:pPr defTabSz="697056">
                <a:lnSpc>
                  <a:spcPct val="90000"/>
                </a:lnSpc>
              </a:pPr>
              <a:endParaRPr lang="en-US" sz="1836" spc="-53" dirty="0">
                <a:gradFill>
                  <a:gsLst>
                    <a:gs pos="2917">
                      <a:srgbClr val="FFFFFF"/>
                    </a:gs>
                    <a:gs pos="30000">
                      <a:srgbClr val="FFFFFF"/>
                    </a:gs>
                  </a:gsLst>
                  <a:lin ang="5400000" scaled="0"/>
                </a:gradFill>
              </a:endParaRPr>
            </a:p>
          </p:txBody>
        </p:sp>
      </p:grpSp>
      <p:grpSp>
        <p:nvGrpSpPr>
          <p:cNvPr id="103" name="Group 102"/>
          <p:cNvGrpSpPr/>
          <p:nvPr/>
        </p:nvGrpSpPr>
        <p:grpSpPr>
          <a:xfrm>
            <a:off x="4892815" y="2920832"/>
            <a:ext cx="1920358" cy="1027988"/>
            <a:chOff x="4348485" y="2602685"/>
            <a:chExt cx="2510855" cy="1344090"/>
          </a:xfrm>
        </p:grpSpPr>
        <p:grpSp>
          <p:nvGrpSpPr>
            <p:cNvPr id="62" name="Group 61"/>
            <p:cNvGrpSpPr/>
            <p:nvPr/>
          </p:nvGrpSpPr>
          <p:grpSpPr>
            <a:xfrm>
              <a:off x="4348485" y="2602685"/>
              <a:ext cx="2510855" cy="1344090"/>
              <a:chOff x="4348485" y="2602685"/>
              <a:chExt cx="2510855" cy="1344090"/>
            </a:xfrm>
          </p:grpSpPr>
          <p:sp>
            <p:nvSpPr>
              <p:cNvPr id="11" name="Rounded Rectangle 10"/>
              <p:cNvSpPr/>
              <p:nvPr/>
            </p:nvSpPr>
            <p:spPr bwMode="auto">
              <a:xfrm>
                <a:off x="4348485" y="2841409"/>
                <a:ext cx="2510855" cy="1105366"/>
              </a:xfrm>
              <a:prstGeom prst="roundRect">
                <a:avLst>
                  <a:gd name="adj" fmla="val 0"/>
                </a:avLst>
              </a:prstGeom>
              <a:solidFill>
                <a:schemeClr val="tx2"/>
              </a:soli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377" kern="0" dirty="0">
                    <a:solidFill>
                      <a:srgbClr val="FFFFFF"/>
                    </a:solidFill>
                    <a:effectLst>
                      <a:outerShdw blurRad="38100" dist="38100" dir="2700000" algn="tl">
                        <a:srgbClr val="000000">
                          <a:alpha val="43137"/>
                        </a:srgbClr>
                      </a:outerShdw>
                    </a:effectLst>
                    <a:cs typeface="Segoe UI" pitchFamily="34" charset="0"/>
                  </a:rPr>
                  <a:t>Modes of Delivery</a:t>
                </a:r>
              </a:p>
            </p:txBody>
          </p:sp>
          <p:cxnSp>
            <p:nvCxnSpPr>
              <p:cNvPr id="60" name="Elbow Connector 59"/>
              <p:cNvCxnSpPr>
                <a:endCxn id="11" idx="0"/>
              </p:cNvCxnSpPr>
              <p:nvPr/>
            </p:nvCxnSpPr>
            <p:spPr>
              <a:xfrm rot="5400000">
                <a:off x="5480400" y="2717895"/>
                <a:ext cx="247026" cy="16605"/>
              </a:xfrm>
              <a:prstGeom prst="bentConnector3">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98" name="TextBox 97"/>
            <p:cNvSpPr txBox="1"/>
            <p:nvPr/>
          </p:nvSpPr>
          <p:spPr>
            <a:xfrm>
              <a:off x="5879939" y="2667015"/>
              <a:ext cx="239471" cy="339031"/>
            </a:xfrm>
            <a:prstGeom prst="rect">
              <a:avLst/>
            </a:prstGeom>
            <a:noFill/>
          </p:spPr>
          <p:txBody>
            <a:bodyPr wrap="square" lIns="0" tIns="0" rIns="0" bIns="0" rtlCol="0">
              <a:spAutoFit/>
            </a:bodyPr>
            <a:lstStyle/>
            <a:p>
              <a:pPr defTabSz="697056">
                <a:lnSpc>
                  <a:spcPct val="90000"/>
                </a:lnSpc>
              </a:pPr>
              <a:endParaRPr lang="en-US" sz="1836" spc="-53" dirty="0">
                <a:gradFill>
                  <a:gsLst>
                    <a:gs pos="2917">
                      <a:srgbClr val="FFFFFF"/>
                    </a:gs>
                    <a:gs pos="30000">
                      <a:srgbClr val="FFFFFF"/>
                    </a:gs>
                  </a:gsLst>
                  <a:lin ang="5400000" scaled="0"/>
                </a:gradFill>
              </a:endParaRPr>
            </a:p>
          </p:txBody>
        </p:sp>
      </p:grpSp>
      <p:grpSp>
        <p:nvGrpSpPr>
          <p:cNvPr id="160" name="Group 159"/>
          <p:cNvGrpSpPr/>
          <p:nvPr/>
        </p:nvGrpSpPr>
        <p:grpSpPr>
          <a:xfrm>
            <a:off x="4870058" y="2045911"/>
            <a:ext cx="2426556" cy="3027056"/>
            <a:chOff x="4331678" y="1531366"/>
            <a:chExt cx="3172707" cy="3957857"/>
          </a:xfrm>
        </p:grpSpPr>
        <p:grpSp>
          <p:nvGrpSpPr>
            <p:cNvPr id="104" name="Group 103"/>
            <p:cNvGrpSpPr/>
            <p:nvPr/>
          </p:nvGrpSpPr>
          <p:grpSpPr>
            <a:xfrm>
              <a:off x="4331678" y="1952897"/>
              <a:ext cx="2814672" cy="3536326"/>
              <a:chOff x="4331678" y="1952897"/>
              <a:chExt cx="2814672" cy="3536326"/>
            </a:xfrm>
          </p:grpSpPr>
          <p:sp>
            <p:nvSpPr>
              <p:cNvPr id="12" name="Rounded Rectangle 11"/>
              <p:cNvSpPr/>
              <p:nvPr/>
            </p:nvSpPr>
            <p:spPr bwMode="auto">
              <a:xfrm>
                <a:off x="4331678" y="4431073"/>
                <a:ext cx="2557419" cy="1058150"/>
              </a:xfrm>
              <a:prstGeom prst="roundRect">
                <a:avLst>
                  <a:gd name="adj" fmla="val 0"/>
                </a:avLst>
              </a:prstGeom>
              <a:solidFill>
                <a:schemeClr val="tx2"/>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69929" tIns="34965" rIns="69929" bIns="34965" numCol="1" rtlCol="0" anchor="ctr" anchorCtr="0" compatLnSpc="1">
                <a:prstTxWarp prst="textNoShape">
                  <a:avLst/>
                </a:prstTxWarp>
              </a:bodyPr>
              <a:lstStyle/>
              <a:p>
                <a:pPr algn="ctr" defTabSz="699127">
                  <a:defRPr/>
                </a:pPr>
                <a:r>
                  <a:rPr lang="en-US" sz="1377" kern="0" dirty="0">
                    <a:solidFill>
                      <a:srgbClr val="FFFFFF"/>
                    </a:solidFill>
                    <a:effectLst>
                      <a:outerShdw blurRad="38100" dist="38100" dir="2700000" algn="tl">
                        <a:srgbClr val="000000">
                          <a:alpha val="43137"/>
                        </a:srgbClr>
                      </a:outerShdw>
                    </a:effectLst>
                    <a:cs typeface="Segoe UI" pitchFamily="34" charset="0"/>
                  </a:rPr>
                  <a:t>Prices and Promotions</a:t>
                </a:r>
              </a:p>
            </p:txBody>
          </p:sp>
          <p:cxnSp>
            <p:nvCxnSpPr>
              <p:cNvPr id="64" name="Elbow Connector 63"/>
              <p:cNvCxnSpPr>
                <a:stCxn id="6" idx="3"/>
                <a:endCxn id="12" idx="3"/>
              </p:cNvCxnSpPr>
              <p:nvPr/>
            </p:nvCxnSpPr>
            <p:spPr>
              <a:xfrm flipH="1">
                <a:off x="6889097" y="1952897"/>
                <a:ext cx="257253" cy="3007251"/>
              </a:xfrm>
              <a:prstGeom prst="bentConnector3">
                <a:avLst>
                  <a:gd name="adj1" fmla="val -116186"/>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155" name="TextBox 154"/>
            <p:cNvSpPr txBox="1"/>
            <p:nvPr/>
          </p:nvSpPr>
          <p:spPr>
            <a:xfrm>
              <a:off x="7264914" y="1531366"/>
              <a:ext cx="239471" cy="339031"/>
            </a:xfrm>
            <a:prstGeom prst="rect">
              <a:avLst/>
            </a:prstGeom>
            <a:noFill/>
          </p:spPr>
          <p:txBody>
            <a:bodyPr wrap="square" lIns="0" tIns="0" rIns="0" bIns="0" rtlCol="0">
              <a:spAutoFit/>
            </a:bodyPr>
            <a:lstStyle/>
            <a:p>
              <a:pPr defTabSz="697056">
                <a:lnSpc>
                  <a:spcPct val="90000"/>
                </a:lnSpc>
              </a:pPr>
              <a:endParaRPr lang="en-US" sz="1836" spc="-53" dirty="0">
                <a:gradFill>
                  <a:gsLst>
                    <a:gs pos="2917">
                      <a:srgbClr val="FFFFFF"/>
                    </a:gs>
                    <a:gs pos="30000">
                      <a:srgbClr val="FFFFFF"/>
                    </a:gs>
                  </a:gsLst>
                  <a:lin ang="5400000" scaled="0"/>
                </a:gradFill>
              </a:endParaRPr>
            </a:p>
          </p:txBody>
        </p:sp>
      </p:grpSp>
    </p:spTree>
    <p:extLst>
      <p:ext uri="{BB962C8B-B14F-4D97-AF65-F5344CB8AC3E}">
        <p14:creationId xmlns:p14="http://schemas.microsoft.com/office/powerpoint/2010/main" val="3454148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a:t>
            </a:r>
            <a:br>
              <a:rPr lang="en-US" dirty="0" smtClean="0"/>
            </a:br>
            <a:r>
              <a:rPr lang="en-US" dirty="0" smtClean="0"/>
              <a:t>Online store features</a:t>
            </a:r>
            <a:endParaRPr lang="en-US" dirty="0"/>
          </a:p>
        </p:txBody>
      </p:sp>
      <p:sp>
        <p:nvSpPr>
          <p:cNvPr id="5" name="Text Placeholder 4"/>
          <p:cNvSpPr>
            <a:spLocks noGrp="1"/>
          </p:cNvSpPr>
          <p:nvPr>
            <p:ph type="body" sz="quarter" idx="12"/>
          </p:nvPr>
        </p:nvSpPr>
        <p:spPr/>
        <p:txBody>
          <a:bodyPr/>
          <a:lstStyle/>
          <a:p>
            <a:r>
              <a:rPr lang="en-US" dirty="0" smtClean="0"/>
              <a:t>Meera Mahabala</a:t>
            </a:r>
            <a:endParaRPr lang="en-US" dirty="0"/>
          </a:p>
        </p:txBody>
      </p:sp>
    </p:spTree>
    <p:extLst>
      <p:ext uri="{BB962C8B-B14F-4D97-AF65-F5344CB8AC3E}">
        <p14:creationId xmlns:p14="http://schemas.microsoft.com/office/powerpoint/2010/main" val="428992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7" id="{291770DE-DE38-480D-9935-91E9ED3F324E}" vid="{E2377C93-2865-4DEA-9B56-3D984E1C49DA}"/>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MSVID_Dark_Cyan_16x9_2013_06">
  <a:themeElements>
    <a:clrScheme name="Custom 5">
      <a:dk1>
        <a:srgbClr val="505050"/>
      </a:dk1>
      <a:lt1>
        <a:srgbClr val="FFFFFF"/>
      </a:lt1>
      <a:dk2>
        <a:srgbClr val="002050"/>
      </a:dk2>
      <a:lt2>
        <a:srgbClr val="A1D8F1"/>
      </a:lt2>
      <a:accent1>
        <a:srgbClr val="0072C6"/>
      </a:accent1>
      <a:accent2>
        <a:srgbClr val="68217A"/>
      </a:accent2>
      <a:accent3>
        <a:srgbClr val="008272"/>
      </a:accent3>
      <a:accent4>
        <a:srgbClr val="B4009E"/>
      </a:accent4>
      <a:accent5>
        <a:srgbClr val="4668C5"/>
      </a:accent5>
      <a:accent6>
        <a:srgbClr val="442359"/>
      </a:accent6>
      <a:hlink>
        <a:srgbClr val="199CFF"/>
      </a:hlink>
      <a:folHlink>
        <a:srgbClr val="199C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X R3 - Retail - CTP4 Web cast template" id="{CCAB24BF-B1D1-46A0-ABC7-E5204D18F7C4}" vid="{BDA3BC58-9BCF-4D90-BAFE-D462899F4BFF}"/>
    </a:ext>
  </a:extLst>
</a:theme>
</file>

<file path=ppt/theme/theme4.xml><?xml version="1.0" encoding="utf-8"?>
<a:theme xmlns:a="http://schemas.openxmlformats.org/drawingml/2006/main" name="3-30150_Convergene2013_Concurrent_Template_16x9">
  <a:themeElements>
    <a:clrScheme name="Convergence2013_Concurrent">
      <a:dk1>
        <a:srgbClr val="282828"/>
      </a:dk1>
      <a:lt1>
        <a:srgbClr val="FFFFFF"/>
      </a:lt1>
      <a:dk2>
        <a:srgbClr val="0072C6"/>
      </a:dk2>
      <a:lt2>
        <a:srgbClr val="D2D2D2"/>
      </a:lt2>
      <a:accent1>
        <a:srgbClr val="00BCF2"/>
      </a:accent1>
      <a:accent2>
        <a:srgbClr val="7FBA00"/>
      </a:accent2>
      <a:accent3>
        <a:srgbClr val="0072C6"/>
      </a:accent3>
      <a:accent4>
        <a:srgbClr val="008272"/>
      </a:accent4>
      <a:accent5>
        <a:srgbClr val="68217A"/>
      </a:accent5>
      <a:accent6>
        <a:srgbClr val="FF8C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w="15875">
          <a:noFill/>
        </a:ln>
      </a:spPr>
      <a:bodyPr tIns="45720" rtlCol="0" anchor="t" anchorCtr="0"/>
      <a:lstStyle>
        <a:defPPr algn="ctr">
          <a:defRPr spc="-70" dirty="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Convergence2013_Concurrent_Template_16x9.potx" id="{A0F6DDDB-4E98-4330-BB10-7C24235D1EE7}" vid="{443FC584-9B51-42C8-AB24-9F881FE63249}"/>
    </a:ext>
  </a:extLst>
</a:theme>
</file>

<file path=ppt/theme/theme5.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69E94781-6D68-462A-8FA2-03F3ADB50E51}"/>
</file>

<file path=docProps/app.xml><?xml version="1.0" encoding="utf-8"?>
<Properties xmlns="http://schemas.openxmlformats.org/officeDocument/2006/extended-properties" xmlns:vt="http://schemas.openxmlformats.org/officeDocument/2006/docPropsVTypes">
  <Template>SharePoint_Conference_2014_Dev_Template_lms-2</Template>
  <TotalTime>9</TotalTime>
  <Words>3250</Words>
  <Application>Microsoft Office PowerPoint</Application>
  <PresentationFormat>Custom</PresentationFormat>
  <Paragraphs>395</Paragraphs>
  <Slides>22</Slides>
  <Notes>18</Notes>
  <HiddenSlides>0</HiddenSlides>
  <MMClips>0</MMClips>
  <ScaleCrop>false</ScaleCrop>
  <HeadingPairs>
    <vt:vector size="8" baseType="variant">
      <vt:variant>
        <vt:lpstr>Fonts Used</vt:lpstr>
      </vt:variant>
      <vt:variant>
        <vt:i4>6</vt:i4>
      </vt:variant>
      <vt:variant>
        <vt:lpstr>Theme</vt:lpstr>
      </vt:variant>
      <vt:variant>
        <vt:i4>5</vt:i4>
      </vt:variant>
      <vt:variant>
        <vt:lpstr>Embedded OLE Servers</vt:lpstr>
      </vt:variant>
      <vt:variant>
        <vt:i4>1</vt:i4>
      </vt:variant>
      <vt:variant>
        <vt:lpstr>Slide Titles</vt:lpstr>
      </vt:variant>
      <vt:variant>
        <vt:i4>22</vt:i4>
      </vt:variant>
    </vt:vector>
  </HeadingPairs>
  <TitlesOfParts>
    <vt:vector size="34" baseType="lpstr">
      <vt:lpstr>Arial</vt:lpstr>
      <vt:lpstr>Calibri</vt:lpstr>
      <vt:lpstr>Segoe</vt:lpstr>
      <vt:lpstr>Segoe UI</vt:lpstr>
      <vt:lpstr>Segoe UI Light</vt:lpstr>
      <vt:lpstr>Wingdings</vt:lpstr>
      <vt:lpstr>5-30499_SPC_2014_Dev_Template_16x9</vt:lpstr>
      <vt:lpstr>1_5-30499_SPC_2014_Dev_Template_16x9</vt:lpstr>
      <vt:lpstr>MSVID_Dark_Cyan_16x9_2013_06</vt:lpstr>
      <vt:lpstr>3-30150_Convergene2013_Concurrent_Template_16x9</vt:lpstr>
      <vt:lpstr>5-30499_SPC_2014_PowerUser_Template_16x9</vt:lpstr>
      <vt:lpstr>Visio</vt:lpstr>
      <vt:lpstr>PowerPoint Presentation</vt:lpstr>
      <vt:lpstr>E-Commerce Solutions with Dynamics for Retail &amp; SharePoint 2013</vt:lpstr>
      <vt:lpstr>Today’s agenda</vt:lpstr>
      <vt:lpstr>The Complete Shopping Experience</vt:lpstr>
      <vt:lpstr>Dynamics for Ecommerce – Key Pillars </vt:lpstr>
      <vt:lpstr>Microsoft Dynamics &amp; SharePoint - Integrated E-Commerce Solution</vt:lpstr>
      <vt:lpstr>Dynamics E-Commerce Solution Components</vt:lpstr>
      <vt:lpstr>Dynamics AX Retail configuration </vt:lpstr>
      <vt:lpstr>Demo :  Online store features</vt:lpstr>
      <vt:lpstr>Extensibility</vt:lpstr>
      <vt:lpstr>PowerPoint Presentation</vt:lpstr>
      <vt:lpstr>SharePoint 2013 page model</vt:lpstr>
      <vt:lpstr>Out of box online store architecture</vt:lpstr>
      <vt:lpstr>Reusable OOB online store controls</vt:lpstr>
      <vt:lpstr>Steps for a typical customization</vt:lpstr>
      <vt:lpstr>Demo: Customization</vt:lpstr>
      <vt:lpstr>Key Takeaways</vt:lpstr>
      <vt:lpstr>Getting Started</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E-Commerce Solutions with Dynamics for Retail &amp; SharePoint 2013</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3</cp:revision>
  <dcterms:created xsi:type="dcterms:W3CDTF">2014-03-05T20:08:32Z</dcterms:created>
  <dcterms:modified xsi:type="dcterms:W3CDTF">2014-03-06T02:38:59Z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