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Lst>
  <p:notesMasterIdLst>
    <p:notesMasterId r:id="rId38"/>
  </p:notesMasterIdLst>
  <p:handoutMasterIdLst>
    <p:handoutMasterId r:id="rId39"/>
  </p:handoutMasterIdLst>
  <p:sldIdLst>
    <p:sldId id="1236" r:id="rId7"/>
    <p:sldId id="1124" r:id="rId8"/>
    <p:sldId id="1275" r:id="rId9"/>
    <p:sldId id="1276" r:id="rId10"/>
    <p:sldId id="1277" r:id="rId11"/>
    <p:sldId id="1278" r:id="rId12"/>
    <p:sldId id="1279" r:id="rId13"/>
    <p:sldId id="1280" r:id="rId14"/>
    <p:sldId id="1281" r:id="rId15"/>
    <p:sldId id="1282" r:id="rId16"/>
    <p:sldId id="1283" r:id="rId17"/>
    <p:sldId id="1284" r:id="rId18"/>
    <p:sldId id="1285" r:id="rId19"/>
    <p:sldId id="1286" r:id="rId20"/>
    <p:sldId id="1287" r:id="rId21"/>
    <p:sldId id="1288" r:id="rId22"/>
    <p:sldId id="1289" r:id="rId23"/>
    <p:sldId id="1290" r:id="rId24"/>
    <p:sldId id="1291" r:id="rId25"/>
    <p:sldId id="1292" r:id="rId26"/>
    <p:sldId id="1293" r:id="rId27"/>
    <p:sldId id="1294" r:id="rId28"/>
    <p:sldId id="1295" r:id="rId29"/>
    <p:sldId id="1296" r:id="rId30"/>
    <p:sldId id="1297" r:id="rId31"/>
    <p:sldId id="1298" r:id="rId32"/>
    <p:sldId id="1299" r:id="rId33"/>
    <p:sldId id="1300" r:id="rId34"/>
    <p:sldId id="1301" r:id="rId35"/>
    <p:sldId id="1302" r:id="rId36"/>
    <p:sldId id="1132"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734"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52855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07208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45627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7719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04364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9370291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974262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4580275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9833641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95138007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226183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1169257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969132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57275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543027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357145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4611961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215379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73765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6420142"/>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773285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615346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20250122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5674498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3616895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44969003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4078777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1634573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64443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0253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6242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9166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6295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4015671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787310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887472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421080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28380333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160586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2336109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862940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983397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857241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233589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742206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108353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209176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456477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773628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305936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7037301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5706020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107827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52764168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2790610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82282971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09263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346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9154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0050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71431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877458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1.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4963925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202016228"/>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slideLayout" Target="../slideLayouts/slideLayout39.xml"/><Relationship Id="rId5" Type="http://schemas.openxmlformats.org/officeDocument/2006/relationships/image" Target="../media/image13.WMF"/><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45.xml"/><Relationship Id="rId5" Type="http://schemas.openxmlformats.org/officeDocument/2006/relationships/image" Target="../media/image32.png"/><Relationship Id="rId4" Type="http://schemas.openxmlformats.org/officeDocument/2006/relationships/image" Target="../media/image31.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hyperlink" Target="http://bit.ly/FutureProof-B" TargetMode="External"/><Relationship Id="rId2" Type="http://schemas.openxmlformats.org/officeDocument/2006/relationships/hyperlink" Target="http://bit.ly/FutureProof-A" TargetMode="External"/><Relationship Id="rId1" Type="http://schemas.openxmlformats.org/officeDocument/2006/relationships/slideLayout" Target="../slideLayouts/slideLayout40.xml"/><Relationship Id="rId5" Type="http://schemas.openxmlformats.org/officeDocument/2006/relationships/hyperlink" Target="http://bit.ly/SiteCreationWorkflow" TargetMode="External"/><Relationship Id="rId4" Type="http://schemas.openxmlformats.org/officeDocument/2006/relationships/hyperlink" Target="http://bit.ly/FutureProof-C"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6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20662"/>
            <a:ext cx="3581398" cy="2439988"/>
          </a:xfrm>
          <a:ln>
            <a:solidFill>
              <a:schemeClr val="tx1">
                <a:lumMod val="40000"/>
                <a:lumOff val="60000"/>
              </a:schemeClr>
            </a:solidFill>
          </a:ln>
        </p:spPr>
        <p:txBody>
          <a:bodyPr/>
          <a:lstStyle/>
          <a:p>
            <a:r>
              <a:rPr lang="en-US" dirty="0" smtClean="0"/>
              <a:t>Develop Outside the Box</a:t>
            </a:r>
            <a:endParaRPr lang="en-US" dirty="0"/>
          </a:p>
        </p:txBody>
      </p:sp>
      <p:graphicFrame>
        <p:nvGraphicFramePr>
          <p:cNvPr id="6" name="Content Placeholder 44"/>
          <p:cNvGraphicFramePr>
            <a:graphicFrameLocks/>
          </p:cNvGraphicFramePr>
          <p:nvPr>
            <p:extLst/>
          </p:nvPr>
        </p:nvGraphicFramePr>
        <p:xfrm>
          <a:off x="4160837" y="220662"/>
          <a:ext cx="8048624" cy="4150360"/>
        </p:xfrm>
        <a:graphic>
          <a:graphicData uri="http://schemas.openxmlformats.org/drawingml/2006/table">
            <a:tbl>
              <a:tblPr firstRow="1" bandRow="1">
                <a:tableStyleId>{69C7853C-536D-4A76-A0AE-DD22124D55A5}</a:tableStyleId>
              </a:tblPr>
              <a:tblGrid>
                <a:gridCol w="3505200"/>
                <a:gridCol w="685800"/>
                <a:gridCol w="3857624"/>
              </a:tblGrid>
              <a:tr h="370840">
                <a:tc>
                  <a:txBody>
                    <a:bodyPr/>
                    <a:lstStyle/>
                    <a:p>
                      <a:pPr algn="ctr"/>
                      <a:r>
                        <a:rPr lang="en-US" dirty="0" smtClean="0">
                          <a:solidFill>
                            <a:schemeClr val="tx1">
                              <a:lumMod val="50000"/>
                            </a:schemeClr>
                          </a:solidFill>
                        </a:rPr>
                        <a:t>Instead of…</a:t>
                      </a:r>
                      <a:endParaRPr lang="en-US" i="1" dirty="0">
                        <a:solidFill>
                          <a:schemeClr val="tx1">
                            <a:lumMod val="50000"/>
                          </a:schemeClr>
                        </a:solidFill>
                      </a:endParaRPr>
                    </a:p>
                  </a:txBody>
                  <a:tcPr/>
                </a:tc>
                <a:tc>
                  <a:txBody>
                    <a:bodyPr/>
                    <a:lstStyle/>
                    <a:p>
                      <a:pPr algn="ctr"/>
                      <a:endParaRPr lang="en-US" i="1" dirty="0">
                        <a:solidFill>
                          <a:schemeClr val="tx1">
                            <a:lumMod val="50000"/>
                          </a:schemeClr>
                        </a:solidFill>
                      </a:endParaRPr>
                    </a:p>
                  </a:txBody>
                  <a:tcPr/>
                </a:tc>
                <a:tc>
                  <a:txBody>
                    <a:bodyPr/>
                    <a:lstStyle/>
                    <a:p>
                      <a:pPr algn="ctr"/>
                      <a:r>
                        <a:rPr lang="en-US" dirty="0" smtClean="0">
                          <a:solidFill>
                            <a:schemeClr val="tx1">
                              <a:lumMod val="50000"/>
                            </a:schemeClr>
                          </a:solidFill>
                        </a:rPr>
                        <a:t>Start</a:t>
                      </a:r>
                      <a:r>
                        <a:rPr lang="en-US" baseline="0" dirty="0" smtClean="0">
                          <a:solidFill>
                            <a:schemeClr val="tx1">
                              <a:lumMod val="50000"/>
                            </a:schemeClr>
                          </a:solidFill>
                        </a:rPr>
                        <a:t> to…</a:t>
                      </a:r>
                      <a:endParaRPr lang="en-US" i="1" dirty="0">
                        <a:solidFill>
                          <a:schemeClr val="tx1">
                            <a:lumMod val="50000"/>
                          </a:schemeClr>
                        </a:solidFill>
                      </a:endParaRPr>
                    </a:p>
                  </a:txBody>
                  <a:tcPr/>
                </a:tc>
              </a:tr>
              <a:tr h="370840">
                <a:tc>
                  <a:txBody>
                    <a:bodyPr/>
                    <a:lstStyle/>
                    <a:p>
                      <a:r>
                        <a:rPr lang="en-US" sz="2800" dirty="0" smtClean="0"/>
                        <a:t>Running</a:t>
                      </a:r>
                      <a:r>
                        <a:rPr lang="en-US" sz="2800" baseline="0" dirty="0" smtClean="0"/>
                        <a:t> code on the server</a:t>
                      </a:r>
                      <a:endParaRPr lang="en-US" sz="2800" dirty="0"/>
                    </a:p>
                  </a:txBody>
                  <a:tcPr>
                    <a:lnR w="38100" cap="flat" cmpd="sng" algn="ctr">
                      <a:noFill/>
                      <a:prstDash val="solid"/>
                      <a:round/>
                      <a:headEnd type="none" w="med" len="med"/>
                      <a:tailEnd type="none" w="med" len="med"/>
                    </a:lnR>
                  </a:tcPr>
                </a:tc>
                <a:tc>
                  <a:txBody>
                    <a:bodyPr/>
                    <a:lstStyle/>
                    <a:p>
                      <a:pPr algn="ctr"/>
                      <a:r>
                        <a:rPr lang="en-US" sz="2800" dirty="0" smtClean="0">
                          <a:sym typeface="Wingdings" panose="05000000000000000000" pitchFamily="2" charset="2"/>
                        </a:rPr>
                        <a:t></a:t>
                      </a:r>
                      <a:endParaRPr lang="en-US" sz="2800"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tcPr>
                </a:tc>
                <a:tc>
                  <a:txBody>
                    <a:bodyPr/>
                    <a:lstStyle/>
                    <a:p>
                      <a:r>
                        <a:rPr lang="en-US" sz="2800" dirty="0" smtClean="0"/>
                        <a:t>Run code in the browser</a:t>
                      </a:r>
                      <a:endParaRPr lang="en-US" sz="2800" dirty="0"/>
                    </a:p>
                  </a:txBody>
                  <a:tcPr>
                    <a:lnL w="38100" cap="flat" cmpd="sng" algn="ctr">
                      <a:noFill/>
                      <a:prstDash val="solid"/>
                      <a:round/>
                      <a:headEnd type="none" w="med" len="med"/>
                      <a:tailEnd type="none" w="med" len="med"/>
                    </a:lnL>
                  </a:tcPr>
                </a:tc>
              </a:tr>
              <a:tr h="370840">
                <a:tc>
                  <a:txBody>
                    <a:bodyPr/>
                    <a:lstStyle/>
                    <a:p>
                      <a:r>
                        <a:rPr lang="en-US" sz="2800" dirty="0" smtClean="0"/>
                        <a:t>Using</a:t>
                      </a:r>
                      <a:r>
                        <a:rPr lang="en-US" sz="2800" baseline="0" dirty="0" smtClean="0"/>
                        <a:t> the Server API</a:t>
                      </a:r>
                      <a:endParaRPr lang="en-US" sz="2800" dirty="0"/>
                    </a:p>
                  </a:txBody>
                  <a:tcPr>
                    <a:lnR w="38100" cap="flat" cmpd="sng" algn="ctr">
                      <a:noFill/>
                      <a:prstDash val="solid"/>
                      <a:round/>
                      <a:headEnd type="none" w="med" len="med"/>
                      <a:tailEnd type="none" w="med" len="med"/>
                    </a:lnR>
                  </a:tcPr>
                </a:tc>
                <a:tc>
                  <a:txBody>
                    <a:bodyPr/>
                    <a:lstStyle/>
                    <a:p>
                      <a:pPr algn="ctr"/>
                      <a:r>
                        <a:rPr lang="en-US" sz="2800" dirty="0" smtClean="0">
                          <a:sym typeface="Wingdings" panose="05000000000000000000" pitchFamily="2" charset="2"/>
                        </a:rPr>
                        <a:t></a:t>
                      </a:r>
                      <a:endParaRPr lang="en-US" sz="2800"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tcPr>
                </a:tc>
                <a:tc>
                  <a:txBody>
                    <a:bodyPr/>
                    <a:lstStyle/>
                    <a:p>
                      <a:r>
                        <a:rPr lang="en-US" sz="2800" dirty="0" smtClean="0"/>
                        <a:t>Use the Client API</a:t>
                      </a:r>
                      <a:endParaRPr lang="en-US" sz="2800" dirty="0"/>
                    </a:p>
                  </a:txBody>
                  <a:tcPr>
                    <a:lnL w="38100" cap="flat" cmpd="sng" algn="ctr">
                      <a:noFill/>
                      <a:prstDash val="solid"/>
                      <a:round/>
                      <a:headEnd type="none" w="med" len="med"/>
                      <a:tailEnd type="none" w="med" len="med"/>
                    </a:lnL>
                  </a:tcPr>
                </a:tc>
              </a:tr>
              <a:tr h="370840">
                <a:tc>
                  <a:txBody>
                    <a:bodyPr/>
                    <a:lstStyle/>
                    <a:p>
                      <a:r>
                        <a:rPr lang="en-US" sz="2800" dirty="0" smtClean="0"/>
                        <a:t>Designing</a:t>
                      </a:r>
                      <a:r>
                        <a:rPr lang="en-US" sz="2800" baseline="0" dirty="0" smtClean="0"/>
                        <a:t> solutions the traditional way</a:t>
                      </a:r>
                      <a:endParaRPr lang="en-US" sz="2800" dirty="0"/>
                    </a:p>
                  </a:txBody>
                  <a:tcPr>
                    <a:lnR w="38100" cap="flat" cmpd="sng" algn="ctr">
                      <a:noFill/>
                      <a:prstDash val="solid"/>
                      <a:round/>
                      <a:headEnd type="none" w="med" len="med"/>
                      <a:tailEnd type="none" w="med" len="med"/>
                    </a:lnR>
                  </a:tcPr>
                </a:tc>
                <a:tc>
                  <a:txBody>
                    <a:bodyPr/>
                    <a:lstStyle/>
                    <a:p>
                      <a:pPr algn="ctr"/>
                      <a:r>
                        <a:rPr lang="en-US" sz="2800" dirty="0" smtClean="0">
                          <a:sym typeface="Wingdings" panose="05000000000000000000" pitchFamily="2" charset="2"/>
                        </a:rPr>
                        <a:t></a:t>
                      </a:r>
                      <a:endParaRPr lang="en-US" sz="2800"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tcPr>
                </a:tc>
                <a:tc>
                  <a:txBody>
                    <a:bodyPr/>
                    <a:lstStyle/>
                    <a:p>
                      <a:r>
                        <a:rPr lang="en-US" sz="2800" dirty="0" smtClean="0"/>
                        <a:t>Design solutions that are structured like apps</a:t>
                      </a:r>
                      <a:endParaRPr lang="en-US" sz="2800" dirty="0"/>
                    </a:p>
                  </a:txBody>
                  <a:tcPr>
                    <a:lnL w="38100" cap="flat" cmpd="sng" algn="ctr">
                      <a:noFill/>
                      <a:prstDash val="solid"/>
                      <a:round/>
                      <a:headEnd type="none" w="med" len="med"/>
                      <a:tailEnd type="none" w="med" len="med"/>
                    </a:lnL>
                  </a:tcPr>
                </a:tc>
              </a:tr>
              <a:tr h="370840">
                <a:tc>
                  <a:txBody>
                    <a:bodyPr/>
                    <a:lstStyle/>
                    <a:p>
                      <a:r>
                        <a:rPr lang="en-US" sz="2800" dirty="0" smtClean="0"/>
                        <a:t>Buying products that work only on premises</a:t>
                      </a:r>
                      <a:endParaRPr lang="en-US" sz="2800" dirty="0"/>
                    </a:p>
                  </a:txBody>
                  <a:tcPr>
                    <a:lnR w="38100" cap="flat" cmpd="sng" algn="ctr">
                      <a:noFill/>
                      <a:prstDash val="solid"/>
                      <a:round/>
                      <a:headEnd type="none" w="med" len="med"/>
                      <a:tailEnd type="none" w="med" len="med"/>
                    </a:lnR>
                  </a:tcPr>
                </a:tc>
                <a:tc>
                  <a:txBody>
                    <a:bodyPr/>
                    <a:lstStyle/>
                    <a:p>
                      <a:pPr algn="ctr"/>
                      <a:r>
                        <a:rPr lang="en-US" sz="2800" dirty="0" smtClean="0">
                          <a:sym typeface="Wingdings" panose="05000000000000000000" pitchFamily="2" charset="2"/>
                        </a:rPr>
                        <a:t></a:t>
                      </a:r>
                      <a:endParaRPr lang="en-US" sz="2800" dirty="0"/>
                    </a:p>
                  </a:txBody>
                  <a:tcPr>
                    <a:lnL w="38100" cap="flat" cmpd="sng" algn="ctr">
                      <a:noFill/>
                      <a:prstDash val="solid"/>
                      <a:round/>
                      <a:headEnd type="none" w="med" len="med"/>
                      <a:tailEnd type="none" w="med" len="med"/>
                    </a:lnL>
                    <a:lnR w="38100" cap="flat" cmpd="sng" algn="ctr">
                      <a:noFill/>
                      <a:prstDash val="solid"/>
                      <a:round/>
                      <a:headEnd type="none" w="med" len="med"/>
                      <a:tailEnd type="none" w="med" len="med"/>
                    </a:lnR>
                  </a:tcPr>
                </a:tc>
                <a:tc>
                  <a:txBody>
                    <a:bodyPr/>
                    <a:lstStyle/>
                    <a:p>
                      <a:r>
                        <a:rPr lang="en-US" sz="2800" dirty="0" smtClean="0"/>
                        <a:t>Buy products that work in Office 365</a:t>
                      </a:r>
                      <a:endParaRPr lang="en-US" sz="2800" dirty="0"/>
                    </a:p>
                  </a:txBody>
                  <a:tcPr>
                    <a:lnL w="38100" cap="flat" cmpd="sng" algn="ctr">
                      <a:noFill/>
                      <a:prstDash val="solid"/>
                      <a:round/>
                      <a:headEnd type="none" w="med" len="med"/>
                      <a:tailEnd type="none" w="med" len="med"/>
                    </a:lnL>
                  </a:tcPr>
                </a:tc>
              </a:tr>
            </a:tbl>
          </a:graphicData>
        </a:graphic>
      </p:graphicFrame>
      <p:grpSp>
        <p:nvGrpSpPr>
          <p:cNvPr id="7" name="Group 6"/>
          <p:cNvGrpSpPr/>
          <p:nvPr/>
        </p:nvGrpSpPr>
        <p:grpSpPr>
          <a:xfrm>
            <a:off x="923772" y="2895218"/>
            <a:ext cx="11285689" cy="3772282"/>
            <a:chOff x="923772" y="2895218"/>
            <a:chExt cx="11285689" cy="3772282"/>
          </a:xfrm>
        </p:grpSpPr>
        <p:sp>
          <p:nvSpPr>
            <p:cNvPr id="8" name="Rectangle 7"/>
            <p:cNvSpPr/>
            <p:nvPr/>
          </p:nvSpPr>
          <p:spPr>
            <a:xfrm>
              <a:off x="2105025" y="4981575"/>
              <a:ext cx="10104436" cy="1685925"/>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FFFFFF"/>
                </a:solidFill>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772" y="2895218"/>
              <a:ext cx="2248053" cy="2886605"/>
            </a:xfrm>
            <a:prstGeom prst="rect">
              <a:avLst/>
            </a:prstGeom>
          </p:spPr>
        </p:pic>
        <p:sp>
          <p:nvSpPr>
            <p:cNvPr id="10" name="TextBox 9"/>
            <p:cNvSpPr txBox="1"/>
            <p:nvPr/>
          </p:nvSpPr>
          <p:spPr>
            <a:xfrm rot="21059501">
              <a:off x="1062473" y="2999531"/>
              <a:ext cx="1127424" cy="830997"/>
            </a:xfrm>
            <a:prstGeom prst="rect">
              <a:avLst/>
            </a:prstGeom>
            <a:noFill/>
          </p:spPr>
          <p:txBody>
            <a:bodyPr wrap="square" rtlCol="0">
              <a:spAutoFit/>
            </a:bodyPr>
            <a:lstStyle/>
            <a:p>
              <a:pPr algn="r"/>
              <a:r>
                <a:rPr lang="en-US" sz="2400" b="1" dirty="0" smtClean="0">
                  <a:solidFill>
                    <a:srgbClr val="505050"/>
                  </a:solidFill>
                </a:rPr>
                <a:t>Office</a:t>
              </a:r>
              <a:br>
                <a:rPr lang="en-US" sz="2400" b="1" dirty="0" smtClean="0">
                  <a:solidFill>
                    <a:srgbClr val="505050"/>
                  </a:solidFill>
                </a:rPr>
              </a:br>
              <a:r>
                <a:rPr lang="en-US" sz="2400" b="1" dirty="0" smtClean="0">
                  <a:solidFill>
                    <a:srgbClr val="505050"/>
                  </a:solidFill>
                </a:rPr>
                <a:t>365?</a:t>
              </a:r>
              <a:endParaRPr lang="en-US" sz="2400" b="1" dirty="0">
                <a:solidFill>
                  <a:srgbClr val="505050"/>
                </a:solidFill>
              </a:endParaRPr>
            </a:p>
          </p:txBody>
        </p:sp>
        <p:sp>
          <p:nvSpPr>
            <p:cNvPr id="11" name="TextBox 10"/>
            <p:cNvSpPr txBox="1"/>
            <p:nvPr/>
          </p:nvSpPr>
          <p:spPr>
            <a:xfrm>
              <a:off x="3343274" y="5000625"/>
              <a:ext cx="8666163" cy="1631216"/>
            </a:xfrm>
            <a:prstGeom prst="rect">
              <a:avLst/>
            </a:prstGeom>
            <a:noFill/>
          </p:spPr>
          <p:txBody>
            <a:bodyPr wrap="square" rtlCol="0">
              <a:spAutoFit/>
            </a:bodyPr>
            <a:lstStyle/>
            <a:p>
              <a:r>
                <a:rPr lang="en-US" sz="2000" b="1" dirty="0" smtClean="0">
                  <a:solidFill>
                    <a:srgbClr val="FFFFFF"/>
                  </a:solidFill>
                </a:rPr>
                <a:t>Pretend you might be going to Office 365…</a:t>
              </a:r>
            </a:p>
            <a:p>
              <a:pPr marL="285750" indent="-285750">
                <a:buFont typeface="Arial" panose="020B0604020202020204" pitchFamily="34" charset="0"/>
                <a:buChar char="•"/>
              </a:pPr>
              <a:r>
                <a:rPr lang="en-US" sz="2000" b="1" dirty="0" smtClean="0">
                  <a:solidFill>
                    <a:srgbClr val="FFFFFF"/>
                  </a:solidFill>
                </a:rPr>
                <a:t>It’s a good bet Microsoft will invest in development approaches that work on Office 365</a:t>
              </a:r>
            </a:p>
            <a:p>
              <a:pPr marL="285750" indent="-285750">
                <a:buFont typeface="Arial" panose="020B0604020202020204" pitchFamily="34" charset="0"/>
                <a:buChar char="•"/>
              </a:pPr>
              <a:r>
                <a:rPr lang="en-US" sz="2000" b="1" dirty="0" smtClean="0">
                  <a:solidFill>
                    <a:srgbClr val="FFFFFF"/>
                  </a:solidFill>
                </a:rPr>
                <a:t>Your on-</a:t>
              </a:r>
              <a:r>
                <a:rPr lang="en-US" sz="2000" b="1" dirty="0" err="1" smtClean="0">
                  <a:solidFill>
                    <a:srgbClr val="FFFFFF"/>
                  </a:solidFill>
                </a:rPr>
                <a:t>prem</a:t>
              </a:r>
              <a:r>
                <a:rPr lang="en-US" sz="2000" b="1" dirty="0" smtClean="0">
                  <a:solidFill>
                    <a:srgbClr val="FFFFFF"/>
                  </a:solidFill>
                </a:rPr>
                <a:t> SharePoint farms will enjoy the stability and ease of upgrades that Office 365 demands</a:t>
              </a:r>
              <a:endParaRPr lang="en-US" sz="2000" b="1" dirty="0">
                <a:solidFill>
                  <a:srgbClr val="FFFFFF"/>
                </a:solidFill>
              </a:endParaRPr>
            </a:p>
          </p:txBody>
        </p:sp>
      </p:grpSp>
    </p:spTree>
    <p:extLst>
      <p:ext uri="{BB962C8B-B14F-4D97-AF65-F5344CB8AC3E}">
        <p14:creationId xmlns:p14="http://schemas.microsoft.com/office/powerpoint/2010/main" val="536312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765188"/>
            <a:ext cx="11887200" cy="3865674"/>
          </a:xfrm>
        </p:spPr>
        <p:txBody>
          <a:bodyPr/>
          <a:lstStyle/>
          <a:p>
            <a:r>
              <a:rPr lang="en-US" dirty="0"/>
              <a:t>Visual tracking of issues across a large department</a:t>
            </a:r>
          </a:p>
          <a:p>
            <a:r>
              <a:rPr lang="en-US" dirty="0"/>
              <a:t>Common uses:</a:t>
            </a:r>
          </a:p>
          <a:p>
            <a:pPr lvl="1"/>
            <a:r>
              <a:rPr lang="en-US" dirty="0"/>
              <a:t>Track service requests (help desk, etc.)</a:t>
            </a:r>
          </a:p>
          <a:p>
            <a:pPr lvl="1"/>
            <a:r>
              <a:rPr lang="en-US" dirty="0"/>
              <a:t>Track workflow performance (used with an audit list)</a:t>
            </a:r>
          </a:p>
          <a:p>
            <a:pPr lvl="1"/>
            <a:r>
              <a:rPr lang="en-US" dirty="0"/>
              <a:t>Dashboard to display SharePoint list data</a:t>
            </a:r>
          </a:p>
          <a:p>
            <a:r>
              <a:rPr lang="en-US" dirty="0"/>
              <a:t>The challenge:</a:t>
            </a:r>
            <a:br>
              <a:rPr lang="en-US" dirty="0"/>
            </a:br>
            <a:endParaRPr lang="en-US" dirty="0"/>
          </a:p>
        </p:txBody>
      </p:sp>
      <p:sp>
        <p:nvSpPr>
          <p:cNvPr id="3" name="Title 2"/>
          <p:cNvSpPr>
            <a:spLocks noGrp="1"/>
          </p:cNvSpPr>
          <p:nvPr>
            <p:ph type="title"/>
          </p:nvPr>
        </p:nvSpPr>
        <p:spPr/>
        <p:txBody>
          <a:bodyPr/>
          <a:lstStyle/>
          <a:p>
            <a:r>
              <a:rPr lang="en-US" dirty="0" smtClean="0"/>
              <a:t>Real World Scenario</a:t>
            </a:r>
            <a:br>
              <a:rPr lang="en-US" dirty="0" smtClean="0"/>
            </a:br>
            <a:r>
              <a:rPr lang="en-US" sz="3600" dirty="0" smtClean="0"/>
              <a:t>IT Issues Dashboard</a:t>
            </a:r>
            <a:endParaRPr lang="en-US" sz="36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6917" y="5525096"/>
            <a:ext cx="1840687" cy="778154"/>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9151" y="5346551"/>
            <a:ext cx="1257329" cy="1135245"/>
          </a:xfrm>
          <a:prstGeom prst="rect">
            <a:avLst/>
          </a:prstGeom>
        </p:spPr>
      </p:pic>
      <p:pic>
        <p:nvPicPr>
          <p:cNvPr id="9" name="Picture 8"/>
          <p:cNvPicPr>
            <a:picLocks noChangeAspect="1"/>
          </p:cNvPicPr>
          <p:nvPr/>
        </p:nvPicPr>
        <p:blipFill>
          <a:blip r:embed="rId4">
            <a:biLevel thresh="50000"/>
          </a:blip>
          <a:stretch>
            <a:fillRect/>
          </a:stretch>
        </p:blipFill>
        <p:spPr>
          <a:xfrm>
            <a:off x="1344608" y="5442229"/>
            <a:ext cx="1652955" cy="94388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0812" y="5021262"/>
            <a:ext cx="1776679" cy="1785823"/>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8388" y="5021262"/>
            <a:ext cx="1776679" cy="1785823"/>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6958" y="5021262"/>
            <a:ext cx="1776679" cy="1785823"/>
          </a:xfrm>
          <a:prstGeom prst="rect">
            <a:avLst/>
          </a:prstGeom>
        </p:spPr>
      </p:pic>
    </p:spTree>
    <p:extLst>
      <p:ext uri="{BB962C8B-B14F-4D97-AF65-F5344CB8AC3E}">
        <p14:creationId xmlns:p14="http://schemas.microsoft.com/office/powerpoint/2010/main" val="1327937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IT Issues Dashboard</a:t>
            </a:r>
            <a:endParaRPr lang="en-US" dirty="0"/>
          </a:p>
        </p:txBody>
      </p:sp>
    </p:spTree>
    <p:extLst>
      <p:ext uri="{BB962C8B-B14F-4D97-AF65-F5344CB8AC3E}">
        <p14:creationId xmlns:p14="http://schemas.microsoft.com/office/powerpoint/2010/main" val="212987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1.01 - Julie Dashboard 20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875" y="-1"/>
            <a:ext cx="12458998" cy="6994525"/>
          </a:xfrm>
          <a:prstGeom prst="rect">
            <a:avLst/>
          </a:prstGeom>
        </p:spPr>
      </p:pic>
    </p:spTree>
    <p:extLst>
      <p:ext uri="{BB962C8B-B14F-4D97-AF65-F5344CB8AC3E}">
        <p14:creationId xmlns:p14="http://schemas.microsoft.com/office/powerpoint/2010/main" val="280136775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1.02 - Julie Dashboard 20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131565003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68751"/>
          </a:xfrm>
        </p:spPr>
        <p:txBody>
          <a:bodyPr/>
          <a:lstStyle/>
          <a:p>
            <a:pPr marL="742950" indent="-742950">
              <a:buFont typeface="+mj-lt"/>
              <a:buAutoNum type="arabicPeriod"/>
            </a:pPr>
            <a:r>
              <a:rPr lang="en-US" sz="5400" dirty="0" smtClean="0"/>
              <a:t>In the Browser</a:t>
            </a:r>
          </a:p>
          <a:p>
            <a:pPr marL="742950" indent="-742950">
              <a:buFont typeface="+mj-lt"/>
              <a:buAutoNum type="arabicPeriod"/>
            </a:pPr>
            <a:r>
              <a:rPr lang="en-US" sz="5400" dirty="0" smtClean="0"/>
              <a:t>External Web Server</a:t>
            </a:r>
            <a:r>
              <a:rPr lang="en-US" dirty="0" smtClean="0"/>
              <a:t/>
            </a:r>
            <a:br>
              <a:rPr lang="en-US" dirty="0" smtClean="0"/>
            </a:br>
            <a:r>
              <a:rPr lang="en-US" dirty="0" smtClean="0"/>
              <a:t>Programming in Azure and External Web Sites</a:t>
            </a:r>
          </a:p>
          <a:p>
            <a:pPr marL="742950" indent="-742950">
              <a:buFont typeface="+mj-lt"/>
              <a:buAutoNum type="arabicPeriod"/>
            </a:pPr>
            <a:r>
              <a:rPr lang="en-US" sz="5400" dirty="0" smtClean="0"/>
              <a:t>In </a:t>
            </a:r>
            <a:r>
              <a:rPr lang="en-US" sz="5400" dirty="0"/>
              <a:t>Workflow Manager</a:t>
            </a:r>
            <a:r>
              <a:rPr lang="en-US" dirty="0"/>
              <a:t/>
            </a:r>
            <a:br>
              <a:rPr lang="en-US" dirty="0"/>
            </a:br>
            <a:r>
              <a:rPr lang="en-US" dirty="0"/>
              <a:t>SharePoint 2013 and Workflow Foundation </a:t>
            </a:r>
            <a:r>
              <a:rPr lang="en-US" dirty="0" smtClean="0"/>
              <a:t>4.5</a:t>
            </a:r>
            <a:endParaRPr lang="en-US" dirty="0"/>
          </a:p>
        </p:txBody>
      </p:sp>
      <p:sp>
        <p:nvSpPr>
          <p:cNvPr id="3" name="Title 2"/>
          <p:cNvSpPr>
            <a:spLocks noGrp="1"/>
          </p:cNvSpPr>
          <p:nvPr>
            <p:ph type="title"/>
          </p:nvPr>
        </p:nvSpPr>
        <p:spPr/>
        <p:txBody>
          <a:bodyPr/>
          <a:lstStyle/>
          <a:p>
            <a:r>
              <a:rPr lang="en-US" dirty="0" smtClean="0"/>
              <a:t>Develop Outside the Box</a:t>
            </a:r>
            <a:endParaRPr lang="en-US" dirty="0"/>
          </a:p>
        </p:txBody>
      </p:sp>
    </p:spTree>
    <p:extLst>
      <p:ext uri="{BB962C8B-B14F-4D97-AF65-F5344CB8AC3E}">
        <p14:creationId xmlns:p14="http://schemas.microsoft.com/office/powerpoint/2010/main" val="243174492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Site Provisioning</a:t>
            </a:r>
            <a:br>
              <a:rPr lang="en-US" dirty="0" smtClean="0"/>
            </a:br>
            <a:r>
              <a:rPr lang="en-US" dirty="0" smtClean="0"/>
              <a:t>Web Part</a:t>
            </a:r>
            <a:endParaRPr lang="en-US" dirty="0"/>
          </a:p>
        </p:txBody>
      </p:sp>
      <p:sp>
        <p:nvSpPr>
          <p:cNvPr id="2" name="Rectangle 1"/>
          <p:cNvSpPr/>
          <p:nvPr/>
        </p:nvSpPr>
        <p:spPr>
          <a:xfrm>
            <a:off x="5608637" y="214011"/>
            <a:ext cx="6597650" cy="2677656"/>
          </a:xfrm>
          <a:prstGeom prst="rect">
            <a:avLst/>
          </a:prstGeom>
        </p:spPr>
        <p:txBody>
          <a:bodyPr wrap="square">
            <a:spAutoFit/>
          </a:bodyPr>
          <a:lstStyle/>
          <a:p>
            <a:pPr marL="285750" indent="-285750">
              <a:buFont typeface="Arial" panose="020B0604020202020204" pitchFamily="34" charset="0"/>
              <a:buChar char="•"/>
            </a:pPr>
            <a:r>
              <a:rPr lang="en-US" sz="2400" dirty="0">
                <a:solidFill>
                  <a:srgbClr val="505050"/>
                </a:solidFill>
              </a:rPr>
              <a:t>Lists and provisions child sites using a </a:t>
            </a:r>
            <a:r>
              <a:rPr lang="en-US" sz="2400" dirty="0" smtClean="0">
                <a:solidFill>
                  <a:srgbClr val="505050"/>
                </a:solidFill>
              </a:rPr>
              <a:t>custom Web Template</a:t>
            </a:r>
            <a:endParaRPr lang="en-US" sz="2400" dirty="0">
              <a:solidFill>
                <a:srgbClr val="505050"/>
              </a:solidFill>
            </a:endParaRPr>
          </a:p>
          <a:p>
            <a:pPr marL="285750" indent="-285750">
              <a:buFont typeface="Arial" panose="020B0604020202020204" pitchFamily="34" charset="0"/>
              <a:buChar char="•"/>
            </a:pPr>
            <a:r>
              <a:rPr lang="en-US" sz="2400" dirty="0">
                <a:solidFill>
                  <a:srgbClr val="505050"/>
                </a:solidFill>
              </a:rPr>
              <a:t>Common uses:</a:t>
            </a:r>
          </a:p>
          <a:p>
            <a:pPr marL="752121" lvl="1" indent="-285750">
              <a:buFont typeface="Arial" panose="020B0604020202020204" pitchFamily="34" charset="0"/>
              <a:buChar char="•"/>
            </a:pPr>
            <a:r>
              <a:rPr lang="en-US" sz="2400" dirty="0">
                <a:solidFill>
                  <a:srgbClr val="505050"/>
                </a:solidFill>
              </a:rPr>
              <a:t>Manage sites within a department site collection</a:t>
            </a:r>
          </a:p>
          <a:p>
            <a:pPr marL="752121" lvl="1" indent="-285750">
              <a:buFont typeface="Arial" panose="020B0604020202020204" pitchFamily="34" charset="0"/>
              <a:buChar char="•"/>
            </a:pPr>
            <a:r>
              <a:rPr lang="en-US" sz="2400" dirty="0">
                <a:solidFill>
                  <a:srgbClr val="505050"/>
                </a:solidFill>
              </a:rPr>
              <a:t>Manage project sites</a:t>
            </a:r>
          </a:p>
          <a:p>
            <a:pPr marL="752121" lvl="1" indent="-285750">
              <a:buFont typeface="Arial" panose="020B0604020202020204" pitchFamily="34" charset="0"/>
              <a:buChar char="•"/>
            </a:pPr>
            <a:r>
              <a:rPr lang="en-US" sz="2400" dirty="0">
                <a:solidFill>
                  <a:srgbClr val="505050"/>
                </a:solidFill>
              </a:rPr>
              <a:t>Automatic navigation to child </a:t>
            </a:r>
            <a:r>
              <a:rPr lang="en-US" sz="2400" dirty="0" smtClean="0">
                <a:solidFill>
                  <a:srgbClr val="505050"/>
                </a:solidFill>
              </a:rPr>
              <a:t>sites</a:t>
            </a:r>
            <a:endParaRPr lang="en-US" sz="2400" dirty="0">
              <a:solidFill>
                <a:srgbClr val="505050"/>
              </a:solidFill>
            </a:endParaRPr>
          </a:p>
        </p:txBody>
      </p:sp>
      <p:pic>
        <p:nvPicPr>
          <p:cNvPr id="6" name="Picture 5"/>
          <p:cNvPicPr>
            <a:picLocks noChangeAspect="1"/>
          </p:cNvPicPr>
          <p:nvPr/>
        </p:nvPicPr>
        <p:blipFill>
          <a:blip r:embed="rId3"/>
          <a:stretch>
            <a:fillRect/>
          </a:stretch>
        </p:blipFill>
        <p:spPr>
          <a:xfrm>
            <a:off x="4313237" y="3198082"/>
            <a:ext cx="6619048" cy="1657143"/>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a:blip r:embed="rId4"/>
          <a:stretch>
            <a:fillRect/>
          </a:stretch>
        </p:blipFill>
        <p:spPr>
          <a:xfrm>
            <a:off x="8199437" y="4445199"/>
            <a:ext cx="3057143" cy="20952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3512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1.03 - Site Provisioning 20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2838415306"/>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1.04 - Site Provisioning 20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930625303"/>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Provisioning Web Part</a:t>
            </a:r>
            <a:endParaRPr lang="en-US" dirty="0"/>
          </a:p>
        </p:txBody>
      </p:sp>
      <p:grpSp>
        <p:nvGrpSpPr>
          <p:cNvPr id="4" name="Group 3"/>
          <p:cNvGrpSpPr/>
          <p:nvPr/>
        </p:nvGrpSpPr>
        <p:grpSpPr>
          <a:xfrm>
            <a:off x="8496283" y="1439862"/>
            <a:ext cx="2380952" cy="4349580"/>
            <a:chOff x="9066044" y="256969"/>
            <a:chExt cx="2380952" cy="4349580"/>
          </a:xfrm>
        </p:grpSpPr>
        <p:pic>
          <p:nvPicPr>
            <p:cNvPr id="5" name="Picture 4"/>
            <p:cNvPicPr>
              <a:picLocks noChangeAspect="1"/>
            </p:cNvPicPr>
            <p:nvPr/>
          </p:nvPicPr>
          <p:blipFill rotWithShape="1">
            <a:blip r:embed="rId2"/>
            <a:srcRect t="45273"/>
            <a:stretch/>
          </p:blipFill>
          <p:spPr>
            <a:xfrm>
              <a:off x="9066044" y="2135988"/>
              <a:ext cx="2380952" cy="2470561"/>
            </a:xfrm>
            <a:prstGeom prst="rect">
              <a:avLst/>
            </a:prstGeom>
          </p:spPr>
        </p:pic>
        <p:pic>
          <p:nvPicPr>
            <p:cNvPr id="6" name="Picture 5"/>
            <p:cNvPicPr>
              <a:picLocks noChangeAspect="1"/>
            </p:cNvPicPr>
            <p:nvPr/>
          </p:nvPicPr>
          <p:blipFill rotWithShape="1">
            <a:blip r:embed="rId2"/>
            <a:srcRect b="58331"/>
            <a:stretch/>
          </p:blipFill>
          <p:spPr>
            <a:xfrm>
              <a:off x="9066044" y="256969"/>
              <a:ext cx="2380952" cy="1881042"/>
            </a:xfrm>
            <a:prstGeom prst="rect">
              <a:avLst/>
            </a:prstGeom>
          </p:spPr>
        </p:pic>
      </p:grpSp>
      <p:sp>
        <p:nvSpPr>
          <p:cNvPr id="7" name="TextBox 6"/>
          <p:cNvSpPr txBox="1"/>
          <p:nvPr/>
        </p:nvSpPr>
        <p:spPr>
          <a:xfrm>
            <a:off x="1425045" y="5620499"/>
            <a:ext cx="2159726" cy="1200329"/>
          </a:xfrm>
          <a:prstGeom prst="rect">
            <a:avLst/>
          </a:prstGeom>
          <a:noFill/>
        </p:spPr>
        <p:txBody>
          <a:bodyPr wrap="square" rtlCol="0">
            <a:spAutoFit/>
          </a:bodyPr>
          <a:lstStyle/>
          <a:p>
            <a:r>
              <a:rPr lang="en-US" sz="7200" dirty="0" smtClean="0">
                <a:solidFill>
                  <a:srgbClr val="FFFFFF">
                    <a:lumMod val="75000"/>
                  </a:srgbClr>
                </a:solidFill>
              </a:rPr>
              <a:t>2010</a:t>
            </a:r>
            <a:endParaRPr lang="en-US" sz="7200" dirty="0">
              <a:solidFill>
                <a:srgbClr val="FFFFFF">
                  <a:lumMod val="75000"/>
                </a:srgbClr>
              </a:solidFill>
            </a:endParaRPr>
          </a:p>
        </p:txBody>
      </p:sp>
      <p:sp>
        <p:nvSpPr>
          <p:cNvPr id="8" name="TextBox 7"/>
          <p:cNvSpPr txBox="1"/>
          <p:nvPr/>
        </p:nvSpPr>
        <p:spPr>
          <a:xfrm>
            <a:off x="8606896" y="5620500"/>
            <a:ext cx="2159726" cy="1200329"/>
          </a:xfrm>
          <a:prstGeom prst="rect">
            <a:avLst/>
          </a:prstGeom>
          <a:noFill/>
        </p:spPr>
        <p:txBody>
          <a:bodyPr wrap="square" rtlCol="0">
            <a:spAutoFit/>
          </a:bodyPr>
          <a:lstStyle/>
          <a:p>
            <a:r>
              <a:rPr lang="en-US" sz="7200" dirty="0" smtClean="0">
                <a:solidFill>
                  <a:srgbClr val="FFFFFF">
                    <a:lumMod val="75000"/>
                  </a:srgbClr>
                </a:solidFill>
              </a:rPr>
              <a:t>2013</a:t>
            </a:r>
            <a:endParaRPr lang="en-US" sz="7200" dirty="0">
              <a:solidFill>
                <a:srgbClr val="FFFFFF">
                  <a:lumMod val="75000"/>
                </a:srgbClr>
              </a:solidFill>
            </a:endParaRPr>
          </a:p>
        </p:txBody>
      </p:sp>
      <p:pic>
        <p:nvPicPr>
          <p:cNvPr id="9" name="Picture 8"/>
          <p:cNvPicPr>
            <a:picLocks noChangeAspect="1"/>
          </p:cNvPicPr>
          <p:nvPr/>
        </p:nvPicPr>
        <p:blipFill rotWithShape="1">
          <a:blip r:embed="rId3"/>
          <a:srcRect r="9445"/>
          <a:stretch/>
        </p:blipFill>
        <p:spPr>
          <a:xfrm>
            <a:off x="1314766" y="1441990"/>
            <a:ext cx="2380285" cy="3266667"/>
          </a:xfrm>
          <a:prstGeom prst="rect">
            <a:avLst/>
          </a:prstGeom>
        </p:spPr>
      </p:pic>
      <p:grpSp>
        <p:nvGrpSpPr>
          <p:cNvPr id="10" name="Group 9"/>
          <p:cNvGrpSpPr/>
          <p:nvPr/>
        </p:nvGrpSpPr>
        <p:grpSpPr>
          <a:xfrm>
            <a:off x="585527" y="1441990"/>
            <a:ext cx="10959193" cy="2919805"/>
            <a:chOff x="585527" y="275457"/>
            <a:chExt cx="10959193" cy="2919805"/>
          </a:xfrm>
        </p:grpSpPr>
        <p:sp>
          <p:nvSpPr>
            <p:cNvPr id="11" name="Rectangle 10"/>
            <p:cNvSpPr/>
            <p:nvPr/>
          </p:nvSpPr>
          <p:spPr>
            <a:xfrm>
              <a:off x="5009817" y="275457"/>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1</a:t>
              </a:r>
              <a:r>
                <a:rPr lang="en-US" dirty="0" smtClean="0">
                  <a:solidFill>
                    <a:srgbClr val="FFFFFF"/>
                  </a:solidFill>
                </a:rPr>
                <a:t/>
              </a:r>
              <a:br>
                <a:rPr lang="en-US" dirty="0" smtClean="0">
                  <a:solidFill>
                    <a:srgbClr val="FFFFFF"/>
                  </a:solidFill>
                </a:rPr>
              </a:br>
              <a:r>
                <a:rPr lang="en-US" dirty="0" smtClean="0">
                  <a:solidFill>
                    <a:srgbClr val="FFFFFF"/>
                  </a:solidFill>
                </a:rPr>
                <a:t>HTML and CSS</a:t>
              </a:r>
              <a:endParaRPr lang="en-US" dirty="0">
                <a:solidFill>
                  <a:srgbClr val="FFFFFF"/>
                </a:solidFill>
              </a:endParaRPr>
            </a:p>
          </p:txBody>
        </p:sp>
        <p:sp>
          <p:nvSpPr>
            <p:cNvPr id="12" name="Line Callout 1 (Border and Accent Bar) 11"/>
            <p:cNvSpPr/>
            <p:nvPr/>
          </p:nvSpPr>
          <p:spPr>
            <a:xfrm>
              <a:off x="11128341" y="1358254"/>
              <a:ext cx="416379" cy="366288"/>
            </a:xfrm>
            <a:prstGeom prst="accentBorderCallout1">
              <a:avLst>
                <a:gd name="adj1" fmla="val -8768"/>
                <a:gd name="adj2" fmla="val -15393"/>
                <a:gd name="adj3" fmla="val -39091"/>
                <a:gd name="adj4" fmla="val -333011"/>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1</a:t>
              </a:r>
            </a:p>
          </p:txBody>
        </p:sp>
        <p:cxnSp>
          <p:nvCxnSpPr>
            <p:cNvPr id="13" name="Straight Arrow Connector 12"/>
            <p:cNvCxnSpPr/>
            <p:nvPr/>
          </p:nvCxnSpPr>
          <p:spPr>
            <a:xfrm flipH="1">
              <a:off x="10017579" y="1741212"/>
              <a:ext cx="1045028" cy="167578"/>
            </a:xfrm>
            <a:prstGeom prst="straightConnector1">
              <a:avLst/>
            </a:prstGeom>
            <a:ln w="28575">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Line Callout 1 (Border and Accent Bar) 13"/>
            <p:cNvSpPr/>
            <p:nvPr/>
          </p:nvSpPr>
          <p:spPr>
            <a:xfrm>
              <a:off x="585527" y="2199717"/>
              <a:ext cx="416379" cy="366288"/>
            </a:xfrm>
            <a:prstGeom prst="accentBorderCallout1">
              <a:avLst>
                <a:gd name="adj1" fmla="val 4606"/>
                <a:gd name="adj2" fmla="val 112058"/>
                <a:gd name="adj3" fmla="val -123789"/>
                <a:gd name="adj4" fmla="val 331695"/>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1</a:t>
              </a:r>
            </a:p>
          </p:txBody>
        </p:sp>
        <p:cxnSp>
          <p:nvCxnSpPr>
            <p:cNvPr id="15" name="Straight Arrow Connector 14"/>
            <p:cNvCxnSpPr/>
            <p:nvPr/>
          </p:nvCxnSpPr>
          <p:spPr>
            <a:xfrm>
              <a:off x="1066800" y="2566005"/>
              <a:ext cx="898071" cy="629257"/>
            </a:xfrm>
            <a:prstGeom prst="straightConnector1">
              <a:avLst/>
            </a:prstGeom>
            <a:ln w="28575">
              <a:solidFill>
                <a:schemeClr val="accent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376581" y="2283121"/>
            <a:ext cx="5327891" cy="2207379"/>
            <a:chOff x="3376581" y="1116588"/>
            <a:chExt cx="5327891" cy="2207379"/>
          </a:xfrm>
        </p:grpSpPr>
        <p:sp>
          <p:nvSpPr>
            <p:cNvPr id="17" name="Rectangle 16"/>
            <p:cNvSpPr/>
            <p:nvPr/>
          </p:nvSpPr>
          <p:spPr>
            <a:xfrm>
              <a:off x="5009817" y="1116588"/>
              <a:ext cx="2171700" cy="6694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rgbClr val="FFFFFF"/>
                  </a:solidFill>
                </a:rPr>
                <a:t>2</a:t>
              </a:r>
              <a:r>
                <a:rPr lang="en-US" dirty="0" smtClean="0">
                  <a:solidFill>
                    <a:srgbClr val="FFFFFF"/>
                  </a:solidFill>
                </a:rPr>
                <a:t/>
              </a:r>
              <a:br>
                <a:rPr lang="en-US" dirty="0" smtClean="0">
                  <a:solidFill>
                    <a:srgbClr val="FFFFFF"/>
                  </a:solidFill>
                </a:rPr>
              </a:br>
              <a:r>
                <a:rPr lang="en-US" dirty="0" smtClean="0">
                  <a:solidFill>
                    <a:srgbClr val="FFFFFF"/>
                  </a:solidFill>
                </a:rPr>
                <a:t>Get SP Context</a:t>
              </a:r>
              <a:endParaRPr lang="en-US" dirty="0">
                <a:solidFill>
                  <a:srgbClr val="FFFFFF"/>
                </a:solidFill>
              </a:endParaRPr>
            </a:p>
          </p:txBody>
        </p:sp>
        <p:sp>
          <p:nvSpPr>
            <p:cNvPr id="18" name="Line Callout 1 (Border and Accent Bar) 17"/>
            <p:cNvSpPr/>
            <p:nvPr/>
          </p:nvSpPr>
          <p:spPr>
            <a:xfrm>
              <a:off x="3376581" y="2362437"/>
              <a:ext cx="416379" cy="366288"/>
            </a:xfrm>
            <a:prstGeom prst="accentBorderCallout1">
              <a:avLst>
                <a:gd name="adj1" fmla="val 22635"/>
                <a:gd name="adj2" fmla="val -12386"/>
                <a:gd name="adj3" fmla="val -11451"/>
                <a:gd name="adj4" fmla="val -108740"/>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2</a:t>
              </a:r>
              <a:endParaRPr lang="en-US" dirty="0">
                <a:solidFill>
                  <a:srgbClr val="FFFFFF"/>
                </a:solidFill>
              </a:endParaRPr>
            </a:p>
          </p:txBody>
        </p:sp>
        <p:sp>
          <p:nvSpPr>
            <p:cNvPr id="19" name="Line Callout 1 (Border and Accent Bar) 18"/>
            <p:cNvSpPr/>
            <p:nvPr/>
          </p:nvSpPr>
          <p:spPr>
            <a:xfrm>
              <a:off x="8288093" y="2957679"/>
              <a:ext cx="416379" cy="366288"/>
            </a:xfrm>
            <a:prstGeom prst="accentBorderCallout1">
              <a:avLst>
                <a:gd name="adj1" fmla="val 37197"/>
                <a:gd name="adj2" fmla="val 119378"/>
                <a:gd name="adj3" fmla="val -13531"/>
                <a:gd name="adj4" fmla="val 198711"/>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2</a:t>
              </a:r>
              <a:endParaRPr lang="en-US" dirty="0">
                <a:solidFill>
                  <a:srgbClr val="FFFFFF"/>
                </a:solidFill>
              </a:endParaRPr>
            </a:p>
          </p:txBody>
        </p:sp>
      </p:grpSp>
      <p:sp>
        <p:nvSpPr>
          <p:cNvPr id="20" name="Rectangle 19"/>
          <p:cNvSpPr/>
          <p:nvPr/>
        </p:nvSpPr>
        <p:spPr>
          <a:xfrm>
            <a:off x="5009817" y="3965383"/>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4</a:t>
            </a:r>
            <a:r>
              <a:rPr lang="en-US" dirty="0" smtClean="0">
                <a:solidFill>
                  <a:srgbClr val="FFFFFF"/>
                </a:solidFill>
              </a:rPr>
              <a:t/>
            </a:r>
            <a:br>
              <a:rPr lang="en-US" dirty="0" smtClean="0">
                <a:solidFill>
                  <a:srgbClr val="FFFFFF"/>
                </a:solidFill>
              </a:rPr>
            </a:br>
            <a:r>
              <a:rPr lang="en-US" dirty="0" smtClean="0">
                <a:solidFill>
                  <a:srgbClr val="FFFFFF"/>
                </a:solidFill>
              </a:rPr>
              <a:t>Find </a:t>
            </a:r>
            <a:r>
              <a:rPr lang="en-US" dirty="0" err="1" smtClean="0">
                <a:solidFill>
                  <a:srgbClr val="FFFFFF"/>
                </a:solidFill>
              </a:rPr>
              <a:t>WebTemplate</a:t>
            </a:r>
            <a:endParaRPr lang="en-US" dirty="0">
              <a:solidFill>
                <a:srgbClr val="FFFFFF"/>
              </a:solidFill>
            </a:endParaRPr>
          </a:p>
        </p:txBody>
      </p:sp>
      <p:sp>
        <p:nvSpPr>
          <p:cNvPr id="21" name="Rectangle 20"/>
          <p:cNvSpPr/>
          <p:nvPr/>
        </p:nvSpPr>
        <p:spPr>
          <a:xfrm>
            <a:off x="5009817" y="4806512"/>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5</a:t>
            </a:r>
            <a:r>
              <a:rPr lang="en-US" dirty="0" smtClean="0">
                <a:solidFill>
                  <a:srgbClr val="FFFFFF"/>
                </a:solidFill>
              </a:rPr>
              <a:t/>
            </a:r>
            <a:br>
              <a:rPr lang="en-US" dirty="0" smtClean="0">
                <a:solidFill>
                  <a:srgbClr val="FFFFFF"/>
                </a:solidFill>
              </a:rPr>
            </a:br>
            <a:r>
              <a:rPr lang="en-US" dirty="0" smtClean="0">
                <a:solidFill>
                  <a:srgbClr val="FFFFFF"/>
                </a:solidFill>
              </a:rPr>
              <a:t>Create Child Site</a:t>
            </a:r>
            <a:endParaRPr lang="en-US" dirty="0">
              <a:solidFill>
                <a:srgbClr val="FFFFFF"/>
              </a:solidFill>
            </a:endParaRPr>
          </a:p>
        </p:txBody>
      </p:sp>
      <p:grpSp>
        <p:nvGrpSpPr>
          <p:cNvPr id="22" name="Group 21"/>
          <p:cNvGrpSpPr/>
          <p:nvPr/>
        </p:nvGrpSpPr>
        <p:grpSpPr>
          <a:xfrm>
            <a:off x="3376580" y="2845835"/>
            <a:ext cx="5327892" cy="995033"/>
            <a:chOff x="3376580" y="1679302"/>
            <a:chExt cx="5327892" cy="995033"/>
          </a:xfrm>
        </p:grpSpPr>
        <p:sp>
          <p:nvSpPr>
            <p:cNvPr id="23" name="Rectangle 22"/>
            <p:cNvSpPr/>
            <p:nvPr/>
          </p:nvSpPr>
          <p:spPr>
            <a:xfrm>
              <a:off x="5009817" y="1957719"/>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a:t>
              </a:r>
              <a:br>
                <a:rPr lang="en-US" dirty="0" smtClean="0">
                  <a:solidFill>
                    <a:srgbClr val="FFFFFF"/>
                  </a:solidFill>
                </a:rPr>
              </a:br>
              <a:r>
                <a:rPr lang="en-US" dirty="0" smtClean="0">
                  <a:solidFill>
                    <a:srgbClr val="FFFFFF"/>
                  </a:solidFill>
                </a:rPr>
                <a:t>Get, display sites</a:t>
              </a:r>
              <a:endParaRPr lang="en-US" dirty="0">
                <a:solidFill>
                  <a:srgbClr val="FFFFFF"/>
                </a:solidFill>
              </a:endParaRPr>
            </a:p>
          </p:txBody>
        </p:sp>
        <p:sp>
          <p:nvSpPr>
            <p:cNvPr id="24" name="Line Callout 1 (Border and Accent Bar) 23"/>
            <p:cNvSpPr/>
            <p:nvPr/>
          </p:nvSpPr>
          <p:spPr>
            <a:xfrm>
              <a:off x="3376580" y="1679302"/>
              <a:ext cx="883501" cy="366288"/>
            </a:xfrm>
            <a:prstGeom prst="accentBorderCallout1">
              <a:avLst>
                <a:gd name="adj1" fmla="val 25409"/>
                <a:gd name="adj2" fmla="val -8172"/>
                <a:gd name="adj3" fmla="val 111288"/>
                <a:gd name="adj4" fmla="val -117688"/>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3, 4, 5</a:t>
              </a:r>
              <a:endParaRPr lang="en-US" dirty="0">
                <a:solidFill>
                  <a:srgbClr val="FFFFFF"/>
                </a:solidFill>
              </a:endParaRPr>
            </a:p>
          </p:txBody>
        </p:sp>
        <p:sp>
          <p:nvSpPr>
            <p:cNvPr id="25" name="Line Callout 1 (Border and Accent Bar) 24"/>
            <p:cNvSpPr/>
            <p:nvPr/>
          </p:nvSpPr>
          <p:spPr>
            <a:xfrm>
              <a:off x="7818437" y="2308047"/>
              <a:ext cx="886035" cy="366288"/>
            </a:xfrm>
            <a:prstGeom prst="accentBorderCallout1">
              <a:avLst>
                <a:gd name="adj1" fmla="val 33730"/>
                <a:gd name="adj2" fmla="val 108116"/>
                <a:gd name="adj3" fmla="val 98806"/>
                <a:gd name="adj4" fmla="val 145438"/>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3, 4, 5</a:t>
              </a:r>
              <a:endParaRPr lang="en-US" dirty="0">
                <a:solidFill>
                  <a:srgbClr val="FFFFFF"/>
                </a:solidFill>
              </a:endParaRPr>
            </a:p>
          </p:txBody>
        </p:sp>
      </p:grpSp>
    </p:spTree>
    <p:extLst>
      <p:ext uri="{BB962C8B-B14F-4D97-AF65-F5344CB8AC3E}">
        <p14:creationId xmlns:p14="http://schemas.microsoft.com/office/powerpoint/2010/main" val="2402904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Developing future-focused, </a:t>
            </a:r>
            <a:r>
              <a:rPr lang="en-US" dirty="0" smtClean="0"/>
              <a:t/>
            </a:r>
            <a:br>
              <a:rPr lang="en-US" dirty="0" smtClean="0"/>
            </a:br>
            <a:r>
              <a:rPr lang="en-US" dirty="0" smtClean="0"/>
              <a:t>on-premises </a:t>
            </a:r>
            <a:r>
              <a:rPr lang="en-US" dirty="0"/>
              <a:t>solutions</a:t>
            </a:r>
          </a:p>
        </p:txBody>
      </p:sp>
      <p:sp>
        <p:nvSpPr>
          <p:cNvPr id="5" name="Text Placeholder 4"/>
          <p:cNvSpPr>
            <a:spLocks noGrp="1"/>
          </p:cNvSpPr>
          <p:nvPr>
            <p:ph type="body" sz="quarter" idx="14"/>
          </p:nvPr>
        </p:nvSpPr>
        <p:spPr/>
        <p:txBody>
          <a:bodyPr/>
          <a:lstStyle/>
          <a:p>
            <a:r>
              <a:rPr lang="en-US" dirty="0"/>
              <a:t>Bob German</a:t>
            </a:r>
          </a:p>
          <a:p>
            <a:r>
              <a:rPr lang="en-US" dirty="0"/>
              <a:t>Principal Architect</a:t>
            </a:r>
          </a:p>
          <a:p>
            <a:r>
              <a:rPr lang="en-US" dirty="0" err="1"/>
              <a:t>BlueMetal</a:t>
            </a:r>
            <a:r>
              <a:rPr lang="en-US" dirty="0"/>
              <a:t> Architects</a:t>
            </a:r>
          </a:p>
        </p:txBody>
      </p:sp>
      <p:sp>
        <p:nvSpPr>
          <p:cNvPr id="2" name="Text Placeholder 1"/>
          <p:cNvSpPr>
            <a:spLocks noGrp="1"/>
          </p:cNvSpPr>
          <p:nvPr>
            <p:ph type="body" sz="quarter" idx="15"/>
          </p:nvPr>
        </p:nvSpPr>
        <p:spPr>
          <a:xfrm>
            <a:off x="8800211" y="1590086"/>
            <a:ext cx="1685226" cy="433965"/>
          </a:xfrm>
        </p:spPr>
        <p:txBody>
          <a:bodyPr/>
          <a:lstStyle/>
          <a:p>
            <a:r>
              <a:rPr lang="en-US" dirty="0" smtClean="0"/>
              <a:t>SPC358</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Location Mapping</a:t>
            </a:r>
          </a:p>
          <a:p>
            <a:r>
              <a:rPr lang="en-US" dirty="0" smtClean="0"/>
              <a:t>Web Part</a:t>
            </a:r>
            <a:endParaRPr lang="en-US" dirty="0"/>
          </a:p>
        </p:txBody>
      </p:sp>
      <p:sp>
        <p:nvSpPr>
          <p:cNvPr id="2" name="Rectangle 1"/>
          <p:cNvSpPr/>
          <p:nvPr/>
        </p:nvSpPr>
        <p:spPr>
          <a:xfrm>
            <a:off x="5075237" y="214011"/>
            <a:ext cx="7131050" cy="2677656"/>
          </a:xfrm>
          <a:prstGeom prst="rect">
            <a:avLst/>
          </a:prstGeom>
        </p:spPr>
        <p:txBody>
          <a:bodyPr wrap="square">
            <a:spAutoFit/>
          </a:bodyPr>
          <a:lstStyle/>
          <a:p>
            <a:pPr marL="285750" indent="-285750">
              <a:buFont typeface="Arial" panose="020B0604020202020204" pitchFamily="34" charset="0"/>
              <a:buChar char="•"/>
            </a:pPr>
            <a:r>
              <a:rPr lang="en-US" sz="2400" dirty="0" smtClean="0">
                <a:solidFill>
                  <a:srgbClr val="505050"/>
                </a:solidFill>
              </a:rPr>
              <a:t>Geocodes list items and displays </a:t>
            </a:r>
            <a:r>
              <a:rPr lang="en-US" sz="2400" dirty="0">
                <a:solidFill>
                  <a:srgbClr val="505050"/>
                </a:solidFill>
              </a:rPr>
              <a:t>them on a map</a:t>
            </a:r>
          </a:p>
          <a:p>
            <a:pPr marL="285750" indent="-285750">
              <a:buFont typeface="Arial" panose="020B0604020202020204" pitchFamily="34" charset="0"/>
              <a:buChar char="•"/>
            </a:pPr>
            <a:r>
              <a:rPr lang="en-US" sz="2400" dirty="0" smtClean="0">
                <a:solidFill>
                  <a:srgbClr val="505050"/>
                </a:solidFill>
              </a:rPr>
              <a:t>Event receiver geocodes items</a:t>
            </a:r>
          </a:p>
          <a:p>
            <a:pPr marL="285750" indent="-285750">
              <a:buFont typeface="Arial" panose="020B0604020202020204" pitchFamily="34" charset="0"/>
              <a:buChar char="•"/>
            </a:pPr>
            <a:r>
              <a:rPr lang="en-US" sz="2400" dirty="0" smtClean="0">
                <a:solidFill>
                  <a:srgbClr val="505050"/>
                </a:solidFill>
              </a:rPr>
              <a:t>Common </a:t>
            </a:r>
            <a:r>
              <a:rPr lang="en-US" sz="2400" dirty="0">
                <a:solidFill>
                  <a:srgbClr val="505050"/>
                </a:solidFill>
              </a:rPr>
              <a:t>uses:</a:t>
            </a:r>
          </a:p>
          <a:p>
            <a:pPr marL="752121" lvl="1" indent="-285750">
              <a:buFont typeface="Arial" panose="020B0604020202020204" pitchFamily="34" charset="0"/>
              <a:buChar char="•"/>
            </a:pPr>
            <a:r>
              <a:rPr lang="en-US" sz="2400" dirty="0">
                <a:solidFill>
                  <a:srgbClr val="505050"/>
                </a:solidFill>
              </a:rPr>
              <a:t>Display store or customer locations</a:t>
            </a:r>
          </a:p>
          <a:p>
            <a:pPr marL="752121" lvl="1" indent="-285750">
              <a:buFont typeface="Arial" panose="020B0604020202020204" pitchFamily="34" charset="0"/>
              <a:buChar char="•"/>
            </a:pPr>
            <a:r>
              <a:rPr lang="en-US" sz="2400" dirty="0">
                <a:solidFill>
                  <a:srgbClr val="505050"/>
                </a:solidFill>
              </a:rPr>
              <a:t>Adapt to plot events or photos on a map</a:t>
            </a:r>
          </a:p>
          <a:p>
            <a:pPr marL="752121" lvl="1" indent="-285750">
              <a:buFont typeface="Arial" panose="020B0604020202020204" pitchFamily="34" charset="0"/>
              <a:buChar char="•"/>
            </a:pPr>
            <a:r>
              <a:rPr lang="en-US" sz="2400" dirty="0">
                <a:solidFill>
                  <a:srgbClr val="505050"/>
                </a:solidFill>
              </a:rPr>
              <a:t>Get ready for the new </a:t>
            </a:r>
            <a:r>
              <a:rPr lang="en-US" sz="2400" dirty="0" err="1">
                <a:solidFill>
                  <a:srgbClr val="505050"/>
                </a:solidFill>
              </a:rPr>
              <a:t>GeoLocation</a:t>
            </a:r>
            <a:r>
              <a:rPr lang="en-US" sz="2400" dirty="0">
                <a:solidFill>
                  <a:srgbClr val="505050"/>
                </a:solidFill>
              </a:rPr>
              <a:t> features in SharePoint </a:t>
            </a:r>
            <a:r>
              <a:rPr lang="en-US" sz="2400" dirty="0" smtClean="0">
                <a:solidFill>
                  <a:srgbClr val="505050"/>
                </a:solidFill>
              </a:rPr>
              <a:t>2013</a:t>
            </a:r>
            <a:endParaRPr lang="en-US" sz="2400" dirty="0">
              <a:solidFill>
                <a:srgbClr val="505050"/>
              </a:solidFill>
            </a:endParaRPr>
          </a:p>
        </p:txBody>
      </p:sp>
      <p:pic>
        <p:nvPicPr>
          <p:cNvPr id="8" name="Picture 7"/>
          <p:cNvPicPr>
            <a:picLocks noChangeAspect="1"/>
          </p:cNvPicPr>
          <p:nvPr/>
        </p:nvPicPr>
        <p:blipFill>
          <a:blip r:embed="rId3"/>
          <a:stretch>
            <a:fillRect/>
          </a:stretch>
        </p:blipFill>
        <p:spPr>
          <a:xfrm>
            <a:off x="8655051" y="3344862"/>
            <a:ext cx="3352800" cy="3360438"/>
          </a:xfrm>
          <a:prstGeom prst="rect">
            <a:avLst/>
          </a:prstGeom>
        </p:spPr>
      </p:pic>
    </p:spTree>
    <p:extLst>
      <p:ext uri="{BB962C8B-B14F-4D97-AF65-F5344CB8AC3E}">
        <p14:creationId xmlns:p14="http://schemas.microsoft.com/office/powerpoint/2010/main" val="31064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2.01 - Locations Map 20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231258988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2.02 - Locations Map 20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4022145178"/>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6161087"/>
            <a:ext cx="11889564" cy="917575"/>
          </a:xfrm>
        </p:spPr>
        <p:txBody>
          <a:bodyPr/>
          <a:lstStyle/>
          <a:p>
            <a:r>
              <a:rPr lang="en-US" dirty="0" smtClean="0"/>
              <a:t>Location Mapping Web Part</a:t>
            </a:r>
            <a:endParaRPr lang="en-US" dirty="0"/>
          </a:p>
        </p:txBody>
      </p:sp>
      <p:pic>
        <p:nvPicPr>
          <p:cNvPr id="26" name="Picture 25"/>
          <p:cNvPicPr>
            <a:picLocks noChangeAspect="1"/>
          </p:cNvPicPr>
          <p:nvPr/>
        </p:nvPicPr>
        <p:blipFill>
          <a:blip r:embed="rId2"/>
          <a:stretch>
            <a:fillRect/>
          </a:stretch>
        </p:blipFill>
        <p:spPr>
          <a:xfrm>
            <a:off x="8491202" y="192049"/>
            <a:ext cx="2342857" cy="6590476"/>
          </a:xfrm>
          <a:prstGeom prst="rect">
            <a:avLst/>
          </a:prstGeom>
        </p:spPr>
      </p:pic>
      <p:pic>
        <p:nvPicPr>
          <p:cNvPr id="27" name="Picture 26"/>
          <p:cNvPicPr>
            <a:picLocks noChangeAspect="1"/>
          </p:cNvPicPr>
          <p:nvPr/>
        </p:nvPicPr>
        <p:blipFill rotWithShape="1">
          <a:blip r:embed="rId3"/>
          <a:srcRect r="21502"/>
          <a:stretch/>
        </p:blipFill>
        <p:spPr>
          <a:xfrm>
            <a:off x="1299030" y="171729"/>
            <a:ext cx="2347442" cy="5895238"/>
          </a:xfrm>
          <a:prstGeom prst="rect">
            <a:avLst/>
          </a:prstGeom>
        </p:spPr>
      </p:pic>
      <p:sp>
        <p:nvSpPr>
          <p:cNvPr id="29" name="TextBox 28"/>
          <p:cNvSpPr txBox="1"/>
          <p:nvPr/>
        </p:nvSpPr>
        <p:spPr>
          <a:xfrm>
            <a:off x="2645920" y="5205114"/>
            <a:ext cx="2159726" cy="1200329"/>
          </a:xfrm>
          <a:prstGeom prst="rect">
            <a:avLst/>
          </a:prstGeom>
          <a:noFill/>
        </p:spPr>
        <p:txBody>
          <a:bodyPr wrap="square" rtlCol="0">
            <a:spAutoFit/>
          </a:bodyPr>
          <a:lstStyle/>
          <a:p>
            <a:r>
              <a:rPr lang="en-US" sz="7200" dirty="0" smtClean="0">
                <a:solidFill>
                  <a:srgbClr val="FFFFFF">
                    <a:lumMod val="75000"/>
                  </a:srgbClr>
                </a:solidFill>
              </a:rPr>
              <a:t>2010</a:t>
            </a:r>
            <a:endParaRPr lang="en-US" sz="7200" dirty="0">
              <a:solidFill>
                <a:srgbClr val="FFFFFF">
                  <a:lumMod val="75000"/>
                </a:srgbClr>
              </a:solidFill>
            </a:endParaRPr>
          </a:p>
        </p:txBody>
      </p:sp>
      <p:sp>
        <p:nvSpPr>
          <p:cNvPr id="30" name="TextBox 29"/>
          <p:cNvSpPr txBox="1"/>
          <p:nvPr/>
        </p:nvSpPr>
        <p:spPr>
          <a:xfrm>
            <a:off x="10032274" y="5741153"/>
            <a:ext cx="2159726" cy="1200329"/>
          </a:xfrm>
          <a:prstGeom prst="rect">
            <a:avLst/>
          </a:prstGeom>
          <a:noFill/>
        </p:spPr>
        <p:txBody>
          <a:bodyPr wrap="square" rtlCol="0">
            <a:spAutoFit/>
          </a:bodyPr>
          <a:lstStyle/>
          <a:p>
            <a:r>
              <a:rPr lang="en-US" sz="7200" dirty="0" smtClean="0">
                <a:solidFill>
                  <a:srgbClr val="FFFFFF">
                    <a:lumMod val="75000"/>
                  </a:srgbClr>
                </a:solidFill>
              </a:rPr>
              <a:t>2013</a:t>
            </a:r>
            <a:endParaRPr lang="en-US" sz="7200" dirty="0">
              <a:solidFill>
                <a:srgbClr val="FFFFFF">
                  <a:lumMod val="75000"/>
                </a:srgbClr>
              </a:solidFill>
            </a:endParaRPr>
          </a:p>
        </p:txBody>
      </p:sp>
      <p:grpSp>
        <p:nvGrpSpPr>
          <p:cNvPr id="31" name="Group 30"/>
          <p:cNvGrpSpPr/>
          <p:nvPr/>
        </p:nvGrpSpPr>
        <p:grpSpPr>
          <a:xfrm>
            <a:off x="3477985" y="2495172"/>
            <a:ext cx="5226487" cy="3553773"/>
            <a:chOff x="3477985" y="2495172"/>
            <a:chExt cx="5226487" cy="3553773"/>
          </a:xfrm>
        </p:grpSpPr>
        <p:sp>
          <p:nvSpPr>
            <p:cNvPr id="32" name="Line Callout 1 (Border and Accent Bar) 31"/>
            <p:cNvSpPr/>
            <p:nvPr/>
          </p:nvSpPr>
          <p:spPr>
            <a:xfrm>
              <a:off x="3477985" y="2495172"/>
              <a:ext cx="416379" cy="366288"/>
            </a:xfrm>
            <a:prstGeom prst="accentBorderCallout1">
              <a:avLst>
                <a:gd name="adj1" fmla="val 22635"/>
                <a:gd name="adj2" fmla="val -12386"/>
                <a:gd name="adj3" fmla="val 80083"/>
                <a:gd name="adj4" fmla="val -75188"/>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4</a:t>
              </a:r>
              <a:endParaRPr lang="en-US" dirty="0">
                <a:solidFill>
                  <a:srgbClr val="FFFFFF"/>
                </a:solidFill>
              </a:endParaRPr>
            </a:p>
          </p:txBody>
        </p:sp>
        <p:sp>
          <p:nvSpPr>
            <p:cNvPr id="33" name="Line Callout 1 (Border and Accent Bar) 32"/>
            <p:cNvSpPr/>
            <p:nvPr/>
          </p:nvSpPr>
          <p:spPr>
            <a:xfrm>
              <a:off x="8288093" y="5682657"/>
              <a:ext cx="416379" cy="366288"/>
            </a:xfrm>
            <a:prstGeom prst="accentBorderCallout1">
              <a:avLst>
                <a:gd name="adj1" fmla="val 37197"/>
                <a:gd name="adj2" fmla="val 119378"/>
                <a:gd name="adj3" fmla="val 64135"/>
                <a:gd name="adj4" fmla="val 203591"/>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4</a:t>
              </a:r>
              <a:endParaRPr lang="en-US" dirty="0">
                <a:solidFill>
                  <a:srgbClr val="FFFFFF"/>
                </a:solidFill>
              </a:endParaRPr>
            </a:p>
          </p:txBody>
        </p:sp>
        <p:sp>
          <p:nvSpPr>
            <p:cNvPr id="34" name="Rectangle 33"/>
            <p:cNvSpPr/>
            <p:nvPr/>
          </p:nvSpPr>
          <p:spPr>
            <a:xfrm>
              <a:off x="4999657" y="2874268"/>
              <a:ext cx="2171700" cy="6694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4</a:t>
              </a:r>
              <a:br>
                <a:rPr lang="en-US" dirty="0" smtClean="0">
                  <a:solidFill>
                    <a:srgbClr val="FFFFFF"/>
                  </a:solidFill>
                </a:rPr>
              </a:br>
              <a:r>
                <a:rPr lang="en-US" dirty="0" smtClean="0">
                  <a:solidFill>
                    <a:srgbClr val="FFFFFF"/>
                  </a:solidFill>
                </a:rPr>
                <a:t>Handle List Event</a:t>
              </a:r>
              <a:endParaRPr lang="en-US" dirty="0">
                <a:solidFill>
                  <a:srgbClr val="FFFFFF"/>
                </a:solidFill>
              </a:endParaRPr>
            </a:p>
          </p:txBody>
        </p:sp>
      </p:grpSp>
      <p:grpSp>
        <p:nvGrpSpPr>
          <p:cNvPr id="35" name="Group 34"/>
          <p:cNvGrpSpPr/>
          <p:nvPr/>
        </p:nvGrpSpPr>
        <p:grpSpPr>
          <a:xfrm>
            <a:off x="730488" y="833939"/>
            <a:ext cx="10705476" cy="2289617"/>
            <a:chOff x="730488" y="833939"/>
            <a:chExt cx="10705476" cy="2289617"/>
          </a:xfrm>
        </p:grpSpPr>
        <p:sp>
          <p:nvSpPr>
            <p:cNvPr id="36" name="Rectangle 35"/>
            <p:cNvSpPr/>
            <p:nvPr/>
          </p:nvSpPr>
          <p:spPr>
            <a:xfrm>
              <a:off x="5009817" y="1177548"/>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rgbClr val="FFFFFF"/>
                  </a:solidFill>
                </a:rPr>
                <a:t>2</a:t>
              </a:r>
              <a:r>
                <a:rPr lang="en-US" dirty="0" smtClean="0">
                  <a:solidFill>
                    <a:srgbClr val="FFFFFF"/>
                  </a:solidFill>
                </a:rPr>
                <a:t/>
              </a:r>
              <a:br>
                <a:rPr lang="en-US" dirty="0" smtClean="0">
                  <a:solidFill>
                    <a:srgbClr val="FFFFFF"/>
                  </a:solidFill>
                </a:rPr>
              </a:br>
              <a:r>
                <a:rPr lang="en-US" dirty="0" smtClean="0">
                  <a:solidFill>
                    <a:srgbClr val="FFFFFF"/>
                  </a:solidFill>
                </a:rPr>
                <a:t>Locations List</a:t>
              </a:r>
              <a:endParaRPr lang="en-US" dirty="0">
                <a:solidFill>
                  <a:srgbClr val="FFFFFF"/>
                </a:solidFill>
              </a:endParaRPr>
            </a:p>
          </p:txBody>
        </p:sp>
        <p:sp>
          <p:nvSpPr>
            <p:cNvPr id="37" name="Line Callout 1 (Border and Accent Bar) 36"/>
            <p:cNvSpPr/>
            <p:nvPr/>
          </p:nvSpPr>
          <p:spPr>
            <a:xfrm>
              <a:off x="11019585" y="833939"/>
              <a:ext cx="416379" cy="366288"/>
            </a:xfrm>
            <a:prstGeom prst="accentBorderCallout1">
              <a:avLst>
                <a:gd name="adj1" fmla="val -8768"/>
                <a:gd name="adj2" fmla="val -15393"/>
                <a:gd name="adj3" fmla="val 118667"/>
                <a:gd name="adj4" fmla="val -288175"/>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2</a:t>
              </a:r>
              <a:endParaRPr lang="en-US" dirty="0">
                <a:solidFill>
                  <a:srgbClr val="FFFFFF"/>
                </a:solidFill>
              </a:endParaRPr>
            </a:p>
          </p:txBody>
        </p:sp>
        <p:sp>
          <p:nvSpPr>
            <p:cNvPr id="38" name="Line Callout 1 (Border and Accent Bar) 37"/>
            <p:cNvSpPr/>
            <p:nvPr/>
          </p:nvSpPr>
          <p:spPr>
            <a:xfrm>
              <a:off x="730488" y="2757268"/>
              <a:ext cx="416379" cy="366288"/>
            </a:xfrm>
            <a:prstGeom prst="accentBorderCallout1">
              <a:avLst>
                <a:gd name="adj1" fmla="val 4606"/>
                <a:gd name="adj2" fmla="val 112058"/>
                <a:gd name="adj3" fmla="val -15611"/>
                <a:gd name="adj4" fmla="val 227686"/>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2</a:t>
              </a:r>
              <a:endParaRPr lang="en-US" dirty="0">
                <a:solidFill>
                  <a:srgbClr val="FFFFFF"/>
                </a:solidFill>
              </a:endParaRPr>
            </a:p>
          </p:txBody>
        </p:sp>
      </p:grpSp>
      <p:grpSp>
        <p:nvGrpSpPr>
          <p:cNvPr id="39" name="Group 38"/>
          <p:cNvGrpSpPr/>
          <p:nvPr/>
        </p:nvGrpSpPr>
        <p:grpSpPr>
          <a:xfrm>
            <a:off x="3562229" y="2022977"/>
            <a:ext cx="5147322" cy="2616422"/>
            <a:chOff x="3562229" y="2022977"/>
            <a:chExt cx="5147322" cy="2616422"/>
          </a:xfrm>
        </p:grpSpPr>
        <p:sp>
          <p:nvSpPr>
            <p:cNvPr id="40" name="Rectangle 39"/>
            <p:cNvSpPr/>
            <p:nvPr/>
          </p:nvSpPr>
          <p:spPr>
            <a:xfrm>
              <a:off x="5010967" y="2022977"/>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a:t>
              </a:r>
              <a:br>
                <a:rPr lang="en-US" dirty="0" smtClean="0">
                  <a:solidFill>
                    <a:srgbClr val="FFFFFF"/>
                  </a:solidFill>
                </a:rPr>
              </a:br>
              <a:r>
                <a:rPr lang="en-US" dirty="0" smtClean="0">
                  <a:solidFill>
                    <a:srgbClr val="FFFFFF"/>
                  </a:solidFill>
                </a:rPr>
                <a:t>HTML and CSS</a:t>
              </a:r>
              <a:endParaRPr lang="en-US" dirty="0">
                <a:solidFill>
                  <a:srgbClr val="FFFFFF"/>
                </a:solidFill>
              </a:endParaRPr>
            </a:p>
          </p:txBody>
        </p:sp>
        <p:sp>
          <p:nvSpPr>
            <p:cNvPr id="41" name="Line Callout 1 (Border and Accent Bar) 40"/>
            <p:cNvSpPr/>
            <p:nvPr/>
          </p:nvSpPr>
          <p:spPr>
            <a:xfrm>
              <a:off x="3562229" y="4273111"/>
              <a:ext cx="416379" cy="366288"/>
            </a:xfrm>
            <a:prstGeom prst="accentBorderCallout1">
              <a:avLst>
                <a:gd name="adj1" fmla="val 22635"/>
                <a:gd name="adj2" fmla="val -12386"/>
                <a:gd name="adj3" fmla="val 154975"/>
                <a:gd name="adj4" fmla="val -121550"/>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a:t>
              </a:r>
              <a:endParaRPr lang="en-US" dirty="0">
                <a:solidFill>
                  <a:srgbClr val="FFFFFF"/>
                </a:solidFill>
              </a:endParaRPr>
            </a:p>
          </p:txBody>
        </p:sp>
        <p:sp>
          <p:nvSpPr>
            <p:cNvPr id="42" name="Line Callout 1 (Border and Accent Bar) 41"/>
            <p:cNvSpPr/>
            <p:nvPr/>
          </p:nvSpPr>
          <p:spPr>
            <a:xfrm>
              <a:off x="8293172" y="4229764"/>
              <a:ext cx="416379" cy="366288"/>
            </a:xfrm>
            <a:prstGeom prst="accentBorderCallout1">
              <a:avLst>
                <a:gd name="adj1" fmla="val 37197"/>
                <a:gd name="adj2" fmla="val 119378"/>
                <a:gd name="adj3" fmla="val 39171"/>
                <a:gd name="adj4" fmla="val 193831"/>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3</a:t>
              </a:r>
              <a:endParaRPr lang="en-US" dirty="0">
                <a:solidFill>
                  <a:srgbClr val="FFFFFF"/>
                </a:solidFill>
              </a:endParaRPr>
            </a:p>
          </p:txBody>
        </p:sp>
      </p:grpSp>
      <p:grpSp>
        <p:nvGrpSpPr>
          <p:cNvPr id="43" name="Group 42"/>
          <p:cNvGrpSpPr/>
          <p:nvPr/>
        </p:nvGrpSpPr>
        <p:grpSpPr>
          <a:xfrm>
            <a:off x="2793003" y="1737446"/>
            <a:ext cx="6411019" cy="2637265"/>
            <a:chOff x="2793003" y="1737446"/>
            <a:chExt cx="6411019" cy="2637265"/>
          </a:xfrm>
        </p:grpSpPr>
        <p:sp>
          <p:nvSpPr>
            <p:cNvPr id="44" name="Rectangle 43"/>
            <p:cNvSpPr/>
            <p:nvPr/>
          </p:nvSpPr>
          <p:spPr>
            <a:xfrm>
              <a:off x="5009817" y="3705239"/>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5</a:t>
              </a:r>
              <a:br>
                <a:rPr lang="en-US" dirty="0" smtClean="0">
                  <a:solidFill>
                    <a:srgbClr val="FFFFFF"/>
                  </a:solidFill>
                </a:rPr>
              </a:br>
              <a:r>
                <a:rPr lang="en-US" dirty="0" smtClean="0">
                  <a:solidFill>
                    <a:srgbClr val="FFFFFF"/>
                  </a:solidFill>
                </a:rPr>
                <a:t>Geocode; Update list</a:t>
              </a:r>
              <a:endParaRPr lang="en-US" dirty="0">
                <a:solidFill>
                  <a:srgbClr val="FFFFFF"/>
                </a:solidFill>
              </a:endParaRPr>
            </a:p>
          </p:txBody>
        </p:sp>
        <p:cxnSp>
          <p:nvCxnSpPr>
            <p:cNvPr id="45" name="Straight Arrow Connector 44"/>
            <p:cNvCxnSpPr/>
            <p:nvPr/>
          </p:nvCxnSpPr>
          <p:spPr>
            <a:xfrm>
              <a:off x="8739094" y="3142238"/>
              <a:ext cx="464928" cy="60657"/>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8748316" y="3309982"/>
              <a:ext cx="455706" cy="44088"/>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Line Callout 1 (Border and Accent Bar) 46"/>
            <p:cNvSpPr/>
            <p:nvPr/>
          </p:nvSpPr>
          <p:spPr>
            <a:xfrm>
              <a:off x="8243310" y="2935137"/>
              <a:ext cx="416379" cy="366288"/>
            </a:xfrm>
            <a:prstGeom prst="accentBorderCallout1">
              <a:avLst>
                <a:gd name="adj1" fmla="val 37197"/>
                <a:gd name="adj2" fmla="val 119378"/>
                <a:gd name="adj3" fmla="val 25302"/>
                <a:gd name="adj4" fmla="val 219757"/>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5</a:t>
              </a:r>
              <a:endParaRPr lang="en-US" dirty="0">
                <a:solidFill>
                  <a:srgbClr val="FFFFFF"/>
                </a:solidFill>
              </a:endParaRPr>
            </a:p>
          </p:txBody>
        </p:sp>
        <p:sp>
          <p:nvSpPr>
            <p:cNvPr id="48" name="Line Callout 1 (Border and Accent Bar) 47"/>
            <p:cNvSpPr/>
            <p:nvPr/>
          </p:nvSpPr>
          <p:spPr>
            <a:xfrm>
              <a:off x="3491942" y="1737446"/>
              <a:ext cx="416379" cy="366288"/>
            </a:xfrm>
            <a:prstGeom prst="accentBorderCallout1">
              <a:avLst>
                <a:gd name="adj1" fmla="val 22635"/>
                <a:gd name="adj2" fmla="val -12386"/>
                <a:gd name="adj3" fmla="val 24954"/>
                <a:gd name="adj4" fmla="val -139851"/>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5</a:t>
              </a:r>
              <a:endParaRPr lang="en-US" dirty="0">
                <a:solidFill>
                  <a:srgbClr val="FFFFFF"/>
                </a:solidFill>
              </a:endParaRPr>
            </a:p>
          </p:txBody>
        </p:sp>
        <p:cxnSp>
          <p:nvCxnSpPr>
            <p:cNvPr id="49" name="Straight Arrow Connector 48"/>
            <p:cNvCxnSpPr/>
            <p:nvPr/>
          </p:nvCxnSpPr>
          <p:spPr>
            <a:xfrm flipH="1">
              <a:off x="3157924" y="1963631"/>
              <a:ext cx="272146" cy="5751"/>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2793003" y="2069439"/>
              <a:ext cx="637067" cy="95911"/>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a:off x="694642" y="3718690"/>
            <a:ext cx="10694152" cy="1497152"/>
            <a:chOff x="694642" y="3718690"/>
            <a:chExt cx="10694152" cy="1497152"/>
          </a:xfrm>
        </p:grpSpPr>
        <p:sp>
          <p:nvSpPr>
            <p:cNvPr id="52" name="Rectangle 51"/>
            <p:cNvSpPr/>
            <p:nvPr/>
          </p:nvSpPr>
          <p:spPr>
            <a:xfrm>
              <a:off x="5009817" y="4546370"/>
              <a:ext cx="2171700" cy="6694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6</a:t>
              </a:r>
              <a:br>
                <a:rPr lang="en-US" dirty="0" smtClean="0">
                  <a:solidFill>
                    <a:srgbClr val="FFFFFF"/>
                  </a:solidFill>
                </a:rPr>
              </a:br>
              <a:r>
                <a:rPr lang="en-US" dirty="0" smtClean="0">
                  <a:solidFill>
                    <a:srgbClr val="FFFFFF"/>
                  </a:solidFill>
                </a:rPr>
                <a:t>Get SP Context</a:t>
              </a:r>
              <a:endParaRPr lang="en-US" dirty="0">
                <a:solidFill>
                  <a:srgbClr val="FFFFFF"/>
                </a:solidFill>
              </a:endParaRPr>
            </a:p>
          </p:txBody>
        </p:sp>
        <p:sp>
          <p:nvSpPr>
            <p:cNvPr id="53" name="Line Callout 1 (Border and Accent Bar) 52"/>
            <p:cNvSpPr/>
            <p:nvPr/>
          </p:nvSpPr>
          <p:spPr>
            <a:xfrm>
              <a:off x="694642" y="4673205"/>
              <a:ext cx="416379" cy="366288"/>
            </a:xfrm>
            <a:prstGeom prst="accentBorderCallout1">
              <a:avLst>
                <a:gd name="adj1" fmla="val 4606"/>
                <a:gd name="adj2" fmla="val 112058"/>
                <a:gd name="adj3" fmla="val 56161"/>
                <a:gd name="adj4" fmla="val 313089"/>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6</a:t>
              </a:r>
              <a:endParaRPr lang="en-US" dirty="0">
                <a:solidFill>
                  <a:srgbClr val="FFFFFF"/>
                </a:solidFill>
              </a:endParaRPr>
            </a:p>
          </p:txBody>
        </p:sp>
        <p:sp>
          <p:nvSpPr>
            <p:cNvPr id="54" name="Line Callout 1 (Border and Accent Bar) 53"/>
            <p:cNvSpPr/>
            <p:nvPr/>
          </p:nvSpPr>
          <p:spPr>
            <a:xfrm>
              <a:off x="10972415" y="3718690"/>
              <a:ext cx="416379" cy="366288"/>
            </a:xfrm>
            <a:prstGeom prst="accentBorderCallout1">
              <a:avLst>
                <a:gd name="adj1" fmla="val -8768"/>
                <a:gd name="adj2" fmla="val -15393"/>
                <a:gd name="adj3" fmla="val 156114"/>
                <a:gd name="adj4" fmla="val -213143"/>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rgbClr val="FFFFFF"/>
                  </a:solidFill>
                </a:rPr>
                <a:t>6</a:t>
              </a:r>
              <a:endParaRPr lang="en-US" dirty="0">
                <a:solidFill>
                  <a:srgbClr val="FFFFFF"/>
                </a:solidFill>
              </a:endParaRPr>
            </a:p>
          </p:txBody>
        </p:sp>
      </p:grpSp>
      <p:grpSp>
        <p:nvGrpSpPr>
          <p:cNvPr id="55" name="Group 54"/>
          <p:cNvGrpSpPr/>
          <p:nvPr/>
        </p:nvGrpSpPr>
        <p:grpSpPr>
          <a:xfrm>
            <a:off x="694642" y="4028948"/>
            <a:ext cx="10706307" cy="2028023"/>
            <a:chOff x="694642" y="4028948"/>
            <a:chExt cx="10706307" cy="2028023"/>
          </a:xfrm>
        </p:grpSpPr>
        <p:sp>
          <p:nvSpPr>
            <p:cNvPr id="56" name="Rectangle 55"/>
            <p:cNvSpPr/>
            <p:nvPr/>
          </p:nvSpPr>
          <p:spPr>
            <a:xfrm>
              <a:off x="5009817" y="5387499"/>
              <a:ext cx="2171700" cy="66947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7</a:t>
              </a:r>
              <a:br>
                <a:rPr lang="en-US" dirty="0" smtClean="0">
                  <a:solidFill>
                    <a:srgbClr val="FFFFFF"/>
                  </a:solidFill>
                </a:rPr>
              </a:br>
              <a:r>
                <a:rPr lang="en-US" dirty="0" smtClean="0">
                  <a:solidFill>
                    <a:srgbClr val="FFFFFF"/>
                  </a:solidFill>
                </a:rPr>
                <a:t>Display Map</a:t>
              </a:r>
              <a:endParaRPr lang="en-US" dirty="0">
                <a:solidFill>
                  <a:srgbClr val="FFFFFF"/>
                </a:solidFill>
              </a:endParaRPr>
            </a:p>
          </p:txBody>
        </p:sp>
        <p:sp>
          <p:nvSpPr>
            <p:cNvPr id="57" name="Line Callout 1 (Border and Accent Bar) 56"/>
            <p:cNvSpPr/>
            <p:nvPr/>
          </p:nvSpPr>
          <p:spPr>
            <a:xfrm>
              <a:off x="694642" y="4028948"/>
              <a:ext cx="416379" cy="366288"/>
            </a:xfrm>
            <a:prstGeom prst="accentBorderCallout1">
              <a:avLst>
                <a:gd name="adj1" fmla="val 4606"/>
                <a:gd name="adj2" fmla="val 112058"/>
                <a:gd name="adj3" fmla="val -131763"/>
                <a:gd name="adj4" fmla="val 299364"/>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7</a:t>
              </a:r>
              <a:endParaRPr lang="en-US" dirty="0">
                <a:solidFill>
                  <a:srgbClr val="FFFFFF"/>
                </a:solidFill>
              </a:endParaRPr>
            </a:p>
          </p:txBody>
        </p:sp>
        <p:cxnSp>
          <p:nvCxnSpPr>
            <p:cNvPr id="58" name="Straight Arrow Connector 57"/>
            <p:cNvCxnSpPr/>
            <p:nvPr/>
          </p:nvCxnSpPr>
          <p:spPr>
            <a:xfrm>
              <a:off x="1160738" y="4323370"/>
              <a:ext cx="826812" cy="456136"/>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Line Callout 1 (Border and Accent Bar) 58"/>
            <p:cNvSpPr/>
            <p:nvPr/>
          </p:nvSpPr>
          <p:spPr>
            <a:xfrm>
              <a:off x="10984570" y="4400982"/>
              <a:ext cx="416379" cy="366288"/>
            </a:xfrm>
            <a:prstGeom prst="accentBorderCallout1">
              <a:avLst>
                <a:gd name="adj1" fmla="val 22635"/>
                <a:gd name="adj2" fmla="val -12386"/>
                <a:gd name="adj3" fmla="val 2417"/>
                <a:gd name="adj4" fmla="val -213053"/>
              </a:avLst>
            </a:prstGeom>
            <a:ln w="28575">
              <a:headEnd type="none" w="med" len="med"/>
              <a:tailEnd type="triangle" w="med" len="me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solidFill>
                    <a:srgbClr val="FFFFFF"/>
                  </a:solidFill>
                </a:rPr>
                <a:t>7</a:t>
              </a:r>
              <a:endParaRPr lang="en-US" dirty="0">
                <a:solidFill>
                  <a:srgbClr val="FFFFFF"/>
                </a:solidFill>
              </a:endParaRPr>
            </a:p>
          </p:txBody>
        </p:sp>
        <p:cxnSp>
          <p:nvCxnSpPr>
            <p:cNvPr id="60" name="Straight Arrow Connector 59"/>
            <p:cNvCxnSpPr/>
            <p:nvPr/>
          </p:nvCxnSpPr>
          <p:spPr>
            <a:xfrm flipH="1">
              <a:off x="9662630" y="4732975"/>
              <a:ext cx="1260069" cy="326838"/>
            </a:xfrm>
            <a:prstGeom prst="straightConnector1">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730488" y="347992"/>
            <a:ext cx="10705476" cy="3119354"/>
            <a:chOff x="730488" y="336417"/>
            <a:chExt cx="10705476" cy="3119354"/>
          </a:xfrm>
        </p:grpSpPr>
        <p:sp>
          <p:nvSpPr>
            <p:cNvPr id="62" name="Rectangle 61"/>
            <p:cNvSpPr/>
            <p:nvPr/>
          </p:nvSpPr>
          <p:spPr>
            <a:xfrm>
              <a:off x="5009817" y="336417"/>
              <a:ext cx="2171700" cy="6694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rgbClr val="FFFFFF"/>
                  </a:solidFill>
                </a:rPr>
                <a:t>1</a:t>
              </a:r>
              <a:r>
                <a:rPr lang="en-US" dirty="0" smtClean="0">
                  <a:solidFill>
                    <a:srgbClr val="FFFFFF"/>
                  </a:solidFill>
                </a:rPr>
                <a:t/>
              </a:r>
              <a:br>
                <a:rPr lang="en-US" dirty="0" smtClean="0">
                  <a:solidFill>
                    <a:srgbClr val="FFFFFF"/>
                  </a:solidFill>
                </a:rPr>
              </a:br>
              <a:r>
                <a:rPr lang="en-US" dirty="0" err="1" smtClean="0">
                  <a:solidFill>
                    <a:srgbClr val="FFFFFF"/>
                  </a:solidFill>
                </a:rPr>
                <a:t>GeoLocation</a:t>
              </a:r>
              <a:r>
                <a:rPr lang="en-US" dirty="0" smtClean="0">
                  <a:solidFill>
                    <a:srgbClr val="FFFFFF"/>
                  </a:solidFill>
                </a:rPr>
                <a:t> Field</a:t>
              </a:r>
              <a:endParaRPr lang="en-US" dirty="0">
                <a:solidFill>
                  <a:srgbClr val="FFFFFF"/>
                </a:solidFill>
              </a:endParaRPr>
            </a:p>
          </p:txBody>
        </p:sp>
        <p:sp>
          <p:nvSpPr>
            <p:cNvPr id="63" name="Line Callout 1 (Border and Accent Bar) 62"/>
            <p:cNvSpPr/>
            <p:nvPr/>
          </p:nvSpPr>
          <p:spPr>
            <a:xfrm>
              <a:off x="730488" y="2072969"/>
              <a:ext cx="416379" cy="366288"/>
            </a:xfrm>
            <a:prstGeom prst="accentBorderCallout1">
              <a:avLst>
                <a:gd name="adj1" fmla="val 4606"/>
                <a:gd name="adj2" fmla="val 112058"/>
                <a:gd name="adj3" fmla="val 73497"/>
                <a:gd name="adj4" fmla="val 223111"/>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rgbClr val="FFFFFF"/>
                  </a:solidFill>
                </a:rPr>
                <a:t>1</a:t>
              </a:r>
            </a:p>
          </p:txBody>
        </p:sp>
        <p:sp>
          <p:nvSpPr>
            <p:cNvPr id="64" name="Line Callout 1 (Border and Accent Bar) 63"/>
            <p:cNvSpPr/>
            <p:nvPr/>
          </p:nvSpPr>
          <p:spPr>
            <a:xfrm>
              <a:off x="11019585" y="1516231"/>
              <a:ext cx="416379" cy="366288"/>
            </a:xfrm>
            <a:prstGeom prst="accentBorderCallout1">
              <a:avLst>
                <a:gd name="adj1" fmla="val -8768"/>
                <a:gd name="adj2" fmla="val -15393"/>
                <a:gd name="adj3" fmla="val -102194"/>
                <a:gd name="adj4" fmla="val -217718"/>
              </a:avLst>
            </a:prstGeom>
            <a:ln w="28575">
              <a:headEnd type="none" w="med" len="med"/>
              <a:tailEnd type="triangle" w="med" len="med"/>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rgbClr val="FFFFFF"/>
                  </a:solidFill>
                </a:rPr>
                <a:t>1</a:t>
              </a:r>
            </a:p>
          </p:txBody>
        </p:sp>
        <p:cxnSp>
          <p:nvCxnSpPr>
            <p:cNvPr id="65" name="Straight Arrow Connector 64"/>
            <p:cNvCxnSpPr/>
            <p:nvPr/>
          </p:nvCxnSpPr>
          <p:spPr>
            <a:xfrm>
              <a:off x="1193800" y="2362200"/>
              <a:ext cx="482600" cy="132972"/>
            </a:xfrm>
            <a:prstGeom prst="straightConnector1">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10426700" y="1910880"/>
              <a:ext cx="520701" cy="1544891"/>
            </a:xfrm>
            <a:prstGeom prst="straightConnector1">
              <a:avLst/>
            </a:prstGeom>
            <a:ln w="2857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7051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Custom Workflow Action</a:t>
            </a:r>
            <a:endParaRPr lang="en-US" dirty="0"/>
          </a:p>
        </p:txBody>
      </p:sp>
      <p:sp>
        <p:nvSpPr>
          <p:cNvPr id="2" name="Rectangle 1"/>
          <p:cNvSpPr/>
          <p:nvPr/>
        </p:nvSpPr>
        <p:spPr>
          <a:xfrm>
            <a:off x="5075237" y="214011"/>
            <a:ext cx="7131050" cy="1569660"/>
          </a:xfrm>
          <a:prstGeom prst="rect">
            <a:avLst/>
          </a:prstGeom>
        </p:spPr>
        <p:txBody>
          <a:bodyPr wrap="square">
            <a:spAutoFit/>
          </a:bodyPr>
          <a:lstStyle/>
          <a:p>
            <a:pPr marL="285750" indent="-285750">
              <a:buFont typeface="Arial" panose="020B0604020202020204" pitchFamily="34" charset="0"/>
              <a:buChar char="•"/>
            </a:pPr>
            <a:r>
              <a:rPr lang="en-US" sz="2400" dirty="0" smtClean="0">
                <a:solidFill>
                  <a:srgbClr val="505050"/>
                </a:solidFill>
              </a:rPr>
              <a:t>Reusable workflow step runs in Workflow Manager 1.0</a:t>
            </a:r>
          </a:p>
          <a:p>
            <a:pPr marL="285750" indent="-285750">
              <a:buFont typeface="Arial" panose="020B0604020202020204" pitchFamily="34" charset="0"/>
              <a:buChar char="•"/>
            </a:pPr>
            <a:r>
              <a:rPr lang="en-US" sz="2400" dirty="0" smtClean="0">
                <a:solidFill>
                  <a:srgbClr val="505050"/>
                </a:solidFill>
              </a:rPr>
              <a:t>Accesses SharePoint REST API</a:t>
            </a:r>
          </a:p>
          <a:p>
            <a:pPr marL="285750" indent="-285750">
              <a:buFont typeface="Arial" panose="020B0604020202020204" pitchFamily="34" charset="0"/>
              <a:buChar char="•"/>
            </a:pPr>
            <a:r>
              <a:rPr lang="en-US" sz="2400" dirty="0" smtClean="0">
                <a:solidFill>
                  <a:srgbClr val="505050"/>
                </a:solidFill>
              </a:rPr>
              <a:t>Works with Visual Designer in SP Designer 2013</a:t>
            </a:r>
          </a:p>
        </p:txBody>
      </p:sp>
      <p:pic>
        <p:nvPicPr>
          <p:cNvPr id="6" name="Picture 5"/>
          <p:cNvPicPr>
            <a:picLocks noChangeAspect="1"/>
          </p:cNvPicPr>
          <p:nvPr/>
        </p:nvPicPr>
        <p:blipFill>
          <a:blip r:embed="rId3"/>
          <a:stretch>
            <a:fillRect/>
          </a:stretch>
        </p:blipFill>
        <p:spPr>
          <a:xfrm>
            <a:off x="5532437" y="3858355"/>
            <a:ext cx="6537039" cy="301207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010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C358 Snip 3.01 - Site Creation Workflow 20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458998" cy="6994525"/>
          </a:xfrm>
          <a:prstGeom prst="rect">
            <a:avLst/>
          </a:prstGeom>
        </p:spPr>
      </p:pic>
    </p:spTree>
    <p:extLst>
      <p:ext uri="{BB962C8B-B14F-4D97-AF65-F5344CB8AC3E}">
        <p14:creationId xmlns:p14="http://schemas.microsoft.com/office/powerpoint/2010/main" val="368822496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 Manager</a:t>
            </a:r>
            <a:endParaRPr lang="en-US" dirty="0"/>
          </a:p>
        </p:txBody>
      </p:sp>
      <p:grpSp>
        <p:nvGrpSpPr>
          <p:cNvPr id="24" name="Group 23"/>
          <p:cNvGrpSpPr/>
          <p:nvPr/>
        </p:nvGrpSpPr>
        <p:grpSpPr>
          <a:xfrm>
            <a:off x="274639" y="1397100"/>
            <a:ext cx="7620000" cy="5451527"/>
            <a:chOff x="274636" y="906462"/>
            <a:chExt cx="8305801" cy="5942165"/>
          </a:xfrm>
        </p:grpSpPr>
        <p:sp>
          <p:nvSpPr>
            <p:cNvPr id="13" name="Rectangle 12"/>
            <p:cNvSpPr/>
            <p:nvPr/>
          </p:nvSpPr>
          <p:spPr>
            <a:xfrm>
              <a:off x="274636" y="2186622"/>
              <a:ext cx="4953000"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FFFFFF"/>
                  </a:solidFill>
                </a:rPr>
                <a:t>SharePoint 2013</a:t>
              </a:r>
              <a:br>
                <a:rPr lang="en-US" sz="2800" dirty="0" smtClean="0">
                  <a:solidFill>
                    <a:srgbClr val="FFFFFF"/>
                  </a:solidFill>
                </a:rPr>
              </a:br>
              <a:r>
                <a:rPr lang="en-US" sz="2800" dirty="0" smtClean="0">
                  <a:solidFill>
                    <a:srgbClr val="FFFFFF"/>
                  </a:solidFill>
                </a:rPr>
                <a:t/>
              </a:r>
              <a:br>
                <a:rPr lang="en-US" sz="2800" dirty="0" smtClean="0">
                  <a:solidFill>
                    <a:srgbClr val="FFFFFF"/>
                  </a:solidFill>
                </a:rPr>
              </a:br>
              <a:r>
                <a:rPr lang="en-US" sz="2800" dirty="0" smtClean="0">
                  <a:solidFill>
                    <a:srgbClr val="FFFFFF"/>
                  </a:solidFill>
                </a:rPr>
                <a:t/>
              </a:r>
              <a:br>
                <a:rPr lang="en-US" sz="2800" dirty="0" smtClean="0">
                  <a:solidFill>
                    <a:srgbClr val="FFFFFF"/>
                  </a:solidFill>
                </a:rPr>
              </a:br>
              <a:r>
                <a:rPr lang="en-US" sz="2800" dirty="0" smtClean="0">
                  <a:solidFill>
                    <a:srgbClr val="FFFFFF"/>
                  </a:solidFill>
                </a:rPr>
                <a:t/>
              </a:r>
              <a:br>
                <a:rPr lang="en-US" sz="2800" dirty="0" smtClean="0">
                  <a:solidFill>
                    <a:srgbClr val="FFFFFF"/>
                  </a:solidFill>
                </a:rPr>
              </a:br>
              <a:endParaRPr lang="en-US" sz="2800" dirty="0">
                <a:solidFill>
                  <a:srgbClr val="FFFFFF"/>
                </a:solidFill>
              </a:endParaRPr>
            </a:p>
          </p:txBody>
        </p:sp>
        <p:sp>
          <p:nvSpPr>
            <p:cNvPr id="14" name="Rectangle 13"/>
            <p:cNvSpPr/>
            <p:nvPr/>
          </p:nvSpPr>
          <p:spPr>
            <a:xfrm>
              <a:off x="274636" y="906462"/>
              <a:ext cx="2392680" cy="11125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FFFFFF"/>
                  </a:solidFill>
                </a:rPr>
                <a:t>SharePoint Designer 2013</a:t>
              </a:r>
              <a:endParaRPr lang="en-US" sz="2000" dirty="0">
                <a:solidFill>
                  <a:srgbClr val="FFFFFF"/>
                </a:solidFill>
              </a:endParaRPr>
            </a:p>
          </p:txBody>
        </p:sp>
        <p:sp>
          <p:nvSpPr>
            <p:cNvPr id="15" name="Rectangle 14"/>
            <p:cNvSpPr/>
            <p:nvPr/>
          </p:nvSpPr>
          <p:spPr>
            <a:xfrm>
              <a:off x="2834956" y="906462"/>
              <a:ext cx="2392680" cy="11125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rgbClr val="FFFFFF"/>
                  </a:solidFill>
                </a:rPr>
                <a:t>Visual Studio 2012</a:t>
              </a:r>
              <a:endParaRPr lang="en-US" sz="2000" dirty="0">
                <a:solidFill>
                  <a:srgbClr val="FFFFFF"/>
                </a:solidFill>
              </a:endParaRPr>
            </a:p>
          </p:txBody>
        </p:sp>
        <p:sp>
          <p:nvSpPr>
            <p:cNvPr id="16" name="Rectangle 15"/>
            <p:cNvSpPr/>
            <p:nvPr/>
          </p:nvSpPr>
          <p:spPr>
            <a:xfrm>
              <a:off x="442276" y="3192462"/>
              <a:ext cx="2392680" cy="191441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000" dirty="0" smtClean="0">
                  <a:solidFill>
                    <a:srgbClr val="FFFFFF"/>
                  </a:solidFill>
                </a:rPr>
                <a:t>SharePoint 2010</a:t>
              </a:r>
              <a:br>
                <a:rPr lang="en-US" sz="2000" dirty="0" smtClean="0">
                  <a:solidFill>
                    <a:srgbClr val="FFFFFF"/>
                  </a:solidFill>
                </a:rPr>
              </a:br>
              <a:r>
                <a:rPr lang="en-US" sz="2000" dirty="0" smtClean="0">
                  <a:solidFill>
                    <a:srgbClr val="FFFFFF"/>
                  </a:solidFill>
                </a:rPr>
                <a:t>Workflow</a:t>
              </a:r>
              <a:r>
                <a:rPr lang="en-US" sz="2000" dirty="0">
                  <a:solidFill>
                    <a:srgbClr val="FFFFFF"/>
                  </a:solidFill>
                </a:rPr>
                <a:t> </a:t>
              </a:r>
              <a:r>
                <a:rPr lang="en-US" sz="2000" dirty="0" smtClean="0">
                  <a:solidFill>
                    <a:srgbClr val="FFFFFF"/>
                  </a:solidFill>
                </a:rPr>
                <a:t>Engine</a:t>
              </a:r>
              <a:endParaRPr lang="en-US" sz="2000" dirty="0">
                <a:solidFill>
                  <a:srgbClr val="FFFFFF"/>
                </a:solidFill>
              </a:endParaRPr>
            </a:p>
          </p:txBody>
        </p:sp>
        <p:sp>
          <p:nvSpPr>
            <p:cNvPr id="17" name="Rectangle 16"/>
            <p:cNvSpPr/>
            <p:nvPr/>
          </p:nvSpPr>
          <p:spPr>
            <a:xfrm>
              <a:off x="6025558" y="2186622"/>
              <a:ext cx="2554877" cy="3200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smtClean="0">
                  <a:solidFill>
                    <a:srgbClr val="FFFFFF"/>
                  </a:solidFill>
                </a:rPr>
                <a:t>Workflow</a:t>
              </a:r>
              <a:br>
                <a:rPr lang="en-US" sz="2800" dirty="0" smtClean="0">
                  <a:solidFill>
                    <a:srgbClr val="FFFFFF"/>
                  </a:solidFill>
                </a:rPr>
              </a:br>
              <a:r>
                <a:rPr lang="en-US" sz="2800" dirty="0" smtClean="0">
                  <a:solidFill>
                    <a:srgbClr val="FFFFFF"/>
                  </a:solidFill>
                </a:rPr>
                <a:t>Manager</a:t>
              </a:r>
              <a:br>
                <a:rPr lang="en-US" sz="2800" dirty="0" smtClean="0">
                  <a:solidFill>
                    <a:srgbClr val="FFFFFF"/>
                  </a:solidFill>
                </a:rPr>
              </a:br>
              <a:r>
                <a:rPr lang="en-US" sz="2800" dirty="0" smtClean="0">
                  <a:solidFill>
                    <a:srgbClr val="FFFFFF"/>
                  </a:solidFill>
                </a:rPr>
                <a:t>1.0</a:t>
              </a:r>
              <a:endParaRPr lang="en-US" sz="2800" dirty="0">
                <a:solidFill>
                  <a:srgbClr val="FFFFFF"/>
                </a:solidFill>
              </a:endParaRPr>
            </a:p>
          </p:txBody>
        </p:sp>
        <p:sp>
          <p:nvSpPr>
            <p:cNvPr id="18" name="Rectangle 17"/>
            <p:cNvSpPr/>
            <p:nvPr/>
          </p:nvSpPr>
          <p:spPr>
            <a:xfrm>
              <a:off x="274637" y="5554662"/>
              <a:ext cx="8305800" cy="12939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smtClean="0">
                  <a:solidFill>
                    <a:srgbClr val="FFFFFF"/>
                  </a:solidFill>
                </a:rPr>
                <a:t>SQL Server and</a:t>
              </a:r>
              <a:br>
                <a:rPr lang="en-US" sz="2800" dirty="0" smtClean="0">
                  <a:solidFill>
                    <a:srgbClr val="FFFFFF"/>
                  </a:solidFill>
                </a:rPr>
              </a:br>
              <a:r>
                <a:rPr lang="en-US" sz="2800" dirty="0" smtClean="0">
                  <a:solidFill>
                    <a:srgbClr val="FFFFFF"/>
                  </a:solidFill>
                </a:rPr>
                <a:t>Windows Server</a:t>
              </a:r>
              <a:endParaRPr lang="en-US" sz="2800" dirty="0">
                <a:solidFill>
                  <a:srgbClr val="FFFFFF"/>
                </a:solidFill>
              </a:endParaRPr>
            </a:p>
          </p:txBody>
        </p:sp>
        <p:sp>
          <p:nvSpPr>
            <p:cNvPr id="19" name="Rectangle 18"/>
            <p:cNvSpPr/>
            <p:nvPr/>
          </p:nvSpPr>
          <p:spPr>
            <a:xfrm>
              <a:off x="3160440" y="4045902"/>
              <a:ext cx="2067196" cy="1068236"/>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000" dirty="0" err="1" smtClean="0">
                  <a:solidFill>
                    <a:srgbClr val="505050"/>
                  </a:solidFill>
                </a:rPr>
                <a:t>ClientOM</a:t>
              </a:r>
              <a:r>
                <a:rPr lang="en-US" sz="2000" dirty="0" smtClean="0">
                  <a:solidFill>
                    <a:srgbClr val="505050"/>
                  </a:solidFill>
                </a:rPr>
                <a:t/>
              </a:r>
              <a:br>
                <a:rPr lang="en-US" sz="2000" dirty="0" smtClean="0">
                  <a:solidFill>
                    <a:srgbClr val="505050"/>
                  </a:solidFill>
                </a:rPr>
              </a:br>
              <a:r>
                <a:rPr lang="en-US" sz="2000" dirty="0" smtClean="0">
                  <a:solidFill>
                    <a:srgbClr val="505050"/>
                  </a:solidFill>
                </a:rPr>
                <a:t>REST Services</a:t>
              </a:r>
              <a:endParaRPr lang="en-US" sz="2000" dirty="0">
                <a:solidFill>
                  <a:srgbClr val="505050"/>
                </a:solidFill>
              </a:endParaRPr>
            </a:p>
          </p:txBody>
        </p:sp>
        <p:sp>
          <p:nvSpPr>
            <p:cNvPr id="20" name="Right Arrow 19"/>
            <p:cNvSpPr/>
            <p:nvPr/>
          </p:nvSpPr>
          <p:spPr>
            <a:xfrm>
              <a:off x="5227636" y="2460942"/>
              <a:ext cx="950323" cy="6096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a:solidFill>
                  <a:srgbClr val="FFFFFF"/>
                </a:solidFill>
              </a:endParaRPr>
            </a:p>
          </p:txBody>
        </p:sp>
        <p:sp>
          <p:nvSpPr>
            <p:cNvPr id="21" name="Right Arrow 20"/>
            <p:cNvSpPr/>
            <p:nvPr/>
          </p:nvSpPr>
          <p:spPr>
            <a:xfrm rot="10800000">
              <a:off x="5075236" y="4283558"/>
              <a:ext cx="950323" cy="6096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a:solidFill>
                  <a:srgbClr val="FFFFFF"/>
                </a:solidFill>
              </a:endParaRPr>
            </a:p>
          </p:txBody>
        </p:sp>
        <p:sp>
          <p:nvSpPr>
            <p:cNvPr id="22" name="Right Arrow 21"/>
            <p:cNvSpPr/>
            <p:nvPr/>
          </p:nvSpPr>
          <p:spPr>
            <a:xfrm rot="10800000">
              <a:off x="2834955" y="3292958"/>
              <a:ext cx="3190603" cy="6096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600">
                <a:solidFill>
                  <a:srgbClr val="FFFFFF"/>
                </a:solidFill>
              </a:endParaRPr>
            </a:p>
          </p:txBody>
        </p:sp>
      </p:grpSp>
      <p:sp>
        <p:nvSpPr>
          <p:cNvPr id="25" name="TextBox 24"/>
          <p:cNvSpPr txBox="1"/>
          <p:nvPr/>
        </p:nvSpPr>
        <p:spPr>
          <a:xfrm>
            <a:off x="8818518" y="304800"/>
            <a:ext cx="3190602" cy="6001643"/>
          </a:xfrm>
          <a:prstGeom prst="rect">
            <a:avLst/>
          </a:prstGeom>
          <a:noFill/>
        </p:spPr>
        <p:txBody>
          <a:bodyPr wrap="square" rtlCol="0">
            <a:spAutoFit/>
          </a:bodyPr>
          <a:lstStyle/>
          <a:p>
            <a:pPr marL="571500" indent="-571500">
              <a:buClr>
                <a:srgbClr val="DC3C00"/>
              </a:buClr>
              <a:buFont typeface="Wingdings" panose="05000000000000000000" pitchFamily="2" charset="2"/>
              <a:buChar char="§"/>
            </a:pPr>
            <a:r>
              <a:rPr lang="en-US" sz="3200" dirty="0" smtClean="0">
                <a:solidFill>
                  <a:srgbClr val="505050"/>
                </a:solidFill>
              </a:rPr>
              <a:t>Workflow Manager hosts WF 4.5 workflows</a:t>
            </a:r>
          </a:p>
          <a:p>
            <a:pPr marL="571500" indent="-571500">
              <a:buClr>
                <a:srgbClr val="DC3C00"/>
              </a:buClr>
              <a:buFont typeface="Wingdings" panose="05000000000000000000" pitchFamily="2" charset="2"/>
              <a:buChar char="§"/>
            </a:pPr>
            <a:r>
              <a:rPr lang="en-US" sz="3200" dirty="0" smtClean="0">
                <a:solidFill>
                  <a:srgbClr val="505050"/>
                </a:solidFill>
              </a:rPr>
              <a:t>Workflows are 100% declarative</a:t>
            </a:r>
          </a:p>
          <a:p>
            <a:pPr marL="571500" indent="-571500">
              <a:buClr>
                <a:srgbClr val="DC3C00"/>
              </a:buClr>
              <a:buFont typeface="Wingdings" panose="05000000000000000000" pitchFamily="2" charset="2"/>
              <a:buChar char="§"/>
            </a:pPr>
            <a:r>
              <a:rPr lang="en-US" sz="3200" dirty="0" smtClean="0">
                <a:solidFill>
                  <a:srgbClr val="505050"/>
                </a:solidFill>
              </a:rPr>
              <a:t>Extend via web services, not installed assemblies</a:t>
            </a:r>
          </a:p>
          <a:p>
            <a:pPr marL="571500" indent="-571500">
              <a:buClr>
                <a:srgbClr val="DC3C00"/>
              </a:buClr>
              <a:buFont typeface="Wingdings" panose="05000000000000000000" pitchFamily="2" charset="2"/>
              <a:buChar char="§"/>
            </a:pPr>
            <a:endParaRPr lang="en-US" sz="3200" dirty="0">
              <a:solidFill>
                <a:srgbClr val="505050"/>
              </a:solidFill>
            </a:endParaRPr>
          </a:p>
        </p:txBody>
      </p:sp>
    </p:spTree>
    <p:extLst>
      <p:ext uri="{BB962C8B-B14F-4D97-AF65-F5344CB8AC3E}">
        <p14:creationId xmlns:p14="http://schemas.microsoft.com/office/powerpoint/2010/main" val="341686825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6008687"/>
            <a:ext cx="11889564" cy="917575"/>
          </a:xfrm>
        </p:spPr>
        <p:txBody>
          <a:bodyPr/>
          <a:lstStyle/>
          <a:p>
            <a:r>
              <a:rPr lang="en-US" dirty="0" smtClean="0"/>
              <a:t>Microsoft Moved the Cheese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4707" y="556544"/>
            <a:ext cx="5504139" cy="5504138"/>
          </a:xfrm>
          <a:prstGeom prst="rect">
            <a:avLst/>
          </a:prstGeom>
        </p:spPr>
      </p:pic>
      <p:sp>
        <p:nvSpPr>
          <p:cNvPr id="4" name="Rectangle 3"/>
          <p:cNvSpPr/>
          <p:nvPr/>
        </p:nvSpPr>
        <p:spPr>
          <a:xfrm>
            <a:off x="3658655" y="4051569"/>
            <a:ext cx="872531" cy="885041"/>
          </a:xfrm>
          <a:prstGeom prst="rect">
            <a:avLst/>
          </a:prstGeom>
          <a:ln w="76200">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rgbClr val="505050"/>
              </a:solidFill>
            </a:endParaRPr>
          </a:p>
        </p:txBody>
      </p:sp>
      <p:cxnSp>
        <p:nvCxnSpPr>
          <p:cNvPr id="5" name="Straight Connector 4"/>
          <p:cNvCxnSpPr/>
          <p:nvPr/>
        </p:nvCxnSpPr>
        <p:spPr>
          <a:xfrm flipV="1">
            <a:off x="3589854" y="4154772"/>
            <a:ext cx="295847" cy="6880"/>
          </a:xfrm>
          <a:prstGeom prst="line">
            <a:avLst/>
          </a:prstGeom>
          <a:ln w="76200">
            <a:solidFill>
              <a:srgbClr val="FFFFFF"/>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957514" y="1038053"/>
            <a:ext cx="872531" cy="885041"/>
          </a:xfrm>
          <a:prstGeom prst="rect">
            <a:avLst/>
          </a:prstGeom>
          <a:ln w="76200">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rgbClr val="505050"/>
              </a:solidFill>
            </a:endParaRPr>
          </a:p>
        </p:txBody>
      </p:sp>
      <p:cxnSp>
        <p:nvCxnSpPr>
          <p:cNvPr id="7" name="Straight Connector 6"/>
          <p:cNvCxnSpPr/>
          <p:nvPr/>
        </p:nvCxnSpPr>
        <p:spPr>
          <a:xfrm flipV="1">
            <a:off x="7888712" y="1141256"/>
            <a:ext cx="295847" cy="6880"/>
          </a:xfrm>
          <a:prstGeom prst="line">
            <a:avLst/>
          </a:prstGeom>
          <a:ln w="76200">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674623" y="1870554"/>
            <a:ext cx="872531" cy="885041"/>
          </a:xfrm>
          <a:prstGeom prst="rect">
            <a:avLst/>
          </a:prstGeom>
          <a:ln w="76200">
            <a:solidFill>
              <a:schemeClr val="tx1">
                <a:lumMod val="95000"/>
                <a:lumOff val="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rgbClr val="505050"/>
              </a:solidFill>
            </a:endParaRPr>
          </a:p>
        </p:txBody>
      </p:sp>
      <p:cxnSp>
        <p:nvCxnSpPr>
          <p:cNvPr id="9" name="Straight Connector 8"/>
          <p:cNvCxnSpPr/>
          <p:nvPr/>
        </p:nvCxnSpPr>
        <p:spPr>
          <a:xfrm flipH="1">
            <a:off x="7445202" y="1718372"/>
            <a:ext cx="4429" cy="255384"/>
          </a:xfrm>
          <a:prstGeom prst="line">
            <a:avLst/>
          </a:prstGeom>
          <a:ln w="76200">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659416" y="3649663"/>
            <a:ext cx="3798641" cy="1502189"/>
            <a:chOff x="659416" y="3847266"/>
            <a:chExt cx="3798641" cy="1155119"/>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3639" y="4156315"/>
              <a:ext cx="754418" cy="680559"/>
            </a:xfrm>
            <a:prstGeom prst="rect">
              <a:avLst/>
            </a:prstGeom>
          </p:spPr>
        </p:pic>
        <p:sp>
          <p:nvSpPr>
            <p:cNvPr id="12" name="Rounded Rectangular Callout 11"/>
            <p:cNvSpPr/>
            <p:nvPr/>
          </p:nvSpPr>
          <p:spPr>
            <a:xfrm>
              <a:off x="659416" y="3847266"/>
              <a:ext cx="2521092" cy="1155119"/>
            </a:xfrm>
            <a:prstGeom prst="wedgeRoundRectCallout">
              <a:avLst>
                <a:gd name="adj1" fmla="val 74489"/>
                <a:gd name="adj2" fmla="val 8245"/>
                <a:gd name="adj3" fmla="val 166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smtClean="0">
                  <a:solidFill>
                    <a:srgbClr val="FFC000"/>
                  </a:solidFill>
                </a:rPr>
                <a:t>Traditional SharePoint Development</a:t>
              </a:r>
              <a:r>
                <a:rPr lang="en-US" dirty="0" smtClean="0">
                  <a:solidFill>
                    <a:srgbClr val="FFFFFF"/>
                  </a:solidFill>
                </a:rPr>
                <a:t/>
              </a:r>
              <a:br>
                <a:rPr lang="en-US" dirty="0" smtClean="0">
                  <a:solidFill>
                    <a:srgbClr val="FFFFFF"/>
                  </a:solidFill>
                </a:rPr>
              </a:br>
              <a:r>
                <a:rPr lang="en-US" dirty="0" smtClean="0">
                  <a:solidFill>
                    <a:srgbClr val="FFFFFF"/>
                  </a:solidFill>
                </a:rPr>
                <a:t>(Code runs on</a:t>
              </a:r>
              <a:br>
                <a:rPr lang="en-US" dirty="0" smtClean="0">
                  <a:solidFill>
                    <a:srgbClr val="FFFFFF"/>
                  </a:solidFill>
                </a:rPr>
              </a:br>
              <a:r>
                <a:rPr lang="en-US" dirty="0" smtClean="0">
                  <a:solidFill>
                    <a:srgbClr val="FFFFFF"/>
                  </a:solidFill>
                </a:rPr>
                <a:t>SharePoint servers)</a:t>
              </a:r>
              <a:endParaRPr lang="en-US" dirty="0">
                <a:solidFill>
                  <a:srgbClr val="FFFFFF"/>
                </a:solidFill>
              </a:endParaRPr>
            </a:p>
          </p:txBody>
        </p:sp>
      </p:grpSp>
      <p:grpSp>
        <p:nvGrpSpPr>
          <p:cNvPr id="13" name="Group 12"/>
          <p:cNvGrpSpPr/>
          <p:nvPr/>
        </p:nvGrpSpPr>
        <p:grpSpPr>
          <a:xfrm>
            <a:off x="8002496" y="332509"/>
            <a:ext cx="3845841" cy="1525272"/>
            <a:chOff x="8002496" y="332509"/>
            <a:chExt cx="3845841" cy="1525272"/>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2496" y="1103363"/>
              <a:ext cx="754418" cy="754418"/>
            </a:xfrm>
            <a:prstGeom prst="rect">
              <a:avLst/>
            </a:prstGeom>
          </p:spPr>
        </p:pic>
        <p:sp>
          <p:nvSpPr>
            <p:cNvPr id="15" name="Rounded Rectangular Callout 14"/>
            <p:cNvSpPr/>
            <p:nvPr/>
          </p:nvSpPr>
          <p:spPr>
            <a:xfrm>
              <a:off x="9327245" y="332509"/>
              <a:ext cx="2521092" cy="1385863"/>
            </a:xfrm>
            <a:prstGeom prst="wedgeRoundRectCallout">
              <a:avLst>
                <a:gd name="adj1" fmla="val -71125"/>
                <a:gd name="adj2" fmla="val 25266"/>
                <a:gd name="adj3" fmla="val 166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smtClean="0">
                  <a:solidFill>
                    <a:srgbClr val="FFC000"/>
                  </a:solidFill>
                </a:rPr>
                <a:t>New App</a:t>
              </a:r>
              <a:br>
                <a:rPr lang="en-US" b="1" dirty="0" smtClean="0">
                  <a:solidFill>
                    <a:srgbClr val="FFC000"/>
                  </a:solidFill>
                </a:rPr>
              </a:br>
              <a:r>
                <a:rPr lang="en-US" b="1" dirty="0" smtClean="0">
                  <a:solidFill>
                    <a:srgbClr val="FFC000"/>
                  </a:solidFill>
                </a:rPr>
                <a:t>Model</a:t>
              </a:r>
              <a:r>
                <a:rPr lang="en-US" b="1" dirty="0" smtClean="0">
                  <a:solidFill>
                    <a:srgbClr val="DC3C00">
                      <a:lumMod val="40000"/>
                      <a:lumOff val="60000"/>
                    </a:srgbClr>
                  </a:solidFill>
                </a:rPr>
                <a:t/>
              </a:r>
              <a:br>
                <a:rPr lang="en-US" b="1" dirty="0" smtClean="0">
                  <a:solidFill>
                    <a:srgbClr val="DC3C00">
                      <a:lumMod val="40000"/>
                      <a:lumOff val="60000"/>
                    </a:srgbClr>
                  </a:solidFill>
                </a:rPr>
              </a:br>
              <a:r>
                <a:rPr lang="en-US" b="1" dirty="0" smtClean="0">
                  <a:solidFill>
                    <a:srgbClr val="FFFFFF"/>
                  </a:solidFill>
                </a:rPr>
                <a:t>(Code runs outside of SharePoint)</a:t>
              </a:r>
              <a:endParaRPr lang="en-US" b="1" dirty="0">
                <a:solidFill>
                  <a:srgbClr val="FFFFFF"/>
                </a:solidFill>
              </a:endParaRPr>
            </a:p>
          </p:txBody>
        </p:sp>
      </p:grpSp>
      <p:grpSp>
        <p:nvGrpSpPr>
          <p:cNvPr id="16" name="Group 15"/>
          <p:cNvGrpSpPr/>
          <p:nvPr/>
        </p:nvGrpSpPr>
        <p:grpSpPr>
          <a:xfrm>
            <a:off x="6740246" y="1935864"/>
            <a:ext cx="5108091" cy="1874899"/>
            <a:chOff x="6740246" y="1935864"/>
            <a:chExt cx="5108091" cy="1874899"/>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0246" y="1935864"/>
              <a:ext cx="754418" cy="754418"/>
            </a:xfrm>
            <a:prstGeom prst="rect">
              <a:avLst/>
            </a:prstGeom>
          </p:spPr>
        </p:pic>
        <p:sp>
          <p:nvSpPr>
            <p:cNvPr id="18" name="Rounded Rectangular Callout 17"/>
            <p:cNvSpPr/>
            <p:nvPr/>
          </p:nvSpPr>
          <p:spPr>
            <a:xfrm>
              <a:off x="9327245" y="2301240"/>
              <a:ext cx="2521092" cy="1509523"/>
            </a:xfrm>
            <a:prstGeom prst="wedgeRoundRectCallout">
              <a:avLst>
                <a:gd name="adj1" fmla="val -128980"/>
                <a:gd name="adj2" fmla="val -38685"/>
                <a:gd name="adj3" fmla="val 166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b="1" dirty="0" smtClean="0">
                  <a:solidFill>
                    <a:srgbClr val="FFC000"/>
                  </a:solidFill>
                </a:rPr>
                <a:t>Old Packaging</a:t>
              </a:r>
              <a:br>
                <a:rPr lang="en-US" b="1" dirty="0" smtClean="0">
                  <a:solidFill>
                    <a:srgbClr val="FFC000"/>
                  </a:solidFill>
                </a:rPr>
              </a:br>
              <a:r>
                <a:rPr lang="en-US" b="1" dirty="0" smtClean="0">
                  <a:solidFill>
                    <a:srgbClr val="FFC000"/>
                  </a:solidFill>
                </a:rPr>
                <a:t>New Approach</a:t>
              </a:r>
              <a:r>
                <a:rPr lang="en-US" dirty="0" smtClean="0">
                  <a:solidFill>
                    <a:srgbClr val="FFFFFF"/>
                  </a:solidFill>
                </a:rPr>
                <a:t/>
              </a:r>
              <a:br>
                <a:rPr lang="en-US" dirty="0" smtClean="0">
                  <a:solidFill>
                    <a:srgbClr val="FFFFFF"/>
                  </a:solidFill>
                </a:rPr>
              </a:br>
              <a:r>
                <a:rPr lang="en-US" dirty="0" smtClean="0">
                  <a:solidFill>
                    <a:srgbClr val="FFFFFF"/>
                  </a:solidFill>
                </a:rPr>
                <a:t>(Code runs outside</a:t>
              </a:r>
              <a:br>
                <a:rPr lang="en-US" dirty="0" smtClean="0">
                  <a:solidFill>
                    <a:srgbClr val="FFFFFF"/>
                  </a:solidFill>
                </a:rPr>
              </a:br>
              <a:r>
                <a:rPr lang="en-US" dirty="0" smtClean="0">
                  <a:solidFill>
                    <a:srgbClr val="FFFFFF"/>
                  </a:solidFill>
                </a:rPr>
                <a:t>of SharePoint)</a:t>
              </a:r>
              <a:endParaRPr lang="en-US" dirty="0">
                <a:solidFill>
                  <a:srgbClr val="FFFFFF"/>
                </a:solidFill>
              </a:endParaRPr>
            </a:p>
          </p:txBody>
        </p:sp>
      </p:grpSp>
      <p:grpSp>
        <p:nvGrpSpPr>
          <p:cNvPr id="19" name="Group 18"/>
          <p:cNvGrpSpPr/>
          <p:nvPr/>
        </p:nvGrpSpPr>
        <p:grpSpPr>
          <a:xfrm>
            <a:off x="9241829" y="5154121"/>
            <a:ext cx="1065953" cy="920649"/>
            <a:chOff x="7221233" y="5177763"/>
            <a:chExt cx="1003518" cy="904406"/>
          </a:xfrm>
        </p:grpSpPr>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1233" y="5273918"/>
              <a:ext cx="1003518" cy="808251"/>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6651" y="5177763"/>
              <a:ext cx="420057" cy="420057"/>
            </a:xfrm>
            <a:prstGeom prst="rect">
              <a:avLst/>
            </a:prstGeom>
          </p:spPr>
        </p:pic>
      </p:grpSp>
      <p:sp>
        <p:nvSpPr>
          <p:cNvPr id="22" name="TextBox 21"/>
          <p:cNvSpPr txBox="1"/>
          <p:nvPr/>
        </p:nvSpPr>
        <p:spPr>
          <a:xfrm>
            <a:off x="10233713" y="5196626"/>
            <a:ext cx="1318524" cy="646331"/>
          </a:xfrm>
          <a:prstGeom prst="rect">
            <a:avLst/>
          </a:prstGeom>
        </p:spPr>
        <p:txBody>
          <a:bodyPr wrap="square" rtlCol="0" anchor="ctr" anchorCtr="1">
            <a:spAutoFit/>
          </a:bodyPr>
          <a:lstStyle/>
          <a:p>
            <a:r>
              <a:rPr lang="en-US" b="1" dirty="0" smtClean="0">
                <a:solidFill>
                  <a:srgbClr val="505050"/>
                </a:solidFill>
                <a:latin typeface="Segoe UI Light"/>
              </a:rPr>
              <a:t>SharePoint</a:t>
            </a:r>
            <a:br>
              <a:rPr lang="en-US" b="1" dirty="0" smtClean="0">
                <a:solidFill>
                  <a:srgbClr val="505050"/>
                </a:solidFill>
                <a:latin typeface="Segoe UI Light"/>
              </a:rPr>
            </a:br>
            <a:r>
              <a:rPr lang="en-US" b="1" dirty="0" smtClean="0">
                <a:solidFill>
                  <a:srgbClr val="505050"/>
                </a:solidFill>
                <a:latin typeface="Segoe UI Light"/>
              </a:rPr>
              <a:t>Developer</a:t>
            </a:r>
          </a:p>
        </p:txBody>
      </p:sp>
    </p:spTree>
    <p:extLst>
      <p:ext uri="{BB962C8B-B14F-4D97-AF65-F5344CB8AC3E}">
        <p14:creationId xmlns:p14="http://schemas.microsoft.com/office/powerpoint/2010/main" val="3604459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Related Sessions</a:t>
            </a:r>
            <a:endParaRPr lang="en-US" dirty="0"/>
          </a:p>
        </p:txBody>
      </p:sp>
      <p:graphicFrame>
        <p:nvGraphicFramePr>
          <p:cNvPr id="4" name="Table 3"/>
          <p:cNvGraphicFramePr>
            <a:graphicFrameLocks noGrp="1"/>
          </p:cNvGraphicFramePr>
          <p:nvPr/>
        </p:nvGraphicFramePr>
        <p:xfrm>
          <a:off x="1189037" y="1475281"/>
          <a:ext cx="8290983" cy="3114040"/>
        </p:xfrm>
        <a:graphic>
          <a:graphicData uri="http://schemas.openxmlformats.org/drawingml/2006/table">
            <a:tbl>
              <a:tblPr firstRow="1" bandRow="1">
                <a:tableStyleId>{5C22544A-7EE6-4342-B048-85BDC9FD1C3A}</a:tableStyleId>
              </a:tblPr>
              <a:tblGrid>
                <a:gridCol w="2763661"/>
                <a:gridCol w="2763661"/>
                <a:gridCol w="2763661"/>
              </a:tblGrid>
              <a:tr h="370840">
                <a:tc>
                  <a:txBody>
                    <a:bodyPr/>
                    <a:lstStyle/>
                    <a:p>
                      <a:r>
                        <a:rPr lang="en-US" dirty="0" smtClean="0"/>
                        <a:t>Session</a:t>
                      </a:r>
                      <a:endParaRPr lang="en-US" dirty="0"/>
                    </a:p>
                  </a:txBody>
                  <a:tcPr/>
                </a:tc>
                <a:tc>
                  <a:txBody>
                    <a:bodyPr/>
                    <a:lstStyle/>
                    <a:p>
                      <a:r>
                        <a:rPr lang="en-US" dirty="0" smtClean="0"/>
                        <a:t>When</a:t>
                      </a:r>
                      <a:endParaRPr lang="en-US" dirty="0"/>
                    </a:p>
                  </a:txBody>
                  <a:tcPr/>
                </a:tc>
                <a:tc>
                  <a:txBody>
                    <a:bodyPr/>
                    <a:lstStyle/>
                    <a:p>
                      <a:r>
                        <a:rPr lang="en-US" dirty="0" smtClean="0"/>
                        <a:t>Where</a:t>
                      </a:r>
                      <a:endParaRPr lang="en-US" dirty="0"/>
                    </a:p>
                  </a:txBody>
                  <a:tcPr/>
                </a:tc>
              </a:tr>
              <a:tr h="370840">
                <a:tc>
                  <a:txBody>
                    <a:bodyPr/>
                    <a:lstStyle/>
                    <a:p>
                      <a:r>
                        <a:rPr lang="en-US" dirty="0" smtClean="0"/>
                        <a:t>SPC413:</a:t>
                      </a:r>
                      <a:r>
                        <a:rPr lang="en-US" baseline="0" dirty="0" smtClean="0"/>
                        <a:t> Complex problem solving with the new HTML5 APIs</a:t>
                      </a:r>
                      <a:endParaRPr lang="en-US" dirty="0"/>
                    </a:p>
                  </a:txBody>
                  <a:tcPr/>
                </a:tc>
                <a:tc>
                  <a:txBody>
                    <a:bodyPr/>
                    <a:lstStyle/>
                    <a:p>
                      <a:r>
                        <a:rPr lang="en-US" dirty="0" smtClean="0"/>
                        <a:t>Tuesday, March 4, 2014, 10:45 AM-12:00 PM</a:t>
                      </a:r>
                      <a:endParaRPr lang="en-US" dirty="0"/>
                    </a:p>
                  </a:txBody>
                  <a:tcPr/>
                </a:tc>
                <a:tc>
                  <a:txBody>
                    <a:bodyPr/>
                    <a:lstStyle/>
                    <a:p>
                      <a:r>
                        <a:rPr lang="en-US" dirty="0" smtClean="0"/>
                        <a:t>Palazzo Ballroom A-H</a:t>
                      </a:r>
                      <a:endParaRPr lang="en-US" dirty="0"/>
                    </a:p>
                  </a:txBody>
                  <a:tcPr/>
                </a:tc>
              </a:tr>
              <a:tr h="370840">
                <a:tc>
                  <a:txBody>
                    <a:bodyPr/>
                    <a:lstStyle/>
                    <a:p>
                      <a:r>
                        <a:rPr lang="en-US" dirty="0" smtClean="0"/>
                        <a:t>SPC400: 3rd party JavaScript libraries you need to know</a:t>
                      </a:r>
                      <a:endParaRPr lang="en-US" dirty="0"/>
                    </a:p>
                  </a:txBody>
                  <a:tcPr/>
                </a:tc>
                <a:tc>
                  <a:txBody>
                    <a:bodyPr/>
                    <a:lstStyle/>
                    <a:p>
                      <a:r>
                        <a:rPr lang="en-US" dirty="0" smtClean="0"/>
                        <a:t>Tuesday, March 4, 2014, 3:15 PM-4:30 PM</a:t>
                      </a:r>
                      <a:endParaRPr lang="en-US" dirty="0"/>
                    </a:p>
                  </a:txBody>
                  <a:tcPr/>
                </a:tc>
                <a:tc>
                  <a:txBody>
                    <a:bodyPr/>
                    <a:lstStyle/>
                    <a:p>
                      <a:r>
                        <a:rPr lang="en-US" dirty="0" smtClean="0"/>
                        <a:t>Palazzo Ballroom K, L</a:t>
                      </a:r>
                      <a:endParaRPr lang="en-US" dirty="0"/>
                    </a:p>
                  </a:txBody>
                  <a:tcPr/>
                </a:tc>
              </a:tr>
              <a:tr h="370840">
                <a:tc>
                  <a:txBody>
                    <a:bodyPr/>
                    <a:lstStyle/>
                    <a:p>
                      <a:r>
                        <a:rPr lang="en-US" dirty="0" smtClean="0"/>
                        <a:t>SPC288: </a:t>
                      </a:r>
                      <a:r>
                        <a:rPr lang="en-US" dirty="0" err="1" smtClean="0"/>
                        <a:t>TypeScript</a:t>
                      </a:r>
                      <a:r>
                        <a:rPr lang="en-US" dirty="0" smtClean="0"/>
                        <a:t> for SharePoint 2013 Developers</a:t>
                      </a:r>
                      <a:endParaRPr lang="en-US" dirty="0"/>
                    </a:p>
                  </a:txBody>
                  <a:tcPr/>
                </a:tc>
                <a:tc>
                  <a:txBody>
                    <a:bodyPr/>
                    <a:lstStyle/>
                    <a:p>
                      <a:r>
                        <a:rPr lang="en-US" dirty="0" smtClean="0"/>
                        <a:t>Tuesday, March 4, 2014, 10:45 AM-12:00 PM</a:t>
                      </a:r>
                      <a:endParaRPr lang="en-US" dirty="0"/>
                    </a:p>
                  </a:txBody>
                  <a:tcPr/>
                </a:tc>
                <a:tc>
                  <a:txBody>
                    <a:bodyPr/>
                    <a:lstStyle/>
                    <a:p>
                      <a:r>
                        <a:rPr lang="en-US" dirty="0" smtClean="0"/>
                        <a:t>Palazzo Ballroom I, J</a:t>
                      </a:r>
                      <a:endParaRPr lang="en-US" dirty="0"/>
                    </a:p>
                  </a:txBody>
                  <a:tcPr/>
                </a:tc>
              </a:tr>
            </a:tbl>
          </a:graphicData>
        </a:graphic>
      </p:graphicFrame>
    </p:spTree>
    <p:extLst>
      <p:ext uri="{BB962C8B-B14F-4D97-AF65-F5344CB8AC3E}">
        <p14:creationId xmlns:p14="http://schemas.microsoft.com/office/powerpoint/2010/main" val="228160844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4635115"/>
          </a:xfrm>
        </p:spPr>
        <p:txBody>
          <a:bodyPr/>
          <a:lstStyle/>
          <a:p>
            <a:r>
              <a:rPr lang="en-US" sz="3600" dirty="0"/>
              <a:t>Prepare for the </a:t>
            </a:r>
            <a:r>
              <a:rPr lang="en-US" sz="3600" dirty="0" smtClean="0"/>
              <a:t>future – develop outside of SharePoint</a:t>
            </a:r>
          </a:p>
          <a:p>
            <a:r>
              <a:rPr lang="en-US" sz="3600" dirty="0" smtClean="0"/>
              <a:t>Update </a:t>
            </a:r>
            <a:r>
              <a:rPr lang="en-US" sz="3600" dirty="0"/>
              <a:t>Development Skills</a:t>
            </a:r>
          </a:p>
          <a:p>
            <a:pPr lvl="1"/>
            <a:r>
              <a:rPr lang="en-US" sz="2000" dirty="0"/>
              <a:t>Learn client side development (</a:t>
            </a:r>
            <a:r>
              <a:rPr lang="en-US" sz="2000" dirty="0" err="1"/>
              <a:t>Javascript</a:t>
            </a:r>
            <a:r>
              <a:rPr lang="en-US" sz="2000" dirty="0"/>
              <a:t>, jQuery, Client OM, etc.)</a:t>
            </a:r>
          </a:p>
          <a:p>
            <a:pPr lvl="1"/>
            <a:r>
              <a:rPr lang="en-US" sz="2000" dirty="0"/>
              <a:t>Learn SharePoint App design patterns</a:t>
            </a:r>
          </a:p>
          <a:p>
            <a:pPr lvl="1"/>
            <a:r>
              <a:rPr lang="en-US" sz="2000" dirty="0"/>
              <a:t>Learn Azure and </a:t>
            </a:r>
            <a:r>
              <a:rPr lang="en-US" sz="2000" dirty="0" err="1"/>
              <a:t>Oauth</a:t>
            </a:r>
            <a:endParaRPr lang="en-US" sz="2000" dirty="0"/>
          </a:p>
          <a:p>
            <a:r>
              <a:rPr lang="en-US" sz="3600" dirty="0"/>
              <a:t>Develop </a:t>
            </a:r>
            <a:r>
              <a:rPr lang="en-US" sz="3600" dirty="0" smtClean="0"/>
              <a:t>more </a:t>
            </a:r>
            <a:r>
              <a:rPr lang="en-US" sz="3600" dirty="0"/>
              <a:t>in the browser, less on the server</a:t>
            </a:r>
          </a:p>
          <a:p>
            <a:r>
              <a:rPr lang="en-US" sz="3600" dirty="0"/>
              <a:t>Favor client </a:t>
            </a:r>
            <a:r>
              <a:rPr lang="en-US" sz="3600" dirty="0" smtClean="0"/>
              <a:t>APIs</a:t>
            </a:r>
            <a:br>
              <a:rPr lang="en-US" sz="3600" dirty="0" smtClean="0"/>
            </a:br>
            <a:r>
              <a:rPr lang="en-US" sz="3600" dirty="0" smtClean="0"/>
              <a:t>over </a:t>
            </a:r>
            <a:r>
              <a:rPr lang="en-US" sz="3600" dirty="0"/>
              <a:t>server </a:t>
            </a:r>
            <a:r>
              <a:rPr lang="en-US" sz="3600" dirty="0" smtClean="0"/>
              <a:t>APIs</a:t>
            </a:r>
            <a:endParaRPr lang="en-US" sz="3600" dirty="0"/>
          </a:p>
          <a:p>
            <a:endParaRPr lang="en-US" sz="3600" dirty="0"/>
          </a:p>
        </p:txBody>
      </p:sp>
      <p:sp>
        <p:nvSpPr>
          <p:cNvPr id="4" name="Title 3"/>
          <p:cNvSpPr>
            <a:spLocks noGrp="1"/>
          </p:cNvSpPr>
          <p:nvPr>
            <p:ph type="title"/>
          </p:nvPr>
        </p:nvSpPr>
        <p:spPr/>
        <p:txBody>
          <a:bodyPr/>
          <a:lstStyle/>
          <a:p>
            <a:r>
              <a:rPr lang="en-US" dirty="0" smtClean="0"/>
              <a:t>Resources and Call to Action</a:t>
            </a:r>
            <a:endParaRPr lang="en-US" dirty="0"/>
          </a:p>
        </p:txBody>
      </p:sp>
      <p:graphicFrame>
        <p:nvGraphicFramePr>
          <p:cNvPr id="3" name="Table 2"/>
          <p:cNvGraphicFramePr>
            <a:graphicFrameLocks noGrp="1"/>
          </p:cNvGraphicFramePr>
          <p:nvPr>
            <p:extLst/>
          </p:nvPr>
        </p:nvGraphicFramePr>
        <p:xfrm>
          <a:off x="4160837" y="4106862"/>
          <a:ext cx="8155766" cy="2661920"/>
        </p:xfrm>
        <a:graphic>
          <a:graphicData uri="http://schemas.openxmlformats.org/drawingml/2006/table">
            <a:tbl>
              <a:tblPr bandRow="1">
                <a:tableStyleId>{5940675A-B579-460E-94D1-54222C63F5DA}</a:tableStyleId>
              </a:tblPr>
              <a:tblGrid>
                <a:gridCol w="3627940"/>
                <a:gridCol w="4527826"/>
              </a:tblGrid>
              <a:tr h="370840">
                <a:tc gridSpan="2">
                  <a:txBody>
                    <a:bodyPr/>
                    <a:lstStyle/>
                    <a:p>
                      <a:r>
                        <a:rPr lang="en-US" sz="3600" dirty="0" smtClean="0">
                          <a:solidFill>
                            <a:schemeClr val="tx1"/>
                          </a:solidFill>
                        </a:rPr>
                        <a:t>Resources</a:t>
                      </a:r>
                      <a:endParaRPr lang="en-US" sz="3600" dirty="0">
                        <a:solidFill>
                          <a:schemeClr val="tx1"/>
                        </a:solidFill>
                      </a:endParaRPr>
                    </a:p>
                  </a:txBody>
                  <a:tcPr/>
                </a:tc>
                <a:tc hMerge="1">
                  <a:txBody>
                    <a:bodyPr/>
                    <a:lstStyle/>
                    <a:p>
                      <a:endParaRPr lang="en-US" dirty="0"/>
                    </a:p>
                  </a:txBody>
                  <a:tcPr/>
                </a:tc>
              </a:tr>
              <a:tr h="370840">
                <a:tc>
                  <a:txBody>
                    <a:bodyPr/>
                    <a:lstStyle/>
                    <a:p>
                      <a:r>
                        <a:rPr lang="en-US" dirty="0" smtClean="0"/>
                        <a:t>Architectural Overview</a:t>
                      </a:r>
                      <a:endParaRPr lang="en-US" dirty="0">
                        <a:solidFill>
                          <a:schemeClr val="tx1"/>
                        </a:solidFill>
                      </a:endParaRPr>
                    </a:p>
                  </a:txBody>
                  <a:tcPr/>
                </a:tc>
                <a:tc>
                  <a:txBody>
                    <a:bodyPr/>
                    <a:lstStyle/>
                    <a:p>
                      <a:r>
                        <a:rPr lang="en-US" dirty="0" smtClean="0">
                          <a:solidFill>
                            <a:schemeClr val="tx1"/>
                          </a:solidFill>
                          <a:hlinkClick r:id="rId2"/>
                        </a:rPr>
                        <a:t>http://bit.ly/FutureProof-A</a:t>
                      </a:r>
                      <a:endParaRPr lang="en-US" dirty="0">
                        <a:solidFill>
                          <a:schemeClr val="tx1"/>
                        </a:solidFill>
                      </a:endParaRPr>
                    </a:p>
                  </a:txBody>
                  <a:tcPr/>
                </a:tc>
              </a:tr>
              <a:tr h="370840">
                <a:tc>
                  <a:txBody>
                    <a:bodyPr/>
                    <a:lstStyle/>
                    <a:p>
                      <a:r>
                        <a:rPr lang="en-US" dirty="0" smtClean="0"/>
                        <a:t>SP-Hosted</a:t>
                      </a:r>
                      <a:r>
                        <a:rPr lang="en-US" baseline="0" dirty="0" smtClean="0"/>
                        <a:t> – Site Creation Sample</a:t>
                      </a:r>
                      <a:endParaRPr lang="en-US" dirty="0">
                        <a:solidFill>
                          <a:schemeClr val="tx1"/>
                        </a:solidFill>
                      </a:endParaRPr>
                    </a:p>
                  </a:txBody>
                  <a:tcPr/>
                </a:tc>
                <a:tc>
                  <a:txBody>
                    <a:bodyPr/>
                    <a:lstStyle/>
                    <a:p>
                      <a:r>
                        <a:rPr lang="en-US" dirty="0" smtClean="0">
                          <a:solidFill>
                            <a:schemeClr val="tx1"/>
                          </a:solidFill>
                          <a:hlinkClick r:id="rId3"/>
                        </a:rPr>
                        <a:t>http://bit.ly/FutureProof-B</a:t>
                      </a:r>
                      <a:endParaRPr lang="en-US" dirty="0">
                        <a:solidFill>
                          <a:schemeClr val="tx1"/>
                        </a:solidFill>
                      </a:endParaRPr>
                    </a:p>
                  </a:txBody>
                  <a:tcPr/>
                </a:tc>
              </a:tr>
              <a:tr h="370840">
                <a:tc>
                  <a:txBody>
                    <a:bodyPr/>
                    <a:lstStyle/>
                    <a:p>
                      <a:r>
                        <a:rPr lang="en-US" dirty="0" smtClean="0"/>
                        <a:t>Provider-Hosted – Locations</a:t>
                      </a:r>
                      <a:r>
                        <a:rPr lang="en-US" baseline="0" dirty="0" smtClean="0"/>
                        <a:t> Sample</a:t>
                      </a:r>
                      <a:endParaRPr lang="en-US" dirty="0">
                        <a:solidFill>
                          <a:schemeClr val="tx1"/>
                        </a:solidFill>
                      </a:endParaRPr>
                    </a:p>
                  </a:txBody>
                  <a:tcPr/>
                </a:tc>
                <a:tc>
                  <a:txBody>
                    <a:bodyPr/>
                    <a:lstStyle/>
                    <a:p>
                      <a:r>
                        <a:rPr lang="en-US" dirty="0" smtClean="0">
                          <a:solidFill>
                            <a:schemeClr val="tx1"/>
                          </a:solidFill>
                          <a:hlinkClick r:id="rId4"/>
                        </a:rPr>
                        <a:t>http://bit.ly/FutureProof-C</a:t>
                      </a:r>
                      <a:endParaRPr lang="en-US" dirty="0">
                        <a:solidFill>
                          <a:schemeClr val="tx1"/>
                        </a:solidFill>
                      </a:endParaRPr>
                    </a:p>
                  </a:txBody>
                  <a:tcPr/>
                </a:tc>
              </a:tr>
              <a:tr h="370840">
                <a:tc>
                  <a:txBody>
                    <a:bodyPr/>
                    <a:lstStyle/>
                    <a:p>
                      <a:r>
                        <a:rPr lang="en-US" dirty="0" smtClean="0"/>
                        <a:t>Workflow – Site Creation with REST</a:t>
                      </a:r>
                      <a:endParaRPr lang="en-US" dirty="0">
                        <a:solidFill>
                          <a:schemeClr val="tx1"/>
                        </a:solidFill>
                      </a:endParaRPr>
                    </a:p>
                  </a:txBody>
                  <a:tcPr/>
                </a:tc>
                <a:tc>
                  <a:txBody>
                    <a:bodyPr/>
                    <a:lstStyle/>
                    <a:p>
                      <a:r>
                        <a:rPr lang="en-US" dirty="0" smtClean="0">
                          <a:solidFill>
                            <a:schemeClr val="tx1"/>
                          </a:solidFill>
                          <a:hlinkClick r:id="rId5"/>
                        </a:rPr>
                        <a:t>http://bit.ly/SiteCreationWorkflow</a:t>
                      </a:r>
                      <a:r>
                        <a:rPr lang="en-US" dirty="0" smtClean="0">
                          <a:solidFill>
                            <a:schemeClr val="tx1"/>
                          </a:solidFill>
                        </a:rPr>
                        <a:t> </a:t>
                      </a:r>
                      <a:endParaRPr lang="en-US" dirty="0">
                        <a:solidFill>
                          <a:schemeClr val="tx1"/>
                        </a:solidFill>
                      </a:endParaRPr>
                    </a:p>
                  </a:txBody>
                  <a:tcPr/>
                </a:tc>
              </a:tr>
            </a:tbl>
          </a:graphicData>
        </a:graphic>
      </p:graphicFrame>
    </p:spTree>
    <p:extLst>
      <p:ext uri="{BB962C8B-B14F-4D97-AF65-F5344CB8AC3E}">
        <p14:creationId xmlns:p14="http://schemas.microsoft.com/office/powerpoint/2010/main" val="276747765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C:\Users\bgerman\AppData\Local\Microsoft\Windows\Temporary Internet Files\Content.IE5\8P7Z4I1F\MP900438960[1].jpg"/>
          <p:cNvPicPr>
            <a:picLocks noChangeAspect="1" noChangeArrowheads="1"/>
          </p:cNvPicPr>
          <p:nvPr/>
        </p:nvPicPr>
        <p:blipFill rotWithShape="1">
          <a:blip r:embed="rId2">
            <a:extLst>
              <a:ext uri="{28A0092B-C50C-407E-A947-70E740481C1C}">
                <a14:useLocalDpi xmlns:a14="http://schemas.microsoft.com/office/drawing/2010/main" val="0"/>
              </a:ext>
            </a:extLst>
          </a:blip>
          <a:srcRect l="3174" r="30430" b="25304"/>
          <a:stretch/>
        </p:blipFill>
        <p:spPr bwMode="auto">
          <a:xfrm>
            <a:off x="-1" y="-1"/>
            <a:ext cx="12434711" cy="69945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a:xfrm>
            <a:off x="274638" y="1820862"/>
            <a:ext cx="11887200" cy="3120854"/>
          </a:xfrm>
        </p:spPr>
        <p:txBody>
          <a:bodyPr/>
          <a:lstStyle/>
          <a:p>
            <a:r>
              <a:rPr lang="en-US" sz="3600" dirty="0">
                <a:solidFill>
                  <a:schemeClr val="bg1"/>
                </a:solidFill>
              </a:rPr>
              <a:t>Application code is omnipotent</a:t>
            </a:r>
          </a:p>
          <a:p>
            <a:r>
              <a:rPr lang="en-US" sz="3600" dirty="0">
                <a:solidFill>
                  <a:schemeClr val="bg1"/>
                </a:solidFill>
              </a:rPr>
              <a:t>Applications can affect </a:t>
            </a:r>
            <a:r>
              <a:rPr lang="en-US" sz="3600" dirty="0" smtClean="0">
                <a:solidFill>
                  <a:schemeClr val="bg1"/>
                </a:solidFill>
              </a:rPr>
              <a:t>farm stability </a:t>
            </a:r>
            <a:r>
              <a:rPr lang="en-US" sz="3600" dirty="0">
                <a:solidFill>
                  <a:schemeClr val="bg1"/>
                </a:solidFill>
              </a:rPr>
              <a:t>and </a:t>
            </a:r>
            <a:r>
              <a:rPr lang="en-US" sz="3600" dirty="0" smtClean="0">
                <a:solidFill>
                  <a:schemeClr val="bg1"/>
                </a:solidFill>
              </a:rPr>
              <a:t>scalability</a:t>
            </a:r>
          </a:p>
          <a:p>
            <a:r>
              <a:rPr lang="en-US" sz="3600" dirty="0" smtClean="0">
                <a:solidFill>
                  <a:schemeClr val="bg1"/>
                </a:solidFill>
              </a:rPr>
              <a:t>Applications can </a:t>
            </a:r>
            <a:r>
              <a:rPr lang="en-US" sz="3600" dirty="0">
                <a:solidFill>
                  <a:schemeClr val="bg1"/>
                </a:solidFill>
              </a:rPr>
              <a:t>circumvent security</a:t>
            </a:r>
          </a:p>
          <a:p>
            <a:r>
              <a:rPr lang="en-US" sz="3600" dirty="0">
                <a:solidFill>
                  <a:schemeClr val="bg1"/>
                </a:solidFill>
              </a:rPr>
              <a:t>Doesn’t play well in shared / multi-tenant environments</a:t>
            </a:r>
          </a:p>
          <a:p>
            <a:endParaRPr lang="en-US" sz="3600" dirty="0">
              <a:solidFill>
                <a:schemeClr val="bg1"/>
              </a:solidFill>
            </a:endParaRPr>
          </a:p>
        </p:txBody>
      </p:sp>
      <p:sp>
        <p:nvSpPr>
          <p:cNvPr id="2" name="Title 1"/>
          <p:cNvSpPr>
            <a:spLocks noGrp="1"/>
          </p:cNvSpPr>
          <p:nvPr>
            <p:ph type="title"/>
          </p:nvPr>
        </p:nvSpPr>
        <p:spPr/>
        <p:txBody>
          <a:bodyPr/>
          <a:lstStyle/>
          <a:p>
            <a:r>
              <a:rPr lang="en-US" sz="4800" dirty="0">
                <a:solidFill>
                  <a:schemeClr val="bg1"/>
                </a:solidFill>
              </a:rPr>
              <a:t>SharePoint development today is like MS-DOS development was in </a:t>
            </a:r>
            <a:r>
              <a:rPr lang="en-US" sz="4800" dirty="0" smtClean="0">
                <a:solidFill>
                  <a:schemeClr val="bg1"/>
                </a:solidFill>
              </a:rPr>
              <a:t>1981.</a:t>
            </a:r>
            <a:endParaRPr lang="en-US" sz="4800" dirty="0">
              <a:solidFill>
                <a:schemeClr val="bg1"/>
              </a:solidFill>
            </a:endParaRPr>
          </a:p>
        </p:txBody>
      </p:sp>
      <p:cxnSp>
        <p:nvCxnSpPr>
          <p:cNvPr id="14" name="Straight Connector 13"/>
          <p:cNvCxnSpPr/>
          <p:nvPr/>
        </p:nvCxnSpPr>
        <p:spPr>
          <a:xfrm>
            <a:off x="350837" y="1820862"/>
            <a:ext cx="11811001" cy="0"/>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17797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122746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C:\Users\bgerman\AppData\Local\Microsoft\Windows\Temporary Internet Files\Content.IE5\8P7Z4I1F\MP900438960[1].jpg"/>
          <p:cNvPicPr>
            <a:picLocks noChangeAspect="1" noChangeArrowheads="1"/>
          </p:cNvPicPr>
          <p:nvPr/>
        </p:nvPicPr>
        <p:blipFill rotWithShape="1">
          <a:blip r:embed="rId2">
            <a:extLst>
              <a:ext uri="{28A0092B-C50C-407E-A947-70E740481C1C}">
                <a14:useLocalDpi xmlns:a14="http://schemas.microsoft.com/office/drawing/2010/main" val="0"/>
              </a:ext>
            </a:extLst>
          </a:blip>
          <a:srcRect l="3174" r="30430" b="25304"/>
          <a:stretch/>
        </p:blipFill>
        <p:spPr bwMode="auto">
          <a:xfrm>
            <a:off x="-2731" y="5010"/>
            <a:ext cx="12434711" cy="69945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p:cNvGraphicFramePr>
            <a:graphicFrameLocks noGrp="1"/>
          </p:cNvGraphicFramePr>
          <p:nvPr>
            <p:extLst/>
          </p:nvPr>
        </p:nvGraphicFramePr>
        <p:xfrm>
          <a:off x="2072746" y="296862"/>
          <a:ext cx="8290984" cy="3845560"/>
        </p:xfrm>
        <a:graphic>
          <a:graphicData uri="http://schemas.openxmlformats.org/drawingml/2006/table">
            <a:tbl>
              <a:tblPr firstRow="1">
                <a:tableStyleId>{5C22544A-7EE6-4342-B048-85BDC9FD1C3A}</a:tableStyleId>
              </a:tblPr>
              <a:tblGrid>
                <a:gridCol w="2072746"/>
                <a:gridCol w="2072746"/>
                <a:gridCol w="2072746"/>
                <a:gridCol w="2072746"/>
              </a:tblGrid>
              <a:tr h="370840">
                <a:tc>
                  <a:txBody>
                    <a:bodyPr/>
                    <a:lstStyle/>
                    <a:p>
                      <a:endParaRPr lang="en-US" dirty="0">
                        <a:solidFill>
                          <a:schemeClr val="bg1"/>
                        </a:solidFill>
                      </a:endParaRPr>
                    </a:p>
                  </a:txBody>
                  <a:tcP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noFill/>
                  </a:tcPr>
                </a:tc>
                <a:tc>
                  <a:txBody>
                    <a:bodyPr/>
                    <a:lstStyle/>
                    <a:p>
                      <a:pPr algn="ctr"/>
                      <a:r>
                        <a:rPr lang="en-US" dirty="0" smtClean="0">
                          <a:solidFill>
                            <a:schemeClr val="bg1"/>
                          </a:solidFill>
                        </a:rPr>
                        <a:t>No</a:t>
                      </a:r>
                      <a:r>
                        <a:rPr lang="en-US" baseline="0" dirty="0" smtClean="0">
                          <a:solidFill>
                            <a:schemeClr val="bg1"/>
                          </a:solidFill>
                        </a:rPr>
                        <a:t> Isolation</a:t>
                      </a:r>
                      <a:endParaRPr lang="en-US" dirty="0">
                        <a:solidFill>
                          <a:schemeClr val="bg1"/>
                        </a:solidFill>
                      </a:endParaRPr>
                    </a:p>
                  </a:txBody>
                  <a:tcPr>
                    <a:lnT w="38100" cap="flat" cmpd="sng" algn="ctr">
                      <a:solidFill>
                        <a:schemeClr val="bg1"/>
                      </a:solidFill>
                      <a:prstDash val="solid"/>
                      <a:round/>
                      <a:headEnd type="none" w="med" len="med"/>
                      <a:tailEnd type="none" w="med" len="med"/>
                    </a:lnT>
                    <a:noFill/>
                  </a:tcPr>
                </a:tc>
                <a:tc>
                  <a:txBody>
                    <a:bodyPr/>
                    <a:lstStyle/>
                    <a:p>
                      <a:pPr algn="ctr"/>
                      <a:r>
                        <a:rPr lang="en-US" dirty="0" smtClean="0">
                          <a:solidFill>
                            <a:schemeClr val="bg1"/>
                          </a:solidFill>
                        </a:rPr>
                        <a:t>Process Isolation</a:t>
                      </a:r>
                      <a:endParaRPr lang="en-US" dirty="0">
                        <a:solidFill>
                          <a:schemeClr val="bg1"/>
                        </a:solidFill>
                      </a:endParaRPr>
                    </a:p>
                  </a:txBody>
                  <a:tcPr>
                    <a:lnT w="38100" cap="flat" cmpd="sng" algn="ctr">
                      <a:solidFill>
                        <a:schemeClr val="bg1"/>
                      </a:solidFill>
                      <a:prstDash val="solid"/>
                      <a:round/>
                      <a:headEnd type="none" w="med" len="med"/>
                      <a:tailEnd type="none" w="med" len="med"/>
                    </a:lnT>
                    <a:noFill/>
                  </a:tcPr>
                </a:tc>
                <a:tc>
                  <a:txBody>
                    <a:bodyPr/>
                    <a:lstStyle/>
                    <a:p>
                      <a:pPr algn="ctr"/>
                      <a:r>
                        <a:rPr lang="en-US" dirty="0" smtClean="0">
                          <a:solidFill>
                            <a:schemeClr val="bg1"/>
                          </a:solidFill>
                        </a:rPr>
                        <a:t>App Isolation</a:t>
                      </a:r>
                      <a:endParaRPr lang="en-US" dirty="0">
                        <a:solidFill>
                          <a:schemeClr val="bg1"/>
                        </a:solidFill>
                      </a:endParaRPr>
                    </a:p>
                  </a:txBody>
                  <a:tcP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noFill/>
                  </a:tcPr>
                </a:tc>
              </a:tr>
              <a:tr h="370840">
                <a:tc>
                  <a:txBody>
                    <a:bodyPr/>
                    <a:lstStyle/>
                    <a:p>
                      <a:r>
                        <a:rPr lang="en-US" dirty="0" smtClean="0">
                          <a:solidFill>
                            <a:schemeClr val="bg1"/>
                          </a:solidFill>
                        </a:rPr>
                        <a:t>Examples</a:t>
                      </a:r>
                      <a:endParaRPr lang="en-US" dirty="0">
                        <a:solidFill>
                          <a:schemeClr val="bg1"/>
                        </a:solidFill>
                      </a:endParaRPr>
                    </a:p>
                  </a:txBody>
                  <a:tcPr anchor="ctr">
                    <a:lnL w="38100" cap="flat" cmpd="sng" algn="ctr">
                      <a:solidFill>
                        <a:schemeClr val="bg1"/>
                      </a:solidFill>
                      <a:prstDash val="solid"/>
                      <a:round/>
                      <a:headEnd type="none" w="med" len="med"/>
                      <a:tailEnd type="none" w="med" len="med"/>
                    </a:lnL>
                    <a:noFill/>
                  </a:tcPr>
                </a:tc>
                <a:tc>
                  <a:txBody>
                    <a:bodyPr/>
                    <a:lstStyle/>
                    <a:p>
                      <a:pPr algn="ctr"/>
                      <a:r>
                        <a:rPr lang="en-US" dirty="0" smtClean="0">
                          <a:solidFill>
                            <a:schemeClr val="bg1"/>
                          </a:solidFill>
                        </a:rPr>
                        <a:t>MS DOS, Windows</a:t>
                      </a:r>
                      <a:r>
                        <a:rPr lang="en-US" baseline="0" dirty="0" smtClean="0">
                          <a:solidFill>
                            <a:schemeClr val="bg1"/>
                          </a:solidFill>
                        </a:rPr>
                        <a:t> 3.1, Windows 95, Mac OS 9</a:t>
                      </a:r>
                      <a:endParaRPr lang="en-US" dirty="0">
                        <a:solidFill>
                          <a:schemeClr val="bg1"/>
                        </a:solidFill>
                      </a:endParaRPr>
                    </a:p>
                  </a:txBody>
                  <a:tcPr anchor="ctr">
                    <a:noFill/>
                  </a:tcPr>
                </a:tc>
                <a:tc>
                  <a:txBody>
                    <a:bodyPr/>
                    <a:lstStyle/>
                    <a:p>
                      <a:pPr algn="ctr"/>
                      <a:r>
                        <a:rPr lang="en-US" dirty="0" smtClean="0">
                          <a:solidFill>
                            <a:schemeClr val="bg1"/>
                          </a:solidFill>
                        </a:rPr>
                        <a:t>Windows</a:t>
                      </a:r>
                      <a:r>
                        <a:rPr lang="en-US" baseline="0" dirty="0" smtClean="0">
                          <a:solidFill>
                            <a:schemeClr val="bg1"/>
                          </a:solidFill>
                        </a:rPr>
                        <a:t> NT, Windows 7, </a:t>
                      </a:r>
                      <a:br>
                        <a:rPr lang="en-US" baseline="0" dirty="0" smtClean="0">
                          <a:solidFill>
                            <a:schemeClr val="bg1"/>
                          </a:solidFill>
                        </a:rPr>
                      </a:br>
                      <a:r>
                        <a:rPr lang="en-US" baseline="0" dirty="0" smtClean="0">
                          <a:solidFill>
                            <a:schemeClr val="bg1"/>
                          </a:solidFill>
                        </a:rPr>
                        <a:t>Mac OS X</a:t>
                      </a:r>
                      <a:endParaRPr lang="en-US" dirty="0">
                        <a:solidFill>
                          <a:schemeClr val="bg1"/>
                        </a:solidFill>
                      </a:endParaRPr>
                    </a:p>
                  </a:txBody>
                  <a:tcPr anchor="ctr">
                    <a:noFill/>
                  </a:tcPr>
                </a:tc>
                <a:tc>
                  <a:txBody>
                    <a:bodyPr/>
                    <a:lstStyle/>
                    <a:p>
                      <a:pPr algn="ctr"/>
                      <a:r>
                        <a:rPr lang="en-US" dirty="0" smtClean="0">
                          <a:solidFill>
                            <a:schemeClr val="bg1"/>
                          </a:solidFill>
                        </a:rPr>
                        <a:t>Windows</a:t>
                      </a:r>
                      <a:r>
                        <a:rPr lang="en-US" baseline="0" dirty="0" smtClean="0">
                          <a:solidFill>
                            <a:schemeClr val="bg1"/>
                          </a:solidFill>
                        </a:rPr>
                        <a:t> Phone 8, Android, </a:t>
                      </a:r>
                      <a:r>
                        <a:rPr lang="en-US" baseline="0" dirty="0" err="1" smtClean="0">
                          <a:solidFill>
                            <a:schemeClr val="bg1"/>
                          </a:solidFill>
                        </a:rPr>
                        <a:t>iOS</a:t>
                      </a:r>
                      <a:endParaRPr lang="en-US" dirty="0">
                        <a:solidFill>
                          <a:schemeClr val="bg1"/>
                        </a:solidFill>
                      </a:endParaRPr>
                    </a:p>
                  </a:txBody>
                  <a:tcPr anchor="ctr">
                    <a:lnR w="38100" cap="flat" cmpd="sng" algn="ctr">
                      <a:solidFill>
                        <a:schemeClr val="bg1"/>
                      </a:solidFill>
                      <a:prstDash val="solid"/>
                      <a:round/>
                      <a:headEnd type="none" w="med" len="med"/>
                      <a:tailEnd type="none" w="med" len="med"/>
                    </a:lnR>
                    <a:noFill/>
                  </a:tcPr>
                </a:tc>
              </a:tr>
              <a:tr h="370840">
                <a:tc>
                  <a:txBody>
                    <a:bodyPr/>
                    <a:lstStyle/>
                    <a:p>
                      <a:r>
                        <a:rPr lang="en-US" dirty="0" smtClean="0">
                          <a:solidFill>
                            <a:schemeClr val="bg1"/>
                          </a:solidFill>
                        </a:rPr>
                        <a:t>Validated</a:t>
                      </a:r>
                      <a:r>
                        <a:rPr lang="en-US" baseline="0" dirty="0" smtClean="0">
                          <a:solidFill>
                            <a:schemeClr val="bg1"/>
                          </a:solidFill>
                        </a:rPr>
                        <a:t> API protects OS</a:t>
                      </a:r>
                      <a:endParaRPr lang="en-US" dirty="0">
                        <a:solidFill>
                          <a:schemeClr val="bg1"/>
                        </a:solidFill>
                      </a:endParaRPr>
                    </a:p>
                  </a:txBody>
                  <a:tcPr anchor="ctr">
                    <a:lnL w="38100" cap="flat" cmpd="sng" algn="ctr">
                      <a:solidFill>
                        <a:schemeClr val="bg1"/>
                      </a:solidFill>
                      <a:prstDash val="solid"/>
                      <a:round/>
                      <a:headEnd type="none" w="med" len="med"/>
                      <a:tailEnd type="none" w="med" len="med"/>
                    </a:lnL>
                    <a:noFill/>
                  </a:tcPr>
                </a:tc>
                <a:tc>
                  <a:txBody>
                    <a:bodyPr/>
                    <a:lstStyle/>
                    <a:p>
                      <a:pPr algn="ctr"/>
                      <a:endParaRPr lang="en-US" dirty="0">
                        <a:solidFill>
                          <a:schemeClr val="bg1"/>
                        </a:solidFill>
                      </a:endParaRPr>
                    </a:p>
                  </a:txBody>
                  <a:tcPr anchor="ctr">
                    <a:noFill/>
                  </a:tcPr>
                </a:tc>
                <a:tc>
                  <a:txBody>
                    <a:bodyPr/>
                    <a:lstStyle/>
                    <a:p>
                      <a:pPr algn="ctr"/>
                      <a:r>
                        <a:rPr lang="en-US" dirty="0" smtClean="0">
                          <a:solidFill>
                            <a:schemeClr val="bg1"/>
                          </a:solidFill>
                        </a:rPr>
                        <a:t>Yes</a:t>
                      </a:r>
                      <a:endParaRPr lang="en-US" dirty="0">
                        <a:solidFill>
                          <a:schemeClr val="bg1"/>
                        </a:solidFill>
                      </a:endParaRPr>
                    </a:p>
                  </a:txBody>
                  <a:tcPr anchor="ctr">
                    <a:noFill/>
                  </a:tcPr>
                </a:tc>
                <a:tc>
                  <a:txBody>
                    <a:bodyPr/>
                    <a:lstStyle/>
                    <a:p>
                      <a:pPr algn="ctr"/>
                      <a:r>
                        <a:rPr lang="en-US" dirty="0" smtClean="0">
                          <a:solidFill>
                            <a:schemeClr val="bg1"/>
                          </a:solidFill>
                        </a:rPr>
                        <a:t>Yes</a:t>
                      </a:r>
                      <a:endParaRPr lang="en-US" dirty="0">
                        <a:solidFill>
                          <a:schemeClr val="bg1"/>
                        </a:solidFill>
                      </a:endParaRPr>
                    </a:p>
                  </a:txBody>
                  <a:tcPr anchor="ctr">
                    <a:lnR w="38100" cap="flat" cmpd="sng" algn="ctr">
                      <a:solidFill>
                        <a:schemeClr val="bg1"/>
                      </a:solidFill>
                      <a:prstDash val="solid"/>
                      <a:round/>
                      <a:headEnd type="none" w="med" len="med"/>
                      <a:tailEnd type="none" w="med" len="med"/>
                    </a:lnR>
                    <a:noFill/>
                  </a:tcPr>
                </a:tc>
              </a:tr>
              <a:tr h="370840">
                <a:tc>
                  <a:txBody>
                    <a:bodyPr/>
                    <a:lstStyle/>
                    <a:p>
                      <a:r>
                        <a:rPr lang="en-US" dirty="0" smtClean="0">
                          <a:solidFill>
                            <a:schemeClr val="bg1"/>
                          </a:solidFill>
                        </a:rPr>
                        <a:t>Process</a:t>
                      </a:r>
                      <a:r>
                        <a:rPr lang="en-US" baseline="0" dirty="0" smtClean="0">
                          <a:solidFill>
                            <a:schemeClr val="bg1"/>
                          </a:solidFill>
                        </a:rPr>
                        <a:t> memory protection</a:t>
                      </a:r>
                      <a:endParaRPr lang="en-US" dirty="0">
                        <a:solidFill>
                          <a:schemeClr val="bg1"/>
                        </a:solidFill>
                      </a:endParaRPr>
                    </a:p>
                  </a:txBody>
                  <a:tcPr anchor="ctr">
                    <a:lnL w="38100" cap="flat" cmpd="sng" algn="ctr">
                      <a:solidFill>
                        <a:schemeClr val="bg1"/>
                      </a:solidFill>
                      <a:prstDash val="solid"/>
                      <a:round/>
                      <a:headEnd type="none" w="med" len="med"/>
                      <a:tailEnd type="none" w="med" len="med"/>
                    </a:lnL>
                    <a:noFill/>
                  </a:tcPr>
                </a:tc>
                <a:tc>
                  <a:txBody>
                    <a:bodyPr/>
                    <a:lstStyle/>
                    <a:p>
                      <a:pPr algn="ctr"/>
                      <a:endParaRPr lang="en-US" dirty="0">
                        <a:solidFill>
                          <a:schemeClr val="bg1"/>
                        </a:solidFill>
                      </a:endParaRPr>
                    </a:p>
                  </a:txBody>
                  <a:tcPr anchor="ctr">
                    <a:noFill/>
                  </a:tcPr>
                </a:tc>
                <a:tc>
                  <a:txBody>
                    <a:bodyPr/>
                    <a:lstStyle/>
                    <a:p>
                      <a:pPr algn="ctr"/>
                      <a:r>
                        <a:rPr lang="en-US" dirty="0" smtClean="0">
                          <a:solidFill>
                            <a:schemeClr val="bg1"/>
                          </a:solidFill>
                        </a:rPr>
                        <a:t>Yes</a:t>
                      </a:r>
                      <a:endParaRPr lang="en-US" dirty="0">
                        <a:solidFill>
                          <a:schemeClr val="bg1"/>
                        </a:solidFill>
                      </a:endParaRPr>
                    </a:p>
                  </a:txBody>
                  <a:tcPr anchor="ctr">
                    <a:noFill/>
                  </a:tcPr>
                </a:tc>
                <a:tc>
                  <a:txBody>
                    <a:bodyPr/>
                    <a:lstStyle/>
                    <a:p>
                      <a:pPr algn="ctr"/>
                      <a:r>
                        <a:rPr lang="en-US" dirty="0" smtClean="0">
                          <a:solidFill>
                            <a:schemeClr val="bg1"/>
                          </a:solidFill>
                        </a:rPr>
                        <a:t>Yes</a:t>
                      </a:r>
                      <a:endParaRPr lang="en-US" dirty="0">
                        <a:solidFill>
                          <a:schemeClr val="bg1"/>
                        </a:solidFill>
                      </a:endParaRPr>
                    </a:p>
                  </a:txBody>
                  <a:tcPr anchor="ctr">
                    <a:lnR w="38100" cap="flat" cmpd="sng" algn="ctr">
                      <a:solidFill>
                        <a:schemeClr val="bg1"/>
                      </a:solidFill>
                      <a:prstDash val="solid"/>
                      <a:round/>
                      <a:headEnd type="none" w="med" len="med"/>
                      <a:tailEnd type="none" w="med" len="med"/>
                    </a:lnR>
                    <a:noFill/>
                  </a:tcPr>
                </a:tc>
              </a:tr>
              <a:tr h="370840">
                <a:tc>
                  <a:txBody>
                    <a:bodyPr/>
                    <a:lstStyle/>
                    <a:p>
                      <a:r>
                        <a:rPr lang="en-US" dirty="0" smtClean="0">
                          <a:solidFill>
                            <a:schemeClr val="bg1"/>
                          </a:solidFill>
                        </a:rPr>
                        <a:t>App</a:t>
                      </a:r>
                      <a:r>
                        <a:rPr lang="en-US" baseline="0" dirty="0" smtClean="0">
                          <a:solidFill>
                            <a:schemeClr val="bg1"/>
                          </a:solidFill>
                        </a:rPr>
                        <a:t> storage isolation</a:t>
                      </a:r>
                      <a:endParaRPr lang="en-US" dirty="0">
                        <a:solidFill>
                          <a:schemeClr val="bg1"/>
                        </a:solidFill>
                      </a:endParaRPr>
                    </a:p>
                  </a:txBody>
                  <a:tcPr anchor="ctr">
                    <a:lnL w="38100" cap="flat" cmpd="sng" algn="ctr">
                      <a:solidFill>
                        <a:schemeClr val="bg1"/>
                      </a:solidFill>
                      <a:prstDash val="solid"/>
                      <a:round/>
                      <a:headEnd type="none" w="med" len="med"/>
                      <a:tailEnd type="none" w="med" len="med"/>
                    </a:lnL>
                    <a:noFill/>
                  </a:tcPr>
                </a:tc>
                <a:tc>
                  <a:txBody>
                    <a:bodyPr/>
                    <a:lstStyle/>
                    <a:p>
                      <a:pPr algn="ctr"/>
                      <a:endParaRPr lang="en-US" dirty="0">
                        <a:solidFill>
                          <a:schemeClr val="bg1"/>
                        </a:solidFill>
                      </a:endParaRPr>
                    </a:p>
                  </a:txBody>
                  <a:tcPr anchor="ctr">
                    <a:noFill/>
                  </a:tcPr>
                </a:tc>
                <a:tc>
                  <a:txBody>
                    <a:bodyPr/>
                    <a:lstStyle/>
                    <a:p>
                      <a:pPr algn="ctr"/>
                      <a:endParaRPr lang="en-US" dirty="0">
                        <a:solidFill>
                          <a:schemeClr val="bg1"/>
                        </a:solidFill>
                      </a:endParaRPr>
                    </a:p>
                  </a:txBody>
                  <a:tcPr anchor="ctr">
                    <a:noFill/>
                  </a:tcPr>
                </a:tc>
                <a:tc>
                  <a:txBody>
                    <a:bodyPr/>
                    <a:lstStyle/>
                    <a:p>
                      <a:pPr algn="ctr"/>
                      <a:r>
                        <a:rPr lang="en-US" dirty="0" smtClean="0">
                          <a:solidFill>
                            <a:schemeClr val="bg1"/>
                          </a:solidFill>
                        </a:rPr>
                        <a:t>Yes</a:t>
                      </a:r>
                      <a:endParaRPr lang="en-US" dirty="0">
                        <a:solidFill>
                          <a:schemeClr val="bg1"/>
                        </a:solidFill>
                      </a:endParaRPr>
                    </a:p>
                  </a:txBody>
                  <a:tcPr anchor="ctr">
                    <a:lnR w="38100" cap="flat" cmpd="sng" algn="ctr">
                      <a:solidFill>
                        <a:schemeClr val="bg1"/>
                      </a:solidFill>
                      <a:prstDash val="solid"/>
                      <a:round/>
                      <a:headEnd type="none" w="med" len="med"/>
                      <a:tailEnd type="none" w="med" len="med"/>
                    </a:lnR>
                    <a:noFill/>
                  </a:tcPr>
                </a:tc>
              </a:tr>
              <a:tr h="370840">
                <a:tc>
                  <a:txBody>
                    <a:bodyPr/>
                    <a:lstStyle/>
                    <a:p>
                      <a:r>
                        <a:rPr lang="en-US" dirty="0" smtClean="0">
                          <a:solidFill>
                            <a:schemeClr val="bg1"/>
                          </a:solidFill>
                        </a:rPr>
                        <a:t>Permission</a:t>
                      </a:r>
                      <a:r>
                        <a:rPr lang="en-US" baseline="0" dirty="0" smtClean="0">
                          <a:solidFill>
                            <a:schemeClr val="bg1"/>
                          </a:solidFill>
                        </a:rPr>
                        <a:t> Scheme</a:t>
                      </a:r>
                      <a:endParaRPr lang="en-US" dirty="0">
                        <a:solidFill>
                          <a:schemeClr val="bg1"/>
                        </a:solidFill>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noFill/>
                  </a:tcPr>
                </a:tc>
                <a:tc>
                  <a:txBody>
                    <a:bodyPr/>
                    <a:lstStyle/>
                    <a:p>
                      <a:pPr algn="ctr"/>
                      <a:r>
                        <a:rPr lang="en-US" dirty="0" smtClean="0">
                          <a:solidFill>
                            <a:schemeClr val="bg1"/>
                          </a:solidFill>
                        </a:rPr>
                        <a:t>None</a:t>
                      </a:r>
                      <a:endParaRPr lang="en-US" dirty="0">
                        <a:solidFill>
                          <a:schemeClr val="bg1"/>
                        </a:solidFill>
                      </a:endParaRPr>
                    </a:p>
                  </a:txBody>
                  <a:tcPr anchor="ctr">
                    <a:lnB w="38100" cap="flat" cmpd="sng" algn="ctr">
                      <a:solidFill>
                        <a:schemeClr val="bg1"/>
                      </a:solidFill>
                      <a:prstDash val="solid"/>
                      <a:round/>
                      <a:headEnd type="none" w="med" len="med"/>
                      <a:tailEnd type="none" w="med" len="med"/>
                    </a:lnB>
                    <a:noFill/>
                  </a:tcPr>
                </a:tc>
                <a:tc>
                  <a:txBody>
                    <a:bodyPr/>
                    <a:lstStyle/>
                    <a:p>
                      <a:pPr algn="ctr"/>
                      <a:r>
                        <a:rPr lang="en-US" dirty="0" smtClean="0">
                          <a:solidFill>
                            <a:schemeClr val="bg1"/>
                          </a:solidFill>
                        </a:rPr>
                        <a:t>User-based</a:t>
                      </a:r>
                      <a:endParaRPr lang="en-US" dirty="0">
                        <a:solidFill>
                          <a:schemeClr val="bg1"/>
                        </a:solidFill>
                      </a:endParaRPr>
                    </a:p>
                  </a:txBody>
                  <a:tcPr anchor="ctr">
                    <a:lnB w="38100" cap="flat" cmpd="sng" algn="ctr">
                      <a:solidFill>
                        <a:schemeClr val="bg1"/>
                      </a:solidFill>
                      <a:prstDash val="solid"/>
                      <a:round/>
                      <a:headEnd type="none" w="med" len="med"/>
                      <a:tailEnd type="none" w="med" len="med"/>
                    </a:lnB>
                    <a:noFill/>
                  </a:tcPr>
                </a:tc>
                <a:tc>
                  <a:txBody>
                    <a:bodyPr/>
                    <a:lstStyle/>
                    <a:p>
                      <a:pPr algn="ctr"/>
                      <a:r>
                        <a:rPr lang="en-US" dirty="0" smtClean="0">
                          <a:solidFill>
                            <a:schemeClr val="bg1"/>
                          </a:solidFill>
                        </a:rPr>
                        <a:t>App-based</a:t>
                      </a:r>
                      <a:endParaRPr lang="en-US" dirty="0">
                        <a:solidFill>
                          <a:schemeClr val="bg1"/>
                        </a:solidFill>
                      </a:endParaRPr>
                    </a:p>
                  </a:txBody>
                  <a:tcPr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noFill/>
                  </a:tcPr>
                </a:tc>
              </a:tr>
            </a:tbl>
          </a:graphicData>
        </a:graphic>
      </p:graphicFrame>
      <p:sp>
        <p:nvSpPr>
          <p:cNvPr id="107" name="Right Arrow 106"/>
          <p:cNvSpPr/>
          <p:nvPr/>
        </p:nvSpPr>
        <p:spPr bwMode="auto">
          <a:xfrm rot="16200000">
            <a:off x="8466804" y="3455578"/>
            <a:ext cx="1824548" cy="2974717"/>
          </a:xfrm>
          <a:prstGeom prst="rightArrow">
            <a:avLst/>
          </a:prstGeom>
          <a:solidFill>
            <a:srgbClr val="3A3A3A">
              <a:alpha val="9411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ight Arrow 4"/>
          <p:cNvSpPr/>
          <p:nvPr/>
        </p:nvSpPr>
        <p:spPr bwMode="auto">
          <a:xfrm rot="16200000">
            <a:off x="4354923" y="3471008"/>
            <a:ext cx="1824548" cy="2974717"/>
          </a:xfrm>
          <a:prstGeom prst="rightArrow">
            <a:avLst/>
          </a:prstGeom>
          <a:solidFill>
            <a:srgbClr val="3A3A3A">
              <a:alpha val="94118"/>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extBox 3"/>
          <p:cNvSpPr txBox="1"/>
          <p:nvPr/>
        </p:nvSpPr>
        <p:spPr>
          <a:xfrm>
            <a:off x="4238497" y="4335462"/>
            <a:ext cx="2057400" cy="849463"/>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SharePoint farm Solution</a:t>
            </a:r>
          </a:p>
        </p:txBody>
      </p:sp>
      <p:sp>
        <p:nvSpPr>
          <p:cNvPr id="104" name="TextBox 103"/>
          <p:cNvSpPr txBox="1"/>
          <p:nvPr/>
        </p:nvSpPr>
        <p:spPr>
          <a:xfrm>
            <a:off x="8350378" y="4335462"/>
            <a:ext cx="2057400" cy="849463"/>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FFFFFF"/>
                </a:solidFill>
              </a:rPr>
              <a:t>SharePoint App</a:t>
            </a:r>
          </a:p>
        </p:txBody>
      </p:sp>
    </p:spTree>
    <p:extLst>
      <p:ext uri="{BB962C8B-B14F-4D97-AF65-F5344CB8AC3E}">
        <p14:creationId xmlns:p14="http://schemas.microsoft.com/office/powerpoint/2010/main" val="295989132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95268"/>
          </a:xfrm>
        </p:spPr>
        <p:txBody>
          <a:bodyPr/>
          <a:lstStyle/>
          <a:p>
            <a:r>
              <a:rPr lang="en-US" sz="3600" dirty="0" smtClean="0"/>
              <a:t>It’s time to rethink how we develop for SharePoint</a:t>
            </a:r>
            <a:endParaRPr lang="en-US" sz="3600" dirty="0"/>
          </a:p>
          <a:p>
            <a:pPr marL="914400" lvl="1" indent="-457200">
              <a:buFont typeface="+mj-lt"/>
              <a:buAutoNum type="arabicPeriod"/>
            </a:pPr>
            <a:r>
              <a:rPr lang="en-US" sz="2000" dirty="0"/>
              <a:t>Microsoft wants us to start developing </a:t>
            </a:r>
            <a:r>
              <a:rPr lang="en-US" sz="2000" b="1" dirty="0">
                <a:solidFill>
                  <a:schemeClr val="accent1"/>
                </a:solidFill>
              </a:rPr>
              <a:t>outside of SharePoint</a:t>
            </a:r>
          </a:p>
          <a:p>
            <a:pPr marL="914400" lvl="1" indent="-457200">
              <a:buFont typeface="+mj-lt"/>
              <a:buAutoNum type="arabicPeriod"/>
            </a:pPr>
            <a:r>
              <a:rPr lang="en-US" sz="2000" dirty="0"/>
              <a:t>Instead of trying to protect SharePoint from code running within it, the </a:t>
            </a:r>
            <a:r>
              <a:rPr lang="en-US" sz="2000" b="1" dirty="0">
                <a:solidFill>
                  <a:schemeClr val="accent1"/>
                </a:solidFill>
              </a:rPr>
              <a:t>Client </a:t>
            </a:r>
            <a:r>
              <a:rPr lang="en-US" sz="2000" b="1" dirty="0" smtClean="0">
                <a:solidFill>
                  <a:schemeClr val="accent1"/>
                </a:solidFill>
              </a:rPr>
              <a:t>APIs </a:t>
            </a:r>
            <a:r>
              <a:rPr lang="en-US" sz="2000" b="1" dirty="0">
                <a:solidFill>
                  <a:schemeClr val="accent1"/>
                </a:solidFill>
              </a:rPr>
              <a:t>provide isolation and protection</a:t>
            </a:r>
          </a:p>
          <a:p>
            <a:r>
              <a:rPr lang="en-US" sz="3600" dirty="0"/>
              <a:t>Similar to Facebook and other online service “apps”</a:t>
            </a:r>
          </a:p>
          <a:p>
            <a:r>
              <a:rPr lang="en-US" sz="3600" dirty="0"/>
              <a:t>Code runs in browser or an external web site;</a:t>
            </a:r>
            <a:br>
              <a:rPr lang="en-US" sz="3600" dirty="0"/>
            </a:br>
            <a:r>
              <a:rPr lang="en-US" sz="3600" dirty="0"/>
              <a:t>access SharePoint via Client API’s</a:t>
            </a:r>
          </a:p>
          <a:p>
            <a:r>
              <a:rPr lang="en-US" sz="3600" dirty="0"/>
              <a:t>Works in Office 365 and other hosted services</a:t>
            </a:r>
          </a:p>
          <a:p>
            <a:r>
              <a:rPr lang="en-US" sz="3600" dirty="0" smtClean="0"/>
              <a:t>Better on premises </a:t>
            </a:r>
            <a:r>
              <a:rPr lang="en-US" sz="3600" dirty="0"/>
              <a:t>as well!</a:t>
            </a:r>
            <a:br>
              <a:rPr lang="en-US" sz="3600" dirty="0"/>
            </a:br>
            <a:r>
              <a:rPr lang="en-US" sz="3600" dirty="0"/>
              <a:t>Better stability, upgradability, and c</a:t>
            </a:r>
            <a:r>
              <a:rPr lang="en-US" sz="3600" dirty="0" smtClean="0"/>
              <a:t>ontrol</a:t>
            </a:r>
            <a:endParaRPr lang="en-US" sz="3600" dirty="0"/>
          </a:p>
        </p:txBody>
      </p:sp>
      <p:sp>
        <p:nvSpPr>
          <p:cNvPr id="3" name="Title 2"/>
          <p:cNvSpPr>
            <a:spLocks noGrp="1"/>
          </p:cNvSpPr>
          <p:nvPr>
            <p:ph type="title"/>
          </p:nvPr>
        </p:nvSpPr>
        <p:spPr>
          <a:xfrm>
            <a:off x="274639" y="304325"/>
            <a:ext cx="11889564" cy="917575"/>
          </a:xfrm>
        </p:spPr>
        <p:txBody>
          <a:bodyPr/>
          <a:lstStyle/>
          <a:p>
            <a:r>
              <a:rPr lang="en-US" dirty="0" smtClean="0"/>
              <a:t>Thinking Outside the Box</a:t>
            </a:r>
            <a:endParaRPr lang="en-US" dirty="0"/>
          </a:p>
        </p:txBody>
      </p:sp>
      <p:sp>
        <p:nvSpPr>
          <p:cNvPr id="4" name="Rectangle 3"/>
          <p:cNvSpPr/>
          <p:nvPr/>
        </p:nvSpPr>
        <p:spPr>
          <a:xfrm>
            <a:off x="11018837" y="370203"/>
            <a:ext cx="743018" cy="851697"/>
          </a:xfrm>
          <a:prstGeom prst="rect">
            <a:avLst/>
          </a:prstGeom>
          <a:noFill/>
          <a:ln w="76200">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rgbClr val="50505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8921" y="461327"/>
            <a:ext cx="779930" cy="663596"/>
          </a:xfrm>
          <a:prstGeom prst="rect">
            <a:avLst/>
          </a:prstGeom>
        </p:spPr>
      </p:pic>
      <p:sp>
        <p:nvSpPr>
          <p:cNvPr id="6" name="Left Arrow 5"/>
          <p:cNvSpPr/>
          <p:nvPr/>
        </p:nvSpPr>
        <p:spPr>
          <a:xfrm>
            <a:off x="10673185" y="616878"/>
            <a:ext cx="543018" cy="352495"/>
          </a:xfrm>
          <a:prstGeom prst="lef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34342082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ght Arrow 6"/>
          <p:cNvSpPr/>
          <p:nvPr/>
        </p:nvSpPr>
        <p:spPr>
          <a:xfrm>
            <a:off x="-1" y="1046922"/>
            <a:ext cx="12436475" cy="5116812"/>
          </a:xfrm>
          <a:prstGeom prst="rightArrow">
            <a:avLst>
              <a:gd name="adj1" fmla="val 56868"/>
              <a:gd name="adj2" fmla="val 50000"/>
            </a:avLst>
          </a:prstGeom>
          <a:gradFill flip="none" rotWithShape="1">
            <a:gsLst>
              <a:gs pos="0">
                <a:schemeClr val="accent1">
                  <a:lumMod val="5000"/>
                  <a:lumOff val="95000"/>
                  <a:alpha val="0"/>
                </a:schemeClr>
              </a:gs>
              <a:gs pos="31000">
                <a:schemeClr val="bg1">
                  <a:lumMod val="85000"/>
                  <a:alpha val="55000"/>
                </a:schemeClr>
              </a:gs>
              <a:gs pos="69000">
                <a:schemeClr val="bg1">
                  <a:lumMod val="85000"/>
                  <a:alpha val="42000"/>
                </a:schemeClr>
              </a:gs>
              <a:gs pos="100000">
                <a:schemeClr val="bg1">
                  <a:lumMod val="75000"/>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itle 2"/>
          <p:cNvSpPr>
            <a:spLocks noGrp="1"/>
          </p:cNvSpPr>
          <p:nvPr>
            <p:ph type="title"/>
          </p:nvPr>
        </p:nvSpPr>
        <p:spPr/>
        <p:txBody>
          <a:bodyPr/>
          <a:lstStyle/>
          <a:p>
            <a:r>
              <a:rPr lang="en-US" dirty="0" smtClean="0"/>
              <a:t>Comparing the Models</a:t>
            </a:r>
            <a:endParaRPr lang="en-US" dirty="0"/>
          </a:p>
        </p:txBody>
      </p:sp>
      <p:sp>
        <p:nvSpPr>
          <p:cNvPr id="4" name="Text Placeholder 3"/>
          <p:cNvSpPr>
            <a:spLocks noGrp="1"/>
          </p:cNvSpPr>
          <p:nvPr>
            <p:ph type="body" sz="quarter" idx="10"/>
          </p:nvPr>
        </p:nvSpPr>
        <p:spPr>
          <a:xfrm>
            <a:off x="274639" y="1212849"/>
            <a:ext cx="5486399" cy="6260175"/>
          </a:xfrm>
        </p:spPr>
        <p:txBody>
          <a:bodyPr/>
          <a:lstStyle/>
          <a:p>
            <a:r>
              <a:rPr lang="en-US" u="sng" dirty="0" smtClean="0">
                <a:solidFill>
                  <a:schemeClr val="tx1"/>
                </a:solidFill>
              </a:rPr>
              <a:t>Traditional Solutions</a:t>
            </a:r>
          </a:p>
          <a:p>
            <a:pPr marL="457200" indent="-457200">
              <a:buFont typeface="Arial" panose="020B0604020202020204" pitchFamily="34" charset="0"/>
              <a:buChar char="•"/>
            </a:pPr>
            <a:r>
              <a:rPr lang="en-US" sz="3200" dirty="0" smtClean="0"/>
              <a:t>Server </a:t>
            </a:r>
            <a:r>
              <a:rPr lang="en-US" sz="3200" dirty="0"/>
              <a:t>API</a:t>
            </a:r>
          </a:p>
          <a:p>
            <a:pPr marL="457200" indent="-457200">
              <a:buFont typeface="Arial" panose="020B0604020202020204" pitchFamily="34" charset="0"/>
              <a:buChar char="•"/>
            </a:pPr>
            <a:r>
              <a:rPr lang="en-US" sz="3200" dirty="0"/>
              <a:t>Code runs inside SharePoint (farm level or user code service)</a:t>
            </a:r>
          </a:p>
          <a:p>
            <a:pPr marL="457200" indent="-457200">
              <a:buFont typeface="Arial" panose="020B0604020202020204" pitchFamily="34" charset="0"/>
              <a:buChar char="•"/>
            </a:pPr>
            <a:r>
              <a:rPr lang="en-US" sz="3200" dirty="0"/>
              <a:t>Deploy in Solutions Gallery (Sandbox or Central Admin)</a:t>
            </a:r>
          </a:p>
          <a:p>
            <a:pPr marL="457200" indent="-457200">
              <a:buFont typeface="Arial" panose="020B0604020202020204" pitchFamily="34" charset="0"/>
              <a:buChar char="•"/>
            </a:pPr>
            <a:r>
              <a:rPr lang="en-US" sz="3200" dirty="0"/>
              <a:t>Limited Cloud Support</a:t>
            </a:r>
          </a:p>
          <a:p>
            <a:pPr marL="457200" indent="-457200">
              <a:buFont typeface="Arial" panose="020B0604020202020204" pitchFamily="34" charset="0"/>
              <a:buChar char="•"/>
            </a:pPr>
            <a:r>
              <a:rPr lang="en-US" sz="3200" dirty="0"/>
              <a:t>Run as user or be </a:t>
            </a:r>
            <a:r>
              <a:rPr lang="en-US" dirty="0"/>
              <a:t>omnipotent</a:t>
            </a:r>
          </a:p>
          <a:p>
            <a:endParaRPr lang="en-US" dirty="0"/>
          </a:p>
        </p:txBody>
      </p:sp>
      <p:sp>
        <p:nvSpPr>
          <p:cNvPr id="5" name="Text Placeholder 4"/>
          <p:cNvSpPr>
            <a:spLocks noGrp="1"/>
          </p:cNvSpPr>
          <p:nvPr>
            <p:ph type="body" sz="quarter" idx="11"/>
          </p:nvPr>
        </p:nvSpPr>
        <p:spPr>
          <a:xfrm>
            <a:off x="6675439" y="1212849"/>
            <a:ext cx="5486399" cy="5607689"/>
          </a:xfrm>
        </p:spPr>
        <p:txBody>
          <a:bodyPr/>
          <a:lstStyle/>
          <a:p>
            <a:r>
              <a:rPr lang="en-US" u="sng" dirty="0" smtClean="0">
                <a:solidFill>
                  <a:schemeClr val="tx1"/>
                </a:solidFill>
              </a:rPr>
              <a:t>Modern Solutions</a:t>
            </a:r>
          </a:p>
          <a:p>
            <a:pPr marL="457200" indent="-457200">
              <a:buFont typeface="Arial" panose="020B0604020202020204" pitchFamily="34" charset="0"/>
              <a:buChar char="•"/>
            </a:pPr>
            <a:r>
              <a:rPr lang="en-US" sz="3200" dirty="0"/>
              <a:t>Client API</a:t>
            </a:r>
          </a:p>
          <a:p>
            <a:pPr marL="457200" indent="-457200">
              <a:buFont typeface="Arial" panose="020B0604020202020204" pitchFamily="34" charset="0"/>
              <a:buChar char="•"/>
            </a:pPr>
            <a:r>
              <a:rPr lang="en-US" sz="3200" dirty="0"/>
              <a:t>Code runs outside of SharePoint (browser or external web server)</a:t>
            </a:r>
          </a:p>
          <a:p>
            <a:pPr marL="457200" indent="-457200">
              <a:buFont typeface="Arial" panose="020B0604020202020204" pitchFamily="34" charset="0"/>
              <a:buChar char="•"/>
            </a:pPr>
            <a:r>
              <a:rPr lang="en-US" sz="3200" dirty="0"/>
              <a:t>Deploy via App Catalog</a:t>
            </a:r>
            <a:br>
              <a:rPr lang="en-US" sz="3200" dirty="0"/>
            </a:br>
            <a:r>
              <a:rPr lang="en-US" sz="3200" dirty="0"/>
              <a:t>(Enterprise or Office Store)</a:t>
            </a:r>
          </a:p>
          <a:p>
            <a:pPr marL="457200" indent="-457200">
              <a:buFont typeface="Arial" panose="020B0604020202020204" pitchFamily="34" charset="0"/>
              <a:buChar char="•"/>
            </a:pPr>
            <a:r>
              <a:rPr lang="en-US" sz="3200" dirty="0"/>
              <a:t>Designed for the Cloud</a:t>
            </a:r>
          </a:p>
          <a:p>
            <a:pPr marL="457200" indent="-457200">
              <a:buFont typeface="Arial" panose="020B0604020202020204" pitchFamily="34" charset="0"/>
              <a:buChar char="•"/>
            </a:pPr>
            <a:r>
              <a:rPr lang="en-US" sz="3200" dirty="0"/>
              <a:t>Run with granular App</a:t>
            </a:r>
            <a:br>
              <a:rPr lang="en-US" sz="3200" dirty="0"/>
            </a:br>
            <a:r>
              <a:rPr lang="en-US" sz="3200" dirty="0"/>
              <a:t>Permissions </a:t>
            </a:r>
          </a:p>
        </p:txBody>
      </p:sp>
    </p:spTree>
    <p:extLst>
      <p:ext uri="{BB962C8B-B14F-4D97-AF65-F5344CB8AC3E}">
        <p14:creationId xmlns:p14="http://schemas.microsoft.com/office/powerpoint/2010/main" val="389036049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SharePoint App Model</a:t>
            </a:r>
            <a:endParaRPr lang="en-US" dirty="0"/>
          </a:p>
        </p:txBody>
      </p:sp>
      <p:grpSp>
        <p:nvGrpSpPr>
          <p:cNvPr id="5" name="Group 4"/>
          <p:cNvGrpSpPr/>
          <p:nvPr/>
        </p:nvGrpSpPr>
        <p:grpSpPr>
          <a:xfrm>
            <a:off x="1216294" y="2948646"/>
            <a:ext cx="3893374" cy="2951416"/>
            <a:chOff x="481988" y="1533839"/>
            <a:chExt cx="4876800" cy="3428515"/>
          </a:xfrm>
        </p:grpSpPr>
        <p:sp>
          <p:nvSpPr>
            <p:cNvPr id="6" name="Rectangle 5"/>
            <p:cNvSpPr/>
            <p:nvPr/>
          </p:nvSpPr>
          <p:spPr>
            <a:xfrm>
              <a:off x="481988" y="1533839"/>
              <a:ext cx="4876800" cy="34285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81632" tIns="40817" rIns="81632" bIns="40817" rtlCol="0" anchor="ctr"/>
            <a:lstStyle/>
            <a:p>
              <a:pPr algn="ctr"/>
              <a:endParaRPr lang="en-US" sz="1324">
                <a:solidFill>
                  <a:srgbClr val="FFFFFF"/>
                </a:solidFill>
              </a:endParaRPr>
            </a:p>
          </p:txBody>
        </p:sp>
        <p:grpSp>
          <p:nvGrpSpPr>
            <p:cNvPr id="7" name="Group 6"/>
            <p:cNvGrpSpPr/>
            <p:nvPr/>
          </p:nvGrpSpPr>
          <p:grpSpPr>
            <a:xfrm>
              <a:off x="1425579" y="1838596"/>
              <a:ext cx="2989623" cy="2121797"/>
              <a:chOff x="1676400" y="1371600"/>
              <a:chExt cx="4267200" cy="4038600"/>
            </a:xfrm>
          </p:grpSpPr>
          <p:sp>
            <p:nvSpPr>
              <p:cNvPr id="9" name="Rectangle 8"/>
              <p:cNvSpPr/>
              <p:nvPr/>
            </p:nvSpPr>
            <p:spPr>
              <a:xfrm>
                <a:off x="1676400" y="1371600"/>
                <a:ext cx="19812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FFFF"/>
                    </a:solidFill>
                  </a:rPr>
                  <a:t>Host</a:t>
                </a:r>
                <a:br>
                  <a:rPr lang="en-US" sz="2500" dirty="0">
                    <a:solidFill>
                      <a:srgbClr val="FFFFFF"/>
                    </a:solidFill>
                  </a:rPr>
                </a:br>
                <a:r>
                  <a:rPr lang="en-US" sz="2500" dirty="0">
                    <a:solidFill>
                      <a:srgbClr val="FFFFFF"/>
                    </a:solidFill>
                  </a:rPr>
                  <a:t>Web</a:t>
                </a:r>
              </a:p>
            </p:txBody>
          </p:sp>
          <p:sp>
            <p:nvSpPr>
              <p:cNvPr id="10" name="Rectangle 9"/>
              <p:cNvSpPr/>
              <p:nvPr/>
            </p:nvSpPr>
            <p:spPr>
              <a:xfrm>
                <a:off x="3962400" y="3581400"/>
                <a:ext cx="19812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FFFF"/>
                    </a:solidFill>
                  </a:rPr>
                  <a:t>App Web</a:t>
                </a:r>
              </a:p>
            </p:txBody>
          </p:sp>
          <p:cxnSp>
            <p:nvCxnSpPr>
              <p:cNvPr id="11" name="Elbow Connector 10"/>
              <p:cNvCxnSpPr>
                <a:stCxn id="9" idx="2"/>
                <a:endCxn id="10" idx="1"/>
              </p:cNvCxnSpPr>
              <p:nvPr/>
            </p:nvCxnSpPr>
            <p:spPr>
              <a:xfrm rot="16200000" flipH="1">
                <a:off x="2667000" y="3200400"/>
                <a:ext cx="1295400" cy="1295400"/>
              </a:xfrm>
              <a:prstGeom prst="bentConnector2">
                <a:avLst/>
              </a:prstGeom>
              <a:ln w="76200">
                <a:solidFill>
                  <a:schemeClr val="bg2"/>
                </a:solidFill>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243988" y="4131835"/>
              <a:ext cx="3352800" cy="726795"/>
            </a:xfrm>
            <a:prstGeom prst="rect">
              <a:avLst/>
            </a:prstGeom>
            <a:noFill/>
          </p:spPr>
          <p:txBody>
            <a:bodyPr wrap="square" lIns="81632" tIns="40817" rIns="81632" bIns="40817" rtlCol="0">
              <a:spAutoFit/>
            </a:bodyPr>
            <a:lstStyle/>
            <a:p>
              <a:pPr algn="ctr"/>
              <a:r>
                <a:rPr lang="en-US" sz="1765" b="1" i="1" dirty="0">
                  <a:solidFill>
                    <a:srgbClr val="505050">
                      <a:lumMod val="95000"/>
                      <a:lumOff val="5000"/>
                    </a:srgbClr>
                  </a:solidFill>
                </a:rPr>
                <a:t>SharePoint</a:t>
              </a:r>
              <a:br>
                <a:rPr lang="en-US" sz="1765" b="1" i="1" dirty="0">
                  <a:solidFill>
                    <a:srgbClr val="505050">
                      <a:lumMod val="95000"/>
                      <a:lumOff val="5000"/>
                    </a:srgbClr>
                  </a:solidFill>
                </a:rPr>
              </a:br>
              <a:r>
                <a:rPr lang="en-US" sz="1765" b="1" i="1" dirty="0">
                  <a:solidFill>
                    <a:srgbClr val="505050">
                      <a:lumMod val="95000"/>
                      <a:lumOff val="5000"/>
                    </a:srgbClr>
                  </a:solidFill>
                </a:rPr>
                <a:t>Hosted App</a:t>
              </a:r>
            </a:p>
          </p:txBody>
        </p:sp>
      </p:grpSp>
      <p:grpSp>
        <p:nvGrpSpPr>
          <p:cNvPr id="12" name="Group 11"/>
          <p:cNvGrpSpPr/>
          <p:nvPr/>
        </p:nvGrpSpPr>
        <p:grpSpPr>
          <a:xfrm>
            <a:off x="5309674" y="1962118"/>
            <a:ext cx="4489963" cy="4321741"/>
            <a:chOff x="6273189" y="1533839"/>
            <a:chExt cx="4876800" cy="4694084"/>
          </a:xfrm>
        </p:grpSpPr>
        <p:sp>
          <p:nvSpPr>
            <p:cNvPr id="13" name="TextBox 12"/>
            <p:cNvSpPr txBox="1"/>
            <p:nvPr/>
          </p:nvSpPr>
          <p:spPr>
            <a:xfrm>
              <a:off x="7035189" y="5397406"/>
              <a:ext cx="3352800" cy="679561"/>
            </a:xfrm>
            <a:prstGeom prst="rect">
              <a:avLst/>
            </a:prstGeom>
            <a:noFill/>
          </p:spPr>
          <p:txBody>
            <a:bodyPr wrap="square" lIns="81632" tIns="40817" rIns="81632" bIns="40817" rtlCol="0">
              <a:spAutoFit/>
            </a:bodyPr>
            <a:lstStyle/>
            <a:p>
              <a:pPr algn="ctr"/>
              <a:r>
                <a:rPr lang="en-US" sz="1765" b="1" i="1" dirty="0">
                  <a:solidFill>
                    <a:srgbClr val="505050">
                      <a:lumMod val="95000"/>
                      <a:lumOff val="5000"/>
                    </a:srgbClr>
                  </a:solidFill>
                </a:rPr>
                <a:t>Provider or </a:t>
              </a:r>
            </a:p>
            <a:p>
              <a:pPr algn="ctr"/>
              <a:r>
                <a:rPr lang="en-US" sz="1765" b="1" i="1" dirty="0">
                  <a:solidFill>
                    <a:srgbClr val="505050">
                      <a:lumMod val="95000"/>
                      <a:lumOff val="5000"/>
                    </a:srgbClr>
                  </a:solidFill>
                </a:rPr>
                <a:t>Auto-Hosted App</a:t>
              </a:r>
            </a:p>
          </p:txBody>
        </p:sp>
        <p:grpSp>
          <p:nvGrpSpPr>
            <p:cNvPr id="14" name="Group 13"/>
            <p:cNvGrpSpPr/>
            <p:nvPr/>
          </p:nvGrpSpPr>
          <p:grpSpPr>
            <a:xfrm>
              <a:off x="6628789" y="1838596"/>
              <a:ext cx="4165600" cy="3448781"/>
              <a:chOff x="5257800" y="1524000"/>
              <a:chExt cx="3124200" cy="3449270"/>
            </a:xfrm>
          </p:grpSpPr>
          <p:sp>
            <p:nvSpPr>
              <p:cNvPr id="16" name="Cloud 15"/>
              <p:cNvSpPr/>
              <p:nvPr/>
            </p:nvSpPr>
            <p:spPr>
              <a:xfrm>
                <a:off x="6324600" y="3897702"/>
                <a:ext cx="1421921" cy="750498"/>
              </a:xfrm>
              <a:prstGeom prst="clou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67" dirty="0">
                    <a:solidFill>
                      <a:srgbClr val="00188F"/>
                    </a:solidFill>
                  </a:rPr>
                  <a:t>App</a:t>
                </a:r>
              </a:p>
            </p:txBody>
          </p:sp>
          <p:sp>
            <p:nvSpPr>
              <p:cNvPr id="17" name="TextBox 16"/>
              <p:cNvSpPr txBox="1"/>
              <p:nvPr/>
            </p:nvSpPr>
            <p:spPr>
              <a:xfrm>
                <a:off x="6400800" y="4306669"/>
                <a:ext cx="1981200" cy="666601"/>
              </a:xfrm>
              <a:prstGeom prst="rect">
                <a:avLst/>
              </a:prstGeom>
              <a:noFill/>
            </p:spPr>
            <p:txBody>
              <a:bodyPr wrap="square" rtlCol="0">
                <a:spAutoFit/>
              </a:bodyPr>
              <a:lstStyle/>
              <a:p>
                <a:pPr algn="r"/>
                <a:r>
                  <a:rPr lang="en-US" sz="1324" i="1" dirty="0">
                    <a:solidFill>
                      <a:srgbClr val="505050"/>
                    </a:solidFill>
                  </a:rPr>
                  <a:t>Azure</a:t>
                </a:r>
                <a:br>
                  <a:rPr lang="en-US" sz="1324" i="1" dirty="0">
                    <a:solidFill>
                      <a:srgbClr val="505050"/>
                    </a:solidFill>
                  </a:rPr>
                </a:br>
                <a:r>
                  <a:rPr lang="en-US" sz="1324" i="1" dirty="0">
                    <a:solidFill>
                      <a:srgbClr val="505050"/>
                    </a:solidFill>
                  </a:rPr>
                  <a:t>or other provider</a:t>
                </a:r>
              </a:p>
            </p:txBody>
          </p:sp>
          <p:sp>
            <p:nvSpPr>
              <p:cNvPr id="18" name="Rectangle 17"/>
              <p:cNvSpPr/>
              <p:nvPr/>
            </p:nvSpPr>
            <p:spPr>
              <a:xfrm>
                <a:off x="5257800" y="1524000"/>
                <a:ext cx="1041029" cy="960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FFFF"/>
                    </a:solidFill>
                  </a:rPr>
                  <a:t>Host</a:t>
                </a:r>
                <a:br>
                  <a:rPr lang="en-US" sz="2500" dirty="0">
                    <a:solidFill>
                      <a:srgbClr val="FFFFFF"/>
                    </a:solidFill>
                  </a:rPr>
                </a:br>
                <a:r>
                  <a:rPr lang="en-US" sz="2500" dirty="0">
                    <a:solidFill>
                      <a:srgbClr val="FFFFFF"/>
                    </a:solidFill>
                  </a:rPr>
                  <a:t>Web</a:t>
                </a:r>
              </a:p>
            </p:txBody>
          </p:sp>
          <p:sp>
            <p:nvSpPr>
              <p:cNvPr id="19" name="Rectangle 18"/>
              <p:cNvSpPr/>
              <p:nvPr/>
            </p:nvSpPr>
            <p:spPr>
              <a:xfrm>
                <a:off x="6458988" y="2667000"/>
                <a:ext cx="1041029" cy="960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4" dirty="0">
                    <a:solidFill>
                      <a:srgbClr val="FFFFFF"/>
                    </a:solidFill>
                  </a:rPr>
                  <a:t>App Web</a:t>
                </a:r>
                <a:endParaRPr lang="en-US" sz="1397" dirty="0">
                  <a:solidFill>
                    <a:srgbClr val="FFFFFF"/>
                  </a:solidFill>
                </a:endParaRPr>
              </a:p>
              <a:p>
                <a:pPr algn="ctr"/>
                <a:r>
                  <a:rPr lang="en-US" sz="1397" dirty="0">
                    <a:solidFill>
                      <a:srgbClr val="FFFFFF"/>
                    </a:solidFill>
                  </a:rPr>
                  <a:t>(optional)</a:t>
                </a:r>
              </a:p>
            </p:txBody>
          </p:sp>
          <p:cxnSp>
            <p:nvCxnSpPr>
              <p:cNvPr id="20" name="Elbow Connector 19"/>
              <p:cNvCxnSpPr>
                <a:stCxn id="18" idx="2"/>
                <a:endCxn id="19" idx="1"/>
              </p:cNvCxnSpPr>
              <p:nvPr/>
            </p:nvCxnSpPr>
            <p:spPr>
              <a:xfrm rot="16200000" flipH="1">
                <a:off x="5787389" y="2475875"/>
                <a:ext cx="662525" cy="680673"/>
              </a:xfrm>
              <a:prstGeom prst="bentConnector2">
                <a:avLst/>
              </a:prstGeom>
              <a:ln w="76200">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18" idx="2"/>
                <a:endCxn id="16" idx="2"/>
              </p:cNvCxnSpPr>
              <p:nvPr/>
            </p:nvCxnSpPr>
            <p:spPr>
              <a:xfrm rot="16200000" flipH="1">
                <a:off x="5159663" y="3103602"/>
                <a:ext cx="1788001" cy="550696"/>
              </a:xfrm>
              <a:prstGeom prst="bentConnector2">
                <a:avLst/>
              </a:prstGeom>
              <a:ln w="76200">
                <a:solidFill>
                  <a:schemeClr val="bg2"/>
                </a:solidFill>
                <a:tailEnd type="arrow"/>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6273189" y="1533839"/>
              <a:ext cx="4876800" cy="46940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81632" tIns="40817" rIns="81632" bIns="40817" rtlCol="0" anchor="ctr"/>
            <a:lstStyle/>
            <a:p>
              <a:pPr algn="ctr"/>
              <a:endParaRPr lang="en-US" sz="1324">
                <a:solidFill>
                  <a:srgbClr val="FFFFFF"/>
                </a:solidFill>
              </a:endParaRPr>
            </a:p>
          </p:txBody>
        </p:sp>
      </p:grpSp>
      <p:grpSp>
        <p:nvGrpSpPr>
          <p:cNvPr id="22" name="Group 21"/>
          <p:cNvGrpSpPr/>
          <p:nvPr/>
        </p:nvGrpSpPr>
        <p:grpSpPr>
          <a:xfrm>
            <a:off x="2949040" y="1761145"/>
            <a:ext cx="2688026" cy="1791370"/>
            <a:chOff x="2857037" y="1205193"/>
            <a:chExt cx="2678186" cy="1969770"/>
          </a:xfrm>
        </p:grpSpPr>
        <p:cxnSp>
          <p:nvCxnSpPr>
            <p:cNvPr id="23" name="Straight Arrow Connector 22"/>
            <p:cNvCxnSpPr/>
            <p:nvPr/>
          </p:nvCxnSpPr>
          <p:spPr>
            <a:xfrm flipH="1">
              <a:off x="2857037" y="1978683"/>
              <a:ext cx="1287017" cy="109125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880931" y="1205193"/>
              <a:ext cx="1104986" cy="1969770"/>
            </a:xfrm>
            <a:prstGeom prst="rect">
              <a:avLst/>
            </a:prstGeom>
            <a:noFill/>
          </p:spPr>
          <p:txBody>
            <a:bodyPr wrap="square" rtlCol="0">
              <a:spAutoFit/>
            </a:bodyPr>
            <a:lstStyle/>
            <a:p>
              <a:pPr algn="ctr"/>
              <a:r>
                <a:rPr lang="en-US" dirty="0" smtClean="0">
                  <a:solidFill>
                    <a:srgbClr val="505050"/>
                  </a:solidFill>
                </a:rPr>
                <a:t>App is installed here</a:t>
              </a:r>
              <a:endParaRPr lang="en-US" dirty="0">
                <a:solidFill>
                  <a:srgbClr val="505050"/>
                </a:solidFill>
              </a:endParaRPr>
            </a:p>
          </p:txBody>
        </p:sp>
        <p:cxnSp>
          <p:nvCxnSpPr>
            <p:cNvPr id="25" name="Straight Arrow Connector 24"/>
            <p:cNvCxnSpPr>
              <a:endCxn id="18" idx="1"/>
            </p:cNvCxnSpPr>
            <p:nvPr/>
          </p:nvCxnSpPr>
          <p:spPr>
            <a:xfrm>
              <a:off x="4899529" y="1941166"/>
              <a:ext cx="635694" cy="2798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4171600" y="3307900"/>
            <a:ext cx="2969997" cy="1325990"/>
            <a:chOff x="3849314" y="2992639"/>
            <a:chExt cx="3460779" cy="1355478"/>
          </a:xfrm>
        </p:grpSpPr>
        <p:sp>
          <p:nvSpPr>
            <p:cNvPr id="27" name="TextBox 26"/>
            <p:cNvSpPr txBox="1"/>
            <p:nvPr/>
          </p:nvSpPr>
          <p:spPr>
            <a:xfrm>
              <a:off x="4080095" y="2992639"/>
              <a:ext cx="1104987" cy="1231106"/>
            </a:xfrm>
            <a:prstGeom prst="rect">
              <a:avLst/>
            </a:prstGeom>
            <a:noFill/>
          </p:spPr>
          <p:txBody>
            <a:bodyPr wrap="square" rtlCol="0">
              <a:spAutoFit/>
            </a:bodyPr>
            <a:lstStyle/>
            <a:p>
              <a:pPr algn="ctr"/>
              <a:r>
                <a:rPr lang="en-US" dirty="0" smtClean="0">
                  <a:solidFill>
                    <a:srgbClr val="505050"/>
                  </a:solidFill>
                </a:rPr>
                <a:t>App runs here</a:t>
              </a:r>
              <a:endParaRPr lang="en-US" dirty="0">
                <a:solidFill>
                  <a:srgbClr val="505050"/>
                </a:solidFill>
              </a:endParaRPr>
            </a:p>
          </p:txBody>
        </p:sp>
        <p:cxnSp>
          <p:nvCxnSpPr>
            <p:cNvPr id="28" name="Straight Arrow Connector 27"/>
            <p:cNvCxnSpPr/>
            <p:nvPr/>
          </p:nvCxnSpPr>
          <p:spPr>
            <a:xfrm flipH="1">
              <a:off x="3849314" y="3607710"/>
              <a:ext cx="444326" cy="4570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4957884" y="3161431"/>
              <a:ext cx="2352209" cy="4462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003815" y="3593687"/>
              <a:ext cx="2306278" cy="754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77007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Browser Based Isolation</a:t>
            </a:r>
            <a:endParaRPr lang="en-US" dirty="0"/>
          </a:p>
        </p:txBody>
      </p:sp>
      <p:grpSp>
        <p:nvGrpSpPr>
          <p:cNvPr id="17" name="Group 16"/>
          <p:cNvGrpSpPr/>
          <p:nvPr/>
        </p:nvGrpSpPr>
        <p:grpSpPr>
          <a:xfrm>
            <a:off x="503237" y="1516062"/>
            <a:ext cx="11278393" cy="4061618"/>
            <a:chOff x="350044" y="1950244"/>
            <a:chExt cx="8158163" cy="2636796"/>
          </a:xfrm>
        </p:grpSpPr>
        <p:sp>
          <p:nvSpPr>
            <p:cNvPr id="4" name="Rectangle 3"/>
            <p:cNvSpPr/>
            <p:nvPr/>
          </p:nvSpPr>
          <p:spPr>
            <a:xfrm>
              <a:off x="350044" y="1950244"/>
              <a:ext cx="8158163" cy="805304"/>
            </a:xfrm>
            <a:prstGeom prst="rect">
              <a:avLst/>
            </a:prstGeom>
            <a:solidFill>
              <a:schemeClr val="bg2">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 name="Rectangle 4"/>
            <p:cNvSpPr/>
            <p:nvPr/>
          </p:nvSpPr>
          <p:spPr>
            <a:xfrm>
              <a:off x="350044" y="2814240"/>
              <a:ext cx="8158163" cy="805304"/>
            </a:xfrm>
            <a:prstGeom prst="rect">
              <a:avLst/>
            </a:prstGeom>
            <a:solidFill>
              <a:schemeClr val="bg2">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Rectangle 5"/>
            <p:cNvSpPr/>
            <p:nvPr/>
          </p:nvSpPr>
          <p:spPr>
            <a:xfrm>
              <a:off x="350044" y="3678236"/>
              <a:ext cx="8158163" cy="870591"/>
            </a:xfrm>
            <a:prstGeom prst="rect">
              <a:avLst/>
            </a:prstGeom>
            <a:solidFill>
              <a:schemeClr val="bg2">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7" name="Group 6"/>
            <p:cNvGrpSpPr/>
            <p:nvPr/>
          </p:nvGrpSpPr>
          <p:grpSpPr>
            <a:xfrm>
              <a:off x="685801" y="2000454"/>
              <a:ext cx="3124200" cy="2586586"/>
              <a:chOff x="5257800" y="1524000"/>
              <a:chExt cx="3124200" cy="3449270"/>
            </a:xfrm>
          </p:grpSpPr>
          <p:sp>
            <p:nvSpPr>
              <p:cNvPr id="8" name="Cloud 7"/>
              <p:cNvSpPr/>
              <p:nvPr/>
            </p:nvSpPr>
            <p:spPr>
              <a:xfrm>
                <a:off x="6324600" y="3897702"/>
                <a:ext cx="1421921" cy="750498"/>
              </a:xfrm>
              <a:prstGeom prst="cloud">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188F"/>
                    </a:solidFill>
                  </a:rPr>
                  <a:t>App</a:t>
                </a:r>
              </a:p>
            </p:txBody>
          </p:sp>
          <p:sp>
            <p:nvSpPr>
              <p:cNvPr id="9" name="TextBox 8"/>
              <p:cNvSpPr txBox="1"/>
              <p:nvPr/>
            </p:nvSpPr>
            <p:spPr>
              <a:xfrm>
                <a:off x="6400800" y="4306669"/>
                <a:ext cx="1981200" cy="666601"/>
              </a:xfrm>
              <a:prstGeom prst="rect">
                <a:avLst/>
              </a:prstGeom>
              <a:noFill/>
            </p:spPr>
            <p:txBody>
              <a:bodyPr wrap="square" rtlCol="0">
                <a:spAutoFit/>
              </a:bodyPr>
              <a:lstStyle/>
              <a:p>
                <a:pPr algn="r"/>
                <a:r>
                  <a:rPr lang="en-US" sz="1324" i="1" dirty="0">
                    <a:solidFill>
                      <a:srgbClr val="505050"/>
                    </a:solidFill>
                  </a:rPr>
                  <a:t>Azure</a:t>
                </a:r>
                <a:br>
                  <a:rPr lang="en-US" sz="1324" i="1" dirty="0">
                    <a:solidFill>
                      <a:srgbClr val="505050"/>
                    </a:solidFill>
                  </a:rPr>
                </a:br>
                <a:r>
                  <a:rPr lang="en-US" sz="1324" i="1" dirty="0">
                    <a:solidFill>
                      <a:srgbClr val="505050"/>
                    </a:solidFill>
                  </a:rPr>
                  <a:t>or other provider</a:t>
                </a:r>
              </a:p>
            </p:txBody>
          </p:sp>
          <p:sp>
            <p:nvSpPr>
              <p:cNvPr id="10" name="Rectangle 9"/>
              <p:cNvSpPr/>
              <p:nvPr/>
            </p:nvSpPr>
            <p:spPr>
              <a:xfrm>
                <a:off x="5257800" y="1524000"/>
                <a:ext cx="1041029" cy="960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FFFF"/>
                    </a:solidFill>
                  </a:rPr>
                  <a:t>Host</a:t>
                </a:r>
                <a:br>
                  <a:rPr lang="en-US" sz="2500" dirty="0">
                    <a:solidFill>
                      <a:srgbClr val="FFFFFF"/>
                    </a:solidFill>
                  </a:rPr>
                </a:br>
                <a:r>
                  <a:rPr lang="en-US" sz="2500" dirty="0">
                    <a:solidFill>
                      <a:srgbClr val="FFFFFF"/>
                    </a:solidFill>
                  </a:rPr>
                  <a:t>Web</a:t>
                </a:r>
              </a:p>
            </p:txBody>
          </p:sp>
          <p:sp>
            <p:nvSpPr>
              <p:cNvPr id="11" name="Rectangle 10"/>
              <p:cNvSpPr/>
              <p:nvPr/>
            </p:nvSpPr>
            <p:spPr>
              <a:xfrm>
                <a:off x="6458988" y="2667000"/>
                <a:ext cx="1041029" cy="960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24" dirty="0">
                    <a:solidFill>
                      <a:srgbClr val="FFFFFF"/>
                    </a:solidFill>
                  </a:rPr>
                  <a:t>App Web</a:t>
                </a:r>
                <a:endParaRPr lang="en-US" sz="1397" dirty="0">
                  <a:solidFill>
                    <a:srgbClr val="FFFFFF"/>
                  </a:solidFill>
                </a:endParaRPr>
              </a:p>
              <a:p>
                <a:pPr algn="ctr"/>
                <a:r>
                  <a:rPr lang="en-US" sz="1397" dirty="0">
                    <a:solidFill>
                      <a:srgbClr val="FFFFFF"/>
                    </a:solidFill>
                  </a:rPr>
                  <a:t>(optional)</a:t>
                </a:r>
              </a:p>
            </p:txBody>
          </p:sp>
          <p:cxnSp>
            <p:nvCxnSpPr>
              <p:cNvPr id="12" name="Elbow Connector 11"/>
              <p:cNvCxnSpPr>
                <a:stCxn id="10" idx="2"/>
                <a:endCxn id="11" idx="1"/>
              </p:cNvCxnSpPr>
              <p:nvPr/>
            </p:nvCxnSpPr>
            <p:spPr>
              <a:xfrm rot="16200000" flipH="1">
                <a:off x="5787389" y="2475875"/>
                <a:ext cx="662525" cy="680673"/>
              </a:xfrm>
              <a:prstGeom prst="bentConnector2">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10" idx="2"/>
                <a:endCxn id="8" idx="2"/>
              </p:cNvCxnSpPr>
              <p:nvPr/>
            </p:nvCxnSpPr>
            <p:spPr>
              <a:xfrm rot="16200000" flipH="1">
                <a:off x="5159663" y="3103602"/>
                <a:ext cx="1788001" cy="550696"/>
              </a:xfrm>
              <a:prstGeom prst="bentConnector2">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4321970" y="2228344"/>
              <a:ext cx="3043707" cy="293284"/>
            </a:xfrm>
            <a:prstGeom prst="rect">
              <a:avLst/>
            </a:prstGeom>
            <a:noFill/>
          </p:spPr>
          <p:txBody>
            <a:bodyPr wrap="none" lIns="81632" tIns="40817" rIns="81632" bIns="40817" rtlCol="0">
              <a:spAutoFit/>
            </a:bodyPr>
            <a:lstStyle/>
            <a:p>
              <a:r>
                <a:rPr lang="en-US" sz="2400" u="sng" dirty="0">
                  <a:solidFill>
                    <a:srgbClr val="505050"/>
                  </a:solidFill>
                </a:rPr>
                <a:t>http://myserver/sites/myweb/</a:t>
              </a:r>
            </a:p>
          </p:txBody>
        </p:sp>
        <p:sp>
          <p:nvSpPr>
            <p:cNvPr id="15" name="TextBox 14"/>
            <p:cNvSpPr txBox="1"/>
            <p:nvPr/>
          </p:nvSpPr>
          <p:spPr>
            <a:xfrm>
              <a:off x="4321969" y="3085359"/>
              <a:ext cx="3127702" cy="293284"/>
            </a:xfrm>
            <a:prstGeom prst="rect">
              <a:avLst/>
            </a:prstGeom>
            <a:noFill/>
          </p:spPr>
          <p:txBody>
            <a:bodyPr wrap="none" lIns="81632" tIns="40817" rIns="81632" bIns="40817" rtlCol="0">
              <a:spAutoFit/>
            </a:bodyPr>
            <a:lstStyle/>
            <a:p>
              <a:r>
                <a:rPr lang="en-US" sz="2400" u="sng" dirty="0">
                  <a:solidFill>
                    <a:srgbClr val="505050"/>
                  </a:solidFill>
                </a:rPr>
                <a:t>http://app12345/sites/myweb/</a:t>
              </a:r>
            </a:p>
          </p:txBody>
        </p:sp>
        <p:sp>
          <p:nvSpPr>
            <p:cNvPr id="16" name="TextBox 15"/>
            <p:cNvSpPr txBox="1"/>
            <p:nvPr/>
          </p:nvSpPr>
          <p:spPr>
            <a:xfrm>
              <a:off x="4321969" y="3981999"/>
              <a:ext cx="3165271" cy="293284"/>
            </a:xfrm>
            <a:prstGeom prst="rect">
              <a:avLst/>
            </a:prstGeom>
            <a:noFill/>
          </p:spPr>
          <p:txBody>
            <a:bodyPr wrap="none" lIns="81632" tIns="40817" rIns="81632" bIns="40817" rtlCol="0">
              <a:spAutoFit/>
            </a:bodyPr>
            <a:lstStyle/>
            <a:p>
              <a:r>
                <a:rPr lang="en-US" sz="2400" u="sng" dirty="0">
                  <a:solidFill>
                    <a:srgbClr val="505050"/>
                  </a:solidFill>
                </a:rPr>
                <a:t>http://whatevs.com/somepath/</a:t>
              </a:r>
            </a:p>
          </p:txBody>
        </p:sp>
      </p:grpSp>
      <p:sp>
        <p:nvSpPr>
          <p:cNvPr id="18" name="TextBox 17"/>
          <p:cNvSpPr txBox="1"/>
          <p:nvPr/>
        </p:nvSpPr>
        <p:spPr>
          <a:xfrm>
            <a:off x="5447843" y="5577680"/>
            <a:ext cx="5419306" cy="1196166"/>
          </a:xfrm>
          <a:prstGeom prst="rect">
            <a:avLst/>
          </a:prstGeom>
          <a:noFill/>
        </p:spPr>
        <p:txBody>
          <a:bodyPr wrap="square" lIns="108843" tIns="54422" rIns="108843" bIns="54422" rtlCol="0">
            <a:spAutoFit/>
          </a:bodyPr>
          <a:lstStyle/>
          <a:p>
            <a:pPr algn="ctr"/>
            <a:r>
              <a:rPr lang="en-US" sz="2353" b="1" i="1" dirty="0">
                <a:solidFill>
                  <a:srgbClr val="505050"/>
                </a:solidFill>
              </a:rPr>
              <a:t>Different domain names leverage browsers’ same-origin </a:t>
            </a:r>
            <a:r>
              <a:rPr lang="en-US" sz="2353" b="1" i="1" dirty="0" smtClean="0">
                <a:solidFill>
                  <a:srgbClr val="505050"/>
                </a:solidFill>
              </a:rPr>
              <a:t>policy</a:t>
            </a:r>
            <a:br>
              <a:rPr lang="en-US" sz="2353" b="1" i="1" dirty="0" smtClean="0">
                <a:solidFill>
                  <a:srgbClr val="505050"/>
                </a:solidFill>
              </a:rPr>
            </a:br>
            <a:r>
              <a:rPr lang="en-US" sz="2353" b="1" i="1" dirty="0" smtClean="0">
                <a:solidFill>
                  <a:srgbClr val="505050"/>
                </a:solidFill>
              </a:rPr>
              <a:t>for isolation</a:t>
            </a:r>
            <a:endParaRPr lang="en-US" sz="2353" b="1" i="1" dirty="0">
              <a:solidFill>
                <a:srgbClr val="505050"/>
              </a:solidFill>
            </a:endParaRPr>
          </a:p>
        </p:txBody>
      </p:sp>
    </p:spTree>
    <p:extLst>
      <p:ext uri="{BB962C8B-B14F-4D97-AF65-F5344CB8AC3E}">
        <p14:creationId xmlns:p14="http://schemas.microsoft.com/office/powerpoint/2010/main" val="213279974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6"/>
          <p:cNvSpPr/>
          <p:nvPr/>
        </p:nvSpPr>
        <p:spPr>
          <a:xfrm>
            <a:off x="6464230" y="0"/>
            <a:ext cx="5010150" cy="6994525"/>
          </a:xfrm>
          <a:prstGeom prst="downArrow">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rgbClr val="505050"/>
              </a:solidFill>
            </a:endParaRPr>
          </a:p>
        </p:txBody>
      </p:sp>
      <p:sp>
        <p:nvSpPr>
          <p:cNvPr id="8" name="Down Arrow 7"/>
          <p:cNvSpPr/>
          <p:nvPr/>
        </p:nvSpPr>
        <p:spPr>
          <a:xfrm rot="10800000">
            <a:off x="199222" y="-3"/>
            <a:ext cx="5010150" cy="6994525"/>
          </a:xfrm>
          <a:prstGeom prst="downArrow">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rgbClr val="505050"/>
              </a:solidFill>
            </a:endParaRPr>
          </a:p>
        </p:txBody>
      </p:sp>
      <p:sp>
        <p:nvSpPr>
          <p:cNvPr id="4" name="Title 3"/>
          <p:cNvSpPr>
            <a:spLocks noGrp="1"/>
          </p:cNvSpPr>
          <p:nvPr>
            <p:ph type="title"/>
          </p:nvPr>
        </p:nvSpPr>
        <p:spPr/>
        <p:txBody>
          <a:bodyPr/>
          <a:lstStyle/>
          <a:p>
            <a:r>
              <a:rPr lang="en-US" dirty="0" smtClean="0"/>
              <a:t>The App Model Today</a:t>
            </a:r>
            <a:endParaRPr lang="en-US" dirty="0"/>
          </a:p>
        </p:txBody>
      </p:sp>
      <p:sp>
        <p:nvSpPr>
          <p:cNvPr id="5" name="Text Placeholder 4"/>
          <p:cNvSpPr>
            <a:spLocks noGrp="1"/>
          </p:cNvSpPr>
          <p:nvPr>
            <p:ph type="body" sz="quarter" idx="10"/>
          </p:nvPr>
        </p:nvSpPr>
        <p:spPr>
          <a:xfrm>
            <a:off x="274639" y="1209262"/>
            <a:ext cx="5638798" cy="5509200"/>
          </a:xfrm>
        </p:spPr>
        <p:txBody>
          <a:bodyPr/>
          <a:lstStyle/>
          <a:p>
            <a:r>
              <a:rPr lang="en-US" sz="2400" dirty="0" smtClean="0"/>
              <a:t>Works in SharePoint 2013 or Office 365</a:t>
            </a:r>
          </a:p>
          <a:p>
            <a:pPr lvl="1"/>
            <a:r>
              <a:rPr lang="en-US" sz="1800" dirty="0"/>
              <a:t>Multi-tenant friendly</a:t>
            </a:r>
          </a:p>
          <a:p>
            <a:pPr lvl="1"/>
            <a:r>
              <a:rPr lang="en-US" sz="1800" dirty="0"/>
              <a:t>One solution for cloud and on-premises</a:t>
            </a:r>
          </a:p>
          <a:p>
            <a:r>
              <a:rPr lang="en-US" sz="2400" dirty="0" smtClean="0"/>
              <a:t>Complete </a:t>
            </a:r>
            <a:r>
              <a:rPr lang="en-US" sz="2400" dirty="0"/>
              <a:t>isolation</a:t>
            </a:r>
          </a:p>
          <a:p>
            <a:pPr lvl="1"/>
            <a:r>
              <a:rPr lang="en-US" sz="1800" dirty="0"/>
              <a:t>Apps can’t interfere with </a:t>
            </a:r>
            <a:r>
              <a:rPr lang="en-US" sz="1800" dirty="0" smtClean="0"/>
              <a:t>SharePoint</a:t>
            </a:r>
            <a:endParaRPr lang="en-US" sz="1800" dirty="0"/>
          </a:p>
          <a:p>
            <a:pPr lvl="1"/>
            <a:r>
              <a:rPr lang="en-US" sz="1800" dirty="0"/>
              <a:t>Apps can’t interfere with other apps</a:t>
            </a:r>
          </a:p>
          <a:p>
            <a:pPr lvl="1"/>
            <a:r>
              <a:rPr lang="en-US" sz="1800" dirty="0"/>
              <a:t>Apps have granular permissions – </a:t>
            </a:r>
            <a:r>
              <a:rPr lang="en-US" sz="1800" dirty="0" smtClean="0"/>
              <a:t>the safe way to elevate permissions</a:t>
            </a:r>
            <a:endParaRPr lang="en-US" sz="1800" dirty="0"/>
          </a:p>
          <a:p>
            <a:r>
              <a:rPr lang="en-US" sz="2400" dirty="0"/>
              <a:t>Central distribution</a:t>
            </a:r>
          </a:p>
          <a:p>
            <a:pPr lvl="1"/>
            <a:r>
              <a:rPr lang="en-US" sz="1800" dirty="0"/>
              <a:t>Vet and control apps</a:t>
            </a:r>
          </a:p>
          <a:p>
            <a:r>
              <a:rPr lang="en-US" sz="2400" dirty="0"/>
              <a:t>No more messes</a:t>
            </a:r>
          </a:p>
          <a:p>
            <a:pPr lvl="1"/>
            <a:r>
              <a:rPr lang="en-US" sz="1800" dirty="0"/>
              <a:t>The system can clean remove an app completely</a:t>
            </a:r>
          </a:p>
          <a:p>
            <a:pPr lvl="1"/>
            <a:r>
              <a:rPr lang="en-US" sz="1800" dirty="0"/>
              <a:t>App isolation should make upgrades easier</a:t>
            </a:r>
          </a:p>
          <a:p>
            <a:pPr marL="0" indent="0">
              <a:buNone/>
            </a:pPr>
            <a:endParaRPr lang="en-US" sz="3200" dirty="0"/>
          </a:p>
        </p:txBody>
      </p:sp>
      <p:sp>
        <p:nvSpPr>
          <p:cNvPr id="6" name="Text Placeholder 5"/>
          <p:cNvSpPr>
            <a:spLocks noGrp="1"/>
          </p:cNvSpPr>
          <p:nvPr>
            <p:ph type="body" sz="quarter" idx="11"/>
          </p:nvPr>
        </p:nvSpPr>
        <p:spPr>
          <a:xfrm>
            <a:off x="6675439" y="1209262"/>
            <a:ext cx="5486399" cy="5232202"/>
          </a:xfrm>
        </p:spPr>
        <p:txBody>
          <a:bodyPr/>
          <a:lstStyle/>
          <a:p>
            <a:r>
              <a:rPr lang="en-US" sz="2400" dirty="0"/>
              <a:t>Version 1 Challenges</a:t>
            </a:r>
          </a:p>
          <a:p>
            <a:pPr lvl="1"/>
            <a:r>
              <a:rPr lang="en-US" sz="1800" dirty="0"/>
              <a:t>Limited functionality</a:t>
            </a:r>
          </a:p>
          <a:p>
            <a:pPr lvl="2"/>
            <a:r>
              <a:rPr lang="en-US" sz="1600" dirty="0"/>
              <a:t>Can’t change host web page (e.g. branding)</a:t>
            </a:r>
          </a:p>
          <a:p>
            <a:pPr lvl="2"/>
            <a:r>
              <a:rPr lang="en-US" sz="1600" dirty="0"/>
              <a:t>Client API’s much better but not complete</a:t>
            </a:r>
          </a:p>
          <a:p>
            <a:pPr lvl="1"/>
            <a:r>
              <a:rPr lang="en-US" sz="1800" dirty="0" smtClean="0"/>
              <a:t>No </a:t>
            </a:r>
            <a:r>
              <a:rPr lang="en-US" sz="1800" dirty="0"/>
              <a:t>auto-hosted apps on </a:t>
            </a:r>
            <a:r>
              <a:rPr lang="en-US" sz="1800" dirty="0" smtClean="0"/>
              <a:t>premises </a:t>
            </a:r>
            <a:r>
              <a:rPr lang="en-US" sz="1800" dirty="0"/>
              <a:t>or in Store</a:t>
            </a:r>
          </a:p>
          <a:p>
            <a:pPr lvl="1"/>
            <a:r>
              <a:rPr lang="en-US" sz="1800" dirty="0" smtClean="0"/>
              <a:t>Can’t </a:t>
            </a:r>
            <a:r>
              <a:rPr lang="en-US" sz="1800" dirty="0"/>
              <a:t>be provisioned in site templates</a:t>
            </a:r>
          </a:p>
          <a:p>
            <a:r>
              <a:rPr lang="en-US" sz="2400" dirty="0" smtClean="0"/>
              <a:t>Apps are </a:t>
            </a:r>
            <a:r>
              <a:rPr lang="en-US" sz="2400" dirty="0"/>
              <a:t>restricted</a:t>
            </a:r>
          </a:p>
          <a:p>
            <a:pPr lvl="1"/>
            <a:r>
              <a:rPr lang="en-US" sz="1800" dirty="0" smtClean="0"/>
              <a:t>Can’t </a:t>
            </a:r>
            <a:r>
              <a:rPr lang="en-US" sz="1800" dirty="0"/>
              <a:t>take advantage of server APIs</a:t>
            </a:r>
          </a:p>
          <a:p>
            <a:pPr lvl="1"/>
            <a:r>
              <a:rPr lang="en-US" sz="1800" dirty="0"/>
              <a:t>More difficult to interact with other apps</a:t>
            </a:r>
          </a:p>
          <a:p>
            <a:pPr lvl="1"/>
            <a:r>
              <a:rPr lang="en-US" sz="1800" dirty="0"/>
              <a:t>Can’t elevate privileges –</a:t>
            </a:r>
            <a:br>
              <a:rPr lang="en-US" sz="1800" dirty="0"/>
            </a:br>
            <a:r>
              <a:rPr lang="en-US" sz="1800" dirty="0"/>
              <a:t>no more omnipotent code</a:t>
            </a:r>
          </a:p>
          <a:p>
            <a:r>
              <a:rPr lang="en-US" sz="2400" dirty="0"/>
              <a:t>Central distribution</a:t>
            </a:r>
          </a:p>
          <a:p>
            <a:pPr lvl="1"/>
            <a:r>
              <a:rPr lang="en-US" sz="1800" dirty="0"/>
              <a:t>Need to configure, host apps</a:t>
            </a:r>
          </a:p>
          <a:p>
            <a:r>
              <a:rPr lang="en-US" sz="2400" dirty="0" smtClean="0"/>
              <a:t>Most existing solutions </a:t>
            </a:r>
            <a:r>
              <a:rPr lang="en-US" sz="2400" dirty="0"/>
              <a:t>need to be </a:t>
            </a:r>
            <a:r>
              <a:rPr lang="en-US" sz="2400" dirty="0" smtClean="0"/>
              <a:t>rewritten</a:t>
            </a:r>
            <a:endParaRPr lang="en-US" sz="2400" dirty="0"/>
          </a:p>
        </p:txBody>
      </p:sp>
    </p:spTree>
    <p:extLst>
      <p:ext uri="{BB962C8B-B14F-4D97-AF65-F5344CB8AC3E}">
        <p14:creationId xmlns:p14="http://schemas.microsoft.com/office/powerpoint/2010/main" val="10500687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2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C512731D-0F48-4AA2-A927-5982C9F4F815}"/>
</file>

<file path=docProps/app.xml><?xml version="1.0" encoding="utf-8"?>
<Properties xmlns="http://schemas.openxmlformats.org/officeDocument/2006/extended-properties" xmlns:vt="http://schemas.openxmlformats.org/officeDocument/2006/docPropsVTypes">
  <Template>SharePoint_Conference_2014_Dev_Template</Template>
  <TotalTime>9</TotalTime>
  <Words>1993</Words>
  <Application>Microsoft Office PowerPoint</Application>
  <PresentationFormat>Custom</PresentationFormat>
  <Paragraphs>269</Paragraphs>
  <Slides>31</Slides>
  <Notes>8</Notes>
  <HiddenSlides>0</HiddenSlides>
  <MMClips>7</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31</vt:i4>
      </vt:variant>
    </vt:vector>
  </HeadingPairs>
  <TitlesOfParts>
    <vt:vector size="40" baseType="lpstr">
      <vt:lpstr>Arial</vt:lpstr>
      <vt:lpstr>Calibri</vt:lpstr>
      <vt:lpstr>Consolas</vt:lpstr>
      <vt:lpstr>Segoe UI</vt:lpstr>
      <vt:lpstr>Segoe UI Light</vt:lpstr>
      <vt:lpstr>Wingdings</vt:lpstr>
      <vt:lpstr>5-30499_SPC_2014_Dev_Template_16x9</vt:lpstr>
      <vt:lpstr>1_5-30499_SPC_2014_Dev_Template_16x9</vt:lpstr>
      <vt:lpstr>2_5-30499_SPC_2014_Dev_Template_16x9</vt:lpstr>
      <vt:lpstr>PowerPoint Presentation</vt:lpstr>
      <vt:lpstr>Developing future-focused,  on-premises solutions</vt:lpstr>
      <vt:lpstr>SharePoint development today is like MS-DOS development was in 1981.</vt:lpstr>
      <vt:lpstr>PowerPoint Presentation</vt:lpstr>
      <vt:lpstr>Thinking Outside the Box</vt:lpstr>
      <vt:lpstr>Comparing the Models</vt:lpstr>
      <vt:lpstr>The SharePoint App Model</vt:lpstr>
      <vt:lpstr>Browser Based Isolation</vt:lpstr>
      <vt:lpstr>The App Model Today</vt:lpstr>
      <vt:lpstr>Develop Outside the Box</vt:lpstr>
      <vt:lpstr>Real World Scenario IT Issues Dashboard</vt:lpstr>
      <vt:lpstr>Demo</vt:lpstr>
      <vt:lpstr>PowerPoint Presentation</vt:lpstr>
      <vt:lpstr>PowerPoint Presentation</vt:lpstr>
      <vt:lpstr>Develop Outside the Box</vt:lpstr>
      <vt:lpstr>Demo</vt:lpstr>
      <vt:lpstr>PowerPoint Presentation</vt:lpstr>
      <vt:lpstr>PowerPoint Presentation</vt:lpstr>
      <vt:lpstr>Site Provisioning Web Part</vt:lpstr>
      <vt:lpstr>Demo</vt:lpstr>
      <vt:lpstr>PowerPoint Presentation</vt:lpstr>
      <vt:lpstr>PowerPoint Presentation</vt:lpstr>
      <vt:lpstr>Location Mapping Web Part</vt:lpstr>
      <vt:lpstr>Demo</vt:lpstr>
      <vt:lpstr>PowerPoint Presentation</vt:lpstr>
      <vt:lpstr>Workflow Manager</vt:lpstr>
      <vt:lpstr>Microsoft Moved the Cheese</vt:lpstr>
      <vt:lpstr>Related Sessions</vt:lpstr>
      <vt:lpstr>Resources and Call to Action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future-focused, on-premises solutions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2014-03-04T13:29:13Z</dcterms:created>
  <dcterms:modified xsi:type="dcterms:W3CDTF">2014-03-05T02:57:44Z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