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65"/>
  </p:notesMasterIdLst>
  <p:handoutMasterIdLst>
    <p:handoutMasterId r:id="rId66"/>
  </p:handout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4" r:id="rId63"/>
    <p:sldId id="313" r:id="rId64"/>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7F3AFE94-3730-439D-9D34-C4253C3ECD19}">
          <p14:sldIdLst>
            <p14:sldId id="256"/>
            <p14:sldId id="257"/>
            <p14:sldId id="258"/>
            <p14:sldId id="259"/>
            <p14:sldId id="260"/>
            <p14:sldId id="261"/>
          </p14:sldIdLst>
        </p14:section>
        <p14:section name="Architecture" id="{3C5453E2-6F7B-4AA0-8EC9-6C826F5E2E00}">
          <p14:sldIdLst>
            <p14:sldId id="262"/>
            <p14:sldId id="263"/>
            <p14:sldId id="264"/>
            <p14:sldId id="265"/>
            <p14:sldId id="266"/>
            <p14:sldId id="267"/>
            <p14:sldId id="268"/>
            <p14:sldId id="269"/>
          </p14:sldIdLst>
        </p14:section>
        <p14:section name="Topology" id="{44DBE54C-5DAF-4096-BFB3-22716E0990AA}">
          <p14:sldIdLst>
            <p14:sldId id="270"/>
            <p14:sldId id="271"/>
            <p14:sldId id="272"/>
            <p14:sldId id="273"/>
            <p14:sldId id="274"/>
            <p14:sldId id="275"/>
            <p14:sldId id="276"/>
          </p14:sldIdLst>
        </p14:section>
        <p14:section name="Untitled Section" id="{521877F8-2099-4E19-B55C-C64E9D2F44F3}">
          <p14:sldIdLst>
            <p14:sldId id="277"/>
            <p14:sldId id="278"/>
            <p14:sldId id="279"/>
            <p14:sldId id="280"/>
            <p14:sldId id="281"/>
            <p14:sldId id="282"/>
            <p14:sldId id="283"/>
            <p14:sldId id="284"/>
            <p14:sldId id="285"/>
            <p14:sldId id="286"/>
            <p14:sldId id="287"/>
            <p14:sldId id="288"/>
            <p14:sldId id="289"/>
            <p14:sldId id="290"/>
            <p14:sldId id="291"/>
            <p14:sldId id="292"/>
            <p14:sldId id="293"/>
            <p14:sldId id="294"/>
            <p14:sldId id="295"/>
            <p14:sldId id="296"/>
            <p14:sldId id="297"/>
            <p14:sldId id="298"/>
            <p14:sldId id="299"/>
            <p14:sldId id="300"/>
            <p14:sldId id="301"/>
            <p14:sldId id="302"/>
            <p14:sldId id="303"/>
            <p14:sldId id="304"/>
            <p14:sldId id="305"/>
            <p14:sldId id="306"/>
            <p14:sldId id="307"/>
            <p14:sldId id="308"/>
            <p14:sldId id="309"/>
            <p14:sldId id="310"/>
            <p14:sldId id="311"/>
            <p14:sldId id="312"/>
            <p14:sldId id="314"/>
            <p14:sldId id="313"/>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9300"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presProps" Target="presProps.xml"/><Relationship Id="rId7" Type="http://schemas.openxmlformats.org/officeDocument/2006/relationships/slide" Target="slides/slide2.xml"/><Relationship Id="rId71"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handoutMaster" Target="handoutMasters/handoutMaster1.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commentAuthors" Target="commentAuthor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71855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13</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3938699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14</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29496237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B9AB204-7D86-4363-947A-E892579E27F0}"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8939592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567954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17</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6289699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18</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13191699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19</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21666604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2468744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251515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
        <p:nvSpPr>
          <p:cNvPr id="5" name="Slide Number Placeholder 4"/>
          <p:cNvSpPr>
            <a:spLocks noGrp="1"/>
          </p:cNvSpPr>
          <p:nvPr>
            <p:ph type="sldNum" sz="quarter" idx="11"/>
          </p:nvPr>
        </p:nvSpPr>
        <p:spPr/>
        <p:txBody>
          <a:bodyPr/>
          <a:lstStyle/>
          <a:p>
            <a:fld id="{79F84F64-45F0-4E0A-8DEB-31B3AB891848}"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11768544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852208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24</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1644938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25</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18333847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26</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4298504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27</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20520648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28</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34799168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30</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42906377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32</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13658006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33</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31510046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34</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20620080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35</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1637101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8635377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41</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13176105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42</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8684611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43</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4634750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44</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11845636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58</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3/5/2014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013099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59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306528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043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8</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12538826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NZ" dirty="0"/>
          </a:p>
        </p:txBody>
      </p:sp>
      <p:sp>
        <p:nvSpPr>
          <p:cNvPr id="4" name="Header Placeholder 3"/>
          <p:cNvSpPr>
            <a:spLocks noGrp="1"/>
          </p:cNvSpPr>
          <p:nvPr>
            <p:ph type="hdr" sz="quarter" idx="10"/>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
        <p:nvSpPr>
          <p:cNvPr id="5" name="Slide Number Placeholder 4"/>
          <p:cNvSpPr>
            <a:spLocks noGrp="1"/>
          </p:cNvSpPr>
          <p:nvPr>
            <p:ph type="sldNum" sz="quarter" idx="11"/>
          </p:nvPr>
        </p:nvSpPr>
        <p:spPr/>
        <p:txBody>
          <a:bodyPr/>
          <a:lstStyle/>
          <a:p>
            <a:fld id="{79F84F64-45F0-4E0A-8DEB-31B3AB891848}"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41545603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10</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1699627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11</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38560829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19538" y="74613"/>
            <a:ext cx="3216275" cy="1809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F84F64-45F0-4E0A-8DEB-31B3AB891848}" type="slidenum">
              <a:rPr lang="en-US" smtClean="0">
                <a:solidFill>
                  <a:prstClr val="black"/>
                </a:solidFill>
              </a:rPr>
              <a:pPr/>
              <a:t>12</a:t>
            </a:fld>
            <a:endParaRPr lang="en-US">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MCSM NDA Confidential. Do not distribute. </a:t>
            </a:r>
          </a:p>
          <a:p>
            <a:r>
              <a:rPr lang="en-US" smtClean="0">
                <a:solidFill>
                  <a:prstClr val="black"/>
                </a:solidFill>
              </a:rPr>
              <a:t>For individual readiness purposes only.</a:t>
            </a:r>
            <a:endParaRPr lang="en-US" dirty="0">
              <a:solidFill>
                <a:prstClr val="black"/>
              </a:solidFill>
            </a:endParaRPr>
          </a:p>
        </p:txBody>
      </p:sp>
    </p:spTree>
    <p:extLst>
      <p:ext uri="{BB962C8B-B14F-4D97-AF65-F5344CB8AC3E}">
        <p14:creationId xmlns:p14="http://schemas.microsoft.com/office/powerpoint/2010/main" val="38258861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51720997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424798317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94377996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59843320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51849094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8974249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51607024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35343337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0588076"/>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14051723"/>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8215247"/>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1143200"/>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52149629"/>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60686318"/>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69999256"/>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01464954"/>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85375443"/>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936877220"/>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910079353"/>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76933068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262781888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91857656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854188796"/>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055748"/>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311386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225370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482694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02122559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GB" dirty="0"/>
          </a:p>
        </p:txBody>
      </p:sp>
      <p:sp>
        <p:nvSpPr>
          <p:cNvPr id="4" name="Text Placeholder 3"/>
          <p:cNvSpPr>
            <a:spLocks noGrp="1"/>
          </p:cNvSpPr>
          <p:nvPr>
            <p:ph type="body" sz="quarter" idx="10" hasCustomPrompt="1"/>
          </p:nvPr>
        </p:nvSpPr>
        <p:spPr>
          <a:xfrm>
            <a:off x="626142" y="756122"/>
            <a:ext cx="10573164" cy="467179"/>
          </a:xfrm>
        </p:spPr>
        <p:txBody>
          <a:bodyPr/>
          <a:lstStyle>
            <a:lvl1pPr marL="0" indent="0">
              <a:buNone/>
              <a:defRPr sz="2040">
                <a:latin typeface="Segoe UI Light" panose="020B0502040204020203" pitchFamily="34" charset="0"/>
                <a:cs typeface="Segoe UI Light" panose="020B0502040204020203" pitchFamily="34" charset="0"/>
              </a:defRPr>
            </a:lvl1pPr>
          </a:lstStyle>
          <a:p>
            <a:pPr lvl="0"/>
            <a:r>
              <a:rPr lang="en-US" dirty="0" smtClean="0"/>
              <a:t>Click to edit subtitle</a:t>
            </a:r>
          </a:p>
        </p:txBody>
      </p:sp>
      <p:sp>
        <p:nvSpPr>
          <p:cNvPr id="5" name="Content Placeholder 2"/>
          <p:cNvSpPr>
            <a:spLocks noGrp="1"/>
          </p:cNvSpPr>
          <p:nvPr>
            <p:ph idx="1"/>
          </p:nvPr>
        </p:nvSpPr>
        <p:spPr>
          <a:xfrm>
            <a:off x="623984" y="1294018"/>
            <a:ext cx="11042616" cy="22283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04750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image" Target="../media/image1.png"/><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702237113"/>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37.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1.xml"/><Relationship Id="rId1" Type="http://schemas.openxmlformats.org/officeDocument/2006/relationships/slideLayout" Target="../slideLayouts/slideLayout37.xml"/><Relationship Id="rId6" Type="http://schemas.openxmlformats.org/officeDocument/2006/relationships/image" Target="../media/image20.png"/><Relationship Id="rId5" Type="http://schemas.openxmlformats.org/officeDocument/2006/relationships/image" Target="../media/image15.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3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37.xml"/><Relationship Id="rId6" Type="http://schemas.openxmlformats.org/officeDocument/2006/relationships/image" Target="../media/image22.png"/><Relationship Id="rId5" Type="http://schemas.openxmlformats.org/officeDocument/2006/relationships/image" Target="../media/image27.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37.xml"/><Relationship Id="rId6" Type="http://schemas.openxmlformats.org/officeDocument/2006/relationships/image" Target="../media/image28.png"/><Relationship Id="rId5" Type="http://schemas.openxmlformats.org/officeDocument/2006/relationships/image" Target="../media/image22.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8.xml"/></Relationships>
</file>

<file path=ppt/slides/_rels/slide28.xml.rels><?xml version="1.0" encoding="UTF-8" standalone="yes"?>
<Relationships xmlns="http://schemas.openxmlformats.org/package/2006/relationships"><Relationship Id="rId3" Type="http://schemas.openxmlformats.org/officeDocument/2006/relationships/hyperlink" Target="mailto:user@domain.com" TargetMode="External"/><Relationship Id="rId2" Type="http://schemas.openxmlformats.org/officeDocument/2006/relationships/notesSlide" Target="../notesSlides/notesSlide24.xml"/><Relationship Id="rId1" Type="http://schemas.openxmlformats.org/officeDocument/2006/relationships/slideLayout" Target="../slideLayouts/slideLayout38.xml"/></Relationships>
</file>

<file path=ppt/slides/_rels/slide29.xml.rels><?xml version="1.0" encoding="UTF-8" standalone="yes"?>
<Relationships xmlns="http://schemas.openxmlformats.org/package/2006/relationships"><Relationship Id="rId3" Type="http://schemas.openxmlformats.org/officeDocument/2006/relationships/hyperlink" Target="http://msdn.microsoft.com/en-us/library/windowsazure/jj193007(v=azure.10).aspx" TargetMode="External"/><Relationship Id="rId2" Type="http://schemas.openxmlformats.org/officeDocument/2006/relationships/hyperlink" Target="http://msdn.microsoft.com/en-us/library/windowsazure/jj193456(v=azure.10).aspx" TargetMode="External"/><Relationship Id="rId1" Type="http://schemas.openxmlformats.org/officeDocument/2006/relationships/slideLayout" Target="../slideLayouts/slideLayout38.xml"/><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8.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8.xml"/></Relationships>
</file>

<file path=ppt/slides/_rels/slide33.xml.rels><?xml version="1.0" encoding="UTF-8" standalone="yes"?>
<Relationships xmlns="http://schemas.openxmlformats.org/package/2006/relationships"><Relationship Id="rId3" Type="http://schemas.openxmlformats.org/officeDocument/2006/relationships/hyperlink" Target="http://bit.ly/WebPIWM" TargetMode="External"/><Relationship Id="rId2" Type="http://schemas.openxmlformats.org/officeDocument/2006/relationships/notesSlide" Target="../notesSlides/notesSlide27.xml"/><Relationship Id="rId1" Type="http://schemas.openxmlformats.org/officeDocument/2006/relationships/slideLayout" Target="../slideLayouts/slideLayout38.xml"/><Relationship Id="rId4" Type="http://schemas.openxmlformats.org/officeDocument/2006/relationships/image" Target="../media/image30.png"/></Relationships>
</file>

<file path=ppt/slides/_rels/slide34.xml.rels><?xml version="1.0" encoding="UTF-8" standalone="yes"?>
<Relationships xmlns="http://schemas.openxmlformats.org/package/2006/relationships"><Relationship Id="rId3" Type="http://schemas.openxmlformats.org/officeDocument/2006/relationships/hyperlink" Target="http://bit.ly/WebPIv4" TargetMode="External"/><Relationship Id="rId2" Type="http://schemas.openxmlformats.org/officeDocument/2006/relationships/notesSlide" Target="../notesSlides/notesSlide28.xml"/><Relationship Id="rId1" Type="http://schemas.openxmlformats.org/officeDocument/2006/relationships/slideLayout" Target="../slideLayouts/slideLayout3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3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8.xml"/></Relationships>
</file>

<file path=ppt/slides/_rels/slide4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3.xml"/><Relationship Id="rId1" Type="http://schemas.openxmlformats.org/officeDocument/2006/relationships/slideLayout" Target="../slideLayouts/slideLayout3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4.xml"/><Relationship Id="rId1" Type="http://schemas.openxmlformats.org/officeDocument/2006/relationships/slideLayout" Target="../slideLayouts/slideLayout3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5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5.xml"/><Relationship Id="rId1" Type="http://schemas.openxmlformats.org/officeDocument/2006/relationships/slideLayout" Target="../slideLayouts/slideLayout5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8063243"/>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Service Bus </a:t>
            </a:r>
            <a:endParaRPr lang="en-GB" dirty="0"/>
          </a:p>
        </p:txBody>
      </p:sp>
      <p:sp>
        <p:nvSpPr>
          <p:cNvPr id="5" name="Content Placeholder 4"/>
          <p:cNvSpPr>
            <a:spLocks noGrp="1"/>
          </p:cNvSpPr>
          <p:nvPr>
            <p:ph type="body" sz="quarter" idx="11"/>
          </p:nvPr>
        </p:nvSpPr>
        <p:spPr>
          <a:xfrm>
            <a:off x="274639" y="1212849"/>
            <a:ext cx="11889564" cy="2431435"/>
          </a:xfrm>
          <a:prstGeom prst="rect">
            <a:avLst/>
          </a:prstGeom>
        </p:spPr>
        <p:txBody>
          <a:bodyPr/>
          <a:lstStyle/>
          <a:p>
            <a:r>
              <a:rPr lang="en-US" dirty="0">
                <a:gradFill>
                  <a:gsLst>
                    <a:gs pos="2920">
                      <a:schemeClr val="tx2"/>
                    </a:gs>
                    <a:gs pos="39000">
                      <a:schemeClr val="tx2"/>
                    </a:gs>
                  </a:gsLst>
                  <a:lin ang="5400000" scaled="0"/>
                </a:gradFill>
              </a:rPr>
              <a:t>Guaranteed message delivery</a:t>
            </a:r>
          </a:p>
          <a:p>
            <a:endParaRPr lang="en-US" dirty="0" smtClean="0"/>
          </a:p>
          <a:p>
            <a:r>
              <a:rPr lang="en-US" dirty="0">
                <a:gradFill>
                  <a:gsLst>
                    <a:gs pos="2920">
                      <a:schemeClr val="tx2"/>
                    </a:gs>
                    <a:gs pos="39000">
                      <a:schemeClr val="tx2"/>
                    </a:gs>
                  </a:gsLst>
                  <a:lin ang="5400000" scaled="0"/>
                </a:gradFill>
              </a:rPr>
              <a:t>Publish/Subscribe</a:t>
            </a:r>
          </a:p>
          <a:p>
            <a:pPr lvl="1"/>
            <a:r>
              <a:rPr lang="en-US" dirty="0" smtClean="0"/>
              <a:t>Loosely coupled</a:t>
            </a:r>
          </a:p>
        </p:txBody>
      </p:sp>
      <p:pic>
        <p:nvPicPr>
          <p:cNvPr id="25" name="Picture 24"/>
          <p:cNvPicPr>
            <a:picLocks noChangeAspect="1"/>
          </p:cNvPicPr>
          <p:nvPr/>
        </p:nvPicPr>
        <p:blipFill>
          <a:blip r:embed="rId3"/>
          <a:stretch>
            <a:fillRect/>
          </a:stretch>
        </p:blipFill>
        <p:spPr>
          <a:xfrm>
            <a:off x="7434173" y="4770160"/>
            <a:ext cx="3242644" cy="1806352"/>
          </a:xfrm>
          <a:prstGeom prst="rect">
            <a:avLst/>
          </a:prstGeom>
        </p:spPr>
      </p:pic>
      <p:sp>
        <p:nvSpPr>
          <p:cNvPr id="26" name="Rounded Rectangle 25"/>
          <p:cNvSpPr/>
          <p:nvPr/>
        </p:nvSpPr>
        <p:spPr bwMode="auto">
          <a:xfrm>
            <a:off x="10104084" y="5595619"/>
            <a:ext cx="678602" cy="544019"/>
          </a:xfrm>
          <a:prstGeom prst="roundRect">
            <a:avLst/>
          </a:prstGeom>
          <a:noFill/>
          <a:ln w="57150" cap="flat" cmpd="sng" algn="ctr">
            <a:solidFill>
              <a:srgbClr val="7030A0"/>
            </a:solidFill>
            <a:prstDash val="solid"/>
            <a:round/>
            <a:headEnd type="none" w="med" len="med"/>
            <a:tailEnd type="none" w="med" len="med"/>
          </a:ln>
          <a:effectLst>
            <a:glow rad="101600">
              <a:schemeClr val="accent2">
                <a:satMod val="175000"/>
                <a:alpha val="40000"/>
              </a:schemeClr>
            </a:glow>
            <a:outerShdw blurRad="50800" dist="38100" dir="18900000" algn="bl" rotWithShape="0">
              <a:prstClr val="black">
                <a:alpha val="40000"/>
              </a:prstClr>
            </a:outerShdw>
          </a:effectLst>
        </p:spPr>
        <p:txBody>
          <a:bodyPr vert="horz" wrap="square" lIns="186521" tIns="46630" rIns="186521" bIns="46630" numCol="1" rtlCol="0" anchor="ctr" anchorCtr="0" compatLnSpc="1">
            <a:prstTxWarp prst="textNoShape">
              <a:avLst/>
            </a:prstTxWarp>
          </a:bodyPr>
          <a:lstStyle/>
          <a:p>
            <a:pPr algn="ctr" defTabSz="932597" eaLnBrk="0" fontAlgn="base" hangingPunct="0">
              <a:spcBef>
                <a:spcPct val="0"/>
              </a:spcBef>
              <a:spcAft>
                <a:spcPct val="0"/>
              </a:spcAft>
            </a:pPr>
            <a:endParaRPr lang="en-GB" sz="1836" b="1">
              <a:solidFill>
                <a:srgbClr val="505050"/>
              </a:solidFill>
              <a:cs typeface="Segoe UI" panose="020B0502040204020203" pitchFamily="34" charset="0"/>
            </a:endParaRPr>
          </a:p>
        </p:txBody>
      </p:sp>
    </p:spTree>
    <p:extLst>
      <p:ext uri="{BB962C8B-B14F-4D97-AF65-F5344CB8AC3E}">
        <p14:creationId xmlns:p14="http://schemas.microsoft.com/office/powerpoint/2010/main" val="51917052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Workflow Manager Client </a:t>
            </a:r>
            <a:endParaRPr lang="en-GB" dirty="0"/>
          </a:p>
        </p:txBody>
      </p:sp>
      <p:sp>
        <p:nvSpPr>
          <p:cNvPr id="5" name="Content Placeholder 4"/>
          <p:cNvSpPr>
            <a:spLocks noGrp="1"/>
          </p:cNvSpPr>
          <p:nvPr>
            <p:ph type="body" sz="quarter" idx="11"/>
          </p:nvPr>
        </p:nvSpPr>
        <p:spPr>
          <a:prstGeom prst="rect">
            <a:avLst/>
          </a:prstGeom>
        </p:spPr>
        <p:txBody>
          <a:bodyPr/>
          <a:lstStyle/>
          <a:p>
            <a:r>
              <a:rPr lang="en-US" dirty="0" smtClean="0"/>
              <a:t>Microsoft.Workflow.Client.dll</a:t>
            </a:r>
          </a:p>
          <a:p>
            <a:endParaRPr lang="en-US" dirty="0" smtClean="0"/>
          </a:p>
          <a:p>
            <a:r>
              <a:rPr lang="en-US" dirty="0" smtClean="0"/>
              <a:t>Manage workflows (“definitions”), monitor, initiate, and communicate with instances</a:t>
            </a:r>
          </a:p>
          <a:p>
            <a:endParaRPr lang="en-US" dirty="0" smtClean="0"/>
          </a:p>
          <a:p>
            <a:r>
              <a:rPr lang="en-US" dirty="0" smtClean="0"/>
              <a:t>Required on all SharePoint servers</a:t>
            </a:r>
          </a:p>
          <a:p>
            <a:pPr lvl="1"/>
            <a:r>
              <a:rPr lang="en-US" dirty="0" smtClean="0"/>
              <a:t>Handles communication with Workflow Manager</a:t>
            </a:r>
            <a:endParaRPr lang="en-US" dirty="0"/>
          </a:p>
        </p:txBody>
      </p:sp>
      <p:pic>
        <p:nvPicPr>
          <p:cNvPr id="12" name="Picture 11"/>
          <p:cNvPicPr>
            <a:picLocks noChangeAspect="1"/>
          </p:cNvPicPr>
          <p:nvPr/>
        </p:nvPicPr>
        <p:blipFill>
          <a:blip r:embed="rId3"/>
          <a:stretch>
            <a:fillRect/>
          </a:stretch>
        </p:blipFill>
        <p:spPr>
          <a:xfrm>
            <a:off x="7434173" y="4770160"/>
            <a:ext cx="3242644" cy="1806352"/>
          </a:xfrm>
          <a:prstGeom prst="rect">
            <a:avLst/>
          </a:prstGeom>
        </p:spPr>
      </p:pic>
      <p:sp>
        <p:nvSpPr>
          <p:cNvPr id="13" name="Rounded Rectangle 12"/>
          <p:cNvSpPr/>
          <p:nvPr/>
        </p:nvSpPr>
        <p:spPr bwMode="auto">
          <a:xfrm>
            <a:off x="8983893" y="5496039"/>
            <a:ext cx="309024" cy="1010320"/>
          </a:xfrm>
          <a:prstGeom prst="roundRect">
            <a:avLst/>
          </a:prstGeom>
          <a:noFill/>
          <a:ln w="57150" cap="flat" cmpd="sng" algn="ctr">
            <a:solidFill>
              <a:srgbClr val="7030A0"/>
            </a:solidFill>
            <a:prstDash val="solid"/>
            <a:round/>
            <a:headEnd type="none" w="med" len="med"/>
            <a:tailEnd type="none" w="med" len="med"/>
          </a:ln>
          <a:effectLst>
            <a:glow rad="101600">
              <a:schemeClr val="accent2">
                <a:satMod val="175000"/>
                <a:alpha val="40000"/>
              </a:schemeClr>
            </a:glow>
            <a:outerShdw blurRad="50800" dist="38100" dir="18900000" algn="bl" rotWithShape="0">
              <a:prstClr val="black">
                <a:alpha val="40000"/>
              </a:prstClr>
            </a:outerShdw>
          </a:effectLst>
        </p:spPr>
        <p:txBody>
          <a:bodyPr vert="horz" wrap="square" lIns="186521" tIns="46630" rIns="186521" bIns="46630" numCol="1" rtlCol="0" anchor="ctr" anchorCtr="0" compatLnSpc="1">
            <a:prstTxWarp prst="textNoShape">
              <a:avLst/>
            </a:prstTxWarp>
          </a:bodyPr>
          <a:lstStyle/>
          <a:p>
            <a:pPr algn="ctr" defTabSz="932597" eaLnBrk="0" fontAlgn="base" hangingPunct="0">
              <a:spcBef>
                <a:spcPct val="0"/>
              </a:spcBef>
              <a:spcAft>
                <a:spcPct val="0"/>
              </a:spcAft>
            </a:pPr>
            <a:endParaRPr lang="en-GB" sz="1836" b="1">
              <a:solidFill>
                <a:srgbClr val="505050"/>
              </a:solidFill>
              <a:cs typeface="Segoe UI" panose="020B0502040204020203" pitchFamily="34" charset="0"/>
            </a:endParaRPr>
          </a:p>
        </p:txBody>
      </p:sp>
    </p:spTree>
    <p:extLst>
      <p:ext uri="{BB962C8B-B14F-4D97-AF65-F5344CB8AC3E}">
        <p14:creationId xmlns:p14="http://schemas.microsoft.com/office/powerpoint/2010/main" val="2413302851"/>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Workflow Service Application Proxy</a:t>
            </a:r>
            <a:endParaRPr lang="en-GB" dirty="0"/>
          </a:p>
        </p:txBody>
      </p:sp>
      <p:sp>
        <p:nvSpPr>
          <p:cNvPr id="5" name="Content Placeholder 4"/>
          <p:cNvSpPr>
            <a:spLocks noGrp="1"/>
          </p:cNvSpPr>
          <p:nvPr>
            <p:ph type="body" sz="quarter" idx="11"/>
          </p:nvPr>
        </p:nvSpPr>
        <p:spPr>
          <a:prstGeom prst="rect">
            <a:avLst/>
          </a:prstGeom>
        </p:spPr>
        <p:txBody>
          <a:bodyPr/>
          <a:lstStyle/>
          <a:p>
            <a:r>
              <a:rPr lang="en-GB" dirty="0" smtClean="0"/>
              <a:t>SharePoint construct</a:t>
            </a:r>
          </a:p>
          <a:p>
            <a:endParaRPr lang="en-GB" dirty="0"/>
          </a:p>
          <a:p>
            <a:r>
              <a:rPr lang="en-GB" dirty="0" smtClean="0"/>
              <a:t>Registered with PowerShell</a:t>
            </a:r>
            <a:endParaRPr lang="en-GB" dirty="0"/>
          </a:p>
          <a:p>
            <a:endParaRPr lang="en-GB" dirty="0" smtClean="0"/>
          </a:p>
          <a:p>
            <a:r>
              <a:rPr lang="en-GB" dirty="0" smtClean="0"/>
              <a:t>Broker for all calls to Workflow Manager</a:t>
            </a:r>
          </a:p>
          <a:p>
            <a:endParaRPr lang="en-GB" dirty="0" smtClean="0"/>
          </a:p>
          <a:p>
            <a:r>
              <a:rPr lang="en-GB" dirty="0" smtClean="0"/>
              <a:t>Dependent upon Workflow Manager Client</a:t>
            </a:r>
            <a:endParaRPr lang="en-GB" dirty="0"/>
          </a:p>
        </p:txBody>
      </p:sp>
      <p:pic>
        <p:nvPicPr>
          <p:cNvPr id="12" name="Picture 11"/>
          <p:cNvPicPr>
            <a:picLocks noChangeAspect="1"/>
          </p:cNvPicPr>
          <p:nvPr/>
        </p:nvPicPr>
        <p:blipFill>
          <a:blip r:embed="rId3"/>
          <a:stretch>
            <a:fillRect/>
          </a:stretch>
        </p:blipFill>
        <p:spPr>
          <a:xfrm>
            <a:off x="8586274" y="1697062"/>
            <a:ext cx="3242644" cy="1806352"/>
          </a:xfrm>
          <a:prstGeom prst="rect">
            <a:avLst/>
          </a:prstGeom>
        </p:spPr>
      </p:pic>
      <p:sp>
        <p:nvSpPr>
          <p:cNvPr id="13" name="Rounded Rectangle 12"/>
          <p:cNvSpPr/>
          <p:nvPr/>
        </p:nvSpPr>
        <p:spPr bwMode="auto">
          <a:xfrm>
            <a:off x="8954541" y="3136250"/>
            <a:ext cx="1398905" cy="289004"/>
          </a:xfrm>
          <a:prstGeom prst="roundRect">
            <a:avLst/>
          </a:prstGeom>
          <a:noFill/>
          <a:ln w="57150" cap="flat" cmpd="sng" algn="ctr">
            <a:solidFill>
              <a:srgbClr val="7030A0"/>
            </a:solidFill>
            <a:prstDash val="solid"/>
            <a:round/>
            <a:headEnd type="none" w="med" len="med"/>
            <a:tailEnd type="none" w="med" len="med"/>
          </a:ln>
          <a:effectLst>
            <a:glow rad="101600">
              <a:schemeClr val="accent2">
                <a:satMod val="175000"/>
                <a:alpha val="40000"/>
              </a:schemeClr>
            </a:glow>
            <a:outerShdw blurRad="50800" dist="38100" dir="18900000" algn="bl" rotWithShape="0">
              <a:prstClr val="black">
                <a:alpha val="40000"/>
              </a:prstClr>
            </a:outerShdw>
          </a:effectLst>
        </p:spPr>
        <p:txBody>
          <a:bodyPr vert="horz" wrap="square" lIns="186521" tIns="46630" rIns="186521" bIns="46630" numCol="1" rtlCol="0" anchor="ctr" anchorCtr="0" compatLnSpc="1">
            <a:prstTxWarp prst="textNoShape">
              <a:avLst/>
            </a:prstTxWarp>
          </a:bodyPr>
          <a:lstStyle/>
          <a:p>
            <a:pPr algn="ctr" defTabSz="932597" eaLnBrk="0" fontAlgn="base" hangingPunct="0">
              <a:spcBef>
                <a:spcPct val="0"/>
              </a:spcBef>
              <a:spcAft>
                <a:spcPct val="0"/>
              </a:spcAft>
            </a:pPr>
            <a:endParaRPr lang="en-GB" sz="1836" b="1">
              <a:solidFill>
                <a:srgbClr val="505050"/>
              </a:solidFill>
              <a:cs typeface="Segoe UI" panose="020B0502040204020203" pitchFamily="34" charset="0"/>
            </a:endParaRPr>
          </a:p>
        </p:txBody>
      </p:sp>
    </p:spTree>
    <p:extLst>
      <p:ext uri="{BB962C8B-B14F-4D97-AF65-F5344CB8AC3E}">
        <p14:creationId xmlns:p14="http://schemas.microsoft.com/office/powerpoint/2010/main" val="3213521415"/>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Workflow Services Manager </a:t>
            </a:r>
            <a:endParaRPr lang="en-GB" dirty="0"/>
          </a:p>
        </p:txBody>
      </p:sp>
      <p:sp>
        <p:nvSpPr>
          <p:cNvPr id="5" name="Content Placeholder 4"/>
          <p:cNvSpPr>
            <a:spLocks noGrp="1"/>
          </p:cNvSpPr>
          <p:nvPr>
            <p:ph type="body" sz="quarter" idx="11"/>
          </p:nvPr>
        </p:nvSpPr>
        <p:spPr>
          <a:prstGeom prst="rect">
            <a:avLst/>
          </a:prstGeom>
        </p:spPr>
        <p:txBody>
          <a:bodyPr/>
          <a:lstStyle/>
          <a:p>
            <a:r>
              <a:rPr lang="en-GB" dirty="0" smtClean="0"/>
              <a:t>API </a:t>
            </a:r>
            <a:r>
              <a:rPr lang="en-US" dirty="0" smtClean="0"/>
              <a:t>for managing, monitoring and interacting with workflows – CSOM, JSOM, REST </a:t>
            </a:r>
          </a:p>
          <a:p>
            <a:pPr lvl="1"/>
            <a:r>
              <a:rPr lang="en-US" u="sng" dirty="0" smtClean="0"/>
              <a:t>Instances</a:t>
            </a:r>
            <a:r>
              <a:rPr lang="en-US" dirty="0" smtClean="0"/>
              <a:t>: </a:t>
            </a:r>
            <a:r>
              <a:rPr lang="en-US" dirty="0"/>
              <a:t>Access to running </a:t>
            </a:r>
            <a:r>
              <a:rPr lang="en-US" dirty="0" smtClean="0"/>
              <a:t>instances, including sending messages</a:t>
            </a:r>
          </a:p>
          <a:p>
            <a:pPr lvl="1"/>
            <a:r>
              <a:rPr lang="en-US" u="sng" dirty="0" smtClean="0"/>
              <a:t>Deployment</a:t>
            </a:r>
            <a:r>
              <a:rPr lang="en-US" dirty="0"/>
              <a:t>: Saving/publishing/changing </a:t>
            </a:r>
            <a:r>
              <a:rPr lang="en-US" dirty="0" smtClean="0"/>
              <a:t>workflow definitions</a:t>
            </a:r>
            <a:r>
              <a:rPr lang="en-US" dirty="0"/>
              <a:t>, validating </a:t>
            </a:r>
            <a:r>
              <a:rPr lang="en-US" dirty="0" smtClean="0"/>
              <a:t>XAML, etc.</a:t>
            </a:r>
          </a:p>
          <a:p>
            <a:pPr lvl="1"/>
            <a:r>
              <a:rPr lang="en-US" u="sng" dirty="0" smtClean="0"/>
              <a:t>Messaging</a:t>
            </a:r>
            <a:r>
              <a:rPr lang="en-US" dirty="0" smtClean="0"/>
              <a:t>: </a:t>
            </a:r>
            <a:r>
              <a:rPr lang="en-US" dirty="0"/>
              <a:t>Handles how messages are sent from </a:t>
            </a:r>
            <a:r>
              <a:rPr lang="en-US" dirty="0" smtClean="0"/>
              <a:t>SharePoint to Workflow Manager</a:t>
            </a:r>
          </a:p>
          <a:p>
            <a:pPr lvl="1"/>
            <a:r>
              <a:rPr lang="en-US" u="sng" dirty="0" smtClean="0"/>
              <a:t>Interop</a:t>
            </a:r>
            <a:r>
              <a:rPr lang="en-US" dirty="0" smtClean="0"/>
              <a:t>: Interaction with 2010 </a:t>
            </a:r>
            <a:r>
              <a:rPr lang="en-US" sz="2448" dirty="0"/>
              <a:t>workflow</a:t>
            </a:r>
          </a:p>
          <a:p>
            <a:pPr lvl="1"/>
            <a:endParaRPr lang="en-US" dirty="0" smtClean="0"/>
          </a:p>
          <a:p>
            <a:endParaRPr lang="en-GB" dirty="0" smtClean="0"/>
          </a:p>
          <a:p>
            <a:pPr lvl="1"/>
            <a:endParaRPr lang="en-GB" dirty="0" smtClean="0"/>
          </a:p>
          <a:p>
            <a:endParaRPr lang="en-GB" dirty="0"/>
          </a:p>
        </p:txBody>
      </p:sp>
      <p:pic>
        <p:nvPicPr>
          <p:cNvPr id="22" name="Picture 21"/>
          <p:cNvPicPr>
            <a:picLocks noChangeAspect="1"/>
          </p:cNvPicPr>
          <p:nvPr/>
        </p:nvPicPr>
        <p:blipFill>
          <a:blip r:embed="rId3"/>
          <a:stretch>
            <a:fillRect/>
          </a:stretch>
        </p:blipFill>
        <p:spPr>
          <a:xfrm>
            <a:off x="7434173" y="4770160"/>
            <a:ext cx="3242644" cy="1806352"/>
          </a:xfrm>
          <a:prstGeom prst="rect">
            <a:avLst/>
          </a:prstGeom>
        </p:spPr>
      </p:pic>
      <p:sp>
        <p:nvSpPr>
          <p:cNvPr id="23" name="Rounded Rectangle 22"/>
          <p:cNvSpPr/>
          <p:nvPr/>
        </p:nvSpPr>
        <p:spPr bwMode="auto">
          <a:xfrm>
            <a:off x="7719148" y="5496039"/>
            <a:ext cx="1476622" cy="876750"/>
          </a:xfrm>
          <a:prstGeom prst="roundRect">
            <a:avLst/>
          </a:prstGeom>
          <a:noFill/>
          <a:ln w="57150" cap="flat" cmpd="sng" algn="ctr">
            <a:solidFill>
              <a:srgbClr val="7030A0"/>
            </a:solidFill>
            <a:prstDash val="solid"/>
            <a:round/>
            <a:headEnd type="none" w="med" len="med"/>
            <a:tailEnd type="none" w="med" len="med"/>
          </a:ln>
          <a:effectLst>
            <a:glow rad="101600">
              <a:schemeClr val="accent2">
                <a:satMod val="175000"/>
                <a:alpha val="40000"/>
              </a:schemeClr>
            </a:glow>
            <a:outerShdw blurRad="50800" dist="38100" dir="18900000" algn="bl" rotWithShape="0">
              <a:prstClr val="black">
                <a:alpha val="40000"/>
              </a:prstClr>
            </a:outerShdw>
          </a:effectLst>
        </p:spPr>
        <p:txBody>
          <a:bodyPr vert="horz" wrap="square" lIns="186521" tIns="46630" rIns="186521" bIns="46630" numCol="1" rtlCol="0" anchor="ctr" anchorCtr="0" compatLnSpc="1">
            <a:prstTxWarp prst="textNoShape">
              <a:avLst/>
            </a:prstTxWarp>
          </a:bodyPr>
          <a:lstStyle/>
          <a:p>
            <a:pPr algn="ctr" defTabSz="932597" eaLnBrk="0" fontAlgn="base" hangingPunct="0">
              <a:spcBef>
                <a:spcPct val="0"/>
              </a:spcBef>
              <a:spcAft>
                <a:spcPct val="0"/>
              </a:spcAft>
            </a:pPr>
            <a:endParaRPr lang="en-GB" sz="1836" b="1">
              <a:solidFill>
                <a:srgbClr val="505050"/>
              </a:solidFill>
              <a:cs typeface="Segoe UI" panose="020B0502040204020203" pitchFamily="34" charset="0"/>
            </a:endParaRPr>
          </a:p>
        </p:txBody>
      </p:sp>
    </p:spTree>
    <p:extLst>
      <p:ext uri="{BB962C8B-B14F-4D97-AF65-F5344CB8AC3E}">
        <p14:creationId xmlns:p14="http://schemas.microsoft.com/office/powerpoint/2010/main" val="3035080967"/>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17142" y="4282709"/>
            <a:ext cx="970627" cy="984108"/>
          </a:xfrm>
          <a:prstGeom prst="rect">
            <a:avLst/>
          </a:prstGeom>
        </p:spPr>
      </p:pic>
      <p:sp>
        <p:nvSpPr>
          <p:cNvPr id="2" name="Title 1"/>
          <p:cNvSpPr>
            <a:spLocks noGrp="1"/>
          </p:cNvSpPr>
          <p:nvPr>
            <p:ph type="title"/>
          </p:nvPr>
        </p:nvSpPr>
        <p:spPr/>
        <p:txBody>
          <a:bodyPr/>
          <a:lstStyle/>
          <a:p>
            <a:r>
              <a:rPr lang="en-US" dirty="0" smtClean="0"/>
              <a:t>Messaging</a:t>
            </a:r>
            <a:endParaRPr lang="en-US" dirty="0"/>
          </a:p>
        </p:txBody>
      </p:sp>
      <p:sp>
        <p:nvSpPr>
          <p:cNvPr id="4" name="Content Placeholder 3"/>
          <p:cNvSpPr>
            <a:spLocks noGrp="1"/>
          </p:cNvSpPr>
          <p:nvPr>
            <p:ph type="body" sz="quarter" idx="11"/>
          </p:nvPr>
        </p:nvSpPr>
        <p:spPr>
          <a:prstGeom prst="rect">
            <a:avLst/>
          </a:prstGeom>
        </p:spPr>
        <p:txBody>
          <a:bodyPr/>
          <a:lstStyle/>
          <a:p>
            <a:r>
              <a:rPr lang="en-US" dirty="0" smtClean="0"/>
              <a:t>Inbound notifications</a:t>
            </a:r>
          </a:p>
          <a:p>
            <a:pPr lvl="1"/>
            <a:r>
              <a:rPr lang="en-US" dirty="0" smtClean="0">
                <a:sym typeface="Wingdings" panose="05000000000000000000" pitchFamily="2" charset="2"/>
              </a:rPr>
              <a:t>Start/stop workflow</a:t>
            </a:r>
          </a:p>
          <a:p>
            <a:pPr lvl="1"/>
            <a:r>
              <a:rPr lang="en-US" dirty="0" smtClean="0">
                <a:sym typeface="Wingdings" panose="05000000000000000000" pitchFamily="2" charset="2"/>
              </a:rPr>
              <a:t>Events</a:t>
            </a:r>
          </a:p>
          <a:p>
            <a:pPr lvl="1"/>
            <a:r>
              <a:rPr lang="en-US" dirty="0" smtClean="0">
                <a:sym typeface="Wingdings" panose="05000000000000000000" pitchFamily="2" charset="2"/>
              </a:rPr>
              <a:t>Management</a:t>
            </a:r>
          </a:p>
          <a:p>
            <a:pPr lvl="1"/>
            <a:r>
              <a:rPr lang="en-US" dirty="0"/>
              <a:t>One-way </a:t>
            </a:r>
            <a:r>
              <a:rPr lang="en-US" dirty="0" smtClean="0"/>
              <a:t>only</a:t>
            </a:r>
            <a:endParaRPr lang="en-US" dirty="0" smtClean="0">
              <a:sym typeface="Wingdings" panose="05000000000000000000" pitchFamily="2" charset="2"/>
            </a:endParaRPr>
          </a:p>
          <a:p>
            <a:r>
              <a:rPr lang="en-US" dirty="0" smtClean="0">
                <a:sym typeface="Wingdings" panose="05000000000000000000" pitchFamily="2" charset="2"/>
              </a:rPr>
              <a:t>Outbound work</a:t>
            </a:r>
          </a:p>
          <a:p>
            <a:pPr lvl="1"/>
            <a:r>
              <a:rPr lang="en-US" dirty="0" smtClean="0"/>
              <a:t>REST/Web service calls</a:t>
            </a:r>
          </a:p>
          <a:p>
            <a:pPr lvl="1"/>
            <a:r>
              <a:rPr lang="en-US" dirty="0" smtClean="0"/>
              <a:t>Workflow Back-End </a:t>
            </a:r>
            <a:r>
              <a:rPr lang="en-US" dirty="0" smtClean="0">
                <a:sym typeface="Wingdings" panose="05000000000000000000" pitchFamily="2" charset="2"/>
              </a:rPr>
              <a:t> destination</a:t>
            </a:r>
          </a:p>
          <a:p>
            <a:pPr lvl="1"/>
            <a:r>
              <a:rPr lang="en-US" dirty="0">
                <a:sym typeface="Wingdings" panose="05000000000000000000" pitchFamily="2" charset="2"/>
              </a:rPr>
              <a:t>GET, PUT, POST, DELETE, </a:t>
            </a:r>
            <a:r>
              <a:rPr lang="en-US" dirty="0" smtClean="0">
                <a:sym typeface="Wingdings" panose="05000000000000000000" pitchFamily="2" charset="2"/>
              </a:rPr>
              <a:t>MERGE</a:t>
            </a:r>
            <a:endParaRPr lang="en-US" dirty="0" smtClean="0"/>
          </a:p>
          <a:p>
            <a:r>
              <a:rPr lang="en-US" dirty="0" smtClean="0">
                <a:sym typeface="Wingdings" panose="05000000000000000000" pitchFamily="2" charset="2"/>
              </a:rPr>
              <a:t>Outbound notifications</a:t>
            </a:r>
          </a:p>
          <a:p>
            <a:pPr lvl="1"/>
            <a:r>
              <a:rPr lang="en-US" dirty="0" err="1" smtClean="0">
                <a:sym typeface="Wingdings" panose="05000000000000000000" pitchFamily="2" charset="2"/>
              </a:rPr>
              <a:t>RegisterInterest</a:t>
            </a:r>
            <a:endParaRPr lang="en-US" dirty="0" smtClean="0">
              <a:sym typeface="Wingdings" panose="05000000000000000000" pitchFamily="2" charset="2"/>
            </a:endParaRPr>
          </a:p>
          <a:p>
            <a:pPr lvl="1"/>
            <a:r>
              <a:rPr lang="en-US" dirty="0" smtClean="0">
                <a:sym typeface="Wingdings" panose="05000000000000000000" pitchFamily="2" charset="2"/>
              </a:rPr>
              <a:t>Confirmation</a:t>
            </a:r>
          </a:p>
          <a:p>
            <a:pPr lvl="1"/>
            <a:endParaRPr lang="en-US" dirty="0" smtClean="0"/>
          </a:p>
          <a:p>
            <a:pPr lvl="1"/>
            <a:endParaRPr lang="en-US" dirty="0"/>
          </a:p>
        </p:txBody>
      </p:sp>
      <p:pic>
        <p:nvPicPr>
          <p:cNvPr id="21" name="Picture 2" descr="\\MAGNUM\Projects\Microsoft\Cloud Power FY12\Design\ICONS_PNG\Mail.png"/>
          <p:cNvPicPr>
            <a:picLocks noChangeAspect="1" noChangeArrowheads="1"/>
          </p:cNvPicPr>
          <p:nvPr/>
        </p:nvPicPr>
        <p:blipFill>
          <a:blip r:embed="rId4" cstate="print">
            <a:duotone>
              <a:prstClr val="black"/>
              <a:schemeClr val="accent4">
                <a:tint val="45000"/>
                <a:satMod val="400000"/>
              </a:schemeClr>
            </a:duotone>
          </a:blip>
          <a:srcRect/>
          <a:stretch>
            <a:fillRect/>
          </a:stretch>
        </p:blipFill>
        <p:spPr bwMode="auto">
          <a:xfrm>
            <a:off x="7610468" y="1812448"/>
            <a:ext cx="624183" cy="624183"/>
          </a:xfrm>
          <a:prstGeom prst="rect">
            <a:avLst/>
          </a:prstGeom>
          <a:noFill/>
        </p:spPr>
      </p:pic>
      <p:sp>
        <p:nvSpPr>
          <p:cNvPr id="22" name="TextBox 21"/>
          <p:cNvSpPr txBox="1"/>
          <p:nvPr/>
        </p:nvSpPr>
        <p:spPr>
          <a:xfrm>
            <a:off x="7422203" y="2299235"/>
            <a:ext cx="1015608" cy="350330"/>
          </a:xfrm>
          <a:prstGeom prst="rect">
            <a:avLst/>
          </a:prstGeom>
          <a:noFill/>
        </p:spPr>
        <p:txBody>
          <a:bodyPr wrap="none" rtlCol="0">
            <a:spAutoFit/>
          </a:bodyPr>
          <a:lstStyle/>
          <a:p>
            <a:pPr algn="ctr"/>
            <a:r>
              <a:rPr lang="en-NZ" sz="1632" dirty="0">
                <a:solidFill>
                  <a:srgbClr val="505050"/>
                </a:solidFill>
              </a:rPr>
              <a:t>Message</a:t>
            </a:r>
          </a:p>
        </p:txBody>
      </p:sp>
      <p:sp>
        <p:nvSpPr>
          <p:cNvPr id="24" name="Left Arrow 23"/>
          <p:cNvSpPr/>
          <p:nvPr/>
        </p:nvSpPr>
        <p:spPr bwMode="auto">
          <a:xfrm rot="10800000" flipV="1">
            <a:off x="8424998" y="1930247"/>
            <a:ext cx="756574" cy="388585"/>
          </a:xfrm>
          <a:prstGeom prst="leftArrow">
            <a:avLst/>
          </a:prstGeom>
          <a:solidFill>
            <a:schemeClr val="accent2"/>
          </a:solidFill>
          <a:ln w="9525" cap="flat" cmpd="sng" algn="ctr">
            <a:noFill/>
            <a:prstDash val="solid"/>
            <a:round/>
            <a:headEnd type="none" w="med" len="med"/>
            <a:tailEnd type="none" w="med" len="med"/>
          </a:ln>
          <a:effectLst>
            <a:outerShdw dist="35921" dir="2700000" algn="ctr" rotWithShape="0">
              <a:srgbClr val="AFAFAF"/>
            </a:outerShdw>
          </a:effectLst>
        </p:spPr>
        <p:txBody>
          <a:bodyPr vert="horz" wrap="square" lIns="186521" tIns="46630" rIns="186521" bIns="46630" numCol="1" rtlCol="0" anchor="ctr" anchorCtr="0" compatLnSpc="1">
            <a:prstTxWarp prst="textNoShape">
              <a:avLst/>
            </a:prstTxWarp>
          </a:bodyPr>
          <a:lstStyle/>
          <a:p>
            <a:pPr algn="ctr" defTabSz="932597" eaLnBrk="0" fontAlgn="base" hangingPunct="0">
              <a:spcBef>
                <a:spcPct val="0"/>
              </a:spcBef>
              <a:spcAft>
                <a:spcPct val="0"/>
              </a:spcAft>
            </a:pPr>
            <a:endParaRPr lang="en-NZ" sz="1428" dirty="0">
              <a:solidFill>
                <a:srgbClr val="505050"/>
              </a:solidFill>
              <a:latin typeface="Verdana" pitchFamily="34" charset="0"/>
            </a:endParaRPr>
          </a:p>
        </p:txBody>
      </p:sp>
      <p:grpSp>
        <p:nvGrpSpPr>
          <p:cNvPr id="25" name="Group 24"/>
          <p:cNvGrpSpPr/>
          <p:nvPr/>
        </p:nvGrpSpPr>
        <p:grpSpPr>
          <a:xfrm>
            <a:off x="9368530" y="1681204"/>
            <a:ext cx="1196320" cy="886671"/>
            <a:chOff x="3672840" y="4084320"/>
            <a:chExt cx="1234440" cy="1097280"/>
          </a:xfrm>
          <a:solidFill>
            <a:srgbClr val="3BBBE3"/>
          </a:solidFill>
        </p:grpSpPr>
        <p:sp>
          <p:nvSpPr>
            <p:cNvPr id="26" name="Rectangle 25"/>
            <p:cNvSpPr/>
            <p:nvPr/>
          </p:nvSpPr>
          <p:spPr>
            <a:xfrm>
              <a:off x="3672840" y="4084320"/>
              <a:ext cx="1234440" cy="1097280"/>
            </a:xfrm>
            <a:prstGeom prst="rect">
              <a:avLst/>
            </a:prstGeom>
            <a:grpFill/>
            <a:ln w="10795" cap="flat" cmpd="sng" algn="ctr">
              <a:solidFill>
                <a:srgbClr val="3BBBE3"/>
              </a:solidFill>
              <a:prstDash val="solid"/>
            </a:ln>
            <a:effectLst/>
          </p:spPr>
          <p:txBody>
            <a:bodyPr rtlCol="0" anchor="t"/>
            <a:lstStyle/>
            <a:p>
              <a:pPr algn="ctr" defTabSz="932559">
                <a:defRPr/>
              </a:pPr>
              <a:r>
                <a:rPr lang="en-US" sz="1224" kern="0" dirty="0">
                  <a:solidFill>
                    <a:srgbClr val="FFFFFF"/>
                  </a:solidFill>
                </a:rPr>
                <a:t>Workflow Manager</a:t>
              </a:r>
            </a:p>
          </p:txBody>
        </p:sp>
        <p:pic>
          <p:nvPicPr>
            <p:cNvPr id="27"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15740" y="4574186"/>
              <a:ext cx="548640" cy="54864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8" name="Picture 2" descr="\\MAGNUM\Projects\Microsoft\Cloud Power FY12\Design\ICONS_PNG\Mail.png"/>
          <p:cNvPicPr>
            <a:picLocks noChangeAspect="1" noChangeArrowheads="1"/>
          </p:cNvPicPr>
          <p:nvPr/>
        </p:nvPicPr>
        <p:blipFill>
          <a:blip r:embed="rId4" cstate="print">
            <a:duotone>
              <a:prstClr val="black"/>
              <a:schemeClr val="accent4">
                <a:tint val="45000"/>
                <a:satMod val="400000"/>
              </a:schemeClr>
            </a:duotone>
          </a:blip>
          <a:srcRect/>
          <a:stretch>
            <a:fillRect/>
          </a:stretch>
        </p:blipFill>
        <p:spPr bwMode="auto">
          <a:xfrm>
            <a:off x="9713366" y="3885847"/>
            <a:ext cx="624183" cy="624183"/>
          </a:xfrm>
          <a:prstGeom prst="rect">
            <a:avLst/>
          </a:prstGeom>
          <a:noFill/>
        </p:spPr>
      </p:pic>
      <p:sp>
        <p:nvSpPr>
          <p:cNvPr id="29" name="TextBox 28"/>
          <p:cNvSpPr txBox="1"/>
          <p:nvPr/>
        </p:nvSpPr>
        <p:spPr>
          <a:xfrm>
            <a:off x="9525101" y="4372634"/>
            <a:ext cx="1015608" cy="350330"/>
          </a:xfrm>
          <a:prstGeom prst="rect">
            <a:avLst/>
          </a:prstGeom>
          <a:noFill/>
        </p:spPr>
        <p:txBody>
          <a:bodyPr wrap="none" rtlCol="0">
            <a:spAutoFit/>
          </a:bodyPr>
          <a:lstStyle/>
          <a:p>
            <a:pPr algn="ctr"/>
            <a:r>
              <a:rPr lang="en-NZ" sz="1632" dirty="0">
                <a:solidFill>
                  <a:srgbClr val="505050"/>
                </a:solidFill>
              </a:rPr>
              <a:t>Message</a:t>
            </a:r>
          </a:p>
        </p:txBody>
      </p:sp>
      <p:sp>
        <p:nvSpPr>
          <p:cNvPr id="30" name="Left Arrow 29"/>
          <p:cNvSpPr/>
          <p:nvPr/>
        </p:nvSpPr>
        <p:spPr bwMode="auto">
          <a:xfrm rot="12012922" flipH="1" flipV="1">
            <a:off x="8690394" y="3771445"/>
            <a:ext cx="756574" cy="388585"/>
          </a:xfrm>
          <a:prstGeom prst="leftArrow">
            <a:avLst/>
          </a:prstGeom>
          <a:solidFill>
            <a:schemeClr val="accent2"/>
          </a:solidFill>
          <a:ln w="9525" cap="flat" cmpd="sng" algn="ctr">
            <a:noFill/>
            <a:prstDash val="solid"/>
            <a:round/>
            <a:headEnd type="none" w="med" len="med"/>
            <a:tailEnd type="none" w="med" len="med"/>
          </a:ln>
          <a:effectLst>
            <a:outerShdw dist="35921" dir="2700000" algn="ctr" rotWithShape="0">
              <a:srgbClr val="AFAFAF"/>
            </a:outerShdw>
          </a:effectLst>
        </p:spPr>
        <p:txBody>
          <a:bodyPr vert="horz" wrap="square" lIns="186521" tIns="46630" rIns="186521" bIns="46630" numCol="1" rtlCol="0" anchor="ctr" anchorCtr="0" compatLnSpc="1">
            <a:prstTxWarp prst="textNoShape">
              <a:avLst/>
            </a:prstTxWarp>
          </a:bodyPr>
          <a:lstStyle/>
          <a:p>
            <a:pPr algn="ctr" defTabSz="932597" eaLnBrk="0" fontAlgn="base" hangingPunct="0">
              <a:spcBef>
                <a:spcPct val="0"/>
              </a:spcBef>
              <a:spcAft>
                <a:spcPct val="0"/>
              </a:spcAft>
            </a:pPr>
            <a:endParaRPr lang="en-NZ" sz="1428" dirty="0">
              <a:solidFill>
                <a:srgbClr val="505050"/>
              </a:solidFill>
              <a:latin typeface="Verdana" pitchFamily="34" charset="0"/>
            </a:endParaRPr>
          </a:p>
        </p:txBody>
      </p:sp>
      <p:pic>
        <p:nvPicPr>
          <p:cNvPr id="36" name="Picture 2" descr="\\MAGNUM\Projects\Microsoft\Cloud Power FY12\Design\ICONS_PNG\Mail.png"/>
          <p:cNvPicPr>
            <a:picLocks noChangeAspect="1" noChangeArrowheads="1"/>
          </p:cNvPicPr>
          <p:nvPr/>
        </p:nvPicPr>
        <p:blipFill>
          <a:blip r:embed="rId4" cstate="print">
            <a:duotone>
              <a:prstClr val="black"/>
              <a:schemeClr val="accent4">
                <a:tint val="45000"/>
                <a:satMod val="400000"/>
              </a:schemeClr>
            </a:duotone>
          </a:blip>
          <a:srcRect/>
          <a:stretch>
            <a:fillRect/>
          </a:stretch>
        </p:blipFill>
        <p:spPr bwMode="auto">
          <a:xfrm>
            <a:off x="9709684" y="5541235"/>
            <a:ext cx="624183" cy="624183"/>
          </a:xfrm>
          <a:prstGeom prst="rect">
            <a:avLst/>
          </a:prstGeom>
          <a:noFill/>
        </p:spPr>
      </p:pic>
      <p:sp>
        <p:nvSpPr>
          <p:cNvPr id="37" name="TextBox 36"/>
          <p:cNvSpPr txBox="1"/>
          <p:nvPr/>
        </p:nvSpPr>
        <p:spPr>
          <a:xfrm>
            <a:off x="9381635" y="6028023"/>
            <a:ext cx="1295178" cy="350330"/>
          </a:xfrm>
          <a:prstGeom prst="rect">
            <a:avLst/>
          </a:prstGeom>
          <a:noFill/>
        </p:spPr>
        <p:txBody>
          <a:bodyPr wrap="none" rtlCol="0">
            <a:spAutoFit/>
          </a:bodyPr>
          <a:lstStyle/>
          <a:p>
            <a:pPr algn="ctr"/>
            <a:r>
              <a:rPr lang="en-NZ" sz="1632" dirty="0">
                <a:solidFill>
                  <a:srgbClr val="505050"/>
                </a:solidFill>
              </a:rPr>
              <a:t>Notification</a:t>
            </a:r>
          </a:p>
        </p:txBody>
      </p:sp>
      <p:sp>
        <p:nvSpPr>
          <p:cNvPr id="39" name="Left Arrow 38"/>
          <p:cNvSpPr/>
          <p:nvPr/>
        </p:nvSpPr>
        <p:spPr bwMode="auto">
          <a:xfrm rot="10800000" flipH="1" flipV="1">
            <a:off x="8722080" y="5706527"/>
            <a:ext cx="756574" cy="388585"/>
          </a:xfrm>
          <a:prstGeom prst="leftArrow">
            <a:avLst/>
          </a:prstGeom>
          <a:solidFill>
            <a:schemeClr val="accent2"/>
          </a:solidFill>
          <a:ln w="9525" cap="flat" cmpd="sng" algn="ctr">
            <a:noFill/>
            <a:prstDash val="solid"/>
            <a:round/>
            <a:headEnd type="none" w="med" len="med"/>
            <a:tailEnd type="none" w="med" len="med"/>
          </a:ln>
          <a:effectLst>
            <a:outerShdw dist="35921" dir="2700000" algn="ctr" rotWithShape="0">
              <a:srgbClr val="AFAFAF"/>
            </a:outerShdw>
          </a:effectLst>
        </p:spPr>
        <p:txBody>
          <a:bodyPr vert="horz" wrap="square" lIns="186521" tIns="46630" rIns="186521" bIns="46630" numCol="1" rtlCol="0" anchor="ctr" anchorCtr="0" compatLnSpc="1">
            <a:prstTxWarp prst="textNoShape">
              <a:avLst/>
            </a:prstTxWarp>
          </a:bodyPr>
          <a:lstStyle/>
          <a:p>
            <a:pPr algn="ctr" defTabSz="932597" eaLnBrk="0" fontAlgn="base" hangingPunct="0">
              <a:spcBef>
                <a:spcPct val="0"/>
              </a:spcBef>
              <a:spcAft>
                <a:spcPct val="0"/>
              </a:spcAft>
            </a:pPr>
            <a:endParaRPr lang="en-NZ" sz="1428" dirty="0">
              <a:solidFill>
                <a:srgbClr val="505050"/>
              </a:solidFill>
              <a:latin typeface="Verdana" pitchFamily="34" charset="0"/>
            </a:endParaRPr>
          </a:p>
        </p:txBody>
      </p:sp>
      <p:pic>
        <p:nvPicPr>
          <p:cNvPr id="44" name="Picture 43"/>
          <p:cNvPicPr>
            <a:picLocks noChangeAspect="1"/>
          </p:cNvPicPr>
          <p:nvPr/>
        </p:nvPicPr>
        <p:blipFill>
          <a:blip r:embed="rId6"/>
          <a:stretch>
            <a:fillRect/>
          </a:stretch>
        </p:blipFill>
        <p:spPr>
          <a:xfrm>
            <a:off x="7658940" y="3419545"/>
            <a:ext cx="835790" cy="863164"/>
          </a:xfrm>
          <a:prstGeom prst="rect">
            <a:avLst/>
          </a:prstGeom>
          <a:solidFill>
            <a:srgbClr val="0072C6"/>
          </a:solidFill>
        </p:spPr>
      </p:pic>
      <p:pic>
        <p:nvPicPr>
          <p:cNvPr id="45" name="Picture 44"/>
          <p:cNvPicPr>
            <a:picLocks noChangeAspect="1"/>
          </p:cNvPicPr>
          <p:nvPr/>
        </p:nvPicPr>
        <p:blipFill>
          <a:blip r:embed="rId6"/>
          <a:stretch>
            <a:fillRect/>
          </a:stretch>
        </p:blipFill>
        <p:spPr>
          <a:xfrm>
            <a:off x="7683229" y="5497024"/>
            <a:ext cx="848503" cy="876293"/>
          </a:xfrm>
          <a:prstGeom prst="rect">
            <a:avLst/>
          </a:prstGeom>
          <a:solidFill>
            <a:srgbClr val="0072C6"/>
          </a:solidFill>
        </p:spPr>
      </p:pic>
      <p:sp>
        <p:nvSpPr>
          <p:cNvPr id="47" name="Left Arrow 46"/>
          <p:cNvSpPr/>
          <p:nvPr/>
        </p:nvSpPr>
        <p:spPr bwMode="auto">
          <a:xfrm rot="9054043" flipH="1" flipV="1">
            <a:off x="8709664" y="4391847"/>
            <a:ext cx="756574" cy="388585"/>
          </a:xfrm>
          <a:prstGeom prst="leftArrow">
            <a:avLst/>
          </a:prstGeom>
          <a:solidFill>
            <a:schemeClr val="accent2"/>
          </a:solidFill>
          <a:ln w="9525" cap="flat" cmpd="sng" algn="ctr">
            <a:noFill/>
            <a:prstDash val="solid"/>
            <a:round/>
            <a:headEnd type="none" w="med" len="med"/>
            <a:tailEnd type="none" w="med" len="med"/>
          </a:ln>
          <a:effectLst>
            <a:outerShdw dist="35921" dir="2700000" algn="ctr" rotWithShape="0">
              <a:srgbClr val="AFAFAF"/>
            </a:outerShdw>
          </a:effectLst>
        </p:spPr>
        <p:txBody>
          <a:bodyPr vert="horz" wrap="square" lIns="186521" tIns="46630" rIns="186521" bIns="46630" numCol="1" rtlCol="0" anchor="ctr" anchorCtr="0" compatLnSpc="1">
            <a:prstTxWarp prst="textNoShape">
              <a:avLst/>
            </a:prstTxWarp>
          </a:bodyPr>
          <a:lstStyle/>
          <a:p>
            <a:pPr algn="ctr" defTabSz="932597" eaLnBrk="0" fontAlgn="base" hangingPunct="0">
              <a:spcBef>
                <a:spcPct val="0"/>
              </a:spcBef>
              <a:spcAft>
                <a:spcPct val="0"/>
              </a:spcAft>
            </a:pPr>
            <a:endParaRPr lang="en-NZ" sz="1428" dirty="0">
              <a:solidFill>
                <a:srgbClr val="505050"/>
              </a:solidFill>
              <a:latin typeface="Verdana" pitchFamily="34" charset="0"/>
            </a:endParaRPr>
          </a:p>
        </p:txBody>
      </p:sp>
    </p:spTree>
    <p:extLst>
      <p:ext uri="{BB962C8B-B14F-4D97-AF65-F5344CB8AC3E}">
        <p14:creationId xmlns:p14="http://schemas.microsoft.com/office/powerpoint/2010/main" val="3608800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Topologies</a:t>
            </a:r>
            <a:endParaRPr lang="en-US" dirty="0"/>
          </a:p>
        </p:txBody>
      </p:sp>
    </p:spTree>
    <p:extLst>
      <p:ext uri="{BB962C8B-B14F-4D97-AF65-F5344CB8AC3E}">
        <p14:creationId xmlns:p14="http://schemas.microsoft.com/office/powerpoint/2010/main" val="288003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Topologies</a:t>
            </a:r>
            <a:endParaRPr lang="en-US" dirty="0"/>
          </a:p>
        </p:txBody>
      </p:sp>
      <p:sp>
        <p:nvSpPr>
          <p:cNvPr id="6" name="Text Placeholder 5"/>
          <p:cNvSpPr>
            <a:spLocks noGrp="1"/>
          </p:cNvSpPr>
          <p:nvPr>
            <p:ph type="body" sz="quarter" idx="11"/>
          </p:nvPr>
        </p:nvSpPr>
        <p:spPr>
          <a:xfrm>
            <a:off x="274639" y="1212849"/>
            <a:ext cx="11889564" cy="6032421"/>
          </a:xfrm>
        </p:spPr>
        <p:txBody>
          <a:bodyPr/>
          <a:lstStyle/>
          <a:p>
            <a:r>
              <a:rPr lang="en-US" dirty="0" smtClean="0"/>
              <a:t>One or three servers</a:t>
            </a:r>
          </a:p>
          <a:p>
            <a:pPr lvl="1"/>
            <a:r>
              <a:rPr lang="en-US" dirty="0" smtClean="0"/>
              <a:t>NOT two, NOT four, NOT six, NOT eight….</a:t>
            </a:r>
          </a:p>
          <a:p>
            <a:pPr lvl="1"/>
            <a:r>
              <a:rPr lang="en-US" dirty="0" smtClean="0"/>
              <a:t>Service Bus and quorum implementation</a:t>
            </a:r>
          </a:p>
          <a:p>
            <a:r>
              <a:rPr lang="en-US" dirty="0" smtClean="0"/>
              <a:t>Each component must run on each server</a:t>
            </a:r>
          </a:p>
          <a:p>
            <a:pPr lvl="1"/>
            <a:r>
              <a:rPr lang="en-US" dirty="0" smtClean="0"/>
              <a:t>Workflow Manager and Service Bus</a:t>
            </a:r>
          </a:p>
          <a:p>
            <a:r>
              <a:rPr lang="en-US" dirty="0" smtClean="0"/>
              <a:t>There are NO other supported topologies</a:t>
            </a:r>
          </a:p>
          <a:p>
            <a:pPr lvl="1"/>
            <a:r>
              <a:rPr lang="en-US" sz="4000" dirty="0" smtClean="0">
                <a:gradFill>
                  <a:gsLst>
                    <a:gs pos="2920">
                      <a:schemeClr val="tx2"/>
                    </a:gs>
                    <a:gs pos="39000">
                      <a:schemeClr val="tx2"/>
                    </a:gs>
                  </a:gsLst>
                  <a:lin ang="5400000" scaled="0"/>
                </a:gradFill>
                <a:latin typeface="+mj-lt"/>
              </a:rPr>
              <a:t/>
            </a:r>
            <a:br>
              <a:rPr lang="en-US" sz="4000" dirty="0" smtClean="0">
                <a:gradFill>
                  <a:gsLst>
                    <a:gs pos="2920">
                      <a:schemeClr val="tx2"/>
                    </a:gs>
                    <a:gs pos="39000">
                      <a:schemeClr val="tx2"/>
                    </a:gs>
                  </a:gsLst>
                  <a:lin ang="5400000" scaled="0"/>
                </a:gradFill>
                <a:latin typeface="+mj-lt"/>
              </a:rPr>
            </a:br>
            <a:r>
              <a:rPr lang="en-US" sz="4000" dirty="0" smtClean="0">
                <a:gradFill>
                  <a:gsLst>
                    <a:gs pos="2920">
                      <a:schemeClr val="tx2"/>
                    </a:gs>
                    <a:gs pos="39000">
                      <a:schemeClr val="tx2"/>
                    </a:gs>
                  </a:gsLst>
                  <a:lin ang="5400000" scaled="0"/>
                </a:gradFill>
                <a:latin typeface="+mj-lt"/>
              </a:rPr>
              <a:t>Remember! One </a:t>
            </a:r>
            <a:r>
              <a:rPr lang="en-US" sz="4000" dirty="0">
                <a:gradFill>
                  <a:gsLst>
                    <a:gs pos="2920">
                      <a:schemeClr val="tx2"/>
                    </a:gs>
                    <a:gs pos="39000">
                      <a:schemeClr val="tx2"/>
                    </a:gs>
                  </a:gsLst>
                  <a:lin ang="5400000" scaled="0"/>
                </a:gradFill>
                <a:latin typeface="+mj-lt"/>
              </a:rPr>
              <a:t>or three </a:t>
            </a:r>
            <a:r>
              <a:rPr lang="en-US" sz="4000" dirty="0" smtClean="0">
                <a:gradFill>
                  <a:gsLst>
                    <a:gs pos="2920">
                      <a:schemeClr val="tx2"/>
                    </a:gs>
                    <a:gs pos="39000">
                      <a:schemeClr val="tx2"/>
                    </a:gs>
                  </a:gsLst>
                  <a:lin ang="5400000" scaled="0"/>
                </a:gradFill>
                <a:latin typeface="+mj-lt"/>
              </a:rPr>
              <a:t>servers!</a:t>
            </a:r>
          </a:p>
          <a:p>
            <a:pPr lvl="1"/>
            <a:r>
              <a:rPr lang="en-US" dirty="0" smtClean="0"/>
              <a:t>A farm of two (or four, six </a:t>
            </a:r>
            <a:r>
              <a:rPr lang="en-US" dirty="0" err="1" smtClean="0"/>
              <a:t>etc</a:t>
            </a:r>
            <a:r>
              <a:rPr lang="en-US" dirty="0" smtClean="0"/>
              <a:t>) can of course be built, but it is NOT supported</a:t>
            </a:r>
          </a:p>
          <a:p>
            <a:pPr lvl="1"/>
            <a:r>
              <a:rPr lang="en-US" dirty="0" smtClean="0"/>
              <a:t>And more importantly, it won’t provide high availability</a:t>
            </a:r>
            <a:endParaRPr lang="en-US" dirty="0"/>
          </a:p>
          <a:p>
            <a:pPr lvl="1"/>
            <a:endParaRPr lang="en-US" sz="4000" dirty="0">
              <a:gradFill>
                <a:gsLst>
                  <a:gs pos="2920">
                    <a:schemeClr val="tx2"/>
                  </a:gs>
                  <a:gs pos="39000">
                    <a:schemeClr val="tx2"/>
                  </a:gs>
                </a:gsLst>
                <a:lin ang="5400000" scaled="0"/>
              </a:gradFill>
              <a:latin typeface="+mj-lt"/>
            </a:endParaRPr>
          </a:p>
          <a:p>
            <a:pPr lvl="1"/>
            <a:endParaRPr lang="en-US" dirty="0"/>
          </a:p>
        </p:txBody>
      </p:sp>
    </p:spTree>
    <p:extLst>
      <p:ext uri="{BB962C8B-B14F-4D97-AF65-F5344CB8AC3E}">
        <p14:creationId xmlns:p14="http://schemas.microsoft.com/office/powerpoint/2010/main" val="1439965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ounded Rectangle 31"/>
          <p:cNvSpPr/>
          <p:nvPr/>
        </p:nvSpPr>
        <p:spPr bwMode="auto">
          <a:xfrm>
            <a:off x="1203983" y="3477875"/>
            <a:ext cx="3171545" cy="1512247"/>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6521" tIns="46630" rIns="186521" bIns="46630" numCol="1" rtlCol="0" anchor="ctr" anchorCtr="0" compatLnSpc="1">
            <a:prstTxWarp prst="textNoShape">
              <a:avLst/>
            </a:prstTxWarp>
          </a:bodyPr>
          <a:lstStyle/>
          <a:p>
            <a:pPr algn="ctr" defTabSz="932597" eaLnBrk="0" fontAlgn="base" hangingPunct="0">
              <a:spcBef>
                <a:spcPct val="0"/>
              </a:spcBef>
              <a:spcAft>
                <a:spcPct val="0"/>
              </a:spcAft>
            </a:pPr>
            <a:endParaRPr lang="en-NZ" sz="1836" b="1">
              <a:solidFill>
                <a:srgbClr val="505050"/>
              </a:solidFill>
              <a:latin typeface="Verdana" pitchFamily="34" charset="0"/>
            </a:endParaRPr>
          </a:p>
        </p:txBody>
      </p:sp>
      <p:sp>
        <p:nvSpPr>
          <p:cNvPr id="2" name="Title 1"/>
          <p:cNvSpPr>
            <a:spLocks noGrp="1"/>
          </p:cNvSpPr>
          <p:nvPr>
            <p:ph type="title"/>
          </p:nvPr>
        </p:nvSpPr>
        <p:spPr/>
        <p:txBody>
          <a:bodyPr/>
          <a:lstStyle/>
          <a:p>
            <a:r>
              <a:rPr lang="en-US" dirty="0" smtClean="0"/>
              <a:t>Topologies: co-located</a:t>
            </a:r>
            <a:endParaRPr lang="en-US" dirty="0"/>
          </a:p>
        </p:txBody>
      </p:sp>
      <p:sp>
        <p:nvSpPr>
          <p:cNvPr id="3" name="Text Placeholder 2"/>
          <p:cNvSpPr>
            <a:spLocks noGrp="1"/>
          </p:cNvSpPr>
          <p:nvPr>
            <p:ph type="body" sz="quarter" idx="11"/>
          </p:nvPr>
        </p:nvSpPr>
        <p:spPr>
          <a:xfrm>
            <a:off x="274639" y="1212849"/>
            <a:ext cx="11889564" cy="855619"/>
          </a:xfrm>
        </p:spPr>
        <p:txBody>
          <a:bodyPr/>
          <a:lstStyle/>
          <a:p>
            <a:r>
              <a:rPr lang="en-GB" sz="2400" kern="0" dirty="0" smtClean="0"/>
              <a:t>Running </a:t>
            </a:r>
            <a:r>
              <a:rPr lang="en-GB" sz="2400" kern="0" dirty="0"/>
              <a:t>Workflow Manager on adequately resourced Web Servers in the SharePoint farm</a:t>
            </a:r>
          </a:p>
          <a:p>
            <a:pPr lvl="1"/>
            <a:r>
              <a:rPr lang="en-GB" kern="0" dirty="0" smtClean="0"/>
              <a:t>Carefully factor this into your overall farm topology design</a:t>
            </a:r>
            <a:endParaRPr lang="en-GB" kern="0" dirty="0"/>
          </a:p>
        </p:txBody>
      </p:sp>
      <p:grpSp>
        <p:nvGrpSpPr>
          <p:cNvPr id="28" name="Group 27"/>
          <p:cNvGrpSpPr>
            <a:grpSpLocks noChangeAspect="1"/>
          </p:cNvGrpSpPr>
          <p:nvPr/>
        </p:nvGrpSpPr>
        <p:grpSpPr>
          <a:xfrm>
            <a:off x="5429473" y="2165553"/>
            <a:ext cx="1178865" cy="1101555"/>
            <a:chOff x="10320387" y="5285442"/>
            <a:chExt cx="1896557" cy="1772642"/>
          </a:xfrm>
        </p:grpSpPr>
        <p:sp>
          <p:nvSpPr>
            <p:cNvPr id="29" name="Rectangle 28"/>
            <p:cNvSpPr/>
            <p:nvPr/>
          </p:nvSpPr>
          <p:spPr bwMode="auto">
            <a:xfrm>
              <a:off x="10320387" y="5285442"/>
              <a:ext cx="1896557" cy="1772642"/>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60" tIns="93260" rIns="93256" bIns="93260" numCol="1" rtlCol="0" anchor="b" anchorCtr="0" compatLnSpc="1">
              <a:prstTxWarp prst="textNoShape">
                <a:avLst/>
              </a:prstTxWarp>
            </a:bodyPr>
            <a:lstStyle/>
            <a:p>
              <a:pPr algn="ctr" defTabSz="1118808" fontAlgn="base">
                <a:lnSpc>
                  <a:spcPts val="1836"/>
                </a:lnSpc>
                <a:spcBef>
                  <a:spcPct val="0"/>
                </a:spcBef>
                <a:spcAft>
                  <a:spcPct val="0"/>
                </a:spcAft>
              </a:pPr>
              <a:r>
                <a:rPr lang="en-US" sz="1530" dirty="0">
                  <a:gradFill>
                    <a:gsLst>
                      <a:gs pos="0">
                        <a:srgbClr val="FFFFFF"/>
                      </a:gs>
                      <a:gs pos="100000">
                        <a:srgbClr val="FFFFFF"/>
                      </a:gs>
                    </a:gsLst>
                    <a:lin ang="5400000" scaled="0"/>
                  </a:gradFill>
                </a:rPr>
                <a:t>load balancer</a:t>
              </a:r>
            </a:p>
          </p:txBody>
        </p:sp>
        <p:pic>
          <p:nvPicPr>
            <p:cNvPr id="30"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0842920" y="5285444"/>
              <a:ext cx="851489"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5" name="Group 84"/>
          <p:cNvGrpSpPr/>
          <p:nvPr/>
        </p:nvGrpSpPr>
        <p:grpSpPr>
          <a:xfrm>
            <a:off x="3561533" y="3477876"/>
            <a:ext cx="893734" cy="893501"/>
            <a:chOff x="6849580" y="4206958"/>
            <a:chExt cx="2012314" cy="2011789"/>
          </a:xfrm>
        </p:grpSpPr>
        <p:grpSp>
          <p:nvGrpSpPr>
            <p:cNvPr id="94" name="Group 93"/>
            <p:cNvGrpSpPr/>
            <p:nvPr/>
          </p:nvGrpSpPr>
          <p:grpSpPr>
            <a:xfrm>
              <a:off x="7487957" y="4470625"/>
              <a:ext cx="666750" cy="1487475"/>
              <a:chOff x="2081162" y="4640597"/>
              <a:chExt cx="666750" cy="1487475"/>
            </a:xfrm>
            <a:solidFill>
              <a:schemeClr val="bg1"/>
            </a:solidFill>
          </p:grpSpPr>
          <p:sp>
            <p:nvSpPr>
              <p:cNvPr id="96" name="Snip Diagonal Corner Rectangle 95"/>
              <p:cNvSpPr/>
              <p:nvPr/>
            </p:nvSpPr>
            <p:spPr bwMode="auto">
              <a:xfrm>
                <a:off x="2081162" y="4724694"/>
                <a:ext cx="666750" cy="1311775"/>
              </a:xfrm>
              <a:prstGeom prst="snip2DiagRect">
                <a:avLst>
                  <a:gd name="adj1" fmla="val 0"/>
                  <a:gd name="adj2" fmla="val 0"/>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98" name="Isosceles Triangle 97"/>
              <p:cNvSpPr/>
              <p:nvPr/>
            </p:nvSpPr>
            <p:spPr bwMode="auto">
              <a:xfrm>
                <a:off x="2104139" y="4640597"/>
                <a:ext cx="511437" cy="99498"/>
              </a:xfrm>
              <a:prstGeom prst="triangle">
                <a:avLst>
                  <a:gd name="adj" fmla="val 87714"/>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99" name="Isosceles Triangle 98"/>
              <p:cNvSpPr/>
              <p:nvPr/>
            </p:nvSpPr>
            <p:spPr bwMode="auto">
              <a:xfrm rot="10800000">
                <a:off x="2097121" y="6028574"/>
                <a:ext cx="511437" cy="99498"/>
              </a:xfrm>
              <a:prstGeom prst="triangle">
                <a:avLst>
                  <a:gd name="adj" fmla="val 8251"/>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pic>
          <p:nvPicPr>
            <p:cNvPr id="95" name="Picture 2" descr="\\MAGNUM\Projects\Microsoft\Cloud Power FY12\Design\Icons\PNGs\Server_2.png"/>
            <p:cNvPicPr>
              <a:picLocks noChangeAspect="1" noChangeArrowheads="1"/>
            </p:cNvPicPr>
            <p:nvPr/>
          </p:nvPicPr>
          <p:blipFill>
            <a:blip r:embed="rId4" cstate="print">
              <a:duotone>
                <a:prstClr val="black"/>
                <a:schemeClr val="accent4">
                  <a:tint val="45000"/>
                  <a:satMod val="400000"/>
                </a:schemeClr>
              </a:duotone>
            </a:blip>
            <a:srcRect/>
            <a:stretch>
              <a:fillRect/>
            </a:stretch>
          </p:blipFill>
          <p:spPr bwMode="auto">
            <a:xfrm>
              <a:off x="6849580" y="4206958"/>
              <a:ext cx="2012314" cy="2011789"/>
            </a:xfrm>
            <a:prstGeom prst="rect">
              <a:avLst/>
            </a:prstGeom>
            <a:noFill/>
          </p:spPr>
        </p:pic>
      </p:grpSp>
      <p:grpSp>
        <p:nvGrpSpPr>
          <p:cNvPr id="86" name="Group 85"/>
          <p:cNvGrpSpPr/>
          <p:nvPr/>
        </p:nvGrpSpPr>
        <p:grpSpPr>
          <a:xfrm>
            <a:off x="1356577" y="3973854"/>
            <a:ext cx="1111793" cy="893007"/>
            <a:chOff x="11139221" y="3379827"/>
            <a:chExt cx="1090092" cy="875577"/>
          </a:xfrm>
        </p:grpSpPr>
        <p:grpSp>
          <p:nvGrpSpPr>
            <p:cNvPr id="87" name="Group 86"/>
            <p:cNvGrpSpPr/>
            <p:nvPr/>
          </p:nvGrpSpPr>
          <p:grpSpPr>
            <a:xfrm>
              <a:off x="11139221" y="3379827"/>
              <a:ext cx="1090092" cy="875577"/>
              <a:chOff x="3599175" y="4220568"/>
              <a:chExt cx="1090092" cy="875577"/>
            </a:xfrm>
          </p:grpSpPr>
          <p:sp>
            <p:nvSpPr>
              <p:cNvPr id="89" name="Rounded Rectangle 88"/>
              <p:cNvSpPr/>
              <p:nvPr/>
            </p:nvSpPr>
            <p:spPr bwMode="auto">
              <a:xfrm>
                <a:off x="3599175" y="4220568"/>
                <a:ext cx="1090092" cy="875577"/>
              </a:xfrm>
              <a:prstGeom prst="roundRect">
                <a:avLst>
                  <a:gd name="adj" fmla="val 6641"/>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nvGrpSpPr>
              <p:cNvPr id="90" name="Group 89"/>
              <p:cNvGrpSpPr/>
              <p:nvPr/>
            </p:nvGrpSpPr>
            <p:grpSpPr>
              <a:xfrm>
                <a:off x="3614541" y="4243079"/>
                <a:ext cx="1057169" cy="832818"/>
                <a:chOff x="3705190" y="4561217"/>
                <a:chExt cx="1057169" cy="832818"/>
              </a:xfrm>
            </p:grpSpPr>
            <p:pic>
              <p:nvPicPr>
                <p:cNvPr id="91" name="Picture 4" descr="\\MAGNUM\Projects\Microsoft\Cloud Power FY12\Design\ICONS_PNG\IIS-MULTI-TENANCY.png"/>
                <p:cNvPicPr>
                  <a:picLocks noChangeAspect="1" noChangeArrowheads="1"/>
                </p:cNvPicPr>
                <p:nvPr/>
              </p:nvPicPr>
              <p:blipFill rotWithShape="1">
                <a:blip r:embed="rId5" cstate="print">
                  <a:duotone>
                    <a:prstClr val="black"/>
                    <a:schemeClr val="accent4">
                      <a:tint val="45000"/>
                      <a:satMod val="400000"/>
                    </a:schemeClr>
                  </a:duotone>
                </a:blip>
                <a:srcRect l="13694" t="34655" r="28499" b="19806"/>
                <a:stretch/>
              </p:blipFill>
              <p:spPr bwMode="auto">
                <a:xfrm>
                  <a:off x="3705190" y="4561217"/>
                  <a:ext cx="1057169" cy="832818"/>
                </a:xfrm>
                <a:prstGeom prst="rect">
                  <a:avLst/>
                </a:prstGeom>
                <a:noFill/>
              </p:spPr>
            </p:pic>
            <p:sp>
              <p:nvSpPr>
                <p:cNvPr id="92" name="Rectangle 91"/>
                <p:cNvSpPr/>
                <p:nvPr/>
              </p:nvSpPr>
              <p:spPr bwMode="auto">
                <a:xfrm>
                  <a:off x="3783372" y="4772556"/>
                  <a:ext cx="907602" cy="55068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grpSp>
        <p:pic>
          <p:nvPicPr>
            <p:cNvPr id="88" name="Picture 87"/>
            <p:cNvPicPr>
              <a:picLocks noChangeAspect="1"/>
            </p:cNvPicPr>
            <p:nvPr/>
          </p:nvPicPr>
          <p:blipFill rotWithShape="1">
            <a:blip r:embed="rId6" cstate="print">
              <a:extLst>
                <a:ext uri="{28A0092B-C50C-407E-A947-70E740481C1C}">
                  <a14:useLocalDpi xmlns:a14="http://schemas.microsoft.com/office/drawing/2010/main" val="0"/>
                </a:ext>
              </a:extLst>
            </a:blip>
            <a:srcRect l="24304"/>
            <a:stretch/>
          </p:blipFill>
          <p:spPr bwMode="black">
            <a:xfrm>
              <a:off x="11254803" y="3727806"/>
              <a:ext cx="864000" cy="296296"/>
            </a:xfrm>
            <a:prstGeom prst="rect">
              <a:avLst/>
            </a:prstGeom>
          </p:spPr>
        </p:pic>
      </p:grpSp>
      <p:grpSp>
        <p:nvGrpSpPr>
          <p:cNvPr id="31" name="Group 30"/>
          <p:cNvGrpSpPr/>
          <p:nvPr/>
        </p:nvGrpSpPr>
        <p:grpSpPr>
          <a:xfrm>
            <a:off x="2551062" y="4031764"/>
            <a:ext cx="1138526" cy="777189"/>
            <a:chOff x="3073794" y="3382963"/>
            <a:chExt cx="1116303" cy="762019"/>
          </a:xfrm>
        </p:grpSpPr>
        <p:sp>
          <p:nvSpPr>
            <p:cNvPr id="78" name="Rectangle 77"/>
            <p:cNvSpPr/>
            <p:nvPr/>
          </p:nvSpPr>
          <p:spPr>
            <a:xfrm>
              <a:off x="3073794" y="3382963"/>
              <a:ext cx="1116303" cy="762019"/>
            </a:xfrm>
            <a:prstGeom prst="rect">
              <a:avLst/>
            </a:prstGeom>
            <a:solidFill>
              <a:srgbClr val="3BBBE3"/>
            </a:solidFill>
            <a:ln w="10795" cap="flat" cmpd="sng" algn="ctr">
              <a:solidFill>
                <a:srgbClr val="3BBBE3"/>
              </a:solidFill>
              <a:prstDash val="solid"/>
            </a:ln>
            <a:effectLst/>
          </p:spPr>
          <p:txBody>
            <a:bodyPr rtlCol="0" anchor="t"/>
            <a:lstStyle/>
            <a:p>
              <a:pPr algn="ctr" defTabSz="932559">
                <a:defRPr/>
              </a:pPr>
              <a:r>
                <a:rPr lang="en-US" sz="1224" kern="0" dirty="0">
                  <a:solidFill>
                    <a:srgbClr val="FFFFFF"/>
                  </a:solidFill>
                </a:rPr>
                <a:t>Workflow Manager</a:t>
              </a:r>
            </a:p>
          </p:txBody>
        </p:sp>
        <p:pic>
          <p:nvPicPr>
            <p:cNvPr id="80" name="Picture 7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97087" y="3835716"/>
              <a:ext cx="259179" cy="262061"/>
            </a:xfrm>
            <a:prstGeom prst="rect">
              <a:avLst/>
            </a:prstGeom>
            <a:ln>
              <a:noFill/>
            </a:ln>
          </p:spPr>
        </p:pic>
      </p:grpSp>
      <p:sp>
        <p:nvSpPr>
          <p:cNvPr id="101" name="Rounded Rectangle 100"/>
          <p:cNvSpPr/>
          <p:nvPr/>
        </p:nvSpPr>
        <p:spPr bwMode="auto">
          <a:xfrm>
            <a:off x="4565200" y="3494880"/>
            <a:ext cx="3171545" cy="1512247"/>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6521" tIns="46630" rIns="186521" bIns="46630" numCol="1" rtlCol="0" anchor="ctr" anchorCtr="0" compatLnSpc="1">
            <a:prstTxWarp prst="textNoShape">
              <a:avLst/>
            </a:prstTxWarp>
          </a:bodyPr>
          <a:lstStyle/>
          <a:p>
            <a:pPr algn="ctr" defTabSz="932597" eaLnBrk="0" fontAlgn="base" hangingPunct="0">
              <a:spcBef>
                <a:spcPct val="0"/>
              </a:spcBef>
              <a:spcAft>
                <a:spcPct val="0"/>
              </a:spcAft>
            </a:pPr>
            <a:endParaRPr lang="en-NZ" sz="1836" b="1">
              <a:solidFill>
                <a:srgbClr val="505050"/>
              </a:solidFill>
              <a:latin typeface="Verdana" pitchFamily="34" charset="0"/>
            </a:endParaRPr>
          </a:p>
        </p:txBody>
      </p:sp>
      <p:grpSp>
        <p:nvGrpSpPr>
          <p:cNvPr id="103" name="Group 102"/>
          <p:cNvGrpSpPr/>
          <p:nvPr/>
        </p:nvGrpSpPr>
        <p:grpSpPr>
          <a:xfrm>
            <a:off x="6922750" y="3494880"/>
            <a:ext cx="893734" cy="893501"/>
            <a:chOff x="6849580" y="4206958"/>
            <a:chExt cx="2012314" cy="2011789"/>
          </a:xfrm>
        </p:grpSpPr>
        <p:grpSp>
          <p:nvGrpSpPr>
            <p:cNvPr id="111" name="Group 110"/>
            <p:cNvGrpSpPr/>
            <p:nvPr/>
          </p:nvGrpSpPr>
          <p:grpSpPr>
            <a:xfrm>
              <a:off x="7487957" y="4470625"/>
              <a:ext cx="666750" cy="1487475"/>
              <a:chOff x="2081162" y="4640597"/>
              <a:chExt cx="666750" cy="1487475"/>
            </a:xfrm>
            <a:solidFill>
              <a:schemeClr val="bg1"/>
            </a:solidFill>
          </p:grpSpPr>
          <p:sp>
            <p:nvSpPr>
              <p:cNvPr id="113" name="Snip Diagonal Corner Rectangle 112"/>
              <p:cNvSpPr/>
              <p:nvPr/>
            </p:nvSpPr>
            <p:spPr bwMode="auto">
              <a:xfrm>
                <a:off x="2081162" y="4724694"/>
                <a:ext cx="666750" cy="1311775"/>
              </a:xfrm>
              <a:prstGeom prst="snip2DiagRect">
                <a:avLst>
                  <a:gd name="adj1" fmla="val 0"/>
                  <a:gd name="adj2" fmla="val 0"/>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1" name="Isosceles Triangle 120"/>
              <p:cNvSpPr/>
              <p:nvPr/>
            </p:nvSpPr>
            <p:spPr bwMode="auto">
              <a:xfrm>
                <a:off x="2104139" y="4640597"/>
                <a:ext cx="511437" cy="99498"/>
              </a:xfrm>
              <a:prstGeom prst="triangle">
                <a:avLst>
                  <a:gd name="adj" fmla="val 87714"/>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2" name="Isosceles Triangle 121"/>
              <p:cNvSpPr/>
              <p:nvPr/>
            </p:nvSpPr>
            <p:spPr bwMode="auto">
              <a:xfrm rot="10800000">
                <a:off x="2097121" y="6028574"/>
                <a:ext cx="511437" cy="99498"/>
              </a:xfrm>
              <a:prstGeom prst="triangle">
                <a:avLst>
                  <a:gd name="adj" fmla="val 8251"/>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pic>
          <p:nvPicPr>
            <p:cNvPr id="112" name="Picture 2" descr="\\MAGNUM\Projects\Microsoft\Cloud Power FY12\Design\Icons\PNGs\Server_2.png"/>
            <p:cNvPicPr>
              <a:picLocks noChangeAspect="1" noChangeArrowheads="1"/>
            </p:cNvPicPr>
            <p:nvPr/>
          </p:nvPicPr>
          <p:blipFill>
            <a:blip r:embed="rId4" cstate="print">
              <a:duotone>
                <a:prstClr val="black"/>
                <a:schemeClr val="accent4">
                  <a:tint val="45000"/>
                  <a:satMod val="400000"/>
                </a:schemeClr>
              </a:duotone>
            </a:blip>
            <a:srcRect/>
            <a:stretch>
              <a:fillRect/>
            </a:stretch>
          </p:blipFill>
          <p:spPr bwMode="auto">
            <a:xfrm>
              <a:off x="6849580" y="4206958"/>
              <a:ext cx="2012314" cy="2011789"/>
            </a:xfrm>
            <a:prstGeom prst="rect">
              <a:avLst/>
            </a:prstGeom>
            <a:noFill/>
          </p:spPr>
        </p:pic>
      </p:grpSp>
      <p:grpSp>
        <p:nvGrpSpPr>
          <p:cNvPr id="123" name="Group 122"/>
          <p:cNvGrpSpPr/>
          <p:nvPr/>
        </p:nvGrpSpPr>
        <p:grpSpPr>
          <a:xfrm>
            <a:off x="4717794" y="3990858"/>
            <a:ext cx="1111793" cy="893007"/>
            <a:chOff x="11139221" y="3379827"/>
            <a:chExt cx="1090092" cy="875577"/>
          </a:xfrm>
        </p:grpSpPr>
        <p:grpSp>
          <p:nvGrpSpPr>
            <p:cNvPr id="124" name="Group 123"/>
            <p:cNvGrpSpPr/>
            <p:nvPr/>
          </p:nvGrpSpPr>
          <p:grpSpPr>
            <a:xfrm>
              <a:off x="11139221" y="3379827"/>
              <a:ext cx="1090092" cy="875577"/>
              <a:chOff x="3599175" y="4220568"/>
              <a:chExt cx="1090092" cy="875577"/>
            </a:xfrm>
          </p:grpSpPr>
          <p:sp>
            <p:nvSpPr>
              <p:cNvPr id="126" name="Rounded Rectangle 125"/>
              <p:cNvSpPr/>
              <p:nvPr/>
            </p:nvSpPr>
            <p:spPr bwMode="auto">
              <a:xfrm>
                <a:off x="3599175" y="4220568"/>
                <a:ext cx="1090092" cy="875577"/>
              </a:xfrm>
              <a:prstGeom prst="roundRect">
                <a:avLst>
                  <a:gd name="adj" fmla="val 6641"/>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nvGrpSpPr>
              <p:cNvPr id="127" name="Group 126"/>
              <p:cNvGrpSpPr/>
              <p:nvPr/>
            </p:nvGrpSpPr>
            <p:grpSpPr>
              <a:xfrm>
                <a:off x="3614541" y="4243079"/>
                <a:ext cx="1057169" cy="832818"/>
                <a:chOff x="3705190" y="4561217"/>
                <a:chExt cx="1057169" cy="832818"/>
              </a:xfrm>
            </p:grpSpPr>
            <p:pic>
              <p:nvPicPr>
                <p:cNvPr id="128" name="Picture 4" descr="\\MAGNUM\Projects\Microsoft\Cloud Power FY12\Design\ICONS_PNG\IIS-MULTI-TENANCY.png"/>
                <p:cNvPicPr>
                  <a:picLocks noChangeAspect="1" noChangeArrowheads="1"/>
                </p:cNvPicPr>
                <p:nvPr/>
              </p:nvPicPr>
              <p:blipFill rotWithShape="1">
                <a:blip r:embed="rId5" cstate="print">
                  <a:duotone>
                    <a:prstClr val="black"/>
                    <a:schemeClr val="accent4">
                      <a:tint val="45000"/>
                      <a:satMod val="400000"/>
                    </a:schemeClr>
                  </a:duotone>
                </a:blip>
                <a:srcRect l="13694" t="34655" r="28499" b="19806"/>
                <a:stretch/>
              </p:blipFill>
              <p:spPr bwMode="auto">
                <a:xfrm>
                  <a:off x="3705190" y="4561217"/>
                  <a:ext cx="1057169" cy="832818"/>
                </a:xfrm>
                <a:prstGeom prst="rect">
                  <a:avLst/>
                </a:prstGeom>
                <a:noFill/>
              </p:spPr>
            </p:pic>
            <p:sp>
              <p:nvSpPr>
                <p:cNvPr id="129" name="Rectangle 128"/>
                <p:cNvSpPr/>
                <p:nvPr/>
              </p:nvSpPr>
              <p:spPr bwMode="auto">
                <a:xfrm>
                  <a:off x="3783372" y="4772556"/>
                  <a:ext cx="907602" cy="55068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grpSp>
        <p:pic>
          <p:nvPicPr>
            <p:cNvPr id="125" name="Picture 124"/>
            <p:cNvPicPr>
              <a:picLocks noChangeAspect="1"/>
            </p:cNvPicPr>
            <p:nvPr/>
          </p:nvPicPr>
          <p:blipFill rotWithShape="1">
            <a:blip r:embed="rId6" cstate="print">
              <a:extLst>
                <a:ext uri="{28A0092B-C50C-407E-A947-70E740481C1C}">
                  <a14:useLocalDpi xmlns:a14="http://schemas.microsoft.com/office/drawing/2010/main" val="0"/>
                </a:ext>
              </a:extLst>
            </a:blip>
            <a:srcRect l="24304"/>
            <a:stretch/>
          </p:blipFill>
          <p:spPr bwMode="black">
            <a:xfrm>
              <a:off x="11254803" y="3727806"/>
              <a:ext cx="864000" cy="296296"/>
            </a:xfrm>
            <a:prstGeom prst="rect">
              <a:avLst/>
            </a:prstGeom>
          </p:spPr>
        </p:pic>
      </p:grpSp>
      <p:grpSp>
        <p:nvGrpSpPr>
          <p:cNvPr id="130" name="Group 129"/>
          <p:cNvGrpSpPr/>
          <p:nvPr/>
        </p:nvGrpSpPr>
        <p:grpSpPr>
          <a:xfrm>
            <a:off x="5912279" y="4048768"/>
            <a:ext cx="1138526" cy="777189"/>
            <a:chOff x="3073794" y="3382963"/>
            <a:chExt cx="1116303" cy="762019"/>
          </a:xfrm>
        </p:grpSpPr>
        <p:sp>
          <p:nvSpPr>
            <p:cNvPr id="131" name="Rectangle 130"/>
            <p:cNvSpPr/>
            <p:nvPr/>
          </p:nvSpPr>
          <p:spPr>
            <a:xfrm>
              <a:off x="3073794" y="3382963"/>
              <a:ext cx="1116303" cy="762019"/>
            </a:xfrm>
            <a:prstGeom prst="rect">
              <a:avLst/>
            </a:prstGeom>
            <a:solidFill>
              <a:srgbClr val="3BBBE3"/>
            </a:solidFill>
            <a:ln w="10795" cap="flat" cmpd="sng" algn="ctr">
              <a:solidFill>
                <a:srgbClr val="3BBBE3"/>
              </a:solidFill>
              <a:prstDash val="solid"/>
            </a:ln>
            <a:effectLst/>
          </p:spPr>
          <p:txBody>
            <a:bodyPr rtlCol="0" anchor="t"/>
            <a:lstStyle/>
            <a:p>
              <a:pPr algn="ctr" defTabSz="932559">
                <a:defRPr/>
              </a:pPr>
              <a:r>
                <a:rPr lang="en-US" sz="1224" kern="0" dirty="0">
                  <a:solidFill>
                    <a:srgbClr val="FFFFFF"/>
                  </a:solidFill>
                </a:rPr>
                <a:t>Workflow Manager</a:t>
              </a:r>
            </a:p>
          </p:txBody>
        </p:sp>
        <p:pic>
          <p:nvPicPr>
            <p:cNvPr id="132" name="Picture 13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97087" y="3835716"/>
              <a:ext cx="259179" cy="262061"/>
            </a:xfrm>
            <a:prstGeom prst="rect">
              <a:avLst/>
            </a:prstGeom>
            <a:ln>
              <a:noFill/>
            </a:ln>
          </p:spPr>
        </p:pic>
      </p:grpSp>
      <p:grpSp>
        <p:nvGrpSpPr>
          <p:cNvPr id="133" name="Group 132"/>
          <p:cNvGrpSpPr>
            <a:grpSpLocks noChangeAspect="1"/>
          </p:cNvGrpSpPr>
          <p:nvPr/>
        </p:nvGrpSpPr>
        <p:grpSpPr>
          <a:xfrm>
            <a:off x="5503935" y="5207035"/>
            <a:ext cx="1641350" cy="1582536"/>
            <a:chOff x="1368544" y="4376930"/>
            <a:chExt cx="2086555" cy="2011789"/>
          </a:xfrm>
        </p:grpSpPr>
        <p:grpSp>
          <p:nvGrpSpPr>
            <p:cNvPr id="134" name="Group 133"/>
            <p:cNvGrpSpPr/>
            <p:nvPr/>
          </p:nvGrpSpPr>
          <p:grpSpPr>
            <a:xfrm>
              <a:off x="2081162" y="4640597"/>
              <a:ext cx="666750" cy="1487475"/>
              <a:chOff x="2081162" y="4640597"/>
              <a:chExt cx="666750" cy="1487475"/>
            </a:xfrm>
            <a:solidFill>
              <a:schemeClr val="bg1"/>
            </a:solidFill>
          </p:grpSpPr>
          <p:sp>
            <p:nvSpPr>
              <p:cNvPr id="143" name="Snip Diagonal Corner Rectangle 142"/>
              <p:cNvSpPr/>
              <p:nvPr/>
            </p:nvSpPr>
            <p:spPr bwMode="auto">
              <a:xfrm>
                <a:off x="2081162" y="4724694"/>
                <a:ext cx="666750" cy="1311775"/>
              </a:xfrm>
              <a:prstGeom prst="snip2DiagRect">
                <a:avLst>
                  <a:gd name="adj1" fmla="val 0"/>
                  <a:gd name="adj2" fmla="val 0"/>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44" name="Isosceles Triangle 143"/>
              <p:cNvSpPr/>
              <p:nvPr/>
            </p:nvSpPr>
            <p:spPr bwMode="auto">
              <a:xfrm>
                <a:off x="2104139" y="4640597"/>
                <a:ext cx="511437" cy="99498"/>
              </a:xfrm>
              <a:prstGeom prst="triangle">
                <a:avLst>
                  <a:gd name="adj" fmla="val 87714"/>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45" name="Isosceles Triangle 144"/>
              <p:cNvSpPr/>
              <p:nvPr/>
            </p:nvSpPr>
            <p:spPr bwMode="auto">
              <a:xfrm rot="10800000">
                <a:off x="2097121" y="6028574"/>
                <a:ext cx="511437" cy="99498"/>
              </a:xfrm>
              <a:prstGeom prst="triangle">
                <a:avLst>
                  <a:gd name="adj" fmla="val 8251"/>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pic>
          <p:nvPicPr>
            <p:cNvPr id="135" name="Picture 2" descr="\\MAGNUM\Projects\Microsoft\Cloud Power FY12\Design\Icons\PNGs\Server_2.png"/>
            <p:cNvPicPr>
              <a:picLocks noChangeAspect="1" noChangeArrowheads="1"/>
            </p:cNvPicPr>
            <p:nvPr/>
          </p:nvPicPr>
          <p:blipFill>
            <a:blip r:embed="rId4" cstate="print">
              <a:duotone>
                <a:prstClr val="black"/>
                <a:schemeClr val="accent4">
                  <a:tint val="45000"/>
                  <a:satMod val="400000"/>
                </a:schemeClr>
              </a:duotone>
            </a:blip>
            <a:srcRect/>
            <a:stretch>
              <a:fillRect/>
            </a:stretch>
          </p:blipFill>
          <p:spPr bwMode="auto">
            <a:xfrm>
              <a:off x="1442785" y="4376930"/>
              <a:ext cx="2012314" cy="2011789"/>
            </a:xfrm>
            <a:prstGeom prst="rect">
              <a:avLst/>
            </a:prstGeom>
            <a:noFill/>
          </p:spPr>
        </p:pic>
        <p:grpSp>
          <p:nvGrpSpPr>
            <p:cNvPr id="136" name="Group 135"/>
            <p:cNvGrpSpPr/>
            <p:nvPr/>
          </p:nvGrpSpPr>
          <p:grpSpPr>
            <a:xfrm>
              <a:off x="1368544" y="4997777"/>
              <a:ext cx="1090092" cy="875577"/>
              <a:chOff x="10443966" y="1118814"/>
              <a:chExt cx="1090092" cy="875577"/>
            </a:xfrm>
          </p:grpSpPr>
          <p:grpSp>
            <p:nvGrpSpPr>
              <p:cNvPr id="137" name="Group 136"/>
              <p:cNvGrpSpPr/>
              <p:nvPr/>
            </p:nvGrpSpPr>
            <p:grpSpPr>
              <a:xfrm>
                <a:off x="10443966" y="1118814"/>
                <a:ext cx="1090092" cy="875577"/>
                <a:chOff x="3599175" y="4220568"/>
                <a:chExt cx="1090092" cy="875577"/>
              </a:xfrm>
            </p:grpSpPr>
            <p:sp>
              <p:nvSpPr>
                <p:cNvPr id="139" name="Rounded Rectangle 138"/>
                <p:cNvSpPr/>
                <p:nvPr/>
              </p:nvSpPr>
              <p:spPr bwMode="auto">
                <a:xfrm>
                  <a:off x="3599175" y="4220568"/>
                  <a:ext cx="1090092" cy="875577"/>
                </a:xfrm>
                <a:prstGeom prst="roundRect">
                  <a:avLst>
                    <a:gd name="adj" fmla="val 6641"/>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nvGrpSpPr>
                <p:cNvPr id="140" name="Group 139"/>
                <p:cNvGrpSpPr/>
                <p:nvPr/>
              </p:nvGrpSpPr>
              <p:grpSpPr>
                <a:xfrm>
                  <a:off x="3614541" y="4243079"/>
                  <a:ext cx="1057169" cy="832818"/>
                  <a:chOff x="3705190" y="4561217"/>
                  <a:chExt cx="1057169" cy="832818"/>
                </a:xfrm>
              </p:grpSpPr>
              <p:pic>
                <p:nvPicPr>
                  <p:cNvPr id="141" name="Picture 4" descr="\\MAGNUM\Projects\Microsoft\Cloud Power FY12\Design\ICONS_PNG\IIS-MULTI-TENANCY.png"/>
                  <p:cNvPicPr>
                    <a:picLocks noChangeAspect="1" noChangeArrowheads="1"/>
                  </p:cNvPicPr>
                  <p:nvPr/>
                </p:nvPicPr>
                <p:blipFill rotWithShape="1">
                  <a:blip r:embed="rId5" cstate="print">
                    <a:duotone>
                      <a:prstClr val="black"/>
                      <a:schemeClr val="accent4">
                        <a:tint val="45000"/>
                        <a:satMod val="400000"/>
                      </a:schemeClr>
                    </a:duotone>
                  </a:blip>
                  <a:srcRect l="13694" t="34655" r="28499" b="19806"/>
                  <a:stretch/>
                </p:blipFill>
                <p:spPr bwMode="auto">
                  <a:xfrm>
                    <a:off x="3705190" y="4561217"/>
                    <a:ext cx="1057169" cy="832818"/>
                  </a:xfrm>
                  <a:prstGeom prst="rect">
                    <a:avLst/>
                  </a:prstGeom>
                  <a:noFill/>
                </p:spPr>
              </p:pic>
              <p:sp>
                <p:nvSpPr>
                  <p:cNvPr id="142" name="Rectangle 141"/>
                  <p:cNvSpPr/>
                  <p:nvPr/>
                </p:nvSpPr>
                <p:spPr bwMode="auto">
                  <a:xfrm>
                    <a:off x="3783372" y="4772556"/>
                    <a:ext cx="907602" cy="55068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38" name="Flowchart: Magnetic Disk 137"/>
              <p:cNvSpPr/>
              <p:nvPr/>
            </p:nvSpPr>
            <p:spPr bwMode="auto">
              <a:xfrm>
                <a:off x="10764906" y="1444267"/>
                <a:ext cx="459326" cy="360000"/>
              </a:xfrm>
              <a:prstGeom prst="flowChartMagneticDisk">
                <a:avLst/>
              </a:prstGeom>
              <a:solidFill>
                <a:schemeClr val="bg2"/>
              </a:solidFill>
              <a:ln w="19050">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grpSp>
      <p:sp>
        <p:nvSpPr>
          <p:cNvPr id="61" name="Rounded Rectangle 60"/>
          <p:cNvSpPr/>
          <p:nvPr/>
        </p:nvSpPr>
        <p:spPr bwMode="auto">
          <a:xfrm>
            <a:off x="7929924" y="3475811"/>
            <a:ext cx="3171545" cy="1512247"/>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6521" tIns="46630" rIns="186521" bIns="46630" numCol="1" rtlCol="0" anchor="ctr" anchorCtr="0" compatLnSpc="1">
            <a:prstTxWarp prst="textNoShape">
              <a:avLst/>
            </a:prstTxWarp>
          </a:bodyPr>
          <a:lstStyle/>
          <a:p>
            <a:pPr algn="ctr" defTabSz="932597" eaLnBrk="0" fontAlgn="base" hangingPunct="0">
              <a:spcBef>
                <a:spcPct val="0"/>
              </a:spcBef>
              <a:spcAft>
                <a:spcPct val="0"/>
              </a:spcAft>
            </a:pPr>
            <a:endParaRPr lang="en-NZ" sz="1836" b="1">
              <a:solidFill>
                <a:srgbClr val="505050"/>
              </a:solidFill>
              <a:latin typeface="Verdana" pitchFamily="34" charset="0"/>
            </a:endParaRPr>
          </a:p>
        </p:txBody>
      </p:sp>
      <p:grpSp>
        <p:nvGrpSpPr>
          <p:cNvPr id="62" name="Group 61"/>
          <p:cNvGrpSpPr/>
          <p:nvPr/>
        </p:nvGrpSpPr>
        <p:grpSpPr>
          <a:xfrm>
            <a:off x="10287474" y="3475811"/>
            <a:ext cx="893734" cy="893501"/>
            <a:chOff x="6849580" y="4206958"/>
            <a:chExt cx="2012314" cy="2011789"/>
          </a:xfrm>
        </p:grpSpPr>
        <p:grpSp>
          <p:nvGrpSpPr>
            <p:cNvPr id="63" name="Group 62"/>
            <p:cNvGrpSpPr/>
            <p:nvPr/>
          </p:nvGrpSpPr>
          <p:grpSpPr>
            <a:xfrm>
              <a:off x="7487957" y="4470625"/>
              <a:ext cx="666750" cy="1487475"/>
              <a:chOff x="2081162" y="4640597"/>
              <a:chExt cx="666750" cy="1487475"/>
            </a:xfrm>
            <a:solidFill>
              <a:schemeClr val="bg1"/>
            </a:solidFill>
          </p:grpSpPr>
          <p:sp>
            <p:nvSpPr>
              <p:cNvPr id="65" name="Snip Diagonal Corner Rectangle 64"/>
              <p:cNvSpPr/>
              <p:nvPr/>
            </p:nvSpPr>
            <p:spPr bwMode="auto">
              <a:xfrm>
                <a:off x="2081162" y="4724694"/>
                <a:ext cx="666750" cy="1311775"/>
              </a:xfrm>
              <a:prstGeom prst="snip2DiagRect">
                <a:avLst>
                  <a:gd name="adj1" fmla="val 0"/>
                  <a:gd name="adj2" fmla="val 0"/>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66" name="Isosceles Triangle 65"/>
              <p:cNvSpPr/>
              <p:nvPr/>
            </p:nvSpPr>
            <p:spPr bwMode="auto">
              <a:xfrm>
                <a:off x="2104139" y="4640597"/>
                <a:ext cx="511437" cy="99498"/>
              </a:xfrm>
              <a:prstGeom prst="triangle">
                <a:avLst>
                  <a:gd name="adj" fmla="val 87714"/>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67" name="Isosceles Triangle 66"/>
              <p:cNvSpPr/>
              <p:nvPr/>
            </p:nvSpPr>
            <p:spPr bwMode="auto">
              <a:xfrm rot="10800000">
                <a:off x="2097121" y="6028574"/>
                <a:ext cx="511437" cy="99498"/>
              </a:xfrm>
              <a:prstGeom prst="triangle">
                <a:avLst>
                  <a:gd name="adj" fmla="val 8251"/>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pic>
          <p:nvPicPr>
            <p:cNvPr id="64" name="Picture 2" descr="\\MAGNUM\Projects\Microsoft\Cloud Power FY12\Design\Icons\PNGs\Server_2.png"/>
            <p:cNvPicPr>
              <a:picLocks noChangeAspect="1" noChangeArrowheads="1"/>
            </p:cNvPicPr>
            <p:nvPr/>
          </p:nvPicPr>
          <p:blipFill>
            <a:blip r:embed="rId4" cstate="print">
              <a:duotone>
                <a:prstClr val="black"/>
                <a:schemeClr val="accent4">
                  <a:tint val="45000"/>
                  <a:satMod val="400000"/>
                </a:schemeClr>
              </a:duotone>
            </a:blip>
            <a:srcRect/>
            <a:stretch>
              <a:fillRect/>
            </a:stretch>
          </p:blipFill>
          <p:spPr bwMode="auto">
            <a:xfrm>
              <a:off x="6849580" y="4206958"/>
              <a:ext cx="2012314" cy="2011789"/>
            </a:xfrm>
            <a:prstGeom prst="rect">
              <a:avLst/>
            </a:prstGeom>
            <a:noFill/>
          </p:spPr>
        </p:pic>
      </p:grpSp>
      <p:grpSp>
        <p:nvGrpSpPr>
          <p:cNvPr id="68" name="Group 67"/>
          <p:cNvGrpSpPr/>
          <p:nvPr/>
        </p:nvGrpSpPr>
        <p:grpSpPr>
          <a:xfrm>
            <a:off x="8082518" y="3971789"/>
            <a:ext cx="1111793" cy="893007"/>
            <a:chOff x="11139221" y="3379827"/>
            <a:chExt cx="1090092" cy="875577"/>
          </a:xfrm>
        </p:grpSpPr>
        <p:grpSp>
          <p:nvGrpSpPr>
            <p:cNvPr id="69" name="Group 68"/>
            <p:cNvGrpSpPr/>
            <p:nvPr/>
          </p:nvGrpSpPr>
          <p:grpSpPr>
            <a:xfrm>
              <a:off x="11139221" y="3379827"/>
              <a:ext cx="1090092" cy="875577"/>
              <a:chOff x="3599175" y="4220568"/>
              <a:chExt cx="1090092" cy="875577"/>
            </a:xfrm>
          </p:grpSpPr>
          <p:sp>
            <p:nvSpPr>
              <p:cNvPr id="71" name="Rounded Rectangle 70"/>
              <p:cNvSpPr/>
              <p:nvPr/>
            </p:nvSpPr>
            <p:spPr bwMode="auto">
              <a:xfrm>
                <a:off x="3599175" y="4220568"/>
                <a:ext cx="1090092" cy="875577"/>
              </a:xfrm>
              <a:prstGeom prst="roundRect">
                <a:avLst>
                  <a:gd name="adj" fmla="val 6641"/>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nvGrpSpPr>
              <p:cNvPr id="72" name="Group 71"/>
              <p:cNvGrpSpPr/>
              <p:nvPr/>
            </p:nvGrpSpPr>
            <p:grpSpPr>
              <a:xfrm>
                <a:off x="3614541" y="4243079"/>
                <a:ext cx="1057169" cy="832818"/>
                <a:chOff x="3705190" y="4561217"/>
                <a:chExt cx="1057169" cy="832818"/>
              </a:xfrm>
            </p:grpSpPr>
            <p:pic>
              <p:nvPicPr>
                <p:cNvPr id="73" name="Picture 4" descr="\\MAGNUM\Projects\Microsoft\Cloud Power FY12\Design\ICONS_PNG\IIS-MULTI-TENANCY.png"/>
                <p:cNvPicPr>
                  <a:picLocks noChangeAspect="1" noChangeArrowheads="1"/>
                </p:cNvPicPr>
                <p:nvPr/>
              </p:nvPicPr>
              <p:blipFill rotWithShape="1">
                <a:blip r:embed="rId5" cstate="print">
                  <a:duotone>
                    <a:prstClr val="black"/>
                    <a:schemeClr val="accent4">
                      <a:tint val="45000"/>
                      <a:satMod val="400000"/>
                    </a:schemeClr>
                  </a:duotone>
                </a:blip>
                <a:srcRect l="13694" t="34655" r="28499" b="19806"/>
                <a:stretch/>
              </p:blipFill>
              <p:spPr bwMode="auto">
                <a:xfrm>
                  <a:off x="3705190" y="4561217"/>
                  <a:ext cx="1057169" cy="832818"/>
                </a:xfrm>
                <a:prstGeom prst="rect">
                  <a:avLst/>
                </a:prstGeom>
                <a:noFill/>
              </p:spPr>
            </p:pic>
            <p:sp>
              <p:nvSpPr>
                <p:cNvPr id="74" name="Rectangle 73"/>
                <p:cNvSpPr/>
                <p:nvPr/>
              </p:nvSpPr>
              <p:spPr bwMode="auto">
                <a:xfrm>
                  <a:off x="3783372" y="4772556"/>
                  <a:ext cx="907602" cy="55068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grpSp>
        <p:pic>
          <p:nvPicPr>
            <p:cNvPr id="70" name="Picture 69"/>
            <p:cNvPicPr>
              <a:picLocks noChangeAspect="1"/>
            </p:cNvPicPr>
            <p:nvPr/>
          </p:nvPicPr>
          <p:blipFill rotWithShape="1">
            <a:blip r:embed="rId6" cstate="print">
              <a:extLst>
                <a:ext uri="{28A0092B-C50C-407E-A947-70E740481C1C}">
                  <a14:useLocalDpi xmlns:a14="http://schemas.microsoft.com/office/drawing/2010/main" val="0"/>
                </a:ext>
              </a:extLst>
            </a:blip>
            <a:srcRect l="24304"/>
            <a:stretch/>
          </p:blipFill>
          <p:spPr bwMode="black">
            <a:xfrm>
              <a:off x="11254803" y="3727806"/>
              <a:ext cx="864000" cy="296296"/>
            </a:xfrm>
            <a:prstGeom prst="rect">
              <a:avLst/>
            </a:prstGeom>
          </p:spPr>
        </p:pic>
      </p:grpSp>
      <p:grpSp>
        <p:nvGrpSpPr>
          <p:cNvPr id="75" name="Group 74"/>
          <p:cNvGrpSpPr/>
          <p:nvPr/>
        </p:nvGrpSpPr>
        <p:grpSpPr>
          <a:xfrm>
            <a:off x="9277003" y="4029699"/>
            <a:ext cx="1138526" cy="777189"/>
            <a:chOff x="3073794" y="3382963"/>
            <a:chExt cx="1116303" cy="762019"/>
          </a:xfrm>
        </p:grpSpPr>
        <p:sp>
          <p:nvSpPr>
            <p:cNvPr id="76" name="Rectangle 75"/>
            <p:cNvSpPr/>
            <p:nvPr/>
          </p:nvSpPr>
          <p:spPr>
            <a:xfrm>
              <a:off x="3073794" y="3382963"/>
              <a:ext cx="1116303" cy="762019"/>
            </a:xfrm>
            <a:prstGeom prst="rect">
              <a:avLst/>
            </a:prstGeom>
            <a:solidFill>
              <a:srgbClr val="3BBBE3"/>
            </a:solidFill>
            <a:ln w="10795" cap="flat" cmpd="sng" algn="ctr">
              <a:solidFill>
                <a:srgbClr val="3BBBE3"/>
              </a:solidFill>
              <a:prstDash val="solid"/>
            </a:ln>
            <a:effectLst/>
          </p:spPr>
          <p:txBody>
            <a:bodyPr rtlCol="0" anchor="t"/>
            <a:lstStyle/>
            <a:p>
              <a:pPr algn="ctr" defTabSz="932559">
                <a:defRPr/>
              </a:pPr>
              <a:r>
                <a:rPr lang="en-US" sz="1224" kern="0" dirty="0">
                  <a:solidFill>
                    <a:srgbClr val="FFFFFF"/>
                  </a:solidFill>
                </a:rPr>
                <a:t>Workflow Manager</a:t>
              </a:r>
            </a:p>
          </p:txBody>
        </p:sp>
        <p:pic>
          <p:nvPicPr>
            <p:cNvPr id="77" name="Picture 7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97087" y="3835716"/>
              <a:ext cx="259179" cy="262061"/>
            </a:xfrm>
            <a:prstGeom prst="rect">
              <a:avLst/>
            </a:prstGeom>
            <a:ln>
              <a:noFill/>
            </a:ln>
          </p:spPr>
        </p:pic>
      </p:grpSp>
    </p:spTree>
    <p:extLst>
      <p:ext uri="{BB962C8B-B14F-4D97-AF65-F5344CB8AC3E}">
        <p14:creationId xmlns:p14="http://schemas.microsoft.com/office/powerpoint/2010/main" val="1438227618"/>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Topologies: Federated</a:t>
            </a:r>
            <a:endParaRPr lang="en-US" dirty="0"/>
          </a:p>
        </p:txBody>
      </p:sp>
      <p:sp>
        <p:nvSpPr>
          <p:cNvPr id="3" name="Text Placeholder 2"/>
          <p:cNvSpPr>
            <a:spLocks noGrp="1"/>
          </p:cNvSpPr>
          <p:nvPr>
            <p:ph type="body" sz="quarter" idx="11"/>
          </p:nvPr>
        </p:nvSpPr>
        <p:spPr>
          <a:xfrm>
            <a:off x="274639" y="1212849"/>
            <a:ext cx="11889564" cy="517065"/>
          </a:xfrm>
        </p:spPr>
        <p:txBody>
          <a:bodyPr/>
          <a:lstStyle/>
          <a:p>
            <a:r>
              <a:rPr lang="en-US" sz="2400" kern="0" dirty="0"/>
              <a:t>Workflow Manger farm serving multiple SharePoint Farms</a:t>
            </a:r>
          </a:p>
        </p:txBody>
      </p:sp>
      <p:grpSp>
        <p:nvGrpSpPr>
          <p:cNvPr id="46" name="Group 45"/>
          <p:cNvGrpSpPr>
            <a:grpSpLocks noChangeAspect="1"/>
          </p:cNvGrpSpPr>
          <p:nvPr/>
        </p:nvGrpSpPr>
        <p:grpSpPr>
          <a:xfrm>
            <a:off x="5088834" y="3592452"/>
            <a:ext cx="1178865" cy="1101555"/>
            <a:chOff x="10320387" y="5285442"/>
            <a:chExt cx="1896557" cy="1772642"/>
          </a:xfrm>
        </p:grpSpPr>
        <p:sp>
          <p:nvSpPr>
            <p:cNvPr id="47" name="Rectangle 46"/>
            <p:cNvSpPr/>
            <p:nvPr/>
          </p:nvSpPr>
          <p:spPr bwMode="auto">
            <a:xfrm>
              <a:off x="10320387" y="5285442"/>
              <a:ext cx="1896557" cy="1772642"/>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60" tIns="93260" rIns="93256" bIns="93260" numCol="1" rtlCol="0" anchor="b" anchorCtr="0" compatLnSpc="1">
              <a:prstTxWarp prst="textNoShape">
                <a:avLst/>
              </a:prstTxWarp>
            </a:bodyPr>
            <a:lstStyle/>
            <a:p>
              <a:pPr algn="ctr" defTabSz="1118808" fontAlgn="base">
                <a:lnSpc>
                  <a:spcPts val="1836"/>
                </a:lnSpc>
                <a:spcBef>
                  <a:spcPct val="0"/>
                </a:spcBef>
                <a:spcAft>
                  <a:spcPct val="0"/>
                </a:spcAft>
              </a:pPr>
              <a:r>
                <a:rPr lang="en-US" sz="1530" dirty="0">
                  <a:gradFill>
                    <a:gsLst>
                      <a:gs pos="0">
                        <a:srgbClr val="FFFFFF"/>
                      </a:gs>
                      <a:gs pos="100000">
                        <a:srgbClr val="FFFFFF"/>
                      </a:gs>
                    </a:gsLst>
                    <a:lin ang="5400000" scaled="0"/>
                  </a:gradFill>
                </a:rPr>
                <a:t>load balancer</a:t>
              </a:r>
            </a:p>
          </p:txBody>
        </p:sp>
        <p:pic>
          <p:nvPicPr>
            <p:cNvPr id="49"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0842920" y="5285444"/>
              <a:ext cx="851489" cy="851488"/>
            </a:xfrm>
            <a:prstGeom prst="rect">
              <a:avLst/>
            </a:prstGeom>
            <a:noFill/>
            <a:extLst>
              <a:ext uri="{909E8E84-426E-40DD-AFC4-6F175D3DCCD1}">
                <a14:hiddenFill xmlns:a14="http://schemas.microsoft.com/office/drawing/2010/main">
                  <a:solidFill>
                    <a:srgbClr val="FFFFFF"/>
                  </a:solidFill>
                </a14:hiddenFill>
              </a:ext>
            </a:extLst>
          </p:spPr>
        </p:pic>
      </p:grpSp>
      <p:pic>
        <p:nvPicPr>
          <p:cNvPr id="22" name="Picture 21"/>
          <p:cNvPicPr>
            <a:picLocks noChangeAspect="1"/>
          </p:cNvPicPr>
          <p:nvPr/>
        </p:nvPicPr>
        <p:blipFill>
          <a:blip r:embed="rId4"/>
          <a:stretch>
            <a:fillRect/>
          </a:stretch>
        </p:blipFill>
        <p:spPr>
          <a:xfrm>
            <a:off x="2099239" y="2141213"/>
            <a:ext cx="2297527" cy="1980373"/>
          </a:xfrm>
          <a:prstGeom prst="rect">
            <a:avLst/>
          </a:prstGeom>
        </p:spPr>
      </p:pic>
      <p:pic>
        <p:nvPicPr>
          <p:cNvPr id="256" name="Picture 255"/>
          <p:cNvPicPr>
            <a:picLocks noChangeAspect="1"/>
          </p:cNvPicPr>
          <p:nvPr/>
        </p:nvPicPr>
        <p:blipFill>
          <a:blip r:embed="rId5"/>
          <a:stretch>
            <a:fillRect/>
          </a:stretch>
        </p:blipFill>
        <p:spPr>
          <a:xfrm>
            <a:off x="2104926" y="4618136"/>
            <a:ext cx="2291840" cy="1975470"/>
          </a:xfrm>
          <a:prstGeom prst="rect">
            <a:avLst/>
          </a:prstGeom>
        </p:spPr>
      </p:pic>
      <p:grpSp>
        <p:nvGrpSpPr>
          <p:cNvPr id="299" name="Group 298"/>
          <p:cNvGrpSpPr/>
          <p:nvPr/>
        </p:nvGrpSpPr>
        <p:grpSpPr>
          <a:xfrm>
            <a:off x="6839973" y="2927119"/>
            <a:ext cx="3730413" cy="2398454"/>
            <a:chOff x="5181600" y="2133600"/>
            <a:chExt cx="3657600" cy="2351639"/>
          </a:xfrm>
        </p:grpSpPr>
        <p:sp>
          <p:nvSpPr>
            <p:cNvPr id="296" name="Rectangle 295"/>
            <p:cNvSpPr/>
            <p:nvPr/>
          </p:nvSpPr>
          <p:spPr>
            <a:xfrm>
              <a:off x="5181600" y="2133600"/>
              <a:ext cx="3657600" cy="2351639"/>
            </a:xfrm>
            <a:prstGeom prst="rect">
              <a:avLst/>
            </a:prstGeom>
            <a:solidFill>
              <a:schemeClr val="bg1">
                <a:lumMod val="95000"/>
                <a:alpha val="90000"/>
              </a:schemeClr>
            </a:solidFill>
            <a:ln>
              <a:solidFill>
                <a:schemeClr val="bg2"/>
              </a:solidFill>
            </a:ln>
          </p:spPr>
          <p:style>
            <a:lnRef idx="2">
              <a:schemeClr val="accent2"/>
            </a:lnRef>
            <a:fillRef idx="1">
              <a:schemeClr val="lt1"/>
            </a:fillRef>
            <a:effectRef idx="0">
              <a:schemeClr val="accent2"/>
            </a:effectRef>
            <a:fontRef idx="minor">
              <a:schemeClr val="dk1"/>
            </a:fontRef>
          </p:style>
          <p:txBody>
            <a:bodyPr rtlCol="0" anchor="t"/>
            <a:lstStyle/>
            <a:p>
              <a:pPr algn="r"/>
              <a:r>
                <a:rPr lang="en-US" sz="1836" dirty="0">
                  <a:solidFill>
                    <a:srgbClr val="505050"/>
                  </a:solidFill>
                  <a:latin typeface="Segoe UI Light" panose="020B0502040204020203" pitchFamily="34" charset="0"/>
                  <a:ea typeface="Segoe UI" pitchFamily="34" charset="0"/>
                  <a:cs typeface="Segoe UI Light" panose="020B0502040204020203" pitchFamily="34" charset="0"/>
                </a:rPr>
                <a:t>Workflow Manager</a:t>
              </a:r>
            </a:p>
          </p:txBody>
        </p:sp>
        <p:grpSp>
          <p:nvGrpSpPr>
            <p:cNvPr id="294" name="Group 293"/>
            <p:cNvGrpSpPr/>
            <p:nvPr/>
          </p:nvGrpSpPr>
          <p:grpSpPr>
            <a:xfrm>
              <a:off x="5300509" y="2362200"/>
              <a:ext cx="2659237" cy="1982215"/>
              <a:chOff x="5814138" y="2341215"/>
              <a:chExt cx="2659237" cy="1982215"/>
            </a:xfrm>
          </p:grpSpPr>
          <p:grpSp>
            <p:nvGrpSpPr>
              <p:cNvPr id="258" name="Group 257"/>
              <p:cNvGrpSpPr/>
              <p:nvPr/>
            </p:nvGrpSpPr>
            <p:grpSpPr>
              <a:xfrm>
                <a:off x="6581278" y="2662606"/>
                <a:ext cx="666750" cy="1487475"/>
                <a:chOff x="2081162" y="4640597"/>
                <a:chExt cx="666750" cy="1487475"/>
              </a:xfrm>
              <a:solidFill>
                <a:schemeClr val="bg1"/>
              </a:solidFill>
            </p:grpSpPr>
            <p:sp>
              <p:nvSpPr>
                <p:cNvPr id="274" name="Snip Diagonal Corner Rectangle 273"/>
                <p:cNvSpPr/>
                <p:nvPr/>
              </p:nvSpPr>
              <p:spPr bwMode="auto">
                <a:xfrm>
                  <a:off x="2081162" y="4724694"/>
                  <a:ext cx="666750" cy="1311775"/>
                </a:xfrm>
                <a:prstGeom prst="snip2DiagRect">
                  <a:avLst>
                    <a:gd name="adj1" fmla="val 0"/>
                    <a:gd name="adj2" fmla="val 0"/>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75" name="Isosceles Triangle 274"/>
                <p:cNvSpPr/>
                <p:nvPr/>
              </p:nvSpPr>
              <p:spPr bwMode="auto">
                <a:xfrm>
                  <a:off x="2104139" y="4640597"/>
                  <a:ext cx="511437" cy="99498"/>
                </a:xfrm>
                <a:prstGeom prst="triangle">
                  <a:avLst>
                    <a:gd name="adj" fmla="val 87714"/>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76" name="Isosceles Triangle 275"/>
                <p:cNvSpPr/>
                <p:nvPr/>
              </p:nvSpPr>
              <p:spPr bwMode="auto">
                <a:xfrm rot="10800000">
                  <a:off x="2097121" y="6028574"/>
                  <a:ext cx="511437" cy="99498"/>
                </a:xfrm>
                <a:prstGeom prst="triangle">
                  <a:avLst>
                    <a:gd name="adj" fmla="val 8251"/>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259" name="Group 258"/>
              <p:cNvGrpSpPr/>
              <p:nvPr/>
            </p:nvGrpSpPr>
            <p:grpSpPr>
              <a:xfrm>
                <a:off x="7059513" y="2835955"/>
                <a:ext cx="666750" cy="1487475"/>
                <a:chOff x="2081162" y="4640597"/>
                <a:chExt cx="666750" cy="1487475"/>
              </a:xfrm>
              <a:solidFill>
                <a:schemeClr val="bg1"/>
              </a:solidFill>
            </p:grpSpPr>
            <p:sp>
              <p:nvSpPr>
                <p:cNvPr id="271" name="Snip Diagonal Corner Rectangle 270"/>
                <p:cNvSpPr/>
                <p:nvPr/>
              </p:nvSpPr>
              <p:spPr bwMode="auto">
                <a:xfrm>
                  <a:off x="2081162" y="4724694"/>
                  <a:ext cx="666750" cy="1311775"/>
                </a:xfrm>
                <a:prstGeom prst="snip2DiagRect">
                  <a:avLst>
                    <a:gd name="adj1" fmla="val 0"/>
                    <a:gd name="adj2" fmla="val 0"/>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72" name="Isosceles Triangle 271"/>
                <p:cNvSpPr/>
                <p:nvPr/>
              </p:nvSpPr>
              <p:spPr bwMode="auto">
                <a:xfrm>
                  <a:off x="2104139" y="4640597"/>
                  <a:ext cx="511437" cy="99498"/>
                </a:xfrm>
                <a:prstGeom prst="triangle">
                  <a:avLst>
                    <a:gd name="adj" fmla="val 87714"/>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73" name="Isosceles Triangle 272"/>
                <p:cNvSpPr/>
                <p:nvPr/>
              </p:nvSpPr>
              <p:spPr bwMode="auto">
                <a:xfrm rot="10800000">
                  <a:off x="2097121" y="6028574"/>
                  <a:ext cx="511437" cy="99498"/>
                </a:xfrm>
                <a:prstGeom prst="triangle">
                  <a:avLst>
                    <a:gd name="adj" fmla="val 8251"/>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pic>
            <p:nvPicPr>
              <p:cNvPr id="287" name="Picture 2" descr="\\MAGNUM\Projects\Microsoft\Cloud Power FY12\Design\Icons\PNGs\Server_2.png"/>
              <p:cNvPicPr>
                <a:picLocks noChangeAspect="1" noChangeArrowheads="1"/>
              </p:cNvPicPr>
              <p:nvPr/>
            </p:nvPicPr>
            <p:blipFill>
              <a:blip r:embed="rId6" cstate="print">
                <a:duotone>
                  <a:prstClr val="black"/>
                  <a:schemeClr val="accent4">
                    <a:tint val="45000"/>
                    <a:satMod val="400000"/>
                  </a:schemeClr>
                </a:duotone>
              </a:blip>
              <a:srcRect/>
              <a:stretch>
                <a:fillRect/>
              </a:stretch>
            </p:blipFill>
            <p:spPr bwMode="auto">
              <a:xfrm>
                <a:off x="5962114" y="2647692"/>
                <a:ext cx="1601694" cy="1601275"/>
              </a:xfrm>
              <a:prstGeom prst="rect">
                <a:avLst/>
              </a:prstGeom>
              <a:noFill/>
            </p:spPr>
          </p:pic>
          <p:pic>
            <p:nvPicPr>
              <p:cNvPr id="285" name="Picture 2" descr="\\MAGNUM\Projects\Microsoft\Cloud Power FY12\Design\Icons\PNGs\Server_2.png"/>
              <p:cNvPicPr>
                <a:picLocks noChangeAspect="1" noChangeArrowheads="1"/>
              </p:cNvPicPr>
              <p:nvPr/>
            </p:nvPicPr>
            <p:blipFill>
              <a:blip r:embed="rId6" cstate="print">
                <a:duotone>
                  <a:prstClr val="black"/>
                  <a:schemeClr val="accent4">
                    <a:tint val="45000"/>
                    <a:satMod val="400000"/>
                  </a:schemeClr>
                </a:duotone>
              </a:blip>
              <a:srcRect/>
              <a:stretch>
                <a:fillRect/>
              </a:stretch>
            </p:blipFill>
            <p:spPr bwMode="auto">
              <a:xfrm>
                <a:off x="6414442" y="2341215"/>
                <a:ext cx="1601693" cy="1601275"/>
              </a:xfrm>
              <a:prstGeom prst="rect">
                <a:avLst/>
              </a:prstGeom>
              <a:noFill/>
            </p:spPr>
          </p:pic>
          <p:pic>
            <p:nvPicPr>
              <p:cNvPr id="286" name="Picture 2" descr="\\MAGNUM\Projects\Microsoft\Cloud Power FY12\Design\Icons\PNGs\Server_2.png"/>
              <p:cNvPicPr>
                <a:picLocks noChangeAspect="1" noChangeArrowheads="1"/>
              </p:cNvPicPr>
              <p:nvPr/>
            </p:nvPicPr>
            <p:blipFill>
              <a:blip r:embed="rId6" cstate="print">
                <a:duotone>
                  <a:prstClr val="black"/>
                  <a:schemeClr val="accent4">
                    <a:tint val="45000"/>
                    <a:satMod val="400000"/>
                  </a:schemeClr>
                </a:duotone>
              </a:blip>
              <a:srcRect/>
              <a:stretch>
                <a:fillRect/>
              </a:stretch>
            </p:blipFill>
            <p:spPr bwMode="auto">
              <a:xfrm>
                <a:off x="6871240" y="2612909"/>
                <a:ext cx="1602135" cy="1601716"/>
              </a:xfrm>
              <a:prstGeom prst="rect">
                <a:avLst/>
              </a:prstGeom>
              <a:noFill/>
            </p:spPr>
          </p:pic>
          <p:pic>
            <p:nvPicPr>
              <p:cNvPr id="280" name="Picture 279"/>
              <p:cNvPicPr>
                <a:picLocks noChangeAspect="1"/>
              </p:cNvPicPr>
              <p:nvPr/>
            </p:nvPicPr>
            <p:blipFill>
              <a:blip r:embed="rId7"/>
              <a:stretch>
                <a:fillRect/>
              </a:stretch>
            </p:blipFill>
            <p:spPr>
              <a:xfrm>
                <a:off x="5814138" y="3170206"/>
                <a:ext cx="926153" cy="640798"/>
              </a:xfrm>
              <a:prstGeom prst="rect">
                <a:avLst/>
              </a:prstGeom>
            </p:spPr>
          </p:pic>
        </p:grpSp>
        <p:sp>
          <p:nvSpPr>
            <p:cNvPr id="297" name="Rectangle 296"/>
            <p:cNvSpPr/>
            <p:nvPr/>
          </p:nvSpPr>
          <p:spPr bwMode="auto">
            <a:xfrm>
              <a:off x="7514332" y="2592314"/>
              <a:ext cx="1183640" cy="605835"/>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973" rIns="0" bIns="34973" numCol="1" spcCol="0" rtlCol="0" fromWordArt="0" anchor="ctr" anchorCtr="0" forceAA="0" compatLnSpc="1">
              <a:prstTxWarp prst="textNoShape">
                <a:avLst/>
              </a:prstTxWarp>
              <a:noAutofit/>
            </a:bodyPr>
            <a:lstStyle/>
            <a:p>
              <a:pPr algn="ctr" defTabSz="699291" fontAlgn="base">
                <a:spcBef>
                  <a:spcPct val="0"/>
                </a:spcBef>
                <a:spcAft>
                  <a:spcPct val="0"/>
                </a:spcAft>
              </a:pPr>
              <a:r>
                <a:rPr lang="en-US" sz="1428" dirty="0">
                  <a:ln w="0"/>
                  <a:solidFill>
                    <a:srgbClr val="505050"/>
                  </a:solidFill>
                  <a:effectLst>
                    <a:outerShdw blurRad="38100" dist="19050" dir="2700000" algn="tl" rotWithShape="0">
                      <a:srgbClr val="505050">
                        <a:alpha val="40000"/>
                      </a:srgbClr>
                    </a:outerShdw>
                  </a:effectLst>
                </a:rPr>
                <a:t>Scope 1</a:t>
              </a:r>
            </a:p>
            <a:p>
              <a:pPr algn="ctr" defTabSz="699291" fontAlgn="base">
                <a:spcBef>
                  <a:spcPct val="0"/>
                </a:spcBef>
                <a:spcAft>
                  <a:spcPct val="0"/>
                </a:spcAft>
              </a:pPr>
              <a:r>
                <a:rPr lang="en-US" sz="1020" dirty="0">
                  <a:ln w="0"/>
                  <a:solidFill>
                    <a:srgbClr val="505050"/>
                  </a:solidFill>
                  <a:effectLst>
                    <a:outerShdw blurRad="38100" dist="19050" dir="2700000" algn="tl" rotWithShape="0">
                      <a:srgbClr val="505050">
                        <a:alpha val="40000"/>
                      </a:srgbClr>
                    </a:outerShdw>
                  </a:effectLst>
                </a:rPr>
                <a:t>(SP Farm 1)</a:t>
              </a:r>
              <a:endParaRPr lang="en-US" sz="1428" dirty="0">
                <a:ln w="0"/>
                <a:solidFill>
                  <a:srgbClr val="505050"/>
                </a:solidFill>
                <a:effectLst>
                  <a:outerShdw blurRad="38100" dist="19050" dir="2700000" algn="tl" rotWithShape="0">
                    <a:srgbClr val="505050">
                      <a:alpha val="40000"/>
                    </a:srgbClr>
                  </a:outerShdw>
                </a:effectLst>
              </a:endParaRPr>
            </a:p>
          </p:txBody>
        </p:sp>
        <p:sp>
          <p:nvSpPr>
            <p:cNvPr id="298" name="Rectangle 297"/>
            <p:cNvSpPr/>
            <p:nvPr/>
          </p:nvSpPr>
          <p:spPr bwMode="auto">
            <a:xfrm>
              <a:off x="7511071" y="3434752"/>
              <a:ext cx="1183640" cy="605835"/>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973" rIns="0" bIns="34973" numCol="1" spcCol="0" rtlCol="0" fromWordArt="0" anchor="ctr" anchorCtr="0" forceAA="0" compatLnSpc="1">
              <a:prstTxWarp prst="textNoShape">
                <a:avLst/>
              </a:prstTxWarp>
              <a:noAutofit/>
            </a:bodyPr>
            <a:lstStyle/>
            <a:p>
              <a:pPr algn="ctr" defTabSz="699291" fontAlgn="base">
                <a:spcBef>
                  <a:spcPct val="0"/>
                </a:spcBef>
                <a:spcAft>
                  <a:spcPct val="0"/>
                </a:spcAft>
              </a:pPr>
              <a:r>
                <a:rPr lang="en-US" sz="1428" dirty="0">
                  <a:ln w="0"/>
                  <a:solidFill>
                    <a:srgbClr val="505050"/>
                  </a:solidFill>
                  <a:effectLst>
                    <a:outerShdw blurRad="38100" dist="19050" dir="2700000" algn="tl" rotWithShape="0">
                      <a:srgbClr val="505050">
                        <a:alpha val="40000"/>
                      </a:srgbClr>
                    </a:outerShdw>
                  </a:effectLst>
                </a:rPr>
                <a:t>Scope 2</a:t>
              </a:r>
            </a:p>
            <a:p>
              <a:pPr algn="ctr" defTabSz="699291" fontAlgn="base">
                <a:spcBef>
                  <a:spcPct val="0"/>
                </a:spcBef>
                <a:spcAft>
                  <a:spcPct val="0"/>
                </a:spcAft>
              </a:pPr>
              <a:r>
                <a:rPr lang="en-US" sz="1020" dirty="0">
                  <a:ln w="0"/>
                  <a:solidFill>
                    <a:srgbClr val="505050"/>
                  </a:solidFill>
                  <a:effectLst>
                    <a:outerShdw blurRad="38100" dist="19050" dir="2700000" algn="tl" rotWithShape="0">
                      <a:srgbClr val="505050">
                        <a:alpha val="40000"/>
                      </a:srgbClr>
                    </a:outerShdw>
                  </a:effectLst>
                </a:rPr>
                <a:t>(SP Farm 2)</a:t>
              </a:r>
              <a:endParaRPr lang="en-US" sz="1428" dirty="0">
                <a:ln w="0"/>
                <a:solidFill>
                  <a:srgbClr val="505050"/>
                </a:solidFill>
                <a:effectLst>
                  <a:outerShdw blurRad="38100" dist="19050" dir="2700000" algn="tl" rotWithShape="0">
                    <a:srgbClr val="505050">
                      <a:alpha val="40000"/>
                    </a:srgbClr>
                  </a:outerShdw>
                </a:effectLst>
              </a:endParaRPr>
            </a:p>
          </p:txBody>
        </p:sp>
      </p:grpSp>
    </p:spTree>
    <p:extLst>
      <p:ext uri="{BB962C8B-B14F-4D97-AF65-F5344CB8AC3E}">
        <p14:creationId xmlns:p14="http://schemas.microsoft.com/office/powerpoint/2010/main" val="1762985066"/>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Topologies: ‘Distributed’</a:t>
            </a:r>
            <a:endParaRPr lang="en-US" dirty="0"/>
          </a:p>
        </p:txBody>
      </p:sp>
      <p:sp>
        <p:nvSpPr>
          <p:cNvPr id="3" name="Text Placeholder 2"/>
          <p:cNvSpPr>
            <a:spLocks noGrp="1"/>
          </p:cNvSpPr>
          <p:nvPr>
            <p:ph type="body" sz="quarter" idx="11"/>
          </p:nvPr>
        </p:nvSpPr>
        <p:spPr>
          <a:xfrm>
            <a:off x="274639" y="1212849"/>
            <a:ext cx="11889564" cy="923330"/>
          </a:xfrm>
        </p:spPr>
        <p:txBody>
          <a:bodyPr/>
          <a:lstStyle/>
          <a:p>
            <a:r>
              <a:rPr lang="en-US" sz="2400" kern="0" dirty="0" smtClean="0"/>
              <a:t>Multiple Workflow </a:t>
            </a:r>
            <a:r>
              <a:rPr lang="en-US" sz="2400" kern="0" dirty="0"/>
              <a:t>Manger </a:t>
            </a:r>
            <a:r>
              <a:rPr lang="en-US" sz="2400" kern="0" dirty="0" smtClean="0"/>
              <a:t>farms </a:t>
            </a:r>
            <a:r>
              <a:rPr lang="en-US" sz="2400" kern="0" dirty="0"/>
              <a:t>serving </a:t>
            </a:r>
            <a:r>
              <a:rPr lang="en-US" sz="2400" kern="0" dirty="0" smtClean="0"/>
              <a:t>multiple SharePoint tenants</a:t>
            </a:r>
          </a:p>
          <a:p>
            <a:r>
              <a:rPr lang="en-US" sz="2400" kern="0" dirty="0" smtClean="0"/>
              <a:t>And potentially SharePoint </a:t>
            </a:r>
            <a:r>
              <a:rPr lang="en-US" sz="2400" kern="0" dirty="0"/>
              <a:t>Farms</a:t>
            </a:r>
          </a:p>
        </p:txBody>
      </p:sp>
      <p:grpSp>
        <p:nvGrpSpPr>
          <p:cNvPr id="46" name="Group 45"/>
          <p:cNvGrpSpPr>
            <a:grpSpLocks noChangeAspect="1"/>
          </p:cNvGrpSpPr>
          <p:nvPr/>
        </p:nvGrpSpPr>
        <p:grpSpPr>
          <a:xfrm>
            <a:off x="5088834" y="3592452"/>
            <a:ext cx="1178865" cy="1101555"/>
            <a:chOff x="10320387" y="5285442"/>
            <a:chExt cx="1896557" cy="1772642"/>
          </a:xfrm>
        </p:grpSpPr>
        <p:sp>
          <p:nvSpPr>
            <p:cNvPr id="47" name="Rectangle 46"/>
            <p:cNvSpPr/>
            <p:nvPr/>
          </p:nvSpPr>
          <p:spPr bwMode="auto">
            <a:xfrm>
              <a:off x="10320387" y="5285442"/>
              <a:ext cx="1896557" cy="1772642"/>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60" tIns="93260" rIns="93256" bIns="93260" numCol="1" rtlCol="0" anchor="b" anchorCtr="0" compatLnSpc="1">
              <a:prstTxWarp prst="textNoShape">
                <a:avLst/>
              </a:prstTxWarp>
            </a:bodyPr>
            <a:lstStyle/>
            <a:p>
              <a:pPr algn="ctr" defTabSz="1118808" fontAlgn="base">
                <a:lnSpc>
                  <a:spcPts val="1836"/>
                </a:lnSpc>
                <a:spcBef>
                  <a:spcPct val="0"/>
                </a:spcBef>
                <a:spcAft>
                  <a:spcPct val="0"/>
                </a:spcAft>
              </a:pPr>
              <a:r>
                <a:rPr lang="en-US" sz="1530" dirty="0">
                  <a:gradFill>
                    <a:gsLst>
                      <a:gs pos="0">
                        <a:srgbClr val="FFFFFF"/>
                      </a:gs>
                      <a:gs pos="100000">
                        <a:srgbClr val="FFFFFF"/>
                      </a:gs>
                    </a:gsLst>
                    <a:lin ang="5400000" scaled="0"/>
                  </a:gradFill>
                </a:rPr>
                <a:t>load balancer</a:t>
              </a:r>
            </a:p>
          </p:txBody>
        </p:sp>
        <p:pic>
          <p:nvPicPr>
            <p:cNvPr id="49"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0842920" y="5285444"/>
              <a:ext cx="851489" cy="851488"/>
            </a:xfrm>
            <a:prstGeom prst="rect">
              <a:avLst/>
            </a:prstGeom>
            <a:noFill/>
            <a:extLst>
              <a:ext uri="{909E8E84-426E-40DD-AFC4-6F175D3DCCD1}">
                <a14:hiddenFill xmlns:a14="http://schemas.microsoft.com/office/drawing/2010/main">
                  <a:solidFill>
                    <a:srgbClr val="FFFFFF"/>
                  </a:solidFill>
                </a14:hiddenFill>
              </a:ext>
            </a:extLst>
          </p:spPr>
        </p:pic>
      </p:grpSp>
      <p:pic>
        <p:nvPicPr>
          <p:cNvPr id="22" name="Picture 21"/>
          <p:cNvPicPr>
            <a:picLocks noChangeAspect="1"/>
          </p:cNvPicPr>
          <p:nvPr/>
        </p:nvPicPr>
        <p:blipFill>
          <a:blip r:embed="rId4"/>
          <a:stretch>
            <a:fillRect/>
          </a:stretch>
        </p:blipFill>
        <p:spPr>
          <a:xfrm>
            <a:off x="710518" y="2484296"/>
            <a:ext cx="2297527" cy="1980373"/>
          </a:xfrm>
          <a:prstGeom prst="rect">
            <a:avLst/>
          </a:prstGeom>
        </p:spPr>
      </p:pic>
      <p:grpSp>
        <p:nvGrpSpPr>
          <p:cNvPr id="299" name="Group 298"/>
          <p:cNvGrpSpPr/>
          <p:nvPr/>
        </p:nvGrpSpPr>
        <p:grpSpPr>
          <a:xfrm>
            <a:off x="7029684" y="2066215"/>
            <a:ext cx="3730413" cy="2398454"/>
            <a:chOff x="5181600" y="2133600"/>
            <a:chExt cx="3657600" cy="2351639"/>
          </a:xfrm>
        </p:grpSpPr>
        <p:sp>
          <p:nvSpPr>
            <p:cNvPr id="296" name="Rectangle 295"/>
            <p:cNvSpPr/>
            <p:nvPr/>
          </p:nvSpPr>
          <p:spPr>
            <a:xfrm>
              <a:off x="5181600" y="2133600"/>
              <a:ext cx="3657600" cy="2351639"/>
            </a:xfrm>
            <a:prstGeom prst="rect">
              <a:avLst/>
            </a:prstGeom>
            <a:solidFill>
              <a:schemeClr val="bg1">
                <a:lumMod val="95000"/>
                <a:alpha val="90000"/>
              </a:schemeClr>
            </a:solidFill>
            <a:ln>
              <a:solidFill>
                <a:schemeClr val="bg2"/>
              </a:solidFill>
            </a:ln>
          </p:spPr>
          <p:style>
            <a:lnRef idx="2">
              <a:schemeClr val="accent2"/>
            </a:lnRef>
            <a:fillRef idx="1">
              <a:schemeClr val="lt1"/>
            </a:fillRef>
            <a:effectRef idx="0">
              <a:schemeClr val="accent2"/>
            </a:effectRef>
            <a:fontRef idx="minor">
              <a:schemeClr val="dk1"/>
            </a:fontRef>
          </p:style>
          <p:txBody>
            <a:bodyPr rtlCol="0" anchor="t"/>
            <a:lstStyle/>
            <a:p>
              <a:pPr algn="r"/>
              <a:r>
                <a:rPr lang="en-US" sz="1836" dirty="0">
                  <a:solidFill>
                    <a:srgbClr val="505050"/>
                  </a:solidFill>
                  <a:latin typeface="Segoe UI Light" panose="020B0502040204020203" pitchFamily="34" charset="0"/>
                  <a:ea typeface="Segoe UI" pitchFamily="34" charset="0"/>
                  <a:cs typeface="Segoe UI Light" panose="020B0502040204020203" pitchFamily="34" charset="0"/>
                </a:rPr>
                <a:t>Workflow Manager</a:t>
              </a:r>
            </a:p>
          </p:txBody>
        </p:sp>
        <p:grpSp>
          <p:nvGrpSpPr>
            <p:cNvPr id="294" name="Group 293"/>
            <p:cNvGrpSpPr/>
            <p:nvPr/>
          </p:nvGrpSpPr>
          <p:grpSpPr>
            <a:xfrm>
              <a:off x="5300509" y="2362200"/>
              <a:ext cx="2659237" cy="1982215"/>
              <a:chOff x="5814138" y="2341215"/>
              <a:chExt cx="2659237" cy="1982215"/>
            </a:xfrm>
          </p:grpSpPr>
          <p:grpSp>
            <p:nvGrpSpPr>
              <p:cNvPr id="258" name="Group 257"/>
              <p:cNvGrpSpPr/>
              <p:nvPr/>
            </p:nvGrpSpPr>
            <p:grpSpPr>
              <a:xfrm>
                <a:off x="6581278" y="2662606"/>
                <a:ext cx="666750" cy="1487475"/>
                <a:chOff x="2081162" y="4640597"/>
                <a:chExt cx="666750" cy="1487475"/>
              </a:xfrm>
              <a:solidFill>
                <a:schemeClr val="bg1"/>
              </a:solidFill>
            </p:grpSpPr>
            <p:sp>
              <p:nvSpPr>
                <p:cNvPr id="274" name="Snip Diagonal Corner Rectangle 273"/>
                <p:cNvSpPr/>
                <p:nvPr/>
              </p:nvSpPr>
              <p:spPr bwMode="auto">
                <a:xfrm>
                  <a:off x="2081162" y="4724694"/>
                  <a:ext cx="666750" cy="1311775"/>
                </a:xfrm>
                <a:prstGeom prst="snip2DiagRect">
                  <a:avLst>
                    <a:gd name="adj1" fmla="val 0"/>
                    <a:gd name="adj2" fmla="val 0"/>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75" name="Isosceles Triangle 274"/>
                <p:cNvSpPr/>
                <p:nvPr/>
              </p:nvSpPr>
              <p:spPr bwMode="auto">
                <a:xfrm>
                  <a:off x="2104139" y="4640597"/>
                  <a:ext cx="511437" cy="99498"/>
                </a:xfrm>
                <a:prstGeom prst="triangle">
                  <a:avLst>
                    <a:gd name="adj" fmla="val 87714"/>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76" name="Isosceles Triangle 275"/>
                <p:cNvSpPr/>
                <p:nvPr/>
              </p:nvSpPr>
              <p:spPr bwMode="auto">
                <a:xfrm rot="10800000">
                  <a:off x="2097121" y="6028574"/>
                  <a:ext cx="511437" cy="99498"/>
                </a:xfrm>
                <a:prstGeom prst="triangle">
                  <a:avLst>
                    <a:gd name="adj" fmla="val 8251"/>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259" name="Group 258"/>
              <p:cNvGrpSpPr/>
              <p:nvPr/>
            </p:nvGrpSpPr>
            <p:grpSpPr>
              <a:xfrm>
                <a:off x="7059513" y="2835955"/>
                <a:ext cx="666750" cy="1487475"/>
                <a:chOff x="2081162" y="4640597"/>
                <a:chExt cx="666750" cy="1487475"/>
              </a:xfrm>
              <a:solidFill>
                <a:schemeClr val="bg1"/>
              </a:solidFill>
            </p:grpSpPr>
            <p:sp>
              <p:nvSpPr>
                <p:cNvPr id="271" name="Snip Diagonal Corner Rectangle 270"/>
                <p:cNvSpPr/>
                <p:nvPr/>
              </p:nvSpPr>
              <p:spPr bwMode="auto">
                <a:xfrm>
                  <a:off x="2081162" y="4724694"/>
                  <a:ext cx="666750" cy="1311775"/>
                </a:xfrm>
                <a:prstGeom prst="snip2DiagRect">
                  <a:avLst>
                    <a:gd name="adj1" fmla="val 0"/>
                    <a:gd name="adj2" fmla="val 0"/>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72" name="Isosceles Triangle 271"/>
                <p:cNvSpPr/>
                <p:nvPr/>
              </p:nvSpPr>
              <p:spPr bwMode="auto">
                <a:xfrm>
                  <a:off x="2104139" y="4640597"/>
                  <a:ext cx="511437" cy="99498"/>
                </a:xfrm>
                <a:prstGeom prst="triangle">
                  <a:avLst>
                    <a:gd name="adj" fmla="val 87714"/>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73" name="Isosceles Triangle 272"/>
                <p:cNvSpPr/>
                <p:nvPr/>
              </p:nvSpPr>
              <p:spPr bwMode="auto">
                <a:xfrm rot="10800000">
                  <a:off x="2097121" y="6028574"/>
                  <a:ext cx="511437" cy="99498"/>
                </a:xfrm>
                <a:prstGeom prst="triangle">
                  <a:avLst>
                    <a:gd name="adj" fmla="val 8251"/>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pic>
            <p:nvPicPr>
              <p:cNvPr id="287" name="Picture 2" descr="\\MAGNUM\Projects\Microsoft\Cloud Power FY12\Design\Icons\PNGs\Server_2.png"/>
              <p:cNvPicPr>
                <a:picLocks noChangeAspect="1" noChangeArrowheads="1"/>
              </p:cNvPicPr>
              <p:nvPr/>
            </p:nvPicPr>
            <p:blipFill>
              <a:blip r:embed="rId5" cstate="print">
                <a:duotone>
                  <a:prstClr val="black"/>
                  <a:schemeClr val="accent4">
                    <a:tint val="45000"/>
                    <a:satMod val="400000"/>
                  </a:schemeClr>
                </a:duotone>
              </a:blip>
              <a:srcRect/>
              <a:stretch>
                <a:fillRect/>
              </a:stretch>
            </p:blipFill>
            <p:spPr bwMode="auto">
              <a:xfrm>
                <a:off x="5962114" y="2647692"/>
                <a:ext cx="1601694" cy="1601275"/>
              </a:xfrm>
              <a:prstGeom prst="rect">
                <a:avLst/>
              </a:prstGeom>
              <a:noFill/>
            </p:spPr>
          </p:pic>
          <p:pic>
            <p:nvPicPr>
              <p:cNvPr id="285" name="Picture 2" descr="\\MAGNUM\Projects\Microsoft\Cloud Power FY12\Design\Icons\PNGs\Server_2.png"/>
              <p:cNvPicPr>
                <a:picLocks noChangeAspect="1" noChangeArrowheads="1"/>
              </p:cNvPicPr>
              <p:nvPr/>
            </p:nvPicPr>
            <p:blipFill>
              <a:blip r:embed="rId5" cstate="print">
                <a:duotone>
                  <a:prstClr val="black"/>
                  <a:schemeClr val="accent4">
                    <a:tint val="45000"/>
                    <a:satMod val="400000"/>
                  </a:schemeClr>
                </a:duotone>
              </a:blip>
              <a:srcRect/>
              <a:stretch>
                <a:fillRect/>
              </a:stretch>
            </p:blipFill>
            <p:spPr bwMode="auto">
              <a:xfrm>
                <a:off x="6414442" y="2341215"/>
                <a:ext cx="1601693" cy="1601275"/>
              </a:xfrm>
              <a:prstGeom prst="rect">
                <a:avLst/>
              </a:prstGeom>
              <a:noFill/>
            </p:spPr>
          </p:pic>
          <p:pic>
            <p:nvPicPr>
              <p:cNvPr id="286" name="Picture 2" descr="\\MAGNUM\Projects\Microsoft\Cloud Power FY12\Design\Icons\PNGs\Server_2.png"/>
              <p:cNvPicPr>
                <a:picLocks noChangeAspect="1" noChangeArrowheads="1"/>
              </p:cNvPicPr>
              <p:nvPr/>
            </p:nvPicPr>
            <p:blipFill>
              <a:blip r:embed="rId5" cstate="print">
                <a:duotone>
                  <a:prstClr val="black"/>
                  <a:schemeClr val="accent4">
                    <a:tint val="45000"/>
                    <a:satMod val="400000"/>
                  </a:schemeClr>
                </a:duotone>
              </a:blip>
              <a:srcRect/>
              <a:stretch>
                <a:fillRect/>
              </a:stretch>
            </p:blipFill>
            <p:spPr bwMode="auto">
              <a:xfrm>
                <a:off x="6871240" y="2612909"/>
                <a:ext cx="1602135" cy="1601716"/>
              </a:xfrm>
              <a:prstGeom prst="rect">
                <a:avLst/>
              </a:prstGeom>
              <a:noFill/>
            </p:spPr>
          </p:pic>
          <p:pic>
            <p:nvPicPr>
              <p:cNvPr id="280" name="Picture 279"/>
              <p:cNvPicPr>
                <a:picLocks noChangeAspect="1"/>
              </p:cNvPicPr>
              <p:nvPr/>
            </p:nvPicPr>
            <p:blipFill>
              <a:blip r:embed="rId6"/>
              <a:stretch>
                <a:fillRect/>
              </a:stretch>
            </p:blipFill>
            <p:spPr>
              <a:xfrm>
                <a:off x="5814138" y="3170206"/>
                <a:ext cx="926153" cy="640798"/>
              </a:xfrm>
              <a:prstGeom prst="rect">
                <a:avLst/>
              </a:prstGeom>
            </p:spPr>
          </p:pic>
        </p:grpSp>
        <p:sp>
          <p:nvSpPr>
            <p:cNvPr id="297" name="Rectangle 296"/>
            <p:cNvSpPr/>
            <p:nvPr/>
          </p:nvSpPr>
          <p:spPr bwMode="auto">
            <a:xfrm>
              <a:off x="7514332" y="2592314"/>
              <a:ext cx="1183640" cy="605835"/>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973" rIns="0" bIns="34973" numCol="1" spcCol="0" rtlCol="0" fromWordArt="0" anchor="ctr" anchorCtr="0" forceAA="0" compatLnSpc="1">
              <a:prstTxWarp prst="textNoShape">
                <a:avLst/>
              </a:prstTxWarp>
              <a:noAutofit/>
            </a:bodyPr>
            <a:lstStyle/>
            <a:p>
              <a:pPr algn="ctr" defTabSz="699291" fontAlgn="base">
                <a:spcBef>
                  <a:spcPct val="0"/>
                </a:spcBef>
                <a:spcAft>
                  <a:spcPct val="0"/>
                </a:spcAft>
              </a:pPr>
              <a:r>
                <a:rPr lang="en-US" sz="1428" dirty="0">
                  <a:ln w="0"/>
                  <a:solidFill>
                    <a:srgbClr val="505050"/>
                  </a:solidFill>
                  <a:effectLst>
                    <a:outerShdw blurRad="38100" dist="19050" dir="2700000" algn="tl" rotWithShape="0">
                      <a:srgbClr val="505050">
                        <a:alpha val="40000"/>
                      </a:srgbClr>
                    </a:outerShdw>
                  </a:effectLst>
                </a:rPr>
                <a:t>Scope 1</a:t>
              </a:r>
            </a:p>
            <a:p>
              <a:pPr algn="ctr" defTabSz="699291" fontAlgn="base">
                <a:spcBef>
                  <a:spcPct val="0"/>
                </a:spcBef>
                <a:spcAft>
                  <a:spcPct val="0"/>
                </a:spcAft>
              </a:pPr>
              <a:r>
                <a:rPr lang="en-US" sz="1020" dirty="0">
                  <a:ln w="0"/>
                  <a:solidFill>
                    <a:srgbClr val="505050"/>
                  </a:solidFill>
                  <a:effectLst>
                    <a:outerShdw blurRad="38100" dist="19050" dir="2700000" algn="tl" rotWithShape="0">
                      <a:srgbClr val="505050">
                        <a:alpha val="40000"/>
                      </a:srgbClr>
                    </a:outerShdw>
                  </a:effectLst>
                </a:rPr>
                <a:t>(SP </a:t>
              </a:r>
              <a:r>
                <a:rPr lang="en-US" sz="1020" dirty="0" smtClean="0">
                  <a:ln w="0"/>
                  <a:solidFill>
                    <a:srgbClr val="505050"/>
                  </a:solidFill>
                  <a:effectLst>
                    <a:outerShdw blurRad="38100" dist="19050" dir="2700000" algn="tl" rotWithShape="0">
                      <a:srgbClr val="505050">
                        <a:alpha val="40000"/>
                      </a:srgbClr>
                    </a:outerShdw>
                  </a:effectLst>
                </a:rPr>
                <a:t>Tenant1</a:t>
              </a:r>
              <a:r>
                <a:rPr lang="en-US" sz="1020" dirty="0">
                  <a:ln w="0"/>
                  <a:solidFill>
                    <a:srgbClr val="505050"/>
                  </a:solidFill>
                  <a:effectLst>
                    <a:outerShdw blurRad="38100" dist="19050" dir="2700000" algn="tl" rotWithShape="0">
                      <a:srgbClr val="505050">
                        <a:alpha val="40000"/>
                      </a:srgbClr>
                    </a:outerShdw>
                  </a:effectLst>
                </a:rPr>
                <a:t>)</a:t>
              </a:r>
              <a:endParaRPr lang="en-US" sz="1428" dirty="0">
                <a:ln w="0"/>
                <a:solidFill>
                  <a:srgbClr val="505050"/>
                </a:solidFill>
                <a:effectLst>
                  <a:outerShdw blurRad="38100" dist="19050" dir="2700000" algn="tl" rotWithShape="0">
                    <a:srgbClr val="505050">
                      <a:alpha val="40000"/>
                    </a:srgbClr>
                  </a:outerShdw>
                </a:effectLst>
              </a:endParaRPr>
            </a:p>
          </p:txBody>
        </p:sp>
        <p:sp>
          <p:nvSpPr>
            <p:cNvPr id="298" name="Rectangle 297"/>
            <p:cNvSpPr/>
            <p:nvPr/>
          </p:nvSpPr>
          <p:spPr bwMode="auto">
            <a:xfrm>
              <a:off x="7511071" y="3434752"/>
              <a:ext cx="1183640" cy="605835"/>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973" rIns="0" bIns="34973" numCol="1" spcCol="0" rtlCol="0" fromWordArt="0" anchor="ctr" anchorCtr="0" forceAA="0" compatLnSpc="1">
              <a:prstTxWarp prst="textNoShape">
                <a:avLst/>
              </a:prstTxWarp>
              <a:noAutofit/>
            </a:bodyPr>
            <a:lstStyle/>
            <a:p>
              <a:pPr algn="ctr" defTabSz="699291" fontAlgn="base">
                <a:spcBef>
                  <a:spcPct val="0"/>
                </a:spcBef>
                <a:spcAft>
                  <a:spcPct val="0"/>
                </a:spcAft>
              </a:pPr>
              <a:r>
                <a:rPr lang="en-US" sz="1428" dirty="0">
                  <a:ln w="0"/>
                  <a:solidFill>
                    <a:srgbClr val="505050"/>
                  </a:solidFill>
                  <a:effectLst>
                    <a:outerShdw blurRad="38100" dist="19050" dir="2700000" algn="tl" rotWithShape="0">
                      <a:srgbClr val="505050">
                        <a:alpha val="40000"/>
                      </a:srgbClr>
                    </a:outerShdw>
                  </a:effectLst>
                </a:rPr>
                <a:t>Scope 2</a:t>
              </a:r>
            </a:p>
            <a:p>
              <a:pPr algn="ctr" defTabSz="699291" fontAlgn="base">
                <a:spcBef>
                  <a:spcPct val="0"/>
                </a:spcBef>
                <a:spcAft>
                  <a:spcPct val="0"/>
                </a:spcAft>
              </a:pPr>
              <a:r>
                <a:rPr lang="en-US" sz="1020" dirty="0">
                  <a:ln w="0"/>
                  <a:solidFill>
                    <a:srgbClr val="505050"/>
                  </a:solidFill>
                  <a:effectLst>
                    <a:outerShdw blurRad="38100" dist="19050" dir="2700000" algn="tl" rotWithShape="0">
                      <a:srgbClr val="505050">
                        <a:alpha val="40000"/>
                      </a:srgbClr>
                    </a:outerShdw>
                  </a:effectLst>
                </a:rPr>
                <a:t>(SP </a:t>
              </a:r>
              <a:r>
                <a:rPr lang="en-US" sz="1020" dirty="0" smtClean="0">
                  <a:ln w="0"/>
                  <a:solidFill>
                    <a:srgbClr val="505050"/>
                  </a:solidFill>
                  <a:effectLst>
                    <a:outerShdw blurRad="38100" dist="19050" dir="2700000" algn="tl" rotWithShape="0">
                      <a:srgbClr val="505050">
                        <a:alpha val="40000"/>
                      </a:srgbClr>
                    </a:outerShdw>
                  </a:effectLst>
                </a:rPr>
                <a:t>Tenant 2</a:t>
              </a:r>
              <a:r>
                <a:rPr lang="en-US" sz="1020" dirty="0">
                  <a:ln w="0"/>
                  <a:solidFill>
                    <a:srgbClr val="505050"/>
                  </a:solidFill>
                  <a:effectLst>
                    <a:outerShdw blurRad="38100" dist="19050" dir="2700000" algn="tl" rotWithShape="0">
                      <a:srgbClr val="505050">
                        <a:alpha val="40000"/>
                      </a:srgbClr>
                    </a:outerShdw>
                  </a:effectLst>
                </a:rPr>
                <a:t>)</a:t>
              </a:r>
              <a:endParaRPr lang="en-US" sz="1428" dirty="0">
                <a:ln w="0"/>
                <a:solidFill>
                  <a:srgbClr val="505050"/>
                </a:solidFill>
                <a:effectLst>
                  <a:outerShdw blurRad="38100" dist="19050" dir="2700000" algn="tl" rotWithShape="0">
                    <a:srgbClr val="505050">
                      <a:alpha val="40000"/>
                    </a:srgbClr>
                  </a:outerShdw>
                </a:effectLst>
              </a:endParaRPr>
            </a:p>
          </p:txBody>
        </p:sp>
      </p:grpSp>
      <p:grpSp>
        <p:nvGrpSpPr>
          <p:cNvPr id="26" name="Group 25"/>
          <p:cNvGrpSpPr/>
          <p:nvPr/>
        </p:nvGrpSpPr>
        <p:grpSpPr>
          <a:xfrm>
            <a:off x="7029683" y="4692692"/>
            <a:ext cx="3730413" cy="2398454"/>
            <a:chOff x="5181600" y="2133600"/>
            <a:chExt cx="3657600" cy="2351639"/>
          </a:xfrm>
        </p:grpSpPr>
        <p:sp>
          <p:nvSpPr>
            <p:cNvPr id="27" name="Rectangle 26"/>
            <p:cNvSpPr/>
            <p:nvPr/>
          </p:nvSpPr>
          <p:spPr>
            <a:xfrm>
              <a:off x="5181600" y="2133600"/>
              <a:ext cx="3657600" cy="2351639"/>
            </a:xfrm>
            <a:prstGeom prst="rect">
              <a:avLst/>
            </a:prstGeom>
            <a:solidFill>
              <a:schemeClr val="bg1">
                <a:lumMod val="95000"/>
                <a:alpha val="90000"/>
              </a:schemeClr>
            </a:solidFill>
            <a:ln>
              <a:solidFill>
                <a:schemeClr val="bg2"/>
              </a:solidFill>
            </a:ln>
          </p:spPr>
          <p:style>
            <a:lnRef idx="2">
              <a:schemeClr val="accent2"/>
            </a:lnRef>
            <a:fillRef idx="1">
              <a:schemeClr val="lt1"/>
            </a:fillRef>
            <a:effectRef idx="0">
              <a:schemeClr val="accent2"/>
            </a:effectRef>
            <a:fontRef idx="minor">
              <a:schemeClr val="dk1"/>
            </a:fontRef>
          </p:style>
          <p:txBody>
            <a:bodyPr rtlCol="0" anchor="t"/>
            <a:lstStyle/>
            <a:p>
              <a:pPr algn="r"/>
              <a:r>
                <a:rPr lang="en-US" sz="1836" dirty="0">
                  <a:solidFill>
                    <a:srgbClr val="505050"/>
                  </a:solidFill>
                  <a:latin typeface="Segoe UI Light" panose="020B0502040204020203" pitchFamily="34" charset="0"/>
                  <a:ea typeface="Segoe UI" pitchFamily="34" charset="0"/>
                  <a:cs typeface="Segoe UI Light" panose="020B0502040204020203" pitchFamily="34" charset="0"/>
                </a:rPr>
                <a:t>Workflow Manager</a:t>
              </a:r>
            </a:p>
          </p:txBody>
        </p:sp>
        <p:grpSp>
          <p:nvGrpSpPr>
            <p:cNvPr id="28" name="Group 27"/>
            <p:cNvGrpSpPr/>
            <p:nvPr/>
          </p:nvGrpSpPr>
          <p:grpSpPr>
            <a:xfrm>
              <a:off x="5300509" y="2362200"/>
              <a:ext cx="2659237" cy="1982215"/>
              <a:chOff x="5814138" y="2341215"/>
              <a:chExt cx="2659237" cy="1982215"/>
            </a:xfrm>
          </p:grpSpPr>
          <p:grpSp>
            <p:nvGrpSpPr>
              <p:cNvPr id="31" name="Group 30"/>
              <p:cNvGrpSpPr/>
              <p:nvPr/>
            </p:nvGrpSpPr>
            <p:grpSpPr>
              <a:xfrm>
                <a:off x="6581278" y="2662606"/>
                <a:ext cx="666750" cy="1487475"/>
                <a:chOff x="2081162" y="4640597"/>
                <a:chExt cx="666750" cy="1487475"/>
              </a:xfrm>
              <a:solidFill>
                <a:schemeClr val="bg1"/>
              </a:solidFill>
            </p:grpSpPr>
            <p:sp>
              <p:nvSpPr>
                <p:cNvPr id="40" name="Snip Diagonal Corner Rectangle 39"/>
                <p:cNvSpPr/>
                <p:nvPr/>
              </p:nvSpPr>
              <p:spPr bwMode="auto">
                <a:xfrm>
                  <a:off x="2081162" y="4724694"/>
                  <a:ext cx="666750" cy="1311775"/>
                </a:xfrm>
                <a:prstGeom prst="snip2DiagRect">
                  <a:avLst>
                    <a:gd name="adj1" fmla="val 0"/>
                    <a:gd name="adj2" fmla="val 0"/>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41" name="Isosceles Triangle 40"/>
                <p:cNvSpPr/>
                <p:nvPr/>
              </p:nvSpPr>
              <p:spPr bwMode="auto">
                <a:xfrm>
                  <a:off x="2104139" y="4640597"/>
                  <a:ext cx="511437" cy="99498"/>
                </a:xfrm>
                <a:prstGeom prst="triangle">
                  <a:avLst>
                    <a:gd name="adj" fmla="val 87714"/>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42" name="Isosceles Triangle 41"/>
                <p:cNvSpPr/>
                <p:nvPr/>
              </p:nvSpPr>
              <p:spPr bwMode="auto">
                <a:xfrm rot="10800000">
                  <a:off x="2097121" y="6028574"/>
                  <a:ext cx="511437" cy="99498"/>
                </a:xfrm>
                <a:prstGeom prst="triangle">
                  <a:avLst>
                    <a:gd name="adj" fmla="val 8251"/>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32" name="Group 31"/>
              <p:cNvGrpSpPr/>
              <p:nvPr/>
            </p:nvGrpSpPr>
            <p:grpSpPr>
              <a:xfrm>
                <a:off x="7059513" y="2835955"/>
                <a:ext cx="666750" cy="1487475"/>
                <a:chOff x="2081162" y="4640597"/>
                <a:chExt cx="666750" cy="1487475"/>
              </a:xfrm>
              <a:solidFill>
                <a:schemeClr val="bg1"/>
              </a:solidFill>
            </p:grpSpPr>
            <p:sp>
              <p:nvSpPr>
                <p:cNvPr id="37" name="Snip Diagonal Corner Rectangle 36"/>
                <p:cNvSpPr/>
                <p:nvPr/>
              </p:nvSpPr>
              <p:spPr bwMode="auto">
                <a:xfrm>
                  <a:off x="2081162" y="4724694"/>
                  <a:ext cx="666750" cy="1311775"/>
                </a:xfrm>
                <a:prstGeom prst="snip2DiagRect">
                  <a:avLst>
                    <a:gd name="adj1" fmla="val 0"/>
                    <a:gd name="adj2" fmla="val 0"/>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38" name="Isosceles Triangle 37"/>
                <p:cNvSpPr/>
                <p:nvPr/>
              </p:nvSpPr>
              <p:spPr bwMode="auto">
                <a:xfrm>
                  <a:off x="2104139" y="4640597"/>
                  <a:ext cx="511437" cy="99498"/>
                </a:xfrm>
                <a:prstGeom prst="triangle">
                  <a:avLst>
                    <a:gd name="adj" fmla="val 87714"/>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39" name="Isosceles Triangle 38"/>
                <p:cNvSpPr/>
                <p:nvPr/>
              </p:nvSpPr>
              <p:spPr bwMode="auto">
                <a:xfrm rot="10800000">
                  <a:off x="2097121" y="6028574"/>
                  <a:ext cx="511437" cy="99498"/>
                </a:xfrm>
                <a:prstGeom prst="triangle">
                  <a:avLst>
                    <a:gd name="adj" fmla="val 8251"/>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pic>
            <p:nvPicPr>
              <p:cNvPr id="33" name="Picture 2" descr="\\MAGNUM\Projects\Microsoft\Cloud Power FY12\Design\Icons\PNGs\Server_2.png"/>
              <p:cNvPicPr>
                <a:picLocks noChangeAspect="1" noChangeArrowheads="1"/>
              </p:cNvPicPr>
              <p:nvPr/>
            </p:nvPicPr>
            <p:blipFill>
              <a:blip r:embed="rId5" cstate="print">
                <a:duotone>
                  <a:prstClr val="black"/>
                  <a:schemeClr val="accent4">
                    <a:tint val="45000"/>
                    <a:satMod val="400000"/>
                  </a:schemeClr>
                </a:duotone>
              </a:blip>
              <a:srcRect/>
              <a:stretch>
                <a:fillRect/>
              </a:stretch>
            </p:blipFill>
            <p:spPr bwMode="auto">
              <a:xfrm>
                <a:off x="5962114" y="2647692"/>
                <a:ext cx="1601694" cy="1601275"/>
              </a:xfrm>
              <a:prstGeom prst="rect">
                <a:avLst/>
              </a:prstGeom>
              <a:noFill/>
            </p:spPr>
          </p:pic>
          <p:pic>
            <p:nvPicPr>
              <p:cNvPr id="34" name="Picture 2" descr="\\MAGNUM\Projects\Microsoft\Cloud Power FY12\Design\Icons\PNGs\Server_2.png"/>
              <p:cNvPicPr>
                <a:picLocks noChangeAspect="1" noChangeArrowheads="1"/>
              </p:cNvPicPr>
              <p:nvPr/>
            </p:nvPicPr>
            <p:blipFill>
              <a:blip r:embed="rId5" cstate="print">
                <a:duotone>
                  <a:prstClr val="black"/>
                  <a:schemeClr val="accent4">
                    <a:tint val="45000"/>
                    <a:satMod val="400000"/>
                  </a:schemeClr>
                </a:duotone>
              </a:blip>
              <a:srcRect/>
              <a:stretch>
                <a:fillRect/>
              </a:stretch>
            </p:blipFill>
            <p:spPr bwMode="auto">
              <a:xfrm>
                <a:off x="6414442" y="2341215"/>
                <a:ext cx="1601693" cy="1601275"/>
              </a:xfrm>
              <a:prstGeom prst="rect">
                <a:avLst/>
              </a:prstGeom>
              <a:noFill/>
            </p:spPr>
          </p:pic>
          <p:pic>
            <p:nvPicPr>
              <p:cNvPr id="35" name="Picture 2" descr="\\MAGNUM\Projects\Microsoft\Cloud Power FY12\Design\Icons\PNGs\Server_2.png"/>
              <p:cNvPicPr>
                <a:picLocks noChangeAspect="1" noChangeArrowheads="1"/>
              </p:cNvPicPr>
              <p:nvPr/>
            </p:nvPicPr>
            <p:blipFill>
              <a:blip r:embed="rId5" cstate="print">
                <a:duotone>
                  <a:prstClr val="black"/>
                  <a:schemeClr val="accent4">
                    <a:tint val="45000"/>
                    <a:satMod val="400000"/>
                  </a:schemeClr>
                </a:duotone>
              </a:blip>
              <a:srcRect/>
              <a:stretch>
                <a:fillRect/>
              </a:stretch>
            </p:blipFill>
            <p:spPr bwMode="auto">
              <a:xfrm>
                <a:off x="6871240" y="2612909"/>
                <a:ext cx="1602135" cy="1601716"/>
              </a:xfrm>
              <a:prstGeom prst="rect">
                <a:avLst/>
              </a:prstGeom>
              <a:noFill/>
            </p:spPr>
          </p:pic>
          <p:pic>
            <p:nvPicPr>
              <p:cNvPr id="36" name="Picture 35"/>
              <p:cNvPicPr>
                <a:picLocks noChangeAspect="1"/>
              </p:cNvPicPr>
              <p:nvPr/>
            </p:nvPicPr>
            <p:blipFill>
              <a:blip r:embed="rId6"/>
              <a:stretch>
                <a:fillRect/>
              </a:stretch>
            </p:blipFill>
            <p:spPr>
              <a:xfrm>
                <a:off x="5814138" y="3170206"/>
                <a:ext cx="926153" cy="640798"/>
              </a:xfrm>
              <a:prstGeom prst="rect">
                <a:avLst/>
              </a:prstGeom>
            </p:spPr>
          </p:pic>
        </p:grpSp>
        <p:sp>
          <p:nvSpPr>
            <p:cNvPr id="29" name="Rectangle 28"/>
            <p:cNvSpPr/>
            <p:nvPr/>
          </p:nvSpPr>
          <p:spPr bwMode="auto">
            <a:xfrm>
              <a:off x="7514332" y="2592314"/>
              <a:ext cx="1183640" cy="605835"/>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973" rIns="0" bIns="34973" numCol="1" spcCol="0" rtlCol="0" fromWordArt="0" anchor="ctr" anchorCtr="0" forceAA="0" compatLnSpc="1">
              <a:prstTxWarp prst="textNoShape">
                <a:avLst/>
              </a:prstTxWarp>
              <a:noAutofit/>
            </a:bodyPr>
            <a:lstStyle/>
            <a:p>
              <a:pPr algn="ctr" defTabSz="699291" fontAlgn="base">
                <a:spcBef>
                  <a:spcPct val="0"/>
                </a:spcBef>
                <a:spcAft>
                  <a:spcPct val="0"/>
                </a:spcAft>
              </a:pPr>
              <a:r>
                <a:rPr lang="en-US" sz="1428" dirty="0">
                  <a:ln w="0"/>
                  <a:solidFill>
                    <a:srgbClr val="505050"/>
                  </a:solidFill>
                  <a:effectLst>
                    <a:outerShdw blurRad="38100" dist="19050" dir="2700000" algn="tl" rotWithShape="0">
                      <a:srgbClr val="505050">
                        <a:alpha val="40000"/>
                      </a:srgbClr>
                    </a:outerShdw>
                  </a:effectLst>
                </a:rPr>
                <a:t>Scope 1</a:t>
              </a:r>
            </a:p>
            <a:p>
              <a:pPr algn="ctr" defTabSz="699291" fontAlgn="base">
                <a:spcBef>
                  <a:spcPct val="0"/>
                </a:spcBef>
                <a:spcAft>
                  <a:spcPct val="0"/>
                </a:spcAft>
              </a:pPr>
              <a:r>
                <a:rPr lang="en-US" sz="1020" dirty="0">
                  <a:ln w="0"/>
                  <a:solidFill>
                    <a:srgbClr val="505050"/>
                  </a:solidFill>
                  <a:effectLst>
                    <a:outerShdw blurRad="38100" dist="19050" dir="2700000" algn="tl" rotWithShape="0">
                      <a:srgbClr val="505050">
                        <a:alpha val="40000"/>
                      </a:srgbClr>
                    </a:outerShdw>
                  </a:effectLst>
                </a:rPr>
                <a:t>(SP </a:t>
              </a:r>
              <a:r>
                <a:rPr lang="en-US" sz="1020" dirty="0" smtClean="0">
                  <a:ln w="0"/>
                  <a:solidFill>
                    <a:srgbClr val="505050"/>
                  </a:solidFill>
                  <a:effectLst>
                    <a:outerShdw blurRad="38100" dist="19050" dir="2700000" algn="tl" rotWithShape="0">
                      <a:srgbClr val="505050">
                        <a:alpha val="40000"/>
                      </a:srgbClr>
                    </a:outerShdw>
                  </a:effectLst>
                </a:rPr>
                <a:t>Tenant3)</a:t>
              </a:r>
              <a:endParaRPr lang="en-US" sz="1428" dirty="0">
                <a:ln w="0"/>
                <a:solidFill>
                  <a:srgbClr val="505050"/>
                </a:solidFill>
                <a:effectLst>
                  <a:outerShdw blurRad="38100" dist="19050" dir="2700000" algn="tl" rotWithShape="0">
                    <a:srgbClr val="505050">
                      <a:alpha val="40000"/>
                    </a:srgbClr>
                  </a:outerShdw>
                </a:effectLst>
              </a:endParaRPr>
            </a:p>
          </p:txBody>
        </p:sp>
        <p:sp>
          <p:nvSpPr>
            <p:cNvPr id="30" name="Rectangle 29"/>
            <p:cNvSpPr/>
            <p:nvPr/>
          </p:nvSpPr>
          <p:spPr bwMode="auto">
            <a:xfrm>
              <a:off x="7511071" y="3434752"/>
              <a:ext cx="1183640" cy="605835"/>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973" rIns="0" bIns="34973" numCol="1" spcCol="0" rtlCol="0" fromWordArt="0" anchor="ctr" anchorCtr="0" forceAA="0" compatLnSpc="1">
              <a:prstTxWarp prst="textNoShape">
                <a:avLst/>
              </a:prstTxWarp>
              <a:noAutofit/>
            </a:bodyPr>
            <a:lstStyle/>
            <a:p>
              <a:pPr algn="ctr" defTabSz="699291" fontAlgn="base">
                <a:spcBef>
                  <a:spcPct val="0"/>
                </a:spcBef>
                <a:spcAft>
                  <a:spcPct val="0"/>
                </a:spcAft>
              </a:pPr>
              <a:r>
                <a:rPr lang="en-US" sz="1428" dirty="0">
                  <a:ln w="0"/>
                  <a:solidFill>
                    <a:srgbClr val="505050"/>
                  </a:solidFill>
                  <a:effectLst>
                    <a:outerShdw blurRad="38100" dist="19050" dir="2700000" algn="tl" rotWithShape="0">
                      <a:srgbClr val="505050">
                        <a:alpha val="40000"/>
                      </a:srgbClr>
                    </a:outerShdw>
                  </a:effectLst>
                </a:rPr>
                <a:t>Scope 2</a:t>
              </a:r>
            </a:p>
            <a:p>
              <a:pPr algn="ctr" defTabSz="699291" fontAlgn="base">
                <a:spcBef>
                  <a:spcPct val="0"/>
                </a:spcBef>
                <a:spcAft>
                  <a:spcPct val="0"/>
                </a:spcAft>
              </a:pPr>
              <a:r>
                <a:rPr lang="en-US" sz="1020" dirty="0">
                  <a:ln w="0"/>
                  <a:solidFill>
                    <a:srgbClr val="505050"/>
                  </a:solidFill>
                  <a:effectLst>
                    <a:outerShdw blurRad="38100" dist="19050" dir="2700000" algn="tl" rotWithShape="0">
                      <a:srgbClr val="505050">
                        <a:alpha val="40000"/>
                      </a:srgbClr>
                    </a:outerShdw>
                  </a:effectLst>
                </a:rPr>
                <a:t>(SP </a:t>
              </a:r>
              <a:r>
                <a:rPr lang="en-US" sz="1020" dirty="0" smtClean="0">
                  <a:ln w="0"/>
                  <a:solidFill>
                    <a:srgbClr val="505050"/>
                  </a:solidFill>
                  <a:effectLst>
                    <a:outerShdw blurRad="38100" dist="19050" dir="2700000" algn="tl" rotWithShape="0">
                      <a:srgbClr val="505050">
                        <a:alpha val="40000"/>
                      </a:srgbClr>
                    </a:outerShdw>
                  </a:effectLst>
                </a:rPr>
                <a:t>Tenant 4)</a:t>
              </a:r>
              <a:endParaRPr lang="en-US" sz="1428" dirty="0">
                <a:ln w="0"/>
                <a:solidFill>
                  <a:srgbClr val="505050"/>
                </a:solidFill>
                <a:effectLst>
                  <a:outerShdw blurRad="38100" dist="19050" dir="2700000" algn="tl" rotWithShape="0">
                    <a:srgbClr val="505050">
                      <a:alpha val="40000"/>
                    </a:srgbClr>
                  </a:outerShdw>
                </a:effectLst>
              </a:endParaRPr>
            </a:p>
          </p:txBody>
        </p:sp>
      </p:grpSp>
      <p:sp>
        <p:nvSpPr>
          <p:cNvPr id="44" name="Rectangle 43"/>
          <p:cNvSpPr/>
          <p:nvPr/>
        </p:nvSpPr>
        <p:spPr bwMode="auto">
          <a:xfrm>
            <a:off x="2578111" y="2559924"/>
            <a:ext cx="1207203" cy="362685"/>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973" rIns="0" bIns="34973" numCol="1" spcCol="0" rtlCol="0" fromWordArt="0" anchor="ctr" anchorCtr="0" forceAA="0" compatLnSpc="1">
            <a:prstTxWarp prst="textNoShape">
              <a:avLst/>
            </a:prstTxWarp>
            <a:noAutofit/>
          </a:bodyPr>
          <a:lstStyle/>
          <a:p>
            <a:pPr algn="ctr" defTabSz="699291" fontAlgn="base">
              <a:spcBef>
                <a:spcPct val="0"/>
              </a:spcBef>
              <a:spcAft>
                <a:spcPct val="0"/>
              </a:spcAft>
            </a:pPr>
            <a:r>
              <a:rPr lang="en-US" sz="1020" dirty="0" smtClean="0">
                <a:ln w="0"/>
                <a:solidFill>
                  <a:srgbClr val="505050"/>
                </a:solidFill>
                <a:effectLst>
                  <a:outerShdw blurRad="38100" dist="19050" dir="2700000" algn="tl" rotWithShape="0">
                    <a:srgbClr val="505050">
                      <a:alpha val="40000"/>
                    </a:srgbClr>
                  </a:outerShdw>
                </a:effectLst>
              </a:rPr>
              <a:t>SP Tenant 1</a:t>
            </a:r>
            <a:endParaRPr lang="en-US" sz="1428" dirty="0">
              <a:ln w="0"/>
              <a:solidFill>
                <a:srgbClr val="505050"/>
              </a:solidFill>
              <a:effectLst>
                <a:outerShdw blurRad="38100" dist="19050" dir="2700000" algn="tl" rotWithShape="0">
                  <a:srgbClr val="505050">
                    <a:alpha val="40000"/>
                  </a:srgbClr>
                </a:outerShdw>
              </a:effectLst>
            </a:endParaRPr>
          </a:p>
        </p:txBody>
      </p:sp>
      <p:sp>
        <p:nvSpPr>
          <p:cNvPr id="45" name="Rectangle 44"/>
          <p:cNvSpPr/>
          <p:nvPr/>
        </p:nvSpPr>
        <p:spPr bwMode="auto">
          <a:xfrm>
            <a:off x="2565477" y="2997972"/>
            <a:ext cx="1207203" cy="362685"/>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973" rIns="0" bIns="34973" numCol="1" spcCol="0" rtlCol="0" fromWordArt="0" anchor="ctr" anchorCtr="0" forceAA="0" compatLnSpc="1">
            <a:prstTxWarp prst="textNoShape">
              <a:avLst/>
            </a:prstTxWarp>
            <a:noAutofit/>
          </a:bodyPr>
          <a:lstStyle/>
          <a:p>
            <a:pPr algn="ctr" defTabSz="699291" fontAlgn="base">
              <a:spcBef>
                <a:spcPct val="0"/>
              </a:spcBef>
              <a:spcAft>
                <a:spcPct val="0"/>
              </a:spcAft>
            </a:pPr>
            <a:r>
              <a:rPr lang="en-US" sz="1020" dirty="0" smtClean="0">
                <a:ln w="0"/>
                <a:solidFill>
                  <a:srgbClr val="505050"/>
                </a:solidFill>
                <a:effectLst>
                  <a:outerShdw blurRad="38100" dist="19050" dir="2700000" algn="tl" rotWithShape="0">
                    <a:srgbClr val="505050">
                      <a:alpha val="40000"/>
                    </a:srgbClr>
                  </a:outerShdw>
                </a:effectLst>
              </a:rPr>
              <a:t>SP Tenant 2</a:t>
            </a:r>
            <a:endParaRPr lang="en-US" sz="1428" dirty="0">
              <a:ln w="0"/>
              <a:solidFill>
                <a:srgbClr val="505050"/>
              </a:solidFill>
              <a:effectLst>
                <a:outerShdw blurRad="38100" dist="19050" dir="2700000" algn="tl" rotWithShape="0">
                  <a:srgbClr val="505050">
                    <a:alpha val="40000"/>
                  </a:srgbClr>
                </a:outerShdw>
              </a:effectLst>
            </a:endParaRPr>
          </a:p>
        </p:txBody>
      </p:sp>
      <p:pic>
        <p:nvPicPr>
          <p:cNvPr id="48" name="Picture 47"/>
          <p:cNvPicPr>
            <a:picLocks noChangeAspect="1"/>
          </p:cNvPicPr>
          <p:nvPr/>
        </p:nvPicPr>
        <p:blipFill>
          <a:blip r:embed="rId4"/>
          <a:stretch>
            <a:fillRect/>
          </a:stretch>
        </p:blipFill>
        <p:spPr>
          <a:xfrm>
            <a:off x="673621" y="4716061"/>
            <a:ext cx="2297527" cy="1980373"/>
          </a:xfrm>
          <a:prstGeom prst="rect">
            <a:avLst/>
          </a:prstGeom>
        </p:spPr>
      </p:pic>
      <p:sp>
        <p:nvSpPr>
          <p:cNvPr id="50" name="Rectangle 49"/>
          <p:cNvSpPr/>
          <p:nvPr/>
        </p:nvSpPr>
        <p:spPr bwMode="auto">
          <a:xfrm>
            <a:off x="2541214" y="4791689"/>
            <a:ext cx="1207203" cy="362685"/>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973" rIns="0" bIns="34973" numCol="1" spcCol="0" rtlCol="0" fromWordArt="0" anchor="ctr" anchorCtr="0" forceAA="0" compatLnSpc="1">
            <a:prstTxWarp prst="textNoShape">
              <a:avLst/>
            </a:prstTxWarp>
            <a:noAutofit/>
          </a:bodyPr>
          <a:lstStyle/>
          <a:p>
            <a:pPr algn="ctr" defTabSz="699291" fontAlgn="base">
              <a:spcBef>
                <a:spcPct val="0"/>
              </a:spcBef>
              <a:spcAft>
                <a:spcPct val="0"/>
              </a:spcAft>
            </a:pPr>
            <a:r>
              <a:rPr lang="en-US" sz="1020" dirty="0" smtClean="0">
                <a:ln w="0"/>
                <a:solidFill>
                  <a:srgbClr val="505050"/>
                </a:solidFill>
                <a:effectLst>
                  <a:outerShdw blurRad="38100" dist="19050" dir="2700000" algn="tl" rotWithShape="0">
                    <a:srgbClr val="505050">
                      <a:alpha val="40000"/>
                    </a:srgbClr>
                  </a:outerShdw>
                </a:effectLst>
              </a:rPr>
              <a:t>SP Tenant 3</a:t>
            </a:r>
            <a:endParaRPr lang="en-US" sz="1428" dirty="0">
              <a:ln w="0"/>
              <a:solidFill>
                <a:srgbClr val="505050"/>
              </a:solidFill>
              <a:effectLst>
                <a:outerShdw blurRad="38100" dist="19050" dir="2700000" algn="tl" rotWithShape="0">
                  <a:srgbClr val="505050">
                    <a:alpha val="40000"/>
                  </a:srgbClr>
                </a:outerShdw>
              </a:effectLst>
            </a:endParaRPr>
          </a:p>
        </p:txBody>
      </p:sp>
      <p:sp>
        <p:nvSpPr>
          <p:cNvPr id="51" name="Rectangle 50"/>
          <p:cNvSpPr/>
          <p:nvPr/>
        </p:nvSpPr>
        <p:spPr bwMode="auto">
          <a:xfrm>
            <a:off x="2528580" y="5229737"/>
            <a:ext cx="1207203" cy="362685"/>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973" rIns="0" bIns="34973" numCol="1" spcCol="0" rtlCol="0" fromWordArt="0" anchor="ctr" anchorCtr="0" forceAA="0" compatLnSpc="1">
            <a:prstTxWarp prst="textNoShape">
              <a:avLst/>
            </a:prstTxWarp>
            <a:noAutofit/>
          </a:bodyPr>
          <a:lstStyle/>
          <a:p>
            <a:pPr algn="ctr" defTabSz="699291" fontAlgn="base">
              <a:spcBef>
                <a:spcPct val="0"/>
              </a:spcBef>
              <a:spcAft>
                <a:spcPct val="0"/>
              </a:spcAft>
            </a:pPr>
            <a:r>
              <a:rPr lang="en-US" sz="1020" dirty="0" smtClean="0">
                <a:ln w="0"/>
                <a:solidFill>
                  <a:srgbClr val="505050"/>
                </a:solidFill>
                <a:effectLst>
                  <a:outerShdw blurRad="38100" dist="19050" dir="2700000" algn="tl" rotWithShape="0">
                    <a:srgbClr val="505050">
                      <a:alpha val="40000"/>
                    </a:srgbClr>
                  </a:outerShdw>
                </a:effectLst>
              </a:rPr>
              <a:t>SP Tenant 4</a:t>
            </a:r>
            <a:endParaRPr lang="en-US" sz="1428" dirty="0">
              <a:ln w="0"/>
              <a:solidFill>
                <a:srgbClr val="505050"/>
              </a:solidFill>
              <a:effectLst>
                <a:outerShdw blurRad="38100" dist="19050" dir="2700000" algn="tl" rotWithShape="0">
                  <a:srgbClr val="505050">
                    <a:alpha val="40000"/>
                  </a:srgbClr>
                </a:outerShdw>
              </a:effectLst>
            </a:endParaRPr>
          </a:p>
        </p:txBody>
      </p:sp>
    </p:spTree>
    <p:extLst>
      <p:ext uri="{BB962C8B-B14F-4D97-AF65-F5344CB8AC3E}">
        <p14:creationId xmlns:p14="http://schemas.microsoft.com/office/powerpoint/2010/main" val="187214513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31886" y="3060901"/>
            <a:ext cx="8782151" cy="1371600"/>
          </a:xfrm>
        </p:spPr>
        <p:txBody>
          <a:bodyPr/>
          <a:lstStyle/>
          <a:p>
            <a:r>
              <a:rPr lang="en-GB" dirty="0"/>
              <a:t>Designing, deploying, and managing Workflow Manager farms</a:t>
            </a:r>
            <a:endParaRPr lang="en-US" dirty="0"/>
          </a:p>
        </p:txBody>
      </p:sp>
      <p:sp>
        <p:nvSpPr>
          <p:cNvPr id="5" name="Text Placeholder 4"/>
          <p:cNvSpPr>
            <a:spLocks noGrp="1"/>
          </p:cNvSpPr>
          <p:nvPr>
            <p:ph type="body" sz="quarter" idx="14"/>
          </p:nvPr>
        </p:nvSpPr>
        <p:spPr/>
        <p:txBody>
          <a:bodyPr/>
          <a:lstStyle/>
          <a:p>
            <a:r>
              <a:rPr lang="en-US" dirty="0" smtClean="0"/>
              <a:t>Spencer Harbar</a:t>
            </a:r>
          </a:p>
          <a:p>
            <a:r>
              <a:rPr lang="en-US" dirty="0" smtClean="0"/>
              <a:t>Architect</a:t>
            </a:r>
          </a:p>
        </p:txBody>
      </p:sp>
      <p:sp>
        <p:nvSpPr>
          <p:cNvPr id="2" name="Text Placeholder 1"/>
          <p:cNvSpPr>
            <a:spLocks noGrp="1"/>
          </p:cNvSpPr>
          <p:nvPr>
            <p:ph type="body" sz="quarter" idx="15"/>
          </p:nvPr>
        </p:nvSpPr>
        <p:spPr/>
        <p:txBody>
          <a:bodyPr/>
          <a:lstStyle/>
          <a:p>
            <a:r>
              <a:rPr lang="en-US" dirty="0" smtClean="0"/>
              <a:t>SPC356</a:t>
            </a:r>
            <a:endParaRPr lang="en-US" dirty="0"/>
          </a:p>
        </p:txBody>
      </p:sp>
      <p:sp>
        <p:nvSpPr>
          <p:cNvPr id="6" name="Text Placeholder 4"/>
          <p:cNvSpPr txBox="1">
            <a:spLocks/>
          </p:cNvSpPr>
          <p:nvPr/>
        </p:nvSpPr>
        <p:spPr bwMode="ltGray">
          <a:xfrm>
            <a:off x="6218237" y="4793406"/>
            <a:ext cx="3278239" cy="981362"/>
          </a:xfrm>
          <a:prstGeom prst="rect">
            <a:avLst/>
          </a:prstGeom>
        </p:spPr>
        <p:txBody>
          <a:bodyPr vert="horz" wrap="square" lIns="146304" tIns="109728" rIns="146304" bIns="109728" rtlCol="0">
            <a:noAutofit/>
          </a:bodyPr>
          <a:lstStyle>
            <a:lvl1pPr marL="0" marR="0" indent="0" algn="l" defTabSz="932742" rtl="0" eaLnBrk="1" fontAlgn="auto" latinLnBrk="0" hangingPunct="1">
              <a:lnSpc>
                <a:spcPct val="90000"/>
              </a:lnSpc>
              <a:spcBef>
                <a:spcPts val="0"/>
              </a:spcBef>
              <a:spcAft>
                <a:spcPts val="0"/>
              </a:spcAft>
              <a:buClr>
                <a:schemeClr val="tx1"/>
              </a:buClr>
              <a:buSzPct val="90000"/>
              <a:buFont typeface="Wingdings" panose="05000000000000000000" pitchFamily="2" charset="2"/>
              <a:buNone/>
              <a:tabLst/>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a:gradFill>
                  <a:gsLst>
                    <a:gs pos="0">
                      <a:srgbClr val="E6E6E6">
                        <a:lumMod val="10000"/>
                      </a:srgbClr>
                    </a:gs>
                    <a:gs pos="100000">
                      <a:srgbClr val="E6E6E6">
                        <a:lumMod val="10000"/>
                      </a:srgbClr>
                    </a:gs>
                  </a:gsLst>
                  <a:lin ang="5400000" scaled="0"/>
                </a:gradFill>
              </a:rPr>
              <a:t>Wictor </a:t>
            </a:r>
            <a:r>
              <a:rPr err="1" smtClean="0">
                <a:gradFill>
                  <a:gsLst>
                    <a:gs pos="0">
                      <a:srgbClr val="E6E6E6">
                        <a:lumMod val="10000"/>
                      </a:srgbClr>
                    </a:gs>
                    <a:gs pos="100000">
                      <a:srgbClr val="E6E6E6">
                        <a:lumMod val="10000"/>
                      </a:srgbClr>
                    </a:gs>
                  </a:gsLst>
                  <a:lin ang="5400000" scaled="0"/>
                </a:gradFill>
              </a:rPr>
              <a:t>Wilén</a:t>
            </a:r>
            <a:endParaRPr lang="en-GB" smtClean="0">
              <a:gradFill>
                <a:gsLst>
                  <a:gs pos="0">
                    <a:srgbClr val="E6E6E6">
                      <a:lumMod val="10000"/>
                    </a:srgbClr>
                  </a:gs>
                  <a:gs pos="100000">
                    <a:srgbClr val="E6E6E6">
                      <a:lumMod val="10000"/>
                    </a:srgbClr>
                  </a:gs>
                </a:gsLst>
                <a:lin ang="5400000" scaled="0"/>
              </a:gradFill>
            </a:endParaRPr>
          </a:p>
          <a:p>
            <a:pPr>
              <a:buClr>
                <a:srgbClr val="505050"/>
              </a:buClr>
            </a:pPr>
            <a:r>
              <a:rPr lang="en-GB" smtClean="0">
                <a:gradFill>
                  <a:gsLst>
                    <a:gs pos="0">
                      <a:srgbClr val="E6E6E6">
                        <a:lumMod val="10000"/>
                      </a:srgbClr>
                    </a:gs>
                    <a:gs pos="100000">
                      <a:srgbClr val="E6E6E6">
                        <a:lumMod val="10000"/>
                      </a:srgbClr>
                    </a:gs>
                  </a:gsLst>
                  <a:lin ang="5400000" scaled="0"/>
                </a:gradFill>
              </a:rPr>
              <a:t>Architect</a:t>
            </a:r>
          </a:p>
        </p:txBody>
      </p:sp>
    </p:spTree>
    <p:extLst>
      <p:ext uri="{BB962C8B-B14F-4D97-AF65-F5344CB8AC3E}">
        <p14:creationId xmlns:p14="http://schemas.microsoft.com/office/powerpoint/2010/main" val="2344615750"/>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Planning for performance and throughput</a:t>
            </a:r>
            <a:endParaRPr lang="en-US" dirty="0"/>
          </a:p>
        </p:txBody>
      </p:sp>
      <p:sp>
        <p:nvSpPr>
          <p:cNvPr id="6" name="Text Placeholder 5"/>
          <p:cNvSpPr>
            <a:spLocks noGrp="1"/>
          </p:cNvSpPr>
          <p:nvPr>
            <p:ph type="body" sz="quarter" idx="11"/>
          </p:nvPr>
        </p:nvSpPr>
        <p:spPr>
          <a:xfrm>
            <a:off x="274639" y="1212849"/>
            <a:ext cx="11889564" cy="3785652"/>
          </a:xfrm>
        </p:spPr>
        <p:txBody>
          <a:bodyPr/>
          <a:lstStyle/>
          <a:p>
            <a:r>
              <a:rPr lang="en-US" dirty="0" smtClean="0"/>
              <a:t>Consider scale upfront</a:t>
            </a:r>
          </a:p>
          <a:p>
            <a:pPr lvl="1"/>
            <a:r>
              <a:rPr lang="en-US" dirty="0" smtClean="0"/>
              <a:t>Workflow expands rapidly</a:t>
            </a:r>
          </a:p>
          <a:p>
            <a:pPr lvl="1"/>
            <a:r>
              <a:rPr lang="en-US" dirty="0" smtClean="0"/>
              <a:t>New platform enables high scale but you need a plan!</a:t>
            </a:r>
          </a:p>
          <a:p>
            <a:r>
              <a:rPr lang="en-US" dirty="0" smtClean="0"/>
              <a:t>Regularly occurring large loads</a:t>
            </a:r>
          </a:p>
          <a:p>
            <a:pPr lvl="1"/>
            <a:r>
              <a:rPr lang="en-US" dirty="0" smtClean="0"/>
              <a:t>Examples include expense reports, timesheets </a:t>
            </a:r>
            <a:r>
              <a:rPr lang="en-US" dirty="0" err="1" smtClean="0"/>
              <a:t>etc</a:t>
            </a:r>
            <a:r>
              <a:rPr lang="en-US" dirty="0" smtClean="0"/>
              <a:t> at end of financial period</a:t>
            </a:r>
          </a:p>
          <a:p>
            <a:r>
              <a:rPr lang="en-US" dirty="0" smtClean="0"/>
              <a:t>Common gotcha: Network Interface configuration</a:t>
            </a:r>
          </a:p>
          <a:p>
            <a:pPr lvl="1"/>
            <a:r>
              <a:rPr lang="en-US" dirty="0" smtClean="0"/>
              <a:t>Between SharePoint and Workflow Farms</a:t>
            </a:r>
          </a:p>
          <a:p>
            <a:pPr lvl="1"/>
            <a:r>
              <a:rPr lang="en-US" dirty="0" smtClean="0"/>
              <a:t>Between Workflow farms and external systems</a:t>
            </a:r>
            <a:endParaRPr lang="en-US" dirty="0"/>
          </a:p>
        </p:txBody>
      </p:sp>
    </p:spTree>
    <p:extLst>
      <p:ext uri="{BB962C8B-B14F-4D97-AF65-F5344CB8AC3E}">
        <p14:creationId xmlns:p14="http://schemas.microsoft.com/office/powerpoint/2010/main" val="798361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Scaling out</a:t>
            </a:r>
            <a:endParaRPr lang="en-US" dirty="0"/>
          </a:p>
        </p:txBody>
      </p:sp>
      <p:sp>
        <p:nvSpPr>
          <p:cNvPr id="6" name="Text Placeholder 5"/>
          <p:cNvSpPr>
            <a:spLocks noGrp="1"/>
          </p:cNvSpPr>
          <p:nvPr>
            <p:ph type="body" sz="quarter" idx="11"/>
          </p:nvPr>
        </p:nvSpPr>
        <p:spPr>
          <a:xfrm>
            <a:off x="274639" y="1212849"/>
            <a:ext cx="11889564" cy="5478423"/>
          </a:xfrm>
        </p:spPr>
        <p:txBody>
          <a:bodyPr/>
          <a:lstStyle/>
          <a:p>
            <a:r>
              <a:rPr lang="en-US" dirty="0" smtClean="0"/>
              <a:t>Multi-server farm</a:t>
            </a:r>
          </a:p>
          <a:p>
            <a:pPr lvl="1"/>
            <a:r>
              <a:rPr lang="en-US" dirty="0" smtClean="0"/>
              <a:t>Workload automatically distributed</a:t>
            </a:r>
          </a:p>
          <a:p>
            <a:pPr lvl="1"/>
            <a:r>
              <a:rPr lang="en-US" dirty="0" smtClean="0"/>
              <a:t>Load balancer for client interaction/REST calls</a:t>
            </a:r>
          </a:p>
          <a:p>
            <a:pPr lvl="1"/>
            <a:r>
              <a:rPr lang="en-US" dirty="0" smtClean="0"/>
              <a:t>Workflow Manager: Maximum of three servers</a:t>
            </a:r>
          </a:p>
          <a:p>
            <a:r>
              <a:rPr lang="en-US" dirty="0" smtClean="0"/>
              <a:t>Factors</a:t>
            </a:r>
          </a:p>
          <a:p>
            <a:pPr lvl="1"/>
            <a:r>
              <a:rPr lang="en-US" dirty="0" smtClean="0"/>
              <a:t>CPU – Workflow Manager, Service Bus, SQL</a:t>
            </a:r>
          </a:p>
          <a:p>
            <a:pPr lvl="1"/>
            <a:r>
              <a:rPr lang="en-US" dirty="0" smtClean="0"/>
              <a:t>I/O – SQL</a:t>
            </a:r>
          </a:p>
          <a:p>
            <a:pPr lvl="1"/>
            <a:r>
              <a:rPr lang="en-US" dirty="0" smtClean="0"/>
              <a:t>Network throughput &amp; latency </a:t>
            </a:r>
          </a:p>
          <a:p>
            <a:r>
              <a:rPr lang="en-US" dirty="0" smtClean="0"/>
              <a:t>Scale SQL Server first</a:t>
            </a:r>
          </a:p>
          <a:p>
            <a:pPr lvl="1"/>
            <a:r>
              <a:rPr lang="en-US" dirty="0" smtClean="0"/>
              <a:t>Likely to be the first bottleneck</a:t>
            </a:r>
          </a:p>
          <a:p>
            <a:pPr lvl="1"/>
            <a:r>
              <a:rPr lang="en-US" dirty="0" smtClean="0"/>
              <a:t>Server distribution – Workflow Manager and Service Bus databases on different database servers</a:t>
            </a:r>
          </a:p>
          <a:p>
            <a:pPr lvl="1"/>
            <a:r>
              <a:rPr lang="en-US" dirty="0" smtClean="0"/>
              <a:t>SQL optimization (file I/O, sizing, </a:t>
            </a:r>
            <a:r>
              <a:rPr lang="en-US" dirty="0" err="1" smtClean="0"/>
              <a:t>etc</a:t>
            </a:r>
            <a:r>
              <a:rPr lang="en-US" dirty="0" smtClean="0"/>
              <a:t>)</a:t>
            </a:r>
          </a:p>
          <a:p>
            <a:pPr lvl="1"/>
            <a:r>
              <a:rPr lang="en-US" dirty="0" smtClean="0"/>
              <a:t>However keep it practical (!) – REF </a:t>
            </a:r>
            <a:r>
              <a:rPr lang="en-US" dirty="0" err="1" smtClean="0"/>
              <a:t>Wictor’s</a:t>
            </a:r>
            <a:r>
              <a:rPr lang="en-US" dirty="0" smtClean="0"/>
              <a:t> topology </a:t>
            </a:r>
            <a:r>
              <a:rPr lang="en-US" dirty="0" err="1" smtClean="0"/>
              <a:t>sesion</a:t>
            </a:r>
            <a:endParaRPr lang="en-US" dirty="0"/>
          </a:p>
        </p:txBody>
      </p:sp>
    </p:spTree>
    <p:extLst>
      <p:ext uri="{BB962C8B-B14F-4D97-AF65-F5344CB8AC3E}">
        <p14:creationId xmlns:p14="http://schemas.microsoft.com/office/powerpoint/2010/main" val="2336352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Installation and Configuration</a:t>
            </a:r>
            <a:endParaRPr lang="en-US" dirty="0"/>
          </a:p>
        </p:txBody>
      </p:sp>
    </p:spTree>
    <p:extLst>
      <p:ext uri="{BB962C8B-B14F-4D97-AF65-F5344CB8AC3E}">
        <p14:creationId xmlns:p14="http://schemas.microsoft.com/office/powerpoint/2010/main" val="3083581670"/>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Hardware and Software Requirements</a:t>
            </a:r>
            <a:endParaRPr lang="en-GB" dirty="0"/>
          </a:p>
        </p:txBody>
      </p:sp>
      <p:sp>
        <p:nvSpPr>
          <p:cNvPr id="3" name="Content Placeholder 2"/>
          <p:cNvSpPr>
            <a:spLocks noGrp="1"/>
          </p:cNvSpPr>
          <p:nvPr>
            <p:ph type="body" sz="quarter" idx="11"/>
          </p:nvPr>
        </p:nvSpPr>
        <p:spPr>
          <a:prstGeom prst="rect">
            <a:avLst/>
          </a:prstGeom>
        </p:spPr>
        <p:txBody>
          <a:bodyPr/>
          <a:lstStyle/>
          <a:p>
            <a:r>
              <a:rPr lang="en-GB" dirty="0" smtClean="0"/>
              <a:t>Hardware</a:t>
            </a:r>
          </a:p>
          <a:p>
            <a:pPr lvl="1"/>
            <a:r>
              <a:rPr lang="en-GB" dirty="0" smtClean="0"/>
              <a:t>Minimum RAM: 2Gb</a:t>
            </a:r>
          </a:p>
          <a:p>
            <a:pPr lvl="1"/>
            <a:r>
              <a:rPr lang="en-GB" dirty="0" smtClean="0"/>
              <a:t>Minimum CPU: 2 GHz Dual Core</a:t>
            </a:r>
          </a:p>
          <a:p>
            <a:pPr lvl="1"/>
            <a:r>
              <a:rPr lang="en-GB" dirty="0" smtClean="0"/>
              <a:t>Minimum Disk: 1Gb Free</a:t>
            </a:r>
            <a:br>
              <a:rPr lang="en-GB" dirty="0" smtClean="0"/>
            </a:br>
            <a:endParaRPr lang="en-GB" dirty="0" smtClean="0"/>
          </a:p>
          <a:p>
            <a:r>
              <a:rPr lang="en-GB" dirty="0" smtClean="0"/>
              <a:t>Operating System</a:t>
            </a:r>
          </a:p>
          <a:p>
            <a:pPr lvl="1"/>
            <a:r>
              <a:rPr lang="en-GB" dirty="0" smtClean="0"/>
              <a:t>Windows Server 2008 R2 Service Pack 1 (x64)</a:t>
            </a:r>
          </a:p>
          <a:p>
            <a:pPr lvl="1"/>
            <a:r>
              <a:rPr lang="en-GB" dirty="0" smtClean="0"/>
              <a:t>Windows Server 2012 (x64)</a:t>
            </a:r>
          </a:p>
          <a:p>
            <a:pPr lvl="1"/>
            <a:r>
              <a:rPr lang="en-GB" dirty="0" smtClean="0"/>
              <a:t>Development purposes only:</a:t>
            </a:r>
          </a:p>
          <a:p>
            <a:pPr lvl="2"/>
            <a:r>
              <a:rPr lang="en-GB" dirty="0" smtClean="0"/>
              <a:t>Windows 7 Service Pack 1 (x64)</a:t>
            </a:r>
          </a:p>
          <a:p>
            <a:pPr lvl="2"/>
            <a:r>
              <a:rPr lang="en-GB" dirty="0" smtClean="0"/>
              <a:t>Windows 8 (x64)</a:t>
            </a:r>
            <a:endParaRPr lang="en-GB" dirty="0"/>
          </a:p>
        </p:txBody>
      </p:sp>
    </p:spTree>
    <p:extLst>
      <p:ext uri="{BB962C8B-B14F-4D97-AF65-F5344CB8AC3E}">
        <p14:creationId xmlns:p14="http://schemas.microsoft.com/office/powerpoint/2010/main" val="3587840877"/>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Software Pre-requisites</a:t>
            </a:r>
            <a:endParaRPr lang="en-GB" dirty="0"/>
          </a:p>
        </p:txBody>
      </p:sp>
      <p:sp>
        <p:nvSpPr>
          <p:cNvPr id="2" name="Text Placeholder 1"/>
          <p:cNvSpPr>
            <a:spLocks noGrp="1"/>
          </p:cNvSpPr>
          <p:nvPr>
            <p:ph type="body" sz="quarter" idx="11"/>
          </p:nvPr>
        </p:nvSpPr>
        <p:spPr>
          <a:xfrm>
            <a:off x="274639" y="1212849"/>
            <a:ext cx="11889564" cy="5363007"/>
          </a:xfrm>
        </p:spPr>
        <p:txBody>
          <a:bodyPr/>
          <a:lstStyle/>
          <a:p>
            <a:pPr fontAlgn="ctr"/>
            <a:r>
              <a:rPr lang="en-US" dirty="0"/>
              <a:t>.NET Framework 4 Platform Update 3 </a:t>
            </a:r>
            <a:r>
              <a:rPr lang="en-US" b="1" i="1" dirty="0"/>
              <a:t>or </a:t>
            </a:r>
            <a:r>
              <a:rPr lang="en-US" dirty="0"/>
              <a:t>.NET Framework 4.5</a:t>
            </a:r>
          </a:p>
          <a:p>
            <a:pPr fontAlgn="ctr"/>
            <a:r>
              <a:rPr lang="en-US" dirty="0"/>
              <a:t>PowerShell 3.0</a:t>
            </a:r>
          </a:p>
          <a:p>
            <a:pPr fontAlgn="ctr"/>
            <a:r>
              <a:rPr lang="en-US" dirty="0"/>
              <a:t>Service Bus 1.0</a:t>
            </a:r>
          </a:p>
          <a:p>
            <a:pPr fontAlgn="ctr"/>
            <a:r>
              <a:rPr lang="en-US" dirty="0"/>
              <a:t>Workflow Client 1.0</a:t>
            </a:r>
          </a:p>
          <a:p>
            <a:pPr fontAlgn="ctr"/>
            <a:endParaRPr lang="en-US" dirty="0"/>
          </a:p>
          <a:p>
            <a:pPr fontAlgn="ctr"/>
            <a:r>
              <a:rPr lang="en-US" dirty="0"/>
              <a:t>Installed using Web Platform Installer (</a:t>
            </a:r>
            <a:r>
              <a:rPr lang="en-US" dirty="0" err="1"/>
              <a:t>WebPI</a:t>
            </a:r>
            <a:r>
              <a:rPr lang="en-US" dirty="0"/>
              <a:t>)</a:t>
            </a:r>
          </a:p>
          <a:p>
            <a:pPr lvl="1" fontAlgn="ctr"/>
            <a:r>
              <a:rPr lang="en-US" dirty="0"/>
              <a:t>Download can be “cached” and performed offline</a:t>
            </a:r>
          </a:p>
          <a:p>
            <a:pPr lvl="1" fontAlgn="ctr"/>
            <a:r>
              <a:rPr lang="en-US" dirty="0"/>
              <a:t>More details later</a:t>
            </a:r>
          </a:p>
        </p:txBody>
      </p:sp>
    </p:spTree>
    <p:extLst>
      <p:ext uri="{BB962C8B-B14F-4D97-AF65-F5344CB8AC3E}">
        <p14:creationId xmlns:p14="http://schemas.microsoft.com/office/powerpoint/2010/main" val="3315069264"/>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SQL Server Requirements</a:t>
            </a:r>
            <a:endParaRPr lang="en-GB" dirty="0"/>
          </a:p>
        </p:txBody>
      </p:sp>
      <p:sp>
        <p:nvSpPr>
          <p:cNvPr id="6" name="Text Placeholder 5"/>
          <p:cNvSpPr>
            <a:spLocks noGrp="1"/>
          </p:cNvSpPr>
          <p:nvPr>
            <p:ph type="body" sz="quarter" idx="11"/>
          </p:nvPr>
        </p:nvSpPr>
        <p:spPr>
          <a:xfrm>
            <a:off x="274639" y="1212849"/>
            <a:ext cx="11889564" cy="6438109"/>
          </a:xfrm>
        </p:spPr>
        <p:txBody>
          <a:bodyPr/>
          <a:lstStyle/>
          <a:p>
            <a:r>
              <a:rPr lang="en-US" dirty="0" smtClean="0"/>
              <a:t>Versions </a:t>
            </a:r>
            <a:r>
              <a:rPr lang="en-US" dirty="0"/>
              <a:t>and Editions</a:t>
            </a:r>
          </a:p>
          <a:p>
            <a:pPr lvl="1" fontAlgn="ctr"/>
            <a:r>
              <a:rPr lang="en-US" dirty="0"/>
              <a:t>SQL Server 2012 (or Express)</a:t>
            </a:r>
          </a:p>
          <a:p>
            <a:pPr lvl="1" fontAlgn="ctr"/>
            <a:r>
              <a:rPr lang="en-US" dirty="0"/>
              <a:t>SQL Server 2008 R2 SP1 (or Express)</a:t>
            </a:r>
          </a:p>
          <a:p>
            <a:pPr marL="294675" lvl="1" fontAlgn="ctr"/>
            <a:endParaRPr lang="en-US" sz="918" dirty="0"/>
          </a:p>
          <a:p>
            <a:r>
              <a:rPr lang="en-US" dirty="0"/>
              <a:t>Configurations</a:t>
            </a:r>
          </a:p>
          <a:p>
            <a:pPr lvl="1" fontAlgn="ctr"/>
            <a:r>
              <a:rPr lang="en-US" dirty="0"/>
              <a:t>Collation: Default, SP, Binary</a:t>
            </a:r>
          </a:p>
          <a:p>
            <a:pPr lvl="1" fontAlgn="ctr"/>
            <a:r>
              <a:rPr lang="en-US" dirty="0"/>
              <a:t>Clustering</a:t>
            </a:r>
          </a:p>
          <a:p>
            <a:pPr lvl="1" fontAlgn="ctr"/>
            <a:r>
              <a:rPr lang="en-US" dirty="0"/>
              <a:t>Mirroring</a:t>
            </a:r>
          </a:p>
          <a:p>
            <a:pPr lvl="1" fontAlgn="ctr"/>
            <a:r>
              <a:rPr lang="en-US" dirty="0" err="1"/>
              <a:t>AlwaysOn</a:t>
            </a:r>
            <a:r>
              <a:rPr lang="en-US" dirty="0"/>
              <a:t> </a:t>
            </a:r>
            <a:br>
              <a:rPr lang="en-US" dirty="0"/>
            </a:br>
            <a:endParaRPr lang="en-US" sz="918" dirty="0"/>
          </a:p>
          <a:p>
            <a:r>
              <a:rPr lang="en-US" dirty="0"/>
              <a:t> Security</a:t>
            </a:r>
          </a:p>
          <a:p>
            <a:pPr lvl="1" fontAlgn="ctr"/>
            <a:r>
              <a:rPr lang="en-US" dirty="0"/>
              <a:t>Windows authentication</a:t>
            </a:r>
          </a:p>
          <a:p>
            <a:pPr lvl="1" fontAlgn="ctr"/>
            <a:r>
              <a:rPr lang="en-US" dirty="0"/>
              <a:t>SQL Server Authentication</a:t>
            </a:r>
          </a:p>
          <a:p>
            <a:endParaRPr lang="en-US" dirty="0"/>
          </a:p>
          <a:p>
            <a:endParaRPr lang="en-GB" dirty="0"/>
          </a:p>
        </p:txBody>
      </p:sp>
    </p:spTree>
    <p:extLst>
      <p:ext uri="{BB962C8B-B14F-4D97-AF65-F5344CB8AC3E}">
        <p14:creationId xmlns:p14="http://schemas.microsoft.com/office/powerpoint/2010/main" val="1513486973"/>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Supported Languages</a:t>
            </a:r>
            <a:endParaRPr lang="en-GB" dirty="0"/>
          </a:p>
        </p:txBody>
      </p:sp>
      <p:sp>
        <p:nvSpPr>
          <p:cNvPr id="5" name="Content Placeholder 4"/>
          <p:cNvSpPr>
            <a:spLocks noGrp="1"/>
          </p:cNvSpPr>
          <p:nvPr>
            <p:ph type="body" sz="quarter" idx="11"/>
          </p:nvPr>
        </p:nvSpPr>
        <p:spPr/>
        <p:txBody>
          <a:bodyPr numCol="2"/>
          <a:lstStyle/>
          <a:p>
            <a:pPr fontAlgn="ctr"/>
            <a:r>
              <a:rPr lang="en-US" dirty="0" smtClean="0"/>
              <a:t>English </a:t>
            </a:r>
            <a:r>
              <a:rPr lang="en-US" dirty="0"/>
              <a:t>(EN)</a:t>
            </a:r>
          </a:p>
          <a:p>
            <a:pPr fontAlgn="ctr"/>
            <a:r>
              <a:rPr lang="en-US" dirty="0"/>
              <a:t>English product on other languages</a:t>
            </a:r>
          </a:p>
          <a:p>
            <a:pPr fontAlgn="ctr"/>
            <a:r>
              <a:rPr lang="en-US" dirty="0"/>
              <a:t>Japanese</a:t>
            </a:r>
          </a:p>
          <a:p>
            <a:pPr fontAlgn="ctr"/>
            <a:r>
              <a:rPr lang="en-US" dirty="0"/>
              <a:t>Spanish</a:t>
            </a:r>
          </a:p>
          <a:p>
            <a:pPr fontAlgn="ctr"/>
            <a:r>
              <a:rPr lang="en-US" dirty="0"/>
              <a:t>German</a:t>
            </a:r>
          </a:p>
          <a:p>
            <a:pPr fontAlgn="ctr"/>
            <a:r>
              <a:rPr lang="en-US" dirty="0"/>
              <a:t>French</a:t>
            </a:r>
          </a:p>
          <a:p>
            <a:pPr lvl="1" fontAlgn="ctr"/>
            <a:endParaRPr lang="en-US" dirty="0" smtClean="0"/>
          </a:p>
          <a:p>
            <a:pPr fontAlgn="ctr"/>
            <a:r>
              <a:rPr lang="en-US" dirty="0" smtClean="0"/>
              <a:t>Italian</a:t>
            </a:r>
          </a:p>
          <a:p>
            <a:pPr fontAlgn="ctr"/>
            <a:r>
              <a:rPr lang="en-US" dirty="0" smtClean="0"/>
              <a:t>Korean</a:t>
            </a:r>
            <a:endParaRPr lang="en-US" dirty="0"/>
          </a:p>
          <a:p>
            <a:pPr fontAlgn="ctr"/>
            <a:r>
              <a:rPr lang="en-US" dirty="0"/>
              <a:t>Russian</a:t>
            </a:r>
          </a:p>
          <a:p>
            <a:pPr fontAlgn="ctr"/>
            <a:r>
              <a:rPr lang="en-US" dirty="0"/>
              <a:t>Brazilian Portuguese</a:t>
            </a:r>
          </a:p>
          <a:p>
            <a:pPr fontAlgn="ctr"/>
            <a:r>
              <a:rPr lang="en-US" dirty="0"/>
              <a:t>Chinese (PRC)</a:t>
            </a:r>
          </a:p>
          <a:p>
            <a:pPr fontAlgn="ctr"/>
            <a:r>
              <a:rPr lang="en-US" dirty="0"/>
              <a:t>Chinese (Taiwan)</a:t>
            </a:r>
          </a:p>
          <a:p>
            <a:endParaRPr lang="en-GB" dirty="0"/>
          </a:p>
        </p:txBody>
      </p:sp>
    </p:spTree>
    <p:extLst>
      <p:ext uri="{BB962C8B-B14F-4D97-AF65-F5344CB8AC3E}">
        <p14:creationId xmlns:p14="http://schemas.microsoft.com/office/powerpoint/2010/main" val="3908116553"/>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Environment </a:t>
            </a:r>
            <a:r>
              <a:rPr lang="en-GB" dirty="0" smtClean="0"/>
              <a:t>Requirements</a:t>
            </a:r>
            <a:endParaRPr lang="en-GB" dirty="0"/>
          </a:p>
        </p:txBody>
      </p:sp>
      <p:sp>
        <p:nvSpPr>
          <p:cNvPr id="5" name="Content Placeholder 4"/>
          <p:cNvSpPr>
            <a:spLocks noGrp="1"/>
          </p:cNvSpPr>
          <p:nvPr>
            <p:ph type="body" sz="quarter" idx="11"/>
          </p:nvPr>
        </p:nvSpPr>
        <p:spPr>
          <a:prstGeom prst="rect">
            <a:avLst/>
          </a:prstGeom>
        </p:spPr>
        <p:txBody>
          <a:bodyPr/>
          <a:lstStyle/>
          <a:p>
            <a:r>
              <a:rPr lang="en-US" dirty="0" smtClean="0"/>
              <a:t>SQL Server connectivity</a:t>
            </a:r>
          </a:p>
          <a:p>
            <a:pPr lvl="1"/>
            <a:r>
              <a:rPr lang="en-US" dirty="0" smtClean="0"/>
              <a:t>TCP/IP</a:t>
            </a:r>
          </a:p>
          <a:p>
            <a:pPr lvl="2"/>
            <a:r>
              <a:rPr lang="en-US" strike="sngStrike" dirty="0" smtClean="0"/>
              <a:t>SQL Browser service running on SQL Server</a:t>
            </a:r>
          </a:p>
          <a:p>
            <a:pPr lvl="2"/>
            <a:r>
              <a:rPr lang="en-US" dirty="0" smtClean="0"/>
              <a:t>Whilst stated, this is NOT actually a requirement!</a:t>
            </a:r>
          </a:p>
          <a:p>
            <a:pPr lvl="1"/>
            <a:r>
              <a:rPr lang="en-US" dirty="0" smtClean="0"/>
              <a:t>Named Pipes</a:t>
            </a:r>
          </a:p>
          <a:p>
            <a:pPr lvl="2"/>
            <a:r>
              <a:rPr lang="en-US" dirty="0" smtClean="0"/>
              <a:t>SQL Server machine name &lt; 16 characters (NetBIOS restriction)</a:t>
            </a:r>
            <a:br>
              <a:rPr lang="en-US" dirty="0" smtClean="0"/>
            </a:br>
            <a:endParaRPr lang="en-US" dirty="0" smtClean="0"/>
          </a:p>
          <a:p>
            <a:r>
              <a:rPr lang="en-US" dirty="0" smtClean="0"/>
              <a:t>Firewall</a:t>
            </a:r>
            <a:endParaRPr lang="en-US" dirty="0"/>
          </a:p>
          <a:p>
            <a:pPr lvl="1"/>
            <a:r>
              <a:rPr lang="en-US" dirty="0" smtClean="0"/>
              <a:t>Ports 1443, 12290 </a:t>
            </a:r>
            <a:r>
              <a:rPr lang="en-US" dirty="0"/>
              <a:t>and 12291 </a:t>
            </a:r>
            <a:r>
              <a:rPr lang="en-US" dirty="0" smtClean="0"/>
              <a:t>available (default)</a:t>
            </a:r>
          </a:p>
          <a:p>
            <a:pPr lvl="1"/>
            <a:r>
              <a:rPr lang="en-US" dirty="0" smtClean="0"/>
              <a:t>Windows Firewall automatically configured if selected (default) during Workflow Manager Farm creation</a:t>
            </a:r>
          </a:p>
          <a:p>
            <a:pPr lvl="1"/>
            <a:r>
              <a:rPr lang="en-GB" dirty="0" smtClean="0"/>
              <a:t>Strongly recommended to use the default ports</a:t>
            </a:r>
            <a:endParaRPr lang="en-GB" dirty="0"/>
          </a:p>
        </p:txBody>
      </p:sp>
    </p:spTree>
    <p:extLst>
      <p:ext uri="{BB962C8B-B14F-4D97-AF65-F5344CB8AC3E}">
        <p14:creationId xmlns:p14="http://schemas.microsoft.com/office/powerpoint/2010/main" val="1848773963"/>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User Requirements</a:t>
            </a:r>
            <a:endParaRPr lang="en-US" dirty="0"/>
          </a:p>
        </p:txBody>
      </p:sp>
      <p:sp>
        <p:nvSpPr>
          <p:cNvPr id="4" name="Content Placeholder 3"/>
          <p:cNvSpPr>
            <a:spLocks noGrp="1"/>
          </p:cNvSpPr>
          <p:nvPr>
            <p:ph type="body" sz="quarter" idx="11"/>
          </p:nvPr>
        </p:nvSpPr>
        <p:spPr>
          <a:xfrm>
            <a:off x="274639" y="1212849"/>
            <a:ext cx="11889564" cy="5816977"/>
          </a:xfrm>
        </p:spPr>
        <p:txBody>
          <a:bodyPr/>
          <a:lstStyle/>
          <a:p>
            <a:r>
              <a:rPr lang="en-US" dirty="0" smtClean="0"/>
              <a:t>Configuration user</a:t>
            </a:r>
          </a:p>
          <a:p>
            <a:pPr lvl="1"/>
            <a:r>
              <a:rPr lang="en-US" dirty="0" smtClean="0"/>
              <a:t>The account used when configuring Workflow Manager</a:t>
            </a:r>
          </a:p>
          <a:p>
            <a:pPr lvl="1"/>
            <a:r>
              <a:rPr lang="en-US" dirty="0" smtClean="0"/>
              <a:t>Similar to the SharePoint “Setup User”</a:t>
            </a:r>
          </a:p>
          <a:p>
            <a:pPr lvl="1"/>
            <a:r>
              <a:rPr lang="en-US" dirty="0" smtClean="0"/>
              <a:t>Local Admin on servers</a:t>
            </a:r>
          </a:p>
          <a:p>
            <a:pPr lvl="1"/>
            <a:r>
              <a:rPr lang="en-US" dirty="0" err="1" smtClean="0"/>
              <a:t>DBCreator</a:t>
            </a:r>
            <a:r>
              <a:rPr lang="en-US" dirty="0" smtClean="0"/>
              <a:t> and </a:t>
            </a:r>
            <a:r>
              <a:rPr lang="en-US" dirty="0" err="1" smtClean="0"/>
              <a:t>SecurityAdmin</a:t>
            </a:r>
            <a:r>
              <a:rPr lang="en-US" dirty="0" smtClean="0"/>
              <a:t> (or pre-create)</a:t>
            </a:r>
          </a:p>
          <a:p>
            <a:pPr lvl="1"/>
            <a:r>
              <a:rPr lang="en-US" dirty="0" smtClean="0"/>
              <a:t>Also called “Logged In user” or “Current user” in some documentation</a:t>
            </a:r>
          </a:p>
          <a:p>
            <a:r>
              <a:rPr lang="en-US" dirty="0" err="1" smtClean="0"/>
              <a:t>RunAs</a:t>
            </a:r>
            <a:r>
              <a:rPr lang="en-US" dirty="0" smtClean="0"/>
              <a:t> user</a:t>
            </a:r>
          </a:p>
          <a:p>
            <a:pPr lvl="1"/>
            <a:r>
              <a:rPr lang="en-US" dirty="0" smtClean="0"/>
              <a:t>Service Account Identity</a:t>
            </a:r>
          </a:p>
          <a:p>
            <a:pPr lvl="1"/>
            <a:r>
              <a:rPr lang="en-US" dirty="0" smtClean="0"/>
              <a:t>Used for Workflow Manager &amp; Service Bus services</a:t>
            </a:r>
          </a:p>
          <a:p>
            <a:pPr lvl="1"/>
            <a:r>
              <a:rPr lang="en-US" dirty="0" smtClean="0"/>
              <a:t>Can be a separate account for each</a:t>
            </a:r>
          </a:p>
          <a:p>
            <a:pPr lvl="1"/>
            <a:r>
              <a:rPr lang="en-US" dirty="0"/>
              <a:t>Built-In accounts </a:t>
            </a:r>
            <a:r>
              <a:rPr lang="en-US" dirty="0">
                <a:solidFill>
                  <a:srgbClr val="FF0000"/>
                </a:solidFill>
              </a:rPr>
              <a:t>NOT</a:t>
            </a:r>
            <a:r>
              <a:rPr lang="en-US" dirty="0"/>
              <a:t> supported</a:t>
            </a:r>
          </a:p>
          <a:p>
            <a:pPr lvl="1"/>
            <a:r>
              <a:rPr lang="en-US" dirty="0"/>
              <a:t>Fully qualified UPN format (</a:t>
            </a:r>
            <a:r>
              <a:rPr lang="en-US" dirty="0">
                <a:hlinkClick r:id="rId3"/>
              </a:rPr>
              <a:t>user@domain</a:t>
            </a:r>
            <a:r>
              <a:rPr lang="en-US" u="sng" dirty="0">
                <a:solidFill>
                  <a:srgbClr val="FF0000"/>
                </a:solidFill>
                <a:hlinkClick r:id="rId3"/>
              </a:rPr>
              <a:t>.com</a:t>
            </a:r>
            <a:r>
              <a:rPr lang="en-US" u="sng" dirty="0" smtClean="0"/>
              <a:t>)</a:t>
            </a:r>
            <a:r>
              <a:rPr lang="en-US" u="sng"/>
              <a:t> </a:t>
            </a:r>
            <a:r>
              <a:rPr lang="en-US" dirty="0" smtClean="0"/>
              <a:t>– this is NOT strictly required</a:t>
            </a:r>
            <a:endParaRPr lang="en-US" dirty="0"/>
          </a:p>
          <a:p>
            <a:pPr lvl="1"/>
            <a:r>
              <a:rPr lang="en-US" dirty="0" smtClean="0"/>
              <a:t>Granted </a:t>
            </a:r>
            <a:r>
              <a:rPr lang="en-US" i="1" dirty="0"/>
              <a:t>Log on as a Service </a:t>
            </a:r>
            <a:r>
              <a:rPr lang="en-US" dirty="0"/>
              <a:t>right during </a:t>
            </a:r>
            <a:r>
              <a:rPr lang="en-US" dirty="0" smtClean="0"/>
              <a:t>configuration</a:t>
            </a:r>
          </a:p>
          <a:p>
            <a:r>
              <a:rPr lang="en-US" dirty="0" smtClean="0"/>
              <a:t>Don’t use the same account for both!	</a:t>
            </a:r>
            <a:endParaRPr lang="en-US" dirty="0"/>
          </a:p>
        </p:txBody>
      </p:sp>
    </p:spTree>
    <p:extLst>
      <p:ext uri="{BB962C8B-B14F-4D97-AF65-F5344CB8AC3E}">
        <p14:creationId xmlns:p14="http://schemas.microsoft.com/office/powerpoint/2010/main" val="3344311801"/>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Service Account Password Changes</a:t>
            </a:r>
            <a:br>
              <a:rPr lang="en-GB" dirty="0"/>
            </a:br>
            <a:r>
              <a:rPr lang="en-GB" sz="3600" dirty="0"/>
              <a:t>Workflow Manager and Service </a:t>
            </a:r>
            <a:r>
              <a:rPr lang="en-GB" sz="3600" dirty="0" smtClean="0"/>
              <a:t>Bus</a:t>
            </a:r>
            <a:endParaRPr lang="en-GB" dirty="0"/>
          </a:p>
        </p:txBody>
      </p:sp>
      <p:sp>
        <p:nvSpPr>
          <p:cNvPr id="3" name="Text Placeholder 2"/>
          <p:cNvSpPr>
            <a:spLocks noGrp="1"/>
          </p:cNvSpPr>
          <p:nvPr>
            <p:ph type="body" sz="quarter" idx="11"/>
          </p:nvPr>
        </p:nvSpPr>
        <p:spPr>
          <a:xfrm>
            <a:off x="274639" y="1697062"/>
            <a:ext cx="11889564" cy="5970865"/>
          </a:xfrm>
        </p:spPr>
        <p:txBody>
          <a:bodyPr/>
          <a:lstStyle/>
          <a:p>
            <a:r>
              <a:rPr lang="en-GB" dirty="0" smtClean="0"/>
              <a:t>If Service Accounts are expired by policy:</a:t>
            </a:r>
          </a:p>
          <a:p>
            <a:pPr lvl="1"/>
            <a:r>
              <a:rPr lang="en-GB" dirty="0" smtClean="0"/>
              <a:t>Using the Configuration Account, or other Workflow Manager and Service Bus Administrator account</a:t>
            </a:r>
          </a:p>
          <a:p>
            <a:pPr lvl="1"/>
            <a:r>
              <a:rPr lang="en-GB" dirty="0" smtClean="0"/>
              <a:t/>
            </a:r>
            <a:br>
              <a:rPr lang="en-GB" dirty="0" smtClean="0"/>
            </a:br>
            <a:endParaRPr lang="en-GB" dirty="0" smtClean="0"/>
          </a:p>
          <a:p>
            <a:pPr lvl="1"/>
            <a:endParaRPr lang="en-GB" dirty="0" smtClean="0"/>
          </a:p>
          <a:p>
            <a:pPr lvl="1"/>
            <a:endParaRPr lang="en-GB" dirty="0" smtClean="0"/>
          </a:p>
          <a:p>
            <a:pPr lvl="1"/>
            <a:endParaRPr lang="en-GB" dirty="0" smtClean="0"/>
          </a:p>
          <a:p>
            <a:endParaRPr lang="en-GB" dirty="0" smtClean="0"/>
          </a:p>
          <a:p>
            <a:r>
              <a:rPr lang="en-GB" dirty="0" smtClean="0"/>
              <a:t>Watch out! MSDN refers to interactively logging in as the service account!</a:t>
            </a:r>
          </a:p>
          <a:p>
            <a:pPr lvl="2"/>
            <a:r>
              <a:rPr lang="en-GB" dirty="0" smtClean="0">
                <a:hlinkClick r:id="rId2"/>
              </a:rPr>
              <a:t>msdn.microsoft.com/en-us/library/</a:t>
            </a:r>
            <a:r>
              <a:rPr lang="en-GB" dirty="0" err="1" smtClean="0">
                <a:hlinkClick r:id="rId2"/>
              </a:rPr>
              <a:t>windowsazure</a:t>
            </a:r>
            <a:r>
              <a:rPr lang="en-GB" dirty="0" smtClean="0">
                <a:hlinkClick r:id="rId2"/>
              </a:rPr>
              <a:t>/jj193456(v=azure.10).aspx</a:t>
            </a:r>
            <a:endParaRPr lang="en-GB" dirty="0" smtClean="0"/>
          </a:p>
          <a:p>
            <a:pPr lvl="2"/>
            <a:r>
              <a:rPr lang="en-GB" dirty="0" smtClean="0">
                <a:hlinkClick r:id="rId3"/>
              </a:rPr>
              <a:t>msdn.microsoft.com/en-us/library/</a:t>
            </a:r>
            <a:r>
              <a:rPr lang="en-GB" dirty="0" err="1" smtClean="0">
                <a:hlinkClick r:id="rId3"/>
              </a:rPr>
              <a:t>windowsazure</a:t>
            </a:r>
            <a:r>
              <a:rPr lang="en-GB" dirty="0" smtClean="0">
                <a:hlinkClick r:id="rId3"/>
              </a:rPr>
              <a:t>/jj193007(v=azure.10).aspx</a:t>
            </a:r>
            <a:r>
              <a:rPr lang="en-GB" dirty="0" smtClean="0"/>
              <a:t> </a:t>
            </a:r>
          </a:p>
          <a:p>
            <a:endParaRPr lang="en-GB" dirty="0"/>
          </a:p>
        </p:txBody>
      </p:sp>
      <p:pic>
        <p:nvPicPr>
          <p:cNvPr id="6" name="Picture 5"/>
          <p:cNvPicPr>
            <a:picLocks noChangeAspect="1"/>
          </p:cNvPicPr>
          <p:nvPr/>
        </p:nvPicPr>
        <p:blipFill>
          <a:blip r:embed="rId4"/>
          <a:stretch>
            <a:fillRect/>
          </a:stretch>
        </p:blipFill>
        <p:spPr>
          <a:xfrm>
            <a:off x="601613" y="2849190"/>
            <a:ext cx="7166123" cy="1880913"/>
          </a:xfrm>
          <a:prstGeom prst="rect">
            <a:avLst/>
          </a:prstGeom>
        </p:spPr>
      </p:pic>
    </p:spTree>
    <p:extLst>
      <p:ext uri="{BB962C8B-B14F-4D97-AF65-F5344CB8AC3E}">
        <p14:creationId xmlns:p14="http://schemas.microsoft.com/office/powerpoint/2010/main" val="27326743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Introductions</a:t>
            </a:r>
            <a:endParaRPr lang="en-US" dirty="0"/>
          </a:p>
        </p:txBody>
      </p:sp>
      <p:sp>
        <p:nvSpPr>
          <p:cNvPr id="6" name="Text Placeholder 5"/>
          <p:cNvSpPr>
            <a:spLocks noGrp="1"/>
          </p:cNvSpPr>
          <p:nvPr>
            <p:ph type="body" sz="quarter" idx="11"/>
          </p:nvPr>
        </p:nvSpPr>
        <p:spPr>
          <a:xfrm>
            <a:off x="274639" y="1212849"/>
            <a:ext cx="11889564" cy="5078313"/>
          </a:xfrm>
        </p:spPr>
        <p:txBody>
          <a:bodyPr/>
          <a:lstStyle/>
          <a:p>
            <a:r>
              <a:rPr lang="en-US" dirty="0"/>
              <a:t>Wictor </a:t>
            </a:r>
            <a:r>
              <a:rPr lang="en-US" dirty="0" err="1"/>
              <a:t>Wilén</a:t>
            </a:r>
            <a:endParaRPr lang="en-US" dirty="0" smtClean="0"/>
          </a:p>
          <a:p>
            <a:pPr lvl="1"/>
            <a:r>
              <a:rPr lang="en-GB" dirty="0"/>
              <a:t>Director, SharePoint Architect , Author</a:t>
            </a:r>
          </a:p>
          <a:p>
            <a:pPr lvl="1"/>
            <a:r>
              <a:rPr lang="en-GB" dirty="0" err="1"/>
              <a:t>Connecta</a:t>
            </a:r>
            <a:r>
              <a:rPr lang="en-GB" dirty="0"/>
              <a:t> AB, </a:t>
            </a:r>
            <a:r>
              <a:rPr lang="en-GB" dirty="0" smtClean="0"/>
              <a:t>Sweden</a:t>
            </a:r>
            <a:br>
              <a:rPr lang="en-GB" dirty="0" smtClean="0"/>
            </a:br>
            <a:endParaRPr lang="en-GB" dirty="0"/>
          </a:p>
          <a:p>
            <a:r>
              <a:rPr lang="en-US" dirty="0" smtClean="0"/>
              <a:t>Spencer Harbar</a:t>
            </a:r>
          </a:p>
          <a:p>
            <a:pPr lvl="1"/>
            <a:r>
              <a:rPr lang="en-US" dirty="0" smtClean="0"/>
              <a:t>SharePoint Architect</a:t>
            </a:r>
          </a:p>
          <a:p>
            <a:pPr lvl="1"/>
            <a:r>
              <a:rPr lang="en-US" dirty="0" smtClean="0"/>
              <a:t>Edinburgh, United Kingdom</a:t>
            </a:r>
          </a:p>
          <a:p>
            <a:endParaRPr lang="en-US" dirty="0" smtClean="0"/>
          </a:p>
          <a:p>
            <a:r>
              <a:rPr lang="en-US" dirty="0" smtClean="0"/>
              <a:t>Honorable shout out and thanks to:</a:t>
            </a:r>
          </a:p>
          <a:p>
            <a:pPr lvl="1"/>
            <a:r>
              <a:rPr lang="en-US" dirty="0" smtClean="0"/>
              <a:t>Wayne Ewington</a:t>
            </a:r>
          </a:p>
          <a:p>
            <a:pPr lvl="1"/>
            <a:r>
              <a:rPr lang="en-US" dirty="0" smtClean="0"/>
              <a:t>Principal Consultant, Microsoft New Zealand</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21012" y="1206773"/>
            <a:ext cx="1875692" cy="914400"/>
          </a:xfrm>
          <a:prstGeom prst="rect">
            <a:avLst/>
          </a:prstGeom>
          <a:noFill/>
          <a:ln>
            <a:noFill/>
          </a:ln>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1012" y="3758011"/>
            <a:ext cx="1875692" cy="914400"/>
          </a:xfrm>
          <a:prstGeom prst="rect">
            <a:avLst/>
          </a:prstGeom>
          <a:noFill/>
          <a:ln>
            <a:noFill/>
          </a:ln>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21012" y="2489150"/>
            <a:ext cx="1875692" cy="914400"/>
          </a:xfrm>
          <a:prstGeom prst="rect">
            <a:avLst/>
          </a:prstGeom>
          <a:noFill/>
          <a:ln>
            <a:noFill/>
          </a:ln>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21012" y="5081438"/>
            <a:ext cx="1953809" cy="790208"/>
          </a:xfrm>
          <a:prstGeom prst="rect">
            <a:avLst/>
          </a:prstGeom>
          <a:noFill/>
          <a:ln>
            <a:noFill/>
          </a:ln>
        </p:spPr>
      </p:pic>
    </p:spTree>
    <p:extLst>
      <p:ext uri="{BB962C8B-B14F-4D97-AF65-F5344CB8AC3E}">
        <p14:creationId xmlns:p14="http://schemas.microsoft.com/office/powerpoint/2010/main" val="2232092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SharePoint 2013 Requirements</a:t>
            </a:r>
            <a:endParaRPr lang="en-US" dirty="0"/>
          </a:p>
        </p:txBody>
      </p:sp>
      <p:sp>
        <p:nvSpPr>
          <p:cNvPr id="4" name="Content Placeholder 3"/>
          <p:cNvSpPr>
            <a:spLocks noGrp="1"/>
          </p:cNvSpPr>
          <p:nvPr>
            <p:ph type="body" sz="quarter" idx="11"/>
          </p:nvPr>
        </p:nvSpPr>
        <p:spPr>
          <a:xfrm>
            <a:off x="274639" y="1212849"/>
            <a:ext cx="11889564" cy="6463308"/>
          </a:xfrm>
        </p:spPr>
        <p:txBody>
          <a:bodyPr/>
          <a:lstStyle/>
          <a:p>
            <a:r>
              <a:rPr lang="en-US" dirty="0" smtClean="0"/>
              <a:t>Interaction between SharePoint and Workflow Manager farms is </a:t>
            </a:r>
            <a:r>
              <a:rPr lang="en-US" dirty="0" err="1" smtClean="0"/>
              <a:t>OAuth</a:t>
            </a:r>
            <a:r>
              <a:rPr lang="en-US" dirty="0" smtClean="0"/>
              <a:t> 2. Therefore requires:</a:t>
            </a:r>
          </a:p>
          <a:p>
            <a:pPr lvl="1"/>
            <a:r>
              <a:rPr lang="en-US" dirty="0" smtClean="0"/>
              <a:t>App Management Service Instance and Service Application</a:t>
            </a:r>
          </a:p>
          <a:p>
            <a:pPr lvl="1"/>
            <a:r>
              <a:rPr lang="en-US" dirty="0" smtClean="0"/>
              <a:t>User Profile Service Instance and Service Application</a:t>
            </a:r>
          </a:p>
          <a:p>
            <a:pPr lvl="1"/>
            <a:r>
              <a:rPr lang="en-US" dirty="0" smtClean="0"/>
              <a:t>Users must be populated in the Profile store</a:t>
            </a:r>
          </a:p>
          <a:p>
            <a:pPr lvl="2"/>
            <a:r>
              <a:rPr lang="en-US" dirty="0" smtClean="0"/>
              <a:t>and have valid User Principal Name (UPN)</a:t>
            </a:r>
          </a:p>
          <a:p>
            <a:r>
              <a:rPr lang="en-US" dirty="0" smtClean="0"/>
              <a:t>Workflow Manager validates users by </a:t>
            </a:r>
            <a:r>
              <a:rPr lang="en-US" dirty="0" err="1" smtClean="0"/>
              <a:t>UserPrincipalName</a:t>
            </a:r>
            <a:r>
              <a:rPr lang="en-US" dirty="0" smtClean="0"/>
              <a:t> (UPN)</a:t>
            </a:r>
          </a:p>
          <a:p>
            <a:pPr lvl="1"/>
            <a:r>
              <a:rPr lang="en-US" dirty="0" smtClean="0"/>
              <a:t>Ensures they have rights to start instances</a:t>
            </a:r>
          </a:p>
          <a:p>
            <a:pPr lvl="2"/>
            <a:r>
              <a:rPr lang="en-US" dirty="0" smtClean="0"/>
              <a:t>If not, instance cancelled</a:t>
            </a:r>
          </a:p>
          <a:p>
            <a:r>
              <a:rPr lang="en-US" dirty="0" smtClean="0"/>
              <a:t>One of the reasons 2013 Workflows are not available in SharePoint Foundation</a:t>
            </a:r>
          </a:p>
          <a:p>
            <a:endParaRPr lang="en-US" dirty="0"/>
          </a:p>
        </p:txBody>
      </p:sp>
    </p:spTree>
    <p:extLst>
      <p:ext uri="{BB962C8B-B14F-4D97-AF65-F5344CB8AC3E}">
        <p14:creationId xmlns:p14="http://schemas.microsoft.com/office/powerpoint/2010/main" val="1116466479"/>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Certificates</a:t>
            </a:r>
            <a:endParaRPr lang="en-US" dirty="0"/>
          </a:p>
        </p:txBody>
      </p:sp>
      <p:sp>
        <p:nvSpPr>
          <p:cNvPr id="3" name="Text Placeholder 2"/>
          <p:cNvSpPr>
            <a:spLocks noGrp="1"/>
          </p:cNvSpPr>
          <p:nvPr>
            <p:ph type="body" sz="quarter" idx="11"/>
          </p:nvPr>
        </p:nvSpPr>
        <p:spPr>
          <a:xfrm>
            <a:off x="274639" y="1212849"/>
            <a:ext cx="11889564" cy="5139869"/>
          </a:xfrm>
        </p:spPr>
        <p:txBody>
          <a:bodyPr/>
          <a:lstStyle/>
          <a:p>
            <a:r>
              <a:rPr lang="en-US" dirty="0" smtClean="0"/>
              <a:t>OAuth2 should always be SSL</a:t>
            </a:r>
          </a:p>
          <a:p>
            <a:pPr lvl="1"/>
            <a:r>
              <a:rPr lang="en-US" dirty="0" smtClean="0"/>
              <a:t>Therefore the Workflow Manager Farm should use SSL</a:t>
            </a:r>
          </a:p>
          <a:p>
            <a:pPr lvl="1"/>
            <a:r>
              <a:rPr lang="en-US" dirty="0" smtClean="0"/>
              <a:t>  Don’t forget the SharePoint side!</a:t>
            </a:r>
          </a:p>
          <a:p>
            <a:pPr lvl="1"/>
            <a:endParaRPr lang="en-US" dirty="0"/>
          </a:p>
          <a:p>
            <a:r>
              <a:rPr lang="en-US" dirty="0" smtClean="0"/>
              <a:t>Service Bus</a:t>
            </a:r>
          </a:p>
          <a:p>
            <a:pPr lvl="1"/>
            <a:r>
              <a:rPr lang="en-US" dirty="0" smtClean="0"/>
              <a:t>Farm Certificate</a:t>
            </a:r>
          </a:p>
          <a:p>
            <a:pPr lvl="1"/>
            <a:r>
              <a:rPr lang="en-US" dirty="0" smtClean="0"/>
              <a:t>Encryption Certificate</a:t>
            </a:r>
          </a:p>
          <a:p>
            <a:pPr lvl="1"/>
            <a:endParaRPr lang="en-US" dirty="0"/>
          </a:p>
          <a:p>
            <a:r>
              <a:rPr lang="en-US" dirty="0" smtClean="0"/>
              <a:t>Workflow Manager</a:t>
            </a:r>
          </a:p>
          <a:p>
            <a:pPr lvl="1"/>
            <a:r>
              <a:rPr lang="en-US" dirty="0" smtClean="0"/>
              <a:t>Services SSL Certificate</a:t>
            </a:r>
          </a:p>
          <a:p>
            <a:pPr lvl="1"/>
            <a:r>
              <a:rPr lang="en-US" dirty="0" smtClean="0"/>
              <a:t>Encryption Certificate</a:t>
            </a:r>
          </a:p>
          <a:p>
            <a:pPr lvl="1"/>
            <a:r>
              <a:rPr lang="en-US" dirty="0" smtClean="0"/>
              <a:t>Outbound Signing Certificate</a:t>
            </a:r>
          </a:p>
        </p:txBody>
      </p:sp>
    </p:spTree>
    <p:extLst>
      <p:ext uri="{BB962C8B-B14F-4D97-AF65-F5344CB8AC3E}">
        <p14:creationId xmlns:p14="http://schemas.microsoft.com/office/powerpoint/2010/main" val="2982221577"/>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Certificates - Choices</a:t>
            </a:r>
            <a:endParaRPr lang="en-US" dirty="0"/>
          </a:p>
        </p:txBody>
      </p:sp>
      <p:sp>
        <p:nvSpPr>
          <p:cNvPr id="4" name="Content Placeholder 3"/>
          <p:cNvSpPr>
            <a:spLocks noGrp="1"/>
          </p:cNvSpPr>
          <p:nvPr>
            <p:ph type="body" sz="quarter" idx="11"/>
          </p:nvPr>
        </p:nvSpPr>
        <p:spPr>
          <a:xfrm>
            <a:off x="274639" y="1212849"/>
            <a:ext cx="11889564" cy="4801314"/>
          </a:xfrm>
          <a:prstGeom prst="rect">
            <a:avLst/>
          </a:prstGeom>
        </p:spPr>
        <p:txBody>
          <a:bodyPr/>
          <a:lstStyle/>
          <a:p>
            <a:r>
              <a:rPr lang="en-US" dirty="0" smtClean="0"/>
              <a:t>Auto Generated</a:t>
            </a:r>
          </a:p>
          <a:p>
            <a:pPr lvl="1"/>
            <a:r>
              <a:rPr lang="en-US" dirty="0" smtClean="0"/>
              <a:t>Suitable for most deployments</a:t>
            </a:r>
          </a:p>
          <a:p>
            <a:pPr lvl="1"/>
            <a:r>
              <a:rPr lang="en-US" dirty="0" smtClean="0"/>
              <a:t>Provide Generation Key</a:t>
            </a:r>
          </a:p>
          <a:p>
            <a:pPr lvl="1"/>
            <a:r>
              <a:rPr lang="en-US" dirty="0" smtClean="0"/>
              <a:t>Required for every server to join Workflow Manager Farm</a:t>
            </a:r>
          </a:p>
          <a:p>
            <a:pPr lvl="2"/>
            <a:r>
              <a:rPr lang="en-US" dirty="0" smtClean="0"/>
              <a:t>Record this value!</a:t>
            </a:r>
          </a:p>
          <a:p>
            <a:pPr lvl="1"/>
            <a:r>
              <a:rPr lang="en-US" dirty="0" smtClean="0"/>
              <a:t>Configuration takes care of copying them/creating them</a:t>
            </a:r>
          </a:p>
          <a:p>
            <a:pPr lvl="2"/>
            <a:endParaRPr lang="en-US" dirty="0" smtClean="0"/>
          </a:p>
          <a:p>
            <a:r>
              <a:rPr lang="en-US" dirty="0" smtClean="0"/>
              <a:t>Use existing (Domain CA Issued)</a:t>
            </a:r>
          </a:p>
          <a:p>
            <a:pPr lvl="1"/>
            <a:r>
              <a:rPr lang="en-US" dirty="0" smtClean="0"/>
              <a:t>Must be in the </a:t>
            </a:r>
            <a:r>
              <a:rPr lang="en-US" b="1" dirty="0" smtClean="0"/>
              <a:t>Local </a:t>
            </a:r>
            <a:r>
              <a:rPr lang="en-US" b="1" dirty="0"/>
              <a:t>Machine\Personal </a:t>
            </a:r>
            <a:r>
              <a:rPr lang="en-US" dirty="0"/>
              <a:t>certificate store for all computers in </a:t>
            </a:r>
            <a:r>
              <a:rPr lang="en-US" dirty="0" smtClean="0"/>
              <a:t>farm</a:t>
            </a:r>
          </a:p>
          <a:p>
            <a:pPr lvl="1"/>
            <a:r>
              <a:rPr lang="en-US" dirty="0" smtClean="0"/>
              <a:t>Administrators responsibility to create them and copy them to each machine in the farm(s)</a:t>
            </a:r>
          </a:p>
          <a:p>
            <a:pPr lvl="1"/>
            <a:r>
              <a:rPr lang="en-US" dirty="0" smtClean="0"/>
              <a:t>Multi server farms must include a Subject Alternative Name for the DNS domain, e.g. *.fabrikam.com</a:t>
            </a:r>
          </a:p>
          <a:p>
            <a:pPr lvl="1"/>
            <a:endParaRPr lang="en-US" dirty="0" smtClean="0"/>
          </a:p>
        </p:txBody>
      </p:sp>
    </p:spTree>
    <p:extLst>
      <p:ext uri="{BB962C8B-B14F-4D97-AF65-F5344CB8AC3E}">
        <p14:creationId xmlns:p14="http://schemas.microsoft.com/office/powerpoint/2010/main" val="729790374"/>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Installation</a:t>
            </a:r>
            <a:endParaRPr lang="en-US" dirty="0"/>
          </a:p>
        </p:txBody>
      </p:sp>
      <p:sp>
        <p:nvSpPr>
          <p:cNvPr id="4" name="Content Placeholder 3"/>
          <p:cNvSpPr>
            <a:spLocks noGrp="1"/>
          </p:cNvSpPr>
          <p:nvPr>
            <p:ph type="body" sz="quarter" idx="11"/>
          </p:nvPr>
        </p:nvSpPr>
        <p:spPr>
          <a:xfrm>
            <a:off x="274639" y="1212849"/>
            <a:ext cx="11889564" cy="3724096"/>
          </a:xfrm>
        </p:spPr>
        <p:txBody>
          <a:bodyPr/>
          <a:lstStyle/>
          <a:p>
            <a:r>
              <a:rPr lang="en-US" dirty="0" smtClean="0"/>
              <a:t>Install and configure SharePoint farm</a:t>
            </a:r>
          </a:p>
          <a:p>
            <a:pPr lvl="1"/>
            <a:r>
              <a:rPr lang="en-US" dirty="0" smtClean="0"/>
              <a:t>Including Workflow Manager Client on every server</a:t>
            </a:r>
          </a:p>
          <a:p>
            <a:pPr lvl="1"/>
            <a:endParaRPr lang="en-US" dirty="0" smtClean="0"/>
          </a:p>
          <a:p>
            <a:r>
              <a:rPr lang="en-US" dirty="0" smtClean="0"/>
              <a:t>Install and configure Workflow Manager farm</a:t>
            </a:r>
          </a:p>
          <a:p>
            <a:pPr lvl="1"/>
            <a:r>
              <a:rPr lang="en-US" dirty="0" smtClean="0"/>
              <a:t>Logged in as Configuration Account</a:t>
            </a:r>
          </a:p>
          <a:p>
            <a:pPr lvl="1"/>
            <a:r>
              <a:rPr lang="en-US" dirty="0" smtClean="0"/>
              <a:t>Web Platform Installer</a:t>
            </a:r>
            <a:br>
              <a:rPr lang="en-US" dirty="0" smtClean="0"/>
            </a:br>
            <a:r>
              <a:rPr lang="en-US" dirty="0" smtClean="0">
                <a:hlinkClick r:id="rId3"/>
              </a:rPr>
              <a:t>http://bit.ly/WebPIWM</a:t>
            </a:r>
            <a:r>
              <a:rPr lang="en-US" dirty="0" smtClean="0"/>
              <a:t> </a:t>
            </a:r>
          </a:p>
          <a:p>
            <a:pPr lvl="2"/>
            <a:endParaRPr lang="en-US" dirty="0" smtClean="0"/>
          </a:p>
          <a:p>
            <a:pPr lvl="2"/>
            <a:endParaRPr lang="en-US" dirty="0"/>
          </a:p>
        </p:txBody>
      </p:sp>
      <p:pic>
        <p:nvPicPr>
          <p:cNvPr id="5" name="Picture 4"/>
          <p:cNvPicPr>
            <a:picLocks noChangeAspect="1"/>
          </p:cNvPicPr>
          <p:nvPr/>
        </p:nvPicPr>
        <p:blipFill>
          <a:blip r:embed="rId4"/>
          <a:stretch>
            <a:fillRect/>
          </a:stretch>
        </p:blipFill>
        <p:spPr>
          <a:xfrm>
            <a:off x="7154341" y="3184940"/>
            <a:ext cx="4970597" cy="3624690"/>
          </a:xfrm>
          <a:prstGeom prst="rect">
            <a:avLst/>
          </a:prstGeom>
        </p:spPr>
      </p:pic>
    </p:spTree>
    <p:extLst>
      <p:ext uri="{BB962C8B-B14F-4D97-AF65-F5344CB8AC3E}">
        <p14:creationId xmlns:p14="http://schemas.microsoft.com/office/powerpoint/2010/main" val="2835860845"/>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Offline Install</a:t>
            </a:r>
            <a:endParaRPr lang="en-US" dirty="0"/>
          </a:p>
        </p:txBody>
      </p:sp>
      <p:sp>
        <p:nvSpPr>
          <p:cNvPr id="4" name="Content Placeholder 3"/>
          <p:cNvSpPr>
            <a:spLocks noGrp="1"/>
          </p:cNvSpPr>
          <p:nvPr>
            <p:ph type="body" sz="quarter" idx="11"/>
          </p:nvPr>
        </p:nvSpPr>
        <p:spPr>
          <a:xfrm>
            <a:off x="274639" y="1212849"/>
            <a:ext cx="12640342" cy="5496889"/>
          </a:xfrm>
        </p:spPr>
        <p:txBody>
          <a:bodyPr/>
          <a:lstStyle/>
          <a:p>
            <a:r>
              <a:rPr lang="en-US" dirty="0" smtClean="0"/>
              <a:t>On an Internet connected machine:</a:t>
            </a:r>
          </a:p>
          <a:p>
            <a:pPr lvl="1"/>
            <a:r>
              <a:rPr lang="en-US" dirty="0" smtClean="0"/>
              <a:t>Download and install WebPICmd.exe  </a:t>
            </a:r>
            <a:r>
              <a:rPr lang="en-US" dirty="0" smtClean="0">
                <a:hlinkClick r:id="rId3"/>
              </a:rPr>
              <a:t>http://bit.ly/WebPIv4</a:t>
            </a:r>
            <a:r>
              <a:rPr lang="en-US" dirty="0" smtClean="0"/>
              <a:t> </a:t>
            </a:r>
          </a:p>
          <a:p>
            <a:pPr lvl="1"/>
            <a:r>
              <a:rPr lang="en-US" dirty="0" smtClean="0"/>
              <a:t>From an Administrator Command prompt:</a:t>
            </a:r>
          </a:p>
          <a:p>
            <a:pPr lvl="2"/>
            <a:r>
              <a:rPr lang="en-US" dirty="0" err="1" smtClean="0">
                <a:latin typeface="Consolas" panose="020B0609020204030204" pitchFamily="49" charset="0"/>
                <a:cs typeface="Consolas" panose="020B0609020204030204" pitchFamily="49" charset="0"/>
              </a:rPr>
              <a:t>webpicmd</a:t>
            </a:r>
            <a:r>
              <a:rPr lang="en-US" dirty="0" smtClean="0">
                <a:latin typeface="Consolas" panose="020B0609020204030204" pitchFamily="49" charset="0"/>
                <a:cs typeface="Consolas" panose="020B0609020204030204" pitchFamily="49" charset="0"/>
              </a:rPr>
              <a:t> /offline /</a:t>
            </a:r>
            <a:r>
              <a:rPr lang="en-US" dirty="0" err="1" smtClean="0">
                <a:latin typeface="Consolas" panose="020B0609020204030204" pitchFamily="49" charset="0"/>
                <a:cs typeface="Consolas" panose="020B0609020204030204" pitchFamily="49" charset="0"/>
              </a:rPr>
              <a:t>Products:WorkflowManager</a:t>
            </a:r>
            <a:r>
              <a:rPr lang="en-US" dirty="0" smtClean="0">
                <a:latin typeface="Consolas" panose="020B0609020204030204" pitchFamily="49" charset="0"/>
                <a:cs typeface="Consolas" panose="020B0609020204030204" pitchFamily="49" charset="0"/>
              </a:rPr>
              <a:t> /</a:t>
            </a:r>
            <a:r>
              <a:rPr lang="en-US" dirty="0" err="1" smtClean="0">
                <a:latin typeface="Consolas" panose="020B0609020204030204" pitchFamily="49" charset="0"/>
                <a:cs typeface="Consolas" panose="020B0609020204030204" pitchFamily="49" charset="0"/>
              </a:rPr>
              <a:t>Path:c</a:t>
            </a:r>
            <a:r>
              <a:rPr lang="en-US" dirty="0" smtClean="0">
                <a:latin typeface="Consolas" panose="020B0609020204030204" pitchFamily="49" charset="0"/>
                <a:cs typeface="Consolas" panose="020B0609020204030204" pitchFamily="49" charset="0"/>
              </a:rPr>
              <a:t>:\</a:t>
            </a:r>
            <a:r>
              <a:rPr lang="en-US" dirty="0" err="1" smtClean="0">
                <a:latin typeface="Consolas" panose="020B0609020204030204" pitchFamily="49" charset="0"/>
                <a:cs typeface="Consolas" panose="020B0609020204030204" pitchFamily="49" charset="0"/>
              </a:rPr>
              <a:t>OfflineWorkflow</a:t>
            </a:r>
            <a:endParaRPr lang="en-US" dirty="0" smtClean="0">
              <a:latin typeface="Consolas" panose="020B0609020204030204" pitchFamily="49" charset="0"/>
              <a:cs typeface="Consolas" panose="020B0609020204030204" pitchFamily="49" charset="0"/>
            </a:endParaRPr>
          </a:p>
          <a:p>
            <a:pPr lvl="1"/>
            <a:r>
              <a:rPr lang="en-US" dirty="0" smtClean="0"/>
              <a:t>Will download Workflow Manager and it’s pre-</a:t>
            </a:r>
            <a:r>
              <a:rPr lang="en-US" dirty="0" err="1" smtClean="0"/>
              <a:t>reqs</a:t>
            </a:r>
            <a:r>
              <a:rPr lang="en-US" dirty="0" smtClean="0"/>
              <a:t> to the specified folder</a:t>
            </a:r>
            <a:br>
              <a:rPr lang="en-US" dirty="0" smtClean="0"/>
            </a:br>
            <a:r>
              <a:rPr lang="en-US" dirty="0" smtClean="0"/>
              <a:t>	</a:t>
            </a:r>
          </a:p>
          <a:p>
            <a:r>
              <a:rPr lang="en-US" dirty="0" smtClean="0"/>
              <a:t>Copy contents to intended Workflow Manager server</a:t>
            </a:r>
            <a:br>
              <a:rPr lang="en-US" dirty="0" smtClean="0"/>
            </a:br>
            <a:endParaRPr lang="en-US" dirty="0" smtClean="0"/>
          </a:p>
          <a:p>
            <a:r>
              <a:rPr lang="en-US" dirty="0" smtClean="0"/>
              <a:t>On Workflow Manager Server(s):</a:t>
            </a:r>
          </a:p>
          <a:p>
            <a:pPr lvl="1"/>
            <a:r>
              <a:rPr lang="en-US" dirty="0" smtClean="0"/>
              <a:t>From an Administrator Command Prompt:</a:t>
            </a:r>
          </a:p>
          <a:p>
            <a:pPr lvl="1"/>
            <a:r>
              <a:rPr lang="en-US" sz="1600" dirty="0">
                <a:latin typeface="Consolas" panose="020B0609020204030204" pitchFamily="49" charset="0"/>
                <a:cs typeface="Consolas" panose="020B0609020204030204" pitchFamily="49" charset="0"/>
              </a:rPr>
              <a:t>WebpiCmd.exe /Install /</a:t>
            </a:r>
            <a:r>
              <a:rPr lang="en-US" sz="1600" dirty="0" err="1">
                <a:latin typeface="Consolas" panose="020B0609020204030204" pitchFamily="49" charset="0"/>
                <a:cs typeface="Consolas" panose="020B0609020204030204" pitchFamily="49" charset="0"/>
              </a:rPr>
              <a:t>Products:WorkflowManager</a:t>
            </a:r>
            <a:r>
              <a:rPr lang="en-US" sz="1600" dirty="0">
                <a:latin typeface="Consolas" panose="020B0609020204030204" pitchFamily="49" charset="0"/>
                <a:cs typeface="Consolas" panose="020B0609020204030204" pitchFamily="49" charset="0"/>
              </a:rPr>
              <a:t> /</a:t>
            </a:r>
            <a:r>
              <a:rPr lang="en-US" sz="1600" dirty="0" err="1">
                <a:latin typeface="Consolas" panose="020B0609020204030204" pitchFamily="49" charset="0"/>
                <a:cs typeface="Consolas" panose="020B0609020204030204" pitchFamily="49" charset="0"/>
              </a:rPr>
              <a:t>XML:c</a:t>
            </a:r>
            <a:r>
              <a:rPr lang="en-US" sz="1600" dirty="0">
                <a:latin typeface="Consolas" panose="020B0609020204030204" pitchFamily="49" charset="0"/>
                <a:cs typeface="Consolas" panose="020B0609020204030204" pitchFamily="49" charset="0"/>
              </a:rPr>
              <a:t>:\</a:t>
            </a:r>
            <a:r>
              <a:rPr lang="en-US" sz="1600" dirty="0" err="1">
                <a:latin typeface="Consolas" panose="020B0609020204030204" pitchFamily="49" charset="0"/>
                <a:cs typeface="Consolas" panose="020B0609020204030204" pitchFamily="49" charset="0"/>
              </a:rPr>
              <a:t>offlineWorkFlow</a:t>
            </a:r>
            <a:r>
              <a:rPr lang="en-US" sz="1600" dirty="0">
                <a:latin typeface="Consolas" panose="020B0609020204030204" pitchFamily="49" charset="0"/>
                <a:cs typeface="Consolas" panose="020B0609020204030204" pitchFamily="49" charset="0"/>
              </a:rPr>
              <a:t>\feeds\latest\webproductlist.xml</a:t>
            </a:r>
          </a:p>
          <a:p>
            <a:pPr lvl="1"/>
            <a:r>
              <a:rPr lang="en-US" dirty="0" smtClean="0"/>
              <a:t>To install Workflow Client (on SharePoint Servers):</a:t>
            </a:r>
          </a:p>
          <a:p>
            <a:pPr lvl="1"/>
            <a:r>
              <a:rPr lang="en-US" sz="1600" dirty="0">
                <a:latin typeface="Consolas" panose="020B0609020204030204" pitchFamily="49" charset="0"/>
                <a:cs typeface="Consolas" panose="020B0609020204030204" pitchFamily="49" charset="0"/>
              </a:rPr>
              <a:t>WebpiCmd.exe /Install /</a:t>
            </a:r>
            <a:r>
              <a:rPr lang="en-US" sz="1600" dirty="0" err="1">
                <a:latin typeface="Consolas" panose="020B0609020204030204" pitchFamily="49" charset="0"/>
                <a:cs typeface="Consolas" panose="020B0609020204030204" pitchFamily="49" charset="0"/>
              </a:rPr>
              <a:t>Products:WorkflowClient</a:t>
            </a:r>
            <a:r>
              <a:rPr lang="en-US" sz="1600" dirty="0">
                <a:latin typeface="Consolas" panose="020B0609020204030204" pitchFamily="49" charset="0"/>
                <a:cs typeface="Consolas" panose="020B0609020204030204" pitchFamily="49" charset="0"/>
              </a:rPr>
              <a:t>  /</a:t>
            </a:r>
            <a:r>
              <a:rPr lang="en-US" sz="1600" dirty="0" err="1">
                <a:latin typeface="Consolas" panose="020B0609020204030204" pitchFamily="49" charset="0"/>
                <a:cs typeface="Consolas" panose="020B0609020204030204" pitchFamily="49" charset="0"/>
              </a:rPr>
              <a:t>XML:c</a:t>
            </a:r>
            <a:r>
              <a:rPr lang="en-US" sz="1600" dirty="0">
                <a:latin typeface="Consolas" panose="020B0609020204030204" pitchFamily="49" charset="0"/>
                <a:cs typeface="Consolas" panose="020B0609020204030204" pitchFamily="49" charset="0"/>
              </a:rPr>
              <a:t>:\</a:t>
            </a:r>
            <a:r>
              <a:rPr lang="en-US" sz="1600" dirty="0" err="1" smtClean="0">
                <a:latin typeface="Consolas" panose="020B0609020204030204" pitchFamily="49" charset="0"/>
                <a:cs typeface="Consolas" panose="020B0609020204030204" pitchFamily="49" charset="0"/>
              </a:rPr>
              <a:t>offlineWorkFlow</a:t>
            </a:r>
            <a:r>
              <a:rPr lang="en-US" sz="1600" dirty="0" smtClean="0">
                <a:latin typeface="Consolas" panose="020B0609020204030204" pitchFamily="49" charset="0"/>
                <a:cs typeface="Consolas" panose="020B0609020204030204" pitchFamily="49" charset="0"/>
              </a:rPr>
              <a:t>\feeds\latest\webproductlist.xml</a:t>
            </a:r>
            <a:endParaRPr lang="en-US" sz="1600"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500173686"/>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Configuration Wizard</a:t>
            </a:r>
            <a:endParaRPr lang="en-US" dirty="0"/>
          </a:p>
        </p:txBody>
      </p:sp>
      <p:sp>
        <p:nvSpPr>
          <p:cNvPr id="4" name="Content Placeholder 3"/>
          <p:cNvSpPr>
            <a:spLocks noGrp="1"/>
          </p:cNvSpPr>
          <p:nvPr>
            <p:ph type="body" sz="quarter" idx="11"/>
          </p:nvPr>
        </p:nvSpPr>
        <p:spPr>
          <a:prstGeom prst="rect">
            <a:avLst/>
          </a:prstGeom>
        </p:spPr>
        <p:txBody>
          <a:bodyPr/>
          <a:lstStyle/>
          <a:p>
            <a:r>
              <a:rPr lang="en-US" i="1" dirty="0" smtClean="0"/>
              <a:t>Start</a:t>
            </a:r>
            <a:r>
              <a:rPr lang="en-US" dirty="0" smtClean="0"/>
              <a:t> </a:t>
            </a:r>
            <a:r>
              <a:rPr lang="en-US" dirty="0" smtClean="0">
                <a:solidFill>
                  <a:schemeClr val="bg1">
                    <a:lumMod val="65000"/>
                  </a:schemeClr>
                </a:solidFill>
              </a:rPr>
              <a:t>| </a:t>
            </a:r>
            <a:r>
              <a:rPr lang="en-US" i="1" dirty="0" smtClean="0"/>
              <a:t>All Programs </a:t>
            </a:r>
            <a:r>
              <a:rPr lang="en-US" dirty="0" smtClean="0"/>
              <a:t>| </a:t>
            </a:r>
            <a:r>
              <a:rPr lang="en-US" i="1" dirty="0" smtClean="0"/>
              <a:t>Workflow Manager 1.0 </a:t>
            </a:r>
            <a:r>
              <a:rPr lang="en-US" dirty="0">
                <a:solidFill>
                  <a:schemeClr val="bg1">
                    <a:lumMod val="65000"/>
                  </a:schemeClr>
                </a:solidFill>
              </a:rPr>
              <a:t>| </a:t>
            </a:r>
            <a:r>
              <a:rPr lang="en-US" i="1" dirty="0" smtClean="0"/>
              <a:t>Workflow Manager Configuration</a:t>
            </a:r>
            <a:br>
              <a:rPr lang="en-US" i="1" dirty="0" smtClean="0"/>
            </a:br>
            <a:endParaRPr lang="en-US" i="1" dirty="0" smtClean="0"/>
          </a:p>
          <a:p>
            <a:r>
              <a:rPr lang="en-US" dirty="0" smtClean="0"/>
              <a:t>Supported screen </a:t>
            </a:r>
            <a:r>
              <a:rPr lang="en-US" dirty="0"/>
              <a:t>resolutions:</a:t>
            </a:r>
          </a:p>
          <a:p>
            <a:pPr lvl="1"/>
            <a:r>
              <a:rPr lang="en-US" dirty="0"/>
              <a:t>Above 800 x 600 for 100% </a:t>
            </a:r>
            <a:r>
              <a:rPr lang="en-US" dirty="0" smtClean="0"/>
              <a:t>DPI</a:t>
            </a:r>
            <a:endParaRPr lang="en-US" dirty="0"/>
          </a:p>
          <a:p>
            <a:pPr lvl="1"/>
            <a:r>
              <a:rPr lang="en-US" dirty="0" smtClean="0"/>
              <a:t>Above </a:t>
            </a:r>
            <a:r>
              <a:rPr lang="en-US" dirty="0"/>
              <a:t>1000 x 750 for 125 % </a:t>
            </a:r>
            <a:r>
              <a:rPr lang="en-US" dirty="0" smtClean="0"/>
              <a:t>DPI</a:t>
            </a:r>
            <a:endParaRPr lang="en-US" dirty="0"/>
          </a:p>
          <a:p>
            <a:pPr lvl="1"/>
            <a:r>
              <a:rPr lang="en-US" dirty="0" smtClean="0"/>
              <a:t>Above </a:t>
            </a:r>
            <a:r>
              <a:rPr lang="en-US" dirty="0"/>
              <a:t>1200 x 900 for 150 % </a:t>
            </a:r>
            <a:r>
              <a:rPr lang="en-US" dirty="0" smtClean="0"/>
              <a:t>DPI</a:t>
            </a:r>
            <a:br>
              <a:rPr lang="en-US" dirty="0" smtClean="0"/>
            </a:br>
            <a:r>
              <a:rPr lang="en-US" dirty="0" smtClean="0"/>
              <a:t/>
            </a:r>
            <a:br>
              <a:rPr lang="en-US" dirty="0" smtClean="0"/>
            </a:br>
            <a:r>
              <a:rPr lang="en-US" dirty="0" smtClean="0"/>
              <a:t>(seemingly irrelevant detail important in RDP scenarios!)</a:t>
            </a:r>
            <a:r>
              <a:rPr lang="en-US" dirty="0"/>
              <a:t/>
            </a:r>
            <a:br>
              <a:rPr lang="en-US" dirty="0"/>
            </a:br>
            <a:endParaRPr lang="en-US" dirty="0"/>
          </a:p>
          <a:p>
            <a:endParaRPr lang="en-US" dirty="0"/>
          </a:p>
        </p:txBody>
      </p:sp>
    </p:spTree>
    <p:extLst>
      <p:ext uri="{BB962C8B-B14F-4D97-AF65-F5344CB8AC3E}">
        <p14:creationId xmlns:p14="http://schemas.microsoft.com/office/powerpoint/2010/main" val="4164614468"/>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Leaving a Farm</a:t>
            </a:r>
            <a:endParaRPr lang="en-US" dirty="0"/>
          </a:p>
        </p:txBody>
      </p:sp>
      <p:sp>
        <p:nvSpPr>
          <p:cNvPr id="3" name="Text Placeholder 2"/>
          <p:cNvSpPr>
            <a:spLocks noGrp="1"/>
          </p:cNvSpPr>
          <p:nvPr>
            <p:ph type="body" sz="quarter" idx="11"/>
          </p:nvPr>
        </p:nvSpPr>
        <p:spPr/>
        <p:txBody>
          <a:bodyPr/>
          <a:lstStyle/>
          <a:p>
            <a:r>
              <a:rPr lang="en-US" dirty="0"/>
              <a:t>Rename a Server</a:t>
            </a:r>
          </a:p>
          <a:p>
            <a:pPr lvl="1"/>
            <a:r>
              <a:rPr lang="en-US" dirty="0" smtClean="0"/>
              <a:t>Remove from Farm</a:t>
            </a:r>
          </a:p>
          <a:p>
            <a:pPr lvl="1"/>
            <a:r>
              <a:rPr lang="en-US" dirty="0" smtClean="0"/>
              <a:t>Rename Server</a:t>
            </a:r>
          </a:p>
          <a:p>
            <a:pPr lvl="1"/>
            <a:r>
              <a:rPr lang="en-US" dirty="0" smtClean="0"/>
              <a:t>Join back to Farm</a:t>
            </a:r>
          </a:p>
          <a:p>
            <a:pPr lvl="1"/>
            <a:endParaRPr lang="en-US" dirty="0"/>
          </a:p>
          <a:p>
            <a:r>
              <a:rPr lang="en-US" dirty="0" smtClean="0"/>
              <a:t>Reduce Farm to one Server</a:t>
            </a:r>
          </a:p>
          <a:p>
            <a:pPr lvl="1"/>
            <a:r>
              <a:rPr lang="en-US" dirty="0" smtClean="0"/>
              <a:t>Remove </a:t>
            </a:r>
            <a:r>
              <a:rPr lang="en-US" dirty="0" smtClean="0">
                <a:solidFill>
                  <a:srgbClr val="FF0000"/>
                </a:solidFill>
              </a:rPr>
              <a:t>all</a:t>
            </a:r>
            <a:r>
              <a:rPr lang="en-US" dirty="0" smtClean="0"/>
              <a:t> machines (keep databases)</a:t>
            </a:r>
          </a:p>
          <a:p>
            <a:pPr lvl="1"/>
            <a:r>
              <a:rPr lang="en-US" dirty="0" smtClean="0"/>
              <a:t>Join existing farm from existing machine</a:t>
            </a:r>
            <a:endParaRPr lang="en-US" dirty="0"/>
          </a:p>
        </p:txBody>
      </p:sp>
    </p:spTree>
    <p:extLst>
      <p:ext uri="{BB962C8B-B14F-4D97-AF65-F5344CB8AC3E}">
        <p14:creationId xmlns:p14="http://schemas.microsoft.com/office/powerpoint/2010/main" val="67689191"/>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Connecting to SharePoint</a:t>
            </a:r>
            <a:endParaRPr lang="en-US" dirty="0"/>
          </a:p>
        </p:txBody>
      </p:sp>
      <p:sp>
        <p:nvSpPr>
          <p:cNvPr id="3" name="Text Placeholder 2"/>
          <p:cNvSpPr>
            <a:spLocks noGrp="1"/>
          </p:cNvSpPr>
          <p:nvPr>
            <p:ph type="body" sz="quarter" idx="11"/>
          </p:nvPr>
        </p:nvSpPr>
        <p:spPr>
          <a:xfrm>
            <a:off x="274639" y="1212849"/>
            <a:ext cx="11889564" cy="3785652"/>
          </a:xfrm>
        </p:spPr>
        <p:txBody>
          <a:bodyPr/>
          <a:lstStyle/>
          <a:p>
            <a:r>
              <a:rPr lang="en-US" dirty="0" smtClean="0"/>
              <a:t>MSMQ Configuration</a:t>
            </a:r>
          </a:p>
          <a:p>
            <a:pPr lvl="1"/>
            <a:r>
              <a:rPr lang="en-US" dirty="0" smtClean="0"/>
              <a:t>Optional Configuration</a:t>
            </a:r>
          </a:p>
          <a:p>
            <a:pPr lvl="1"/>
            <a:r>
              <a:rPr lang="en-US" dirty="0" smtClean="0"/>
              <a:t>Enables Asynchronous Event Messaging</a:t>
            </a:r>
          </a:p>
          <a:p>
            <a:pPr lvl="1"/>
            <a:r>
              <a:rPr lang="en-US" dirty="0" smtClean="0"/>
              <a:t>Supports disconnected scenarios (e.g. maintenance windows in large environments)</a:t>
            </a:r>
          </a:p>
          <a:p>
            <a:pPr lvl="1"/>
            <a:r>
              <a:rPr lang="en-US" dirty="0" smtClean="0"/>
              <a:t>Enable MSMQ on SharePoint Servers</a:t>
            </a:r>
          </a:p>
          <a:p>
            <a:pPr lvl="1"/>
            <a:r>
              <a:rPr lang="en-US" dirty="0" smtClean="0"/>
              <a:t>In this case, Workflow Manager can NOT be co-located with SharePoint</a:t>
            </a:r>
          </a:p>
          <a:p>
            <a:r>
              <a:rPr lang="en-US" dirty="0" smtClean="0"/>
              <a:t>PowerShell</a:t>
            </a:r>
          </a:p>
          <a:p>
            <a:endParaRPr lang="en-US" dirty="0" smtClean="0"/>
          </a:p>
        </p:txBody>
      </p:sp>
      <p:sp>
        <p:nvSpPr>
          <p:cNvPr id="5" name="Rectangle 2"/>
          <p:cNvSpPr>
            <a:spLocks noChangeArrowheads="1"/>
          </p:cNvSpPr>
          <p:nvPr/>
        </p:nvSpPr>
        <p:spPr bwMode="auto">
          <a:xfrm>
            <a:off x="457597" y="4577382"/>
            <a:ext cx="6840760"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defTabSz="914400" eaLnBrk="0" fontAlgn="base" hangingPunct="0">
              <a:spcBef>
                <a:spcPct val="0"/>
              </a:spcBef>
              <a:spcAft>
                <a:spcPct val="0"/>
              </a:spcAft>
            </a:pPr>
            <a:r>
              <a:rPr lang="en-US" sz="2000" dirty="0" smtClean="0">
                <a:solidFill>
                  <a:srgbClr val="000000"/>
                </a:solidFill>
                <a:latin typeface="Consolas" panose="020B0609020204030204" pitchFamily="49" charset="0"/>
                <a:cs typeface="Consolas" panose="020B0609020204030204" pitchFamily="49" charset="0"/>
              </a:rPr>
              <a:t>$proxy = Get-</a:t>
            </a:r>
            <a:r>
              <a:rPr lang="en-US" sz="2000" dirty="0" err="1" smtClean="0">
                <a:solidFill>
                  <a:srgbClr val="000000"/>
                </a:solidFill>
                <a:latin typeface="Consolas" panose="020B0609020204030204" pitchFamily="49" charset="0"/>
                <a:cs typeface="Consolas" panose="020B0609020204030204" pitchFamily="49" charset="0"/>
              </a:rPr>
              <a:t>SPWorkflowServiceApplicationProxy</a:t>
            </a:r>
            <a:endParaRPr lang="en-US" sz="2000" dirty="0">
              <a:solidFill>
                <a:srgbClr val="000000"/>
              </a:solidFill>
              <a:latin typeface="Consolas" panose="020B0609020204030204" pitchFamily="49" charset="0"/>
              <a:cs typeface="Consolas" panose="020B0609020204030204" pitchFamily="49" charset="0"/>
            </a:endParaRPr>
          </a:p>
          <a:p>
            <a:pPr defTabSz="914400" eaLnBrk="0" fontAlgn="base" hangingPunct="0">
              <a:spcBef>
                <a:spcPct val="0"/>
              </a:spcBef>
              <a:spcAft>
                <a:spcPct val="0"/>
              </a:spcAft>
            </a:pPr>
            <a:r>
              <a:rPr lang="en-US" sz="2000" dirty="0" smtClean="0">
                <a:solidFill>
                  <a:srgbClr val="000000"/>
                </a:solidFill>
                <a:latin typeface="Consolas" panose="020B0609020204030204" pitchFamily="49" charset="0"/>
                <a:cs typeface="Consolas" panose="020B0609020204030204" pitchFamily="49" charset="0"/>
              </a:rPr>
              <a:t>$</a:t>
            </a:r>
            <a:r>
              <a:rPr lang="en-US" sz="2000" dirty="0" err="1" smtClean="0">
                <a:solidFill>
                  <a:srgbClr val="000000"/>
                </a:solidFill>
                <a:latin typeface="Consolas" panose="020B0609020204030204" pitchFamily="49" charset="0"/>
                <a:cs typeface="Consolas" panose="020B0609020204030204" pitchFamily="49" charset="0"/>
              </a:rPr>
              <a:t>proxy.AllowQueue</a:t>
            </a:r>
            <a:r>
              <a:rPr lang="en-US" sz="2000" dirty="0" smtClean="0">
                <a:solidFill>
                  <a:srgbClr val="000000"/>
                </a:solidFill>
                <a:latin typeface="Consolas" panose="020B0609020204030204" pitchFamily="49" charset="0"/>
                <a:cs typeface="Consolas" panose="020B0609020204030204" pitchFamily="49" charset="0"/>
              </a:rPr>
              <a:t> = $true; </a:t>
            </a:r>
          </a:p>
          <a:p>
            <a:pPr defTabSz="914400" eaLnBrk="0" fontAlgn="base" hangingPunct="0">
              <a:spcBef>
                <a:spcPct val="0"/>
              </a:spcBef>
              <a:spcAft>
                <a:spcPct val="0"/>
              </a:spcAft>
            </a:pPr>
            <a:r>
              <a:rPr lang="en-US" sz="2000" dirty="0" smtClean="0">
                <a:solidFill>
                  <a:srgbClr val="000000"/>
                </a:solidFill>
                <a:latin typeface="Consolas" panose="020B0609020204030204" pitchFamily="49" charset="0"/>
                <a:cs typeface="Consolas" panose="020B0609020204030204" pitchFamily="49" charset="0"/>
              </a:rPr>
              <a:t>$</a:t>
            </a:r>
            <a:r>
              <a:rPr lang="en-US" sz="2000" dirty="0" err="1" smtClean="0">
                <a:solidFill>
                  <a:srgbClr val="000000"/>
                </a:solidFill>
                <a:latin typeface="Consolas" panose="020B0609020204030204" pitchFamily="49" charset="0"/>
                <a:cs typeface="Consolas" panose="020B0609020204030204" pitchFamily="49" charset="0"/>
              </a:rPr>
              <a:t>proxy.Update</a:t>
            </a:r>
            <a:r>
              <a:rPr lang="en-US" sz="2000" dirty="0" smtClean="0">
                <a:solidFill>
                  <a:srgbClr val="000000"/>
                </a:solidFill>
                <a:latin typeface="Consolas" panose="020B0609020204030204" pitchFamily="49" charset="0"/>
                <a:cs typeface="Consolas" panose="020B0609020204030204" pitchFamily="49" charset="0"/>
              </a:rPr>
              <a:t>(); </a:t>
            </a:r>
            <a:r>
              <a:rPr lang="en-US" sz="1600" dirty="0" smtClean="0">
                <a:solidFill>
                  <a:srgbClr val="505050"/>
                </a:solidFill>
              </a:rPr>
              <a:t/>
            </a:r>
            <a:br>
              <a:rPr lang="en-US" sz="1600" dirty="0" smtClean="0">
                <a:solidFill>
                  <a:srgbClr val="505050"/>
                </a:solidFill>
              </a:rPr>
            </a:br>
            <a:endParaRPr lang="en-US" sz="4400" dirty="0" smtClean="0">
              <a:solidFill>
                <a:srgbClr val="505050"/>
              </a:solidFill>
              <a:latin typeface="Arial" panose="020B0604020202020204" pitchFamily="34" charset="0"/>
            </a:endParaRPr>
          </a:p>
        </p:txBody>
      </p:sp>
    </p:spTree>
    <p:extLst>
      <p:ext uri="{BB962C8B-B14F-4D97-AF65-F5344CB8AC3E}">
        <p14:creationId xmlns:p14="http://schemas.microsoft.com/office/powerpoint/2010/main" val="4200482242"/>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Validating install and configuration</a:t>
            </a:r>
            <a:endParaRPr lang="en-GB" dirty="0"/>
          </a:p>
        </p:txBody>
      </p:sp>
      <p:sp>
        <p:nvSpPr>
          <p:cNvPr id="3" name="Content Placeholder 2"/>
          <p:cNvSpPr>
            <a:spLocks noGrp="1"/>
          </p:cNvSpPr>
          <p:nvPr>
            <p:ph type="body" sz="quarter" idx="11"/>
          </p:nvPr>
        </p:nvSpPr>
        <p:spPr>
          <a:xfrm>
            <a:off x="274639" y="1212849"/>
            <a:ext cx="11889564" cy="6247864"/>
          </a:xfrm>
        </p:spPr>
        <p:txBody>
          <a:bodyPr/>
          <a:lstStyle/>
          <a:p>
            <a:r>
              <a:rPr lang="en-GB" dirty="0" smtClean="0"/>
              <a:t>Get-</a:t>
            </a:r>
            <a:r>
              <a:rPr lang="en-GB" dirty="0" err="1" smtClean="0"/>
              <a:t>SBFarmStatus</a:t>
            </a:r>
            <a:r>
              <a:rPr lang="en-GB" dirty="0" smtClean="0"/>
              <a:t> &amp; Get-</a:t>
            </a:r>
            <a:r>
              <a:rPr lang="en-GB" dirty="0" err="1" smtClean="0"/>
              <a:t>WFFarmStatus</a:t>
            </a:r>
            <a:endParaRPr lang="en-GB" dirty="0" smtClean="0"/>
          </a:p>
          <a:p>
            <a:pPr lvl="1"/>
            <a:r>
              <a:rPr lang="en-GB" dirty="0" smtClean="0"/>
              <a:t>Will report on Windows Services state and http(s) availability</a:t>
            </a:r>
          </a:p>
          <a:p>
            <a:pPr lvl="1"/>
            <a:r>
              <a:rPr lang="en-GB" dirty="0" smtClean="0"/>
              <a:t>Windows Services:</a:t>
            </a:r>
          </a:p>
          <a:p>
            <a:pPr lvl="2"/>
            <a:r>
              <a:rPr lang="en-US" dirty="0" smtClean="0"/>
              <a:t>Workflow Manager Backend</a:t>
            </a:r>
          </a:p>
          <a:p>
            <a:pPr lvl="2"/>
            <a:r>
              <a:rPr lang="en-US" dirty="0" smtClean="0"/>
              <a:t>Service Bus Message Broker      &lt;- will often take a while to start</a:t>
            </a:r>
          </a:p>
          <a:p>
            <a:pPr lvl="2"/>
            <a:r>
              <a:rPr lang="en-US" dirty="0" smtClean="0"/>
              <a:t>Service Bus Gateway</a:t>
            </a:r>
          </a:p>
          <a:p>
            <a:pPr lvl="2"/>
            <a:r>
              <a:rPr lang="en-US" dirty="0" smtClean="0"/>
              <a:t>Windows Fabric Host Service</a:t>
            </a:r>
            <a:br>
              <a:rPr lang="en-US" dirty="0" smtClean="0"/>
            </a:br>
            <a:endParaRPr lang="en-US" dirty="0" smtClean="0"/>
          </a:p>
          <a:p>
            <a:r>
              <a:rPr lang="en-US" dirty="0" smtClean="0"/>
              <a:t>SharePoint</a:t>
            </a:r>
          </a:p>
          <a:p>
            <a:pPr lvl="1"/>
            <a:r>
              <a:rPr lang="en-US" dirty="0" smtClean="0"/>
              <a:t>SharePoint Service Application Proxy</a:t>
            </a:r>
          </a:p>
          <a:p>
            <a:pPr lvl="1"/>
            <a:r>
              <a:rPr lang="en-US" dirty="0" smtClean="0"/>
              <a:t>SharePoint Designer Platform Type </a:t>
            </a:r>
            <a:br>
              <a:rPr lang="en-US" dirty="0" smtClean="0"/>
            </a:br>
            <a:endParaRPr lang="en-US" dirty="0" smtClean="0"/>
          </a:p>
          <a:p>
            <a:pPr lvl="1"/>
            <a:r>
              <a:rPr lang="en-US" dirty="0" smtClean="0"/>
              <a:t>But neither validate it’s actually working!</a:t>
            </a:r>
          </a:p>
          <a:p>
            <a:pPr lvl="1"/>
            <a:r>
              <a:rPr lang="en-US" dirty="0" smtClean="0"/>
              <a:t>The ONLY way to properly test is to create,</a:t>
            </a:r>
            <a:br>
              <a:rPr lang="en-US" dirty="0" smtClean="0"/>
            </a:br>
            <a:r>
              <a:rPr lang="en-US" dirty="0" smtClean="0"/>
              <a:t>publish and execute a 2013 Workflow!</a:t>
            </a:r>
            <a:br>
              <a:rPr lang="en-US" dirty="0" smtClean="0"/>
            </a:br>
            <a:endParaRPr lang="en-US" dirty="0" smtClean="0"/>
          </a:p>
          <a:p>
            <a:pPr lvl="2"/>
            <a:endParaRPr lang="en-GB" dirty="0"/>
          </a:p>
        </p:txBody>
      </p:sp>
      <p:pic>
        <p:nvPicPr>
          <p:cNvPr id="4" name="Picture 3"/>
          <p:cNvPicPr>
            <a:picLocks noChangeAspect="1"/>
          </p:cNvPicPr>
          <p:nvPr/>
        </p:nvPicPr>
        <p:blipFill>
          <a:blip r:embed="rId2"/>
          <a:stretch>
            <a:fillRect/>
          </a:stretch>
        </p:blipFill>
        <p:spPr>
          <a:xfrm>
            <a:off x="7928010" y="4509172"/>
            <a:ext cx="2700735" cy="2073241"/>
          </a:xfrm>
          <a:prstGeom prst="rect">
            <a:avLst/>
          </a:prstGeom>
        </p:spPr>
      </p:pic>
      <p:pic>
        <p:nvPicPr>
          <p:cNvPr id="5" name="Picture 4"/>
          <p:cNvPicPr>
            <a:picLocks noChangeAspect="1"/>
          </p:cNvPicPr>
          <p:nvPr/>
        </p:nvPicPr>
        <p:blipFill>
          <a:blip r:embed="rId3"/>
          <a:stretch>
            <a:fillRect/>
          </a:stretch>
        </p:blipFill>
        <p:spPr>
          <a:xfrm>
            <a:off x="7127825" y="3307751"/>
            <a:ext cx="3753429" cy="1081285"/>
          </a:xfrm>
          <a:prstGeom prst="rect">
            <a:avLst/>
          </a:prstGeom>
        </p:spPr>
      </p:pic>
    </p:spTree>
    <p:extLst>
      <p:ext uri="{BB962C8B-B14F-4D97-AF65-F5344CB8AC3E}">
        <p14:creationId xmlns:p14="http://schemas.microsoft.com/office/powerpoint/2010/main" val="4283028318"/>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Demo</a:t>
            </a:r>
            <a:endParaRPr lang="en-US" dirty="0"/>
          </a:p>
        </p:txBody>
      </p:sp>
      <p:sp>
        <p:nvSpPr>
          <p:cNvPr id="7" name="Text Placeholder 6"/>
          <p:cNvSpPr>
            <a:spLocks noGrp="1"/>
          </p:cNvSpPr>
          <p:nvPr>
            <p:ph type="body" sz="quarter" idx="12"/>
          </p:nvPr>
        </p:nvSpPr>
        <p:spPr/>
        <p:txBody>
          <a:bodyPr/>
          <a:lstStyle/>
          <a:p>
            <a:r>
              <a:rPr lang="en-US" dirty="0" smtClean="0"/>
              <a:t>Creating a new Workflow Manager Farm</a:t>
            </a:r>
          </a:p>
          <a:p>
            <a:r>
              <a:rPr lang="en-US" dirty="0" smtClean="0"/>
              <a:t>Connecting to SharePoint</a:t>
            </a:r>
            <a:endParaRPr lang="en-US" dirty="0"/>
          </a:p>
        </p:txBody>
      </p:sp>
    </p:spTree>
    <p:extLst>
      <p:ext uri="{BB962C8B-B14F-4D97-AF65-F5344CB8AC3E}">
        <p14:creationId xmlns:p14="http://schemas.microsoft.com/office/powerpoint/2010/main" val="271958044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12436475" cy="8284605"/>
          </a:xfrm>
          <a:prstGeom prst="rect">
            <a:avLst/>
          </a:prstGeom>
        </p:spPr>
      </p:pic>
      <p:sp>
        <p:nvSpPr>
          <p:cNvPr id="5" name="Rectangle 4"/>
          <p:cNvSpPr/>
          <p:nvPr/>
        </p:nvSpPr>
        <p:spPr bwMode="auto">
          <a:xfrm>
            <a:off x="280375" y="290340"/>
            <a:ext cx="6225894" cy="5486400"/>
          </a:xfrm>
          <a:prstGeom prst="rect">
            <a:avLst/>
          </a:prstGeom>
          <a:solidFill>
            <a:schemeClr val="accent1">
              <a:alpha val="90000"/>
            </a:schemeClr>
          </a:solidFill>
          <a:ln w="9525" cap="flat" cmpd="sng" algn="ctr">
            <a:noFill/>
            <a:prstDash val="solid"/>
            <a:headEnd type="none" w="med" len="med"/>
            <a:tailEnd type="none" w="med" len="med"/>
          </a:ln>
          <a:effectLst/>
        </p:spPr>
        <p:txBody>
          <a:bodyPr rot="0" spcFirstLastPara="0" vertOverflow="overflow" horzOverflow="overflow" vert="horz" wrap="square" lIns="182880" tIns="182880" rIns="182880" bIns="182880" numCol="1" spcCol="0" rtlCol="0" fromWordArt="0" anchor="t" anchorCtr="0" forceAA="0" compatLnSpc="1">
            <a:prstTxWarp prst="textNoShape">
              <a:avLst/>
            </a:prstTxWarp>
            <a:noAutofit/>
          </a:bodyPr>
          <a:lstStyle/>
          <a:p>
            <a:pPr defTabSz="932472" fontAlgn="base">
              <a:spcBef>
                <a:spcPct val="0"/>
              </a:spcBef>
              <a:spcAft>
                <a:spcPct val="0"/>
              </a:spcAft>
            </a:pPr>
            <a:r>
              <a:rPr lang="en-US" sz="4400" kern="0" spc="-71" dirty="0" smtClean="0">
                <a:gradFill>
                  <a:gsLst>
                    <a:gs pos="0">
                      <a:srgbClr val="FFFFFF"/>
                    </a:gs>
                    <a:gs pos="100000">
                      <a:srgbClr val="FFFFFF"/>
                    </a:gs>
                  </a:gsLst>
                  <a:lin ang="5400000" scaled="0"/>
                </a:gradFill>
                <a:latin typeface="Segoe UI Light"/>
                <a:ea typeface="Segoe UI" pitchFamily="34" charset="0"/>
                <a:cs typeface="Segoe UI" pitchFamily="34" charset="0"/>
              </a:rPr>
              <a:t>Agenda</a:t>
            </a:r>
          </a:p>
          <a:p>
            <a:pPr defTabSz="932472" fontAlgn="base">
              <a:spcBef>
                <a:spcPct val="0"/>
              </a:spcBef>
              <a:spcAft>
                <a:spcPct val="0"/>
              </a:spcAft>
            </a:pPr>
            <a:endParaRPr lang="en-US" sz="4400" kern="0" spc="-71" dirty="0" smtClean="0">
              <a:gradFill>
                <a:gsLst>
                  <a:gs pos="0">
                    <a:srgbClr val="FFFFFF"/>
                  </a:gs>
                  <a:gs pos="100000">
                    <a:srgbClr val="FFFFFF"/>
                  </a:gs>
                </a:gsLst>
                <a:lin ang="5400000" scaled="0"/>
              </a:gradFill>
              <a:latin typeface="Segoe UI Light"/>
              <a:ea typeface="Segoe UI" pitchFamily="34" charset="0"/>
              <a:cs typeface="Segoe UI" pitchFamily="34" charset="0"/>
            </a:endParaRPr>
          </a:p>
          <a:p>
            <a:pPr defTabSz="932472" fontAlgn="base">
              <a:spcBef>
                <a:spcPct val="0"/>
              </a:spcBef>
              <a:spcAft>
                <a:spcPct val="0"/>
              </a:spcAft>
            </a:pPr>
            <a:r>
              <a:rPr lang="en-US" sz="3200" kern="0" spc="-71" dirty="0" smtClean="0">
                <a:gradFill>
                  <a:gsLst>
                    <a:gs pos="0">
                      <a:srgbClr val="FFFFFF"/>
                    </a:gs>
                    <a:gs pos="100000">
                      <a:srgbClr val="FFFFFF"/>
                    </a:gs>
                  </a:gsLst>
                  <a:lin ang="5400000" scaled="0"/>
                </a:gradFill>
                <a:latin typeface="Segoe UI Light"/>
                <a:ea typeface="Segoe UI" pitchFamily="34" charset="0"/>
                <a:cs typeface="Segoe UI" pitchFamily="34" charset="0"/>
              </a:rPr>
              <a:t>Introduction to Workflow Manager</a:t>
            </a:r>
          </a:p>
          <a:p>
            <a:pPr defTabSz="932472" fontAlgn="base">
              <a:spcBef>
                <a:spcPct val="0"/>
              </a:spcBef>
              <a:spcAft>
                <a:spcPct val="0"/>
              </a:spcAft>
            </a:pPr>
            <a:r>
              <a:rPr lang="en-US" sz="3200" kern="0" spc="-71" dirty="0" smtClean="0">
                <a:gradFill>
                  <a:gsLst>
                    <a:gs pos="0">
                      <a:srgbClr val="FFFFFF"/>
                    </a:gs>
                    <a:gs pos="100000">
                      <a:srgbClr val="FFFFFF"/>
                    </a:gs>
                  </a:gsLst>
                  <a:lin ang="5400000" scaled="0"/>
                </a:gradFill>
                <a:latin typeface="Segoe UI Light"/>
                <a:ea typeface="Segoe UI" pitchFamily="34" charset="0"/>
                <a:cs typeface="Segoe UI" pitchFamily="34" charset="0"/>
              </a:rPr>
              <a:t>Workflow Manager high level architecture</a:t>
            </a:r>
          </a:p>
          <a:p>
            <a:pPr defTabSz="932472" fontAlgn="base">
              <a:spcBef>
                <a:spcPct val="0"/>
              </a:spcBef>
              <a:spcAft>
                <a:spcPct val="0"/>
              </a:spcAft>
            </a:pPr>
            <a:r>
              <a:rPr lang="en-US" sz="3200" kern="0" spc="-71" dirty="0" smtClean="0">
                <a:gradFill>
                  <a:gsLst>
                    <a:gs pos="0">
                      <a:srgbClr val="FFFFFF"/>
                    </a:gs>
                    <a:gs pos="100000">
                      <a:srgbClr val="FFFFFF"/>
                    </a:gs>
                  </a:gsLst>
                  <a:lin ang="5400000" scaled="0"/>
                </a:gradFill>
                <a:latin typeface="Segoe UI Light"/>
                <a:ea typeface="Segoe UI" pitchFamily="34" charset="0"/>
                <a:cs typeface="Segoe UI" pitchFamily="34" charset="0"/>
              </a:rPr>
              <a:t>Topology options</a:t>
            </a:r>
          </a:p>
          <a:p>
            <a:pPr defTabSz="932472" fontAlgn="base">
              <a:spcBef>
                <a:spcPct val="0"/>
              </a:spcBef>
              <a:spcAft>
                <a:spcPct val="0"/>
              </a:spcAft>
            </a:pPr>
            <a:r>
              <a:rPr lang="en-US" sz="3200" kern="0" spc="-71" dirty="0" smtClean="0">
                <a:gradFill>
                  <a:gsLst>
                    <a:gs pos="0">
                      <a:srgbClr val="FFFFFF"/>
                    </a:gs>
                    <a:gs pos="100000">
                      <a:srgbClr val="FFFFFF"/>
                    </a:gs>
                  </a:gsLst>
                  <a:lin ang="5400000" scaled="0"/>
                </a:gradFill>
                <a:latin typeface="Segoe UI Light"/>
                <a:ea typeface="Segoe UI" pitchFamily="34" charset="0"/>
                <a:cs typeface="Segoe UI" pitchFamily="34" charset="0"/>
              </a:rPr>
              <a:t>Installation and configuration</a:t>
            </a:r>
          </a:p>
          <a:p>
            <a:pPr defTabSz="932472" fontAlgn="base">
              <a:spcBef>
                <a:spcPct val="0"/>
              </a:spcBef>
              <a:spcAft>
                <a:spcPct val="0"/>
              </a:spcAft>
            </a:pPr>
            <a:r>
              <a:rPr lang="en-US" sz="3200" kern="0" spc="-71" dirty="0" smtClean="0">
                <a:gradFill>
                  <a:gsLst>
                    <a:gs pos="0">
                      <a:srgbClr val="FFFFFF"/>
                    </a:gs>
                    <a:gs pos="100000">
                      <a:srgbClr val="FFFFFF"/>
                    </a:gs>
                  </a:gsLst>
                  <a:lin ang="5400000" scaled="0"/>
                </a:gradFill>
                <a:latin typeface="Segoe UI Light"/>
                <a:ea typeface="Segoe UI" pitchFamily="34" charset="0"/>
                <a:cs typeface="Segoe UI" pitchFamily="34" charset="0"/>
              </a:rPr>
              <a:t>Business continuity management</a:t>
            </a:r>
          </a:p>
          <a:p>
            <a:pPr defTabSz="932472" fontAlgn="base">
              <a:spcBef>
                <a:spcPct val="0"/>
              </a:spcBef>
              <a:spcAft>
                <a:spcPct val="0"/>
              </a:spcAft>
            </a:pPr>
            <a:endParaRPr lang="en-US" sz="3200" kern="0" spc="-71"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Tree>
    <p:extLst>
      <p:ext uri="{BB962C8B-B14F-4D97-AF65-F5344CB8AC3E}">
        <p14:creationId xmlns:p14="http://schemas.microsoft.com/office/powerpoint/2010/main" val="3250308648"/>
      </p:ext>
    </p:extLst>
  </p:cSld>
  <p:clrMapOvr>
    <a:masterClrMapping/>
  </p:clrMapOvr>
  <p:transition spd="med">
    <p:pull/>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Business Continuity Management</a:t>
            </a:r>
            <a:endParaRPr lang="en-US" dirty="0"/>
          </a:p>
        </p:txBody>
      </p:sp>
    </p:spTree>
    <p:extLst>
      <p:ext uri="{BB962C8B-B14F-4D97-AF65-F5344CB8AC3E}">
        <p14:creationId xmlns:p14="http://schemas.microsoft.com/office/powerpoint/2010/main" val="1060430108"/>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Fault Tolerance</a:t>
            </a:r>
            <a:endParaRPr lang="en-US" dirty="0"/>
          </a:p>
        </p:txBody>
      </p:sp>
      <p:sp>
        <p:nvSpPr>
          <p:cNvPr id="3" name="Text Placeholder 2"/>
          <p:cNvSpPr>
            <a:spLocks noGrp="1"/>
          </p:cNvSpPr>
          <p:nvPr>
            <p:ph type="body" sz="quarter" idx="11"/>
          </p:nvPr>
        </p:nvSpPr>
        <p:spPr/>
        <p:txBody>
          <a:bodyPr/>
          <a:lstStyle/>
          <a:p>
            <a:r>
              <a:rPr lang="en-US" dirty="0" smtClean="0"/>
              <a:t>Points of Failure</a:t>
            </a:r>
            <a:endParaRPr lang="en-US" dirty="0"/>
          </a:p>
        </p:txBody>
      </p:sp>
      <p:sp>
        <p:nvSpPr>
          <p:cNvPr id="4" name="Content Placeholder 3"/>
          <p:cNvSpPr>
            <a:spLocks noGrp="1"/>
          </p:cNvSpPr>
          <p:nvPr>
            <p:ph idx="4294967295"/>
          </p:nvPr>
        </p:nvSpPr>
        <p:spPr>
          <a:xfrm>
            <a:off x="588558" y="1985094"/>
            <a:ext cx="11261725" cy="6521450"/>
          </a:xfrm>
        </p:spPr>
        <p:txBody>
          <a:bodyPr/>
          <a:lstStyle/>
          <a:p>
            <a:r>
              <a:rPr lang="en-US" sz="2448" dirty="0">
                <a:sym typeface="Wingdings" panose="05000000000000000000" pitchFamily="2" charset="2"/>
              </a:rPr>
              <a:t>Manual Workflow Start</a:t>
            </a:r>
          </a:p>
          <a:p>
            <a:pPr lvl="1"/>
            <a:r>
              <a:rPr lang="en-US" sz="2040" dirty="0">
                <a:sym typeface="Wingdings" panose="05000000000000000000" pitchFamily="2" charset="2"/>
              </a:rPr>
              <a:t>SharePoint  Workflow Manager</a:t>
            </a:r>
          </a:p>
          <a:p>
            <a:pPr lvl="2"/>
            <a:r>
              <a:rPr lang="en-US" sz="1836" dirty="0">
                <a:sym typeface="Wingdings" panose="05000000000000000000" pitchFamily="2" charset="2"/>
              </a:rPr>
              <a:t>20 seconds</a:t>
            </a:r>
            <a:endParaRPr lang="en-US" sz="2448" dirty="0"/>
          </a:p>
          <a:p>
            <a:r>
              <a:rPr lang="en-US" sz="2448" dirty="0"/>
              <a:t>Event Notification</a:t>
            </a:r>
          </a:p>
          <a:p>
            <a:pPr lvl="1"/>
            <a:r>
              <a:rPr lang="en-US" sz="2040" dirty="0"/>
              <a:t>Workflow auto-start or mid-processing event</a:t>
            </a:r>
          </a:p>
          <a:p>
            <a:pPr lvl="1"/>
            <a:r>
              <a:rPr lang="en-US" sz="2040" dirty="0"/>
              <a:t>SharePoint </a:t>
            </a:r>
            <a:r>
              <a:rPr lang="en-US" sz="2040" dirty="0">
                <a:sym typeface="Wingdings" panose="05000000000000000000" pitchFamily="2" charset="2"/>
              </a:rPr>
              <a:t> Workflow Manager: </a:t>
            </a:r>
          </a:p>
          <a:p>
            <a:pPr lvl="2"/>
            <a:r>
              <a:rPr lang="en-US" sz="1836" dirty="0">
                <a:sym typeface="Wingdings" panose="05000000000000000000" pitchFamily="2" charset="2"/>
              </a:rPr>
              <a:t>Will survive a server crash (durably stored)</a:t>
            </a:r>
          </a:p>
          <a:p>
            <a:pPr lvl="3"/>
            <a:r>
              <a:rPr lang="en-US" sz="1632" dirty="0">
                <a:sym typeface="Wingdings" panose="05000000000000000000" pitchFamily="2" charset="2"/>
              </a:rPr>
              <a:t>Content DB – Event Cache table</a:t>
            </a:r>
          </a:p>
          <a:p>
            <a:pPr lvl="2"/>
            <a:r>
              <a:rPr lang="en-US" sz="1836" dirty="0">
                <a:sym typeface="Wingdings" panose="05000000000000000000" pitchFamily="2" charset="2"/>
              </a:rPr>
              <a:t>Processed when another workflow event happens</a:t>
            </a:r>
          </a:p>
          <a:p>
            <a:r>
              <a:rPr lang="en-GB" sz="2448" dirty="0"/>
              <a:t>Workflow Backend processing</a:t>
            </a:r>
          </a:p>
          <a:p>
            <a:pPr lvl="1"/>
            <a:r>
              <a:rPr lang="en-GB" sz="2040" dirty="0"/>
              <a:t>Service bus retries</a:t>
            </a:r>
            <a:endParaRPr lang="en-GB" sz="1632" dirty="0"/>
          </a:p>
          <a:p>
            <a:pPr lvl="1"/>
            <a:r>
              <a:rPr lang="en-US" sz="2040" dirty="0"/>
              <a:t>Once message is stored by Service Bus, processing is “guaranteed”</a:t>
            </a:r>
          </a:p>
          <a:p>
            <a:pPr lvl="1"/>
            <a:r>
              <a:rPr lang="en-GB" sz="2040" dirty="0"/>
              <a:t>SQL Server as durable message storage</a:t>
            </a:r>
          </a:p>
          <a:p>
            <a:endParaRPr lang="en-GB" dirty="0"/>
          </a:p>
          <a:p>
            <a:pPr lvl="1"/>
            <a:endParaRPr lang="en-US" dirty="0"/>
          </a:p>
          <a:p>
            <a:endParaRPr lang="en-US" dirty="0" smtClean="0">
              <a:sym typeface="Wingdings" panose="05000000000000000000" pitchFamily="2" charset="2"/>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7690" y="1294018"/>
            <a:ext cx="3652696" cy="1238095"/>
          </a:xfrm>
          <a:prstGeom prst="rect">
            <a:avLst/>
          </a:prstGeom>
        </p:spPr>
      </p:pic>
    </p:spTree>
    <p:extLst>
      <p:ext uri="{BB962C8B-B14F-4D97-AF65-F5344CB8AC3E}">
        <p14:creationId xmlns:p14="http://schemas.microsoft.com/office/powerpoint/2010/main" val="1074090440"/>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Fault Tolerance</a:t>
            </a:r>
            <a:endParaRPr lang="en-US" dirty="0"/>
          </a:p>
        </p:txBody>
      </p:sp>
      <p:sp>
        <p:nvSpPr>
          <p:cNvPr id="3" name="Text Placeholder 2"/>
          <p:cNvSpPr>
            <a:spLocks noGrp="1"/>
          </p:cNvSpPr>
          <p:nvPr>
            <p:ph type="body" sz="quarter" idx="11"/>
          </p:nvPr>
        </p:nvSpPr>
        <p:spPr/>
        <p:txBody>
          <a:bodyPr/>
          <a:lstStyle/>
          <a:p>
            <a:r>
              <a:rPr lang="en-US" dirty="0" smtClean="0"/>
              <a:t>Service Bus</a:t>
            </a:r>
            <a:endParaRPr lang="en-US" dirty="0"/>
          </a:p>
        </p:txBody>
      </p:sp>
      <p:sp>
        <p:nvSpPr>
          <p:cNvPr id="4" name="Content Placeholder 3"/>
          <p:cNvSpPr>
            <a:spLocks noGrp="1"/>
          </p:cNvSpPr>
          <p:nvPr>
            <p:ph idx="4294967295"/>
          </p:nvPr>
        </p:nvSpPr>
        <p:spPr>
          <a:xfrm>
            <a:off x="301616" y="1841078"/>
            <a:ext cx="11042650" cy="5626100"/>
          </a:xfrm>
        </p:spPr>
        <p:txBody>
          <a:bodyPr/>
          <a:lstStyle/>
          <a:p>
            <a:r>
              <a:rPr lang="en-US" dirty="0" smtClean="0"/>
              <a:t>Messages are read and locked for a defined period of time</a:t>
            </a:r>
          </a:p>
          <a:p>
            <a:pPr lvl="1"/>
            <a:r>
              <a:rPr lang="en-US" dirty="0" smtClean="0"/>
              <a:t>Default = 45 seconds</a:t>
            </a:r>
          </a:p>
          <a:p>
            <a:pPr lvl="1"/>
            <a:r>
              <a:rPr lang="en-US" dirty="0" smtClean="0"/>
              <a:t>Other consumers cannot retrieve the message</a:t>
            </a:r>
          </a:p>
          <a:p>
            <a:pPr lvl="2"/>
            <a:r>
              <a:rPr lang="en-US" dirty="0" smtClean="0"/>
              <a:t>On same subscription</a:t>
            </a:r>
          </a:p>
          <a:p>
            <a:pPr lvl="1"/>
            <a:r>
              <a:rPr lang="en-US" i="1" dirty="0"/>
              <a:t>Peek/Lock Read</a:t>
            </a:r>
          </a:p>
          <a:p>
            <a:pPr lvl="2"/>
            <a:r>
              <a:rPr lang="en-US" dirty="0" smtClean="0"/>
              <a:t>Reads and locks the message until it is deleted or lock duration expires</a:t>
            </a:r>
          </a:p>
          <a:p>
            <a:pPr lvl="2"/>
            <a:r>
              <a:rPr lang="en-US" dirty="0" smtClean="0"/>
              <a:t>Guarantees </a:t>
            </a:r>
            <a:r>
              <a:rPr lang="en-US" i="1" dirty="0"/>
              <a:t>at-least once</a:t>
            </a:r>
            <a:r>
              <a:rPr lang="en-US" dirty="0"/>
              <a:t> delivery of </a:t>
            </a:r>
            <a:r>
              <a:rPr lang="en-US" dirty="0" smtClean="0"/>
              <a:t>message</a:t>
            </a:r>
          </a:p>
          <a:p>
            <a:pPr lvl="2"/>
            <a:endParaRPr lang="en-US" dirty="0"/>
          </a:p>
          <a:p>
            <a:r>
              <a:rPr lang="en-US" i="1" dirty="0" smtClean="0"/>
              <a:t>Unlock</a:t>
            </a:r>
            <a:r>
              <a:rPr lang="en-US" dirty="0" smtClean="0"/>
              <a:t> Message</a:t>
            </a:r>
          </a:p>
          <a:p>
            <a:pPr lvl="1"/>
            <a:r>
              <a:rPr lang="en-US" dirty="0" smtClean="0"/>
              <a:t>Abandons </a:t>
            </a:r>
            <a:r>
              <a:rPr lang="en-US" dirty="0"/>
              <a:t>processing</a:t>
            </a:r>
          </a:p>
          <a:p>
            <a:pPr lvl="2"/>
            <a:endParaRPr lang="en-US" dirty="0" smtClean="0"/>
          </a:p>
        </p:txBody>
      </p:sp>
    </p:spTree>
    <p:extLst>
      <p:ext uri="{BB962C8B-B14F-4D97-AF65-F5344CB8AC3E}">
        <p14:creationId xmlns:p14="http://schemas.microsoft.com/office/powerpoint/2010/main" val="704319149"/>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Fault Tolerance</a:t>
            </a:r>
            <a:endParaRPr lang="en-US" dirty="0"/>
          </a:p>
        </p:txBody>
      </p:sp>
      <p:sp>
        <p:nvSpPr>
          <p:cNvPr id="3" name="Text Placeholder 2"/>
          <p:cNvSpPr>
            <a:spLocks noGrp="1"/>
          </p:cNvSpPr>
          <p:nvPr>
            <p:ph type="body" sz="quarter" idx="11"/>
          </p:nvPr>
        </p:nvSpPr>
        <p:spPr/>
        <p:txBody>
          <a:bodyPr/>
          <a:lstStyle/>
          <a:p>
            <a:r>
              <a:rPr lang="en-US" dirty="0" smtClean="0"/>
              <a:t>Service Bus</a:t>
            </a:r>
            <a:endParaRPr lang="en-US" dirty="0"/>
          </a:p>
        </p:txBody>
      </p:sp>
      <p:sp>
        <p:nvSpPr>
          <p:cNvPr id="4" name="Content Placeholder 3"/>
          <p:cNvSpPr>
            <a:spLocks noGrp="1"/>
          </p:cNvSpPr>
          <p:nvPr>
            <p:ph idx="4294967295"/>
          </p:nvPr>
        </p:nvSpPr>
        <p:spPr>
          <a:xfrm>
            <a:off x="457597" y="2148059"/>
            <a:ext cx="11261725" cy="4200525"/>
          </a:xfrm>
        </p:spPr>
        <p:txBody>
          <a:bodyPr/>
          <a:lstStyle/>
          <a:p>
            <a:r>
              <a:rPr lang="en-US" sz="2040" dirty="0"/>
              <a:t>Once message retrieved, one of four things can happen</a:t>
            </a:r>
          </a:p>
          <a:p>
            <a:pPr marL="760973" lvl="1" indent="-466298">
              <a:buFont typeface="+mj-lt"/>
              <a:buAutoNum type="arabicPeriod"/>
            </a:pPr>
            <a:r>
              <a:rPr lang="en-US" sz="1836" i="1" dirty="0"/>
              <a:t>Complete</a:t>
            </a:r>
            <a:r>
              <a:rPr lang="en-US" sz="1836" dirty="0"/>
              <a:t> – consuming application successfully completes processing the message so it is deleted from SB</a:t>
            </a:r>
          </a:p>
          <a:p>
            <a:pPr lvl="2"/>
            <a:r>
              <a:rPr lang="en-US" sz="1632" dirty="0"/>
              <a:t>Workflow does this when the workflow persists</a:t>
            </a:r>
          </a:p>
          <a:p>
            <a:pPr marL="760973" lvl="1" indent="-466298">
              <a:buFont typeface="+mj-lt"/>
              <a:buAutoNum type="arabicPeriod"/>
            </a:pPr>
            <a:r>
              <a:rPr lang="en-US" sz="1836" i="1" dirty="0"/>
              <a:t>Abandon</a:t>
            </a:r>
            <a:r>
              <a:rPr lang="en-US" sz="1836" dirty="0"/>
              <a:t> – consuming application discards the message so it is available for other consumers</a:t>
            </a:r>
          </a:p>
          <a:p>
            <a:pPr lvl="2"/>
            <a:r>
              <a:rPr lang="en-US" sz="1632" dirty="0"/>
              <a:t>Workflow does this when an exception is thrown and caught during processing</a:t>
            </a:r>
          </a:p>
          <a:p>
            <a:pPr marL="760973" lvl="1" indent="-466298">
              <a:buFont typeface="+mj-lt"/>
              <a:buAutoNum type="arabicPeriod" startAt="3"/>
            </a:pPr>
            <a:r>
              <a:rPr lang="en-US" sz="1836" i="1" dirty="0"/>
              <a:t>Renew</a:t>
            </a:r>
            <a:r>
              <a:rPr lang="en-US" sz="1836" dirty="0"/>
              <a:t> – consuming application needs more time to process the message</a:t>
            </a:r>
          </a:p>
          <a:p>
            <a:pPr lvl="2"/>
            <a:r>
              <a:rPr lang="en-US" sz="1632" dirty="0"/>
              <a:t>Workflow does this automatically for long-running operations via a background thread</a:t>
            </a:r>
          </a:p>
          <a:p>
            <a:pPr lvl="3"/>
            <a:r>
              <a:rPr lang="en-US" sz="1428" dirty="0"/>
              <a:t>Not as relevant to SharePoint style workflows</a:t>
            </a:r>
          </a:p>
          <a:p>
            <a:pPr marL="760973" lvl="1" indent="-466298">
              <a:buFont typeface="+mj-lt"/>
              <a:buAutoNum type="arabicPeriod" startAt="3"/>
            </a:pPr>
            <a:r>
              <a:rPr lang="en-US" sz="1836" i="1" dirty="0"/>
              <a:t>Expire</a:t>
            </a:r>
            <a:r>
              <a:rPr lang="en-US" sz="1836" dirty="0"/>
              <a:t> – consuming application does not do one of the above before the lock time runs out.  Message is now available to be picked up and processed again</a:t>
            </a:r>
          </a:p>
          <a:p>
            <a:pPr lvl="2"/>
            <a:r>
              <a:rPr lang="en-US" sz="1632" dirty="0"/>
              <a:t>E.g. Process crash</a:t>
            </a:r>
            <a:endParaRPr lang="en-US" sz="2040" dirty="0"/>
          </a:p>
          <a:p>
            <a:pPr lvl="2"/>
            <a:endParaRPr lang="en-US" sz="1632" dirty="0"/>
          </a:p>
          <a:p>
            <a:pPr lvl="2"/>
            <a:endParaRPr lang="en-US" sz="1632" dirty="0"/>
          </a:p>
        </p:txBody>
      </p:sp>
      <p:sp>
        <p:nvSpPr>
          <p:cNvPr id="6" name="TextBox 5"/>
          <p:cNvSpPr txBox="1"/>
          <p:nvPr/>
        </p:nvSpPr>
        <p:spPr>
          <a:xfrm>
            <a:off x="7694859" y="6278561"/>
            <a:ext cx="2631036" cy="382308"/>
          </a:xfrm>
          <a:prstGeom prst="rect">
            <a:avLst/>
          </a:prstGeom>
          <a:noFill/>
        </p:spPr>
        <p:txBody>
          <a:bodyPr wrap="none" rtlCol="0">
            <a:spAutoFit/>
          </a:bodyPr>
          <a:lstStyle/>
          <a:p>
            <a:r>
              <a:rPr lang="en-NZ" sz="1836" dirty="0">
                <a:solidFill>
                  <a:srgbClr val="505050"/>
                </a:solidFill>
              </a:rPr>
              <a:t>Message will be retried</a:t>
            </a:r>
          </a:p>
        </p:txBody>
      </p:sp>
      <p:sp>
        <p:nvSpPr>
          <p:cNvPr id="7" name="5-Point Star 6"/>
          <p:cNvSpPr/>
          <p:nvPr/>
        </p:nvSpPr>
        <p:spPr bwMode="auto">
          <a:xfrm>
            <a:off x="7383991" y="6332371"/>
            <a:ext cx="310868" cy="269063"/>
          </a:xfrm>
          <a:prstGeom prst="star5">
            <a:avLst/>
          </a:prstGeom>
          <a:solidFill>
            <a:srgbClr val="7030A0"/>
          </a:solidFill>
          <a:ln w="9525" cap="flat" cmpd="sng" algn="ctr">
            <a:noFill/>
            <a:prstDash val="solid"/>
            <a:round/>
            <a:headEnd type="none" w="med" len="med"/>
            <a:tailEnd type="none" w="med" len="med"/>
          </a:ln>
          <a:effectLst>
            <a:outerShdw dist="35921" dir="2700000" algn="ctr" rotWithShape="0">
              <a:srgbClr val="AFAFAF"/>
            </a:outerShdw>
          </a:effectLst>
        </p:spPr>
        <p:txBody>
          <a:bodyPr vert="horz" wrap="square" lIns="186521" tIns="46630" rIns="186521" bIns="46630" numCol="1" rtlCol="0" anchor="ctr" anchorCtr="0" compatLnSpc="1">
            <a:prstTxWarp prst="textNoShape">
              <a:avLst/>
            </a:prstTxWarp>
          </a:bodyPr>
          <a:lstStyle/>
          <a:p>
            <a:pPr algn="ctr" defTabSz="932597" eaLnBrk="0" fontAlgn="base" hangingPunct="0">
              <a:spcBef>
                <a:spcPct val="0"/>
              </a:spcBef>
              <a:spcAft>
                <a:spcPct val="0"/>
              </a:spcAft>
            </a:pPr>
            <a:endParaRPr lang="en-US" sz="1836" b="1">
              <a:solidFill>
                <a:srgbClr val="505050"/>
              </a:solidFill>
              <a:latin typeface="Verdana" pitchFamily="34" charset="0"/>
            </a:endParaRPr>
          </a:p>
        </p:txBody>
      </p:sp>
      <p:sp>
        <p:nvSpPr>
          <p:cNvPr id="8" name="5-Point Star 7"/>
          <p:cNvSpPr/>
          <p:nvPr/>
        </p:nvSpPr>
        <p:spPr bwMode="auto">
          <a:xfrm>
            <a:off x="454231" y="3353246"/>
            <a:ext cx="310868" cy="269063"/>
          </a:xfrm>
          <a:prstGeom prst="star5">
            <a:avLst/>
          </a:prstGeom>
          <a:solidFill>
            <a:srgbClr val="7030A0"/>
          </a:solidFill>
          <a:ln w="9525" cap="flat" cmpd="sng" algn="ctr">
            <a:noFill/>
            <a:prstDash val="solid"/>
            <a:round/>
            <a:headEnd type="none" w="med" len="med"/>
            <a:tailEnd type="none" w="med" len="med"/>
          </a:ln>
          <a:effectLst>
            <a:outerShdw dist="35921" dir="2700000" algn="ctr" rotWithShape="0">
              <a:srgbClr val="AFAFAF"/>
            </a:outerShdw>
          </a:effectLst>
        </p:spPr>
        <p:txBody>
          <a:bodyPr vert="horz" wrap="square" lIns="186521" tIns="46630" rIns="186521" bIns="46630" numCol="1" rtlCol="0" anchor="ctr" anchorCtr="0" compatLnSpc="1">
            <a:prstTxWarp prst="textNoShape">
              <a:avLst/>
            </a:prstTxWarp>
          </a:bodyPr>
          <a:lstStyle/>
          <a:p>
            <a:pPr algn="ctr" defTabSz="932597" eaLnBrk="0" fontAlgn="base" hangingPunct="0">
              <a:spcBef>
                <a:spcPct val="0"/>
              </a:spcBef>
              <a:spcAft>
                <a:spcPct val="0"/>
              </a:spcAft>
            </a:pPr>
            <a:endParaRPr lang="en-US" sz="1836" b="1">
              <a:solidFill>
                <a:srgbClr val="505050"/>
              </a:solidFill>
              <a:latin typeface="Verdana" pitchFamily="34" charset="0"/>
            </a:endParaRPr>
          </a:p>
        </p:txBody>
      </p:sp>
      <p:sp>
        <p:nvSpPr>
          <p:cNvPr id="9" name="5-Point Star 8"/>
          <p:cNvSpPr/>
          <p:nvPr/>
        </p:nvSpPr>
        <p:spPr bwMode="auto">
          <a:xfrm>
            <a:off x="410761" y="4839675"/>
            <a:ext cx="310868" cy="269063"/>
          </a:xfrm>
          <a:prstGeom prst="star5">
            <a:avLst/>
          </a:prstGeom>
          <a:solidFill>
            <a:srgbClr val="7030A0"/>
          </a:solidFill>
          <a:ln w="9525" cap="flat" cmpd="sng" algn="ctr">
            <a:noFill/>
            <a:prstDash val="solid"/>
            <a:round/>
            <a:headEnd type="none" w="med" len="med"/>
            <a:tailEnd type="none" w="med" len="med"/>
          </a:ln>
          <a:effectLst>
            <a:outerShdw dist="35921" dir="2700000" algn="ctr" rotWithShape="0">
              <a:srgbClr val="AFAFAF"/>
            </a:outerShdw>
          </a:effectLst>
        </p:spPr>
        <p:txBody>
          <a:bodyPr vert="horz" wrap="square" lIns="186521" tIns="46630" rIns="186521" bIns="46630" numCol="1" rtlCol="0" anchor="ctr" anchorCtr="0" compatLnSpc="1">
            <a:prstTxWarp prst="textNoShape">
              <a:avLst/>
            </a:prstTxWarp>
          </a:bodyPr>
          <a:lstStyle/>
          <a:p>
            <a:pPr algn="ctr" defTabSz="932597" eaLnBrk="0" fontAlgn="base" hangingPunct="0">
              <a:spcBef>
                <a:spcPct val="0"/>
              </a:spcBef>
              <a:spcAft>
                <a:spcPct val="0"/>
              </a:spcAft>
            </a:pPr>
            <a:endParaRPr lang="en-US" sz="1836" b="1">
              <a:solidFill>
                <a:srgbClr val="505050"/>
              </a:solidFill>
              <a:latin typeface="Verdana" pitchFamily="34" charset="0"/>
            </a:endParaRPr>
          </a:p>
        </p:txBody>
      </p:sp>
    </p:spTree>
    <p:extLst>
      <p:ext uri="{BB962C8B-B14F-4D97-AF65-F5344CB8AC3E}">
        <p14:creationId xmlns:p14="http://schemas.microsoft.com/office/powerpoint/2010/main" val="3209401069"/>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Persistence Points</a:t>
            </a:r>
            <a:endParaRPr lang="en-US" dirty="0"/>
          </a:p>
        </p:txBody>
      </p:sp>
      <p:sp>
        <p:nvSpPr>
          <p:cNvPr id="4" name="Content Placeholder 3"/>
          <p:cNvSpPr>
            <a:spLocks noGrp="1"/>
          </p:cNvSpPr>
          <p:nvPr>
            <p:ph type="body" sz="quarter" idx="11"/>
          </p:nvPr>
        </p:nvSpPr>
        <p:spPr>
          <a:prstGeom prst="rect">
            <a:avLst/>
          </a:prstGeom>
        </p:spPr>
        <p:txBody>
          <a:bodyPr/>
          <a:lstStyle/>
          <a:p>
            <a:r>
              <a:rPr lang="en-US" dirty="0" smtClean="0"/>
              <a:t>Persistence = Workflow state recorded in DB</a:t>
            </a:r>
          </a:p>
          <a:p>
            <a:r>
              <a:rPr lang="en-US" dirty="0" smtClean="0"/>
              <a:t>Message transaction completed and message deleted from DB</a:t>
            </a:r>
          </a:p>
          <a:p>
            <a:r>
              <a:rPr lang="en-US" dirty="0" smtClean="0"/>
              <a:t>Happens on</a:t>
            </a:r>
          </a:p>
          <a:p>
            <a:pPr lvl="1"/>
            <a:r>
              <a:rPr lang="en-US" dirty="0" smtClean="0"/>
              <a:t>Any outbound call</a:t>
            </a:r>
          </a:p>
          <a:p>
            <a:pPr lvl="1"/>
            <a:r>
              <a:rPr lang="en-US" dirty="0" smtClean="0"/>
              <a:t>Delay activity/action</a:t>
            </a:r>
            <a:endParaRPr lang="en-US" dirty="0"/>
          </a:p>
        </p:txBody>
      </p:sp>
      <p:pic>
        <p:nvPicPr>
          <p:cNvPr id="5" name="Picture 4"/>
          <p:cNvPicPr>
            <a:picLocks noChangeAspect="1"/>
          </p:cNvPicPr>
          <p:nvPr/>
        </p:nvPicPr>
        <p:blipFill>
          <a:blip r:embed="rId3"/>
          <a:stretch>
            <a:fillRect/>
          </a:stretch>
        </p:blipFill>
        <p:spPr>
          <a:xfrm>
            <a:off x="3481933" y="3497262"/>
            <a:ext cx="8214982" cy="2358975"/>
          </a:xfrm>
          <a:prstGeom prst="rect">
            <a:avLst/>
          </a:prstGeom>
        </p:spPr>
      </p:pic>
    </p:spTree>
    <p:extLst>
      <p:ext uri="{BB962C8B-B14F-4D97-AF65-F5344CB8AC3E}">
        <p14:creationId xmlns:p14="http://schemas.microsoft.com/office/powerpoint/2010/main" val="3814782223"/>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High Availability</a:t>
            </a:r>
            <a:endParaRPr lang="en-US" dirty="0"/>
          </a:p>
        </p:txBody>
      </p:sp>
      <p:sp>
        <p:nvSpPr>
          <p:cNvPr id="5" name="Text Placeholder 4"/>
          <p:cNvSpPr>
            <a:spLocks noGrp="1"/>
          </p:cNvSpPr>
          <p:nvPr>
            <p:ph type="body" sz="quarter" idx="11"/>
          </p:nvPr>
        </p:nvSpPr>
        <p:spPr>
          <a:xfrm>
            <a:off x="274639" y="1212849"/>
            <a:ext cx="11889564" cy="2092881"/>
          </a:xfrm>
        </p:spPr>
        <p:txBody>
          <a:bodyPr/>
          <a:lstStyle/>
          <a:p>
            <a:r>
              <a:rPr lang="en-US" dirty="0" smtClean="0"/>
              <a:t>Three servers required for high availability</a:t>
            </a:r>
          </a:p>
          <a:p>
            <a:pPr lvl="1"/>
            <a:r>
              <a:rPr lang="en-US" dirty="0" smtClean="0"/>
              <a:t>Also provides load balancing</a:t>
            </a:r>
          </a:p>
          <a:p>
            <a:pPr lvl="1"/>
            <a:endParaRPr lang="en-US" dirty="0"/>
          </a:p>
          <a:p>
            <a:r>
              <a:rPr lang="en-US" dirty="0" smtClean="0"/>
              <a:t>Scale SQL and SharePoint separately</a:t>
            </a:r>
            <a:endParaRPr lang="en-US" dirty="0"/>
          </a:p>
        </p:txBody>
      </p:sp>
    </p:spTree>
    <p:extLst>
      <p:ext uri="{BB962C8B-B14F-4D97-AF65-F5344CB8AC3E}">
        <p14:creationId xmlns:p14="http://schemas.microsoft.com/office/powerpoint/2010/main" val="3226398668"/>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a:t>
            </a:r>
            <a:endParaRPr lang="en-US" dirty="0"/>
          </a:p>
        </p:txBody>
      </p:sp>
      <p:sp>
        <p:nvSpPr>
          <p:cNvPr id="3" name="Text Placeholder 2"/>
          <p:cNvSpPr>
            <a:spLocks noGrp="1"/>
          </p:cNvSpPr>
          <p:nvPr>
            <p:ph type="body" sz="quarter" idx="11"/>
          </p:nvPr>
        </p:nvSpPr>
        <p:spPr/>
        <p:txBody>
          <a:bodyPr/>
          <a:lstStyle/>
          <a:p>
            <a:r>
              <a:rPr lang="en-US" dirty="0" smtClean="0"/>
              <a:t>Workflow Manager Pack for SCOM</a:t>
            </a:r>
          </a:p>
          <a:p>
            <a:pPr lvl="1"/>
            <a:r>
              <a:rPr lang="en-US" dirty="0"/>
              <a:t>http://www.microsoft.com/en-us/download/details.aspx?id=35384</a:t>
            </a:r>
          </a:p>
        </p:txBody>
      </p:sp>
    </p:spTree>
    <p:extLst>
      <p:ext uri="{BB962C8B-B14F-4D97-AF65-F5344CB8AC3E}">
        <p14:creationId xmlns:p14="http://schemas.microsoft.com/office/powerpoint/2010/main" val="4250741295"/>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Disaster </a:t>
            </a:r>
            <a:r>
              <a:rPr lang="en-US" smtClean="0"/>
              <a:t>Recovery overview</a:t>
            </a:r>
            <a:endParaRPr lang="en-US" dirty="0"/>
          </a:p>
        </p:txBody>
      </p:sp>
      <p:sp>
        <p:nvSpPr>
          <p:cNvPr id="3" name="Text Placeholder 2"/>
          <p:cNvSpPr>
            <a:spLocks noGrp="1"/>
          </p:cNvSpPr>
          <p:nvPr>
            <p:ph type="body" sz="quarter" idx="11"/>
          </p:nvPr>
        </p:nvSpPr>
        <p:spPr>
          <a:xfrm>
            <a:off x="274639" y="1212849"/>
            <a:ext cx="11889564" cy="3108543"/>
          </a:xfrm>
        </p:spPr>
        <p:txBody>
          <a:bodyPr/>
          <a:lstStyle/>
          <a:p>
            <a:r>
              <a:rPr lang="en-US" dirty="0" smtClean="0"/>
              <a:t>Recovery</a:t>
            </a:r>
          </a:p>
          <a:p>
            <a:pPr lvl="1"/>
            <a:r>
              <a:rPr lang="en-US" dirty="0" smtClean="0"/>
              <a:t>Database restore</a:t>
            </a:r>
          </a:p>
          <a:p>
            <a:pPr lvl="1"/>
            <a:r>
              <a:rPr lang="en-US" dirty="0" smtClean="0"/>
              <a:t>Point-in-Time (temporally similar) </a:t>
            </a:r>
            <a:endParaRPr lang="en-US" dirty="0"/>
          </a:p>
          <a:p>
            <a:r>
              <a:rPr lang="en-US" dirty="0" smtClean="0"/>
              <a:t>Databases </a:t>
            </a:r>
          </a:p>
          <a:p>
            <a:pPr lvl="1"/>
            <a:r>
              <a:rPr lang="en-US" dirty="0" smtClean="0"/>
              <a:t>Workflow and </a:t>
            </a:r>
            <a:r>
              <a:rPr lang="en-US" dirty="0"/>
              <a:t>Service Bus </a:t>
            </a:r>
            <a:r>
              <a:rPr lang="en-US" dirty="0" smtClean="0"/>
              <a:t>Farm Management DBs not required</a:t>
            </a:r>
          </a:p>
          <a:p>
            <a:r>
              <a:rPr lang="en-US" dirty="0" smtClean="0"/>
              <a:t>Full farm or individual tenant (scope)</a:t>
            </a:r>
            <a:endParaRPr lang="en-US" dirty="0"/>
          </a:p>
        </p:txBody>
      </p:sp>
    </p:spTree>
    <p:extLst>
      <p:ext uri="{BB962C8B-B14F-4D97-AF65-F5344CB8AC3E}">
        <p14:creationId xmlns:p14="http://schemas.microsoft.com/office/powerpoint/2010/main" val="4036301333"/>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 preparations – data tier</a:t>
            </a:r>
            <a:endParaRPr lang="en-US" dirty="0"/>
          </a:p>
        </p:txBody>
      </p:sp>
      <p:sp>
        <p:nvSpPr>
          <p:cNvPr id="4" name="Text Placeholder 3"/>
          <p:cNvSpPr>
            <a:spLocks noGrp="1"/>
          </p:cNvSpPr>
          <p:nvPr>
            <p:ph type="body" sz="quarter" idx="11"/>
          </p:nvPr>
        </p:nvSpPr>
        <p:spPr>
          <a:xfrm>
            <a:off x="274639" y="1212849"/>
            <a:ext cx="11889564" cy="3447098"/>
          </a:xfrm>
        </p:spPr>
        <p:txBody>
          <a:bodyPr/>
          <a:lstStyle/>
          <a:p>
            <a:r>
              <a:rPr lang="en-US" dirty="0" smtClean="0"/>
              <a:t>Standard SQL techniques</a:t>
            </a:r>
          </a:p>
          <a:p>
            <a:pPr lvl="1"/>
            <a:r>
              <a:rPr lang="en-US" dirty="0" smtClean="0"/>
              <a:t>Mirroring</a:t>
            </a:r>
          </a:p>
          <a:p>
            <a:pPr lvl="1"/>
            <a:r>
              <a:rPr lang="en-US" dirty="0" smtClean="0"/>
              <a:t>Log Shipping</a:t>
            </a:r>
          </a:p>
          <a:p>
            <a:pPr lvl="1"/>
            <a:r>
              <a:rPr lang="en-US" dirty="0" smtClean="0"/>
              <a:t>Availability Groups</a:t>
            </a:r>
          </a:p>
          <a:p>
            <a:r>
              <a:rPr lang="en-US" dirty="0" smtClean="0"/>
              <a:t>Use standard SQL Backup and restore</a:t>
            </a:r>
          </a:p>
          <a:p>
            <a:pPr lvl="1"/>
            <a:r>
              <a:rPr lang="en-US" dirty="0" smtClean="0"/>
              <a:t>Service Bus and Workflow manager has the required </a:t>
            </a:r>
            <a:r>
              <a:rPr lang="en-US" dirty="0" err="1" smtClean="0"/>
              <a:t>cmdlets</a:t>
            </a:r>
            <a:r>
              <a:rPr lang="en-US" dirty="0" smtClean="0"/>
              <a:t> </a:t>
            </a:r>
          </a:p>
          <a:p>
            <a:endParaRPr lang="en-US" dirty="0"/>
          </a:p>
        </p:txBody>
      </p:sp>
    </p:spTree>
    <p:extLst>
      <p:ext uri="{BB962C8B-B14F-4D97-AF65-F5344CB8AC3E}">
        <p14:creationId xmlns:p14="http://schemas.microsoft.com/office/powerpoint/2010/main" val="29450973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500"/>
                                        <p:tgtEl>
                                          <p:spTgt spid="4">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500"/>
                                        <p:tgtEl>
                                          <p:spTgt spid="4">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5" end="5"/>
                                            </p:txEl>
                                          </p:spTgt>
                                        </p:tgtEl>
                                        <p:attrNameLst>
                                          <p:attrName>style.visibility</p:attrName>
                                        </p:attrNameLst>
                                      </p:cBhvr>
                                      <p:to>
                                        <p:strVal val="visible"/>
                                      </p:to>
                                    </p:set>
                                    <p:animEffect transition="in" filter="fade">
                                      <p:cBhvr>
                                        <p:cTn id="24"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 preparations – compute tier</a:t>
            </a:r>
            <a:endParaRPr lang="en-US" dirty="0"/>
          </a:p>
        </p:txBody>
      </p:sp>
      <p:sp>
        <p:nvSpPr>
          <p:cNvPr id="3" name="Text Placeholder 2"/>
          <p:cNvSpPr>
            <a:spLocks noGrp="1"/>
          </p:cNvSpPr>
          <p:nvPr>
            <p:ph type="body" sz="quarter" idx="11"/>
          </p:nvPr>
        </p:nvSpPr>
        <p:spPr>
          <a:xfrm>
            <a:off x="274639" y="1212849"/>
            <a:ext cx="11889564" cy="3447098"/>
          </a:xfrm>
        </p:spPr>
        <p:txBody>
          <a:bodyPr/>
          <a:lstStyle/>
          <a:p>
            <a:r>
              <a:rPr lang="en-US" dirty="0" smtClean="0"/>
              <a:t>Cold Standby</a:t>
            </a:r>
          </a:p>
          <a:p>
            <a:pPr lvl="1"/>
            <a:r>
              <a:rPr lang="en-US" dirty="0" smtClean="0"/>
              <a:t>Create a new farm using SQL Backups, or replicated data, and scripts</a:t>
            </a:r>
          </a:p>
          <a:p>
            <a:r>
              <a:rPr lang="en-US" dirty="0" smtClean="0"/>
              <a:t>Warm Standby</a:t>
            </a:r>
          </a:p>
          <a:p>
            <a:pPr lvl="1"/>
            <a:r>
              <a:rPr lang="en-US" dirty="0" smtClean="0"/>
              <a:t>Secondary farm, with compute nodes turned off</a:t>
            </a:r>
          </a:p>
          <a:p>
            <a:pPr lvl="1"/>
            <a:r>
              <a:rPr lang="en-US" dirty="0" smtClean="0"/>
              <a:t>Use scripts to resume standby farm</a:t>
            </a:r>
          </a:p>
          <a:p>
            <a:r>
              <a:rPr lang="en-US" dirty="0" smtClean="0"/>
              <a:t>Hot Standby</a:t>
            </a:r>
          </a:p>
          <a:p>
            <a:pPr lvl="1"/>
            <a:r>
              <a:rPr lang="en-US" b="1" dirty="0" smtClean="0"/>
              <a:t>Not</a:t>
            </a:r>
            <a:r>
              <a:rPr lang="en-US" dirty="0" smtClean="0"/>
              <a:t> supported</a:t>
            </a:r>
            <a:endParaRPr lang="en-US" dirty="0"/>
          </a:p>
        </p:txBody>
      </p:sp>
    </p:spTree>
    <p:extLst>
      <p:ext uri="{BB962C8B-B14F-4D97-AF65-F5344CB8AC3E}">
        <p14:creationId xmlns:p14="http://schemas.microsoft.com/office/powerpoint/2010/main" val="38385274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Workflow Manager?</a:t>
            </a:r>
            <a:endParaRPr lang="en-GB" dirty="0"/>
          </a:p>
        </p:txBody>
      </p:sp>
      <p:sp>
        <p:nvSpPr>
          <p:cNvPr id="3" name="Text Placeholder 2"/>
          <p:cNvSpPr>
            <a:spLocks noGrp="1"/>
          </p:cNvSpPr>
          <p:nvPr>
            <p:ph type="body" sz="quarter" idx="11"/>
          </p:nvPr>
        </p:nvSpPr>
        <p:spPr>
          <a:xfrm>
            <a:off x="274639" y="1212849"/>
            <a:ext cx="11889564" cy="4278094"/>
          </a:xfrm>
        </p:spPr>
        <p:txBody>
          <a:bodyPr/>
          <a:lstStyle/>
          <a:p>
            <a:pPr lvl="1"/>
            <a:r>
              <a:rPr lang="en-GB" sz="4000" dirty="0">
                <a:gradFill>
                  <a:gsLst>
                    <a:gs pos="2920">
                      <a:schemeClr val="tx2"/>
                    </a:gs>
                    <a:gs pos="39000">
                      <a:schemeClr val="tx2"/>
                    </a:gs>
                  </a:gsLst>
                  <a:lin ang="5400000" scaled="0"/>
                </a:gradFill>
                <a:latin typeface="+mj-lt"/>
              </a:rPr>
              <a:t>Formerly Azure Workflow Server/Services (AWS)</a:t>
            </a:r>
            <a:r>
              <a:rPr lang="en-GB" dirty="0" smtClean="0"/>
              <a:t/>
            </a:r>
            <a:br>
              <a:rPr lang="en-GB" dirty="0" smtClean="0"/>
            </a:br>
            <a:r>
              <a:rPr lang="en-US" dirty="0" smtClean="0"/>
              <a:t>Same “code base” as Windows Azure Service Bus</a:t>
            </a:r>
            <a:endParaRPr lang="en-GB" dirty="0" smtClean="0"/>
          </a:p>
          <a:p>
            <a:r>
              <a:rPr lang="en-GB" dirty="0" smtClean="0"/>
              <a:t>Windows Workflow Foundation</a:t>
            </a:r>
            <a:br>
              <a:rPr lang="en-GB" dirty="0" smtClean="0"/>
            </a:br>
            <a:r>
              <a:rPr lang="en-US" sz="2000" dirty="0" smtClean="0">
                <a:gradFill>
                  <a:gsLst>
                    <a:gs pos="1250">
                      <a:schemeClr val="tx1"/>
                    </a:gs>
                    <a:gs pos="100000">
                      <a:schemeClr val="tx1"/>
                    </a:gs>
                  </a:gsLst>
                  <a:lin ang="5400000" scaled="0"/>
                </a:gradFill>
                <a:latin typeface="+mn-lt"/>
              </a:rPr>
              <a:t>.NET 4.5</a:t>
            </a:r>
            <a:endParaRPr lang="en-GB" sz="2000" dirty="0">
              <a:gradFill>
                <a:gsLst>
                  <a:gs pos="1250">
                    <a:schemeClr val="tx1"/>
                  </a:gs>
                  <a:gs pos="100000">
                    <a:schemeClr val="tx1"/>
                  </a:gs>
                </a:gsLst>
                <a:lin ang="5400000" scaled="0"/>
              </a:gradFill>
              <a:latin typeface="+mn-lt"/>
            </a:endParaRPr>
          </a:p>
          <a:p>
            <a:r>
              <a:rPr lang="en-GB" dirty="0" smtClean="0"/>
              <a:t>Scalable and reliable workflow engine</a:t>
            </a:r>
          </a:p>
          <a:p>
            <a:r>
              <a:rPr lang="en-GB" dirty="0" smtClean="0"/>
              <a:t>REST based</a:t>
            </a:r>
          </a:p>
          <a:p>
            <a:r>
              <a:rPr lang="en-GB" dirty="0" smtClean="0"/>
              <a:t>Multi-tenant capable</a:t>
            </a:r>
            <a:br>
              <a:rPr lang="en-GB" dirty="0" smtClean="0"/>
            </a:br>
            <a:r>
              <a:rPr lang="en-GB" sz="2000" dirty="0">
                <a:gradFill>
                  <a:gsLst>
                    <a:gs pos="1250">
                      <a:schemeClr val="tx1"/>
                    </a:gs>
                    <a:gs pos="100000">
                      <a:schemeClr val="tx1"/>
                    </a:gs>
                  </a:gsLst>
                  <a:lin ang="5400000" scaled="0"/>
                </a:gradFill>
                <a:latin typeface="+mn-lt"/>
              </a:rPr>
              <a:t>logical construct of “scopes</a:t>
            </a:r>
            <a:r>
              <a:rPr lang="en-GB" sz="2000" dirty="0" smtClean="0">
                <a:gradFill>
                  <a:gsLst>
                    <a:gs pos="1250">
                      <a:schemeClr val="tx1"/>
                    </a:gs>
                    <a:gs pos="100000">
                      <a:schemeClr val="tx1"/>
                    </a:gs>
                  </a:gsLst>
                  <a:lin ang="5400000" scaled="0"/>
                </a:gradFill>
                <a:latin typeface="+mn-lt"/>
              </a:rPr>
              <a:t>” provides partitioning</a:t>
            </a:r>
            <a:endParaRPr lang="en-GB" sz="2000" dirty="0">
              <a:gradFill>
                <a:gsLst>
                  <a:gs pos="1250">
                    <a:schemeClr val="tx1"/>
                  </a:gs>
                  <a:gs pos="100000">
                    <a:schemeClr val="tx1"/>
                  </a:gs>
                </a:gsLst>
                <a:lin ang="5400000" scaled="0"/>
              </a:gradFill>
              <a:latin typeface="+mn-lt"/>
            </a:endParaRPr>
          </a:p>
        </p:txBody>
      </p:sp>
    </p:spTree>
    <p:extLst>
      <p:ext uri="{BB962C8B-B14F-4D97-AF65-F5344CB8AC3E}">
        <p14:creationId xmlns:p14="http://schemas.microsoft.com/office/powerpoint/2010/main" val="2012183210"/>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Disaster Recovery Requirements</a:t>
            </a:r>
            <a:endParaRPr lang="en-US" dirty="0"/>
          </a:p>
        </p:txBody>
      </p:sp>
      <p:sp>
        <p:nvSpPr>
          <p:cNvPr id="3" name="Text Placeholder 2"/>
          <p:cNvSpPr>
            <a:spLocks noGrp="1"/>
          </p:cNvSpPr>
          <p:nvPr>
            <p:ph type="body" sz="quarter" idx="11"/>
          </p:nvPr>
        </p:nvSpPr>
        <p:spPr>
          <a:xfrm>
            <a:off x="274639" y="1212849"/>
            <a:ext cx="11889564" cy="4062651"/>
          </a:xfrm>
        </p:spPr>
        <p:txBody>
          <a:bodyPr/>
          <a:lstStyle/>
          <a:p>
            <a:r>
              <a:rPr lang="en-US" dirty="0" smtClean="0"/>
              <a:t>Symmetric Key</a:t>
            </a:r>
          </a:p>
          <a:p>
            <a:pPr lvl="1"/>
            <a:r>
              <a:rPr lang="en-US" dirty="0" smtClean="0"/>
              <a:t>Keep it in a safe place</a:t>
            </a:r>
          </a:p>
          <a:p>
            <a:pPr lvl="1"/>
            <a:r>
              <a:rPr lang="en-US" dirty="0" smtClean="0"/>
              <a:t>Without it you will NOT be able to restore</a:t>
            </a:r>
          </a:p>
          <a:p>
            <a:r>
              <a:rPr lang="en-US" dirty="0" smtClean="0"/>
              <a:t>Note time of “disruption”</a:t>
            </a:r>
          </a:p>
          <a:p>
            <a:pPr lvl="1"/>
            <a:r>
              <a:rPr lang="en-US" dirty="0" smtClean="0"/>
              <a:t>The approximate time is required to replay some operations</a:t>
            </a:r>
          </a:p>
          <a:p>
            <a:r>
              <a:rPr lang="en-US" dirty="0" smtClean="0"/>
              <a:t>Databases</a:t>
            </a:r>
          </a:p>
          <a:p>
            <a:pPr lvl="1"/>
            <a:r>
              <a:rPr lang="en-US" dirty="0" smtClean="0"/>
              <a:t>All Service Bus and Workflow databases, except the two Management databases, are required for a full Workflow Manager restore operation</a:t>
            </a:r>
          </a:p>
          <a:p>
            <a:pPr lvl="1"/>
            <a:endParaRPr lang="en-US" dirty="0"/>
          </a:p>
        </p:txBody>
      </p:sp>
    </p:spTree>
    <p:extLst>
      <p:ext uri="{BB962C8B-B14F-4D97-AF65-F5344CB8AC3E}">
        <p14:creationId xmlns:p14="http://schemas.microsoft.com/office/powerpoint/2010/main" val="6687742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DR Scenarios 1/2</a:t>
            </a:r>
            <a:endParaRPr lang="en-US" dirty="0"/>
          </a:p>
        </p:txBody>
      </p:sp>
      <p:sp>
        <p:nvSpPr>
          <p:cNvPr id="4" name="Text Placeholder 3"/>
          <p:cNvSpPr>
            <a:spLocks noGrp="1"/>
          </p:cNvSpPr>
          <p:nvPr>
            <p:ph type="body" sz="quarter" idx="11"/>
          </p:nvPr>
        </p:nvSpPr>
        <p:spPr>
          <a:xfrm>
            <a:off x="274639" y="1212849"/>
            <a:ext cx="11889564" cy="3447098"/>
          </a:xfrm>
        </p:spPr>
        <p:txBody>
          <a:bodyPr/>
          <a:lstStyle/>
          <a:p>
            <a:r>
              <a:rPr lang="en-US" dirty="0" smtClean="0"/>
              <a:t>Loss of one or more Workflow/Service Bus databases</a:t>
            </a:r>
          </a:p>
          <a:p>
            <a:pPr lvl="1"/>
            <a:r>
              <a:rPr lang="en-US" dirty="0" smtClean="0"/>
              <a:t>Uninstall Workflow Manager</a:t>
            </a:r>
          </a:p>
          <a:p>
            <a:pPr lvl="1"/>
            <a:r>
              <a:rPr lang="en-US" dirty="0" smtClean="0"/>
              <a:t>Reinstall Workflow Manager</a:t>
            </a:r>
          </a:p>
          <a:p>
            <a:pPr lvl="1"/>
            <a:r>
              <a:rPr lang="en-US" dirty="0" smtClean="0"/>
              <a:t>Restore Database Backups</a:t>
            </a:r>
          </a:p>
          <a:p>
            <a:pPr lvl="1"/>
            <a:r>
              <a:rPr lang="en-US" dirty="0" smtClean="0"/>
              <a:t>Use the Service Bus/Workflow Restore Process and then scale-out</a:t>
            </a:r>
          </a:p>
          <a:p>
            <a:r>
              <a:rPr lang="en-US" dirty="0" smtClean="0"/>
              <a:t>Loss of entire Workflow farm</a:t>
            </a:r>
          </a:p>
          <a:p>
            <a:pPr lvl="1"/>
            <a:r>
              <a:rPr lang="en-US" dirty="0" smtClean="0"/>
              <a:t>Restore databases</a:t>
            </a:r>
          </a:p>
          <a:p>
            <a:pPr lvl="1"/>
            <a:r>
              <a:rPr lang="en-US" dirty="0" smtClean="0"/>
              <a:t>Rebuild farm and use the Restore Process and then scale-out</a:t>
            </a:r>
          </a:p>
        </p:txBody>
      </p:sp>
    </p:spTree>
    <p:extLst>
      <p:ext uri="{BB962C8B-B14F-4D97-AF65-F5344CB8AC3E}">
        <p14:creationId xmlns:p14="http://schemas.microsoft.com/office/powerpoint/2010/main" val="15478942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500"/>
                                        <p:tgtEl>
                                          <p:spTgt spid="4">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fade">
                                      <p:cBhvr>
                                        <p:cTn id="19" dur="500"/>
                                        <p:tgtEl>
                                          <p:spTgt spid="4">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txEl>
                                              <p:pRg st="5" end="5"/>
                                            </p:txEl>
                                          </p:spTgt>
                                        </p:tgtEl>
                                        <p:attrNameLst>
                                          <p:attrName>style.visibility</p:attrName>
                                        </p:attrNameLst>
                                      </p:cBhvr>
                                      <p:to>
                                        <p:strVal val="visible"/>
                                      </p:to>
                                    </p:set>
                                    <p:animEffect transition="in" filter="fade">
                                      <p:cBhvr>
                                        <p:cTn id="24" dur="500"/>
                                        <p:tgtEl>
                                          <p:spTgt spid="4">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fade">
                                      <p:cBhvr>
                                        <p:cTn id="27" dur="500"/>
                                        <p:tgtEl>
                                          <p:spTgt spid="4">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7" end="7"/>
                                            </p:txEl>
                                          </p:spTgt>
                                        </p:tgtEl>
                                        <p:attrNameLst>
                                          <p:attrName>style.visibility</p:attrName>
                                        </p:attrNameLst>
                                      </p:cBhvr>
                                      <p:to>
                                        <p:strVal val="visible"/>
                                      </p:to>
                                    </p:set>
                                    <p:animEffect transition="in" filter="fade">
                                      <p:cBhvr>
                                        <p:cTn id="30"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DR Scenarios 2/2</a:t>
            </a:r>
            <a:endParaRPr lang="en-US" dirty="0"/>
          </a:p>
        </p:txBody>
      </p:sp>
      <p:sp>
        <p:nvSpPr>
          <p:cNvPr id="4" name="Text Placeholder 3"/>
          <p:cNvSpPr>
            <a:spLocks noGrp="1"/>
          </p:cNvSpPr>
          <p:nvPr>
            <p:ph type="body" sz="quarter" idx="11"/>
          </p:nvPr>
        </p:nvSpPr>
        <p:spPr>
          <a:xfrm>
            <a:off x="274639" y="1212849"/>
            <a:ext cx="11889564" cy="3447098"/>
          </a:xfrm>
        </p:spPr>
        <p:txBody>
          <a:bodyPr/>
          <a:lstStyle/>
          <a:p>
            <a:r>
              <a:rPr lang="en-US" dirty="0" smtClean="0"/>
              <a:t>Loss of a WF/SB server</a:t>
            </a:r>
          </a:p>
          <a:p>
            <a:pPr lvl="1"/>
            <a:r>
              <a:rPr lang="en-US" dirty="0" smtClean="0"/>
              <a:t>Install Workflow Manager on a new server</a:t>
            </a:r>
          </a:p>
          <a:p>
            <a:pPr marL="371475" lvl="1" indent="-342900">
              <a:buFontTx/>
              <a:buChar char="-"/>
            </a:pPr>
            <a:r>
              <a:rPr lang="en-US" dirty="0" smtClean="0"/>
              <a:t>Drop the Management Databases, use the Restore Process and then scale-out</a:t>
            </a:r>
          </a:p>
          <a:p>
            <a:pPr marL="371475" lvl="1" indent="-342900">
              <a:buFontTx/>
              <a:buChar char="-"/>
            </a:pPr>
            <a:r>
              <a:rPr lang="en-US" dirty="0" smtClean="0"/>
              <a:t>or</a:t>
            </a:r>
          </a:p>
          <a:p>
            <a:pPr marL="371475" lvl="1" indent="-342900">
              <a:buFontTx/>
              <a:buChar char="-"/>
            </a:pPr>
            <a:r>
              <a:rPr lang="en-US" dirty="0" smtClean="0"/>
              <a:t>Remove the old WF/SB Server and join a new one</a:t>
            </a:r>
          </a:p>
          <a:p>
            <a:r>
              <a:rPr lang="en-US" dirty="0" smtClean="0"/>
              <a:t>Loss of a Workflow Scope</a:t>
            </a:r>
          </a:p>
          <a:p>
            <a:pPr lvl="1"/>
            <a:r>
              <a:rPr lang="en-US" dirty="0" smtClean="0"/>
              <a:t>Restore Backup (do not overwrite)</a:t>
            </a:r>
          </a:p>
          <a:p>
            <a:pPr lvl="1"/>
            <a:r>
              <a:rPr lang="en-US" dirty="0" smtClean="0"/>
              <a:t>Use the </a:t>
            </a:r>
            <a:r>
              <a:rPr lang="en-US" dirty="0" smtClean="0">
                <a:latin typeface="Consolas" panose="020B0609020204030204" pitchFamily="49" charset="0"/>
                <a:cs typeface="Consolas" panose="020B0609020204030204" pitchFamily="49" charset="0"/>
              </a:rPr>
              <a:t>Restore-</a:t>
            </a:r>
            <a:r>
              <a:rPr lang="en-US" dirty="0" err="1" smtClean="0">
                <a:latin typeface="Consolas" panose="020B0609020204030204" pitchFamily="49" charset="0"/>
                <a:cs typeface="Consolas" panose="020B0609020204030204" pitchFamily="49" charset="0"/>
              </a:rPr>
              <a:t>WFScope</a:t>
            </a:r>
            <a:r>
              <a:rPr lang="en-US" dirty="0" smtClean="0"/>
              <a:t> cmdlet</a:t>
            </a:r>
            <a:endParaRPr lang="en-US" dirty="0"/>
          </a:p>
        </p:txBody>
      </p:sp>
    </p:spTree>
    <p:extLst>
      <p:ext uri="{BB962C8B-B14F-4D97-AF65-F5344CB8AC3E}">
        <p14:creationId xmlns:p14="http://schemas.microsoft.com/office/powerpoint/2010/main" val="42685577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500"/>
                                        <p:tgtEl>
                                          <p:spTgt spid="4">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fade">
                                      <p:cBhvr>
                                        <p:cTn id="19" dur="500"/>
                                        <p:tgtEl>
                                          <p:spTgt spid="4">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txEl>
                                              <p:pRg st="5" end="5"/>
                                            </p:txEl>
                                          </p:spTgt>
                                        </p:tgtEl>
                                        <p:attrNameLst>
                                          <p:attrName>style.visibility</p:attrName>
                                        </p:attrNameLst>
                                      </p:cBhvr>
                                      <p:to>
                                        <p:strVal val="visible"/>
                                      </p:to>
                                    </p:set>
                                    <p:animEffect transition="in" filter="fade">
                                      <p:cBhvr>
                                        <p:cTn id="24" dur="500"/>
                                        <p:tgtEl>
                                          <p:spTgt spid="4">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fade">
                                      <p:cBhvr>
                                        <p:cTn id="27" dur="500"/>
                                        <p:tgtEl>
                                          <p:spTgt spid="4">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7" end="7"/>
                                            </p:txEl>
                                          </p:spTgt>
                                        </p:tgtEl>
                                        <p:attrNameLst>
                                          <p:attrName>style.visibility</p:attrName>
                                        </p:attrNameLst>
                                      </p:cBhvr>
                                      <p:to>
                                        <p:strVal val="visible"/>
                                      </p:to>
                                    </p:set>
                                    <p:animEffect transition="in" filter="fade">
                                      <p:cBhvr>
                                        <p:cTn id="30"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Full Restore Process</a:t>
            </a:r>
            <a:endParaRPr lang="en-US" dirty="0"/>
          </a:p>
        </p:txBody>
      </p:sp>
      <p:sp>
        <p:nvSpPr>
          <p:cNvPr id="3" name="Text Placeholder 2"/>
          <p:cNvSpPr>
            <a:spLocks noGrp="1"/>
          </p:cNvSpPr>
          <p:nvPr>
            <p:ph type="body" sz="quarter" idx="11"/>
          </p:nvPr>
        </p:nvSpPr>
        <p:spPr>
          <a:xfrm>
            <a:off x="274639" y="1212849"/>
            <a:ext cx="11889564" cy="5139869"/>
          </a:xfrm>
        </p:spPr>
        <p:txBody>
          <a:bodyPr/>
          <a:lstStyle/>
          <a:p>
            <a:r>
              <a:rPr lang="en-US" dirty="0" smtClean="0"/>
              <a:t>Restore Service Bus Farm</a:t>
            </a:r>
          </a:p>
          <a:p>
            <a:pPr lvl="1"/>
            <a:r>
              <a:rPr lang="en-US" dirty="0" smtClean="0"/>
              <a:t>Creates new SB Management database</a:t>
            </a:r>
          </a:p>
          <a:p>
            <a:pPr lvl="1"/>
            <a:r>
              <a:rPr lang="en-US" dirty="0" smtClean="0"/>
              <a:t>Use the same ports and configuration</a:t>
            </a:r>
          </a:p>
          <a:p>
            <a:pPr lvl="1"/>
            <a:r>
              <a:rPr lang="en-US" dirty="0" smtClean="0"/>
              <a:t>Use the Install account</a:t>
            </a:r>
          </a:p>
          <a:p>
            <a:r>
              <a:rPr lang="en-US" dirty="0" smtClean="0"/>
              <a:t>Restore Service Bus Gateway</a:t>
            </a:r>
          </a:p>
          <a:p>
            <a:r>
              <a:rPr lang="en-US" dirty="0" smtClean="0"/>
              <a:t>Restore Service Bus Message Container</a:t>
            </a:r>
          </a:p>
          <a:p>
            <a:pPr lvl="1"/>
            <a:r>
              <a:rPr lang="en-US" dirty="0" smtClean="0"/>
              <a:t>Specify the Id of the container</a:t>
            </a:r>
          </a:p>
          <a:p>
            <a:r>
              <a:rPr lang="en-US" dirty="0" smtClean="0"/>
              <a:t>Add Service Bus host to machine</a:t>
            </a:r>
          </a:p>
          <a:p>
            <a:r>
              <a:rPr lang="en-US" dirty="0" smtClean="0"/>
              <a:t>Configure Service Bus Namespace</a:t>
            </a:r>
          </a:p>
          <a:p>
            <a:pPr lvl="1"/>
            <a:r>
              <a:rPr lang="en-US" dirty="0" smtClean="0"/>
              <a:t>Using the original Symmetric key	</a:t>
            </a:r>
          </a:p>
        </p:txBody>
      </p:sp>
    </p:spTree>
    <p:extLst>
      <p:ext uri="{BB962C8B-B14F-4D97-AF65-F5344CB8AC3E}">
        <p14:creationId xmlns:p14="http://schemas.microsoft.com/office/powerpoint/2010/main" val="408824212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500"/>
                                        <p:tgtEl>
                                          <p:spTgt spid="3">
                                            <p:txEl>
                                              <p:pRg st="8" end="8"/>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Full Restore Process (cont.)</a:t>
            </a:r>
            <a:endParaRPr lang="en-US" dirty="0"/>
          </a:p>
        </p:txBody>
      </p:sp>
      <p:sp>
        <p:nvSpPr>
          <p:cNvPr id="3" name="Text Placeholder 2"/>
          <p:cNvSpPr>
            <a:spLocks noGrp="1"/>
          </p:cNvSpPr>
          <p:nvPr>
            <p:ph type="body" sz="quarter" idx="11"/>
          </p:nvPr>
        </p:nvSpPr>
        <p:spPr>
          <a:xfrm>
            <a:off x="274639" y="1212849"/>
            <a:ext cx="11889564" cy="4462760"/>
          </a:xfrm>
        </p:spPr>
        <p:txBody>
          <a:bodyPr/>
          <a:lstStyle/>
          <a:p>
            <a:r>
              <a:rPr lang="en-US" dirty="0"/>
              <a:t>Restore Workflow Farm</a:t>
            </a:r>
          </a:p>
          <a:p>
            <a:pPr lvl="1"/>
            <a:r>
              <a:rPr lang="en-US" dirty="0"/>
              <a:t>Creates a new Management database</a:t>
            </a:r>
          </a:p>
          <a:p>
            <a:pPr lvl="1"/>
            <a:r>
              <a:rPr lang="en-US" dirty="0"/>
              <a:t>Specify the time </a:t>
            </a:r>
            <a:r>
              <a:rPr lang="en-US"/>
              <a:t>of disruption</a:t>
            </a:r>
            <a:r>
              <a:rPr lang="en-US" dirty="0"/>
              <a:t>,</a:t>
            </a:r>
            <a:r>
              <a:rPr lang="en-US"/>
              <a:t> used for consistency checks</a:t>
            </a:r>
            <a:endParaRPr lang="en-US" dirty="0"/>
          </a:p>
          <a:p>
            <a:pPr lvl="1"/>
            <a:r>
              <a:rPr lang="en-US" dirty="0"/>
              <a:t>Verification log (relative path) contains warnings about “suspect” inflight workflows</a:t>
            </a:r>
          </a:p>
          <a:p>
            <a:r>
              <a:rPr lang="en-US" dirty="0"/>
              <a:t>Add Workflow host to machine</a:t>
            </a:r>
          </a:p>
          <a:p>
            <a:endParaRPr lang="en-US" dirty="0"/>
          </a:p>
          <a:p>
            <a:r>
              <a:rPr lang="en-US" dirty="0"/>
              <a:t>On host 2 and 3</a:t>
            </a:r>
          </a:p>
          <a:p>
            <a:pPr lvl="1"/>
            <a:r>
              <a:rPr lang="en-US" dirty="0"/>
              <a:t>Add the Service Bus Host</a:t>
            </a:r>
          </a:p>
          <a:p>
            <a:pPr lvl="1"/>
            <a:r>
              <a:rPr lang="en-US" dirty="0"/>
              <a:t>Add the Workflow Host</a:t>
            </a:r>
          </a:p>
        </p:txBody>
      </p:sp>
    </p:spTree>
    <p:extLst>
      <p:ext uri="{BB962C8B-B14F-4D97-AF65-F5344CB8AC3E}">
        <p14:creationId xmlns:p14="http://schemas.microsoft.com/office/powerpoint/2010/main" val="134711628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500"/>
                                        <p:tgtEl>
                                          <p:spTgt spid="3">
                                            <p:txEl>
                                              <p:pRg st="7" end="7"/>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Applying Updates</a:t>
            </a:r>
            <a:endParaRPr lang="en-GB" dirty="0"/>
          </a:p>
        </p:txBody>
      </p:sp>
      <p:sp>
        <p:nvSpPr>
          <p:cNvPr id="3" name="Text Placeholder 2"/>
          <p:cNvSpPr>
            <a:spLocks noGrp="1"/>
          </p:cNvSpPr>
          <p:nvPr>
            <p:ph type="body" sz="quarter" idx="11"/>
          </p:nvPr>
        </p:nvSpPr>
        <p:spPr>
          <a:xfrm>
            <a:off x="274639" y="1212849"/>
            <a:ext cx="11889564" cy="2308324"/>
          </a:xfrm>
        </p:spPr>
        <p:txBody>
          <a:bodyPr/>
          <a:lstStyle/>
          <a:p>
            <a:r>
              <a:rPr lang="en-GB" dirty="0" smtClean="0"/>
              <a:t>Co-ordinating updates between SharePoint and Workflow Manager</a:t>
            </a:r>
          </a:p>
          <a:p>
            <a:pPr lvl="1"/>
            <a:r>
              <a:rPr lang="en-GB" dirty="0"/>
              <a:t>After applying updates, you should rerun Register-</a:t>
            </a:r>
            <a:r>
              <a:rPr lang="en-GB" dirty="0" err="1"/>
              <a:t>SPWorkflowService</a:t>
            </a:r>
            <a:r>
              <a:rPr lang="en-GB" dirty="0"/>
              <a:t> with the -Force switch. </a:t>
            </a:r>
          </a:p>
          <a:p>
            <a:pPr lvl="1"/>
            <a:r>
              <a:rPr lang="en-GB" dirty="0"/>
              <a:t>Adds a new deployment group </a:t>
            </a:r>
          </a:p>
          <a:p>
            <a:pPr lvl="1"/>
            <a:r>
              <a:rPr lang="en-GB" dirty="0"/>
              <a:t>Republishes any updated SharePoint activities (in SharePoint update) to the Workflow Manager </a:t>
            </a:r>
            <a:r>
              <a:rPr lang="en-GB" dirty="0" smtClean="0"/>
              <a:t>farm</a:t>
            </a:r>
            <a:endParaRPr lang="en-GB" dirty="0"/>
          </a:p>
        </p:txBody>
      </p:sp>
    </p:spTree>
    <p:extLst>
      <p:ext uri="{BB962C8B-B14F-4D97-AF65-F5344CB8AC3E}">
        <p14:creationId xmlns:p14="http://schemas.microsoft.com/office/powerpoint/2010/main" val="637029615"/>
      </p:ext>
    </p:extLst>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Wrap Up</a:t>
            </a:r>
            <a:endParaRPr lang="en-US" dirty="0"/>
          </a:p>
        </p:txBody>
      </p:sp>
    </p:spTree>
    <p:extLst>
      <p:ext uri="{BB962C8B-B14F-4D97-AF65-F5344CB8AC3E}">
        <p14:creationId xmlns:p14="http://schemas.microsoft.com/office/powerpoint/2010/main" val="4129932774"/>
      </p:ext>
    </p:extLst>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Objectives and Takeaways</a:t>
            </a:r>
            <a:endParaRPr lang="en-US" dirty="0"/>
          </a:p>
        </p:txBody>
      </p:sp>
      <p:sp>
        <p:nvSpPr>
          <p:cNvPr id="3" name="Text Placeholder 2"/>
          <p:cNvSpPr>
            <a:spLocks noGrp="1"/>
          </p:cNvSpPr>
          <p:nvPr>
            <p:ph type="body" sz="quarter" idx="11"/>
          </p:nvPr>
        </p:nvSpPr>
        <p:spPr>
          <a:xfrm>
            <a:off x="274639" y="1212849"/>
            <a:ext cx="11889564" cy="2646878"/>
          </a:xfrm>
        </p:spPr>
        <p:txBody>
          <a:bodyPr/>
          <a:lstStyle/>
          <a:p>
            <a:r>
              <a:rPr lang="en-US" dirty="0" smtClean="0"/>
              <a:t>Understand the Workflow Manager architecture</a:t>
            </a:r>
          </a:p>
          <a:p>
            <a:r>
              <a:rPr lang="en-US" dirty="0" smtClean="0"/>
              <a:t>Configure and Deploy Workflow Manager</a:t>
            </a:r>
          </a:p>
          <a:p>
            <a:r>
              <a:rPr lang="en-US" dirty="0" smtClean="0"/>
              <a:t>Apply appropriate business continuity strategies for Workflow Manager</a:t>
            </a:r>
            <a:endParaRPr lang="en-US" dirty="0"/>
          </a:p>
        </p:txBody>
      </p:sp>
    </p:spTree>
    <p:extLst>
      <p:ext uri="{BB962C8B-B14F-4D97-AF65-F5344CB8AC3E}">
        <p14:creationId xmlns:p14="http://schemas.microsoft.com/office/powerpoint/2010/main" val="2360594917"/>
      </p:ext>
    </p:extLst>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3244596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745586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Comparing 2010 and 2013 Workflows</a:t>
            </a:r>
            <a:endParaRPr lang="en-US" dirty="0"/>
          </a:p>
        </p:txBody>
      </p:sp>
      <p:sp>
        <p:nvSpPr>
          <p:cNvPr id="6" name="Text Placeholder 5"/>
          <p:cNvSpPr>
            <a:spLocks noGrp="1"/>
          </p:cNvSpPr>
          <p:nvPr>
            <p:ph type="body" sz="quarter" idx="11"/>
          </p:nvPr>
        </p:nvSpPr>
        <p:spPr>
          <a:xfrm>
            <a:off x="274639" y="1212849"/>
            <a:ext cx="5511550" cy="3323987"/>
          </a:xfrm>
        </p:spPr>
        <p:txBody>
          <a:bodyPr/>
          <a:lstStyle/>
          <a:p>
            <a:r>
              <a:rPr lang="en-US" dirty="0" smtClean="0"/>
              <a:t>SharePoint 2010</a:t>
            </a:r>
          </a:p>
          <a:p>
            <a:pPr lvl="1"/>
            <a:r>
              <a:rPr lang="en-US" dirty="0" smtClean="0"/>
              <a:t>Legacy approach</a:t>
            </a:r>
          </a:p>
          <a:p>
            <a:pPr lvl="1"/>
            <a:r>
              <a:rPr lang="en-US" dirty="0" smtClean="0"/>
              <a:t>Primarily for backwards compatibility (e.g. upgrade)</a:t>
            </a:r>
          </a:p>
          <a:p>
            <a:pPr lvl="1"/>
            <a:r>
              <a:rPr lang="en-US" dirty="0" smtClean="0"/>
              <a:t>Tightly coupled to SharePoint Servers</a:t>
            </a:r>
          </a:p>
          <a:p>
            <a:pPr lvl="1"/>
            <a:r>
              <a:rPr lang="en-US" dirty="0" smtClean="0"/>
              <a:t>In Process</a:t>
            </a:r>
          </a:p>
          <a:p>
            <a:pPr lvl="1"/>
            <a:r>
              <a:rPr lang="en-US" dirty="0" smtClean="0"/>
              <a:t>Declarative or custom code</a:t>
            </a:r>
          </a:p>
          <a:p>
            <a:pPr lvl="1"/>
            <a:r>
              <a:rPr lang="en-US" dirty="0" smtClean="0"/>
              <a:t>Available both in SharePoint Foundation and SharePoint Server</a:t>
            </a:r>
          </a:p>
        </p:txBody>
      </p:sp>
      <p:sp>
        <p:nvSpPr>
          <p:cNvPr id="4" name="Text Placeholder 5"/>
          <p:cNvSpPr txBox="1">
            <a:spLocks/>
          </p:cNvSpPr>
          <p:nvPr/>
        </p:nvSpPr>
        <p:spPr>
          <a:xfrm>
            <a:off x="6219421" y="1202304"/>
            <a:ext cx="5511550" cy="3724096"/>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dirty="0" smtClean="0">
                <a:gradFill>
                  <a:gsLst>
                    <a:gs pos="2920">
                      <a:srgbClr val="0072C6"/>
                    </a:gs>
                    <a:gs pos="39000">
                      <a:srgbClr val="0072C6"/>
                    </a:gs>
                  </a:gsLst>
                  <a:lin ang="5400000" scaled="0"/>
                </a:gradFill>
              </a:rPr>
              <a:t>SharePoint 2013</a:t>
            </a:r>
          </a:p>
          <a:p>
            <a:pPr lvl="1">
              <a:buClr>
                <a:srgbClr val="505050"/>
              </a:buClr>
            </a:pPr>
            <a:r>
              <a:rPr lang="en-US" dirty="0" smtClean="0">
                <a:gradFill>
                  <a:gsLst>
                    <a:gs pos="1250">
                      <a:srgbClr val="505050"/>
                    </a:gs>
                    <a:gs pos="100000">
                      <a:srgbClr val="505050"/>
                    </a:gs>
                  </a:gsLst>
                  <a:lin ang="5400000" scaled="0"/>
                </a:gradFill>
              </a:rPr>
              <a:t>Future</a:t>
            </a:r>
          </a:p>
          <a:p>
            <a:pPr lvl="1">
              <a:buClr>
                <a:srgbClr val="505050"/>
              </a:buClr>
            </a:pPr>
            <a:r>
              <a:rPr lang="en-US" dirty="0" smtClean="0">
                <a:gradFill>
                  <a:gsLst>
                    <a:gs pos="1250">
                      <a:srgbClr val="505050"/>
                    </a:gs>
                    <a:gs pos="100000">
                      <a:srgbClr val="505050"/>
                    </a:gs>
                  </a:gsLst>
                  <a:lin ang="5400000" scaled="0"/>
                </a:gradFill>
              </a:rPr>
              <a:t>Decoupled from SharePoint, and supporting other consuming platforms</a:t>
            </a:r>
          </a:p>
          <a:p>
            <a:pPr lvl="1">
              <a:buClr>
                <a:srgbClr val="505050"/>
              </a:buClr>
            </a:pPr>
            <a:r>
              <a:rPr lang="en-US" dirty="0" smtClean="0">
                <a:gradFill>
                  <a:gsLst>
                    <a:gs pos="1250">
                      <a:srgbClr val="505050"/>
                    </a:gs>
                    <a:gs pos="100000">
                      <a:srgbClr val="505050"/>
                    </a:gs>
                  </a:gsLst>
                  <a:lin ang="5400000" scaled="0"/>
                </a:gradFill>
              </a:rPr>
              <a:t>Declarative only</a:t>
            </a:r>
          </a:p>
          <a:p>
            <a:pPr lvl="1">
              <a:buClr>
                <a:srgbClr val="505050"/>
              </a:buClr>
            </a:pPr>
            <a:r>
              <a:rPr lang="en-US" dirty="0" smtClean="0">
                <a:gradFill>
                  <a:gsLst>
                    <a:gs pos="1250">
                      <a:srgbClr val="505050"/>
                    </a:gs>
                    <a:gs pos="100000">
                      <a:srgbClr val="505050"/>
                    </a:gs>
                  </a:gsLst>
                  <a:lin ang="5400000" scaled="0"/>
                </a:gradFill>
              </a:rPr>
              <a:t>On Premises or Cloud</a:t>
            </a:r>
          </a:p>
          <a:p>
            <a:pPr lvl="1">
              <a:buClr>
                <a:srgbClr val="505050"/>
              </a:buClr>
            </a:pPr>
            <a:r>
              <a:rPr lang="en-US" dirty="0" smtClean="0">
                <a:gradFill>
                  <a:gsLst>
                    <a:gs pos="1250">
                      <a:srgbClr val="505050"/>
                    </a:gs>
                    <a:gs pos="100000">
                      <a:srgbClr val="505050"/>
                    </a:gs>
                  </a:gsLst>
                  <a:lin ang="5400000" scaled="0"/>
                </a:gradFill>
              </a:rPr>
              <a:t>Consistent with .NET Framework Workflow</a:t>
            </a:r>
          </a:p>
          <a:p>
            <a:pPr lvl="1">
              <a:buClr>
                <a:srgbClr val="505050"/>
              </a:buClr>
            </a:pPr>
            <a:r>
              <a:rPr lang="en-US" dirty="0" smtClean="0">
                <a:gradFill>
                  <a:gsLst>
                    <a:gs pos="1250">
                      <a:srgbClr val="505050"/>
                    </a:gs>
                    <a:gs pos="100000">
                      <a:srgbClr val="505050"/>
                    </a:gs>
                  </a:gsLst>
                  <a:lin ang="5400000" scaled="0"/>
                </a:gradFill>
              </a:rPr>
              <a:t>Much more capable</a:t>
            </a:r>
          </a:p>
          <a:p>
            <a:pPr lvl="1">
              <a:buClr>
                <a:srgbClr val="505050"/>
              </a:buClr>
            </a:pPr>
            <a:r>
              <a:rPr lang="en-US" dirty="0" smtClean="0">
                <a:gradFill>
                  <a:gsLst>
                    <a:gs pos="1250">
                      <a:srgbClr val="505050"/>
                    </a:gs>
                    <a:gs pos="100000">
                      <a:srgbClr val="505050"/>
                    </a:gs>
                  </a:gsLst>
                  <a:lin ang="5400000" scaled="0"/>
                </a:gradFill>
              </a:rPr>
              <a:t>App friendly</a:t>
            </a:r>
          </a:p>
          <a:p>
            <a:pPr lvl="1">
              <a:buClr>
                <a:srgbClr val="505050"/>
              </a:buClr>
            </a:pPr>
            <a:r>
              <a:rPr lang="en-US" dirty="0" smtClean="0">
                <a:gradFill>
                  <a:gsLst>
                    <a:gs pos="1250">
                      <a:srgbClr val="505050"/>
                    </a:gs>
                    <a:gs pos="100000">
                      <a:srgbClr val="505050"/>
                    </a:gs>
                  </a:gsLst>
                  <a:lin ang="5400000" scaled="0"/>
                </a:gradFill>
              </a:rPr>
              <a:t>Available in SharePoint Server only</a:t>
            </a:r>
            <a:endParaRPr lang="en-US" dirty="0">
              <a:gradFill>
                <a:gsLst>
                  <a:gs pos="1250">
                    <a:srgbClr val="505050"/>
                  </a:gs>
                  <a:gs pos="100000">
                    <a:srgbClr val="505050"/>
                  </a:gs>
                </a:gsLst>
                <a:lin ang="5400000" scaled="0"/>
              </a:gradFill>
            </a:endParaRPr>
          </a:p>
        </p:txBody>
      </p:sp>
    </p:spTree>
    <p:extLst>
      <p:ext uri="{BB962C8B-B14F-4D97-AF65-F5344CB8AC3E}">
        <p14:creationId xmlns:p14="http://schemas.microsoft.com/office/powerpoint/2010/main" val="2766545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level architecture</a:t>
            </a:r>
            <a:endParaRPr lang="en-US" dirty="0"/>
          </a:p>
        </p:txBody>
      </p:sp>
    </p:spTree>
    <p:extLst>
      <p:ext uri="{BB962C8B-B14F-4D97-AF65-F5344CB8AC3E}">
        <p14:creationId xmlns:p14="http://schemas.microsoft.com/office/powerpoint/2010/main" val="1821366588"/>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Architecture Overview</a:t>
            </a:r>
            <a:endParaRPr lang="en-US" dirty="0"/>
          </a:p>
        </p:txBody>
      </p:sp>
      <p:sp>
        <p:nvSpPr>
          <p:cNvPr id="135" name="Rectangle 134"/>
          <p:cNvSpPr/>
          <p:nvPr/>
        </p:nvSpPr>
        <p:spPr>
          <a:xfrm>
            <a:off x="1866088" y="1527307"/>
            <a:ext cx="5595620" cy="4784660"/>
          </a:xfrm>
          <a:prstGeom prst="rect">
            <a:avLst/>
          </a:prstGeom>
          <a:solidFill>
            <a:schemeClr val="accent6">
              <a:lumMod val="60000"/>
              <a:lumOff val="40000"/>
            </a:schemeClr>
          </a:solidFill>
          <a:ln w="10795" cap="flat" cmpd="sng" algn="ctr">
            <a:solidFill>
              <a:srgbClr val="505050"/>
            </a:solidFill>
            <a:prstDash val="solid"/>
          </a:ln>
          <a:effectLst/>
        </p:spPr>
        <p:txBody>
          <a:bodyPr rtlCol="0" anchor="t"/>
          <a:lstStyle/>
          <a:p>
            <a:pPr algn="ctr" defTabSz="932559">
              <a:defRPr/>
            </a:pPr>
            <a:r>
              <a:rPr lang="en-US" sz="2856" kern="0" dirty="0">
                <a:solidFill>
                  <a:srgbClr val="000000"/>
                </a:solidFill>
              </a:rPr>
              <a:t>SharePoint</a:t>
            </a:r>
          </a:p>
        </p:txBody>
      </p:sp>
      <p:sp>
        <p:nvSpPr>
          <p:cNvPr id="136" name="Rectangle 135"/>
          <p:cNvSpPr/>
          <p:nvPr/>
        </p:nvSpPr>
        <p:spPr>
          <a:xfrm>
            <a:off x="3090316" y="2187111"/>
            <a:ext cx="971459" cy="520407"/>
          </a:xfrm>
          <a:prstGeom prst="rect">
            <a:avLst/>
          </a:prstGeom>
          <a:solidFill>
            <a:srgbClr val="0072C6">
              <a:shade val="80000"/>
              <a:satMod val="180000"/>
            </a:srgbClr>
          </a:solidFill>
          <a:ln w="9525" cap="flat" cmpd="sng" algn="ctr">
            <a:solidFill>
              <a:srgbClr val="0072C6"/>
            </a:solidFill>
            <a:prstDash val="solid"/>
          </a:ln>
          <a:effectLst/>
        </p:spPr>
        <p:txBody>
          <a:bodyPr rtlCol="0" anchor="ctr"/>
          <a:lstStyle/>
          <a:p>
            <a:pPr algn="ctr" defTabSz="932559">
              <a:defRPr/>
            </a:pPr>
            <a:r>
              <a:rPr lang="en-US" sz="1428" kern="0" dirty="0">
                <a:solidFill>
                  <a:srgbClr val="FFFFFF"/>
                </a:solidFill>
              </a:rPr>
              <a:t>Content</a:t>
            </a:r>
          </a:p>
        </p:txBody>
      </p:sp>
      <p:sp>
        <p:nvSpPr>
          <p:cNvPr id="137" name="Rectangle 136"/>
          <p:cNvSpPr/>
          <p:nvPr/>
        </p:nvSpPr>
        <p:spPr>
          <a:xfrm>
            <a:off x="1992473" y="2184553"/>
            <a:ext cx="971459" cy="522965"/>
          </a:xfrm>
          <a:prstGeom prst="rect">
            <a:avLst/>
          </a:prstGeom>
          <a:solidFill>
            <a:srgbClr val="0072C6">
              <a:shade val="80000"/>
              <a:satMod val="180000"/>
            </a:srgbClr>
          </a:solidFill>
          <a:ln w="9525" cap="flat" cmpd="sng" algn="ctr">
            <a:solidFill>
              <a:srgbClr val="0072C6"/>
            </a:solidFill>
            <a:prstDash val="solid"/>
          </a:ln>
          <a:effectLst/>
        </p:spPr>
        <p:txBody>
          <a:bodyPr rtlCol="0" anchor="ctr"/>
          <a:lstStyle/>
          <a:p>
            <a:pPr algn="ctr" defTabSz="932559">
              <a:defRPr/>
            </a:pPr>
            <a:r>
              <a:rPr lang="en-US" sz="1428" kern="0" dirty="0">
                <a:solidFill>
                  <a:srgbClr val="FFFFFF"/>
                </a:solidFill>
              </a:rPr>
              <a:t>Events</a:t>
            </a:r>
          </a:p>
        </p:txBody>
      </p:sp>
      <p:sp>
        <p:nvSpPr>
          <p:cNvPr id="138" name="Rectangle 137"/>
          <p:cNvSpPr/>
          <p:nvPr/>
        </p:nvSpPr>
        <p:spPr>
          <a:xfrm>
            <a:off x="5274577" y="2187111"/>
            <a:ext cx="971459" cy="520407"/>
          </a:xfrm>
          <a:prstGeom prst="rect">
            <a:avLst/>
          </a:prstGeom>
          <a:solidFill>
            <a:srgbClr val="0072C6">
              <a:shade val="80000"/>
              <a:satMod val="180000"/>
            </a:srgbClr>
          </a:solidFill>
          <a:ln w="9525" cap="flat" cmpd="sng" algn="ctr">
            <a:solidFill>
              <a:srgbClr val="0072C6"/>
            </a:solidFill>
            <a:prstDash val="solid"/>
          </a:ln>
          <a:effectLst/>
        </p:spPr>
        <p:txBody>
          <a:bodyPr rtlCol="0" anchor="ctr"/>
          <a:lstStyle/>
          <a:p>
            <a:pPr algn="ctr" defTabSz="932559">
              <a:defRPr/>
            </a:pPr>
            <a:r>
              <a:rPr lang="en-US" sz="1428" kern="0" dirty="0">
                <a:solidFill>
                  <a:srgbClr val="FFFFFF"/>
                </a:solidFill>
              </a:rPr>
              <a:t>Sharing</a:t>
            </a:r>
          </a:p>
        </p:txBody>
      </p:sp>
      <p:sp>
        <p:nvSpPr>
          <p:cNvPr id="139" name="Rectangle 138"/>
          <p:cNvSpPr/>
          <p:nvPr/>
        </p:nvSpPr>
        <p:spPr>
          <a:xfrm>
            <a:off x="4182616" y="2186618"/>
            <a:ext cx="971459" cy="520899"/>
          </a:xfrm>
          <a:prstGeom prst="rect">
            <a:avLst/>
          </a:prstGeom>
          <a:solidFill>
            <a:srgbClr val="0072C6">
              <a:shade val="80000"/>
              <a:satMod val="180000"/>
            </a:srgbClr>
          </a:solidFill>
          <a:ln w="9525" cap="flat" cmpd="sng" algn="ctr">
            <a:solidFill>
              <a:srgbClr val="0072C6"/>
            </a:solidFill>
            <a:prstDash val="solid"/>
          </a:ln>
          <a:effectLst/>
        </p:spPr>
        <p:txBody>
          <a:bodyPr rtlCol="0" anchor="ctr"/>
          <a:lstStyle/>
          <a:p>
            <a:pPr algn="ctr" defTabSz="932559">
              <a:defRPr/>
            </a:pPr>
            <a:r>
              <a:rPr lang="en-US" sz="1428" kern="0" dirty="0">
                <a:solidFill>
                  <a:srgbClr val="FFFFFF"/>
                </a:solidFill>
              </a:rPr>
              <a:t>People</a:t>
            </a:r>
          </a:p>
        </p:txBody>
      </p:sp>
      <p:sp>
        <p:nvSpPr>
          <p:cNvPr id="140" name="Rectangle 139"/>
          <p:cNvSpPr/>
          <p:nvPr/>
        </p:nvSpPr>
        <p:spPr>
          <a:xfrm>
            <a:off x="6341904" y="2176074"/>
            <a:ext cx="971459" cy="531443"/>
          </a:xfrm>
          <a:prstGeom prst="rect">
            <a:avLst/>
          </a:prstGeom>
          <a:solidFill>
            <a:srgbClr val="0072C6">
              <a:shade val="80000"/>
              <a:satMod val="180000"/>
            </a:srgbClr>
          </a:solidFill>
          <a:ln w="9525" cap="flat" cmpd="sng" algn="ctr">
            <a:solidFill>
              <a:srgbClr val="0072C6"/>
            </a:solidFill>
            <a:prstDash val="solid"/>
          </a:ln>
          <a:effectLst/>
        </p:spPr>
        <p:txBody>
          <a:bodyPr rtlCol="0" anchor="ctr"/>
          <a:lstStyle/>
          <a:p>
            <a:pPr algn="ctr" defTabSz="932559">
              <a:defRPr/>
            </a:pPr>
            <a:r>
              <a:rPr lang="en-US" sz="1428" kern="0" dirty="0">
                <a:solidFill>
                  <a:srgbClr val="FFFFFF"/>
                </a:solidFill>
              </a:rPr>
              <a:t>2010 Workflow</a:t>
            </a:r>
          </a:p>
        </p:txBody>
      </p:sp>
      <p:sp>
        <p:nvSpPr>
          <p:cNvPr id="141" name="Rectangle 140"/>
          <p:cNvSpPr/>
          <p:nvPr/>
        </p:nvSpPr>
        <p:spPr>
          <a:xfrm>
            <a:off x="2891555" y="2953244"/>
            <a:ext cx="3375640" cy="438459"/>
          </a:xfrm>
          <a:prstGeom prst="rect">
            <a:avLst/>
          </a:prstGeom>
          <a:solidFill>
            <a:srgbClr val="969696">
              <a:shade val="80000"/>
              <a:satMod val="180000"/>
            </a:srgbClr>
          </a:solidFill>
          <a:ln w="9525" cap="flat" cmpd="sng" algn="ctr">
            <a:solidFill>
              <a:srgbClr val="969696"/>
            </a:solidFill>
            <a:prstDash val="solid"/>
          </a:ln>
          <a:effectLst/>
        </p:spPr>
        <p:txBody>
          <a:bodyPr rtlCol="0" anchor="ctr" anchorCtr="0"/>
          <a:lstStyle/>
          <a:p>
            <a:pPr algn="ctr" defTabSz="932559">
              <a:defRPr/>
            </a:pPr>
            <a:r>
              <a:rPr lang="en-US" sz="1632" b="1" kern="0" dirty="0">
                <a:solidFill>
                  <a:srgbClr val="FFFFFF"/>
                </a:solidFill>
              </a:rPr>
              <a:t>_API (REST OM)</a:t>
            </a:r>
          </a:p>
        </p:txBody>
      </p:sp>
      <p:grpSp>
        <p:nvGrpSpPr>
          <p:cNvPr id="17" name="Group 16"/>
          <p:cNvGrpSpPr/>
          <p:nvPr/>
        </p:nvGrpSpPr>
        <p:grpSpPr>
          <a:xfrm>
            <a:off x="7745960" y="1855251"/>
            <a:ext cx="1196320" cy="1229844"/>
            <a:chOff x="6069903" y="1819039"/>
            <a:chExt cx="1172969" cy="1205839"/>
          </a:xfrm>
        </p:grpSpPr>
        <p:grpSp>
          <p:nvGrpSpPr>
            <p:cNvPr id="144" name="Group 143"/>
            <p:cNvGrpSpPr/>
            <p:nvPr/>
          </p:nvGrpSpPr>
          <p:grpSpPr>
            <a:xfrm>
              <a:off x="6069903" y="1819039"/>
              <a:ext cx="1172969" cy="869364"/>
              <a:chOff x="762000" y="4084319"/>
              <a:chExt cx="1234440" cy="1097280"/>
            </a:xfrm>
          </p:grpSpPr>
          <p:sp>
            <p:nvSpPr>
              <p:cNvPr id="146" name="Rectangle 145"/>
              <p:cNvSpPr/>
              <p:nvPr/>
            </p:nvSpPr>
            <p:spPr>
              <a:xfrm>
                <a:off x="762000" y="4084319"/>
                <a:ext cx="1234440" cy="1097280"/>
              </a:xfrm>
              <a:prstGeom prst="rect">
                <a:avLst/>
              </a:prstGeom>
              <a:solidFill>
                <a:srgbClr val="3BBBE3"/>
              </a:solidFill>
              <a:ln w="10795" cap="flat" cmpd="sng" algn="ctr">
                <a:solidFill>
                  <a:srgbClr val="3BBBE3"/>
                </a:solidFill>
                <a:prstDash val="solid"/>
              </a:ln>
              <a:effectLst/>
            </p:spPr>
            <p:txBody>
              <a:bodyPr rtlCol="0" anchor="t"/>
              <a:lstStyle/>
              <a:p>
                <a:pPr algn="ctr" defTabSz="932559">
                  <a:defRPr/>
                </a:pPr>
                <a:r>
                  <a:rPr lang="en-US" sz="1224" kern="0" dirty="0">
                    <a:solidFill>
                      <a:srgbClr val="FFFFFF"/>
                    </a:solidFill>
                  </a:rPr>
                  <a:t>Access Control</a:t>
                </a:r>
              </a:p>
            </p:txBody>
          </p:sp>
          <p:pic>
            <p:nvPicPr>
              <p:cNvPr id="147"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4900" y="4574186"/>
                <a:ext cx="548640" cy="548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45" name="Rectangle 144"/>
            <p:cNvSpPr/>
            <p:nvPr/>
          </p:nvSpPr>
          <p:spPr>
            <a:xfrm>
              <a:off x="6300360" y="2712805"/>
              <a:ext cx="712054" cy="312073"/>
            </a:xfrm>
            <a:prstGeom prst="rect">
              <a:avLst/>
            </a:prstGeom>
          </p:spPr>
          <p:txBody>
            <a:bodyPr wrap="none">
              <a:spAutoFit/>
            </a:bodyPr>
            <a:lstStyle/>
            <a:p>
              <a:pPr algn="ctr" defTabSz="932559">
                <a:defRPr/>
              </a:pPr>
              <a:r>
                <a:rPr lang="en-US" sz="1428" kern="0" dirty="0" err="1">
                  <a:solidFill>
                    <a:prstClr val="black"/>
                  </a:solidFill>
                </a:rPr>
                <a:t>OAuth</a:t>
              </a:r>
              <a:endParaRPr lang="en-US" sz="2040" kern="0" dirty="0">
                <a:solidFill>
                  <a:srgbClr val="000000"/>
                </a:solidFill>
              </a:endParaRPr>
            </a:p>
          </p:txBody>
        </p:sp>
      </p:grpSp>
      <p:grpSp>
        <p:nvGrpSpPr>
          <p:cNvPr id="149" name="Group 148"/>
          <p:cNvGrpSpPr/>
          <p:nvPr/>
        </p:nvGrpSpPr>
        <p:grpSpPr>
          <a:xfrm>
            <a:off x="9374067" y="3931779"/>
            <a:ext cx="1196320" cy="886671"/>
            <a:chOff x="2217420" y="4084319"/>
            <a:chExt cx="1234440" cy="1097280"/>
          </a:xfrm>
        </p:grpSpPr>
        <p:sp>
          <p:nvSpPr>
            <p:cNvPr id="150" name="Rectangle 149"/>
            <p:cNvSpPr/>
            <p:nvPr/>
          </p:nvSpPr>
          <p:spPr>
            <a:xfrm>
              <a:off x="2217420" y="4084319"/>
              <a:ext cx="1234440" cy="1097280"/>
            </a:xfrm>
            <a:prstGeom prst="rect">
              <a:avLst/>
            </a:prstGeom>
            <a:solidFill>
              <a:srgbClr val="3BBBE3"/>
            </a:solidFill>
            <a:ln w="10795" cap="flat" cmpd="sng" algn="ctr">
              <a:solidFill>
                <a:srgbClr val="3BBBE3"/>
              </a:solidFill>
              <a:prstDash val="solid"/>
            </a:ln>
            <a:effectLst/>
          </p:spPr>
          <p:txBody>
            <a:bodyPr rtlCol="0" anchor="t"/>
            <a:lstStyle/>
            <a:p>
              <a:pPr algn="ctr" defTabSz="932559">
                <a:defRPr/>
              </a:pPr>
              <a:r>
                <a:rPr lang="en-US" sz="1224" kern="0" dirty="0">
                  <a:solidFill>
                    <a:srgbClr val="FFFFFF"/>
                  </a:solidFill>
                </a:rPr>
                <a:t>Service Bus</a:t>
              </a:r>
            </a:p>
          </p:txBody>
        </p:sp>
        <p:pic>
          <p:nvPicPr>
            <p:cNvPr id="151" name="Picture 15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60320" y="4574186"/>
              <a:ext cx="548640" cy="548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52" name="Group 151"/>
          <p:cNvGrpSpPr/>
          <p:nvPr/>
        </p:nvGrpSpPr>
        <p:grpSpPr>
          <a:xfrm>
            <a:off x="9374067" y="2959207"/>
            <a:ext cx="1196320" cy="886671"/>
            <a:chOff x="3672840" y="4084320"/>
            <a:chExt cx="1234440" cy="1097280"/>
          </a:xfrm>
          <a:solidFill>
            <a:srgbClr val="3BBBE3"/>
          </a:solidFill>
        </p:grpSpPr>
        <p:sp>
          <p:nvSpPr>
            <p:cNvPr id="153" name="Rectangle 152"/>
            <p:cNvSpPr/>
            <p:nvPr/>
          </p:nvSpPr>
          <p:spPr>
            <a:xfrm>
              <a:off x="3672840" y="4084320"/>
              <a:ext cx="1234440" cy="1097280"/>
            </a:xfrm>
            <a:prstGeom prst="rect">
              <a:avLst/>
            </a:prstGeom>
            <a:grpFill/>
            <a:ln w="10795" cap="flat" cmpd="sng" algn="ctr">
              <a:solidFill>
                <a:srgbClr val="3BBBE3"/>
              </a:solidFill>
              <a:prstDash val="solid"/>
            </a:ln>
            <a:effectLst/>
          </p:spPr>
          <p:txBody>
            <a:bodyPr rtlCol="0" anchor="t"/>
            <a:lstStyle/>
            <a:p>
              <a:pPr algn="ctr" defTabSz="932559">
                <a:defRPr/>
              </a:pPr>
              <a:r>
                <a:rPr lang="en-US" sz="1224" kern="0" dirty="0">
                  <a:solidFill>
                    <a:srgbClr val="FFFFFF"/>
                  </a:solidFill>
                </a:rPr>
                <a:t>Workflow Manager</a:t>
              </a:r>
            </a:p>
          </p:txBody>
        </p:sp>
        <p:pic>
          <p:nvPicPr>
            <p:cNvPr id="154"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15740" y="4574186"/>
              <a:ext cx="548640" cy="54864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55" name="Rectangle 154"/>
          <p:cNvSpPr/>
          <p:nvPr/>
        </p:nvSpPr>
        <p:spPr>
          <a:xfrm>
            <a:off x="2903788" y="5506444"/>
            <a:ext cx="3365016" cy="458481"/>
          </a:xfrm>
          <a:prstGeom prst="rect">
            <a:avLst/>
          </a:prstGeom>
          <a:solidFill>
            <a:srgbClr val="505050">
              <a:shade val="80000"/>
              <a:satMod val="180000"/>
            </a:srgbClr>
          </a:solidFill>
          <a:ln w="9525" cap="flat" cmpd="sng" algn="ctr">
            <a:solidFill>
              <a:srgbClr val="505050"/>
            </a:solidFill>
            <a:prstDash val="solid"/>
          </a:ln>
          <a:effectLst/>
        </p:spPr>
        <p:txBody>
          <a:bodyPr rtlCol="0" anchor="ctr" anchorCtr="1"/>
          <a:lstStyle/>
          <a:p>
            <a:pPr algn="ctr" defTabSz="932559">
              <a:defRPr/>
            </a:pPr>
            <a:r>
              <a:rPr lang="en-US" sz="1326" kern="0" dirty="0">
                <a:solidFill>
                  <a:srgbClr val="FFFFFF"/>
                </a:solidFill>
              </a:rPr>
              <a:t>Workflow Service Application Proxy</a:t>
            </a:r>
          </a:p>
        </p:txBody>
      </p:sp>
      <p:grpSp>
        <p:nvGrpSpPr>
          <p:cNvPr id="19" name="Group 18"/>
          <p:cNvGrpSpPr/>
          <p:nvPr/>
        </p:nvGrpSpPr>
        <p:grpSpPr>
          <a:xfrm>
            <a:off x="2919683" y="3622452"/>
            <a:ext cx="3353435" cy="1883640"/>
            <a:chOff x="1337830" y="3551746"/>
            <a:chExt cx="3287980" cy="1846874"/>
          </a:xfrm>
        </p:grpSpPr>
        <p:sp>
          <p:nvSpPr>
            <p:cNvPr id="158" name="TextBox 115"/>
            <p:cNvSpPr txBox="1"/>
            <p:nvPr/>
          </p:nvSpPr>
          <p:spPr>
            <a:xfrm>
              <a:off x="1337830" y="3551746"/>
              <a:ext cx="3287980" cy="1846874"/>
            </a:xfrm>
            <a:prstGeom prst="rect">
              <a:avLst/>
            </a:prstGeom>
            <a:solidFill>
              <a:srgbClr val="D2D2D2">
                <a:shade val="80000"/>
                <a:satMod val="180000"/>
              </a:srgb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p:spPr>
          <p:txBody>
            <a:bodyPr wrap="square" rtlCol="0" anchor="b" anchorCtr="1">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32597">
                <a:defRPr/>
              </a:pPr>
              <a:r>
                <a:rPr lang="en-US" sz="1632" dirty="0">
                  <a:solidFill>
                    <a:srgbClr val="000000"/>
                  </a:solidFill>
                </a:rPr>
                <a:t>Workflow Services Manager</a:t>
              </a:r>
            </a:p>
          </p:txBody>
        </p:sp>
        <p:sp>
          <p:nvSpPr>
            <p:cNvPr id="159" name="Rectangle 158"/>
            <p:cNvSpPr/>
            <p:nvPr/>
          </p:nvSpPr>
          <p:spPr>
            <a:xfrm>
              <a:off x="1749448" y="3819412"/>
              <a:ext cx="1085566" cy="333570"/>
            </a:xfrm>
            <a:prstGeom prst="rect">
              <a:avLst/>
            </a:prstGeom>
            <a:solidFill>
              <a:srgbClr val="FFB900">
                <a:shade val="80000"/>
                <a:satMod val="180000"/>
              </a:srgbClr>
            </a:solidFill>
            <a:ln w="9525" cap="flat" cmpd="sng" algn="ctr">
              <a:solidFill>
                <a:srgbClr val="FFB900"/>
              </a:solidFill>
              <a:prstDash val="solid"/>
            </a:ln>
            <a:effectLst/>
          </p:spPr>
          <p:txBody>
            <a:bodyPr rtlCol="0" anchor="ctr"/>
            <a:lstStyle/>
            <a:p>
              <a:pPr algn="ctr" defTabSz="932559">
                <a:defRPr/>
              </a:pPr>
              <a:r>
                <a:rPr lang="en-US" sz="1428" kern="0" dirty="0">
                  <a:solidFill>
                    <a:srgbClr val="000000"/>
                  </a:solidFill>
                </a:rPr>
                <a:t>Instances</a:t>
              </a:r>
            </a:p>
          </p:txBody>
        </p:sp>
        <p:sp>
          <p:nvSpPr>
            <p:cNvPr id="160" name="Rectangle 159"/>
            <p:cNvSpPr/>
            <p:nvPr/>
          </p:nvSpPr>
          <p:spPr>
            <a:xfrm>
              <a:off x="3117599" y="3809098"/>
              <a:ext cx="1114082" cy="333570"/>
            </a:xfrm>
            <a:prstGeom prst="rect">
              <a:avLst/>
            </a:prstGeom>
            <a:solidFill>
              <a:srgbClr val="FFB900">
                <a:shade val="80000"/>
                <a:satMod val="180000"/>
              </a:srgbClr>
            </a:solidFill>
            <a:ln w="9525" cap="flat" cmpd="sng" algn="ctr">
              <a:solidFill>
                <a:srgbClr val="FFB900"/>
              </a:solidFill>
              <a:prstDash val="solid"/>
            </a:ln>
            <a:effectLst/>
          </p:spPr>
          <p:txBody>
            <a:bodyPr rtlCol="0" anchor="ctr"/>
            <a:lstStyle/>
            <a:p>
              <a:pPr algn="ctr" defTabSz="932559">
                <a:defRPr/>
              </a:pPr>
              <a:r>
                <a:rPr lang="en-US" sz="1428" kern="0" dirty="0">
                  <a:solidFill>
                    <a:srgbClr val="000000"/>
                  </a:solidFill>
                </a:rPr>
                <a:t>Interop</a:t>
              </a:r>
            </a:p>
          </p:txBody>
        </p:sp>
        <p:sp>
          <p:nvSpPr>
            <p:cNvPr id="161" name="Rectangle 160"/>
            <p:cNvSpPr/>
            <p:nvPr/>
          </p:nvSpPr>
          <p:spPr>
            <a:xfrm>
              <a:off x="1749448" y="4376700"/>
              <a:ext cx="1102257" cy="347700"/>
            </a:xfrm>
            <a:prstGeom prst="rect">
              <a:avLst/>
            </a:prstGeom>
            <a:solidFill>
              <a:srgbClr val="FFB900">
                <a:shade val="80000"/>
                <a:satMod val="180000"/>
              </a:srgbClr>
            </a:solidFill>
            <a:ln w="9525" cap="flat" cmpd="sng" algn="ctr">
              <a:solidFill>
                <a:srgbClr val="FFB900"/>
              </a:solidFill>
              <a:prstDash val="solid"/>
            </a:ln>
            <a:effectLst/>
          </p:spPr>
          <p:txBody>
            <a:bodyPr rtlCol="0" anchor="ctr"/>
            <a:lstStyle/>
            <a:p>
              <a:pPr algn="ctr" defTabSz="932559">
                <a:defRPr/>
              </a:pPr>
              <a:r>
                <a:rPr lang="en-US" sz="1224" kern="0" dirty="0">
                  <a:solidFill>
                    <a:srgbClr val="000000"/>
                  </a:solidFill>
                </a:rPr>
                <a:t>Deployment</a:t>
              </a:r>
              <a:endParaRPr lang="en-US" sz="1632" kern="0" dirty="0">
                <a:solidFill>
                  <a:srgbClr val="000000"/>
                </a:solidFill>
              </a:endParaRPr>
            </a:p>
          </p:txBody>
        </p:sp>
        <p:sp>
          <p:nvSpPr>
            <p:cNvPr id="162" name="Rectangle 161"/>
            <p:cNvSpPr/>
            <p:nvPr/>
          </p:nvSpPr>
          <p:spPr>
            <a:xfrm>
              <a:off x="3120423" y="4376700"/>
              <a:ext cx="1121309" cy="347700"/>
            </a:xfrm>
            <a:prstGeom prst="rect">
              <a:avLst/>
            </a:prstGeom>
            <a:solidFill>
              <a:srgbClr val="FFB900">
                <a:shade val="80000"/>
                <a:satMod val="180000"/>
              </a:srgbClr>
            </a:solidFill>
            <a:ln w="9525" cap="flat" cmpd="sng" algn="ctr">
              <a:solidFill>
                <a:srgbClr val="FFB900"/>
              </a:solidFill>
              <a:prstDash val="solid"/>
            </a:ln>
            <a:effectLst/>
          </p:spPr>
          <p:txBody>
            <a:bodyPr rtlCol="0" anchor="ctr"/>
            <a:lstStyle/>
            <a:p>
              <a:pPr algn="ctr" defTabSz="932559">
                <a:defRPr/>
              </a:pPr>
              <a:r>
                <a:rPr lang="en-US" sz="1428" kern="0" dirty="0">
                  <a:solidFill>
                    <a:srgbClr val="000000"/>
                  </a:solidFill>
                </a:rPr>
                <a:t>Messaging</a:t>
              </a:r>
            </a:p>
          </p:txBody>
        </p:sp>
      </p:grpSp>
      <p:sp>
        <p:nvSpPr>
          <p:cNvPr id="167" name="TextBox 166"/>
          <p:cNvSpPr txBox="1"/>
          <p:nvPr/>
        </p:nvSpPr>
        <p:spPr>
          <a:xfrm rot="16200000">
            <a:off x="5276821" y="4620587"/>
            <a:ext cx="2396138" cy="323975"/>
          </a:xfrm>
          <a:prstGeom prst="rect">
            <a:avLst/>
          </a:prstGeom>
          <a:solidFill>
            <a:srgbClr val="3BBBE3"/>
          </a:solidFill>
          <a:ln>
            <a:solidFill>
              <a:srgbClr val="FFFFFF"/>
            </a:solidFill>
          </a:ln>
        </p:spPr>
        <p:txBody>
          <a:bodyPr wrap="square" lIns="46630" tIns="65282" rIns="46630" bIns="65282" rtlCol="0" anchor="ctr">
            <a:spAutoFit/>
          </a:bodyPr>
          <a:lstStyle/>
          <a:p>
            <a:pPr algn="ctr" defTabSz="951304">
              <a:defRPr/>
            </a:pPr>
            <a:r>
              <a:rPr lang="en-US" sz="1224" kern="0" dirty="0">
                <a:solidFill>
                  <a:srgbClr val="FFFFFF"/>
                </a:solidFill>
              </a:rPr>
              <a:t>Workflow Client</a:t>
            </a:r>
          </a:p>
        </p:txBody>
      </p:sp>
      <p:pic>
        <p:nvPicPr>
          <p:cNvPr id="168" name="Picture 16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6200000">
            <a:off x="6340656" y="5412340"/>
            <a:ext cx="279722" cy="254483"/>
          </a:xfrm>
          <a:prstGeom prst="rect">
            <a:avLst/>
          </a:prstGeom>
          <a:solidFill>
            <a:srgbClr val="3BBBE3"/>
          </a:solidFill>
          <a:ln>
            <a:noFill/>
          </a:ln>
        </p:spPr>
      </p:pic>
      <p:cxnSp>
        <p:nvCxnSpPr>
          <p:cNvPr id="5" name="Elbow Connector 4"/>
          <p:cNvCxnSpPr>
            <a:stCxn id="137" idx="2"/>
            <a:endCxn id="158" idx="1"/>
          </p:cNvCxnSpPr>
          <p:nvPr/>
        </p:nvCxnSpPr>
        <p:spPr bwMode="auto">
          <a:xfrm rot="16200000" flipH="1">
            <a:off x="1770566" y="3415154"/>
            <a:ext cx="1856755" cy="441480"/>
          </a:xfrm>
          <a:prstGeom prst="bentConnector2">
            <a:avLst/>
          </a:prstGeom>
          <a:ln>
            <a:headEnd type="none" w="med" len="med"/>
            <a:tailEnd type="triangle"/>
          </a:ln>
        </p:spPr>
        <p:style>
          <a:lnRef idx="3">
            <a:schemeClr val="accent6"/>
          </a:lnRef>
          <a:fillRef idx="0">
            <a:schemeClr val="accent6"/>
          </a:fillRef>
          <a:effectRef idx="2">
            <a:schemeClr val="accent6"/>
          </a:effectRef>
          <a:fontRef idx="minor">
            <a:schemeClr val="tx1"/>
          </a:fontRef>
        </p:style>
      </p:cxnSp>
      <p:cxnSp>
        <p:nvCxnSpPr>
          <p:cNvPr id="169" name="Elbow Connector 168"/>
          <p:cNvCxnSpPr>
            <a:stCxn id="160" idx="0"/>
            <a:endCxn id="140" idx="2"/>
          </p:cNvCxnSpPr>
          <p:nvPr/>
        </p:nvCxnSpPr>
        <p:spPr bwMode="auto">
          <a:xfrm rot="5400000" flipH="1" flipV="1">
            <a:off x="5476618" y="2533911"/>
            <a:ext cx="1177410" cy="1524621"/>
          </a:xfrm>
          <a:prstGeom prst="bentConnector3">
            <a:avLst>
              <a:gd name="adj1" fmla="val 34158"/>
            </a:avLst>
          </a:prstGeom>
          <a:ln>
            <a:headEnd type="none" w="med" len="med"/>
            <a:tailEnd type="triangle"/>
          </a:ln>
        </p:spPr>
        <p:style>
          <a:lnRef idx="3">
            <a:schemeClr val="accent6"/>
          </a:lnRef>
          <a:fillRef idx="0">
            <a:schemeClr val="accent6"/>
          </a:fillRef>
          <a:effectRef idx="2">
            <a:schemeClr val="accent6"/>
          </a:effectRef>
          <a:fontRef idx="minor">
            <a:schemeClr val="tx1"/>
          </a:fontRef>
        </p:style>
      </p:cxnSp>
      <p:cxnSp>
        <p:nvCxnSpPr>
          <p:cNvPr id="170" name="Elbow Connector 169"/>
          <p:cNvCxnSpPr>
            <a:endCxn id="141" idx="3"/>
          </p:cNvCxnSpPr>
          <p:nvPr/>
        </p:nvCxnSpPr>
        <p:spPr bwMode="auto">
          <a:xfrm rot="10800000" flipV="1">
            <a:off x="6267194" y="3171494"/>
            <a:ext cx="3106871" cy="979"/>
          </a:xfrm>
          <a:prstGeom prst="bentConnector3">
            <a:avLst>
              <a:gd name="adj1" fmla="val 50000"/>
            </a:avLst>
          </a:prstGeom>
          <a:ln>
            <a:headEnd type="none" w="med" len="med"/>
            <a:tailEnd type="triangle"/>
          </a:ln>
        </p:spPr>
        <p:style>
          <a:lnRef idx="3">
            <a:schemeClr val="accent6"/>
          </a:lnRef>
          <a:fillRef idx="0">
            <a:schemeClr val="accent6"/>
          </a:fillRef>
          <a:effectRef idx="2">
            <a:schemeClr val="accent6"/>
          </a:effectRef>
          <a:fontRef idx="minor">
            <a:schemeClr val="tx1"/>
          </a:fontRef>
        </p:style>
      </p:cxnSp>
      <p:cxnSp>
        <p:nvCxnSpPr>
          <p:cNvPr id="171" name="Elbow Connector 170"/>
          <p:cNvCxnSpPr>
            <a:stCxn id="167" idx="2"/>
          </p:cNvCxnSpPr>
          <p:nvPr/>
        </p:nvCxnSpPr>
        <p:spPr bwMode="auto">
          <a:xfrm flipV="1">
            <a:off x="6636878" y="3550969"/>
            <a:ext cx="2737188" cy="1231607"/>
          </a:xfrm>
          <a:prstGeom prst="bentConnector3">
            <a:avLst>
              <a:gd name="adj1" fmla="val 50000"/>
            </a:avLst>
          </a:prstGeom>
          <a:ln>
            <a:headEnd type="none" w="med" len="med"/>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1819798646"/>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4800" dirty="0" smtClean="0"/>
              <a:t>Workflow Manager – Front End / Back End</a:t>
            </a:r>
            <a:endParaRPr lang="en-NZ" sz="4800" dirty="0"/>
          </a:p>
        </p:txBody>
      </p:sp>
      <p:sp>
        <p:nvSpPr>
          <p:cNvPr id="3" name="Content Placeholder 2"/>
          <p:cNvSpPr>
            <a:spLocks noGrp="1"/>
          </p:cNvSpPr>
          <p:nvPr>
            <p:ph type="body" sz="quarter" idx="11"/>
          </p:nvPr>
        </p:nvSpPr>
        <p:spPr>
          <a:xfrm>
            <a:off x="274639" y="1212849"/>
            <a:ext cx="11889564" cy="5139869"/>
          </a:xfrm>
          <a:prstGeom prst="rect">
            <a:avLst/>
          </a:prstGeom>
        </p:spPr>
        <p:txBody>
          <a:bodyPr/>
          <a:lstStyle/>
          <a:p>
            <a:pPr marL="0" indent="0">
              <a:buNone/>
            </a:pPr>
            <a:r>
              <a:rPr lang="en-NZ" dirty="0">
                <a:gradFill>
                  <a:gsLst>
                    <a:gs pos="2920">
                      <a:schemeClr val="tx2"/>
                    </a:gs>
                    <a:gs pos="39000">
                      <a:schemeClr val="tx2"/>
                    </a:gs>
                  </a:gsLst>
                  <a:lin ang="5400000" scaled="0"/>
                </a:gradFill>
              </a:rPr>
              <a:t>Logically split into Front End and Back End</a:t>
            </a:r>
          </a:p>
          <a:p>
            <a:pPr marL="0" indent="0">
              <a:buNone/>
            </a:pPr>
            <a:endParaRPr lang="en-NZ" dirty="0">
              <a:gradFill>
                <a:gsLst>
                  <a:gs pos="2920">
                    <a:schemeClr val="tx2"/>
                  </a:gs>
                  <a:gs pos="39000">
                    <a:schemeClr val="tx2"/>
                  </a:gs>
                </a:gsLst>
                <a:lin ang="5400000" scaled="0"/>
              </a:gradFill>
            </a:endParaRPr>
          </a:p>
          <a:p>
            <a:pPr marL="0" indent="0">
              <a:buNone/>
            </a:pPr>
            <a:r>
              <a:rPr lang="en-NZ" dirty="0">
                <a:gradFill>
                  <a:gsLst>
                    <a:gs pos="2920">
                      <a:schemeClr val="tx2"/>
                    </a:gs>
                    <a:gs pos="39000">
                      <a:schemeClr val="tx2"/>
                    </a:gs>
                  </a:gsLst>
                  <a:lin ang="5400000" scaled="0"/>
                </a:gradFill>
              </a:rPr>
              <a:t>Front End</a:t>
            </a:r>
          </a:p>
          <a:p>
            <a:pPr marL="342900" lvl="1" indent="0">
              <a:buNone/>
            </a:pPr>
            <a:r>
              <a:rPr lang="en-NZ" dirty="0" smtClean="0"/>
              <a:t>Resource Management Services</a:t>
            </a:r>
          </a:p>
          <a:p>
            <a:pPr marL="342900" lvl="1" indent="0">
              <a:buNone/>
            </a:pPr>
            <a:r>
              <a:rPr lang="en-NZ" dirty="0" smtClean="0"/>
              <a:t>Workflow and Activity CRUD operations</a:t>
            </a:r>
          </a:p>
          <a:p>
            <a:pPr marL="342900" lvl="1" indent="0">
              <a:buNone/>
            </a:pPr>
            <a:r>
              <a:rPr lang="en-NZ" dirty="0" smtClean="0"/>
              <a:t>Instance Management Services</a:t>
            </a:r>
          </a:p>
          <a:p>
            <a:pPr marL="342900" lvl="1" indent="0">
              <a:buNone/>
            </a:pPr>
            <a:r>
              <a:rPr lang="en-NZ" dirty="0" smtClean="0"/>
              <a:t>Instance queries</a:t>
            </a:r>
          </a:p>
          <a:p>
            <a:pPr marL="342900" lvl="1" indent="0">
              <a:buNone/>
            </a:pPr>
            <a:r>
              <a:rPr lang="en-NZ" dirty="0" smtClean="0"/>
              <a:t>Application Events and Control Messages</a:t>
            </a:r>
          </a:p>
          <a:p>
            <a:pPr marL="0" indent="0">
              <a:buNone/>
            </a:pPr>
            <a:r>
              <a:rPr lang="en-NZ" dirty="0" smtClean="0">
                <a:gradFill>
                  <a:gsLst>
                    <a:gs pos="2920">
                      <a:schemeClr val="tx2"/>
                    </a:gs>
                    <a:gs pos="39000">
                      <a:schemeClr val="tx2"/>
                    </a:gs>
                  </a:gsLst>
                  <a:lin ang="5400000" scaled="0"/>
                </a:gradFill>
              </a:rPr>
              <a:t>Back </a:t>
            </a:r>
            <a:r>
              <a:rPr lang="en-NZ" dirty="0">
                <a:gradFill>
                  <a:gsLst>
                    <a:gs pos="2920">
                      <a:schemeClr val="tx2"/>
                    </a:gs>
                    <a:gs pos="39000">
                      <a:schemeClr val="tx2"/>
                    </a:gs>
                  </a:gsLst>
                  <a:lin ang="5400000" scaled="0"/>
                </a:gradFill>
              </a:rPr>
              <a:t>End</a:t>
            </a:r>
          </a:p>
          <a:p>
            <a:pPr marL="342900" lvl="1" indent="0">
              <a:buNone/>
            </a:pPr>
            <a:r>
              <a:rPr lang="en-NZ" dirty="0" smtClean="0"/>
              <a:t>Workflow Host</a:t>
            </a:r>
          </a:p>
          <a:p>
            <a:pPr marL="342900" lvl="1" indent="0">
              <a:buNone/>
            </a:pPr>
            <a:r>
              <a:rPr lang="en-NZ" dirty="0" smtClean="0"/>
              <a:t>Service Bus</a:t>
            </a:r>
            <a:endParaRPr lang="en-NZ" dirty="0"/>
          </a:p>
        </p:txBody>
      </p:sp>
      <p:pic>
        <p:nvPicPr>
          <p:cNvPr id="4" name="Picture 3"/>
          <p:cNvPicPr>
            <a:picLocks noChangeAspect="1"/>
          </p:cNvPicPr>
          <p:nvPr/>
        </p:nvPicPr>
        <p:blipFill>
          <a:blip r:embed="rId3"/>
          <a:stretch>
            <a:fillRect/>
          </a:stretch>
        </p:blipFill>
        <p:spPr>
          <a:xfrm>
            <a:off x="6766239" y="3753015"/>
            <a:ext cx="4752082" cy="2647202"/>
          </a:xfrm>
          <a:prstGeom prst="rect">
            <a:avLst/>
          </a:prstGeom>
        </p:spPr>
      </p:pic>
      <p:sp>
        <p:nvSpPr>
          <p:cNvPr id="5" name="Rounded Rectangle 4"/>
          <p:cNvSpPr/>
          <p:nvPr/>
        </p:nvSpPr>
        <p:spPr bwMode="auto">
          <a:xfrm>
            <a:off x="10807020" y="4388587"/>
            <a:ext cx="797441" cy="797258"/>
          </a:xfrm>
          <a:prstGeom prst="roundRect">
            <a:avLst/>
          </a:prstGeom>
          <a:noFill/>
          <a:ln w="57150" cap="flat" cmpd="sng" algn="ctr">
            <a:solidFill>
              <a:srgbClr val="7030A0"/>
            </a:solidFill>
            <a:prstDash val="solid"/>
            <a:round/>
            <a:headEnd type="none" w="med" len="med"/>
            <a:tailEnd type="none" w="med" len="med"/>
          </a:ln>
          <a:effectLst>
            <a:glow rad="101600">
              <a:schemeClr val="accent2">
                <a:satMod val="175000"/>
                <a:alpha val="40000"/>
              </a:schemeClr>
            </a:glow>
            <a:outerShdw blurRad="50800" dist="38100" dir="18900000" algn="bl" rotWithShape="0">
              <a:prstClr val="black">
                <a:alpha val="40000"/>
              </a:prstClr>
            </a:outerShdw>
          </a:effectLst>
        </p:spPr>
        <p:txBody>
          <a:bodyPr vert="horz" wrap="square" lIns="186521" tIns="46630" rIns="186521" bIns="46630" numCol="1" rtlCol="0" anchor="ctr" anchorCtr="0" compatLnSpc="1">
            <a:prstTxWarp prst="textNoShape">
              <a:avLst/>
            </a:prstTxWarp>
          </a:bodyPr>
          <a:lstStyle/>
          <a:p>
            <a:pPr algn="ctr" defTabSz="932597" eaLnBrk="0" fontAlgn="base" hangingPunct="0">
              <a:spcBef>
                <a:spcPct val="0"/>
              </a:spcBef>
              <a:spcAft>
                <a:spcPct val="0"/>
              </a:spcAft>
            </a:pPr>
            <a:endParaRPr lang="en-GB" sz="1836" b="1">
              <a:solidFill>
                <a:srgbClr val="505050"/>
              </a:solidFill>
              <a:cs typeface="Segoe UI" panose="020B0502040204020203" pitchFamily="34" charset="0"/>
            </a:endParaRPr>
          </a:p>
        </p:txBody>
      </p:sp>
    </p:spTree>
    <p:extLst>
      <p:ext uri="{BB962C8B-B14F-4D97-AF65-F5344CB8AC3E}">
        <p14:creationId xmlns:p14="http://schemas.microsoft.com/office/powerpoint/2010/main" val="3090837180"/>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BD0A7012-F8ED-41FC-8134-DED10F5C70EA}" vid="{F576E035-F84A-42E4-82A5-37BE7D9FA051}"/>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6DF4DE3-89CE-4A72-BDDE-93C216C3920F}"/>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ITPro</Template>
  <TotalTime>56</TotalTime>
  <Words>3799</Words>
  <Application>Microsoft Office PowerPoint</Application>
  <PresentationFormat>Custom</PresentationFormat>
  <Paragraphs>619</Paragraphs>
  <Slides>59</Slides>
  <Notes>35</Notes>
  <HiddenSlides>1</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59</vt:i4>
      </vt:variant>
    </vt:vector>
  </HeadingPairs>
  <TitlesOfParts>
    <vt:vector size="68" baseType="lpstr">
      <vt:lpstr>Arial</vt:lpstr>
      <vt:lpstr>Calibri</vt:lpstr>
      <vt:lpstr>Consolas</vt:lpstr>
      <vt:lpstr>Segoe UI</vt:lpstr>
      <vt:lpstr>Segoe UI Light</vt:lpstr>
      <vt:lpstr>Verdana</vt:lpstr>
      <vt:lpstr>Wingdings</vt:lpstr>
      <vt:lpstr>5-30499_SPC_2014_ITPro_Template_16x9</vt:lpstr>
      <vt:lpstr>1_5-30499_SPC_2014_ITPro_Template_16x9</vt:lpstr>
      <vt:lpstr>PowerPoint Presentation</vt:lpstr>
      <vt:lpstr>Designing, deploying, and managing Workflow Manager farms</vt:lpstr>
      <vt:lpstr>Introductions</vt:lpstr>
      <vt:lpstr>PowerPoint Presentation</vt:lpstr>
      <vt:lpstr>What is Workflow Manager?</vt:lpstr>
      <vt:lpstr>Comparing 2010 and 2013 Workflows</vt:lpstr>
      <vt:lpstr>High level architecture</vt:lpstr>
      <vt:lpstr>Architecture Overview</vt:lpstr>
      <vt:lpstr>Workflow Manager – Front End / Back End</vt:lpstr>
      <vt:lpstr>Service Bus </vt:lpstr>
      <vt:lpstr>Workflow Manager Client </vt:lpstr>
      <vt:lpstr>Workflow Service Application Proxy</vt:lpstr>
      <vt:lpstr>Workflow Services Manager </vt:lpstr>
      <vt:lpstr>Messaging</vt:lpstr>
      <vt:lpstr>Topologies</vt:lpstr>
      <vt:lpstr>Topologies</vt:lpstr>
      <vt:lpstr>Topologies: co-located</vt:lpstr>
      <vt:lpstr>Topologies: Federated</vt:lpstr>
      <vt:lpstr>Topologies: ‘Distributed’</vt:lpstr>
      <vt:lpstr>Planning for performance and throughput</vt:lpstr>
      <vt:lpstr>Scaling out</vt:lpstr>
      <vt:lpstr>Installation and Configuration</vt:lpstr>
      <vt:lpstr>Hardware and Software Requirements</vt:lpstr>
      <vt:lpstr>Software Pre-requisites</vt:lpstr>
      <vt:lpstr>SQL Server Requirements</vt:lpstr>
      <vt:lpstr>Supported Languages</vt:lpstr>
      <vt:lpstr>Environment Requirements</vt:lpstr>
      <vt:lpstr>User Requirements</vt:lpstr>
      <vt:lpstr>Service Account Password Changes Workflow Manager and Service Bus</vt:lpstr>
      <vt:lpstr>SharePoint 2013 Requirements</vt:lpstr>
      <vt:lpstr>Certificates</vt:lpstr>
      <vt:lpstr>Certificates - Choices</vt:lpstr>
      <vt:lpstr>Installation</vt:lpstr>
      <vt:lpstr>Offline Install</vt:lpstr>
      <vt:lpstr>Configuration Wizard</vt:lpstr>
      <vt:lpstr>Leaving a Farm</vt:lpstr>
      <vt:lpstr>Connecting to SharePoint</vt:lpstr>
      <vt:lpstr>Validating install and configuration</vt:lpstr>
      <vt:lpstr>Demo</vt:lpstr>
      <vt:lpstr>Business Continuity Management</vt:lpstr>
      <vt:lpstr>Fault Tolerance</vt:lpstr>
      <vt:lpstr>Fault Tolerance</vt:lpstr>
      <vt:lpstr>Fault Tolerance</vt:lpstr>
      <vt:lpstr>Persistence Points</vt:lpstr>
      <vt:lpstr>High Availability</vt:lpstr>
      <vt:lpstr>Monitoring</vt:lpstr>
      <vt:lpstr>Disaster Recovery overview</vt:lpstr>
      <vt:lpstr>DR preparations – data tier</vt:lpstr>
      <vt:lpstr>DR preparations – compute tier</vt:lpstr>
      <vt:lpstr>Disaster Recovery Requirements</vt:lpstr>
      <vt:lpstr>DR Scenarios 1/2</vt:lpstr>
      <vt:lpstr>DR Scenarios 2/2</vt:lpstr>
      <vt:lpstr>Full Restore Process</vt:lpstr>
      <vt:lpstr>Full Restore Process (cont.)</vt:lpstr>
      <vt:lpstr>Applying Updates</vt:lpstr>
      <vt:lpstr>Wrap Up</vt:lpstr>
      <vt:lpstr>Session Objectives and Takeaways</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Designing, deploying, and managing Workflow Manager farms</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2</cp:revision>
  <dcterms:created xsi:type="dcterms:W3CDTF">2014-03-05T17:57:28Z</dcterms:created>
  <dcterms:modified xsi:type="dcterms:W3CDTF">2014-03-05T21:33:22Z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