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9" r:id="rId5"/>
  </p:sldMasterIdLst>
  <p:notesMasterIdLst>
    <p:notesMasterId r:id="rId49"/>
  </p:notesMasterIdLst>
  <p:handoutMasterIdLst>
    <p:handoutMasterId r:id="rId50"/>
  </p:handoutMasterIdLst>
  <p:sldIdLst>
    <p:sldId id="256" r:id="rId6"/>
    <p:sldId id="257" r:id="rId7"/>
    <p:sldId id="258" r:id="rId8"/>
    <p:sldId id="29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8" r:id="rId47"/>
    <p:sldId id="297" r:id="rId4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5232" autoAdjust="0"/>
  </p:normalViewPr>
  <p:slideViewPr>
    <p:cSldViewPr snapToObjects="1">
      <p:cViewPr varScale="1">
        <p:scale>
          <a:sx n="97" d="100"/>
          <a:sy n="97" d="100"/>
        </p:scale>
        <p:origin x="780" y="72"/>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50" d="100"/>
        <a:sy n="50"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Traffic</c:v>
                </c:pt>
              </c:strCache>
            </c:strRef>
          </c:tx>
          <c:dPt>
            <c:idx val="0"/>
            <c:bubble3D val="0"/>
            <c:spPr>
              <a:solidFill>
                <a:schemeClr val="accent1">
                  <a:alpha val="80000"/>
                </a:schemeClr>
              </a:solidFill>
            </c:spPr>
          </c:dPt>
          <c:dPt>
            <c:idx val="1"/>
            <c:bubble3D val="0"/>
            <c:spPr>
              <a:solidFill>
                <a:schemeClr val="accent5">
                  <a:alpha val="80000"/>
                </a:schemeClr>
              </a:solidFill>
            </c:spPr>
          </c:dPt>
          <c:dPt>
            <c:idx val="2"/>
            <c:bubble3D val="0"/>
            <c:spPr>
              <a:solidFill>
                <a:schemeClr val="accent6">
                  <a:alpha val="80000"/>
                </a:schemeClr>
              </a:solidFill>
            </c:spPr>
          </c:dPt>
          <c:dPt>
            <c:idx val="3"/>
            <c:bubble3D val="0"/>
            <c:spPr>
              <a:solidFill>
                <a:schemeClr val="tx2">
                  <a:alpha val="80000"/>
                </a:schemeClr>
              </a:solidFill>
            </c:spPr>
          </c:dPt>
          <c:dPt>
            <c:idx val="4"/>
            <c:bubble3D val="0"/>
            <c:spPr>
              <a:solidFill>
                <a:schemeClr val="accent4">
                  <a:alpha val="80000"/>
                </a:schemeClr>
              </a:solidFill>
            </c:spPr>
          </c:dPt>
          <c:dLbls>
            <c:dLbl>
              <c:idx val="0"/>
              <c:layout>
                <c:manualLayout>
                  <c:x val="-0.11693779315187243"/>
                  <c:y val="0.13796651195742013"/>
                </c:manualLayout>
              </c:layout>
              <c:dLblPos val="bestFit"/>
              <c:showLegendKey val="0"/>
              <c:showVal val="0"/>
              <c:showCatName val="0"/>
              <c:showSerName val="0"/>
              <c:showPercent val="1"/>
              <c:showBubbleSize val="0"/>
              <c:extLst>
                <c:ext xmlns:c15="http://schemas.microsoft.com/office/drawing/2012/chart" uri="{CE6537A1-D6FC-4f65-9D91-7224C49458BB}"/>
              </c:extLst>
            </c:dLbl>
            <c:dLbl>
              <c:idx val="1"/>
              <c:layout>
                <c:manualLayout>
                  <c:x val="-0.13631630702266681"/>
                  <c:y val="3.0526389885466715E-2"/>
                </c:manualLayout>
              </c:layout>
              <c:dLblPos val="bestFit"/>
              <c:showLegendKey val="0"/>
              <c:showVal val="0"/>
              <c:showCatName val="0"/>
              <c:showSerName val="0"/>
              <c:showPercent val="1"/>
              <c:showBubbleSize val="0"/>
              <c:extLst>
                <c:ext xmlns:c15="http://schemas.microsoft.com/office/drawing/2012/chart" uri="{CE6537A1-D6FC-4f65-9D91-7224C49458BB}"/>
              </c:extLst>
            </c:dLbl>
            <c:dLbl>
              <c:idx val="2"/>
              <c:layout>
                <c:manualLayout>
                  <c:x val="1.1474166030239047E-2"/>
                  <c:y val="-0.15824530649688007"/>
                </c:manualLayout>
              </c:layout>
              <c:dLblPos val="bestFit"/>
              <c:showLegendKey val="0"/>
              <c:showVal val="0"/>
              <c:showCatName val="0"/>
              <c:showSerName val="0"/>
              <c:showPercent val="1"/>
              <c:showBubbleSize val="0"/>
              <c:extLst>
                <c:ext xmlns:c15="http://schemas.microsoft.com/office/drawing/2012/chart" uri="{CE6537A1-D6FC-4f65-9D91-7224C49458BB}"/>
              </c:extLst>
            </c:dLbl>
            <c:dLbl>
              <c:idx val="3"/>
              <c:layout>
                <c:manualLayout>
                  <c:x val="0.15303571814825354"/>
                  <c:y val="7.3883277777273187E-2"/>
                </c:manualLayout>
              </c:layout>
              <c:dLblPos val="bestFit"/>
              <c:showLegendKey val="0"/>
              <c:showVal val="0"/>
              <c:showCatName val="0"/>
              <c:showSerName val="0"/>
              <c:showPercent val="1"/>
              <c:showBubbleSize val="0"/>
              <c:extLst>
                <c:ext xmlns:c15="http://schemas.microsoft.com/office/drawing/2012/chart" uri="{CE6537A1-D6FC-4f65-9D91-7224C49458BB}"/>
              </c:extLst>
            </c:dLbl>
            <c:dLbl>
              <c:idx val="4"/>
              <c:layout>
                <c:manualLayout>
                  <c:x val="0.10550422538023431"/>
                  <c:y val="0.17081717363463791"/>
                </c:manualLayout>
              </c:layout>
              <c:dLblPos val="bestFit"/>
              <c:showLegendKey val="0"/>
              <c:showVal val="0"/>
              <c:showCatName val="0"/>
              <c:showSerName val="0"/>
              <c:showPercent val="1"/>
              <c:showBubbleSize val="0"/>
              <c:extLst>
                <c:ext xmlns:c15="http://schemas.microsoft.com/office/drawing/2012/chart" uri="{CE6537A1-D6FC-4f65-9D91-7224C49458BB}"/>
              </c:extLst>
            </c:dLbl>
            <c:spPr>
              <a:noFill/>
              <a:ln>
                <a:noFill/>
              </a:ln>
              <a:effectLst/>
            </c:spPr>
            <c:txPr>
              <a:bodyPr rot="0" vert="horz" anchor="ctr" anchorCtr="0"/>
              <a:lstStyle/>
              <a:p>
                <a:pPr>
                  <a:defRPr sz="2400" b="1">
                    <a:solidFill>
                      <a:srgbClr val="FFFFFF"/>
                    </a:solidFill>
                  </a:defRPr>
                </a:pPr>
                <a:endParaRPr lang="en-US"/>
              </a:p>
            </c:txPr>
            <c:dLblPos val="bestFit"/>
            <c:showLegendKey val="0"/>
            <c:showVal val="0"/>
            <c:showCatName val="0"/>
            <c:showSerName val="0"/>
            <c:showPercent val="1"/>
            <c:showBubbleSize val="0"/>
            <c:showLeaderLines val="1"/>
            <c:extLst>
              <c:ext xmlns:c15="http://schemas.microsoft.com/office/drawing/2012/chart" uri="{CE6537A1-D6FC-4f65-9D91-7224C49458BB}"/>
            </c:extLst>
          </c:dLbls>
          <c:cat>
            <c:strRef>
              <c:f>Sheet1!$A$2:$A$6</c:f>
              <c:strCache>
                <c:ptCount val="5"/>
                <c:pt idx="0">
                  <c:v>North America</c:v>
                </c:pt>
                <c:pt idx="1">
                  <c:v>LATAM</c:v>
                </c:pt>
                <c:pt idx="2">
                  <c:v>EMEA</c:v>
                </c:pt>
                <c:pt idx="3">
                  <c:v>China</c:v>
                </c:pt>
                <c:pt idx="4">
                  <c:v>APJ</c:v>
                </c:pt>
              </c:strCache>
            </c:strRef>
          </c:cat>
          <c:val>
            <c:numRef>
              <c:f>Sheet1!$B$2:$B$6</c:f>
              <c:numCache>
                <c:formatCode>0%</c:formatCode>
                <c:ptCount val="5"/>
                <c:pt idx="0">
                  <c:v>0.193</c:v>
                </c:pt>
                <c:pt idx="1">
                  <c:v>6.6000000000000003E-2</c:v>
                </c:pt>
                <c:pt idx="2">
                  <c:v>0.48399999999999999</c:v>
                </c:pt>
                <c:pt idx="3">
                  <c:v>0.123</c:v>
                </c:pt>
                <c:pt idx="4">
                  <c:v>0.13500000000000001</c:v>
                </c:pt>
              </c:numCache>
            </c:numRef>
          </c:val>
        </c:ser>
        <c:dLbls>
          <c:showLegendKey val="0"/>
          <c:showVal val="0"/>
          <c:showCatName val="0"/>
          <c:showSerName val="0"/>
          <c:showPercent val="0"/>
          <c:showBubbleSize val="0"/>
          <c:showLeaderLines val="1"/>
        </c:dLbls>
        <c:firstSliceAng val="0"/>
      </c:pieChart>
    </c:plotArea>
    <c:legend>
      <c:legendPos val="b"/>
      <c:overlay val="0"/>
      <c:txPr>
        <a:bodyPr/>
        <a:lstStyle/>
        <a:p>
          <a:pPr>
            <a:defRPr sz="2200"/>
          </a:pPr>
          <a:endParaRPr lang="en-US"/>
        </a:p>
      </c:txPr>
    </c:legend>
    <c:plotVisOnly val="1"/>
    <c:dispBlanksAs val="gap"/>
    <c:showDLblsOverMax val="0"/>
  </c:chart>
  <c:spPr>
    <a:noFill/>
  </c:spPr>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07999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64218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18707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259346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73665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882057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459478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92890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908003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81202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47552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6A1D164-B33D-4403-8B09-EB3C0309BC7D}"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013967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F58FA693-B166-436D-9B9C-02726D1BE385}"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588690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3F938CB1-DBAF-4074-B400-994678688B52}"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37296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263370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3F938CB1-DBAF-4074-B400-994678688B52}"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636930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18260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107956"/>
            <a:endParaRPr lang="en-US" dirty="0"/>
          </a:p>
        </p:txBody>
      </p:sp>
      <p:sp>
        <p:nvSpPr>
          <p:cNvPr id="6" name="Date Placeholder 5"/>
          <p:cNvSpPr>
            <a:spLocks noGrp="1"/>
          </p:cNvSpPr>
          <p:nvPr>
            <p:ph type="dt" idx="12"/>
          </p:nvPr>
        </p:nvSpPr>
        <p:spPr/>
        <p:txBody>
          <a:bodyPr/>
          <a:lstStyle/>
          <a:p>
            <a:fld id="{AD64E295-B0F6-4ECD-B1C6-8C8E21D2FE13}"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227632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3F938CB1-DBAF-4074-B400-994678688B52}"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445719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30</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057578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483653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60546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B192D058-1985-4467-845A-1C29607F2B7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578260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24563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3F938CB1-DBAF-4074-B400-994678688B52}"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577393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35</a:t>
            </a:fld>
            <a:endParaRPr lang="en-US" dirty="0"/>
          </a:p>
        </p:txBody>
      </p:sp>
    </p:spTree>
    <p:extLst>
      <p:ext uri="{BB962C8B-B14F-4D97-AF65-F5344CB8AC3E}">
        <p14:creationId xmlns:p14="http://schemas.microsoft.com/office/powerpoint/2010/main" val="1810491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893733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698072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041806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40</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651898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270780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42</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792892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229479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3999971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2102594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96618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95910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61834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D64E295-B0F6-4ECD-B1C6-8C8E21D2FE1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540826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3731516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2823" y="312812"/>
            <a:ext cx="10446639" cy="483788"/>
          </a:xfrm>
        </p:spPr>
        <p:txBody>
          <a:bodyPr/>
          <a:lstStyle>
            <a:lvl1pPr>
              <a:defRPr baseline="0">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73186" y="1408618"/>
            <a:ext cx="11690287" cy="1551194"/>
          </a:xfr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rgbClr val="000000"/>
                </a:solidFill>
              </a:defRPr>
            </a:lvl3pPr>
          </a:lstStyle>
          <a:p>
            <a:pPr lvl="0"/>
            <a:r>
              <a:rPr lang="en-US" smtClean="0"/>
              <a:t>Click to edit Master text styles</a:t>
            </a:r>
          </a:p>
          <a:p>
            <a:pPr lvl="1"/>
            <a:r>
              <a:rPr lang="en-US" smtClean="0"/>
              <a:t>Second level</a:t>
            </a:r>
          </a:p>
          <a:p>
            <a:pPr lvl="2"/>
            <a:r>
              <a:rPr lang="en-US" smtClean="0"/>
              <a:t>Third level</a:t>
            </a:r>
          </a:p>
        </p:txBody>
      </p:sp>
      <p:sp>
        <p:nvSpPr>
          <p:cNvPr id="5" name="Text Placeholder 8"/>
          <p:cNvSpPr>
            <a:spLocks noGrp="1"/>
          </p:cNvSpPr>
          <p:nvPr>
            <p:ph type="body" sz="quarter" idx="10"/>
          </p:nvPr>
        </p:nvSpPr>
        <p:spPr>
          <a:xfrm>
            <a:off x="373187" y="767454"/>
            <a:ext cx="10446639" cy="291439"/>
          </a:xfrm>
        </p:spPr>
        <p:txBody>
          <a:bodyPr tIns="0" bIns="0">
            <a:noAutofit/>
          </a:bodyPr>
          <a:lstStyle>
            <a:lvl1pPr marL="0" indent="0" algn="l" defTabSz="932597" rtl="0" eaLnBrk="1" latinLnBrk="0" hangingPunct="1">
              <a:spcBef>
                <a:spcPct val="0"/>
              </a:spcBef>
              <a:buNone/>
              <a:defRPr lang="en-US" sz="1836" strike="noStrike" kern="1200" cap="all" baseline="0" dirty="0" smtClean="0">
                <a:solidFill>
                  <a:schemeClr val="tx1"/>
                </a:solidFill>
                <a:latin typeface="Calibri" pitchFamily="34" charset="0"/>
                <a:ea typeface="+mj-ea"/>
                <a:cs typeface="+mj-cs"/>
              </a:defRPr>
            </a:lvl1pPr>
            <a:lvl2pPr marL="374982" indent="0" algn="l" defTabSz="932597" rtl="0" eaLnBrk="1" latinLnBrk="0" hangingPunct="1">
              <a:spcBef>
                <a:spcPct val="0"/>
              </a:spcBef>
              <a:buNone/>
              <a:defRPr lang="en-US" sz="2448" strike="noStrike" kern="1200" cap="all" baseline="0" dirty="0" smtClean="0">
                <a:solidFill>
                  <a:schemeClr val="tx1"/>
                </a:solidFill>
                <a:latin typeface="Calibri" pitchFamily="34" charset="0"/>
                <a:ea typeface="+mj-ea"/>
                <a:cs typeface="+mj-cs"/>
              </a:defRPr>
            </a:lvl2pPr>
            <a:lvl3pPr marL="760973" indent="0" algn="l" defTabSz="932597" rtl="0" eaLnBrk="1" latinLnBrk="0" hangingPunct="1">
              <a:spcBef>
                <a:spcPct val="0"/>
              </a:spcBef>
              <a:buNone/>
              <a:defRPr lang="en-US" sz="2448" strike="noStrike" kern="1200" cap="all" baseline="0" dirty="0" smtClean="0">
                <a:solidFill>
                  <a:schemeClr val="tx1"/>
                </a:solidFill>
                <a:latin typeface="Calibri" pitchFamily="34" charset="0"/>
                <a:ea typeface="+mj-ea"/>
                <a:cs typeface="+mj-cs"/>
              </a:defRPr>
            </a:lvl3pPr>
            <a:lvl4pPr marL="1212376" indent="0" algn="l" defTabSz="932597" rtl="0" eaLnBrk="1" latinLnBrk="0" hangingPunct="1">
              <a:spcBef>
                <a:spcPct val="0"/>
              </a:spcBef>
              <a:buNone/>
              <a:defRPr lang="en-US" sz="2448" strike="noStrike" kern="1200" cap="all" baseline="0" dirty="0" smtClean="0">
                <a:solidFill>
                  <a:schemeClr val="tx1"/>
                </a:solidFill>
                <a:latin typeface="Calibri" pitchFamily="34" charset="0"/>
                <a:ea typeface="+mj-ea"/>
                <a:cs typeface="+mj-cs"/>
              </a:defRPr>
            </a:lvl4pPr>
            <a:lvl5pPr marL="1510806" indent="0" algn="l" defTabSz="932597" rtl="0" eaLnBrk="1" latinLnBrk="0" hangingPunct="1">
              <a:spcBef>
                <a:spcPct val="0"/>
              </a:spcBef>
              <a:buNone/>
              <a:defRPr lang="en-US" sz="2448" strike="noStrike" kern="1200" cap="all" baseline="0" dirty="0">
                <a:solidFill>
                  <a:schemeClr val="tx1"/>
                </a:solidFill>
                <a:latin typeface="Calibri" pitchFamily="34" charset="0"/>
                <a:ea typeface="+mj-ea"/>
                <a:cs typeface="+mj-cs"/>
              </a:defRPr>
            </a:lvl5pPr>
          </a:lstStyle>
          <a:p>
            <a:pPr lvl="0"/>
            <a:r>
              <a:rPr lang="en-US" smtClean="0"/>
              <a:t>Click to edit Master text styles</a:t>
            </a:r>
          </a:p>
        </p:txBody>
      </p:sp>
    </p:spTree>
    <p:extLst>
      <p:ext uri="{BB962C8B-B14F-4D97-AF65-F5344CB8AC3E}">
        <p14:creationId xmlns:p14="http://schemas.microsoft.com/office/powerpoint/2010/main" val="3684365789"/>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29892698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1114384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133367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81046093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4648507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91289391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8803456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00581591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1011145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4214795"/>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71677317"/>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12512015"/>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52773953"/>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9463373"/>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48267263"/>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9925589"/>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04746657"/>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398428639"/>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695342303"/>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8280649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845159507"/>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63390327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871171324"/>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8108404"/>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869417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95687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82474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6825557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2823" y="312812"/>
            <a:ext cx="10446639" cy="483788"/>
          </a:xfrm>
        </p:spPr>
        <p:txBody>
          <a:bodyPr/>
          <a:lstStyle>
            <a:lvl1pPr>
              <a:defRPr baseline="0">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73186" y="1408618"/>
            <a:ext cx="11690287" cy="1551194"/>
          </a:xfr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rgbClr val="000000"/>
                </a:solidFill>
              </a:defRPr>
            </a:lvl3pPr>
          </a:lstStyle>
          <a:p>
            <a:pPr lvl="0"/>
            <a:r>
              <a:rPr lang="en-US" smtClean="0"/>
              <a:t>Click to edit Master text styles</a:t>
            </a:r>
          </a:p>
          <a:p>
            <a:pPr lvl="1"/>
            <a:r>
              <a:rPr lang="en-US" smtClean="0"/>
              <a:t>Second level</a:t>
            </a:r>
          </a:p>
          <a:p>
            <a:pPr lvl="2"/>
            <a:r>
              <a:rPr lang="en-US" smtClean="0"/>
              <a:t>Third level</a:t>
            </a:r>
          </a:p>
        </p:txBody>
      </p:sp>
      <p:sp>
        <p:nvSpPr>
          <p:cNvPr id="5" name="Text Placeholder 8"/>
          <p:cNvSpPr>
            <a:spLocks noGrp="1"/>
          </p:cNvSpPr>
          <p:nvPr>
            <p:ph type="body" sz="quarter" idx="10"/>
          </p:nvPr>
        </p:nvSpPr>
        <p:spPr>
          <a:xfrm>
            <a:off x="373187" y="767454"/>
            <a:ext cx="10446639" cy="291439"/>
          </a:xfrm>
        </p:spPr>
        <p:txBody>
          <a:bodyPr tIns="0" bIns="0">
            <a:noAutofit/>
          </a:bodyPr>
          <a:lstStyle>
            <a:lvl1pPr marL="0" indent="0" algn="l" defTabSz="932597" rtl="0" eaLnBrk="1" latinLnBrk="0" hangingPunct="1">
              <a:spcBef>
                <a:spcPct val="0"/>
              </a:spcBef>
              <a:buNone/>
              <a:defRPr lang="en-US" sz="1836" strike="noStrike" kern="1200" cap="all" baseline="0" dirty="0" smtClean="0">
                <a:solidFill>
                  <a:schemeClr val="tx1"/>
                </a:solidFill>
                <a:latin typeface="Calibri" pitchFamily="34" charset="0"/>
                <a:ea typeface="+mj-ea"/>
                <a:cs typeface="+mj-cs"/>
              </a:defRPr>
            </a:lvl1pPr>
            <a:lvl2pPr marL="374982" indent="0" algn="l" defTabSz="932597" rtl="0" eaLnBrk="1" latinLnBrk="0" hangingPunct="1">
              <a:spcBef>
                <a:spcPct val="0"/>
              </a:spcBef>
              <a:buNone/>
              <a:defRPr lang="en-US" sz="2448" strike="noStrike" kern="1200" cap="all" baseline="0" dirty="0" smtClean="0">
                <a:solidFill>
                  <a:schemeClr val="tx1"/>
                </a:solidFill>
                <a:latin typeface="Calibri" pitchFamily="34" charset="0"/>
                <a:ea typeface="+mj-ea"/>
                <a:cs typeface="+mj-cs"/>
              </a:defRPr>
            </a:lvl2pPr>
            <a:lvl3pPr marL="760973" indent="0" algn="l" defTabSz="932597" rtl="0" eaLnBrk="1" latinLnBrk="0" hangingPunct="1">
              <a:spcBef>
                <a:spcPct val="0"/>
              </a:spcBef>
              <a:buNone/>
              <a:defRPr lang="en-US" sz="2448" strike="noStrike" kern="1200" cap="all" baseline="0" dirty="0" smtClean="0">
                <a:solidFill>
                  <a:schemeClr val="tx1"/>
                </a:solidFill>
                <a:latin typeface="Calibri" pitchFamily="34" charset="0"/>
                <a:ea typeface="+mj-ea"/>
                <a:cs typeface="+mj-cs"/>
              </a:defRPr>
            </a:lvl3pPr>
            <a:lvl4pPr marL="1212376" indent="0" algn="l" defTabSz="932597" rtl="0" eaLnBrk="1" latinLnBrk="0" hangingPunct="1">
              <a:spcBef>
                <a:spcPct val="0"/>
              </a:spcBef>
              <a:buNone/>
              <a:defRPr lang="en-US" sz="2448" strike="noStrike" kern="1200" cap="all" baseline="0" dirty="0" smtClean="0">
                <a:solidFill>
                  <a:schemeClr val="tx1"/>
                </a:solidFill>
                <a:latin typeface="Calibri" pitchFamily="34" charset="0"/>
                <a:ea typeface="+mj-ea"/>
                <a:cs typeface="+mj-cs"/>
              </a:defRPr>
            </a:lvl4pPr>
            <a:lvl5pPr marL="1510806" indent="0" algn="l" defTabSz="932597" rtl="0" eaLnBrk="1" latinLnBrk="0" hangingPunct="1">
              <a:spcBef>
                <a:spcPct val="0"/>
              </a:spcBef>
              <a:buNone/>
              <a:defRPr lang="en-US" sz="2448" strike="noStrike" kern="1200" cap="all" baseline="0" dirty="0">
                <a:solidFill>
                  <a:schemeClr val="tx1"/>
                </a:solidFill>
                <a:latin typeface="Calibri" pitchFamily="34" charset="0"/>
                <a:ea typeface="+mj-ea"/>
                <a:cs typeface="+mj-cs"/>
              </a:defRPr>
            </a:lvl5pPr>
          </a:lstStyle>
          <a:p>
            <a:pPr lvl="0"/>
            <a:r>
              <a:rPr lang="en-US" smtClean="0"/>
              <a:t>Click to edit Master text styles</a:t>
            </a:r>
          </a:p>
        </p:txBody>
      </p:sp>
    </p:spTree>
    <p:extLst>
      <p:ext uri="{BB962C8B-B14F-4D97-AF65-F5344CB8AC3E}">
        <p14:creationId xmlns:p14="http://schemas.microsoft.com/office/powerpoint/2010/main" val="209993112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slideLayout" Target="../slideLayouts/slideLayout59.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image" Target="../media/image1.png"/><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 id="2147484218"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411915370"/>
      </p:ext>
    </p:extLst>
  </p:cSld>
  <p:clrMap bg1="lt1" tx1="dk1" bg2="lt2" tx2="dk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1" r:id="rId12"/>
    <p:sldLayoutId id="2147484232" r:id="rId13"/>
    <p:sldLayoutId id="2147484233" r:id="rId14"/>
    <p:sldLayoutId id="2147484234" r:id="rId15"/>
    <p:sldLayoutId id="2147484235" r:id="rId16"/>
    <p:sldLayoutId id="2147484236" r:id="rId17"/>
    <p:sldLayoutId id="2147484237" r:id="rId18"/>
    <p:sldLayoutId id="2147484238" r:id="rId19"/>
    <p:sldLayoutId id="2147484239" r:id="rId20"/>
    <p:sldLayoutId id="2147484240" r:id="rId21"/>
    <p:sldLayoutId id="2147484241" r:id="rId22"/>
    <p:sldLayoutId id="2147484242" r:id="rId23"/>
    <p:sldLayoutId id="2147484243" r:id="rId24"/>
    <p:sldLayoutId id="2147484244" r:id="rId25"/>
    <p:sldLayoutId id="2147484245" r:id="rId26"/>
    <p:sldLayoutId id="2147484246" r:id="rId27"/>
    <p:sldLayoutId id="2147484247" r:id="rId28"/>
    <p:sldLayoutId id="2147484248"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7.xml"/><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7.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1.xml"/><Relationship Id="rId1" Type="http://schemas.openxmlformats.org/officeDocument/2006/relationships/slideLayout" Target="../slideLayouts/slideLayout17.xml"/><Relationship Id="rId4" Type="http://schemas.openxmlformats.org/officeDocument/2006/relationships/image" Target="../media/image21.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hyperlink" Target="http://support.microsoft.com/kb/970612" TargetMode="External"/><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hyperlink" Target="http://technet.microsoft.com/en-us/library/jj715261.aspx" TargetMode="External"/><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hyperlink" Target="http://technet.microsoft.com/en-us/library/jj841106.aspx"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9.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9.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8.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0.xml"/><Relationship Id="rId5" Type="http://schemas.openxmlformats.org/officeDocument/2006/relationships/chart" Target="../charts/chart1.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106626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a:t>
            </a:r>
            <a:endParaRPr lang="en-US" dirty="0"/>
          </a:p>
        </p:txBody>
      </p:sp>
    </p:spTree>
    <p:extLst>
      <p:ext uri="{BB962C8B-B14F-4D97-AF65-F5344CB8AC3E}">
        <p14:creationId xmlns:p14="http://schemas.microsoft.com/office/powerpoint/2010/main" val="308540612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Used and What We Didn’t </a:t>
            </a:r>
            <a:br>
              <a:rPr lang="en-US" dirty="0" smtClean="0"/>
            </a:br>
            <a:endParaRPr lang="en-US" sz="1800" dirty="0"/>
          </a:p>
        </p:txBody>
      </p:sp>
      <p:graphicFrame>
        <p:nvGraphicFramePr>
          <p:cNvPr id="6" name="Table 2"/>
          <p:cNvGraphicFramePr>
            <a:graphicFrameLocks noGrp="1"/>
          </p:cNvGraphicFramePr>
          <p:nvPr>
            <p:extLst/>
          </p:nvPr>
        </p:nvGraphicFramePr>
        <p:xfrm>
          <a:off x="274637" y="1211262"/>
          <a:ext cx="11887200" cy="5135880"/>
        </p:xfrm>
        <a:graphic>
          <a:graphicData uri="http://schemas.openxmlformats.org/drawingml/2006/table">
            <a:tbl>
              <a:tblPr>
                <a:tableStyleId>{F5AB1C69-6EDB-4FF4-983F-18BD219EF322}</a:tableStyleId>
              </a:tblPr>
              <a:tblGrid>
                <a:gridCol w="2819400"/>
                <a:gridCol w="9067800"/>
              </a:tblGrid>
              <a:tr h="2514600">
                <a:tc>
                  <a:txBody>
                    <a:bodyPr/>
                    <a:lstStyle/>
                    <a:p>
                      <a:pPr defTabSz="932472" fontAlgn="base">
                        <a:lnSpc>
                          <a:spcPct val="90000"/>
                        </a:lnSpc>
                        <a:spcBef>
                          <a:spcPct val="0"/>
                        </a:spcBef>
                        <a:spcAft>
                          <a:spcPct val="0"/>
                        </a:spcAft>
                      </a:pPr>
                      <a:r>
                        <a:rPr lang="en-US" sz="3200" b="1" kern="1200" dirty="0" smtClean="0">
                          <a:solidFill>
                            <a:schemeClr val="bg1"/>
                          </a:solidFill>
                          <a:latin typeface="+mj-lt"/>
                          <a:ea typeface="+mn-ea"/>
                          <a:cs typeface="+mn-cs"/>
                        </a:rPr>
                        <a:t>Used</a:t>
                      </a:r>
                      <a:endParaRPr lang="en-US" sz="3200" b="1" kern="1200" dirty="0" smtClean="0">
                        <a:solidFill>
                          <a:schemeClr val="bg1"/>
                        </a:solidFill>
                        <a:latin typeface="+mj-lt"/>
                        <a:ea typeface="Segoe UI" pitchFamily="34" charset="0"/>
                        <a:cs typeface="Segoe UI" pitchFamily="34" charset="0"/>
                      </a:endParaRPr>
                    </a:p>
                  </a:txBody>
                  <a:tcPr marL="182880" marR="182880" marT="91440" marB="91440">
                    <a:lnB w="12700" cap="flat" cmpd="sng" algn="ctr">
                      <a:solidFill>
                        <a:schemeClr val="bg1"/>
                      </a:solidFill>
                      <a:prstDash val="solid"/>
                      <a:round/>
                      <a:headEnd type="none" w="med" len="med"/>
                      <a:tailEnd type="none" w="med" len="med"/>
                    </a:lnB>
                    <a:solidFill>
                      <a:srgbClr val="008849"/>
                    </a:solidFill>
                  </a:tcPr>
                </a:tc>
                <a:tc>
                  <a:txBody>
                    <a:bodyPr/>
                    <a:lstStyle/>
                    <a:p>
                      <a:pPr algn="l">
                        <a:spcAft>
                          <a:spcPts val="600"/>
                        </a:spcAft>
                      </a:pPr>
                      <a:r>
                        <a:rPr lang="en-US" sz="2800" b="0" dirty="0" smtClean="0">
                          <a:solidFill>
                            <a:schemeClr val="tx1"/>
                          </a:solidFill>
                        </a:rPr>
                        <a:t>Managed</a:t>
                      </a:r>
                      <a:r>
                        <a:rPr lang="en-US" sz="2800" b="0" baseline="0" dirty="0" smtClean="0">
                          <a:solidFill>
                            <a:schemeClr val="tx1"/>
                          </a:solidFill>
                        </a:rPr>
                        <a:t> Navigation</a:t>
                      </a:r>
                      <a:endParaRPr lang="en-US" sz="2800" b="0" dirty="0" smtClean="0">
                        <a:solidFill>
                          <a:schemeClr val="tx1"/>
                        </a:solidFill>
                      </a:endParaRPr>
                    </a:p>
                    <a:p>
                      <a:pPr marL="0" marR="0" indent="0" algn="l" defTabSz="932742" rtl="0" eaLnBrk="1" fontAlgn="auto" latinLnBrk="0" hangingPunct="1">
                        <a:lnSpc>
                          <a:spcPct val="100000"/>
                        </a:lnSpc>
                        <a:spcBef>
                          <a:spcPts val="0"/>
                        </a:spcBef>
                        <a:spcAft>
                          <a:spcPts val="600"/>
                        </a:spcAft>
                        <a:buClrTx/>
                        <a:buSzTx/>
                        <a:buFontTx/>
                        <a:buNone/>
                        <a:tabLst/>
                        <a:defRPr/>
                      </a:pPr>
                      <a:r>
                        <a:rPr lang="en-US" sz="2800" b="0" dirty="0" smtClean="0">
                          <a:solidFill>
                            <a:schemeClr val="tx1"/>
                          </a:solidFill>
                        </a:rPr>
                        <a:t>Search</a:t>
                      </a:r>
                      <a:r>
                        <a:rPr lang="en-US" sz="2800" b="0" baseline="0" dirty="0" smtClean="0">
                          <a:solidFill>
                            <a:schemeClr val="tx1"/>
                          </a:solidFill>
                        </a:rPr>
                        <a:t> </a:t>
                      </a:r>
                    </a:p>
                    <a:p>
                      <a:pPr marL="0" marR="0" indent="0" algn="l" defTabSz="932742" rtl="0" eaLnBrk="1" fontAlgn="auto" latinLnBrk="0" hangingPunct="1">
                        <a:lnSpc>
                          <a:spcPct val="100000"/>
                        </a:lnSpc>
                        <a:spcBef>
                          <a:spcPts val="0"/>
                        </a:spcBef>
                        <a:spcAft>
                          <a:spcPts val="600"/>
                        </a:spcAft>
                        <a:buClrTx/>
                        <a:buSzTx/>
                        <a:buFontTx/>
                        <a:buNone/>
                        <a:tabLst/>
                        <a:defRPr/>
                      </a:pPr>
                      <a:r>
                        <a:rPr lang="en-US" sz="2800" b="0" u="none" dirty="0" smtClean="0">
                          <a:solidFill>
                            <a:schemeClr val="tx1"/>
                          </a:solidFill>
                          <a:latin typeface="+mn-lt"/>
                        </a:rPr>
                        <a:t>Content By</a:t>
                      </a:r>
                      <a:r>
                        <a:rPr lang="en-US" sz="2800" b="0" u="none" baseline="0" dirty="0" smtClean="0">
                          <a:solidFill>
                            <a:schemeClr val="tx1"/>
                          </a:solidFill>
                          <a:latin typeface="+mn-lt"/>
                        </a:rPr>
                        <a:t> Search Web Part</a:t>
                      </a:r>
                      <a:endParaRPr lang="en-US" sz="2800" b="0" dirty="0" smtClean="0">
                        <a:solidFill>
                          <a:schemeClr val="tx1"/>
                        </a:solidFill>
                        <a:latin typeface="+mn-lt"/>
                      </a:endParaRPr>
                    </a:p>
                    <a:p>
                      <a:pPr marL="0" marR="0" indent="0" algn="l" defTabSz="932742" rtl="0" eaLnBrk="1" fontAlgn="auto" latinLnBrk="0" hangingPunct="1">
                        <a:lnSpc>
                          <a:spcPct val="100000"/>
                        </a:lnSpc>
                        <a:spcBef>
                          <a:spcPts val="0"/>
                        </a:spcBef>
                        <a:spcAft>
                          <a:spcPts val="600"/>
                        </a:spcAft>
                        <a:buClrTx/>
                        <a:buSzTx/>
                        <a:buFontTx/>
                        <a:buNone/>
                        <a:tabLst/>
                        <a:defRPr/>
                      </a:pPr>
                      <a:r>
                        <a:rPr lang="en-US" sz="2800" b="0" u="none" dirty="0" smtClean="0">
                          <a:solidFill>
                            <a:schemeClr val="tx1"/>
                          </a:solidFill>
                          <a:latin typeface="+mn-lt"/>
                        </a:rPr>
                        <a:t>Variations</a:t>
                      </a:r>
                      <a:r>
                        <a:rPr lang="en-US" sz="2800" b="0" u="none" baseline="0" dirty="0" smtClean="0">
                          <a:solidFill>
                            <a:schemeClr val="tx1"/>
                          </a:solidFill>
                          <a:latin typeface="+mn-lt"/>
                        </a:rPr>
                        <a:t> </a:t>
                      </a:r>
                      <a:endParaRPr lang="en-US" sz="2800" b="0" dirty="0" smtClean="0">
                        <a:solidFill>
                          <a:schemeClr val="tx1"/>
                        </a:solidFill>
                        <a:latin typeface="+mn-lt"/>
                      </a:endParaRPr>
                    </a:p>
                  </a:txBody>
                  <a:tcPr marL="182880" marR="182880" marT="91440" marB="91440">
                    <a:lnB w="12700" cap="flat" cmpd="sng" algn="ctr">
                      <a:solidFill>
                        <a:schemeClr val="bg1">
                          <a:lumMod val="85000"/>
                        </a:schemeClr>
                      </a:solidFill>
                      <a:prstDash val="solid"/>
                      <a:round/>
                      <a:headEnd type="none" w="med" len="med"/>
                      <a:tailEnd type="none" w="med" len="med"/>
                    </a:lnB>
                    <a:solidFill>
                      <a:schemeClr val="bg1"/>
                    </a:solidFill>
                  </a:tcPr>
                </a:tc>
              </a:tr>
              <a:tr h="251460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3200" b="1" dirty="0" smtClean="0">
                          <a:solidFill>
                            <a:schemeClr val="bg1"/>
                          </a:solidFill>
                          <a:latin typeface="+mj-lt"/>
                        </a:rPr>
                        <a:t>Unused</a:t>
                      </a:r>
                    </a:p>
                  </a:txBody>
                  <a:tcPr marL="182880" marR="182880" marT="91440" marB="91440">
                    <a:lnT w="12700" cap="flat" cmpd="sng" algn="ctr">
                      <a:solidFill>
                        <a:schemeClr val="bg1"/>
                      </a:solidFill>
                      <a:prstDash val="solid"/>
                      <a:round/>
                      <a:headEnd type="none" w="med" len="med"/>
                      <a:tailEnd type="none" w="med" len="med"/>
                    </a:lnT>
                    <a:solidFill>
                      <a:srgbClr val="002060"/>
                    </a:solidFill>
                  </a:tcPr>
                </a:tc>
                <a:tc>
                  <a:txBody>
                    <a:bodyPr/>
                    <a:lstStyle/>
                    <a:p>
                      <a:pPr marL="0" marR="0" indent="0" algn="l" defTabSz="932742" rtl="0" eaLnBrk="1" fontAlgn="auto" latinLnBrk="0" hangingPunct="1">
                        <a:lnSpc>
                          <a:spcPct val="100000"/>
                        </a:lnSpc>
                        <a:spcBef>
                          <a:spcPts val="0"/>
                        </a:spcBef>
                        <a:spcAft>
                          <a:spcPts val="600"/>
                        </a:spcAft>
                        <a:buClrTx/>
                        <a:buSzTx/>
                        <a:buFontTx/>
                        <a:buNone/>
                        <a:tabLst/>
                        <a:defRPr/>
                      </a:pPr>
                      <a:r>
                        <a:rPr lang="en-US" sz="2800" u="none" dirty="0" smtClean="0"/>
                        <a:t>Content Deployment </a:t>
                      </a:r>
                      <a:endParaRPr lang="en-US" sz="2800" b="1" dirty="0" smtClean="0">
                        <a:latin typeface="+mn-lt"/>
                      </a:endParaRPr>
                    </a:p>
                    <a:p>
                      <a:pPr>
                        <a:spcAft>
                          <a:spcPts val="600"/>
                        </a:spcAft>
                      </a:pPr>
                      <a:r>
                        <a:rPr lang="en-US" sz="2800" u="none" dirty="0" smtClean="0"/>
                        <a:t>Cross-Site</a:t>
                      </a:r>
                      <a:r>
                        <a:rPr lang="en-US" sz="2800" u="none" baseline="0" dirty="0" smtClean="0"/>
                        <a:t> Publishing &amp; Catalogs </a:t>
                      </a:r>
                      <a:endParaRPr lang="en-US" sz="2800" b="1" dirty="0"/>
                    </a:p>
                    <a:p>
                      <a:pPr>
                        <a:spcAft>
                          <a:spcPts val="600"/>
                        </a:spcAft>
                      </a:pPr>
                      <a:r>
                        <a:rPr lang="en-US" sz="2800" dirty="0" smtClean="0"/>
                        <a:t>Design Manager </a:t>
                      </a:r>
                      <a:endParaRPr lang="en-US" sz="2800" dirty="0"/>
                    </a:p>
                    <a:p>
                      <a:pPr marL="0" marR="0" indent="0" algn="l" defTabSz="932742" rtl="0" eaLnBrk="1" fontAlgn="auto" latinLnBrk="0" hangingPunct="1">
                        <a:lnSpc>
                          <a:spcPct val="100000"/>
                        </a:lnSpc>
                        <a:spcBef>
                          <a:spcPts val="0"/>
                        </a:spcBef>
                        <a:spcAft>
                          <a:spcPts val="600"/>
                        </a:spcAft>
                        <a:buClrTx/>
                        <a:buSzTx/>
                        <a:buFontTx/>
                        <a:buNone/>
                        <a:tabLst/>
                        <a:defRPr/>
                      </a:pPr>
                      <a:r>
                        <a:rPr lang="en-US" sz="2800" dirty="0" smtClean="0"/>
                        <a:t>Device Channels </a:t>
                      </a:r>
                      <a:endParaRPr lang="en-US" sz="2800" i="0" dirty="0" smtClean="0"/>
                    </a:p>
                    <a:p>
                      <a:pPr marL="0" marR="0" indent="0" algn="l" defTabSz="932742" rtl="0" eaLnBrk="1" fontAlgn="auto" latinLnBrk="0" hangingPunct="1">
                        <a:lnSpc>
                          <a:spcPct val="100000"/>
                        </a:lnSpc>
                        <a:spcBef>
                          <a:spcPts val="0"/>
                        </a:spcBef>
                        <a:spcAft>
                          <a:spcPts val="600"/>
                        </a:spcAft>
                        <a:buClrTx/>
                        <a:buSzTx/>
                        <a:buFontTx/>
                        <a:buNone/>
                        <a:tabLst/>
                        <a:defRPr/>
                      </a:pPr>
                      <a:r>
                        <a:rPr lang="en-US" sz="2800" i="0" dirty="0" smtClean="0"/>
                        <a:t>SharePoint</a:t>
                      </a:r>
                      <a:r>
                        <a:rPr lang="en-US" sz="2800" i="0" baseline="0" dirty="0" smtClean="0"/>
                        <a:t> Apps</a:t>
                      </a:r>
                      <a:endParaRPr lang="en-US" sz="2800" i="0" dirty="0" smtClean="0"/>
                    </a:p>
                  </a:txBody>
                  <a:tcPr marL="182880" marR="182880" marT="91440" marB="91440">
                    <a:lnT w="12700" cap="flat" cmpd="sng" algn="ctr">
                      <a:solidFill>
                        <a:schemeClr val="bg1">
                          <a:lumMod val="85000"/>
                        </a:schemeClr>
                      </a:solidFill>
                      <a:prstDash val="solid"/>
                      <a:round/>
                      <a:headEnd type="none" w="med" len="med"/>
                      <a:tailEnd type="none" w="med" len="med"/>
                    </a:lnT>
                    <a:noFill/>
                  </a:tcPr>
                </a:tc>
              </a:tr>
            </a:tbl>
          </a:graphicData>
        </a:graphic>
      </p:graphicFrame>
    </p:spTree>
    <p:extLst>
      <p:ext uri="{BB962C8B-B14F-4D97-AF65-F5344CB8AC3E}">
        <p14:creationId xmlns:p14="http://schemas.microsoft.com/office/powerpoint/2010/main" val="402868874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Used Feature: Managed Navigation </a:t>
            </a:r>
            <a:br>
              <a:rPr lang="en-US" dirty="0" smtClean="0"/>
            </a:br>
            <a:endParaRPr lang="en-US" sz="1800" dirty="0"/>
          </a:p>
        </p:txBody>
      </p:sp>
      <p:graphicFrame>
        <p:nvGraphicFramePr>
          <p:cNvPr id="6" name="Table 5"/>
          <p:cNvGraphicFramePr>
            <a:graphicFrameLocks noGrp="1"/>
          </p:cNvGraphicFramePr>
          <p:nvPr>
            <p:extLst/>
          </p:nvPr>
        </p:nvGraphicFramePr>
        <p:xfrm>
          <a:off x="274637" y="1212849"/>
          <a:ext cx="11887200" cy="5757672"/>
        </p:xfrm>
        <a:graphic>
          <a:graphicData uri="http://schemas.openxmlformats.org/drawingml/2006/table">
            <a:tbl>
              <a:tblPr firstRow="1">
                <a:tableStyleId>{F5AB1C69-6EDB-4FF4-983F-18BD219EF322}</a:tableStyleId>
              </a:tblPr>
              <a:tblGrid>
                <a:gridCol w="4038600"/>
                <a:gridCol w="1905000"/>
                <a:gridCol w="5943600"/>
              </a:tblGrid>
              <a:tr h="621792">
                <a:tc gridSpan="2">
                  <a:txBody>
                    <a:bodyPr/>
                    <a:lstStyle/>
                    <a:p>
                      <a:pPr defTabSz="932472" fontAlgn="base">
                        <a:lnSpc>
                          <a:spcPct val="90000"/>
                        </a:lnSpc>
                        <a:spcBef>
                          <a:spcPct val="0"/>
                        </a:spcBef>
                        <a:spcAft>
                          <a:spcPct val="0"/>
                        </a:spcAft>
                      </a:pPr>
                      <a:r>
                        <a:rPr lang="en-US" sz="2800" b="1" kern="1200" dirty="0" smtClean="0">
                          <a:solidFill>
                            <a:schemeClr val="bg1"/>
                          </a:solidFill>
                          <a:latin typeface="+mj-lt"/>
                        </a:rPr>
                        <a:t>Successes</a:t>
                      </a:r>
                      <a:endParaRPr lang="en-US" sz="2800" b="1" kern="1200" dirty="0" smtClean="0">
                        <a:solidFill>
                          <a:schemeClr val="bg1"/>
                        </a:solidFill>
                        <a:latin typeface="+mj-lt"/>
                        <a:ea typeface="Segoe UI" pitchFamily="34" charset="0"/>
                        <a:cs typeface="Segoe UI" pitchFamily="34" charset="0"/>
                      </a:endParaRPr>
                    </a:p>
                  </a:txBody>
                  <a:tcPr marL="182880" marR="182880" marT="91440" marB="91440" anchor="ctr">
                    <a:solidFill>
                      <a:srgbClr val="008849"/>
                    </a:solidFill>
                  </a:tcPr>
                </a:tc>
                <a:tc hMerge="1">
                  <a:txBody>
                    <a:bodyPr/>
                    <a:lstStyle/>
                    <a:p>
                      <a:endParaRPr lang="en-US"/>
                    </a:p>
                  </a:txBody>
                  <a:tcP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bg1"/>
                          </a:solidFill>
                          <a:latin typeface="+mj-lt"/>
                          <a:ea typeface="+mn-ea"/>
                          <a:cs typeface="+mn-cs"/>
                        </a:rPr>
                        <a:t>Challenges</a:t>
                      </a:r>
                      <a:endParaRPr lang="en-US" sz="2800" b="1" kern="1200" dirty="0">
                        <a:solidFill>
                          <a:schemeClr val="bg1"/>
                        </a:solidFill>
                        <a:latin typeface="+mj-lt"/>
                        <a:ea typeface="+mn-ea"/>
                        <a:cs typeface="+mn-cs"/>
                      </a:endParaRPr>
                    </a:p>
                  </a:txBody>
                  <a:tcPr marL="182880" marR="182880" marT="91440" marB="91440" anchor="ctr">
                    <a:solidFill>
                      <a:schemeClr val="accent5"/>
                    </a:solidFill>
                  </a:tcPr>
                </a:tc>
              </a:tr>
              <a:tr h="5029200">
                <a:tc>
                  <a:txBody>
                    <a:bodyPr/>
                    <a:lstStyle/>
                    <a:p>
                      <a:pPr>
                        <a:spcAft>
                          <a:spcPts val="1800"/>
                        </a:spcAft>
                      </a:pPr>
                      <a:r>
                        <a:rPr lang="en-US" sz="2800" dirty="0" smtClean="0"/>
                        <a:t>Friendly URLs</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0" u="none" dirty="0" smtClean="0">
                          <a:latin typeface="+mn-lt"/>
                        </a:rPr>
                        <a:t>Separates</a:t>
                      </a:r>
                      <a:r>
                        <a:rPr lang="en-US" sz="2800" b="0" u="none" baseline="0" dirty="0" smtClean="0">
                          <a:latin typeface="+mn-lt"/>
                        </a:rPr>
                        <a:t> end-user information architecture from administrative organization </a:t>
                      </a:r>
                      <a:endParaRPr lang="en-US" sz="2800" b="1" dirty="0" smtClean="0">
                        <a:latin typeface="+mn-lt"/>
                      </a:endParaRPr>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0" u="none" dirty="0" smtClean="0">
                          <a:latin typeface="+mn-lt"/>
                        </a:rPr>
                        <a:t>Allows</a:t>
                      </a:r>
                      <a:r>
                        <a:rPr lang="en-US" sz="2800" b="0" u="none" baseline="0" dirty="0" smtClean="0">
                          <a:latin typeface="+mn-lt"/>
                        </a:rPr>
                        <a:t> for</a:t>
                      </a:r>
                      <a:r>
                        <a:rPr lang="en-US" sz="2800" b="0" u="none" dirty="0" smtClean="0">
                          <a:latin typeface="+mn-lt"/>
                        </a:rPr>
                        <a:t> easy</a:t>
                      </a:r>
                      <a:r>
                        <a:rPr lang="en-US" sz="2800" b="0" u="none" baseline="0" dirty="0" smtClean="0">
                          <a:latin typeface="+mn-lt"/>
                        </a:rPr>
                        <a:t> site restructuring </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0" i="0" u="none" kern="1200" dirty="0" smtClean="0">
                          <a:solidFill>
                            <a:schemeClr val="dk1"/>
                          </a:solidFill>
                          <a:latin typeface="+mn-lt"/>
                          <a:ea typeface="+mn-ea"/>
                          <a:cs typeface="+mn-cs"/>
                        </a:rPr>
                        <a:t>Improved</a:t>
                      </a:r>
                      <a:r>
                        <a:rPr lang="en-US" sz="2800" b="0" i="0" u="none" kern="1200" baseline="0" dirty="0" smtClean="0">
                          <a:solidFill>
                            <a:schemeClr val="dk1"/>
                          </a:solidFill>
                          <a:latin typeface="+mn-lt"/>
                          <a:ea typeface="+mn-ea"/>
                          <a:cs typeface="+mn-cs"/>
                        </a:rPr>
                        <a:t> </a:t>
                      </a:r>
                      <a:r>
                        <a:rPr lang="en-US" sz="2800" b="0" i="0" u="none" kern="1200" dirty="0" smtClean="0">
                          <a:solidFill>
                            <a:schemeClr val="dk1"/>
                          </a:solidFill>
                          <a:latin typeface="+mn-lt"/>
                          <a:ea typeface="+mn-ea"/>
                          <a:cs typeface="+mn-cs"/>
                        </a:rPr>
                        <a:t>SEO</a:t>
                      </a:r>
                      <a:r>
                        <a:rPr lang="en-US" sz="2800" b="0" i="0" u="none" kern="1200" baseline="0" dirty="0" smtClean="0">
                          <a:solidFill>
                            <a:schemeClr val="dk1"/>
                          </a:solidFill>
                          <a:latin typeface="+mn-lt"/>
                          <a:ea typeface="+mn-ea"/>
                          <a:cs typeface="+mn-cs"/>
                        </a:rPr>
                        <a:t> optimization</a:t>
                      </a:r>
                    </a:p>
                  </a:txBody>
                  <a:tcPr marL="182880" marR="182880" marT="91440" marB="91440">
                    <a:lnR w="12700" cap="flat" cmpd="sng" algn="ctr">
                      <a:solidFill>
                        <a:schemeClr val="bg1">
                          <a:lumMod val="95000"/>
                        </a:schemeClr>
                      </a:solidFill>
                      <a:prstDash val="solid"/>
                      <a:round/>
                      <a:headEnd type="none" w="med" len="med"/>
                      <a:tailEnd type="none" w="med" len="med"/>
                    </a:lnR>
                    <a:solidFill>
                      <a:schemeClr val="bg1"/>
                    </a:solidFill>
                  </a:tcPr>
                </a:tc>
                <a:tc>
                  <a:txBody>
                    <a:bodyPr/>
                    <a:lstStyle/>
                    <a:p>
                      <a:pPr marL="0" marR="0" indent="0" algn="l" defTabSz="932742" rtl="0" eaLnBrk="1" fontAlgn="auto" latinLnBrk="0" hangingPunct="1">
                        <a:lnSpc>
                          <a:spcPct val="100000"/>
                        </a:lnSpc>
                        <a:spcBef>
                          <a:spcPts val="0"/>
                        </a:spcBef>
                        <a:spcAft>
                          <a:spcPts val="1800"/>
                        </a:spcAft>
                        <a:buClrTx/>
                        <a:buSzTx/>
                        <a:buFontTx/>
                        <a:buNone/>
                        <a:tabLst/>
                        <a:defRPr/>
                      </a:pPr>
                      <a:endParaRPr lang="en-US" sz="2800" b="0" i="0" u="none" kern="1200" baseline="0" dirty="0" smtClean="0">
                        <a:solidFill>
                          <a:schemeClr val="dk1"/>
                        </a:solidFill>
                        <a:latin typeface="+mn-lt"/>
                        <a:ea typeface="+mn-ea"/>
                        <a:cs typeface="+mn-cs"/>
                      </a:endParaRPr>
                    </a:p>
                  </a:txBody>
                  <a:tcPr marL="182880" marR="182880" marT="91440" marB="91440">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solidFill>
                      <a:schemeClr val="bg1"/>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u="none" dirty="0" smtClean="0"/>
                        <a:t>Does not work OOTB with breadcrumb control</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000" b="0" u="none" dirty="0" smtClean="0">
                          <a:latin typeface="+mn-lt"/>
                        </a:rPr>
                        <a:t>Created</a:t>
                      </a:r>
                      <a:r>
                        <a:rPr lang="en-US" sz="2000" b="0" u="none" baseline="0" dirty="0" smtClean="0">
                          <a:latin typeface="+mn-lt"/>
                        </a:rPr>
                        <a:t> custom control</a:t>
                      </a:r>
                      <a:endParaRPr lang="en-US" sz="2000" b="0" dirty="0" smtClean="0">
                        <a:latin typeface="+mn-lt"/>
                      </a:endParaRPr>
                    </a:p>
                    <a:p>
                      <a:pPr>
                        <a:spcAft>
                          <a:spcPts val="1800"/>
                        </a:spcAft>
                      </a:pPr>
                      <a:r>
                        <a:rPr lang="en-US" sz="2800" u="none" dirty="0" smtClean="0"/>
                        <a:t>Displays root</a:t>
                      </a:r>
                      <a:r>
                        <a:rPr lang="en-US" sz="2800" u="none" baseline="0" dirty="0" smtClean="0"/>
                        <a:t> site in global navigation</a:t>
                      </a:r>
                      <a:endParaRPr lang="en-US" sz="2800" b="1" dirty="0" smtClean="0"/>
                    </a:p>
                    <a:p>
                      <a:pPr>
                        <a:spcAft>
                          <a:spcPts val="1800"/>
                        </a:spcAft>
                      </a:pPr>
                      <a:r>
                        <a:rPr lang="en-US" sz="2800" dirty="0" smtClean="0"/>
                        <a:t>Discovered</a:t>
                      </a:r>
                      <a:r>
                        <a:rPr lang="en-US" sz="2800" baseline="0" dirty="0" smtClean="0"/>
                        <a:t> bug with feature </a:t>
                      </a:r>
                      <a:br>
                        <a:rPr lang="en-US" sz="2800" baseline="0" dirty="0" smtClean="0"/>
                      </a:br>
                      <a:r>
                        <a:rPr lang="en-US" sz="2400" i="1" baseline="0" dirty="0" smtClean="0"/>
                        <a:t>(Fixed by private Microsoft fix in 7 weeks, included in the October 2013 CU)</a:t>
                      </a:r>
                      <a:endParaRPr lang="en-US" sz="2400" i="1" dirty="0" smtClean="0"/>
                    </a:p>
                  </a:txBody>
                  <a:tcPr marL="182880" marR="182880" marT="91440" marB="91440">
                    <a:lnL w="12700" cap="flat" cmpd="sng" algn="ctr">
                      <a:solidFill>
                        <a:schemeClr val="bg1">
                          <a:lumMod val="95000"/>
                        </a:schemeClr>
                      </a:solidFill>
                      <a:prstDash val="solid"/>
                      <a:round/>
                      <a:headEnd type="none" w="med" len="med"/>
                      <a:tailEnd type="none" w="med" len="med"/>
                    </a:lnL>
                    <a:solidFill>
                      <a:schemeClr val="bg1"/>
                    </a:solidFill>
                  </a:tcPr>
                </a:tc>
              </a:tr>
            </a:tbl>
          </a:graphicData>
        </a:graphic>
      </p:graphicFrame>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7437" y="1973262"/>
            <a:ext cx="2402415" cy="4406980"/>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020747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Used Feature: Search </a:t>
            </a:r>
            <a:br>
              <a:rPr lang="en-US" dirty="0" smtClean="0"/>
            </a:br>
            <a:endParaRPr lang="en-US" sz="1800" dirty="0"/>
          </a:p>
        </p:txBody>
      </p:sp>
      <p:graphicFrame>
        <p:nvGraphicFramePr>
          <p:cNvPr id="6" name="Table 2"/>
          <p:cNvGraphicFramePr>
            <a:graphicFrameLocks noGrp="1"/>
          </p:cNvGraphicFramePr>
          <p:nvPr>
            <p:extLst/>
          </p:nvPr>
        </p:nvGraphicFramePr>
        <p:xfrm>
          <a:off x="274637" y="1213418"/>
          <a:ext cx="11887200" cy="5696712"/>
        </p:xfrm>
        <a:graphic>
          <a:graphicData uri="http://schemas.openxmlformats.org/drawingml/2006/table">
            <a:tbl>
              <a:tblPr firstRow="1">
                <a:tableStyleId>{F5AB1C69-6EDB-4FF4-983F-18BD219EF322}</a:tableStyleId>
              </a:tblPr>
              <a:tblGrid>
                <a:gridCol w="5943600"/>
                <a:gridCol w="5943600"/>
              </a:tblGrid>
              <a:tr h="621792">
                <a:tc>
                  <a:txBody>
                    <a:bodyPr/>
                    <a:lstStyle/>
                    <a:p>
                      <a:pPr defTabSz="932472" fontAlgn="base">
                        <a:lnSpc>
                          <a:spcPct val="90000"/>
                        </a:lnSpc>
                        <a:spcBef>
                          <a:spcPct val="0"/>
                        </a:spcBef>
                        <a:spcAft>
                          <a:spcPct val="0"/>
                        </a:spcAft>
                      </a:pPr>
                      <a:r>
                        <a:rPr lang="en-US" sz="2800" b="1" kern="1200" dirty="0" smtClean="0">
                          <a:solidFill>
                            <a:schemeClr val="bg1"/>
                          </a:solidFill>
                          <a:latin typeface="+mj-lt"/>
                        </a:rPr>
                        <a:t>Successes</a:t>
                      </a:r>
                      <a:endParaRPr lang="en-US" sz="2800" b="1" kern="1200" dirty="0" smtClean="0">
                        <a:solidFill>
                          <a:schemeClr val="bg1"/>
                        </a:solidFill>
                        <a:latin typeface="+mj-lt"/>
                        <a:ea typeface="Segoe UI" pitchFamily="34" charset="0"/>
                        <a:cs typeface="Segoe UI" pitchFamily="34" charset="0"/>
                      </a:endParaRPr>
                    </a:p>
                  </a:txBody>
                  <a:tcPr marL="182880" marR="182880" marT="91440" marB="91440" anchor="ctr">
                    <a:solidFill>
                      <a:srgbClr val="008849"/>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bg1"/>
                          </a:solidFill>
                          <a:latin typeface="+mj-lt"/>
                          <a:ea typeface="+mn-ea"/>
                          <a:cs typeface="+mn-cs"/>
                        </a:rPr>
                        <a:t>Challenges</a:t>
                      </a:r>
                      <a:endParaRPr lang="en-US" sz="2800" b="1" kern="1200" dirty="0">
                        <a:solidFill>
                          <a:schemeClr val="bg1"/>
                        </a:solidFill>
                        <a:latin typeface="+mj-lt"/>
                        <a:ea typeface="+mn-ea"/>
                        <a:cs typeface="+mn-cs"/>
                      </a:endParaRPr>
                    </a:p>
                  </a:txBody>
                  <a:tcPr marL="182880" marR="182880" marT="91440" marB="91440" anchor="ctr">
                    <a:solidFill>
                      <a:schemeClr val="accent5"/>
                    </a:solidFill>
                  </a:tcPr>
                </a:tc>
              </a:tr>
              <a:tr h="5029200">
                <a:tc>
                  <a:txBody>
                    <a:bodyPr/>
                    <a:lstStyle/>
                    <a:p>
                      <a:pPr>
                        <a:spcAft>
                          <a:spcPts val="1800"/>
                        </a:spcAft>
                      </a:pPr>
                      <a:r>
                        <a:rPr lang="en-US" sz="2800" dirty="0" smtClean="0"/>
                        <a:t>Superior search accuracy over</a:t>
                      </a:r>
                      <a:r>
                        <a:rPr lang="en-US" sz="2800" baseline="0" dirty="0" smtClean="0"/>
                        <a:t> SharePoint 2007</a:t>
                      </a:r>
                      <a:endParaRPr lang="en-US" sz="2800" dirty="0" smtClean="0"/>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0" i="0" u="none" kern="1200" dirty="0" smtClean="0">
                          <a:solidFill>
                            <a:schemeClr val="dk1"/>
                          </a:solidFill>
                          <a:latin typeface="+mn-lt"/>
                          <a:ea typeface="+mn-ea"/>
                          <a:cs typeface="+mn-cs"/>
                        </a:rPr>
                        <a:t>Site</a:t>
                      </a:r>
                      <a:r>
                        <a:rPr lang="en-US" sz="2800" b="0" i="0" u="none" kern="1200" baseline="0" dirty="0" smtClean="0">
                          <a:solidFill>
                            <a:schemeClr val="dk1"/>
                          </a:solidFill>
                          <a:latin typeface="+mn-lt"/>
                          <a:ea typeface="+mn-ea"/>
                          <a:cs typeface="+mn-cs"/>
                        </a:rPr>
                        <a:t> admins have more control over search configuration than previous versions</a:t>
                      </a:r>
                      <a:endParaRPr lang="en-US" sz="2800" b="1" i="1" u="none" kern="1200" dirty="0" smtClean="0">
                        <a:solidFill>
                          <a:srgbClr val="68217A"/>
                        </a:solidFill>
                        <a:latin typeface="+mn-lt"/>
                        <a:ea typeface="+mn-ea"/>
                        <a:cs typeface="+mn-cs"/>
                      </a:endParaRPr>
                    </a:p>
                    <a:p>
                      <a:pPr>
                        <a:spcAft>
                          <a:spcPts val="1800"/>
                        </a:spcAft>
                      </a:pPr>
                      <a:r>
                        <a:rPr lang="en-US" sz="2800" b="0" u="none" dirty="0" smtClean="0">
                          <a:latin typeface="+mn-lt"/>
                        </a:rPr>
                        <a:t>Query Rules allow</a:t>
                      </a:r>
                      <a:r>
                        <a:rPr lang="en-US" sz="2800" b="0" u="none" baseline="0" dirty="0" smtClean="0">
                          <a:latin typeface="+mn-lt"/>
                        </a:rPr>
                        <a:t> site administrator configuration of promoted results</a:t>
                      </a:r>
                    </a:p>
                  </a:txBody>
                  <a:tcPr marL="182880" marR="182880" marT="91440" marB="91440">
                    <a:lnR w="12700" cap="flat" cmpd="sng" algn="ctr">
                      <a:solidFill>
                        <a:schemeClr val="bg1">
                          <a:lumMod val="95000"/>
                        </a:schemeClr>
                      </a:solidFill>
                      <a:prstDash val="solid"/>
                      <a:round/>
                      <a:headEnd type="none" w="med" len="med"/>
                      <a:tailEnd type="none" w="med" len="med"/>
                    </a:lnR>
                    <a:noFill/>
                  </a:tcPr>
                </a:tc>
                <a:tc>
                  <a:txBody>
                    <a:bodyPr/>
                    <a:lstStyle/>
                    <a:p>
                      <a:pPr marL="0" marR="0" indent="0" algn="l" defTabSz="932742" rtl="0" eaLnBrk="1" fontAlgn="auto" latinLnBrk="0" hangingPunct="1">
                        <a:lnSpc>
                          <a:spcPct val="100000"/>
                        </a:lnSpc>
                        <a:spcBef>
                          <a:spcPts val="0"/>
                        </a:spcBef>
                        <a:spcAft>
                          <a:spcPts val="1800"/>
                        </a:spcAft>
                        <a:buClrTx/>
                        <a:buSzTx/>
                        <a:buFontTx/>
                        <a:buNone/>
                        <a:tabLst/>
                        <a:defRPr/>
                      </a:pPr>
                      <a:r>
                        <a:rPr lang="en-US" sz="2800" b="0" u="none" dirty="0" smtClean="0">
                          <a:latin typeface="+mn-lt"/>
                        </a:rPr>
                        <a:t>Wanted more flexibility than OOTB</a:t>
                      </a:r>
                      <a:r>
                        <a:rPr lang="en-US" sz="2800" b="0" u="none" baseline="0" dirty="0" smtClean="0">
                          <a:latin typeface="+mn-lt"/>
                        </a:rPr>
                        <a:t> search center provided</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0" u="none" dirty="0" smtClean="0"/>
                        <a:t>Does</a:t>
                      </a:r>
                      <a:r>
                        <a:rPr lang="en-US" sz="2800" b="0" u="none" baseline="0" dirty="0" smtClean="0"/>
                        <a:t> not support friendly URLs in search navigation </a:t>
                      </a:r>
                      <a:r>
                        <a:rPr lang="en-US" sz="2400" b="0" i="1" u="none" baseline="0" dirty="0" smtClean="0">
                          <a:solidFill>
                            <a:srgbClr val="FF0000"/>
                          </a:solidFill>
                        </a:rPr>
                        <a:t>(Will be fixed in April 2014 CU *)</a:t>
                      </a:r>
                      <a:endParaRPr lang="en-US" sz="2400" b="1" i="1" dirty="0">
                        <a:solidFill>
                          <a:srgbClr val="FF0000"/>
                        </a:solidFill>
                      </a:endParaRPr>
                    </a:p>
                    <a:p>
                      <a:pPr marL="0" algn="l" defTabSz="932742" rtl="0" eaLnBrk="1" latinLnBrk="0" hangingPunct="1">
                        <a:spcAft>
                          <a:spcPts val="1800"/>
                        </a:spcAft>
                      </a:pPr>
                      <a:r>
                        <a:rPr lang="en-US" sz="2800" dirty="0" smtClean="0"/>
                        <a:t>Displays draft pages in search</a:t>
                      </a:r>
                      <a:r>
                        <a:rPr lang="en-US" sz="2800" baseline="0" dirty="0" smtClean="0"/>
                        <a:t> navigation,</a:t>
                      </a:r>
                      <a:r>
                        <a:rPr lang="en-US" sz="2800" dirty="0" smtClean="0"/>
                        <a:t> but gives errors</a:t>
                      </a:r>
                      <a:r>
                        <a:rPr lang="en-US" sz="2800" baseline="0" dirty="0" smtClean="0"/>
                        <a:t> when clicked  </a:t>
                      </a:r>
                      <a:r>
                        <a:rPr lang="en-US" sz="2400" b="0" i="1" u="none" kern="1200" baseline="0" dirty="0" smtClean="0">
                          <a:solidFill>
                            <a:srgbClr val="FF0000"/>
                          </a:solidFill>
                          <a:latin typeface="+mn-lt"/>
                          <a:ea typeface="+mn-ea"/>
                          <a:cs typeface="+mn-cs"/>
                        </a:rPr>
                        <a:t>(Will be fixed in April 2014 CU *)</a:t>
                      </a:r>
                      <a:endParaRPr lang="en-US" sz="2400" b="0" i="1" u="none" kern="1200" baseline="0" dirty="0">
                        <a:solidFill>
                          <a:srgbClr val="FF0000"/>
                        </a:solidFill>
                        <a:latin typeface="+mn-lt"/>
                        <a:ea typeface="+mn-ea"/>
                        <a:cs typeface="+mn-cs"/>
                      </a:endParaRPr>
                    </a:p>
                    <a:p>
                      <a:pPr>
                        <a:spcAft>
                          <a:spcPts val="1800"/>
                        </a:spcAft>
                      </a:pPr>
                      <a:r>
                        <a:rPr lang="en-US" sz="2800" dirty="0" smtClean="0"/>
                        <a:t>Not</a:t>
                      </a:r>
                      <a:r>
                        <a:rPr lang="en-US" sz="2800" baseline="0" dirty="0" smtClean="0"/>
                        <a:t> enough control over query suggestions</a:t>
                      </a:r>
                      <a:endParaRPr lang="en-US" sz="2800" dirty="0"/>
                    </a:p>
                  </a:txBody>
                  <a:tcPr marL="182880" marR="182880" marT="91440" marB="91440">
                    <a:lnL w="12700" cap="flat" cmpd="sng" algn="ctr">
                      <a:solidFill>
                        <a:schemeClr val="bg1">
                          <a:lumMod val="95000"/>
                        </a:schemeClr>
                      </a:solidFill>
                      <a:prstDash val="solid"/>
                      <a:round/>
                      <a:headEnd type="none" w="med" len="med"/>
                      <a:tailEnd type="none" w="med" len="med"/>
                    </a:lnL>
                    <a:noFill/>
                  </a:tcPr>
                </a:tc>
              </a:tr>
            </a:tbl>
          </a:graphicData>
        </a:graphic>
      </p:graphicFrame>
      <p:sp>
        <p:nvSpPr>
          <p:cNvPr id="4" name="TextBox 2"/>
          <p:cNvSpPr txBox="1"/>
          <p:nvPr/>
        </p:nvSpPr>
        <p:spPr>
          <a:xfrm>
            <a:off x="274637" y="6243924"/>
            <a:ext cx="4648200"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solidFill>
                  <a:srgbClr val="FF0000"/>
                </a:solidFill>
              </a:rPr>
              <a:t>*</a:t>
            </a:r>
            <a:r>
              <a:rPr lang="en-US" dirty="0" smtClean="0"/>
              <a:t> Source:  Microsoft support case</a:t>
            </a:r>
            <a:endParaRPr lang="en-US" dirty="0"/>
          </a:p>
        </p:txBody>
      </p:sp>
    </p:spTree>
    <p:extLst>
      <p:ext uri="{BB962C8B-B14F-4D97-AF65-F5344CB8AC3E}">
        <p14:creationId xmlns:p14="http://schemas.microsoft.com/office/powerpoint/2010/main" val="416209965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Used Feature: Content </a:t>
            </a:r>
            <a:r>
              <a:rPr lang="en-US" dirty="0"/>
              <a:t>b</a:t>
            </a:r>
            <a:r>
              <a:rPr lang="en-US" dirty="0" smtClean="0"/>
              <a:t>y Search</a:t>
            </a:r>
            <a:r>
              <a:rPr lang="en-US" dirty="0"/>
              <a:t/>
            </a:r>
            <a:br>
              <a:rPr lang="en-US" dirty="0"/>
            </a:br>
            <a:endParaRPr lang="en-US" sz="1800" dirty="0"/>
          </a:p>
        </p:txBody>
      </p:sp>
      <p:graphicFrame>
        <p:nvGraphicFramePr>
          <p:cNvPr id="6" name="Table 2"/>
          <p:cNvGraphicFramePr>
            <a:graphicFrameLocks noGrp="1"/>
          </p:cNvGraphicFramePr>
          <p:nvPr>
            <p:extLst/>
          </p:nvPr>
        </p:nvGraphicFramePr>
        <p:xfrm>
          <a:off x="274637" y="1213418"/>
          <a:ext cx="11887200" cy="5650992"/>
        </p:xfrm>
        <a:graphic>
          <a:graphicData uri="http://schemas.openxmlformats.org/drawingml/2006/table">
            <a:tbl>
              <a:tblPr firstRow="1">
                <a:tableStyleId>{F5AB1C69-6EDB-4FF4-983F-18BD219EF322}</a:tableStyleId>
              </a:tblPr>
              <a:tblGrid>
                <a:gridCol w="5943600"/>
                <a:gridCol w="5943600"/>
              </a:tblGrid>
              <a:tr h="621792">
                <a:tc>
                  <a:txBody>
                    <a:bodyPr/>
                    <a:lstStyle/>
                    <a:p>
                      <a:pPr defTabSz="932472" fontAlgn="base">
                        <a:lnSpc>
                          <a:spcPct val="90000"/>
                        </a:lnSpc>
                        <a:spcBef>
                          <a:spcPct val="0"/>
                        </a:spcBef>
                        <a:spcAft>
                          <a:spcPct val="0"/>
                        </a:spcAft>
                      </a:pPr>
                      <a:r>
                        <a:rPr lang="en-US" sz="2800" b="1" kern="1200" dirty="0" smtClean="0">
                          <a:solidFill>
                            <a:schemeClr val="bg1"/>
                          </a:solidFill>
                          <a:latin typeface="+mj-lt"/>
                        </a:rPr>
                        <a:t>Successes</a:t>
                      </a:r>
                      <a:endParaRPr lang="en-US" sz="2800" b="1" kern="1200" dirty="0" smtClean="0">
                        <a:solidFill>
                          <a:schemeClr val="bg1"/>
                        </a:solidFill>
                        <a:latin typeface="+mj-lt"/>
                        <a:ea typeface="Segoe UI" pitchFamily="34" charset="0"/>
                        <a:cs typeface="Segoe UI" pitchFamily="34" charset="0"/>
                      </a:endParaRPr>
                    </a:p>
                  </a:txBody>
                  <a:tcPr marL="182880" marR="182880" marT="91440" marB="91440" anchor="ctr">
                    <a:solidFill>
                      <a:srgbClr val="008849"/>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bg1"/>
                          </a:solidFill>
                          <a:latin typeface="+mj-lt"/>
                          <a:ea typeface="+mn-ea"/>
                          <a:cs typeface="+mn-cs"/>
                        </a:rPr>
                        <a:t>Challenges</a:t>
                      </a:r>
                      <a:endParaRPr lang="en-US" sz="2800" b="1" kern="1200" dirty="0">
                        <a:solidFill>
                          <a:schemeClr val="bg1"/>
                        </a:solidFill>
                        <a:latin typeface="+mj-lt"/>
                        <a:ea typeface="+mn-ea"/>
                        <a:cs typeface="+mn-cs"/>
                      </a:endParaRPr>
                    </a:p>
                  </a:txBody>
                  <a:tcPr marL="182880" marR="182880" marT="91440" marB="91440" anchor="ctr">
                    <a:solidFill>
                      <a:schemeClr val="accent5"/>
                    </a:solidFill>
                  </a:tcPr>
                </a:tc>
              </a:tr>
              <a:tr h="5029200">
                <a:tc>
                  <a:txBody>
                    <a:bodyPr/>
                    <a:lstStyle/>
                    <a:p>
                      <a:pPr>
                        <a:spcAft>
                          <a:spcPts val="1800"/>
                        </a:spcAft>
                      </a:pPr>
                      <a:r>
                        <a:rPr lang="en-US" sz="2800" dirty="0" smtClean="0"/>
                        <a:t>Replaced most Content</a:t>
                      </a:r>
                      <a:r>
                        <a:rPr lang="en-US" sz="2800" baseline="0" dirty="0" smtClean="0"/>
                        <a:t> Query Web Parts</a:t>
                      </a:r>
                      <a:endParaRPr lang="en-US" sz="2800" dirty="0"/>
                    </a:p>
                    <a:p>
                      <a:pPr marL="0" marR="0" indent="0" algn="l" defTabSz="932742" rtl="0" eaLnBrk="1" fontAlgn="auto" latinLnBrk="0" hangingPunct="1">
                        <a:lnSpc>
                          <a:spcPct val="100000"/>
                        </a:lnSpc>
                        <a:spcBef>
                          <a:spcPts val="0"/>
                        </a:spcBef>
                        <a:spcAft>
                          <a:spcPts val="600"/>
                        </a:spcAft>
                        <a:buClrTx/>
                        <a:buSzTx/>
                        <a:buFontTx/>
                        <a:buNone/>
                        <a:tabLst/>
                        <a:defRPr/>
                      </a:pPr>
                      <a:r>
                        <a:rPr lang="en-US" sz="2800" b="0" i="0" u="none" kern="1200" dirty="0" smtClean="0">
                          <a:solidFill>
                            <a:schemeClr val="dk1"/>
                          </a:solidFill>
                          <a:latin typeface="+mn-lt"/>
                          <a:ea typeface="+mn-ea"/>
                          <a:cs typeface="+mn-cs"/>
                        </a:rPr>
                        <a:t>Queries</a:t>
                      </a:r>
                      <a:r>
                        <a:rPr lang="en-US" sz="2800" b="0" i="0" u="none" kern="1200" baseline="0" dirty="0" smtClean="0">
                          <a:solidFill>
                            <a:schemeClr val="dk1"/>
                          </a:solidFill>
                          <a:latin typeface="+mn-lt"/>
                          <a:ea typeface="+mn-ea"/>
                          <a:cs typeface="+mn-cs"/>
                        </a:rPr>
                        <a:t> powerful and flexible</a:t>
                      </a:r>
                    </a:p>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kern="1200" dirty="0" smtClean="0">
                          <a:solidFill>
                            <a:schemeClr val="dk1"/>
                          </a:solidFill>
                          <a:latin typeface="+mn-lt"/>
                          <a:ea typeface="+mn-ea"/>
                          <a:cs typeface="+mn-cs"/>
                        </a:rPr>
                        <a:t>Query other</a:t>
                      </a:r>
                      <a:r>
                        <a:rPr lang="en-US" sz="2000" b="0" i="0" u="none" kern="1200" baseline="0" dirty="0" smtClean="0">
                          <a:solidFill>
                            <a:schemeClr val="dk1"/>
                          </a:solidFill>
                          <a:latin typeface="+mn-lt"/>
                          <a:ea typeface="+mn-ea"/>
                          <a:cs typeface="+mn-cs"/>
                        </a:rPr>
                        <a:t> site collections</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000" b="0" i="0" u="none" kern="1200" baseline="0" dirty="0" smtClean="0">
                          <a:solidFill>
                            <a:schemeClr val="dk1"/>
                          </a:solidFill>
                          <a:latin typeface="+mn-lt"/>
                          <a:ea typeface="+mn-ea"/>
                          <a:cs typeface="+mn-cs"/>
                        </a:rPr>
                        <a:t>Query any property</a:t>
                      </a:r>
                    </a:p>
                    <a:p>
                      <a:pPr>
                        <a:spcAft>
                          <a:spcPts val="1800"/>
                        </a:spcAft>
                      </a:pPr>
                      <a:r>
                        <a:rPr lang="en-US" sz="2800" b="0" u="none" dirty="0" smtClean="0">
                          <a:latin typeface="+mn-lt"/>
                        </a:rPr>
                        <a:t>More robust,</a:t>
                      </a:r>
                      <a:r>
                        <a:rPr lang="en-US" sz="2800" b="0" u="none" baseline="0" dirty="0" smtClean="0">
                          <a:latin typeface="+mn-lt"/>
                        </a:rPr>
                        <a:t> </a:t>
                      </a:r>
                      <a:r>
                        <a:rPr lang="en-US" sz="2800" b="0" u="none" dirty="0" smtClean="0">
                          <a:latin typeface="+mn-lt"/>
                        </a:rPr>
                        <a:t>functional</a:t>
                      </a:r>
                      <a:r>
                        <a:rPr lang="en-US" sz="2800" b="0" u="none" baseline="0" dirty="0" smtClean="0">
                          <a:latin typeface="+mn-lt"/>
                        </a:rPr>
                        <a:t> display templates </a:t>
                      </a:r>
                      <a:endParaRPr lang="en-US" sz="2800" b="1" dirty="0">
                        <a:latin typeface="+mn-lt"/>
                      </a:endParaRPr>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0" u="none" dirty="0" smtClean="0">
                          <a:latin typeface="+mn-lt"/>
                        </a:rPr>
                        <a:t>HUGE TIME SAVER!</a:t>
                      </a:r>
                      <a:endParaRPr lang="en-US" sz="2800" b="1" dirty="0" smtClean="0">
                        <a:latin typeface="+mn-lt"/>
                      </a:endParaRPr>
                    </a:p>
                  </a:txBody>
                  <a:tcPr marL="182880" marR="182880" marT="91440" marB="91440">
                    <a:lnR w="12700" cap="flat" cmpd="sng" algn="ctr">
                      <a:solidFill>
                        <a:schemeClr val="bg1">
                          <a:lumMod val="95000"/>
                        </a:schemeClr>
                      </a:solidFill>
                      <a:prstDash val="solid"/>
                      <a:round/>
                      <a:headEnd type="none" w="med" len="med"/>
                      <a:tailEnd type="none" w="med" len="med"/>
                    </a:lnR>
                    <a:solidFill>
                      <a:schemeClr val="bg1"/>
                    </a:solidFill>
                  </a:tcPr>
                </a:tc>
                <a:tc>
                  <a:txBody>
                    <a:bodyPr/>
                    <a:lstStyle/>
                    <a:p>
                      <a:pPr marL="0" marR="0" indent="0" algn="l" defTabSz="932742" rtl="0" eaLnBrk="1" fontAlgn="auto" latinLnBrk="0" hangingPunct="1">
                        <a:lnSpc>
                          <a:spcPct val="100000"/>
                        </a:lnSpc>
                        <a:spcBef>
                          <a:spcPts val="0"/>
                        </a:spcBef>
                        <a:spcAft>
                          <a:spcPts val="1800"/>
                        </a:spcAft>
                        <a:buClrTx/>
                        <a:buSzTx/>
                        <a:buFontTx/>
                        <a:buNone/>
                        <a:tabLst/>
                        <a:defRPr/>
                      </a:pPr>
                      <a:r>
                        <a:rPr lang="en-US" sz="2800" u="none" dirty="0" smtClean="0"/>
                        <a:t>Display Templates not well</a:t>
                      </a:r>
                      <a:r>
                        <a:rPr lang="en-US" sz="2800" u="none" baseline="0" dirty="0" smtClean="0"/>
                        <a:t> documented at build time</a:t>
                      </a:r>
                      <a:endParaRPr lang="en-US" sz="2800" b="1" dirty="0" smtClean="0">
                        <a:latin typeface="+mn-lt"/>
                      </a:endParaRPr>
                    </a:p>
                    <a:p>
                      <a:pPr>
                        <a:spcAft>
                          <a:spcPts val="1800"/>
                        </a:spcAft>
                      </a:pPr>
                      <a:r>
                        <a:rPr lang="en-US" sz="2800" dirty="0" smtClean="0"/>
                        <a:t>Editing managed</a:t>
                      </a:r>
                      <a:r>
                        <a:rPr lang="en-US" sz="2800" baseline="0" dirty="0" smtClean="0"/>
                        <a:t> properties requires central admin rights</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0" u="none" dirty="0" smtClean="0"/>
                        <a:t>Thorough</a:t>
                      </a:r>
                      <a:r>
                        <a:rPr lang="en-US" sz="2800" b="0" u="none" baseline="0" dirty="0" smtClean="0"/>
                        <a:t> browser and OS testing required for Display Templates</a:t>
                      </a:r>
                      <a:r>
                        <a:rPr lang="en-US" sz="2800" baseline="0" dirty="0" smtClean="0"/>
                        <a:t> </a:t>
                      </a:r>
                      <a:endParaRPr lang="en-US" sz="2800" dirty="0">
                        <a:solidFill>
                          <a:srgbClr val="FF0000"/>
                        </a:solidFill>
                      </a:endParaRPr>
                    </a:p>
                  </a:txBody>
                  <a:tcPr marL="182880" marR="182880" marT="91440" marB="91440">
                    <a:lnL w="12700" cap="flat" cmpd="sng" algn="ctr">
                      <a:solidFill>
                        <a:schemeClr val="bg1">
                          <a:lumMod val="95000"/>
                        </a:schemeClr>
                      </a:solidFill>
                      <a:prstDash val="solid"/>
                      <a:round/>
                      <a:headEnd type="none" w="med" len="med"/>
                      <a:tailEnd type="none" w="med" len="med"/>
                    </a:lnL>
                    <a:solidFill>
                      <a:schemeClr val="bg1"/>
                    </a:solidFill>
                  </a:tcPr>
                </a:tc>
              </a:tr>
            </a:tbl>
          </a:graphicData>
        </a:graphic>
      </p:graphicFrame>
    </p:spTree>
    <p:extLst>
      <p:ext uri="{BB962C8B-B14F-4D97-AF65-F5344CB8AC3E}">
        <p14:creationId xmlns:p14="http://schemas.microsoft.com/office/powerpoint/2010/main" val="361710643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Used Feature: Variations </a:t>
            </a:r>
            <a:br>
              <a:rPr lang="en-US" dirty="0" smtClean="0"/>
            </a:br>
            <a:endParaRPr lang="en-US" sz="1800" dirty="0"/>
          </a:p>
        </p:txBody>
      </p:sp>
      <p:graphicFrame>
        <p:nvGraphicFramePr>
          <p:cNvPr id="6" name="Table 2"/>
          <p:cNvGraphicFramePr>
            <a:graphicFrameLocks noGrp="1"/>
          </p:cNvGraphicFramePr>
          <p:nvPr>
            <p:extLst/>
          </p:nvPr>
        </p:nvGraphicFramePr>
        <p:xfrm>
          <a:off x="274637" y="1759921"/>
          <a:ext cx="11887200" cy="3701737"/>
        </p:xfrm>
        <a:graphic>
          <a:graphicData uri="http://schemas.openxmlformats.org/drawingml/2006/table">
            <a:tbl>
              <a:tblPr firstRow="1">
                <a:tableStyleId>{F5AB1C69-6EDB-4FF4-983F-18BD219EF322}</a:tableStyleId>
              </a:tblPr>
              <a:tblGrid>
                <a:gridCol w="5943600"/>
                <a:gridCol w="5943600"/>
              </a:tblGrid>
              <a:tr h="592777">
                <a:tc>
                  <a:txBody>
                    <a:bodyPr/>
                    <a:lstStyle/>
                    <a:p>
                      <a:pPr defTabSz="932472" fontAlgn="base">
                        <a:lnSpc>
                          <a:spcPct val="90000"/>
                        </a:lnSpc>
                        <a:spcBef>
                          <a:spcPct val="0"/>
                        </a:spcBef>
                        <a:spcAft>
                          <a:spcPct val="0"/>
                        </a:spcAft>
                      </a:pPr>
                      <a:r>
                        <a:rPr lang="en-US" sz="2800" kern="1200" dirty="0" smtClean="0">
                          <a:solidFill>
                            <a:schemeClr val="tx1"/>
                          </a:solidFill>
                        </a:rPr>
                        <a:t>SUCCESSES</a:t>
                      </a:r>
                      <a:r>
                        <a:rPr lang="en-US" sz="2800" kern="1200" baseline="0" dirty="0" smtClean="0">
                          <a:solidFill>
                            <a:schemeClr val="tx1"/>
                          </a:solidFill>
                        </a:rPr>
                        <a:t> </a:t>
                      </a:r>
                      <a:endParaRPr lang="en-US" sz="2800" b="1" kern="1200" dirty="0" smtClean="0">
                        <a:solidFill>
                          <a:schemeClr val="tx1"/>
                        </a:solidFill>
                        <a:latin typeface="+mj-lt"/>
                        <a:ea typeface="Segoe UI" pitchFamily="34" charset="0"/>
                        <a:cs typeface="Segoe UI" pitchFamily="34" charset="0"/>
                      </a:endParaRPr>
                    </a:p>
                  </a:txBody>
                  <a:tcPr marL="182880" marR="182880" marT="91440" marB="91440" anchor="ct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tx1"/>
                          </a:solidFill>
                          <a:latin typeface="+mn-lt"/>
                          <a:ea typeface="+mn-ea"/>
                          <a:cs typeface="+mn-cs"/>
                        </a:rPr>
                        <a:t>CHALLENGES </a:t>
                      </a:r>
                      <a:endParaRPr lang="en-US" sz="2800" b="1" kern="1200" dirty="0">
                        <a:solidFill>
                          <a:schemeClr val="tx1"/>
                        </a:solidFill>
                        <a:latin typeface="+mn-lt"/>
                        <a:ea typeface="+mn-ea"/>
                        <a:cs typeface="+mn-cs"/>
                      </a:endParaRPr>
                    </a:p>
                  </a:txBody>
                  <a:tcPr marL="182880" marR="182880" marT="91440" marB="91440" anchor="ctr">
                    <a:solidFill>
                      <a:schemeClr val="accent4">
                        <a:lumMod val="40000"/>
                        <a:lumOff val="60000"/>
                      </a:schemeClr>
                    </a:solidFill>
                  </a:tcPr>
                </a:tc>
              </a:tr>
              <a:tr h="914400">
                <a:tc>
                  <a:txBody>
                    <a:bodyPr/>
                    <a:lstStyle/>
                    <a:p>
                      <a:r>
                        <a:rPr lang="en-US" sz="2800" dirty="0" smtClean="0"/>
                        <a:t>Faster</a:t>
                      </a:r>
                      <a:r>
                        <a:rPr lang="en-US" sz="2800" baseline="0" dirty="0" smtClean="0"/>
                        <a:t> and more stable than SharePoint 2007</a:t>
                      </a:r>
                      <a:endParaRPr lang="en-US" sz="2800" dirty="0"/>
                    </a:p>
                  </a:txBody>
                  <a:tcPr marL="182880" marR="182880" marT="91440" marB="91440"/>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u="none" dirty="0" smtClean="0"/>
                        <a:t>Propagation</a:t>
                      </a:r>
                      <a:r>
                        <a:rPr lang="en-US" sz="2800" u="none" baseline="0" dirty="0" smtClean="0"/>
                        <a:t> settings at variation root</a:t>
                      </a:r>
                      <a:endParaRPr lang="en-US" sz="2800" b="1" dirty="0" smtClean="0">
                        <a:latin typeface="+mn-lt"/>
                      </a:endParaRPr>
                    </a:p>
                  </a:txBody>
                  <a:tcPr marL="182880" marR="182880" marT="91440" marB="91440">
                    <a:solidFill>
                      <a:schemeClr val="accent4">
                        <a:lumMod val="20000"/>
                        <a:lumOff val="80000"/>
                      </a:schemeClr>
                    </a:solidFill>
                  </a:tcPr>
                </a:tc>
              </a:tr>
              <a:tr h="91440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b="0" i="0" u="none" kern="1200" dirty="0" smtClean="0">
                          <a:solidFill>
                            <a:schemeClr val="dk1"/>
                          </a:solidFill>
                          <a:latin typeface="+mn-lt"/>
                          <a:ea typeface="+mn-ea"/>
                          <a:cs typeface="+mn-cs"/>
                        </a:rPr>
                        <a:t>Simpler,</a:t>
                      </a:r>
                      <a:r>
                        <a:rPr lang="en-US" sz="2800" b="0" i="0" u="none" kern="1200" baseline="0" dirty="0" smtClean="0">
                          <a:solidFill>
                            <a:schemeClr val="dk1"/>
                          </a:solidFill>
                          <a:latin typeface="+mn-lt"/>
                          <a:ea typeface="+mn-ea"/>
                          <a:cs typeface="+mn-cs"/>
                        </a:rPr>
                        <a:t> selective propagation between variations </a:t>
                      </a:r>
                      <a:endParaRPr lang="en-US" sz="2800" b="1" i="1" u="none" kern="1200" dirty="0" smtClean="0">
                        <a:solidFill>
                          <a:srgbClr val="68217A"/>
                        </a:solidFill>
                        <a:latin typeface="+mn-lt"/>
                        <a:ea typeface="+mn-ea"/>
                        <a:cs typeface="+mn-cs"/>
                      </a:endParaRPr>
                    </a:p>
                  </a:txBody>
                  <a:tcPr marL="182880" marR="182880" marT="91440" marB="91440"/>
                </a:tc>
                <a:tc>
                  <a:txBody>
                    <a:bodyPr/>
                    <a:lstStyle/>
                    <a:p>
                      <a:r>
                        <a:rPr lang="en-US" sz="2800" u="none" dirty="0" smtClean="0"/>
                        <a:t>Does not support automatic and selective variation</a:t>
                      </a:r>
                      <a:r>
                        <a:rPr lang="en-US" sz="2800" u="none" baseline="0" dirty="0" smtClean="0"/>
                        <a:t> simultaneously</a:t>
                      </a:r>
                      <a:endParaRPr lang="en-US" sz="2800" b="1" dirty="0"/>
                    </a:p>
                  </a:txBody>
                  <a:tcPr marL="182880" marR="182880" marT="91440" marB="91440">
                    <a:solidFill>
                      <a:schemeClr val="accent4">
                        <a:lumMod val="20000"/>
                        <a:lumOff val="80000"/>
                      </a:schemeClr>
                    </a:solidFill>
                  </a:tcPr>
                </a:tc>
              </a:tr>
              <a:tr h="914400">
                <a:tc>
                  <a:txBody>
                    <a:bodyPr/>
                    <a:lstStyle/>
                    <a:p>
                      <a:r>
                        <a:rPr lang="en-US" sz="2800" b="0" u="none" dirty="0" smtClean="0">
                          <a:latin typeface="+mn-lt"/>
                        </a:rPr>
                        <a:t>Selective acceptance and publishing in</a:t>
                      </a:r>
                      <a:r>
                        <a:rPr lang="en-US" sz="2800" b="0" u="none" baseline="0" dirty="0" smtClean="0">
                          <a:latin typeface="+mn-lt"/>
                        </a:rPr>
                        <a:t> target variation</a:t>
                      </a:r>
                      <a:endParaRPr lang="en-US" sz="2800" b="1" dirty="0">
                        <a:latin typeface="+mn-lt"/>
                      </a:endParaRPr>
                    </a:p>
                  </a:txBody>
                  <a:tcPr marL="182880" marR="182880" marT="91440" marB="91440"/>
                </a:tc>
                <a:tc>
                  <a:txBody>
                    <a:bodyPr/>
                    <a:lstStyle/>
                    <a:p>
                      <a:endParaRPr lang="en-US" sz="2800" dirty="0"/>
                    </a:p>
                  </a:txBody>
                  <a:tcPr marL="182880" marR="182880" marT="91440" marB="91440">
                    <a:solidFill>
                      <a:schemeClr val="accent4">
                        <a:lumMod val="20000"/>
                        <a:lumOff val="80000"/>
                      </a:schemeClr>
                    </a:solidFill>
                  </a:tcPr>
                </a:tc>
              </a:tr>
            </a:tbl>
          </a:graphicData>
        </a:graphic>
      </p:graphicFrame>
      <p:graphicFrame>
        <p:nvGraphicFramePr>
          <p:cNvPr id="4" name="Table 6"/>
          <p:cNvGraphicFramePr>
            <a:graphicFrameLocks noGrp="1"/>
          </p:cNvGraphicFramePr>
          <p:nvPr>
            <p:extLst/>
          </p:nvPr>
        </p:nvGraphicFramePr>
        <p:xfrm>
          <a:off x="274637" y="1211262"/>
          <a:ext cx="11887200" cy="5650992"/>
        </p:xfrm>
        <a:graphic>
          <a:graphicData uri="http://schemas.openxmlformats.org/drawingml/2006/table">
            <a:tbl>
              <a:tblPr firstRow="1">
                <a:tableStyleId>{F5AB1C69-6EDB-4FF4-983F-18BD219EF322}</a:tableStyleId>
              </a:tblPr>
              <a:tblGrid>
                <a:gridCol w="5943600"/>
                <a:gridCol w="5943600"/>
              </a:tblGrid>
              <a:tr h="621792">
                <a:tc>
                  <a:txBody>
                    <a:bodyPr/>
                    <a:lstStyle/>
                    <a:p>
                      <a:pPr defTabSz="932472" fontAlgn="base">
                        <a:lnSpc>
                          <a:spcPct val="90000"/>
                        </a:lnSpc>
                        <a:spcBef>
                          <a:spcPct val="0"/>
                        </a:spcBef>
                        <a:spcAft>
                          <a:spcPct val="0"/>
                        </a:spcAft>
                      </a:pPr>
                      <a:r>
                        <a:rPr lang="en-US" sz="2800" b="1" kern="1200" dirty="0" smtClean="0">
                          <a:solidFill>
                            <a:schemeClr val="bg1"/>
                          </a:solidFill>
                          <a:latin typeface="+mj-lt"/>
                        </a:rPr>
                        <a:t>Successes</a:t>
                      </a:r>
                      <a:endParaRPr lang="en-US" sz="2800" b="1" kern="1200" dirty="0" smtClean="0">
                        <a:solidFill>
                          <a:schemeClr val="bg1"/>
                        </a:solidFill>
                        <a:latin typeface="+mj-lt"/>
                        <a:ea typeface="Segoe UI" pitchFamily="34" charset="0"/>
                        <a:cs typeface="Segoe UI" pitchFamily="34" charset="0"/>
                      </a:endParaRPr>
                    </a:p>
                  </a:txBody>
                  <a:tcPr marL="182880" marR="182880" marT="91440" marB="91440" anchor="ctr">
                    <a:lnR w="12700" cap="flat" cmpd="sng" algn="ctr">
                      <a:solidFill>
                        <a:schemeClr val="bg1"/>
                      </a:solidFill>
                      <a:prstDash val="solid"/>
                      <a:round/>
                      <a:headEnd type="none" w="med" len="med"/>
                      <a:tailEnd type="none" w="med" len="med"/>
                    </a:lnR>
                    <a:solidFill>
                      <a:srgbClr val="008849"/>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bg1"/>
                          </a:solidFill>
                          <a:latin typeface="+mj-lt"/>
                          <a:ea typeface="+mn-ea"/>
                          <a:cs typeface="+mn-cs"/>
                        </a:rPr>
                        <a:t>Challenges</a:t>
                      </a:r>
                      <a:endParaRPr lang="en-US" sz="2800" b="1" kern="1200" dirty="0">
                        <a:solidFill>
                          <a:schemeClr val="bg1"/>
                        </a:solidFill>
                        <a:latin typeface="+mj-lt"/>
                        <a:ea typeface="+mn-ea"/>
                        <a:cs typeface="+mn-cs"/>
                      </a:endParaRPr>
                    </a:p>
                  </a:txBody>
                  <a:tcPr marL="182880" marR="182880" marT="91440" marB="91440" anchor="ctr">
                    <a:lnL w="12700" cap="flat" cmpd="sng" algn="ctr">
                      <a:solidFill>
                        <a:schemeClr val="bg1"/>
                      </a:solidFill>
                      <a:prstDash val="solid"/>
                      <a:round/>
                      <a:headEnd type="none" w="med" len="med"/>
                      <a:tailEnd type="none" w="med" len="med"/>
                    </a:lnL>
                    <a:solidFill>
                      <a:schemeClr val="accent5"/>
                    </a:solidFill>
                  </a:tcPr>
                </a:tc>
              </a:tr>
              <a:tr h="5029200">
                <a:tc>
                  <a:txBody>
                    <a:bodyPr/>
                    <a:lstStyle/>
                    <a:p>
                      <a:pPr>
                        <a:spcAft>
                          <a:spcPts val="1800"/>
                        </a:spcAft>
                      </a:pPr>
                      <a:r>
                        <a:rPr lang="en-US" sz="2800" dirty="0" smtClean="0"/>
                        <a:t>Faster</a:t>
                      </a:r>
                      <a:r>
                        <a:rPr lang="en-US" sz="2800" baseline="0" dirty="0" smtClean="0"/>
                        <a:t> and more stable than SharePoint 2007</a:t>
                      </a:r>
                      <a:endParaRPr lang="en-US" sz="2800" dirty="0"/>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0" i="0" u="none" kern="1200" dirty="0" smtClean="0">
                          <a:solidFill>
                            <a:schemeClr val="dk1"/>
                          </a:solidFill>
                          <a:latin typeface="+mn-lt"/>
                          <a:ea typeface="+mn-ea"/>
                          <a:cs typeface="+mn-cs"/>
                        </a:rPr>
                        <a:t>Simpler,</a:t>
                      </a:r>
                      <a:r>
                        <a:rPr lang="en-US" sz="2800" b="0" i="0" u="none" kern="1200" baseline="0" dirty="0" smtClean="0">
                          <a:solidFill>
                            <a:schemeClr val="dk1"/>
                          </a:solidFill>
                          <a:latin typeface="+mn-lt"/>
                          <a:ea typeface="+mn-ea"/>
                          <a:cs typeface="+mn-cs"/>
                        </a:rPr>
                        <a:t> selective propagation to individual variations </a:t>
                      </a:r>
                      <a:endParaRPr lang="en-US" sz="2800" b="1" i="1" u="none" kern="1200" dirty="0" smtClean="0">
                        <a:solidFill>
                          <a:srgbClr val="68217A"/>
                        </a:solidFill>
                        <a:latin typeface="+mn-lt"/>
                        <a:ea typeface="+mn-ea"/>
                        <a:cs typeface="+mn-cs"/>
                      </a:endParaRPr>
                    </a:p>
                    <a:p>
                      <a:pPr>
                        <a:spcAft>
                          <a:spcPts val="1800"/>
                        </a:spcAft>
                      </a:pPr>
                      <a:r>
                        <a:rPr lang="en-US" sz="2800" b="0" u="none" dirty="0" smtClean="0">
                          <a:latin typeface="+mn-lt"/>
                        </a:rPr>
                        <a:t>Selective acceptance and publishing in</a:t>
                      </a:r>
                      <a:r>
                        <a:rPr lang="en-US" sz="2800" b="0" u="none" baseline="0" dirty="0" smtClean="0">
                          <a:latin typeface="+mn-lt"/>
                        </a:rPr>
                        <a:t> target variation</a:t>
                      </a:r>
                      <a:endParaRPr lang="en-US" sz="2800" b="1" dirty="0">
                        <a:latin typeface="+mn-lt"/>
                      </a:endParaRPr>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0" u="none" dirty="0" smtClean="0">
                          <a:latin typeface="+mn-lt"/>
                        </a:rPr>
                        <a:t>Improved</a:t>
                      </a:r>
                      <a:r>
                        <a:rPr lang="en-US" sz="2800" b="0" u="none" baseline="0" dirty="0" smtClean="0">
                          <a:latin typeface="+mn-lt"/>
                        </a:rPr>
                        <a:t> manageability of regional sites and their sizes </a:t>
                      </a:r>
                    </a:p>
                  </a:txBody>
                  <a:tcPr marL="182880" marR="182880" marT="91440" marB="91440">
                    <a:lnR w="12700" cap="flat" cmpd="sng" algn="ctr">
                      <a:solidFill>
                        <a:schemeClr val="bg1">
                          <a:lumMod val="95000"/>
                        </a:schemeClr>
                      </a:solidFill>
                      <a:prstDash val="solid"/>
                      <a:round/>
                      <a:headEnd type="none" w="med" len="med"/>
                      <a:tailEnd type="none" w="med" len="med"/>
                    </a:lnR>
                    <a:solidFill>
                      <a:schemeClr val="bg1"/>
                    </a:solidFill>
                  </a:tcPr>
                </a:tc>
                <a:tc>
                  <a:txBody>
                    <a:bodyPr/>
                    <a:lstStyle/>
                    <a:p>
                      <a:pPr marL="0" marR="0" indent="0" algn="l" defTabSz="932742" rtl="0" eaLnBrk="1" fontAlgn="auto" latinLnBrk="0" hangingPunct="1">
                        <a:lnSpc>
                          <a:spcPct val="100000"/>
                        </a:lnSpc>
                        <a:spcBef>
                          <a:spcPts val="0"/>
                        </a:spcBef>
                        <a:spcAft>
                          <a:spcPts val="1800"/>
                        </a:spcAft>
                        <a:buClrTx/>
                        <a:buSzTx/>
                        <a:buFontTx/>
                        <a:buNone/>
                        <a:tabLst/>
                        <a:defRPr/>
                      </a:pPr>
                      <a:r>
                        <a:rPr lang="en-US" sz="2800" u="none" dirty="0" smtClean="0"/>
                        <a:t>Propagation</a:t>
                      </a:r>
                      <a:r>
                        <a:rPr lang="en-US" sz="2800" u="none" baseline="0" dirty="0" smtClean="0"/>
                        <a:t> settings at variation root does not allow for different settings at the list and library level</a:t>
                      </a:r>
                      <a:endParaRPr lang="en-US" sz="2800" b="1" dirty="0" smtClean="0">
                        <a:latin typeface="+mn-lt"/>
                      </a:endParaRPr>
                    </a:p>
                    <a:p>
                      <a:pPr>
                        <a:spcAft>
                          <a:spcPts val="1800"/>
                        </a:spcAft>
                      </a:pPr>
                      <a:r>
                        <a:rPr lang="en-US" sz="2800" dirty="0" smtClean="0"/>
                        <a:t>Manual steps required when</a:t>
                      </a:r>
                      <a:r>
                        <a:rPr lang="en-US" sz="2800" baseline="0" dirty="0" smtClean="0"/>
                        <a:t> moving content databases between prod and non-prod environments </a:t>
                      </a:r>
                      <a:endParaRPr lang="en-US" sz="2400" baseline="0" dirty="0" smtClean="0"/>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aseline="0" dirty="0" smtClean="0"/>
                        <a:t>Re-usable content not displayed correctly in the Turkish (</a:t>
                      </a:r>
                      <a:r>
                        <a:rPr lang="en-US" sz="2800" baseline="0" dirty="0" err="1" smtClean="0"/>
                        <a:t>tr-tr</a:t>
                      </a:r>
                      <a:r>
                        <a:rPr lang="en-US" sz="2800" baseline="0" dirty="0" smtClean="0"/>
                        <a:t>) locale </a:t>
                      </a:r>
                      <a:r>
                        <a:rPr lang="en-US" sz="2800" b="0" i="1" u="none" kern="1200" baseline="0" dirty="0" smtClean="0">
                          <a:solidFill>
                            <a:srgbClr val="FF0000"/>
                          </a:solidFill>
                          <a:latin typeface="+mn-lt"/>
                          <a:ea typeface="+mn-ea"/>
                          <a:cs typeface="+mn-cs"/>
                        </a:rPr>
                        <a:t>(Will be fixed in April 2014 CU *)</a:t>
                      </a:r>
                    </a:p>
                  </a:txBody>
                  <a:tcPr marL="182880" marR="182880" marT="91440" marB="91440">
                    <a:lnL w="12700" cap="flat" cmpd="sng" algn="ctr">
                      <a:solidFill>
                        <a:schemeClr val="bg1">
                          <a:lumMod val="95000"/>
                        </a:schemeClr>
                      </a:solidFill>
                      <a:prstDash val="solid"/>
                      <a:round/>
                      <a:headEnd type="none" w="med" len="med"/>
                      <a:tailEnd type="none" w="med" len="med"/>
                    </a:lnL>
                    <a:solidFill>
                      <a:schemeClr val="bg1"/>
                    </a:solidFill>
                  </a:tcPr>
                </a:tc>
              </a:tr>
            </a:tbl>
          </a:graphicData>
        </a:graphic>
      </p:graphicFrame>
      <p:sp>
        <p:nvSpPr>
          <p:cNvPr id="5" name="TextBox 2"/>
          <p:cNvSpPr txBox="1"/>
          <p:nvPr/>
        </p:nvSpPr>
        <p:spPr>
          <a:xfrm>
            <a:off x="272183" y="6243924"/>
            <a:ext cx="4648200"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solidFill>
                  <a:srgbClr val="FF0000"/>
                </a:solidFill>
              </a:rPr>
              <a:t>*</a:t>
            </a:r>
            <a:r>
              <a:rPr lang="en-US" dirty="0" smtClean="0"/>
              <a:t> Source:  Microsoft support case</a:t>
            </a:r>
            <a:endParaRPr lang="en-US" dirty="0"/>
          </a:p>
        </p:txBody>
      </p:sp>
    </p:spTree>
    <p:extLst>
      <p:ext uri="{BB962C8B-B14F-4D97-AF65-F5344CB8AC3E}">
        <p14:creationId xmlns:p14="http://schemas.microsoft.com/office/powerpoint/2010/main" val="292387795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Used Feature: Variations </a:t>
            </a:r>
            <a:br>
              <a:rPr lang="en-US" dirty="0" smtClean="0"/>
            </a:br>
            <a:endParaRPr lang="en-US" sz="1800" dirty="0"/>
          </a:p>
        </p:txBody>
      </p:sp>
      <p:pic>
        <p:nvPicPr>
          <p:cNvPr id="2055"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l="1852" t="4606" r="35768" b="7486"/>
          <a:stretch/>
        </p:blipFill>
        <p:spPr bwMode="auto">
          <a:xfrm>
            <a:off x="407269" y="1135062"/>
            <a:ext cx="6344368" cy="5029200"/>
          </a:xfrm>
          <a:prstGeom prst="rect">
            <a:avLst/>
          </a:prstGeom>
          <a:noFill/>
          <a:ln w="9525">
            <a:solidFill>
              <a:schemeClr val="bg1">
                <a:lumMod val="75000"/>
              </a:schemeClr>
            </a:solidFill>
            <a:miter lim="800000"/>
            <a:headEnd/>
            <a:tailEnd/>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2056" name="Picture 8"/>
          <p:cNvPicPr>
            <a:picLocks noChangeAspect="1" noChangeArrowheads="1"/>
          </p:cNvPicPr>
          <p:nvPr/>
        </p:nvPicPr>
        <p:blipFill rotWithShape="1">
          <a:blip r:embed="rId4">
            <a:extLst>
              <a:ext uri="{28A0092B-C50C-407E-A947-70E740481C1C}">
                <a14:useLocalDpi xmlns:a14="http://schemas.microsoft.com/office/drawing/2010/main" val="0"/>
              </a:ext>
            </a:extLst>
          </a:blip>
          <a:srcRect l="1750" t="4606" r="35871" b="6934"/>
          <a:stretch/>
        </p:blipFill>
        <p:spPr bwMode="auto">
          <a:xfrm>
            <a:off x="3170237" y="1439862"/>
            <a:ext cx="6304797" cy="5029200"/>
          </a:xfrm>
          <a:prstGeom prst="rect">
            <a:avLst/>
          </a:prstGeom>
          <a:noFill/>
          <a:ln w="9525">
            <a:solidFill>
              <a:schemeClr val="bg1">
                <a:lumMod val="75000"/>
              </a:schemeClr>
            </a:solidFill>
            <a:miter lim="800000"/>
            <a:headEnd/>
            <a:tailEnd/>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2057" name="Picture 9"/>
          <p:cNvPicPr>
            <a:picLocks noChangeAspect="1" noChangeArrowheads="1"/>
          </p:cNvPicPr>
          <p:nvPr/>
        </p:nvPicPr>
        <p:blipFill rotWithShape="1">
          <a:blip r:embed="rId5">
            <a:extLst>
              <a:ext uri="{28A0092B-C50C-407E-A947-70E740481C1C}">
                <a14:useLocalDpi xmlns:a14="http://schemas.microsoft.com/office/drawing/2010/main" val="0"/>
              </a:ext>
            </a:extLst>
          </a:blip>
          <a:srcRect l="1956" t="4606" r="35871" b="6383"/>
          <a:stretch/>
        </p:blipFill>
        <p:spPr bwMode="auto">
          <a:xfrm>
            <a:off x="6065837" y="1744662"/>
            <a:ext cx="6244937" cy="5029200"/>
          </a:xfrm>
          <a:prstGeom prst="rect">
            <a:avLst/>
          </a:prstGeom>
          <a:noFill/>
          <a:ln w="9525">
            <a:solidFill>
              <a:schemeClr val="bg1">
                <a:lumMod val="75000"/>
              </a:schemeClr>
            </a:solidFill>
            <a:miter lim="800000"/>
            <a:headEnd/>
            <a:tailEnd/>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775115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2056"/>
                                        </p:tgtEl>
                                        <p:attrNameLst>
                                          <p:attrName>style.visibility</p:attrName>
                                        </p:attrNameLst>
                                      </p:cBhvr>
                                      <p:to>
                                        <p:strVal val="visible"/>
                                      </p:to>
                                    </p:set>
                                    <p:animEffect transition="in" filter="fade">
                                      <p:cBhvr>
                                        <p:cTn id="7" dur="250"/>
                                        <p:tgtEl>
                                          <p:spTgt spid="2056"/>
                                        </p:tgtEl>
                                      </p:cBhvr>
                                    </p:animEffect>
                                  </p:childTnLst>
                                </p:cTn>
                              </p:par>
                            </p:childTnLst>
                          </p:cTn>
                        </p:par>
                        <p:par>
                          <p:cTn id="8" fill="hold">
                            <p:stCondLst>
                              <p:cond delay="1250"/>
                            </p:stCondLst>
                            <p:childTnLst>
                              <p:par>
                                <p:cTn id="9" presetID="10" presetClass="entr" presetSubtype="0" fill="hold" nodeType="afterEffect">
                                  <p:stCondLst>
                                    <p:cond delay="1000"/>
                                  </p:stCondLst>
                                  <p:childTnLst>
                                    <p:set>
                                      <p:cBhvr>
                                        <p:cTn id="10" dur="1" fill="hold">
                                          <p:stCondLst>
                                            <p:cond delay="0"/>
                                          </p:stCondLst>
                                        </p:cTn>
                                        <p:tgtEl>
                                          <p:spTgt spid="2057"/>
                                        </p:tgtEl>
                                        <p:attrNameLst>
                                          <p:attrName>style.visibility</p:attrName>
                                        </p:attrNameLst>
                                      </p:cBhvr>
                                      <p:to>
                                        <p:strVal val="visible"/>
                                      </p:to>
                                    </p:set>
                                    <p:animEffect transition="in" filter="fade">
                                      <p:cBhvr>
                                        <p:cTn id="11" dur="250"/>
                                        <p:tgtEl>
                                          <p:spTgt spid="2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Unused Feature</a:t>
            </a:r>
            <a:r>
              <a:rPr lang="en-US" dirty="0"/>
              <a:t>: Cross-Site Publishing </a:t>
            </a:r>
            <a:r>
              <a:rPr lang="en-US" dirty="0" smtClean="0"/>
              <a:t/>
            </a:r>
            <a:br>
              <a:rPr lang="en-US" dirty="0" smtClean="0"/>
            </a:br>
            <a:endParaRPr lang="en-US" sz="1800" dirty="0"/>
          </a:p>
        </p:txBody>
      </p:sp>
      <p:graphicFrame>
        <p:nvGraphicFramePr>
          <p:cNvPr id="6" name="Table 2"/>
          <p:cNvGraphicFramePr>
            <a:graphicFrameLocks noGrp="1"/>
          </p:cNvGraphicFramePr>
          <p:nvPr>
            <p:extLst/>
          </p:nvPr>
        </p:nvGraphicFramePr>
        <p:xfrm>
          <a:off x="274637" y="1759921"/>
          <a:ext cx="11887200" cy="3701737"/>
        </p:xfrm>
        <a:graphic>
          <a:graphicData uri="http://schemas.openxmlformats.org/drawingml/2006/table">
            <a:tbl>
              <a:tblPr firstRow="1">
                <a:tableStyleId>{F5AB1C69-6EDB-4FF4-983F-18BD219EF322}</a:tableStyleId>
              </a:tblPr>
              <a:tblGrid>
                <a:gridCol w="5943600"/>
                <a:gridCol w="5943600"/>
              </a:tblGrid>
              <a:tr h="592777">
                <a:tc>
                  <a:txBody>
                    <a:bodyPr/>
                    <a:lstStyle/>
                    <a:p>
                      <a:pPr defTabSz="932472" fontAlgn="base">
                        <a:lnSpc>
                          <a:spcPct val="90000"/>
                        </a:lnSpc>
                        <a:spcBef>
                          <a:spcPct val="0"/>
                        </a:spcBef>
                        <a:spcAft>
                          <a:spcPct val="0"/>
                        </a:spcAft>
                      </a:pPr>
                      <a:r>
                        <a:rPr lang="en-US" sz="2800" kern="1200" dirty="0" smtClean="0">
                          <a:solidFill>
                            <a:schemeClr val="tx1"/>
                          </a:solidFill>
                        </a:rPr>
                        <a:t>SUCCESSES</a:t>
                      </a:r>
                      <a:r>
                        <a:rPr lang="en-US" sz="2800" kern="1200" baseline="0" dirty="0" smtClean="0">
                          <a:solidFill>
                            <a:schemeClr val="tx1"/>
                          </a:solidFill>
                        </a:rPr>
                        <a:t> </a:t>
                      </a:r>
                      <a:endParaRPr lang="en-US" sz="2800" b="1" kern="1200" dirty="0" smtClean="0">
                        <a:solidFill>
                          <a:schemeClr val="tx1"/>
                        </a:solidFill>
                        <a:latin typeface="+mj-lt"/>
                        <a:ea typeface="Segoe UI" pitchFamily="34" charset="0"/>
                        <a:cs typeface="Segoe UI" pitchFamily="34" charset="0"/>
                      </a:endParaRPr>
                    </a:p>
                  </a:txBody>
                  <a:tcPr marL="182880" marR="182880" marT="91440" marB="91440" anchor="ct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tx1"/>
                          </a:solidFill>
                          <a:latin typeface="+mn-lt"/>
                          <a:ea typeface="+mn-ea"/>
                          <a:cs typeface="+mn-cs"/>
                        </a:rPr>
                        <a:t>CHALLENGES </a:t>
                      </a:r>
                      <a:endParaRPr lang="en-US" sz="2800" b="1" kern="1200" dirty="0">
                        <a:solidFill>
                          <a:schemeClr val="tx1"/>
                        </a:solidFill>
                        <a:latin typeface="+mn-lt"/>
                        <a:ea typeface="+mn-ea"/>
                        <a:cs typeface="+mn-cs"/>
                      </a:endParaRPr>
                    </a:p>
                  </a:txBody>
                  <a:tcPr marL="182880" marR="182880" marT="91440" marB="91440" anchor="ctr">
                    <a:solidFill>
                      <a:schemeClr val="accent4">
                        <a:lumMod val="40000"/>
                        <a:lumOff val="60000"/>
                      </a:schemeClr>
                    </a:solidFill>
                  </a:tcPr>
                </a:tc>
              </a:tr>
              <a:tr h="914400">
                <a:tc>
                  <a:txBody>
                    <a:bodyPr/>
                    <a:lstStyle/>
                    <a:p>
                      <a:r>
                        <a:rPr lang="en-US" sz="2800" dirty="0" smtClean="0"/>
                        <a:t>Faster</a:t>
                      </a:r>
                      <a:r>
                        <a:rPr lang="en-US" sz="2800" baseline="0" dirty="0" smtClean="0"/>
                        <a:t> and more stable than SharePoint 2007</a:t>
                      </a:r>
                      <a:endParaRPr lang="en-US" sz="2800" dirty="0"/>
                    </a:p>
                  </a:txBody>
                  <a:tcPr marL="182880" marR="182880" marT="91440" marB="91440"/>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u="none" dirty="0" smtClean="0"/>
                        <a:t>Propagation</a:t>
                      </a:r>
                      <a:r>
                        <a:rPr lang="en-US" sz="2800" u="none" baseline="0" dirty="0" smtClean="0"/>
                        <a:t> settings at variation root</a:t>
                      </a:r>
                      <a:endParaRPr lang="en-US" sz="2800" b="1" dirty="0" smtClean="0">
                        <a:latin typeface="+mn-lt"/>
                      </a:endParaRPr>
                    </a:p>
                  </a:txBody>
                  <a:tcPr marL="182880" marR="182880" marT="91440" marB="91440">
                    <a:solidFill>
                      <a:schemeClr val="accent4">
                        <a:lumMod val="20000"/>
                        <a:lumOff val="80000"/>
                      </a:schemeClr>
                    </a:solidFill>
                  </a:tcPr>
                </a:tc>
              </a:tr>
              <a:tr h="91440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b="0" i="0" u="none" kern="1200" dirty="0" smtClean="0">
                          <a:solidFill>
                            <a:schemeClr val="dk1"/>
                          </a:solidFill>
                          <a:latin typeface="+mn-lt"/>
                          <a:ea typeface="+mn-ea"/>
                          <a:cs typeface="+mn-cs"/>
                        </a:rPr>
                        <a:t>Simpler,</a:t>
                      </a:r>
                      <a:r>
                        <a:rPr lang="en-US" sz="2800" b="0" i="0" u="none" kern="1200" baseline="0" dirty="0" smtClean="0">
                          <a:solidFill>
                            <a:schemeClr val="dk1"/>
                          </a:solidFill>
                          <a:latin typeface="+mn-lt"/>
                          <a:ea typeface="+mn-ea"/>
                          <a:cs typeface="+mn-cs"/>
                        </a:rPr>
                        <a:t> selective propagation between variations </a:t>
                      </a:r>
                      <a:endParaRPr lang="en-US" sz="2800" b="1" i="1" u="none" kern="1200" dirty="0" smtClean="0">
                        <a:solidFill>
                          <a:srgbClr val="68217A"/>
                        </a:solidFill>
                        <a:latin typeface="+mn-lt"/>
                        <a:ea typeface="+mn-ea"/>
                        <a:cs typeface="+mn-cs"/>
                      </a:endParaRPr>
                    </a:p>
                  </a:txBody>
                  <a:tcPr marL="182880" marR="182880" marT="91440" marB="91440"/>
                </a:tc>
                <a:tc>
                  <a:txBody>
                    <a:bodyPr/>
                    <a:lstStyle/>
                    <a:p>
                      <a:r>
                        <a:rPr lang="en-US" sz="2800" u="none" dirty="0" smtClean="0"/>
                        <a:t>Does not support automatic and selective variation</a:t>
                      </a:r>
                      <a:r>
                        <a:rPr lang="en-US" sz="2800" u="none" baseline="0" dirty="0" smtClean="0"/>
                        <a:t> simultaneously</a:t>
                      </a:r>
                      <a:endParaRPr lang="en-US" sz="2800" b="1" dirty="0"/>
                    </a:p>
                  </a:txBody>
                  <a:tcPr marL="182880" marR="182880" marT="91440" marB="91440">
                    <a:solidFill>
                      <a:schemeClr val="accent4">
                        <a:lumMod val="20000"/>
                        <a:lumOff val="80000"/>
                      </a:schemeClr>
                    </a:solidFill>
                  </a:tcPr>
                </a:tc>
              </a:tr>
              <a:tr h="914400">
                <a:tc>
                  <a:txBody>
                    <a:bodyPr/>
                    <a:lstStyle/>
                    <a:p>
                      <a:r>
                        <a:rPr lang="en-US" sz="2800" b="0" u="none" dirty="0" smtClean="0">
                          <a:latin typeface="+mn-lt"/>
                        </a:rPr>
                        <a:t>Selective acceptance and publishing in</a:t>
                      </a:r>
                      <a:r>
                        <a:rPr lang="en-US" sz="2800" b="0" u="none" baseline="0" dirty="0" smtClean="0">
                          <a:latin typeface="+mn-lt"/>
                        </a:rPr>
                        <a:t> target variation</a:t>
                      </a:r>
                      <a:endParaRPr lang="en-US" sz="2800" b="1" dirty="0">
                        <a:latin typeface="+mn-lt"/>
                      </a:endParaRPr>
                    </a:p>
                  </a:txBody>
                  <a:tcPr marL="182880" marR="182880" marT="91440" marB="91440"/>
                </a:tc>
                <a:tc>
                  <a:txBody>
                    <a:bodyPr/>
                    <a:lstStyle/>
                    <a:p>
                      <a:endParaRPr lang="en-US" sz="2800" dirty="0"/>
                    </a:p>
                  </a:txBody>
                  <a:tcPr marL="182880" marR="182880" marT="91440" marB="91440">
                    <a:solidFill>
                      <a:schemeClr val="accent4">
                        <a:lumMod val="20000"/>
                        <a:lumOff val="80000"/>
                      </a:schemeClr>
                    </a:solidFill>
                  </a:tcPr>
                </a:tc>
              </a:tr>
            </a:tbl>
          </a:graphicData>
        </a:graphic>
      </p:graphicFrame>
      <p:graphicFrame>
        <p:nvGraphicFramePr>
          <p:cNvPr id="4" name="Table 6"/>
          <p:cNvGraphicFramePr>
            <a:graphicFrameLocks noGrp="1"/>
          </p:cNvGraphicFramePr>
          <p:nvPr>
            <p:extLst/>
          </p:nvPr>
        </p:nvGraphicFramePr>
        <p:xfrm>
          <a:off x="274637" y="1211262"/>
          <a:ext cx="11887200" cy="5650992"/>
        </p:xfrm>
        <a:graphic>
          <a:graphicData uri="http://schemas.openxmlformats.org/drawingml/2006/table">
            <a:tbl>
              <a:tblPr firstRow="1">
                <a:tableStyleId>{F5AB1C69-6EDB-4FF4-983F-18BD219EF322}</a:tableStyleId>
              </a:tblPr>
              <a:tblGrid>
                <a:gridCol w="5943600"/>
                <a:gridCol w="5943600"/>
              </a:tblGrid>
              <a:tr h="621792">
                <a:tc>
                  <a:txBody>
                    <a:bodyPr/>
                    <a:lstStyle/>
                    <a:p>
                      <a:pPr defTabSz="932472" fontAlgn="base">
                        <a:lnSpc>
                          <a:spcPct val="90000"/>
                        </a:lnSpc>
                        <a:spcBef>
                          <a:spcPct val="0"/>
                        </a:spcBef>
                        <a:spcAft>
                          <a:spcPct val="0"/>
                        </a:spcAft>
                      </a:pPr>
                      <a:r>
                        <a:rPr lang="en-US" sz="2800" b="1" kern="1200" dirty="0" smtClean="0">
                          <a:solidFill>
                            <a:schemeClr val="bg1"/>
                          </a:solidFill>
                          <a:latin typeface="+mj-lt"/>
                          <a:ea typeface="+mn-ea"/>
                          <a:cs typeface="+mn-cs"/>
                        </a:rPr>
                        <a:t>Challenges</a:t>
                      </a:r>
                      <a:endParaRPr lang="en-US" sz="2800" b="1" kern="1200" dirty="0" smtClean="0">
                        <a:solidFill>
                          <a:schemeClr val="bg1"/>
                        </a:solidFill>
                        <a:latin typeface="+mj-lt"/>
                        <a:ea typeface="Segoe UI" pitchFamily="34" charset="0"/>
                        <a:cs typeface="Segoe UI" pitchFamily="34" charset="0"/>
                      </a:endParaRPr>
                    </a:p>
                  </a:txBody>
                  <a:tcPr marL="182880" marR="182880" marT="91440" marB="91440" anchor="ctr">
                    <a:lnR w="12700" cap="flat" cmpd="sng" algn="ctr">
                      <a:solidFill>
                        <a:schemeClr val="bg1"/>
                      </a:solidFill>
                      <a:prstDash val="solid"/>
                      <a:round/>
                      <a:headEnd type="none" w="med" len="med"/>
                      <a:tailEnd type="none" w="med" len="med"/>
                    </a:lnR>
                    <a:solidFill>
                      <a:srgbClr val="0072C6"/>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bg1"/>
                          </a:solidFill>
                          <a:latin typeface="+mj-lt"/>
                          <a:ea typeface="+mn-ea"/>
                          <a:cs typeface="+mn-cs"/>
                        </a:rPr>
                        <a:t>Outcome</a:t>
                      </a:r>
                      <a:endParaRPr lang="en-US" sz="2800" b="1" kern="1200" dirty="0">
                        <a:solidFill>
                          <a:schemeClr val="bg1"/>
                        </a:solidFill>
                        <a:latin typeface="+mj-lt"/>
                        <a:ea typeface="+mn-ea"/>
                        <a:cs typeface="+mn-cs"/>
                      </a:endParaRPr>
                    </a:p>
                  </a:txBody>
                  <a:tcPr marL="182880" marR="182880" marT="91440" marB="91440" anchor="ctr">
                    <a:lnL w="12700" cap="flat" cmpd="sng" algn="ctr">
                      <a:solidFill>
                        <a:schemeClr val="bg1"/>
                      </a:solidFill>
                      <a:prstDash val="solid"/>
                      <a:round/>
                      <a:headEnd type="none" w="med" len="med"/>
                      <a:tailEnd type="none" w="med" len="med"/>
                    </a:lnL>
                    <a:solidFill>
                      <a:schemeClr val="accent1"/>
                    </a:solidFill>
                  </a:tcPr>
                </a:tc>
              </a:tr>
              <a:tr h="5029200">
                <a:tc>
                  <a:txBody>
                    <a:bodyPr/>
                    <a:lstStyle/>
                    <a:p>
                      <a:pPr>
                        <a:spcAft>
                          <a:spcPts val="1800"/>
                        </a:spcAft>
                      </a:pPr>
                      <a:r>
                        <a:rPr lang="en-US" sz="2800" dirty="0" smtClean="0"/>
                        <a:t>No preview of unpublished content </a:t>
                      </a:r>
                    </a:p>
                    <a:p>
                      <a:pPr>
                        <a:spcAft>
                          <a:spcPts val="1800"/>
                        </a:spcAft>
                      </a:pPr>
                      <a:r>
                        <a:rPr lang="en-US" sz="2800" dirty="0" smtClean="0"/>
                        <a:t>Cannot connect to a catalog created in variation </a:t>
                      </a:r>
                    </a:p>
                    <a:p>
                      <a:pPr>
                        <a:spcAft>
                          <a:spcPts val="1800"/>
                        </a:spcAft>
                      </a:pPr>
                      <a:r>
                        <a:rPr lang="en-US" sz="2800" dirty="0" smtClean="0"/>
                        <a:t>Moving content database between environments requires catalog reconnection and reconfiguration</a:t>
                      </a:r>
                    </a:p>
                  </a:txBody>
                  <a:tcPr marL="182880" marR="182880" marT="91440" marB="91440">
                    <a:lnR w="12700" cap="flat" cmpd="sng" algn="ctr">
                      <a:solidFill>
                        <a:schemeClr val="bg1">
                          <a:lumMod val="95000"/>
                        </a:schemeClr>
                      </a:solidFill>
                      <a:prstDash val="solid"/>
                      <a:round/>
                      <a:headEnd type="none" w="med" len="med"/>
                      <a:tailEnd type="none" w="med" len="med"/>
                    </a:lnR>
                    <a:solidFill>
                      <a:schemeClr val="bg1"/>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b="0" i="0" u="none" kern="1200" dirty="0" smtClean="0">
                          <a:solidFill>
                            <a:schemeClr val="dk1"/>
                          </a:solidFill>
                          <a:latin typeface="+mn-lt"/>
                          <a:ea typeface="+mn-ea"/>
                          <a:cs typeface="+mn-cs"/>
                        </a:rPr>
                        <a:t>Did not fit our business process</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000" b="0" i="0" u="none" kern="1200" dirty="0" smtClean="0">
                          <a:solidFill>
                            <a:schemeClr val="dk1"/>
                          </a:solidFill>
                          <a:latin typeface="+mn-lt"/>
                          <a:ea typeface="+mn-ea"/>
                          <a:cs typeface="+mn-cs"/>
                        </a:rPr>
                        <a:t>Little to no multi-use content</a:t>
                      </a:r>
                      <a:endParaRPr lang="en-US" sz="2000" dirty="0" smtClean="0"/>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0" i="0" u="none" kern="1200" dirty="0" smtClean="0">
                          <a:solidFill>
                            <a:schemeClr val="dk1"/>
                          </a:solidFill>
                          <a:latin typeface="+mn-lt"/>
                          <a:ea typeface="+mn-ea"/>
                          <a:cs typeface="+mn-cs"/>
                        </a:rPr>
                        <a:t>Use search queries where</a:t>
                      </a:r>
                      <a:r>
                        <a:rPr lang="en-US" sz="2800" b="0" i="0" u="none" kern="1200" baseline="0" dirty="0" smtClean="0">
                          <a:solidFill>
                            <a:schemeClr val="dk1"/>
                          </a:solidFill>
                          <a:latin typeface="+mn-lt"/>
                          <a:ea typeface="+mn-ea"/>
                          <a:cs typeface="+mn-cs"/>
                        </a:rPr>
                        <a:t> needed</a:t>
                      </a:r>
                      <a:endParaRPr lang="en-US" sz="2800" b="0" i="0" u="none" kern="1200" dirty="0" smtClean="0">
                        <a:solidFill>
                          <a:schemeClr val="dk1"/>
                        </a:solidFill>
                        <a:latin typeface="+mn-lt"/>
                        <a:ea typeface="+mn-ea"/>
                        <a:cs typeface="+mn-cs"/>
                      </a:endParaRPr>
                    </a:p>
                    <a:p>
                      <a:pPr>
                        <a:spcAft>
                          <a:spcPts val="1800"/>
                        </a:spcAft>
                      </a:pPr>
                      <a:r>
                        <a:rPr lang="en-US" sz="2800" dirty="0" smtClean="0"/>
                        <a:t>Will reevaluate as business needs change</a:t>
                      </a:r>
                      <a:endParaRPr lang="en-US" sz="2800" dirty="0"/>
                    </a:p>
                  </a:txBody>
                  <a:tcPr marL="182880" marR="182880" marT="91440" marB="91440">
                    <a:lnL w="12700" cap="flat" cmpd="sng" algn="ctr">
                      <a:solidFill>
                        <a:schemeClr val="bg1">
                          <a:lumMod val="95000"/>
                        </a:schemeClr>
                      </a:solidFill>
                      <a:prstDash val="solid"/>
                      <a:round/>
                      <a:headEnd type="none" w="med" len="med"/>
                      <a:tailEnd type="none" w="med" len="med"/>
                    </a:lnL>
                    <a:solidFill>
                      <a:schemeClr val="bg1"/>
                    </a:solidFill>
                  </a:tcPr>
                </a:tc>
              </a:tr>
            </a:tbl>
          </a:graphicData>
        </a:graphic>
      </p:graphicFrame>
    </p:spTree>
    <p:extLst>
      <p:ext uri="{BB962C8B-B14F-4D97-AF65-F5344CB8AC3E}">
        <p14:creationId xmlns:p14="http://schemas.microsoft.com/office/powerpoint/2010/main" val="146486216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Unused Feature</a:t>
            </a:r>
            <a:r>
              <a:rPr lang="en-US" dirty="0"/>
              <a:t>: Catalogs</a:t>
            </a:r>
            <a:r>
              <a:rPr lang="en-US" dirty="0" smtClean="0"/>
              <a:t/>
            </a:r>
            <a:br>
              <a:rPr lang="en-US" dirty="0" smtClean="0"/>
            </a:br>
            <a:endParaRPr lang="en-US" sz="1800" dirty="0"/>
          </a:p>
        </p:txBody>
      </p:sp>
      <p:graphicFrame>
        <p:nvGraphicFramePr>
          <p:cNvPr id="6" name="Table 2"/>
          <p:cNvGraphicFramePr>
            <a:graphicFrameLocks noGrp="1"/>
          </p:cNvGraphicFramePr>
          <p:nvPr>
            <p:extLst/>
          </p:nvPr>
        </p:nvGraphicFramePr>
        <p:xfrm>
          <a:off x="274637" y="1759921"/>
          <a:ext cx="11887200" cy="3701737"/>
        </p:xfrm>
        <a:graphic>
          <a:graphicData uri="http://schemas.openxmlformats.org/drawingml/2006/table">
            <a:tbl>
              <a:tblPr firstRow="1">
                <a:tableStyleId>{F5AB1C69-6EDB-4FF4-983F-18BD219EF322}</a:tableStyleId>
              </a:tblPr>
              <a:tblGrid>
                <a:gridCol w="5943600"/>
                <a:gridCol w="5943600"/>
              </a:tblGrid>
              <a:tr h="592777">
                <a:tc>
                  <a:txBody>
                    <a:bodyPr/>
                    <a:lstStyle/>
                    <a:p>
                      <a:pPr defTabSz="932472" fontAlgn="base">
                        <a:lnSpc>
                          <a:spcPct val="90000"/>
                        </a:lnSpc>
                        <a:spcBef>
                          <a:spcPct val="0"/>
                        </a:spcBef>
                        <a:spcAft>
                          <a:spcPct val="0"/>
                        </a:spcAft>
                      </a:pPr>
                      <a:r>
                        <a:rPr lang="en-US" sz="2800" kern="1200" dirty="0" smtClean="0">
                          <a:solidFill>
                            <a:schemeClr val="tx1"/>
                          </a:solidFill>
                        </a:rPr>
                        <a:t>SUCCESSES</a:t>
                      </a:r>
                      <a:r>
                        <a:rPr lang="en-US" sz="2800" kern="1200" baseline="0" dirty="0" smtClean="0">
                          <a:solidFill>
                            <a:schemeClr val="tx1"/>
                          </a:solidFill>
                        </a:rPr>
                        <a:t> </a:t>
                      </a:r>
                      <a:endParaRPr lang="en-US" sz="2800" b="1" kern="1200" dirty="0" smtClean="0">
                        <a:solidFill>
                          <a:schemeClr val="tx1"/>
                        </a:solidFill>
                        <a:latin typeface="+mj-lt"/>
                        <a:ea typeface="Segoe UI" pitchFamily="34" charset="0"/>
                        <a:cs typeface="Segoe UI" pitchFamily="34" charset="0"/>
                      </a:endParaRPr>
                    </a:p>
                  </a:txBody>
                  <a:tcPr marL="182880" marR="182880" marT="91440" marB="91440" anchor="ct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tx1"/>
                          </a:solidFill>
                          <a:latin typeface="+mn-lt"/>
                          <a:ea typeface="+mn-ea"/>
                          <a:cs typeface="+mn-cs"/>
                        </a:rPr>
                        <a:t>CHALLENGES </a:t>
                      </a:r>
                      <a:endParaRPr lang="en-US" sz="2800" b="1" kern="1200" dirty="0">
                        <a:solidFill>
                          <a:schemeClr val="tx1"/>
                        </a:solidFill>
                        <a:latin typeface="+mn-lt"/>
                        <a:ea typeface="+mn-ea"/>
                        <a:cs typeface="+mn-cs"/>
                      </a:endParaRPr>
                    </a:p>
                  </a:txBody>
                  <a:tcPr marL="182880" marR="182880" marT="91440" marB="91440" anchor="ctr">
                    <a:solidFill>
                      <a:schemeClr val="accent4">
                        <a:lumMod val="40000"/>
                        <a:lumOff val="60000"/>
                      </a:schemeClr>
                    </a:solidFill>
                  </a:tcPr>
                </a:tc>
              </a:tr>
              <a:tr h="914400">
                <a:tc>
                  <a:txBody>
                    <a:bodyPr/>
                    <a:lstStyle/>
                    <a:p>
                      <a:r>
                        <a:rPr lang="en-US" sz="2800" dirty="0" smtClean="0"/>
                        <a:t>Faster</a:t>
                      </a:r>
                      <a:r>
                        <a:rPr lang="en-US" sz="2800" baseline="0" dirty="0" smtClean="0"/>
                        <a:t> and more stable than SharePoint 2007</a:t>
                      </a:r>
                      <a:endParaRPr lang="en-US" sz="2800" dirty="0"/>
                    </a:p>
                  </a:txBody>
                  <a:tcPr marL="182880" marR="182880" marT="91440" marB="91440"/>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u="none" dirty="0" smtClean="0"/>
                        <a:t>Propagation</a:t>
                      </a:r>
                      <a:r>
                        <a:rPr lang="en-US" sz="2800" u="none" baseline="0" dirty="0" smtClean="0"/>
                        <a:t> settings at variation root</a:t>
                      </a:r>
                      <a:endParaRPr lang="en-US" sz="2800" b="1" dirty="0" smtClean="0">
                        <a:latin typeface="+mn-lt"/>
                      </a:endParaRPr>
                    </a:p>
                  </a:txBody>
                  <a:tcPr marL="182880" marR="182880" marT="91440" marB="91440">
                    <a:solidFill>
                      <a:schemeClr val="accent4">
                        <a:lumMod val="20000"/>
                        <a:lumOff val="80000"/>
                      </a:schemeClr>
                    </a:solidFill>
                  </a:tcPr>
                </a:tc>
              </a:tr>
              <a:tr h="91440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b="0" i="0" u="none" kern="1200" dirty="0" smtClean="0">
                          <a:solidFill>
                            <a:schemeClr val="dk1"/>
                          </a:solidFill>
                          <a:latin typeface="+mn-lt"/>
                          <a:ea typeface="+mn-ea"/>
                          <a:cs typeface="+mn-cs"/>
                        </a:rPr>
                        <a:t>Simpler,</a:t>
                      </a:r>
                      <a:r>
                        <a:rPr lang="en-US" sz="2800" b="0" i="0" u="none" kern="1200" baseline="0" dirty="0" smtClean="0">
                          <a:solidFill>
                            <a:schemeClr val="dk1"/>
                          </a:solidFill>
                          <a:latin typeface="+mn-lt"/>
                          <a:ea typeface="+mn-ea"/>
                          <a:cs typeface="+mn-cs"/>
                        </a:rPr>
                        <a:t> selective propagation between variations </a:t>
                      </a:r>
                      <a:endParaRPr lang="en-US" sz="2800" b="1" i="1" u="none" kern="1200" dirty="0" smtClean="0">
                        <a:solidFill>
                          <a:srgbClr val="68217A"/>
                        </a:solidFill>
                        <a:latin typeface="+mn-lt"/>
                        <a:ea typeface="+mn-ea"/>
                        <a:cs typeface="+mn-cs"/>
                      </a:endParaRPr>
                    </a:p>
                  </a:txBody>
                  <a:tcPr marL="182880" marR="182880" marT="91440" marB="91440"/>
                </a:tc>
                <a:tc>
                  <a:txBody>
                    <a:bodyPr/>
                    <a:lstStyle/>
                    <a:p>
                      <a:r>
                        <a:rPr lang="en-US" sz="2800" u="none" dirty="0" smtClean="0"/>
                        <a:t>Does not support automatic and selective variation</a:t>
                      </a:r>
                      <a:r>
                        <a:rPr lang="en-US" sz="2800" u="none" baseline="0" dirty="0" smtClean="0"/>
                        <a:t> simultaneously</a:t>
                      </a:r>
                      <a:endParaRPr lang="en-US" sz="2800" b="1" dirty="0"/>
                    </a:p>
                  </a:txBody>
                  <a:tcPr marL="182880" marR="182880" marT="91440" marB="91440">
                    <a:solidFill>
                      <a:schemeClr val="accent4">
                        <a:lumMod val="20000"/>
                        <a:lumOff val="80000"/>
                      </a:schemeClr>
                    </a:solidFill>
                  </a:tcPr>
                </a:tc>
              </a:tr>
              <a:tr h="914400">
                <a:tc>
                  <a:txBody>
                    <a:bodyPr/>
                    <a:lstStyle/>
                    <a:p>
                      <a:r>
                        <a:rPr lang="en-US" sz="2800" b="0" u="none" dirty="0" smtClean="0">
                          <a:latin typeface="+mn-lt"/>
                        </a:rPr>
                        <a:t>Selective acceptance and publishing in</a:t>
                      </a:r>
                      <a:r>
                        <a:rPr lang="en-US" sz="2800" b="0" u="none" baseline="0" dirty="0" smtClean="0">
                          <a:latin typeface="+mn-lt"/>
                        </a:rPr>
                        <a:t> target variation</a:t>
                      </a:r>
                      <a:endParaRPr lang="en-US" sz="2800" b="1" dirty="0">
                        <a:latin typeface="+mn-lt"/>
                      </a:endParaRPr>
                    </a:p>
                  </a:txBody>
                  <a:tcPr marL="182880" marR="182880" marT="91440" marB="91440"/>
                </a:tc>
                <a:tc>
                  <a:txBody>
                    <a:bodyPr/>
                    <a:lstStyle/>
                    <a:p>
                      <a:endParaRPr lang="en-US" sz="2800" dirty="0"/>
                    </a:p>
                  </a:txBody>
                  <a:tcPr marL="182880" marR="182880" marT="91440" marB="91440">
                    <a:solidFill>
                      <a:schemeClr val="accent4">
                        <a:lumMod val="20000"/>
                        <a:lumOff val="80000"/>
                      </a:schemeClr>
                    </a:solidFill>
                  </a:tcPr>
                </a:tc>
              </a:tr>
            </a:tbl>
          </a:graphicData>
        </a:graphic>
      </p:graphicFrame>
      <p:graphicFrame>
        <p:nvGraphicFramePr>
          <p:cNvPr id="4" name="Table 6"/>
          <p:cNvGraphicFramePr>
            <a:graphicFrameLocks noGrp="1"/>
          </p:cNvGraphicFramePr>
          <p:nvPr>
            <p:extLst/>
          </p:nvPr>
        </p:nvGraphicFramePr>
        <p:xfrm>
          <a:off x="274637" y="1211262"/>
          <a:ext cx="11887200" cy="5650992"/>
        </p:xfrm>
        <a:graphic>
          <a:graphicData uri="http://schemas.openxmlformats.org/drawingml/2006/table">
            <a:tbl>
              <a:tblPr firstRow="1">
                <a:tableStyleId>{F5AB1C69-6EDB-4FF4-983F-18BD219EF322}</a:tableStyleId>
              </a:tblPr>
              <a:tblGrid>
                <a:gridCol w="5943600"/>
                <a:gridCol w="5943600"/>
              </a:tblGrid>
              <a:tr h="621792">
                <a:tc>
                  <a:txBody>
                    <a:bodyPr/>
                    <a:lstStyle/>
                    <a:p>
                      <a:pPr defTabSz="932472" fontAlgn="base">
                        <a:lnSpc>
                          <a:spcPct val="90000"/>
                        </a:lnSpc>
                        <a:spcBef>
                          <a:spcPct val="0"/>
                        </a:spcBef>
                        <a:spcAft>
                          <a:spcPct val="0"/>
                        </a:spcAft>
                      </a:pPr>
                      <a:r>
                        <a:rPr lang="en-US" sz="2800" b="1" kern="1200" dirty="0" smtClean="0">
                          <a:solidFill>
                            <a:schemeClr val="bg1"/>
                          </a:solidFill>
                          <a:latin typeface="+mj-lt"/>
                          <a:ea typeface="+mn-ea"/>
                          <a:cs typeface="+mn-cs"/>
                        </a:rPr>
                        <a:t>Challenges</a:t>
                      </a:r>
                      <a:endParaRPr lang="en-US" sz="2800" b="1" kern="1200" dirty="0" smtClean="0">
                        <a:solidFill>
                          <a:schemeClr val="bg1"/>
                        </a:solidFill>
                        <a:latin typeface="+mj-lt"/>
                        <a:ea typeface="Segoe UI" pitchFamily="34" charset="0"/>
                        <a:cs typeface="Segoe UI" pitchFamily="34" charset="0"/>
                      </a:endParaRPr>
                    </a:p>
                  </a:txBody>
                  <a:tcPr marL="182880" marR="182880" marT="91440" marB="91440" anchor="ctr">
                    <a:lnR w="12700" cap="flat" cmpd="sng" algn="ctr">
                      <a:solidFill>
                        <a:schemeClr val="bg1"/>
                      </a:solidFill>
                      <a:prstDash val="solid"/>
                      <a:round/>
                      <a:headEnd type="none" w="med" len="med"/>
                      <a:tailEnd type="none" w="med" len="med"/>
                    </a:lnR>
                    <a:solidFill>
                      <a:srgbClr val="0072C6"/>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bg1"/>
                          </a:solidFill>
                          <a:latin typeface="+mj-lt"/>
                          <a:ea typeface="+mn-ea"/>
                          <a:cs typeface="+mn-cs"/>
                        </a:rPr>
                        <a:t>Outcome</a:t>
                      </a:r>
                      <a:endParaRPr lang="en-US" sz="2800" b="1" kern="1200" dirty="0">
                        <a:solidFill>
                          <a:schemeClr val="bg1"/>
                        </a:solidFill>
                        <a:latin typeface="+mj-lt"/>
                        <a:ea typeface="+mn-ea"/>
                        <a:cs typeface="+mn-cs"/>
                      </a:endParaRPr>
                    </a:p>
                  </a:txBody>
                  <a:tcPr marL="182880" marR="182880" marT="91440" marB="91440" anchor="ctr">
                    <a:lnL w="12700" cap="flat" cmpd="sng" algn="ctr">
                      <a:solidFill>
                        <a:schemeClr val="bg1"/>
                      </a:solidFill>
                      <a:prstDash val="solid"/>
                      <a:round/>
                      <a:headEnd type="none" w="med" len="med"/>
                      <a:tailEnd type="none" w="med" len="med"/>
                    </a:lnL>
                    <a:solidFill>
                      <a:schemeClr val="accent1"/>
                    </a:solidFill>
                  </a:tcPr>
                </a:tc>
              </a:tr>
              <a:tr h="5029200">
                <a:tc>
                  <a:txBody>
                    <a:bodyPr/>
                    <a:lstStyle/>
                    <a:p>
                      <a:pPr>
                        <a:spcAft>
                          <a:spcPts val="1800"/>
                        </a:spcAft>
                      </a:pPr>
                      <a:r>
                        <a:rPr lang="en-US" sz="2800" dirty="0" smtClean="0"/>
                        <a:t>Requires at least one managed metadata column to connect </a:t>
                      </a:r>
                    </a:p>
                    <a:p>
                      <a:pPr>
                        <a:spcAft>
                          <a:spcPts val="1800"/>
                        </a:spcAft>
                      </a:pPr>
                      <a:r>
                        <a:rPr lang="en-US" sz="2800" dirty="0" smtClean="0"/>
                        <a:t>Limited variation support </a:t>
                      </a:r>
                    </a:p>
                    <a:p>
                      <a:pPr>
                        <a:spcAft>
                          <a:spcPts val="1800"/>
                        </a:spcAft>
                      </a:pPr>
                      <a:r>
                        <a:rPr lang="en-US" sz="2800" dirty="0" smtClean="0"/>
                        <a:t>Cannot have multiple connections to a single catalog</a:t>
                      </a:r>
                    </a:p>
                  </a:txBody>
                  <a:tcPr marL="182880" marR="182880" marT="91440" marB="91440">
                    <a:lnR w="12700" cap="flat" cmpd="sng" algn="ctr">
                      <a:solidFill>
                        <a:schemeClr val="bg1">
                          <a:lumMod val="95000"/>
                        </a:schemeClr>
                      </a:solidFill>
                      <a:prstDash val="solid"/>
                      <a:round/>
                      <a:headEnd type="none" w="med" len="med"/>
                      <a:tailEnd type="none" w="med" len="med"/>
                    </a:lnR>
                    <a:solidFill>
                      <a:schemeClr val="bg1"/>
                    </a:solidFill>
                  </a:tcPr>
                </a:tc>
                <a:tc>
                  <a:txBody>
                    <a:bodyPr/>
                    <a:lstStyle/>
                    <a:p>
                      <a:pPr marL="0" marR="0" indent="0" algn="l" defTabSz="932742" rtl="0" eaLnBrk="1" fontAlgn="auto" latinLnBrk="0" hangingPunct="1">
                        <a:lnSpc>
                          <a:spcPct val="100000"/>
                        </a:lnSpc>
                        <a:spcBef>
                          <a:spcPts val="0"/>
                        </a:spcBef>
                        <a:spcAft>
                          <a:spcPts val="1800"/>
                        </a:spcAft>
                        <a:buClrTx/>
                        <a:buSzTx/>
                        <a:buFontTx/>
                        <a:buNone/>
                        <a:tabLst/>
                        <a:defRPr/>
                      </a:pPr>
                      <a:r>
                        <a:rPr lang="en-US" sz="2800" dirty="0" smtClean="0"/>
                        <a:t>Requires use of cross-site publishing to realize full benefits</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800" dirty="0" smtClean="0"/>
                        <a:t>Use lists and search queries</a:t>
                      </a:r>
                    </a:p>
                  </a:txBody>
                  <a:tcPr marL="182880" marR="182880" marT="91440" marB="91440">
                    <a:lnL w="12700" cap="flat" cmpd="sng" algn="ctr">
                      <a:solidFill>
                        <a:schemeClr val="bg1">
                          <a:lumMod val="95000"/>
                        </a:schemeClr>
                      </a:solidFill>
                      <a:prstDash val="solid"/>
                      <a:round/>
                      <a:headEnd type="none" w="med" len="med"/>
                      <a:tailEnd type="none" w="med" len="med"/>
                    </a:lnL>
                    <a:solidFill>
                      <a:schemeClr val="bg1"/>
                    </a:solidFill>
                  </a:tcPr>
                </a:tc>
              </a:tr>
            </a:tbl>
          </a:graphicData>
        </a:graphic>
      </p:graphicFrame>
    </p:spTree>
    <p:extLst>
      <p:ext uri="{BB962C8B-B14F-4D97-AF65-F5344CB8AC3E}">
        <p14:creationId xmlns:p14="http://schemas.microsoft.com/office/powerpoint/2010/main" val="315832006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Unused Feature</a:t>
            </a:r>
            <a:r>
              <a:rPr lang="en-US" dirty="0"/>
              <a:t>: Design </a:t>
            </a:r>
            <a:r>
              <a:rPr lang="en-US" dirty="0" smtClean="0"/>
              <a:t>Manager</a:t>
            </a:r>
            <a:endParaRPr lang="en-US" sz="1800" dirty="0"/>
          </a:p>
        </p:txBody>
      </p:sp>
      <p:graphicFrame>
        <p:nvGraphicFramePr>
          <p:cNvPr id="6" name="Table 2"/>
          <p:cNvGraphicFramePr>
            <a:graphicFrameLocks noGrp="1"/>
          </p:cNvGraphicFramePr>
          <p:nvPr>
            <p:extLst/>
          </p:nvPr>
        </p:nvGraphicFramePr>
        <p:xfrm>
          <a:off x="274637" y="1759921"/>
          <a:ext cx="11887200" cy="3701737"/>
        </p:xfrm>
        <a:graphic>
          <a:graphicData uri="http://schemas.openxmlformats.org/drawingml/2006/table">
            <a:tbl>
              <a:tblPr firstRow="1">
                <a:tableStyleId>{F5AB1C69-6EDB-4FF4-983F-18BD219EF322}</a:tableStyleId>
              </a:tblPr>
              <a:tblGrid>
                <a:gridCol w="5943600"/>
                <a:gridCol w="5943600"/>
              </a:tblGrid>
              <a:tr h="592777">
                <a:tc>
                  <a:txBody>
                    <a:bodyPr/>
                    <a:lstStyle/>
                    <a:p>
                      <a:pPr defTabSz="932472" fontAlgn="base">
                        <a:lnSpc>
                          <a:spcPct val="90000"/>
                        </a:lnSpc>
                        <a:spcBef>
                          <a:spcPct val="0"/>
                        </a:spcBef>
                        <a:spcAft>
                          <a:spcPct val="0"/>
                        </a:spcAft>
                      </a:pPr>
                      <a:r>
                        <a:rPr lang="en-US" sz="2800" kern="1200" dirty="0" smtClean="0">
                          <a:solidFill>
                            <a:schemeClr val="tx1"/>
                          </a:solidFill>
                        </a:rPr>
                        <a:t>SUCCESSES</a:t>
                      </a:r>
                      <a:r>
                        <a:rPr lang="en-US" sz="2800" kern="1200" baseline="0" dirty="0" smtClean="0">
                          <a:solidFill>
                            <a:schemeClr val="tx1"/>
                          </a:solidFill>
                        </a:rPr>
                        <a:t> </a:t>
                      </a:r>
                      <a:endParaRPr lang="en-US" sz="2800" b="1" kern="1200" dirty="0" smtClean="0">
                        <a:solidFill>
                          <a:schemeClr val="tx1"/>
                        </a:solidFill>
                        <a:latin typeface="+mj-lt"/>
                        <a:ea typeface="Segoe UI" pitchFamily="34" charset="0"/>
                        <a:cs typeface="Segoe UI" pitchFamily="34" charset="0"/>
                      </a:endParaRPr>
                    </a:p>
                  </a:txBody>
                  <a:tcPr marL="182880" marR="182880" marT="91440" marB="91440" anchor="ct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tx1"/>
                          </a:solidFill>
                          <a:latin typeface="+mn-lt"/>
                          <a:ea typeface="+mn-ea"/>
                          <a:cs typeface="+mn-cs"/>
                        </a:rPr>
                        <a:t>CHALLENGES </a:t>
                      </a:r>
                      <a:endParaRPr lang="en-US" sz="2800" b="1" kern="1200" dirty="0">
                        <a:solidFill>
                          <a:schemeClr val="tx1"/>
                        </a:solidFill>
                        <a:latin typeface="+mn-lt"/>
                        <a:ea typeface="+mn-ea"/>
                        <a:cs typeface="+mn-cs"/>
                      </a:endParaRPr>
                    </a:p>
                  </a:txBody>
                  <a:tcPr marL="182880" marR="182880" marT="91440" marB="91440" anchor="ctr">
                    <a:solidFill>
                      <a:schemeClr val="accent4">
                        <a:lumMod val="40000"/>
                        <a:lumOff val="60000"/>
                      </a:schemeClr>
                    </a:solidFill>
                  </a:tcPr>
                </a:tc>
              </a:tr>
              <a:tr h="914400">
                <a:tc>
                  <a:txBody>
                    <a:bodyPr/>
                    <a:lstStyle/>
                    <a:p>
                      <a:r>
                        <a:rPr lang="en-US" sz="2800" dirty="0" smtClean="0"/>
                        <a:t>Faster</a:t>
                      </a:r>
                      <a:r>
                        <a:rPr lang="en-US" sz="2800" baseline="0" dirty="0" smtClean="0"/>
                        <a:t> and more stable than SharePoint 2007</a:t>
                      </a:r>
                      <a:endParaRPr lang="en-US" sz="2800" dirty="0"/>
                    </a:p>
                  </a:txBody>
                  <a:tcPr marL="182880" marR="182880" marT="91440" marB="91440"/>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u="none" dirty="0" smtClean="0"/>
                        <a:t>Propagation</a:t>
                      </a:r>
                      <a:r>
                        <a:rPr lang="en-US" sz="2800" u="none" baseline="0" dirty="0" smtClean="0"/>
                        <a:t> settings at variation root</a:t>
                      </a:r>
                      <a:endParaRPr lang="en-US" sz="2800" b="1" dirty="0" smtClean="0">
                        <a:latin typeface="+mn-lt"/>
                      </a:endParaRPr>
                    </a:p>
                  </a:txBody>
                  <a:tcPr marL="182880" marR="182880" marT="91440" marB="91440">
                    <a:solidFill>
                      <a:schemeClr val="accent4">
                        <a:lumMod val="20000"/>
                        <a:lumOff val="80000"/>
                      </a:schemeClr>
                    </a:solidFill>
                  </a:tcPr>
                </a:tc>
              </a:tr>
              <a:tr h="91440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b="0" i="0" u="none" kern="1200" dirty="0" smtClean="0">
                          <a:solidFill>
                            <a:schemeClr val="dk1"/>
                          </a:solidFill>
                          <a:latin typeface="+mn-lt"/>
                          <a:ea typeface="+mn-ea"/>
                          <a:cs typeface="+mn-cs"/>
                        </a:rPr>
                        <a:t>Simpler,</a:t>
                      </a:r>
                      <a:r>
                        <a:rPr lang="en-US" sz="2800" b="0" i="0" u="none" kern="1200" baseline="0" dirty="0" smtClean="0">
                          <a:solidFill>
                            <a:schemeClr val="dk1"/>
                          </a:solidFill>
                          <a:latin typeface="+mn-lt"/>
                          <a:ea typeface="+mn-ea"/>
                          <a:cs typeface="+mn-cs"/>
                        </a:rPr>
                        <a:t> selective propagation between variations </a:t>
                      </a:r>
                      <a:endParaRPr lang="en-US" sz="2800" b="1" i="1" u="none" kern="1200" dirty="0" smtClean="0">
                        <a:solidFill>
                          <a:srgbClr val="68217A"/>
                        </a:solidFill>
                        <a:latin typeface="+mn-lt"/>
                        <a:ea typeface="+mn-ea"/>
                        <a:cs typeface="+mn-cs"/>
                      </a:endParaRPr>
                    </a:p>
                  </a:txBody>
                  <a:tcPr marL="182880" marR="182880" marT="91440" marB="91440"/>
                </a:tc>
                <a:tc>
                  <a:txBody>
                    <a:bodyPr/>
                    <a:lstStyle/>
                    <a:p>
                      <a:r>
                        <a:rPr lang="en-US" sz="2800" u="none" dirty="0" smtClean="0"/>
                        <a:t>Does not support automatic and selective variation</a:t>
                      </a:r>
                      <a:r>
                        <a:rPr lang="en-US" sz="2800" u="none" baseline="0" dirty="0" smtClean="0"/>
                        <a:t> simultaneously</a:t>
                      </a:r>
                      <a:endParaRPr lang="en-US" sz="2800" b="1" dirty="0"/>
                    </a:p>
                  </a:txBody>
                  <a:tcPr marL="182880" marR="182880" marT="91440" marB="91440">
                    <a:solidFill>
                      <a:schemeClr val="accent4">
                        <a:lumMod val="20000"/>
                        <a:lumOff val="80000"/>
                      </a:schemeClr>
                    </a:solidFill>
                  </a:tcPr>
                </a:tc>
              </a:tr>
              <a:tr h="914400">
                <a:tc>
                  <a:txBody>
                    <a:bodyPr/>
                    <a:lstStyle/>
                    <a:p>
                      <a:r>
                        <a:rPr lang="en-US" sz="2800" b="0" u="none" dirty="0" smtClean="0">
                          <a:latin typeface="+mn-lt"/>
                        </a:rPr>
                        <a:t>Selective acceptance and publishing in</a:t>
                      </a:r>
                      <a:r>
                        <a:rPr lang="en-US" sz="2800" b="0" u="none" baseline="0" dirty="0" smtClean="0">
                          <a:latin typeface="+mn-lt"/>
                        </a:rPr>
                        <a:t> target variation</a:t>
                      </a:r>
                      <a:endParaRPr lang="en-US" sz="2800" b="1" dirty="0">
                        <a:latin typeface="+mn-lt"/>
                      </a:endParaRPr>
                    </a:p>
                  </a:txBody>
                  <a:tcPr marL="182880" marR="182880" marT="91440" marB="91440"/>
                </a:tc>
                <a:tc>
                  <a:txBody>
                    <a:bodyPr/>
                    <a:lstStyle/>
                    <a:p>
                      <a:endParaRPr lang="en-US" sz="2800" dirty="0"/>
                    </a:p>
                  </a:txBody>
                  <a:tcPr marL="182880" marR="182880" marT="91440" marB="91440">
                    <a:solidFill>
                      <a:schemeClr val="accent4">
                        <a:lumMod val="20000"/>
                        <a:lumOff val="80000"/>
                      </a:schemeClr>
                    </a:solidFill>
                  </a:tcPr>
                </a:tc>
              </a:tr>
            </a:tbl>
          </a:graphicData>
        </a:graphic>
      </p:graphicFrame>
      <p:graphicFrame>
        <p:nvGraphicFramePr>
          <p:cNvPr id="4" name="Table 6"/>
          <p:cNvGraphicFramePr>
            <a:graphicFrameLocks noGrp="1"/>
          </p:cNvGraphicFramePr>
          <p:nvPr>
            <p:extLst/>
          </p:nvPr>
        </p:nvGraphicFramePr>
        <p:xfrm>
          <a:off x="274637" y="1211262"/>
          <a:ext cx="11887200" cy="5650992"/>
        </p:xfrm>
        <a:graphic>
          <a:graphicData uri="http://schemas.openxmlformats.org/drawingml/2006/table">
            <a:tbl>
              <a:tblPr firstRow="1">
                <a:tableStyleId>{F5AB1C69-6EDB-4FF4-983F-18BD219EF322}</a:tableStyleId>
              </a:tblPr>
              <a:tblGrid>
                <a:gridCol w="5943600"/>
                <a:gridCol w="5943600"/>
              </a:tblGrid>
              <a:tr h="621792">
                <a:tc>
                  <a:txBody>
                    <a:bodyPr/>
                    <a:lstStyle/>
                    <a:p>
                      <a:pPr defTabSz="932472" fontAlgn="base">
                        <a:lnSpc>
                          <a:spcPct val="90000"/>
                        </a:lnSpc>
                        <a:spcBef>
                          <a:spcPct val="0"/>
                        </a:spcBef>
                        <a:spcAft>
                          <a:spcPct val="0"/>
                        </a:spcAft>
                      </a:pPr>
                      <a:r>
                        <a:rPr lang="en-US" sz="2800" b="1" kern="1200" dirty="0" smtClean="0">
                          <a:solidFill>
                            <a:schemeClr val="bg1"/>
                          </a:solidFill>
                          <a:latin typeface="+mj-lt"/>
                          <a:ea typeface="+mn-ea"/>
                          <a:cs typeface="+mn-cs"/>
                        </a:rPr>
                        <a:t>Challenges</a:t>
                      </a:r>
                      <a:endParaRPr lang="en-US" sz="2800" b="1" kern="1200" dirty="0" smtClean="0">
                        <a:solidFill>
                          <a:schemeClr val="bg1"/>
                        </a:solidFill>
                        <a:latin typeface="+mj-lt"/>
                        <a:ea typeface="Segoe UI" pitchFamily="34" charset="0"/>
                        <a:cs typeface="Segoe UI" pitchFamily="34" charset="0"/>
                      </a:endParaRPr>
                    </a:p>
                  </a:txBody>
                  <a:tcPr marL="182880" marR="182880" marT="91440" marB="91440" anchor="ctr">
                    <a:lnR w="12700" cap="flat" cmpd="sng" algn="ctr">
                      <a:solidFill>
                        <a:schemeClr val="bg1"/>
                      </a:solidFill>
                      <a:prstDash val="solid"/>
                      <a:round/>
                      <a:headEnd type="none" w="med" len="med"/>
                      <a:tailEnd type="none" w="med" len="med"/>
                    </a:lnR>
                    <a:solidFill>
                      <a:srgbClr val="0072C6"/>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bg1"/>
                          </a:solidFill>
                          <a:latin typeface="+mj-lt"/>
                          <a:ea typeface="+mn-ea"/>
                          <a:cs typeface="+mn-cs"/>
                        </a:rPr>
                        <a:t>Outcome</a:t>
                      </a:r>
                      <a:endParaRPr lang="en-US" sz="2800" b="1" kern="1200" dirty="0">
                        <a:solidFill>
                          <a:schemeClr val="bg1"/>
                        </a:solidFill>
                        <a:latin typeface="+mj-lt"/>
                        <a:ea typeface="+mn-ea"/>
                        <a:cs typeface="+mn-cs"/>
                      </a:endParaRPr>
                    </a:p>
                  </a:txBody>
                  <a:tcPr marL="182880" marR="182880" marT="91440" marB="91440" anchor="ctr">
                    <a:lnL w="12700" cap="flat" cmpd="sng" algn="ctr">
                      <a:solidFill>
                        <a:schemeClr val="bg1"/>
                      </a:solidFill>
                      <a:prstDash val="solid"/>
                      <a:round/>
                      <a:headEnd type="none" w="med" len="med"/>
                      <a:tailEnd type="none" w="med" len="med"/>
                    </a:lnL>
                    <a:solidFill>
                      <a:schemeClr val="accent1"/>
                    </a:solidFill>
                  </a:tcPr>
                </a:tc>
              </a:tr>
              <a:tr h="5029200">
                <a:tc>
                  <a:txBody>
                    <a:bodyPr/>
                    <a:lstStyle/>
                    <a:p>
                      <a:pPr marL="0" marR="0" indent="0" algn="l" defTabSz="932742" rtl="0" eaLnBrk="1" fontAlgn="auto" latinLnBrk="0" hangingPunct="1">
                        <a:lnSpc>
                          <a:spcPct val="100000"/>
                        </a:lnSpc>
                        <a:spcBef>
                          <a:spcPts val="0"/>
                        </a:spcBef>
                        <a:spcAft>
                          <a:spcPts val="600"/>
                        </a:spcAft>
                        <a:buClrTx/>
                        <a:buSzTx/>
                        <a:buFontTx/>
                        <a:buNone/>
                        <a:tabLst/>
                        <a:defRPr/>
                      </a:pPr>
                      <a:r>
                        <a:rPr lang="en-US" sz="2800" b="0" i="0" u="none" kern="1200" dirty="0" smtClean="0">
                          <a:solidFill>
                            <a:schemeClr val="dk1"/>
                          </a:solidFill>
                          <a:latin typeface="+mn-lt"/>
                          <a:ea typeface="+mn-ea"/>
                          <a:cs typeface="+mn-cs"/>
                        </a:rPr>
                        <a:t>Design packages include all publishing site columns, content types, page layouts, master pages</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000" b="0" i="0" u="none" kern="1200" dirty="0" smtClean="0">
                          <a:solidFill>
                            <a:schemeClr val="dk1"/>
                          </a:solidFill>
                          <a:latin typeface="+mn-lt"/>
                          <a:ea typeface="+mn-ea"/>
                          <a:cs typeface="+mn-cs"/>
                        </a:rPr>
                        <a:t>Creates problems when uninstalling</a:t>
                      </a:r>
                      <a:r>
                        <a:rPr lang="en-US" sz="2000" b="0" i="0" u="none" kern="1200" baseline="0" dirty="0" smtClean="0">
                          <a:solidFill>
                            <a:schemeClr val="dk1"/>
                          </a:solidFill>
                          <a:latin typeface="+mn-lt"/>
                          <a:ea typeface="+mn-ea"/>
                          <a:cs typeface="+mn-cs"/>
                        </a:rPr>
                        <a:t> design package</a:t>
                      </a:r>
                      <a:endParaRPr lang="en-US" sz="2000" dirty="0" smtClean="0"/>
                    </a:p>
                    <a:p>
                      <a:pPr>
                        <a:spcAft>
                          <a:spcPts val="1800"/>
                        </a:spcAft>
                      </a:pPr>
                      <a:r>
                        <a:rPr lang="en-US" sz="2800" dirty="0" smtClean="0"/>
                        <a:t>Automatically applies master page from installed design package</a:t>
                      </a:r>
                    </a:p>
                    <a:p>
                      <a:pPr>
                        <a:spcAft>
                          <a:spcPts val="1800"/>
                        </a:spcAft>
                      </a:pPr>
                      <a:r>
                        <a:rPr lang="en-US" sz="2800" dirty="0" smtClean="0"/>
                        <a:t>Master page code inserted</a:t>
                      </a:r>
                      <a:r>
                        <a:rPr lang="en-US" sz="2800" baseline="0" dirty="0" smtClean="0"/>
                        <a:t> in </a:t>
                      </a:r>
                      <a:r>
                        <a:rPr lang="en-US" sz="2800" dirty="0" smtClean="0"/>
                        <a:t>page layouts can</a:t>
                      </a:r>
                      <a:r>
                        <a:rPr lang="en-US" sz="2800" baseline="0" dirty="0" smtClean="0"/>
                        <a:t> complicate master page updates</a:t>
                      </a:r>
                      <a:endParaRPr lang="en-US" sz="2800" dirty="0" smtClean="0"/>
                    </a:p>
                  </a:txBody>
                  <a:tcPr marL="182880" marR="182880" marT="91440" marB="91440">
                    <a:lnR w="12700" cap="flat" cmpd="sng" algn="ctr">
                      <a:solidFill>
                        <a:schemeClr val="bg1">
                          <a:lumMod val="95000"/>
                        </a:schemeClr>
                      </a:solidFill>
                      <a:prstDash val="solid"/>
                      <a:round/>
                      <a:headEnd type="none" w="med" len="med"/>
                      <a:tailEnd type="none" w="med" len="med"/>
                    </a:lnR>
                    <a:solidFill>
                      <a:schemeClr val="bg1"/>
                    </a:solidFill>
                  </a:tcPr>
                </a:tc>
                <a:tc>
                  <a:txBody>
                    <a:bodyPr/>
                    <a:lstStyle/>
                    <a:p>
                      <a:pPr>
                        <a:spcAft>
                          <a:spcPts val="1800"/>
                        </a:spcAft>
                      </a:pPr>
                      <a:r>
                        <a:rPr lang="en-US" sz="2800" dirty="0" smtClean="0"/>
                        <a:t>Needs further refinement</a:t>
                      </a:r>
                    </a:p>
                    <a:p>
                      <a:pPr>
                        <a:spcAft>
                          <a:spcPts val="1800"/>
                        </a:spcAft>
                      </a:pPr>
                      <a:r>
                        <a:rPr lang="en-US" sz="2800" dirty="0" smtClean="0"/>
                        <a:t>Used SharePoint Designer</a:t>
                      </a:r>
                      <a:endParaRPr lang="en-US" sz="2800" b="1" dirty="0" smtClean="0">
                        <a:solidFill>
                          <a:schemeClr val="accent5">
                            <a:lumMod val="60000"/>
                            <a:lumOff val="40000"/>
                          </a:schemeClr>
                        </a:solidFill>
                      </a:endParaRPr>
                    </a:p>
                  </a:txBody>
                  <a:tcPr marL="182880" marR="182880" marT="91440" marB="91440">
                    <a:lnL w="12700" cap="flat" cmpd="sng" algn="ctr">
                      <a:solidFill>
                        <a:schemeClr val="bg1">
                          <a:lumMod val="95000"/>
                        </a:schemeClr>
                      </a:solidFill>
                      <a:prstDash val="solid"/>
                      <a:round/>
                      <a:headEnd type="none" w="med" len="med"/>
                      <a:tailEnd type="none" w="med" len="med"/>
                    </a:lnL>
                    <a:solidFill>
                      <a:schemeClr val="bg1"/>
                    </a:solidFill>
                  </a:tcPr>
                </a:tc>
              </a:tr>
            </a:tbl>
          </a:graphicData>
        </a:graphic>
      </p:graphicFrame>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1" t="10490" r="40514" b="24985"/>
          <a:stretch/>
        </p:blipFill>
        <p:spPr bwMode="auto">
          <a:xfrm>
            <a:off x="6080126" y="3116262"/>
            <a:ext cx="6356349" cy="3878263"/>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351748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t>AMD: 13 Million Users. 54 Million page views. </a:t>
            </a:r>
            <a:r>
              <a:rPr lang="en-US" sz="3200" dirty="0" smtClean="0"/>
              <a:t>AMD.com </a:t>
            </a:r>
            <a:r>
              <a:rPr lang="en-US" sz="3200" dirty="0"/>
              <a:t>on SharePoint 2013. Done.</a:t>
            </a:r>
          </a:p>
        </p:txBody>
      </p:sp>
      <p:sp>
        <p:nvSpPr>
          <p:cNvPr id="5" name="Text Placeholder 4"/>
          <p:cNvSpPr>
            <a:spLocks noGrp="1"/>
          </p:cNvSpPr>
          <p:nvPr>
            <p:ph type="body" sz="quarter" idx="14"/>
          </p:nvPr>
        </p:nvSpPr>
        <p:spPr/>
        <p:txBody>
          <a:bodyPr/>
          <a:lstStyle/>
          <a:p>
            <a:r>
              <a:rPr lang="en-US" sz="2400" dirty="0"/>
              <a:t>Katie</a:t>
            </a:r>
            <a:r>
              <a:rPr lang="en-US" sz="2400"/>
              <a:t> Bowman </a:t>
            </a:r>
            <a:r>
              <a:rPr lang="en-US" sz="2400" dirty="0"/>
              <a:t>–</a:t>
            </a:r>
            <a:r>
              <a:rPr lang="en-US" sz="2400"/>
              <a:t> Web Infrastructure Manager, Marketing </a:t>
            </a:r>
            <a:endParaRPr lang="en-US" sz="2400" dirty="0">
              <a:solidFill>
                <a:srgbClr val="FF0000"/>
              </a:solidFill>
            </a:endParaRPr>
          </a:p>
          <a:p>
            <a:r>
              <a:rPr lang="en-US" sz="2400"/>
              <a:t>Gil </a:t>
            </a:r>
            <a:r>
              <a:rPr lang="en-US" sz="2400" dirty="0"/>
              <a:t>Canare – Digital Marketing Manager</a:t>
            </a:r>
          </a:p>
          <a:p>
            <a:r>
              <a:rPr lang="en-US" sz="2400" dirty="0"/>
              <a:t>Michael Mielke – IT Architecture Manager</a:t>
            </a:r>
          </a:p>
          <a:p>
            <a:r>
              <a:rPr lang="en-US" sz="2400" dirty="0"/>
              <a:t>Bruce Weatherford – Sr. Member of Technical Staff</a:t>
            </a:r>
            <a:br>
              <a:rPr lang="en-US" sz="2400" dirty="0"/>
            </a:br>
            <a:r>
              <a:rPr lang="en-US" dirty="0"/>
              <a:t>AMD</a:t>
            </a:r>
          </a:p>
        </p:txBody>
      </p:sp>
      <p:sp>
        <p:nvSpPr>
          <p:cNvPr id="2" name="Text Placeholder 1"/>
          <p:cNvSpPr>
            <a:spLocks noGrp="1"/>
          </p:cNvSpPr>
          <p:nvPr>
            <p:ph type="body" sz="quarter" idx="15"/>
          </p:nvPr>
        </p:nvSpPr>
        <p:spPr/>
        <p:txBody>
          <a:bodyPr/>
          <a:lstStyle/>
          <a:p>
            <a:r>
              <a:rPr lang="en-US" dirty="0" smtClean="0"/>
              <a:t>SPC353</a:t>
            </a:r>
            <a:endParaRPr lang="en-US" dirty="0"/>
          </a:p>
        </p:txBody>
      </p:sp>
    </p:spTree>
    <p:extLst>
      <p:ext uri="{BB962C8B-B14F-4D97-AF65-F5344CB8AC3E}">
        <p14:creationId xmlns:p14="http://schemas.microsoft.com/office/powerpoint/2010/main" val="1854802721"/>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Unused Feature</a:t>
            </a:r>
            <a:r>
              <a:rPr lang="en-US" dirty="0"/>
              <a:t>: Device </a:t>
            </a:r>
            <a:r>
              <a:rPr lang="en-US" dirty="0" smtClean="0"/>
              <a:t>Channels</a:t>
            </a:r>
            <a:endParaRPr lang="en-US" sz="1800" dirty="0"/>
          </a:p>
        </p:txBody>
      </p:sp>
      <p:graphicFrame>
        <p:nvGraphicFramePr>
          <p:cNvPr id="6" name="Table 2"/>
          <p:cNvGraphicFramePr>
            <a:graphicFrameLocks noGrp="1"/>
          </p:cNvGraphicFramePr>
          <p:nvPr>
            <p:extLst/>
          </p:nvPr>
        </p:nvGraphicFramePr>
        <p:xfrm>
          <a:off x="274637" y="1759921"/>
          <a:ext cx="11887200" cy="3701737"/>
        </p:xfrm>
        <a:graphic>
          <a:graphicData uri="http://schemas.openxmlformats.org/drawingml/2006/table">
            <a:tbl>
              <a:tblPr firstRow="1">
                <a:tableStyleId>{F5AB1C69-6EDB-4FF4-983F-18BD219EF322}</a:tableStyleId>
              </a:tblPr>
              <a:tblGrid>
                <a:gridCol w="5943600"/>
                <a:gridCol w="5943600"/>
              </a:tblGrid>
              <a:tr h="592777">
                <a:tc>
                  <a:txBody>
                    <a:bodyPr/>
                    <a:lstStyle/>
                    <a:p>
                      <a:pPr defTabSz="932472" fontAlgn="base">
                        <a:lnSpc>
                          <a:spcPct val="90000"/>
                        </a:lnSpc>
                        <a:spcBef>
                          <a:spcPct val="0"/>
                        </a:spcBef>
                        <a:spcAft>
                          <a:spcPct val="0"/>
                        </a:spcAft>
                      </a:pPr>
                      <a:r>
                        <a:rPr lang="en-US" sz="2800" kern="1200" dirty="0" smtClean="0">
                          <a:solidFill>
                            <a:schemeClr val="tx1"/>
                          </a:solidFill>
                        </a:rPr>
                        <a:t>SUCCESSES</a:t>
                      </a:r>
                      <a:r>
                        <a:rPr lang="en-US" sz="2800" kern="1200" baseline="0" dirty="0" smtClean="0">
                          <a:solidFill>
                            <a:schemeClr val="tx1"/>
                          </a:solidFill>
                        </a:rPr>
                        <a:t> </a:t>
                      </a:r>
                      <a:endParaRPr lang="en-US" sz="2800" b="1" kern="1200" dirty="0" smtClean="0">
                        <a:solidFill>
                          <a:schemeClr val="tx1"/>
                        </a:solidFill>
                        <a:latin typeface="+mj-lt"/>
                        <a:ea typeface="Segoe UI" pitchFamily="34" charset="0"/>
                        <a:cs typeface="Segoe UI" pitchFamily="34" charset="0"/>
                      </a:endParaRPr>
                    </a:p>
                  </a:txBody>
                  <a:tcPr marL="182880" marR="182880" marT="91440" marB="91440" anchor="ct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tx1"/>
                          </a:solidFill>
                          <a:latin typeface="+mn-lt"/>
                          <a:ea typeface="+mn-ea"/>
                          <a:cs typeface="+mn-cs"/>
                        </a:rPr>
                        <a:t>CHALLENGES </a:t>
                      </a:r>
                      <a:endParaRPr lang="en-US" sz="2800" b="1" kern="1200" dirty="0">
                        <a:solidFill>
                          <a:schemeClr val="tx1"/>
                        </a:solidFill>
                        <a:latin typeface="+mn-lt"/>
                        <a:ea typeface="+mn-ea"/>
                        <a:cs typeface="+mn-cs"/>
                      </a:endParaRPr>
                    </a:p>
                  </a:txBody>
                  <a:tcPr marL="182880" marR="182880" marT="91440" marB="91440" anchor="ctr">
                    <a:solidFill>
                      <a:schemeClr val="accent4">
                        <a:lumMod val="40000"/>
                        <a:lumOff val="60000"/>
                      </a:schemeClr>
                    </a:solidFill>
                  </a:tcPr>
                </a:tc>
              </a:tr>
              <a:tr h="914400">
                <a:tc>
                  <a:txBody>
                    <a:bodyPr/>
                    <a:lstStyle/>
                    <a:p>
                      <a:r>
                        <a:rPr lang="en-US" sz="2800" dirty="0" smtClean="0"/>
                        <a:t>Faster</a:t>
                      </a:r>
                      <a:r>
                        <a:rPr lang="en-US" sz="2800" baseline="0" dirty="0" smtClean="0"/>
                        <a:t> and more stable than SharePoint 2007</a:t>
                      </a:r>
                      <a:endParaRPr lang="en-US" sz="2800" dirty="0"/>
                    </a:p>
                  </a:txBody>
                  <a:tcPr marL="182880" marR="182880" marT="91440" marB="91440"/>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u="none" dirty="0" smtClean="0"/>
                        <a:t>Propagation</a:t>
                      </a:r>
                      <a:r>
                        <a:rPr lang="en-US" sz="2800" u="none" baseline="0" dirty="0" smtClean="0"/>
                        <a:t> settings at variation root</a:t>
                      </a:r>
                      <a:endParaRPr lang="en-US" sz="2800" b="1" dirty="0" smtClean="0">
                        <a:latin typeface="+mn-lt"/>
                      </a:endParaRPr>
                    </a:p>
                  </a:txBody>
                  <a:tcPr marL="182880" marR="182880" marT="91440" marB="91440">
                    <a:solidFill>
                      <a:schemeClr val="accent4">
                        <a:lumMod val="20000"/>
                        <a:lumOff val="80000"/>
                      </a:schemeClr>
                    </a:solidFill>
                  </a:tcPr>
                </a:tc>
              </a:tr>
              <a:tr h="91440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800" b="0" i="0" u="none" kern="1200" dirty="0" smtClean="0">
                          <a:solidFill>
                            <a:schemeClr val="dk1"/>
                          </a:solidFill>
                          <a:latin typeface="+mn-lt"/>
                          <a:ea typeface="+mn-ea"/>
                          <a:cs typeface="+mn-cs"/>
                        </a:rPr>
                        <a:t>Simpler,</a:t>
                      </a:r>
                      <a:r>
                        <a:rPr lang="en-US" sz="2800" b="0" i="0" u="none" kern="1200" baseline="0" dirty="0" smtClean="0">
                          <a:solidFill>
                            <a:schemeClr val="dk1"/>
                          </a:solidFill>
                          <a:latin typeface="+mn-lt"/>
                          <a:ea typeface="+mn-ea"/>
                          <a:cs typeface="+mn-cs"/>
                        </a:rPr>
                        <a:t> selective propagation between variations </a:t>
                      </a:r>
                      <a:endParaRPr lang="en-US" sz="2800" b="1" i="1" u="none" kern="1200" dirty="0" smtClean="0">
                        <a:solidFill>
                          <a:srgbClr val="68217A"/>
                        </a:solidFill>
                        <a:latin typeface="+mn-lt"/>
                        <a:ea typeface="+mn-ea"/>
                        <a:cs typeface="+mn-cs"/>
                      </a:endParaRPr>
                    </a:p>
                  </a:txBody>
                  <a:tcPr marL="182880" marR="182880" marT="91440" marB="91440"/>
                </a:tc>
                <a:tc>
                  <a:txBody>
                    <a:bodyPr/>
                    <a:lstStyle/>
                    <a:p>
                      <a:r>
                        <a:rPr lang="en-US" sz="2800" u="none" dirty="0" smtClean="0"/>
                        <a:t>Does not support automatic and selective variation</a:t>
                      </a:r>
                      <a:r>
                        <a:rPr lang="en-US" sz="2800" u="none" baseline="0" dirty="0" smtClean="0"/>
                        <a:t> simultaneously</a:t>
                      </a:r>
                      <a:endParaRPr lang="en-US" sz="2800" b="1" dirty="0"/>
                    </a:p>
                  </a:txBody>
                  <a:tcPr marL="182880" marR="182880" marT="91440" marB="91440">
                    <a:solidFill>
                      <a:schemeClr val="accent4">
                        <a:lumMod val="20000"/>
                        <a:lumOff val="80000"/>
                      </a:schemeClr>
                    </a:solidFill>
                  </a:tcPr>
                </a:tc>
              </a:tr>
              <a:tr h="914400">
                <a:tc>
                  <a:txBody>
                    <a:bodyPr/>
                    <a:lstStyle/>
                    <a:p>
                      <a:r>
                        <a:rPr lang="en-US" sz="2800" b="0" u="none" dirty="0" smtClean="0">
                          <a:latin typeface="+mn-lt"/>
                        </a:rPr>
                        <a:t>Selective acceptance and publishing in</a:t>
                      </a:r>
                      <a:r>
                        <a:rPr lang="en-US" sz="2800" b="0" u="none" baseline="0" dirty="0" smtClean="0">
                          <a:latin typeface="+mn-lt"/>
                        </a:rPr>
                        <a:t> target variation</a:t>
                      </a:r>
                      <a:endParaRPr lang="en-US" sz="2800" b="1" dirty="0">
                        <a:latin typeface="+mn-lt"/>
                      </a:endParaRPr>
                    </a:p>
                  </a:txBody>
                  <a:tcPr marL="182880" marR="182880" marT="91440" marB="91440"/>
                </a:tc>
                <a:tc>
                  <a:txBody>
                    <a:bodyPr/>
                    <a:lstStyle/>
                    <a:p>
                      <a:endParaRPr lang="en-US" sz="2800" dirty="0"/>
                    </a:p>
                  </a:txBody>
                  <a:tcPr marL="182880" marR="182880" marT="91440" marB="91440">
                    <a:solidFill>
                      <a:schemeClr val="accent4">
                        <a:lumMod val="20000"/>
                        <a:lumOff val="80000"/>
                      </a:schemeClr>
                    </a:solidFill>
                  </a:tcPr>
                </a:tc>
              </a:tr>
            </a:tbl>
          </a:graphicData>
        </a:graphic>
      </p:graphicFrame>
      <p:graphicFrame>
        <p:nvGraphicFramePr>
          <p:cNvPr id="4" name="Table 6"/>
          <p:cNvGraphicFramePr>
            <a:graphicFrameLocks noGrp="1"/>
          </p:cNvGraphicFramePr>
          <p:nvPr>
            <p:extLst/>
          </p:nvPr>
        </p:nvGraphicFramePr>
        <p:xfrm>
          <a:off x="274637" y="1211262"/>
          <a:ext cx="11887200" cy="5650992"/>
        </p:xfrm>
        <a:graphic>
          <a:graphicData uri="http://schemas.openxmlformats.org/drawingml/2006/table">
            <a:tbl>
              <a:tblPr firstRow="1">
                <a:tableStyleId>{F5AB1C69-6EDB-4FF4-983F-18BD219EF322}</a:tableStyleId>
              </a:tblPr>
              <a:tblGrid>
                <a:gridCol w="5943600"/>
                <a:gridCol w="5943600"/>
              </a:tblGrid>
              <a:tr h="621792">
                <a:tc>
                  <a:txBody>
                    <a:bodyPr/>
                    <a:lstStyle/>
                    <a:p>
                      <a:pPr defTabSz="932472" fontAlgn="base">
                        <a:lnSpc>
                          <a:spcPct val="90000"/>
                        </a:lnSpc>
                        <a:spcBef>
                          <a:spcPct val="0"/>
                        </a:spcBef>
                        <a:spcAft>
                          <a:spcPct val="0"/>
                        </a:spcAft>
                      </a:pPr>
                      <a:r>
                        <a:rPr lang="en-US" sz="2800" b="1" kern="1200" dirty="0" smtClean="0">
                          <a:solidFill>
                            <a:schemeClr val="bg1"/>
                          </a:solidFill>
                          <a:latin typeface="+mj-lt"/>
                          <a:ea typeface="+mn-ea"/>
                          <a:cs typeface="+mn-cs"/>
                        </a:rPr>
                        <a:t>Challenges</a:t>
                      </a:r>
                      <a:endParaRPr lang="en-US" sz="2800" b="1" kern="1200" dirty="0" smtClean="0">
                        <a:solidFill>
                          <a:schemeClr val="bg1"/>
                        </a:solidFill>
                        <a:latin typeface="+mj-lt"/>
                        <a:ea typeface="Segoe UI" pitchFamily="34" charset="0"/>
                        <a:cs typeface="Segoe UI" pitchFamily="34" charset="0"/>
                      </a:endParaRPr>
                    </a:p>
                  </a:txBody>
                  <a:tcPr marL="182880" marR="182880" marT="91440" marB="91440" anchor="ctr">
                    <a:lnR w="12700" cap="flat" cmpd="sng" algn="ctr">
                      <a:solidFill>
                        <a:schemeClr val="bg1"/>
                      </a:solidFill>
                      <a:prstDash val="solid"/>
                      <a:round/>
                      <a:headEnd type="none" w="med" len="med"/>
                      <a:tailEnd type="none" w="med" len="med"/>
                    </a:lnR>
                    <a:solidFill>
                      <a:srgbClr val="0072C6"/>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bg1"/>
                          </a:solidFill>
                          <a:latin typeface="+mj-lt"/>
                          <a:ea typeface="+mn-ea"/>
                          <a:cs typeface="+mn-cs"/>
                        </a:rPr>
                        <a:t>Outcome</a:t>
                      </a:r>
                      <a:endParaRPr lang="en-US" sz="2800" b="1" kern="1200" dirty="0">
                        <a:solidFill>
                          <a:schemeClr val="bg1"/>
                        </a:solidFill>
                        <a:latin typeface="+mj-lt"/>
                        <a:ea typeface="+mn-ea"/>
                        <a:cs typeface="+mn-cs"/>
                      </a:endParaRPr>
                    </a:p>
                  </a:txBody>
                  <a:tcPr marL="182880" marR="182880" marT="91440" marB="91440" anchor="ctr">
                    <a:lnL w="12700" cap="flat" cmpd="sng" algn="ctr">
                      <a:solidFill>
                        <a:schemeClr val="bg1"/>
                      </a:solidFill>
                      <a:prstDash val="solid"/>
                      <a:round/>
                      <a:headEnd type="none" w="med" len="med"/>
                      <a:tailEnd type="none" w="med" len="med"/>
                    </a:lnL>
                    <a:solidFill>
                      <a:schemeClr val="accent1"/>
                    </a:solidFill>
                  </a:tcPr>
                </a:tc>
              </a:tr>
              <a:tr h="5029200">
                <a:tc>
                  <a:txBody>
                    <a:bodyPr/>
                    <a:lstStyle/>
                    <a:p>
                      <a:pPr marL="0" marR="0" indent="0" algn="l" defTabSz="932742" rtl="0" eaLnBrk="1" fontAlgn="auto" latinLnBrk="0" hangingPunct="1">
                        <a:lnSpc>
                          <a:spcPct val="100000"/>
                        </a:lnSpc>
                        <a:spcBef>
                          <a:spcPts val="0"/>
                        </a:spcBef>
                        <a:spcAft>
                          <a:spcPts val="1800"/>
                        </a:spcAft>
                        <a:buClrTx/>
                        <a:buSzTx/>
                        <a:buFontTx/>
                        <a:buNone/>
                        <a:tabLst/>
                        <a:defRPr/>
                      </a:pPr>
                      <a:r>
                        <a:rPr lang="en-US" sz="2800" dirty="0" smtClean="0"/>
                        <a:t>Large, anonymous user base and specific use case does not require custom device channel(s)</a:t>
                      </a:r>
                    </a:p>
                    <a:p>
                      <a:pPr>
                        <a:spcAft>
                          <a:spcPts val="1800"/>
                        </a:spcAft>
                      </a:pPr>
                      <a:r>
                        <a:rPr lang="en-US" sz="2800" dirty="0" smtClean="0"/>
                        <a:t>User</a:t>
                      </a:r>
                      <a:r>
                        <a:rPr lang="en-US" sz="2800" baseline="0" dirty="0" smtClean="0"/>
                        <a:t> a</a:t>
                      </a:r>
                      <a:r>
                        <a:rPr lang="en-US" sz="2800" dirty="0" smtClean="0"/>
                        <a:t>gent strings conflict with Akamai content distribution network rendering</a:t>
                      </a:r>
                    </a:p>
                  </a:txBody>
                  <a:tcPr marL="182880" marR="182880" marT="91440" marB="91440">
                    <a:lnR w="12700" cap="flat" cmpd="sng" algn="ctr">
                      <a:solidFill>
                        <a:schemeClr val="bg1">
                          <a:lumMod val="95000"/>
                        </a:schemeClr>
                      </a:solidFill>
                      <a:prstDash val="solid"/>
                      <a:round/>
                      <a:headEnd type="none" w="med" len="med"/>
                      <a:tailEnd type="none" w="med" len="med"/>
                    </a:lnR>
                    <a:solidFill>
                      <a:schemeClr val="bg1"/>
                    </a:solidFill>
                  </a:tcPr>
                </a:tc>
                <a:tc>
                  <a:txBody>
                    <a:bodyPr/>
                    <a:lstStyle/>
                    <a:p>
                      <a:pPr marL="0" marR="0" indent="0" algn="l" defTabSz="932742" rtl="0" eaLnBrk="1" fontAlgn="auto" latinLnBrk="0" hangingPunct="1">
                        <a:lnSpc>
                          <a:spcPct val="100000"/>
                        </a:lnSpc>
                        <a:spcBef>
                          <a:spcPts val="0"/>
                        </a:spcBef>
                        <a:spcAft>
                          <a:spcPts val="1800"/>
                        </a:spcAft>
                        <a:buClrTx/>
                        <a:buSzTx/>
                        <a:buFontTx/>
                        <a:buNone/>
                        <a:tabLst/>
                        <a:defRPr/>
                      </a:pPr>
                      <a:r>
                        <a:rPr lang="en-US" sz="2800" b="0" i="0" u="none" kern="1200" dirty="0" smtClean="0">
                          <a:solidFill>
                            <a:schemeClr val="dk1"/>
                          </a:solidFill>
                          <a:latin typeface="+mn-lt"/>
                          <a:ea typeface="+mn-ea"/>
                          <a:cs typeface="+mn-cs"/>
                        </a:rPr>
                        <a:t>Did not fit our business process</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800" b="0" i="0" u="none" kern="1200" dirty="0" smtClean="0">
                          <a:solidFill>
                            <a:schemeClr val="dk1"/>
                          </a:solidFill>
                          <a:latin typeface="+mn-lt"/>
                          <a:ea typeface="+mn-ea"/>
                          <a:cs typeface="+mn-cs"/>
                        </a:rPr>
                        <a:t>Using</a:t>
                      </a:r>
                      <a:r>
                        <a:rPr lang="en-US" sz="2800" b="0" i="0" u="none" kern="1200" baseline="0" dirty="0" smtClean="0">
                          <a:solidFill>
                            <a:schemeClr val="dk1"/>
                          </a:solidFill>
                          <a:latin typeface="+mn-lt"/>
                          <a:ea typeface="+mn-ea"/>
                          <a:cs typeface="+mn-cs"/>
                        </a:rPr>
                        <a:t> responsive web</a:t>
                      </a:r>
                      <a:endParaRPr lang="en-US" sz="2800" b="1" dirty="0" smtClean="0">
                        <a:solidFill>
                          <a:schemeClr val="accent5">
                            <a:lumMod val="60000"/>
                            <a:lumOff val="40000"/>
                          </a:schemeClr>
                        </a:solidFill>
                      </a:endParaRPr>
                    </a:p>
                  </a:txBody>
                  <a:tcPr marL="182880" marR="182880" marT="91440" marB="91440">
                    <a:lnL w="12700" cap="flat" cmpd="sng" algn="ctr">
                      <a:solidFill>
                        <a:schemeClr val="bg1">
                          <a:lumMod val="95000"/>
                        </a:schemeClr>
                      </a:solidFill>
                      <a:prstDash val="solid"/>
                      <a:round/>
                      <a:headEnd type="none" w="med" len="med"/>
                      <a:tailEnd type="none" w="med" len="med"/>
                    </a:lnL>
                    <a:solidFill>
                      <a:schemeClr val="bg1"/>
                    </a:solidFill>
                  </a:tcPr>
                </a:tc>
              </a:tr>
            </a:tbl>
          </a:graphicData>
        </a:graphic>
      </p:graphicFrame>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518" r="19311" b="4216"/>
          <a:stretch/>
        </p:blipFill>
        <p:spPr bwMode="auto">
          <a:xfrm>
            <a:off x="6413767" y="3123453"/>
            <a:ext cx="4300270" cy="3726609"/>
          </a:xfrm>
          <a:prstGeom prst="rect">
            <a:avLst/>
          </a:prstGeom>
          <a:noFill/>
          <a:ln w="9525">
            <a:solidFill>
              <a:schemeClr val="bg1">
                <a:lumMod val="75000"/>
              </a:schemeClr>
            </a:solidFill>
            <a:miter lim="800000"/>
            <a:headEnd/>
            <a:tailEnd/>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2052"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439" t="9205" r="75388" b="7301"/>
          <a:stretch/>
        </p:blipFill>
        <p:spPr bwMode="auto">
          <a:xfrm>
            <a:off x="10561637" y="3802062"/>
            <a:ext cx="1371600" cy="2779938"/>
          </a:xfrm>
          <a:prstGeom prst="rect">
            <a:avLst/>
          </a:prstGeom>
          <a:noFill/>
          <a:ln w="9525">
            <a:solidFill>
              <a:schemeClr val="bg1">
                <a:lumMod val="75000"/>
              </a:schemeClr>
            </a:solidFill>
            <a:miter lim="800000"/>
            <a:headEnd/>
            <a:tailEnd/>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6163913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Infrastructure  </a:t>
            </a:r>
            <a:endParaRPr lang="en-US" dirty="0"/>
          </a:p>
        </p:txBody>
      </p:sp>
    </p:spTree>
    <p:extLst>
      <p:ext uri="{BB962C8B-B14F-4D97-AF65-F5344CB8AC3E}">
        <p14:creationId xmlns:p14="http://schemas.microsoft.com/office/powerpoint/2010/main" val="585703851"/>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Design Approach</a:t>
            </a:r>
            <a:endParaRPr lang="en-US" dirty="0"/>
          </a:p>
        </p:txBody>
      </p:sp>
      <p:sp>
        <p:nvSpPr>
          <p:cNvPr id="6" name="Text Placeholder 5"/>
          <p:cNvSpPr>
            <a:spLocks noGrp="1"/>
          </p:cNvSpPr>
          <p:nvPr>
            <p:ph type="body" sz="quarter" idx="11"/>
          </p:nvPr>
        </p:nvSpPr>
        <p:spPr>
          <a:xfrm>
            <a:off x="274639" y="1212849"/>
            <a:ext cx="11889564" cy="5072158"/>
          </a:xfrm>
        </p:spPr>
        <p:txBody>
          <a:bodyPr/>
          <a:lstStyle/>
          <a:p>
            <a:pPr marL="342900" lvl="0" indent="-342900">
              <a:buClr>
                <a:srgbClr val="0072C6"/>
              </a:buClr>
              <a:buFont typeface="Wingdings" panose="05000000000000000000" pitchFamily="2" charset="2"/>
              <a:buChar char="§"/>
            </a:pPr>
            <a:r>
              <a:rPr lang="en-US" dirty="0">
                <a:gradFill>
                  <a:gsLst>
                    <a:gs pos="13869">
                      <a:srgbClr val="0072C6"/>
                    </a:gs>
                    <a:gs pos="42000">
                      <a:srgbClr val="0072C6"/>
                    </a:gs>
                  </a:gsLst>
                  <a:lin ang="5400000" scaled="0"/>
                </a:gradFill>
              </a:rPr>
              <a:t>Referenced Product Line Architecture with MCS</a:t>
            </a:r>
          </a:p>
          <a:p>
            <a:pPr marL="584200" lvl="1" indent="-2413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Modified </a:t>
            </a:r>
            <a:r>
              <a:rPr lang="en-US" sz="2400">
                <a:gradFill>
                  <a:gsLst>
                    <a:gs pos="1250">
                      <a:srgbClr val="505050"/>
                    </a:gs>
                    <a:gs pos="100000">
                      <a:srgbClr val="505050"/>
                    </a:gs>
                  </a:gsLst>
                  <a:lin ang="5400000" scaled="0"/>
                </a:gradFill>
              </a:rPr>
              <a:t>intranet </a:t>
            </a:r>
            <a:r>
              <a:rPr lang="en-US" sz="2400" dirty="0">
                <a:gradFill>
                  <a:gsLst>
                    <a:gs pos="1250">
                      <a:srgbClr val="505050"/>
                    </a:gs>
                    <a:gs pos="100000">
                      <a:srgbClr val="505050"/>
                    </a:gs>
                  </a:gsLst>
                  <a:lin ang="5400000" scaled="0"/>
                </a:gradFill>
              </a:rPr>
              <a:t>guidance</a:t>
            </a:r>
            <a:r>
              <a:rPr lang="en-US" sz="2400">
                <a:gradFill>
                  <a:gsLst>
                    <a:gs pos="1250">
                      <a:srgbClr val="505050"/>
                    </a:gs>
                    <a:gs pos="100000">
                      <a:srgbClr val="505050"/>
                    </a:gs>
                  </a:gsLst>
                  <a:lin ang="5400000" scaled="0"/>
                </a:gradFill>
              </a:rPr>
              <a:t> and best practices for </a:t>
            </a:r>
            <a:r>
              <a:rPr lang="en-US" sz="2400" dirty="0">
                <a:gradFill>
                  <a:gsLst>
                    <a:gs pos="1250">
                      <a:srgbClr val="505050"/>
                    </a:gs>
                    <a:gs pos="100000">
                      <a:srgbClr val="505050"/>
                    </a:gs>
                  </a:gsLst>
                  <a:lin ang="5400000" scaled="0"/>
                </a:gradFill>
              </a:rPr>
              <a:t>external site requirements</a:t>
            </a:r>
          </a:p>
          <a:p>
            <a:pPr marL="584200" lvl="1" indent="-2413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Captured requirements and decisions with design documents</a:t>
            </a:r>
          </a:p>
          <a:p>
            <a:pPr marL="800100" lvl="2" indent="-2286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Service description</a:t>
            </a:r>
          </a:p>
          <a:p>
            <a:pPr marL="800100" lvl="2" indent="-2286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Functional specification </a:t>
            </a:r>
          </a:p>
          <a:p>
            <a:pPr marL="800100" lvl="2" indent="-2286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Build guide</a:t>
            </a:r>
          </a:p>
          <a:p>
            <a:pPr marL="800100" lvl="2" indent="-2286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Functional testing plan</a:t>
            </a:r>
          </a:p>
          <a:p>
            <a:pPr marL="800100" lvl="2" indent="-2286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Performance </a:t>
            </a:r>
            <a:r>
              <a:rPr lang="en-US" sz="2400">
                <a:gradFill>
                  <a:gsLst>
                    <a:gs pos="1250">
                      <a:srgbClr val="505050"/>
                    </a:gs>
                    <a:gs pos="100000">
                      <a:srgbClr val="505050"/>
                    </a:gs>
                  </a:gsLst>
                  <a:lin ang="5400000" scaled="0"/>
                </a:gradFill>
              </a:rPr>
              <a:t>testing </a:t>
            </a:r>
            <a:r>
              <a:rPr lang="en-US" sz="2400" smtClean="0">
                <a:gradFill>
                  <a:gsLst>
                    <a:gs pos="1250">
                      <a:srgbClr val="505050"/>
                    </a:gs>
                    <a:gs pos="100000">
                      <a:srgbClr val="505050"/>
                    </a:gs>
                  </a:gsLst>
                  <a:lin ang="5400000" scaled="0"/>
                </a:gradFill>
              </a:rPr>
              <a:t>plan</a:t>
            </a:r>
            <a:endParaRPr lang="en-US" sz="2400" dirty="0">
              <a:gradFill>
                <a:gsLst>
                  <a:gs pos="1250">
                    <a:srgbClr val="505050"/>
                  </a:gs>
                  <a:gs pos="100000">
                    <a:srgbClr val="505050"/>
                  </a:gs>
                </a:gsLst>
                <a:lin ang="5400000" scaled="0"/>
              </a:gradFill>
            </a:endParaRPr>
          </a:p>
          <a:p>
            <a:pPr marL="342900" indent="-342900">
              <a:buClr>
                <a:srgbClr val="0072C6"/>
              </a:buClr>
              <a:buFont typeface="Wingdings" panose="05000000000000000000" pitchFamily="2" charset="2"/>
              <a:buChar char="§"/>
            </a:pPr>
            <a:r>
              <a:rPr lang="en-US" dirty="0">
                <a:gradFill>
                  <a:gsLst>
                    <a:gs pos="13869">
                      <a:srgbClr val="0072C6"/>
                    </a:gs>
                    <a:gs pos="42000">
                      <a:srgbClr val="0072C6"/>
                    </a:gs>
                  </a:gsLst>
                  <a:lin ang="5400000" scaled="0"/>
                </a:gradFill>
              </a:rPr>
              <a:t>Server</a:t>
            </a:r>
            <a:r>
              <a:rPr lang="en-US">
                <a:gradFill>
                  <a:gsLst>
                    <a:gs pos="13869">
                      <a:srgbClr val="0072C6"/>
                    </a:gs>
                    <a:gs pos="42000">
                      <a:srgbClr val="0072C6"/>
                    </a:gs>
                  </a:gsLst>
                  <a:lin ang="5400000" scaled="0"/>
                </a:gradFill>
              </a:rPr>
              <a:t> Configuration</a:t>
            </a:r>
            <a:endParaRPr lang="en-US" dirty="0">
              <a:gradFill>
                <a:gsLst>
                  <a:gs pos="13869">
                    <a:srgbClr val="0072C6"/>
                  </a:gs>
                  <a:gs pos="42000">
                    <a:srgbClr val="0072C6"/>
                  </a:gs>
                </a:gsLst>
                <a:lin ang="5400000" scaled="0"/>
              </a:gradFill>
            </a:endParaRPr>
          </a:p>
          <a:p>
            <a:pPr marL="584200" lvl="1" indent="-241300">
              <a:buClr>
                <a:srgbClr val="505050"/>
              </a:buClr>
              <a:buFont typeface="Wingdings" panose="05000000000000000000" pitchFamily="2" charset="2"/>
              <a:buChar char="§"/>
            </a:pPr>
            <a:r>
              <a:rPr lang="en-US" sz="2400">
                <a:gradFill>
                  <a:gsLst>
                    <a:gs pos="1250">
                      <a:srgbClr val="505050"/>
                    </a:gs>
                    <a:gs pos="100000">
                      <a:srgbClr val="505050"/>
                    </a:gs>
                  </a:gsLst>
                  <a:lin ang="5400000" scaled="0"/>
                </a:gradFill>
              </a:rPr>
              <a:t>SharePoint:  4 Cores, 16GB RAM, Windows Server 2012 Standard</a:t>
            </a:r>
            <a:endParaRPr lang="en-US" sz="2400" dirty="0">
              <a:gradFill>
                <a:gsLst>
                  <a:gs pos="1250">
                    <a:srgbClr val="505050"/>
                  </a:gs>
                  <a:gs pos="100000">
                    <a:srgbClr val="505050"/>
                  </a:gs>
                </a:gsLst>
                <a:lin ang="5400000" scaled="0"/>
              </a:gradFill>
            </a:endParaRPr>
          </a:p>
          <a:p>
            <a:pPr marL="584200" lvl="1" indent="-241300">
              <a:buClr>
                <a:srgbClr val="505050"/>
              </a:buClr>
              <a:buFont typeface="Wingdings" panose="05000000000000000000" pitchFamily="2" charset="2"/>
              <a:buChar char="§"/>
            </a:pPr>
            <a:r>
              <a:rPr lang="en-US" sz="2400">
                <a:gradFill>
                  <a:gsLst>
                    <a:gs pos="1250">
                      <a:srgbClr val="505050"/>
                    </a:gs>
                    <a:gs pos="100000">
                      <a:srgbClr val="505050"/>
                    </a:gs>
                  </a:gsLst>
                  <a:lin ang="5400000" scaled="0"/>
                </a:gradFill>
              </a:rPr>
              <a:t>SQL:  8 Cores, 32GB RAM, Windows Server 2008 R2 Enterprise</a:t>
            </a:r>
            <a:endParaRPr lang="en-US" sz="2400" dirty="0">
              <a:gradFill>
                <a:gsLst>
                  <a:gs pos="1250">
                    <a:srgbClr val="505050"/>
                  </a:gs>
                  <a:gs pos="100000">
                    <a:srgbClr val="505050"/>
                  </a:gs>
                </a:gsLst>
                <a:lin ang="5400000" scaled="0"/>
              </a:gradFill>
            </a:endParaRPr>
          </a:p>
        </p:txBody>
      </p:sp>
    </p:spTree>
    <p:extLst>
      <p:ext uri="{BB962C8B-B14F-4D97-AF65-F5344CB8AC3E}">
        <p14:creationId xmlns:p14="http://schemas.microsoft.com/office/powerpoint/2010/main" val="3162123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Infrastructure Comparison </a:t>
            </a:r>
            <a:br>
              <a:rPr lang="en-US" dirty="0" smtClean="0"/>
            </a:br>
            <a:endParaRPr lang="en-US" sz="1800" dirty="0"/>
          </a:p>
        </p:txBody>
      </p:sp>
      <p:graphicFrame>
        <p:nvGraphicFramePr>
          <p:cNvPr id="6" name="Table 7"/>
          <p:cNvGraphicFramePr>
            <a:graphicFrameLocks noGrp="1"/>
          </p:cNvGraphicFramePr>
          <p:nvPr>
            <p:extLst>
              <p:ext uri="{D42A27DB-BD31-4B8C-83A1-F6EECF244321}">
                <p14:modId xmlns:p14="http://schemas.microsoft.com/office/powerpoint/2010/main" val="3116287475"/>
              </p:ext>
            </p:extLst>
          </p:nvPr>
        </p:nvGraphicFramePr>
        <p:xfrm>
          <a:off x="274639" y="1211262"/>
          <a:ext cx="11673838" cy="5544312"/>
        </p:xfrm>
        <a:graphic>
          <a:graphicData uri="http://schemas.openxmlformats.org/drawingml/2006/table">
            <a:tbl>
              <a:tblPr firstRow="1">
                <a:tableStyleId>{5C22544A-7EE6-4342-B048-85BDC9FD1C3A}</a:tableStyleId>
              </a:tblPr>
              <a:tblGrid>
                <a:gridCol w="2895598"/>
                <a:gridCol w="3886200"/>
                <a:gridCol w="4892040"/>
              </a:tblGrid>
              <a:tr h="621792">
                <a:tc>
                  <a:txBody>
                    <a:bodyPr/>
                    <a:lstStyle/>
                    <a:p>
                      <a:pPr defTabSz="932472" fontAlgn="base">
                        <a:lnSpc>
                          <a:spcPct val="90000"/>
                        </a:lnSpc>
                        <a:spcBef>
                          <a:spcPct val="0"/>
                        </a:spcBef>
                        <a:spcAft>
                          <a:spcPct val="0"/>
                        </a:spcAft>
                      </a:pPr>
                      <a:endPar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lnL w="12700" cmpd="sng">
                      <a:noFill/>
                    </a:lnL>
                    <a:lnR w="9525" cap="flat" cmpd="sng" algn="ctr">
                      <a:solidFill>
                        <a:srgbClr val="FFFFFF"/>
                      </a:solidFill>
                      <a:prstDash val="solid"/>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rPr>
                        <a:t>2007</a:t>
                      </a:r>
                      <a:endParaRPr lang="en-US" sz="2800" b="1" kern="1200" dirty="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lnL w="9525"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008272"/>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rPr>
                        <a:t>2013</a:t>
                      </a:r>
                      <a:endParaRPr lang="en-US" sz="2800" b="1" kern="1200" dirty="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lnL w="12700" cap="flat" cmpd="sng" algn="ctr">
                      <a:solidFill>
                        <a:schemeClr val="bg1"/>
                      </a:solidFill>
                      <a:prstDash val="solid"/>
                      <a:round/>
                      <a:headEnd type="none" w="med" len="med"/>
                      <a:tailEnd type="none" w="med" len="med"/>
                    </a:lnL>
                    <a:lnR w="12700" cmpd="sng">
                      <a:noFill/>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008272"/>
                    </a:solidFill>
                  </a:tcPr>
                </a:tc>
              </a:tr>
              <a:tr h="50292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kern="1200" dirty="0" smtClean="0">
                          <a:solidFill>
                            <a:schemeClr val="dk1"/>
                          </a:solidFill>
                          <a:latin typeface="+mn-lt"/>
                          <a:ea typeface="+mn-ea"/>
                          <a:cs typeface="+mn-cs"/>
                        </a:rPr>
                        <a:t>Content Deployment </a:t>
                      </a:r>
                      <a:endParaRPr lang="en-US" sz="2000" b="0" kern="1200" dirty="0">
                        <a:solidFill>
                          <a:schemeClr val="dk1"/>
                        </a:solidFill>
                        <a:latin typeface="+mn-lt"/>
                        <a:ea typeface="+mn-ea"/>
                        <a:cs typeface="+mn-cs"/>
                      </a:endParaRPr>
                    </a:p>
                  </a:txBody>
                  <a:tcPr anchor="ctr">
                    <a:lnL w="9525"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dirty="0" smtClean="0">
                          <a:solidFill>
                            <a:srgbClr val="008272"/>
                          </a:solidFill>
                        </a:rPr>
                        <a:t>Yes </a:t>
                      </a:r>
                      <a:endParaRPr lang="en-US" sz="2000" b="0" i="0" dirty="0" smtClean="0">
                        <a:latin typeface="+mn-lt"/>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dirty="0" smtClean="0">
                          <a:solidFill>
                            <a:srgbClr val="008272"/>
                          </a:solidFill>
                          <a:latin typeface="+mn-lt"/>
                        </a:rPr>
                        <a:t>No</a:t>
                      </a:r>
                      <a:endParaRPr lang="en-US" sz="2000" b="0" i="0" dirty="0" smtClean="0">
                        <a:latin typeface="+mn-lt"/>
                      </a:endParaRPr>
                    </a:p>
                  </a:txBody>
                  <a:tcPr anchor="ctr">
                    <a:lnL w="12700" cap="flat" cmpd="sng" algn="ctr">
                      <a:solidFill>
                        <a:schemeClr val="bg1">
                          <a:lumMod val="95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r>
              <a:tr h="50292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kern="1200" dirty="0" smtClean="0">
                          <a:solidFill>
                            <a:schemeClr val="dk1"/>
                          </a:solidFill>
                          <a:latin typeface="+mn-lt"/>
                          <a:ea typeface="+mn-ea"/>
                          <a:cs typeface="+mn-cs"/>
                        </a:rPr>
                        <a:t>No. of Farms</a:t>
                      </a:r>
                    </a:p>
                  </a:txBody>
                  <a:tcPr anchor="ctr">
                    <a:lnL w="9525"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dirty="0" smtClean="0">
                          <a:solidFill>
                            <a:srgbClr val="008272"/>
                          </a:solidFill>
                        </a:rPr>
                        <a:t>6</a:t>
                      </a:r>
                      <a:endParaRPr lang="en-US" sz="2000" b="0" i="0" dirty="0" smtClean="0">
                        <a:latin typeface="+mn-lt"/>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b="0" i="0" u="none" dirty="0" smtClean="0">
                          <a:solidFill>
                            <a:srgbClr val="008272"/>
                          </a:solidFill>
                        </a:rPr>
                        <a:t>3</a:t>
                      </a:r>
                      <a:endParaRPr lang="en-US" sz="2000" b="0" i="0" dirty="0"/>
                    </a:p>
                  </a:txBody>
                  <a:tcPr anchor="ctr">
                    <a:lnL w="12700" cap="flat" cmpd="sng" algn="ctr">
                      <a:solidFill>
                        <a:schemeClr val="bg1">
                          <a:lumMod val="95000"/>
                        </a:schemeClr>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r>
              <a:tr h="502920">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kern="1200" dirty="0" smtClean="0">
                          <a:solidFill>
                            <a:schemeClr val="dk1"/>
                          </a:solidFill>
                          <a:latin typeface="+mn-lt"/>
                          <a:ea typeface="+mn-ea"/>
                          <a:cs typeface="+mn-cs"/>
                        </a:rPr>
                        <a:t>Customizations</a:t>
                      </a:r>
                    </a:p>
                  </a:txBody>
                  <a:tcPr anchor="ctr">
                    <a:lnL w="9525"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kern="1200" dirty="0" smtClean="0">
                          <a:solidFill>
                            <a:srgbClr val="008272"/>
                          </a:solidFill>
                          <a:latin typeface="+mn-lt"/>
                          <a:ea typeface="+mn-ea"/>
                          <a:cs typeface="+mn-cs"/>
                        </a:rPr>
                        <a:t>18</a:t>
                      </a: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kern="1200" dirty="0" smtClean="0">
                          <a:solidFill>
                            <a:srgbClr val="008272"/>
                          </a:solidFill>
                          <a:latin typeface="+mn-lt"/>
                          <a:ea typeface="+mn-ea"/>
                          <a:cs typeface="+mn-cs"/>
                        </a:rPr>
                        <a:t>2</a:t>
                      </a:r>
                      <a:endParaRPr lang="en-US" sz="2000" b="0" i="0" u="none" kern="1200" dirty="0">
                        <a:solidFill>
                          <a:srgbClr val="008272"/>
                        </a:solidFill>
                        <a:latin typeface="+mn-lt"/>
                        <a:ea typeface="+mn-ea"/>
                        <a:cs typeface="+mn-cs"/>
                      </a:endParaRPr>
                    </a:p>
                  </a:txBody>
                  <a:tcPr anchor="ctr">
                    <a:lnL w="12700" cap="flat" cmpd="sng" algn="ctr">
                      <a:solidFill>
                        <a:schemeClr val="bg1">
                          <a:lumMod val="95000"/>
                        </a:schemeClr>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r>
              <a:tr h="502920">
                <a:tc>
                  <a:txBody>
                    <a:bodyPr/>
                    <a:lstStyle/>
                    <a:p>
                      <a:r>
                        <a:rPr lang="en-US" sz="2000" b="0" dirty="0" smtClean="0">
                          <a:latin typeface="+mn-lt"/>
                        </a:rPr>
                        <a:t>Type</a:t>
                      </a:r>
                      <a:r>
                        <a:rPr lang="en-US" sz="2000" b="0" baseline="0" dirty="0" smtClean="0">
                          <a:latin typeface="+mn-lt"/>
                        </a:rPr>
                        <a:t> of Servers</a:t>
                      </a:r>
                      <a:endParaRPr lang="en-US" sz="2000" b="0" dirty="0">
                        <a:latin typeface="+mn-lt"/>
                      </a:endParaRPr>
                    </a:p>
                  </a:txBody>
                  <a:tcPr anchor="ctr">
                    <a:lnL w="9525"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kern="1200" dirty="0" smtClean="0">
                          <a:solidFill>
                            <a:srgbClr val="008272"/>
                          </a:solidFill>
                          <a:latin typeface="+mn-lt"/>
                          <a:ea typeface="+mn-ea"/>
                          <a:cs typeface="+mn-cs"/>
                        </a:rPr>
                        <a:t>Physical</a:t>
                      </a:r>
                      <a:endParaRPr lang="en-US" sz="2000" b="0" i="0"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dirty="0" smtClean="0">
                          <a:solidFill>
                            <a:srgbClr val="008272"/>
                          </a:solidFill>
                        </a:rPr>
                        <a:t>Virtual</a:t>
                      </a:r>
                      <a:endParaRPr lang="en-US" sz="2000" b="0" i="0" dirty="0"/>
                    </a:p>
                  </a:txBody>
                  <a:tcPr anchor="ctr">
                    <a:lnL w="12700" cap="flat" cmpd="sng" algn="ctr">
                      <a:solidFill>
                        <a:schemeClr val="bg1">
                          <a:lumMod val="95000"/>
                        </a:schemeClr>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r>
              <a:tr h="502920">
                <a:tc>
                  <a:txBody>
                    <a:bodyPr/>
                    <a:lstStyle/>
                    <a:p>
                      <a:r>
                        <a:rPr lang="en-US" sz="2000" b="0" dirty="0" smtClean="0">
                          <a:latin typeface="+mn-lt"/>
                        </a:rPr>
                        <a:t>Server</a:t>
                      </a:r>
                      <a:r>
                        <a:rPr lang="en-US" sz="2000" b="0" baseline="0" dirty="0" smtClean="0">
                          <a:latin typeface="+mn-lt"/>
                        </a:rPr>
                        <a:t> Tiers</a:t>
                      </a:r>
                      <a:endParaRPr lang="en-US" sz="2000" b="0" dirty="0">
                        <a:latin typeface="+mn-lt"/>
                      </a:endParaRPr>
                    </a:p>
                  </a:txBody>
                  <a:tcPr anchor="ctr">
                    <a:lnL w="9525"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dirty="0" smtClean="0">
                          <a:solidFill>
                            <a:srgbClr val="008272"/>
                          </a:solidFill>
                          <a:latin typeface="+mn-lt"/>
                        </a:rPr>
                        <a:t>3</a:t>
                      </a:r>
                      <a:endParaRPr lang="en-US" sz="2000" b="0" i="0" dirty="0" smtClean="0">
                        <a:latin typeface="+mn-lt"/>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b="0" i="0" u="none" dirty="0" smtClean="0">
                          <a:solidFill>
                            <a:srgbClr val="008272"/>
                          </a:solidFill>
                        </a:rPr>
                        <a:t>4</a:t>
                      </a:r>
                      <a:endParaRPr lang="en-US" sz="2000" b="0" i="0" dirty="0"/>
                    </a:p>
                  </a:txBody>
                  <a:tcPr anchor="ctr">
                    <a:lnL w="12700" cap="flat" cmpd="sng" algn="ctr">
                      <a:solidFill>
                        <a:schemeClr val="bg1">
                          <a:lumMod val="95000"/>
                        </a:schemeClr>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r>
              <a:tr h="502920">
                <a:tc>
                  <a:txBody>
                    <a:bodyPr/>
                    <a:lstStyle/>
                    <a:p>
                      <a:r>
                        <a:rPr lang="en-US" sz="2000" b="0" dirty="0" smtClean="0">
                          <a:latin typeface="+mn-lt"/>
                        </a:rPr>
                        <a:t>SharePoint</a:t>
                      </a:r>
                      <a:r>
                        <a:rPr lang="en-US" sz="2000" b="0" baseline="0" dirty="0" smtClean="0">
                          <a:latin typeface="+mn-lt"/>
                        </a:rPr>
                        <a:t> Install and Configuration</a:t>
                      </a:r>
                      <a:endParaRPr lang="en-US" sz="2000" b="0" dirty="0">
                        <a:latin typeface="+mn-lt"/>
                      </a:endParaRPr>
                    </a:p>
                  </a:txBody>
                  <a:tcPr anchor="ctr">
                    <a:lnL w="9525"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dirty="0" smtClean="0">
                          <a:solidFill>
                            <a:srgbClr val="008272"/>
                          </a:solidFill>
                          <a:latin typeface="+mn-lt"/>
                        </a:rPr>
                        <a:t>Manual</a:t>
                      </a:r>
                      <a:endParaRPr lang="en-US" sz="2000" b="0" i="0" dirty="0" smtClean="0">
                        <a:latin typeface="+mn-lt"/>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b="0" i="0" u="none" dirty="0" smtClean="0">
                          <a:solidFill>
                            <a:srgbClr val="008272"/>
                          </a:solidFill>
                        </a:rPr>
                        <a:t>Automatic</a:t>
                      </a:r>
                      <a:endParaRPr lang="en-US" sz="2000" b="0" i="0" dirty="0"/>
                    </a:p>
                  </a:txBody>
                  <a:tcPr anchor="ctr">
                    <a:lnL w="12700" cap="flat" cmpd="sng" algn="ctr">
                      <a:solidFill>
                        <a:schemeClr val="bg1">
                          <a:lumMod val="95000"/>
                        </a:schemeClr>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r>
              <a:tr h="502920">
                <a:tc>
                  <a:txBody>
                    <a:bodyPr/>
                    <a:lstStyle/>
                    <a:p>
                      <a:r>
                        <a:rPr lang="en-US" sz="2000" b="0" dirty="0" smtClean="0">
                          <a:latin typeface="+mn-lt"/>
                        </a:rPr>
                        <a:t>Network Configuration</a:t>
                      </a:r>
                      <a:endParaRPr lang="en-US" sz="2000" b="0" dirty="0">
                        <a:latin typeface="+mn-lt"/>
                      </a:endParaRPr>
                    </a:p>
                  </a:txBody>
                  <a:tcPr anchor="ctr">
                    <a:lnL w="9525"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kern="1200" dirty="0" smtClean="0">
                          <a:solidFill>
                            <a:srgbClr val="008272"/>
                          </a:solidFill>
                          <a:latin typeface="+mn-lt"/>
                          <a:ea typeface="+mn-ea"/>
                          <a:cs typeface="+mn-cs"/>
                        </a:rPr>
                        <a:t>1 DMZ</a:t>
                      </a: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32742" rtl="0" eaLnBrk="1" latinLnBrk="0" hangingPunct="1"/>
                      <a:r>
                        <a:rPr lang="en-US" sz="2000" b="0" i="0" u="none" kern="1200" baseline="0" dirty="0" smtClean="0">
                          <a:solidFill>
                            <a:srgbClr val="008272"/>
                          </a:solidFill>
                          <a:latin typeface="+mn-lt"/>
                          <a:ea typeface="+mn-ea"/>
                          <a:cs typeface="+mn-cs"/>
                        </a:rPr>
                        <a:t>4 Transaction Zones</a:t>
                      </a:r>
                      <a:endParaRPr lang="en-US" sz="2000" b="0" i="0" u="none" kern="1200" dirty="0">
                        <a:solidFill>
                          <a:srgbClr val="008272"/>
                        </a:solidFill>
                        <a:latin typeface="+mn-lt"/>
                        <a:ea typeface="+mn-ea"/>
                        <a:cs typeface="+mn-cs"/>
                      </a:endParaRPr>
                    </a:p>
                  </a:txBody>
                  <a:tcPr anchor="ctr">
                    <a:lnL w="12700" cap="flat" cmpd="sng" algn="ctr">
                      <a:solidFill>
                        <a:schemeClr val="bg1">
                          <a:lumMod val="95000"/>
                        </a:schemeClr>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r>
              <a:tr h="502920">
                <a:tc>
                  <a:txBody>
                    <a:bodyPr/>
                    <a:lstStyle/>
                    <a:p>
                      <a:r>
                        <a:rPr lang="en-US" sz="2000" b="0" dirty="0" smtClean="0">
                          <a:latin typeface="+mn-lt"/>
                        </a:rPr>
                        <a:t>Authentication</a:t>
                      </a:r>
                      <a:endParaRPr lang="en-US" sz="2000" b="0" dirty="0">
                        <a:latin typeface="+mn-lt"/>
                      </a:endParaRPr>
                    </a:p>
                  </a:txBody>
                  <a:tcPr anchor="ctr">
                    <a:lnL w="9525"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dirty="0" smtClean="0">
                          <a:solidFill>
                            <a:srgbClr val="008272"/>
                          </a:solidFill>
                        </a:rPr>
                        <a:t>Internal</a:t>
                      </a:r>
                      <a:r>
                        <a:rPr lang="en-US" sz="2000" b="0" i="0" u="none" baseline="0" dirty="0" smtClean="0">
                          <a:solidFill>
                            <a:srgbClr val="008272"/>
                          </a:solidFill>
                        </a:rPr>
                        <a:t> domain controllers</a:t>
                      </a:r>
                      <a:endParaRPr lang="en-US" sz="2000" b="0" i="0" dirty="0" smtClean="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dirty="0" smtClean="0">
                          <a:solidFill>
                            <a:srgbClr val="008272"/>
                          </a:solidFill>
                        </a:rPr>
                        <a:t>Read-only</a:t>
                      </a:r>
                      <a:r>
                        <a:rPr lang="en-US" sz="2000" b="0" i="0" u="none" baseline="0" dirty="0" smtClean="0">
                          <a:solidFill>
                            <a:srgbClr val="008272"/>
                          </a:solidFill>
                        </a:rPr>
                        <a:t> domain controllers (RODC) in DMZ</a:t>
                      </a:r>
                      <a:endParaRPr lang="en-US" sz="2000" b="0" i="0" dirty="0" smtClean="0"/>
                    </a:p>
                  </a:txBody>
                  <a:tcPr anchor="ctr">
                    <a:lnL w="12700" cap="flat" cmpd="sng" algn="ctr">
                      <a:solidFill>
                        <a:schemeClr val="bg1">
                          <a:lumMod val="95000"/>
                        </a:schemeClr>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r>
              <a:tr h="502920">
                <a:tc>
                  <a:txBody>
                    <a:bodyPr/>
                    <a:lstStyle/>
                    <a:p>
                      <a:r>
                        <a:rPr lang="en-US" sz="2000" b="0" dirty="0" smtClean="0">
                          <a:latin typeface="+mn-lt"/>
                        </a:rPr>
                        <a:t>SQL Configuration</a:t>
                      </a:r>
                      <a:endParaRPr lang="en-US" sz="2000" b="0" dirty="0">
                        <a:latin typeface="+mn-lt"/>
                      </a:endParaRPr>
                    </a:p>
                  </a:txBody>
                  <a:tcPr anchor="ctr">
                    <a:lnL w="9525"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dirty="0" smtClean="0">
                          <a:solidFill>
                            <a:srgbClr val="008272"/>
                          </a:solidFill>
                        </a:rPr>
                        <a:t>SQL Clustering (Active/Passive)</a:t>
                      </a:r>
                      <a:endParaRPr lang="en-US" sz="2000" b="0" i="0" dirty="0" smtClean="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2000" b="0" i="0" u="none" dirty="0" smtClean="0">
                          <a:solidFill>
                            <a:srgbClr val="008272"/>
                          </a:solidFill>
                          <a:latin typeface="+mn-lt"/>
                        </a:rPr>
                        <a:t>AlwaysOn</a:t>
                      </a:r>
                      <a:r>
                        <a:rPr lang="en-US" sz="2000" b="0" i="0" u="none" baseline="0" dirty="0" smtClean="0">
                          <a:solidFill>
                            <a:srgbClr val="008272"/>
                          </a:solidFill>
                          <a:latin typeface="+mn-lt"/>
                        </a:rPr>
                        <a:t> Availability</a:t>
                      </a:r>
                      <a:endParaRPr lang="en-US" sz="2000" b="0" i="0" dirty="0" smtClean="0">
                        <a:latin typeface="+mn-lt"/>
                      </a:endParaRPr>
                    </a:p>
                  </a:txBody>
                  <a:tcPr anchor="ctr">
                    <a:lnL w="12700" cap="flat" cmpd="sng" algn="ctr">
                      <a:solidFill>
                        <a:schemeClr val="bg1">
                          <a:lumMod val="95000"/>
                        </a:schemeClr>
                      </a:solid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99947356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Deployment</a:t>
            </a:r>
            <a:endParaRPr lang="en-US" dirty="0"/>
          </a:p>
        </p:txBody>
      </p:sp>
      <p:grpSp>
        <p:nvGrpSpPr>
          <p:cNvPr id="3" name="Group 2"/>
          <p:cNvGrpSpPr/>
          <p:nvPr/>
        </p:nvGrpSpPr>
        <p:grpSpPr>
          <a:xfrm>
            <a:off x="467171" y="1232875"/>
            <a:ext cx="12163310" cy="3181164"/>
            <a:chOff x="467171" y="1232875"/>
            <a:chExt cx="12163310" cy="3181164"/>
          </a:xfrm>
        </p:grpSpPr>
        <p:pic>
          <p:nvPicPr>
            <p:cNvPr id="7" name="Picture 6"/>
            <p:cNvPicPr>
              <a:picLocks noChangeAspect="1"/>
            </p:cNvPicPr>
            <p:nvPr/>
          </p:nvPicPr>
          <p:blipFill>
            <a:blip r:embed="rId3"/>
            <a:stretch>
              <a:fillRect/>
            </a:stretch>
          </p:blipFill>
          <p:spPr>
            <a:xfrm>
              <a:off x="467171" y="1354671"/>
              <a:ext cx="5946660" cy="3059368"/>
            </a:xfrm>
            <a:prstGeom prst="rect">
              <a:avLst/>
            </a:prstGeom>
            <a:ln w="9525">
              <a:solidFill>
                <a:schemeClr val="accent1"/>
              </a:solidFill>
            </a:ln>
          </p:spPr>
        </p:pic>
        <p:sp>
          <p:nvSpPr>
            <p:cNvPr id="8" name="Rectangle 7"/>
            <p:cNvSpPr/>
            <p:nvPr/>
          </p:nvSpPr>
          <p:spPr>
            <a:xfrm>
              <a:off x="6413831" y="1232875"/>
              <a:ext cx="6216650" cy="1323439"/>
            </a:xfrm>
            <a:prstGeom prst="rect">
              <a:avLst/>
            </a:prstGeom>
          </p:spPr>
          <p:txBody>
            <a:bodyPr>
              <a:spAutoFit/>
            </a:bodyPr>
            <a:lstStyle/>
            <a:p>
              <a:pPr lvl="0">
                <a:lnSpc>
                  <a:spcPct val="90000"/>
                </a:lnSpc>
                <a:spcBef>
                  <a:spcPct val="20000"/>
                </a:spcBef>
                <a:buClr>
                  <a:srgbClr val="505050"/>
                </a:buClr>
                <a:buSzPct val="90000"/>
              </a:pPr>
              <a:r>
                <a:rPr lang="en-US" sz="4000" dirty="0">
                  <a:gradFill>
                    <a:gsLst>
                      <a:gs pos="2920">
                        <a:srgbClr val="0072C6"/>
                      </a:gs>
                      <a:gs pos="39000">
                        <a:srgbClr val="0072C6"/>
                      </a:gs>
                    </a:gsLst>
                    <a:lin ang="5400000" scaled="0"/>
                  </a:gradFill>
                  <a:latin typeface="Segoe UI Light"/>
                </a:rPr>
                <a:t>SharePoint 2007</a:t>
              </a:r>
            </a:p>
            <a:p>
              <a:pPr marL="28575" lvl="1">
                <a:lnSpc>
                  <a:spcPct val="90000"/>
                </a:lnSpc>
                <a:spcBef>
                  <a:spcPct val="20000"/>
                </a:spcBef>
                <a:buClr>
                  <a:srgbClr val="505050"/>
                </a:buClr>
                <a:buSzPct val="90000"/>
              </a:pPr>
              <a:r>
                <a:rPr lang="en-US" sz="2000" dirty="0">
                  <a:gradFill>
                    <a:gsLst>
                      <a:gs pos="1250">
                        <a:srgbClr val="505050"/>
                      </a:gs>
                      <a:gs pos="100000">
                        <a:srgbClr val="505050"/>
                      </a:gs>
                    </a:gsLst>
                    <a:lin ang="5400000" scaled="0"/>
                  </a:gradFill>
                </a:rPr>
                <a:t>Duplicate LAN and DMZ farms (Dev, QA, Prod)</a:t>
              </a:r>
            </a:p>
            <a:p>
              <a:pPr marL="28575" lvl="1">
                <a:lnSpc>
                  <a:spcPct val="90000"/>
                </a:lnSpc>
                <a:spcBef>
                  <a:spcPct val="20000"/>
                </a:spcBef>
                <a:buClr>
                  <a:srgbClr val="505050"/>
                </a:buClr>
                <a:buSzPct val="90000"/>
              </a:pPr>
              <a:r>
                <a:rPr lang="en-US" sz="2000" dirty="0">
                  <a:gradFill>
                    <a:gsLst>
                      <a:gs pos="1250">
                        <a:srgbClr val="505050"/>
                      </a:gs>
                      <a:gs pos="100000">
                        <a:srgbClr val="505050"/>
                      </a:gs>
                    </a:gsLst>
                    <a:lin ang="5400000" scaled="0"/>
                  </a:gradFill>
                </a:rPr>
                <a:t>Authoring in LAN and content deployed to DMZ</a:t>
              </a:r>
            </a:p>
          </p:txBody>
        </p:sp>
      </p:grpSp>
      <p:grpSp>
        <p:nvGrpSpPr>
          <p:cNvPr id="4" name="Group 3"/>
          <p:cNvGrpSpPr/>
          <p:nvPr/>
        </p:nvGrpSpPr>
        <p:grpSpPr>
          <a:xfrm>
            <a:off x="1417637" y="3649662"/>
            <a:ext cx="10591800" cy="3152239"/>
            <a:chOff x="1417637" y="3649662"/>
            <a:chExt cx="10591800" cy="3152239"/>
          </a:xfrm>
        </p:grpSpPr>
        <p:sp>
          <p:nvSpPr>
            <p:cNvPr id="9" name="Rectangle 8"/>
            <p:cNvSpPr/>
            <p:nvPr/>
          </p:nvSpPr>
          <p:spPr>
            <a:xfrm>
              <a:off x="1417637" y="5478462"/>
              <a:ext cx="4114800" cy="1323439"/>
            </a:xfrm>
            <a:prstGeom prst="rect">
              <a:avLst/>
            </a:prstGeom>
          </p:spPr>
          <p:txBody>
            <a:bodyPr wrap="square">
              <a:spAutoFit/>
            </a:bodyPr>
            <a:lstStyle/>
            <a:p>
              <a:pPr lvl="0">
                <a:lnSpc>
                  <a:spcPct val="90000"/>
                </a:lnSpc>
                <a:spcBef>
                  <a:spcPct val="20000"/>
                </a:spcBef>
                <a:buClr>
                  <a:srgbClr val="505050"/>
                </a:buClr>
                <a:buSzPct val="90000"/>
              </a:pPr>
              <a:r>
                <a:rPr lang="en-US" sz="4000" dirty="0">
                  <a:gradFill>
                    <a:gsLst>
                      <a:gs pos="2920">
                        <a:srgbClr val="0072C6"/>
                      </a:gs>
                      <a:gs pos="39000">
                        <a:srgbClr val="0072C6"/>
                      </a:gs>
                    </a:gsLst>
                    <a:lin ang="5400000" scaled="0"/>
                  </a:gradFill>
                  <a:latin typeface="Segoe UI Light"/>
                </a:rPr>
                <a:t>SharePoint 2013</a:t>
              </a:r>
            </a:p>
            <a:p>
              <a:pPr marL="28575" lvl="1">
                <a:lnSpc>
                  <a:spcPct val="90000"/>
                </a:lnSpc>
                <a:spcBef>
                  <a:spcPct val="20000"/>
                </a:spcBef>
                <a:buClr>
                  <a:srgbClr val="505050"/>
                </a:buClr>
                <a:buSzPct val="90000"/>
              </a:pPr>
              <a:r>
                <a:rPr lang="en-US" sz="2000" dirty="0">
                  <a:gradFill>
                    <a:gsLst>
                      <a:gs pos="1250">
                        <a:srgbClr val="505050"/>
                      </a:gs>
                      <a:gs pos="100000">
                        <a:srgbClr val="505050"/>
                      </a:gs>
                    </a:gsLst>
                    <a:lin ang="5400000" scaled="0"/>
                  </a:gradFill>
                </a:rPr>
                <a:t>Single set of farms (</a:t>
              </a:r>
              <a:r>
                <a:rPr lang="en-US" sz="2000" dirty="0" err="1">
                  <a:gradFill>
                    <a:gsLst>
                      <a:gs pos="1250">
                        <a:srgbClr val="505050"/>
                      </a:gs>
                      <a:gs pos="100000">
                        <a:srgbClr val="505050"/>
                      </a:gs>
                    </a:gsLst>
                    <a:lin ang="5400000" scaled="0"/>
                  </a:gradFill>
                </a:rPr>
                <a:t>Dev</a:t>
              </a:r>
              <a:r>
                <a:rPr lang="en-US" sz="2000" dirty="0">
                  <a:gradFill>
                    <a:gsLst>
                      <a:gs pos="1250">
                        <a:srgbClr val="505050"/>
                      </a:gs>
                      <a:gs pos="100000">
                        <a:srgbClr val="505050"/>
                      </a:gs>
                    </a:gsLst>
                    <a:lin ang="5400000" scaled="0"/>
                  </a:gradFill>
                </a:rPr>
                <a:t>, QA, Prod)</a:t>
              </a:r>
            </a:p>
            <a:p>
              <a:pPr marL="28575" lvl="1">
                <a:lnSpc>
                  <a:spcPct val="90000"/>
                </a:lnSpc>
                <a:spcBef>
                  <a:spcPct val="20000"/>
                </a:spcBef>
                <a:buClr>
                  <a:srgbClr val="505050"/>
                </a:buClr>
                <a:buSzPct val="90000"/>
              </a:pPr>
              <a:r>
                <a:rPr lang="en-US" sz="2000" dirty="0">
                  <a:gradFill>
                    <a:gsLst>
                      <a:gs pos="1250">
                        <a:srgbClr val="505050"/>
                      </a:gs>
                      <a:gs pos="100000">
                        <a:srgbClr val="505050"/>
                      </a:gs>
                    </a:gsLst>
                    <a:lin ang="5400000" scaled="0"/>
                  </a:gradFill>
                </a:rPr>
                <a:t>Authoring directly in DMZ </a:t>
              </a:r>
            </a:p>
          </p:txBody>
        </p:sp>
        <p:pic>
          <p:nvPicPr>
            <p:cNvPr id="6" name="Picture 5"/>
            <p:cNvPicPr>
              <a:picLocks noChangeAspect="1"/>
            </p:cNvPicPr>
            <p:nvPr/>
          </p:nvPicPr>
          <p:blipFill>
            <a:blip r:embed="rId4"/>
            <a:stretch>
              <a:fillRect/>
            </a:stretch>
          </p:blipFill>
          <p:spPr>
            <a:xfrm>
              <a:off x="5541180" y="3649662"/>
              <a:ext cx="6468257" cy="3137431"/>
            </a:xfrm>
            <a:prstGeom prst="rect">
              <a:avLst/>
            </a:prstGeom>
            <a:solidFill>
              <a:schemeClr val="bg1"/>
            </a:solidFill>
            <a:ln>
              <a:solidFill>
                <a:schemeClr val="accent1"/>
              </a:solidFill>
            </a:ln>
          </p:spPr>
        </p:pic>
      </p:grpSp>
    </p:spTree>
    <p:extLst>
      <p:ext uri="{BB962C8B-B14F-4D97-AF65-F5344CB8AC3E}">
        <p14:creationId xmlns:p14="http://schemas.microsoft.com/office/powerpoint/2010/main" val="26626253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Publishing Site Configuration</a:t>
            </a:r>
            <a:endParaRPr lang="en-US" dirty="0"/>
          </a:p>
        </p:txBody>
      </p:sp>
      <p:sp>
        <p:nvSpPr>
          <p:cNvPr id="6" name="Text Placeholder 5"/>
          <p:cNvSpPr>
            <a:spLocks noGrp="1"/>
          </p:cNvSpPr>
          <p:nvPr>
            <p:ph type="body" sz="quarter" idx="11"/>
          </p:nvPr>
        </p:nvSpPr>
        <p:spPr>
          <a:xfrm>
            <a:off x="274639" y="1212849"/>
            <a:ext cx="11889564" cy="3705630"/>
          </a:xfrm>
        </p:spPr>
        <p:txBody>
          <a:bodyPr/>
          <a:lstStyle/>
          <a:p>
            <a:pPr marL="342900" lvl="0" indent="-342900">
              <a:buClr>
                <a:srgbClr val="0072C6"/>
              </a:buClr>
              <a:buFont typeface="Wingdings" panose="05000000000000000000" pitchFamily="2" charset="2"/>
              <a:buChar char="§"/>
            </a:pPr>
            <a:r>
              <a:rPr lang="en-US" dirty="0">
                <a:gradFill>
                  <a:gsLst>
                    <a:gs pos="13869">
                      <a:srgbClr val="0072C6"/>
                    </a:gs>
                    <a:gs pos="42000">
                      <a:srgbClr val="0072C6"/>
                    </a:gs>
                  </a:gsLst>
                  <a:lin ang="5400000" scaled="0"/>
                </a:gradFill>
              </a:rPr>
              <a:t>Implemented as 3 web applications</a:t>
            </a:r>
          </a:p>
          <a:p>
            <a:pPr marL="584200" lvl="1" indent="-2413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Used AAMs for anonymous and authoring access (ex. support.amd.com and support-auth.amd.com)</a:t>
            </a:r>
          </a:p>
          <a:p>
            <a:pPr marL="584200" lvl="1" indent="-2413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Single site collection for each web application </a:t>
            </a:r>
          </a:p>
          <a:p>
            <a:pPr marL="342900" lvl="0" indent="-342900">
              <a:buClr>
                <a:srgbClr val="0072C6"/>
              </a:buClr>
              <a:buFont typeface="Wingdings" panose="05000000000000000000" pitchFamily="2" charset="2"/>
              <a:buChar char="§"/>
            </a:pPr>
            <a:r>
              <a:rPr lang="en-US" dirty="0">
                <a:gradFill>
                  <a:gsLst>
                    <a:gs pos="13869">
                      <a:srgbClr val="0072C6"/>
                    </a:gs>
                    <a:gs pos="42000">
                      <a:srgbClr val="0072C6"/>
                    </a:gs>
                  </a:gsLst>
                  <a:lin ang="5400000" scaled="0"/>
                </a:gradFill>
              </a:rPr>
              <a:t>Limited customizations </a:t>
            </a:r>
          </a:p>
          <a:p>
            <a:pPr marL="584200" lvl="1" indent="-2413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Implemented 2 farm solutions (Literal translations management and User input form) vs. 18 previously</a:t>
            </a:r>
          </a:p>
          <a:p>
            <a:pPr marL="584200" lvl="1" indent="-2413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SharePoint Apps not recommended for anonymous sites</a:t>
            </a:r>
          </a:p>
        </p:txBody>
      </p:sp>
    </p:spTree>
    <p:extLst>
      <p:ext uri="{BB962C8B-B14F-4D97-AF65-F5344CB8AC3E}">
        <p14:creationId xmlns:p14="http://schemas.microsoft.com/office/powerpoint/2010/main" val="3050954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5075237" y="3649662"/>
            <a:ext cx="1676400" cy="1219201"/>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a:t>Server </a:t>
            </a:r>
            <a:r>
              <a:rPr lang="en-US" dirty="0"/>
              <a:t>Tiers</a:t>
            </a:r>
            <a:r>
              <a:rPr lang="en-US"/>
              <a:t> and </a:t>
            </a:r>
            <a:r>
              <a:rPr lang="en-US" smtClean="0"/>
              <a:t>Roles</a:t>
            </a:r>
            <a:endParaRPr lang="en-US" dirty="0"/>
          </a:p>
        </p:txBody>
      </p:sp>
      <p:sp>
        <p:nvSpPr>
          <p:cNvPr id="5" name="Rectangle 4"/>
          <p:cNvSpPr/>
          <p:nvPr/>
        </p:nvSpPr>
        <p:spPr>
          <a:xfrm>
            <a:off x="8461488" y="4437869"/>
            <a:ext cx="3702715" cy="2271391"/>
          </a:xfrm>
          <a:prstGeom prst="rect">
            <a:avLst/>
          </a:prstGeom>
        </p:spPr>
        <p:txBody>
          <a:bodyPr wrap="square">
            <a:spAutoFit/>
          </a:bodyPr>
          <a:lstStyle/>
          <a:p>
            <a:pPr lvl="0">
              <a:lnSpc>
                <a:spcPct val="90000"/>
              </a:lnSpc>
              <a:spcBef>
                <a:spcPct val="20000"/>
              </a:spcBef>
              <a:buClr>
                <a:srgbClr val="0072C6"/>
              </a:buClr>
              <a:buSzPct val="90000"/>
            </a:pPr>
            <a:r>
              <a:rPr lang="en-US" sz="4000" dirty="0" smtClean="0">
                <a:gradFill>
                  <a:gsLst>
                    <a:gs pos="13869">
                      <a:srgbClr val="0072C6"/>
                    </a:gs>
                    <a:gs pos="42000">
                      <a:srgbClr val="0072C6"/>
                    </a:gs>
                  </a:gsLst>
                  <a:lin ang="5400000" scaled="0"/>
                </a:gradFill>
                <a:latin typeface="Segoe UI Light"/>
              </a:rPr>
              <a:t>4 tiers of servers</a:t>
            </a:r>
            <a:endParaRPr lang="en-US" sz="4000" dirty="0">
              <a:gradFill>
                <a:gsLst>
                  <a:gs pos="13869">
                    <a:srgbClr val="0072C6"/>
                  </a:gs>
                  <a:gs pos="42000">
                    <a:srgbClr val="0072C6"/>
                  </a:gs>
                </a:gsLst>
                <a:lin ang="5400000" scaled="0"/>
              </a:gradFill>
              <a:latin typeface="Segoe UI Light"/>
            </a:endParaRP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smtClean="0">
                <a:gradFill>
                  <a:gsLst>
                    <a:gs pos="1250">
                      <a:srgbClr val="505050"/>
                    </a:gs>
                    <a:gs pos="100000">
                      <a:srgbClr val="505050"/>
                    </a:gs>
                  </a:gsLst>
                  <a:lin ang="5400000" scaled="0"/>
                </a:gradFill>
              </a:rPr>
              <a:t>Front end services</a:t>
            </a: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smtClean="0">
                <a:gradFill>
                  <a:gsLst>
                    <a:gs pos="1250">
                      <a:srgbClr val="505050"/>
                    </a:gs>
                    <a:gs pos="100000">
                      <a:srgbClr val="505050"/>
                    </a:gs>
                  </a:gsLst>
                  <a:lin ang="5400000" scaled="0"/>
                </a:gradFill>
              </a:rPr>
              <a:t>Search</a:t>
            </a: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smtClean="0">
                <a:gradFill>
                  <a:gsLst>
                    <a:gs pos="1250">
                      <a:srgbClr val="505050"/>
                    </a:gs>
                    <a:gs pos="100000">
                      <a:srgbClr val="505050"/>
                    </a:gs>
                  </a:gsLst>
                  <a:lin ang="5400000" scaled="0"/>
                </a:gradFill>
              </a:rPr>
              <a:t>Back end services</a:t>
            </a:r>
          </a:p>
          <a:p>
            <a:pPr marL="584200" lvl="1" indent="-241300">
              <a:lnSpc>
                <a:spcPct val="90000"/>
              </a:lnSpc>
              <a:spcBef>
                <a:spcPct val="20000"/>
              </a:spcBef>
              <a:buClr>
                <a:srgbClr val="505050"/>
              </a:buClr>
              <a:buSzPct val="90000"/>
              <a:buFont typeface="Wingdings" panose="05000000000000000000" pitchFamily="2" charset="2"/>
              <a:buChar char="§"/>
            </a:pPr>
            <a:r>
              <a:rPr lang="en-US" sz="2400" dirty="0" smtClean="0">
                <a:gradFill>
                  <a:gsLst>
                    <a:gs pos="1250">
                      <a:srgbClr val="505050"/>
                    </a:gs>
                    <a:gs pos="100000">
                      <a:srgbClr val="505050"/>
                    </a:gs>
                  </a:gsLst>
                  <a:lin ang="5400000" scaled="0"/>
                </a:gradFill>
              </a:rPr>
              <a:t>Databases</a:t>
            </a:r>
          </a:p>
        </p:txBody>
      </p:sp>
      <p:pic>
        <p:nvPicPr>
          <p:cNvPr id="4" name="Picture 3"/>
          <p:cNvPicPr>
            <a:picLocks noChangeAspect="1"/>
          </p:cNvPicPr>
          <p:nvPr/>
        </p:nvPicPr>
        <p:blipFill>
          <a:blip r:embed="rId3"/>
          <a:stretch>
            <a:fillRect/>
          </a:stretch>
        </p:blipFill>
        <p:spPr>
          <a:xfrm>
            <a:off x="274639" y="1212849"/>
            <a:ext cx="8474949" cy="5484813"/>
          </a:xfrm>
          <a:prstGeom prst="rect">
            <a:avLst/>
          </a:prstGeom>
        </p:spPr>
      </p:pic>
    </p:spTree>
    <p:extLst>
      <p:ext uri="{BB962C8B-B14F-4D97-AF65-F5344CB8AC3E}">
        <p14:creationId xmlns:p14="http://schemas.microsoft.com/office/powerpoint/2010/main" val="63288256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Automated Install And Configuration</a:t>
            </a:r>
            <a:endParaRPr lang="en-US" dirty="0"/>
          </a:p>
        </p:txBody>
      </p:sp>
      <p:sp>
        <p:nvSpPr>
          <p:cNvPr id="6" name="Text Placeholder 5"/>
          <p:cNvSpPr>
            <a:spLocks noGrp="1"/>
          </p:cNvSpPr>
          <p:nvPr>
            <p:ph type="body" sz="quarter" idx="11"/>
          </p:nvPr>
        </p:nvSpPr>
        <p:spPr>
          <a:xfrm>
            <a:off x="274639" y="1212849"/>
            <a:ext cx="12161836" cy="5232202"/>
          </a:xfrm>
        </p:spPr>
        <p:txBody>
          <a:bodyPr/>
          <a:lstStyle/>
          <a:p>
            <a:pPr marL="342900" lvl="0" indent="-342900">
              <a:buClr>
                <a:srgbClr val="0072C6"/>
              </a:buClr>
              <a:buFont typeface="Wingdings" panose="05000000000000000000" pitchFamily="2" charset="2"/>
              <a:buChar char="§"/>
            </a:pPr>
            <a:r>
              <a:rPr lang="en-US" dirty="0">
                <a:gradFill>
                  <a:gsLst>
                    <a:gs pos="13869">
                      <a:srgbClr val="0072C6"/>
                    </a:gs>
                    <a:gs pos="42000">
                      <a:srgbClr val="0072C6"/>
                    </a:gs>
                  </a:gsLst>
                  <a:lin ang="5400000" scaled="0"/>
                </a:gradFill>
              </a:rPr>
              <a:t>Documented configuration in </a:t>
            </a:r>
            <a:r>
              <a:rPr lang="en-US" dirty="0" smtClean="0">
                <a:gradFill>
                  <a:gsLst>
                    <a:gs pos="13869">
                      <a:srgbClr val="0072C6"/>
                    </a:gs>
                    <a:gs pos="42000">
                      <a:srgbClr val="0072C6"/>
                    </a:gs>
                  </a:gsLst>
                  <a:lin ang="5400000" scaled="0"/>
                </a:gradFill>
              </a:rPr>
              <a:t>detail</a:t>
            </a:r>
            <a:endParaRPr lang="en-US" dirty="0">
              <a:gradFill>
                <a:gsLst>
                  <a:gs pos="13869">
                    <a:srgbClr val="0072C6"/>
                  </a:gs>
                  <a:gs pos="42000">
                    <a:srgbClr val="0072C6"/>
                  </a:gs>
                </a:gsLst>
                <a:lin ang="5400000" scaled="0"/>
              </a:gradFill>
            </a:endParaRPr>
          </a:p>
          <a:p>
            <a:pPr marL="342900" lvl="0" indent="-342900">
              <a:buClr>
                <a:srgbClr val="0072C6"/>
              </a:buClr>
              <a:buFont typeface="Wingdings" panose="05000000000000000000" pitchFamily="2" charset="2"/>
              <a:buChar char="§"/>
            </a:pPr>
            <a:r>
              <a:rPr lang="en-US" dirty="0" smtClean="0">
                <a:gradFill>
                  <a:gsLst>
                    <a:gs pos="13869">
                      <a:srgbClr val="0072C6"/>
                    </a:gs>
                    <a:gs pos="42000">
                      <a:srgbClr val="0072C6"/>
                    </a:gs>
                  </a:gsLst>
                  <a:lin ang="5400000" scaled="0"/>
                </a:gradFill>
              </a:rPr>
              <a:t>Automated almost all of our build process using </a:t>
            </a:r>
            <a:r>
              <a:rPr lang="en-US" dirty="0">
                <a:gradFill>
                  <a:gsLst>
                    <a:gs pos="13869">
                      <a:srgbClr val="0072C6"/>
                    </a:gs>
                    <a:gs pos="42000">
                      <a:srgbClr val="0072C6"/>
                    </a:gs>
                  </a:gsLst>
                  <a:lin ang="5400000" scaled="0"/>
                </a:gradFill>
              </a:rPr>
              <a:t>AutoSPInstaller from Codeplex </a:t>
            </a:r>
          </a:p>
          <a:p>
            <a:pPr marL="800100" lvl="2" indent="-2286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Install pre-requisites and SharePoint – in parallel and remote mode</a:t>
            </a:r>
          </a:p>
          <a:p>
            <a:pPr marL="800100" lvl="2" indent="-2286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Install SharePoint</a:t>
            </a:r>
          </a:p>
          <a:p>
            <a:pPr marL="800100" lvl="2" indent="-2286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Create and configure farm</a:t>
            </a:r>
          </a:p>
          <a:p>
            <a:pPr marL="800100" lvl="2" indent="-2286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Create and configure web applications</a:t>
            </a:r>
          </a:p>
          <a:p>
            <a:pPr marL="800100" lvl="2" indent="-228600">
              <a:buClr>
                <a:srgbClr val="505050"/>
              </a:buClr>
              <a:buFont typeface="Wingdings" panose="05000000000000000000" pitchFamily="2" charset="2"/>
              <a:buChar char="§"/>
            </a:pPr>
            <a:r>
              <a:rPr lang="en-US" sz="2400" dirty="0">
                <a:gradFill>
                  <a:gsLst>
                    <a:gs pos="1250">
                      <a:srgbClr val="505050"/>
                    </a:gs>
                    <a:gs pos="100000">
                      <a:srgbClr val="505050"/>
                    </a:gs>
                  </a:gsLst>
                  <a:lin ang="5400000" scaled="0"/>
                </a:gradFill>
              </a:rPr>
              <a:t>Install and configure Services</a:t>
            </a:r>
          </a:p>
          <a:p>
            <a:pPr marL="342900" lvl="0" indent="-342900">
              <a:buClr>
                <a:srgbClr val="0072C6"/>
              </a:buClr>
              <a:buFont typeface="Wingdings" panose="05000000000000000000" pitchFamily="2" charset="2"/>
              <a:buChar char="§"/>
            </a:pPr>
            <a:r>
              <a:rPr lang="en-US" dirty="0">
                <a:gradFill>
                  <a:gsLst>
                    <a:gs pos="13869">
                      <a:srgbClr val="0072C6"/>
                    </a:gs>
                    <a:gs pos="42000">
                      <a:srgbClr val="0072C6"/>
                    </a:gs>
                  </a:gsLst>
                  <a:lin ang="5400000" scaled="0"/>
                </a:gradFill>
              </a:rPr>
              <a:t>Used AutoSPInstaller GUI from Codeplex to configure AutoSPInstaller XML </a:t>
            </a:r>
            <a:r>
              <a:rPr lang="en-US" dirty="0" smtClean="0">
                <a:gradFill>
                  <a:gsLst>
                    <a:gs pos="13869">
                      <a:srgbClr val="0072C6"/>
                    </a:gs>
                    <a:gs pos="42000">
                      <a:srgbClr val="0072C6"/>
                    </a:gs>
                  </a:gsLst>
                  <a:lin ang="5400000" scaled="0"/>
                </a:gradFill>
              </a:rPr>
              <a:t>file </a:t>
            </a:r>
            <a:r>
              <a:rPr lang="en-US" dirty="0" smtClean="0">
                <a:solidFill>
                  <a:schemeClr val="tx1"/>
                </a:solidFill>
              </a:rPr>
              <a:t>*</a:t>
            </a:r>
            <a:endParaRPr lang="en-US" dirty="0">
              <a:solidFill>
                <a:schemeClr val="tx1"/>
              </a:solidFill>
            </a:endParaRPr>
          </a:p>
        </p:txBody>
      </p:sp>
      <p:sp>
        <p:nvSpPr>
          <p:cNvPr id="4" name="TextBox 2"/>
          <p:cNvSpPr txBox="1"/>
          <p:nvPr/>
        </p:nvSpPr>
        <p:spPr>
          <a:xfrm>
            <a:off x="7285037" y="6172668"/>
            <a:ext cx="4880176"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t>* Be careful with version compatibility issues</a:t>
            </a:r>
            <a:endParaRPr lang="en-US" dirty="0"/>
          </a:p>
        </p:txBody>
      </p:sp>
    </p:spTree>
    <p:extLst>
      <p:ext uri="{BB962C8B-B14F-4D97-AF65-F5344CB8AC3E}">
        <p14:creationId xmlns:p14="http://schemas.microsoft.com/office/powerpoint/2010/main" val="3577531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Post-Installation PowerShell Scripts</a:t>
            </a:r>
            <a:br>
              <a:rPr lang="en-US" dirty="0" smtClean="0"/>
            </a:br>
            <a:endParaRPr lang="en-US" sz="1800" dirty="0"/>
          </a:p>
        </p:txBody>
      </p:sp>
      <p:graphicFrame>
        <p:nvGraphicFramePr>
          <p:cNvPr id="6" name="Table 2"/>
          <p:cNvGraphicFramePr>
            <a:graphicFrameLocks noGrp="1"/>
          </p:cNvGraphicFramePr>
          <p:nvPr>
            <p:extLst/>
          </p:nvPr>
        </p:nvGraphicFramePr>
        <p:xfrm>
          <a:off x="274637" y="1218615"/>
          <a:ext cx="11887200" cy="5285232"/>
        </p:xfrm>
        <a:graphic>
          <a:graphicData uri="http://schemas.openxmlformats.org/drawingml/2006/table">
            <a:tbl>
              <a:tblPr firstRow="1">
                <a:tableStyleId>{21E4AEA4-8DFA-4A89-87EB-49C32662AFE0}</a:tableStyleId>
              </a:tblPr>
              <a:tblGrid>
                <a:gridCol w="5943600"/>
                <a:gridCol w="5943600"/>
              </a:tblGrid>
              <a:tr h="621792">
                <a:tc gridSpan="2">
                  <a:txBody>
                    <a:bodyPr/>
                    <a:lstStyle/>
                    <a:p>
                      <a:pPr defTabSz="932472" fontAlgn="base">
                        <a:lnSpc>
                          <a:spcPct val="90000"/>
                        </a:lnSpc>
                        <a:spcBef>
                          <a:spcPct val="0"/>
                        </a:spcBef>
                        <a:spcAft>
                          <a:spcPct val="0"/>
                        </a:spcAft>
                      </a:pPr>
                      <a:r>
                        <a:rPr lang="en-US" sz="2800" b="1" kern="1200" dirty="0" smtClean="0">
                          <a:solidFill>
                            <a:schemeClr val="lt1"/>
                          </a:solidFill>
                          <a:latin typeface="+mj-lt"/>
                          <a:ea typeface="+mn-ea"/>
                          <a:cs typeface="+mn-cs"/>
                        </a:rPr>
                        <a:t>Scripts</a:t>
                      </a:r>
                      <a:endPar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solidFill>
                      <a:srgbClr val="68217A"/>
                    </a:solidFill>
                  </a:tcPr>
                </a:tc>
                <a:tc hMerge="1">
                  <a:txBody>
                    <a:bodyPr/>
                    <a:lstStyle/>
                    <a:p>
                      <a:endParaRPr lang="en-US" sz="2800" b="1" kern="1200" dirty="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tc>
              </a:tr>
              <a:tr h="4572000">
                <a:tc>
                  <a:txBody>
                    <a:bodyPr/>
                    <a:lstStyle/>
                    <a:p>
                      <a:pPr marL="0" algn="l" defTabSz="932742" rtl="0" eaLnBrk="1" latinLnBrk="0" hangingPunct="1">
                        <a:lnSpc>
                          <a:spcPct val="100000"/>
                        </a:lnSpc>
                        <a:spcAft>
                          <a:spcPts val="1800"/>
                        </a:spcAft>
                      </a:pPr>
                      <a:r>
                        <a:rPr lang="en-US" sz="2600" b="0" i="0" kern="1200" dirty="0" smtClean="0">
                          <a:solidFill>
                            <a:schemeClr val="dk1"/>
                          </a:solidFill>
                          <a:latin typeface="+mn-lt"/>
                          <a:ea typeface="+mn-ea"/>
                          <a:cs typeface="+mn-cs"/>
                        </a:rPr>
                        <a:t>Add farm administrators group accounts</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600" b="0" i="0" kern="1200" dirty="0" smtClean="0">
                          <a:solidFill>
                            <a:schemeClr val="dk1"/>
                          </a:solidFill>
                          <a:latin typeface="+mn-lt"/>
                          <a:ea typeface="+mn-ea"/>
                          <a:cs typeface="+mn-cs"/>
                        </a:rPr>
                        <a:t>De-provision and </a:t>
                      </a:r>
                      <a:r>
                        <a:rPr lang="en-US" sz="2600" b="0" i="0" kern="1200" dirty="0" err="1" smtClean="0">
                          <a:solidFill>
                            <a:schemeClr val="dk1"/>
                          </a:solidFill>
                          <a:latin typeface="+mn-lt"/>
                          <a:ea typeface="+mn-ea"/>
                          <a:cs typeface="+mn-cs"/>
                        </a:rPr>
                        <a:t>reprovision</a:t>
                      </a:r>
                      <a:r>
                        <a:rPr lang="en-US" sz="2600" b="0" i="0" kern="1200" dirty="0" smtClean="0">
                          <a:solidFill>
                            <a:schemeClr val="dk1"/>
                          </a:solidFill>
                          <a:latin typeface="+mn-lt"/>
                          <a:ea typeface="+mn-ea"/>
                          <a:cs typeface="+mn-cs"/>
                        </a:rPr>
                        <a:t> distributed cache server</a:t>
                      </a:r>
                    </a:p>
                    <a:p>
                      <a:pPr marL="0" algn="l" defTabSz="932742" rtl="0" eaLnBrk="1" latinLnBrk="0" hangingPunct="1">
                        <a:lnSpc>
                          <a:spcPct val="100000"/>
                        </a:lnSpc>
                        <a:spcAft>
                          <a:spcPts val="1800"/>
                        </a:spcAft>
                      </a:pPr>
                      <a:r>
                        <a:rPr lang="en-US" sz="2600" b="0" i="0" kern="1200" dirty="0" smtClean="0">
                          <a:solidFill>
                            <a:schemeClr val="dk1"/>
                          </a:solidFill>
                          <a:latin typeface="+mn-lt"/>
                          <a:ea typeface="+mn-ea"/>
                          <a:cs typeface="+mn-cs"/>
                        </a:rPr>
                        <a:t>Recreate usage and health application</a:t>
                      </a:r>
                      <a:endParaRPr lang="en-US" sz="2600" b="0" i="0" kern="1200" dirty="0">
                        <a:solidFill>
                          <a:schemeClr val="dk1"/>
                        </a:solidFill>
                        <a:latin typeface="+mn-lt"/>
                        <a:ea typeface="+mn-ea"/>
                        <a:cs typeface="+mn-cs"/>
                      </a:endParaRPr>
                    </a:p>
                    <a:p>
                      <a:pPr marL="0" marR="0" indent="0" algn="l" defTabSz="932742" rtl="0" eaLnBrk="1" fontAlgn="auto" latinLnBrk="0" hangingPunct="1">
                        <a:lnSpc>
                          <a:spcPct val="100000"/>
                        </a:lnSpc>
                        <a:spcBef>
                          <a:spcPts val="0"/>
                        </a:spcBef>
                        <a:spcAft>
                          <a:spcPts val="1800"/>
                        </a:spcAft>
                        <a:buClrTx/>
                        <a:buSzTx/>
                        <a:buFontTx/>
                        <a:buNone/>
                        <a:tabLst/>
                        <a:defRPr/>
                      </a:pPr>
                      <a:r>
                        <a:rPr lang="en-US" sz="2600" b="0" i="0" kern="1200" dirty="0" smtClean="0">
                          <a:solidFill>
                            <a:schemeClr val="dk1"/>
                          </a:solidFill>
                          <a:latin typeface="+mn-lt"/>
                          <a:ea typeface="+mn-ea"/>
                          <a:cs typeface="+mn-cs"/>
                        </a:rPr>
                        <a:t>Add web applications policies for admin group</a:t>
                      </a:r>
                    </a:p>
                    <a:p>
                      <a:pPr marL="0" marR="0" indent="0" algn="l" defTabSz="932742" rtl="0" eaLnBrk="1" fontAlgn="auto" latinLnBrk="0" hangingPunct="1">
                        <a:lnSpc>
                          <a:spcPct val="100000"/>
                        </a:lnSpc>
                        <a:spcBef>
                          <a:spcPts val="0"/>
                        </a:spcBef>
                        <a:spcAft>
                          <a:spcPts val="1800"/>
                        </a:spcAft>
                        <a:buClrTx/>
                        <a:buSzTx/>
                        <a:buFontTx/>
                        <a:buNone/>
                        <a:tabLst/>
                        <a:defRPr/>
                      </a:pPr>
                      <a:r>
                        <a:rPr lang="en-US" sz="2600" b="0" i="0" kern="1200" dirty="0" smtClean="0">
                          <a:solidFill>
                            <a:schemeClr val="dk1"/>
                          </a:solidFill>
                          <a:latin typeface="+mn-lt"/>
                          <a:ea typeface="+mn-ea"/>
                          <a:cs typeface="+mn-cs"/>
                        </a:rPr>
                        <a:t>Delete default IIS and application pools</a:t>
                      </a:r>
                    </a:p>
                  </a:txBody>
                  <a:tcPr marL="182880" marR="182880" marT="91440" marB="91440">
                    <a:noFill/>
                  </a:tcPr>
                </a:tc>
                <a:tc>
                  <a:txBody>
                    <a:bodyPr/>
                    <a:lstStyle/>
                    <a:p>
                      <a:pPr marL="0" marR="0" indent="0" algn="l" defTabSz="932742" rtl="0" eaLnBrk="1" fontAlgn="auto" latinLnBrk="0" hangingPunct="1">
                        <a:lnSpc>
                          <a:spcPct val="100000"/>
                        </a:lnSpc>
                        <a:spcBef>
                          <a:spcPts val="0"/>
                        </a:spcBef>
                        <a:spcAft>
                          <a:spcPts val="1800"/>
                        </a:spcAft>
                        <a:buClrTx/>
                        <a:buSzTx/>
                        <a:buFontTx/>
                        <a:buNone/>
                        <a:tabLst/>
                        <a:defRPr/>
                      </a:pPr>
                      <a:r>
                        <a:rPr lang="en-US" sz="2600" b="0" i="0" dirty="0" smtClean="0">
                          <a:latin typeface="+mn-lt"/>
                        </a:rPr>
                        <a:t>Disable certificate</a:t>
                      </a:r>
                      <a:r>
                        <a:rPr lang="en-US" sz="2600" b="0" i="0" baseline="0" dirty="0" smtClean="0">
                          <a:latin typeface="+mn-lt"/>
                        </a:rPr>
                        <a:t> revocation list check!</a:t>
                      </a:r>
                      <a:endParaRPr lang="en-US" sz="2600" b="0" i="0" dirty="0" smtClean="0">
                        <a:latin typeface="+mn-lt"/>
                      </a:endParaRPr>
                    </a:p>
                    <a:p>
                      <a:pPr>
                        <a:lnSpc>
                          <a:spcPct val="100000"/>
                        </a:lnSpc>
                        <a:spcAft>
                          <a:spcPts val="1800"/>
                        </a:spcAft>
                      </a:pPr>
                      <a:r>
                        <a:rPr lang="en-US" sz="2600" b="0" i="0" dirty="0" smtClean="0"/>
                        <a:t>Disable</a:t>
                      </a:r>
                      <a:r>
                        <a:rPr lang="en-US" sz="2600" b="0" i="0" baseline="0" dirty="0" smtClean="0"/>
                        <a:t> web applications online presence settings</a:t>
                      </a:r>
                      <a:endParaRPr lang="en-US" sz="2600" b="0" i="0" dirty="0"/>
                    </a:p>
                    <a:p>
                      <a:pPr marL="0" algn="l" defTabSz="932742" rtl="0" eaLnBrk="1" latinLnBrk="0" hangingPunct="1">
                        <a:lnSpc>
                          <a:spcPct val="100000"/>
                        </a:lnSpc>
                        <a:spcAft>
                          <a:spcPts val="1800"/>
                        </a:spcAft>
                      </a:pPr>
                      <a:r>
                        <a:rPr lang="en-US" sz="2600" b="0" i="0" kern="1200" dirty="0" smtClean="0">
                          <a:solidFill>
                            <a:schemeClr val="dk1"/>
                          </a:solidFill>
                          <a:latin typeface="+mn-lt"/>
                          <a:ea typeface="+mn-ea"/>
                          <a:cs typeface="+mn-cs"/>
                        </a:rPr>
                        <a:t>Enable continuous crawl on key content sources</a:t>
                      </a:r>
                      <a:endParaRPr lang="en-US" sz="2600" b="0" i="0" kern="1200" dirty="0">
                        <a:solidFill>
                          <a:schemeClr val="dk1"/>
                        </a:solidFill>
                        <a:latin typeface="+mn-lt"/>
                        <a:ea typeface="+mn-ea"/>
                        <a:cs typeface="+mn-cs"/>
                      </a:endParaRPr>
                    </a:p>
                    <a:p>
                      <a:pPr marL="0" marR="0" indent="0" algn="l" defTabSz="932742" rtl="0" eaLnBrk="1" fontAlgn="auto" latinLnBrk="0" hangingPunct="1">
                        <a:lnSpc>
                          <a:spcPct val="100000"/>
                        </a:lnSpc>
                        <a:spcBef>
                          <a:spcPts val="0"/>
                        </a:spcBef>
                        <a:spcAft>
                          <a:spcPts val="1800"/>
                        </a:spcAft>
                        <a:buClrTx/>
                        <a:buSzTx/>
                        <a:buFontTx/>
                        <a:buNone/>
                        <a:tabLst/>
                        <a:defRPr/>
                      </a:pPr>
                      <a:r>
                        <a:rPr lang="en-US" sz="2600" b="0" i="0" kern="1200" dirty="0" smtClean="0">
                          <a:solidFill>
                            <a:schemeClr val="dk1"/>
                          </a:solidFill>
                          <a:latin typeface="+mn-lt"/>
                          <a:ea typeface="+mn-ea"/>
                          <a:cs typeface="+mn-cs"/>
                        </a:rPr>
                        <a:t>Reduce timing of variation timer jobs</a:t>
                      </a:r>
                    </a:p>
                  </a:txBody>
                  <a:tcPr marL="182880" marR="182880" marT="91440" marB="91440">
                    <a:noFill/>
                  </a:tcPr>
                </a:tc>
              </a:tr>
            </a:tbl>
          </a:graphicData>
        </a:graphic>
      </p:graphicFrame>
    </p:spTree>
    <p:extLst>
      <p:ext uri="{BB962C8B-B14F-4D97-AF65-F5344CB8AC3E}">
        <p14:creationId xmlns:p14="http://schemas.microsoft.com/office/powerpoint/2010/main" val="243081403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5075237" y="3649662"/>
            <a:ext cx="1676400" cy="1219201"/>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Secure Network Configuration</a:t>
            </a:r>
            <a:endParaRPr lang="en-US" dirty="0"/>
          </a:p>
        </p:txBody>
      </p:sp>
      <p:sp>
        <p:nvSpPr>
          <p:cNvPr id="11" name="Text Placeholder 5"/>
          <p:cNvSpPr txBox="1">
            <a:spLocks/>
          </p:cNvSpPr>
          <p:nvPr/>
        </p:nvSpPr>
        <p:spPr>
          <a:xfrm>
            <a:off x="8462073" y="1516062"/>
            <a:ext cx="3699764" cy="4724400"/>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dirty="0">
                <a:solidFill>
                  <a:schemeClr val="tx1"/>
                </a:solidFill>
                <a:latin typeface="Segoe UI Light"/>
              </a:rPr>
              <a:t>Multiple Transactions Zones / VLANS</a:t>
            </a:r>
            <a:endParaRPr lang="en-US" sz="3200" dirty="0" smtClean="0">
              <a:solidFill>
                <a:schemeClr val="tx1"/>
              </a:solidFill>
            </a:endParaRPr>
          </a:p>
          <a:p>
            <a:r>
              <a:rPr lang="en-US" sz="3200" dirty="0">
                <a:solidFill>
                  <a:schemeClr val="tx1"/>
                </a:solidFill>
                <a:latin typeface="Segoe UI Light"/>
              </a:rPr>
              <a:t>Limited open protocols and ports between zones</a:t>
            </a:r>
            <a:endParaRPr lang="en-US" sz="3200" dirty="0" smtClean="0">
              <a:solidFill>
                <a:schemeClr val="tx1"/>
              </a:solidFill>
            </a:endParaRPr>
          </a:p>
          <a:p>
            <a:r>
              <a:rPr lang="en-US" sz="3200" dirty="0">
                <a:solidFill>
                  <a:schemeClr val="tx1"/>
                </a:solidFill>
                <a:latin typeface="Segoe UI Light"/>
              </a:rPr>
              <a:t>Leveraged Read-only Domain Controllers</a:t>
            </a:r>
            <a:endParaRPr lang="en-US" sz="3200" dirty="0" smtClean="0">
              <a:solidFill>
                <a:schemeClr val="tx1"/>
              </a:solidFill>
            </a:endParaRPr>
          </a:p>
        </p:txBody>
      </p:sp>
      <p:pic>
        <p:nvPicPr>
          <p:cNvPr id="7" name="Picture 6"/>
          <p:cNvPicPr>
            <a:picLocks noChangeAspect="1"/>
          </p:cNvPicPr>
          <p:nvPr/>
        </p:nvPicPr>
        <p:blipFill>
          <a:blip r:embed="rId3"/>
          <a:stretch>
            <a:fillRect/>
          </a:stretch>
        </p:blipFill>
        <p:spPr>
          <a:xfrm>
            <a:off x="274639" y="1363661"/>
            <a:ext cx="8108143" cy="4948237"/>
          </a:xfrm>
          <a:prstGeom prst="rect">
            <a:avLst/>
          </a:prstGeom>
          <a:ln w="12700">
            <a:solidFill>
              <a:schemeClr val="tx1"/>
            </a:solidFill>
          </a:ln>
        </p:spPr>
      </p:pic>
    </p:spTree>
    <p:extLst>
      <p:ext uri="{BB962C8B-B14F-4D97-AF65-F5344CB8AC3E}">
        <p14:creationId xmlns:p14="http://schemas.microsoft.com/office/powerpoint/2010/main" val="2002727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We’ll Cover</a:t>
            </a:r>
            <a:endParaRPr lang="en-US" dirty="0"/>
          </a:p>
        </p:txBody>
      </p:sp>
      <p:sp>
        <p:nvSpPr>
          <p:cNvPr id="5" name="Text Placeholder 4"/>
          <p:cNvSpPr>
            <a:spLocks noGrp="1"/>
          </p:cNvSpPr>
          <p:nvPr>
            <p:ph type="body" sz="quarter" idx="11"/>
          </p:nvPr>
        </p:nvSpPr>
        <p:spPr>
          <a:xfrm>
            <a:off x="274639" y="1212849"/>
            <a:ext cx="11889564" cy="2769989"/>
          </a:xfrm>
        </p:spPr>
        <p:txBody>
          <a:bodyPr/>
          <a:lstStyle/>
          <a:p>
            <a:pPr marL="571500" indent="-571500">
              <a:buFont typeface="Wingdings" panose="05000000000000000000" pitchFamily="2" charset="2"/>
              <a:buChar char="§"/>
            </a:pPr>
            <a:r>
              <a:rPr lang="en-US" dirty="0" smtClean="0"/>
              <a:t>Background</a:t>
            </a:r>
          </a:p>
          <a:p>
            <a:pPr marL="571500" indent="-571500">
              <a:buFont typeface="Wingdings" panose="05000000000000000000" pitchFamily="2" charset="2"/>
              <a:buChar char="§"/>
            </a:pPr>
            <a:r>
              <a:rPr lang="en-US" dirty="0" smtClean="0"/>
              <a:t>Features</a:t>
            </a:r>
          </a:p>
          <a:p>
            <a:pPr marL="571500" indent="-571500">
              <a:buFont typeface="Wingdings" panose="05000000000000000000" pitchFamily="2" charset="2"/>
              <a:buChar char="§"/>
            </a:pPr>
            <a:r>
              <a:rPr lang="en-US" dirty="0" smtClean="0"/>
              <a:t>Infrastructure</a:t>
            </a:r>
          </a:p>
          <a:p>
            <a:pPr marL="571500" indent="-571500">
              <a:buFont typeface="Wingdings" panose="05000000000000000000" pitchFamily="2" charset="2"/>
              <a:buChar char="§"/>
            </a:pPr>
            <a:r>
              <a:rPr lang="en-US" dirty="0" smtClean="0"/>
              <a:t>Scalability</a:t>
            </a:r>
          </a:p>
        </p:txBody>
      </p:sp>
    </p:spTree>
    <p:extLst>
      <p:ext uri="{BB962C8B-B14F-4D97-AF65-F5344CB8AC3E}">
        <p14:creationId xmlns:p14="http://schemas.microsoft.com/office/powerpoint/2010/main" val="230024917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2161836" cy="917575"/>
          </a:xfrm>
        </p:spPr>
        <p:txBody>
          <a:bodyPr/>
          <a:lstStyle/>
          <a:p>
            <a:r>
              <a:rPr lang="en-US" dirty="0">
                <a:solidFill>
                  <a:schemeClr val="tx1"/>
                </a:solidFill>
              </a:rPr>
              <a:t>Configuring</a:t>
            </a:r>
            <a:r>
              <a:rPr lang="en-US">
                <a:solidFill>
                  <a:schemeClr val="tx1"/>
                </a:solidFill>
              </a:rPr>
              <a:t> Read-Only Domain </a:t>
            </a:r>
            <a:r>
              <a:rPr lang="en-US" smtClean="0">
                <a:solidFill>
                  <a:schemeClr val="tx1"/>
                </a:solidFill>
              </a:rPr>
              <a:t>Controllers</a:t>
            </a:r>
            <a:endParaRPr lang="en-US" dirty="0">
              <a:solidFill>
                <a:srgbClr val="FF0000"/>
              </a:solidFill>
            </a:endParaRPr>
          </a:p>
        </p:txBody>
      </p:sp>
      <p:sp>
        <p:nvSpPr>
          <p:cNvPr id="6" name="Text Placeholder 5"/>
          <p:cNvSpPr>
            <a:spLocks noGrp="1"/>
          </p:cNvSpPr>
          <p:nvPr>
            <p:ph type="body" sz="quarter" idx="11"/>
          </p:nvPr>
        </p:nvSpPr>
        <p:spPr>
          <a:xfrm>
            <a:off x="274639" y="1212849"/>
            <a:ext cx="11889564" cy="5275290"/>
          </a:xfrm>
        </p:spPr>
        <p:txBody>
          <a:bodyPr/>
          <a:lstStyle/>
          <a:p>
            <a:pPr marL="342900" lvl="0" indent="-342900">
              <a:buClr>
                <a:srgbClr val="0072C6"/>
              </a:buClr>
              <a:buFont typeface="Wingdings" panose="05000000000000000000" pitchFamily="2" charset="2"/>
              <a:buChar char="§"/>
            </a:pPr>
            <a:r>
              <a:rPr lang="en-US" dirty="0">
                <a:gradFill>
                  <a:gsLst>
                    <a:gs pos="13869">
                      <a:srgbClr val="0072C6"/>
                    </a:gs>
                    <a:gs pos="42000">
                      <a:srgbClr val="0072C6"/>
                    </a:gs>
                  </a:gsLst>
                  <a:lin ang="5400000" scaled="0"/>
                </a:gradFill>
              </a:rPr>
              <a:t>Identify Firewall Ports</a:t>
            </a:r>
          </a:p>
          <a:p>
            <a:pPr marL="604837" lvl="1" indent="-228600">
              <a:buClr>
                <a:srgbClr val="505050"/>
              </a:buClr>
              <a:buFont typeface="Wingdings" panose="05000000000000000000" pitchFamily="2" charset="2"/>
              <a:buChar char="§"/>
            </a:pPr>
            <a:r>
              <a:rPr lang="en-US" sz="2200" dirty="0">
                <a:gradFill>
                  <a:gsLst>
                    <a:gs pos="1250">
                      <a:srgbClr val="505050"/>
                    </a:gs>
                    <a:gs pos="100000">
                      <a:srgbClr val="505050"/>
                    </a:gs>
                  </a:gsLst>
                  <a:lin ang="5400000" scaled="0"/>
                </a:gradFill>
              </a:rPr>
              <a:t>Add firewall rules to allow connectivity between SharePoint, SQL and RODC</a:t>
            </a:r>
          </a:p>
          <a:p>
            <a:pPr marL="604837" lvl="1" indent="-228600">
              <a:buClr>
                <a:srgbClr val="505050"/>
              </a:buClr>
              <a:buFont typeface="Wingdings" panose="05000000000000000000" pitchFamily="2" charset="2"/>
              <a:buChar char="§"/>
            </a:pPr>
            <a:r>
              <a:rPr lang="en-US" sz="2200" dirty="0">
                <a:gradFill>
                  <a:gsLst>
                    <a:gs pos="1250">
                      <a:srgbClr val="505050"/>
                    </a:gs>
                    <a:gs pos="100000">
                      <a:srgbClr val="505050"/>
                    </a:gs>
                  </a:gsLst>
                  <a:lin ang="5400000" scaled="0"/>
                </a:gradFill>
              </a:rPr>
              <a:t>88 (TCP), 135 (TCP), 389 (TCP &amp; UDP), 445 (TCP), 5722 (TCP), 49152-65535 (TCP/Dynamic Ports)</a:t>
            </a:r>
          </a:p>
          <a:p>
            <a:pPr marL="342900" lvl="0" indent="-342900">
              <a:buClr>
                <a:srgbClr val="0072C6"/>
              </a:buClr>
              <a:buFont typeface="Wingdings" panose="05000000000000000000" pitchFamily="2" charset="2"/>
              <a:buChar char="§"/>
            </a:pPr>
            <a:r>
              <a:rPr lang="en-US" dirty="0">
                <a:gradFill>
                  <a:gsLst>
                    <a:gs pos="13869">
                      <a:srgbClr val="0072C6"/>
                    </a:gs>
                    <a:gs pos="42000">
                      <a:srgbClr val="0072C6"/>
                    </a:gs>
                  </a:gsLst>
                  <a:lin ang="5400000" scaled="0"/>
                </a:gradFill>
              </a:rPr>
              <a:t>Configure Active Directory</a:t>
            </a:r>
          </a:p>
          <a:p>
            <a:pPr marL="604837" lvl="1" indent="-228600">
              <a:buClr>
                <a:srgbClr val="505050"/>
              </a:buClr>
              <a:buFont typeface="Wingdings" panose="05000000000000000000" pitchFamily="2" charset="2"/>
              <a:buChar char="§"/>
            </a:pPr>
            <a:r>
              <a:rPr lang="en-US" sz="2200" dirty="0">
                <a:gradFill>
                  <a:gsLst>
                    <a:gs pos="1250">
                      <a:srgbClr val="505050"/>
                    </a:gs>
                    <a:gs pos="100000">
                      <a:srgbClr val="505050"/>
                    </a:gs>
                  </a:gsLst>
                  <a:lin ang="5400000" scaled="0"/>
                </a:gradFill>
              </a:rPr>
              <a:t>Create AD subnets for </a:t>
            </a:r>
            <a:r>
              <a:rPr lang="en-US" sz="2200" dirty="0" smtClean="0">
                <a:gradFill>
                  <a:gsLst>
                    <a:gs pos="1250">
                      <a:srgbClr val="505050"/>
                    </a:gs>
                    <a:gs pos="100000">
                      <a:srgbClr val="505050"/>
                    </a:gs>
                  </a:gsLst>
                  <a:lin ang="5400000" scaled="0"/>
                </a:gradFill>
              </a:rPr>
              <a:t>each subnet where the </a:t>
            </a:r>
            <a:r>
              <a:rPr lang="en-US" sz="2200" dirty="0">
                <a:gradFill>
                  <a:gsLst>
                    <a:gs pos="1250">
                      <a:srgbClr val="505050"/>
                    </a:gs>
                    <a:gs pos="100000">
                      <a:srgbClr val="505050"/>
                    </a:gs>
                  </a:gsLst>
                  <a:lin ang="5400000" scaled="0"/>
                </a:gradFill>
              </a:rPr>
              <a:t>SharePoint and related SQL servers </a:t>
            </a:r>
            <a:r>
              <a:rPr lang="en-US" sz="2200" dirty="0" smtClean="0">
                <a:gradFill>
                  <a:gsLst>
                    <a:gs pos="1250">
                      <a:srgbClr val="505050"/>
                    </a:gs>
                    <a:gs pos="100000">
                      <a:srgbClr val="505050"/>
                    </a:gs>
                  </a:gsLst>
                  <a:lin ang="5400000" scaled="0"/>
                </a:gradFill>
              </a:rPr>
              <a:t>reside</a:t>
            </a:r>
            <a:endParaRPr lang="en-US" sz="2200" dirty="0">
              <a:gradFill>
                <a:gsLst>
                  <a:gs pos="1250">
                    <a:srgbClr val="505050"/>
                  </a:gs>
                  <a:gs pos="100000">
                    <a:srgbClr val="505050"/>
                  </a:gs>
                </a:gsLst>
                <a:lin ang="5400000" scaled="0"/>
              </a:gradFill>
            </a:endParaRPr>
          </a:p>
          <a:p>
            <a:pPr marL="604837" lvl="1" indent="-228600">
              <a:buClr>
                <a:srgbClr val="505050"/>
              </a:buClr>
              <a:buFont typeface="Wingdings" panose="05000000000000000000" pitchFamily="2" charset="2"/>
              <a:buChar char="§"/>
            </a:pPr>
            <a:r>
              <a:rPr lang="en-US" sz="2200" dirty="0" smtClean="0">
                <a:gradFill>
                  <a:gsLst>
                    <a:gs pos="1250">
                      <a:srgbClr val="505050"/>
                    </a:gs>
                    <a:gs pos="100000">
                      <a:srgbClr val="505050"/>
                    </a:gs>
                  </a:gsLst>
                  <a:lin ang="5400000" scaled="0"/>
                </a:gradFill>
              </a:rPr>
              <a:t>Create </a:t>
            </a:r>
            <a:r>
              <a:rPr lang="en-US" sz="2200" dirty="0">
                <a:gradFill>
                  <a:gsLst>
                    <a:gs pos="1250">
                      <a:srgbClr val="505050"/>
                    </a:gs>
                    <a:gs pos="100000">
                      <a:srgbClr val="505050"/>
                    </a:gs>
                  </a:gsLst>
                  <a:lin ang="5400000" scaled="0"/>
                </a:gradFill>
              </a:rPr>
              <a:t>AD site that contains the two DMZ RODC </a:t>
            </a:r>
            <a:r>
              <a:rPr lang="en-US" sz="2200" dirty="0" smtClean="0">
                <a:gradFill>
                  <a:gsLst>
                    <a:gs pos="1250">
                      <a:srgbClr val="505050"/>
                    </a:gs>
                    <a:gs pos="100000">
                      <a:srgbClr val="505050"/>
                    </a:gs>
                  </a:gsLst>
                  <a:lin ang="5400000" scaled="0"/>
                </a:gradFill>
              </a:rPr>
              <a:t>that serve </a:t>
            </a:r>
            <a:r>
              <a:rPr lang="en-US" sz="2200" dirty="0">
                <a:gradFill>
                  <a:gsLst>
                    <a:gs pos="1250">
                      <a:srgbClr val="505050"/>
                    </a:gs>
                    <a:gs pos="100000">
                      <a:srgbClr val="505050"/>
                    </a:gs>
                  </a:gsLst>
                  <a:lin ang="5400000" scaled="0"/>
                </a:gradFill>
              </a:rPr>
              <a:t>the SharePoint and related SQL servers</a:t>
            </a:r>
          </a:p>
          <a:p>
            <a:pPr marL="604837" lvl="1" indent="-228600">
              <a:buClr>
                <a:srgbClr val="505050"/>
              </a:buClr>
              <a:buFont typeface="Wingdings" panose="05000000000000000000" pitchFamily="2" charset="2"/>
              <a:buChar char="§"/>
            </a:pPr>
            <a:r>
              <a:rPr lang="en-US" sz="2200" dirty="0">
                <a:gradFill>
                  <a:gsLst>
                    <a:gs pos="1250">
                      <a:srgbClr val="505050"/>
                    </a:gs>
                    <a:gs pos="100000">
                      <a:srgbClr val="505050"/>
                    </a:gs>
                  </a:gsLst>
                  <a:lin ang="5400000" scaled="0"/>
                </a:gradFill>
              </a:rPr>
              <a:t>Configure the password replication policy (PRP) for the RODC to </a:t>
            </a:r>
            <a:r>
              <a:rPr lang="en-US" sz="2200" dirty="0" smtClean="0">
                <a:gradFill>
                  <a:gsLst>
                    <a:gs pos="1250">
                      <a:srgbClr val="505050"/>
                    </a:gs>
                    <a:gs pos="100000">
                      <a:srgbClr val="505050"/>
                    </a:gs>
                  </a:gsLst>
                  <a:lin ang="5400000" scaled="0"/>
                </a:gradFill>
              </a:rPr>
              <a:t>cache</a:t>
            </a:r>
            <a:endParaRPr lang="en-US" sz="2200" dirty="0">
              <a:gradFill>
                <a:gsLst>
                  <a:gs pos="1250">
                    <a:srgbClr val="505050"/>
                  </a:gs>
                  <a:gs pos="100000">
                    <a:srgbClr val="505050"/>
                  </a:gs>
                </a:gsLst>
                <a:lin ang="5400000" scaled="0"/>
              </a:gradFill>
            </a:endParaRPr>
          </a:p>
          <a:p>
            <a:pPr marL="1052512" lvl="3" indent="-228600">
              <a:buClr>
                <a:srgbClr val="505050"/>
              </a:buClr>
              <a:buFont typeface="Wingdings" panose="05000000000000000000" pitchFamily="2" charset="2"/>
              <a:buChar char="§"/>
            </a:pPr>
            <a:r>
              <a:rPr lang="en-US" sz="2000" dirty="0">
                <a:gradFill>
                  <a:gsLst>
                    <a:gs pos="1250">
                      <a:srgbClr val="505050"/>
                    </a:gs>
                    <a:gs pos="100000">
                      <a:srgbClr val="505050"/>
                    </a:gs>
                  </a:gsLst>
                  <a:lin ang="5400000" scaled="0"/>
                </a:gradFill>
              </a:rPr>
              <a:t>SharePoint service accounts</a:t>
            </a:r>
          </a:p>
          <a:p>
            <a:pPr marL="1052512" lvl="3" indent="-228600">
              <a:buClr>
                <a:srgbClr val="505050"/>
              </a:buClr>
              <a:buFont typeface="Wingdings" panose="05000000000000000000" pitchFamily="2" charset="2"/>
              <a:buChar char="§"/>
            </a:pPr>
            <a:r>
              <a:rPr lang="en-US" sz="2000" dirty="0">
                <a:gradFill>
                  <a:gsLst>
                    <a:gs pos="1250">
                      <a:srgbClr val="505050"/>
                    </a:gs>
                    <a:gs pos="100000">
                      <a:srgbClr val="505050"/>
                    </a:gs>
                  </a:gsLst>
                  <a:lin ang="5400000" scaled="0"/>
                </a:gradFill>
              </a:rPr>
              <a:t>SQL service account</a:t>
            </a:r>
          </a:p>
          <a:p>
            <a:pPr marL="1052512" lvl="3" indent="-228600">
              <a:buClr>
                <a:srgbClr val="505050"/>
              </a:buClr>
              <a:buFont typeface="Wingdings" panose="05000000000000000000" pitchFamily="2" charset="2"/>
              <a:buChar char="§"/>
            </a:pPr>
            <a:r>
              <a:rPr lang="en-US" sz="2000" dirty="0">
                <a:gradFill>
                  <a:gsLst>
                    <a:gs pos="1250">
                      <a:srgbClr val="505050"/>
                    </a:gs>
                    <a:gs pos="100000">
                      <a:srgbClr val="505050"/>
                    </a:gs>
                  </a:gsLst>
                  <a:lin ang="5400000" scaled="0"/>
                </a:gradFill>
              </a:rPr>
              <a:t>SharePoint and related SQL server machine accounts</a:t>
            </a:r>
          </a:p>
          <a:p>
            <a:pPr marL="604837" lvl="1" indent="-228600">
              <a:buClr>
                <a:srgbClr val="505050"/>
              </a:buClr>
              <a:buFont typeface="Wingdings" panose="05000000000000000000" pitchFamily="2" charset="2"/>
              <a:buChar char="§"/>
            </a:pPr>
            <a:r>
              <a:rPr lang="en-US" sz="2200" dirty="0">
                <a:gradFill>
                  <a:gsLst>
                    <a:gs pos="1250">
                      <a:srgbClr val="505050"/>
                    </a:gs>
                    <a:gs pos="100000">
                      <a:srgbClr val="505050"/>
                    </a:gs>
                  </a:gsLst>
                  <a:lin ang="5400000" scaled="0"/>
                </a:gradFill>
              </a:rPr>
              <a:t>Use </a:t>
            </a:r>
            <a:r>
              <a:rPr lang="en-US" sz="2200" dirty="0" err="1" smtClean="0">
                <a:gradFill>
                  <a:gsLst>
                    <a:gs pos="1250">
                      <a:srgbClr val="505050"/>
                    </a:gs>
                    <a:gs pos="100000">
                      <a:srgbClr val="505050"/>
                    </a:gs>
                  </a:gsLst>
                  <a:lin ang="5400000" scaled="0"/>
                </a:gradFill>
                <a:latin typeface="Consolas" panose="020B0609020204030204" pitchFamily="49" charset="0"/>
                <a:cs typeface="Consolas" panose="020B0609020204030204" pitchFamily="49" charset="0"/>
              </a:rPr>
              <a:t>nltest</a:t>
            </a:r>
            <a:r>
              <a:rPr lang="en-US" sz="2200" dirty="0" smtClean="0">
                <a:gradFill>
                  <a:gsLst>
                    <a:gs pos="1250">
                      <a:srgbClr val="505050"/>
                    </a:gs>
                    <a:gs pos="100000">
                      <a:srgbClr val="505050"/>
                    </a:gs>
                  </a:gsLst>
                  <a:lin ang="5400000" scaled="0"/>
                </a:gradFill>
                <a:latin typeface="Consolas" panose="020B0609020204030204" pitchFamily="49" charset="0"/>
                <a:cs typeface="Consolas" panose="020B0609020204030204" pitchFamily="49" charset="0"/>
              </a:rPr>
              <a:t>/</a:t>
            </a:r>
            <a:r>
              <a:rPr lang="en-US" sz="2200" dirty="0" err="1" smtClean="0">
                <a:gradFill>
                  <a:gsLst>
                    <a:gs pos="1250">
                      <a:srgbClr val="505050"/>
                    </a:gs>
                    <a:gs pos="100000">
                      <a:srgbClr val="505050"/>
                    </a:gs>
                  </a:gsLst>
                  <a:lin ang="5400000" scaled="0"/>
                </a:gradFill>
                <a:latin typeface="Consolas" panose="020B0609020204030204" pitchFamily="49" charset="0"/>
                <a:cs typeface="Consolas" panose="020B0609020204030204" pitchFamily="49" charset="0"/>
              </a:rPr>
              <a:t>dsgetdc</a:t>
            </a:r>
            <a:r>
              <a:rPr lang="en-US" sz="2200" dirty="0">
                <a:gradFill>
                  <a:gsLst>
                    <a:gs pos="1250">
                      <a:srgbClr val="505050"/>
                    </a:gs>
                    <a:gs pos="100000">
                      <a:srgbClr val="505050"/>
                    </a:gs>
                  </a:gsLst>
                  <a:lin ang="5400000" scaled="0"/>
                </a:gradFill>
                <a:latin typeface="Consolas" panose="020B0609020204030204" pitchFamily="49" charset="0"/>
                <a:cs typeface="Consolas" panose="020B0609020204030204" pitchFamily="49" charset="0"/>
              </a:rPr>
              <a:t>:&lt;</a:t>
            </a:r>
            <a:r>
              <a:rPr lang="en-US" sz="2200" i="1" dirty="0" smtClean="0">
                <a:gradFill>
                  <a:gsLst>
                    <a:gs pos="1250">
                      <a:srgbClr val="505050"/>
                    </a:gs>
                    <a:gs pos="100000">
                      <a:srgbClr val="505050"/>
                    </a:gs>
                  </a:gsLst>
                  <a:lin ang="5400000" scaled="0"/>
                </a:gradFill>
                <a:latin typeface="Consolas" panose="020B0609020204030204" pitchFamily="49" charset="0"/>
                <a:cs typeface="Consolas" panose="020B0609020204030204" pitchFamily="49" charset="0"/>
              </a:rPr>
              <a:t>domain</a:t>
            </a:r>
            <a:r>
              <a:rPr lang="en-US" sz="2200" dirty="0" smtClean="0">
                <a:gradFill>
                  <a:gsLst>
                    <a:gs pos="1250">
                      <a:srgbClr val="505050"/>
                    </a:gs>
                    <a:gs pos="100000">
                      <a:srgbClr val="505050"/>
                    </a:gs>
                  </a:gsLst>
                  <a:lin ang="5400000" scaled="0"/>
                </a:gradFill>
                <a:latin typeface="Consolas" panose="020B0609020204030204" pitchFamily="49" charset="0"/>
                <a:cs typeface="Consolas" panose="020B0609020204030204" pitchFamily="49" charset="0"/>
              </a:rPr>
              <a:t>&gt;</a:t>
            </a:r>
            <a:r>
              <a:rPr lang="en-US" sz="2200" dirty="0" smtClean="0">
                <a:gradFill>
                  <a:gsLst>
                    <a:gs pos="1250">
                      <a:srgbClr val="505050"/>
                    </a:gs>
                    <a:gs pos="100000">
                      <a:srgbClr val="505050"/>
                    </a:gs>
                  </a:gsLst>
                  <a:lin ang="5400000" scaled="0"/>
                </a:gradFill>
                <a:cs typeface="Consolas" panose="020B0609020204030204" pitchFamily="49" charset="0"/>
              </a:rPr>
              <a:t> </a:t>
            </a:r>
            <a:r>
              <a:rPr lang="en-US" sz="2200" dirty="0" smtClean="0">
                <a:gradFill>
                  <a:gsLst>
                    <a:gs pos="1250">
                      <a:srgbClr val="505050"/>
                    </a:gs>
                    <a:gs pos="100000">
                      <a:srgbClr val="505050"/>
                    </a:gs>
                  </a:gsLst>
                  <a:lin ang="5400000" scaled="0"/>
                </a:gradFill>
              </a:rPr>
              <a:t>to </a:t>
            </a:r>
            <a:r>
              <a:rPr lang="en-US" sz="2200" dirty="0">
                <a:gradFill>
                  <a:gsLst>
                    <a:gs pos="1250">
                      <a:srgbClr val="505050"/>
                    </a:gs>
                    <a:gs pos="100000">
                      <a:srgbClr val="505050"/>
                    </a:gs>
                  </a:gsLst>
                  <a:lin ang="5400000" scaled="0"/>
                </a:gradFill>
              </a:rPr>
              <a:t>confirm servers are using one of the correct RODCs</a:t>
            </a:r>
          </a:p>
        </p:txBody>
      </p:sp>
    </p:spTree>
    <p:extLst>
      <p:ext uri="{BB962C8B-B14F-4D97-AF65-F5344CB8AC3E}">
        <p14:creationId xmlns:p14="http://schemas.microsoft.com/office/powerpoint/2010/main" val="741537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pPr lvl="0">
              <a:buClr>
                <a:srgbClr val="505050"/>
              </a:buClr>
            </a:pPr>
            <a:r>
              <a:rPr lang="en-US" dirty="0">
                <a:gradFill>
                  <a:gsLst>
                    <a:gs pos="2920">
                      <a:schemeClr val="tx2"/>
                    </a:gs>
                    <a:gs pos="39000">
                      <a:schemeClr val="tx2"/>
                    </a:gs>
                  </a:gsLst>
                  <a:lin ang="5400000" scaled="0"/>
                </a:gradFill>
              </a:rPr>
              <a:t>Minimal documentation on use with SharePoint</a:t>
            </a:r>
            <a:endParaRPr lang="en-US" dirty="0">
              <a:gradFill>
                <a:gsLst>
                  <a:gs pos="1250">
                    <a:srgbClr val="505050"/>
                  </a:gs>
                  <a:gs pos="100000">
                    <a:srgbClr val="505050"/>
                  </a:gs>
                </a:gsLst>
                <a:lin ang="5400000" scaled="0"/>
              </a:gradFill>
            </a:endParaRPr>
          </a:p>
          <a:p>
            <a:pPr lvl="1">
              <a:buClr>
                <a:srgbClr val="505050"/>
              </a:buClr>
            </a:pPr>
            <a:r>
              <a:rPr lang="en-US" dirty="0">
                <a:gradFill>
                  <a:gsLst>
                    <a:gs pos="1250">
                      <a:srgbClr val="505050"/>
                    </a:gs>
                    <a:gs pos="100000">
                      <a:srgbClr val="505050"/>
                    </a:gs>
                  </a:gsLst>
                  <a:lin ang="5400000" scaled="0"/>
                </a:gradFill>
                <a:hlinkClick r:id="rId3"/>
              </a:rPr>
              <a:t>http://support.microsoft.com/kb/970612</a:t>
            </a:r>
            <a:endParaRPr lang="en-US" dirty="0">
              <a:gradFill>
                <a:gsLst>
                  <a:gs pos="1250">
                    <a:srgbClr val="505050"/>
                  </a:gs>
                  <a:gs pos="100000">
                    <a:srgbClr val="505050"/>
                  </a:gs>
                </a:gsLst>
                <a:lin ang="5400000" scaled="0"/>
              </a:gradFill>
            </a:endParaRPr>
          </a:p>
          <a:p>
            <a:pPr lvl="1">
              <a:buClr>
                <a:srgbClr val="505050"/>
              </a:buClr>
            </a:pPr>
            <a:r>
              <a:rPr lang="en-US" dirty="0"/>
              <a:t>People picker is unable to resolve users in a trusted forest if the only domain controller SharePoint can access is read-only.</a:t>
            </a:r>
            <a:endParaRPr lang="en-US" dirty="0">
              <a:gradFill>
                <a:gsLst>
                  <a:gs pos="1250">
                    <a:srgbClr val="505050"/>
                  </a:gs>
                  <a:gs pos="100000">
                    <a:srgbClr val="505050"/>
                  </a:gs>
                </a:gsLst>
                <a:lin ang="5400000" scaled="0"/>
              </a:gradFill>
            </a:endParaRPr>
          </a:p>
          <a:p>
            <a:pPr lvl="0">
              <a:buClr>
                <a:srgbClr val="505050"/>
              </a:buClr>
            </a:pPr>
            <a:r>
              <a:rPr lang="en-US" dirty="0">
                <a:gradFill>
                  <a:gsLst>
                    <a:gs pos="2920">
                      <a:schemeClr val="tx2"/>
                    </a:gs>
                    <a:gs pos="39000">
                      <a:schemeClr val="tx2"/>
                    </a:gs>
                  </a:gsLst>
                  <a:lin ang="5400000" scaled="0"/>
                </a:gradFill>
              </a:rPr>
              <a:t>Unable to let </a:t>
            </a:r>
            <a:r>
              <a:rPr lang="en-US" dirty="0" smtClean="0">
                <a:gradFill>
                  <a:gsLst>
                    <a:gs pos="2920">
                      <a:schemeClr val="tx2"/>
                    </a:gs>
                    <a:gs pos="39000">
                      <a:schemeClr val="tx2"/>
                    </a:gs>
                  </a:gsLst>
                  <a:lin ang="5400000" scaled="0"/>
                </a:gradFill>
              </a:rPr>
              <a:t>SharePoint </a:t>
            </a:r>
            <a:r>
              <a:rPr lang="en-US" dirty="0">
                <a:gradFill>
                  <a:gsLst>
                    <a:gs pos="2920">
                      <a:schemeClr val="tx2"/>
                    </a:gs>
                    <a:gs pos="39000">
                      <a:schemeClr val="tx2"/>
                    </a:gs>
                  </a:gsLst>
                  <a:lin ang="5400000" scaled="0"/>
                </a:gradFill>
              </a:rPr>
              <a:t>manage service </a:t>
            </a:r>
            <a:r>
              <a:rPr lang="en-US" dirty="0" smtClean="0">
                <a:gradFill>
                  <a:gsLst>
                    <a:gs pos="2920">
                      <a:schemeClr val="tx2"/>
                    </a:gs>
                    <a:gs pos="39000">
                      <a:schemeClr val="tx2"/>
                    </a:gs>
                  </a:gsLst>
                  <a:lin ang="5400000" scaled="0"/>
                </a:gradFill>
              </a:rPr>
              <a:t>accounts</a:t>
            </a:r>
            <a:endParaRPr lang="en-US" dirty="0">
              <a:gradFill>
                <a:gsLst>
                  <a:gs pos="1250">
                    <a:srgbClr val="505050"/>
                  </a:gs>
                  <a:gs pos="100000">
                    <a:srgbClr val="505050"/>
                  </a:gs>
                </a:gsLst>
                <a:lin ang="5400000" scaled="0"/>
              </a:gradFill>
            </a:endParaRPr>
          </a:p>
          <a:p>
            <a:pPr lvl="0">
              <a:buClr>
                <a:srgbClr val="505050"/>
              </a:buClr>
            </a:pPr>
            <a:r>
              <a:rPr lang="en-US" dirty="0" smtClean="0">
                <a:gradFill>
                  <a:gsLst>
                    <a:gs pos="2920">
                      <a:schemeClr val="tx2"/>
                    </a:gs>
                    <a:gs pos="39000">
                      <a:schemeClr val="tx2"/>
                    </a:gs>
                  </a:gsLst>
                  <a:lin ang="5400000" scaled="0"/>
                </a:gradFill>
              </a:rPr>
              <a:t>Join servers </a:t>
            </a:r>
            <a:r>
              <a:rPr lang="en-US" dirty="0">
                <a:gradFill>
                  <a:gsLst>
                    <a:gs pos="2920">
                      <a:schemeClr val="tx2"/>
                    </a:gs>
                    <a:gs pos="39000">
                      <a:schemeClr val="tx2"/>
                    </a:gs>
                  </a:gsLst>
                  <a:lin ang="5400000" scaled="0"/>
                </a:gradFill>
              </a:rPr>
              <a:t>to </a:t>
            </a:r>
            <a:r>
              <a:rPr lang="en-US" dirty="0" smtClean="0">
                <a:gradFill>
                  <a:gsLst>
                    <a:gs pos="2920">
                      <a:schemeClr val="tx2"/>
                    </a:gs>
                    <a:gs pos="39000">
                      <a:schemeClr val="tx2"/>
                    </a:gs>
                  </a:gsLst>
                  <a:lin ang="5400000" scaled="0"/>
                </a:gradFill>
              </a:rPr>
              <a:t>domain </a:t>
            </a:r>
            <a:r>
              <a:rPr lang="en-US" dirty="0">
                <a:gradFill>
                  <a:gsLst>
                    <a:gs pos="2920">
                      <a:schemeClr val="tx2"/>
                    </a:gs>
                    <a:gs pos="39000">
                      <a:schemeClr val="tx2"/>
                    </a:gs>
                  </a:gsLst>
                  <a:lin ang="5400000" scaled="0"/>
                </a:gradFill>
              </a:rPr>
              <a:t>before switching </a:t>
            </a:r>
            <a:r>
              <a:rPr lang="en-US" dirty="0" smtClean="0">
                <a:gradFill>
                  <a:gsLst>
                    <a:gs pos="2920">
                      <a:schemeClr val="tx2"/>
                    </a:gs>
                    <a:gs pos="39000">
                      <a:schemeClr val="tx2"/>
                    </a:gs>
                  </a:gsLst>
                  <a:lin ang="5400000" scaled="0"/>
                </a:gradFill>
              </a:rPr>
              <a:t>to RODC</a:t>
            </a:r>
            <a:endParaRPr lang="en-US" dirty="0">
              <a:gradFill>
                <a:gsLst>
                  <a:gs pos="1250">
                    <a:srgbClr val="505050"/>
                  </a:gs>
                  <a:gs pos="100000">
                    <a:srgbClr val="505050"/>
                  </a:gs>
                </a:gsLst>
                <a:lin ang="5400000" scaled="0"/>
              </a:gradFill>
            </a:endParaRPr>
          </a:p>
          <a:p>
            <a:pPr lvl="0">
              <a:buClr>
                <a:srgbClr val="505050"/>
              </a:buClr>
            </a:pPr>
            <a:r>
              <a:rPr lang="en-US" dirty="0">
                <a:gradFill>
                  <a:gsLst>
                    <a:gs pos="2920">
                      <a:schemeClr val="tx2"/>
                    </a:gs>
                    <a:gs pos="39000">
                      <a:schemeClr val="tx2"/>
                    </a:gs>
                  </a:gsLst>
                  <a:lin ang="5400000" scaled="0"/>
                </a:gradFill>
              </a:rPr>
              <a:t>May see a temporary </a:t>
            </a:r>
            <a:r>
              <a:rPr lang="en-US" dirty="0" smtClean="0">
                <a:gradFill>
                  <a:gsLst>
                    <a:gs pos="2920">
                      <a:schemeClr val="tx2"/>
                    </a:gs>
                    <a:gs pos="39000">
                      <a:schemeClr val="tx2"/>
                    </a:gs>
                  </a:gsLst>
                  <a:lin ang="5400000" scaled="0"/>
                </a:gradFill>
              </a:rPr>
              <a:t>warning </a:t>
            </a:r>
            <a:r>
              <a:rPr lang="en-US" dirty="0">
                <a:gradFill>
                  <a:gsLst>
                    <a:gs pos="2920">
                      <a:schemeClr val="tx2"/>
                    </a:gs>
                    <a:gs pos="39000">
                      <a:schemeClr val="tx2"/>
                    </a:gs>
                  </a:gsLst>
                  <a:lin ang="5400000" scaled="0"/>
                </a:gradFill>
              </a:rPr>
              <a:t>message when adding users to SharePoint </a:t>
            </a:r>
            <a:r>
              <a:rPr lang="en-US" dirty="0" smtClean="0">
                <a:gradFill>
                  <a:gsLst>
                    <a:gs pos="2920">
                      <a:schemeClr val="tx2"/>
                    </a:gs>
                    <a:gs pos="39000">
                      <a:schemeClr val="tx2"/>
                    </a:gs>
                  </a:gsLst>
                  <a:lin ang="5400000" scaled="0"/>
                </a:gradFill>
              </a:rPr>
              <a:t>groups</a:t>
            </a:r>
            <a:endParaRPr lang="en-US" dirty="0">
              <a:gradFill>
                <a:gsLst>
                  <a:gs pos="2920">
                    <a:schemeClr val="tx2"/>
                  </a:gs>
                  <a:gs pos="39000">
                    <a:schemeClr val="tx2"/>
                  </a:gs>
                </a:gsLst>
                <a:lin ang="5400000" scaled="0"/>
              </a:gradFill>
            </a:endParaRPr>
          </a:p>
          <a:p>
            <a:pPr lvl="1">
              <a:buClr>
                <a:srgbClr val="505050"/>
              </a:buClr>
            </a:pPr>
            <a:r>
              <a:rPr lang="en-US" dirty="0">
                <a:gradFill>
                  <a:gsLst>
                    <a:gs pos="1250">
                      <a:srgbClr val="505050"/>
                    </a:gs>
                    <a:gs pos="100000">
                      <a:srgbClr val="505050"/>
                    </a:gs>
                  </a:gsLst>
                  <a:lin ang="5400000" scaled="0"/>
                </a:gradFill>
              </a:rPr>
              <a:t>“Sorry, we’re having trouble reaching the server”</a:t>
            </a:r>
          </a:p>
        </p:txBody>
      </p:sp>
      <p:sp>
        <p:nvSpPr>
          <p:cNvPr id="17" name="Title 16"/>
          <p:cNvSpPr>
            <a:spLocks noGrp="1"/>
          </p:cNvSpPr>
          <p:nvPr>
            <p:ph type="title"/>
          </p:nvPr>
        </p:nvSpPr>
        <p:spPr/>
        <p:txBody>
          <a:bodyPr/>
          <a:lstStyle/>
          <a:p>
            <a:r>
              <a:rPr lang="en-US" dirty="0">
                <a:solidFill>
                  <a:schemeClr val="tx1"/>
                </a:solidFill>
              </a:rPr>
              <a:t>Read-Only</a:t>
            </a:r>
            <a:r>
              <a:rPr lang="en-US">
                <a:solidFill>
                  <a:schemeClr val="tx1"/>
                </a:solidFill>
              </a:rPr>
              <a:t> Domain Controllers </a:t>
            </a:r>
            <a:r>
              <a:rPr lang="en-US" smtClean="0">
                <a:solidFill>
                  <a:schemeClr val="tx1"/>
                </a:solidFill>
              </a:rPr>
              <a:t>Lessons</a:t>
            </a:r>
            <a:endParaRPr lang="en-US" dirty="0"/>
          </a:p>
        </p:txBody>
      </p:sp>
    </p:spTree>
    <p:extLst>
      <p:ext uri="{BB962C8B-B14F-4D97-AF65-F5344CB8AC3E}">
        <p14:creationId xmlns:p14="http://schemas.microsoft.com/office/powerpoint/2010/main" val="2567968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146024"/>
          </a:xfrm>
        </p:spPr>
        <p:txBody>
          <a:bodyPr/>
          <a:lstStyle/>
          <a:p>
            <a:r>
              <a:rPr lang="en-US" dirty="0"/>
              <a:t>New option for high availability and disaster recovery </a:t>
            </a:r>
          </a:p>
          <a:p>
            <a:pPr lvl="1"/>
            <a:r>
              <a:rPr lang="en-US" dirty="0"/>
              <a:t>Recommended by MCS and supported future DR scenario</a:t>
            </a:r>
          </a:p>
          <a:p>
            <a:pPr lvl="1"/>
            <a:r>
              <a:rPr lang="en-US"/>
              <a:t>Replaces disaster recovery options </a:t>
            </a:r>
            <a:r>
              <a:rPr lang="en-US" dirty="0"/>
              <a:t>such as mirroring and log shipping</a:t>
            </a:r>
          </a:p>
          <a:p>
            <a:pPr lvl="1"/>
            <a:r>
              <a:rPr lang="en-US" dirty="0"/>
              <a:t>Uses Windows Server Failover Clustering (WSFC) services and SQL Server 2012</a:t>
            </a:r>
          </a:p>
          <a:p>
            <a:r>
              <a:rPr lang="en-US" dirty="0"/>
              <a:t>TechNet</a:t>
            </a:r>
            <a:r>
              <a:rPr lang="en-US"/>
              <a:t> Articles</a:t>
            </a:r>
            <a:endParaRPr lang="en-US" dirty="0"/>
          </a:p>
          <a:p>
            <a:pPr lvl="1"/>
            <a:r>
              <a:rPr lang="en-US" i="1"/>
              <a:t>Configure SQL Server 2012 AlwaysOn Availability Groups for SharePoint 2013</a:t>
            </a:r>
            <a:endParaRPr lang="en-US" i="1" dirty="0"/>
          </a:p>
          <a:p>
            <a:pPr lvl="2"/>
            <a:r>
              <a:rPr lang="en-US">
                <a:hlinkClick r:id="rId3"/>
              </a:rPr>
              <a:t>http://technet.microsoft.com/en-us/library/jj715261.aspx</a:t>
            </a:r>
            <a:endParaRPr lang="en-US" dirty="0"/>
          </a:p>
          <a:p>
            <a:pPr lvl="1"/>
            <a:r>
              <a:rPr lang="en-US" i="1"/>
              <a:t>Supported high availability and disaster recovery options for SharePoint databases (SharePoint 2013)</a:t>
            </a:r>
            <a:endParaRPr lang="en-US" i="1" dirty="0"/>
          </a:p>
          <a:p>
            <a:pPr lvl="2"/>
            <a:r>
              <a:rPr lang="en-US">
                <a:hlinkClick r:id="rId4"/>
              </a:rPr>
              <a:t>http://technet.microsoft.com/en-us/library/jj841106.aspx</a:t>
            </a:r>
            <a:endParaRPr lang="en-US" dirty="0"/>
          </a:p>
        </p:txBody>
      </p:sp>
      <p:sp>
        <p:nvSpPr>
          <p:cNvPr id="17" name="Title 16"/>
          <p:cNvSpPr>
            <a:spLocks noGrp="1"/>
          </p:cNvSpPr>
          <p:nvPr>
            <p:ph type="title"/>
          </p:nvPr>
        </p:nvSpPr>
        <p:spPr/>
        <p:txBody>
          <a:bodyPr/>
          <a:lstStyle/>
          <a:p>
            <a:r>
              <a:rPr lang="en-US"/>
              <a:t>SQL </a:t>
            </a:r>
            <a:r>
              <a:rPr lang="en-US" smtClean="0"/>
              <a:t>Server </a:t>
            </a:r>
            <a:r>
              <a:rPr lang="en-US" err="1"/>
              <a:t>AlwaysOn</a:t>
            </a:r>
            <a:r>
              <a:rPr lang="en-US"/>
              <a:t> </a:t>
            </a:r>
            <a:r>
              <a:rPr lang="en-US" smtClean="0"/>
              <a:t>Availability</a:t>
            </a:r>
            <a:endParaRPr lang="en-US" dirty="0"/>
          </a:p>
        </p:txBody>
      </p:sp>
    </p:spTree>
    <p:extLst>
      <p:ext uri="{BB962C8B-B14F-4D97-AF65-F5344CB8AC3E}">
        <p14:creationId xmlns:p14="http://schemas.microsoft.com/office/powerpoint/2010/main" val="3257037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Availability Groups</a:t>
            </a:r>
            <a:br>
              <a:rPr lang="en-US" dirty="0" smtClean="0"/>
            </a:br>
            <a:endParaRPr lang="en-US" sz="1800" dirty="0"/>
          </a:p>
        </p:txBody>
      </p:sp>
      <p:graphicFrame>
        <p:nvGraphicFramePr>
          <p:cNvPr id="6" name="Table 5"/>
          <p:cNvGraphicFramePr>
            <a:graphicFrameLocks noGrp="1"/>
          </p:cNvGraphicFramePr>
          <p:nvPr>
            <p:extLst/>
          </p:nvPr>
        </p:nvGraphicFramePr>
        <p:xfrm>
          <a:off x="274637" y="1218615"/>
          <a:ext cx="11811000" cy="5555246"/>
        </p:xfrm>
        <a:graphic>
          <a:graphicData uri="http://schemas.openxmlformats.org/drawingml/2006/table">
            <a:tbl>
              <a:tblPr firstRow="1">
                <a:tableStyleId>{21E4AEA4-8DFA-4A89-87EB-49C32662AFE0}</a:tableStyleId>
              </a:tblPr>
              <a:tblGrid>
                <a:gridCol w="5486400"/>
                <a:gridCol w="3352800"/>
                <a:gridCol w="2971800"/>
              </a:tblGrid>
              <a:tr h="715448">
                <a:tc>
                  <a:txBody>
                    <a:bodyPr/>
                    <a:lstStyle/>
                    <a:p>
                      <a:pPr defTabSz="932472" fontAlgn="base">
                        <a:lnSpc>
                          <a:spcPct val="90000"/>
                        </a:lnSpc>
                        <a:spcBef>
                          <a:spcPct val="0"/>
                        </a:spcBef>
                        <a:spcAft>
                          <a:spcPct val="0"/>
                        </a:spcAft>
                      </a:pPr>
                      <a:r>
                        <a:rPr lang="en-US" sz="2800" b="1" kern="1200" dirty="0" smtClean="0">
                          <a:solidFill>
                            <a:schemeClr val="lt1"/>
                          </a:solidFill>
                          <a:latin typeface="+mj-lt"/>
                          <a:ea typeface="+mn-ea"/>
                          <a:cs typeface="+mn-cs"/>
                        </a:rPr>
                        <a:t>Group</a:t>
                      </a:r>
                      <a:endPar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endParaRPr>
                    </a:p>
                  </a:txBody>
                  <a:tcPr marL="182880" marR="182880" marT="91440" marB="91440" anchor="ctr">
                    <a:solidFill>
                      <a:schemeClr val="accent4"/>
                    </a:solidFill>
                  </a:tcPr>
                </a:tc>
                <a:tc gridSpan="2">
                  <a:txBody>
                    <a:bodyPr/>
                    <a:lstStyle/>
                    <a:p>
                      <a:pPr marL="0" algn="l" defTabSz="932472" rtl="0" eaLnBrk="1" fontAlgn="base" latinLnBrk="0" hangingPunct="1">
                        <a:lnSpc>
                          <a:spcPct val="90000"/>
                        </a:lnSpc>
                        <a:spcBef>
                          <a:spcPct val="0"/>
                        </a:spcBef>
                        <a:spcAft>
                          <a:spcPct val="0"/>
                        </a:spcAft>
                      </a:pPr>
                      <a:r>
                        <a:rPr lang="en-US" sz="2800" b="1" kern="1200" dirty="0" smtClean="0">
                          <a:solidFill>
                            <a:schemeClr val="lt1"/>
                          </a:solidFill>
                          <a:latin typeface="+mj-lt"/>
                          <a:ea typeface="+mn-ea"/>
                          <a:cs typeface="+mn-cs"/>
                        </a:rPr>
                        <a:t>Databases</a:t>
                      </a:r>
                    </a:p>
                  </a:txBody>
                  <a:tcPr marL="182880" marR="182880" marT="91440" marB="91440" anchor="ctr">
                    <a:solidFill>
                      <a:schemeClr val="accent4"/>
                    </a:solidFill>
                  </a:tcPr>
                </a:tc>
                <a:tc hMerge="1">
                  <a:txBody>
                    <a:bodyPr/>
                    <a:lstStyle/>
                    <a:p>
                      <a:endParaRPr lang="en-US"/>
                    </a:p>
                  </a:txBody>
                  <a:tcPr/>
                </a:tc>
              </a:tr>
              <a:tr h="1963976">
                <a:tc>
                  <a:txBody>
                    <a:bodyPr/>
                    <a:lstStyle/>
                    <a:p>
                      <a:pPr marL="0" algn="l" defTabSz="932742" rtl="0" eaLnBrk="1" latinLnBrk="0" hangingPunct="1"/>
                      <a:r>
                        <a:rPr lang="en-US" sz="2000" b="1" i="0" kern="1200" dirty="0" smtClean="0">
                          <a:solidFill>
                            <a:schemeClr val="dk1"/>
                          </a:solidFill>
                          <a:latin typeface="+mn-lt"/>
                          <a:ea typeface="+mn-ea"/>
                          <a:cs typeface="+mn-cs"/>
                        </a:rPr>
                        <a:t>Configuration</a:t>
                      </a:r>
                      <a:r>
                        <a:rPr lang="en-US" sz="2000" b="1" i="0" kern="1200" baseline="0" dirty="0" smtClean="0">
                          <a:solidFill>
                            <a:schemeClr val="dk1"/>
                          </a:solidFill>
                          <a:latin typeface="+mn-lt"/>
                          <a:ea typeface="+mn-ea"/>
                          <a:cs typeface="+mn-cs"/>
                        </a:rPr>
                        <a:t> and Service Application</a:t>
                      </a:r>
                    </a:p>
                    <a:p>
                      <a:pPr marL="0" algn="l" defTabSz="932742" rtl="0" eaLnBrk="1" latinLnBrk="0" hangingPunct="1"/>
                      <a:r>
                        <a:rPr lang="en-US" sz="2000" b="0" i="0" kern="1200" baseline="0" dirty="0" smtClean="0">
                          <a:solidFill>
                            <a:schemeClr val="dk1"/>
                          </a:solidFill>
                          <a:latin typeface="+mn-lt"/>
                          <a:ea typeface="+mn-ea"/>
                          <a:cs typeface="+mn-cs"/>
                        </a:rPr>
                        <a:t>Includes configuration, central administration content, and service application databases (excluding search applications) </a:t>
                      </a:r>
                    </a:p>
                    <a:p>
                      <a:pPr marL="0" algn="l" defTabSz="932742" rtl="0" eaLnBrk="1" latinLnBrk="0" hangingPunct="1"/>
                      <a:endParaRPr lang="en-US" sz="2000" b="1" i="0" kern="1200" dirty="0" smtClean="0">
                        <a:solidFill>
                          <a:schemeClr val="dk1"/>
                        </a:solidFill>
                        <a:latin typeface="+mn-lt"/>
                        <a:ea typeface="+mn-ea"/>
                        <a:cs typeface="+mn-cs"/>
                      </a:endParaRPr>
                    </a:p>
                  </a:txBody>
                  <a:tcPr marL="182880" marR="182880" marT="91440" marB="91440">
                    <a:lnR w="12700" cap="flat" cmpd="sng" algn="ctr">
                      <a:solidFill>
                        <a:schemeClr val="bg1">
                          <a:lumMod val="95000"/>
                        </a:schemeClr>
                      </a:solidFill>
                      <a:prstDash val="solid"/>
                      <a:round/>
                      <a:headEnd type="none" w="med" len="med"/>
                      <a:tailEnd type="none" w="med" len="med"/>
                    </a:lnR>
                    <a:lnB w="12700" cap="flat" cmpd="sng" algn="ctr">
                      <a:solidFill>
                        <a:schemeClr val="bg1">
                          <a:lumMod val="85000"/>
                        </a:schemeClr>
                      </a:solidFill>
                      <a:prstDash val="solid"/>
                      <a:round/>
                      <a:headEnd type="none" w="med" len="med"/>
                      <a:tailEnd type="none" w="med" len="med"/>
                    </a:lnB>
                    <a:noFill/>
                  </a:tcPr>
                </a:tc>
                <a:tc>
                  <a:txBody>
                    <a:bodyPr/>
                    <a:lstStyle/>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Configuration</a:t>
                      </a:r>
                    </a:p>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Central Administration Content</a:t>
                      </a:r>
                    </a:p>
                    <a:p>
                      <a:pPr marL="342900" marR="0" lvl="0" indent="-342900" algn="l" defTabSz="932742"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dirty="0" smtClean="0">
                          <a:effectLst/>
                        </a:rPr>
                        <a:t>Secure Store</a:t>
                      </a:r>
                    </a:p>
                    <a:p>
                      <a:pPr marL="342900" marR="0" lvl="0" indent="-342900" algn="l" defTabSz="932742"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dirty="0" smtClean="0">
                          <a:effectLst/>
                        </a:rPr>
                        <a:t>Usage</a:t>
                      </a:r>
                    </a:p>
                  </a:txBody>
                  <a:tcPr marL="182880" marR="182880" marT="91440" marB="91440">
                    <a:lnL w="12700" cap="flat" cmpd="sng" algn="ctr">
                      <a:solidFill>
                        <a:schemeClr val="bg1">
                          <a:lumMod val="95000"/>
                        </a:schemeClr>
                      </a:solidFill>
                      <a:prstDash val="solid"/>
                      <a:round/>
                      <a:headEnd type="none" w="med" len="med"/>
                      <a:tailEnd type="none" w="med" len="med"/>
                    </a:lnL>
                    <a:lnB w="12700" cap="flat" cmpd="sng" algn="ctr">
                      <a:solidFill>
                        <a:schemeClr val="bg1">
                          <a:lumMod val="85000"/>
                        </a:schemeClr>
                      </a:solidFill>
                      <a:prstDash val="solid"/>
                      <a:round/>
                      <a:headEnd type="none" w="med" len="med"/>
                      <a:tailEnd type="none" w="med" len="med"/>
                    </a:lnB>
                    <a:noFill/>
                  </a:tcPr>
                </a:tc>
                <a:tc>
                  <a:txBody>
                    <a:bodyPr/>
                    <a:lstStyle/>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State</a:t>
                      </a:r>
                    </a:p>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Managed Metadata</a:t>
                      </a:r>
                    </a:p>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Taxonomy</a:t>
                      </a:r>
                    </a:p>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Machine Translation</a:t>
                      </a:r>
                    </a:p>
                  </a:txBody>
                  <a:tcPr marL="182880" marR="182880" marT="91440" marB="91440">
                    <a:lnB w="12700" cap="flat" cmpd="sng" algn="ctr">
                      <a:solidFill>
                        <a:schemeClr val="bg1">
                          <a:lumMod val="85000"/>
                        </a:schemeClr>
                      </a:solidFill>
                      <a:prstDash val="solid"/>
                      <a:round/>
                      <a:headEnd type="none" w="med" len="med"/>
                      <a:tailEnd type="none" w="med" len="med"/>
                    </a:lnB>
                    <a:noFill/>
                  </a:tcPr>
                </a:tc>
              </a:tr>
              <a:tr h="1613266">
                <a:tc>
                  <a:txBody>
                    <a:bodyPr/>
                    <a:lstStyle/>
                    <a:p>
                      <a:pPr marL="0" algn="l" defTabSz="932742" rtl="0" eaLnBrk="1" latinLnBrk="0" hangingPunct="1"/>
                      <a:r>
                        <a:rPr lang="en-US" sz="2000" b="1" i="0" kern="1200" dirty="0" smtClean="0">
                          <a:solidFill>
                            <a:schemeClr val="dk1"/>
                          </a:solidFill>
                          <a:latin typeface="+mn-lt"/>
                          <a:ea typeface="+mn-ea"/>
                          <a:cs typeface="+mn-cs"/>
                        </a:rPr>
                        <a:t>Search Application</a:t>
                      </a:r>
                      <a:endParaRPr lang="en-US" sz="2000" b="1" i="0" kern="1200" baseline="0" dirty="0" smtClean="0">
                        <a:solidFill>
                          <a:schemeClr val="dk1"/>
                        </a:solidFill>
                        <a:latin typeface="+mn-lt"/>
                        <a:ea typeface="+mn-ea"/>
                        <a:cs typeface="+mn-cs"/>
                      </a:endParaRPr>
                    </a:p>
                    <a:p>
                      <a:pPr marL="0" algn="l" defTabSz="932742" rtl="0" eaLnBrk="1" latinLnBrk="0" hangingPunct="1"/>
                      <a:r>
                        <a:rPr lang="en-US" sz="2000" b="0" i="0" kern="1200" baseline="0" dirty="0" smtClean="0">
                          <a:solidFill>
                            <a:schemeClr val="dk1"/>
                          </a:solidFill>
                          <a:latin typeface="+mn-lt"/>
                          <a:ea typeface="+mn-ea"/>
                          <a:cs typeface="+mn-cs"/>
                        </a:rPr>
                        <a:t>All search databases</a:t>
                      </a:r>
                    </a:p>
                  </a:txBody>
                  <a:tcPr marL="182880" marR="182880" marT="91440" marB="91440">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gridSpan="2">
                  <a:txBody>
                    <a:bodyPr/>
                    <a:lstStyle/>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Search Administration</a:t>
                      </a:r>
                    </a:p>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Search Analytics</a:t>
                      </a:r>
                    </a:p>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Search Crawl</a:t>
                      </a:r>
                    </a:p>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Search Link</a:t>
                      </a:r>
                    </a:p>
                  </a:txBody>
                  <a:tcPr marL="182880" marR="182880" marT="91440" marB="91440">
                    <a:lnL w="12700" cap="flat" cmpd="sng" algn="ctr">
                      <a:solidFill>
                        <a:schemeClr val="bg1">
                          <a:lumMod val="95000"/>
                        </a:schemeClr>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endParaRPr lang="en-US"/>
                    </a:p>
                  </a:txBody>
                  <a:tcPr/>
                </a:tc>
              </a:tr>
              <a:tr h="1262556">
                <a:tc>
                  <a:txBody>
                    <a:bodyPr/>
                    <a:lstStyle/>
                    <a:p>
                      <a:pPr marL="0" algn="l" defTabSz="932742" rtl="0" eaLnBrk="1" latinLnBrk="0" hangingPunct="1"/>
                      <a:r>
                        <a:rPr lang="en-US" sz="2000" b="1" i="0" kern="1200" dirty="0" smtClean="0">
                          <a:solidFill>
                            <a:schemeClr val="dk1"/>
                          </a:solidFill>
                          <a:latin typeface="+mn-lt"/>
                          <a:ea typeface="+mn-ea"/>
                          <a:cs typeface="+mn-cs"/>
                        </a:rPr>
                        <a:t>Content </a:t>
                      </a:r>
                      <a:endParaRPr lang="en-US" sz="2000" b="1" i="0" kern="1200" baseline="0" dirty="0" smtClean="0">
                        <a:solidFill>
                          <a:schemeClr val="dk1"/>
                        </a:solidFill>
                        <a:latin typeface="+mn-lt"/>
                        <a:ea typeface="+mn-ea"/>
                        <a:cs typeface="+mn-cs"/>
                      </a:endParaRPr>
                    </a:p>
                    <a:p>
                      <a:pPr marL="0" algn="l" defTabSz="932742" rtl="0" eaLnBrk="1" latinLnBrk="0" hangingPunct="1"/>
                      <a:r>
                        <a:rPr lang="en-US" sz="2000" b="0" i="0" kern="1200" baseline="0" dirty="0" smtClean="0">
                          <a:solidFill>
                            <a:schemeClr val="dk1"/>
                          </a:solidFill>
                          <a:latin typeface="+mn-lt"/>
                          <a:ea typeface="+mn-ea"/>
                          <a:cs typeface="+mn-cs"/>
                        </a:rPr>
                        <a:t>All web content databases excluding Central Administration content</a:t>
                      </a:r>
                    </a:p>
                  </a:txBody>
                  <a:tcPr marL="182880" marR="182880" marT="91440" marB="91440">
                    <a:lnR w="12700" cap="flat" cmpd="sng" algn="ctr">
                      <a:solidFill>
                        <a:schemeClr val="bg1">
                          <a:lumMod val="9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noFill/>
                  </a:tcPr>
                </a:tc>
                <a:tc gridSpan="2">
                  <a:txBody>
                    <a:bodyPr/>
                    <a:lstStyle/>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support.amd.com Content</a:t>
                      </a:r>
                    </a:p>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www.amd.com Content</a:t>
                      </a:r>
                    </a:p>
                    <a:p>
                      <a:pPr marL="342900" marR="0" lvl="0" indent="-342900">
                        <a:lnSpc>
                          <a:spcPct val="100000"/>
                        </a:lnSpc>
                        <a:spcBef>
                          <a:spcPts val="0"/>
                        </a:spcBef>
                        <a:spcAft>
                          <a:spcPts val="0"/>
                        </a:spcAft>
                        <a:buFont typeface="Symbol" panose="05050102010706020507" pitchFamily="18" charset="2"/>
                        <a:buChar char=""/>
                      </a:pPr>
                      <a:r>
                        <a:rPr lang="en-US" sz="2000" dirty="0" smtClean="0">
                          <a:effectLst/>
                        </a:rPr>
                        <a:t>search.amd.com Content</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82880" marR="182880" marT="91440" marB="91440">
                    <a:lnL w="12700" cap="flat" cmpd="sng" algn="ctr">
                      <a:solidFill>
                        <a:schemeClr val="bg1">
                          <a:lumMod val="95000"/>
                        </a:schemeClr>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noFill/>
                  </a:tcPr>
                </a:tc>
                <a:tc hMerge="1">
                  <a:txBody>
                    <a:bodyPr/>
                    <a:lstStyle/>
                    <a:p>
                      <a:endParaRPr lang="en-US"/>
                    </a:p>
                  </a:txBody>
                  <a:tcPr/>
                </a:tc>
              </a:tr>
            </a:tbl>
          </a:graphicData>
        </a:graphic>
      </p:graphicFrame>
    </p:spTree>
    <p:extLst>
      <p:ext uri="{BB962C8B-B14F-4D97-AF65-F5344CB8AC3E}">
        <p14:creationId xmlns:p14="http://schemas.microsoft.com/office/powerpoint/2010/main" val="2855514708"/>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5075237" y="3649662"/>
            <a:ext cx="1676400" cy="1219201"/>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Database Implementation</a:t>
            </a:r>
            <a:endParaRPr lang="en-US" dirty="0"/>
          </a:p>
        </p:txBody>
      </p:sp>
      <p:sp>
        <p:nvSpPr>
          <p:cNvPr id="8" name="Rectangle 7"/>
          <p:cNvSpPr/>
          <p:nvPr/>
        </p:nvSpPr>
        <p:spPr>
          <a:xfrm>
            <a:off x="7916423" y="3057008"/>
            <a:ext cx="4062851" cy="1754326"/>
          </a:xfrm>
          <a:prstGeom prst="rect">
            <a:avLst/>
          </a:prstGeom>
        </p:spPr>
        <p:txBody>
          <a:bodyPr wrap="square">
            <a:spAutoFit/>
          </a:bodyPr>
          <a:lstStyle/>
          <a:p>
            <a:pPr lvl="0">
              <a:lnSpc>
                <a:spcPct val="90000"/>
              </a:lnSpc>
              <a:spcBef>
                <a:spcPct val="20000"/>
              </a:spcBef>
              <a:buClr>
                <a:srgbClr val="505050"/>
              </a:buClr>
              <a:buSzPct val="90000"/>
            </a:pPr>
            <a:r>
              <a:rPr lang="en-US" sz="4000" dirty="0" smtClean="0">
                <a:gradFill>
                  <a:gsLst>
                    <a:gs pos="2920">
                      <a:srgbClr val="0072C6"/>
                    </a:gs>
                    <a:gs pos="39000">
                      <a:srgbClr val="0072C6"/>
                    </a:gs>
                  </a:gsLst>
                  <a:lin ang="5400000" scaled="0"/>
                </a:gradFill>
                <a:latin typeface="Segoe UI Light"/>
              </a:rPr>
              <a:t>3 Availability Groups Across 2 Virtual Servers</a:t>
            </a:r>
            <a:endParaRPr lang="en-US" sz="4000" dirty="0">
              <a:gradFill>
                <a:gsLst>
                  <a:gs pos="2920">
                    <a:srgbClr val="0072C6"/>
                  </a:gs>
                  <a:gs pos="39000">
                    <a:srgbClr val="0072C6"/>
                  </a:gs>
                </a:gsLst>
                <a:lin ang="5400000" scaled="0"/>
              </a:gradFill>
              <a:latin typeface="Segoe UI Light"/>
            </a:endParaRPr>
          </a:p>
        </p:txBody>
      </p:sp>
      <p:pic>
        <p:nvPicPr>
          <p:cNvPr id="5" name="Picture 4"/>
          <p:cNvPicPr>
            <a:picLocks noChangeAspect="1"/>
          </p:cNvPicPr>
          <p:nvPr/>
        </p:nvPicPr>
        <p:blipFill>
          <a:blip r:embed="rId3"/>
          <a:stretch>
            <a:fillRect/>
          </a:stretch>
        </p:blipFill>
        <p:spPr>
          <a:xfrm>
            <a:off x="396874" y="1212849"/>
            <a:ext cx="7040564" cy="5502053"/>
          </a:xfrm>
          <a:prstGeom prst="rect">
            <a:avLst/>
          </a:prstGeom>
        </p:spPr>
      </p:pic>
    </p:spTree>
    <p:extLst>
      <p:ext uri="{BB962C8B-B14F-4D97-AF65-F5344CB8AC3E}">
        <p14:creationId xmlns:p14="http://schemas.microsoft.com/office/powerpoint/2010/main" val="258040536"/>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Achieving Scalability  </a:t>
            </a:r>
            <a:endParaRPr lang="en-US" dirty="0"/>
          </a:p>
        </p:txBody>
      </p:sp>
    </p:spTree>
    <p:extLst>
      <p:ext uri="{BB962C8B-B14F-4D97-AF65-F5344CB8AC3E}">
        <p14:creationId xmlns:p14="http://schemas.microsoft.com/office/powerpoint/2010/main" val="109247853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478423"/>
          </a:xfrm>
        </p:spPr>
        <p:txBody>
          <a:bodyPr/>
          <a:lstStyle/>
          <a:p>
            <a:r>
              <a:rPr lang="en-US" dirty="0"/>
              <a:t>Benefits</a:t>
            </a:r>
          </a:p>
          <a:p>
            <a:pPr lvl="1"/>
            <a:r>
              <a:rPr lang="en-US" dirty="0"/>
              <a:t>Caches content on cache servers worldwide for optimal global performance</a:t>
            </a:r>
          </a:p>
          <a:p>
            <a:pPr lvl="1"/>
            <a:r>
              <a:rPr lang="en-US" dirty="0"/>
              <a:t>Absorbs majority of static page and content traffic</a:t>
            </a:r>
          </a:p>
          <a:p>
            <a:pPr lvl="1"/>
            <a:r>
              <a:rPr lang="en-US" dirty="0"/>
              <a:t>Configurable by page type and page with cache/no-cache and expiration rules </a:t>
            </a:r>
          </a:p>
          <a:p>
            <a:pPr lvl="1"/>
            <a:r>
              <a:rPr lang="en-US" dirty="0"/>
              <a:t>Clear the cache when publishing new pages</a:t>
            </a:r>
          </a:p>
          <a:p>
            <a:r>
              <a:rPr lang="en-US" dirty="0"/>
              <a:t>Lessons learned </a:t>
            </a:r>
          </a:p>
          <a:p>
            <a:pPr lvl="1"/>
            <a:r>
              <a:rPr lang="en-US" dirty="0"/>
              <a:t>Significantly reduces server and network load</a:t>
            </a:r>
          </a:p>
          <a:p>
            <a:pPr lvl="1"/>
            <a:r>
              <a:rPr lang="en-US" dirty="0"/>
              <a:t>Complicates troubleshooting</a:t>
            </a:r>
          </a:p>
          <a:p>
            <a:pPr lvl="1"/>
            <a:r>
              <a:rPr lang="en-US" dirty="0"/>
              <a:t>May cache errors</a:t>
            </a:r>
          </a:p>
          <a:p>
            <a:pPr lvl="1"/>
            <a:r>
              <a:rPr lang="en-US" dirty="0"/>
              <a:t>May require manual cache clears to display content </a:t>
            </a:r>
          </a:p>
          <a:p>
            <a:pPr lvl="1"/>
            <a:r>
              <a:rPr lang="en-US" dirty="0"/>
              <a:t>Significant investment </a:t>
            </a:r>
            <a:r>
              <a:rPr lang="en-US" dirty="0" smtClean="0"/>
              <a:t>based on our usage</a:t>
            </a:r>
            <a:endParaRPr lang="en-US" dirty="0"/>
          </a:p>
          <a:p>
            <a:pPr lvl="1"/>
            <a:endParaRPr lang="en-US" dirty="0"/>
          </a:p>
        </p:txBody>
      </p:sp>
      <p:sp>
        <p:nvSpPr>
          <p:cNvPr id="17" name="Title 16"/>
          <p:cNvSpPr>
            <a:spLocks noGrp="1"/>
          </p:cNvSpPr>
          <p:nvPr>
            <p:ph type="title"/>
          </p:nvPr>
        </p:nvSpPr>
        <p:spPr/>
        <p:txBody>
          <a:bodyPr/>
          <a:lstStyle/>
          <a:p>
            <a:r>
              <a:rPr lang="en-US" dirty="0"/>
              <a:t>Akamai Content </a:t>
            </a:r>
            <a:r>
              <a:rPr lang="en-US"/>
              <a:t>Distribution </a:t>
            </a:r>
            <a:r>
              <a:rPr lang="en-US" smtClean="0"/>
              <a:t>Network</a:t>
            </a:r>
            <a:endParaRPr lang="en-US" dirty="0"/>
          </a:p>
        </p:txBody>
      </p:sp>
    </p:spTree>
    <p:extLst>
      <p:ext uri="{BB962C8B-B14F-4D97-AF65-F5344CB8AC3E}">
        <p14:creationId xmlns:p14="http://schemas.microsoft.com/office/powerpoint/2010/main" val="2700002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3447098"/>
          </a:xfrm>
        </p:spPr>
        <p:txBody>
          <a:bodyPr/>
          <a:lstStyle/>
          <a:p>
            <a:r>
              <a:rPr lang="en-US" dirty="0"/>
              <a:t>SharePoint caching </a:t>
            </a:r>
          </a:p>
          <a:p>
            <a:pPr lvl="1"/>
            <a:r>
              <a:rPr lang="en-US" dirty="0"/>
              <a:t>Enabled blob caching for images, JavaScript, </a:t>
            </a:r>
            <a:r>
              <a:rPr lang="en-US"/>
              <a:t>and CSS (visa AutoSPInstaller)</a:t>
            </a:r>
            <a:endParaRPr lang="en-US" dirty="0"/>
          </a:p>
          <a:p>
            <a:pPr lvl="1"/>
            <a:r>
              <a:rPr lang="en-US" dirty="0"/>
              <a:t>Increased object caching setting from 100 to 200 for lists, site settings, etc.</a:t>
            </a:r>
          </a:p>
          <a:p>
            <a:pPr lvl="1"/>
            <a:r>
              <a:rPr lang="en-US" dirty="0"/>
              <a:t>Set output cache to store page output to 5 minutes globally </a:t>
            </a:r>
          </a:p>
          <a:p>
            <a:r>
              <a:rPr lang="en-US" dirty="0"/>
              <a:t>IIS compression</a:t>
            </a:r>
          </a:p>
          <a:p>
            <a:pPr lvl="1"/>
            <a:r>
              <a:rPr lang="en-US" dirty="0"/>
              <a:t>Enabled dynamic and static compression </a:t>
            </a:r>
          </a:p>
          <a:p>
            <a:pPr lvl="1"/>
            <a:endParaRPr lang="en-US" dirty="0"/>
          </a:p>
        </p:txBody>
      </p:sp>
      <p:sp>
        <p:nvSpPr>
          <p:cNvPr id="17" name="Title 16"/>
          <p:cNvSpPr>
            <a:spLocks noGrp="1"/>
          </p:cNvSpPr>
          <p:nvPr>
            <p:ph type="title"/>
          </p:nvPr>
        </p:nvSpPr>
        <p:spPr/>
        <p:txBody>
          <a:bodyPr/>
          <a:lstStyle/>
          <a:p>
            <a:r>
              <a:rPr lang="en-US" dirty="0" smtClean="0"/>
              <a:t>Caching and Compression</a:t>
            </a:r>
            <a:endParaRPr lang="en-US" dirty="0"/>
          </a:p>
        </p:txBody>
      </p:sp>
    </p:spTree>
    <p:extLst>
      <p:ext uri="{BB962C8B-B14F-4D97-AF65-F5344CB8AC3E}">
        <p14:creationId xmlns:p14="http://schemas.microsoft.com/office/powerpoint/2010/main" val="635495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884688"/>
          </a:xfrm>
        </p:spPr>
        <p:txBody>
          <a:bodyPr/>
          <a:lstStyle/>
          <a:p>
            <a:r>
              <a:rPr lang="en-US" dirty="0"/>
              <a:t>Plan ahead </a:t>
            </a:r>
          </a:p>
          <a:p>
            <a:pPr lvl="1"/>
            <a:r>
              <a:rPr lang="en-US" dirty="0"/>
              <a:t>Determine caching and compression strategy</a:t>
            </a:r>
          </a:p>
          <a:p>
            <a:pPr lvl="1"/>
            <a:r>
              <a:rPr lang="en-US" dirty="0"/>
              <a:t>Pay attention to page size implications</a:t>
            </a:r>
          </a:p>
          <a:p>
            <a:pPr lvl="1"/>
            <a:r>
              <a:rPr lang="en-US" dirty="0"/>
              <a:t>Be familiar with </a:t>
            </a:r>
            <a:r>
              <a:rPr lang="en-US">
                <a:solidFill>
                  <a:schemeClr val="tx1"/>
                </a:solidFill>
              </a:rPr>
              <a:t>web </a:t>
            </a:r>
            <a:r>
              <a:rPr lang="en-US" dirty="0">
                <a:solidFill>
                  <a:schemeClr val="tx1"/>
                </a:solidFill>
              </a:rPr>
              <a:t>developer</a:t>
            </a:r>
            <a:r>
              <a:rPr lang="en-US">
                <a:solidFill>
                  <a:schemeClr val="tx1"/>
                </a:solidFill>
              </a:rPr>
              <a:t> and</a:t>
            </a:r>
            <a:r>
              <a:rPr lang="en-US"/>
              <a:t> debugging </a:t>
            </a:r>
            <a:r>
              <a:rPr lang="en-US" dirty="0"/>
              <a:t>tools and techniques </a:t>
            </a:r>
          </a:p>
          <a:p>
            <a:r>
              <a:rPr lang="en-US" dirty="0"/>
              <a:t>Execute </a:t>
            </a:r>
            <a:r>
              <a:rPr lang="en-US"/>
              <a:t>load </a:t>
            </a:r>
            <a:r>
              <a:rPr lang="en-US" smtClean="0"/>
              <a:t>testing</a:t>
            </a:r>
            <a:endParaRPr lang="en-US" dirty="0"/>
          </a:p>
          <a:p>
            <a:pPr lvl="1"/>
            <a:r>
              <a:rPr lang="en-US" dirty="0"/>
              <a:t>Engage a test professional and determine load test strategy</a:t>
            </a:r>
          </a:p>
          <a:p>
            <a:pPr lvl="1"/>
            <a:r>
              <a:rPr lang="en-US" dirty="0"/>
              <a:t>Select load test generation tool and load test suite</a:t>
            </a:r>
          </a:p>
          <a:p>
            <a:pPr lvl="1"/>
            <a:r>
              <a:rPr lang="en-US" dirty="0"/>
              <a:t>Create load use cases and identify % of total expected load for each use case</a:t>
            </a:r>
          </a:p>
          <a:p>
            <a:pPr lvl="1"/>
            <a:r>
              <a:rPr lang="en-US" dirty="0"/>
              <a:t>Determine % of load coming from each region or country</a:t>
            </a:r>
          </a:p>
          <a:p>
            <a:pPr lvl="1"/>
            <a:r>
              <a:rPr lang="en-US" dirty="0"/>
              <a:t>Determine number of concurrent users for each test run – start small</a:t>
            </a:r>
          </a:p>
          <a:p>
            <a:pPr lvl="1"/>
            <a:r>
              <a:rPr lang="en-US" dirty="0"/>
              <a:t>Execute load test</a:t>
            </a:r>
          </a:p>
          <a:p>
            <a:pPr lvl="1"/>
            <a:r>
              <a:rPr lang="en-US" dirty="0"/>
              <a:t>Use tool to measure page load times from different locations worldwide</a:t>
            </a:r>
          </a:p>
          <a:p>
            <a:pPr lvl="1"/>
            <a:endParaRPr lang="en-US" dirty="0"/>
          </a:p>
        </p:txBody>
      </p:sp>
      <p:sp>
        <p:nvSpPr>
          <p:cNvPr id="17" name="Title 16"/>
          <p:cNvSpPr>
            <a:spLocks noGrp="1"/>
          </p:cNvSpPr>
          <p:nvPr>
            <p:ph type="title"/>
          </p:nvPr>
        </p:nvSpPr>
        <p:spPr/>
        <p:txBody>
          <a:bodyPr/>
          <a:lstStyle/>
          <a:p>
            <a:r>
              <a:rPr lang="en-US" dirty="0" smtClean="0"/>
              <a:t>Lessons Learned </a:t>
            </a:r>
            <a:endParaRPr lang="en-US" dirty="0"/>
          </a:p>
        </p:txBody>
      </p:sp>
    </p:spTree>
    <p:extLst>
      <p:ext uri="{BB962C8B-B14F-4D97-AF65-F5344CB8AC3E}">
        <p14:creationId xmlns:p14="http://schemas.microsoft.com/office/powerpoint/2010/main" val="69779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and Lessons Learned </a:t>
            </a:r>
            <a:endParaRPr lang="en-US" dirty="0"/>
          </a:p>
        </p:txBody>
      </p:sp>
    </p:spTree>
    <p:extLst>
      <p:ext uri="{BB962C8B-B14F-4D97-AF65-F5344CB8AC3E}">
        <p14:creationId xmlns:p14="http://schemas.microsoft.com/office/powerpoint/2010/main" val="163977278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2652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75239" y="1897062"/>
            <a:ext cx="7086599" cy="1828800"/>
          </a:xfrm>
        </p:spPr>
        <p:txBody>
          <a:bodyPr/>
          <a:lstStyle/>
          <a:p>
            <a:r>
              <a:rPr lang="en-US" dirty="0"/>
              <a:t>P</a:t>
            </a:r>
            <a:r>
              <a:rPr lang="en-US" dirty="0" smtClean="0"/>
              <a:t>ioneers technology that frees people to push the limits of what is possible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638" y="3037205"/>
            <a:ext cx="4486032" cy="1066800"/>
          </a:xfrm>
          <a:prstGeom prst="rect">
            <a:avLst/>
          </a:prstGeom>
        </p:spPr>
      </p:pic>
    </p:spTree>
    <p:extLst>
      <p:ext uri="{BB962C8B-B14F-4D97-AF65-F5344CB8AC3E}">
        <p14:creationId xmlns:p14="http://schemas.microsoft.com/office/powerpoint/2010/main" val="1213272759"/>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What Next </a:t>
            </a:r>
            <a:endParaRPr lang="en-US" dirty="0"/>
          </a:p>
        </p:txBody>
      </p:sp>
      <p:sp>
        <p:nvSpPr>
          <p:cNvPr id="6" name="Text Placeholder 5"/>
          <p:cNvSpPr>
            <a:spLocks noGrp="1"/>
          </p:cNvSpPr>
          <p:nvPr>
            <p:ph type="body" sz="quarter" idx="11"/>
          </p:nvPr>
        </p:nvSpPr>
        <p:spPr>
          <a:xfrm>
            <a:off x="274639" y="1212849"/>
            <a:ext cx="11889564" cy="4462760"/>
          </a:xfrm>
        </p:spPr>
        <p:txBody>
          <a:bodyPr/>
          <a:lstStyle/>
          <a:p>
            <a:r>
              <a:rPr lang="en-US" dirty="0" smtClean="0"/>
              <a:t>AMD.com</a:t>
            </a:r>
          </a:p>
          <a:p>
            <a:pPr lvl="1"/>
            <a:r>
              <a:rPr lang="en-US" dirty="0" smtClean="0"/>
              <a:t>Complete www site migration </a:t>
            </a:r>
          </a:p>
          <a:p>
            <a:r>
              <a:rPr lang="en-US" dirty="0" smtClean="0"/>
              <a:t>Shop.AMD.com </a:t>
            </a:r>
          </a:p>
          <a:p>
            <a:pPr lvl="1"/>
            <a:r>
              <a:rPr lang="en-US" dirty="0" smtClean="0"/>
              <a:t>Re-architect and migrate where-to-buy site</a:t>
            </a:r>
          </a:p>
          <a:p>
            <a:r>
              <a:rPr lang="en-US" dirty="0" smtClean="0"/>
              <a:t>Partner Portal </a:t>
            </a:r>
          </a:p>
          <a:p>
            <a:pPr lvl="1"/>
            <a:r>
              <a:rPr lang="en-US" dirty="0" smtClean="0"/>
              <a:t>Set-up external secure infrastructure and migrate partner site</a:t>
            </a:r>
          </a:p>
          <a:p>
            <a:r>
              <a:rPr lang="en-US" dirty="0" smtClean="0"/>
              <a:t>Digital Asset Management</a:t>
            </a:r>
            <a:endParaRPr lang="en-US" dirty="0"/>
          </a:p>
          <a:p>
            <a:pPr lvl="1"/>
            <a:r>
              <a:rPr lang="en-US" dirty="0"/>
              <a:t>Implement asset browse, search, &amp; upload functionality</a:t>
            </a:r>
          </a:p>
          <a:p>
            <a:pPr lvl="1"/>
            <a:endParaRPr lang="en-US" dirty="0"/>
          </a:p>
        </p:txBody>
      </p:sp>
      <p:sp>
        <p:nvSpPr>
          <p:cNvPr id="2" name="Rectangle 1"/>
          <p:cNvSpPr/>
          <p:nvPr/>
        </p:nvSpPr>
        <p:spPr>
          <a:xfrm>
            <a:off x="3317155" y="3326447"/>
            <a:ext cx="5802166" cy="341632"/>
          </a:xfrm>
          <a:prstGeom prst="rect">
            <a:avLst/>
          </a:prstGeom>
        </p:spPr>
        <p:txBody>
          <a:bodyPr wrap="none">
            <a:spAutoFit/>
          </a:bodyPr>
          <a:lstStyle/>
          <a:p>
            <a:pPr>
              <a:lnSpc>
                <a:spcPct val="90000"/>
              </a:lnSpc>
              <a:spcBef>
                <a:spcPts val="306"/>
              </a:spcBef>
              <a:spcAft>
                <a:spcPts val="306"/>
              </a:spcAft>
              <a:buClr>
                <a:srgbClr val="FFFFFF"/>
              </a:buClr>
              <a:defRPr/>
            </a:pPr>
            <a:r>
              <a:rPr lang="en-US" dirty="0">
                <a:solidFill>
                  <a:schemeClr val="bg1"/>
                </a:solidFill>
              </a:rPr>
              <a:t>Implement asset browse, search, &amp; upload functionality</a:t>
            </a:r>
          </a:p>
        </p:txBody>
      </p:sp>
    </p:spTree>
    <p:extLst>
      <p:ext uri="{BB962C8B-B14F-4D97-AF65-F5344CB8AC3E}">
        <p14:creationId xmlns:p14="http://schemas.microsoft.com/office/powerpoint/2010/main" val="762922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Lessons Learned</a:t>
            </a:r>
            <a:endParaRPr lang="en-US" dirty="0"/>
          </a:p>
        </p:txBody>
      </p:sp>
      <p:sp>
        <p:nvSpPr>
          <p:cNvPr id="6" name="Text Placeholder 5"/>
          <p:cNvSpPr>
            <a:spLocks noGrp="1"/>
          </p:cNvSpPr>
          <p:nvPr>
            <p:ph type="body" sz="quarter" idx="11"/>
          </p:nvPr>
        </p:nvSpPr>
        <p:spPr>
          <a:xfrm>
            <a:off x="274639" y="1212849"/>
            <a:ext cx="11889564" cy="4462760"/>
          </a:xfrm>
        </p:spPr>
        <p:txBody>
          <a:bodyPr/>
          <a:lstStyle/>
          <a:p>
            <a:r>
              <a:rPr lang="en-US" dirty="0" smtClean="0"/>
              <a:t>Simplify</a:t>
            </a:r>
          </a:p>
          <a:p>
            <a:pPr lvl="1"/>
            <a:r>
              <a:rPr lang="en-US" dirty="0"/>
              <a:t>Avoiding customizations significantly reduced time to deploy and issues to address </a:t>
            </a:r>
            <a:endParaRPr lang="en-US" dirty="0" smtClean="0"/>
          </a:p>
          <a:p>
            <a:r>
              <a:rPr lang="en-US" dirty="0" smtClean="0"/>
              <a:t>Manage</a:t>
            </a:r>
          </a:p>
          <a:p>
            <a:pPr lvl="1"/>
            <a:r>
              <a:rPr lang="en-US" dirty="0"/>
              <a:t>Leveraging business process to manage complexity instead of system </a:t>
            </a:r>
          </a:p>
          <a:p>
            <a:r>
              <a:rPr lang="en-US" dirty="0" smtClean="0"/>
              <a:t>Focus</a:t>
            </a:r>
          </a:p>
          <a:p>
            <a:pPr lvl="1"/>
            <a:r>
              <a:rPr lang="en-US" dirty="0"/>
              <a:t>Using only the features you need not just because they’re available </a:t>
            </a:r>
          </a:p>
          <a:p>
            <a:r>
              <a:rPr lang="en-US" dirty="0" smtClean="0"/>
              <a:t>Explore</a:t>
            </a:r>
            <a:endParaRPr lang="en-US" dirty="0"/>
          </a:p>
          <a:p>
            <a:pPr lvl="1"/>
            <a:r>
              <a:rPr lang="en-US" dirty="0"/>
              <a:t>Re-examining previous decisions can result in more optimal results </a:t>
            </a:r>
          </a:p>
          <a:p>
            <a:pPr lvl="1"/>
            <a:endParaRPr lang="en-US" dirty="0"/>
          </a:p>
        </p:txBody>
      </p:sp>
      <p:sp>
        <p:nvSpPr>
          <p:cNvPr id="2" name="Rectangle 1"/>
          <p:cNvSpPr/>
          <p:nvPr/>
        </p:nvSpPr>
        <p:spPr>
          <a:xfrm>
            <a:off x="3317155" y="3326447"/>
            <a:ext cx="5802166" cy="341632"/>
          </a:xfrm>
          <a:prstGeom prst="rect">
            <a:avLst/>
          </a:prstGeom>
        </p:spPr>
        <p:txBody>
          <a:bodyPr wrap="none">
            <a:spAutoFit/>
          </a:bodyPr>
          <a:lstStyle/>
          <a:p>
            <a:pPr>
              <a:lnSpc>
                <a:spcPct val="90000"/>
              </a:lnSpc>
              <a:spcBef>
                <a:spcPts val="306"/>
              </a:spcBef>
              <a:spcAft>
                <a:spcPts val="306"/>
              </a:spcAft>
              <a:buClr>
                <a:srgbClr val="FFFFFF"/>
              </a:buClr>
              <a:defRPr/>
            </a:pPr>
            <a:r>
              <a:rPr lang="en-US" dirty="0">
                <a:solidFill>
                  <a:schemeClr val="bg1"/>
                </a:solidFill>
              </a:rPr>
              <a:t>Implement asset browse, search, &amp; upload functionality</a:t>
            </a:r>
          </a:p>
        </p:txBody>
      </p:sp>
    </p:spTree>
    <p:extLst>
      <p:ext uri="{BB962C8B-B14F-4D97-AF65-F5344CB8AC3E}">
        <p14:creationId xmlns:p14="http://schemas.microsoft.com/office/powerpoint/2010/main" val="3546251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665443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202000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72757" y="479425"/>
            <a:ext cx="5157759" cy="6035675"/>
          </a:xfrm>
          <a:prstGeom prst="rect">
            <a:avLst/>
          </a:prstGeom>
          <a:ln>
            <a:solidFill>
              <a:schemeClr val="tx1">
                <a:lumMod val="40000"/>
                <a:lumOff val="60000"/>
              </a:schemeClr>
            </a:solidFill>
          </a:ln>
          <a:effectLst>
            <a:outerShdw blurRad="50800" dist="38100" dir="8100000" algn="tr" rotWithShape="0">
              <a:prstClr val="black">
                <a:alpha val="40000"/>
              </a:prstClr>
            </a:outerShdw>
          </a:effectLst>
        </p:spPr>
      </p:pic>
      <p:pic>
        <p:nvPicPr>
          <p:cNvPr id="6" name="Picture 5"/>
          <p:cNvPicPr>
            <a:picLocks noChangeAspect="1"/>
          </p:cNvPicPr>
          <p:nvPr/>
        </p:nvPicPr>
        <p:blipFill>
          <a:blip r:embed="rId4"/>
          <a:stretch>
            <a:fillRect/>
          </a:stretch>
        </p:blipFill>
        <p:spPr>
          <a:xfrm>
            <a:off x="2744504" y="830262"/>
            <a:ext cx="6032544" cy="4624001"/>
          </a:xfrm>
          <a:prstGeom prst="rect">
            <a:avLst/>
          </a:prstGeom>
          <a:ln>
            <a:solidFill>
              <a:schemeClr val="tx1">
                <a:lumMod val="40000"/>
                <a:lumOff val="60000"/>
              </a:schemeClr>
            </a:solidFill>
          </a:ln>
          <a:effectLst>
            <a:outerShdw blurRad="50800" dist="38100" dir="8100000" algn="tr" rotWithShape="0">
              <a:prstClr val="black">
                <a:alpha val="40000"/>
              </a:prstClr>
            </a:outerShdw>
          </a:effectLst>
        </p:spPr>
      </p:pic>
      <p:grpSp>
        <p:nvGrpSpPr>
          <p:cNvPr id="9" name="Group 8"/>
          <p:cNvGrpSpPr/>
          <p:nvPr/>
        </p:nvGrpSpPr>
        <p:grpSpPr>
          <a:xfrm>
            <a:off x="6894090" y="1058862"/>
            <a:ext cx="5191547" cy="5456238"/>
            <a:chOff x="6894090" y="1058862"/>
            <a:chExt cx="5191547" cy="5456238"/>
          </a:xfrm>
          <a:effectLst>
            <a:outerShdw blurRad="50800" dist="38100" dir="8100000" algn="tr" rotWithShape="0">
              <a:prstClr val="black">
                <a:alpha val="40000"/>
              </a:prstClr>
            </a:outerShdw>
          </a:effectLst>
        </p:grpSpPr>
        <p:pic>
          <p:nvPicPr>
            <p:cNvPr id="7" name="Picture 6"/>
            <p:cNvPicPr>
              <a:picLocks noChangeAspect="1"/>
            </p:cNvPicPr>
            <p:nvPr/>
          </p:nvPicPr>
          <p:blipFill>
            <a:blip r:embed="rId5"/>
            <a:stretch>
              <a:fillRect/>
            </a:stretch>
          </p:blipFill>
          <p:spPr>
            <a:xfrm>
              <a:off x="6894090" y="1058862"/>
              <a:ext cx="5191547" cy="5456238"/>
            </a:xfrm>
            <a:prstGeom prst="rect">
              <a:avLst/>
            </a:prstGeom>
            <a:ln>
              <a:solidFill>
                <a:schemeClr val="tx1">
                  <a:lumMod val="40000"/>
                  <a:lumOff val="60000"/>
                </a:schemeClr>
              </a:solidFill>
            </a:ln>
          </p:spPr>
        </p:pic>
        <p:sp>
          <p:nvSpPr>
            <p:cNvPr id="8" name="Rectangle 7"/>
            <p:cNvSpPr/>
            <p:nvPr/>
          </p:nvSpPr>
          <p:spPr bwMode="auto">
            <a:xfrm>
              <a:off x="10256838" y="3878262"/>
              <a:ext cx="609600" cy="380999"/>
            </a:xfrm>
            <a:prstGeom prst="rect">
              <a:avLst/>
            </a:prstGeom>
            <a:noFill/>
            <a:ln w="57150">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spTree>
    <p:extLst>
      <p:ext uri="{BB962C8B-B14F-4D97-AF65-F5344CB8AC3E}">
        <p14:creationId xmlns:p14="http://schemas.microsoft.com/office/powerpoint/2010/main" val="10082457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14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p:cNvPicPr>
          <p:nvPr/>
        </p:nvPicPr>
        <p:blipFill>
          <a:blip r:embed="rId3">
            <a:extLst>
              <a:ext uri="{BEBA8EAE-BF5A-486C-A8C5-ECC9F3942E4B}">
                <a14:imgProps xmlns:a14="http://schemas.microsoft.com/office/drawing/2010/main">
                  <a14:imgLayer r:embed="rId4">
                    <a14:imgEffect>
                      <a14:sharpenSoften amount="100000"/>
                    </a14:imgEffect>
                    <a14:imgEffect>
                      <a14:saturation sat="0"/>
                    </a14:imgEffect>
                    <a14:imgEffect>
                      <a14:brightnessContrast bright="16000"/>
                    </a14:imgEffect>
                  </a14:imgLayer>
                </a14:imgProps>
              </a:ext>
              <a:ext uri="{28A0092B-C50C-407E-A947-70E740481C1C}">
                <a14:useLocalDpi xmlns:a14="http://schemas.microsoft.com/office/drawing/2010/main" val="0"/>
              </a:ext>
            </a:extLst>
          </a:blip>
          <a:stretch>
            <a:fillRect/>
          </a:stretch>
        </p:blipFill>
        <p:spPr>
          <a:xfrm>
            <a:off x="970748" y="1246257"/>
            <a:ext cx="10505289" cy="5375205"/>
          </a:xfrm>
          <a:prstGeom prst="rect">
            <a:avLst/>
          </a:prstGeom>
          <a:effectLst/>
        </p:spPr>
      </p:pic>
      <p:sp>
        <p:nvSpPr>
          <p:cNvPr id="2" name="Title 1"/>
          <p:cNvSpPr>
            <a:spLocks noGrp="1"/>
          </p:cNvSpPr>
          <p:nvPr>
            <p:ph type="title"/>
          </p:nvPr>
        </p:nvSpPr>
        <p:spPr/>
        <p:txBody>
          <a:bodyPr/>
          <a:lstStyle/>
          <a:p>
            <a:r>
              <a:rPr lang="en-US" dirty="0" smtClean="0"/>
              <a:t>AMD.COM</a:t>
            </a:r>
            <a:endParaRPr lang="en-US" dirty="0"/>
          </a:p>
        </p:txBody>
      </p:sp>
      <p:sp>
        <p:nvSpPr>
          <p:cNvPr id="8" name="Content Placeholder 2"/>
          <p:cNvSpPr>
            <a:spLocks noGrp="1"/>
          </p:cNvSpPr>
          <p:nvPr>
            <p:ph idx="1"/>
          </p:nvPr>
        </p:nvSpPr>
        <p:spPr>
          <a:xfrm>
            <a:off x="7285037" y="1516062"/>
            <a:ext cx="3859942" cy="3176254"/>
          </a:xfrm>
          <a:noFill/>
        </p:spPr>
        <p:txBody>
          <a:bodyPr anchor="ctr"/>
          <a:lstStyle/>
          <a:p>
            <a:pPr marL="0" indent="0">
              <a:buNone/>
            </a:pPr>
            <a:r>
              <a:rPr lang="en-US" b="1" dirty="0" smtClean="0">
                <a:solidFill>
                  <a:schemeClr val="tx2"/>
                </a:solidFill>
              </a:rPr>
              <a:t>Monthly Stats*</a:t>
            </a:r>
          </a:p>
          <a:p>
            <a:r>
              <a:rPr lang="en-US" sz="2400" b="1" dirty="0" smtClean="0"/>
              <a:t>15.3m </a:t>
            </a:r>
            <a:r>
              <a:rPr lang="en-US" sz="2400" b="1" dirty="0"/>
              <a:t>unique </a:t>
            </a:r>
            <a:r>
              <a:rPr lang="en-US" sz="2400" b="1" dirty="0" smtClean="0"/>
              <a:t>visitors</a:t>
            </a:r>
          </a:p>
          <a:p>
            <a:r>
              <a:rPr lang="en-US" sz="2400" b="1" dirty="0" smtClean="0"/>
              <a:t>21.7m visits</a:t>
            </a:r>
          </a:p>
          <a:p>
            <a:r>
              <a:rPr lang="en-US" sz="2400" b="1" dirty="0" smtClean="0"/>
              <a:t>72m </a:t>
            </a:r>
            <a:r>
              <a:rPr lang="en-US" sz="2400" b="1" dirty="0"/>
              <a:t>page </a:t>
            </a:r>
            <a:r>
              <a:rPr lang="en-US" sz="2400" b="1" dirty="0" smtClean="0"/>
              <a:t>views</a:t>
            </a:r>
          </a:p>
          <a:p>
            <a:r>
              <a:rPr lang="en-US" sz="2400" b="1" dirty="0" smtClean="0"/>
              <a:t>7.3m downloads</a:t>
            </a:r>
          </a:p>
          <a:p>
            <a:r>
              <a:rPr lang="en-US" sz="2400" b="1" dirty="0" smtClean="0"/>
              <a:t>~10k </a:t>
            </a:r>
            <a:r>
              <a:rPr lang="en-US" sz="2400" b="1" dirty="0"/>
              <a:t>total </a:t>
            </a:r>
            <a:r>
              <a:rPr lang="en-US" sz="2400" b="1" dirty="0" smtClean="0"/>
              <a:t>pages</a:t>
            </a:r>
          </a:p>
          <a:p>
            <a:r>
              <a:rPr lang="en-US" sz="2400" b="1" dirty="0" smtClean="0"/>
              <a:t>13 languages</a:t>
            </a:r>
          </a:p>
        </p:txBody>
      </p:sp>
      <p:graphicFrame>
        <p:nvGraphicFramePr>
          <p:cNvPr id="6" name="Chart 5"/>
          <p:cNvGraphicFramePr/>
          <p:nvPr>
            <p:extLst/>
          </p:nvPr>
        </p:nvGraphicFramePr>
        <p:xfrm>
          <a:off x="362823" y="1246257"/>
          <a:ext cx="7379414" cy="5299004"/>
        </p:xfrm>
        <a:graphic>
          <a:graphicData uri="http://schemas.openxmlformats.org/drawingml/2006/chart">
            <c:chart xmlns:c="http://schemas.openxmlformats.org/drawingml/2006/chart" xmlns:r="http://schemas.openxmlformats.org/officeDocument/2006/relationships" r:id="rId5"/>
          </a:graphicData>
        </a:graphic>
      </p:graphicFrame>
      <p:sp>
        <p:nvSpPr>
          <p:cNvPr id="4" name="TextBox 2"/>
          <p:cNvSpPr txBox="1"/>
          <p:nvPr/>
        </p:nvSpPr>
        <p:spPr>
          <a:xfrm>
            <a:off x="7513637" y="6229097"/>
            <a:ext cx="4648200" cy="544765"/>
          </a:xfrm>
          <a:prstGeom prst="rect">
            <a:avLst/>
          </a:prstGeom>
          <a:noFill/>
        </p:spPr>
        <p:txBody>
          <a:bodyPr wrap="square" lIns="182880" tIns="146304" rIns="182880" bIns="146304" rtlCol="0">
            <a:spAutoFit/>
          </a:bodyPr>
          <a:lstStyle/>
          <a:p>
            <a:pPr algn="r">
              <a:lnSpc>
                <a:spcPct val="90000"/>
              </a:lnSpc>
              <a:spcAft>
                <a:spcPts val="600"/>
              </a:spcAft>
            </a:pPr>
            <a:r>
              <a:rPr lang="en-US" dirty="0" smtClean="0"/>
              <a:t>* Source:  Adobe Analytics as </a:t>
            </a:r>
            <a:r>
              <a:rPr lang="en-US" dirty="0"/>
              <a:t>of Dec </a:t>
            </a:r>
            <a:r>
              <a:rPr lang="en-US" dirty="0" smtClean="0"/>
              <a:t>2013</a:t>
            </a:r>
            <a:endParaRPr lang="en-US" dirty="0"/>
          </a:p>
        </p:txBody>
      </p:sp>
    </p:spTree>
    <p:extLst>
      <p:ext uri="{BB962C8B-B14F-4D97-AF65-F5344CB8AC3E}">
        <p14:creationId xmlns:p14="http://schemas.microsoft.com/office/powerpoint/2010/main" val="60015539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7299" r="6958"/>
          <a:stretch/>
        </p:blipFill>
        <p:spPr>
          <a:xfrm>
            <a:off x="6879308" y="1214436"/>
            <a:ext cx="5284895" cy="4788705"/>
          </a:xfrm>
          <a:prstGeom prst="rect">
            <a:avLst/>
          </a:prstGeom>
          <a:ln>
            <a:solidFill>
              <a:schemeClr val="bg1">
                <a:lumMod val="50000"/>
              </a:schemeClr>
            </a:solidFill>
          </a:ln>
          <a:effectLst>
            <a:outerShdw blurRad="50800" dist="38100" dir="8100000" algn="tr" rotWithShape="0">
              <a:prstClr val="black">
                <a:alpha val="40000"/>
              </a:prstClr>
            </a:outerShdw>
          </a:effectLst>
        </p:spPr>
      </p:pic>
      <p:sp>
        <p:nvSpPr>
          <p:cNvPr id="17" name="Title 16"/>
          <p:cNvSpPr>
            <a:spLocks noGrp="1"/>
          </p:cNvSpPr>
          <p:nvPr>
            <p:ph type="title"/>
          </p:nvPr>
        </p:nvSpPr>
        <p:spPr/>
        <p:txBody>
          <a:bodyPr/>
          <a:lstStyle/>
          <a:p>
            <a:r>
              <a:rPr lang="en-US" dirty="0" smtClean="0"/>
              <a:t>Why Migrate From SharePoint 2007</a:t>
            </a:r>
            <a:endParaRPr lang="en-US" dirty="0"/>
          </a:p>
        </p:txBody>
      </p:sp>
      <p:sp>
        <p:nvSpPr>
          <p:cNvPr id="6" name="Text Placeholder 5"/>
          <p:cNvSpPr>
            <a:spLocks noGrp="1"/>
          </p:cNvSpPr>
          <p:nvPr>
            <p:ph type="body" sz="quarter" idx="11"/>
          </p:nvPr>
        </p:nvSpPr>
        <p:spPr>
          <a:xfrm>
            <a:off x="274639" y="1212849"/>
            <a:ext cx="5943599" cy="4462760"/>
          </a:xfrm>
        </p:spPr>
        <p:txBody>
          <a:bodyPr/>
          <a:lstStyle/>
          <a:p>
            <a:r>
              <a:rPr lang="en-US" dirty="0" smtClean="0"/>
              <a:t>Support</a:t>
            </a:r>
          </a:p>
          <a:p>
            <a:pPr lvl="1"/>
            <a:r>
              <a:rPr lang="en-US" dirty="0" smtClean="0"/>
              <a:t>SharePoint 2007 no longer under mainstream support</a:t>
            </a:r>
          </a:p>
          <a:p>
            <a:r>
              <a:rPr lang="en-US" dirty="0" smtClean="0"/>
              <a:t>Limitations </a:t>
            </a:r>
          </a:p>
          <a:p>
            <a:pPr lvl="1"/>
            <a:r>
              <a:rPr lang="en-US" dirty="0" smtClean="0"/>
              <a:t>Feature set not competitive with current systems </a:t>
            </a:r>
          </a:p>
          <a:p>
            <a:r>
              <a:rPr lang="en-US" dirty="0" smtClean="0"/>
              <a:t>Publishing </a:t>
            </a:r>
          </a:p>
          <a:p>
            <a:pPr lvl="1"/>
            <a:r>
              <a:rPr lang="en-US" dirty="0" smtClean="0"/>
              <a:t>Content deployment not consistent and taking over an hour </a:t>
            </a:r>
          </a:p>
          <a:p>
            <a:r>
              <a:rPr lang="en-US" dirty="0" smtClean="0"/>
              <a:t>Customization</a:t>
            </a:r>
            <a:endParaRPr lang="en-US" dirty="0"/>
          </a:p>
          <a:p>
            <a:pPr lvl="1"/>
            <a:r>
              <a:rPr lang="en-US" dirty="0" smtClean="0"/>
              <a:t>Customizations in system causing support issues </a:t>
            </a:r>
            <a:endParaRPr lang="en-US" dirty="0"/>
          </a:p>
          <a:p>
            <a:pPr lvl="1"/>
            <a:endParaRPr lang="en-US" dirty="0"/>
          </a:p>
        </p:txBody>
      </p:sp>
    </p:spTree>
    <p:extLst>
      <p:ext uri="{BB962C8B-B14F-4D97-AF65-F5344CB8AC3E}">
        <p14:creationId xmlns:p14="http://schemas.microsoft.com/office/powerpoint/2010/main" val="223627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Why SharePoint 2013</a:t>
            </a:r>
            <a:endParaRPr lang="en-US" dirty="0"/>
          </a:p>
        </p:txBody>
      </p:sp>
      <p:sp>
        <p:nvSpPr>
          <p:cNvPr id="6" name="Text Placeholder 5"/>
          <p:cNvSpPr>
            <a:spLocks noGrp="1"/>
          </p:cNvSpPr>
          <p:nvPr>
            <p:ph type="body" sz="quarter" idx="11"/>
          </p:nvPr>
        </p:nvSpPr>
        <p:spPr>
          <a:xfrm>
            <a:off x="274639" y="1212849"/>
            <a:ext cx="11889564" cy="4462760"/>
          </a:xfrm>
        </p:spPr>
        <p:txBody>
          <a:bodyPr/>
          <a:lstStyle/>
          <a:p>
            <a:r>
              <a:rPr lang="en-US" dirty="0" smtClean="0"/>
              <a:t>Cost </a:t>
            </a:r>
          </a:p>
          <a:p>
            <a:pPr lvl="1"/>
            <a:r>
              <a:rPr lang="en-US" dirty="0" smtClean="0"/>
              <a:t>Significantly lower than investment required for other systems </a:t>
            </a:r>
          </a:p>
          <a:p>
            <a:r>
              <a:rPr lang="en-US" dirty="0" smtClean="0"/>
              <a:t>Team Knowledge and Experience</a:t>
            </a:r>
          </a:p>
          <a:p>
            <a:pPr lvl="1"/>
            <a:r>
              <a:rPr lang="en-US" dirty="0" smtClean="0"/>
              <a:t>Deep expertise on both Marketing and IT teams </a:t>
            </a:r>
          </a:p>
          <a:p>
            <a:r>
              <a:rPr lang="en-US" dirty="0" smtClean="0"/>
              <a:t>Feature List  </a:t>
            </a:r>
          </a:p>
          <a:p>
            <a:pPr lvl="1"/>
            <a:r>
              <a:rPr lang="en-US" dirty="0" smtClean="0"/>
              <a:t>Closely matched our needs and requirements </a:t>
            </a:r>
          </a:p>
          <a:p>
            <a:r>
              <a:rPr lang="en-US" dirty="0" smtClean="0"/>
              <a:t>Relationship</a:t>
            </a:r>
            <a:endParaRPr lang="en-US" dirty="0"/>
          </a:p>
          <a:p>
            <a:pPr lvl="1"/>
            <a:r>
              <a:rPr lang="en-US" dirty="0" smtClean="0"/>
              <a:t>Close existing working relationship with Microsoft </a:t>
            </a:r>
            <a:endParaRPr lang="en-US" dirty="0"/>
          </a:p>
          <a:p>
            <a:pPr lvl="1"/>
            <a:endParaRPr lang="en-US" dirty="0"/>
          </a:p>
        </p:txBody>
      </p:sp>
      <p:pic>
        <p:nvPicPr>
          <p:cNvPr id="4" name="Picture 3"/>
          <p:cNvPicPr>
            <a:picLocks noChangeAspect="1"/>
          </p:cNvPicPr>
          <p:nvPr/>
        </p:nvPicPr>
        <p:blipFill>
          <a:blip r:embed="rId3"/>
          <a:stretch>
            <a:fillRect/>
          </a:stretch>
        </p:blipFill>
        <p:spPr>
          <a:xfrm>
            <a:off x="7748500" y="1212849"/>
            <a:ext cx="4415703" cy="5167312"/>
          </a:xfrm>
          <a:prstGeom prst="rect">
            <a:avLst/>
          </a:prstGeom>
          <a:ln>
            <a:solidFill>
              <a:schemeClr val="tx1">
                <a:lumMod val="40000"/>
                <a:lumOff val="60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313854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How We Did It </a:t>
            </a:r>
            <a:endParaRPr lang="en-US" dirty="0"/>
          </a:p>
        </p:txBody>
      </p:sp>
      <p:sp>
        <p:nvSpPr>
          <p:cNvPr id="6" name="Text Placeholder 5"/>
          <p:cNvSpPr>
            <a:spLocks noGrp="1"/>
          </p:cNvSpPr>
          <p:nvPr>
            <p:ph type="body" sz="quarter" idx="11"/>
          </p:nvPr>
        </p:nvSpPr>
        <p:spPr>
          <a:xfrm>
            <a:off x="274639" y="1212849"/>
            <a:ext cx="11889564" cy="4462760"/>
          </a:xfrm>
        </p:spPr>
        <p:txBody>
          <a:bodyPr/>
          <a:lstStyle/>
          <a:p>
            <a:r>
              <a:rPr lang="en-US" dirty="0"/>
              <a:t>Build cross-functional agreement </a:t>
            </a:r>
          </a:p>
          <a:p>
            <a:pPr lvl="1"/>
            <a:r>
              <a:rPr lang="en-US" dirty="0"/>
              <a:t>AMD Marketing and IT joint decisions and working teams </a:t>
            </a:r>
          </a:p>
          <a:p>
            <a:r>
              <a:rPr lang="en-US" dirty="0"/>
              <a:t>Try before you buy</a:t>
            </a:r>
          </a:p>
          <a:p>
            <a:pPr lvl="1"/>
            <a:r>
              <a:rPr lang="en-US" dirty="0"/>
              <a:t>Two weeks at Microsoft Technology Center to review features and capabilities </a:t>
            </a:r>
          </a:p>
          <a:p>
            <a:pPr lvl="1"/>
            <a:r>
              <a:rPr lang="en-US" dirty="0"/>
              <a:t>and build proof </a:t>
            </a:r>
            <a:r>
              <a:rPr lang="en-US"/>
              <a:t>of </a:t>
            </a:r>
            <a:r>
              <a:rPr lang="en-US" smtClean="0"/>
              <a:t>concept</a:t>
            </a:r>
            <a:endParaRPr lang="en-US" dirty="0"/>
          </a:p>
          <a:p>
            <a:r>
              <a:rPr lang="en-US" dirty="0"/>
              <a:t>Review assumptions and past decisions </a:t>
            </a:r>
          </a:p>
          <a:p>
            <a:pPr lvl="1"/>
            <a:r>
              <a:rPr lang="en-US" dirty="0"/>
              <a:t>Examined approach to customizations and content deployment </a:t>
            </a:r>
          </a:p>
          <a:p>
            <a:pPr marL="0" lvl="1"/>
            <a:r>
              <a:rPr lang="en-US" sz="4000" dirty="0">
                <a:gradFill>
                  <a:gsLst>
                    <a:gs pos="2920">
                      <a:schemeClr val="tx2"/>
                    </a:gs>
                    <a:gs pos="39000">
                      <a:schemeClr val="tx2"/>
                    </a:gs>
                  </a:gsLst>
                  <a:lin ang="5400000" scaled="0"/>
                </a:gradFill>
                <a:latin typeface="+mj-lt"/>
              </a:rPr>
              <a:t>Developed</a:t>
            </a:r>
            <a:r>
              <a:rPr lang="en-US" sz="4000">
                <a:gradFill>
                  <a:gsLst>
                    <a:gs pos="2920">
                      <a:schemeClr val="tx2"/>
                    </a:gs>
                    <a:gs pos="39000">
                      <a:schemeClr val="tx2"/>
                    </a:gs>
                  </a:gsLst>
                  <a:lin ang="5400000" scaled="0"/>
                </a:gradFill>
                <a:latin typeface="+mj-lt"/>
              </a:rPr>
              <a:t> custom migration tool</a:t>
            </a:r>
            <a:endParaRPr lang="en-US" sz="4000" dirty="0">
              <a:gradFill>
                <a:gsLst>
                  <a:gs pos="2920">
                    <a:schemeClr val="tx2"/>
                  </a:gs>
                  <a:gs pos="39000">
                    <a:schemeClr val="tx2"/>
                  </a:gs>
                </a:gsLst>
                <a:lin ang="5400000" scaled="0"/>
              </a:gradFill>
              <a:latin typeface="+mj-lt"/>
            </a:endParaRPr>
          </a:p>
          <a:p>
            <a:pPr lvl="1"/>
            <a:r>
              <a:rPr lang="en-US"/>
              <a:t>Migrate select content out of SharePoint 2007 and into SharePoint 2013</a:t>
            </a:r>
            <a:endParaRPr lang="en-US" dirty="0"/>
          </a:p>
        </p:txBody>
      </p:sp>
    </p:spTree>
    <p:extLst>
      <p:ext uri="{BB962C8B-B14F-4D97-AF65-F5344CB8AC3E}">
        <p14:creationId xmlns:p14="http://schemas.microsoft.com/office/powerpoint/2010/main" val="2680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D642A3D-3EF3-4702-8BC4-4EAF16B0C05F}"/>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SharePoint_Conference_2014_ITPro_Template</Template>
  <TotalTime>7</TotalTime>
  <Words>6732</Words>
  <Application>Microsoft Office PowerPoint</Application>
  <PresentationFormat>Custom</PresentationFormat>
  <Paragraphs>499</Paragraphs>
  <Slides>43</Slides>
  <Notes>39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43</vt:i4>
      </vt:variant>
    </vt:vector>
  </HeadingPairs>
  <TitlesOfParts>
    <vt:vector size="53" baseType="lpstr">
      <vt:lpstr>Arial</vt:lpstr>
      <vt:lpstr>Calibri</vt:lpstr>
      <vt:lpstr>Consolas</vt:lpstr>
      <vt:lpstr>Segoe UI</vt:lpstr>
      <vt:lpstr>Segoe UI Light</vt:lpstr>
      <vt:lpstr>Symbol</vt:lpstr>
      <vt:lpstr>Times New Roman</vt:lpstr>
      <vt:lpstr>Wingdings</vt:lpstr>
      <vt:lpstr>5-30499_SPC_2014_ITPro_Template_16x9</vt:lpstr>
      <vt:lpstr>1_5-30499_SPC_2014_ITPro_Template_16x9</vt:lpstr>
      <vt:lpstr>PowerPoint Presentation</vt:lpstr>
      <vt:lpstr>AMD: 13 Million Users. 54 Million page views. AMD.com on SharePoint 2013. Done.</vt:lpstr>
      <vt:lpstr>What We’ll Cover</vt:lpstr>
      <vt:lpstr>Pioneers technology that frees people to push the limits of what is possible</vt:lpstr>
      <vt:lpstr>PowerPoint Presentation</vt:lpstr>
      <vt:lpstr>AMD.COM</vt:lpstr>
      <vt:lpstr>Why Migrate From SharePoint 2007</vt:lpstr>
      <vt:lpstr>Why SharePoint 2013</vt:lpstr>
      <vt:lpstr>How We Did It </vt:lpstr>
      <vt:lpstr>Features </vt:lpstr>
      <vt:lpstr>What We Used and What We Didn’t  </vt:lpstr>
      <vt:lpstr>Used Feature: Managed Navigation  </vt:lpstr>
      <vt:lpstr>Used Feature: Search  </vt:lpstr>
      <vt:lpstr>Used Feature: Content by Search </vt:lpstr>
      <vt:lpstr>Used Feature: Variations  </vt:lpstr>
      <vt:lpstr>Used Feature: Variations  </vt:lpstr>
      <vt:lpstr>Unused Feature: Cross-Site Publishing  </vt:lpstr>
      <vt:lpstr>Unused Feature: Catalogs </vt:lpstr>
      <vt:lpstr>Unused Feature: Design Manager</vt:lpstr>
      <vt:lpstr>Unused Feature: Device Channels</vt:lpstr>
      <vt:lpstr>Infrastructure  </vt:lpstr>
      <vt:lpstr>Design Approach</vt:lpstr>
      <vt:lpstr>Infrastructure Comparison  </vt:lpstr>
      <vt:lpstr>Content Deployment</vt:lpstr>
      <vt:lpstr>Publishing Site Configuration</vt:lpstr>
      <vt:lpstr>Server Tiers and Roles</vt:lpstr>
      <vt:lpstr>Automated Install And Configuration</vt:lpstr>
      <vt:lpstr>Post-Installation PowerShell Scripts </vt:lpstr>
      <vt:lpstr>Secure Network Configuration</vt:lpstr>
      <vt:lpstr>Configuring Read-Only Domain Controllers</vt:lpstr>
      <vt:lpstr>Read-Only Domain Controllers Lessons</vt:lpstr>
      <vt:lpstr>SQL Server AlwaysOn Availability</vt:lpstr>
      <vt:lpstr>Database Availability Groups </vt:lpstr>
      <vt:lpstr>Database Implementation</vt:lpstr>
      <vt:lpstr>Achieving Scalability  </vt:lpstr>
      <vt:lpstr>Akamai Content Distribution Network</vt:lpstr>
      <vt:lpstr>Caching and Compression</vt:lpstr>
      <vt:lpstr>Lessons Learned </vt:lpstr>
      <vt:lpstr>Next Steps and Lessons Learned </vt:lpstr>
      <vt:lpstr>What Next </vt:lpstr>
      <vt:lpstr>Lessons Learned</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AMD: 13 Million Users. 54 Million page views. AMD.com on SharePoint 2013. Done.</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6</cp:revision>
  <dcterms:created xsi:type="dcterms:W3CDTF">2014-03-03T00:13:25Z</dcterms:created>
  <dcterms:modified xsi:type="dcterms:W3CDTF">2014-03-06T02:54:07Z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