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8" r:id="rId6"/>
  </p:sldMasterIdLst>
  <p:notesMasterIdLst>
    <p:notesMasterId r:id="rId33"/>
  </p:notesMasterIdLst>
  <p:handoutMasterIdLst>
    <p:handoutMasterId r:id="rId34"/>
  </p:handoutMasterIdLst>
  <p:sldIdLst>
    <p:sldId id="1236" r:id="rId7"/>
    <p:sldId id="1124" r:id="rId8"/>
    <p:sldId id="1275" r:id="rId9"/>
    <p:sldId id="1276" r:id="rId10"/>
    <p:sldId id="1277" r:id="rId11"/>
    <p:sldId id="1278" r:id="rId12"/>
    <p:sldId id="1279" r:id="rId13"/>
    <p:sldId id="1280" r:id="rId14"/>
    <p:sldId id="1281" r:id="rId15"/>
    <p:sldId id="1282" r:id="rId16"/>
    <p:sldId id="1283" r:id="rId17"/>
    <p:sldId id="1284" r:id="rId18"/>
    <p:sldId id="1285" r:id="rId19"/>
    <p:sldId id="1286" r:id="rId20"/>
    <p:sldId id="1287" r:id="rId21"/>
    <p:sldId id="1288" r:id="rId22"/>
    <p:sldId id="1289" r:id="rId23"/>
    <p:sldId id="1290" r:id="rId24"/>
    <p:sldId id="1291" r:id="rId25"/>
    <p:sldId id="1292" r:id="rId26"/>
    <p:sldId id="1293" r:id="rId27"/>
    <p:sldId id="1294" r:id="rId28"/>
    <p:sldId id="1295" r:id="rId29"/>
    <p:sldId id="1296" r:id="rId30"/>
    <p:sldId id="1297" r:id="rId31"/>
    <p:sldId id="1298" r:id="rId3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749"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commentAuthors" Target="commentAuthors.xml"/><Relationship Id="rId8" Type="http://schemas.openxmlformats.org/officeDocument/2006/relationships/slide" Target="slides/slide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3/3/2014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3/3/2014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54920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3/3/2014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92148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9200871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4041191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3558723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ablet Scree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4" name="Rectangle 3"/>
          <p:cNvSpPr/>
          <p:nvPr userDrawn="1"/>
        </p:nvSpPr>
        <p:spPr bwMode="auto">
          <a:xfrm>
            <a:off x="1874837" y="1430665"/>
            <a:ext cx="2438400" cy="1096962"/>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Content Placeholder 5"/>
          <p:cNvSpPr>
            <a:spLocks noGrp="1"/>
          </p:cNvSpPr>
          <p:nvPr>
            <p:ph sz="quarter" idx="10"/>
          </p:nvPr>
        </p:nvSpPr>
        <p:spPr>
          <a:xfrm>
            <a:off x="1874837" y="1430665"/>
            <a:ext cx="8655051" cy="48859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86428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8533925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mo with Reca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3" name="Title 2"/>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461327" y="1581332"/>
            <a:ext cx="11517948" cy="49337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62849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6718997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49676441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8735663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32059478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50966093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8398331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5284766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0179525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35903702"/>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74765758"/>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95461767"/>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5066151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8476078"/>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1549323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293086320"/>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033634546"/>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445116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099320841"/>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2684988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218272334"/>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3074093"/>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082944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18221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55417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3957330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8501189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5176511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3832611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8531250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65708245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243961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79449125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36743887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5226407"/>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85412210"/>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26080873"/>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4777516"/>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95796625"/>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3943944"/>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16808417"/>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38144491"/>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64119967"/>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66967200"/>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73514289"/>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9263902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220822719"/>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8107730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339644772"/>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0862538"/>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80304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49367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639679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98321144"/>
      </p:ext>
    </p:extLst>
  </p:cSld>
  <p:clrMapOvr>
    <a:masterClrMapping/>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8152012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image" Target="../media/image1.png"/><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theme" Target="../theme/theme2.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 Type="http://schemas.openxmlformats.org/officeDocument/2006/relationships/slideLayout" Target="../slideLayouts/slideLayout61.xml"/><Relationship Id="rId21" Type="http://schemas.openxmlformats.org/officeDocument/2006/relationships/slideLayout" Target="../slideLayouts/slideLayout79.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slideLayout" Target="../slideLayouts/slideLayout87.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slideLayout" Target="../slideLayouts/slideLayout86.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image" Target="../media/image1.png"/><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88290345"/>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77242961"/>
      </p:ext>
    </p:extLst>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58" r:id="rId10"/>
    <p:sldLayoutId id="2147484259" r:id="rId11"/>
    <p:sldLayoutId id="2147484260" r:id="rId12"/>
    <p:sldLayoutId id="2147484261" r:id="rId13"/>
    <p:sldLayoutId id="2147484262" r:id="rId14"/>
    <p:sldLayoutId id="2147484263" r:id="rId15"/>
    <p:sldLayoutId id="2147484264" r:id="rId16"/>
    <p:sldLayoutId id="2147484265" r:id="rId17"/>
    <p:sldLayoutId id="2147484266" r:id="rId18"/>
    <p:sldLayoutId id="2147484267" r:id="rId19"/>
    <p:sldLayoutId id="2147484268" r:id="rId20"/>
    <p:sldLayoutId id="2147484269" r:id="rId21"/>
    <p:sldLayoutId id="2147484270" r:id="rId22"/>
    <p:sldLayoutId id="2147484271" r:id="rId23"/>
    <p:sldLayoutId id="2147484272" r:id="rId24"/>
    <p:sldLayoutId id="2147484273" r:id="rId25"/>
    <p:sldLayoutId id="2147484274" r:id="rId26"/>
    <p:sldLayoutId id="2147484275" r:id="rId27"/>
    <p:sldLayoutId id="2147484276" r:id="rId28"/>
    <p:sldLayoutId id="214748427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3.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21.emf"/><Relationship Id="rId7" Type="http://schemas.openxmlformats.org/officeDocument/2006/relationships/image" Target="../media/image25.png"/><Relationship Id="rId12" Type="http://schemas.openxmlformats.org/officeDocument/2006/relationships/hyperlink" Target="http://aka.ms/officedevtoolsforvs2013" TargetMode="External"/><Relationship Id="rId2" Type="http://schemas.openxmlformats.org/officeDocument/2006/relationships/notesSlide" Target="../notesSlides/notesSlide3.xml"/><Relationship Id="rId1" Type="http://schemas.openxmlformats.org/officeDocument/2006/relationships/slideLayout" Target="../slideLayouts/slideLayout55.xml"/><Relationship Id="rId6" Type="http://schemas.openxmlformats.org/officeDocument/2006/relationships/image" Target="../media/image24.png"/><Relationship Id="rId11" Type="http://schemas.openxmlformats.org/officeDocument/2006/relationships/hyperlink" Target="http://aka.ms/asksharepoint" TargetMode="External"/><Relationship Id="rId5" Type="http://schemas.openxmlformats.org/officeDocument/2006/relationships/image" Target="../media/image23.png"/><Relationship Id="rId10" Type="http://schemas.openxmlformats.org/officeDocument/2006/relationships/hyperlink" Target="http://aka.ms/askoffice" TargetMode="External"/><Relationship Id="rId4" Type="http://schemas.openxmlformats.org/officeDocument/2006/relationships/image" Target="../media/image22.png"/><Relationship Id="rId9" Type="http://schemas.openxmlformats.org/officeDocument/2006/relationships/hyperlink" Target="http://aka.ms/officesuggestion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6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55.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4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42.x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hyperlink" Target="http://support.microsoft.com/kb/2850036" TargetMode="External"/><Relationship Id="rId2" Type="http://schemas.openxmlformats.org/officeDocument/2006/relationships/hyperlink" Target="http://blogs.technet.com/b/office_sustained_engineering/archive/2014/02/25/announcing-the-release-of-service-pack-1-for-office-2013-and-sharepoint-2013.aspx" TargetMode="External"/><Relationship Id="rId1" Type="http://schemas.openxmlformats.org/officeDocument/2006/relationships/slideLayout" Target="../slideLayouts/slideLayout42.xml"/><Relationship Id="rId4" Type="http://schemas.openxmlformats.org/officeDocument/2006/relationships/hyperlink" Target="http://support.microsoft.com/kb/285003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112837" y="692001"/>
            <a:ext cx="10210800" cy="766364"/>
          </a:xfrm>
          <a:prstGeom prst="rect">
            <a:avLst/>
          </a:prstGeom>
          <a:noFill/>
        </p:spPr>
        <p:txBody>
          <a:bodyPr wrap="square" lIns="182880" tIns="146304" rIns="182880" bIns="146304" rtlCol="0">
            <a:spAutoFit/>
          </a:bodyPr>
          <a:lstStyle/>
          <a:p>
            <a:pPr algn="ctr">
              <a:lnSpc>
                <a:spcPct val="90000"/>
              </a:lnSpc>
              <a:spcAft>
                <a:spcPts val="600"/>
              </a:spcAft>
            </a:pPr>
            <a:r>
              <a:rPr lang="en-US" sz="3400" dirty="0" smtClean="0">
                <a:solidFill>
                  <a:srgbClr val="FFFFFF"/>
                </a:solidFill>
                <a:latin typeface="Segoe UI Light"/>
              </a:rPr>
              <a:t>How familiar are you with apps for Office?</a:t>
            </a:r>
          </a:p>
        </p:txBody>
      </p:sp>
      <p:sp>
        <p:nvSpPr>
          <p:cNvPr id="3" name="Content Placeholder 2"/>
          <p:cNvSpPr>
            <a:spLocks noGrp="1"/>
          </p:cNvSpPr>
          <p:nvPr>
            <p:ph sz="quarter" idx="10"/>
          </p:nvPr>
        </p:nvSpPr>
        <p:spPr/>
        <p:txBody>
          <a:bodyPr/>
          <a:lstStyle/>
          <a:p>
            <a:endParaRPr lang="en-US"/>
          </a:p>
        </p:txBody>
      </p:sp>
    </p:spTree>
    <p:extLst>
      <p:ext uri="{BB962C8B-B14F-4D97-AF65-F5344CB8AC3E}">
        <p14:creationId xmlns:p14="http://schemas.microsoft.com/office/powerpoint/2010/main" val="194133597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 PowerPoint</a:t>
            </a:r>
            <a:endParaRPr lang="en-US" dirty="0"/>
          </a:p>
        </p:txBody>
      </p:sp>
      <p:sp>
        <p:nvSpPr>
          <p:cNvPr id="7" name="Content Placeholder 6"/>
          <p:cNvSpPr>
            <a:spLocks noGrp="1"/>
          </p:cNvSpPr>
          <p:nvPr>
            <p:ph sz="quarter" idx="10"/>
          </p:nvPr>
        </p:nvSpPr>
        <p:spPr>
          <a:xfrm>
            <a:off x="461327" y="1581332"/>
            <a:ext cx="11517948" cy="2646878"/>
          </a:xfrm>
        </p:spPr>
        <p:txBody>
          <a:bodyPr/>
          <a:lstStyle/>
          <a:p>
            <a:r>
              <a:rPr lang="en-US" dirty="0" smtClean="0"/>
              <a:t>Content Apps </a:t>
            </a:r>
            <a:r>
              <a:rPr lang="en-US" b="1" dirty="0" smtClean="0"/>
              <a:t>-</a:t>
            </a:r>
            <a:r>
              <a:rPr lang="en-US" dirty="0" smtClean="0"/>
              <a:t> Integrate rich web content and services into PowerPoint presentations </a:t>
            </a:r>
            <a:r>
              <a:rPr lang="en-US" sz="2400" b="1" i="1" dirty="0" smtClean="0"/>
              <a:t>(</a:t>
            </a:r>
            <a:r>
              <a:rPr lang="en-US" sz="2400" b="1" i="1" dirty="0"/>
              <a:t>desktop and online</a:t>
            </a:r>
            <a:r>
              <a:rPr lang="en-US" sz="2400" b="1" i="1" dirty="0" smtClean="0"/>
              <a:t>)</a:t>
            </a:r>
            <a:endParaRPr lang="en-US" dirty="0" smtClean="0"/>
          </a:p>
          <a:p>
            <a:r>
              <a:rPr lang="en-US" dirty="0" smtClean="0"/>
              <a:t>New APIs for navigation, theming and file handling</a:t>
            </a:r>
          </a:p>
          <a:p>
            <a:r>
              <a:rPr lang="en-US" dirty="0" smtClean="0"/>
              <a:t>New Visual Studio project templates</a:t>
            </a:r>
          </a:p>
        </p:txBody>
      </p:sp>
    </p:spTree>
    <p:extLst>
      <p:ext uri="{BB962C8B-B14F-4D97-AF65-F5344CB8AC3E}">
        <p14:creationId xmlns:p14="http://schemas.microsoft.com/office/powerpoint/2010/main" val="19565667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 Outlook</a:t>
            </a:r>
            <a:endParaRPr lang="en-US" dirty="0"/>
          </a:p>
        </p:txBody>
      </p:sp>
    </p:spTree>
    <p:extLst>
      <p:ext uri="{BB962C8B-B14F-4D97-AF65-F5344CB8AC3E}">
        <p14:creationId xmlns:p14="http://schemas.microsoft.com/office/powerpoint/2010/main" val="162864789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 Outlook</a:t>
            </a:r>
            <a:endParaRPr lang="en-US" dirty="0"/>
          </a:p>
        </p:txBody>
      </p:sp>
      <p:sp>
        <p:nvSpPr>
          <p:cNvPr id="7" name="Content Placeholder 6"/>
          <p:cNvSpPr>
            <a:spLocks noGrp="1"/>
          </p:cNvSpPr>
          <p:nvPr>
            <p:ph sz="quarter" idx="10"/>
          </p:nvPr>
        </p:nvSpPr>
        <p:spPr>
          <a:xfrm>
            <a:off x="461327" y="1581332"/>
            <a:ext cx="11517948" cy="4592026"/>
          </a:xfrm>
        </p:spPr>
        <p:txBody>
          <a:bodyPr/>
          <a:lstStyle/>
          <a:p>
            <a:r>
              <a:rPr lang="en-US" dirty="0" smtClean="0"/>
              <a:t>Compose apps in email and </a:t>
            </a:r>
            <a:r>
              <a:rPr lang="en-US" dirty="0"/>
              <a:t>meetings </a:t>
            </a:r>
            <a:r>
              <a:rPr lang="en-US" sz="2400" b="1" i="1" dirty="0" smtClean="0"/>
              <a:t>(</a:t>
            </a:r>
            <a:r>
              <a:rPr lang="en-US" sz="2400" b="1" i="1" dirty="0"/>
              <a:t>d</a:t>
            </a:r>
            <a:r>
              <a:rPr lang="en-US" sz="2400" b="1" i="1" dirty="0" smtClean="0"/>
              <a:t>esktop </a:t>
            </a:r>
            <a:r>
              <a:rPr lang="en-US" sz="2400" b="1" i="1" dirty="0"/>
              <a:t>and </a:t>
            </a:r>
            <a:r>
              <a:rPr lang="en-US" sz="2400" b="1" i="1" dirty="0" smtClean="0"/>
              <a:t>online)</a:t>
            </a:r>
          </a:p>
          <a:p>
            <a:pPr lvl="1"/>
            <a:r>
              <a:rPr lang="en-US" dirty="0" smtClean="0"/>
              <a:t>Boost productivity by assisting content authoring powered by your own content and services</a:t>
            </a:r>
          </a:p>
          <a:p>
            <a:r>
              <a:rPr lang="en-US" dirty="0" smtClean="0"/>
              <a:t>New attachment APIs</a:t>
            </a:r>
          </a:p>
          <a:p>
            <a:r>
              <a:rPr lang="en-US" dirty="0" smtClean="0"/>
              <a:t>Support for paid apps</a:t>
            </a:r>
          </a:p>
          <a:p>
            <a:endParaRPr lang="en-US" dirty="0" smtClean="0"/>
          </a:p>
          <a:p>
            <a:r>
              <a:rPr lang="en-US" dirty="0" smtClean="0"/>
              <a:t>Also demonstrated</a:t>
            </a:r>
          </a:p>
          <a:p>
            <a:pPr lvl="1"/>
            <a:r>
              <a:rPr lang="en-US" dirty="0" smtClean="0"/>
              <a:t>Web tooling enhancements (DOM Explorer, </a:t>
            </a:r>
            <a:r>
              <a:rPr lang="en-US" dirty="0" err="1" smtClean="0"/>
              <a:t>Intellisense</a:t>
            </a:r>
            <a:r>
              <a:rPr lang="en-US" smtClean="0"/>
              <a:t>, F5/debugging</a:t>
            </a:r>
            <a:r>
              <a:rPr lang="en-US" dirty="0" smtClean="0"/>
              <a:t>)</a:t>
            </a:r>
          </a:p>
        </p:txBody>
      </p:sp>
      <p:sp>
        <p:nvSpPr>
          <p:cNvPr id="4" name="TextBox 3"/>
          <p:cNvSpPr txBox="1"/>
          <p:nvPr/>
        </p:nvSpPr>
        <p:spPr>
          <a:xfrm>
            <a:off x="6219421" y="3192462"/>
            <a:ext cx="3176703" cy="1446550"/>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rgbClr val="505050"/>
                </a:solidFill>
              </a:rPr>
              <a:t>Related </a:t>
            </a:r>
            <a:r>
              <a:rPr lang="en-US" sz="2400" dirty="0" smtClean="0">
                <a:solidFill>
                  <a:srgbClr val="505050"/>
                </a:solidFill>
              </a:rPr>
              <a:t>Session</a:t>
            </a:r>
          </a:p>
          <a:p>
            <a:pPr>
              <a:lnSpc>
                <a:spcPct val="90000"/>
              </a:lnSpc>
              <a:spcAft>
                <a:spcPts val="600"/>
              </a:spcAft>
            </a:pPr>
            <a:r>
              <a:rPr lang="en-US" sz="2400" b="1" dirty="0" smtClean="0">
                <a:solidFill>
                  <a:srgbClr val="505050"/>
                </a:solidFill>
              </a:rPr>
              <a:t>SPC391</a:t>
            </a:r>
            <a:r>
              <a:rPr lang="en-US" sz="2400" dirty="0" smtClean="0">
                <a:solidFill>
                  <a:srgbClr val="505050"/>
                </a:solidFill>
              </a:rPr>
              <a:t>, Tue 3:15PM</a:t>
            </a:r>
            <a:endParaRPr lang="en-US" sz="2400" dirty="0">
              <a:solidFill>
                <a:srgbClr val="505050"/>
              </a:solidFill>
            </a:endParaRPr>
          </a:p>
          <a:p>
            <a:pPr>
              <a:lnSpc>
                <a:spcPct val="90000"/>
              </a:lnSpc>
              <a:spcAft>
                <a:spcPts val="600"/>
              </a:spcAft>
            </a:pPr>
            <a:endParaRPr lang="en-US" sz="2400" dirty="0" err="1" smtClean="0">
              <a:gradFill>
                <a:gsLst>
                  <a:gs pos="2917">
                    <a:srgbClr val="505050"/>
                  </a:gs>
                  <a:gs pos="30000">
                    <a:srgbClr val="505050"/>
                  </a:gs>
                </a:gsLst>
                <a:lin ang="5400000" scaled="0"/>
              </a:gradFill>
            </a:endParaRPr>
          </a:p>
        </p:txBody>
      </p:sp>
      <p:sp>
        <p:nvSpPr>
          <p:cNvPr id="3" name="Right Brace 2"/>
          <p:cNvSpPr/>
          <p:nvPr/>
        </p:nvSpPr>
        <p:spPr>
          <a:xfrm>
            <a:off x="5761037" y="2963862"/>
            <a:ext cx="304800" cy="1522750"/>
          </a:xfrm>
          <a:prstGeom prst="rightBrace">
            <a:avLst>
              <a:gd name="adj1" fmla="val 39784"/>
              <a:gd name="adj2" fmla="val 5000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505050"/>
              </a:solidFill>
            </a:endParaRPr>
          </a:p>
        </p:txBody>
      </p:sp>
    </p:spTree>
    <p:extLst>
      <p:ext uri="{BB962C8B-B14F-4D97-AF65-F5344CB8AC3E}">
        <p14:creationId xmlns:p14="http://schemas.microsoft.com/office/powerpoint/2010/main" val="12576379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Apps for Office in Access</a:t>
            </a:r>
            <a:endParaRPr lang="en-US" dirty="0"/>
          </a:p>
        </p:txBody>
      </p:sp>
    </p:spTree>
    <p:extLst>
      <p:ext uri="{BB962C8B-B14F-4D97-AF65-F5344CB8AC3E}">
        <p14:creationId xmlns:p14="http://schemas.microsoft.com/office/powerpoint/2010/main" val="10587592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Apps for Office in Access</a:t>
            </a:r>
            <a:endParaRPr lang="en-US" dirty="0"/>
          </a:p>
        </p:txBody>
      </p:sp>
      <p:sp>
        <p:nvSpPr>
          <p:cNvPr id="7" name="Content Placeholder 6"/>
          <p:cNvSpPr>
            <a:spLocks noGrp="1"/>
          </p:cNvSpPr>
          <p:nvPr>
            <p:ph sz="quarter" idx="10"/>
          </p:nvPr>
        </p:nvSpPr>
        <p:spPr>
          <a:xfrm>
            <a:off x="461327" y="1581332"/>
            <a:ext cx="11517948" cy="5281446"/>
          </a:xfrm>
        </p:spPr>
        <p:txBody>
          <a:bodyPr/>
          <a:lstStyle/>
          <a:p>
            <a:r>
              <a:rPr lang="en-US" dirty="0" smtClean="0"/>
              <a:t>Enhance Access Web Apps with apps for Office</a:t>
            </a:r>
          </a:p>
          <a:p>
            <a:pPr lvl="1"/>
            <a:r>
              <a:rPr lang="en-US" dirty="0"/>
              <a:t>Custom data visualization, data import, external lookup and master/detail scenarios</a:t>
            </a:r>
          </a:p>
          <a:p>
            <a:r>
              <a:rPr lang="en-US" dirty="0" smtClean="0"/>
              <a:t>Content apps can target both Excel and Access through common table binding APIs</a:t>
            </a:r>
          </a:p>
          <a:p>
            <a:r>
              <a:rPr lang="en-US" dirty="0" smtClean="0"/>
              <a:t>Also demonstrated:</a:t>
            </a:r>
          </a:p>
          <a:p>
            <a:pPr lvl="1"/>
            <a:r>
              <a:rPr lang="en-US" dirty="0" smtClean="0"/>
              <a:t>Enterprise app deployment through app catalog</a:t>
            </a:r>
          </a:p>
          <a:p>
            <a:pPr lvl="1"/>
            <a:r>
              <a:rPr lang="en-US" dirty="0" smtClean="0"/>
              <a:t>Seamless Azure integration</a:t>
            </a:r>
          </a:p>
          <a:p>
            <a:pPr lvl="1"/>
            <a:r>
              <a:rPr lang="en-US" dirty="0"/>
              <a:t>New Online Excel debugging capability in VS2013</a:t>
            </a:r>
            <a:endParaRPr lang="en-US" dirty="0" smtClean="0"/>
          </a:p>
          <a:p>
            <a:pPr marL="0" indent="0">
              <a:buNone/>
            </a:pPr>
            <a:endParaRPr lang="en-US" dirty="0"/>
          </a:p>
        </p:txBody>
      </p:sp>
      <p:sp>
        <p:nvSpPr>
          <p:cNvPr id="4" name="TextBox 3"/>
          <p:cNvSpPr txBox="1"/>
          <p:nvPr/>
        </p:nvSpPr>
        <p:spPr>
          <a:xfrm>
            <a:off x="8199437" y="5707062"/>
            <a:ext cx="3551239" cy="1037207"/>
          </a:xfrm>
          <a:prstGeom prst="rect">
            <a:avLst/>
          </a:prstGeom>
          <a:noFill/>
        </p:spPr>
        <p:txBody>
          <a:bodyPr wrap="square" lIns="182880" tIns="146304" rIns="182880" bIns="146304" rtlCol="0">
            <a:spAutoFit/>
          </a:bodyPr>
          <a:lstStyle/>
          <a:p>
            <a:pPr>
              <a:lnSpc>
                <a:spcPct val="90000"/>
              </a:lnSpc>
              <a:spcAft>
                <a:spcPts val="600"/>
              </a:spcAft>
            </a:pPr>
            <a:r>
              <a:rPr lang="en-US" sz="2400" dirty="0">
                <a:solidFill>
                  <a:srgbClr val="505050"/>
                </a:solidFill>
              </a:rPr>
              <a:t>Related </a:t>
            </a:r>
            <a:r>
              <a:rPr lang="en-US" sz="2400" dirty="0" smtClean="0">
                <a:solidFill>
                  <a:srgbClr val="505050"/>
                </a:solidFill>
              </a:rPr>
              <a:t>Session</a:t>
            </a:r>
          </a:p>
          <a:p>
            <a:pPr>
              <a:lnSpc>
                <a:spcPct val="90000"/>
              </a:lnSpc>
              <a:spcAft>
                <a:spcPts val="600"/>
              </a:spcAft>
            </a:pPr>
            <a:r>
              <a:rPr lang="en-US" sz="2400" b="1" dirty="0" smtClean="0">
                <a:solidFill>
                  <a:srgbClr val="505050"/>
                </a:solidFill>
              </a:rPr>
              <a:t>SPC335</a:t>
            </a:r>
            <a:r>
              <a:rPr lang="en-US" sz="2400" dirty="0">
                <a:solidFill>
                  <a:srgbClr val="505050"/>
                </a:solidFill>
              </a:rPr>
              <a:t>, Wed </a:t>
            </a:r>
            <a:r>
              <a:rPr lang="en-US" sz="2400" dirty="0" smtClean="0">
                <a:solidFill>
                  <a:srgbClr val="505050"/>
                </a:solidFill>
              </a:rPr>
              <a:t>5:00PM</a:t>
            </a:r>
            <a:endParaRPr lang="en-US" sz="2400" dirty="0">
              <a:solidFill>
                <a:srgbClr val="505050"/>
              </a:solidFill>
            </a:endParaRPr>
          </a:p>
        </p:txBody>
      </p:sp>
    </p:spTree>
    <p:extLst>
      <p:ext uri="{BB962C8B-B14F-4D97-AF65-F5344CB8AC3E}">
        <p14:creationId xmlns:p14="http://schemas.microsoft.com/office/powerpoint/2010/main" val="12104630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 Excel</a:t>
            </a:r>
            <a:endParaRPr lang="en-US" dirty="0"/>
          </a:p>
        </p:txBody>
      </p:sp>
    </p:spTree>
    <p:extLst>
      <p:ext uri="{BB962C8B-B14F-4D97-AF65-F5344CB8AC3E}">
        <p14:creationId xmlns:p14="http://schemas.microsoft.com/office/powerpoint/2010/main" val="48494017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 Excel</a:t>
            </a:r>
            <a:endParaRPr lang="en-US" dirty="0"/>
          </a:p>
        </p:txBody>
      </p:sp>
      <p:sp>
        <p:nvSpPr>
          <p:cNvPr id="7" name="Content Placeholder 6"/>
          <p:cNvSpPr>
            <a:spLocks noGrp="1"/>
          </p:cNvSpPr>
          <p:nvPr>
            <p:ph sz="quarter" idx="10"/>
          </p:nvPr>
        </p:nvSpPr>
        <p:spPr>
          <a:xfrm>
            <a:off x="461327" y="1581332"/>
            <a:ext cx="11517948" cy="4530471"/>
          </a:xfrm>
        </p:spPr>
        <p:txBody>
          <a:bodyPr/>
          <a:lstStyle/>
          <a:p>
            <a:r>
              <a:rPr lang="en-US" dirty="0" smtClean="0"/>
              <a:t>Formatting APIs</a:t>
            </a:r>
          </a:p>
          <a:p>
            <a:r>
              <a:rPr lang="en-US" dirty="0" smtClean="0"/>
              <a:t>Improved table binding</a:t>
            </a:r>
          </a:p>
          <a:p>
            <a:r>
              <a:rPr lang="en-US" dirty="0" smtClean="0"/>
              <a:t>Bind on insertion</a:t>
            </a:r>
          </a:p>
          <a:p>
            <a:endParaRPr lang="en-US" dirty="0" smtClean="0"/>
          </a:p>
          <a:p>
            <a:r>
              <a:rPr lang="en-US" dirty="0" smtClean="0"/>
              <a:t>Also </a:t>
            </a:r>
            <a:r>
              <a:rPr lang="en-US" dirty="0"/>
              <a:t>demonstrated</a:t>
            </a:r>
          </a:p>
          <a:p>
            <a:pPr lvl="1"/>
            <a:r>
              <a:rPr lang="en-US" dirty="0" smtClean="0"/>
              <a:t>New tooling support for debugging Excel online</a:t>
            </a:r>
            <a:endParaRPr lang="en-US" dirty="0"/>
          </a:p>
          <a:p>
            <a:pPr marL="0" indent="0">
              <a:buNone/>
            </a:pPr>
            <a:endParaRPr lang="en-US" dirty="0"/>
          </a:p>
        </p:txBody>
      </p:sp>
    </p:spTree>
    <p:extLst>
      <p:ext uri="{BB962C8B-B14F-4D97-AF65-F5344CB8AC3E}">
        <p14:creationId xmlns:p14="http://schemas.microsoft.com/office/powerpoint/2010/main" val="17698412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 Word</a:t>
            </a:r>
            <a:endParaRPr lang="en-US" dirty="0"/>
          </a:p>
        </p:txBody>
      </p:sp>
    </p:spTree>
    <p:extLst>
      <p:ext uri="{BB962C8B-B14F-4D97-AF65-F5344CB8AC3E}">
        <p14:creationId xmlns:p14="http://schemas.microsoft.com/office/powerpoint/2010/main" val="372440340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 Word</a:t>
            </a:r>
            <a:endParaRPr lang="en-US" dirty="0"/>
          </a:p>
        </p:txBody>
      </p:sp>
      <p:sp>
        <p:nvSpPr>
          <p:cNvPr id="7" name="Content Placeholder 6"/>
          <p:cNvSpPr>
            <a:spLocks noGrp="1"/>
          </p:cNvSpPr>
          <p:nvPr>
            <p:ph sz="quarter" idx="10"/>
          </p:nvPr>
        </p:nvSpPr>
        <p:spPr>
          <a:xfrm>
            <a:off x="461327" y="1581332"/>
            <a:ext cx="11517948" cy="3914918"/>
          </a:xfrm>
        </p:spPr>
        <p:txBody>
          <a:bodyPr/>
          <a:lstStyle/>
          <a:p>
            <a:r>
              <a:rPr lang="en-US" dirty="0" smtClean="0"/>
              <a:t>New navigation and file handling APIs</a:t>
            </a:r>
          </a:p>
          <a:p>
            <a:r>
              <a:rPr lang="en-US" dirty="0" smtClean="0"/>
              <a:t>Improved coauthoring</a:t>
            </a:r>
          </a:p>
          <a:p>
            <a:pPr marL="0" indent="0">
              <a:buNone/>
            </a:pPr>
            <a:endParaRPr lang="en-US" dirty="0"/>
          </a:p>
          <a:p>
            <a:r>
              <a:rPr lang="en-US" dirty="0" smtClean="0"/>
              <a:t>Also demonstrated</a:t>
            </a:r>
          </a:p>
          <a:p>
            <a:pPr lvl="1"/>
            <a:r>
              <a:rPr lang="en-US" dirty="0" smtClean="0"/>
              <a:t>Reusing an existing web project for a new app for Office</a:t>
            </a:r>
          </a:p>
          <a:p>
            <a:pPr lvl="1"/>
            <a:r>
              <a:rPr lang="en-US" dirty="0" smtClean="0"/>
              <a:t>Integrating apps for Office with O365 services (Exchange, One Drive for Business)</a:t>
            </a:r>
          </a:p>
        </p:txBody>
      </p:sp>
    </p:spTree>
    <p:extLst>
      <p:ext uri="{BB962C8B-B14F-4D97-AF65-F5344CB8AC3E}">
        <p14:creationId xmlns:p14="http://schemas.microsoft.com/office/powerpoint/2010/main" val="35433282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Office Power Hour</a:t>
            </a:r>
            <a:br>
              <a:rPr lang="en-US" dirty="0"/>
            </a:br>
            <a:r>
              <a:rPr lang="en-US" sz="3000" dirty="0"/>
              <a:t>New developer APIs and features for Apps for Office </a:t>
            </a:r>
          </a:p>
        </p:txBody>
      </p:sp>
      <p:sp>
        <p:nvSpPr>
          <p:cNvPr id="5" name="Text Placeholder 4"/>
          <p:cNvSpPr>
            <a:spLocks noGrp="1"/>
          </p:cNvSpPr>
          <p:nvPr>
            <p:ph type="body" sz="quarter" idx="14"/>
          </p:nvPr>
        </p:nvSpPr>
        <p:spPr/>
        <p:txBody>
          <a:bodyPr/>
          <a:lstStyle/>
          <a:p>
            <a:r>
              <a:rPr lang="en-US" dirty="0"/>
              <a:t>Rolando Jimenez</a:t>
            </a:r>
          </a:p>
          <a:p>
            <a:r>
              <a:rPr lang="en-US" dirty="0"/>
              <a:t>Lead Program Manager</a:t>
            </a:r>
          </a:p>
          <a:p>
            <a:r>
              <a:rPr lang="en-US" dirty="0"/>
              <a:t>Microsoft</a:t>
            </a:r>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SPC351</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Enhancements</a:t>
            </a:r>
            <a:endParaRPr lang="en-US" dirty="0"/>
          </a:p>
        </p:txBody>
      </p:sp>
    </p:spTree>
    <p:extLst>
      <p:ext uri="{BB962C8B-B14F-4D97-AF65-F5344CB8AC3E}">
        <p14:creationId xmlns:p14="http://schemas.microsoft.com/office/powerpoint/2010/main" val="126811637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Enhancements</a:t>
            </a:r>
            <a:endParaRPr lang="en-US" dirty="0"/>
          </a:p>
        </p:txBody>
      </p:sp>
      <p:sp>
        <p:nvSpPr>
          <p:cNvPr id="7" name="Content Placeholder 6"/>
          <p:cNvSpPr>
            <a:spLocks noGrp="1"/>
          </p:cNvSpPr>
          <p:nvPr>
            <p:ph sz="quarter" idx="10"/>
          </p:nvPr>
        </p:nvSpPr>
        <p:spPr>
          <a:xfrm>
            <a:off x="461327" y="1581332"/>
            <a:ext cx="11517948" cy="4395049"/>
          </a:xfrm>
        </p:spPr>
        <p:txBody>
          <a:bodyPr/>
          <a:lstStyle/>
          <a:p>
            <a:r>
              <a:rPr lang="en-US" dirty="0" smtClean="0"/>
              <a:t>Store</a:t>
            </a:r>
          </a:p>
          <a:p>
            <a:pPr lvl="1"/>
            <a:r>
              <a:rPr lang="en-US" dirty="0" smtClean="0"/>
              <a:t>Anonymous app activation and acquisition</a:t>
            </a:r>
          </a:p>
          <a:p>
            <a:pPr lvl="1"/>
            <a:r>
              <a:rPr lang="en-US" dirty="0" smtClean="0"/>
              <a:t>Paid subscription licensing</a:t>
            </a:r>
          </a:p>
          <a:p>
            <a:r>
              <a:rPr lang="en-US" dirty="0" smtClean="0"/>
              <a:t>UX</a:t>
            </a:r>
          </a:p>
          <a:p>
            <a:pPr lvl="1"/>
            <a:r>
              <a:rPr lang="en-US" dirty="0" smtClean="0"/>
              <a:t>Better discoverability and activation </a:t>
            </a:r>
          </a:p>
          <a:p>
            <a:r>
              <a:rPr lang="en-US" dirty="0" smtClean="0"/>
              <a:t>Compatibility</a:t>
            </a:r>
          </a:p>
          <a:p>
            <a:pPr lvl="1"/>
            <a:r>
              <a:rPr lang="en-US" dirty="0" smtClean="0"/>
              <a:t>New requirements-based model for activation</a:t>
            </a:r>
            <a:endParaRPr lang="en-US" dirty="0"/>
          </a:p>
          <a:p>
            <a:pPr marL="0" indent="0">
              <a:buNone/>
            </a:pPr>
            <a:endParaRPr lang="en-US" dirty="0" smtClean="0"/>
          </a:p>
        </p:txBody>
      </p:sp>
    </p:spTree>
    <p:extLst>
      <p:ext uri="{BB962C8B-B14F-4D97-AF65-F5344CB8AC3E}">
        <p14:creationId xmlns:p14="http://schemas.microsoft.com/office/powerpoint/2010/main" val="32842234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539978"/>
          </a:xfrm>
        </p:spPr>
        <p:txBody>
          <a:bodyPr/>
          <a:lstStyle/>
          <a:p>
            <a:r>
              <a:rPr lang="en-US" dirty="0"/>
              <a:t>Apps for Office </a:t>
            </a:r>
            <a:r>
              <a:rPr lang="en-US" dirty="0" smtClean="0"/>
              <a:t>are the means for enabling contextual </a:t>
            </a:r>
            <a:r>
              <a:rPr lang="en-US" dirty="0"/>
              <a:t>experiences </a:t>
            </a:r>
            <a:r>
              <a:rPr lang="en-US" dirty="0" smtClean="0"/>
              <a:t>in the new O365 app model</a:t>
            </a:r>
            <a:endParaRPr lang="en-US" dirty="0"/>
          </a:p>
          <a:p>
            <a:r>
              <a:rPr lang="en-US" dirty="0" smtClean="0"/>
              <a:t>Office </a:t>
            </a:r>
            <a:r>
              <a:rPr lang="en-US" dirty="0"/>
              <a:t>2013 SP1 </a:t>
            </a:r>
            <a:r>
              <a:rPr lang="en-US" dirty="0" smtClean="0"/>
              <a:t>brings big improvements to apps for Office</a:t>
            </a:r>
            <a:endParaRPr lang="en-US" dirty="0"/>
          </a:p>
          <a:p>
            <a:r>
              <a:rPr lang="en-US" dirty="0" smtClean="0"/>
              <a:t>Custom solutions are more valuable when they integrate across multiple O365 services and endpoints</a:t>
            </a:r>
          </a:p>
          <a:p>
            <a:r>
              <a:rPr lang="en-US" dirty="0" smtClean="0"/>
              <a:t>You can leverage existing investments when building apps for Office</a:t>
            </a:r>
            <a:endParaRPr lang="en-US" dirty="0"/>
          </a:p>
        </p:txBody>
      </p:sp>
      <p:sp>
        <p:nvSpPr>
          <p:cNvPr id="3" name="Title 2"/>
          <p:cNvSpPr>
            <a:spLocks noGrp="1"/>
          </p:cNvSpPr>
          <p:nvPr>
            <p:ph type="title"/>
          </p:nvPr>
        </p:nvSpPr>
        <p:spPr/>
        <p:txBody>
          <a:bodyPr/>
          <a:lstStyle/>
          <a:p>
            <a:r>
              <a:rPr lang="en-US" dirty="0" smtClean="0"/>
              <a:t>Takeaways</a:t>
            </a:r>
            <a:endParaRPr lang="en-US" dirty="0"/>
          </a:p>
        </p:txBody>
      </p:sp>
    </p:spTree>
    <p:extLst>
      <p:ext uri="{BB962C8B-B14F-4D97-AF65-F5344CB8AC3E}">
        <p14:creationId xmlns:p14="http://schemas.microsoft.com/office/powerpoint/2010/main" val="240685183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solidFill>
                  <a:srgbClr val="FFFFFF"/>
                </a:solidFill>
                <a:cs typeface="Segoe UI" panose="020B0502040204020203" pitchFamily="34" charset="0"/>
              </a:rPr>
              <a:t>StackOverflow</a:t>
            </a:r>
            <a:endParaRPr lang="en-US" sz="2040" dirty="0">
              <a:solidFill>
                <a:srgbClr val="FFFFFF"/>
              </a:solidFill>
              <a:cs typeface="Segoe UI" panose="020B0502040204020203" pitchFamily="34" charset="0"/>
            </a:endParaRPr>
          </a:p>
          <a:p>
            <a:pPr lvl="1" defTabSz="577881"/>
            <a:r>
              <a:rPr lang="en-US" sz="2040" dirty="0">
                <a:solidFill>
                  <a:srgbClr val="FFFFFF"/>
                </a:solidFill>
                <a:cs typeface="Segoe UI" panose="020B0502040204020203" pitchFamily="34" charset="0"/>
              </a:rPr>
              <a:t>		</a:t>
            </a:r>
            <a:r>
              <a:rPr lang="en-US" sz="2040" dirty="0">
                <a:solidFill>
                  <a:srgbClr val="FFFFFF"/>
                </a:solidFill>
                <a:cs typeface="Segoe UI" panose="020B0502040204020203" pitchFamily="34" charset="0"/>
                <a:hlinkClick r:id="rId10"/>
              </a:rPr>
              <a:t>[Office]</a:t>
            </a:r>
            <a:r>
              <a:rPr lang="en-US" sz="2040" dirty="0">
                <a:solidFill>
                  <a:srgbClr val="FFFFFF"/>
                </a:solidFill>
                <a:cs typeface="Segoe UI" panose="020B0502040204020203" pitchFamily="34" charset="0"/>
              </a:rPr>
              <a:t> and </a:t>
            </a:r>
            <a:r>
              <a:rPr lang="en-US" sz="2040" dirty="0">
                <a:solidFill>
                  <a:srgbClr val="FFFFFF"/>
                </a:solidFill>
                <a:cs typeface="Segoe UI" panose="020B0502040204020203" pitchFamily="34" charset="0"/>
                <a:hlinkClick r:id="rId11"/>
              </a:rPr>
              <a:t>[SharePoint]</a:t>
            </a:r>
            <a:endParaRPr lang="en-US" sz="2040" dirty="0">
              <a:solidFill>
                <a:srgbClr val="FFFFFF"/>
              </a:soli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a:solidFill>
                  <a:srgbClr val="99CA53"/>
                </a:solidFill>
                <a:latin typeface="Segoe UI Light" panose="020B0502040204020203" pitchFamily="34" charset="0"/>
                <a:cs typeface="Segoe UI Light" panose="020B0502040204020203" pitchFamily="34" charset="0"/>
              </a:rPr>
              <a:t>Build </a:t>
            </a:r>
            <a:r>
              <a:rPr lang="en-US" sz="3999">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solidFill>
                  <a:srgbClr val="FFFFFF"/>
                </a:solidFill>
                <a:cs typeface="Segoe UI" panose="020B0502040204020203" pitchFamily="34" charset="0"/>
              </a:rPr>
              <a:t>and </a:t>
            </a:r>
            <a:r>
              <a:rPr lang="en-US" sz="2040" dirty="0">
                <a:solidFill>
                  <a:srgbClr val="FFFFFF"/>
                </a:solidFill>
                <a:cs typeface="Segoe UI" panose="020B0502040204020203" pitchFamily="34" charset="0"/>
                <a:hlinkClick r:id="rId13"/>
              </a:rPr>
              <a:t>Office 365 API Tools for Visual Studio 2013</a:t>
            </a:r>
            <a:endParaRPr lang="en-US" sz="2040" dirty="0">
              <a:solidFill>
                <a:srgbClr val="FFFFFF"/>
              </a:solidFill>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3500196397"/>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Related Sessions</a:t>
            </a:r>
            <a:endParaRPr lang="en-US" dirty="0"/>
          </a:p>
        </p:txBody>
      </p:sp>
      <p:graphicFrame>
        <p:nvGraphicFramePr>
          <p:cNvPr id="6" name="Table 5"/>
          <p:cNvGraphicFramePr>
            <a:graphicFrameLocks noGrp="1"/>
          </p:cNvGraphicFramePr>
          <p:nvPr>
            <p:extLst/>
          </p:nvPr>
        </p:nvGraphicFramePr>
        <p:xfrm>
          <a:off x="274639" y="1439862"/>
          <a:ext cx="11889564" cy="5141268"/>
        </p:xfrm>
        <a:graphic>
          <a:graphicData uri="http://schemas.openxmlformats.org/drawingml/2006/table">
            <a:tbl>
              <a:tblPr firstRow="1" bandRow="1">
                <a:tableStyleId>{5C22544A-7EE6-4342-B048-85BDC9FD1C3A}</a:tableStyleId>
              </a:tblPr>
              <a:tblGrid>
                <a:gridCol w="8610598"/>
                <a:gridCol w="1295400"/>
                <a:gridCol w="1983566"/>
              </a:tblGrid>
              <a:tr h="536056">
                <a:tc>
                  <a:txBody>
                    <a:bodyPr/>
                    <a:lstStyle/>
                    <a:p>
                      <a:pPr defTabSz="932472" fontAlgn="base">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rPr>
                        <a:t>Title</a:t>
                      </a:r>
                    </a:p>
                  </a:txBody>
                  <a:tcPr marL="182880" marR="182880" marT="91440" marB="91440" anchor="ctr">
                    <a:lnL w="9525" cap="flat" cmpd="sng" algn="ctr">
                      <a:no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9D70A"/>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rPr>
                        <a:t>Code</a:t>
                      </a:r>
                      <a:endParaRPr lang="en-US" sz="2800" b="1" kern="1200" dirty="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9D70A"/>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rPr>
                        <a:t>When</a:t>
                      </a:r>
                      <a:endParaRPr lang="en-US" sz="2800" b="1" kern="1200" dirty="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9D70A"/>
                    </a:solidFill>
                  </a:tcPr>
                </a:tc>
              </a:tr>
              <a:tr h="432303">
                <a:tc>
                  <a:txBody>
                    <a:bodyPr/>
                    <a:lstStyle/>
                    <a:p>
                      <a:r>
                        <a:rPr lang="en-US" sz="2400" dirty="0" smtClean="0"/>
                        <a:t>Get started developing Apps for Office &amp; SharePoint 2013</a:t>
                      </a: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r>
                        <a:rPr lang="en-US" sz="2000" dirty="0" smtClean="0"/>
                        <a:t>SPC283 </a:t>
                      </a:r>
                      <a:endParaRPr lang="en-US" sz="2000" b="1" dirty="0">
                        <a:latin typeface="+mn-lt"/>
                      </a:endParaRP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dirty="0" smtClean="0"/>
                        <a:t>Mon 2:00PM</a:t>
                      </a:r>
                      <a:endParaRPr lang="en-US" sz="2000" b="1" dirty="0" smtClean="0">
                        <a:latin typeface="+mn-lt"/>
                      </a:endParaRP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r>
              <a:tr h="634045">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400" dirty="0" smtClean="0"/>
                        <a:t>Deep dive into Mail Compose Apps APIs</a:t>
                      </a: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dirty="0" smtClean="0"/>
                        <a:t>SPC391</a:t>
                      </a:r>
                      <a:endParaRPr lang="en-US" sz="2000" b="1" dirty="0" smtClean="0">
                        <a:latin typeface="+mn-lt"/>
                      </a:endParaRP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r>
                        <a:rPr lang="en-US" sz="2000" dirty="0" smtClean="0"/>
                        <a:t>Tue 3:15PM</a:t>
                      </a:r>
                      <a:endParaRPr lang="en-US" sz="2000" b="1" dirty="0"/>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r>
              <a:tr h="634045">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400" dirty="0" smtClean="0"/>
                        <a:t>Achieving better business productivity through Apps for Office</a:t>
                      </a: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dirty="0" smtClean="0"/>
                        <a:t>SPC294</a:t>
                      </a:r>
                      <a:endParaRPr lang="en-US" sz="2000" b="1" dirty="0" smtClean="0">
                        <a:latin typeface="+mn-lt"/>
                      </a:endParaRP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r>
                        <a:rPr lang="en-US" sz="2000" dirty="0" smtClean="0"/>
                        <a:t>Tue 9:00AM</a:t>
                      </a:r>
                      <a:endParaRPr lang="en-US" sz="2000" b="1" dirty="0"/>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r>
              <a:tr h="634045">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OneDrive for Business extensibility: building great apps and solutions </a:t>
                      </a: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dirty="0" smtClean="0">
                          <a:latin typeface="+mn-lt"/>
                        </a:rPr>
                        <a:t>SPC347</a:t>
                      </a: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r>
                        <a:rPr lang="en-US" sz="2000" b="0" dirty="0" smtClean="0"/>
                        <a:t>Tue 10:45AM</a:t>
                      </a:r>
                      <a:endParaRPr lang="en-US" sz="2000" b="0" dirty="0"/>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r>
              <a:tr h="634045">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400" dirty="0" smtClean="0"/>
                        <a:t>Creating Cloud Hosted Line Of Business Applications with Apps for Office, O365, Azure, and WP8</a:t>
                      </a:r>
                      <a:endParaRPr lang="en-US" sz="2400" b="1" i="1" u="none" kern="1200" dirty="0" smtClean="0">
                        <a:solidFill>
                          <a:srgbClr val="B4009E"/>
                        </a:solidFill>
                        <a:latin typeface="+mn-lt"/>
                        <a:ea typeface="+mn-ea"/>
                        <a:cs typeface="+mn-cs"/>
                      </a:endParaRP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dirty="0" smtClean="0"/>
                        <a:t>SPC361</a:t>
                      </a:r>
                      <a:endParaRPr lang="en-US" sz="2000" b="1" dirty="0" smtClean="0">
                        <a:latin typeface="+mn-lt"/>
                      </a:endParaRP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r>
                        <a:rPr lang="en-US" sz="2000" dirty="0" smtClean="0"/>
                        <a:t>Wed 10:45AM</a:t>
                      </a:r>
                      <a:endParaRPr lang="en-US" sz="2000" b="1" dirty="0"/>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r>
              <a:tr h="648455">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400" dirty="0" smtClean="0"/>
                        <a:t>Rich extensions to SharePoint Apps using Microsoft Access</a:t>
                      </a: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dirty="0" smtClean="0"/>
                        <a:t>SPC335</a:t>
                      </a:r>
                      <a:endParaRPr lang="en-US" sz="2000" b="1" dirty="0" smtClean="0">
                        <a:latin typeface="+mn-lt"/>
                      </a:endParaRPr>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p>
                      <a:r>
                        <a:rPr lang="en-US" sz="2000" dirty="0" smtClean="0"/>
                        <a:t>Wed 5:00PM</a:t>
                      </a:r>
                      <a:endParaRPr lang="en-US" sz="2000" b="1" dirty="0"/>
                    </a:p>
                  </a:txBody>
                  <a:tcPr marL="182880" marR="182880" marT="91440" marB="9144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r>
            </a:tbl>
          </a:graphicData>
        </a:graphic>
      </p:graphicFrame>
    </p:spTree>
    <p:extLst>
      <p:ext uri="{BB962C8B-B14F-4D97-AF65-F5344CB8AC3E}">
        <p14:creationId xmlns:p14="http://schemas.microsoft.com/office/powerpoint/2010/main" val="151403698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708595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028207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16500" y="44157"/>
            <a:ext cx="11030508" cy="836226"/>
          </a:xfrm>
          <a:prstGeom prst="rect">
            <a:avLst/>
          </a:prstGeom>
          <a:noFill/>
        </p:spPr>
        <p:txBody>
          <a:bodyPr wrap="square" rtlCol="0">
            <a:spAutoFit/>
          </a:bodyPr>
          <a:lstStyle/>
          <a:p>
            <a:r>
              <a:rPr lang="en-US" sz="4728" dirty="0">
                <a:solidFill>
                  <a:srgbClr val="FFFFFF"/>
                </a:solidFill>
                <a:latin typeface="Segoe Light"/>
                <a:cs typeface="Segoe Light"/>
              </a:rPr>
              <a:t>Vision: Modernizing the Office Platform</a:t>
            </a:r>
          </a:p>
        </p:txBody>
      </p:sp>
      <p:sp>
        <p:nvSpPr>
          <p:cNvPr id="2" name="Title 1"/>
          <p:cNvSpPr>
            <a:spLocks noGrp="1"/>
          </p:cNvSpPr>
          <p:nvPr>
            <p:ph type="title"/>
          </p:nvPr>
        </p:nvSpPr>
        <p:spPr/>
        <p:txBody>
          <a:bodyPr/>
          <a:lstStyle/>
          <a:p>
            <a:r>
              <a:rPr lang="en-US" dirty="0" smtClean="0"/>
              <a:t>Office 365 Platform</a:t>
            </a:r>
            <a:endParaRPr lang="en-US" dirty="0"/>
          </a:p>
        </p:txBody>
      </p:sp>
      <p:grpSp>
        <p:nvGrpSpPr>
          <p:cNvPr id="12" name="Group 11"/>
          <p:cNvGrpSpPr/>
          <p:nvPr/>
        </p:nvGrpSpPr>
        <p:grpSpPr>
          <a:xfrm>
            <a:off x="271967" y="1196501"/>
            <a:ext cx="11889871" cy="2841709"/>
            <a:chOff x="149729" y="1019393"/>
            <a:chExt cx="11889871" cy="2916363"/>
          </a:xfrm>
        </p:grpSpPr>
        <p:sp>
          <p:nvSpPr>
            <p:cNvPr id="13" name="Rectangle 1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auto">
            <a:xfrm>
              <a:off x="149729" y="1019395"/>
              <a:ext cx="5058379" cy="75806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defTabSz="914099" fontAlgn="base">
                <a:lnSpc>
                  <a:spcPct val="90000"/>
                </a:lnSpc>
                <a:spcBef>
                  <a:spcPct val="0"/>
                </a:spcBef>
                <a:spcAft>
                  <a:spcPct val="0"/>
                </a:spcAft>
                <a:defRPr/>
              </a:pPr>
              <a:r>
                <a:rPr lang="en-US" sz="3200" spc="-50" dirty="0" smtClean="0">
                  <a:gradFill>
                    <a:gsLst>
                      <a:gs pos="85430">
                        <a:srgbClr val="FFFFFF"/>
                      </a:gs>
                      <a:gs pos="44000">
                        <a:srgbClr val="FFFFFF"/>
                      </a:gs>
                    </a:gsLst>
                    <a:lin ang="5400000" scaled="0"/>
                  </a:gradFill>
                  <a:latin typeface="Segoe UI Light"/>
                </a:rPr>
                <a:t>Contextual Apps</a:t>
              </a:r>
              <a:endParaRPr lang="en-US" sz="3200" spc="-50" dirty="0">
                <a:gradFill>
                  <a:gsLst>
                    <a:gs pos="85430">
                      <a:srgbClr val="FFFFFF"/>
                    </a:gs>
                    <a:gs pos="44000">
                      <a:srgbClr val="FFFFFF"/>
                    </a:gs>
                  </a:gsLst>
                  <a:lin ang="5400000" scaled="0"/>
                </a:gradFill>
                <a:latin typeface="Segoe UI Light"/>
              </a:endParaRPr>
            </a:p>
          </p:txBody>
        </p:sp>
      </p:grpSp>
      <p:sp>
        <p:nvSpPr>
          <p:cNvPr id="15" name="Rectangle 14"/>
          <p:cNvSpPr/>
          <p:nvPr/>
        </p:nvSpPr>
        <p:spPr bwMode="auto">
          <a:xfrm>
            <a:off x="271968" y="4015402"/>
            <a:ext cx="11889870" cy="275359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288608" y="3949021"/>
            <a:ext cx="5463893" cy="738664"/>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defTabSz="914099" fontAlgn="base">
              <a:lnSpc>
                <a:spcPct val="90000"/>
              </a:lnSpc>
              <a:spcBef>
                <a:spcPct val="0"/>
              </a:spcBef>
              <a:spcAft>
                <a:spcPct val="0"/>
              </a:spcAft>
              <a:defRPr/>
            </a:pPr>
            <a:r>
              <a:rPr lang="en-US" sz="3200" spc="-50" dirty="0" smtClean="0">
                <a:gradFill>
                  <a:gsLst>
                    <a:gs pos="85430">
                      <a:srgbClr val="FFFFFF"/>
                    </a:gs>
                    <a:gs pos="44000">
                      <a:srgbClr val="FFFFFF"/>
                    </a:gs>
                  </a:gsLst>
                  <a:lin ang="5400000" scaled="0"/>
                </a:gradFill>
                <a:latin typeface="Segoe UI Light"/>
              </a:rPr>
              <a:t>Robust O365 API’s</a:t>
            </a:r>
            <a:endParaRPr lang="en-US" sz="3200" spc="-50" dirty="0">
              <a:gradFill>
                <a:gsLst>
                  <a:gs pos="85430">
                    <a:srgbClr val="FFFFFF"/>
                  </a:gs>
                  <a:gs pos="44000">
                    <a:srgbClr val="FFFFFF"/>
                  </a:gs>
                </a:gsLst>
                <a:lin ang="5400000" scaled="0"/>
              </a:gradFill>
              <a:latin typeface="Segoe UI Light"/>
            </a:endParaRPr>
          </a:p>
        </p:txBody>
      </p:sp>
      <p:sp>
        <p:nvSpPr>
          <p:cNvPr id="17" name="Rectangle 16"/>
          <p:cNvSpPr/>
          <p:nvPr/>
        </p:nvSpPr>
        <p:spPr bwMode="auto">
          <a:xfrm>
            <a:off x="8621197" y="3949021"/>
            <a:ext cx="2816741" cy="738664"/>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defTabSz="914099" fontAlgn="base">
              <a:lnSpc>
                <a:spcPct val="90000"/>
              </a:lnSpc>
              <a:spcBef>
                <a:spcPct val="0"/>
              </a:spcBef>
              <a:spcAft>
                <a:spcPct val="0"/>
              </a:spcAft>
              <a:defRPr/>
            </a:pPr>
            <a:r>
              <a:rPr lang="en-US" sz="3200" spc="-50" dirty="0" smtClean="0">
                <a:solidFill>
                  <a:srgbClr val="FFFFFF"/>
                </a:solidFill>
                <a:latin typeface="Segoe UI Light"/>
              </a:rPr>
              <a:t>Flexible Tools</a:t>
            </a:r>
            <a:endParaRPr lang="en-US" sz="3200" spc="-50" dirty="0">
              <a:solidFill>
                <a:srgbClr val="FFFFFF"/>
              </a:solidFill>
              <a:latin typeface="Segoe UI Light"/>
            </a:endParaRPr>
          </a:p>
        </p:txBody>
      </p:sp>
      <p:sp>
        <p:nvSpPr>
          <p:cNvPr id="18" name="Rectangle 17"/>
          <p:cNvSpPr/>
          <p:nvPr/>
        </p:nvSpPr>
        <p:spPr bwMode="auto">
          <a:xfrm>
            <a:off x="8853151" y="4866456"/>
            <a:ext cx="2337580" cy="1277596"/>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Freeform 44"/>
          <p:cNvSpPr>
            <a:spLocks noEditPoints="1"/>
          </p:cNvSpPr>
          <p:nvPr/>
        </p:nvSpPr>
        <p:spPr bwMode="auto">
          <a:xfrm>
            <a:off x="8791335" y="4788187"/>
            <a:ext cx="2486349" cy="1668996"/>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0" name="Freeform 21"/>
          <p:cNvSpPr>
            <a:spLocks noEditPoints="1"/>
          </p:cNvSpPr>
          <p:nvPr/>
        </p:nvSpPr>
        <p:spPr bwMode="auto">
          <a:xfrm>
            <a:off x="9049797" y="4968285"/>
            <a:ext cx="1967064" cy="292211"/>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1" name="Freeform 10"/>
          <p:cNvSpPr>
            <a:spLocks noEditPoints="1"/>
          </p:cNvSpPr>
          <p:nvPr/>
        </p:nvSpPr>
        <p:spPr bwMode="auto">
          <a:xfrm>
            <a:off x="10171309" y="5347902"/>
            <a:ext cx="653485" cy="653485"/>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nvGrpSpPr>
          <p:cNvPr id="22" name="Group 21"/>
          <p:cNvGrpSpPr/>
          <p:nvPr/>
        </p:nvGrpSpPr>
        <p:grpSpPr>
          <a:xfrm>
            <a:off x="9192976" y="5361551"/>
            <a:ext cx="461639" cy="650993"/>
            <a:chOff x="10662147" y="6848694"/>
            <a:chExt cx="615459" cy="867907"/>
          </a:xfrm>
        </p:grpSpPr>
        <p:sp>
          <p:nvSpPr>
            <p:cNvPr id="23"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2"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graphicFrame>
        <p:nvGraphicFramePr>
          <p:cNvPr id="33" name="Table 32"/>
          <p:cNvGraphicFramePr>
            <a:graphicFrameLocks noGrp="1"/>
          </p:cNvGraphicFramePr>
          <p:nvPr>
            <p:extLst/>
          </p:nvPr>
        </p:nvGraphicFramePr>
        <p:xfrm>
          <a:off x="464887" y="4671293"/>
          <a:ext cx="5584018" cy="1840009"/>
        </p:xfrm>
        <a:graphic>
          <a:graphicData uri="http://schemas.openxmlformats.org/drawingml/2006/table">
            <a:tbl>
              <a:tblPr firstRow="1" bandRow="1">
                <a:tableStyleId>{5C22544A-7EE6-4342-B048-85BDC9FD1C3A}</a:tableStyleId>
              </a:tblPr>
              <a:tblGrid>
                <a:gridCol w="2953263"/>
                <a:gridCol w="2630755"/>
              </a:tblGrid>
              <a:tr h="607709">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1615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1615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34" name="Group 740"/>
          <p:cNvGrpSpPr>
            <a:grpSpLocks noChangeAspect="1"/>
          </p:cNvGrpSpPr>
          <p:nvPr/>
        </p:nvGrpSpPr>
        <p:grpSpPr bwMode="auto">
          <a:xfrm>
            <a:off x="5389697" y="4769051"/>
            <a:ext cx="485092" cy="416106"/>
            <a:chOff x="7349" y="-2816"/>
            <a:chExt cx="661" cy="567"/>
          </a:xfrm>
          <a:solidFill>
            <a:schemeClr val="tx2"/>
          </a:solidFill>
        </p:grpSpPr>
        <p:sp>
          <p:nvSpPr>
            <p:cNvPr id="35"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505050">
                    <a:lumMod val="65000"/>
                    <a:lumOff val="35000"/>
                  </a:srgbClr>
                </a:solidFill>
              </a:endParaRPr>
            </a:p>
          </p:txBody>
        </p:sp>
        <p:sp>
          <p:nvSpPr>
            <p:cNvPr id="36"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505050">
                    <a:lumMod val="65000"/>
                    <a:lumOff val="35000"/>
                  </a:srgbClr>
                </a:solidFill>
              </a:endParaRPr>
            </a:p>
          </p:txBody>
        </p:sp>
        <p:sp>
          <p:nvSpPr>
            <p:cNvPr id="37"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505050">
                    <a:lumMod val="65000"/>
                    <a:lumOff val="35000"/>
                  </a:srgbClr>
                </a:solidFill>
              </a:endParaRPr>
            </a:p>
          </p:txBody>
        </p:sp>
        <p:sp>
          <p:nvSpPr>
            <p:cNvPr id="38"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505050">
                    <a:lumMod val="65000"/>
                    <a:lumOff val="35000"/>
                  </a:srgbClr>
                </a:solidFill>
              </a:endParaRPr>
            </a:p>
          </p:txBody>
        </p:sp>
        <p:sp>
          <p:nvSpPr>
            <p:cNvPr id="39"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505050">
                    <a:lumMod val="65000"/>
                    <a:lumOff val="35000"/>
                  </a:srgbClr>
                </a:solidFill>
              </a:endParaRPr>
            </a:p>
          </p:txBody>
        </p:sp>
        <p:sp>
          <p:nvSpPr>
            <p:cNvPr id="40"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505050">
                    <a:lumMod val="65000"/>
                    <a:lumOff val="35000"/>
                  </a:srgbClr>
                </a:solidFill>
              </a:endParaRPr>
            </a:p>
          </p:txBody>
        </p:sp>
      </p:grpSp>
      <p:pic>
        <p:nvPicPr>
          <p:cNvPr id="41" name="Picture 40"/>
          <p:cNvPicPr>
            <a:picLocks noChangeAspect="1"/>
          </p:cNvPicPr>
          <p:nvPr/>
        </p:nvPicPr>
        <p:blipFill rotWithShape="1">
          <a:blip r:embed="rId2" cstate="print">
            <a:extLst>
              <a:ext uri="{28A0092B-C50C-407E-A947-70E740481C1C}">
                <a14:useLocalDpi xmlns:a14="http://schemas.microsoft.com/office/drawing/2010/main" val="0"/>
              </a:ext>
            </a:extLst>
          </a:blip>
          <a:srcRect r="58971"/>
          <a:stretch/>
        </p:blipFill>
        <p:spPr>
          <a:xfrm>
            <a:off x="2899678" y="5376180"/>
            <a:ext cx="476764" cy="391250"/>
          </a:xfrm>
          <a:prstGeom prst="rect">
            <a:avLst/>
          </a:prstGeom>
        </p:spPr>
      </p:pic>
      <p:sp>
        <p:nvSpPr>
          <p:cNvPr id="42" name="Freeform 26"/>
          <p:cNvSpPr>
            <a:spLocks/>
          </p:cNvSpPr>
          <p:nvPr/>
        </p:nvSpPr>
        <p:spPr bwMode="auto">
          <a:xfrm>
            <a:off x="5466170" y="5437575"/>
            <a:ext cx="372637" cy="329855"/>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rgbClr val="505050">
                  <a:lumMod val="65000"/>
                  <a:lumOff val="35000"/>
                </a:srgbClr>
              </a:solidFill>
            </a:endParaRPr>
          </a:p>
        </p:txBody>
      </p:sp>
      <p:grpSp>
        <p:nvGrpSpPr>
          <p:cNvPr id="43" name="Group 42"/>
          <p:cNvGrpSpPr/>
          <p:nvPr/>
        </p:nvGrpSpPr>
        <p:grpSpPr>
          <a:xfrm>
            <a:off x="2052638" y="4694370"/>
            <a:ext cx="1323956" cy="566126"/>
            <a:chOff x="1418382" y="4580558"/>
            <a:chExt cx="1069222" cy="457201"/>
          </a:xfrm>
        </p:grpSpPr>
        <p:pic>
          <p:nvPicPr>
            <p:cNvPr id="44" name="Picture 43"/>
            <p:cNvPicPr>
              <a:picLocks noChangeAspect="1"/>
            </p:cNvPicPr>
            <p:nvPr/>
          </p:nvPicPr>
          <p:blipFill rotWithShape="1">
            <a:blip r:embed="rId3"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45" name="Picture 44"/>
            <p:cNvPicPr>
              <a:picLocks noChangeAspect="1"/>
            </p:cNvPicPr>
            <p:nvPr/>
          </p:nvPicPr>
          <p:blipFill rotWithShape="1">
            <a:blip r:embed="rId4"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46" name="Group 45"/>
            <p:cNvGrpSpPr/>
            <p:nvPr/>
          </p:nvGrpSpPr>
          <p:grpSpPr>
            <a:xfrm>
              <a:off x="1418382" y="4653487"/>
              <a:ext cx="309846" cy="312564"/>
              <a:chOff x="1373143" y="5257773"/>
              <a:chExt cx="309846" cy="312564"/>
            </a:xfrm>
          </p:grpSpPr>
          <p:sp>
            <p:nvSpPr>
              <p:cNvPr id="47" name="Rectangle 46"/>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8" name="Rectangle 47"/>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9"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grpSp>
      </p:grpSp>
      <p:sp>
        <p:nvSpPr>
          <p:cNvPr id="50" name="Freeform 91"/>
          <p:cNvSpPr>
            <a:spLocks noChangeAspect="1" noEditPoints="1"/>
          </p:cNvSpPr>
          <p:nvPr/>
        </p:nvSpPr>
        <p:spPr bwMode="auto">
          <a:xfrm>
            <a:off x="2891194" y="6001387"/>
            <a:ext cx="393760" cy="405119"/>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pic>
        <p:nvPicPr>
          <p:cNvPr id="51" name="Picture 5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2309" y="1910726"/>
            <a:ext cx="3716212" cy="2061781"/>
          </a:xfrm>
          <a:prstGeom prst="rect">
            <a:avLst/>
          </a:prstGeom>
        </p:spPr>
      </p:pic>
      <p:sp>
        <p:nvSpPr>
          <p:cNvPr id="52" name="Rectangle 51"/>
          <p:cNvSpPr/>
          <p:nvPr/>
        </p:nvSpPr>
        <p:spPr bwMode="auto">
          <a:xfrm>
            <a:off x="1874736" y="2440883"/>
            <a:ext cx="2324100" cy="886024"/>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53" name="Group 52"/>
          <p:cNvGrpSpPr/>
          <p:nvPr/>
        </p:nvGrpSpPr>
        <p:grpSpPr>
          <a:xfrm>
            <a:off x="8483528" y="1756157"/>
            <a:ext cx="2707203" cy="2066829"/>
            <a:chOff x="8334245" y="1579049"/>
            <a:chExt cx="2871917" cy="2192581"/>
          </a:xfrm>
        </p:grpSpPr>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6" name="Picture 55"/>
          <p:cNvPicPr>
            <a:picLocks noChangeAspect="1"/>
          </p:cNvPicPr>
          <p:nvPr/>
        </p:nvPicPr>
        <p:blipFill rotWithShape="1">
          <a:blip r:embed="rId8" cstate="print">
            <a:extLst>
              <a:ext uri="{28A0092B-C50C-407E-A947-70E740481C1C}">
                <a14:useLocalDpi xmlns:a14="http://schemas.microsoft.com/office/drawing/2010/main" val="0"/>
              </a:ext>
            </a:extLst>
          </a:blip>
          <a:srcRect l="630" t="1" b="1024"/>
          <a:stretch/>
        </p:blipFill>
        <p:spPr>
          <a:xfrm>
            <a:off x="4453732" y="1910726"/>
            <a:ext cx="3397239" cy="2040663"/>
          </a:xfrm>
          <a:prstGeom prst="rect">
            <a:avLst/>
          </a:prstGeom>
        </p:spPr>
      </p:pic>
      <p:sp>
        <p:nvSpPr>
          <p:cNvPr id="57" name="Rectangle 56"/>
          <p:cNvSpPr/>
          <p:nvPr/>
        </p:nvSpPr>
        <p:spPr bwMode="auto">
          <a:xfrm>
            <a:off x="7097712" y="2326583"/>
            <a:ext cx="720725" cy="1546225"/>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7974327" y="1196500"/>
            <a:ext cx="4187512" cy="5572493"/>
          </a:xfrm>
          <a:prstGeom prst="rect">
            <a:avLst/>
          </a:prstGeom>
          <a:solidFill>
            <a:srgbClr val="002060">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8" name="Rectangle 57"/>
          <p:cNvSpPr/>
          <p:nvPr/>
        </p:nvSpPr>
        <p:spPr bwMode="auto">
          <a:xfrm>
            <a:off x="288608" y="4102223"/>
            <a:ext cx="7685718" cy="2672837"/>
          </a:xfrm>
          <a:prstGeom prst="rect">
            <a:avLst/>
          </a:prstGeom>
          <a:solidFill>
            <a:srgbClr val="002060">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9403561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092881"/>
          </a:xfrm>
        </p:spPr>
        <p:txBody>
          <a:bodyPr/>
          <a:lstStyle/>
          <a:p>
            <a:r>
              <a:rPr lang="en-US" dirty="0" smtClean="0"/>
              <a:t>An Apps for Office Update</a:t>
            </a:r>
          </a:p>
          <a:p>
            <a:r>
              <a:rPr lang="en-US" dirty="0" smtClean="0"/>
              <a:t>What’s new in Office 2013 SP1</a:t>
            </a:r>
          </a:p>
          <a:p>
            <a:r>
              <a:rPr lang="en-US" dirty="0" smtClean="0"/>
              <a:t>Takeaways &amp; Call to Action</a:t>
            </a:r>
            <a:endParaRPr lang="en-US" dirty="0"/>
          </a:p>
        </p:txBody>
      </p:sp>
      <p:sp>
        <p:nvSpPr>
          <p:cNvPr id="3" name="Title 2"/>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129480144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Apps for Office</a:t>
            </a:r>
            <a:endParaRPr lang="en-US" i="1" dirty="0"/>
          </a:p>
        </p:txBody>
      </p:sp>
      <p:sp>
        <p:nvSpPr>
          <p:cNvPr id="3" name="TextBox 2"/>
          <p:cNvSpPr txBox="1"/>
          <p:nvPr/>
        </p:nvSpPr>
        <p:spPr>
          <a:xfrm>
            <a:off x="3246437" y="3532905"/>
            <a:ext cx="4359207" cy="849463"/>
          </a:xfrm>
          <a:prstGeom prst="rect">
            <a:avLst/>
          </a:prstGeom>
          <a:noFill/>
        </p:spPr>
        <p:txBody>
          <a:bodyPr wrap="none" lIns="182880" tIns="146304" rIns="182880" bIns="146304" rtlCol="0">
            <a:spAutoFit/>
          </a:bodyPr>
          <a:lstStyle/>
          <a:p>
            <a:pPr>
              <a:lnSpc>
                <a:spcPct val="90000"/>
              </a:lnSpc>
              <a:spcAft>
                <a:spcPts val="600"/>
              </a:spcAft>
            </a:pPr>
            <a:r>
              <a:rPr lang="en-US" sz="4000" i="1" dirty="0" smtClean="0">
                <a:solidFill>
                  <a:srgbClr val="505050"/>
                </a:solidFill>
                <a:latin typeface="Segoe UI Light"/>
              </a:rPr>
              <a:t>The web in Office…</a:t>
            </a:r>
            <a:endParaRPr lang="en-US" sz="4000" dirty="0" smtClean="0">
              <a:gradFill>
                <a:gsLst>
                  <a:gs pos="2917">
                    <a:srgbClr val="505050"/>
                  </a:gs>
                  <a:gs pos="30000">
                    <a:srgbClr val="505050"/>
                  </a:gs>
                </a:gsLst>
                <a:lin ang="5400000" scaled="0"/>
              </a:gradFill>
              <a:latin typeface="Segoe UI Light"/>
            </a:endParaRPr>
          </a:p>
        </p:txBody>
      </p:sp>
    </p:spTree>
    <p:extLst>
      <p:ext uri="{BB962C8B-B14F-4D97-AF65-F5344CB8AC3E}">
        <p14:creationId xmlns:p14="http://schemas.microsoft.com/office/powerpoint/2010/main" val="61427687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Apps for Office</a:t>
            </a:r>
            <a:endParaRPr lang="en-US" dirty="0"/>
          </a:p>
        </p:txBody>
      </p:sp>
      <p:sp>
        <p:nvSpPr>
          <p:cNvPr id="7" name="Content Placeholder 6"/>
          <p:cNvSpPr>
            <a:spLocks noGrp="1"/>
          </p:cNvSpPr>
          <p:nvPr>
            <p:ph sz="quarter" idx="10"/>
          </p:nvPr>
        </p:nvSpPr>
        <p:spPr>
          <a:xfrm>
            <a:off x="461327" y="1581332"/>
            <a:ext cx="11517948" cy="3877985"/>
          </a:xfrm>
        </p:spPr>
        <p:txBody>
          <a:bodyPr/>
          <a:lstStyle/>
          <a:p>
            <a:r>
              <a:rPr lang="en-US" dirty="0"/>
              <a:t>Contextual experiences across Office 365 desktop and online </a:t>
            </a:r>
            <a:r>
              <a:rPr lang="en-US" dirty="0" smtClean="0"/>
              <a:t>endpoints</a:t>
            </a:r>
          </a:p>
          <a:p>
            <a:r>
              <a:rPr lang="en-US" dirty="0" smtClean="0"/>
              <a:t>Seamlessly </a:t>
            </a:r>
            <a:r>
              <a:rPr lang="en-US" dirty="0"/>
              <a:t>integrate </a:t>
            </a:r>
            <a:r>
              <a:rPr lang="en-US" dirty="0" smtClean="0"/>
              <a:t>Office 365 and 3</a:t>
            </a:r>
            <a:r>
              <a:rPr lang="en-US" baseline="30000" dirty="0" smtClean="0"/>
              <a:t>rd</a:t>
            </a:r>
            <a:r>
              <a:rPr lang="en-US" dirty="0" smtClean="0"/>
              <a:t> party services </a:t>
            </a:r>
            <a:r>
              <a:rPr lang="en-US" dirty="0"/>
              <a:t>and </a:t>
            </a:r>
            <a:r>
              <a:rPr lang="en-US" dirty="0" smtClean="0"/>
              <a:t>content</a:t>
            </a:r>
            <a:endParaRPr lang="en-US" dirty="0"/>
          </a:p>
          <a:p>
            <a:r>
              <a:rPr lang="en-US" dirty="0" smtClean="0"/>
              <a:t>Better together with Azure (SSO &amp; hosting)</a:t>
            </a:r>
          </a:p>
          <a:p>
            <a:r>
              <a:rPr lang="en-US" dirty="0" smtClean="0"/>
              <a:t>Streamlined enterprise deployment and lifecycle</a:t>
            </a:r>
          </a:p>
        </p:txBody>
      </p:sp>
    </p:spTree>
    <p:extLst>
      <p:ext uri="{BB962C8B-B14F-4D97-AF65-F5344CB8AC3E}">
        <p14:creationId xmlns:p14="http://schemas.microsoft.com/office/powerpoint/2010/main" val="4435389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5764421" y="1371801"/>
            <a:ext cx="1180476" cy="1150873"/>
          </a:xfrm>
          <a:prstGeom prst="rect">
            <a:avLst/>
          </a:prstGeom>
        </p:spPr>
      </p:pic>
      <p:sp>
        <p:nvSpPr>
          <p:cNvPr id="4" name="Rectangle 3"/>
          <p:cNvSpPr/>
          <p:nvPr/>
        </p:nvSpPr>
        <p:spPr>
          <a:xfrm>
            <a:off x="6980237" y="1366339"/>
            <a:ext cx="2492990" cy="1077218"/>
          </a:xfrm>
          <a:prstGeom prst="rect">
            <a:avLst/>
          </a:prstGeom>
        </p:spPr>
        <p:txBody>
          <a:bodyPr wrap="none">
            <a:spAutoFit/>
          </a:bodyPr>
          <a:lstStyle/>
          <a:p>
            <a:r>
              <a:rPr lang="en-US" sz="3200" dirty="0">
                <a:solidFill>
                  <a:srgbClr val="505050"/>
                </a:solidFill>
                <a:latin typeface="Segoe UI Light"/>
              </a:rPr>
              <a:t>Content </a:t>
            </a:r>
            <a:r>
              <a:rPr lang="en-US" sz="3200" dirty="0" smtClean="0">
                <a:solidFill>
                  <a:srgbClr val="505050"/>
                </a:solidFill>
                <a:latin typeface="Segoe UI Light"/>
              </a:rPr>
              <a:t>apps</a:t>
            </a:r>
            <a:endParaRPr lang="en-US" sz="3200" dirty="0">
              <a:solidFill>
                <a:srgbClr val="505050"/>
              </a:solidFill>
              <a:latin typeface="Segoe UI Light"/>
            </a:endParaRPr>
          </a:p>
          <a:p>
            <a:r>
              <a:rPr lang="en-US" sz="3200" dirty="0">
                <a:solidFill>
                  <a:srgbClr val="505050"/>
                </a:solidFill>
                <a:latin typeface="Segoe UI Light"/>
              </a:rPr>
              <a:t>&amp; new APIs</a:t>
            </a:r>
          </a:p>
        </p:txBody>
      </p:sp>
      <p:sp>
        <p:nvSpPr>
          <p:cNvPr id="29" name="Rectangle 28"/>
          <p:cNvSpPr/>
          <p:nvPr/>
        </p:nvSpPr>
        <p:spPr>
          <a:xfrm>
            <a:off x="6980237" y="2621209"/>
            <a:ext cx="1805302" cy="584775"/>
          </a:xfrm>
          <a:prstGeom prst="rect">
            <a:avLst/>
          </a:prstGeom>
        </p:spPr>
        <p:txBody>
          <a:bodyPr wrap="none">
            <a:spAutoFit/>
          </a:bodyPr>
          <a:lstStyle/>
          <a:p>
            <a:r>
              <a:rPr lang="en-US" sz="3200" dirty="0" smtClean="0">
                <a:solidFill>
                  <a:srgbClr val="505050"/>
                </a:solidFill>
                <a:latin typeface="Segoe UI Light"/>
              </a:rPr>
              <a:t>New </a:t>
            </a:r>
            <a:r>
              <a:rPr lang="en-US" sz="3200" dirty="0">
                <a:solidFill>
                  <a:srgbClr val="505050"/>
                </a:solidFill>
                <a:latin typeface="Segoe UI Light"/>
              </a:rPr>
              <a:t>APIs</a:t>
            </a:r>
          </a:p>
        </p:txBody>
      </p:sp>
      <p:pic>
        <p:nvPicPr>
          <p:cNvPr id="6" name="Picture 5"/>
          <p:cNvPicPr>
            <a:picLocks noChangeAspect="1"/>
          </p:cNvPicPr>
          <p:nvPr/>
        </p:nvPicPr>
        <p:blipFill>
          <a:blip r:embed="rId3"/>
          <a:stretch>
            <a:fillRect/>
          </a:stretch>
        </p:blipFill>
        <p:spPr>
          <a:xfrm>
            <a:off x="5725817" y="2612415"/>
            <a:ext cx="1219079" cy="1167545"/>
          </a:xfrm>
          <a:prstGeom prst="rect">
            <a:avLst/>
          </a:prstGeom>
        </p:spPr>
      </p:pic>
      <p:grpSp>
        <p:nvGrpSpPr>
          <p:cNvPr id="2" name="Group 1"/>
          <p:cNvGrpSpPr/>
          <p:nvPr/>
        </p:nvGrpSpPr>
        <p:grpSpPr>
          <a:xfrm>
            <a:off x="5725818" y="3884934"/>
            <a:ext cx="1219079" cy="1182221"/>
            <a:chOff x="427836" y="4424180"/>
            <a:chExt cx="983069" cy="953347"/>
          </a:xfrm>
        </p:grpSpPr>
        <p:sp>
          <p:nvSpPr>
            <p:cNvPr id="17" name="Rectangle 16"/>
            <p:cNvSpPr/>
            <p:nvPr/>
          </p:nvSpPr>
          <p:spPr>
            <a:xfrm>
              <a:off x="427836" y="4424180"/>
              <a:ext cx="983069" cy="953347"/>
            </a:xfrm>
            <a:prstGeom prst="rect">
              <a:avLst/>
            </a:prstGeom>
            <a:solidFill>
              <a:srgbClr val="F23C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FFFF"/>
                </a:solidFill>
              </a:endParaRPr>
            </a:p>
          </p:txBody>
        </p:sp>
        <p:pic>
          <p:nvPicPr>
            <p:cNvPr id="16"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l="7824" t="22647" r="65801" b="21142"/>
            <a:stretch/>
          </p:blipFill>
          <p:spPr>
            <a:xfrm>
              <a:off x="579436" y="4564062"/>
              <a:ext cx="685801" cy="685800"/>
            </a:xfrm>
            <a:prstGeom prst="rect">
              <a:avLst/>
            </a:prstGeom>
          </p:spPr>
        </p:pic>
      </p:grpSp>
      <p:sp>
        <p:nvSpPr>
          <p:cNvPr id="19" name="Rectangle 18"/>
          <p:cNvSpPr/>
          <p:nvPr/>
        </p:nvSpPr>
        <p:spPr>
          <a:xfrm>
            <a:off x="6980237" y="3874120"/>
            <a:ext cx="2990226" cy="1077218"/>
          </a:xfrm>
          <a:prstGeom prst="rect">
            <a:avLst/>
          </a:prstGeom>
        </p:spPr>
        <p:txBody>
          <a:bodyPr wrap="square">
            <a:spAutoFit/>
          </a:bodyPr>
          <a:lstStyle/>
          <a:p>
            <a:r>
              <a:rPr lang="en-US" sz="3200" dirty="0" smtClean="0">
                <a:solidFill>
                  <a:srgbClr val="505050"/>
                </a:solidFill>
                <a:latin typeface="Segoe UI Light"/>
              </a:rPr>
              <a:t>UX &amp; store </a:t>
            </a:r>
            <a:r>
              <a:rPr lang="en-US" sz="3200" dirty="0">
                <a:solidFill>
                  <a:srgbClr val="505050"/>
                </a:solidFill>
                <a:latin typeface="Segoe UI Light"/>
              </a:rPr>
              <a:t>e</a:t>
            </a:r>
            <a:r>
              <a:rPr lang="en-US" sz="3200" dirty="0" smtClean="0">
                <a:solidFill>
                  <a:srgbClr val="505050"/>
                </a:solidFill>
                <a:latin typeface="Segoe UI Light"/>
              </a:rPr>
              <a:t>nhancements</a:t>
            </a:r>
            <a:endParaRPr lang="en-US" sz="3200" dirty="0">
              <a:solidFill>
                <a:srgbClr val="505050"/>
              </a:solidFill>
              <a:latin typeface="Segoe UI Light"/>
            </a:endParaRPr>
          </a:p>
        </p:txBody>
      </p:sp>
      <p:sp>
        <p:nvSpPr>
          <p:cNvPr id="22" name="Rectangle 21"/>
          <p:cNvSpPr/>
          <p:nvPr/>
        </p:nvSpPr>
        <p:spPr bwMode="auto">
          <a:xfrm>
            <a:off x="0" y="1242329"/>
            <a:ext cx="5583781" cy="5148761"/>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9" name="Picture 8"/>
          <p:cNvPicPr>
            <a:picLocks noChangeAspect="1"/>
          </p:cNvPicPr>
          <p:nvPr/>
        </p:nvPicPr>
        <p:blipFill rotWithShape="1">
          <a:blip r:embed="rId5"/>
          <a:srcRect l="-1" r="5850"/>
          <a:stretch/>
        </p:blipFill>
        <p:spPr>
          <a:xfrm>
            <a:off x="457200" y="2617238"/>
            <a:ext cx="1196102" cy="1184087"/>
          </a:xfrm>
          <a:prstGeom prst="rect">
            <a:avLst/>
          </a:prstGeom>
        </p:spPr>
      </p:pic>
      <p:pic>
        <p:nvPicPr>
          <p:cNvPr id="33" name="Picture 32"/>
          <p:cNvPicPr>
            <a:picLocks noChangeAspect="1"/>
          </p:cNvPicPr>
          <p:nvPr/>
        </p:nvPicPr>
        <p:blipFill rotWithShape="1">
          <a:blip r:embed="rId6" cstate="print">
            <a:extLst>
              <a:ext uri="{28A0092B-C50C-407E-A947-70E740481C1C}">
                <a14:useLocalDpi xmlns:a14="http://schemas.microsoft.com/office/drawing/2010/main" val="0"/>
              </a:ext>
            </a:extLst>
          </a:blip>
          <a:srcRect l="6411" r="10953"/>
          <a:stretch/>
        </p:blipFill>
        <p:spPr>
          <a:xfrm>
            <a:off x="447253" y="5180300"/>
            <a:ext cx="1206049" cy="1256346"/>
          </a:xfrm>
          <a:prstGeom prst="rect">
            <a:avLst/>
          </a:prstGeom>
        </p:spPr>
      </p:pic>
      <p:sp>
        <p:nvSpPr>
          <p:cNvPr id="34" name="Rectangle 33"/>
          <p:cNvSpPr/>
          <p:nvPr/>
        </p:nvSpPr>
        <p:spPr>
          <a:xfrm>
            <a:off x="1678681" y="5184831"/>
            <a:ext cx="2910649" cy="1077218"/>
          </a:xfrm>
          <a:prstGeom prst="rect">
            <a:avLst/>
          </a:prstGeom>
        </p:spPr>
        <p:txBody>
          <a:bodyPr wrap="square">
            <a:spAutoFit/>
          </a:bodyPr>
          <a:lstStyle/>
          <a:p>
            <a:r>
              <a:rPr lang="en-US" sz="3200" dirty="0" smtClean="0">
                <a:solidFill>
                  <a:srgbClr val="505050"/>
                </a:solidFill>
                <a:latin typeface="Segoe UI Light"/>
              </a:rPr>
              <a:t>Tooling enhancements</a:t>
            </a:r>
            <a:endParaRPr lang="en-US" sz="3200" dirty="0">
              <a:solidFill>
                <a:srgbClr val="505050"/>
              </a:solidFill>
              <a:latin typeface="Segoe UI Light"/>
            </a:endParaRPr>
          </a:p>
        </p:txBody>
      </p:sp>
      <p:sp>
        <p:nvSpPr>
          <p:cNvPr id="3" name="Title 2"/>
          <p:cNvSpPr>
            <a:spLocks noGrp="1"/>
          </p:cNvSpPr>
          <p:nvPr>
            <p:ph type="title"/>
          </p:nvPr>
        </p:nvSpPr>
        <p:spPr/>
        <p:txBody>
          <a:bodyPr/>
          <a:lstStyle/>
          <a:p>
            <a:r>
              <a:rPr lang="en-US" dirty="0" smtClean="0"/>
              <a:t>Apps for Office – New </a:t>
            </a:r>
            <a:r>
              <a:rPr lang="en-US" dirty="0"/>
              <a:t>in Office 2013 </a:t>
            </a:r>
            <a:r>
              <a:rPr lang="en-US" dirty="0" smtClean="0"/>
              <a:t>SP1</a:t>
            </a:r>
            <a:endParaRPr lang="en-US" dirty="0"/>
          </a:p>
        </p:txBody>
      </p:sp>
      <p:sp>
        <p:nvSpPr>
          <p:cNvPr id="31" name="Rectangle 30"/>
          <p:cNvSpPr/>
          <p:nvPr/>
        </p:nvSpPr>
        <p:spPr>
          <a:xfrm>
            <a:off x="1676400" y="2606102"/>
            <a:ext cx="2492990" cy="1077218"/>
          </a:xfrm>
          <a:prstGeom prst="rect">
            <a:avLst/>
          </a:prstGeom>
        </p:spPr>
        <p:txBody>
          <a:bodyPr wrap="none">
            <a:spAutoFit/>
          </a:bodyPr>
          <a:lstStyle/>
          <a:p>
            <a:r>
              <a:rPr lang="en-US" sz="3200" dirty="0">
                <a:solidFill>
                  <a:srgbClr val="505050"/>
                </a:solidFill>
                <a:latin typeface="Segoe UI Light"/>
              </a:rPr>
              <a:t>Content </a:t>
            </a:r>
            <a:r>
              <a:rPr lang="en-US" sz="3200" dirty="0" smtClean="0">
                <a:solidFill>
                  <a:srgbClr val="505050"/>
                </a:solidFill>
                <a:latin typeface="Segoe UI Light"/>
              </a:rPr>
              <a:t>apps</a:t>
            </a:r>
            <a:endParaRPr lang="en-US" sz="3200" dirty="0">
              <a:solidFill>
                <a:srgbClr val="505050"/>
              </a:solidFill>
              <a:latin typeface="Segoe UI Light"/>
            </a:endParaRPr>
          </a:p>
          <a:p>
            <a:r>
              <a:rPr lang="en-US" sz="3200" dirty="0">
                <a:solidFill>
                  <a:srgbClr val="505050"/>
                </a:solidFill>
                <a:latin typeface="Segoe UI Light"/>
              </a:rPr>
              <a:t>&amp; new APIs</a:t>
            </a:r>
          </a:p>
        </p:txBody>
      </p:sp>
      <p:sp>
        <p:nvSpPr>
          <p:cNvPr id="28" name="Rectangle 27"/>
          <p:cNvSpPr/>
          <p:nvPr/>
        </p:nvSpPr>
        <p:spPr>
          <a:xfrm>
            <a:off x="1711619" y="1373855"/>
            <a:ext cx="2877711" cy="1077218"/>
          </a:xfrm>
          <a:prstGeom prst="rect">
            <a:avLst/>
          </a:prstGeom>
        </p:spPr>
        <p:txBody>
          <a:bodyPr wrap="none">
            <a:spAutoFit/>
          </a:bodyPr>
          <a:lstStyle/>
          <a:p>
            <a:r>
              <a:rPr lang="en-US" sz="3200" dirty="0" smtClean="0">
                <a:solidFill>
                  <a:srgbClr val="505050"/>
                </a:solidFill>
                <a:latin typeface="Segoe UI Light"/>
              </a:rPr>
              <a:t>Compose apps </a:t>
            </a:r>
          </a:p>
          <a:p>
            <a:r>
              <a:rPr lang="en-US" sz="3200" dirty="0" smtClean="0">
                <a:solidFill>
                  <a:srgbClr val="505050"/>
                </a:solidFill>
                <a:latin typeface="Segoe UI Light"/>
              </a:rPr>
              <a:t>&amp; </a:t>
            </a:r>
            <a:r>
              <a:rPr lang="en-US" sz="3200" dirty="0">
                <a:solidFill>
                  <a:srgbClr val="505050"/>
                </a:solidFill>
                <a:latin typeface="Segoe UI Light"/>
              </a:rPr>
              <a:t>new APIs</a:t>
            </a:r>
          </a:p>
        </p:txBody>
      </p:sp>
      <p:sp>
        <p:nvSpPr>
          <p:cNvPr id="30" name="Rectangle 29"/>
          <p:cNvSpPr/>
          <p:nvPr/>
        </p:nvSpPr>
        <p:spPr>
          <a:xfrm>
            <a:off x="1711619" y="3878312"/>
            <a:ext cx="1805302" cy="584775"/>
          </a:xfrm>
          <a:prstGeom prst="rect">
            <a:avLst/>
          </a:prstGeom>
        </p:spPr>
        <p:txBody>
          <a:bodyPr wrap="none">
            <a:spAutoFit/>
          </a:bodyPr>
          <a:lstStyle/>
          <a:p>
            <a:r>
              <a:rPr lang="en-US" sz="3200" dirty="0" smtClean="0">
                <a:solidFill>
                  <a:srgbClr val="505050"/>
                </a:solidFill>
                <a:latin typeface="Segoe UI Light"/>
              </a:rPr>
              <a:t>New </a:t>
            </a:r>
            <a:r>
              <a:rPr lang="en-US" sz="3200" dirty="0">
                <a:solidFill>
                  <a:srgbClr val="505050"/>
                </a:solidFill>
                <a:latin typeface="Segoe UI Light"/>
              </a:rPr>
              <a:t>APIs</a:t>
            </a:r>
          </a:p>
        </p:txBody>
      </p:sp>
      <p:pic>
        <p:nvPicPr>
          <p:cNvPr id="5" name="Picture 4"/>
          <p:cNvPicPr>
            <a:picLocks noChangeAspect="1"/>
          </p:cNvPicPr>
          <p:nvPr/>
        </p:nvPicPr>
        <p:blipFill rotWithShape="1">
          <a:blip r:embed="rId7"/>
          <a:srcRect r="1262"/>
          <a:stretch/>
        </p:blipFill>
        <p:spPr>
          <a:xfrm>
            <a:off x="457200" y="3878363"/>
            <a:ext cx="1208878" cy="1187612"/>
          </a:xfrm>
          <a:prstGeom prst="rect">
            <a:avLst/>
          </a:prstGeom>
        </p:spPr>
      </p:pic>
      <p:pic>
        <p:nvPicPr>
          <p:cNvPr id="8" name="Picture 7"/>
          <p:cNvPicPr>
            <a:picLocks noChangeAspect="1"/>
          </p:cNvPicPr>
          <p:nvPr/>
        </p:nvPicPr>
        <p:blipFill>
          <a:blip r:embed="rId8"/>
          <a:stretch>
            <a:fillRect/>
          </a:stretch>
        </p:blipFill>
        <p:spPr>
          <a:xfrm>
            <a:off x="457200" y="1377600"/>
            <a:ext cx="1203457" cy="1154000"/>
          </a:xfrm>
          <a:prstGeom prst="rect">
            <a:avLst/>
          </a:prstGeom>
        </p:spPr>
      </p:pic>
      <p:sp>
        <p:nvSpPr>
          <p:cNvPr id="12" name="Rectangle 11"/>
          <p:cNvSpPr/>
          <p:nvPr/>
        </p:nvSpPr>
        <p:spPr bwMode="auto">
          <a:xfrm>
            <a:off x="0" y="1366339"/>
            <a:ext cx="464555" cy="5148761"/>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0045524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decel="10000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0-#ppt_w/2"/>
                                          </p:val>
                                        </p:tav>
                                        <p:tav tm="100000">
                                          <p:val>
                                            <p:strVal val="#ppt_x"/>
                                          </p:val>
                                        </p:tav>
                                      </p:tavLst>
                                    </p:anim>
                                    <p:anim calcmode="lin" valueType="num">
                                      <p:cBhvr additive="base">
                                        <p:cTn id="17" dur="1000" fill="hold"/>
                                        <p:tgtEl>
                                          <p:spTgt spid="7"/>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100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decel="10000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0-#ppt_w/2"/>
                                          </p:val>
                                        </p:tav>
                                        <p:tav tm="100000">
                                          <p:val>
                                            <p:strVal val="#ppt_x"/>
                                          </p:val>
                                        </p:tav>
                                      </p:tavLst>
                                    </p:anim>
                                    <p:anim calcmode="lin" valueType="num">
                                      <p:cBhvr additive="base">
                                        <p:cTn id="26" dur="1000" fill="hold"/>
                                        <p:tgtEl>
                                          <p:spTgt spid="9"/>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decel="10000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1000" fill="hold"/>
                                        <p:tgtEl>
                                          <p:spTgt spid="6"/>
                                        </p:tgtEl>
                                        <p:attrNameLst>
                                          <p:attrName>ppt_x</p:attrName>
                                        </p:attrNameLst>
                                      </p:cBhvr>
                                      <p:tavLst>
                                        <p:tav tm="0">
                                          <p:val>
                                            <p:strVal val="0-#ppt_w/2"/>
                                          </p:val>
                                        </p:tav>
                                        <p:tav tm="100000">
                                          <p:val>
                                            <p:strVal val="#ppt_x"/>
                                          </p:val>
                                        </p:tav>
                                      </p:tavLst>
                                    </p:anim>
                                    <p:anim calcmode="lin" valueType="num">
                                      <p:cBhvr additive="base">
                                        <p:cTn id="35" dur="1000" fill="hold"/>
                                        <p:tgtEl>
                                          <p:spTgt spid="6"/>
                                        </p:tgtEl>
                                        <p:attrNameLst>
                                          <p:attrName>ppt_y</p:attrName>
                                        </p:attrNameLst>
                                      </p:cBhvr>
                                      <p:tavLst>
                                        <p:tav tm="0">
                                          <p:val>
                                            <p:strVal val="#ppt_y"/>
                                          </p:val>
                                        </p:tav>
                                        <p:tav tm="100000">
                                          <p:val>
                                            <p:strVal val="#ppt_y"/>
                                          </p:val>
                                        </p:tav>
                                      </p:tavLst>
                                    </p:anim>
                                  </p:childTnLst>
                                </p:cTn>
                              </p:par>
                              <p:par>
                                <p:cTn id="36" presetID="10" presetClass="entr" presetSubtype="0" fill="hold" grpId="0" nodeType="withEffect">
                                  <p:stCondLst>
                                    <p:cond delay="100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decel="10000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0-#ppt_w/2"/>
                                          </p:val>
                                        </p:tav>
                                        <p:tav tm="100000">
                                          <p:val>
                                            <p:strVal val="#ppt_x"/>
                                          </p:val>
                                        </p:tav>
                                      </p:tavLst>
                                    </p:anim>
                                    <p:anim calcmode="lin" valueType="num">
                                      <p:cBhvr additive="base">
                                        <p:cTn id="44" dur="1000" fill="hold"/>
                                        <p:tgtEl>
                                          <p:spTgt spid="5"/>
                                        </p:tgtEl>
                                        <p:attrNameLst>
                                          <p:attrName>ppt_y</p:attrName>
                                        </p:attrNameLst>
                                      </p:cBhvr>
                                      <p:tavLst>
                                        <p:tav tm="0">
                                          <p:val>
                                            <p:strVal val="#ppt_y"/>
                                          </p:val>
                                        </p:tav>
                                        <p:tav tm="100000">
                                          <p:val>
                                            <p:strVal val="#ppt_y"/>
                                          </p:val>
                                        </p:tav>
                                      </p:tavLst>
                                    </p:anim>
                                  </p:childTnLst>
                                </p:cTn>
                              </p:par>
                              <p:par>
                                <p:cTn id="45" presetID="10" presetClass="entr" presetSubtype="0" fill="hold" grpId="0" nodeType="withEffect">
                                  <p:stCondLst>
                                    <p:cond delay="100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decel="100000" fill="hold" nodeType="click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1000" fill="hold"/>
                                        <p:tgtEl>
                                          <p:spTgt spid="2"/>
                                        </p:tgtEl>
                                        <p:attrNameLst>
                                          <p:attrName>ppt_x</p:attrName>
                                        </p:attrNameLst>
                                      </p:cBhvr>
                                      <p:tavLst>
                                        <p:tav tm="0">
                                          <p:val>
                                            <p:strVal val="0-#ppt_w/2"/>
                                          </p:val>
                                        </p:tav>
                                        <p:tav tm="100000">
                                          <p:val>
                                            <p:strVal val="#ppt_x"/>
                                          </p:val>
                                        </p:tav>
                                      </p:tavLst>
                                    </p:anim>
                                    <p:anim calcmode="lin" valueType="num">
                                      <p:cBhvr additive="base">
                                        <p:cTn id="53" dur="1000" fill="hold"/>
                                        <p:tgtEl>
                                          <p:spTgt spid="2"/>
                                        </p:tgtEl>
                                        <p:attrNameLst>
                                          <p:attrName>ppt_y</p:attrName>
                                        </p:attrNameLst>
                                      </p:cBhvr>
                                      <p:tavLst>
                                        <p:tav tm="0">
                                          <p:val>
                                            <p:strVal val="#ppt_y"/>
                                          </p:val>
                                        </p:tav>
                                        <p:tav tm="100000">
                                          <p:val>
                                            <p:strVal val="#ppt_y"/>
                                          </p:val>
                                        </p:tav>
                                      </p:tavLst>
                                    </p:anim>
                                  </p:childTnLst>
                                </p:cTn>
                              </p:par>
                              <p:par>
                                <p:cTn id="54" presetID="10" presetClass="entr" presetSubtype="0" fill="hold" grpId="0" nodeType="withEffect">
                                  <p:stCondLst>
                                    <p:cond delay="100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8" decel="100000" fill="hold" nodeType="click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1000" fill="hold"/>
                                        <p:tgtEl>
                                          <p:spTgt spid="33"/>
                                        </p:tgtEl>
                                        <p:attrNameLst>
                                          <p:attrName>ppt_x</p:attrName>
                                        </p:attrNameLst>
                                      </p:cBhvr>
                                      <p:tavLst>
                                        <p:tav tm="0">
                                          <p:val>
                                            <p:strVal val="0-#ppt_w/2"/>
                                          </p:val>
                                        </p:tav>
                                        <p:tav tm="100000">
                                          <p:val>
                                            <p:strVal val="#ppt_x"/>
                                          </p:val>
                                        </p:tav>
                                      </p:tavLst>
                                    </p:anim>
                                    <p:anim calcmode="lin" valueType="num">
                                      <p:cBhvr additive="base">
                                        <p:cTn id="62" dur="1000" fill="hold"/>
                                        <p:tgtEl>
                                          <p:spTgt spid="33"/>
                                        </p:tgtEl>
                                        <p:attrNameLst>
                                          <p:attrName>ppt_y</p:attrName>
                                        </p:attrNameLst>
                                      </p:cBhvr>
                                      <p:tavLst>
                                        <p:tav tm="0">
                                          <p:val>
                                            <p:strVal val="#ppt_y"/>
                                          </p:val>
                                        </p:tav>
                                        <p:tav tm="100000">
                                          <p:val>
                                            <p:strVal val="#ppt_y"/>
                                          </p:val>
                                        </p:tav>
                                      </p:tavLst>
                                    </p:anim>
                                  </p:childTnLst>
                                </p:cTn>
                              </p:par>
                              <p:par>
                                <p:cTn id="63" presetID="10" presetClass="entr" presetSubtype="0" fill="hold" grpId="0" nodeType="withEffect">
                                  <p:stCondLst>
                                    <p:cond delay="100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9" grpId="0"/>
      <p:bldP spid="19" grpId="0"/>
      <p:bldP spid="34" grpId="0"/>
      <p:bldP spid="31" grpId="0"/>
      <p:bldP spid="28"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884688"/>
          </a:xfrm>
        </p:spPr>
        <p:txBody>
          <a:bodyPr/>
          <a:lstStyle/>
          <a:p>
            <a:r>
              <a:rPr lang="en-US" dirty="0"/>
              <a:t>Perpetual License (MSI)</a:t>
            </a:r>
          </a:p>
          <a:p>
            <a:pPr lvl="1"/>
            <a:r>
              <a:rPr lang="en-US" dirty="0"/>
              <a:t>Available now through Microsoft Download Center and Microsoft Update</a:t>
            </a:r>
          </a:p>
          <a:p>
            <a:r>
              <a:rPr lang="en-US" dirty="0"/>
              <a:t>O365 Subscribers (C2R)</a:t>
            </a:r>
          </a:p>
          <a:p>
            <a:pPr lvl="1"/>
            <a:r>
              <a:rPr lang="en-US" dirty="0"/>
              <a:t>Automatic download (started last week</a:t>
            </a:r>
            <a:r>
              <a:rPr lang="en-US" dirty="0" smtClean="0"/>
              <a:t>)</a:t>
            </a:r>
            <a:endParaRPr lang="en-US" dirty="0"/>
          </a:p>
          <a:p>
            <a:r>
              <a:rPr lang="en-US" dirty="0"/>
              <a:t>Check for 15.0.4569.1506 or </a:t>
            </a:r>
            <a:r>
              <a:rPr lang="en-US" dirty="0" smtClean="0"/>
              <a:t>higher</a:t>
            </a:r>
          </a:p>
          <a:p>
            <a:pPr lvl="1"/>
            <a:r>
              <a:rPr lang="en-US" dirty="0" smtClean="0"/>
              <a:t>Office-</a:t>
            </a:r>
            <a:r>
              <a:rPr lang="en-US" dirty="0"/>
              <a:t>&gt;File-&gt;</a:t>
            </a:r>
            <a:r>
              <a:rPr lang="en-US" dirty="0" smtClean="0"/>
              <a:t>Account</a:t>
            </a:r>
            <a:endParaRPr lang="en-US" dirty="0"/>
          </a:p>
          <a:p>
            <a:r>
              <a:rPr lang="en-US" dirty="0"/>
              <a:t>Additional Details</a:t>
            </a:r>
          </a:p>
          <a:p>
            <a:pPr lvl="1"/>
            <a:r>
              <a:rPr lang="en-US" dirty="0"/>
              <a:t>Check out this </a:t>
            </a:r>
            <a:r>
              <a:rPr lang="en-US" dirty="0">
                <a:hlinkClick r:id="rId2"/>
              </a:rPr>
              <a:t>blog post</a:t>
            </a:r>
            <a:endParaRPr lang="en-US" dirty="0"/>
          </a:p>
          <a:p>
            <a:pPr lvl="1"/>
            <a:r>
              <a:rPr lang="en-US" dirty="0"/>
              <a:t>Clients – </a:t>
            </a:r>
            <a:r>
              <a:rPr lang="en-US" dirty="0">
                <a:hlinkClick r:id="rId3"/>
              </a:rPr>
              <a:t>KB 2850036</a:t>
            </a:r>
            <a:endParaRPr lang="en-US" dirty="0"/>
          </a:p>
          <a:p>
            <a:pPr lvl="1"/>
            <a:r>
              <a:rPr lang="en-US" dirty="0"/>
              <a:t>Servers – </a:t>
            </a:r>
            <a:r>
              <a:rPr lang="en-US" dirty="0">
                <a:hlinkClick r:id="rId4"/>
              </a:rPr>
              <a:t>KB 2850035</a:t>
            </a:r>
            <a:endParaRPr lang="en-US" dirty="0"/>
          </a:p>
          <a:p>
            <a:endParaRPr lang="en-US" dirty="0"/>
          </a:p>
        </p:txBody>
      </p:sp>
      <p:sp>
        <p:nvSpPr>
          <p:cNvPr id="3" name="Title 2"/>
          <p:cNvSpPr>
            <a:spLocks noGrp="1"/>
          </p:cNvSpPr>
          <p:nvPr>
            <p:ph type="title"/>
          </p:nvPr>
        </p:nvSpPr>
        <p:spPr>
          <a:xfrm>
            <a:off x="274639" y="295274"/>
            <a:ext cx="12161836" cy="917575"/>
          </a:xfrm>
        </p:spPr>
        <p:txBody>
          <a:bodyPr/>
          <a:lstStyle/>
          <a:p>
            <a:r>
              <a:rPr lang="en-US" dirty="0"/>
              <a:t>SP1 Updates for Office and SharePoint 2013</a:t>
            </a:r>
          </a:p>
        </p:txBody>
      </p:sp>
    </p:spTree>
    <p:extLst>
      <p:ext uri="{BB962C8B-B14F-4D97-AF65-F5344CB8AC3E}">
        <p14:creationId xmlns:p14="http://schemas.microsoft.com/office/powerpoint/2010/main" val="268603468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in PowerPoint</a:t>
            </a:r>
            <a:endParaRPr lang="en-US" dirty="0"/>
          </a:p>
        </p:txBody>
      </p:sp>
    </p:spTree>
    <p:extLst>
      <p:ext uri="{BB962C8B-B14F-4D97-AF65-F5344CB8AC3E}">
        <p14:creationId xmlns:p14="http://schemas.microsoft.com/office/powerpoint/2010/main" val="251988630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2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2FD83A4A-4480-4EBE-8E07-647F6DAE1F0B}"/>
</file>

<file path=docProps/app.xml><?xml version="1.0" encoding="utf-8"?>
<Properties xmlns="http://schemas.openxmlformats.org/officeDocument/2006/extended-properties" xmlns:vt="http://schemas.openxmlformats.org/officeDocument/2006/docPropsVTypes">
  <Template>SharePoint_Conference_2014_Dev_Template</Template>
  <TotalTime>3</TotalTime>
  <Words>1340</Words>
  <Application>Microsoft Office PowerPoint</Application>
  <PresentationFormat>Custom</PresentationFormat>
  <Paragraphs>163</Paragraphs>
  <Slides>26</Slides>
  <Notes>5</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26</vt:i4>
      </vt:variant>
    </vt:vector>
  </HeadingPairs>
  <TitlesOfParts>
    <vt:vector size="37" baseType="lpstr">
      <vt:lpstr>PMingLiU-ExtB</vt:lpstr>
      <vt:lpstr>Arial</vt:lpstr>
      <vt:lpstr>Calibri</vt:lpstr>
      <vt:lpstr>Consolas</vt:lpstr>
      <vt:lpstr>Segoe Light</vt:lpstr>
      <vt:lpstr>Segoe UI</vt:lpstr>
      <vt:lpstr>Segoe UI Light</vt:lpstr>
      <vt:lpstr>Wingdings</vt:lpstr>
      <vt:lpstr>5-30499_SPC_2014_Dev_Template_16x9</vt:lpstr>
      <vt:lpstr>1_5-30499_SPC_2014_Dev_Template_16x9</vt:lpstr>
      <vt:lpstr>2_5-30499_SPC_2014_Dev_Template_16x9</vt:lpstr>
      <vt:lpstr>PowerPoint Presentation</vt:lpstr>
      <vt:lpstr>Office Power Hour New developer APIs and features for Apps for Office </vt:lpstr>
      <vt:lpstr>Office 365 Platform</vt:lpstr>
      <vt:lpstr>Agenda</vt:lpstr>
      <vt:lpstr>Apps for Office</vt:lpstr>
      <vt:lpstr>Apps for Office</vt:lpstr>
      <vt:lpstr>Apps for Office – New in Office 2013 SP1</vt:lpstr>
      <vt:lpstr>SP1 Updates for Office and SharePoint 2013</vt:lpstr>
      <vt:lpstr>New in PowerPoint</vt:lpstr>
      <vt:lpstr>PowerPoint Presentation</vt:lpstr>
      <vt:lpstr>New in PowerPoint</vt:lpstr>
      <vt:lpstr>New in Outlook</vt:lpstr>
      <vt:lpstr>New in Outlook</vt:lpstr>
      <vt:lpstr>Apps for Office in Access</vt:lpstr>
      <vt:lpstr>Apps for Office in Access</vt:lpstr>
      <vt:lpstr>New in Excel</vt:lpstr>
      <vt:lpstr>New in Excel</vt:lpstr>
      <vt:lpstr>New in Word</vt:lpstr>
      <vt:lpstr>New in Word</vt:lpstr>
      <vt:lpstr>Common Enhancements</vt:lpstr>
      <vt:lpstr>Common Enhancements</vt:lpstr>
      <vt:lpstr>Takeaways</vt:lpstr>
      <vt:lpstr>PowerPoint Presentation</vt:lpstr>
      <vt:lpstr>Related Sessions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Power Hour - new developer APIs and features for Apps for Office</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cp:revision>
  <dcterms:created xsi:type="dcterms:W3CDTF">2014-03-04T11:26:47Z</dcterms:created>
  <dcterms:modified xsi:type="dcterms:W3CDTF">2014-03-04T02:21:43Z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