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8" r:id="rId5"/>
  </p:sldMasterIdLst>
  <p:notesMasterIdLst>
    <p:notesMasterId r:id="rId30"/>
  </p:notesMasterIdLst>
  <p:handoutMasterIdLst>
    <p:handoutMasterId r:id="rId31"/>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9" r:id="rId18"/>
    <p:sldId id="268" r:id="rId19"/>
    <p:sldId id="281" r:id="rId20"/>
    <p:sldId id="270" r:id="rId21"/>
    <p:sldId id="271" r:id="rId22"/>
    <p:sldId id="279" r:id="rId23"/>
    <p:sldId id="280" r:id="rId24"/>
    <p:sldId id="274" r:id="rId25"/>
    <p:sldId id="275" r:id="rId26"/>
    <p:sldId id="276" r:id="rId27"/>
    <p:sldId id="277" r:id="rId28"/>
    <p:sldId id="278"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80C2FB9-7494-42FE-B082-F3F4E7EBEF8D}">
          <p14:sldIdLst>
            <p14:sldId id="256"/>
            <p14:sldId id="257"/>
            <p14:sldId id="258"/>
            <p14:sldId id="259"/>
          </p14:sldIdLst>
        </p14:section>
        <p14:section name="Contextual Process Apps" id="{47C38C99-C2FB-41B1-9CCA-CB2A919F46B3}">
          <p14:sldIdLst>
            <p14:sldId id="260"/>
            <p14:sldId id="261"/>
          </p14:sldIdLst>
        </p14:section>
        <p14:section name="Technical Product Roadmap" id="{7F6FC43A-E78B-4270-8D58-0E04203B938A}">
          <p14:sldIdLst>
            <p14:sldId id="262"/>
            <p14:sldId id="263"/>
            <p14:sldId id="264"/>
            <p14:sldId id="265"/>
            <p14:sldId id="266"/>
            <p14:sldId id="267"/>
            <p14:sldId id="269"/>
            <p14:sldId id="268"/>
            <p14:sldId id="281"/>
          </p14:sldIdLst>
        </p14:section>
        <p14:section name="Partners" id="{8355B5A4-39C5-438D-847C-59A9C721F953}">
          <p14:sldIdLst>
            <p14:sldId id="270"/>
            <p14:sldId id="271"/>
            <p14:sldId id="279"/>
            <p14:sldId id="280"/>
            <p14:sldId id="274"/>
            <p14:sldId id="275"/>
          </p14:sldIdLst>
        </p14:section>
        <p14:section name="Wrap Up" id="{C1A14B35-91B8-4794-825C-FD7DD412792A}">
          <p14:sldIdLst>
            <p14:sldId id="276"/>
            <p14:sldId id="277"/>
            <p14:sldId id="27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040" autoAdjust="0"/>
    <p:restoredTop sz="95202" autoAdjust="0"/>
  </p:normalViewPr>
  <p:slideViewPr>
    <p:cSldViewPr snapToGrid="0"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85288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119659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814834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4197277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851266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36772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43660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57178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A6104239-5842-467B-A09D-4193CE28CF54}"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5146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7DB50F8-2C03-4379-AB05-6E993072C77E}" type="datetime1">
              <a:rPr lang="en-US" smtClean="0"/>
              <a:t>3/4/2014</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9</a:t>
            </a:fld>
            <a:endParaRPr lang="en-US" dirty="0"/>
          </a:p>
        </p:txBody>
      </p:sp>
      <p:sp>
        <p:nvSpPr>
          <p:cNvPr id="6" name="Header Placeholder 5"/>
          <p:cNvSpPr>
            <a:spLocks noGrp="1"/>
          </p:cNvSpPr>
          <p:nvPr>
            <p:ph type="hdr" sz="quarter" idx="12"/>
          </p:nvPr>
        </p:nvSpPr>
        <p:spPr/>
        <p:txBody>
          <a:bodyPr/>
          <a:lstStyle/>
          <a:p>
            <a:r>
              <a:rPr lang="en-US" smtClean="0"/>
              <a:t>Microsoft Office</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15292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F58FA693-B166-436D-9B9C-02726D1BE385}"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39488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668544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72144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7DB50F8-2C03-4379-AB05-6E993072C77E}" type="datetime1">
              <a:rPr lang="en-US" smtClean="0"/>
              <a:t>3/4/2014</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15</a:t>
            </a:fld>
            <a:endParaRPr lang="en-US" dirty="0"/>
          </a:p>
        </p:txBody>
      </p:sp>
      <p:sp>
        <p:nvSpPr>
          <p:cNvPr id="6" name="Header Placeholder 5"/>
          <p:cNvSpPr>
            <a:spLocks noGrp="1"/>
          </p:cNvSpPr>
          <p:nvPr>
            <p:ph type="hdr" sz="quarter" idx="12"/>
          </p:nvPr>
        </p:nvSpPr>
        <p:spPr/>
        <p:txBody>
          <a:bodyPr/>
          <a:lstStyle/>
          <a:p>
            <a:r>
              <a:rPr lang="en-US" smtClean="0"/>
              <a:t>Microsoft Office</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17769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590845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1657711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82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82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5946190" y="952222"/>
            <a:ext cx="5940766" cy="3076106"/>
          </a:xfrm>
        </p:spPr>
        <p:txBody>
          <a:bodyPr anchor="b">
            <a:normAutofit/>
          </a:bodyPr>
          <a:lstStyle>
            <a:lvl1pPr algn="l">
              <a:defRPr sz="4080">
                <a:solidFill>
                  <a:srgbClr val="FF8000"/>
                </a:solidFill>
              </a:defRPr>
            </a:lvl1pPr>
          </a:lstStyle>
          <a:p>
            <a:endParaRPr lang="en-AU" dirty="0"/>
          </a:p>
        </p:txBody>
      </p:sp>
      <p:sp>
        <p:nvSpPr>
          <p:cNvPr id="8" name="Subtitle 2"/>
          <p:cNvSpPr>
            <a:spLocks noGrp="1"/>
          </p:cNvSpPr>
          <p:nvPr>
            <p:ph type="subTitle" idx="1"/>
          </p:nvPr>
        </p:nvSpPr>
        <p:spPr>
          <a:xfrm>
            <a:off x="5948334" y="4488398"/>
            <a:ext cx="5944045" cy="1072023"/>
          </a:xfrm>
        </p:spPr>
        <p:txBody>
          <a:bodyPr>
            <a:normAutofit/>
          </a:bodyPr>
          <a:lstStyle>
            <a:lvl1pPr marL="0" indent="0" algn="l">
              <a:buNone/>
              <a:defRPr sz="1632">
                <a:solidFill>
                  <a:srgbClr val="707271"/>
                </a:solidFill>
              </a:defRPr>
            </a:lvl1pPr>
            <a:lvl2pPr marL="349724" indent="0" algn="ctr">
              <a:buNone/>
              <a:defRPr sz="1530"/>
            </a:lvl2pPr>
            <a:lvl3pPr marL="699447" indent="0" algn="ctr">
              <a:buNone/>
              <a:defRPr sz="1377"/>
            </a:lvl3pPr>
            <a:lvl4pPr marL="1049171" indent="0" algn="ctr">
              <a:buNone/>
              <a:defRPr sz="1224"/>
            </a:lvl4pPr>
            <a:lvl5pPr marL="1398895" indent="0" algn="ctr">
              <a:buNone/>
              <a:defRPr sz="1224"/>
            </a:lvl5pPr>
            <a:lvl6pPr marL="1748619" indent="0" algn="ctr">
              <a:buNone/>
              <a:defRPr sz="1224"/>
            </a:lvl6pPr>
            <a:lvl7pPr marL="2098342" indent="0" algn="ctr">
              <a:buNone/>
              <a:defRPr sz="1224"/>
            </a:lvl7pPr>
            <a:lvl8pPr marL="2448066" indent="0" algn="ctr">
              <a:buNone/>
              <a:defRPr sz="1224"/>
            </a:lvl8pPr>
            <a:lvl9pPr marL="2797790" indent="0" algn="ctr">
              <a:buNone/>
              <a:defRPr sz="1224"/>
            </a:lvl9pPr>
          </a:lstStyle>
          <a:p>
            <a:endParaRPr lang="en-AU"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53300"/>
            <a:ext cx="5234540" cy="3552198"/>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36468" y="6495696"/>
            <a:ext cx="3117809" cy="234458"/>
          </a:xfrm>
          <a:prstGeom prst="rect">
            <a:avLst/>
          </a:prstGeom>
        </p:spPr>
      </p:pic>
      <p:sp>
        <p:nvSpPr>
          <p:cNvPr id="10" name="TextBox 9"/>
          <p:cNvSpPr txBox="1"/>
          <p:nvPr userDrawn="1"/>
        </p:nvSpPr>
        <p:spPr>
          <a:xfrm>
            <a:off x="8860988" y="6623445"/>
            <a:ext cx="2906665" cy="222217"/>
          </a:xfrm>
          <a:prstGeom prst="rect">
            <a:avLst/>
          </a:prstGeom>
          <a:noFill/>
        </p:spPr>
        <p:txBody>
          <a:bodyPr wrap="square" rtlCol="0" anchor="ctr">
            <a:spAutoFit/>
          </a:bodyPr>
          <a:lstStyle/>
          <a:p>
            <a:pPr algn="r" defTabSz="932597">
              <a:defRPr/>
            </a:pPr>
            <a:r>
              <a:rPr lang="en-GB" sz="1224" baseline="30000" dirty="0" smtClean="0">
                <a:solidFill>
                  <a:srgbClr val="707271"/>
                </a:solidFill>
              </a:rPr>
              <a:t>© 2014 Nintex</a:t>
            </a:r>
          </a:p>
        </p:txBody>
      </p:sp>
    </p:spTree>
    <p:extLst>
      <p:ext uri="{BB962C8B-B14F-4D97-AF65-F5344CB8AC3E}">
        <p14:creationId xmlns:p14="http://schemas.microsoft.com/office/powerpoint/2010/main" val="4067763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55008" y="373742"/>
            <a:ext cx="10726460" cy="1086395"/>
          </a:xfrm>
        </p:spPr>
        <p:txBody>
          <a:bodyPr>
            <a:normAutofit/>
          </a:bodyPr>
          <a:lstStyle>
            <a:lvl1pPr>
              <a:defRPr sz="4488"/>
            </a:lvl1pPr>
          </a:lstStyle>
          <a:p>
            <a:r>
              <a:rPr lang="en-US" dirty="0" smtClean="0"/>
              <a:t>Click to edit Master title style</a:t>
            </a:r>
            <a:endParaRPr lang="en-AU" dirty="0"/>
          </a:p>
        </p:txBody>
      </p:sp>
      <p:sp>
        <p:nvSpPr>
          <p:cNvPr id="3" name="Content Placeholder 2"/>
          <p:cNvSpPr>
            <a:spLocks noGrp="1"/>
          </p:cNvSpPr>
          <p:nvPr>
            <p:ph idx="1"/>
          </p:nvPr>
        </p:nvSpPr>
        <p:spPr>
          <a:xfrm>
            <a:off x="855008" y="1676802"/>
            <a:ext cx="10726460" cy="4726751"/>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2662" y="6634715"/>
            <a:ext cx="1138806" cy="164076"/>
          </a:xfrm>
          <a:prstGeom prst="rect">
            <a:avLst/>
          </a:prstGeom>
        </p:spPr>
      </p:pic>
    </p:spTree>
    <p:extLst>
      <p:ext uri="{BB962C8B-B14F-4D97-AF65-F5344CB8AC3E}">
        <p14:creationId xmlns:p14="http://schemas.microsoft.com/office/powerpoint/2010/main" val="41344599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itle 1"/>
          <p:cNvSpPr>
            <a:spLocks noGrp="1"/>
          </p:cNvSpPr>
          <p:nvPr>
            <p:ph type="title"/>
          </p:nvPr>
        </p:nvSpPr>
        <p:spPr>
          <a:xfrm>
            <a:off x="855008" y="373742"/>
            <a:ext cx="10726460" cy="1227699"/>
          </a:xfrm>
        </p:spPr>
        <p:txBody>
          <a:bodyPr>
            <a:normAutofit/>
          </a:bodyPr>
          <a:lstStyle>
            <a:lvl1pPr>
              <a:defRPr sz="4488"/>
            </a:lvl1pPr>
          </a:lstStyle>
          <a:p>
            <a:r>
              <a:rPr lang="en-US" dirty="0" smtClean="0"/>
              <a:t>Click to edit Master title style</a:t>
            </a:r>
            <a:endParaRPr lang="en-AU"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2662" y="6634715"/>
            <a:ext cx="1138806" cy="164076"/>
          </a:xfrm>
          <a:prstGeom prst="rect">
            <a:avLst/>
          </a:prstGeom>
        </p:spPr>
      </p:pic>
    </p:spTree>
    <p:extLst>
      <p:ext uri="{BB962C8B-B14F-4D97-AF65-F5344CB8AC3E}">
        <p14:creationId xmlns:p14="http://schemas.microsoft.com/office/powerpoint/2010/main" val="13227337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entered Title">
    <p:spTree>
      <p:nvGrpSpPr>
        <p:cNvPr id="1" name=""/>
        <p:cNvGrpSpPr/>
        <p:nvPr/>
      </p:nvGrpSpPr>
      <p:grpSpPr>
        <a:xfrm>
          <a:off x="0" y="0"/>
          <a:ext cx="0" cy="0"/>
          <a:chOff x="0" y="0"/>
          <a:chExt cx="0" cy="0"/>
        </a:xfrm>
      </p:grpSpPr>
      <p:sp>
        <p:nvSpPr>
          <p:cNvPr id="2" name="Title 1"/>
          <p:cNvSpPr>
            <a:spLocks noGrp="1"/>
          </p:cNvSpPr>
          <p:nvPr>
            <p:ph type="title"/>
          </p:nvPr>
        </p:nvSpPr>
        <p:spPr>
          <a:xfrm>
            <a:off x="855008" y="2820478"/>
            <a:ext cx="10726460" cy="1351952"/>
          </a:xfrm>
        </p:spPr>
        <p:txBody>
          <a:bodyPr anchor="ctr">
            <a:normAutofit/>
          </a:bodyPr>
          <a:lstStyle>
            <a:lvl1pPr algn="ctr">
              <a:defRPr sz="4896"/>
            </a:lvl1pPr>
          </a:lstStyle>
          <a:p>
            <a:r>
              <a:rPr lang="en-US" dirty="0" smtClean="0"/>
              <a:t>Click to edit Master title style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2662" y="6634715"/>
            <a:ext cx="1138806" cy="164076"/>
          </a:xfrm>
          <a:prstGeom prst="rect">
            <a:avLst/>
          </a:prstGeom>
        </p:spPr>
      </p:pic>
    </p:spTree>
    <p:extLst>
      <p:ext uri="{BB962C8B-B14F-4D97-AF65-F5344CB8AC3E}">
        <p14:creationId xmlns:p14="http://schemas.microsoft.com/office/powerpoint/2010/main" val="31748408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55008" y="372395"/>
            <a:ext cx="10726460" cy="1154790"/>
          </a:xfrm>
        </p:spPr>
        <p:txBody>
          <a:bodyPr>
            <a:normAutofit/>
          </a:bodyPr>
          <a:lstStyle>
            <a:lvl1pPr>
              <a:defRPr sz="4488"/>
            </a:lvl1pPr>
          </a:lstStyle>
          <a:p>
            <a:r>
              <a:rPr lang="en-US" smtClean="0"/>
              <a:t>Click to edit Master title style</a:t>
            </a:r>
            <a:endParaRPr lang="en-AU"/>
          </a:p>
        </p:txBody>
      </p:sp>
      <p:sp>
        <p:nvSpPr>
          <p:cNvPr id="3" name="Content Placeholder 2"/>
          <p:cNvSpPr>
            <a:spLocks noGrp="1"/>
          </p:cNvSpPr>
          <p:nvPr>
            <p:ph sz="half" idx="1"/>
          </p:nvPr>
        </p:nvSpPr>
        <p:spPr>
          <a:xfrm>
            <a:off x="855008" y="1676802"/>
            <a:ext cx="5285502" cy="4623128"/>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6295965" y="1676802"/>
            <a:ext cx="5285502" cy="4623128"/>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2662" y="6634715"/>
            <a:ext cx="1138806" cy="164076"/>
          </a:xfrm>
          <a:prstGeom prst="rect">
            <a:avLst/>
          </a:prstGeom>
        </p:spPr>
      </p:pic>
    </p:spTree>
    <p:extLst>
      <p:ext uri="{BB962C8B-B14F-4D97-AF65-F5344CB8AC3E}">
        <p14:creationId xmlns:p14="http://schemas.microsoft.com/office/powerpoint/2010/main" val="8732701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5"/>
            <a:ext cx="10726460" cy="1020405"/>
          </a:xfrm>
        </p:spPr>
        <p:txBody>
          <a:bodyPr>
            <a:normAutofit/>
          </a:bodyPr>
          <a:lstStyle>
            <a:lvl1pPr>
              <a:defRPr sz="4488"/>
            </a:lvl1pPr>
          </a:lstStyle>
          <a:p>
            <a:r>
              <a:rPr lang="en-US" smtClean="0"/>
              <a:t>Click to edit Master title style</a:t>
            </a:r>
            <a:endParaRPr lang="en-AU"/>
          </a:p>
        </p:txBody>
      </p:sp>
      <p:sp>
        <p:nvSpPr>
          <p:cNvPr id="3" name="Text Placeholder 2"/>
          <p:cNvSpPr>
            <a:spLocks noGrp="1"/>
          </p:cNvSpPr>
          <p:nvPr>
            <p:ph type="body" idx="1"/>
          </p:nvPr>
        </p:nvSpPr>
        <p:spPr>
          <a:xfrm>
            <a:off x="856628" y="1553715"/>
            <a:ext cx="5261211" cy="840314"/>
          </a:xfrm>
        </p:spPr>
        <p:txBody>
          <a:bodyPr anchor="b">
            <a:noAutofit/>
          </a:bodyPr>
          <a:lstStyle>
            <a:lvl1pPr marL="0" indent="0">
              <a:lnSpc>
                <a:spcPct val="100000"/>
              </a:lnSpc>
              <a:spcBef>
                <a:spcPts val="0"/>
              </a:spcBef>
              <a:buNone/>
              <a:defRPr sz="2448" b="1">
                <a:solidFill>
                  <a:schemeClr val="accent2"/>
                </a:solidFill>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dirty="0" smtClean="0"/>
              <a:t>Click to edit Master text styles</a:t>
            </a:r>
          </a:p>
        </p:txBody>
      </p:sp>
      <p:sp>
        <p:nvSpPr>
          <p:cNvPr id="4" name="Content Placeholder 3"/>
          <p:cNvSpPr>
            <a:spLocks noGrp="1"/>
          </p:cNvSpPr>
          <p:nvPr>
            <p:ph sz="half" idx="2"/>
          </p:nvPr>
        </p:nvSpPr>
        <p:spPr>
          <a:xfrm>
            <a:off x="856628" y="2554944"/>
            <a:ext cx="5261211" cy="3757940"/>
          </a:xfrm>
        </p:spPr>
        <p:txBody>
          <a:bodyPr>
            <a:normAutofit/>
          </a:bodyPr>
          <a:lstStyle>
            <a:lvl1pPr>
              <a:defRPr sz="2448">
                <a:solidFill>
                  <a:schemeClr val="accent2"/>
                </a:solidFill>
              </a:defRPr>
            </a:lvl1pPr>
            <a:lvl2pPr>
              <a:defRPr sz="2040">
                <a:solidFill>
                  <a:schemeClr val="accent2"/>
                </a:solidFill>
              </a:defRPr>
            </a:lvl2pPr>
            <a:lvl3pPr>
              <a:defRPr sz="1836">
                <a:solidFill>
                  <a:schemeClr val="accent2"/>
                </a:solidFill>
              </a:defRPr>
            </a:lvl3pPr>
            <a:lvl4pPr>
              <a:defRPr sz="1632">
                <a:solidFill>
                  <a:schemeClr val="accent2"/>
                </a:solidFill>
              </a:defRPr>
            </a:lvl4pPr>
            <a:lvl5pPr>
              <a:defRPr sz="1632">
                <a:solidFill>
                  <a:schemeClr val="accent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Text Placeholder 4"/>
          <p:cNvSpPr>
            <a:spLocks noGrp="1"/>
          </p:cNvSpPr>
          <p:nvPr>
            <p:ph type="body" sz="quarter" idx="3"/>
          </p:nvPr>
        </p:nvSpPr>
        <p:spPr>
          <a:xfrm>
            <a:off x="6295965" y="1553715"/>
            <a:ext cx="5287122" cy="840314"/>
          </a:xfrm>
        </p:spPr>
        <p:txBody>
          <a:bodyPr anchor="b">
            <a:noAutofit/>
          </a:bodyPr>
          <a:lstStyle>
            <a:lvl1pPr marL="0" indent="0">
              <a:buNone/>
              <a:defRPr sz="2448" b="1">
                <a:solidFill>
                  <a:schemeClr val="accent2"/>
                </a:solidFill>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dirty="0" smtClean="0"/>
              <a:t>Click to edit Master text styles</a:t>
            </a:r>
          </a:p>
        </p:txBody>
      </p:sp>
      <p:sp>
        <p:nvSpPr>
          <p:cNvPr id="6" name="Content Placeholder 5"/>
          <p:cNvSpPr>
            <a:spLocks noGrp="1"/>
          </p:cNvSpPr>
          <p:nvPr>
            <p:ph sz="quarter" idx="4"/>
          </p:nvPr>
        </p:nvSpPr>
        <p:spPr>
          <a:xfrm>
            <a:off x="6295965" y="2554944"/>
            <a:ext cx="5287122" cy="3757940"/>
          </a:xfrm>
        </p:spPr>
        <p:txBody>
          <a:bodyPr>
            <a:normAutofit/>
          </a:bodyPr>
          <a:lstStyle>
            <a:lvl1pPr>
              <a:defRPr sz="2448">
                <a:solidFill>
                  <a:schemeClr val="accent2"/>
                </a:solidFill>
              </a:defRPr>
            </a:lvl1pPr>
            <a:lvl2pPr>
              <a:defRPr sz="2040">
                <a:solidFill>
                  <a:schemeClr val="accent2"/>
                </a:solidFill>
              </a:defRPr>
            </a:lvl2pPr>
            <a:lvl3pPr>
              <a:defRPr sz="1836">
                <a:solidFill>
                  <a:schemeClr val="accent2"/>
                </a:solidFill>
              </a:defRPr>
            </a:lvl3pPr>
            <a:lvl4pPr>
              <a:defRPr sz="1632">
                <a:solidFill>
                  <a:schemeClr val="accent2"/>
                </a:solidFill>
              </a:defRPr>
            </a:lvl4pPr>
            <a:lvl5pPr>
              <a:defRPr sz="1632">
                <a:solidFill>
                  <a:schemeClr val="accent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2662" y="6634715"/>
            <a:ext cx="1138806" cy="164076"/>
          </a:xfrm>
          <a:prstGeom prst="rect">
            <a:avLst/>
          </a:prstGeom>
        </p:spPr>
      </p:pic>
    </p:spTree>
    <p:extLst>
      <p:ext uri="{BB962C8B-B14F-4D97-AF65-F5344CB8AC3E}">
        <p14:creationId xmlns:p14="http://schemas.microsoft.com/office/powerpoint/2010/main" val="19016955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55008" y="372394"/>
            <a:ext cx="10726460" cy="1191365"/>
          </a:xfrm>
        </p:spPr>
        <p:txBody>
          <a:bodyPr>
            <a:normAutofit/>
          </a:bodyPr>
          <a:lstStyle>
            <a:lvl1pPr>
              <a:defRPr sz="4488"/>
            </a:lvl1pPr>
          </a:lstStyle>
          <a:p>
            <a:r>
              <a:rPr lang="en-US" smtClean="0"/>
              <a:t>Click to edit Master title style</a:t>
            </a:r>
            <a:endParaRPr lang="en-AU"/>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2662" y="6634715"/>
            <a:ext cx="1138806" cy="164076"/>
          </a:xfrm>
          <a:prstGeom prst="rect">
            <a:avLst/>
          </a:prstGeom>
        </p:spPr>
      </p:pic>
    </p:spTree>
    <p:extLst>
      <p:ext uri="{BB962C8B-B14F-4D97-AF65-F5344CB8AC3E}">
        <p14:creationId xmlns:p14="http://schemas.microsoft.com/office/powerpoint/2010/main" val="11688423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50077" y="466302"/>
            <a:ext cx="3041107" cy="1632056"/>
          </a:xfrm>
        </p:spPr>
        <p:txBody>
          <a:bodyPr anchor="t">
            <a:normAutofit/>
          </a:bodyPr>
          <a:lstStyle>
            <a:lvl1pPr>
              <a:defRPr sz="2856"/>
            </a:lvl1pPr>
          </a:lstStyle>
          <a:p>
            <a:r>
              <a:rPr lang="en-US" smtClean="0"/>
              <a:t>Click to edit Master title style</a:t>
            </a:r>
            <a:endParaRPr lang="en-AU"/>
          </a:p>
        </p:txBody>
      </p:sp>
      <p:sp>
        <p:nvSpPr>
          <p:cNvPr id="3" name="Content Placeholder 2"/>
          <p:cNvSpPr>
            <a:spLocks noGrp="1"/>
          </p:cNvSpPr>
          <p:nvPr>
            <p:ph idx="1"/>
          </p:nvPr>
        </p:nvSpPr>
        <p:spPr>
          <a:xfrm>
            <a:off x="843673" y="466302"/>
            <a:ext cx="7382537" cy="5841723"/>
          </a:xfrm>
        </p:spPr>
        <p:txBody>
          <a:bodyPr/>
          <a:lstStyle>
            <a:lvl1pPr>
              <a:defRPr sz="3264">
                <a:solidFill>
                  <a:schemeClr val="accent2"/>
                </a:solidFill>
              </a:defRPr>
            </a:lvl1pPr>
            <a:lvl2pPr>
              <a:defRPr sz="2856">
                <a:solidFill>
                  <a:schemeClr val="accent2"/>
                </a:solidFill>
              </a:defRPr>
            </a:lvl2pPr>
            <a:lvl3pPr>
              <a:defRPr sz="2448">
                <a:solidFill>
                  <a:schemeClr val="accent2"/>
                </a:solidFill>
              </a:defRPr>
            </a:lvl3pPr>
            <a:lvl4pPr>
              <a:defRPr sz="2040">
                <a:solidFill>
                  <a:schemeClr val="accent2"/>
                </a:solidFill>
              </a:defRPr>
            </a:lvl4pPr>
            <a:lvl5pPr>
              <a:defRPr sz="2040">
                <a:solidFill>
                  <a:schemeClr val="accent2"/>
                </a:solidFill>
              </a:defRPr>
            </a:lvl5pPr>
            <a:lvl6pPr>
              <a:defRPr sz="2040"/>
            </a:lvl6pPr>
            <a:lvl7pPr>
              <a:defRPr sz="2040"/>
            </a:lvl7pPr>
            <a:lvl8pPr>
              <a:defRPr sz="2040"/>
            </a:lvl8pPr>
            <a:lvl9pPr>
              <a:defRPr sz="204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Text Placeholder 3"/>
          <p:cNvSpPr>
            <a:spLocks noGrp="1"/>
          </p:cNvSpPr>
          <p:nvPr>
            <p:ph type="body" sz="half" idx="2"/>
          </p:nvPr>
        </p:nvSpPr>
        <p:spPr>
          <a:xfrm>
            <a:off x="8550077" y="2111310"/>
            <a:ext cx="3041107" cy="4196715"/>
          </a:xfrm>
        </p:spPr>
        <p:txBody>
          <a:bodyPr/>
          <a:lstStyle>
            <a:lvl1pPr marL="0" indent="0">
              <a:buNone/>
              <a:defRPr sz="1632">
                <a:solidFill>
                  <a:schemeClr val="accent2"/>
                </a:solidFill>
              </a:defRPr>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dirty="0" smtClean="0"/>
              <a:t>Click to edit Master text styles</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2662" y="6634715"/>
            <a:ext cx="1138806" cy="164076"/>
          </a:xfrm>
          <a:prstGeom prst="rect">
            <a:avLst/>
          </a:prstGeom>
        </p:spPr>
      </p:pic>
    </p:spTree>
    <p:extLst>
      <p:ext uri="{BB962C8B-B14F-4D97-AF65-F5344CB8AC3E}">
        <p14:creationId xmlns:p14="http://schemas.microsoft.com/office/powerpoint/2010/main" val="15658688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reak Pag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r="31677"/>
          <a:stretch/>
        </p:blipFill>
        <p:spPr>
          <a:xfrm>
            <a:off x="5405450" y="0"/>
            <a:ext cx="7042154" cy="6994525"/>
          </a:xfrm>
          <a:prstGeom prst="rect">
            <a:avLst/>
          </a:prstGeom>
        </p:spPr>
      </p:pic>
      <p:sp>
        <p:nvSpPr>
          <p:cNvPr id="3" name="Title 1"/>
          <p:cNvSpPr>
            <a:spLocks noGrp="1"/>
          </p:cNvSpPr>
          <p:nvPr userDrawn="1">
            <p:ph type="title"/>
          </p:nvPr>
        </p:nvSpPr>
        <p:spPr>
          <a:xfrm>
            <a:off x="1101146" y="2525801"/>
            <a:ext cx="6231192" cy="2137217"/>
          </a:xfrm>
        </p:spPr>
        <p:txBody>
          <a:bodyPr anchor="ctr">
            <a:normAutofit/>
          </a:bodyPr>
          <a:lstStyle>
            <a:lvl1pPr algn="l">
              <a:defRPr sz="5507" baseline="0">
                <a:solidFill>
                  <a:srgbClr val="FF6600"/>
                </a:solidFill>
              </a:defRPr>
            </a:lvl1pPr>
          </a:lstStyle>
          <a:p>
            <a:endParaRPr lang="en-AU" dirty="0"/>
          </a:p>
        </p:txBody>
      </p:sp>
    </p:spTree>
    <p:extLst>
      <p:ext uri="{BB962C8B-B14F-4D97-AF65-F5344CB8AC3E}">
        <p14:creationId xmlns:p14="http://schemas.microsoft.com/office/powerpoint/2010/main" val="2857955646"/>
      </p:ext>
    </p:extLst>
  </p:cSld>
  <p:clrMapOvr>
    <a:masterClrMapping/>
  </p:clrMapOvr>
  <p:transition spd="slow">
    <p:fade thruBlk="1"/>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6" name="TextBox 5"/>
          <p:cNvSpPr txBox="1"/>
          <p:nvPr userDrawn="1"/>
        </p:nvSpPr>
        <p:spPr>
          <a:xfrm>
            <a:off x="5164910" y="4815808"/>
            <a:ext cx="2117841" cy="414353"/>
          </a:xfrm>
          <a:prstGeom prst="rect">
            <a:avLst/>
          </a:prstGeom>
          <a:noFill/>
        </p:spPr>
        <p:txBody>
          <a:bodyPr wrap="none" rtlCol="0" anchor="ctr">
            <a:spAutoFit/>
          </a:bodyPr>
          <a:lstStyle/>
          <a:p>
            <a:pPr algn="ctr" defTabSz="932597"/>
            <a:r>
              <a:rPr lang="en-US" sz="2040" dirty="0" smtClean="0">
                <a:solidFill>
                  <a:srgbClr val="FF6600"/>
                </a:solidFill>
              </a:rPr>
              <a:t>www.nintex.com</a:t>
            </a:r>
            <a:endParaRPr lang="en-US" sz="2040" dirty="0">
              <a:solidFill>
                <a:srgbClr val="FF6600"/>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05366" y="2851989"/>
            <a:ext cx="4036927" cy="1228021"/>
          </a:xfrm>
          <a:prstGeom prst="rect">
            <a:avLst/>
          </a:prstGeom>
        </p:spPr>
      </p:pic>
    </p:spTree>
    <p:extLst>
      <p:ext uri="{BB962C8B-B14F-4D97-AF65-F5344CB8AC3E}">
        <p14:creationId xmlns:p14="http://schemas.microsoft.com/office/powerpoint/2010/main" val="1441070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artner Network">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5918" y="1999132"/>
            <a:ext cx="10010726" cy="2943432"/>
          </a:xfrm>
          <a:prstGeom prst="rect">
            <a:avLst/>
          </a:prstGeom>
        </p:spPr>
      </p:pic>
    </p:spTree>
    <p:extLst>
      <p:ext uri="{BB962C8B-B14F-4D97-AF65-F5344CB8AC3E}">
        <p14:creationId xmlns:p14="http://schemas.microsoft.com/office/powerpoint/2010/main" val="30265795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with Bu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42662" y="6634715"/>
            <a:ext cx="1138806" cy="164076"/>
          </a:xfrm>
          <a:prstGeom prst="rect">
            <a:avLst/>
          </a:prstGeom>
        </p:spPr>
      </p:pic>
    </p:spTree>
    <p:extLst>
      <p:ext uri="{BB962C8B-B14F-4D97-AF65-F5344CB8AC3E}">
        <p14:creationId xmlns:p14="http://schemas.microsoft.com/office/powerpoint/2010/main" val="1325261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mplete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67843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ompletely 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28" y="0"/>
            <a:ext cx="12426819" cy="6994525"/>
          </a:xfrm>
          <a:prstGeom prst="rect">
            <a:avLst/>
          </a:prstGeom>
        </p:spPr>
      </p:pic>
    </p:spTree>
    <p:extLst>
      <p:ext uri="{BB962C8B-B14F-4D97-AF65-F5344CB8AC3E}">
        <p14:creationId xmlns:p14="http://schemas.microsoft.com/office/powerpoint/2010/main" val="17882409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theme" Target="../theme/theme2.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extLst>
      <p:ext uri="{BB962C8B-B14F-4D97-AF65-F5344CB8AC3E}">
        <p14:creationId xmlns:p14="http://schemas.microsoft.com/office/powerpoint/2010/main" val="3404048774"/>
      </p:ext>
    </p:extLst>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 id="2147484230" r:id="rId12"/>
    <p:sldLayoutId id="2147484231" r:id="rId13"/>
    <p:sldLayoutId id="2147484232" r:id="rId14"/>
  </p:sldLayoutIdLst>
  <p:timing>
    <p:tnLst>
      <p:par>
        <p:cTn id="1" dur="indefinite" restart="never" nodeType="tmRoot"/>
      </p:par>
    </p:tnLst>
  </p:timing>
  <p:txStyles>
    <p:titleStyle>
      <a:lvl1pPr algn="l" defTabSz="932597" rtl="0" eaLnBrk="1" latinLnBrk="0" hangingPunct="1">
        <a:lnSpc>
          <a:spcPct val="90000"/>
        </a:lnSpc>
        <a:spcBef>
          <a:spcPct val="0"/>
        </a:spcBef>
        <a:buNone/>
        <a:defRPr sz="4488" kern="1200">
          <a:solidFill>
            <a:srgbClr val="FF8000"/>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accent2"/>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accent2"/>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accent2"/>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accent2"/>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accent2"/>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microsoft.com/office/2007/relationships/hdphoto" Target="../media/hdphoto2.wdp"/><Relationship Id="rId5" Type="http://schemas.openxmlformats.org/officeDocument/2006/relationships/image" Target="../media/image26.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7.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43.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hyperlink" Target="http://officeforms.uservoice.com/"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devtoolsforvs2013" TargetMode="External"/><Relationship Id="rId3" Type="http://schemas.openxmlformats.org/officeDocument/2006/relationships/image" Target="../media/image47.emf"/><Relationship Id="rId7" Type="http://schemas.openxmlformats.org/officeDocument/2006/relationships/image" Target="../media/image51.png"/><Relationship Id="rId12" Type="http://schemas.openxmlformats.org/officeDocument/2006/relationships/hyperlink" Target="http://aka.ms/asksharepoint" TargetMode="External"/><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50.png"/><Relationship Id="rId11" Type="http://schemas.openxmlformats.org/officeDocument/2006/relationships/hyperlink" Target="http://aka.ms/askoffice" TargetMode="External"/><Relationship Id="rId5" Type="http://schemas.openxmlformats.org/officeDocument/2006/relationships/image" Target="../media/image49.png"/><Relationship Id="rId10" Type="http://schemas.openxmlformats.org/officeDocument/2006/relationships/hyperlink" Target="http://officespdev.uservoice.com/forums/224641-general" TargetMode="External"/><Relationship Id="rId4" Type="http://schemas.openxmlformats.org/officeDocument/2006/relationships/image" Target="../media/image48.png"/><Relationship Id="rId9" Type="http://schemas.openxmlformats.org/officeDocument/2006/relationships/hyperlink" Target="http://aka.ms/officesuggestions" TargetMode="External"/><Relationship Id="rId14" Type="http://schemas.openxmlformats.org/officeDocument/2006/relationships/hyperlink" Target="http://aka.ms/office365apitoolspreview"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jpeg"/><Relationship Id="rId1" Type="http://schemas.openxmlformats.org/officeDocument/2006/relationships/slideLayout" Target="../slideLayouts/slideLayout10.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hyperlink" Target="http://officeforms.uservoice.com/" TargetMode="Externa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001974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6600" dirty="0" smtClean="0"/>
              <a:t>Demo of Excel Surveys </a:t>
            </a:r>
            <a:br>
              <a:rPr lang="en-US" sz="6600" dirty="0" smtClean="0"/>
            </a:br>
            <a:r>
              <a:rPr lang="en-US" sz="4800" dirty="0"/>
              <a:t>(aka “</a:t>
            </a:r>
            <a:r>
              <a:rPr lang="en-US" sz="4800" dirty="0" err="1"/>
              <a:t>FoSS</a:t>
            </a:r>
            <a:r>
              <a:rPr lang="en-US" sz="4800" dirty="0"/>
              <a:t>”)</a:t>
            </a:r>
          </a:p>
        </p:txBody>
      </p:sp>
    </p:spTree>
    <p:extLst>
      <p:ext uri="{BB962C8B-B14F-4D97-AF65-F5344CB8AC3E}">
        <p14:creationId xmlns:p14="http://schemas.microsoft.com/office/powerpoint/2010/main" val="333043882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74639" y="1209973"/>
            <a:ext cx="11966522" cy="2751698"/>
          </a:xfrm>
        </p:spPr>
        <p:txBody>
          <a:bodyPr/>
          <a:lstStyle/>
          <a:p>
            <a:r>
              <a:rPr lang="en-US" sz="6600" dirty="0" smtClean="0"/>
              <a:t>Demo of Forms on </a:t>
            </a:r>
            <a:br>
              <a:rPr lang="en-US" sz="6600" dirty="0" smtClean="0"/>
            </a:br>
            <a:r>
              <a:rPr lang="en-US" sz="6600" dirty="0" smtClean="0"/>
              <a:t>SharePoint Lists </a:t>
            </a:r>
            <a:r>
              <a:rPr lang="en-US" sz="8000" dirty="0" smtClean="0"/>
              <a:t/>
            </a:r>
            <a:br>
              <a:rPr lang="en-US" sz="8000" dirty="0" smtClean="0"/>
            </a:br>
            <a:r>
              <a:rPr lang="en-US" sz="4800" dirty="0" smtClean="0"/>
              <a:t>(aka “</a:t>
            </a:r>
            <a:r>
              <a:rPr lang="en-US" sz="4800" dirty="0" err="1" smtClean="0"/>
              <a:t>FoSL</a:t>
            </a:r>
            <a:r>
              <a:rPr lang="en-US" sz="4800" dirty="0" smtClean="0"/>
              <a:t>”)</a:t>
            </a:r>
            <a:endParaRPr lang="en-US" sz="5400" dirty="0"/>
          </a:p>
        </p:txBody>
      </p:sp>
    </p:spTree>
    <p:extLst>
      <p:ext uri="{BB962C8B-B14F-4D97-AF65-F5344CB8AC3E}">
        <p14:creationId xmlns:p14="http://schemas.microsoft.com/office/powerpoint/2010/main" val="139084386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274638" y="2743200"/>
            <a:ext cx="3929231" cy="3954463"/>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1200"/>
              </a:spcBef>
              <a:defRPr/>
            </a:pPr>
            <a:endParaRPr lang="en-US" sz="2000" dirty="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endParaRPr>
          </a:p>
        </p:txBody>
      </p:sp>
      <p:sp>
        <p:nvSpPr>
          <p:cNvPr id="12" name="Rectangle 11"/>
          <p:cNvSpPr/>
          <p:nvPr/>
        </p:nvSpPr>
        <p:spPr bwMode="auto">
          <a:xfrm>
            <a:off x="4253622" y="2743200"/>
            <a:ext cx="3929231" cy="3954463"/>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1200"/>
              </a:spcBef>
              <a:defRPr/>
            </a:pPr>
            <a:endParaRPr lang="en-US" sz="2000" dirty="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endParaRPr>
          </a:p>
        </p:txBody>
      </p:sp>
      <p:sp>
        <p:nvSpPr>
          <p:cNvPr id="13" name="Rectangle 12"/>
          <p:cNvSpPr/>
          <p:nvPr/>
        </p:nvSpPr>
        <p:spPr bwMode="auto">
          <a:xfrm>
            <a:off x="8232606" y="2743200"/>
            <a:ext cx="3929231" cy="3954463"/>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1200"/>
              </a:spcBef>
              <a:defRPr/>
            </a:pPr>
            <a:endParaRPr lang="en-US" sz="2000" dirty="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endParaRPr>
          </a:p>
        </p:txBody>
      </p:sp>
      <p:sp>
        <p:nvSpPr>
          <p:cNvPr id="3" name="Rectangle 2"/>
          <p:cNvSpPr/>
          <p:nvPr/>
        </p:nvSpPr>
        <p:spPr bwMode="auto">
          <a:xfrm>
            <a:off x="274638" y="1828799"/>
            <a:ext cx="3929231" cy="91440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mj-lt"/>
              </a:rPr>
              <a:t>~3–6 months</a:t>
            </a:r>
            <a:endParaRPr lang="en-US" sz="3200" dirty="0">
              <a:gradFill>
                <a:gsLst>
                  <a:gs pos="0">
                    <a:srgbClr val="FFFFFF"/>
                  </a:gs>
                  <a:gs pos="100000">
                    <a:srgbClr val="FFFFFF"/>
                  </a:gs>
                </a:gsLst>
                <a:lin ang="5400000" scaled="0"/>
              </a:gradFill>
              <a:latin typeface="+mj-lt"/>
            </a:endParaRPr>
          </a:p>
        </p:txBody>
      </p:sp>
      <p:sp>
        <p:nvSpPr>
          <p:cNvPr id="5" name="Rectangle 4"/>
          <p:cNvSpPr/>
          <p:nvPr/>
        </p:nvSpPr>
        <p:spPr bwMode="auto">
          <a:xfrm>
            <a:off x="4253622" y="1828799"/>
            <a:ext cx="3929231" cy="91440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mj-lt"/>
              </a:rPr>
              <a:t>~1 year</a:t>
            </a:r>
            <a:endParaRPr lang="en-US" sz="3200" dirty="0">
              <a:gradFill>
                <a:gsLst>
                  <a:gs pos="0">
                    <a:srgbClr val="FFFFFF"/>
                  </a:gs>
                  <a:gs pos="100000">
                    <a:srgbClr val="FFFFFF"/>
                  </a:gs>
                </a:gsLst>
                <a:lin ang="5400000" scaled="0"/>
              </a:gradFill>
              <a:latin typeface="+mj-lt"/>
            </a:endParaRPr>
          </a:p>
        </p:txBody>
      </p:sp>
      <p:sp>
        <p:nvSpPr>
          <p:cNvPr id="7" name="Rectangle 6"/>
          <p:cNvSpPr/>
          <p:nvPr/>
        </p:nvSpPr>
        <p:spPr bwMode="auto">
          <a:xfrm>
            <a:off x="8232606" y="1828799"/>
            <a:ext cx="3929231" cy="9144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3200" dirty="0" smtClean="0">
                <a:gradFill>
                  <a:gsLst>
                    <a:gs pos="0">
                      <a:srgbClr val="FFFFFF"/>
                    </a:gs>
                    <a:gs pos="100000">
                      <a:srgbClr val="FFFFFF"/>
                    </a:gs>
                  </a:gsLst>
                  <a:lin ang="5400000" scaled="0"/>
                </a:gradFill>
                <a:latin typeface="+mj-lt"/>
              </a:rPr>
              <a:t>Later</a:t>
            </a:r>
            <a:endParaRPr lang="en-US" sz="3200" dirty="0">
              <a:gradFill>
                <a:gsLst>
                  <a:gs pos="0">
                    <a:srgbClr val="FFFFFF"/>
                  </a:gs>
                  <a:gs pos="100000">
                    <a:srgbClr val="FFFFFF"/>
                  </a:gs>
                </a:gsLst>
                <a:lin ang="5400000" scaled="0"/>
              </a:gradFill>
              <a:latin typeface="+mj-lt"/>
            </a:endParaRPr>
          </a:p>
        </p:txBody>
      </p:sp>
      <p:sp>
        <p:nvSpPr>
          <p:cNvPr id="14" name="Rectangle 13"/>
          <p:cNvSpPr/>
          <p:nvPr/>
        </p:nvSpPr>
        <p:spPr bwMode="auto">
          <a:xfrm>
            <a:off x="0" y="0"/>
            <a:ext cx="12436475" cy="182879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Continuous improvement</a:t>
            </a:r>
            <a:br>
              <a:rPr lang="en-US" dirty="0" smtClean="0"/>
            </a:br>
            <a:r>
              <a:rPr lang="en-US" sz="3200" dirty="0" smtClean="0">
                <a:gradFill>
                  <a:gsLst>
                    <a:gs pos="28319">
                      <a:schemeClr val="tx2"/>
                    </a:gs>
                    <a:gs pos="48000">
                      <a:schemeClr val="tx2"/>
                    </a:gs>
                  </a:gsLst>
                  <a:lin ang="5400000" scaled="0"/>
                </a:gradFill>
              </a:rPr>
              <a:t>Identified features and estimated timelines</a:t>
            </a:r>
            <a:endParaRPr lang="en-US" sz="1800" dirty="0">
              <a:gradFill>
                <a:gsLst>
                  <a:gs pos="28319">
                    <a:schemeClr val="tx2"/>
                  </a:gs>
                  <a:gs pos="48000">
                    <a:schemeClr val="tx2"/>
                  </a:gs>
                </a:gsLst>
                <a:lin ang="5400000" scaled="0"/>
              </a:gradFill>
            </a:endParaRPr>
          </a:p>
        </p:txBody>
      </p:sp>
      <p:sp>
        <p:nvSpPr>
          <p:cNvPr id="15" name="Rectangle 14"/>
          <p:cNvSpPr/>
          <p:nvPr/>
        </p:nvSpPr>
        <p:spPr bwMode="auto">
          <a:xfrm>
            <a:off x="274638" y="2743200"/>
            <a:ext cx="3929231" cy="395446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91440" bIns="146304" numCol="1" rtlCol="0" anchor="t" anchorCtr="0" compatLnSpc="1">
            <a:prstTxWarp prst="textNoShape">
              <a:avLst/>
            </a:prstTxWarp>
          </a:bodyPr>
          <a:lstStyle/>
          <a:p>
            <a:pPr>
              <a:lnSpc>
                <a:spcPct val="90000"/>
              </a:lnSpc>
              <a:spcBef>
                <a:spcPts val="1200"/>
              </a:spcBef>
              <a:defRPr/>
            </a:pPr>
            <a:r>
              <a:rPr lang="en-US" sz="2000" spc="-20" dirty="0">
                <a:gradFill>
                  <a:gsLst>
                    <a:gs pos="74336">
                      <a:schemeClr val="tx1"/>
                    </a:gs>
                    <a:gs pos="48000">
                      <a:schemeClr val="tx1"/>
                    </a:gs>
                  </a:gsLst>
                  <a:lin ang="5400000" scaled="0"/>
                </a:gradFill>
              </a:rPr>
              <a:t>Auto form layout from </a:t>
            </a:r>
            <a:r>
              <a:rPr lang="en-US" sz="2000" spc="-20" dirty="0" smtClean="0">
                <a:gradFill>
                  <a:gsLst>
                    <a:gs pos="74336">
                      <a:schemeClr val="tx1"/>
                    </a:gs>
                    <a:gs pos="48000">
                      <a:schemeClr val="tx1"/>
                    </a:gs>
                  </a:gsLst>
                  <a:lin ang="5400000" scaled="0"/>
                </a:gradFill>
              </a:rPr>
              <a:t>Schema</a:t>
            </a:r>
            <a:endParaRPr lang="en-US" sz="2000" spc="-20" dirty="0">
              <a:gradFill>
                <a:gsLst>
                  <a:gs pos="74336">
                    <a:schemeClr val="tx1"/>
                  </a:gs>
                  <a:gs pos="48000">
                    <a:schemeClr val="tx1"/>
                  </a:gs>
                </a:gsLst>
                <a:lin ang="5400000" scaled="0"/>
              </a:gradFill>
            </a:endParaRPr>
          </a:p>
          <a:p>
            <a:pPr>
              <a:lnSpc>
                <a:spcPct val="90000"/>
              </a:lnSpc>
              <a:spcBef>
                <a:spcPts val="1200"/>
              </a:spcBef>
              <a:defRPr/>
            </a:pPr>
            <a:r>
              <a:rPr lang="en-US" sz="2000" spc="-20" dirty="0">
                <a:gradFill>
                  <a:gsLst>
                    <a:gs pos="74336">
                      <a:schemeClr val="tx1"/>
                    </a:gs>
                    <a:gs pos="48000">
                      <a:schemeClr val="tx1"/>
                    </a:gs>
                  </a:gsLst>
                  <a:lin ang="5400000" scaled="0"/>
                </a:gradFill>
              </a:rPr>
              <a:t>Lookups between </a:t>
            </a:r>
            <a:r>
              <a:rPr lang="en-US" sz="2000" spc="-20" dirty="0" smtClean="0">
                <a:gradFill>
                  <a:gsLst>
                    <a:gs pos="74336">
                      <a:schemeClr val="tx1"/>
                    </a:gs>
                    <a:gs pos="48000">
                      <a:schemeClr val="tx1"/>
                    </a:gs>
                  </a:gsLst>
                  <a:lin ang="5400000" scaled="0"/>
                </a:gradFill>
              </a:rPr>
              <a:t>lists</a:t>
            </a:r>
            <a:endParaRPr lang="en-US" sz="2000" spc="-20" dirty="0">
              <a:gradFill>
                <a:gsLst>
                  <a:gs pos="74336">
                    <a:schemeClr val="tx1"/>
                  </a:gs>
                  <a:gs pos="48000">
                    <a:schemeClr val="tx1"/>
                  </a:gs>
                </a:gsLst>
                <a:lin ang="5400000" scaled="0"/>
              </a:gradFill>
            </a:endParaRPr>
          </a:p>
          <a:p>
            <a:pPr>
              <a:lnSpc>
                <a:spcPct val="90000"/>
              </a:lnSpc>
              <a:spcBef>
                <a:spcPts val="1200"/>
              </a:spcBef>
            </a:pPr>
            <a:r>
              <a:rPr lang="en-US" sz="2000" spc="-20" dirty="0">
                <a:gradFill>
                  <a:gsLst>
                    <a:gs pos="74336">
                      <a:schemeClr val="tx1"/>
                    </a:gs>
                    <a:gs pos="48000">
                      <a:schemeClr val="tx1"/>
                    </a:gs>
                  </a:gsLst>
                  <a:lin ang="5400000" scaled="0"/>
                </a:gradFill>
              </a:rPr>
              <a:t>Cascading </a:t>
            </a:r>
            <a:r>
              <a:rPr lang="en-US" sz="2000" spc="-20" dirty="0" smtClean="0">
                <a:gradFill>
                  <a:gsLst>
                    <a:gs pos="74336">
                      <a:schemeClr val="tx1"/>
                    </a:gs>
                    <a:gs pos="48000">
                      <a:schemeClr val="tx1"/>
                    </a:gs>
                  </a:gsLst>
                  <a:lin ang="5400000" scaled="0"/>
                </a:gradFill>
              </a:rPr>
              <a:t>combos</a:t>
            </a:r>
            <a:endParaRPr lang="en-US" sz="2000" spc="-20" dirty="0">
              <a:gradFill>
                <a:gsLst>
                  <a:gs pos="74336">
                    <a:schemeClr val="tx1"/>
                  </a:gs>
                  <a:gs pos="48000">
                    <a:schemeClr val="tx1"/>
                  </a:gs>
                </a:gsLst>
                <a:lin ang="5400000" scaled="0"/>
              </a:gradFill>
            </a:endParaRPr>
          </a:p>
          <a:p>
            <a:pPr>
              <a:lnSpc>
                <a:spcPct val="90000"/>
              </a:lnSpc>
              <a:spcBef>
                <a:spcPts val="1200"/>
              </a:spcBef>
              <a:defRPr/>
            </a:pPr>
            <a:r>
              <a:rPr lang="en-US" sz="2000" spc="-20" dirty="0">
                <a:gradFill>
                  <a:gsLst>
                    <a:gs pos="74336">
                      <a:schemeClr val="tx1"/>
                    </a:gs>
                    <a:gs pos="48000">
                      <a:schemeClr val="tx1"/>
                    </a:gs>
                  </a:gsLst>
                  <a:lin ang="5400000" scaled="0"/>
                </a:gradFill>
              </a:rPr>
              <a:t>SharePoint </a:t>
            </a:r>
            <a:r>
              <a:rPr lang="en-US" sz="2000" spc="-20" dirty="0" smtClean="0">
                <a:gradFill>
                  <a:gsLst>
                    <a:gs pos="74336">
                      <a:schemeClr val="tx1"/>
                    </a:gs>
                    <a:gs pos="48000">
                      <a:schemeClr val="tx1"/>
                    </a:gs>
                  </a:gsLst>
                  <a:lin ang="5400000" scaled="0"/>
                </a:gradFill>
              </a:rPr>
              <a:t>list workflows</a:t>
            </a:r>
            <a:endParaRPr lang="en-US" sz="2000" spc="-20" dirty="0">
              <a:gradFill>
                <a:gsLst>
                  <a:gs pos="74336">
                    <a:schemeClr val="tx1"/>
                  </a:gs>
                  <a:gs pos="48000">
                    <a:schemeClr val="tx1"/>
                  </a:gs>
                </a:gsLst>
                <a:lin ang="5400000" scaled="0"/>
              </a:gradFill>
            </a:endParaRPr>
          </a:p>
          <a:p>
            <a:pPr>
              <a:lnSpc>
                <a:spcPct val="90000"/>
              </a:lnSpc>
              <a:spcBef>
                <a:spcPts val="1200"/>
              </a:spcBef>
              <a:defRPr/>
            </a:pPr>
            <a:r>
              <a:rPr lang="en-US" sz="2000" spc="-20" dirty="0">
                <a:gradFill>
                  <a:gsLst>
                    <a:gs pos="74336">
                      <a:schemeClr val="tx1"/>
                    </a:gs>
                    <a:gs pos="48000">
                      <a:schemeClr val="tx1"/>
                    </a:gs>
                  </a:gsLst>
                  <a:lin ang="5400000" scaled="0"/>
                </a:gradFill>
              </a:rPr>
              <a:t>Easy, Information </a:t>
            </a:r>
            <a:r>
              <a:rPr lang="en-US" sz="2000" spc="-20" dirty="0" smtClean="0">
                <a:gradFill>
                  <a:gsLst>
                    <a:gs pos="74336">
                      <a:schemeClr val="tx1"/>
                    </a:gs>
                    <a:gs pos="48000">
                      <a:schemeClr val="tx1"/>
                    </a:gs>
                  </a:gsLst>
                  <a:lin ang="5400000" scaled="0"/>
                </a:gradFill>
              </a:rPr>
              <a:t>Worker friendly</a:t>
            </a:r>
          </a:p>
          <a:p>
            <a:pPr>
              <a:lnSpc>
                <a:spcPct val="90000"/>
              </a:lnSpc>
              <a:spcBef>
                <a:spcPts val="1200"/>
              </a:spcBef>
              <a:defRPr/>
            </a:pPr>
            <a:r>
              <a:rPr lang="en-US" sz="2000" dirty="0" smtClean="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rPr>
              <a:t>YOUR INPUT…</a:t>
            </a:r>
            <a:endParaRPr lang="en-US" sz="2000" dirty="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endParaRPr>
          </a:p>
        </p:txBody>
      </p:sp>
      <p:sp>
        <p:nvSpPr>
          <p:cNvPr id="16" name="Rectangle 15"/>
          <p:cNvSpPr/>
          <p:nvPr/>
        </p:nvSpPr>
        <p:spPr bwMode="auto">
          <a:xfrm>
            <a:off x="4253622" y="2743200"/>
            <a:ext cx="3929231" cy="395446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1200"/>
              </a:spcBef>
              <a:defRPr/>
            </a:pPr>
            <a:r>
              <a:rPr lang="en-US" sz="2000" dirty="0">
                <a:gradFill>
                  <a:gsLst>
                    <a:gs pos="74336">
                      <a:schemeClr val="tx1"/>
                    </a:gs>
                    <a:gs pos="48000">
                      <a:schemeClr val="tx1"/>
                    </a:gs>
                  </a:gsLst>
                  <a:lin ang="5400000" scaled="0"/>
                </a:gradFill>
              </a:rPr>
              <a:t>Rules, </a:t>
            </a:r>
            <a:r>
              <a:rPr lang="en-US" sz="2000" dirty="0" smtClean="0">
                <a:gradFill>
                  <a:gsLst>
                    <a:gs pos="74336">
                      <a:schemeClr val="tx1"/>
                    </a:gs>
                    <a:gs pos="48000">
                      <a:schemeClr val="tx1"/>
                    </a:gs>
                  </a:gsLst>
                  <a:lin ang="5400000" scaled="0"/>
                </a:gradFill>
              </a:rPr>
              <a:t>business logic</a:t>
            </a:r>
            <a:endParaRPr lang="en-US" sz="2000" dirty="0">
              <a:gradFill>
                <a:gsLst>
                  <a:gs pos="74336">
                    <a:schemeClr val="tx1"/>
                  </a:gs>
                  <a:gs pos="48000">
                    <a:schemeClr val="tx1"/>
                  </a:gs>
                </a:gsLst>
                <a:lin ang="5400000" scaled="0"/>
              </a:gradFill>
            </a:endParaRPr>
          </a:p>
          <a:p>
            <a:pPr>
              <a:lnSpc>
                <a:spcPct val="90000"/>
              </a:lnSpc>
              <a:spcBef>
                <a:spcPts val="1200"/>
              </a:spcBef>
              <a:defRPr/>
            </a:pPr>
            <a:r>
              <a:rPr lang="en-US" sz="2000" dirty="0" smtClean="0">
                <a:gradFill>
                  <a:gsLst>
                    <a:gs pos="74336">
                      <a:schemeClr val="tx1"/>
                    </a:gs>
                    <a:gs pos="48000">
                      <a:schemeClr val="tx1"/>
                    </a:gs>
                  </a:gsLst>
                  <a:lin ang="5400000" scaled="0"/>
                </a:gradFill>
              </a:rPr>
              <a:t>Hide/show </a:t>
            </a:r>
            <a:r>
              <a:rPr lang="en-US" sz="2000" dirty="0">
                <a:gradFill>
                  <a:gsLst>
                    <a:gs pos="74336">
                      <a:schemeClr val="tx1"/>
                    </a:gs>
                    <a:gs pos="48000">
                      <a:schemeClr val="tx1"/>
                    </a:gs>
                  </a:gsLst>
                  <a:lin ang="5400000" scaled="0"/>
                </a:gradFill>
              </a:rPr>
              <a:t>of </a:t>
            </a:r>
            <a:r>
              <a:rPr lang="en-US" sz="2000" dirty="0" smtClean="0">
                <a:gradFill>
                  <a:gsLst>
                    <a:gs pos="74336">
                      <a:schemeClr val="tx1"/>
                    </a:gs>
                    <a:gs pos="48000">
                      <a:schemeClr val="tx1"/>
                    </a:gs>
                  </a:gsLst>
                  <a:lin ang="5400000" scaled="0"/>
                </a:gradFill>
              </a:rPr>
              <a:t>sections</a:t>
            </a:r>
            <a:endParaRPr lang="en-US" sz="2000" dirty="0">
              <a:gradFill>
                <a:gsLst>
                  <a:gs pos="74336">
                    <a:schemeClr val="tx1"/>
                  </a:gs>
                  <a:gs pos="48000">
                    <a:schemeClr val="tx1"/>
                  </a:gs>
                </a:gsLst>
                <a:lin ang="5400000" scaled="0"/>
              </a:gradFill>
            </a:endParaRPr>
          </a:p>
          <a:p>
            <a:pPr>
              <a:lnSpc>
                <a:spcPct val="90000"/>
              </a:lnSpc>
              <a:spcBef>
                <a:spcPts val="1200"/>
              </a:spcBef>
              <a:defRPr/>
            </a:pPr>
            <a:r>
              <a:rPr lang="en-US" sz="2000" dirty="0">
                <a:gradFill>
                  <a:gsLst>
                    <a:gs pos="74336">
                      <a:schemeClr val="tx1"/>
                    </a:gs>
                    <a:gs pos="48000">
                      <a:schemeClr val="tx1"/>
                    </a:gs>
                  </a:gsLst>
                  <a:lin ang="5400000" scaled="0"/>
                </a:gradFill>
              </a:rPr>
              <a:t>Mobile, </a:t>
            </a:r>
            <a:r>
              <a:rPr lang="en-US" sz="2000" dirty="0" smtClean="0">
                <a:gradFill>
                  <a:gsLst>
                    <a:gs pos="74336">
                      <a:schemeClr val="tx1"/>
                    </a:gs>
                    <a:gs pos="48000">
                      <a:schemeClr val="tx1"/>
                    </a:gs>
                  </a:gsLst>
                  <a:lin ang="5400000" scaled="0"/>
                </a:gradFill>
              </a:rPr>
              <a:t>touch friendly</a:t>
            </a:r>
            <a:endParaRPr lang="en-US" sz="2000" dirty="0">
              <a:gradFill>
                <a:gsLst>
                  <a:gs pos="74336">
                    <a:schemeClr val="tx1"/>
                  </a:gs>
                  <a:gs pos="48000">
                    <a:schemeClr val="tx1"/>
                  </a:gs>
                </a:gsLst>
                <a:lin ang="5400000" scaled="0"/>
              </a:gradFill>
            </a:endParaRPr>
          </a:p>
          <a:p>
            <a:pPr>
              <a:lnSpc>
                <a:spcPct val="90000"/>
              </a:lnSpc>
              <a:spcBef>
                <a:spcPts val="1200"/>
              </a:spcBef>
            </a:pPr>
            <a:r>
              <a:rPr lang="en-US" sz="2000" dirty="0">
                <a:gradFill>
                  <a:gsLst>
                    <a:gs pos="74336">
                      <a:schemeClr val="tx1"/>
                    </a:gs>
                    <a:gs pos="48000">
                      <a:schemeClr val="tx1"/>
                    </a:gs>
                  </a:gsLst>
                  <a:lin ang="5400000" scaled="0"/>
                </a:gradFill>
              </a:rPr>
              <a:t>Personal </a:t>
            </a:r>
            <a:r>
              <a:rPr lang="en-US" sz="2000" dirty="0" smtClean="0">
                <a:gradFill>
                  <a:gsLst>
                    <a:gs pos="74336">
                      <a:schemeClr val="tx1"/>
                    </a:gs>
                    <a:gs pos="48000">
                      <a:schemeClr val="tx1"/>
                    </a:gs>
                  </a:gsLst>
                  <a:lin ang="5400000" scaled="0"/>
                </a:gradFill>
              </a:rPr>
              <a:t>profile information</a:t>
            </a:r>
            <a:endParaRPr lang="en-US" sz="2000" dirty="0">
              <a:gradFill>
                <a:gsLst>
                  <a:gs pos="74336">
                    <a:schemeClr val="tx1"/>
                  </a:gs>
                  <a:gs pos="48000">
                    <a:schemeClr val="tx1"/>
                  </a:gs>
                </a:gsLst>
                <a:lin ang="5400000" scaled="0"/>
              </a:gradFill>
            </a:endParaRPr>
          </a:p>
          <a:p>
            <a:pPr>
              <a:lnSpc>
                <a:spcPct val="90000"/>
              </a:lnSpc>
              <a:spcBef>
                <a:spcPts val="1200"/>
              </a:spcBef>
            </a:pPr>
            <a:r>
              <a:rPr lang="en-US" sz="2000" dirty="0">
                <a:gradFill>
                  <a:gsLst>
                    <a:gs pos="74336">
                      <a:schemeClr val="tx1"/>
                    </a:gs>
                    <a:gs pos="48000">
                      <a:schemeClr val="tx1"/>
                    </a:gs>
                  </a:gsLst>
                  <a:lin ang="5400000" scaled="0"/>
                </a:gradFill>
              </a:rPr>
              <a:t>Office 365 </a:t>
            </a:r>
            <a:r>
              <a:rPr lang="en-US" sz="2000" dirty="0" smtClean="0">
                <a:gradFill>
                  <a:gsLst>
                    <a:gs pos="74336">
                      <a:schemeClr val="tx1"/>
                    </a:gs>
                    <a:gs pos="48000">
                      <a:schemeClr val="tx1"/>
                    </a:gs>
                  </a:gsLst>
                  <a:lin ang="5400000" scaled="0"/>
                </a:gradFill>
              </a:rPr>
              <a:t>objects</a:t>
            </a:r>
          </a:p>
          <a:p>
            <a:pPr>
              <a:lnSpc>
                <a:spcPct val="90000"/>
              </a:lnSpc>
              <a:spcBef>
                <a:spcPts val="1200"/>
              </a:spcBef>
            </a:pPr>
            <a:r>
              <a:rPr lang="en-US" sz="2000" dirty="0" smtClean="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rPr>
              <a:t>YOUR INPUT…</a:t>
            </a:r>
            <a:endParaRPr lang="en-US" sz="2000" dirty="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endParaRPr>
          </a:p>
        </p:txBody>
      </p:sp>
      <p:sp>
        <p:nvSpPr>
          <p:cNvPr id="17" name="Rectangle 16"/>
          <p:cNvSpPr/>
          <p:nvPr/>
        </p:nvSpPr>
        <p:spPr bwMode="auto">
          <a:xfrm>
            <a:off x="8232606" y="2743200"/>
            <a:ext cx="3929231" cy="3954463"/>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1200"/>
              </a:spcBef>
              <a:defRPr/>
            </a:pPr>
            <a:r>
              <a:rPr lang="en-US" sz="2000" dirty="0">
                <a:gradFill>
                  <a:gsLst>
                    <a:gs pos="74336">
                      <a:schemeClr val="tx1"/>
                    </a:gs>
                    <a:gs pos="48000">
                      <a:schemeClr val="tx1"/>
                    </a:gs>
                  </a:gsLst>
                  <a:lin ang="5400000" scaled="0"/>
                </a:gradFill>
              </a:rPr>
              <a:t>Web service </a:t>
            </a:r>
            <a:r>
              <a:rPr lang="en-US" sz="2000" dirty="0" smtClean="0">
                <a:gradFill>
                  <a:gsLst>
                    <a:gs pos="74336">
                      <a:schemeClr val="tx1"/>
                    </a:gs>
                    <a:gs pos="48000">
                      <a:schemeClr val="tx1"/>
                    </a:gs>
                  </a:gsLst>
                  <a:lin ang="5400000" scaled="0"/>
                </a:gradFill>
              </a:rPr>
              <a:t>calls</a:t>
            </a:r>
            <a:endParaRPr lang="en-US" sz="2000" dirty="0">
              <a:gradFill>
                <a:gsLst>
                  <a:gs pos="74336">
                    <a:schemeClr val="tx1"/>
                  </a:gs>
                  <a:gs pos="48000">
                    <a:schemeClr val="tx1"/>
                  </a:gs>
                </a:gsLst>
                <a:lin ang="5400000" scaled="0"/>
              </a:gradFill>
            </a:endParaRPr>
          </a:p>
          <a:p>
            <a:pPr>
              <a:lnSpc>
                <a:spcPct val="90000"/>
              </a:lnSpc>
              <a:spcBef>
                <a:spcPts val="1200"/>
              </a:spcBef>
              <a:defRPr/>
            </a:pPr>
            <a:r>
              <a:rPr lang="en-US" sz="2000" dirty="0">
                <a:gradFill>
                  <a:gsLst>
                    <a:gs pos="74336">
                      <a:schemeClr val="tx1"/>
                    </a:gs>
                    <a:gs pos="48000">
                      <a:schemeClr val="tx1"/>
                    </a:gs>
                  </a:gsLst>
                  <a:lin ang="5400000" scaled="0"/>
                </a:gradFill>
              </a:rPr>
              <a:t>Enterprise </a:t>
            </a:r>
            <a:r>
              <a:rPr lang="en-US" sz="2000" dirty="0" smtClean="0">
                <a:gradFill>
                  <a:gsLst>
                    <a:gs pos="74336">
                      <a:schemeClr val="tx1"/>
                    </a:gs>
                    <a:gs pos="48000">
                      <a:schemeClr val="tx1"/>
                    </a:gs>
                  </a:gsLst>
                  <a:lin ang="5400000" scaled="0"/>
                </a:gradFill>
              </a:rPr>
              <a:t>data</a:t>
            </a:r>
            <a:endParaRPr lang="en-US" sz="2000" dirty="0">
              <a:gradFill>
                <a:gsLst>
                  <a:gs pos="74336">
                    <a:schemeClr val="tx1"/>
                  </a:gs>
                  <a:gs pos="48000">
                    <a:schemeClr val="tx1"/>
                  </a:gs>
                </a:gsLst>
                <a:lin ang="5400000" scaled="0"/>
              </a:gradFill>
            </a:endParaRPr>
          </a:p>
          <a:p>
            <a:pPr>
              <a:lnSpc>
                <a:spcPct val="90000"/>
              </a:lnSpc>
              <a:spcBef>
                <a:spcPts val="1200"/>
              </a:spcBef>
              <a:defRPr/>
            </a:pPr>
            <a:r>
              <a:rPr lang="en-US" sz="2000" dirty="0" err="1" smtClean="0">
                <a:gradFill>
                  <a:gsLst>
                    <a:gs pos="74336">
                      <a:schemeClr val="tx1"/>
                    </a:gs>
                    <a:gs pos="48000">
                      <a:schemeClr val="tx1"/>
                    </a:gs>
                  </a:gsLst>
                  <a:lin ang="5400000" scaled="0"/>
                </a:gradFill>
              </a:rPr>
              <a:t>eSignature</a:t>
            </a:r>
            <a:endParaRPr lang="en-US" sz="2000" dirty="0" smtClean="0">
              <a:gradFill>
                <a:gsLst>
                  <a:gs pos="74336">
                    <a:schemeClr val="tx1"/>
                  </a:gs>
                  <a:gs pos="48000">
                    <a:schemeClr val="tx1"/>
                  </a:gs>
                </a:gsLst>
                <a:lin ang="5400000" scaled="0"/>
              </a:gradFill>
            </a:endParaRPr>
          </a:p>
          <a:p>
            <a:pPr>
              <a:lnSpc>
                <a:spcPct val="90000"/>
              </a:lnSpc>
              <a:spcBef>
                <a:spcPts val="1200"/>
              </a:spcBef>
              <a:defRPr/>
            </a:pPr>
            <a:r>
              <a:rPr lang="en-US" sz="2000" dirty="0" smtClean="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rPr>
              <a:t>YOUR INPUT…</a:t>
            </a:r>
            <a:endParaRPr lang="en-US" sz="2000" dirty="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6208123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00" fill="hold"/>
                                        <p:tgtEl>
                                          <p:spTgt spid="11"/>
                                        </p:tgtEl>
                                        <p:attrNameLst>
                                          <p:attrName>ppt_x</p:attrName>
                                        </p:attrNameLst>
                                      </p:cBhvr>
                                      <p:tavLst>
                                        <p:tav tm="0">
                                          <p:val>
                                            <p:strVal val="#ppt_x"/>
                                          </p:val>
                                        </p:tav>
                                        <p:tav tm="100000">
                                          <p:val>
                                            <p:strVal val="#ppt_x"/>
                                          </p:val>
                                        </p:tav>
                                      </p:tavLst>
                                    </p:anim>
                                    <p:anim calcmode="lin" valueType="num">
                                      <p:cBhvr additive="base">
                                        <p:cTn id="13" dur="7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200"/>
                            </p:stCondLst>
                            <p:childTnLst>
                              <p:par>
                                <p:cTn id="15" presetID="10" presetClass="entr" presetSubtype="0" fill="hold" grpId="0" nodeType="after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fade">
                                      <p:cBhvr>
                                        <p:cTn id="17" dur="500"/>
                                        <p:tgtEl>
                                          <p:spTgt spid="15">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fade">
                                      <p:cBhvr>
                                        <p:cTn id="20" dur="500"/>
                                        <p:tgtEl>
                                          <p:spTgt spid="15">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500"/>
                                        <p:tgtEl>
                                          <p:spTgt spid="15">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xEl>
                                              <p:pRg st="3" end="3"/>
                                            </p:txEl>
                                          </p:spTgt>
                                        </p:tgtEl>
                                        <p:attrNameLst>
                                          <p:attrName>style.visibility</p:attrName>
                                        </p:attrNameLst>
                                      </p:cBhvr>
                                      <p:to>
                                        <p:strVal val="visible"/>
                                      </p:to>
                                    </p:set>
                                    <p:animEffect transition="in" filter="fade">
                                      <p:cBhvr>
                                        <p:cTn id="26" dur="500"/>
                                        <p:tgtEl>
                                          <p:spTgt spid="15">
                                            <p:txEl>
                                              <p:pRg st="3" end="3"/>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xEl>
                                              <p:pRg st="4" end="4"/>
                                            </p:txEl>
                                          </p:spTgt>
                                        </p:tgtEl>
                                        <p:attrNameLst>
                                          <p:attrName>style.visibility</p:attrName>
                                        </p:attrNameLst>
                                      </p:cBhvr>
                                      <p:to>
                                        <p:strVal val="visible"/>
                                      </p:to>
                                    </p:set>
                                    <p:animEffect transition="in" filter="fade">
                                      <p:cBhvr>
                                        <p:cTn id="29" dur="500"/>
                                        <p:tgtEl>
                                          <p:spTgt spid="15">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xEl>
                                              <p:pRg st="5" end="5"/>
                                            </p:txEl>
                                          </p:spTgt>
                                        </p:tgtEl>
                                        <p:attrNameLst>
                                          <p:attrName>style.visibility</p:attrName>
                                        </p:attrNameLst>
                                      </p:cBhvr>
                                      <p:to>
                                        <p:strVal val="visible"/>
                                      </p:to>
                                    </p:set>
                                    <p:animEffect transition="in" filter="fade">
                                      <p:cBhvr>
                                        <p:cTn id="34" dur="500"/>
                                        <p:tgtEl>
                                          <p:spTgt spid="15">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 decel="10000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0-#ppt_h/2"/>
                                          </p:val>
                                        </p:tav>
                                        <p:tav tm="100000">
                                          <p:val>
                                            <p:strVal val="#ppt_y"/>
                                          </p:val>
                                        </p:tav>
                                      </p:tavLst>
                                    </p:anim>
                                  </p:childTnLst>
                                </p:cTn>
                              </p:par>
                            </p:childTnLst>
                          </p:cTn>
                        </p:par>
                        <p:par>
                          <p:cTn id="41" fill="hold">
                            <p:stCondLst>
                              <p:cond delay="500"/>
                            </p:stCondLst>
                            <p:childTnLst>
                              <p:par>
                                <p:cTn id="42" presetID="2" presetClass="entr" presetSubtype="1" decel="100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700" fill="hold"/>
                                        <p:tgtEl>
                                          <p:spTgt spid="12"/>
                                        </p:tgtEl>
                                        <p:attrNameLst>
                                          <p:attrName>ppt_x</p:attrName>
                                        </p:attrNameLst>
                                      </p:cBhvr>
                                      <p:tavLst>
                                        <p:tav tm="0">
                                          <p:val>
                                            <p:strVal val="#ppt_x"/>
                                          </p:val>
                                        </p:tav>
                                        <p:tav tm="100000">
                                          <p:val>
                                            <p:strVal val="#ppt_x"/>
                                          </p:val>
                                        </p:tav>
                                      </p:tavLst>
                                    </p:anim>
                                    <p:anim calcmode="lin" valueType="num">
                                      <p:cBhvr additive="base">
                                        <p:cTn id="45" dur="700" fill="hold"/>
                                        <p:tgtEl>
                                          <p:spTgt spid="12"/>
                                        </p:tgtEl>
                                        <p:attrNameLst>
                                          <p:attrName>ppt_y</p:attrName>
                                        </p:attrNameLst>
                                      </p:cBhvr>
                                      <p:tavLst>
                                        <p:tav tm="0">
                                          <p:val>
                                            <p:strVal val="0-#ppt_h/2"/>
                                          </p:val>
                                        </p:tav>
                                        <p:tav tm="100000">
                                          <p:val>
                                            <p:strVal val="#ppt_y"/>
                                          </p:val>
                                        </p:tav>
                                      </p:tavLst>
                                    </p:anim>
                                  </p:childTnLst>
                                </p:cTn>
                              </p:par>
                            </p:childTnLst>
                          </p:cTn>
                        </p:par>
                        <p:par>
                          <p:cTn id="46" fill="hold">
                            <p:stCondLst>
                              <p:cond delay="1200"/>
                            </p:stCondLst>
                            <p:childTnLst>
                              <p:par>
                                <p:cTn id="47" presetID="10" presetClass="entr" presetSubtype="0" fill="hold" grpId="0" nodeType="afterEffect">
                                  <p:stCondLst>
                                    <p:cond delay="0"/>
                                  </p:stCondLst>
                                  <p:childTnLst>
                                    <p:set>
                                      <p:cBhvr>
                                        <p:cTn id="48" dur="1" fill="hold">
                                          <p:stCondLst>
                                            <p:cond delay="0"/>
                                          </p:stCondLst>
                                        </p:cTn>
                                        <p:tgtEl>
                                          <p:spTgt spid="16">
                                            <p:txEl>
                                              <p:pRg st="0" end="0"/>
                                            </p:txEl>
                                          </p:spTgt>
                                        </p:tgtEl>
                                        <p:attrNameLst>
                                          <p:attrName>style.visibility</p:attrName>
                                        </p:attrNameLst>
                                      </p:cBhvr>
                                      <p:to>
                                        <p:strVal val="visible"/>
                                      </p:to>
                                    </p:set>
                                    <p:animEffect transition="in" filter="fade">
                                      <p:cBhvr>
                                        <p:cTn id="49" dur="500"/>
                                        <p:tgtEl>
                                          <p:spTgt spid="16">
                                            <p:txEl>
                                              <p:pRg st="0" end="0"/>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xEl>
                                              <p:pRg st="1" end="1"/>
                                            </p:txEl>
                                          </p:spTgt>
                                        </p:tgtEl>
                                        <p:attrNameLst>
                                          <p:attrName>style.visibility</p:attrName>
                                        </p:attrNameLst>
                                      </p:cBhvr>
                                      <p:to>
                                        <p:strVal val="visible"/>
                                      </p:to>
                                    </p:set>
                                    <p:animEffect transition="in" filter="fade">
                                      <p:cBhvr>
                                        <p:cTn id="52" dur="500"/>
                                        <p:tgtEl>
                                          <p:spTgt spid="16">
                                            <p:txEl>
                                              <p:pRg st="1" end="1"/>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xEl>
                                              <p:pRg st="2" end="2"/>
                                            </p:txEl>
                                          </p:spTgt>
                                        </p:tgtEl>
                                        <p:attrNameLst>
                                          <p:attrName>style.visibility</p:attrName>
                                        </p:attrNameLst>
                                      </p:cBhvr>
                                      <p:to>
                                        <p:strVal val="visible"/>
                                      </p:to>
                                    </p:set>
                                    <p:animEffect transition="in" filter="fade">
                                      <p:cBhvr>
                                        <p:cTn id="55" dur="500"/>
                                        <p:tgtEl>
                                          <p:spTgt spid="16">
                                            <p:txEl>
                                              <p:pRg st="2" end="2"/>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xEl>
                                              <p:pRg st="3" end="3"/>
                                            </p:txEl>
                                          </p:spTgt>
                                        </p:tgtEl>
                                        <p:attrNameLst>
                                          <p:attrName>style.visibility</p:attrName>
                                        </p:attrNameLst>
                                      </p:cBhvr>
                                      <p:to>
                                        <p:strVal val="visible"/>
                                      </p:to>
                                    </p:set>
                                    <p:animEffect transition="in" filter="fade">
                                      <p:cBhvr>
                                        <p:cTn id="58" dur="500"/>
                                        <p:tgtEl>
                                          <p:spTgt spid="16">
                                            <p:txEl>
                                              <p:pRg st="3" end="3"/>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
                                            <p:txEl>
                                              <p:pRg st="4" end="4"/>
                                            </p:txEl>
                                          </p:spTgt>
                                        </p:tgtEl>
                                        <p:attrNameLst>
                                          <p:attrName>style.visibility</p:attrName>
                                        </p:attrNameLst>
                                      </p:cBhvr>
                                      <p:to>
                                        <p:strVal val="visible"/>
                                      </p:to>
                                    </p:set>
                                    <p:animEffect transition="in" filter="fade">
                                      <p:cBhvr>
                                        <p:cTn id="61" dur="500"/>
                                        <p:tgtEl>
                                          <p:spTgt spid="16">
                                            <p:txEl>
                                              <p:pRg st="4" end="4"/>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
                                            <p:txEl>
                                              <p:pRg st="5" end="5"/>
                                            </p:txEl>
                                          </p:spTgt>
                                        </p:tgtEl>
                                        <p:attrNameLst>
                                          <p:attrName>style.visibility</p:attrName>
                                        </p:attrNameLst>
                                      </p:cBhvr>
                                      <p:to>
                                        <p:strVal val="visible"/>
                                      </p:to>
                                    </p:set>
                                    <p:animEffect transition="in" filter="fade">
                                      <p:cBhvr>
                                        <p:cTn id="66" dur="500"/>
                                        <p:tgtEl>
                                          <p:spTgt spid="16">
                                            <p:txEl>
                                              <p:pRg st="5" end="5"/>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1" decel="100000" fill="hold" grpId="0" nodeType="click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500" fill="hold"/>
                                        <p:tgtEl>
                                          <p:spTgt spid="7"/>
                                        </p:tgtEl>
                                        <p:attrNameLst>
                                          <p:attrName>ppt_x</p:attrName>
                                        </p:attrNameLst>
                                      </p:cBhvr>
                                      <p:tavLst>
                                        <p:tav tm="0">
                                          <p:val>
                                            <p:strVal val="#ppt_x"/>
                                          </p:val>
                                        </p:tav>
                                        <p:tav tm="100000">
                                          <p:val>
                                            <p:strVal val="#ppt_x"/>
                                          </p:val>
                                        </p:tav>
                                      </p:tavLst>
                                    </p:anim>
                                    <p:anim calcmode="lin" valueType="num">
                                      <p:cBhvr additive="base">
                                        <p:cTn id="72" dur="500" fill="hold"/>
                                        <p:tgtEl>
                                          <p:spTgt spid="7"/>
                                        </p:tgtEl>
                                        <p:attrNameLst>
                                          <p:attrName>ppt_y</p:attrName>
                                        </p:attrNameLst>
                                      </p:cBhvr>
                                      <p:tavLst>
                                        <p:tav tm="0">
                                          <p:val>
                                            <p:strVal val="0-#ppt_h/2"/>
                                          </p:val>
                                        </p:tav>
                                        <p:tav tm="100000">
                                          <p:val>
                                            <p:strVal val="#ppt_y"/>
                                          </p:val>
                                        </p:tav>
                                      </p:tavLst>
                                    </p:anim>
                                  </p:childTnLst>
                                </p:cTn>
                              </p:par>
                            </p:childTnLst>
                          </p:cTn>
                        </p:par>
                        <p:par>
                          <p:cTn id="73" fill="hold">
                            <p:stCondLst>
                              <p:cond delay="500"/>
                            </p:stCondLst>
                            <p:childTnLst>
                              <p:par>
                                <p:cTn id="74" presetID="2" presetClass="entr" presetSubtype="1" decel="10000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700" fill="hold"/>
                                        <p:tgtEl>
                                          <p:spTgt spid="13"/>
                                        </p:tgtEl>
                                        <p:attrNameLst>
                                          <p:attrName>ppt_x</p:attrName>
                                        </p:attrNameLst>
                                      </p:cBhvr>
                                      <p:tavLst>
                                        <p:tav tm="0">
                                          <p:val>
                                            <p:strVal val="#ppt_x"/>
                                          </p:val>
                                        </p:tav>
                                        <p:tav tm="100000">
                                          <p:val>
                                            <p:strVal val="#ppt_x"/>
                                          </p:val>
                                        </p:tav>
                                      </p:tavLst>
                                    </p:anim>
                                    <p:anim calcmode="lin" valueType="num">
                                      <p:cBhvr additive="base">
                                        <p:cTn id="77" dur="700" fill="hold"/>
                                        <p:tgtEl>
                                          <p:spTgt spid="13"/>
                                        </p:tgtEl>
                                        <p:attrNameLst>
                                          <p:attrName>ppt_y</p:attrName>
                                        </p:attrNameLst>
                                      </p:cBhvr>
                                      <p:tavLst>
                                        <p:tav tm="0">
                                          <p:val>
                                            <p:strVal val="0-#ppt_h/2"/>
                                          </p:val>
                                        </p:tav>
                                        <p:tav tm="100000">
                                          <p:val>
                                            <p:strVal val="#ppt_y"/>
                                          </p:val>
                                        </p:tav>
                                      </p:tavLst>
                                    </p:anim>
                                  </p:childTnLst>
                                </p:cTn>
                              </p:par>
                            </p:childTnLst>
                          </p:cTn>
                        </p:par>
                        <p:par>
                          <p:cTn id="78" fill="hold">
                            <p:stCondLst>
                              <p:cond delay="1200"/>
                            </p:stCondLst>
                            <p:childTnLst>
                              <p:par>
                                <p:cTn id="79" presetID="10" presetClass="entr" presetSubtype="0" fill="hold" grpId="0" nodeType="afterEffect">
                                  <p:stCondLst>
                                    <p:cond delay="0"/>
                                  </p:stCondLst>
                                  <p:childTnLst>
                                    <p:set>
                                      <p:cBhvr>
                                        <p:cTn id="80" dur="1" fill="hold">
                                          <p:stCondLst>
                                            <p:cond delay="0"/>
                                          </p:stCondLst>
                                        </p:cTn>
                                        <p:tgtEl>
                                          <p:spTgt spid="17">
                                            <p:txEl>
                                              <p:pRg st="0" end="0"/>
                                            </p:txEl>
                                          </p:spTgt>
                                        </p:tgtEl>
                                        <p:attrNameLst>
                                          <p:attrName>style.visibility</p:attrName>
                                        </p:attrNameLst>
                                      </p:cBhvr>
                                      <p:to>
                                        <p:strVal val="visible"/>
                                      </p:to>
                                    </p:set>
                                    <p:animEffect transition="in" filter="fade">
                                      <p:cBhvr>
                                        <p:cTn id="81" dur="500"/>
                                        <p:tgtEl>
                                          <p:spTgt spid="17">
                                            <p:txEl>
                                              <p:pRg st="0" end="0"/>
                                            </p:txEl>
                                          </p:spTgt>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7">
                                            <p:txEl>
                                              <p:pRg st="1" end="1"/>
                                            </p:txEl>
                                          </p:spTgt>
                                        </p:tgtEl>
                                        <p:attrNameLst>
                                          <p:attrName>style.visibility</p:attrName>
                                        </p:attrNameLst>
                                      </p:cBhvr>
                                      <p:to>
                                        <p:strVal val="visible"/>
                                      </p:to>
                                    </p:set>
                                    <p:animEffect transition="in" filter="fade">
                                      <p:cBhvr>
                                        <p:cTn id="84" dur="500"/>
                                        <p:tgtEl>
                                          <p:spTgt spid="17">
                                            <p:txEl>
                                              <p:pRg st="1" end="1"/>
                                            </p:tx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7">
                                            <p:txEl>
                                              <p:pRg st="2" end="2"/>
                                            </p:txEl>
                                          </p:spTgt>
                                        </p:tgtEl>
                                        <p:attrNameLst>
                                          <p:attrName>style.visibility</p:attrName>
                                        </p:attrNameLst>
                                      </p:cBhvr>
                                      <p:to>
                                        <p:strVal val="visible"/>
                                      </p:to>
                                    </p:set>
                                    <p:animEffect transition="in" filter="fade">
                                      <p:cBhvr>
                                        <p:cTn id="87" dur="500"/>
                                        <p:tgtEl>
                                          <p:spTgt spid="17">
                                            <p:txEl>
                                              <p:pRg st="2" end="2"/>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7">
                                            <p:txEl>
                                              <p:pRg st="3" end="3"/>
                                            </p:txEl>
                                          </p:spTgt>
                                        </p:tgtEl>
                                        <p:attrNameLst>
                                          <p:attrName>style.visibility</p:attrName>
                                        </p:attrNameLst>
                                      </p:cBhvr>
                                      <p:to>
                                        <p:strVal val="visible"/>
                                      </p:to>
                                    </p:set>
                                    <p:animEffect transition="in" filter="fade">
                                      <p:cBhvr>
                                        <p:cTn id="92" dur="5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3" grpId="0" animBg="1"/>
      <p:bldP spid="5" grpId="0" animBg="1"/>
      <p:bldP spid="7" grpId="0" animBg="1"/>
      <p:bldP spid="15" grpId="0" build="p"/>
      <p:bldP spid="16" grpId="0" build="p"/>
      <p:bldP spid="1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Structured documents</a:t>
            </a:r>
            <a:endParaRPr lang="en-US" dirty="0"/>
          </a:p>
        </p:txBody>
      </p:sp>
    </p:spTree>
    <p:extLst>
      <p:ext uri="{BB962C8B-B14F-4D97-AF65-F5344CB8AC3E}">
        <p14:creationId xmlns:p14="http://schemas.microsoft.com/office/powerpoint/2010/main" val="217649582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forms</a:t>
            </a:r>
            <a:endParaRPr lang="en-US" dirty="0"/>
          </a:p>
        </p:txBody>
      </p:sp>
    </p:spTree>
    <p:extLst>
      <p:ext uri="{BB962C8B-B14F-4D97-AF65-F5344CB8AC3E}">
        <p14:creationId xmlns:p14="http://schemas.microsoft.com/office/powerpoint/2010/main" val="137093525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11889564" cy="917575"/>
          </a:xfrm>
        </p:spPr>
        <p:txBody>
          <a:bodyPr/>
          <a:lstStyle/>
          <a:p>
            <a:r>
              <a:rPr lang="en-US" dirty="0" smtClean="0"/>
              <a:t>Streamlined technical product roadmap</a:t>
            </a:r>
            <a:endParaRPr lang="en-US" dirty="0"/>
          </a:p>
        </p:txBody>
      </p:sp>
      <p:sp>
        <p:nvSpPr>
          <p:cNvPr id="6" name="TextBox 5"/>
          <p:cNvSpPr txBox="1"/>
          <p:nvPr/>
        </p:nvSpPr>
        <p:spPr>
          <a:xfrm>
            <a:off x="274639" y="1212849"/>
            <a:ext cx="2946363"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106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FORM TYPES</a:t>
            </a:r>
          </a:p>
        </p:txBody>
      </p:sp>
      <p:sp>
        <p:nvSpPr>
          <p:cNvPr id="126" name="TextBox 125"/>
          <p:cNvSpPr txBox="1"/>
          <p:nvPr/>
        </p:nvSpPr>
        <p:spPr>
          <a:xfrm>
            <a:off x="3030635" y="1221487"/>
            <a:ext cx="2946363"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106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USER SCENARIOS</a:t>
            </a:r>
          </a:p>
        </p:txBody>
      </p:sp>
      <p:sp>
        <p:nvSpPr>
          <p:cNvPr id="127" name="TextBox 126"/>
          <p:cNvSpPr txBox="1"/>
          <p:nvPr/>
        </p:nvSpPr>
        <p:spPr>
          <a:xfrm>
            <a:off x="7923856" y="1246821"/>
            <a:ext cx="2946363"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106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TIMEFRAME</a:t>
            </a:r>
          </a:p>
        </p:txBody>
      </p:sp>
      <p:grpSp>
        <p:nvGrpSpPr>
          <p:cNvPr id="13" name="Group 12"/>
          <p:cNvGrpSpPr/>
          <p:nvPr/>
        </p:nvGrpSpPr>
        <p:grpSpPr>
          <a:xfrm>
            <a:off x="274638" y="3034698"/>
            <a:ext cx="11889565" cy="1198746"/>
            <a:chOff x="274638" y="3034698"/>
            <a:chExt cx="11889565" cy="1198746"/>
          </a:xfrm>
        </p:grpSpPr>
        <p:grpSp>
          <p:nvGrpSpPr>
            <p:cNvPr id="134" name="Group 133"/>
            <p:cNvGrpSpPr/>
            <p:nvPr/>
          </p:nvGrpSpPr>
          <p:grpSpPr>
            <a:xfrm>
              <a:off x="3030635" y="3034698"/>
              <a:ext cx="4240345" cy="1198746"/>
              <a:chOff x="2411863" y="1802589"/>
              <a:chExt cx="4240345" cy="4878378"/>
            </a:xfrm>
            <a:solidFill>
              <a:schemeClr val="tx2"/>
            </a:solidFill>
          </p:grpSpPr>
          <p:sp>
            <p:nvSpPr>
              <p:cNvPr id="138" name="Rectangle 137"/>
              <p:cNvSpPr/>
              <p:nvPr/>
            </p:nvSpPr>
            <p:spPr bwMode="auto">
              <a:xfrm>
                <a:off x="2411863"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Design</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a:t>
                </a:r>
                <a:r>
                  <a:rPr lang="en-US" sz="1600" dirty="0" err="1">
                    <a:gradFill>
                      <a:gsLst>
                        <a:gs pos="0">
                          <a:srgbClr val="FFFFFF"/>
                        </a:gs>
                        <a:gs pos="100000">
                          <a:srgbClr val="FFFFFF"/>
                        </a:gs>
                      </a:gsLst>
                      <a:lin ang="5400000" scaled="0"/>
                    </a:gradFill>
                    <a:ea typeface="Segoe UI" pitchFamily="34" charset="0"/>
                    <a:cs typeface="Segoe UI" pitchFamily="34" charset="0"/>
                  </a:rPr>
                  <a:t>FoSL</a:t>
                </a:r>
                <a:r>
                  <a:rPr lang="en-US" sz="1600" dirty="0" smtClean="0">
                    <a:gradFill>
                      <a:gsLst>
                        <a:gs pos="0">
                          <a:srgbClr val="FFFFFF"/>
                        </a:gs>
                        <a:gs pos="100000">
                          <a:srgbClr val="FFFFFF"/>
                        </a:gs>
                      </a:gsLst>
                      <a:lin ang="5400000" scaled="0"/>
                    </a:gradFill>
                    <a:ea typeface="Segoe UI" pitchFamily="34" charset="0"/>
                    <a:cs typeface="Segoe UI" pitchFamily="34" charset="0"/>
                  </a:rPr>
                  <a:t>”—Forms </a:t>
                </a:r>
                <a:r>
                  <a:rPr lang="en-US" sz="1600" dirty="0">
                    <a:gradFill>
                      <a:gsLst>
                        <a:gs pos="0">
                          <a:srgbClr val="FFFFFF"/>
                        </a:gs>
                        <a:gs pos="100000">
                          <a:srgbClr val="FFFFFF"/>
                        </a:gs>
                      </a:gsLst>
                      <a:lin ang="5400000" scaled="0"/>
                    </a:gradFill>
                    <a:ea typeface="Segoe UI" pitchFamily="34" charset="0"/>
                    <a:cs typeface="Segoe UI" pitchFamily="34" charset="0"/>
                  </a:rPr>
                  <a:t>on SharePoint </a:t>
                </a:r>
                <a:r>
                  <a:rPr lang="en-US" sz="1600" dirty="0" smtClean="0">
                    <a:gradFill>
                      <a:gsLst>
                        <a:gs pos="0">
                          <a:srgbClr val="FFFFFF"/>
                        </a:gs>
                        <a:gs pos="100000">
                          <a:srgbClr val="FFFFFF"/>
                        </a:gs>
                      </a:gsLst>
                      <a:lin ang="5400000" scaled="0"/>
                    </a:gradFill>
                    <a:ea typeface="Segoe UI" pitchFamily="34" charset="0"/>
                    <a:cs typeface="Segoe UI" pitchFamily="34" charset="0"/>
                  </a:rPr>
                  <a:t>Lists</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39" name="Rectangle 138"/>
              <p:cNvSpPr/>
              <p:nvPr/>
            </p:nvSpPr>
            <p:spPr bwMode="auto">
              <a:xfrm>
                <a:off x="4549088"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Completion</a:t>
                </a:r>
              </a:p>
              <a:p>
                <a:pPr defTabSz="932472"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SharePoint</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36" name="Rectangle 135"/>
            <p:cNvSpPr/>
            <p:nvPr/>
          </p:nvSpPr>
          <p:spPr bwMode="auto">
            <a:xfrm>
              <a:off x="7923856" y="3034698"/>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Online</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Summer </a:t>
              </a:r>
              <a:r>
                <a:rPr lang="en-US" sz="1600" dirty="0" smtClean="0">
                  <a:gradFill>
                    <a:gsLst>
                      <a:gs pos="0">
                        <a:srgbClr val="FFFFFF"/>
                      </a:gs>
                      <a:gs pos="100000">
                        <a:srgbClr val="FFFFFF"/>
                      </a:gs>
                    </a:gsLst>
                    <a:lin ang="5400000" scaled="0"/>
                  </a:gradFill>
                  <a:ea typeface="Segoe UI" pitchFamily="34" charset="0"/>
                  <a:cs typeface="Segoe UI" pitchFamily="34" charset="0"/>
                </a:rPr>
                <a:t>2014– </a:t>
              </a:r>
              <a:r>
                <a:rPr lang="en-US" sz="1600" dirty="0">
                  <a:gradFill>
                    <a:gsLst>
                      <a:gs pos="0">
                        <a:srgbClr val="FFFFFF"/>
                      </a:gs>
                      <a:gs pos="100000">
                        <a:srgbClr val="FFFFFF"/>
                      </a:gs>
                    </a:gsLst>
                    <a:lin ang="5400000" scaled="0"/>
                  </a:gradFill>
                  <a:ea typeface="Segoe UI" pitchFamily="34" charset="0"/>
                  <a:cs typeface="Segoe UI" pitchFamily="34" charset="0"/>
                </a:rPr>
                <a:t>October </a:t>
              </a:r>
              <a:r>
                <a:rPr lang="en-US" sz="1600" dirty="0" smtClean="0">
                  <a:gradFill>
                    <a:gsLst>
                      <a:gs pos="0">
                        <a:srgbClr val="FFFFFF"/>
                      </a:gs>
                      <a:gs pos="100000">
                        <a:srgbClr val="FFFFFF"/>
                      </a:gs>
                    </a:gsLst>
                    <a:lin ang="5400000" scaled="0"/>
                  </a:gradFill>
                  <a:ea typeface="Segoe UI" pitchFamily="34" charset="0"/>
                  <a:cs typeface="Segoe UI" pitchFamily="34" charset="0"/>
                </a:rPr>
                <a:t>2015</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37" name="Rectangle 136"/>
            <p:cNvSpPr/>
            <p:nvPr/>
          </p:nvSpPr>
          <p:spPr bwMode="auto">
            <a:xfrm>
              <a:off x="10061083" y="3034698"/>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On-premises</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SharePoint </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1600" dirty="0" err="1" smtClean="0">
                  <a:gradFill>
                    <a:gsLst>
                      <a:gs pos="0">
                        <a:srgbClr val="FFFFFF"/>
                      </a:gs>
                      <a:gs pos="100000">
                        <a:srgbClr val="FFFFFF"/>
                      </a:gs>
                    </a:gsLst>
                    <a:lin ang="5400000" scaled="0"/>
                  </a:gradFill>
                  <a:ea typeface="Segoe UI" pitchFamily="34" charset="0"/>
                  <a:cs typeface="Segoe UI" pitchFamily="34" charset="0"/>
                </a:rPr>
                <a:t>vNext</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59" name="Group 158"/>
            <p:cNvGrpSpPr/>
            <p:nvPr/>
          </p:nvGrpSpPr>
          <p:grpSpPr>
            <a:xfrm>
              <a:off x="2480327" y="3408132"/>
              <a:ext cx="447739" cy="449139"/>
              <a:chOff x="2660974" y="5918992"/>
              <a:chExt cx="508000" cy="509588"/>
            </a:xfrm>
            <a:solidFill>
              <a:schemeClr val="bg1">
                <a:lumMod val="75000"/>
              </a:schemeClr>
            </a:solidFill>
          </p:grpSpPr>
          <p:sp>
            <p:nvSpPr>
              <p:cNvPr id="160"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61"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70" name="Group 169"/>
            <p:cNvGrpSpPr/>
            <p:nvPr/>
          </p:nvGrpSpPr>
          <p:grpSpPr>
            <a:xfrm>
              <a:off x="7373549" y="3408132"/>
              <a:ext cx="447739" cy="449139"/>
              <a:chOff x="2660974" y="5918992"/>
              <a:chExt cx="508000" cy="509588"/>
            </a:xfrm>
            <a:solidFill>
              <a:schemeClr val="bg1">
                <a:lumMod val="75000"/>
              </a:schemeClr>
            </a:solidFill>
          </p:grpSpPr>
          <p:sp>
            <p:nvSpPr>
              <p:cNvPr id="177"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78"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133" name="Rectangle 132"/>
            <p:cNvSpPr/>
            <p:nvPr/>
          </p:nvSpPr>
          <p:spPr bwMode="auto">
            <a:xfrm>
              <a:off x="274638" y="3034698"/>
              <a:ext cx="2103120" cy="11987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List Forms</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grpSp>
          <p:nvGrpSpPr>
            <p:cNvPr id="181" name="Group 180"/>
            <p:cNvGrpSpPr/>
            <p:nvPr/>
          </p:nvGrpSpPr>
          <p:grpSpPr>
            <a:xfrm>
              <a:off x="1884626" y="3784701"/>
              <a:ext cx="410103" cy="359451"/>
              <a:chOff x="1673502" y="3106738"/>
              <a:chExt cx="665750" cy="583523"/>
            </a:xfrm>
            <a:solidFill>
              <a:schemeClr val="bg1"/>
            </a:solidFill>
          </p:grpSpPr>
          <p:sp>
            <p:nvSpPr>
              <p:cNvPr id="182" name="Rectangle 181"/>
              <p:cNvSpPr/>
              <p:nvPr/>
            </p:nvSpPr>
            <p:spPr bwMode="auto">
              <a:xfrm>
                <a:off x="1673502" y="3106738"/>
                <a:ext cx="665750" cy="178329"/>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83" name="Group 182"/>
              <p:cNvGrpSpPr/>
              <p:nvPr/>
            </p:nvGrpSpPr>
            <p:grpSpPr>
              <a:xfrm>
                <a:off x="1673502" y="3305035"/>
                <a:ext cx="665750" cy="385226"/>
                <a:chOff x="1675537" y="3305035"/>
                <a:chExt cx="622057" cy="385226"/>
              </a:xfrm>
              <a:grpFill/>
            </p:grpSpPr>
            <p:sp>
              <p:nvSpPr>
                <p:cNvPr id="184" name="Rectangle 183"/>
                <p:cNvSpPr/>
                <p:nvPr/>
              </p:nvSpPr>
              <p:spPr bwMode="auto">
                <a:xfrm>
                  <a:off x="1675537" y="3305035"/>
                  <a:ext cx="142857" cy="385226"/>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5" name="Rectangle 184"/>
                <p:cNvSpPr/>
                <p:nvPr/>
              </p:nvSpPr>
              <p:spPr bwMode="auto">
                <a:xfrm>
                  <a:off x="1835270" y="3305035"/>
                  <a:ext cx="142857" cy="385226"/>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6" name="Rectangle 185"/>
                <p:cNvSpPr/>
                <p:nvPr/>
              </p:nvSpPr>
              <p:spPr bwMode="auto">
                <a:xfrm>
                  <a:off x="1995003" y="3305035"/>
                  <a:ext cx="142857" cy="385226"/>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7" name="Rectangle 186"/>
                <p:cNvSpPr/>
                <p:nvPr/>
              </p:nvSpPr>
              <p:spPr bwMode="auto">
                <a:xfrm>
                  <a:off x="2154737" y="3305035"/>
                  <a:ext cx="142857" cy="385226"/>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11" name="Group 10"/>
          <p:cNvGrpSpPr/>
          <p:nvPr/>
        </p:nvGrpSpPr>
        <p:grpSpPr>
          <a:xfrm>
            <a:off x="274638" y="1802589"/>
            <a:ext cx="11889565" cy="1198746"/>
            <a:chOff x="274638" y="1802589"/>
            <a:chExt cx="11889565" cy="1198746"/>
          </a:xfrm>
        </p:grpSpPr>
        <p:grpSp>
          <p:nvGrpSpPr>
            <p:cNvPr id="12" name="Group 11"/>
            <p:cNvGrpSpPr/>
            <p:nvPr/>
          </p:nvGrpSpPr>
          <p:grpSpPr>
            <a:xfrm>
              <a:off x="3030635" y="1802589"/>
              <a:ext cx="4240345" cy="1198746"/>
              <a:chOff x="2411863" y="1802589"/>
              <a:chExt cx="4240345" cy="4878378"/>
            </a:xfrm>
            <a:solidFill>
              <a:schemeClr val="tx2"/>
            </a:solidFill>
          </p:grpSpPr>
          <p:sp>
            <p:nvSpPr>
              <p:cNvPr id="128" name="Rectangle 127"/>
              <p:cNvSpPr/>
              <p:nvPr/>
            </p:nvSpPr>
            <p:spPr bwMode="auto">
              <a:xfrm>
                <a:off x="2411863"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Design</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Excel </a:t>
                </a:r>
                <a:r>
                  <a:rPr lang="en-US" sz="1600" dirty="0" smtClean="0">
                    <a:gradFill>
                      <a:gsLst>
                        <a:gs pos="0">
                          <a:srgbClr val="FFFFFF"/>
                        </a:gs>
                        <a:gs pos="100000">
                          <a:srgbClr val="FFFFFF"/>
                        </a:gs>
                      </a:gsLst>
                      <a:lin ang="5400000" scaled="0"/>
                    </a:gradFill>
                    <a:ea typeface="Segoe UI" pitchFamily="34" charset="0"/>
                    <a:cs typeface="Segoe UI" pitchFamily="34" charset="0"/>
                  </a:rPr>
                  <a:t>Online—Excel Surveys</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29" name="Rectangle 128"/>
              <p:cNvSpPr/>
              <p:nvPr/>
            </p:nvSpPr>
            <p:spPr bwMode="auto">
              <a:xfrm>
                <a:off x="4549088"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Completion</a:t>
                </a:r>
              </a:p>
              <a:p>
                <a:pPr defTabSz="932472" fontAlgn="base">
                  <a:spcBef>
                    <a:spcPct val="0"/>
                  </a:spcBef>
                  <a:spcAft>
                    <a:spcPct val="0"/>
                  </a:spcAft>
                </a:pPr>
                <a:r>
                  <a:rPr lang="en-US" sz="1600" dirty="0" smtClean="0">
                    <a:gradFill>
                      <a:gsLst>
                        <a:gs pos="0">
                          <a:srgbClr val="FFFFFF"/>
                        </a:gs>
                        <a:gs pos="100000">
                          <a:srgbClr val="FFFFFF"/>
                        </a:gs>
                      </a:gsLst>
                      <a:lin ang="5400000" scaled="0"/>
                    </a:gradFill>
                  </a:rPr>
                  <a:t>Web</a:t>
                </a:r>
                <a:endParaRPr lang="en-US" sz="1600" dirty="0">
                  <a:gradFill>
                    <a:gsLst>
                      <a:gs pos="0">
                        <a:srgbClr val="FFFFFF"/>
                      </a:gs>
                      <a:gs pos="100000">
                        <a:srgbClr val="FFFFFF"/>
                      </a:gs>
                    </a:gsLst>
                    <a:lin ang="5400000" scaled="0"/>
                  </a:gradFill>
                </a:endParaRPr>
              </a:p>
            </p:txBody>
          </p:sp>
        </p:grpSp>
        <p:sp>
          <p:nvSpPr>
            <p:cNvPr id="130" name="Rectangle 129"/>
            <p:cNvSpPr/>
            <p:nvPr/>
          </p:nvSpPr>
          <p:spPr bwMode="auto">
            <a:xfrm>
              <a:off x="7923856" y="1802589"/>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Online</a:t>
              </a:r>
            </a:p>
            <a:p>
              <a:pPr defTabSz="932290"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Continuously</a:t>
              </a:r>
            </a:p>
            <a:p>
              <a:pPr defTabSz="932290"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shipping</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31" name="Rectangle 130"/>
            <p:cNvSpPr/>
            <p:nvPr/>
          </p:nvSpPr>
          <p:spPr bwMode="auto">
            <a:xfrm>
              <a:off x="10061083" y="1802589"/>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On-premises</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Included with </a:t>
              </a:r>
              <a:r>
                <a:rPr lang="en-US" sz="1600" dirty="0" smtClean="0">
                  <a:gradFill>
                    <a:gsLst>
                      <a:gs pos="0">
                        <a:srgbClr val="FFFFFF"/>
                      </a:gs>
                      <a:gs pos="100000">
                        <a:srgbClr val="FFFFFF"/>
                      </a:gs>
                    </a:gsLst>
                    <a:lin ang="5400000" scaled="0"/>
                  </a:gradFill>
                  <a:ea typeface="Segoe UI" pitchFamily="34" charset="0"/>
                  <a:cs typeface="Segoe UI" pitchFamily="34" charset="0"/>
                </a:rPr>
                <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Office 2013</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56" name="Group 155"/>
            <p:cNvGrpSpPr/>
            <p:nvPr/>
          </p:nvGrpSpPr>
          <p:grpSpPr>
            <a:xfrm>
              <a:off x="2480327" y="2173284"/>
              <a:ext cx="447739" cy="449139"/>
              <a:chOff x="2660974" y="5918992"/>
              <a:chExt cx="508000" cy="509588"/>
            </a:xfrm>
            <a:solidFill>
              <a:schemeClr val="bg1">
                <a:lumMod val="75000"/>
              </a:schemeClr>
            </a:solidFill>
          </p:grpSpPr>
          <p:sp>
            <p:nvSpPr>
              <p:cNvPr id="157"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58"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69" name="Group 168"/>
            <p:cNvGrpSpPr/>
            <p:nvPr/>
          </p:nvGrpSpPr>
          <p:grpSpPr>
            <a:xfrm>
              <a:off x="7373549" y="2173284"/>
              <a:ext cx="447739" cy="449139"/>
              <a:chOff x="2660974" y="5918992"/>
              <a:chExt cx="508000" cy="509588"/>
            </a:xfrm>
            <a:solidFill>
              <a:schemeClr val="bg1">
                <a:lumMod val="75000"/>
              </a:schemeClr>
            </a:solidFill>
          </p:grpSpPr>
          <p:sp>
            <p:nvSpPr>
              <p:cNvPr id="179"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80"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7" name="Rectangle 6"/>
            <p:cNvSpPr/>
            <p:nvPr/>
          </p:nvSpPr>
          <p:spPr bwMode="auto">
            <a:xfrm>
              <a:off x="274638" y="1802589"/>
              <a:ext cx="2103120" cy="11987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Excel Surveys</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p:nvGrpSpPr>
          <p:grpSpPr>
            <a:xfrm>
              <a:off x="1874655" y="2552698"/>
              <a:ext cx="420074" cy="353575"/>
              <a:chOff x="1874655" y="2552698"/>
              <a:chExt cx="420074" cy="353575"/>
            </a:xfrm>
          </p:grpSpPr>
          <p:grpSp>
            <p:nvGrpSpPr>
              <p:cNvPr id="75" name="Group 74"/>
              <p:cNvGrpSpPr/>
              <p:nvPr/>
            </p:nvGrpSpPr>
            <p:grpSpPr>
              <a:xfrm>
                <a:off x="1874655" y="2552698"/>
                <a:ext cx="420074" cy="142920"/>
                <a:chOff x="1704622" y="3106738"/>
                <a:chExt cx="619359" cy="210721"/>
              </a:xfrm>
              <a:solidFill>
                <a:schemeClr val="bg1"/>
              </a:solidFill>
            </p:grpSpPr>
            <p:sp>
              <p:nvSpPr>
                <p:cNvPr id="76" name="Rectangle 75"/>
                <p:cNvSpPr/>
                <p:nvPr/>
              </p:nvSpPr>
              <p:spPr bwMode="auto">
                <a:xfrm>
                  <a:off x="1704622" y="3106738"/>
                  <a:ext cx="619359" cy="178329"/>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77" name="Group 76"/>
                <p:cNvGrpSpPr/>
                <p:nvPr/>
              </p:nvGrpSpPr>
              <p:grpSpPr>
                <a:xfrm>
                  <a:off x="1704631" y="3242775"/>
                  <a:ext cx="613609" cy="74684"/>
                  <a:chOff x="1704622" y="3242775"/>
                  <a:chExt cx="573338" cy="74684"/>
                </a:xfrm>
                <a:grpFill/>
              </p:grpSpPr>
              <p:sp>
                <p:nvSpPr>
                  <p:cNvPr id="84" name="Rectangle 83"/>
                  <p:cNvSpPr/>
                  <p:nvPr/>
                </p:nvSpPr>
                <p:spPr bwMode="auto">
                  <a:xfrm>
                    <a:off x="1704622" y="3242776"/>
                    <a:ext cx="142857" cy="74095"/>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1848117" y="3242775"/>
                    <a:ext cx="142857" cy="74684"/>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1991118" y="3242776"/>
                    <a:ext cx="142857" cy="74095"/>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2135103" y="3242776"/>
                    <a:ext cx="142857" cy="74683"/>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01" name="Rectangle 100"/>
              <p:cNvSpPr/>
              <p:nvPr/>
            </p:nvSpPr>
            <p:spPr bwMode="auto">
              <a:xfrm>
                <a:off x="2187134" y="2697629"/>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2187134" y="2750293"/>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3" name="Rectangle 102"/>
              <p:cNvSpPr/>
              <p:nvPr/>
            </p:nvSpPr>
            <p:spPr bwMode="auto">
              <a:xfrm>
                <a:off x="2187134" y="2802956"/>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4" name="Rectangle 103"/>
              <p:cNvSpPr/>
              <p:nvPr/>
            </p:nvSpPr>
            <p:spPr bwMode="auto">
              <a:xfrm>
                <a:off x="2187134" y="2855620"/>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5" name="Rectangle 104"/>
              <p:cNvSpPr/>
              <p:nvPr/>
            </p:nvSpPr>
            <p:spPr bwMode="auto">
              <a:xfrm>
                <a:off x="1874656" y="2697329"/>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1874656" y="2750093"/>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Rectangle 110"/>
              <p:cNvSpPr/>
              <p:nvPr/>
            </p:nvSpPr>
            <p:spPr bwMode="auto">
              <a:xfrm>
                <a:off x="1874656" y="2802857"/>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2" name="Rectangle 111"/>
              <p:cNvSpPr/>
              <p:nvPr/>
            </p:nvSpPr>
            <p:spPr bwMode="auto">
              <a:xfrm>
                <a:off x="1874656" y="2855620"/>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8" name="Rectangle 117"/>
              <p:cNvSpPr/>
              <p:nvPr/>
            </p:nvSpPr>
            <p:spPr bwMode="auto">
              <a:xfrm>
                <a:off x="1978815" y="2697629"/>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9" name="Rectangle 118"/>
              <p:cNvSpPr/>
              <p:nvPr/>
            </p:nvSpPr>
            <p:spPr bwMode="auto">
              <a:xfrm>
                <a:off x="1978815" y="2750293"/>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0" name="Rectangle 119"/>
              <p:cNvSpPr/>
              <p:nvPr/>
            </p:nvSpPr>
            <p:spPr bwMode="auto">
              <a:xfrm>
                <a:off x="1978815" y="2802956"/>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1" name="Rectangle 120"/>
              <p:cNvSpPr/>
              <p:nvPr/>
            </p:nvSpPr>
            <p:spPr bwMode="auto">
              <a:xfrm>
                <a:off x="1978815" y="2855620"/>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2" name="Rectangle 121"/>
              <p:cNvSpPr/>
              <p:nvPr/>
            </p:nvSpPr>
            <p:spPr bwMode="auto">
              <a:xfrm>
                <a:off x="2082617" y="2697329"/>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3" name="Rectangle 122"/>
              <p:cNvSpPr/>
              <p:nvPr/>
            </p:nvSpPr>
            <p:spPr bwMode="auto">
              <a:xfrm>
                <a:off x="2082617" y="2750093"/>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2082617" y="2802857"/>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5" name="Rectangle 124"/>
              <p:cNvSpPr/>
              <p:nvPr/>
            </p:nvSpPr>
            <p:spPr bwMode="auto">
              <a:xfrm>
                <a:off x="2082617" y="2855620"/>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4" name="Group 13"/>
          <p:cNvGrpSpPr/>
          <p:nvPr/>
        </p:nvGrpSpPr>
        <p:grpSpPr>
          <a:xfrm>
            <a:off x="274638" y="4266807"/>
            <a:ext cx="11889564" cy="1198746"/>
            <a:chOff x="274638" y="4266807"/>
            <a:chExt cx="11889564" cy="1198746"/>
          </a:xfrm>
        </p:grpSpPr>
        <p:sp>
          <p:nvSpPr>
            <p:cNvPr id="146" name="Rectangle 145"/>
            <p:cNvSpPr/>
            <p:nvPr/>
          </p:nvSpPr>
          <p:spPr bwMode="auto">
            <a:xfrm>
              <a:off x="3030634" y="4266807"/>
              <a:ext cx="4240345" cy="11987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Word</a:t>
              </a:r>
              <a:endParaRPr lang="en-US" sz="1600" b="1" dirty="0">
                <a:gradFill>
                  <a:gsLst>
                    <a:gs pos="0">
                      <a:srgbClr val="FFFFFF"/>
                    </a:gs>
                    <a:gs pos="100000">
                      <a:srgbClr val="FFFFFF"/>
                    </a:gs>
                  </a:gsLst>
                  <a:lin ang="5400000" scaled="0"/>
                </a:gradFill>
              </a:endParaRPr>
            </a:p>
          </p:txBody>
        </p:sp>
        <p:sp>
          <p:nvSpPr>
            <p:cNvPr id="144" name="Rectangle 143"/>
            <p:cNvSpPr/>
            <p:nvPr/>
          </p:nvSpPr>
          <p:spPr bwMode="auto">
            <a:xfrm>
              <a:off x="7923855" y="4266807"/>
              <a:ext cx="4240347"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a:gradFill>
                    <a:gsLst>
                      <a:gs pos="0">
                        <a:srgbClr val="FFFFFF"/>
                      </a:gs>
                      <a:gs pos="100000">
                        <a:srgbClr val="FFFFFF"/>
                      </a:gs>
                    </a:gsLst>
                    <a:lin ang="5400000" scaled="0"/>
                  </a:gradFill>
                  <a:ea typeface="Segoe UI" pitchFamily="34" charset="0"/>
                  <a:cs typeface="Segoe UI" pitchFamily="34" charset="0"/>
                </a:rPr>
                <a:t>Plans at the end of </a:t>
              </a:r>
              <a:r>
                <a:rPr lang="en-US" sz="1600" b="1" dirty="0" smtClean="0">
                  <a:gradFill>
                    <a:gsLst>
                      <a:gs pos="0">
                        <a:srgbClr val="FFFFFF"/>
                      </a:gs>
                      <a:gs pos="100000">
                        <a:srgbClr val="FFFFFF"/>
                      </a:gs>
                    </a:gsLst>
                    <a:lin ang="5400000" scaled="0"/>
                  </a:gradFill>
                  <a:ea typeface="Segoe UI" pitchFamily="34" charset="0"/>
                  <a:cs typeface="Segoe UI" pitchFamily="34" charset="0"/>
                </a:rPr>
                <a:t>2014</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grpSp>
          <p:nvGrpSpPr>
            <p:cNvPr id="162" name="Group 161"/>
            <p:cNvGrpSpPr/>
            <p:nvPr/>
          </p:nvGrpSpPr>
          <p:grpSpPr>
            <a:xfrm>
              <a:off x="2480327" y="4642980"/>
              <a:ext cx="447739" cy="449139"/>
              <a:chOff x="2660974" y="5918992"/>
              <a:chExt cx="508000" cy="509588"/>
            </a:xfrm>
            <a:solidFill>
              <a:schemeClr val="bg1">
                <a:lumMod val="75000"/>
              </a:schemeClr>
            </a:solidFill>
          </p:grpSpPr>
          <p:sp>
            <p:nvSpPr>
              <p:cNvPr id="163"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64"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71" name="Group 170"/>
            <p:cNvGrpSpPr/>
            <p:nvPr/>
          </p:nvGrpSpPr>
          <p:grpSpPr>
            <a:xfrm>
              <a:off x="7373549" y="4642980"/>
              <a:ext cx="447739" cy="449139"/>
              <a:chOff x="2660974" y="5918992"/>
              <a:chExt cx="508000" cy="509588"/>
            </a:xfrm>
            <a:solidFill>
              <a:schemeClr val="bg1">
                <a:lumMod val="75000"/>
              </a:schemeClr>
            </a:solidFill>
          </p:grpSpPr>
          <p:sp>
            <p:nvSpPr>
              <p:cNvPr id="175"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76"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141" name="Rectangle 140"/>
            <p:cNvSpPr/>
            <p:nvPr/>
          </p:nvSpPr>
          <p:spPr bwMode="auto">
            <a:xfrm>
              <a:off x="274638" y="4266807"/>
              <a:ext cx="2103120" cy="11987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Structured Documents</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grpSp>
          <p:nvGrpSpPr>
            <p:cNvPr id="22" name="Group 4"/>
            <p:cNvGrpSpPr>
              <a:grpSpLocks noChangeAspect="1"/>
            </p:cNvGrpSpPr>
            <p:nvPr/>
          </p:nvGrpSpPr>
          <p:grpSpPr bwMode="auto">
            <a:xfrm>
              <a:off x="1888809" y="4919663"/>
              <a:ext cx="405920" cy="450060"/>
              <a:chOff x="1995" y="73"/>
              <a:chExt cx="3844" cy="4262"/>
            </a:xfrm>
            <a:solidFill>
              <a:schemeClr val="bg1"/>
            </a:solidFill>
          </p:grpSpPr>
          <p:sp>
            <p:nvSpPr>
              <p:cNvPr id="25" name="Freeform 5"/>
              <p:cNvSpPr>
                <a:spLocks noEditPoints="1"/>
              </p:cNvSpPr>
              <p:nvPr/>
            </p:nvSpPr>
            <p:spPr bwMode="auto">
              <a:xfrm>
                <a:off x="1995" y="73"/>
                <a:ext cx="3844" cy="4262"/>
              </a:xfrm>
              <a:custGeom>
                <a:avLst/>
                <a:gdLst>
                  <a:gd name="T0" fmla="*/ 1405 w 1624"/>
                  <a:gd name="T1" fmla="*/ 0 h 1801"/>
                  <a:gd name="T2" fmla="*/ 382 w 1624"/>
                  <a:gd name="T3" fmla="*/ 0 h 1801"/>
                  <a:gd name="T4" fmla="*/ 163 w 1624"/>
                  <a:gd name="T5" fmla="*/ 219 h 1801"/>
                  <a:gd name="T6" fmla="*/ 163 w 1624"/>
                  <a:gd name="T7" fmla="*/ 243 h 1801"/>
                  <a:gd name="T8" fmla="*/ 0 w 1624"/>
                  <a:gd name="T9" fmla="*/ 405 h 1801"/>
                  <a:gd name="T10" fmla="*/ 105 w 1624"/>
                  <a:gd name="T11" fmla="*/ 557 h 1801"/>
                  <a:gd name="T12" fmla="*/ 0 w 1624"/>
                  <a:gd name="T13" fmla="*/ 705 h 1801"/>
                  <a:gd name="T14" fmla="*/ 105 w 1624"/>
                  <a:gd name="T15" fmla="*/ 857 h 1801"/>
                  <a:gd name="T16" fmla="*/ 0 w 1624"/>
                  <a:gd name="T17" fmla="*/ 1010 h 1801"/>
                  <a:gd name="T18" fmla="*/ 110 w 1624"/>
                  <a:gd name="T19" fmla="*/ 1162 h 1801"/>
                  <a:gd name="T20" fmla="*/ 0 w 1624"/>
                  <a:gd name="T21" fmla="*/ 1310 h 1801"/>
                  <a:gd name="T22" fmla="*/ 163 w 1624"/>
                  <a:gd name="T23" fmla="*/ 1472 h 1801"/>
                  <a:gd name="T24" fmla="*/ 163 w 1624"/>
                  <a:gd name="T25" fmla="*/ 1582 h 1801"/>
                  <a:gd name="T26" fmla="*/ 382 w 1624"/>
                  <a:gd name="T27" fmla="*/ 1801 h 1801"/>
                  <a:gd name="T28" fmla="*/ 1405 w 1624"/>
                  <a:gd name="T29" fmla="*/ 1801 h 1801"/>
                  <a:gd name="T30" fmla="*/ 1624 w 1624"/>
                  <a:gd name="T31" fmla="*/ 1582 h 1801"/>
                  <a:gd name="T32" fmla="*/ 1624 w 1624"/>
                  <a:gd name="T33" fmla="*/ 219 h 1801"/>
                  <a:gd name="T34" fmla="*/ 1405 w 1624"/>
                  <a:gd name="T35" fmla="*/ 0 h 1801"/>
                  <a:gd name="T36" fmla="*/ 163 w 1624"/>
                  <a:gd name="T37" fmla="*/ 333 h 1801"/>
                  <a:gd name="T38" fmla="*/ 163 w 1624"/>
                  <a:gd name="T39" fmla="*/ 481 h 1801"/>
                  <a:gd name="T40" fmla="*/ 91 w 1624"/>
                  <a:gd name="T41" fmla="*/ 405 h 1801"/>
                  <a:gd name="T42" fmla="*/ 163 w 1624"/>
                  <a:gd name="T43" fmla="*/ 333 h 1801"/>
                  <a:gd name="T44" fmla="*/ 163 w 1624"/>
                  <a:gd name="T45" fmla="*/ 633 h 1801"/>
                  <a:gd name="T46" fmla="*/ 163 w 1624"/>
                  <a:gd name="T47" fmla="*/ 781 h 1801"/>
                  <a:gd name="T48" fmla="*/ 91 w 1624"/>
                  <a:gd name="T49" fmla="*/ 705 h 1801"/>
                  <a:gd name="T50" fmla="*/ 163 w 1624"/>
                  <a:gd name="T51" fmla="*/ 633 h 1801"/>
                  <a:gd name="T52" fmla="*/ 163 w 1624"/>
                  <a:gd name="T53" fmla="*/ 934 h 1801"/>
                  <a:gd name="T54" fmla="*/ 163 w 1624"/>
                  <a:gd name="T55" fmla="*/ 1081 h 1801"/>
                  <a:gd name="T56" fmla="*/ 91 w 1624"/>
                  <a:gd name="T57" fmla="*/ 1010 h 1801"/>
                  <a:gd name="T58" fmla="*/ 163 w 1624"/>
                  <a:gd name="T59" fmla="*/ 934 h 1801"/>
                  <a:gd name="T60" fmla="*/ 91 w 1624"/>
                  <a:gd name="T61" fmla="*/ 1310 h 1801"/>
                  <a:gd name="T62" fmla="*/ 163 w 1624"/>
                  <a:gd name="T63" fmla="*/ 1239 h 1801"/>
                  <a:gd name="T64" fmla="*/ 163 w 1624"/>
                  <a:gd name="T65" fmla="*/ 1386 h 1801"/>
                  <a:gd name="T66" fmla="*/ 91 w 1624"/>
                  <a:gd name="T67" fmla="*/ 1310 h 1801"/>
                  <a:gd name="T68" fmla="*/ 1462 w 1624"/>
                  <a:gd name="T69" fmla="*/ 1582 h 1801"/>
                  <a:gd name="T70" fmla="*/ 1405 w 1624"/>
                  <a:gd name="T71" fmla="*/ 1634 h 1801"/>
                  <a:gd name="T72" fmla="*/ 382 w 1624"/>
                  <a:gd name="T73" fmla="*/ 1634 h 1801"/>
                  <a:gd name="T74" fmla="*/ 325 w 1624"/>
                  <a:gd name="T75" fmla="*/ 1582 h 1801"/>
                  <a:gd name="T76" fmla="*/ 325 w 1624"/>
                  <a:gd name="T77" fmla="*/ 219 h 1801"/>
                  <a:gd name="T78" fmla="*/ 382 w 1624"/>
                  <a:gd name="T79" fmla="*/ 162 h 1801"/>
                  <a:gd name="T80" fmla="*/ 1405 w 1624"/>
                  <a:gd name="T81" fmla="*/ 162 h 1801"/>
                  <a:gd name="T82" fmla="*/ 1462 w 1624"/>
                  <a:gd name="T83" fmla="*/ 219 h 1801"/>
                  <a:gd name="T84" fmla="*/ 1462 w 1624"/>
                  <a:gd name="T85" fmla="*/ 158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4" h="1801">
                    <a:moveTo>
                      <a:pt x="1405" y="0"/>
                    </a:moveTo>
                    <a:cubicBezTo>
                      <a:pt x="382" y="0"/>
                      <a:pt x="382" y="0"/>
                      <a:pt x="382" y="0"/>
                    </a:cubicBezTo>
                    <a:cubicBezTo>
                      <a:pt x="258" y="0"/>
                      <a:pt x="163" y="100"/>
                      <a:pt x="163" y="219"/>
                    </a:cubicBezTo>
                    <a:cubicBezTo>
                      <a:pt x="163" y="243"/>
                      <a:pt x="163" y="243"/>
                      <a:pt x="163" y="243"/>
                    </a:cubicBezTo>
                    <a:cubicBezTo>
                      <a:pt x="72" y="243"/>
                      <a:pt x="0" y="319"/>
                      <a:pt x="0" y="405"/>
                    </a:cubicBezTo>
                    <a:cubicBezTo>
                      <a:pt x="0" y="476"/>
                      <a:pt x="43" y="533"/>
                      <a:pt x="105" y="557"/>
                    </a:cubicBezTo>
                    <a:cubicBezTo>
                      <a:pt x="43" y="581"/>
                      <a:pt x="0" y="638"/>
                      <a:pt x="0" y="705"/>
                    </a:cubicBezTo>
                    <a:cubicBezTo>
                      <a:pt x="0" y="776"/>
                      <a:pt x="43" y="834"/>
                      <a:pt x="105" y="857"/>
                    </a:cubicBezTo>
                    <a:cubicBezTo>
                      <a:pt x="43" y="881"/>
                      <a:pt x="0" y="938"/>
                      <a:pt x="0" y="1010"/>
                    </a:cubicBezTo>
                    <a:cubicBezTo>
                      <a:pt x="0" y="1077"/>
                      <a:pt x="43" y="1138"/>
                      <a:pt x="110" y="1162"/>
                    </a:cubicBezTo>
                    <a:cubicBezTo>
                      <a:pt x="43" y="1181"/>
                      <a:pt x="0" y="1243"/>
                      <a:pt x="0" y="1310"/>
                    </a:cubicBezTo>
                    <a:cubicBezTo>
                      <a:pt x="0" y="1400"/>
                      <a:pt x="72" y="1472"/>
                      <a:pt x="163" y="1472"/>
                    </a:cubicBezTo>
                    <a:cubicBezTo>
                      <a:pt x="163" y="1582"/>
                      <a:pt x="163" y="1582"/>
                      <a:pt x="163" y="1582"/>
                    </a:cubicBezTo>
                    <a:cubicBezTo>
                      <a:pt x="163" y="1701"/>
                      <a:pt x="258" y="1801"/>
                      <a:pt x="382" y="1801"/>
                    </a:cubicBezTo>
                    <a:cubicBezTo>
                      <a:pt x="1405" y="1801"/>
                      <a:pt x="1405" y="1801"/>
                      <a:pt x="1405" y="1801"/>
                    </a:cubicBezTo>
                    <a:cubicBezTo>
                      <a:pt x="1529" y="1801"/>
                      <a:pt x="1624" y="1701"/>
                      <a:pt x="1624" y="1582"/>
                    </a:cubicBezTo>
                    <a:cubicBezTo>
                      <a:pt x="1624" y="219"/>
                      <a:pt x="1624" y="219"/>
                      <a:pt x="1624" y="219"/>
                    </a:cubicBezTo>
                    <a:cubicBezTo>
                      <a:pt x="1624" y="100"/>
                      <a:pt x="1529" y="0"/>
                      <a:pt x="1405" y="0"/>
                    </a:cubicBezTo>
                    <a:close/>
                    <a:moveTo>
                      <a:pt x="163" y="333"/>
                    </a:moveTo>
                    <a:cubicBezTo>
                      <a:pt x="163" y="481"/>
                      <a:pt x="163" y="481"/>
                      <a:pt x="163" y="481"/>
                    </a:cubicBezTo>
                    <a:cubicBezTo>
                      <a:pt x="120" y="481"/>
                      <a:pt x="91" y="448"/>
                      <a:pt x="91" y="405"/>
                    </a:cubicBezTo>
                    <a:cubicBezTo>
                      <a:pt x="91" y="367"/>
                      <a:pt x="120" y="333"/>
                      <a:pt x="163" y="333"/>
                    </a:cubicBezTo>
                    <a:close/>
                    <a:moveTo>
                      <a:pt x="163" y="633"/>
                    </a:moveTo>
                    <a:cubicBezTo>
                      <a:pt x="163" y="781"/>
                      <a:pt x="163" y="781"/>
                      <a:pt x="163" y="781"/>
                    </a:cubicBezTo>
                    <a:cubicBezTo>
                      <a:pt x="120" y="781"/>
                      <a:pt x="91" y="748"/>
                      <a:pt x="91" y="705"/>
                    </a:cubicBezTo>
                    <a:cubicBezTo>
                      <a:pt x="91" y="667"/>
                      <a:pt x="120" y="633"/>
                      <a:pt x="163" y="633"/>
                    </a:cubicBezTo>
                    <a:close/>
                    <a:moveTo>
                      <a:pt x="163" y="934"/>
                    </a:moveTo>
                    <a:cubicBezTo>
                      <a:pt x="163" y="1081"/>
                      <a:pt x="163" y="1081"/>
                      <a:pt x="163" y="1081"/>
                    </a:cubicBezTo>
                    <a:cubicBezTo>
                      <a:pt x="120" y="1081"/>
                      <a:pt x="91" y="1048"/>
                      <a:pt x="91" y="1010"/>
                    </a:cubicBezTo>
                    <a:cubicBezTo>
                      <a:pt x="91" y="967"/>
                      <a:pt x="120" y="934"/>
                      <a:pt x="163" y="934"/>
                    </a:cubicBezTo>
                    <a:close/>
                    <a:moveTo>
                      <a:pt x="91" y="1310"/>
                    </a:moveTo>
                    <a:cubicBezTo>
                      <a:pt x="91" y="1272"/>
                      <a:pt x="120" y="1239"/>
                      <a:pt x="163" y="1239"/>
                    </a:cubicBezTo>
                    <a:cubicBezTo>
                      <a:pt x="163" y="1386"/>
                      <a:pt x="163" y="1386"/>
                      <a:pt x="163" y="1386"/>
                    </a:cubicBezTo>
                    <a:cubicBezTo>
                      <a:pt x="120" y="1386"/>
                      <a:pt x="91" y="1353"/>
                      <a:pt x="91" y="1310"/>
                    </a:cubicBezTo>
                    <a:close/>
                    <a:moveTo>
                      <a:pt x="1462" y="1582"/>
                    </a:moveTo>
                    <a:cubicBezTo>
                      <a:pt x="1462" y="1610"/>
                      <a:pt x="1438" y="1634"/>
                      <a:pt x="1405" y="1634"/>
                    </a:cubicBezTo>
                    <a:cubicBezTo>
                      <a:pt x="382" y="1634"/>
                      <a:pt x="382" y="1634"/>
                      <a:pt x="382" y="1634"/>
                    </a:cubicBezTo>
                    <a:cubicBezTo>
                      <a:pt x="349" y="1634"/>
                      <a:pt x="325" y="1610"/>
                      <a:pt x="325" y="1582"/>
                    </a:cubicBezTo>
                    <a:cubicBezTo>
                      <a:pt x="325" y="219"/>
                      <a:pt x="325" y="219"/>
                      <a:pt x="325" y="219"/>
                    </a:cubicBezTo>
                    <a:cubicBezTo>
                      <a:pt x="325" y="190"/>
                      <a:pt x="349" y="162"/>
                      <a:pt x="382" y="162"/>
                    </a:cubicBezTo>
                    <a:cubicBezTo>
                      <a:pt x="1405" y="162"/>
                      <a:pt x="1405" y="162"/>
                      <a:pt x="1405" y="162"/>
                    </a:cubicBezTo>
                    <a:cubicBezTo>
                      <a:pt x="1438" y="162"/>
                      <a:pt x="1462" y="190"/>
                      <a:pt x="1462" y="219"/>
                    </a:cubicBezTo>
                    <a:cubicBezTo>
                      <a:pt x="1462" y="1582"/>
                      <a:pt x="1462" y="1582"/>
                      <a:pt x="1462" y="15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6"/>
              <p:cNvSpPr>
                <a:spLocks/>
              </p:cNvSpPr>
              <p:nvPr/>
            </p:nvSpPr>
            <p:spPr bwMode="auto">
              <a:xfrm>
                <a:off x="3174" y="890"/>
                <a:ext cx="1877" cy="213"/>
              </a:xfrm>
              <a:custGeom>
                <a:avLst/>
                <a:gdLst>
                  <a:gd name="T0" fmla="*/ 0 w 1877"/>
                  <a:gd name="T1" fmla="*/ 0 h 213"/>
                  <a:gd name="T2" fmla="*/ 1877 w 1877"/>
                  <a:gd name="T3" fmla="*/ 0 h 213"/>
                  <a:gd name="T4" fmla="*/ 1877 w 1877"/>
                  <a:gd name="T5" fmla="*/ 213 h 213"/>
                  <a:gd name="T6" fmla="*/ 0 w 1877"/>
                  <a:gd name="T7" fmla="*/ 213 h 213"/>
                  <a:gd name="T8" fmla="*/ 0 w 1877"/>
                  <a:gd name="T9" fmla="*/ 0 h 213"/>
                  <a:gd name="T10" fmla="*/ 0 w 1877"/>
                  <a:gd name="T11" fmla="*/ 0 h 213"/>
                </a:gdLst>
                <a:ahLst/>
                <a:cxnLst>
                  <a:cxn ang="0">
                    <a:pos x="T0" y="T1"/>
                  </a:cxn>
                  <a:cxn ang="0">
                    <a:pos x="T2" y="T3"/>
                  </a:cxn>
                  <a:cxn ang="0">
                    <a:pos x="T4" y="T5"/>
                  </a:cxn>
                  <a:cxn ang="0">
                    <a:pos x="T6" y="T7"/>
                  </a:cxn>
                  <a:cxn ang="0">
                    <a:pos x="T8" y="T9"/>
                  </a:cxn>
                  <a:cxn ang="0">
                    <a:pos x="T10" y="T11"/>
                  </a:cxn>
                </a:cxnLst>
                <a:rect l="0" t="0" r="r" b="b"/>
                <a:pathLst>
                  <a:path w="1877" h="213">
                    <a:moveTo>
                      <a:pt x="0" y="0"/>
                    </a:moveTo>
                    <a:lnTo>
                      <a:pt x="1877" y="0"/>
                    </a:lnTo>
                    <a:lnTo>
                      <a:pt x="1877" y="213"/>
                    </a:lnTo>
                    <a:lnTo>
                      <a:pt x="0" y="21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7"/>
              <p:cNvSpPr>
                <a:spLocks/>
              </p:cNvSpPr>
              <p:nvPr/>
            </p:nvSpPr>
            <p:spPr bwMode="auto">
              <a:xfrm>
                <a:off x="3174" y="1446"/>
                <a:ext cx="1877" cy="206"/>
              </a:xfrm>
              <a:custGeom>
                <a:avLst/>
                <a:gdLst>
                  <a:gd name="T0" fmla="*/ 0 w 1877"/>
                  <a:gd name="T1" fmla="*/ 0 h 206"/>
                  <a:gd name="T2" fmla="*/ 1877 w 1877"/>
                  <a:gd name="T3" fmla="*/ 0 h 206"/>
                  <a:gd name="T4" fmla="*/ 1877 w 1877"/>
                  <a:gd name="T5" fmla="*/ 206 h 206"/>
                  <a:gd name="T6" fmla="*/ 0 w 1877"/>
                  <a:gd name="T7" fmla="*/ 206 h 206"/>
                  <a:gd name="T8" fmla="*/ 0 w 1877"/>
                  <a:gd name="T9" fmla="*/ 0 h 206"/>
                  <a:gd name="T10" fmla="*/ 0 w 1877"/>
                  <a:gd name="T11" fmla="*/ 0 h 206"/>
                </a:gdLst>
                <a:ahLst/>
                <a:cxnLst>
                  <a:cxn ang="0">
                    <a:pos x="T0" y="T1"/>
                  </a:cxn>
                  <a:cxn ang="0">
                    <a:pos x="T2" y="T3"/>
                  </a:cxn>
                  <a:cxn ang="0">
                    <a:pos x="T4" y="T5"/>
                  </a:cxn>
                  <a:cxn ang="0">
                    <a:pos x="T6" y="T7"/>
                  </a:cxn>
                  <a:cxn ang="0">
                    <a:pos x="T8" y="T9"/>
                  </a:cxn>
                  <a:cxn ang="0">
                    <a:pos x="T10" y="T11"/>
                  </a:cxn>
                </a:cxnLst>
                <a:rect l="0" t="0" r="r" b="b"/>
                <a:pathLst>
                  <a:path w="1877" h="206">
                    <a:moveTo>
                      <a:pt x="0" y="0"/>
                    </a:moveTo>
                    <a:lnTo>
                      <a:pt x="1877" y="0"/>
                    </a:lnTo>
                    <a:lnTo>
                      <a:pt x="1877" y="206"/>
                    </a:lnTo>
                    <a:lnTo>
                      <a:pt x="0" y="20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8"/>
              <p:cNvSpPr>
                <a:spLocks/>
              </p:cNvSpPr>
              <p:nvPr/>
            </p:nvSpPr>
            <p:spPr bwMode="auto">
              <a:xfrm>
                <a:off x="3174" y="1995"/>
                <a:ext cx="1877" cy="213"/>
              </a:xfrm>
              <a:custGeom>
                <a:avLst/>
                <a:gdLst>
                  <a:gd name="T0" fmla="*/ 0 w 1877"/>
                  <a:gd name="T1" fmla="*/ 0 h 213"/>
                  <a:gd name="T2" fmla="*/ 1877 w 1877"/>
                  <a:gd name="T3" fmla="*/ 0 h 213"/>
                  <a:gd name="T4" fmla="*/ 1877 w 1877"/>
                  <a:gd name="T5" fmla="*/ 213 h 213"/>
                  <a:gd name="T6" fmla="*/ 0 w 1877"/>
                  <a:gd name="T7" fmla="*/ 213 h 213"/>
                  <a:gd name="T8" fmla="*/ 0 w 1877"/>
                  <a:gd name="T9" fmla="*/ 0 h 213"/>
                  <a:gd name="T10" fmla="*/ 0 w 1877"/>
                  <a:gd name="T11" fmla="*/ 0 h 213"/>
                </a:gdLst>
                <a:ahLst/>
                <a:cxnLst>
                  <a:cxn ang="0">
                    <a:pos x="T0" y="T1"/>
                  </a:cxn>
                  <a:cxn ang="0">
                    <a:pos x="T2" y="T3"/>
                  </a:cxn>
                  <a:cxn ang="0">
                    <a:pos x="T4" y="T5"/>
                  </a:cxn>
                  <a:cxn ang="0">
                    <a:pos x="T6" y="T7"/>
                  </a:cxn>
                  <a:cxn ang="0">
                    <a:pos x="T8" y="T9"/>
                  </a:cxn>
                  <a:cxn ang="0">
                    <a:pos x="T10" y="T11"/>
                  </a:cxn>
                </a:cxnLst>
                <a:rect l="0" t="0" r="r" b="b"/>
                <a:pathLst>
                  <a:path w="1877" h="213">
                    <a:moveTo>
                      <a:pt x="0" y="0"/>
                    </a:moveTo>
                    <a:lnTo>
                      <a:pt x="1877" y="0"/>
                    </a:lnTo>
                    <a:lnTo>
                      <a:pt x="1877" y="213"/>
                    </a:lnTo>
                    <a:lnTo>
                      <a:pt x="0" y="21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p:cNvSpPr>
              <p:nvPr/>
            </p:nvSpPr>
            <p:spPr bwMode="auto">
              <a:xfrm>
                <a:off x="3174" y="2541"/>
                <a:ext cx="1877" cy="206"/>
              </a:xfrm>
              <a:custGeom>
                <a:avLst/>
                <a:gdLst>
                  <a:gd name="T0" fmla="*/ 0 w 1877"/>
                  <a:gd name="T1" fmla="*/ 0 h 206"/>
                  <a:gd name="T2" fmla="*/ 1877 w 1877"/>
                  <a:gd name="T3" fmla="*/ 0 h 206"/>
                  <a:gd name="T4" fmla="*/ 1877 w 1877"/>
                  <a:gd name="T5" fmla="*/ 206 h 206"/>
                  <a:gd name="T6" fmla="*/ 0 w 1877"/>
                  <a:gd name="T7" fmla="*/ 206 h 206"/>
                  <a:gd name="T8" fmla="*/ 0 w 1877"/>
                  <a:gd name="T9" fmla="*/ 0 h 206"/>
                  <a:gd name="T10" fmla="*/ 0 w 1877"/>
                  <a:gd name="T11" fmla="*/ 0 h 206"/>
                </a:gdLst>
                <a:ahLst/>
                <a:cxnLst>
                  <a:cxn ang="0">
                    <a:pos x="T0" y="T1"/>
                  </a:cxn>
                  <a:cxn ang="0">
                    <a:pos x="T2" y="T3"/>
                  </a:cxn>
                  <a:cxn ang="0">
                    <a:pos x="T4" y="T5"/>
                  </a:cxn>
                  <a:cxn ang="0">
                    <a:pos x="T6" y="T7"/>
                  </a:cxn>
                  <a:cxn ang="0">
                    <a:pos x="T8" y="T9"/>
                  </a:cxn>
                  <a:cxn ang="0">
                    <a:pos x="T10" y="T11"/>
                  </a:cxn>
                </a:cxnLst>
                <a:rect l="0" t="0" r="r" b="b"/>
                <a:pathLst>
                  <a:path w="1877" h="206">
                    <a:moveTo>
                      <a:pt x="0" y="0"/>
                    </a:moveTo>
                    <a:lnTo>
                      <a:pt x="1877" y="0"/>
                    </a:lnTo>
                    <a:lnTo>
                      <a:pt x="1877" y="206"/>
                    </a:lnTo>
                    <a:lnTo>
                      <a:pt x="0" y="20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0"/>
              <p:cNvSpPr>
                <a:spLocks/>
              </p:cNvSpPr>
              <p:nvPr/>
            </p:nvSpPr>
            <p:spPr bwMode="auto">
              <a:xfrm>
                <a:off x="3174" y="3091"/>
                <a:ext cx="1877" cy="213"/>
              </a:xfrm>
              <a:custGeom>
                <a:avLst/>
                <a:gdLst>
                  <a:gd name="T0" fmla="*/ 0 w 1877"/>
                  <a:gd name="T1" fmla="*/ 0 h 213"/>
                  <a:gd name="T2" fmla="*/ 1877 w 1877"/>
                  <a:gd name="T3" fmla="*/ 0 h 213"/>
                  <a:gd name="T4" fmla="*/ 1877 w 1877"/>
                  <a:gd name="T5" fmla="*/ 213 h 213"/>
                  <a:gd name="T6" fmla="*/ 0 w 1877"/>
                  <a:gd name="T7" fmla="*/ 213 h 213"/>
                  <a:gd name="T8" fmla="*/ 0 w 1877"/>
                  <a:gd name="T9" fmla="*/ 0 h 213"/>
                  <a:gd name="T10" fmla="*/ 0 w 1877"/>
                  <a:gd name="T11" fmla="*/ 0 h 213"/>
                </a:gdLst>
                <a:ahLst/>
                <a:cxnLst>
                  <a:cxn ang="0">
                    <a:pos x="T0" y="T1"/>
                  </a:cxn>
                  <a:cxn ang="0">
                    <a:pos x="T2" y="T3"/>
                  </a:cxn>
                  <a:cxn ang="0">
                    <a:pos x="T4" y="T5"/>
                  </a:cxn>
                  <a:cxn ang="0">
                    <a:pos x="T6" y="T7"/>
                  </a:cxn>
                  <a:cxn ang="0">
                    <a:pos x="T8" y="T9"/>
                  </a:cxn>
                  <a:cxn ang="0">
                    <a:pos x="T10" y="T11"/>
                  </a:cxn>
                </a:cxnLst>
                <a:rect l="0" t="0" r="r" b="b"/>
                <a:pathLst>
                  <a:path w="1877" h="213">
                    <a:moveTo>
                      <a:pt x="0" y="0"/>
                    </a:moveTo>
                    <a:lnTo>
                      <a:pt x="1877" y="0"/>
                    </a:lnTo>
                    <a:lnTo>
                      <a:pt x="1877" y="213"/>
                    </a:lnTo>
                    <a:lnTo>
                      <a:pt x="0" y="21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 name="Group 14"/>
          <p:cNvGrpSpPr/>
          <p:nvPr/>
        </p:nvGrpSpPr>
        <p:grpSpPr>
          <a:xfrm>
            <a:off x="274638" y="5498917"/>
            <a:ext cx="11889565" cy="1198746"/>
            <a:chOff x="274638" y="5498917"/>
            <a:chExt cx="11889565" cy="1198746"/>
          </a:xfrm>
        </p:grpSpPr>
        <p:grpSp>
          <p:nvGrpSpPr>
            <p:cNvPr id="150" name="Group 149"/>
            <p:cNvGrpSpPr/>
            <p:nvPr/>
          </p:nvGrpSpPr>
          <p:grpSpPr>
            <a:xfrm>
              <a:off x="3030635" y="5498917"/>
              <a:ext cx="4240345" cy="1198746"/>
              <a:chOff x="2411863" y="1802589"/>
              <a:chExt cx="4240345" cy="4878378"/>
            </a:xfrm>
            <a:solidFill>
              <a:schemeClr val="tx2"/>
            </a:solidFill>
          </p:grpSpPr>
          <p:sp>
            <p:nvSpPr>
              <p:cNvPr id="154" name="Rectangle 153"/>
              <p:cNvSpPr/>
              <p:nvPr/>
            </p:nvSpPr>
            <p:spPr bwMode="auto">
              <a:xfrm>
                <a:off x="2411863"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Design</a:t>
                </a:r>
              </a:p>
              <a:p>
                <a:pPr defTabSz="932472" fontAlgn="base">
                  <a:spcBef>
                    <a:spcPct val="0"/>
                  </a:spcBef>
                  <a:spcAft>
                    <a:spcPct val="0"/>
                  </a:spcAft>
                </a:pPr>
                <a:r>
                  <a:rPr lang="en-US" sz="1600" dirty="0" smtClean="0">
                    <a:gradFill>
                      <a:gsLst>
                        <a:gs pos="0">
                          <a:srgbClr val="FFFFFF"/>
                        </a:gs>
                        <a:gs pos="100000">
                          <a:srgbClr val="FFFFFF"/>
                        </a:gs>
                      </a:gsLst>
                      <a:lin ang="5400000" scaled="0"/>
                    </a:gradFill>
                  </a:rPr>
                  <a:t>Access</a:t>
                </a:r>
                <a:endParaRPr lang="en-US" sz="1600" dirty="0">
                  <a:gradFill>
                    <a:gsLst>
                      <a:gs pos="0">
                        <a:srgbClr val="FFFFFF"/>
                      </a:gs>
                      <a:gs pos="100000">
                        <a:srgbClr val="FFFFFF"/>
                      </a:gs>
                    </a:gsLst>
                    <a:lin ang="5400000" scaled="0"/>
                  </a:gradFill>
                </a:endParaRPr>
              </a:p>
            </p:txBody>
          </p:sp>
          <p:sp>
            <p:nvSpPr>
              <p:cNvPr id="155" name="Rectangle 154"/>
              <p:cNvSpPr/>
              <p:nvPr/>
            </p:nvSpPr>
            <p:spPr bwMode="auto">
              <a:xfrm>
                <a:off x="4549088"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Completion</a:t>
                </a:r>
              </a:p>
              <a:p>
                <a:pPr defTabSz="932472" fontAlgn="base">
                  <a:spcBef>
                    <a:spcPct val="0"/>
                  </a:spcBef>
                  <a:spcAft>
                    <a:spcPct val="0"/>
                  </a:spcAft>
                </a:pPr>
                <a:r>
                  <a:rPr lang="en-US" sz="1600" dirty="0" smtClean="0">
                    <a:gradFill>
                      <a:gsLst>
                        <a:gs pos="0">
                          <a:srgbClr val="FFFFFF"/>
                        </a:gs>
                        <a:gs pos="100000">
                          <a:srgbClr val="FFFFFF"/>
                        </a:gs>
                      </a:gsLst>
                      <a:lin ang="5400000" scaled="0"/>
                    </a:gradFill>
                  </a:rPr>
                  <a:t>SharePoint</a:t>
                </a:r>
                <a:endParaRPr lang="en-US" sz="1600" dirty="0">
                  <a:gradFill>
                    <a:gsLst>
                      <a:gs pos="0">
                        <a:srgbClr val="FFFFFF"/>
                      </a:gs>
                      <a:gs pos="100000">
                        <a:srgbClr val="FFFFFF"/>
                      </a:gs>
                    </a:gsLst>
                    <a:lin ang="5400000" scaled="0"/>
                  </a:gradFill>
                </a:endParaRPr>
              </a:p>
            </p:txBody>
          </p:sp>
        </p:grpSp>
        <p:sp>
          <p:nvSpPr>
            <p:cNvPr id="152" name="Rectangle 151"/>
            <p:cNvSpPr/>
            <p:nvPr/>
          </p:nvSpPr>
          <p:spPr bwMode="auto">
            <a:xfrm>
              <a:off x="7923856" y="5498917"/>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a:gradFill>
                    <a:gsLst>
                      <a:gs pos="0">
                        <a:srgbClr val="FFFFFF"/>
                      </a:gs>
                      <a:gs pos="100000">
                        <a:srgbClr val="FFFFFF"/>
                      </a:gs>
                    </a:gsLst>
                    <a:lin ang="5400000" scaled="0"/>
                  </a:gradFill>
                </a:rPr>
                <a:t>Online</a:t>
              </a:r>
            </a:p>
            <a:p>
              <a:pPr defTabSz="932290"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Continuously</a:t>
              </a:r>
            </a:p>
            <a:p>
              <a:pPr defTabSz="932290"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shipping</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53" name="Rectangle 152"/>
            <p:cNvSpPr/>
            <p:nvPr/>
          </p:nvSpPr>
          <p:spPr bwMode="auto">
            <a:xfrm>
              <a:off x="10061083" y="5498917"/>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a:gradFill>
                    <a:gsLst>
                      <a:gs pos="0">
                        <a:srgbClr val="FFFFFF"/>
                      </a:gs>
                      <a:gs pos="100000">
                        <a:srgbClr val="FFFFFF"/>
                      </a:gs>
                    </a:gsLst>
                    <a:lin ang="5400000" scaled="0"/>
                  </a:gradFill>
                </a:rPr>
                <a:t>On-premises</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Included with </a:t>
              </a:r>
              <a:r>
                <a:rPr lang="en-US" sz="1600" dirty="0" smtClean="0">
                  <a:gradFill>
                    <a:gsLst>
                      <a:gs pos="0">
                        <a:srgbClr val="FFFFFF"/>
                      </a:gs>
                      <a:gs pos="100000">
                        <a:srgbClr val="FFFFFF"/>
                      </a:gs>
                    </a:gsLst>
                    <a:lin ang="5400000" scaled="0"/>
                  </a:gradFill>
                  <a:ea typeface="Segoe UI" pitchFamily="34" charset="0"/>
                  <a:cs typeface="Segoe UI" pitchFamily="34" charset="0"/>
                </a:rPr>
                <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Office 2013</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65" name="Group 164"/>
            <p:cNvGrpSpPr/>
            <p:nvPr/>
          </p:nvGrpSpPr>
          <p:grpSpPr>
            <a:xfrm>
              <a:off x="2480327" y="5877829"/>
              <a:ext cx="447739" cy="449139"/>
              <a:chOff x="2660974" y="5918992"/>
              <a:chExt cx="508000" cy="509588"/>
            </a:xfrm>
            <a:solidFill>
              <a:schemeClr val="bg1">
                <a:lumMod val="75000"/>
              </a:schemeClr>
            </a:solidFill>
          </p:grpSpPr>
          <p:sp>
            <p:nvSpPr>
              <p:cNvPr id="166"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67"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72" name="Group 171"/>
            <p:cNvGrpSpPr/>
            <p:nvPr/>
          </p:nvGrpSpPr>
          <p:grpSpPr>
            <a:xfrm>
              <a:off x="7373549" y="5877829"/>
              <a:ext cx="447739" cy="449139"/>
              <a:chOff x="2660974" y="5918992"/>
              <a:chExt cx="508000" cy="509588"/>
            </a:xfrm>
            <a:solidFill>
              <a:schemeClr val="bg1">
                <a:lumMod val="75000"/>
              </a:schemeClr>
            </a:solidFill>
          </p:grpSpPr>
          <p:sp>
            <p:nvSpPr>
              <p:cNvPr id="173"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74"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149" name="Rectangle 148"/>
            <p:cNvSpPr/>
            <p:nvPr/>
          </p:nvSpPr>
          <p:spPr bwMode="auto">
            <a:xfrm>
              <a:off x="274638" y="5498917"/>
              <a:ext cx="2103120" cy="11987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290" fontAlgn="base">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App Forms</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sp>
          <p:nvSpPr>
            <p:cNvPr id="34" name="Freeform 14"/>
            <p:cNvSpPr>
              <a:spLocks noEditPoints="1"/>
            </p:cNvSpPr>
            <p:nvPr/>
          </p:nvSpPr>
          <p:spPr bwMode="auto">
            <a:xfrm>
              <a:off x="1919287" y="6126309"/>
              <a:ext cx="389731" cy="476296"/>
            </a:xfrm>
            <a:custGeom>
              <a:avLst/>
              <a:gdLst>
                <a:gd name="T0" fmla="*/ 914 w 1743"/>
                <a:gd name="T1" fmla="*/ 1364 h 2131"/>
                <a:gd name="T2" fmla="*/ 304 w 1743"/>
                <a:gd name="T3" fmla="*/ 1435 h 2131"/>
                <a:gd name="T4" fmla="*/ 304 w 1743"/>
                <a:gd name="T5" fmla="*/ 1364 h 2131"/>
                <a:gd name="T6" fmla="*/ 304 w 1743"/>
                <a:gd name="T7" fmla="*/ 895 h 2131"/>
                <a:gd name="T8" fmla="*/ 914 w 1743"/>
                <a:gd name="T9" fmla="*/ 959 h 2131"/>
                <a:gd name="T10" fmla="*/ 914 w 1743"/>
                <a:gd name="T11" fmla="*/ 895 h 2131"/>
                <a:gd name="T12" fmla="*/ 1523 w 1743"/>
                <a:gd name="T13" fmla="*/ 717 h 2131"/>
                <a:gd name="T14" fmla="*/ 1551 w 1743"/>
                <a:gd name="T15" fmla="*/ 639 h 2131"/>
                <a:gd name="T16" fmla="*/ 1473 w 1743"/>
                <a:gd name="T17" fmla="*/ 788 h 2131"/>
                <a:gd name="T18" fmla="*/ 829 w 1743"/>
                <a:gd name="T19" fmla="*/ 653 h 2131"/>
                <a:gd name="T20" fmla="*/ 304 w 1743"/>
                <a:gd name="T21" fmla="*/ 724 h 2131"/>
                <a:gd name="T22" fmla="*/ 829 w 1743"/>
                <a:gd name="T23" fmla="*/ 653 h 2131"/>
                <a:gd name="T24" fmla="*/ 304 w 1743"/>
                <a:gd name="T25" fmla="*/ 1669 h 2131"/>
                <a:gd name="T26" fmla="*/ 829 w 1743"/>
                <a:gd name="T27" fmla="*/ 1605 h 2131"/>
                <a:gd name="T28" fmla="*/ 304 w 1743"/>
                <a:gd name="T29" fmla="*/ 1669 h 2131"/>
                <a:gd name="T30" fmla="*/ 1473 w 1743"/>
                <a:gd name="T31" fmla="*/ 2038 h 2131"/>
                <a:gd name="T32" fmla="*/ 78 w 1743"/>
                <a:gd name="T33" fmla="*/ 256 h 2131"/>
                <a:gd name="T34" fmla="*/ 312 w 1743"/>
                <a:gd name="T35" fmla="*/ 156 h 2131"/>
                <a:gd name="T36" fmla="*/ 0 w 1743"/>
                <a:gd name="T37" fmla="*/ 2131 h 2131"/>
                <a:gd name="T38" fmla="*/ 1551 w 1743"/>
                <a:gd name="T39" fmla="*/ 1115 h 2131"/>
                <a:gd name="T40" fmla="*/ 1473 w 1743"/>
                <a:gd name="T41" fmla="*/ 2038 h 2131"/>
                <a:gd name="T42" fmla="*/ 829 w 1743"/>
                <a:gd name="T43" fmla="*/ 1129 h 2131"/>
                <a:gd name="T44" fmla="*/ 304 w 1743"/>
                <a:gd name="T45" fmla="*/ 1200 h 2131"/>
                <a:gd name="T46" fmla="*/ 829 w 1743"/>
                <a:gd name="T47" fmla="*/ 1129 h 2131"/>
                <a:gd name="T48" fmla="*/ 290 w 1743"/>
                <a:gd name="T49" fmla="*/ 256 h 2131"/>
                <a:gd name="T50" fmla="*/ 545 w 1743"/>
                <a:gd name="T51" fmla="*/ 142 h 2131"/>
                <a:gd name="T52" fmla="*/ 630 w 1743"/>
                <a:gd name="T53" fmla="*/ 142 h 2131"/>
                <a:gd name="T54" fmla="*/ 921 w 1743"/>
                <a:gd name="T55" fmla="*/ 142 h 2131"/>
                <a:gd name="T56" fmla="*/ 1006 w 1743"/>
                <a:gd name="T57" fmla="*/ 142 h 2131"/>
                <a:gd name="T58" fmla="*/ 1261 w 1743"/>
                <a:gd name="T59" fmla="*/ 256 h 2131"/>
                <a:gd name="T60" fmla="*/ 283 w 1743"/>
                <a:gd name="T61" fmla="*/ 305 h 2131"/>
                <a:gd name="T62" fmla="*/ 701 w 1743"/>
                <a:gd name="T63" fmla="*/ 142 h 2131"/>
                <a:gd name="T64" fmla="*/ 850 w 1743"/>
                <a:gd name="T65" fmla="*/ 142 h 2131"/>
                <a:gd name="T66" fmla="*/ 701 w 1743"/>
                <a:gd name="T67" fmla="*/ 142 h 2131"/>
                <a:gd name="T68" fmla="*/ 205 w 1743"/>
                <a:gd name="T69" fmla="*/ 1910 h 2131"/>
                <a:gd name="T70" fmla="*/ 1346 w 1743"/>
                <a:gd name="T71" fmla="*/ 419 h 2131"/>
                <a:gd name="T72" fmla="*/ 1417 w 1743"/>
                <a:gd name="T73" fmla="*/ 405 h 2131"/>
                <a:gd name="T74" fmla="*/ 134 w 1743"/>
                <a:gd name="T75" fmla="*/ 348 h 2131"/>
                <a:gd name="T76" fmla="*/ 1417 w 1743"/>
                <a:gd name="T77" fmla="*/ 1974 h 2131"/>
                <a:gd name="T78" fmla="*/ 1346 w 1743"/>
                <a:gd name="T79" fmla="*/ 1413 h 2131"/>
                <a:gd name="T80" fmla="*/ 1346 w 1743"/>
                <a:gd name="T81" fmla="*/ 1910 h 2131"/>
                <a:gd name="T82" fmla="*/ 1346 w 1743"/>
                <a:gd name="T83" fmla="*/ 945 h 2131"/>
                <a:gd name="T84" fmla="*/ 1417 w 1743"/>
                <a:gd name="T85" fmla="*/ 881 h 2131"/>
                <a:gd name="T86" fmla="*/ 1417 w 1743"/>
                <a:gd name="T87" fmla="*/ 845 h 2131"/>
                <a:gd name="T88" fmla="*/ 1551 w 1743"/>
                <a:gd name="T89" fmla="*/ 249 h 2131"/>
                <a:gd name="T90" fmla="*/ 1240 w 1743"/>
                <a:gd name="T91" fmla="*/ 156 h 2131"/>
                <a:gd name="T92" fmla="*/ 1473 w 1743"/>
                <a:gd name="T93" fmla="*/ 256 h 2131"/>
                <a:gd name="T94" fmla="*/ 1523 w 1743"/>
                <a:gd name="T95" fmla="*/ 249 h 2131"/>
                <a:gd name="T96" fmla="*/ 1743 w 1743"/>
                <a:gd name="T97" fmla="*/ 291 h 2131"/>
                <a:gd name="T98" fmla="*/ 1098 w 1743"/>
                <a:gd name="T99" fmla="*/ 952 h 2131"/>
                <a:gd name="T100" fmla="*/ 1105 w 1743"/>
                <a:gd name="T101" fmla="*/ 653 h 2131"/>
                <a:gd name="T102" fmla="*/ 1544 w 1743"/>
                <a:gd name="T103" fmla="*/ 291 h 2131"/>
                <a:gd name="T104" fmla="*/ 1743 w 1743"/>
                <a:gd name="T105" fmla="*/ 291 h 2131"/>
                <a:gd name="T106" fmla="*/ 1289 w 1743"/>
                <a:gd name="T107" fmla="*/ 1427 h 2131"/>
                <a:gd name="T108" fmla="*/ 914 w 1743"/>
                <a:gd name="T109" fmla="*/ 1129 h 2131"/>
                <a:gd name="T110" fmla="*/ 1197 w 1743"/>
                <a:gd name="T111" fmla="*/ 1278 h 2131"/>
                <a:gd name="T112" fmla="*/ 1743 w 1743"/>
                <a:gd name="T113" fmla="*/ 760 h 2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43" h="2131">
                  <a:moveTo>
                    <a:pt x="304" y="1364"/>
                  </a:moveTo>
                  <a:cubicBezTo>
                    <a:pt x="914" y="1364"/>
                    <a:pt x="914" y="1364"/>
                    <a:pt x="914" y="1364"/>
                  </a:cubicBezTo>
                  <a:cubicBezTo>
                    <a:pt x="914" y="1435"/>
                    <a:pt x="914" y="1435"/>
                    <a:pt x="914" y="1435"/>
                  </a:cubicBezTo>
                  <a:cubicBezTo>
                    <a:pt x="304" y="1435"/>
                    <a:pt x="304" y="1435"/>
                    <a:pt x="304" y="1435"/>
                  </a:cubicBezTo>
                  <a:cubicBezTo>
                    <a:pt x="304" y="1364"/>
                    <a:pt x="304" y="1364"/>
                    <a:pt x="304" y="1364"/>
                  </a:cubicBezTo>
                  <a:cubicBezTo>
                    <a:pt x="304" y="1364"/>
                    <a:pt x="304" y="1364"/>
                    <a:pt x="304" y="1364"/>
                  </a:cubicBezTo>
                  <a:close/>
                  <a:moveTo>
                    <a:pt x="914" y="895"/>
                  </a:moveTo>
                  <a:cubicBezTo>
                    <a:pt x="304" y="895"/>
                    <a:pt x="304" y="895"/>
                    <a:pt x="304" y="895"/>
                  </a:cubicBezTo>
                  <a:cubicBezTo>
                    <a:pt x="304" y="959"/>
                    <a:pt x="304" y="959"/>
                    <a:pt x="304" y="959"/>
                  </a:cubicBezTo>
                  <a:cubicBezTo>
                    <a:pt x="914" y="959"/>
                    <a:pt x="914" y="959"/>
                    <a:pt x="914" y="959"/>
                  </a:cubicBezTo>
                  <a:cubicBezTo>
                    <a:pt x="914" y="895"/>
                    <a:pt x="914" y="895"/>
                    <a:pt x="914" y="895"/>
                  </a:cubicBezTo>
                  <a:cubicBezTo>
                    <a:pt x="914" y="895"/>
                    <a:pt x="914" y="895"/>
                    <a:pt x="914" y="895"/>
                  </a:cubicBezTo>
                  <a:close/>
                  <a:moveTo>
                    <a:pt x="1473" y="788"/>
                  </a:moveTo>
                  <a:cubicBezTo>
                    <a:pt x="1523" y="717"/>
                    <a:pt x="1523" y="717"/>
                    <a:pt x="1523" y="717"/>
                  </a:cubicBezTo>
                  <a:cubicBezTo>
                    <a:pt x="1551" y="717"/>
                    <a:pt x="1551" y="717"/>
                    <a:pt x="1551" y="717"/>
                  </a:cubicBezTo>
                  <a:cubicBezTo>
                    <a:pt x="1551" y="639"/>
                    <a:pt x="1551" y="639"/>
                    <a:pt x="1551" y="639"/>
                  </a:cubicBezTo>
                  <a:cubicBezTo>
                    <a:pt x="1473" y="753"/>
                    <a:pt x="1473" y="753"/>
                    <a:pt x="1473" y="753"/>
                  </a:cubicBezTo>
                  <a:cubicBezTo>
                    <a:pt x="1473" y="788"/>
                    <a:pt x="1473" y="788"/>
                    <a:pt x="1473" y="788"/>
                  </a:cubicBezTo>
                  <a:cubicBezTo>
                    <a:pt x="1473" y="788"/>
                    <a:pt x="1473" y="788"/>
                    <a:pt x="1473" y="788"/>
                  </a:cubicBezTo>
                  <a:close/>
                  <a:moveTo>
                    <a:pt x="829" y="653"/>
                  </a:moveTo>
                  <a:cubicBezTo>
                    <a:pt x="304" y="653"/>
                    <a:pt x="304" y="653"/>
                    <a:pt x="304" y="653"/>
                  </a:cubicBezTo>
                  <a:cubicBezTo>
                    <a:pt x="304" y="724"/>
                    <a:pt x="304" y="724"/>
                    <a:pt x="304" y="724"/>
                  </a:cubicBezTo>
                  <a:cubicBezTo>
                    <a:pt x="829" y="724"/>
                    <a:pt x="829" y="724"/>
                    <a:pt x="829" y="724"/>
                  </a:cubicBezTo>
                  <a:cubicBezTo>
                    <a:pt x="829" y="653"/>
                    <a:pt x="829" y="653"/>
                    <a:pt x="829" y="653"/>
                  </a:cubicBezTo>
                  <a:cubicBezTo>
                    <a:pt x="829" y="653"/>
                    <a:pt x="829" y="653"/>
                    <a:pt x="829" y="653"/>
                  </a:cubicBezTo>
                  <a:close/>
                  <a:moveTo>
                    <a:pt x="304" y="1669"/>
                  </a:moveTo>
                  <a:cubicBezTo>
                    <a:pt x="829" y="1669"/>
                    <a:pt x="829" y="1669"/>
                    <a:pt x="829" y="1669"/>
                  </a:cubicBezTo>
                  <a:cubicBezTo>
                    <a:pt x="829" y="1605"/>
                    <a:pt x="829" y="1605"/>
                    <a:pt x="829" y="1605"/>
                  </a:cubicBezTo>
                  <a:cubicBezTo>
                    <a:pt x="304" y="1605"/>
                    <a:pt x="304" y="1605"/>
                    <a:pt x="304" y="1605"/>
                  </a:cubicBezTo>
                  <a:cubicBezTo>
                    <a:pt x="304" y="1669"/>
                    <a:pt x="304" y="1669"/>
                    <a:pt x="304" y="1669"/>
                  </a:cubicBezTo>
                  <a:cubicBezTo>
                    <a:pt x="304" y="1669"/>
                    <a:pt x="304" y="1669"/>
                    <a:pt x="304" y="1669"/>
                  </a:cubicBezTo>
                  <a:close/>
                  <a:moveTo>
                    <a:pt x="1473" y="2038"/>
                  </a:moveTo>
                  <a:cubicBezTo>
                    <a:pt x="78" y="2038"/>
                    <a:pt x="78" y="2038"/>
                    <a:pt x="78" y="2038"/>
                  </a:cubicBezTo>
                  <a:cubicBezTo>
                    <a:pt x="78" y="256"/>
                    <a:pt x="78" y="256"/>
                    <a:pt x="78" y="256"/>
                  </a:cubicBezTo>
                  <a:cubicBezTo>
                    <a:pt x="248" y="256"/>
                    <a:pt x="248" y="256"/>
                    <a:pt x="248" y="256"/>
                  </a:cubicBezTo>
                  <a:cubicBezTo>
                    <a:pt x="262" y="220"/>
                    <a:pt x="283" y="185"/>
                    <a:pt x="312" y="156"/>
                  </a:cubicBezTo>
                  <a:cubicBezTo>
                    <a:pt x="0" y="156"/>
                    <a:pt x="0" y="156"/>
                    <a:pt x="0" y="156"/>
                  </a:cubicBezTo>
                  <a:cubicBezTo>
                    <a:pt x="0" y="2131"/>
                    <a:pt x="0" y="2131"/>
                    <a:pt x="0" y="2131"/>
                  </a:cubicBezTo>
                  <a:cubicBezTo>
                    <a:pt x="1551" y="2131"/>
                    <a:pt x="1551" y="2131"/>
                    <a:pt x="1551" y="2131"/>
                  </a:cubicBezTo>
                  <a:cubicBezTo>
                    <a:pt x="1551" y="1115"/>
                    <a:pt x="1551" y="1115"/>
                    <a:pt x="1551" y="1115"/>
                  </a:cubicBezTo>
                  <a:cubicBezTo>
                    <a:pt x="1473" y="1229"/>
                    <a:pt x="1473" y="1229"/>
                    <a:pt x="1473" y="1229"/>
                  </a:cubicBezTo>
                  <a:cubicBezTo>
                    <a:pt x="1473" y="2038"/>
                    <a:pt x="1473" y="2038"/>
                    <a:pt x="1473" y="2038"/>
                  </a:cubicBezTo>
                  <a:cubicBezTo>
                    <a:pt x="1473" y="2038"/>
                    <a:pt x="1473" y="2038"/>
                    <a:pt x="1473" y="2038"/>
                  </a:cubicBezTo>
                  <a:close/>
                  <a:moveTo>
                    <a:pt x="829" y="1129"/>
                  </a:moveTo>
                  <a:cubicBezTo>
                    <a:pt x="304" y="1129"/>
                    <a:pt x="304" y="1129"/>
                    <a:pt x="304" y="1129"/>
                  </a:cubicBezTo>
                  <a:cubicBezTo>
                    <a:pt x="304" y="1200"/>
                    <a:pt x="304" y="1200"/>
                    <a:pt x="304" y="1200"/>
                  </a:cubicBezTo>
                  <a:cubicBezTo>
                    <a:pt x="829" y="1200"/>
                    <a:pt x="829" y="1200"/>
                    <a:pt x="829" y="1200"/>
                  </a:cubicBezTo>
                  <a:cubicBezTo>
                    <a:pt x="829" y="1129"/>
                    <a:pt x="829" y="1129"/>
                    <a:pt x="829" y="1129"/>
                  </a:cubicBezTo>
                  <a:cubicBezTo>
                    <a:pt x="829" y="1129"/>
                    <a:pt x="829" y="1129"/>
                    <a:pt x="829" y="1129"/>
                  </a:cubicBezTo>
                  <a:close/>
                  <a:moveTo>
                    <a:pt x="290" y="256"/>
                  </a:moveTo>
                  <a:cubicBezTo>
                    <a:pt x="304" y="206"/>
                    <a:pt x="354" y="178"/>
                    <a:pt x="404" y="156"/>
                  </a:cubicBezTo>
                  <a:cubicBezTo>
                    <a:pt x="446" y="149"/>
                    <a:pt x="503" y="142"/>
                    <a:pt x="545" y="142"/>
                  </a:cubicBezTo>
                  <a:cubicBezTo>
                    <a:pt x="567" y="142"/>
                    <a:pt x="588" y="142"/>
                    <a:pt x="609" y="142"/>
                  </a:cubicBezTo>
                  <a:cubicBezTo>
                    <a:pt x="616" y="142"/>
                    <a:pt x="623" y="142"/>
                    <a:pt x="630" y="142"/>
                  </a:cubicBezTo>
                  <a:cubicBezTo>
                    <a:pt x="630" y="64"/>
                    <a:pt x="694" y="0"/>
                    <a:pt x="779" y="0"/>
                  </a:cubicBezTo>
                  <a:cubicBezTo>
                    <a:pt x="857" y="0"/>
                    <a:pt x="921" y="64"/>
                    <a:pt x="921" y="142"/>
                  </a:cubicBezTo>
                  <a:cubicBezTo>
                    <a:pt x="928" y="142"/>
                    <a:pt x="935" y="142"/>
                    <a:pt x="942" y="142"/>
                  </a:cubicBezTo>
                  <a:cubicBezTo>
                    <a:pt x="963" y="142"/>
                    <a:pt x="985" y="142"/>
                    <a:pt x="1006" y="142"/>
                  </a:cubicBezTo>
                  <a:cubicBezTo>
                    <a:pt x="1055" y="142"/>
                    <a:pt x="1105" y="149"/>
                    <a:pt x="1147" y="156"/>
                  </a:cubicBezTo>
                  <a:cubicBezTo>
                    <a:pt x="1204" y="178"/>
                    <a:pt x="1247" y="206"/>
                    <a:pt x="1261" y="256"/>
                  </a:cubicBezTo>
                  <a:cubicBezTo>
                    <a:pt x="1268" y="270"/>
                    <a:pt x="1268" y="291"/>
                    <a:pt x="1268" y="305"/>
                  </a:cubicBezTo>
                  <a:cubicBezTo>
                    <a:pt x="1027" y="305"/>
                    <a:pt x="524" y="305"/>
                    <a:pt x="283" y="305"/>
                  </a:cubicBezTo>
                  <a:cubicBezTo>
                    <a:pt x="283" y="291"/>
                    <a:pt x="290" y="270"/>
                    <a:pt x="290" y="256"/>
                  </a:cubicBezTo>
                  <a:close/>
                  <a:moveTo>
                    <a:pt x="701" y="142"/>
                  </a:moveTo>
                  <a:cubicBezTo>
                    <a:pt x="730" y="142"/>
                    <a:pt x="751" y="142"/>
                    <a:pt x="779" y="142"/>
                  </a:cubicBezTo>
                  <a:cubicBezTo>
                    <a:pt x="800" y="142"/>
                    <a:pt x="822" y="142"/>
                    <a:pt x="850" y="142"/>
                  </a:cubicBezTo>
                  <a:cubicBezTo>
                    <a:pt x="843" y="107"/>
                    <a:pt x="815" y="78"/>
                    <a:pt x="779" y="78"/>
                  </a:cubicBezTo>
                  <a:cubicBezTo>
                    <a:pt x="737" y="78"/>
                    <a:pt x="708" y="107"/>
                    <a:pt x="701" y="142"/>
                  </a:cubicBezTo>
                  <a:close/>
                  <a:moveTo>
                    <a:pt x="1346" y="1910"/>
                  </a:moveTo>
                  <a:cubicBezTo>
                    <a:pt x="205" y="1910"/>
                    <a:pt x="205" y="1910"/>
                    <a:pt x="205" y="1910"/>
                  </a:cubicBezTo>
                  <a:cubicBezTo>
                    <a:pt x="205" y="419"/>
                    <a:pt x="205" y="419"/>
                    <a:pt x="205" y="419"/>
                  </a:cubicBezTo>
                  <a:cubicBezTo>
                    <a:pt x="1346" y="419"/>
                    <a:pt x="1346" y="419"/>
                    <a:pt x="1346" y="419"/>
                  </a:cubicBezTo>
                  <a:cubicBezTo>
                    <a:pt x="1346" y="504"/>
                    <a:pt x="1346" y="504"/>
                    <a:pt x="1346" y="504"/>
                  </a:cubicBezTo>
                  <a:cubicBezTo>
                    <a:pt x="1417" y="405"/>
                    <a:pt x="1417" y="405"/>
                    <a:pt x="1417" y="405"/>
                  </a:cubicBezTo>
                  <a:cubicBezTo>
                    <a:pt x="1417" y="348"/>
                    <a:pt x="1417" y="348"/>
                    <a:pt x="1417" y="348"/>
                  </a:cubicBezTo>
                  <a:cubicBezTo>
                    <a:pt x="134" y="348"/>
                    <a:pt x="134" y="348"/>
                    <a:pt x="134" y="348"/>
                  </a:cubicBezTo>
                  <a:cubicBezTo>
                    <a:pt x="134" y="1974"/>
                    <a:pt x="134" y="1974"/>
                    <a:pt x="134" y="1974"/>
                  </a:cubicBezTo>
                  <a:cubicBezTo>
                    <a:pt x="1417" y="1974"/>
                    <a:pt x="1417" y="1974"/>
                    <a:pt x="1417" y="1974"/>
                  </a:cubicBezTo>
                  <a:cubicBezTo>
                    <a:pt x="1417" y="1314"/>
                    <a:pt x="1417" y="1314"/>
                    <a:pt x="1417" y="1314"/>
                  </a:cubicBezTo>
                  <a:cubicBezTo>
                    <a:pt x="1346" y="1413"/>
                    <a:pt x="1346" y="1413"/>
                    <a:pt x="1346" y="1413"/>
                  </a:cubicBezTo>
                  <a:cubicBezTo>
                    <a:pt x="1346" y="1910"/>
                    <a:pt x="1346" y="1910"/>
                    <a:pt x="1346" y="1910"/>
                  </a:cubicBezTo>
                  <a:cubicBezTo>
                    <a:pt x="1346" y="1910"/>
                    <a:pt x="1346" y="1910"/>
                    <a:pt x="1346" y="1910"/>
                  </a:cubicBezTo>
                  <a:close/>
                  <a:moveTo>
                    <a:pt x="1417" y="845"/>
                  </a:moveTo>
                  <a:cubicBezTo>
                    <a:pt x="1346" y="945"/>
                    <a:pt x="1346" y="945"/>
                    <a:pt x="1346" y="945"/>
                  </a:cubicBezTo>
                  <a:cubicBezTo>
                    <a:pt x="1346" y="980"/>
                    <a:pt x="1346" y="980"/>
                    <a:pt x="1346" y="980"/>
                  </a:cubicBezTo>
                  <a:cubicBezTo>
                    <a:pt x="1417" y="881"/>
                    <a:pt x="1417" y="881"/>
                    <a:pt x="1417" y="881"/>
                  </a:cubicBezTo>
                  <a:cubicBezTo>
                    <a:pt x="1417" y="845"/>
                    <a:pt x="1417" y="845"/>
                    <a:pt x="1417" y="845"/>
                  </a:cubicBezTo>
                  <a:cubicBezTo>
                    <a:pt x="1417" y="845"/>
                    <a:pt x="1417" y="845"/>
                    <a:pt x="1417" y="845"/>
                  </a:cubicBezTo>
                  <a:close/>
                  <a:moveTo>
                    <a:pt x="1523" y="249"/>
                  </a:moveTo>
                  <a:cubicBezTo>
                    <a:pt x="1551" y="249"/>
                    <a:pt x="1551" y="249"/>
                    <a:pt x="1551" y="249"/>
                  </a:cubicBezTo>
                  <a:cubicBezTo>
                    <a:pt x="1551" y="156"/>
                    <a:pt x="1551" y="156"/>
                    <a:pt x="1551" y="156"/>
                  </a:cubicBezTo>
                  <a:cubicBezTo>
                    <a:pt x="1240" y="156"/>
                    <a:pt x="1240" y="156"/>
                    <a:pt x="1240" y="156"/>
                  </a:cubicBezTo>
                  <a:cubicBezTo>
                    <a:pt x="1268" y="185"/>
                    <a:pt x="1289" y="213"/>
                    <a:pt x="1303" y="256"/>
                  </a:cubicBezTo>
                  <a:cubicBezTo>
                    <a:pt x="1473" y="256"/>
                    <a:pt x="1473" y="256"/>
                    <a:pt x="1473" y="256"/>
                  </a:cubicBezTo>
                  <a:cubicBezTo>
                    <a:pt x="1473" y="312"/>
                    <a:pt x="1473" y="312"/>
                    <a:pt x="1473" y="312"/>
                  </a:cubicBezTo>
                  <a:cubicBezTo>
                    <a:pt x="1523" y="249"/>
                    <a:pt x="1523" y="249"/>
                    <a:pt x="1523" y="249"/>
                  </a:cubicBezTo>
                  <a:cubicBezTo>
                    <a:pt x="1523" y="249"/>
                    <a:pt x="1523" y="249"/>
                    <a:pt x="1523" y="249"/>
                  </a:cubicBezTo>
                  <a:close/>
                  <a:moveTo>
                    <a:pt x="1743" y="291"/>
                  </a:moveTo>
                  <a:cubicBezTo>
                    <a:pt x="1289" y="952"/>
                    <a:pt x="1289" y="952"/>
                    <a:pt x="1289" y="952"/>
                  </a:cubicBezTo>
                  <a:cubicBezTo>
                    <a:pt x="1098" y="952"/>
                    <a:pt x="1098" y="952"/>
                    <a:pt x="1098" y="952"/>
                  </a:cubicBezTo>
                  <a:cubicBezTo>
                    <a:pt x="914" y="653"/>
                    <a:pt x="914" y="653"/>
                    <a:pt x="914" y="653"/>
                  </a:cubicBezTo>
                  <a:cubicBezTo>
                    <a:pt x="1105" y="653"/>
                    <a:pt x="1105" y="653"/>
                    <a:pt x="1105" y="653"/>
                  </a:cubicBezTo>
                  <a:cubicBezTo>
                    <a:pt x="1197" y="803"/>
                    <a:pt x="1197" y="803"/>
                    <a:pt x="1197" y="803"/>
                  </a:cubicBezTo>
                  <a:cubicBezTo>
                    <a:pt x="1544" y="291"/>
                    <a:pt x="1544" y="291"/>
                    <a:pt x="1544" y="291"/>
                  </a:cubicBezTo>
                  <a:cubicBezTo>
                    <a:pt x="1743" y="291"/>
                    <a:pt x="1743" y="291"/>
                    <a:pt x="1743" y="291"/>
                  </a:cubicBezTo>
                  <a:cubicBezTo>
                    <a:pt x="1743" y="291"/>
                    <a:pt x="1743" y="291"/>
                    <a:pt x="1743" y="291"/>
                  </a:cubicBezTo>
                  <a:close/>
                  <a:moveTo>
                    <a:pt x="1743" y="760"/>
                  </a:moveTo>
                  <a:cubicBezTo>
                    <a:pt x="1289" y="1427"/>
                    <a:pt x="1289" y="1427"/>
                    <a:pt x="1289" y="1427"/>
                  </a:cubicBezTo>
                  <a:cubicBezTo>
                    <a:pt x="1098" y="1427"/>
                    <a:pt x="1098" y="1427"/>
                    <a:pt x="1098" y="1427"/>
                  </a:cubicBezTo>
                  <a:cubicBezTo>
                    <a:pt x="914" y="1129"/>
                    <a:pt x="914" y="1129"/>
                    <a:pt x="914" y="1129"/>
                  </a:cubicBezTo>
                  <a:cubicBezTo>
                    <a:pt x="1105" y="1129"/>
                    <a:pt x="1105" y="1129"/>
                    <a:pt x="1105" y="1129"/>
                  </a:cubicBezTo>
                  <a:cubicBezTo>
                    <a:pt x="1197" y="1278"/>
                    <a:pt x="1197" y="1278"/>
                    <a:pt x="1197" y="1278"/>
                  </a:cubicBezTo>
                  <a:cubicBezTo>
                    <a:pt x="1544" y="760"/>
                    <a:pt x="1544" y="760"/>
                    <a:pt x="1544" y="760"/>
                  </a:cubicBezTo>
                  <a:cubicBezTo>
                    <a:pt x="1743" y="760"/>
                    <a:pt x="1743" y="760"/>
                    <a:pt x="1743" y="760"/>
                  </a:cubicBezTo>
                  <a:cubicBezTo>
                    <a:pt x="1743" y="760"/>
                    <a:pt x="1743" y="760"/>
                    <a:pt x="1743" y="7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6" name="Rectangle 15"/>
          <p:cNvSpPr/>
          <p:nvPr/>
        </p:nvSpPr>
        <p:spPr bwMode="auto">
          <a:xfrm>
            <a:off x="-216571" y="3524265"/>
            <a:ext cx="156411" cy="156411"/>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6" name="Rectangle 105"/>
          <p:cNvSpPr/>
          <p:nvPr/>
        </p:nvSpPr>
        <p:spPr bwMode="auto">
          <a:xfrm>
            <a:off x="-216572" y="4790657"/>
            <a:ext cx="156411" cy="156411"/>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7" name="Rectangle 106"/>
          <p:cNvSpPr/>
          <p:nvPr/>
        </p:nvSpPr>
        <p:spPr bwMode="auto">
          <a:xfrm>
            <a:off x="-216573" y="6020084"/>
            <a:ext cx="156411" cy="156411"/>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6353284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6"/>
                                        </p:tgtEl>
                                        <p:attrNameLst>
                                          <p:attrName>style.visibility</p:attrName>
                                        </p:attrNameLst>
                                      </p:cBhvr>
                                      <p:to>
                                        <p:strVal val="visible"/>
                                      </p:to>
                                    </p:set>
                                    <p:animEffect transition="in" filter="fade">
                                      <p:cBhvr>
                                        <p:cTn id="10" dur="500"/>
                                        <p:tgtEl>
                                          <p:spTgt spid="1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7"/>
                                        </p:tgtEl>
                                        <p:attrNameLst>
                                          <p:attrName>style.visibility</p:attrName>
                                        </p:attrNameLst>
                                      </p:cBhvr>
                                      <p:to>
                                        <p:strVal val="visible"/>
                                      </p:to>
                                    </p:set>
                                    <p:animEffect transition="in" filter="fade">
                                      <p:cBhvr>
                                        <p:cTn id="13" dur="500"/>
                                        <p:tgtEl>
                                          <p:spTgt spid="127"/>
                                        </p:tgtEl>
                                      </p:cBhvr>
                                    </p:animEffect>
                                  </p:childTnLst>
                                </p:cTn>
                              </p:par>
                              <p:par>
                                <p:cTn id="14" presetID="10" presetClass="entr" presetSubtype="0" fill="hold"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900"/>
                                        <p:tgtEl>
                                          <p:spTgt spid="11"/>
                                        </p:tgtEl>
                                      </p:cBhvr>
                                    </p:animEffect>
                                  </p:childTnLst>
                                </p:cTn>
                              </p:par>
                              <p:par>
                                <p:cTn id="17" presetID="63" presetClass="path" presetSubtype="0" decel="100000" fill="hold" nodeType="withEffect">
                                  <p:stCondLst>
                                    <p:cond delay="500"/>
                                  </p:stCondLst>
                                  <p:childTnLst>
                                    <p:animMotion origin="layout" path="M -0.02412 -4.08988E-6 L -2.44575E-6 -4.08988E-6 " pathEditMode="relative" rAng="0" ptsTypes="AA">
                                      <p:cBhvr>
                                        <p:cTn id="18" dur="900" fill="hold"/>
                                        <p:tgtEl>
                                          <p:spTgt spid="11"/>
                                        </p:tgtEl>
                                        <p:attrNameLst>
                                          <p:attrName>ppt_x</p:attrName>
                                          <p:attrName>ppt_y</p:attrName>
                                        </p:attrNameLst>
                                      </p:cBhvr>
                                      <p:rCtr x="1200" y="0"/>
                                    </p:animMotion>
                                  </p:childTnLst>
                                </p:cTn>
                              </p:par>
                              <p:par>
                                <p:cTn id="19" presetID="6" presetClass="emph" presetSubtype="0" accel="100000" autoRev="1" fill="hold" nodeType="withEffect">
                                  <p:stCondLst>
                                    <p:cond delay="0"/>
                                  </p:stCondLst>
                                  <p:childTnLst>
                                    <p:animScale>
                                      <p:cBhvr>
                                        <p:cTn id="20" dur="500" fill="hold"/>
                                        <p:tgtEl>
                                          <p:spTgt spid="11"/>
                                        </p:tgtEl>
                                      </p:cBhvr>
                                      <p:by x="80000" y="8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900"/>
                                        <p:tgtEl>
                                          <p:spTgt spid="13"/>
                                        </p:tgtEl>
                                      </p:cBhvr>
                                    </p:animEffect>
                                  </p:childTnLst>
                                </p:cTn>
                              </p:par>
                              <p:par>
                                <p:cTn id="29" presetID="63" presetClass="path" presetSubtype="0" decel="100000" fill="hold" nodeType="withEffect">
                                  <p:stCondLst>
                                    <p:cond delay="500"/>
                                  </p:stCondLst>
                                  <p:childTnLst>
                                    <p:animMotion origin="layout" path="M -0.02412 -4.08988E-6 L -2.44575E-6 -4.08988E-6 " pathEditMode="relative" rAng="0" ptsTypes="AA">
                                      <p:cBhvr>
                                        <p:cTn id="30" dur="900" fill="hold"/>
                                        <p:tgtEl>
                                          <p:spTgt spid="13"/>
                                        </p:tgtEl>
                                        <p:attrNameLst>
                                          <p:attrName>ppt_x</p:attrName>
                                          <p:attrName>ppt_y</p:attrName>
                                        </p:attrNameLst>
                                      </p:cBhvr>
                                      <p:rCtr x="1200" y="0"/>
                                    </p:animMotion>
                                  </p:childTnLst>
                                </p:cTn>
                              </p:par>
                              <p:par>
                                <p:cTn id="31" presetID="6" presetClass="emph" presetSubtype="0" accel="100000" autoRev="1" fill="hold" nodeType="withEffect">
                                  <p:stCondLst>
                                    <p:cond delay="0"/>
                                  </p:stCondLst>
                                  <p:childTnLst>
                                    <p:animScale>
                                      <p:cBhvr>
                                        <p:cTn id="32" dur="500" fill="hold"/>
                                        <p:tgtEl>
                                          <p:spTgt spid="13"/>
                                        </p:tgtEl>
                                      </p:cBhvr>
                                      <p:by x="80000" y="80000"/>
                                    </p:animScale>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500"/>
                                        <p:tgtEl>
                                          <p:spTgt spid="106"/>
                                        </p:tgtEl>
                                      </p:cBhvr>
                                    </p:animEffect>
                                  </p:childTnLst>
                                </p:cTn>
                              </p:par>
                              <p:par>
                                <p:cTn id="38" presetID="10" presetClass="entr" presetSubtype="0" fill="hold" nodeType="withEffect">
                                  <p:stCondLst>
                                    <p:cond delay="5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900"/>
                                        <p:tgtEl>
                                          <p:spTgt spid="14"/>
                                        </p:tgtEl>
                                      </p:cBhvr>
                                    </p:animEffect>
                                  </p:childTnLst>
                                </p:cTn>
                              </p:par>
                              <p:par>
                                <p:cTn id="41" presetID="63" presetClass="path" presetSubtype="0" decel="100000" fill="hold" nodeType="withEffect">
                                  <p:stCondLst>
                                    <p:cond delay="500"/>
                                  </p:stCondLst>
                                  <p:childTnLst>
                                    <p:animMotion origin="layout" path="M -0.02412 -4.08988E-6 L -2.44575E-6 -4.08988E-6 " pathEditMode="relative" rAng="0" ptsTypes="AA">
                                      <p:cBhvr>
                                        <p:cTn id="42" dur="900" fill="hold"/>
                                        <p:tgtEl>
                                          <p:spTgt spid="14"/>
                                        </p:tgtEl>
                                        <p:attrNameLst>
                                          <p:attrName>ppt_x</p:attrName>
                                          <p:attrName>ppt_y</p:attrName>
                                        </p:attrNameLst>
                                      </p:cBhvr>
                                      <p:rCtr x="1200" y="0"/>
                                    </p:animMotion>
                                  </p:childTnLst>
                                </p:cTn>
                              </p:par>
                              <p:par>
                                <p:cTn id="43" presetID="6" presetClass="emph" presetSubtype="0" accel="100000" autoRev="1" fill="hold" nodeType="withEffect">
                                  <p:stCondLst>
                                    <p:cond delay="0"/>
                                  </p:stCondLst>
                                  <p:childTnLst>
                                    <p:animScale>
                                      <p:cBhvr>
                                        <p:cTn id="44" dur="500" fill="hold"/>
                                        <p:tgtEl>
                                          <p:spTgt spid="14"/>
                                        </p:tgtEl>
                                      </p:cBhvr>
                                      <p:by x="80000" y="80000"/>
                                    </p:animScale>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07"/>
                                        </p:tgtEl>
                                        <p:attrNameLst>
                                          <p:attrName>style.visibility</p:attrName>
                                        </p:attrNameLst>
                                      </p:cBhvr>
                                      <p:to>
                                        <p:strVal val="visible"/>
                                      </p:to>
                                    </p:set>
                                    <p:animEffect transition="in" filter="fade">
                                      <p:cBhvr>
                                        <p:cTn id="49" dur="500"/>
                                        <p:tgtEl>
                                          <p:spTgt spid="107"/>
                                        </p:tgtEl>
                                      </p:cBhvr>
                                    </p:animEffect>
                                  </p:childTnLst>
                                </p:cTn>
                              </p:par>
                              <p:par>
                                <p:cTn id="50" presetID="10" presetClass="entr" presetSubtype="0" fill="hold" nodeType="withEffect">
                                  <p:stCondLst>
                                    <p:cond delay="50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900"/>
                                        <p:tgtEl>
                                          <p:spTgt spid="15"/>
                                        </p:tgtEl>
                                      </p:cBhvr>
                                    </p:animEffect>
                                  </p:childTnLst>
                                </p:cTn>
                              </p:par>
                              <p:par>
                                <p:cTn id="53" presetID="63" presetClass="path" presetSubtype="0" decel="100000" fill="hold" nodeType="withEffect">
                                  <p:stCondLst>
                                    <p:cond delay="500"/>
                                  </p:stCondLst>
                                  <p:childTnLst>
                                    <p:animMotion origin="layout" path="M -0.02412 -4.08988E-6 L -2.44575E-6 -4.08988E-6 " pathEditMode="relative" rAng="0" ptsTypes="AA">
                                      <p:cBhvr>
                                        <p:cTn id="54" dur="900" fill="hold"/>
                                        <p:tgtEl>
                                          <p:spTgt spid="15"/>
                                        </p:tgtEl>
                                        <p:attrNameLst>
                                          <p:attrName>ppt_x</p:attrName>
                                          <p:attrName>ppt_y</p:attrName>
                                        </p:attrNameLst>
                                      </p:cBhvr>
                                      <p:rCtr x="1200" y="0"/>
                                    </p:animMotion>
                                  </p:childTnLst>
                                </p:cTn>
                              </p:par>
                              <p:par>
                                <p:cTn id="55" presetID="6" presetClass="emph" presetSubtype="0" accel="100000" autoRev="1" fill="hold" nodeType="withEffect">
                                  <p:stCondLst>
                                    <p:cond delay="0"/>
                                  </p:stCondLst>
                                  <p:childTnLst>
                                    <p:animScale>
                                      <p:cBhvr>
                                        <p:cTn id="56" dur="500" fill="hold"/>
                                        <p:tgtEl>
                                          <p:spTgt spid="15"/>
                                        </p:tgtEl>
                                      </p:cBhvr>
                                      <p:by x="80000" y="8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6" grpId="0"/>
      <p:bldP spid="127" grpId="0"/>
      <p:bldP spid="16" grpId="0" animBg="1"/>
      <p:bldP spid="106" grpId="0" animBg="1"/>
      <p:bldP spid="10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6241479" y="1204919"/>
            <a:ext cx="2936937" cy="5492744"/>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600"/>
              </a:spcBef>
            </a:pPr>
            <a:r>
              <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When should I use Access vs. </a:t>
            </a:r>
            <a:r>
              <a:rPr lang="en-US" sz="2400" dirty="0" err="1">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FoSL</a:t>
            </a:r>
            <a: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a:t>
            </a:r>
            <a:endPar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endParaRPr>
          </a:p>
        </p:txBody>
      </p:sp>
      <p:sp>
        <p:nvSpPr>
          <p:cNvPr id="9" name="Rectangle 8"/>
          <p:cNvSpPr/>
          <p:nvPr/>
        </p:nvSpPr>
        <p:spPr bwMode="auto">
          <a:xfrm>
            <a:off x="3258058" y="1204919"/>
            <a:ext cx="2936937" cy="5492744"/>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600"/>
              </a:spcBef>
            </a:pPr>
            <a:r>
              <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Will Microsoft provide migration tools for InfoPath</a:t>
            </a:r>
            <a: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a:t>
            </a:r>
            <a:endPar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endParaRPr>
          </a:p>
        </p:txBody>
      </p:sp>
      <p:sp>
        <p:nvSpPr>
          <p:cNvPr id="12" name="Rectangle 11"/>
          <p:cNvSpPr/>
          <p:nvPr/>
        </p:nvSpPr>
        <p:spPr bwMode="auto">
          <a:xfrm>
            <a:off x="9224898" y="1204919"/>
            <a:ext cx="2936937" cy="5492744"/>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lvl="1">
              <a:lnSpc>
                <a:spcPct val="90000"/>
              </a:lnSpc>
              <a:spcBef>
                <a:spcPts val="600"/>
              </a:spcBef>
            </a:pPr>
            <a:r>
              <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What about CSR, </a:t>
            </a:r>
            <a:r>
              <a:rPr lang="en-US" sz="2400" dirty="0" err="1">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LightSwitch</a:t>
            </a:r>
            <a:r>
              <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 Visual Studio, etc</a:t>
            </a:r>
            <a: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a:t>
            </a:r>
            <a:endPar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endParaRPr>
          </a:p>
        </p:txBody>
      </p:sp>
      <p:sp>
        <p:nvSpPr>
          <p:cNvPr id="15" name="Rectangle 14"/>
          <p:cNvSpPr/>
          <p:nvPr/>
        </p:nvSpPr>
        <p:spPr bwMode="auto">
          <a:xfrm>
            <a:off x="274639" y="1204919"/>
            <a:ext cx="2936937" cy="5492744"/>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600"/>
              </a:spcBef>
            </a:pPr>
            <a:r>
              <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We have many InfoPath forms </a:t>
            </a:r>
            <a: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
            </a:r>
            <a:b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br>
            <a: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in </a:t>
            </a:r>
            <a:r>
              <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use, what do </a:t>
            </a:r>
            <a: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
            </a:r>
            <a:b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br>
            <a: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we </a:t>
            </a:r>
            <a:r>
              <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do</a:t>
            </a:r>
            <a:r>
              <a:rPr lang="en-US" sz="2400" dirty="0" smtClean="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rPr>
              <a:t>?</a:t>
            </a:r>
            <a:endParaRPr lang="en-US" sz="2400" dirty="0">
              <a:gradFill>
                <a:gsLst>
                  <a:gs pos="23894">
                    <a:schemeClr val="tx2"/>
                  </a:gs>
                  <a:gs pos="48000">
                    <a:schemeClr val="tx2"/>
                  </a:gs>
                </a:gsLst>
                <a:lin ang="5400000" scaled="0"/>
              </a:gradFill>
              <a:latin typeface="Segoe UI Semilight" panose="020B0402040204020203" pitchFamily="34" charset="0"/>
              <a:cs typeface="Segoe UI Semilight" panose="020B0402040204020203" pitchFamily="34" charset="0"/>
            </a:endParaRPr>
          </a:p>
        </p:txBody>
      </p:sp>
      <p:sp>
        <p:nvSpPr>
          <p:cNvPr id="3" name="Title 2"/>
          <p:cNvSpPr>
            <a:spLocks noGrp="1"/>
          </p:cNvSpPr>
          <p:nvPr>
            <p:ph type="title"/>
          </p:nvPr>
        </p:nvSpPr>
        <p:spPr/>
        <p:txBody>
          <a:bodyPr/>
          <a:lstStyle/>
          <a:p>
            <a:r>
              <a:rPr lang="en-US" dirty="0" smtClean="0"/>
              <a:t>FAQ</a:t>
            </a:r>
            <a:endParaRPr lang="en-US" dirty="0"/>
          </a:p>
        </p:txBody>
      </p:sp>
      <p:sp>
        <p:nvSpPr>
          <p:cNvPr id="18" name="Rectangle 17"/>
          <p:cNvSpPr/>
          <p:nvPr/>
        </p:nvSpPr>
        <p:spPr bwMode="auto">
          <a:xfrm>
            <a:off x="6241479" y="4702629"/>
            <a:ext cx="2936937" cy="199503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lvl="1">
              <a:lnSpc>
                <a:spcPct val="90000"/>
              </a:lnSpc>
              <a:spcBef>
                <a:spcPts val="1200"/>
              </a:spcBef>
            </a:pPr>
            <a:r>
              <a:rPr lang="en-US" sz="1400" dirty="0" smtClean="0">
                <a:gradFill>
                  <a:gsLst>
                    <a:gs pos="74336">
                      <a:schemeClr val="tx1"/>
                    </a:gs>
                    <a:gs pos="48000">
                      <a:schemeClr val="tx1"/>
                    </a:gs>
                  </a:gsLst>
                  <a:lin ang="5400000" scaled="0"/>
                </a:gradFill>
              </a:rPr>
              <a:t>Access </a:t>
            </a:r>
            <a:r>
              <a:rPr lang="en-US" sz="1400" dirty="0">
                <a:gradFill>
                  <a:gsLst>
                    <a:gs pos="74336">
                      <a:schemeClr val="tx1"/>
                    </a:gs>
                    <a:gs pos="48000">
                      <a:schemeClr val="tx1"/>
                    </a:gs>
                  </a:gsLst>
                  <a:lin ang="5400000" scaled="0"/>
                </a:gradFill>
              </a:rPr>
              <a:t>is best for self contained apps, consisting of multiple related tables and </a:t>
            </a:r>
            <a:r>
              <a:rPr lang="en-US" sz="1400" dirty="0" smtClean="0">
                <a:gradFill>
                  <a:gsLst>
                    <a:gs pos="74336">
                      <a:schemeClr val="tx1"/>
                    </a:gs>
                    <a:gs pos="48000">
                      <a:schemeClr val="tx1"/>
                    </a:gs>
                  </a:gsLst>
                  <a:lin ang="5400000" scaled="0"/>
                </a:gradFill>
              </a:rPr>
              <a:t/>
            </a:r>
            <a:br>
              <a:rPr lang="en-US" sz="1400" dirty="0" smtClean="0">
                <a:gradFill>
                  <a:gsLst>
                    <a:gs pos="74336">
                      <a:schemeClr val="tx1"/>
                    </a:gs>
                    <a:gs pos="48000">
                      <a:schemeClr val="tx1"/>
                    </a:gs>
                  </a:gsLst>
                  <a:lin ang="5400000" scaled="0"/>
                </a:gradFill>
              </a:rPr>
            </a:br>
            <a:r>
              <a:rPr lang="en-US" sz="1400" dirty="0" smtClean="0">
                <a:gradFill>
                  <a:gsLst>
                    <a:gs pos="74336">
                      <a:schemeClr val="tx1"/>
                    </a:gs>
                    <a:gs pos="48000">
                      <a:schemeClr val="tx1"/>
                    </a:gs>
                  </a:gsLst>
                  <a:lin ang="5400000" scaled="0"/>
                </a:gradFill>
              </a:rPr>
              <a:t>multiple </a:t>
            </a:r>
            <a:r>
              <a:rPr lang="en-US" sz="1400" dirty="0">
                <a:gradFill>
                  <a:gsLst>
                    <a:gs pos="74336">
                      <a:schemeClr val="tx1"/>
                    </a:gs>
                    <a:gs pos="48000">
                      <a:schemeClr val="tx1"/>
                    </a:gs>
                  </a:gsLst>
                  <a:lin ang="5400000" scaled="0"/>
                </a:gradFill>
              </a:rPr>
              <a:t>forms</a:t>
            </a:r>
          </a:p>
          <a:p>
            <a:pPr marL="0" lvl="1">
              <a:lnSpc>
                <a:spcPct val="90000"/>
              </a:lnSpc>
              <a:spcBef>
                <a:spcPts val="1200"/>
              </a:spcBef>
            </a:pPr>
            <a:r>
              <a:rPr lang="en-US" sz="1400" dirty="0" err="1">
                <a:gradFill>
                  <a:gsLst>
                    <a:gs pos="74336">
                      <a:schemeClr val="tx1"/>
                    </a:gs>
                    <a:gs pos="48000">
                      <a:schemeClr val="tx1"/>
                    </a:gs>
                  </a:gsLst>
                  <a:lin ang="5400000" scaled="0"/>
                </a:gradFill>
              </a:rPr>
              <a:t>FoSL</a:t>
            </a:r>
            <a:r>
              <a:rPr lang="en-US" sz="1400" dirty="0">
                <a:gradFill>
                  <a:gsLst>
                    <a:gs pos="74336">
                      <a:schemeClr val="tx1"/>
                    </a:gs>
                    <a:gs pos="48000">
                      <a:schemeClr val="tx1"/>
                    </a:gs>
                  </a:gsLst>
                  <a:lin ang="5400000" scaled="0"/>
                </a:gradFill>
              </a:rPr>
              <a:t> is best for a single form, </a:t>
            </a:r>
            <a:r>
              <a:rPr lang="en-US" sz="1400" dirty="0" smtClean="0">
                <a:gradFill>
                  <a:gsLst>
                    <a:gs pos="74336">
                      <a:schemeClr val="tx1"/>
                    </a:gs>
                    <a:gs pos="48000">
                      <a:schemeClr val="tx1"/>
                    </a:gs>
                  </a:gsLst>
                  <a:lin ang="5400000" scaled="0"/>
                </a:gradFill>
              </a:rPr>
              <a:t/>
            </a:r>
            <a:br>
              <a:rPr lang="en-US" sz="1400" dirty="0" smtClean="0">
                <a:gradFill>
                  <a:gsLst>
                    <a:gs pos="74336">
                      <a:schemeClr val="tx1"/>
                    </a:gs>
                    <a:gs pos="48000">
                      <a:schemeClr val="tx1"/>
                    </a:gs>
                  </a:gsLst>
                  <a:lin ang="5400000" scaled="0"/>
                </a:gradFill>
              </a:rPr>
            </a:br>
            <a:r>
              <a:rPr lang="en-US" sz="1400" dirty="0" smtClean="0">
                <a:gradFill>
                  <a:gsLst>
                    <a:gs pos="74336">
                      <a:schemeClr val="tx1"/>
                    </a:gs>
                    <a:gs pos="48000">
                      <a:schemeClr val="tx1"/>
                    </a:gs>
                  </a:gsLst>
                  <a:lin ang="5400000" scaled="0"/>
                </a:gradFill>
              </a:rPr>
              <a:t>on </a:t>
            </a:r>
            <a:r>
              <a:rPr lang="en-US" sz="1400" dirty="0">
                <a:gradFill>
                  <a:gsLst>
                    <a:gs pos="74336">
                      <a:schemeClr val="tx1"/>
                    </a:gs>
                    <a:gs pos="48000">
                      <a:schemeClr val="tx1"/>
                    </a:gs>
                  </a:gsLst>
                  <a:lin ang="5400000" scaled="0"/>
                </a:gradFill>
              </a:rPr>
              <a:t>top of a single table </a:t>
            </a:r>
            <a:r>
              <a:rPr lang="en-US" sz="1400" dirty="0" smtClean="0">
                <a:gradFill>
                  <a:gsLst>
                    <a:gs pos="74336">
                      <a:schemeClr val="tx1"/>
                    </a:gs>
                    <a:gs pos="48000">
                      <a:schemeClr val="tx1"/>
                    </a:gs>
                  </a:gsLst>
                  <a:lin ang="5400000" scaled="0"/>
                </a:gradFill>
              </a:rPr>
              <a:t/>
            </a:r>
            <a:br>
              <a:rPr lang="en-US" sz="1400" dirty="0" smtClean="0">
                <a:gradFill>
                  <a:gsLst>
                    <a:gs pos="74336">
                      <a:schemeClr val="tx1"/>
                    </a:gs>
                    <a:gs pos="48000">
                      <a:schemeClr val="tx1"/>
                    </a:gs>
                  </a:gsLst>
                  <a:lin ang="5400000" scaled="0"/>
                </a:gradFill>
              </a:rPr>
            </a:br>
            <a:r>
              <a:rPr lang="en-US" sz="1400" dirty="0" smtClean="0">
                <a:gradFill>
                  <a:gsLst>
                    <a:gs pos="74336">
                      <a:schemeClr val="tx1"/>
                    </a:gs>
                    <a:gs pos="48000">
                      <a:schemeClr val="tx1"/>
                    </a:gs>
                  </a:gsLst>
                  <a:lin ang="5400000" scaled="0"/>
                </a:gradFill>
              </a:rPr>
              <a:t>(</a:t>
            </a:r>
            <a:r>
              <a:rPr lang="en-US" sz="1400" dirty="0">
                <a:gradFill>
                  <a:gsLst>
                    <a:gs pos="74336">
                      <a:schemeClr val="tx1"/>
                    </a:gs>
                    <a:gs pos="48000">
                      <a:schemeClr val="tx1"/>
                    </a:gs>
                  </a:gsLst>
                  <a:lin ang="5400000" scaled="0"/>
                </a:gradFill>
              </a:rPr>
              <a:t>SharePoint List</a:t>
            </a:r>
            <a:r>
              <a:rPr lang="en-US" sz="1400" dirty="0" smtClean="0">
                <a:gradFill>
                  <a:gsLst>
                    <a:gs pos="74336">
                      <a:schemeClr val="tx1"/>
                    </a:gs>
                    <a:gs pos="48000">
                      <a:schemeClr val="tx1"/>
                    </a:gs>
                  </a:gsLst>
                  <a:lin ang="5400000" scaled="0"/>
                </a:gradFill>
              </a:rPr>
              <a:t>)</a:t>
            </a:r>
            <a:endParaRPr lang="en-US" sz="1400" dirty="0">
              <a:gradFill>
                <a:gsLst>
                  <a:gs pos="74336">
                    <a:schemeClr val="tx1"/>
                  </a:gs>
                  <a:gs pos="48000">
                    <a:schemeClr val="tx1"/>
                  </a:gs>
                </a:gsLst>
                <a:lin ang="5400000" scaled="0"/>
              </a:gradFill>
            </a:endParaRPr>
          </a:p>
        </p:txBody>
      </p:sp>
      <p:sp>
        <p:nvSpPr>
          <p:cNvPr id="19" name="Rectangle 18"/>
          <p:cNvSpPr/>
          <p:nvPr/>
        </p:nvSpPr>
        <p:spPr bwMode="auto">
          <a:xfrm>
            <a:off x="3258058" y="4702629"/>
            <a:ext cx="2936937" cy="199503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spcBef>
                <a:spcPts val="1200"/>
              </a:spcBef>
            </a:pPr>
            <a:r>
              <a:rPr lang="en-US" sz="1400" dirty="0" smtClean="0">
                <a:gradFill>
                  <a:gsLst>
                    <a:gs pos="74336">
                      <a:schemeClr val="tx1"/>
                    </a:gs>
                    <a:gs pos="48000">
                      <a:schemeClr val="tx1"/>
                    </a:gs>
                  </a:gsLst>
                  <a:lin ang="5400000" scaled="0"/>
                </a:gradFill>
              </a:rPr>
              <a:t>We </a:t>
            </a:r>
            <a:r>
              <a:rPr lang="en-US" sz="1400" dirty="0">
                <a:gradFill>
                  <a:gsLst>
                    <a:gs pos="74336">
                      <a:schemeClr val="tx1"/>
                    </a:gs>
                    <a:gs pos="48000">
                      <a:schemeClr val="tx1"/>
                    </a:gs>
                  </a:gsLst>
                  <a:lin ang="5400000" scaled="0"/>
                </a:gradFill>
              </a:rPr>
              <a:t>don’t know yet, we are evaluating various options to aid in migration</a:t>
            </a:r>
          </a:p>
          <a:p>
            <a:pPr>
              <a:lnSpc>
                <a:spcPct val="90000"/>
              </a:lnSpc>
              <a:spcBef>
                <a:spcPts val="1200"/>
              </a:spcBef>
            </a:pPr>
            <a:r>
              <a:rPr lang="en-US" sz="1400" dirty="0">
                <a:gradFill>
                  <a:gsLst>
                    <a:gs pos="74336">
                      <a:schemeClr val="tx1"/>
                    </a:gs>
                    <a:gs pos="48000">
                      <a:schemeClr val="tx1"/>
                    </a:gs>
                  </a:gsLst>
                  <a:lin ang="5400000" scaled="0"/>
                </a:gradFill>
              </a:rPr>
              <a:t>Third parties may provide tools, or even support running InfoPath forms into the </a:t>
            </a:r>
            <a:r>
              <a:rPr lang="en-US" sz="1400" dirty="0" smtClean="0">
                <a:gradFill>
                  <a:gsLst>
                    <a:gs pos="74336">
                      <a:schemeClr val="tx1"/>
                    </a:gs>
                    <a:gs pos="48000">
                      <a:schemeClr val="tx1"/>
                    </a:gs>
                  </a:gsLst>
                  <a:lin ang="5400000" scaled="0"/>
                </a:gradFill>
              </a:rPr>
              <a:t>future</a:t>
            </a:r>
            <a:endParaRPr lang="en-US" sz="1400" dirty="0">
              <a:gradFill>
                <a:gsLst>
                  <a:gs pos="74336">
                    <a:schemeClr val="tx1"/>
                  </a:gs>
                  <a:gs pos="48000">
                    <a:schemeClr val="tx1"/>
                  </a:gs>
                </a:gsLst>
                <a:lin ang="5400000" scaled="0"/>
              </a:gradFill>
            </a:endParaRPr>
          </a:p>
        </p:txBody>
      </p:sp>
      <p:sp>
        <p:nvSpPr>
          <p:cNvPr id="20" name="Rectangle 19"/>
          <p:cNvSpPr/>
          <p:nvPr/>
        </p:nvSpPr>
        <p:spPr bwMode="auto">
          <a:xfrm>
            <a:off x="9224898" y="4702629"/>
            <a:ext cx="2936937" cy="199503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lvl="1">
              <a:lnSpc>
                <a:spcPct val="90000"/>
              </a:lnSpc>
              <a:spcBef>
                <a:spcPts val="1200"/>
              </a:spcBef>
            </a:pPr>
            <a:r>
              <a:rPr lang="en-US" sz="1400" dirty="0" smtClean="0">
                <a:gradFill>
                  <a:gsLst>
                    <a:gs pos="74336">
                      <a:schemeClr val="tx1"/>
                    </a:gs>
                    <a:gs pos="48000">
                      <a:schemeClr val="tx1"/>
                    </a:gs>
                  </a:gsLst>
                  <a:lin ang="5400000" scaled="0"/>
                </a:gradFill>
              </a:rPr>
              <a:t>We </a:t>
            </a:r>
            <a:r>
              <a:rPr lang="en-US" sz="1400" dirty="0">
                <a:gradFill>
                  <a:gsLst>
                    <a:gs pos="74336">
                      <a:schemeClr val="tx1"/>
                    </a:gs>
                    <a:gs pos="48000">
                      <a:schemeClr val="tx1"/>
                    </a:gs>
                  </a:gsLst>
                  <a:lin ang="5400000" scaled="0"/>
                </a:gradFill>
              </a:rPr>
              <a:t>are deliberately targeting information workers who do </a:t>
            </a:r>
            <a:r>
              <a:rPr lang="en-US" sz="1400" dirty="0" smtClean="0">
                <a:gradFill>
                  <a:gsLst>
                    <a:gs pos="74336">
                      <a:schemeClr val="tx1"/>
                    </a:gs>
                    <a:gs pos="48000">
                      <a:schemeClr val="tx1"/>
                    </a:gs>
                  </a:gsLst>
                  <a:lin ang="5400000" scaled="0"/>
                </a:gradFill>
              </a:rPr>
              <a:t/>
            </a:r>
            <a:br>
              <a:rPr lang="en-US" sz="1400" dirty="0" smtClean="0">
                <a:gradFill>
                  <a:gsLst>
                    <a:gs pos="74336">
                      <a:schemeClr val="tx1"/>
                    </a:gs>
                    <a:gs pos="48000">
                      <a:schemeClr val="tx1"/>
                    </a:gs>
                  </a:gsLst>
                  <a:lin ang="5400000" scaled="0"/>
                </a:gradFill>
              </a:rPr>
            </a:br>
            <a:r>
              <a:rPr lang="en-US" sz="1400" dirty="0" smtClean="0">
                <a:gradFill>
                  <a:gsLst>
                    <a:gs pos="74336">
                      <a:schemeClr val="tx1"/>
                    </a:gs>
                    <a:gs pos="48000">
                      <a:schemeClr val="tx1"/>
                    </a:gs>
                  </a:gsLst>
                  <a:lin ang="5400000" scaled="0"/>
                </a:gradFill>
              </a:rPr>
              <a:t>not </a:t>
            </a:r>
            <a:r>
              <a:rPr lang="en-US" sz="1400" dirty="0">
                <a:gradFill>
                  <a:gsLst>
                    <a:gs pos="74336">
                      <a:schemeClr val="tx1"/>
                    </a:gs>
                    <a:gs pos="48000">
                      <a:schemeClr val="tx1"/>
                    </a:gs>
                  </a:gsLst>
                  <a:lin ang="5400000" scaled="0"/>
                </a:gradFill>
              </a:rPr>
              <a:t>code</a:t>
            </a:r>
          </a:p>
          <a:p>
            <a:pPr marL="0" lvl="1">
              <a:lnSpc>
                <a:spcPct val="90000"/>
              </a:lnSpc>
              <a:spcBef>
                <a:spcPts val="1200"/>
              </a:spcBef>
            </a:pPr>
            <a:r>
              <a:rPr lang="en-US" sz="1400" dirty="0">
                <a:gradFill>
                  <a:gsLst>
                    <a:gs pos="74336">
                      <a:schemeClr val="tx1"/>
                    </a:gs>
                    <a:gs pos="48000">
                      <a:schemeClr val="tx1"/>
                    </a:gs>
                  </a:gsLst>
                  <a:lin ang="5400000" scaled="0"/>
                </a:gradFill>
              </a:rPr>
              <a:t>These are developer technologies, for those </a:t>
            </a:r>
            <a:r>
              <a:rPr lang="en-US" sz="1400" dirty="0" smtClean="0">
                <a:gradFill>
                  <a:gsLst>
                    <a:gs pos="74336">
                      <a:schemeClr val="tx1"/>
                    </a:gs>
                    <a:gs pos="48000">
                      <a:schemeClr val="tx1"/>
                    </a:gs>
                  </a:gsLst>
                  <a:lin ang="5400000" scaled="0"/>
                </a:gradFill>
              </a:rPr>
              <a:t/>
            </a:r>
            <a:br>
              <a:rPr lang="en-US" sz="1400" dirty="0" smtClean="0">
                <a:gradFill>
                  <a:gsLst>
                    <a:gs pos="74336">
                      <a:schemeClr val="tx1"/>
                    </a:gs>
                    <a:gs pos="48000">
                      <a:schemeClr val="tx1"/>
                    </a:gs>
                  </a:gsLst>
                  <a:lin ang="5400000" scaled="0"/>
                </a:gradFill>
              </a:rPr>
            </a:br>
            <a:r>
              <a:rPr lang="en-US" sz="1400" dirty="0" smtClean="0">
                <a:gradFill>
                  <a:gsLst>
                    <a:gs pos="74336">
                      <a:schemeClr val="tx1"/>
                    </a:gs>
                    <a:gs pos="48000">
                      <a:schemeClr val="tx1"/>
                    </a:gs>
                  </a:gsLst>
                  <a:lin ang="5400000" scaled="0"/>
                </a:gradFill>
              </a:rPr>
              <a:t>who code</a:t>
            </a:r>
            <a:endParaRPr lang="en-US" sz="1400" dirty="0">
              <a:gradFill>
                <a:gsLst>
                  <a:gs pos="74336">
                    <a:schemeClr val="tx1"/>
                  </a:gs>
                  <a:gs pos="48000">
                    <a:schemeClr val="tx1"/>
                  </a:gs>
                </a:gsLst>
                <a:lin ang="5400000" scaled="0"/>
              </a:gradFill>
            </a:endParaRPr>
          </a:p>
        </p:txBody>
      </p:sp>
      <p:sp>
        <p:nvSpPr>
          <p:cNvPr id="21" name="Rectangle 20"/>
          <p:cNvSpPr/>
          <p:nvPr/>
        </p:nvSpPr>
        <p:spPr bwMode="auto">
          <a:xfrm>
            <a:off x="274639" y="4702629"/>
            <a:ext cx="2936937" cy="199503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lvl="1">
              <a:lnSpc>
                <a:spcPct val="90000"/>
              </a:lnSpc>
              <a:spcBef>
                <a:spcPts val="1200"/>
              </a:spcBef>
            </a:pPr>
            <a:r>
              <a:rPr lang="en-US" sz="1400" dirty="0" smtClean="0">
                <a:gradFill>
                  <a:gsLst>
                    <a:gs pos="74336">
                      <a:schemeClr val="tx1"/>
                    </a:gs>
                    <a:gs pos="48000">
                      <a:schemeClr val="tx1"/>
                    </a:gs>
                  </a:gsLst>
                  <a:lin ang="5400000" scaled="0"/>
                </a:gradFill>
              </a:rPr>
              <a:t>First</a:t>
            </a:r>
            <a:r>
              <a:rPr lang="en-US" sz="1400" dirty="0">
                <a:gradFill>
                  <a:gsLst>
                    <a:gs pos="74336">
                      <a:schemeClr val="tx1"/>
                    </a:gs>
                    <a:gs pos="48000">
                      <a:schemeClr val="tx1"/>
                    </a:gs>
                  </a:gsLst>
                  <a:lin ang="5400000" scaled="0"/>
                </a:gradFill>
              </a:rPr>
              <a:t>, there is no impact to InfoPath 2013 client or on-</a:t>
            </a:r>
            <a:r>
              <a:rPr lang="en-US" sz="1400" dirty="0" err="1">
                <a:gradFill>
                  <a:gsLst>
                    <a:gs pos="74336">
                      <a:schemeClr val="tx1"/>
                    </a:gs>
                    <a:gs pos="48000">
                      <a:schemeClr val="tx1"/>
                    </a:gs>
                  </a:gsLst>
                  <a:lin ang="5400000" scaled="0"/>
                </a:gradFill>
              </a:rPr>
              <a:t>prem</a:t>
            </a:r>
            <a:r>
              <a:rPr lang="en-US" sz="1400" dirty="0">
                <a:gradFill>
                  <a:gsLst>
                    <a:gs pos="74336">
                      <a:schemeClr val="tx1"/>
                    </a:gs>
                    <a:gs pos="48000">
                      <a:schemeClr val="tx1"/>
                    </a:gs>
                  </a:gsLst>
                  <a:lin ang="5400000" scaled="0"/>
                </a:gradFill>
              </a:rPr>
              <a:t> </a:t>
            </a:r>
            <a:r>
              <a:rPr lang="en-US" sz="1400" dirty="0" smtClean="0">
                <a:gradFill>
                  <a:gsLst>
                    <a:gs pos="74336">
                      <a:schemeClr val="tx1"/>
                    </a:gs>
                    <a:gs pos="48000">
                      <a:schemeClr val="tx1"/>
                    </a:gs>
                  </a:gsLst>
                  <a:lin ang="5400000" scaled="0"/>
                </a:gradFill>
              </a:rPr>
              <a:t>server—they </a:t>
            </a:r>
            <a:r>
              <a:rPr lang="en-US" sz="1400" dirty="0">
                <a:gradFill>
                  <a:gsLst>
                    <a:gs pos="74336">
                      <a:schemeClr val="tx1"/>
                    </a:gs>
                    <a:gs pos="48000">
                      <a:schemeClr val="tx1"/>
                    </a:gs>
                  </a:gsLst>
                  <a:lin ang="5400000" scaled="0"/>
                </a:gradFill>
              </a:rPr>
              <a:t>are fully supported until 2023</a:t>
            </a:r>
          </a:p>
          <a:p>
            <a:pPr marL="0" lvl="1">
              <a:lnSpc>
                <a:spcPct val="90000"/>
              </a:lnSpc>
              <a:spcBef>
                <a:spcPts val="1200"/>
              </a:spcBef>
            </a:pPr>
            <a:r>
              <a:rPr lang="en-US" sz="1400" dirty="0">
                <a:gradFill>
                  <a:gsLst>
                    <a:gs pos="74336">
                      <a:schemeClr val="tx1"/>
                    </a:gs>
                    <a:gs pos="48000">
                      <a:schemeClr val="tx1"/>
                    </a:gs>
                  </a:gsLst>
                  <a:lin ang="5400000" scaled="0"/>
                </a:gradFill>
              </a:rPr>
              <a:t>Office 365 users will have until at least the next major release </a:t>
            </a:r>
            <a:r>
              <a:rPr lang="en-US" sz="1400" dirty="0" smtClean="0">
                <a:gradFill>
                  <a:gsLst>
                    <a:gs pos="74336">
                      <a:schemeClr val="tx1"/>
                    </a:gs>
                    <a:gs pos="48000">
                      <a:schemeClr val="tx1"/>
                    </a:gs>
                  </a:gsLst>
                  <a:lin ang="5400000" scaled="0"/>
                </a:gradFill>
              </a:rPr>
              <a:t/>
            </a:r>
            <a:br>
              <a:rPr lang="en-US" sz="1400" dirty="0" smtClean="0">
                <a:gradFill>
                  <a:gsLst>
                    <a:gs pos="74336">
                      <a:schemeClr val="tx1"/>
                    </a:gs>
                    <a:gs pos="48000">
                      <a:schemeClr val="tx1"/>
                    </a:gs>
                  </a:gsLst>
                  <a:lin ang="5400000" scaled="0"/>
                </a:gradFill>
              </a:rPr>
            </a:br>
            <a:r>
              <a:rPr lang="en-US" sz="1400" dirty="0" smtClean="0">
                <a:gradFill>
                  <a:gsLst>
                    <a:gs pos="74336">
                      <a:schemeClr val="tx1"/>
                    </a:gs>
                    <a:gs pos="48000">
                      <a:schemeClr val="tx1"/>
                    </a:gs>
                  </a:gsLst>
                  <a:lin ang="5400000" scaled="0"/>
                </a:gradFill>
              </a:rPr>
              <a:t>of </a:t>
            </a:r>
            <a:r>
              <a:rPr lang="en-US" sz="1400" dirty="0">
                <a:gradFill>
                  <a:gsLst>
                    <a:gs pos="74336">
                      <a:schemeClr val="tx1"/>
                    </a:gs>
                    <a:gs pos="48000">
                      <a:schemeClr val="tx1"/>
                    </a:gs>
                  </a:gsLst>
                  <a:lin ang="5400000" scaled="0"/>
                </a:gradFill>
              </a:rPr>
              <a:t>Office, plus </a:t>
            </a:r>
            <a:r>
              <a:rPr lang="en-US" sz="1400" dirty="0" smtClean="0">
                <a:gradFill>
                  <a:gsLst>
                    <a:gs pos="74336">
                      <a:schemeClr val="tx1"/>
                    </a:gs>
                    <a:gs pos="48000">
                      <a:schemeClr val="tx1"/>
                    </a:gs>
                  </a:gsLst>
                  <a:lin ang="5400000" scaled="0"/>
                </a:gradFill>
              </a:rPr>
              <a:t>some</a:t>
            </a:r>
            <a:endParaRPr lang="en-US" sz="1400" dirty="0">
              <a:gradFill>
                <a:gsLst>
                  <a:gs pos="74336">
                    <a:schemeClr val="tx1"/>
                  </a:gs>
                  <a:gs pos="48000">
                    <a:schemeClr val="tx1"/>
                  </a:gs>
                </a:gsLst>
                <a:lin ang="5400000" scaled="0"/>
              </a:gradFill>
            </a:endParaRPr>
          </a:p>
        </p:txBody>
      </p:sp>
      <p:sp>
        <p:nvSpPr>
          <p:cNvPr id="26" name="Freeform 5"/>
          <p:cNvSpPr>
            <a:spLocks noEditPoints="1"/>
          </p:cNvSpPr>
          <p:nvPr/>
        </p:nvSpPr>
        <p:spPr bwMode="auto">
          <a:xfrm>
            <a:off x="1207471" y="3044795"/>
            <a:ext cx="1071272" cy="1370256"/>
          </a:xfrm>
          <a:custGeom>
            <a:avLst/>
            <a:gdLst>
              <a:gd name="T0" fmla="*/ 1521 w 3798"/>
              <a:gd name="T1" fmla="*/ 0 h 4858"/>
              <a:gd name="T2" fmla="*/ 565 w 3798"/>
              <a:gd name="T3" fmla="*/ 813 h 4858"/>
              <a:gd name="T4" fmla="*/ 565 w 3798"/>
              <a:gd name="T5" fmla="*/ 1187 h 4858"/>
              <a:gd name="T6" fmla="*/ 0 w 3798"/>
              <a:gd name="T7" fmla="*/ 1667 h 4858"/>
              <a:gd name="T8" fmla="*/ 0 w 3798"/>
              <a:gd name="T9" fmla="*/ 4858 h 4858"/>
              <a:gd name="T10" fmla="*/ 3232 w 3798"/>
              <a:gd name="T11" fmla="*/ 4858 h 4858"/>
              <a:gd name="T12" fmla="*/ 3232 w 3798"/>
              <a:gd name="T13" fmla="*/ 4004 h 4858"/>
              <a:gd name="T14" fmla="*/ 3798 w 3798"/>
              <a:gd name="T15" fmla="*/ 4004 h 4858"/>
              <a:gd name="T16" fmla="*/ 3798 w 3798"/>
              <a:gd name="T17" fmla="*/ 0 h 4858"/>
              <a:gd name="T18" fmla="*/ 1521 w 3798"/>
              <a:gd name="T19" fmla="*/ 0 h 4858"/>
              <a:gd name="T20" fmla="*/ 1521 w 3798"/>
              <a:gd name="T21" fmla="*/ 0 h 4858"/>
              <a:gd name="T22" fmla="*/ 1521 w 3798"/>
              <a:gd name="T23" fmla="*/ 0 h 4858"/>
              <a:gd name="T24" fmla="*/ 2891 w 3798"/>
              <a:gd name="T25" fmla="*/ 4570 h 4858"/>
              <a:gd name="T26" fmla="*/ 340 w 3798"/>
              <a:gd name="T27" fmla="*/ 4570 h 4858"/>
              <a:gd name="T28" fmla="*/ 340 w 3798"/>
              <a:gd name="T29" fmla="*/ 1982 h 4858"/>
              <a:gd name="T30" fmla="*/ 565 w 3798"/>
              <a:gd name="T31" fmla="*/ 1982 h 4858"/>
              <a:gd name="T32" fmla="*/ 565 w 3798"/>
              <a:gd name="T33" fmla="*/ 4004 h 4858"/>
              <a:gd name="T34" fmla="*/ 2891 w 3798"/>
              <a:gd name="T35" fmla="*/ 4004 h 4858"/>
              <a:gd name="T36" fmla="*/ 2891 w 3798"/>
              <a:gd name="T37" fmla="*/ 4570 h 4858"/>
              <a:gd name="T38" fmla="*/ 2891 w 3798"/>
              <a:gd name="T39" fmla="*/ 4570 h 4858"/>
              <a:gd name="T40" fmla="*/ 2891 w 3798"/>
              <a:gd name="T41" fmla="*/ 4570 h 4858"/>
              <a:gd name="T42" fmla="*/ 3457 w 3798"/>
              <a:gd name="T43" fmla="*/ 3718 h 4858"/>
              <a:gd name="T44" fmla="*/ 906 w 3798"/>
              <a:gd name="T45" fmla="*/ 3718 h 4858"/>
              <a:gd name="T46" fmla="*/ 906 w 3798"/>
              <a:gd name="T47" fmla="*/ 1125 h 4858"/>
              <a:gd name="T48" fmla="*/ 1886 w 3798"/>
              <a:gd name="T49" fmla="*/ 1125 h 4858"/>
              <a:gd name="T50" fmla="*/ 1886 w 3798"/>
              <a:gd name="T51" fmla="*/ 290 h 4858"/>
              <a:gd name="T52" fmla="*/ 3457 w 3798"/>
              <a:gd name="T53" fmla="*/ 290 h 4858"/>
              <a:gd name="T54" fmla="*/ 3457 w 3798"/>
              <a:gd name="T55" fmla="*/ 3718 h 4858"/>
              <a:gd name="T56" fmla="*/ 3457 w 3798"/>
              <a:gd name="T57" fmla="*/ 3718 h 4858"/>
              <a:gd name="T58" fmla="*/ 3457 w 3798"/>
              <a:gd name="T59" fmla="*/ 3718 h 4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98" h="4858">
                <a:moveTo>
                  <a:pt x="1521" y="0"/>
                </a:moveTo>
                <a:lnTo>
                  <a:pt x="565" y="813"/>
                </a:lnTo>
                <a:lnTo>
                  <a:pt x="565" y="1187"/>
                </a:lnTo>
                <a:lnTo>
                  <a:pt x="0" y="1667"/>
                </a:lnTo>
                <a:lnTo>
                  <a:pt x="0" y="4858"/>
                </a:lnTo>
                <a:lnTo>
                  <a:pt x="3232" y="4858"/>
                </a:lnTo>
                <a:lnTo>
                  <a:pt x="3232" y="4004"/>
                </a:lnTo>
                <a:lnTo>
                  <a:pt x="3798" y="4004"/>
                </a:lnTo>
                <a:lnTo>
                  <a:pt x="3798" y="0"/>
                </a:lnTo>
                <a:lnTo>
                  <a:pt x="1521" y="0"/>
                </a:lnTo>
                <a:lnTo>
                  <a:pt x="1521" y="0"/>
                </a:lnTo>
                <a:lnTo>
                  <a:pt x="1521" y="0"/>
                </a:lnTo>
                <a:close/>
                <a:moveTo>
                  <a:pt x="2891" y="4570"/>
                </a:moveTo>
                <a:lnTo>
                  <a:pt x="340" y="4570"/>
                </a:lnTo>
                <a:lnTo>
                  <a:pt x="340" y="1982"/>
                </a:lnTo>
                <a:lnTo>
                  <a:pt x="565" y="1982"/>
                </a:lnTo>
                <a:lnTo>
                  <a:pt x="565" y="4004"/>
                </a:lnTo>
                <a:lnTo>
                  <a:pt x="2891" y="4004"/>
                </a:lnTo>
                <a:lnTo>
                  <a:pt x="2891" y="4570"/>
                </a:lnTo>
                <a:lnTo>
                  <a:pt x="2891" y="4570"/>
                </a:lnTo>
                <a:lnTo>
                  <a:pt x="2891" y="4570"/>
                </a:lnTo>
                <a:close/>
                <a:moveTo>
                  <a:pt x="3457" y="3718"/>
                </a:moveTo>
                <a:lnTo>
                  <a:pt x="906" y="3718"/>
                </a:lnTo>
                <a:lnTo>
                  <a:pt x="906" y="1125"/>
                </a:lnTo>
                <a:lnTo>
                  <a:pt x="1886" y="1125"/>
                </a:lnTo>
                <a:lnTo>
                  <a:pt x="1886" y="290"/>
                </a:lnTo>
                <a:lnTo>
                  <a:pt x="3457" y="290"/>
                </a:lnTo>
                <a:lnTo>
                  <a:pt x="3457" y="3718"/>
                </a:lnTo>
                <a:lnTo>
                  <a:pt x="3457" y="3718"/>
                </a:lnTo>
                <a:lnTo>
                  <a:pt x="3457" y="37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7" name="Group 26"/>
          <p:cNvGrpSpPr/>
          <p:nvPr/>
        </p:nvGrpSpPr>
        <p:grpSpPr>
          <a:xfrm>
            <a:off x="4227394" y="3230791"/>
            <a:ext cx="998264" cy="998264"/>
            <a:chOff x="7156450" y="28575"/>
            <a:chExt cx="325438" cy="325438"/>
          </a:xfrm>
          <a:solidFill>
            <a:schemeClr val="bg1"/>
          </a:solidFill>
        </p:grpSpPr>
        <p:sp>
          <p:nvSpPr>
            <p:cNvPr id="28" name="Freeform 26"/>
            <p:cNvSpPr>
              <a:spLocks noEditPoints="1"/>
            </p:cNvSpPr>
            <p:nvPr/>
          </p:nvSpPr>
          <p:spPr bwMode="auto">
            <a:xfrm>
              <a:off x="7164388" y="88900"/>
              <a:ext cx="261938" cy="261938"/>
            </a:xfrm>
            <a:custGeom>
              <a:avLst/>
              <a:gdLst>
                <a:gd name="T0" fmla="*/ 70 w 70"/>
                <a:gd name="T1" fmla="*/ 17 h 70"/>
                <a:gd name="T2" fmla="*/ 57 w 70"/>
                <a:gd name="T3" fmla="*/ 29 h 70"/>
                <a:gd name="T4" fmla="*/ 49 w 70"/>
                <a:gd name="T5" fmla="*/ 21 h 70"/>
                <a:gd name="T6" fmla="*/ 55 w 70"/>
                <a:gd name="T7" fmla="*/ 14 h 70"/>
                <a:gd name="T8" fmla="*/ 55 w 70"/>
                <a:gd name="T9" fmla="*/ 11 h 70"/>
                <a:gd name="T10" fmla="*/ 55 w 70"/>
                <a:gd name="T11" fmla="*/ 11 h 70"/>
                <a:gd name="T12" fmla="*/ 51 w 70"/>
                <a:gd name="T13" fmla="*/ 11 h 70"/>
                <a:gd name="T14" fmla="*/ 45 w 70"/>
                <a:gd name="T15" fmla="*/ 17 h 70"/>
                <a:gd name="T16" fmla="*/ 40 w 70"/>
                <a:gd name="T17" fmla="*/ 12 h 70"/>
                <a:gd name="T18" fmla="*/ 53 w 70"/>
                <a:gd name="T19" fmla="*/ 0 h 70"/>
                <a:gd name="T20" fmla="*/ 70 w 70"/>
                <a:gd name="T21" fmla="*/ 17 h 70"/>
                <a:gd name="T22" fmla="*/ 43 w 70"/>
                <a:gd name="T23" fmla="*/ 44 h 70"/>
                <a:gd name="T24" fmla="*/ 34 w 70"/>
                <a:gd name="T25" fmla="*/ 35 h 70"/>
                <a:gd name="T26" fmla="*/ 19 w 70"/>
                <a:gd name="T27" fmla="*/ 50 h 70"/>
                <a:gd name="T28" fmla="*/ 15 w 70"/>
                <a:gd name="T29" fmla="*/ 50 h 70"/>
                <a:gd name="T30" fmla="*/ 15 w 70"/>
                <a:gd name="T31" fmla="*/ 50 h 70"/>
                <a:gd name="T32" fmla="*/ 15 w 70"/>
                <a:gd name="T33" fmla="*/ 47 h 70"/>
                <a:gd name="T34" fmla="*/ 31 w 70"/>
                <a:gd name="T35" fmla="*/ 31 h 70"/>
                <a:gd name="T36" fmla="*/ 26 w 70"/>
                <a:gd name="T37" fmla="*/ 27 h 70"/>
                <a:gd name="T38" fmla="*/ 7 w 70"/>
                <a:gd name="T39" fmla="*/ 46 h 70"/>
                <a:gd name="T40" fmla="*/ 0 w 70"/>
                <a:gd name="T41" fmla="*/ 70 h 70"/>
                <a:gd name="T42" fmla="*/ 24 w 70"/>
                <a:gd name="T43" fmla="*/ 63 h 70"/>
                <a:gd name="T44" fmla="*/ 43 w 70"/>
                <a:gd name="T45" fmla="*/ 4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 h="70">
                  <a:moveTo>
                    <a:pt x="70" y="17"/>
                  </a:moveTo>
                  <a:cubicBezTo>
                    <a:pt x="57" y="29"/>
                    <a:pt x="57" y="29"/>
                    <a:pt x="57" y="29"/>
                  </a:cubicBezTo>
                  <a:cubicBezTo>
                    <a:pt x="49" y="21"/>
                    <a:pt x="49" y="21"/>
                    <a:pt x="49" y="21"/>
                  </a:cubicBezTo>
                  <a:cubicBezTo>
                    <a:pt x="55" y="14"/>
                    <a:pt x="55" y="14"/>
                    <a:pt x="55" y="14"/>
                  </a:cubicBezTo>
                  <a:cubicBezTo>
                    <a:pt x="56" y="13"/>
                    <a:pt x="56" y="12"/>
                    <a:pt x="55" y="11"/>
                  </a:cubicBezTo>
                  <a:cubicBezTo>
                    <a:pt x="55" y="11"/>
                    <a:pt x="55" y="11"/>
                    <a:pt x="55" y="11"/>
                  </a:cubicBezTo>
                  <a:cubicBezTo>
                    <a:pt x="54" y="10"/>
                    <a:pt x="52" y="10"/>
                    <a:pt x="51" y="11"/>
                  </a:cubicBezTo>
                  <a:cubicBezTo>
                    <a:pt x="45" y="17"/>
                    <a:pt x="45" y="17"/>
                    <a:pt x="45" y="17"/>
                  </a:cubicBezTo>
                  <a:cubicBezTo>
                    <a:pt x="40" y="12"/>
                    <a:pt x="40" y="12"/>
                    <a:pt x="40" y="12"/>
                  </a:cubicBezTo>
                  <a:cubicBezTo>
                    <a:pt x="53" y="0"/>
                    <a:pt x="53" y="0"/>
                    <a:pt x="53" y="0"/>
                  </a:cubicBezTo>
                  <a:cubicBezTo>
                    <a:pt x="70" y="17"/>
                    <a:pt x="70" y="17"/>
                    <a:pt x="70" y="17"/>
                  </a:cubicBezTo>
                  <a:close/>
                  <a:moveTo>
                    <a:pt x="43" y="44"/>
                  </a:moveTo>
                  <a:cubicBezTo>
                    <a:pt x="34" y="35"/>
                    <a:pt x="34" y="35"/>
                    <a:pt x="34" y="35"/>
                  </a:cubicBezTo>
                  <a:cubicBezTo>
                    <a:pt x="19" y="50"/>
                    <a:pt x="19" y="50"/>
                    <a:pt x="19" y="50"/>
                  </a:cubicBezTo>
                  <a:cubicBezTo>
                    <a:pt x="18" y="51"/>
                    <a:pt x="16" y="51"/>
                    <a:pt x="15" y="50"/>
                  </a:cubicBezTo>
                  <a:cubicBezTo>
                    <a:pt x="15" y="50"/>
                    <a:pt x="15" y="50"/>
                    <a:pt x="15" y="50"/>
                  </a:cubicBezTo>
                  <a:cubicBezTo>
                    <a:pt x="14" y="49"/>
                    <a:pt x="14" y="48"/>
                    <a:pt x="15" y="47"/>
                  </a:cubicBezTo>
                  <a:cubicBezTo>
                    <a:pt x="31" y="31"/>
                    <a:pt x="31" y="31"/>
                    <a:pt x="31" y="31"/>
                  </a:cubicBezTo>
                  <a:cubicBezTo>
                    <a:pt x="26" y="27"/>
                    <a:pt x="26" y="27"/>
                    <a:pt x="26" y="27"/>
                  </a:cubicBezTo>
                  <a:cubicBezTo>
                    <a:pt x="7" y="46"/>
                    <a:pt x="7" y="46"/>
                    <a:pt x="7" y="46"/>
                  </a:cubicBezTo>
                  <a:cubicBezTo>
                    <a:pt x="0" y="70"/>
                    <a:pt x="0" y="70"/>
                    <a:pt x="0" y="70"/>
                  </a:cubicBezTo>
                  <a:cubicBezTo>
                    <a:pt x="24" y="63"/>
                    <a:pt x="24" y="63"/>
                    <a:pt x="24" y="63"/>
                  </a:cubicBezTo>
                  <a:lnTo>
                    <a:pt x="43" y="44"/>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29" name="Freeform 27"/>
            <p:cNvSpPr>
              <a:spLocks/>
            </p:cNvSpPr>
            <p:nvPr/>
          </p:nvSpPr>
          <p:spPr bwMode="auto">
            <a:xfrm>
              <a:off x="7377113" y="28575"/>
              <a:ext cx="104775" cy="107950"/>
            </a:xfrm>
            <a:custGeom>
              <a:avLst/>
              <a:gdLst>
                <a:gd name="T0" fmla="*/ 0 w 66"/>
                <a:gd name="T1" fmla="*/ 28 h 68"/>
                <a:gd name="T2" fmla="*/ 26 w 66"/>
                <a:gd name="T3" fmla="*/ 0 h 68"/>
                <a:gd name="T4" fmla="*/ 66 w 66"/>
                <a:gd name="T5" fmla="*/ 40 h 68"/>
                <a:gd name="T6" fmla="*/ 40 w 66"/>
                <a:gd name="T7" fmla="*/ 68 h 68"/>
                <a:gd name="T8" fmla="*/ 0 w 66"/>
                <a:gd name="T9" fmla="*/ 28 h 68"/>
              </a:gdLst>
              <a:ahLst/>
              <a:cxnLst>
                <a:cxn ang="0">
                  <a:pos x="T0" y="T1"/>
                </a:cxn>
                <a:cxn ang="0">
                  <a:pos x="T2" y="T3"/>
                </a:cxn>
                <a:cxn ang="0">
                  <a:pos x="T4" y="T5"/>
                </a:cxn>
                <a:cxn ang="0">
                  <a:pos x="T6" y="T7"/>
                </a:cxn>
                <a:cxn ang="0">
                  <a:pos x="T8" y="T9"/>
                </a:cxn>
              </a:cxnLst>
              <a:rect l="0" t="0" r="r" b="b"/>
              <a:pathLst>
                <a:path w="66" h="68">
                  <a:moveTo>
                    <a:pt x="0" y="28"/>
                  </a:moveTo>
                  <a:lnTo>
                    <a:pt x="26" y="0"/>
                  </a:lnTo>
                  <a:lnTo>
                    <a:pt x="66" y="40"/>
                  </a:lnTo>
                  <a:lnTo>
                    <a:pt x="40" y="68"/>
                  </a:lnTo>
                  <a:lnTo>
                    <a:pt x="0" y="28"/>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30" name="Freeform 28"/>
            <p:cNvSpPr>
              <a:spLocks/>
            </p:cNvSpPr>
            <p:nvPr/>
          </p:nvSpPr>
          <p:spPr bwMode="auto">
            <a:xfrm>
              <a:off x="7156450" y="28575"/>
              <a:ext cx="319088" cy="325438"/>
            </a:xfrm>
            <a:custGeom>
              <a:avLst/>
              <a:gdLst>
                <a:gd name="T0" fmla="*/ 85 w 85"/>
                <a:gd name="T1" fmla="*/ 69 h 87"/>
                <a:gd name="T2" fmla="*/ 84 w 85"/>
                <a:gd name="T3" fmla="*/ 74 h 87"/>
                <a:gd name="T4" fmla="*/ 80 w 85"/>
                <a:gd name="T5" fmla="*/ 71 h 87"/>
                <a:gd name="T6" fmla="*/ 70 w 85"/>
                <a:gd name="T7" fmla="*/ 62 h 87"/>
                <a:gd name="T8" fmla="*/ 60 w 85"/>
                <a:gd name="T9" fmla="*/ 73 h 87"/>
                <a:gd name="T10" fmla="*/ 66 w 85"/>
                <a:gd name="T11" fmla="*/ 82 h 87"/>
                <a:gd name="T12" fmla="*/ 67 w 85"/>
                <a:gd name="T13" fmla="*/ 87 h 87"/>
                <a:gd name="T14" fmla="*/ 67 w 85"/>
                <a:gd name="T15" fmla="*/ 87 h 87"/>
                <a:gd name="T16" fmla="*/ 49 w 85"/>
                <a:gd name="T17" fmla="*/ 69 h 87"/>
                <a:gd name="T18" fmla="*/ 50 w 85"/>
                <a:gd name="T19" fmla="*/ 62 h 87"/>
                <a:gd name="T20" fmla="*/ 23 w 85"/>
                <a:gd name="T21" fmla="*/ 36 h 87"/>
                <a:gd name="T22" fmla="*/ 18 w 85"/>
                <a:gd name="T23" fmla="*/ 36 h 87"/>
                <a:gd name="T24" fmla="*/ 0 w 85"/>
                <a:gd name="T25" fmla="*/ 18 h 87"/>
                <a:gd name="T26" fmla="*/ 1 w 85"/>
                <a:gd name="T27" fmla="*/ 13 h 87"/>
                <a:gd name="T28" fmla="*/ 4 w 85"/>
                <a:gd name="T29" fmla="*/ 16 h 87"/>
                <a:gd name="T30" fmla="*/ 15 w 85"/>
                <a:gd name="T31" fmla="*/ 25 h 87"/>
                <a:gd name="T32" fmla="*/ 25 w 85"/>
                <a:gd name="T33" fmla="*/ 15 h 87"/>
                <a:gd name="T34" fmla="*/ 19 w 85"/>
                <a:gd name="T35" fmla="*/ 5 h 87"/>
                <a:gd name="T36" fmla="*/ 18 w 85"/>
                <a:gd name="T37" fmla="*/ 0 h 87"/>
                <a:gd name="T38" fmla="*/ 18 w 85"/>
                <a:gd name="T39" fmla="*/ 0 h 87"/>
                <a:gd name="T40" fmla="*/ 36 w 85"/>
                <a:gd name="T41" fmla="*/ 18 h 87"/>
                <a:gd name="T42" fmla="*/ 35 w 85"/>
                <a:gd name="T43" fmla="*/ 25 h 87"/>
                <a:gd name="T44" fmla="*/ 62 w 85"/>
                <a:gd name="T45" fmla="*/ 51 h 87"/>
                <a:gd name="T46" fmla="*/ 66 w 85"/>
                <a:gd name="T47" fmla="*/ 51 h 87"/>
                <a:gd name="T48" fmla="*/ 85 w 85"/>
                <a:gd name="T49" fmla="*/ 6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 h="87">
                  <a:moveTo>
                    <a:pt x="85" y="69"/>
                  </a:moveTo>
                  <a:cubicBezTo>
                    <a:pt x="85" y="71"/>
                    <a:pt x="84" y="73"/>
                    <a:pt x="84" y="74"/>
                  </a:cubicBezTo>
                  <a:cubicBezTo>
                    <a:pt x="80" y="71"/>
                    <a:pt x="80" y="71"/>
                    <a:pt x="80" y="71"/>
                  </a:cubicBezTo>
                  <a:cubicBezTo>
                    <a:pt x="80" y="66"/>
                    <a:pt x="75" y="62"/>
                    <a:pt x="70" y="62"/>
                  </a:cubicBezTo>
                  <a:cubicBezTo>
                    <a:pt x="64" y="62"/>
                    <a:pt x="60" y="67"/>
                    <a:pt x="60" y="73"/>
                  </a:cubicBezTo>
                  <a:cubicBezTo>
                    <a:pt x="60" y="77"/>
                    <a:pt x="62" y="80"/>
                    <a:pt x="66" y="82"/>
                  </a:cubicBezTo>
                  <a:cubicBezTo>
                    <a:pt x="67" y="87"/>
                    <a:pt x="67" y="87"/>
                    <a:pt x="67" y="87"/>
                  </a:cubicBezTo>
                  <a:cubicBezTo>
                    <a:pt x="67" y="87"/>
                    <a:pt x="67" y="87"/>
                    <a:pt x="67" y="87"/>
                  </a:cubicBezTo>
                  <a:cubicBezTo>
                    <a:pt x="57" y="87"/>
                    <a:pt x="49" y="79"/>
                    <a:pt x="49" y="69"/>
                  </a:cubicBezTo>
                  <a:cubicBezTo>
                    <a:pt x="49" y="67"/>
                    <a:pt x="49" y="64"/>
                    <a:pt x="50" y="62"/>
                  </a:cubicBezTo>
                  <a:cubicBezTo>
                    <a:pt x="23" y="36"/>
                    <a:pt x="23" y="36"/>
                    <a:pt x="23" y="36"/>
                  </a:cubicBezTo>
                  <a:cubicBezTo>
                    <a:pt x="22" y="36"/>
                    <a:pt x="20" y="36"/>
                    <a:pt x="18" y="36"/>
                  </a:cubicBezTo>
                  <a:cubicBezTo>
                    <a:pt x="9" y="36"/>
                    <a:pt x="0" y="28"/>
                    <a:pt x="0" y="18"/>
                  </a:cubicBezTo>
                  <a:cubicBezTo>
                    <a:pt x="0" y="17"/>
                    <a:pt x="1" y="15"/>
                    <a:pt x="1" y="13"/>
                  </a:cubicBezTo>
                  <a:cubicBezTo>
                    <a:pt x="4" y="16"/>
                    <a:pt x="4" y="16"/>
                    <a:pt x="4" y="16"/>
                  </a:cubicBezTo>
                  <a:cubicBezTo>
                    <a:pt x="5" y="21"/>
                    <a:pt x="10" y="25"/>
                    <a:pt x="15" y="25"/>
                  </a:cubicBezTo>
                  <a:cubicBezTo>
                    <a:pt x="21" y="25"/>
                    <a:pt x="25" y="20"/>
                    <a:pt x="25" y="15"/>
                  </a:cubicBezTo>
                  <a:cubicBezTo>
                    <a:pt x="25" y="11"/>
                    <a:pt x="23" y="7"/>
                    <a:pt x="19" y="5"/>
                  </a:cubicBezTo>
                  <a:cubicBezTo>
                    <a:pt x="18" y="0"/>
                    <a:pt x="18" y="0"/>
                    <a:pt x="18" y="0"/>
                  </a:cubicBezTo>
                  <a:cubicBezTo>
                    <a:pt x="18" y="0"/>
                    <a:pt x="18" y="0"/>
                    <a:pt x="18" y="0"/>
                  </a:cubicBezTo>
                  <a:cubicBezTo>
                    <a:pt x="28" y="0"/>
                    <a:pt x="36" y="8"/>
                    <a:pt x="36" y="18"/>
                  </a:cubicBezTo>
                  <a:cubicBezTo>
                    <a:pt x="36" y="20"/>
                    <a:pt x="36" y="23"/>
                    <a:pt x="35" y="25"/>
                  </a:cubicBezTo>
                  <a:cubicBezTo>
                    <a:pt x="62" y="51"/>
                    <a:pt x="62" y="51"/>
                    <a:pt x="62" y="51"/>
                  </a:cubicBezTo>
                  <a:cubicBezTo>
                    <a:pt x="64" y="51"/>
                    <a:pt x="65" y="51"/>
                    <a:pt x="66" y="51"/>
                  </a:cubicBezTo>
                  <a:cubicBezTo>
                    <a:pt x="76" y="51"/>
                    <a:pt x="84" y="59"/>
                    <a:pt x="85" y="69"/>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31" name="Freeform 21"/>
          <p:cNvSpPr>
            <a:spLocks noEditPoints="1"/>
          </p:cNvSpPr>
          <p:nvPr/>
        </p:nvSpPr>
        <p:spPr bwMode="black">
          <a:xfrm>
            <a:off x="7206182" y="3226289"/>
            <a:ext cx="1007531" cy="1007269"/>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chemeClr val="bg1"/>
          </a:solidFill>
          <a:ln>
            <a:noFill/>
          </a:ln>
          <a:extLst/>
        </p:spPr>
        <p:txBody>
          <a:bodyPr vert="horz" wrap="square" lIns="0" tIns="41153" rIns="82305" bIns="41153" numCol="1" anchor="t" anchorCtr="0" compatLnSpc="1">
            <a:prstTxWarp prst="textNoShape">
              <a:avLst/>
            </a:prstTxWarp>
          </a:bodyPr>
          <a:lstStyle/>
          <a:p>
            <a:pPr algn="ctr" defTabSz="914363"/>
            <a:endParaRPr lang="en-US" sz="1600">
              <a:gradFill>
                <a:gsLst>
                  <a:gs pos="0">
                    <a:srgbClr val="FFFFFF"/>
                  </a:gs>
                  <a:gs pos="100000">
                    <a:srgbClr val="FFFFFF"/>
                  </a:gs>
                </a:gsLst>
                <a:lin ang="5400000" scaled="0"/>
              </a:gradFill>
            </a:endParaRPr>
          </a:p>
        </p:txBody>
      </p:sp>
      <p:grpSp>
        <p:nvGrpSpPr>
          <p:cNvPr id="33" name="Group 8"/>
          <p:cNvGrpSpPr>
            <a:grpSpLocks noChangeAspect="1"/>
          </p:cNvGrpSpPr>
          <p:nvPr/>
        </p:nvGrpSpPr>
        <p:grpSpPr bwMode="auto">
          <a:xfrm>
            <a:off x="10127423" y="3138395"/>
            <a:ext cx="1131886" cy="1183056"/>
            <a:chOff x="1783" y="-19"/>
            <a:chExt cx="4247" cy="4439"/>
          </a:xfrm>
          <a:solidFill>
            <a:schemeClr val="bg1"/>
          </a:solidFill>
        </p:grpSpPr>
        <p:sp>
          <p:nvSpPr>
            <p:cNvPr id="35" name="Freeform 9"/>
            <p:cNvSpPr>
              <a:spLocks/>
            </p:cNvSpPr>
            <p:nvPr/>
          </p:nvSpPr>
          <p:spPr bwMode="auto">
            <a:xfrm>
              <a:off x="1783" y="369"/>
              <a:ext cx="1938" cy="748"/>
            </a:xfrm>
            <a:custGeom>
              <a:avLst/>
              <a:gdLst>
                <a:gd name="T0" fmla="*/ 73 w 819"/>
                <a:gd name="T1" fmla="*/ 316 h 316"/>
                <a:gd name="T2" fmla="*/ 105 w 819"/>
                <a:gd name="T3" fmla="*/ 309 h 316"/>
                <a:gd name="T4" fmla="*/ 753 w 819"/>
                <a:gd name="T5" fmla="*/ 131 h 316"/>
                <a:gd name="T6" fmla="*/ 819 w 819"/>
                <a:gd name="T7" fmla="*/ 64 h 316"/>
                <a:gd name="T8" fmla="*/ 753 w 819"/>
                <a:gd name="T9" fmla="*/ 0 h 316"/>
                <a:gd name="T10" fmla="*/ 45 w 819"/>
                <a:gd name="T11" fmla="*/ 192 h 316"/>
                <a:gd name="T12" fmla="*/ 17 w 819"/>
                <a:gd name="T13" fmla="*/ 280 h 316"/>
                <a:gd name="T14" fmla="*/ 73 w 819"/>
                <a:gd name="T15" fmla="*/ 316 h 3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316">
                  <a:moveTo>
                    <a:pt x="73" y="316"/>
                  </a:moveTo>
                  <a:cubicBezTo>
                    <a:pt x="84" y="316"/>
                    <a:pt x="95" y="312"/>
                    <a:pt x="105" y="309"/>
                  </a:cubicBezTo>
                  <a:cubicBezTo>
                    <a:pt x="330" y="192"/>
                    <a:pt x="661" y="131"/>
                    <a:pt x="753" y="131"/>
                  </a:cubicBezTo>
                  <a:cubicBezTo>
                    <a:pt x="788" y="131"/>
                    <a:pt x="819" y="103"/>
                    <a:pt x="819" y="64"/>
                  </a:cubicBezTo>
                  <a:cubicBezTo>
                    <a:pt x="819" y="28"/>
                    <a:pt x="788" y="0"/>
                    <a:pt x="753" y="0"/>
                  </a:cubicBezTo>
                  <a:cubicBezTo>
                    <a:pt x="636" y="0"/>
                    <a:pt x="288" y="64"/>
                    <a:pt x="45" y="192"/>
                  </a:cubicBezTo>
                  <a:cubicBezTo>
                    <a:pt x="14" y="206"/>
                    <a:pt x="0" y="248"/>
                    <a:pt x="17" y="280"/>
                  </a:cubicBezTo>
                  <a:cubicBezTo>
                    <a:pt x="28" y="302"/>
                    <a:pt x="52" y="316"/>
                    <a:pt x="73"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0"/>
            <p:cNvSpPr>
              <a:spLocks/>
            </p:cNvSpPr>
            <p:nvPr/>
          </p:nvSpPr>
          <p:spPr bwMode="auto">
            <a:xfrm>
              <a:off x="1783" y="852"/>
              <a:ext cx="1938" cy="738"/>
            </a:xfrm>
            <a:custGeom>
              <a:avLst/>
              <a:gdLst>
                <a:gd name="T0" fmla="*/ 73 w 819"/>
                <a:gd name="T1" fmla="*/ 312 h 312"/>
                <a:gd name="T2" fmla="*/ 105 w 819"/>
                <a:gd name="T3" fmla="*/ 305 h 312"/>
                <a:gd name="T4" fmla="*/ 753 w 819"/>
                <a:gd name="T5" fmla="*/ 130 h 312"/>
                <a:gd name="T6" fmla="*/ 819 w 819"/>
                <a:gd name="T7" fmla="*/ 67 h 312"/>
                <a:gd name="T8" fmla="*/ 753 w 819"/>
                <a:gd name="T9" fmla="*/ 0 h 312"/>
                <a:gd name="T10" fmla="*/ 45 w 819"/>
                <a:gd name="T11" fmla="*/ 189 h 312"/>
                <a:gd name="T12" fmla="*/ 17 w 819"/>
                <a:gd name="T13" fmla="*/ 277 h 312"/>
                <a:gd name="T14" fmla="*/ 73 w 819"/>
                <a:gd name="T15" fmla="*/ 312 h 3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312">
                  <a:moveTo>
                    <a:pt x="73" y="312"/>
                  </a:moveTo>
                  <a:cubicBezTo>
                    <a:pt x="84" y="312"/>
                    <a:pt x="95" y="312"/>
                    <a:pt x="105" y="305"/>
                  </a:cubicBezTo>
                  <a:cubicBezTo>
                    <a:pt x="330" y="189"/>
                    <a:pt x="661" y="130"/>
                    <a:pt x="753" y="130"/>
                  </a:cubicBezTo>
                  <a:cubicBezTo>
                    <a:pt x="788" y="130"/>
                    <a:pt x="819" y="102"/>
                    <a:pt x="819" y="67"/>
                  </a:cubicBezTo>
                  <a:cubicBezTo>
                    <a:pt x="819" y="28"/>
                    <a:pt x="788" y="0"/>
                    <a:pt x="753" y="0"/>
                  </a:cubicBezTo>
                  <a:cubicBezTo>
                    <a:pt x="636" y="0"/>
                    <a:pt x="288" y="67"/>
                    <a:pt x="45" y="189"/>
                  </a:cubicBezTo>
                  <a:cubicBezTo>
                    <a:pt x="14" y="207"/>
                    <a:pt x="0" y="245"/>
                    <a:pt x="17" y="277"/>
                  </a:cubicBezTo>
                  <a:cubicBezTo>
                    <a:pt x="28" y="301"/>
                    <a:pt x="52" y="312"/>
                    <a:pt x="73" y="3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1"/>
            <p:cNvSpPr>
              <a:spLocks/>
            </p:cNvSpPr>
            <p:nvPr/>
          </p:nvSpPr>
          <p:spPr bwMode="auto">
            <a:xfrm>
              <a:off x="1821" y="-19"/>
              <a:ext cx="1426" cy="653"/>
            </a:xfrm>
            <a:custGeom>
              <a:avLst/>
              <a:gdLst>
                <a:gd name="T0" fmla="*/ 73 w 603"/>
                <a:gd name="T1" fmla="*/ 276 h 276"/>
                <a:gd name="T2" fmla="*/ 98 w 603"/>
                <a:gd name="T3" fmla="*/ 272 h 276"/>
                <a:gd name="T4" fmla="*/ 544 w 603"/>
                <a:gd name="T5" fmla="*/ 134 h 276"/>
                <a:gd name="T6" fmla="*/ 600 w 603"/>
                <a:gd name="T7" fmla="*/ 60 h 276"/>
                <a:gd name="T8" fmla="*/ 526 w 603"/>
                <a:gd name="T9" fmla="*/ 4 h 276"/>
                <a:gd name="T10" fmla="*/ 49 w 603"/>
                <a:gd name="T11" fmla="*/ 149 h 276"/>
                <a:gd name="T12" fmla="*/ 14 w 603"/>
                <a:gd name="T13" fmla="*/ 237 h 276"/>
                <a:gd name="T14" fmla="*/ 73 w 603"/>
                <a:gd name="T15" fmla="*/ 276 h 2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3" h="276">
                  <a:moveTo>
                    <a:pt x="73" y="276"/>
                  </a:moveTo>
                  <a:cubicBezTo>
                    <a:pt x="80" y="276"/>
                    <a:pt x="91" y="276"/>
                    <a:pt x="98" y="272"/>
                  </a:cubicBezTo>
                  <a:cubicBezTo>
                    <a:pt x="270" y="198"/>
                    <a:pt x="498" y="142"/>
                    <a:pt x="544" y="134"/>
                  </a:cubicBezTo>
                  <a:cubicBezTo>
                    <a:pt x="579" y="131"/>
                    <a:pt x="603" y="96"/>
                    <a:pt x="600" y="60"/>
                  </a:cubicBezTo>
                  <a:cubicBezTo>
                    <a:pt x="593" y="25"/>
                    <a:pt x="561" y="0"/>
                    <a:pt x="526" y="4"/>
                  </a:cubicBezTo>
                  <a:cubicBezTo>
                    <a:pt x="463" y="14"/>
                    <a:pt x="221" y="74"/>
                    <a:pt x="49" y="149"/>
                  </a:cubicBezTo>
                  <a:cubicBezTo>
                    <a:pt x="14" y="166"/>
                    <a:pt x="0" y="202"/>
                    <a:pt x="14" y="237"/>
                  </a:cubicBezTo>
                  <a:cubicBezTo>
                    <a:pt x="24" y="262"/>
                    <a:pt x="49" y="276"/>
                    <a:pt x="73" y="2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2"/>
            <p:cNvSpPr>
              <a:spLocks/>
            </p:cNvSpPr>
            <p:nvPr/>
          </p:nvSpPr>
          <p:spPr bwMode="auto">
            <a:xfrm>
              <a:off x="2521" y="3805"/>
              <a:ext cx="717" cy="369"/>
            </a:xfrm>
            <a:custGeom>
              <a:avLst/>
              <a:gdLst>
                <a:gd name="T0" fmla="*/ 279 w 303"/>
                <a:gd name="T1" fmla="*/ 0 h 156"/>
                <a:gd name="T2" fmla="*/ 17 w 303"/>
                <a:gd name="T3" fmla="*/ 0 h 156"/>
                <a:gd name="T4" fmla="*/ 0 w 303"/>
                <a:gd name="T5" fmla="*/ 25 h 156"/>
                <a:gd name="T6" fmla="*/ 0 w 303"/>
                <a:gd name="T7" fmla="*/ 131 h 156"/>
                <a:gd name="T8" fmla="*/ 17 w 303"/>
                <a:gd name="T9" fmla="*/ 156 h 156"/>
                <a:gd name="T10" fmla="*/ 279 w 303"/>
                <a:gd name="T11" fmla="*/ 156 h 156"/>
                <a:gd name="T12" fmla="*/ 303 w 303"/>
                <a:gd name="T13" fmla="*/ 131 h 156"/>
                <a:gd name="T14" fmla="*/ 303 w 303"/>
                <a:gd name="T15" fmla="*/ 25 h 156"/>
                <a:gd name="T16" fmla="*/ 279 w 303"/>
                <a:gd name="T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156">
                  <a:moveTo>
                    <a:pt x="279" y="0"/>
                  </a:moveTo>
                  <a:cubicBezTo>
                    <a:pt x="69" y="0"/>
                    <a:pt x="24" y="0"/>
                    <a:pt x="17" y="0"/>
                  </a:cubicBezTo>
                  <a:cubicBezTo>
                    <a:pt x="6" y="0"/>
                    <a:pt x="0" y="10"/>
                    <a:pt x="0" y="25"/>
                  </a:cubicBezTo>
                  <a:cubicBezTo>
                    <a:pt x="0" y="42"/>
                    <a:pt x="0" y="131"/>
                    <a:pt x="0" y="131"/>
                  </a:cubicBezTo>
                  <a:cubicBezTo>
                    <a:pt x="0" y="145"/>
                    <a:pt x="6" y="156"/>
                    <a:pt x="17" y="156"/>
                  </a:cubicBezTo>
                  <a:cubicBezTo>
                    <a:pt x="227" y="156"/>
                    <a:pt x="272" y="156"/>
                    <a:pt x="279" y="156"/>
                  </a:cubicBezTo>
                  <a:cubicBezTo>
                    <a:pt x="293" y="156"/>
                    <a:pt x="303" y="145"/>
                    <a:pt x="303" y="131"/>
                  </a:cubicBezTo>
                  <a:cubicBezTo>
                    <a:pt x="303" y="113"/>
                    <a:pt x="303" y="25"/>
                    <a:pt x="303" y="25"/>
                  </a:cubicBezTo>
                  <a:cubicBezTo>
                    <a:pt x="303" y="10"/>
                    <a:pt x="293" y="0"/>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3"/>
            <p:cNvSpPr>
              <a:spLocks/>
            </p:cNvSpPr>
            <p:nvPr/>
          </p:nvSpPr>
          <p:spPr bwMode="auto">
            <a:xfrm>
              <a:off x="2632" y="4278"/>
              <a:ext cx="483" cy="142"/>
            </a:xfrm>
            <a:custGeom>
              <a:avLst/>
              <a:gdLst>
                <a:gd name="T0" fmla="*/ 102 w 204"/>
                <a:gd name="T1" fmla="*/ 60 h 60"/>
                <a:gd name="T2" fmla="*/ 204 w 204"/>
                <a:gd name="T3" fmla="*/ 0 h 60"/>
                <a:gd name="T4" fmla="*/ 0 w 204"/>
                <a:gd name="T5" fmla="*/ 0 h 60"/>
                <a:gd name="T6" fmla="*/ 102 w 204"/>
                <a:gd name="T7" fmla="*/ 60 h 60"/>
              </a:gdLst>
              <a:ahLst/>
              <a:cxnLst>
                <a:cxn ang="0">
                  <a:pos x="T0" y="T1"/>
                </a:cxn>
                <a:cxn ang="0">
                  <a:pos x="T2" y="T3"/>
                </a:cxn>
                <a:cxn ang="0">
                  <a:pos x="T4" y="T5"/>
                </a:cxn>
                <a:cxn ang="0">
                  <a:pos x="T6" y="T7"/>
                </a:cxn>
              </a:cxnLst>
              <a:rect l="0" t="0" r="r" b="b"/>
              <a:pathLst>
                <a:path w="204" h="60">
                  <a:moveTo>
                    <a:pt x="102" y="60"/>
                  </a:moveTo>
                  <a:cubicBezTo>
                    <a:pt x="148" y="60"/>
                    <a:pt x="187" y="35"/>
                    <a:pt x="204" y="0"/>
                  </a:cubicBezTo>
                  <a:cubicBezTo>
                    <a:pt x="0" y="0"/>
                    <a:pt x="0" y="0"/>
                    <a:pt x="0" y="0"/>
                  </a:cubicBezTo>
                  <a:cubicBezTo>
                    <a:pt x="22" y="35"/>
                    <a:pt x="60" y="60"/>
                    <a:pt x="10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4"/>
            <p:cNvSpPr>
              <a:spLocks/>
            </p:cNvSpPr>
            <p:nvPr/>
          </p:nvSpPr>
          <p:spPr bwMode="auto">
            <a:xfrm>
              <a:off x="2171" y="3389"/>
              <a:ext cx="1379" cy="331"/>
            </a:xfrm>
            <a:custGeom>
              <a:avLst/>
              <a:gdLst>
                <a:gd name="T0" fmla="*/ 559 w 583"/>
                <a:gd name="T1" fmla="*/ 0 h 140"/>
                <a:gd name="T2" fmla="*/ 17 w 583"/>
                <a:gd name="T3" fmla="*/ 0 h 140"/>
                <a:gd name="T4" fmla="*/ 17 w 583"/>
                <a:gd name="T5" fmla="*/ 21 h 140"/>
                <a:gd name="T6" fmla="*/ 134 w 583"/>
                <a:gd name="T7" fmla="*/ 125 h 140"/>
                <a:gd name="T8" fmla="*/ 138 w 583"/>
                <a:gd name="T9" fmla="*/ 133 h 140"/>
                <a:gd name="T10" fmla="*/ 138 w 583"/>
                <a:gd name="T11" fmla="*/ 136 h 140"/>
                <a:gd name="T12" fmla="*/ 145 w 583"/>
                <a:gd name="T13" fmla="*/ 140 h 140"/>
                <a:gd name="T14" fmla="*/ 159 w 583"/>
                <a:gd name="T15" fmla="*/ 140 h 140"/>
                <a:gd name="T16" fmla="*/ 442 w 583"/>
                <a:gd name="T17" fmla="*/ 140 h 140"/>
                <a:gd name="T18" fmla="*/ 452 w 583"/>
                <a:gd name="T19" fmla="*/ 140 h 140"/>
                <a:gd name="T20" fmla="*/ 456 w 583"/>
                <a:gd name="T21" fmla="*/ 140 h 140"/>
                <a:gd name="T22" fmla="*/ 460 w 583"/>
                <a:gd name="T23" fmla="*/ 136 h 140"/>
                <a:gd name="T24" fmla="*/ 463 w 583"/>
                <a:gd name="T25" fmla="*/ 133 h 140"/>
                <a:gd name="T26" fmla="*/ 470 w 583"/>
                <a:gd name="T27" fmla="*/ 125 h 140"/>
                <a:gd name="T28" fmla="*/ 566 w 583"/>
                <a:gd name="T29" fmla="*/ 21 h 140"/>
                <a:gd name="T30" fmla="*/ 559 w 583"/>
                <a:gd name="T31"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3" h="140">
                  <a:moveTo>
                    <a:pt x="559" y="0"/>
                  </a:moveTo>
                  <a:cubicBezTo>
                    <a:pt x="17" y="0"/>
                    <a:pt x="17" y="0"/>
                    <a:pt x="17" y="0"/>
                  </a:cubicBezTo>
                  <a:cubicBezTo>
                    <a:pt x="0" y="0"/>
                    <a:pt x="10" y="14"/>
                    <a:pt x="17" y="21"/>
                  </a:cubicBezTo>
                  <a:cubicBezTo>
                    <a:pt x="134" y="125"/>
                    <a:pt x="134" y="125"/>
                    <a:pt x="134" y="125"/>
                  </a:cubicBezTo>
                  <a:cubicBezTo>
                    <a:pt x="134" y="125"/>
                    <a:pt x="134" y="133"/>
                    <a:pt x="138" y="133"/>
                  </a:cubicBezTo>
                  <a:cubicBezTo>
                    <a:pt x="138" y="133"/>
                    <a:pt x="138" y="133"/>
                    <a:pt x="138" y="136"/>
                  </a:cubicBezTo>
                  <a:cubicBezTo>
                    <a:pt x="138" y="136"/>
                    <a:pt x="141" y="136"/>
                    <a:pt x="145" y="140"/>
                  </a:cubicBezTo>
                  <a:cubicBezTo>
                    <a:pt x="152" y="140"/>
                    <a:pt x="155" y="140"/>
                    <a:pt x="159" y="140"/>
                  </a:cubicBezTo>
                  <a:cubicBezTo>
                    <a:pt x="442" y="140"/>
                    <a:pt x="442" y="140"/>
                    <a:pt x="442" y="140"/>
                  </a:cubicBezTo>
                  <a:cubicBezTo>
                    <a:pt x="442" y="140"/>
                    <a:pt x="445" y="140"/>
                    <a:pt x="452" y="140"/>
                  </a:cubicBezTo>
                  <a:cubicBezTo>
                    <a:pt x="452" y="140"/>
                    <a:pt x="452" y="140"/>
                    <a:pt x="456" y="140"/>
                  </a:cubicBezTo>
                  <a:cubicBezTo>
                    <a:pt x="456" y="136"/>
                    <a:pt x="460" y="136"/>
                    <a:pt x="460" y="136"/>
                  </a:cubicBezTo>
                  <a:cubicBezTo>
                    <a:pt x="460" y="133"/>
                    <a:pt x="463" y="133"/>
                    <a:pt x="463" y="133"/>
                  </a:cubicBezTo>
                  <a:cubicBezTo>
                    <a:pt x="463" y="133"/>
                    <a:pt x="463" y="125"/>
                    <a:pt x="470" y="125"/>
                  </a:cubicBezTo>
                  <a:cubicBezTo>
                    <a:pt x="566" y="21"/>
                    <a:pt x="566" y="21"/>
                    <a:pt x="566" y="21"/>
                  </a:cubicBezTo>
                  <a:cubicBezTo>
                    <a:pt x="573" y="18"/>
                    <a:pt x="583" y="0"/>
                    <a:pt x="5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5"/>
            <p:cNvSpPr>
              <a:spLocks/>
            </p:cNvSpPr>
            <p:nvPr/>
          </p:nvSpPr>
          <p:spPr bwMode="auto">
            <a:xfrm>
              <a:off x="1830" y="1335"/>
              <a:ext cx="4200" cy="1940"/>
            </a:xfrm>
            <a:custGeom>
              <a:avLst/>
              <a:gdLst>
                <a:gd name="T0" fmla="*/ 1532 w 1775"/>
                <a:gd name="T1" fmla="*/ 21 h 820"/>
                <a:gd name="T2" fmla="*/ 1384 w 1775"/>
                <a:gd name="T3" fmla="*/ 21 h 820"/>
                <a:gd name="T4" fmla="*/ 1560 w 1775"/>
                <a:gd name="T5" fmla="*/ 179 h 820"/>
                <a:gd name="T6" fmla="*/ 775 w 1775"/>
                <a:gd name="T7" fmla="*/ 179 h 820"/>
                <a:gd name="T8" fmla="*/ 542 w 1775"/>
                <a:gd name="T9" fmla="*/ 253 h 820"/>
                <a:gd name="T10" fmla="*/ 458 w 1775"/>
                <a:gd name="T11" fmla="*/ 531 h 820"/>
                <a:gd name="T12" fmla="*/ 412 w 1775"/>
                <a:gd name="T13" fmla="*/ 531 h 820"/>
                <a:gd name="T14" fmla="*/ 288 w 1775"/>
                <a:gd name="T15" fmla="*/ 246 h 820"/>
                <a:gd name="T16" fmla="*/ 267 w 1775"/>
                <a:gd name="T17" fmla="*/ 236 h 820"/>
                <a:gd name="T18" fmla="*/ 754 w 1775"/>
                <a:gd name="T19" fmla="*/ 130 h 820"/>
                <a:gd name="T20" fmla="*/ 817 w 1775"/>
                <a:gd name="T21" fmla="*/ 67 h 820"/>
                <a:gd name="T22" fmla="*/ 754 w 1775"/>
                <a:gd name="T23" fmla="*/ 0 h 820"/>
                <a:gd name="T24" fmla="*/ 42 w 1775"/>
                <a:gd name="T25" fmla="*/ 190 h 820"/>
                <a:gd name="T26" fmla="*/ 14 w 1775"/>
                <a:gd name="T27" fmla="*/ 278 h 820"/>
                <a:gd name="T28" fmla="*/ 74 w 1775"/>
                <a:gd name="T29" fmla="*/ 313 h 820"/>
                <a:gd name="T30" fmla="*/ 88 w 1775"/>
                <a:gd name="T31" fmla="*/ 313 h 820"/>
                <a:gd name="T32" fmla="*/ 281 w 1775"/>
                <a:gd name="T33" fmla="*/ 531 h 820"/>
                <a:gd name="T34" fmla="*/ 197 w 1775"/>
                <a:gd name="T35" fmla="*/ 531 h 820"/>
                <a:gd name="T36" fmla="*/ 98 w 1775"/>
                <a:gd name="T37" fmla="*/ 595 h 820"/>
                <a:gd name="T38" fmla="*/ 112 w 1775"/>
                <a:gd name="T39" fmla="*/ 778 h 820"/>
                <a:gd name="T40" fmla="*/ 144 w 1775"/>
                <a:gd name="T41" fmla="*/ 820 h 820"/>
                <a:gd name="T42" fmla="*/ 739 w 1775"/>
                <a:gd name="T43" fmla="*/ 820 h 820"/>
                <a:gd name="T44" fmla="*/ 771 w 1775"/>
                <a:gd name="T45" fmla="*/ 771 h 820"/>
                <a:gd name="T46" fmla="*/ 778 w 1775"/>
                <a:gd name="T47" fmla="*/ 591 h 820"/>
                <a:gd name="T48" fmla="*/ 680 w 1775"/>
                <a:gd name="T49" fmla="*/ 531 h 820"/>
                <a:gd name="T50" fmla="*/ 609 w 1775"/>
                <a:gd name="T51" fmla="*/ 528 h 820"/>
                <a:gd name="T52" fmla="*/ 771 w 1775"/>
                <a:gd name="T53" fmla="*/ 306 h 820"/>
                <a:gd name="T54" fmla="*/ 1560 w 1775"/>
                <a:gd name="T55" fmla="*/ 306 h 820"/>
                <a:gd name="T56" fmla="*/ 1384 w 1775"/>
                <a:gd name="T57" fmla="*/ 468 h 820"/>
                <a:gd name="T58" fmla="*/ 1532 w 1775"/>
                <a:gd name="T59" fmla="*/ 468 h 820"/>
                <a:gd name="T60" fmla="*/ 1775 w 1775"/>
                <a:gd name="T61" fmla="*/ 246 h 820"/>
                <a:gd name="T62" fmla="*/ 1532 w 1775"/>
                <a:gd name="T63" fmla="*/ 21 h 820"/>
                <a:gd name="T64" fmla="*/ 1532 w 1775"/>
                <a:gd name="T65" fmla="*/ 21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75" h="820">
                  <a:moveTo>
                    <a:pt x="1532" y="21"/>
                  </a:moveTo>
                  <a:cubicBezTo>
                    <a:pt x="1384" y="21"/>
                    <a:pt x="1384" y="21"/>
                    <a:pt x="1384" y="21"/>
                  </a:cubicBezTo>
                  <a:cubicBezTo>
                    <a:pt x="1560" y="179"/>
                    <a:pt x="1560" y="179"/>
                    <a:pt x="1560" y="179"/>
                  </a:cubicBezTo>
                  <a:cubicBezTo>
                    <a:pt x="1455" y="179"/>
                    <a:pt x="778" y="179"/>
                    <a:pt x="775" y="179"/>
                  </a:cubicBezTo>
                  <a:cubicBezTo>
                    <a:pt x="694" y="183"/>
                    <a:pt x="602" y="200"/>
                    <a:pt x="542" y="253"/>
                  </a:cubicBezTo>
                  <a:cubicBezTo>
                    <a:pt x="465" y="327"/>
                    <a:pt x="465" y="369"/>
                    <a:pt x="458" y="531"/>
                  </a:cubicBezTo>
                  <a:cubicBezTo>
                    <a:pt x="412" y="531"/>
                    <a:pt x="412" y="531"/>
                    <a:pt x="412" y="531"/>
                  </a:cubicBezTo>
                  <a:cubicBezTo>
                    <a:pt x="419" y="278"/>
                    <a:pt x="295" y="250"/>
                    <a:pt x="288" y="246"/>
                  </a:cubicBezTo>
                  <a:cubicBezTo>
                    <a:pt x="281" y="243"/>
                    <a:pt x="274" y="239"/>
                    <a:pt x="267" y="236"/>
                  </a:cubicBezTo>
                  <a:cubicBezTo>
                    <a:pt x="468" y="169"/>
                    <a:pt x="680" y="130"/>
                    <a:pt x="754" y="130"/>
                  </a:cubicBezTo>
                  <a:cubicBezTo>
                    <a:pt x="789" y="130"/>
                    <a:pt x="817" y="102"/>
                    <a:pt x="817" y="67"/>
                  </a:cubicBezTo>
                  <a:cubicBezTo>
                    <a:pt x="817" y="28"/>
                    <a:pt x="789" y="0"/>
                    <a:pt x="754" y="0"/>
                  </a:cubicBezTo>
                  <a:cubicBezTo>
                    <a:pt x="634" y="0"/>
                    <a:pt x="285" y="67"/>
                    <a:pt x="42" y="190"/>
                  </a:cubicBezTo>
                  <a:cubicBezTo>
                    <a:pt x="10" y="208"/>
                    <a:pt x="0" y="246"/>
                    <a:pt x="14" y="278"/>
                  </a:cubicBezTo>
                  <a:cubicBezTo>
                    <a:pt x="28" y="303"/>
                    <a:pt x="49" y="313"/>
                    <a:pt x="74" y="313"/>
                  </a:cubicBezTo>
                  <a:cubicBezTo>
                    <a:pt x="77" y="313"/>
                    <a:pt x="84" y="313"/>
                    <a:pt x="88" y="313"/>
                  </a:cubicBezTo>
                  <a:cubicBezTo>
                    <a:pt x="137" y="320"/>
                    <a:pt x="303" y="355"/>
                    <a:pt x="281" y="531"/>
                  </a:cubicBezTo>
                  <a:cubicBezTo>
                    <a:pt x="197" y="531"/>
                    <a:pt x="197" y="531"/>
                    <a:pt x="197" y="531"/>
                  </a:cubicBezTo>
                  <a:cubicBezTo>
                    <a:pt x="169" y="531"/>
                    <a:pt x="98" y="566"/>
                    <a:pt x="98" y="595"/>
                  </a:cubicBezTo>
                  <a:cubicBezTo>
                    <a:pt x="98" y="686"/>
                    <a:pt x="105" y="742"/>
                    <a:pt x="112" y="778"/>
                  </a:cubicBezTo>
                  <a:cubicBezTo>
                    <a:pt x="116" y="799"/>
                    <a:pt x="126" y="820"/>
                    <a:pt x="144" y="820"/>
                  </a:cubicBezTo>
                  <a:cubicBezTo>
                    <a:pt x="739" y="820"/>
                    <a:pt x="739" y="820"/>
                    <a:pt x="739" y="820"/>
                  </a:cubicBezTo>
                  <a:cubicBezTo>
                    <a:pt x="754" y="813"/>
                    <a:pt x="768" y="792"/>
                    <a:pt x="771" y="771"/>
                  </a:cubicBezTo>
                  <a:cubicBezTo>
                    <a:pt x="785" y="700"/>
                    <a:pt x="778" y="591"/>
                    <a:pt x="778" y="591"/>
                  </a:cubicBezTo>
                  <a:cubicBezTo>
                    <a:pt x="778" y="563"/>
                    <a:pt x="711" y="531"/>
                    <a:pt x="680" y="531"/>
                  </a:cubicBezTo>
                  <a:cubicBezTo>
                    <a:pt x="609" y="531"/>
                    <a:pt x="613" y="531"/>
                    <a:pt x="609" y="528"/>
                  </a:cubicBezTo>
                  <a:cubicBezTo>
                    <a:pt x="588" y="355"/>
                    <a:pt x="722" y="310"/>
                    <a:pt x="771" y="306"/>
                  </a:cubicBezTo>
                  <a:cubicBezTo>
                    <a:pt x="778" y="306"/>
                    <a:pt x="1455" y="306"/>
                    <a:pt x="1560" y="306"/>
                  </a:cubicBezTo>
                  <a:cubicBezTo>
                    <a:pt x="1384" y="468"/>
                    <a:pt x="1384" y="468"/>
                    <a:pt x="1384" y="468"/>
                  </a:cubicBezTo>
                  <a:cubicBezTo>
                    <a:pt x="1532" y="468"/>
                    <a:pt x="1532" y="468"/>
                    <a:pt x="1532" y="468"/>
                  </a:cubicBezTo>
                  <a:cubicBezTo>
                    <a:pt x="1775" y="246"/>
                    <a:pt x="1775" y="246"/>
                    <a:pt x="1775" y="246"/>
                  </a:cubicBezTo>
                  <a:cubicBezTo>
                    <a:pt x="1532" y="21"/>
                    <a:pt x="1532" y="21"/>
                    <a:pt x="1532" y="21"/>
                  </a:cubicBezTo>
                  <a:cubicBezTo>
                    <a:pt x="1532" y="21"/>
                    <a:pt x="1532" y="21"/>
                    <a:pt x="153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680243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5" grpId="0" animBg="1"/>
      <p:bldP spid="18" grpId="0"/>
      <p:bldP spid="19"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Partners in this space</a:t>
            </a:r>
            <a:endParaRPr lang="en-US"/>
          </a:p>
        </p:txBody>
      </p:sp>
      <p:grpSp>
        <p:nvGrpSpPr>
          <p:cNvPr id="20" name="Group 19"/>
          <p:cNvGrpSpPr/>
          <p:nvPr/>
        </p:nvGrpSpPr>
        <p:grpSpPr>
          <a:xfrm>
            <a:off x="6240488" y="2542906"/>
            <a:ext cx="2811732" cy="2811732"/>
            <a:chOff x="6240488" y="2051290"/>
            <a:chExt cx="2811732" cy="2811732"/>
          </a:xfrm>
        </p:grpSpPr>
        <p:sp>
          <p:nvSpPr>
            <p:cNvPr id="10" name="Rectangle 9"/>
            <p:cNvSpPr/>
            <p:nvPr/>
          </p:nvSpPr>
          <p:spPr bwMode="auto">
            <a:xfrm>
              <a:off x="6240488" y="2051290"/>
              <a:ext cx="2811732" cy="281173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4" name="Picture 13"/>
            <p:cNvPicPr>
              <a:picLocks noChangeAspect="1"/>
            </p:cNvPicPr>
            <p:nvPr/>
          </p:nvPicPr>
          <p:blipFill>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6503255" y="3164523"/>
              <a:ext cx="2286198" cy="585267"/>
            </a:xfrm>
            <a:prstGeom prst="rect">
              <a:avLst/>
            </a:prstGeom>
          </p:spPr>
        </p:pic>
      </p:grpSp>
      <p:grpSp>
        <p:nvGrpSpPr>
          <p:cNvPr id="19" name="Group 18"/>
          <p:cNvGrpSpPr/>
          <p:nvPr/>
        </p:nvGrpSpPr>
        <p:grpSpPr>
          <a:xfrm>
            <a:off x="3384254" y="2542906"/>
            <a:ext cx="2811732" cy="2811732"/>
            <a:chOff x="3384254" y="2051290"/>
            <a:chExt cx="2811732" cy="2811732"/>
          </a:xfrm>
        </p:grpSpPr>
        <p:sp>
          <p:nvSpPr>
            <p:cNvPr id="9" name="Rectangle 8"/>
            <p:cNvSpPr/>
            <p:nvPr/>
          </p:nvSpPr>
          <p:spPr bwMode="auto">
            <a:xfrm>
              <a:off x="3384254" y="2051290"/>
              <a:ext cx="2811732" cy="281173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5" name="Picture 14"/>
            <p:cNvPicPr>
              <a:picLocks noChangeAspect="1"/>
            </p:cNvPicPr>
            <p:nvPr/>
          </p:nvPicPr>
          <p:blipFill>
            <a:blip r:embed="rId5">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3694858" y="3279846"/>
              <a:ext cx="2190524" cy="354621"/>
            </a:xfrm>
            <a:prstGeom prst="rect">
              <a:avLst/>
            </a:prstGeom>
          </p:spPr>
        </p:pic>
      </p:grpSp>
      <p:grpSp>
        <p:nvGrpSpPr>
          <p:cNvPr id="21" name="Group 20"/>
          <p:cNvGrpSpPr/>
          <p:nvPr/>
        </p:nvGrpSpPr>
        <p:grpSpPr>
          <a:xfrm>
            <a:off x="9096721" y="2542906"/>
            <a:ext cx="2811732" cy="2811732"/>
            <a:chOff x="9096721" y="2051290"/>
            <a:chExt cx="2811732" cy="2811732"/>
          </a:xfrm>
        </p:grpSpPr>
        <p:sp>
          <p:nvSpPr>
            <p:cNvPr id="11" name="Rectangle 10"/>
            <p:cNvSpPr/>
            <p:nvPr/>
          </p:nvSpPr>
          <p:spPr bwMode="auto">
            <a:xfrm>
              <a:off x="9096721" y="2051290"/>
              <a:ext cx="2811732" cy="2811732"/>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6" name="Picture 15"/>
            <p:cNvPicPr>
              <a:picLocks noChangeAspect="1"/>
            </p:cNvPicPr>
            <p:nvPr/>
          </p:nvPicPr>
          <p:blipFill>
            <a:blip r:embed="rId7">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9581627" y="3152270"/>
              <a:ext cx="1841920" cy="609772"/>
            </a:xfrm>
            <a:prstGeom prst="rect">
              <a:avLst/>
            </a:prstGeom>
          </p:spPr>
        </p:pic>
      </p:grpSp>
      <p:grpSp>
        <p:nvGrpSpPr>
          <p:cNvPr id="18" name="Group 17"/>
          <p:cNvGrpSpPr/>
          <p:nvPr/>
        </p:nvGrpSpPr>
        <p:grpSpPr>
          <a:xfrm>
            <a:off x="528021" y="2542906"/>
            <a:ext cx="2811732" cy="2811732"/>
            <a:chOff x="528021" y="2051290"/>
            <a:chExt cx="2811732" cy="2811732"/>
          </a:xfrm>
        </p:grpSpPr>
        <p:sp>
          <p:nvSpPr>
            <p:cNvPr id="8" name="Rectangle 7"/>
            <p:cNvSpPr/>
            <p:nvPr/>
          </p:nvSpPr>
          <p:spPr bwMode="auto">
            <a:xfrm>
              <a:off x="528021" y="2051290"/>
              <a:ext cx="2811732" cy="281173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7" name="Picture 16"/>
            <p:cNvPicPr>
              <a:picLocks noChangeAspect="1"/>
            </p:cNvPicPr>
            <p:nvPr/>
          </p:nvPicPr>
          <p:blipFill>
            <a:blip r:embed="rId9">
              <a:extLst>
                <a:ext uri="{BEBA8EAE-BF5A-486C-A8C5-ECC9F3942E4B}">
                  <a14:imgProps xmlns:a14="http://schemas.microsoft.com/office/drawing/2010/main">
                    <a14:imgLayer r:embed="rId10">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1122955" y="3008350"/>
              <a:ext cx="1621865" cy="897612"/>
            </a:xfrm>
            <a:prstGeom prst="rect">
              <a:avLst/>
            </a:prstGeom>
          </p:spPr>
        </p:pic>
      </p:grpSp>
      <p:sp>
        <p:nvSpPr>
          <p:cNvPr id="22" name="Rectangle 21"/>
          <p:cNvSpPr/>
          <p:nvPr/>
        </p:nvSpPr>
        <p:spPr bwMode="auto">
          <a:xfrm>
            <a:off x="0" y="5360479"/>
            <a:ext cx="12436475" cy="163404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933875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00" fill="hold"/>
                                        <p:tgtEl>
                                          <p:spTgt spid="18"/>
                                        </p:tgtEl>
                                        <p:attrNameLst>
                                          <p:attrName>ppt_x</p:attrName>
                                        </p:attrNameLst>
                                      </p:cBhvr>
                                      <p:tavLst>
                                        <p:tav tm="0">
                                          <p:val>
                                            <p:strVal val="#ppt_x"/>
                                          </p:val>
                                        </p:tav>
                                        <p:tav tm="100000">
                                          <p:val>
                                            <p:strVal val="#ppt_x"/>
                                          </p:val>
                                        </p:tav>
                                      </p:tavLst>
                                    </p:anim>
                                    <p:anim calcmode="lin" valueType="num">
                                      <p:cBhvr additive="base">
                                        <p:cTn id="8" dur="7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00" fill="hold"/>
                                        <p:tgtEl>
                                          <p:spTgt spid="19"/>
                                        </p:tgtEl>
                                        <p:attrNameLst>
                                          <p:attrName>ppt_x</p:attrName>
                                        </p:attrNameLst>
                                      </p:cBhvr>
                                      <p:tavLst>
                                        <p:tav tm="0">
                                          <p:val>
                                            <p:strVal val="#ppt_x"/>
                                          </p:val>
                                        </p:tav>
                                        <p:tav tm="100000">
                                          <p:val>
                                            <p:strVal val="#ppt_x"/>
                                          </p:val>
                                        </p:tav>
                                      </p:tavLst>
                                    </p:anim>
                                    <p:anim calcmode="lin" valueType="num">
                                      <p:cBhvr additive="base">
                                        <p:cTn id="12" dur="7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00" fill="hold"/>
                                        <p:tgtEl>
                                          <p:spTgt spid="20"/>
                                        </p:tgtEl>
                                        <p:attrNameLst>
                                          <p:attrName>ppt_x</p:attrName>
                                        </p:attrNameLst>
                                      </p:cBhvr>
                                      <p:tavLst>
                                        <p:tav tm="0">
                                          <p:val>
                                            <p:strVal val="#ppt_x"/>
                                          </p:val>
                                        </p:tav>
                                        <p:tav tm="100000">
                                          <p:val>
                                            <p:strVal val="#ppt_x"/>
                                          </p:val>
                                        </p:tav>
                                      </p:tavLst>
                                    </p:anim>
                                    <p:anim calcmode="lin" valueType="num">
                                      <p:cBhvr additive="base">
                                        <p:cTn id="16" dur="7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00" fill="hold"/>
                                        <p:tgtEl>
                                          <p:spTgt spid="21"/>
                                        </p:tgtEl>
                                        <p:attrNameLst>
                                          <p:attrName>ppt_x</p:attrName>
                                        </p:attrNameLst>
                                      </p:cBhvr>
                                      <p:tavLst>
                                        <p:tav tm="0">
                                          <p:val>
                                            <p:strVal val="#ppt_x"/>
                                          </p:val>
                                        </p:tav>
                                        <p:tav tm="100000">
                                          <p:val>
                                            <p:strVal val="#ppt_x"/>
                                          </p:val>
                                        </p:tav>
                                      </p:tavLst>
                                    </p:anim>
                                    <p:anim calcmode="lin" valueType="num">
                                      <p:cBhvr additive="base">
                                        <p:cTn id="20" dur="7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828295" y="6142735"/>
            <a:ext cx="5394900" cy="646331"/>
          </a:xfrm>
          <a:prstGeom prst="rect">
            <a:avLst/>
          </a:prstGeom>
          <a:noFill/>
        </p:spPr>
        <p:txBody>
          <a:bodyPr wrap="square" rtlCol="0">
            <a:spAutoFit/>
          </a:bodyPr>
          <a:lstStyle/>
          <a:p>
            <a:pPr algn="r"/>
            <a:r>
              <a:rPr lang="en-US" b="1" dirty="0" smtClean="0">
                <a:gradFill>
                  <a:gsLst>
                    <a:gs pos="1250">
                      <a:schemeClr val="tx1"/>
                    </a:gs>
                    <a:gs pos="100000">
                      <a:schemeClr val="tx1"/>
                    </a:gs>
                  </a:gsLst>
                  <a:lin ang="5400000" scaled="0"/>
                </a:gradFill>
              </a:rPr>
              <a:t>See K2 </a:t>
            </a:r>
            <a:r>
              <a:rPr lang="en-US" b="1" dirty="0" err="1" smtClean="0">
                <a:gradFill>
                  <a:gsLst>
                    <a:gs pos="1250">
                      <a:schemeClr val="tx1"/>
                    </a:gs>
                    <a:gs pos="100000">
                      <a:schemeClr val="tx1"/>
                    </a:gs>
                  </a:gsLst>
                  <a:lin ang="5400000" scaled="0"/>
                </a:gradFill>
              </a:rPr>
              <a:t>SmartForms</a:t>
            </a:r>
            <a:r>
              <a:rPr lang="en-US" b="1" dirty="0" smtClean="0">
                <a:gradFill>
                  <a:gsLst>
                    <a:gs pos="1250">
                      <a:schemeClr val="tx1"/>
                    </a:gs>
                    <a:gs pos="100000">
                      <a:schemeClr val="tx1"/>
                    </a:gs>
                  </a:gsLst>
                  <a:lin ang="5400000" scaled="0"/>
                </a:gradFill>
              </a:rPr>
              <a:t> in our next K2 </a:t>
            </a:r>
            <a:r>
              <a:rPr lang="en-US" b="1" dirty="0">
                <a:gradFill>
                  <a:gsLst>
                    <a:gs pos="1250">
                      <a:schemeClr val="tx1"/>
                    </a:gs>
                    <a:gs pos="100000">
                      <a:schemeClr val="tx1"/>
                    </a:gs>
                  </a:gsLst>
                  <a:lin ang="5400000" scaled="0"/>
                </a:gradFill>
              </a:rPr>
              <a:t>Session:</a:t>
            </a:r>
            <a:endParaRPr lang="en-US" b="1" dirty="0" smtClean="0">
              <a:gradFill>
                <a:gsLst>
                  <a:gs pos="1250">
                    <a:schemeClr val="tx1"/>
                  </a:gs>
                  <a:gs pos="100000">
                    <a:schemeClr val="tx1"/>
                  </a:gs>
                </a:gsLst>
                <a:lin ang="5400000" scaled="0"/>
              </a:gradFill>
            </a:endParaRPr>
          </a:p>
          <a:p>
            <a:pPr algn="r"/>
            <a:r>
              <a:rPr lang="en-US" b="1" dirty="0" smtClean="0">
                <a:gradFill>
                  <a:gsLst>
                    <a:gs pos="1250">
                      <a:schemeClr val="tx1"/>
                    </a:gs>
                    <a:gs pos="100000">
                      <a:schemeClr val="tx1"/>
                    </a:gs>
                  </a:gsLst>
                  <a:lin ang="5400000" scaled="0"/>
                </a:gradFill>
              </a:rPr>
              <a:t>Time:</a:t>
            </a:r>
            <a:r>
              <a:rPr lang="en-US" dirty="0" smtClean="0">
                <a:gradFill>
                  <a:gsLst>
                    <a:gs pos="1250">
                      <a:schemeClr val="tx1"/>
                    </a:gs>
                    <a:gs pos="100000">
                      <a:schemeClr val="tx1"/>
                    </a:gs>
                  </a:gsLst>
                  <a:lin ang="5400000" scaled="0"/>
                </a:gradFill>
              </a:rPr>
              <a:t> Tuesday, 10:45 AM, Palazzo, Ballroom O, P </a:t>
            </a:r>
          </a:p>
        </p:txBody>
      </p:sp>
      <p:pic>
        <p:nvPicPr>
          <p:cNvPr id="10" name="Picture 9" descr="Screen Shot 2014-02-28 at 2.08.5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366" y="418048"/>
            <a:ext cx="982833" cy="673279"/>
          </a:xfrm>
          <a:prstGeom prst="rect">
            <a:avLst/>
          </a:prstGeom>
        </p:spPr>
      </p:pic>
      <p:pic>
        <p:nvPicPr>
          <p:cNvPr id="5" name="Picture 4"/>
          <p:cNvPicPr>
            <a:picLocks noChangeAspect="1"/>
          </p:cNvPicPr>
          <p:nvPr/>
        </p:nvPicPr>
        <p:blipFill>
          <a:blip r:embed="rId3"/>
          <a:stretch>
            <a:fillRect/>
          </a:stretch>
        </p:blipFill>
        <p:spPr>
          <a:xfrm>
            <a:off x="6272981" y="1067091"/>
            <a:ext cx="5891222" cy="4800769"/>
          </a:xfrm>
          <a:prstGeom prst="rect">
            <a:avLst/>
          </a:prstGeom>
          <a:ln>
            <a:noFill/>
          </a:ln>
          <a:effectLst/>
        </p:spPr>
      </p:pic>
      <p:sp>
        <p:nvSpPr>
          <p:cNvPr id="11" name="TextBox 10"/>
          <p:cNvSpPr txBox="1"/>
          <p:nvPr/>
        </p:nvSpPr>
        <p:spPr>
          <a:xfrm>
            <a:off x="208366" y="1228660"/>
            <a:ext cx="5785899" cy="2026709"/>
          </a:xfrm>
          <a:prstGeom prst="rect">
            <a:avLst/>
          </a:prstGeom>
          <a:noFill/>
        </p:spPr>
        <p:txBody>
          <a:bodyPr wrap="square" lIns="182880" tIns="146304" rIns="182880" bIns="146304" rtlCol="0">
            <a:spAutoFit/>
          </a:bodyPr>
          <a:lstStyle/>
          <a:p>
            <a:pPr marL="342900" indent="-342900">
              <a:lnSpc>
                <a:spcPct val="90000"/>
              </a:lnSpc>
              <a:spcAft>
                <a:spcPts val="900"/>
              </a:spcAft>
              <a:buFont typeface="Wingdings" charset="2"/>
              <a:buChar char="ü"/>
            </a:pPr>
            <a:r>
              <a:rPr lang="en-US" sz="1600" dirty="0" smtClean="0">
                <a:gradFill>
                  <a:gsLst>
                    <a:gs pos="26549">
                      <a:schemeClr val="tx1"/>
                    </a:gs>
                    <a:gs pos="44000">
                      <a:schemeClr val="tx1"/>
                    </a:gs>
                  </a:gsLst>
                  <a:lin ang="5400000" scaled="0"/>
                </a:gradFill>
              </a:rPr>
              <a:t>Build forms for your apps and lists in SharePoint using drag and drop design</a:t>
            </a:r>
          </a:p>
          <a:p>
            <a:pPr marL="342900" indent="-342900">
              <a:lnSpc>
                <a:spcPct val="90000"/>
              </a:lnSpc>
              <a:spcAft>
                <a:spcPts val="900"/>
              </a:spcAft>
              <a:buFont typeface="Wingdings" charset="2"/>
              <a:buChar char="ü"/>
            </a:pPr>
            <a:r>
              <a:rPr lang="en-US" sz="1600" dirty="0" smtClean="0">
                <a:gradFill>
                  <a:gsLst>
                    <a:gs pos="26549">
                      <a:schemeClr val="tx1"/>
                    </a:gs>
                    <a:gs pos="44000">
                      <a:schemeClr val="tx1"/>
                    </a:gs>
                  </a:gsLst>
                  <a:lin ang="5400000" scaled="0"/>
                </a:gradFill>
              </a:rPr>
              <a:t>Combine existing data with SharePoint List information on one form</a:t>
            </a:r>
          </a:p>
          <a:p>
            <a:pPr marL="342900" indent="-342900">
              <a:lnSpc>
                <a:spcPct val="90000"/>
              </a:lnSpc>
              <a:spcAft>
                <a:spcPts val="900"/>
              </a:spcAft>
              <a:buFont typeface="Wingdings" charset="2"/>
              <a:buChar char="ü"/>
            </a:pPr>
            <a:r>
              <a:rPr lang="en-US" sz="1600" dirty="0" smtClean="0">
                <a:gradFill>
                  <a:gsLst>
                    <a:gs pos="26549">
                      <a:schemeClr val="tx1"/>
                    </a:gs>
                    <a:gs pos="44000">
                      <a:schemeClr val="tx1"/>
                    </a:gs>
                  </a:gsLst>
                  <a:lin ang="5400000" scaled="0"/>
                </a:gradFill>
              </a:rPr>
              <a:t>Integrate with K2 workflows</a:t>
            </a:r>
          </a:p>
          <a:p>
            <a:pPr marL="342900" indent="-342900">
              <a:lnSpc>
                <a:spcPct val="90000"/>
              </a:lnSpc>
              <a:spcAft>
                <a:spcPts val="900"/>
              </a:spcAft>
              <a:buFont typeface="Wingdings" charset="2"/>
              <a:buChar char="ü"/>
            </a:pPr>
            <a:r>
              <a:rPr lang="en-US" sz="1600" dirty="0" smtClean="0">
                <a:gradFill>
                  <a:gsLst>
                    <a:gs pos="26549">
                      <a:schemeClr val="tx1"/>
                    </a:gs>
                    <a:gs pos="44000">
                      <a:schemeClr val="tx1"/>
                    </a:gs>
                  </a:gsLst>
                  <a:lin ang="5400000" scaled="0"/>
                </a:gradFill>
              </a:rPr>
              <a:t>Access it on any device</a:t>
            </a:r>
          </a:p>
        </p:txBody>
      </p:sp>
      <p:pic>
        <p:nvPicPr>
          <p:cNvPr id="6" name="Picture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74639" y="3178262"/>
            <a:ext cx="6733193" cy="3540184"/>
          </a:xfrm>
          <a:prstGeom prst="rect">
            <a:avLst/>
          </a:prstGeom>
          <a:ln>
            <a:noFill/>
          </a:ln>
          <a:effectLst/>
        </p:spPr>
      </p:pic>
      <p:sp>
        <p:nvSpPr>
          <p:cNvPr id="2" name="Title 1"/>
          <p:cNvSpPr>
            <a:spLocks noGrp="1"/>
          </p:cNvSpPr>
          <p:nvPr>
            <p:ph type="title"/>
          </p:nvPr>
        </p:nvSpPr>
        <p:spPr/>
        <p:txBody>
          <a:bodyPr lIns="1097280"/>
          <a:lstStyle/>
          <a:p>
            <a:r>
              <a:rPr lang="en-US" dirty="0" smtClean="0"/>
              <a:t>K2 </a:t>
            </a:r>
            <a:r>
              <a:rPr lang="en-US" dirty="0" err="1" smtClean="0"/>
              <a:t>SmartForms</a:t>
            </a:r>
            <a:endParaRPr lang="en-US" dirty="0"/>
          </a:p>
        </p:txBody>
      </p:sp>
    </p:spTree>
    <p:extLst>
      <p:ext uri="{BB962C8B-B14F-4D97-AF65-F5344CB8AC3E}">
        <p14:creationId xmlns:p14="http://schemas.microsoft.com/office/powerpoint/2010/main" val="260831597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2146" y="1954959"/>
            <a:ext cx="3534053" cy="2737251"/>
          </a:xfrm>
          <a:prstGeom prst="rect">
            <a:avLst/>
          </a:prstGeom>
        </p:spPr>
      </p:pic>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830" y="1954959"/>
            <a:ext cx="3534053" cy="2737251"/>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636" y="409064"/>
            <a:ext cx="4210670" cy="1107935"/>
          </a:xfrm>
          <a:prstGeom prst="rect">
            <a:avLst/>
          </a:prstGeom>
        </p:spPr>
      </p:pic>
      <p:grpSp>
        <p:nvGrpSpPr>
          <p:cNvPr id="26" name="Group 25"/>
          <p:cNvGrpSpPr/>
          <p:nvPr/>
        </p:nvGrpSpPr>
        <p:grpSpPr>
          <a:xfrm>
            <a:off x="3228327" y="6302662"/>
            <a:ext cx="5607969" cy="531812"/>
            <a:chOff x="3485774" y="6126791"/>
            <a:chExt cx="5498508" cy="521432"/>
          </a:xfrm>
        </p:grpSpPr>
        <p:sp>
          <p:nvSpPr>
            <p:cNvPr id="18" name="TextBox 17"/>
            <p:cNvSpPr txBox="1"/>
            <p:nvPr/>
          </p:nvSpPr>
          <p:spPr>
            <a:xfrm>
              <a:off x="3485774" y="6126791"/>
              <a:ext cx="5498508" cy="521432"/>
            </a:xfrm>
            <a:prstGeom prst="rect">
              <a:avLst/>
            </a:prstGeom>
            <a:noFill/>
          </p:spPr>
          <p:txBody>
            <a:bodyPr wrap="square" rtlCol="0">
              <a:spAutoFit/>
            </a:bodyPr>
            <a:lstStyle/>
            <a:p>
              <a:pPr defTabSz="932597"/>
              <a:r>
                <a:rPr lang="en-US" sz="2856" b="1" dirty="0">
                  <a:solidFill>
                    <a:srgbClr val="323232"/>
                  </a:solidFill>
                </a:rPr>
                <a:t>Visit                    at Booth #1614</a:t>
              </a:r>
            </a:p>
          </p:txBody>
        </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87746" y="6276976"/>
              <a:ext cx="1672089" cy="241358"/>
            </a:xfrm>
            <a:prstGeom prst="rect">
              <a:avLst/>
            </a:prstGeom>
          </p:spPr>
        </p:pic>
      </p:grpSp>
      <p:sp>
        <p:nvSpPr>
          <p:cNvPr id="24" name="TextBox 23"/>
          <p:cNvSpPr txBox="1"/>
          <p:nvPr/>
        </p:nvSpPr>
        <p:spPr>
          <a:xfrm>
            <a:off x="6562713" y="664822"/>
            <a:ext cx="5262562" cy="1118805"/>
          </a:xfrm>
          <a:prstGeom prst="rect">
            <a:avLst/>
          </a:prstGeom>
          <a:noFill/>
        </p:spPr>
        <p:txBody>
          <a:bodyPr wrap="square" rtlCol="0">
            <a:spAutoFit/>
          </a:bodyPr>
          <a:lstStyle/>
          <a:p>
            <a:pPr algn="r" defTabSz="932597"/>
            <a:r>
              <a:rPr lang="en-US" sz="3264" dirty="0">
                <a:solidFill>
                  <a:srgbClr val="323232"/>
                </a:solidFill>
                <a:latin typeface="Myriad Pro Light" panose="020B0403030403020204" pitchFamily="34" charset="0"/>
              </a:rPr>
              <a:t>Forms For Everyone On Any Device</a:t>
            </a:r>
          </a:p>
        </p:txBody>
      </p:sp>
      <p:sp>
        <p:nvSpPr>
          <p:cNvPr id="29" name="Rectangle 28"/>
          <p:cNvSpPr/>
          <p:nvPr/>
        </p:nvSpPr>
        <p:spPr>
          <a:xfrm>
            <a:off x="883" y="4945374"/>
            <a:ext cx="12434711" cy="1153166"/>
          </a:xfrm>
          <a:prstGeom prst="rect">
            <a:avLst/>
          </a:prstGeom>
          <a:solidFill>
            <a:srgbClr val="323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AU" sz="1836">
              <a:solidFill>
                <a:srgbClr val="FFFFFF"/>
              </a:solidFill>
            </a:endParaRPr>
          </a:p>
        </p:txBody>
      </p:sp>
      <p:sp>
        <p:nvSpPr>
          <p:cNvPr id="30" name="Content Placeholder 5"/>
          <p:cNvSpPr txBox="1">
            <a:spLocks/>
          </p:cNvSpPr>
          <p:nvPr/>
        </p:nvSpPr>
        <p:spPr>
          <a:xfrm>
            <a:off x="1468572" y="5323779"/>
            <a:ext cx="2085075" cy="667900"/>
          </a:xfrm>
          <a:prstGeom prst="rect">
            <a:avLst/>
          </a:prstGeom>
        </p:spPr>
        <p:txBody>
          <a:bodyPr vert="horz" lIns="69945" tIns="34973" rIns="69945" bIns="34973"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rgbClr val="707271"/>
                </a:solidFill>
                <a:latin typeface="+mn-lt"/>
                <a:ea typeface="+mn-ea"/>
                <a:cs typeface="+mn-cs"/>
              </a:defRPr>
            </a:lvl1pPr>
            <a:lvl2pPr marL="342900" indent="0" algn="ctr" defTabSz="914400" rtl="0" eaLnBrk="1" latinLnBrk="0" hangingPunct="1">
              <a:lnSpc>
                <a:spcPct val="90000"/>
              </a:lnSpc>
              <a:spcBef>
                <a:spcPts val="500"/>
              </a:spcBef>
              <a:buClr>
                <a:schemeClr val="accent1"/>
              </a:buClr>
              <a:buFont typeface="Wingdings" charset="2"/>
              <a:buNone/>
              <a:defRPr sz="1500" kern="1200">
                <a:solidFill>
                  <a:schemeClr val="accent3">
                    <a:lumMod val="75000"/>
                    <a:lumOff val="25000"/>
                  </a:schemeClr>
                </a:solidFill>
                <a:latin typeface="+mn-lt"/>
                <a:ea typeface="+mn-ea"/>
                <a:cs typeface="+mn-cs"/>
              </a:defRPr>
            </a:lvl2pPr>
            <a:lvl3pPr marL="685800" indent="0" algn="ctr" defTabSz="914400" rtl="0" eaLnBrk="1" latinLnBrk="0" hangingPunct="1">
              <a:lnSpc>
                <a:spcPct val="90000"/>
              </a:lnSpc>
              <a:spcBef>
                <a:spcPts val="500"/>
              </a:spcBef>
              <a:buClr>
                <a:schemeClr val="accent1"/>
              </a:buClr>
              <a:buFont typeface="Wingdings" charset="2"/>
              <a:buNone/>
              <a:defRPr sz="1350" kern="1200">
                <a:solidFill>
                  <a:schemeClr val="accent3">
                    <a:lumMod val="75000"/>
                    <a:lumOff val="25000"/>
                  </a:schemeClr>
                </a:solidFill>
                <a:latin typeface="+mn-lt"/>
                <a:ea typeface="+mn-ea"/>
                <a:cs typeface="+mn-cs"/>
              </a:defRPr>
            </a:lvl3pPr>
            <a:lvl4pPr marL="1028700" indent="0" algn="ctr" defTabSz="914400" rtl="0" eaLnBrk="1" latinLnBrk="0" hangingPunct="1">
              <a:lnSpc>
                <a:spcPct val="90000"/>
              </a:lnSpc>
              <a:spcBef>
                <a:spcPts val="500"/>
              </a:spcBef>
              <a:buClr>
                <a:schemeClr val="accent1"/>
              </a:buClr>
              <a:buFont typeface="Wingdings" charset="2"/>
              <a:buNone/>
              <a:defRPr sz="1200" kern="1200">
                <a:solidFill>
                  <a:schemeClr val="accent3">
                    <a:lumMod val="75000"/>
                    <a:lumOff val="25000"/>
                  </a:schemeClr>
                </a:solidFill>
                <a:latin typeface="+mn-lt"/>
                <a:ea typeface="+mn-ea"/>
                <a:cs typeface="+mn-cs"/>
              </a:defRPr>
            </a:lvl4pPr>
            <a:lvl5pPr marL="1371600" indent="0" algn="ctr" defTabSz="914400" rtl="0" eaLnBrk="1" latinLnBrk="0" hangingPunct="1">
              <a:lnSpc>
                <a:spcPct val="90000"/>
              </a:lnSpc>
              <a:spcBef>
                <a:spcPts val="500"/>
              </a:spcBef>
              <a:buClr>
                <a:schemeClr val="accent1"/>
              </a:buClr>
              <a:buFont typeface="Wingdings" charset="2"/>
              <a:buNone/>
              <a:defRPr sz="1200" kern="1200">
                <a:solidFill>
                  <a:schemeClr val="accent3">
                    <a:lumMod val="75000"/>
                    <a:lumOff val="25000"/>
                  </a:schemeClr>
                </a:solidFill>
                <a:latin typeface="+mn-lt"/>
                <a:ea typeface="+mn-ea"/>
                <a:cs typeface="+mn-cs"/>
              </a:defRPr>
            </a:lvl5pPr>
            <a:lvl6pPr marL="1714500" indent="0" algn="ctr"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9pPr>
          </a:lstStyle>
          <a:p>
            <a:pPr algn="ctr"/>
            <a:r>
              <a:rPr lang="en-US" sz="1632" dirty="0">
                <a:solidFill>
                  <a:srgbClr val="FFFFFF"/>
                </a:solidFill>
              </a:rPr>
              <a:t>Quick and Easy </a:t>
            </a:r>
            <a:br>
              <a:rPr lang="en-US" sz="1632" dirty="0">
                <a:solidFill>
                  <a:srgbClr val="FFFFFF"/>
                </a:solidFill>
              </a:rPr>
            </a:br>
            <a:r>
              <a:rPr lang="en-US" sz="1632" dirty="0">
                <a:solidFill>
                  <a:srgbClr val="FFFFFF"/>
                </a:solidFill>
              </a:rPr>
              <a:t>Forms Design</a:t>
            </a:r>
          </a:p>
        </p:txBody>
      </p:sp>
      <p:sp>
        <p:nvSpPr>
          <p:cNvPr id="31" name="Content Placeholder 5"/>
          <p:cNvSpPr txBox="1">
            <a:spLocks/>
          </p:cNvSpPr>
          <p:nvPr/>
        </p:nvSpPr>
        <p:spPr>
          <a:xfrm>
            <a:off x="8715090" y="5323779"/>
            <a:ext cx="2375851" cy="542196"/>
          </a:xfrm>
          <a:prstGeom prst="rect">
            <a:avLst/>
          </a:prstGeom>
        </p:spPr>
        <p:txBody>
          <a:bodyPr vert="horz" lIns="69945" tIns="34973" rIns="69945" bIns="34973"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rgbClr val="707271"/>
                </a:solidFill>
                <a:latin typeface="+mn-lt"/>
                <a:ea typeface="+mn-ea"/>
                <a:cs typeface="+mn-cs"/>
              </a:defRPr>
            </a:lvl1pPr>
            <a:lvl2pPr marL="342900" indent="0" algn="ctr" defTabSz="914400" rtl="0" eaLnBrk="1" latinLnBrk="0" hangingPunct="1">
              <a:lnSpc>
                <a:spcPct val="90000"/>
              </a:lnSpc>
              <a:spcBef>
                <a:spcPts val="500"/>
              </a:spcBef>
              <a:buClr>
                <a:schemeClr val="accent1"/>
              </a:buClr>
              <a:buFont typeface="Wingdings" charset="2"/>
              <a:buNone/>
              <a:defRPr sz="1500" kern="1200">
                <a:solidFill>
                  <a:schemeClr val="accent3">
                    <a:lumMod val="75000"/>
                    <a:lumOff val="25000"/>
                  </a:schemeClr>
                </a:solidFill>
                <a:latin typeface="+mn-lt"/>
                <a:ea typeface="+mn-ea"/>
                <a:cs typeface="+mn-cs"/>
              </a:defRPr>
            </a:lvl2pPr>
            <a:lvl3pPr marL="685800" indent="0" algn="ctr" defTabSz="914400" rtl="0" eaLnBrk="1" latinLnBrk="0" hangingPunct="1">
              <a:lnSpc>
                <a:spcPct val="90000"/>
              </a:lnSpc>
              <a:spcBef>
                <a:spcPts val="500"/>
              </a:spcBef>
              <a:buClr>
                <a:schemeClr val="accent1"/>
              </a:buClr>
              <a:buFont typeface="Wingdings" charset="2"/>
              <a:buNone/>
              <a:defRPr sz="1350" kern="1200">
                <a:solidFill>
                  <a:schemeClr val="accent3">
                    <a:lumMod val="75000"/>
                    <a:lumOff val="25000"/>
                  </a:schemeClr>
                </a:solidFill>
                <a:latin typeface="+mn-lt"/>
                <a:ea typeface="+mn-ea"/>
                <a:cs typeface="+mn-cs"/>
              </a:defRPr>
            </a:lvl3pPr>
            <a:lvl4pPr marL="1028700" indent="0" algn="ctr" defTabSz="914400" rtl="0" eaLnBrk="1" latinLnBrk="0" hangingPunct="1">
              <a:lnSpc>
                <a:spcPct val="90000"/>
              </a:lnSpc>
              <a:spcBef>
                <a:spcPts val="500"/>
              </a:spcBef>
              <a:buClr>
                <a:schemeClr val="accent1"/>
              </a:buClr>
              <a:buFont typeface="Wingdings" charset="2"/>
              <a:buNone/>
              <a:defRPr sz="1200" kern="1200">
                <a:solidFill>
                  <a:schemeClr val="accent3">
                    <a:lumMod val="75000"/>
                    <a:lumOff val="25000"/>
                  </a:schemeClr>
                </a:solidFill>
                <a:latin typeface="+mn-lt"/>
                <a:ea typeface="+mn-ea"/>
                <a:cs typeface="+mn-cs"/>
              </a:defRPr>
            </a:lvl4pPr>
            <a:lvl5pPr marL="1371600" indent="0" algn="ctr" defTabSz="914400" rtl="0" eaLnBrk="1" latinLnBrk="0" hangingPunct="1">
              <a:lnSpc>
                <a:spcPct val="90000"/>
              </a:lnSpc>
              <a:spcBef>
                <a:spcPts val="500"/>
              </a:spcBef>
              <a:buClr>
                <a:schemeClr val="accent1"/>
              </a:buClr>
              <a:buFont typeface="Wingdings" charset="2"/>
              <a:buNone/>
              <a:defRPr sz="1200" kern="1200">
                <a:solidFill>
                  <a:schemeClr val="accent3">
                    <a:lumMod val="75000"/>
                    <a:lumOff val="25000"/>
                  </a:schemeClr>
                </a:solidFill>
                <a:latin typeface="+mn-lt"/>
                <a:ea typeface="+mn-ea"/>
                <a:cs typeface="+mn-cs"/>
              </a:defRPr>
            </a:lvl5pPr>
            <a:lvl6pPr marL="1714500" indent="0" algn="ctr"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9pPr>
          </a:lstStyle>
          <a:p>
            <a:pPr algn="ctr"/>
            <a:r>
              <a:rPr lang="en-US" sz="1632" dirty="0">
                <a:solidFill>
                  <a:srgbClr val="FFFFFF"/>
                </a:solidFill>
              </a:rPr>
              <a:t>Seamless Workflow </a:t>
            </a:r>
            <a:br>
              <a:rPr lang="en-US" sz="1632" dirty="0">
                <a:solidFill>
                  <a:srgbClr val="FFFFFF"/>
                </a:solidFill>
              </a:rPr>
            </a:br>
            <a:r>
              <a:rPr lang="en-US" sz="1632" dirty="0">
                <a:solidFill>
                  <a:srgbClr val="FFFFFF"/>
                </a:solidFill>
              </a:rPr>
              <a:t>Integration</a:t>
            </a:r>
          </a:p>
        </p:txBody>
      </p:sp>
      <p:grpSp>
        <p:nvGrpSpPr>
          <p:cNvPr id="34" name="Group 33"/>
          <p:cNvGrpSpPr/>
          <p:nvPr/>
        </p:nvGrpSpPr>
        <p:grpSpPr>
          <a:xfrm>
            <a:off x="9637819" y="4749639"/>
            <a:ext cx="548044" cy="547204"/>
            <a:chOff x="2748818" y="1426226"/>
            <a:chExt cx="537347" cy="536523"/>
          </a:xfrm>
        </p:grpSpPr>
        <p:sp>
          <p:nvSpPr>
            <p:cNvPr id="35" name="Oval 34"/>
            <p:cNvSpPr/>
            <p:nvPr/>
          </p:nvSpPr>
          <p:spPr>
            <a:xfrm>
              <a:off x="2748818" y="1426226"/>
              <a:ext cx="537347" cy="536523"/>
            </a:xfrm>
            <a:prstGeom prst="ellipse">
              <a:avLst/>
            </a:prstGeom>
            <a:solidFill>
              <a:srgbClr val="32323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sz="1122">
                <a:solidFill>
                  <a:srgbClr val="FFFFFF"/>
                </a:solidFill>
              </a:endParaRPr>
            </a:p>
          </p:txBody>
        </p:sp>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96869" y="1470127"/>
              <a:ext cx="423940" cy="423940"/>
            </a:xfrm>
            <a:prstGeom prst="rect">
              <a:avLst/>
            </a:prstGeom>
          </p:spPr>
        </p:pic>
      </p:grpSp>
      <p:grpSp>
        <p:nvGrpSpPr>
          <p:cNvPr id="37" name="Group 36"/>
          <p:cNvGrpSpPr/>
          <p:nvPr/>
        </p:nvGrpSpPr>
        <p:grpSpPr>
          <a:xfrm>
            <a:off x="2241315" y="4755956"/>
            <a:ext cx="548044" cy="547204"/>
            <a:chOff x="5454379" y="1432419"/>
            <a:chExt cx="537347" cy="536523"/>
          </a:xfrm>
        </p:grpSpPr>
        <p:sp>
          <p:nvSpPr>
            <p:cNvPr id="38" name="Oval 37"/>
            <p:cNvSpPr/>
            <p:nvPr/>
          </p:nvSpPr>
          <p:spPr>
            <a:xfrm>
              <a:off x="5454379" y="1432419"/>
              <a:ext cx="537347" cy="536523"/>
            </a:xfrm>
            <a:prstGeom prst="ellipse">
              <a:avLst/>
            </a:prstGeom>
            <a:solidFill>
              <a:srgbClr val="32323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sz="1122">
                <a:solidFill>
                  <a:srgbClr val="FFFFFF"/>
                </a:solidFill>
              </a:endParaRPr>
            </a:p>
          </p:txBody>
        </p:sp>
        <p:pic>
          <p:nvPicPr>
            <p:cNvPr id="39" name="Picture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11757" y="1495619"/>
              <a:ext cx="410821" cy="410821"/>
            </a:xfrm>
            <a:prstGeom prst="rect">
              <a:avLst/>
            </a:prstGeom>
          </p:spPr>
        </p:pic>
      </p:grpSp>
      <p:sp>
        <p:nvSpPr>
          <p:cNvPr id="50" name="TextBox 49"/>
          <p:cNvSpPr txBox="1"/>
          <p:nvPr/>
        </p:nvSpPr>
        <p:spPr>
          <a:xfrm>
            <a:off x="5143215" y="5323778"/>
            <a:ext cx="2150047" cy="606488"/>
          </a:xfrm>
          <a:prstGeom prst="rect">
            <a:avLst/>
          </a:prstGeom>
          <a:noFill/>
        </p:spPr>
        <p:txBody>
          <a:bodyPr wrap="square" rtlCol="0">
            <a:spAutoFit/>
          </a:bodyPr>
          <a:lstStyle/>
          <a:p>
            <a:pPr algn="ctr" defTabSz="932597"/>
            <a:r>
              <a:rPr lang="en-US" sz="1632" dirty="0">
                <a:solidFill>
                  <a:srgbClr val="FFFFFF"/>
                </a:solidFill>
              </a:rPr>
              <a:t>Access Anywhere, </a:t>
            </a:r>
            <a:br>
              <a:rPr lang="en-US" sz="1632" dirty="0">
                <a:solidFill>
                  <a:srgbClr val="FFFFFF"/>
                </a:solidFill>
              </a:rPr>
            </a:br>
            <a:r>
              <a:rPr lang="en-US" sz="1632" dirty="0">
                <a:solidFill>
                  <a:srgbClr val="FFFFFF"/>
                </a:solidFill>
              </a:rPr>
              <a:t>Anytime</a:t>
            </a:r>
          </a:p>
        </p:txBody>
      </p:sp>
      <p:grpSp>
        <p:nvGrpSpPr>
          <p:cNvPr id="51" name="Group 50"/>
          <p:cNvGrpSpPr/>
          <p:nvPr/>
        </p:nvGrpSpPr>
        <p:grpSpPr>
          <a:xfrm>
            <a:off x="5936883" y="4749621"/>
            <a:ext cx="548044" cy="547204"/>
            <a:chOff x="10795501" y="1432767"/>
            <a:chExt cx="537347" cy="536523"/>
          </a:xfrm>
        </p:grpSpPr>
        <p:sp>
          <p:nvSpPr>
            <p:cNvPr id="52" name="Oval 51"/>
            <p:cNvSpPr/>
            <p:nvPr/>
          </p:nvSpPr>
          <p:spPr>
            <a:xfrm>
              <a:off x="10795501" y="1432767"/>
              <a:ext cx="537347" cy="536523"/>
            </a:xfrm>
            <a:prstGeom prst="ellipse">
              <a:avLst/>
            </a:prstGeom>
            <a:solidFill>
              <a:srgbClr val="32323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sz="1122">
                <a:solidFill>
                  <a:srgbClr val="FFFFFF"/>
                </a:solidFill>
              </a:endParaRPr>
            </a:p>
          </p:txBody>
        </p:sp>
        <p:pic>
          <p:nvPicPr>
            <p:cNvPr id="53" name="Picture 5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43191" y="1489787"/>
              <a:ext cx="441966" cy="441966"/>
            </a:xfrm>
            <a:prstGeom prst="rect">
              <a:avLst/>
            </a:prstGeom>
          </p:spPr>
        </p:pic>
      </p:grpSp>
      <p:pic>
        <p:nvPicPr>
          <p:cNvPr id="28" name="Picture 6" descr="http://www.nintex.com/Style%20Library/Images/NF_Office365.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19113"/>
          <a:stretch/>
        </p:blipFill>
        <p:spPr bwMode="auto">
          <a:xfrm>
            <a:off x="969557" y="2087602"/>
            <a:ext cx="3107853" cy="182253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36641" y="2581160"/>
            <a:ext cx="1004809" cy="1908871"/>
          </a:xfrm>
          <a:prstGeom prst="rect">
            <a:avLst/>
          </a:prstGeom>
        </p:spPr>
      </p:pic>
      <p:pic>
        <p:nvPicPr>
          <p:cNvPr id="5" name="Picture 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39869" y="2179002"/>
            <a:ext cx="1253257" cy="2380858"/>
          </a:xfrm>
          <a:prstGeom prst="rect">
            <a:avLst/>
          </a:prstGeom>
        </p:spPr>
      </p:pic>
    </p:spTree>
    <p:extLst>
      <p:ext uri="{BB962C8B-B14F-4D97-AF65-F5344CB8AC3E}">
        <p14:creationId xmlns:p14="http://schemas.microsoft.com/office/powerpoint/2010/main" val="4051810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Update on InfoPath </a:t>
            </a:r>
            <a:br>
              <a:rPr lang="en-US" dirty="0" smtClean="0"/>
            </a:br>
            <a:r>
              <a:rPr lang="en-US" dirty="0" smtClean="0"/>
              <a:t>and SharePoint Forms</a:t>
            </a:r>
            <a:endParaRPr lang="en-US" dirty="0"/>
          </a:p>
        </p:txBody>
      </p:sp>
      <p:sp>
        <p:nvSpPr>
          <p:cNvPr id="5" name="Text Placeholder 4"/>
          <p:cNvSpPr>
            <a:spLocks noGrp="1"/>
          </p:cNvSpPr>
          <p:nvPr>
            <p:ph type="body" sz="quarter" idx="14"/>
          </p:nvPr>
        </p:nvSpPr>
        <p:spPr>
          <a:xfrm>
            <a:off x="1944941" y="4432501"/>
            <a:ext cx="8246843" cy="1371600"/>
          </a:xfrm>
        </p:spPr>
        <p:txBody>
          <a:bodyPr/>
          <a:lstStyle/>
          <a:p>
            <a:r>
              <a:rPr lang="en-US" dirty="0" smtClean="0"/>
              <a:t>Sonya </a:t>
            </a:r>
            <a:r>
              <a:rPr lang="en-US" dirty="0" err="1" smtClean="0"/>
              <a:t>Koptyev</a:t>
            </a:r>
            <a:r>
              <a:rPr lang="en-US" dirty="0"/>
              <a:t>	</a:t>
            </a:r>
            <a:r>
              <a:rPr lang="en-US" dirty="0" smtClean="0"/>
              <a:t>Greg </a:t>
            </a:r>
            <a:r>
              <a:rPr lang="en-US" dirty="0" err="1" smtClean="0"/>
              <a:t>Lindhorst</a:t>
            </a:r>
            <a:r>
              <a:rPr lang="en-US" dirty="0" smtClean="0"/>
              <a:t>	Bob Piper</a:t>
            </a:r>
            <a:endParaRPr lang="en-US" dirty="0"/>
          </a:p>
          <a:p>
            <a:r>
              <a:rPr lang="en-US" dirty="0" err="1" smtClean="0"/>
              <a:t>Mktg</a:t>
            </a:r>
            <a:r>
              <a:rPr lang="en-US" dirty="0" smtClean="0"/>
              <a:t> </a:t>
            </a:r>
            <a:r>
              <a:rPr lang="en-US" dirty="0" err="1" smtClean="0"/>
              <a:t>Mgr</a:t>
            </a:r>
            <a:r>
              <a:rPr lang="en-US" dirty="0"/>
              <a:t>		</a:t>
            </a:r>
            <a:r>
              <a:rPr lang="en-US" dirty="0" err="1" smtClean="0"/>
              <a:t>Pr</a:t>
            </a:r>
            <a:r>
              <a:rPr lang="en-US" dirty="0" smtClean="0"/>
              <a:t> </a:t>
            </a:r>
            <a:r>
              <a:rPr lang="en-US" dirty="0"/>
              <a:t>PM </a:t>
            </a:r>
            <a:r>
              <a:rPr lang="en-US" dirty="0" smtClean="0"/>
              <a:t>Lead		PM</a:t>
            </a:r>
          </a:p>
          <a:p>
            <a:r>
              <a:rPr lang="en-US" dirty="0" smtClean="0"/>
              <a:t>Microsoft		Microsoft		Microsoft</a:t>
            </a:r>
            <a:endParaRPr lang="en-US" dirty="0"/>
          </a:p>
        </p:txBody>
      </p:sp>
      <p:sp>
        <p:nvSpPr>
          <p:cNvPr id="2" name="TextBox 1"/>
          <p:cNvSpPr txBox="1"/>
          <p:nvPr/>
        </p:nvSpPr>
        <p:spPr>
          <a:xfrm>
            <a:off x="8351837" y="1421598"/>
            <a:ext cx="2209799" cy="572464"/>
          </a:xfrm>
          <a:prstGeom prst="rect">
            <a:avLst/>
          </a:prstGeom>
          <a:noFill/>
        </p:spPr>
        <p:txBody>
          <a:bodyPr wrap="square" lIns="182880" tIns="146304" rIns="182880" bIns="146304" rtlCol="0">
            <a:spAutoFit/>
          </a:bodyPr>
          <a:lstStyle/>
          <a:p>
            <a:pPr algn="r">
              <a:lnSpc>
                <a:spcPct val="90000"/>
              </a:lnSpc>
              <a:spcAft>
                <a:spcPts val="600"/>
              </a:spcAft>
            </a:pPr>
            <a:r>
              <a:rPr lang="en-US" sz="2000" dirty="0" smtClean="0">
                <a:gradFill>
                  <a:gsLst>
                    <a:gs pos="2917">
                      <a:schemeClr val="tx1"/>
                    </a:gs>
                    <a:gs pos="30000">
                      <a:schemeClr val="tx1"/>
                    </a:gs>
                  </a:gsLst>
                  <a:lin ang="5400000" scaled="0"/>
                </a:gradFill>
              </a:rPr>
              <a:t>SPC348</a:t>
            </a:r>
          </a:p>
        </p:txBody>
      </p:sp>
    </p:spTree>
    <p:extLst>
      <p:ext uri="{BB962C8B-B14F-4D97-AF65-F5344CB8AC3E}">
        <p14:creationId xmlns:p14="http://schemas.microsoft.com/office/powerpoint/2010/main" val="792383571"/>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a:r>
              <a:rPr lang="en-US" sz="4900" dirty="0" smtClean="0"/>
              <a:t>ZERO migration effort from InfoPath</a:t>
            </a:r>
            <a:endParaRPr lang="en-US" sz="4900" dirty="0"/>
          </a:p>
        </p:txBody>
      </p:sp>
      <p:sp>
        <p:nvSpPr>
          <p:cNvPr id="5" name="Content Placeholder 4"/>
          <p:cNvSpPr>
            <a:spLocks noGrp="1"/>
          </p:cNvSpPr>
          <p:nvPr>
            <p:ph type="body" sz="quarter" idx="11"/>
          </p:nvPr>
        </p:nvSpPr>
        <p:spPr>
          <a:xfrm>
            <a:off x="274639" y="1212849"/>
            <a:ext cx="7911418" cy="5433795"/>
          </a:xfrm>
        </p:spPr>
        <p:txBody>
          <a:bodyPr/>
          <a:lstStyle/>
          <a:p>
            <a:pPr>
              <a:spcBef>
                <a:spcPts val="900"/>
              </a:spcBef>
            </a:pPr>
            <a:r>
              <a:rPr lang="en-US" sz="3200" dirty="0" smtClean="0"/>
              <a:t>Run your InfoPath forms in </a:t>
            </a:r>
            <a:r>
              <a:rPr lang="en-US" sz="3200" dirty="0" err="1" smtClean="0"/>
              <a:t>Formotus</a:t>
            </a:r>
            <a:r>
              <a:rPr lang="en-US" sz="3200" dirty="0" smtClean="0"/>
              <a:t> </a:t>
            </a:r>
            <a:br>
              <a:rPr lang="en-US" sz="3200" dirty="0" smtClean="0"/>
            </a:br>
            <a:r>
              <a:rPr lang="en-US" sz="3200" dirty="0" smtClean="0"/>
              <a:t>client apps </a:t>
            </a:r>
          </a:p>
          <a:p>
            <a:pPr lvl="1">
              <a:spcBef>
                <a:spcPts val="900"/>
              </a:spcBef>
            </a:pPr>
            <a:r>
              <a:rPr lang="en-US" sz="1600" dirty="0" smtClean="0"/>
              <a:t>Business logic, data validation, conditional formatting, multiple views</a:t>
            </a:r>
          </a:p>
          <a:p>
            <a:pPr lvl="1">
              <a:spcBef>
                <a:spcPts val="900"/>
              </a:spcBef>
            </a:pPr>
            <a:r>
              <a:rPr lang="en-US" sz="1600" dirty="0" smtClean="0"/>
              <a:t>Data connections to SharePoint, Web Services, email (XML, HTML, PDF)</a:t>
            </a:r>
          </a:p>
          <a:p>
            <a:pPr lvl="1">
              <a:spcBef>
                <a:spcPts val="900"/>
              </a:spcBef>
            </a:pPr>
            <a:r>
              <a:rPr lang="en-US" sz="1600" dirty="0" smtClean="0"/>
              <a:t>Rich custom controls (GPS, camera, touch screen ink)</a:t>
            </a:r>
          </a:p>
          <a:p>
            <a:pPr lvl="1">
              <a:spcBef>
                <a:spcPts val="900"/>
              </a:spcBef>
            </a:pPr>
            <a:r>
              <a:rPr lang="en-US" sz="1600" dirty="0" smtClean="0"/>
              <a:t>Integrated </a:t>
            </a:r>
            <a:r>
              <a:rPr lang="en-US" sz="1600" dirty="0" err="1" smtClean="0"/>
              <a:t>Formotus</a:t>
            </a:r>
            <a:r>
              <a:rPr lang="en-US" sz="1600" dirty="0" smtClean="0"/>
              <a:t> workflows for dispatch and job assignments</a:t>
            </a:r>
          </a:p>
          <a:p>
            <a:pPr>
              <a:spcBef>
                <a:spcPts val="900"/>
              </a:spcBef>
            </a:pPr>
            <a:r>
              <a:rPr lang="en-US" sz="3200" dirty="0" smtClean="0"/>
              <a:t>Optimized for offline form filling on all tablet devices (Windows 8, </a:t>
            </a:r>
            <a:r>
              <a:rPr lang="en-US" sz="3200" dirty="0" err="1" smtClean="0"/>
              <a:t>iOS</a:t>
            </a:r>
            <a:r>
              <a:rPr lang="en-US" sz="3200" dirty="0" smtClean="0"/>
              <a:t>, Android)</a:t>
            </a:r>
          </a:p>
          <a:p>
            <a:pPr>
              <a:spcBef>
                <a:spcPts val="900"/>
              </a:spcBef>
            </a:pPr>
            <a:r>
              <a:rPr lang="en-US" sz="3200" dirty="0" smtClean="0"/>
              <a:t>Design forms using InfoPath Designer and </a:t>
            </a:r>
            <a:r>
              <a:rPr lang="en-US" sz="3200" dirty="0" err="1" smtClean="0"/>
              <a:t>Formotus</a:t>
            </a:r>
            <a:r>
              <a:rPr lang="en-US" sz="3200" dirty="0" smtClean="0"/>
              <a:t> cloud console</a:t>
            </a:r>
          </a:p>
          <a:p>
            <a:pPr lvl="1">
              <a:spcBef>
                <a:spcPts val="900"/>
              </a:spcBef>
            </a:pPr>
            <a:r>
              <a:rPr lang="en-US" sz="1600" dirty="0" err="1" smtClean="0"/>
              <a:t>Formotus</a:t>
            </a:r>
            <a:r>
              <a:rPr lang="en-US" sz="1600" dirty="0" smtClean="0"/>
              <a:t> will always support InfoPath Designer forms</a:t>
            </a:r>
          </a:p>
          <a:p>
            <a:pPr lvl="1">
              <a:spcBef>
                <a:spcPts val="900"/>
              </a:spcBef>
            </a:pPr>
            <a:r>
              <a:rPr lang="en-US" sz="1600" dirty="0" smtClean="0"/>
              <a:t>Gradually moving more design features to the cloud console</a:t>
            </a:r>
          </a:p>
          <a:p>
            <a:pPr lvl="1">
              <a:spcBef>
                <a:spcPts val="900"/>
              </a:spcBef>
            </a:pPr>
            <a:r>
              <a:rPr lang="en-US" sz="1600" dirty="0" smtClean="0"/>
              <a:t>Eventually InfoPath Designer will not be needed </a:t>
            </a:r>
          </a:p>
        </p:txBody>
      </p:sp>
      <p:grpSp>
        <p:nvGrpSpPr>
          <p:cNvPr id="10" name="Group 9"/>
          <p:cNvGrpSpPr/>
          <p:nvPr/>
        </p:nvGrpSpPr>
        <p:grpSpPr>
          <a:xfrm>
            <a:off x="8496732" y="1223101"/>
            <a:ext cx="3670835" cy="5467394"/>
            <a:chOff x="8496732" y="1223101"/>
            <a:chExt cx="3670835" cy="5467394"/>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6732" y="1223101"/>
              <a:ext cx="3670834" cy="275312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96733" y="3986479"/>
              <a:ext cx="3670834" cy="2704016"/>
            </a:xfrm>
            <a:prstGeom prst="rect">
              <a:avLst/>
            </a:prstGeom>
          </p:spPr>
        </p:pic>
      </p:gr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363" y="270962"/>
            <a:ext cx="2916475" cy="926410"/>
          </a:xfrm>
          <a:prstGeom prst="rect">
            <a:avLst/>
          </a:prstGeom>
        </p:spPr>
      </p:pic>
      <p:sp>
        <p:nvSpPr>
          <p:cNvPr id="2" name="TextBox 1"/>
          <p:cNvSpPr txBox="1"/>
          <p:nvPr/>
        </p:nvSpPr>
        <p:spPr>
          <a:xfrm>
            <a:off x="6916322" y="6114081"/>
            <a:ext cx="1578766" cy="517065"/>
          </a:xfrm>
          <a:prstGeom prst="rect">
            <a:avLst/>
          </a:prstGeom>
          <a:noFill/>
        </p:spPr>
        <p:txBody>
          <a:bodyPr wrap="none" lIns="182880" tIns="146304" rIns="182880" bIns="146304" rtlCol="0">
            <a:spAutoFit/>
          </a:bodyPr>
          <a:lstStyle/>
          <a:p>
            <a:pPr>
              <a:lnSpc>
                <a:spcPct val="90000"/>
              </a:lnSpc>
              <a:spcBef>
                <a:spcPts val="1200"/>
              </a:spcBef>
              <a:spcAft>
                <a:spcPts val="600"/>
              </a:spcAft>
            </a:pPr>
            <a:r>
              <a:rPr lang="en-US" sz="1600" dirty="0" smtClean="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rPr>
              <a:t>BOOTH #639</a:t>
            </a:r>
            <a:endParaRPr lang="en-US" sz="1600" dirty="0">
              <a:gradFill>
                <a:gsLst>
                  <a:gs pos="10619">
                    <a:schemeClr val="tx2"/>
                  </a:gs>
                  <a:gs pos="30000">
                    <a:schemeClr val="tx2"/>
                  </a:gs>
                </a:gsLst>
                <a:lin ang="5400000" scaled="0"/>
              </a:gra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426459369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Qdabra</a:t>
            </a:r>
            <a:r>
              <a:rPr lang="en-US" dirty="0" smtClean="0"/>
              <a:t> software</a:t>
            </a:r>
            <a:endParaRPr lang="en-US" dirty="0"/>
          </a:p>
        </p:txBody>
      </p:sp>
      <p:pic>
        <p:nvPicPr>
          <p:cNvPr id="9" name="Content Placeholder 8"/>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827314" y="1744663"/>
            <a:ext cx="2593975" cy="1027112"/>
          </a:xfrm>
        </p:spPr>
      </p:pic>
      <p:pic>
        <p:nvPicPr>
          <p:cNvPr id="10" name="Content Placeholder 9"/>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827314" y="3506788"/>
            <a:ext cx="2743200" cy="1028700"/>
          </a:xfrm>
        </p:spPr>
      </p:pic>
      <p:sp>
        <p:nvSpPr>
          <p:cNvPr id="12" name="Text Placeholder 6"/>
          <p:cNvSpPr txBox="1">
            <a:spLocks/>
          </p:cNvSpPr>
          <p:nvPr/>
        </p:nvSpPr>
        <p:spPr>
          <a:xfrm>
            <a:off x="3932238" y="3521697"/>
            <a:ext cx="6437610" cy="1206898"/>
          </a:xfrm>
          <a:prstGeom prst="rect">
            <a:avLst/>
          </a:prstGeom>
        </p:spPr>
        <p:txBody>
          <a:bodyPr vert="horz" lIns="93260" tIns="46630" rIns="93260" bIns="4663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fontAlgn="t"/>
            <a:r>
              <a:rPr lang="en-US" sz="1800" dirty="0" err="1">
                <a:gradFill>
                  <a:gsLst>
                    <a:gs pos="74336">
                      <a:schemeClr val="tx1"/>
                    </a:gs>
                    <a:gs pos="48000">
                      <a:schemeClr val="tx1"/>
                    </a:gs>
                  </a:gsLst>
                  <a:lin ang="5400000" scaled="0"/>
                </a:gradFill>
                <a:latin typeface="Segoe UI Semibold" panose="020B0702040204020203" pitchFamily="34" charset="0"/>
              </a:rPr>
              <a:t>Qdabra</a:t>
            </a:r>
            <a:r>
              <a:rPr lang="en-US" sz="1800" dirty="0">
                <a:gradFill>
                  <a:gsLst>
                    <a:gs pos="74336">
                      <a:schemeClr val="tx1"/>
                    </a:gs>
                    <a:gs pos="48000">
                      <a:schemeClr val="tx1"/>
                    </a:gs>
                  </a:gsLst>
                  <a:lin ang="5400000" scaled="0"/>
                </a:gradFill>
                <a:latin typeface="Segoe UI Semibold" panose="020B0702040204020203" pitchFamily="34" charset="0"/>
              </a:rPr>
              <a:t> builds form solutions that are low cost and easy </a:t>
            </a:r>
            <a:r>
              <a:rPr lang="en-US" sz="1800" dirty="0" smtClean="0">
                <a:gradFill>
                  <a:gsLst>
                    <a:gs pos="74336">
                      <a:schemeClr val="tx1"/>
                    </a:gs>
                    <a:gs pos="48000">
                      <a:schemeClr val="tx1"/>
                    </a:gs>
                  </a:gsLst>
                  <a:lin ang="5400000" scaled="0"/>
                </a:gradFill>
                <a:latin typeface="Segoe UI Semibold" panose="020B0702040204020203" pitchFamily="34" charset="0"/>
              </a:rPr>
              <a:t/>
            </a:r>
            <a:br>
              <a:rPr lang="en-US" sz="1800" dirty="0" smtClean="0">
                <a:gradFill>
                  <a:gsLst>
                    <a:gs pos="74336">
                      <a:schemeClr val="tx1"/>
                    </a:gs>
                    <a:gs pos="48000">
                      <a:schemeClr val="tx1"/>
                    </a:gs>
                  </a:gsLst>
                  <a:lin ang="5400000" scaled="0"/>
                </a:gradFill>
                <a:latin typeface="Segoe UI Semibold" panose="020B0702040204020203" pitchFamily="34" charset="0"/>
              </a:rPr>
            </a:br>
            <a:r>
              <a:rPr lang="en-US" sz="1800" dirty="0" smtClean="0">
                <a:gradFill>
                  <a:gsLst>
                    <a:gs pos="74336">
                      <a:schemeClr val="tx1"/>
                    </a:gs>
                    <a:gs pos="48000">
                      <a:schemeClr val="tx1"/>
                    </a:gs>
                  </a:gsLst>
                  <a:lin ang="5400000" scaled="0"/>
                </a:gradFill>
                <a:latin typeface="Segoe UI Semibold" panose="020B0702040204020203" pitchFamily="34" charset="0"/>
              </a:rPr>
              <a:t>to </a:t>
            </a:r>
            <a:r>
              <a:rPr lang="en-US" sz="1800" dirty="0">
                <a:gradFill>
                  <a:gsLst>
                    <a:gs pos="74336">
                      <a:schemeClr val="tx1"/>
                    </a:gs>
                    <a:gs pos="48000">
                      <a:schemeClr val="tx1"/>
                    </a:gs>
                  </a:gsLst>
                  <a:lin ang="5400000" scaled="0"/>
                </a:gradFill>
                <a:latin typeface="Segoe UI Semibold" panose="020B0702040204020203" pitchFamily="34" charset="0"/>
              </a:rPr>
              <a:t>maintain</a:t>
            </a:r>
          </a:p>
          <a:p>
            <a:pPr fontAlgn="t"/>
            <a:r>
              <a:rPr lang="en-US" sz="1600" b="0" dirty="0">
                <a:gradFill>
                  <a:gsLst>
                    <a:gs pos="74336">
                      <a:schemeClr val="tx1"/>
                    </a:gs>
                    <a:gs pos="48000">
                      <a:schemeClr val="tx1"/>
                    </a:gs>
                  </a:gsLst>
                  <a:lin ang="5400000" scaled="0"/>
                </a:gradFill>
                <a:latin typeface="Segoe UI Semibold" panose="020B0702040204020203" pitchFamily="34" charset="0"/>
              </a:rPr>
              <a:t>Ensure a successful </a:t>
            </a:r>
            <a:r>
              <a:rPr lang="en-US" sz="1600" b="0" dirty="0" smtClean="0">
                <a:gradFill>
                  <a:gsLst>
                    <a:gs pos="74336">
                      <a:schemeClr val="tx1"/>
                    </a:gs>
                    <a:gs pos="48000">
                      <a:schemeClr val="tx1"/>
                    </a:gs>
                  </a:gsLst>
                  <a:lin ang="5400000" scaled="0"/>
                </a:gradFill>
                <a:latin typeface="Segoe UI Semibold" panose="020B0702040204020203" pitchFamily="34" charset="0"/>
              </a:rPr>
              <a:t>launch—</a:t>
            </a:r>
            <a:r>
              <a:rPr lang="en-US" sz="1600" b="0" dirty="0" err="1" smtClean="0">
                <a:gradFill>
                  <a:gsLst>
                    <a:gs pos="74336">
                      <a:schemeClr val="tx1"/>
                    </a:gs>
                    <a:gs pos="48000">
                      <a:schemeClr val="tx1"/>
                    </a:gs>
                  </a:gsLst>
                  <a:lin ang="5400000" scaled="0"/>
                </a:gradFill>
                <a:latin typeface="Segoe UI Semibold" panose="020B0702040204020203" pitchFamily="34" charset="0"/>
              </a:rPr>
              <a:t>Qdabra</a:t>
            </a:r>
            <a:r>
              <a:rPr lang="en-US" sz="1600" b="0" dirty="0" smtClean="0">
                <a:gradFill>
                  <a:gsLst>
                    <a:gs pos="74336">
                      <a:schemeClr val="tx1"/>
                    </a:gs>
                    <a:gs pos="48000">
                      <a:schemeClr val="tx1"/>
                    </a:gs>
                  </a:gsLst>
                  <a:lin ang="5400000" scaled="0"/>
                </a:gradFill>
                <a:latin typeface="Segoe UI Semibold" panose="020B0702040204020203" pitchFamily="34" charset="0"/>
              </a:rPr>
              <a:t> </a:t>
            </a:r>
            <a:r>
              <a:rPr lang="en-US" sz="1600" b="0" dirty="0">
                <a:gradFill>
                  <a:gsLst>
                    <a:gs pos="74336">
                      <a:schemeClr val="tx1"/>
                    </a:gs>
                    <a:gs pos="48000">
                      <a:schemeClr val="tx1"/>
                    </a:gs>
                  </a:gsLst>
                  <a:lin ang="5400000" scaled="0"/>
                </a:gradFill>
                <a:latin typeface="Segoe UI Semibold" panose="020B0702040204020203" pitchFamily="34" charset="0"/>
              </a:rPr>
              <a:t>offers best practices guidance, over ten years of successful e-form project experience, </a:t>
            </a:r>
            <a:r>
              <a:rPr lang="en-US" sz="1600" b="0" dirty="0" smtClean="0">
                <a:gradFill>
                  <a:gsLst>
                    <a:gs pos="74336">
                      <a:schemeClr val="tx1"/>
                    </a:gs>
                    <a:gs pos="48000">
                      <a:schemeClr val="tx1"/>
                    </a:gs>
                  </a:gsLst>
                  <a:lin ang="5400000" scaled="0"/>
                </a:gradFill>
                <a:latin typeface="Segoe UI Semibold" panose="020B0702040204020203" pitchFamily="34" charset="0"/>
              </a:rPr>
              <a:t/>
            </a:r>
            <a:br>
              <a:rPr lang="en-US" sz="1600" b="0" dirty="0" smtClean="0">
                <a:gradFill>
                  <a:gsLst>
                    <a:gs pos="74336">
                      <a:schemeClr val="tx1"/>
                    </a:gs>
                    <a:gs pos="48000">
                      <a:schemeClr val="tx1"/>
                    </a:gs>
                  </a:gsLst>
                  <a:lin ang="5400000" scaled="0"/>
                </a:gradFill>
                <a:latin typeface="Segoe UI Semibold" panose="020B0702040204020203" pitchFamily="34" charset="0"/>
              </a:rPr>
            </a:br>
            <a:r>
              <a:rPr lang="en-US" sz="1600" b="0" dirty="0" smtClean="0">
                <a:gradFill>
                  <a:gsLst>
                    <a:gs pos="74336">
                      <a:schemeClr val="tx1"/>
                    </a:gs>
                    <a:gs pos="48000">
                      <a:schemeClr val="tx1"/>
                    </a:gs>
                  </a:gsLst>
                  <a:lin ang="5400000" scaled="0"/>
                </a:gradFill>
                <a:latin typeface="Segoe UI Semibold" panose="020B0702040204020203" pitchFamily="34" charset="0"/>
              </a:rPr>
              <a:t>and </a:t>
            </a:r>
            <a:r>
              <a:rPr lang="en-US" sz="1600" b="0" dirty="0">
                <a:gradFill>
                  <a:gsLst>
                    <a:gs pos="74336">
                      <a:schemeClr val="tx1"/>
                    </a:gs>
                    <a:gs pos="48000">
                      <a:schemeClr val="tx1"/>
                    </a:gs>
                  </a:gsLst>
                  <a:lin ang="5400000" scaled="0"/>
                </a:gradFill>
                <a:latin typeface="Segoe UI Semibold" panose="020B0702040204020203" pitchFamily="34" charset="0"/>
              </a:rPr>
              <a:t>an extensive toolbox of </a:t>
            </a:r>
            <a:r>
              <a:rPr lang="en-US" sz="1600" b="0" dirty="0" smtClean="0">
                <a:gradFill>
                  <a:gsLst>
                    <a:gs pos="74336">
                      <a:schemeClr val="tx1"/>
                    </a:gs>
                    <a:gs pos="48000">
                      <a:schemeClr val="tx1"/>
                    </a:gs>
                  </a:gsLst>
                  <a:lin ang="5400000" scaled="0"/>
                </a:gradFill>
                <a:latin typeface="Segoe UI Semibold" panose="020B0702040204020203" pitchFamily="34" charset="0"/>
              </a:rPr>
              <a:t>accelerators</a:t>
            </a:r>
            <a:endParaRPr lang="en-US" sz="1600" b="0" dirty="0">
              <a:gradFill>
                <a:gsLst>
                  <a:gs pos="74336">
                    <a:schemeClr val="tx1"/>
                  </a:gs>
                  <a:gs pos="48000">
                    <a:schemeClr val="tx1"/>
                  </a:gs>
                </a:gsLst>
                <a:lin ang="5400000" scaled="0"/>
              </a:gradFill>
              <a:latin typeface="Segoe UI Semibold" panose="020B0702040204020203" pitchFamily="34" charset="0"/>
            </a:endParaRP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314" y="5215876"/>
            <a:ext cx="3361064" cy="980310"/>
          </a:xfrm>
          <a:prstGeom prst="rect">
            <a:avLst/>
          </a:prstGeom>
        </p:spPr>
      </p:pic>
      <p:sp>
        <p:nvSpPr>
          <p:cNvPr id="13" name="Text Placeholder 6"/>
          <p:cNvSpPr txBox="1">
            <a:spLocks/>
          </p:cNvSpPr>
          <p:nvPr/>
        </p:nvSpPr>
        <p:spPr>
          <a:xfrm>
            <a:off x="3896343" y="5225150"/>
            <a:ext cx="6668813" cy="980310"/>
          </a:xfrm>
          <a:prstGeom prst="rect">
            <a:avLst/>
          </a:prstGeom>
        </p:spPr>
        <p:txBody>
          <a:bodyPr vert="horz" lIns="93260" tIns="46630" rIns="93260" bIns="4663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fontAlgn="t"/>
            <a:r>
              <a:rPr lang="en-US" sz="1800" dirty="0" err="1">
                <a:gradFill>
                  <a:gsLst>
                    <a:gs pos="74336">
                      <a:schemeClr val="tx1"/>
                    </a:gs>
                    <a:gs pos="48000">
                      <a:schemeClr val="tx1"/>
                    </a:gs>
                  </a:gsLst>
                  <a:lin ang="5400000" scaled="0"/>
                </a:gradFill>
                <a:latin typeface="Segoe UI Semibold" panose="020B0702040204020203" pitchFamily="34" charset="0"/>
              </a:rPr>
              <a:t>InfoPathDev</a:t>
            </a:r>
            <a:r>
              <a:rPr lang="en-US" sz="1800" dirty="0">
                <a:gradFill>
                  <a:gsLst>
                    <a:gs pos="74336">
                      <a:schemeClr val="tx1"/>
                    </a:gs>
                    <a:gs pos="48000">
                      <a:schemeClr val="tx1"/>
                    </a:gs>
                  </a:gsLst>
                  <a:lin ang="5400000" scaled="0"/>
                </a:gradFill>
                <a:latin typeface="Segoe UI Semibold" panose="020B0702040204020203" pitchFamily="34" charset="0"/>
              </a:rPr>
              <a:t> is the #1 most visited site for InfoPath</a:t>
            </a:r>
          </a:p>
          <a:p>
            <a:pPr fontAlgn="t"/>
            <a:r>
              <a:rPr lang="en-US" sz="1600" b="0" dirty="0">
                <a:gradFill>
                  <a:gsLst>
                    <a:gs pos="74336">
                      <a:schemeClr val="tx1"/>
                    </a:gs>
                    <a:gs pos="48000">
                      <a:schemeClr val="tx1"/>
                    </a:gs>
                  </a:gsLst>
                  <a:lin ang="5400000" scaled="0"/>
                </a:gradFill>
                <a:latin typeface="Segoe UI Semibold" panose="020B0702040204020203" pitchFamily="34" charset="0"/>
              </a:rPr>
              <a:t>Get answers and free support from an active </a:t>
            </a:r>
            <a:r>
              <a:rPr lang="en-US" sz="1600" b="0" dirty="0" smtClean="0">
                <a:gradFill>
                  <a:gsLst>
                    <a:gs pos="74336">
                      <a:schemeClr val="tx1"/>
                    </a:gs>
                    <a:gs pos="48000">
                      <a:schemeClr val="tx1"/>
                    </a:gs>
                  </a:gsLst>
                  <a:lin ang="5400000" scaled="0"/>
                </a:gradFill>
                <a:latin typeface="Segoe UI Semibold" panose="020B0702040204020203" pitchFamily="34" charset="0"/>
              </a:rPr>
              <a:t>community—InfoPath </a:t>
            </a:r>
            <a:r>
              <a:rPr lang="en-US" sz="1600" b="0" dirty="0">
                <a:gradFill>
                  <a:gsLst>
                    <a:gs pos="74336">
                      <a:schemeClr val="tx1"/>
                    </a:gs>
                    <a:gs pos="48000">
                      <a:schemeClr val="tx1"/>
                    </a:gs>
                  </a:gsLst>
                  <a:lin ang="5400000" scaled="0"/>
                </a:gradFill>
                <a:latin typeface="Segoe UI Semibold" panose="020B0702040204020203" pitchFamily="34" charset="0"/>
              </a:rPr>
              <a:t>MVPs monitor and respond to your </a:t>
            </a:r>
            <a:r>
              <a:rPr lang="en-US" sz="1600" b="0" dirty="0" smtClean="0">
                <a:gradFill>
                  <a:gsLst>
                    <a:gs pos="74336">
                      <a:schemeClr val="tx1"/>
                    </a:gs>
                    <a:gs pos="48000">
                      <a:schemeClr val="tx1"/>
                    </a:gs>
                  </a:gsLst>
                  <a:lin ang="5400000" scaled="0"/>
                </a:gradFill>
                <a:latin typeface="Segoe UI Semibold" panose="020B0702040204020203" pitchFamily="34" charset="0"/>
              </a:rPr>
              <a:t>posts</a:t>
            </a:r>
            <a:endParaRPr lang="en-US" sz="1600" b="0" dirty="0">
              <a:gradFill>
                <a:gsLst>
                  <a:gs pos="74336">
                    <a:schemeClr val="tx1"/>
                  </a:gs>
                  <a:gs pos="48000">
                    <a:schemeClr val="tx1"/>
                  </a:gs>
                </a:gsLst>
                <a:lin ang="5400000" scaled="0"/>
              </a:gradFill>
              <a:latin typeface="Segoe UI Semibold" panose="020B0702040204020203" pitchFamily="34" charset="0"/>
            </a:endParaRPr>
          </a:p>
        </p:txBody>
      </p:sp>
      <p:sp>
        <p:nvSpPr>
          <p:cNvPr id="18" name="Text Placeholder 6"/>
          <p:cNvSpPr txBox="1">
            <a:spLocks/>
          </p:cNvSpPr>
          <p:nvPr/>
        </p:nvSpPr>
        <p:spPr>
          <a:xfrm>
            <a:off x="3903671" y="1703179"/>
            <a:ext cx="6621609" cy="1214614"/>
          </a:xfrm>
          <a:prstGeom prst="rect">
            <a:avLst/>
          </a:prstGeom>
        </p:spPr>
        <p:txBody>
          <a:bodyPr vert="horz" lIns="93260" tIns="46630" rIns="93260" bIns="4663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fontAlgn="t"/>
            <a:r>
              <a:rPr lang="en-US" sz="1800" dirty="0" err="1">
                <a:gradFill>
                  <a:gsLst>
                    <a:gs pos="74336">
                      <a:schemeClr val="tx1"/>
                    </a:gs>
                    <a:gs pos="48000">
                      <a:schemeClr val="tx1"/>
                    </a:gs>
                  </a:gsLst>
                  <a:lin ang="5400000" scaled="0"/>
                </a:gradFill>
                <a:latin typeface="Segoe UI Semibold" panose="020B0702040204020203" pitchFamily="34" charset="0"/>
              </a:rPr>
              <a:t>FormsQuo</a:t>
            </a:r>
            <a:r>
              <a:rPr lang="en-US" sz="1800" dirty="0">
                <a:gradFill>
                  <a:gsLst>
                    <a:gs pos="74336">
                      <a:schemeClr val="tx1"/>
                    </a:gs>
                    <a:gs pos="48000">
                      <a:schemeClr val="tx1"/>
                    </a:gs>
                  </a:gsLst>
                  <a:lin ang="5400000" scaled="0"/>
                </a:gradFill>
                <a:latin typeface="Segoe UI Semibold" panose="020B0702040204020203" pitchFamily="34" charset="0"/>
              </a:rPr>
              <a:t> provides a matrix of migration plans and options for your existing InfoPath </a:t>
            </a:r>
            <a:r>
              <a:rPr lang="en-US" sz="1800" dirty="0" smtClean="0">
                <a:gradFill>
                  <a:gsLst>
                    <a:gs pos="74336">
                      <a:schemeClr val="tx1"/>
                    </a:gs>
                    <a:gs pos="48000">
                      <a:schemeClr val="tx1"/>
                    </a:gs>
                  </a:gsLst>
                  <a:lin ang="5400000" scaled="0"/>
                </a:gradFill>
                <a:latin typeface="Segoe UI Semibold" panose="020B0702040204020203" pitchFamily="34" charset="0"/>
              </a:rPr>
              <a:t>solutions</a:t>
            </a:r>
            <a:endParaRPr lang="en-US" sz="1800" dirty="0">
              <a:gradFill>
                <a:gsLst>
                  <a:gs pos="74336">
                    <a:schemeClr val="tx1"/>
                  </a:gs>
                  <a:gs pos="48000">
                    <a:schemeClr val="tx1"/>
                  </a:gs>
                </a:gsLst>
                <a:lin ang="5400000" scaled="0"/>
              </a:gradFill>
              <a:latin typeface="Segoe UI Semibold" panose="020B0702040204020203" pitchFamily="34" charset="0"/>
            </a:endParaRPr>
          </a:p>
          <a:p>
            <a:pPr fontAlgn="t"/>
            <a:r>
              <a:rPr lang="en-US" sz="1600" dirty="0">
                <a:gradFill>
                  <a:gsLst>
                    <a:gs pos="74336">
                      <a:schemeClr val="tx1"/>
                    </a:gs>
                    <a:gs pos="48000">
                      <a:schemeClr val="tx1"/>
                    </a:gs>
                  </a:gsLst>
                  <a:lin ang="5400000" scaled="0"/>
                </a:gradFill>
                <a:latin typeface="Segoe UI Semibold" panose="020B0702040204020203" pitchFamily="34" charset="0"/>
              </a:rPr>
              <a:t>Start planning for your forms future: assess your current investment, review a matrix of migration </a:t>
            </a:r>
            <a:r>
              <a:rPr lang="en-US" sz="1600" dirty="0" smtClean="0">
                <a:gradFill>
                  <a:gsLst>
                    <a:gs pos="74336">
                      <a:schemeClr val="tx1"/>
                    </a:gs>
                    <a:gs pos="48000">
                      <a:schemeClr val="tx1"/>
                    </a:gs>
                  </a:gsLst>
                  <a:lin ang="5400000" scaled="0"/>
                </a:gradFill>
                <a:latin typeface="Segoe UI Semibold" panose="020B0702040204020203" pitchFamily="34" charset="0"/>
              </a:rPr>
              <a:t>paths—we </a:t>
            </a:r>
            <a:r>
              <a:rPr lang="en-US" sz="1600" dirty="0">
                <a:gradFill>
                  <a:gsLst>
                    <a:gs pos="74336">
                      <a:schemeClr val="tx1"/>
                    </a:gs>
                    <a:gs pos="48000">
                      <a:schemeClr val="tx1"/>
                    </a:gs>
                  </a:gsLst>
                  <a:lin ang="5400000" scaled="0"/>
                </a:gradFill>
                <a:latin typeface="Segoe UI Semibold" panose="020B0702040204020203" pitchFamily="34" charset="0"/>
              </a:rPr>
              <a:t>offer impartial advice </a:t>
            </a:r>
            <a:r>
              <a:rPr lang="en-US" sz="1600" dirty="0" smtClean="0">
                <a:gradFill>
                  <a:gsLst>
                    <a:gs pos="74336">
                      <a:schemeClr val="tx1"/>
                    </a:gs>
                    <a:gs pos="48000">
                      <a:schemeClr val="tx1"/>
                    </a:gs>
                  </a:gsLst>
                  <a:lin ang="5400000" scaled="0"/>
                </a:gradFill>
                <a:latin typeface="Segoe UI Semibold" panose="020B0702040204020203" pitchFamily="34" charset="0"/>
              </a:rPr>
              <a:t/>
            </a:r>
            <a:br>
              <a:rPr lang="en-US" sz="1600" dirty="0" smtClean="0">
                <a:gradFill>
                  <a:gsLst>
                    <a:gs pos="74336">
                      <a:schemeClr val="tx1"/>
                    </a:gs>
                    <a:gs pos="48000">
                      <a:schemeClr val="tx1"/>
                    </a:gs>
                  </a:gsLst>
                  <a:lin ang="5400000" scaled="0"/>
                </a:gradFill>
                <a:latin typeface="Segoe UI Semibold" panose="020B0702040204020203" pitchFamily="34" charset="0"/>
              </a:rPr>
            </a:br>
            <a:r>
              <a:rPr lang="en-US" sz="1600" dirty="0" smtClean="0">
                <a:gradFill>
                  <a:gsLst>
                    <a:gs pos="74336">
                      <a:schemeClr val="tx1"/>
                    </a:gs>
                    <a:gs pos="48000">
                      <a:schemeClr val="tx1"/>
                    </a:gs>
                  </a:gsLst>
                  <a:lin ang="5400000" scaled="0"/>
                </a:gradFill>
                <a:latin typeface="Segoe UI Semibold" panose="020B0702040204020203" pitchFamily="34" charset="0"/>
              </a:rPr>
              <a:t>for </a:t>
            </a:r>
            <a:r>
              <a:rPr lang="en-US" sz="1600" dirty="0">
                <a:gradFill>
                  <a:gsLst>
                    <a:gs pos="74336">
                      <a:schemeClr val="tx1"/>
                    </a:gs>
                    <a:gs pos="48000">
                      <a:schemeClr val="tx1"/>
                    </a:gs>
                  </a:gsLst>
                  <a:lin ang="5400000" scaled="0"/>
                </a:gradFill>
                <a:latin typeface="Segoe UI Semibold" panose="020B0702040204020203" pitchFamily="34" charset="0"/>
              </a:rPr>
              <a:t>your forms </a:t>
            </a:r>
            <a:r>
              <a:rPr lang="en-US" sz="1600" dirty="0" smtClean="0">
                <a:gradFill>
                  <a:gsLst>
                    <a:gs pos="74336">
                      <a:schemeClr val="tx1"/>
                    </a:gs>
                    <a:gs pos="48000">
                      <a:schemeClr val="tx1"/>
                    </a:gs>
                  </a:gsLst>
                  <a:lin ang="5400000" scaled="0"/>
                </a:gradFill>
                <a:latin typeface="Segoe UI Semibold" panose="020B0702040204020203" pitchFamily="34" charset="0"/>
              </a:rPr>
              <a:t>future</a:t>
            </a:r>
            <a:endParaRPr lang="en-US" sz="1600" dirty="0">
              <a:gradFill>
                <a:gsLst>
                  <a:gs pos="74336">
                    <a:schemeClr val="tx1"/>
                  </a:gs>
                  <a:gs pos="48000">
                    <a:schemeClr val="tx1"/>
                  </a:gs>
                </a:gsLst>
                <a:lin ang="5400000" scaled="0"/>
              </a:gradFill>
              <a:latin typeface="Segoe UI Semibold" panose="020B0702040204020203" pitchFamily="34" charset="0"/>
            </a:endParaRPr>
          </a:p>
        </p:txBody>
      </p:sp>
    </p:spTree>
    <p:extLst>
      <p:ext uri="{BB962C8B-B14F-4D97-AF65-F5344CB8AC3E}">
        <p14:creationId xmlns:p14="http://schemas.microsoft.com/office/powerpoint/2010/main" val="169615137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Q&amp;A</a:t>
            </a:r>
            <a:br>
              <a:rPr lang="en-US" dirty="0" smtClean="0"/>
            </a:br>
            <a:r>
              <a:rPr lang="en-US" sz="5400" dirty="0">
                <a:hlinkClick r:id="rId3"/>
              </a:rPr>
              <a:t>http://</a:t>
            </a:r>
            <a:r>
              <a:rPr lang="en-US" sz="5400" dirty="0" smtClean="0">
                <a:hlinkClick r:id="rId3"/>
              </a:rPr>
              <a:t>officeforms.uservoice.com</a:t>
            </a:r>
            <a:endParaRPr lang="en-US" sz="5400" dirty="0"/>
          </a:p>
        </p:txBody>
      </p:sp>
    </p:spTree>
    <p:extLst>
      <p:ext uri="{BB962C8B-B14F-4D97-AF65-F5344CB8AC3E}">
        <p14:creationId xmlns:p14="http://schemas.microsoft.com/office/powerpoint/2010/main" val="371220095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48233" y="553408"/>
            <a:ext cx="2115629" cy="2115629"/>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818"/>
                <a:endParaRPr lang="en-US" sz="1770"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2321" y="2669038"/>
            <a:ext cx="4231818" cy="3221150"/>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4934" y="3109936"/>
            <a:ext cx="4159205" cy="1513451"/>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6070" y="2746004"/>
            <a:ext cx="3636220" cy="1008812"/>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6069" y="1909992"/>
            <a:ext cx="4118929" cy="1779854"/>
          </a:xfrm>
          <a:prstGeom prst="rect">
            <a:avLst/>
          </a:prstGeom>
        </p:spPr>
      </p:pic>
      <p:sp>
        <p:nvSpPr>
          <p:cNvPr id="23" name="TextBox 22"/>
          <p:cNvSpPr txBox="1"/>
          <p:nvPr/>
        </p:nvSpPr>
        <p:spPr>
          <a:xfrm>
            <a:off x="4846832" y="1257064"/>
            <a:ext cx="7299504" cy="5059199"/>
          </a:xfrm>
          <a:prstGeom prst="rect">
            <a:avLst/>
          </a:prstGeom>
          <a:noFill/>
        </p:spPr>
        <p:txBody>
          <a:bodyPr wrap="square" lIns="182854" tIns="146283" rIns="182854" bIns="182854" rtlCol="0" anchor="t">
            <a:noAutofit/>
          </a:bodyPr>
          <a:lstStyle/>
          <a:p>
            <a:pPr defTabSz="577881"/>
            <a:r>
              <a:rPr lang="en-US" sz="3999" dirty="0">
                <a:solidFill>
                  <a:srgbClr val="99CA53"/>
                </a:solidFill>
                <a:latin typeface="Segoe UI Light" panose="020B0502040204020203" pitchFamily="34" charset="0"/>
                <a:cs typeface="Segoe UI Light" panose="020B0502040204020203" pitchFamily="34" charset="0"/>
              </a:rPr>
              <a:t>Explore</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new Preview APIs</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In-depth </a:t>
            </a:r>
            <a:r>
              <a:rPr lang="en-US" sz="2000" dirty="0">
                <a:gradFill>
                  <a:gsLst>
                    <a:gs pos="0">
                      <a:srgbClr val="FFFFFF"/>
                    </a:gs>
                    <a:gs pos="100000">
                      <a:srgbClr val="FFFFFF"/>
                    </a:gs>
                  </a:gsLst>
                  <a:lin ang="5400000" scaled="0"/>
                </a:gradFill>
                <a:cs typeface="Segoe UI" panose="020B0502040204020203" pitchFamily="34" charset="0"/>
                <a:hlinkClick r:id="rId8"/>
              </a:rPr>
              <a:t>articles</a:t>
            </a:r>
            <a:r>
              <a:rPr lang="en-US" sz="2000" dirty="0">
                <a:gradFill>
                  <a:gsLst>
                    <a:gs pos="0">
                      <a:srgbClr val="FFFFFF"/>
                    </a:gs>
                    <a:gs pos="100000">
                      <a:srgbClr val="FFFFFF"/>
                    </a:gs>
                  </a:gsLst>
                  <a:lin ang="5400000" scaled="0"/>
                </a:gradFill>
                <a:cs typeface="Segoe UI" panose="020B0502040204020203" pitchFamily="34" charset="0"/>
              </a:rPr>
              <a:t> on MSDN</a:t>
            </a:r>
          </a:p>
          <a:p>
            <a:pPr marL="466281" lvl="1" defTabSz="577881"/>
            <a:r>
              <a:rPr lang="en-US" sz="2000" dirty="0">
                <a:gradFill>
                  <a:gsLst>
                    <a:gs pos="0">
                      <a:srgbClr val="FFFFFF"/>
                    </a:gs>
                    <a:gs pos="100000">
                      <a:srgbClr val="FFFFFF"/>
                    </a:gs>
                  </a:gsLst>
                  <a:lin ang="5400000" scaled="0"/>
                </a:gradFill>
                <a:cs typeface="Segoe UI" panose="020B0502040204020203" pitchFamily="34" charset="0"/>
              </a:rPr>
              <a:t>Subject to change; not for production use</a:t>
            </a:r>
            <a:endParaRPr lang="en-US" sz="3999" dirty="0">
              <a:gradFill>
                <a:gsLst>
                  <a:gs pos="0">
                    <a:srgbClr val="FFFFFF"/>
                  </a:gs>
                  <a:gs pos="100000">
                    <a:srgbClr val="FFFFFF"/>
                  </a:gs>
                </a:gsLst>
                <a:lin ang="5400000" scaled="0"/>
              </a:gradFill>
              <a:cs typeface="Segoe UI" panose="020B0502040204020203" pitchFamily="34" charset="0"/>
            </a:endParaRPr>
          </a:p>
          <a:p>
            <a:pPr defTabSz="577881"/>
            <a:r>
              <a:rPr lang="en-US" sz="3999" dirty="0" smtClean="0">
                <a:solidFill>
                  <a:srgbClr val="99CA53"/>
                </a:solidFill>
                <a:latin typeface="Segoe UI Light" panose="020B0502040204020203" pitchFamily="34" charset="0"/>
                <a:cs typeface="Segoe UI Light" panose="020B0502040204020203" pitchFamily="34" charset="0"/>
              </a:rPr>
              <a:t>Connect</a:t>
            </a:r>
            <a:r>
              <a:rPr lang="en-US" sz="3999"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with the community</a:t>
            </a:r>
          </a:p>
          <a:p>
            <a:pPr marL="457112" defTabSz="577881"/>
            <a:r>
              <a:rPr lang="en-US" sz="2000" dirty="0">
                <a:gradFill>
                  <a:gsLst>
                    <a:gs pos="0">
                      <a:srgbClr val="FFFFFF"/>
                    </a:gs>
                    <a:gs pos="100000">
                      <a:srgbClr val="FFFFFF"/>
                    </a:gs>
                  </a:gsLst>
                  <a:lin ang="5400000" scaled="0"/>
                </a:gradFill>
                <a:cs typeface="Segoe UI" panose="020B0502040204020203" pitchFamily="34" charset="0"/>
              </a:rPr>
              <a:t>Speak your </a:t>
            </a:r>
            <a:r>
              <a:rPr lang="en-US" sz="2000" dirty="0">
                <a:gradFill>
                  <a:gsLst>
                    <a:gs pos="0">
                      <a:srgbClr val="FFFFFF"/>
                    </a:gs>
                    <a:gs pos="100000">
                      <a:srgbClr val="FFFFFF"/>
                    </a:gs>
                  </a:gsLst>
                  <a:lin ang="5400000" scaled="0"/>
                </a:gradFill>
                <a:cs typeface="Segoe UI Light" panose="020B0502040204020203" pitchFamily="34" charset="0"/>
              </a:rPr>
              <a:t>mind at </a:t>
            </a:r>
            <a:r>
              <a:rPr lang="en-US" sz="2040" dirty="0" err="1">
                <a:solidFill>
                  <a:srgbClr val="99CA53"/>
                </a:solidFill>
                <a:ea typeface="PMingLiU-ExtB" panose="02020500000000000000" pitchFamily="18" charset="-120"/>
                <a:cs typeface="Segoe UI Light" panose="020B0502040204020203" pitchFamily="34" charset="0"/>
                <a:hlinkClick r:id="rId9"/>
              </a:rPr>
              <a:t>OfficeForms.UserVoice.Com</a:t>
            </a:r>
            <a:r>
              <a:rPr lang="en-US" sz="2000" dirty="0" smtClean="0">
                <a:gradFill>
                  <a:gsLst>
                    <a:gs pos="0">
                      <a:srgbClr val="FFFFFF"/>
                    </a:gs>
                    <a:gs pos="100000">
                      <a:srgbClr val="FFFFFF"/>
                    </a:gs>
                  </a:gsLst>
                  <a:lin ang="5400000" scaled="0"/>
                </a:gradFill>
                <a:cs typeface="Segoe UI Light" panose="020B0502040204020203" pitchFamily="34" charset="0"/>
              </a:rPr>
              <a:t>, </a:t>
            </a:r>
            <a:r>
              <a:rPr lang="en-US" sz="2040" dirty="0" err="1">
                <a:solidFill>
                  <a:srgbClr val="99CA53"/>
                </a:solidFill>
                <a:ea typeface="PMingLiU-ExtB" panose="02020500000000000000" pitchFamily="18" charset="-120"/>
                <a:cs typeface="Segoe UI Light" panose="020B0502040204020203" pitchFamily="34" charset="0"/>
                <a:hlinkClick r:id="rId10"/>
              </a:rPr>
              <a:t>MSAccess.UserVoice.Com</a:t>
            </a:r>
            <a:r>
              <a:rPr lang="en-US" sz="2000" dirty="0" smtClean="0">
                <a:gradFill>
                  <a:gsLst>
                    <a:gs pos="0">
                      <a:srgbClr val="FFFFFF"/>
                    </a:gs>
                    <a:gs pos="100000">
                      <a:srgbClr val="FFFFFF"/>
                    </a:gs>
                  </a:gsLst>
                  <a:lin ang="5400000" scaled="0"/>
                </a:gradFill>
                <a:cs typeface="Segoe UI Light" panose="020B0502040204020203" pitchFamily="34" charset="0"/>
              </a:rPr>
              <a:t>, and </a:t>
            </a:r>
            <a:r>
              <a:rPr lang="en-US" sz="2040" dirty="0" err="1" smtClean="0">
                <a:solidFill>
                  <a:srgbClr val="99CA53"/>
                </a:solidFill>
                <a:ea typeface="PMingLiU-ExtB" panose="02020500000000000000" pitchFamily="18" charset="-120"/>
                <a:cs typeface="Segoe UI Light" panose="020B0502040204020203" pitchFamily="34" charset="0"/>
                <a:hlinkClick r:id="rId9"/>
              </a:rPr>
              <a:t>OfficeSPDev.UserVoice.Com</a:t>
            </a:r>
            <a:endParaRPr lang="en-US" sz="2040" dirty="0">
              <a:solidFill>
                <a:srgbClr val="99CA53"/>
              </a:solidFill>
              <a:ea typeface="PMingLiU-ExtB" panose="02020500000000000000" pitchFamily="18" charset="-120"/>
              <a:cs typeface="Segoe UI Light" panose="020B0502040204020203" pitchFamily="34" charset="0"/>
            </a:endParaRPr>
          </a:p>
          <a:p>
            <a:pPr lvl="1" defTabSz="577881"/>
            <a:r>
              <a:rPr lang="en-US" sz="2000" dirty="0">
                <a:solidFill>
                  <a:srgbClr val="FFFFFF"/>
                </a:solidFill>
                <a:cs typeface="Segoe UI" panose="020B0502040204020203" pitchFamily="34" charset="0"/>
              </a:rPr>
              <a:t>Solve your roadblocks on </a:t>
            </a:r>
            <a:r>
              <a:rPr lang="en-US" sz="2040" dirty="0" err="1">
                <a:latin typeface="Segoe UI" panose="020B0502040204020203" pitchFamily="34" charset="0"/>
                <a:cs typeface="Segoe UI" panose="020B0502040204020203" pitchFamily="34" charset="0"/>
              </a:rPr>
              <a:t>StackOverflow</a:t>
            </a:r>
            <a:endParaRPr lang="en-US" sz="2040" dirty="0">
              <a:latin typeface="Segoe UI" panose="020B0502040204020203" pitchFamily="34" charset="0"/>
              <a:cs typeface="Segoe UI" panose="020B0502040204020203" pitchFamily="34" charset="0"/>
            </a:endParaRPr>
          </a:p>
          <a:p>
            <a:pPr lvl="1" defTabSz="577881"/>
            <a:r>
              <a:rPr lang="en-US" sz="2040" dirty="0">
                <a:latin typeface="Segoe UI" panose="020B0502040204020203" pitchFamily="34" charset="0"/>
                <a:cs typeface="Segoe UI" panose="020B0502040204020203" pitchFamily="34" charset="0"/>
              </a:rPr>
              <a:t>		</a:t>
            </a:r>
            <a:r>
              <a:rPr lang="en-US" sz="2040" dirty="0">
                <a:latin typeface="Segoe UI" panose="020B0502040204020203" pitchFamily="34" charset="0"/>
                <a:cs typeface="Segoe UI" panose="020B0502040204020203" pitchFamily="34" charset="0"/>
                <a:hlinkClick r:id="rId11"/>
              </a:rPr>
              <a:t>[Office]</a:t>
            </a:r>
            <a:r>
              <a:rPr lang="en-US" sz="2040" dirty="0">
                <a:latin typeface="Segoe UI" panose="020B0502040204020203" pitchFamily="34" charset="0"/>
                <a:cs typeface="Segoe UI" panose="020B0502040204020203" pitchFamily="34" charset="0"/>
              </a:rPr>
              <a:t> and </a:t>
            </a:r>
            <a:r>
              <a:rPr lang="en-US" sz="2040" dirty="0">
                <a:latin typeface="Segoe UI" panose="020B0502040204020203" pitchFamily="34" charset="0"/>
                <a:cs typeface="Segoe UI" panose="020B0502040204020203" pitchFamily="34" charset="0"/>
                <a:hlinkClick r:id="rId12"/>
              </a:rPr>
              <a:t>[SharePoint]</a:t>
            </a:r>
            <a:endParaRPr lang="en-US" sz="2040" dirty="0">
              <a:latin typeface="Segoe UI" panose="020B0502040204020203" pitchFamily="34" charset="0"/>
              <a:cs typeface="Segoe UI" panose="020B0502040204020203" pitchFamily="34" charset="0"/>
            </a:endParaRPr>
          </a:p>
          <a:p>
            <a:pPr defTabSz="577881"/>
            <a:r>
              <a:rPr lang="en-US" sz="3999" dirty="0" smtClean="0">
                <a:solidFill>
                  <a:srgbClr val="99CA53"/>
                </a:solidFill>
                <a:latin typeface="Segoe UI Light" panose="020B0502040204020203" pitchFamily="34" charset="0"/>
                <a:cs typeface="Segoe UI Light" panose="020B0502040204020203" pitchFamily="34" charset="0"/>
              </a:rPr>
              <a:t>Build </a:t>
            </a:r>
            <a:r>
              <a:rPr lang="en-US" sz="3999"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our tools</a:t>
            </a:r>
          </a:p>
          <a:p>
            <a:pPr marL="457112" defTabSz="577881"/>
            <a:r>
              <a:rPr lang="en-US" sz="2000" dirty="0">
                <a:gradFill>
                  <a:gsLst>
                    <a:gs pos="0">
                      <a:srgbClr val="FFFFFF"/>
                    </a:gs>
                    <a:gs pos="100000">
                      <a:srgbClr val="FFFFFF"/>
                    </a:gs>
                  </a:gsLst>
                  <a:lin ang="5400000" scaled="0"/>
                </a:gradFill>
                <a:cs typeface="Segoe UI" panose="020B0502040204020203" pitchFamily="34" charset="0"/>
              </a:rPr>
              <a:t>Unleash your development skills with </a:t>
            </a:r>
            <a:r>
              <a:rPr lang="en-US" sz="2040" dirty="0">
                <a:solidFill>
                  <a:srgbClr val="99CA53"/>
                </a:solidFill>
                <a:latin typeface="Segoe UI" panose="020B0502040204020203" pitchFamily="34" charset="0"/>
                <a:cs typeface="Segoe UI" panose="020B0502040204020203" pitchFamily="34" charset="0"/>
                <a:hlinkClick r:id="rId13"/>
              </a:rPr>
              <a:t>Office Dev Tools for Visual Studio 2013</a:t>
            </a:r>
            <a:r>
              <a:rPr lang="en-US" sz="2000" dirty="0">
                <a:solidFill>
                  <a:srgbClr val="99CA53"/>
                </a:solidFill>
                <a:latin typeface="Segoe UI Light" panose="020B0502040204020203" pitchFamily="34" charset="0"/>
                <a:cs typeface="Segoe UI Light" panose="020B0502040204020203" pitchFamily="34" charset="0"/>
              </a:rPr>
              <a:t> </a:t>
            </a:r>
            <a:r>
              <a:rPr lang="en-US" sz="2040" dirty="0">
                <a:latin typeface="Segoe UI" panose="020B0502040204020203" pitchFamily="34" charset="0"/>
                <a:cs typeface="Segoe UI" panose="020B0502040204020203" pitchFamily="34" charset="0"/>
              </a:rPr>
              <a:t>and </a:t>
            </a:r>
            <a:r>
              <a:rPr lang="en-US" sz="2040" dirty="0">
                <a:latin typeface="Segoe UI" panose="020B0502040204020203" pitchFamily="34" charset="0"/>
                <a:cs typeface="Segoe UI" panose="020B0502040204020203" pitchFamily="34" charset="0"/>
                <a:hlinkClick r:id="rId14"/>
              </a:rPr>
              <a:t>Office 365 API Tools for Visual Studio 2013</a:t>
            </a:r>
            <a:endParaRPr lang="en-US" sz="2040" dirty="0">
              <a:latin typeface="Segoe UI" panose="020B0502040204020203" pitchFamily="34" charset="0"/>
              <a:cs typeface="Segoe UI" panose="020B0502040204020203" pitchFamily="34" charset="0"/>
            </a:endParaRPr>
          </a:p>
        </p:txBody>
      </p:sp>
      <p:sp>
        <p:nvSpPr>
          <p:cNvPr id="3" name="TextBox 2"/>
          <p:cNvSpPr txBox="1"/>
          <p:nvPr/>
        </p:nvSpPr>
        <p:spPr>
          <a:xfrm>
            <a:off x="4846832" y="453120"/>
            <a:ext cx="4520132" cy="1001707"/>
          </a:xfrm>
          <a:prstGeom prst="rect">
            <a:avLst/>
          </a:prstGeom>
          <a:noFill/>
        </p:spPr>
        <p:txBody>
          <a:bodyPr wrap="none" lIns="182854" tIns="146283" rIns="182854" bIns="146283" rtlCol="0">
            <a:spAutoFit/>
          </a:bodyPr>
          <a:lstStyle/>
          <a:p>
            <a:pPr defTabSz="932563">
              <a:lnSpc>
                <a:spcPct val="90000"/>
              </a:lnSpc>
              <a:spcAft>
                <a:spcPts val="600"/>
              </a:spcAft>
            </a:pPr>
            <a:r>
              <a:rPr lang="en-US" sz="5000"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41331532"/>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485348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a:t>The world hates change, yet it is the only thing that has brought progress</a:t>
            </a:r>
            <a:r>
              <a:rPr lang="en-US" dirty="0" smtClean="0"/>
              <a:t>.”</a:t>
            </a:r>
            <a:endParaRPr lang="en-US" dirty="0"/>
          </a:p>
        </p:txBody>
      </p:sp>
      <p:sp>
        <p:nvSpPr>
          <p:cNvPr id="6" name="Text Placeholder 5"/>
          <p:cNvSpPr>
            <a:spLocks noGrp="1"/>
          </p:cNvSpPr>
          <p:nvPr>
            <p:ph type="body" sz="quarter" idx="10"/>
          </p:nvPr>
        </p:nvSpPr>
        <p:spPr>
          <a:xfrm>
            <a:off x="5761038" y="4868847"/>
            <a:ext cx="5486400" cy="627864"/>
          </a:xfrm>
        </p:spPr>
        <p:txBody>
          <a:bodyPr/>
          <a:lstStyle/>
          <a:p>
            <a:r>
              <a:rPr lang="en-US" dirty="0" smtClean="0"/>
              <a:t>Charles Kettering</a:t>
            </a:r>
          </a:p>
        </p:txBody>
      </p:sp>
    </p:spTree>
    <p:extLst>
      <p:ext uri="{BB962C8B-B14F-4D97-AF65-F5344CB8AC3E}">
        <p14:creationId xmlns:p14="http://schemas.microsoft.com/office/powerpoint/2010/main" val="83026476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solidFill>
                  <a:schemeClr val="tx2"/>
                </a:solidFill>
              </a:rPr>
              <a:t>Agenda</a:t>
            </a:r>
            <a:endParaRPr lang="en-US" dirty="0">
              <a:solidFill>
                <a:schemeClr val="tx2"/>
              </a:solidFill>
            </a:endParaRPr>
          </a:p>
        </p:txBody>
      </p:sp>
      <p:sp>
        <p:nvSpPr>
          <p:cNvPr id="2" name="Rectangle 1"/>
          <p:cNvSpPr/>
          <p:nvPr/>
        </p:nvSpPr>
        <p:spPr bwMode="auto">
          <a:xfrm>
            <a:off x="274639" y="1212850"/>
            <a:ext cx="7315199" cy="70124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lvl="0" defTabSz="932472" fontAlgn="base">
              <a:spcBef>
                <a:spcPct val="0"/>
              </a:spcBef>
              <a:spcAft>
                <a:spcPct val="0"/>
              </a:spcAft>
            </a:pPr>
            <a:r>
              <a:rPr lang="en-US" sz="2800" dirty="0">
                <a:latin typeface="+mj-lt"/>
              </a:rPr>
              <a:t>Contextual </a:t>
            </a:r>
            <a:r>
              <a:rPr lang="en-US" sz="2800" dirty="0" smtClean="0">
                <a:latin typeface="+mj-lt"/>
              </a:rPr>
              <a:t>process apps</a:t>
            </a:r>
            <a:endParaRPr lang="en-US" sz="2800" dirty="0">
              <a:latin typeface="+mj-lt"/>
            </a:endParaRPr>
          </a:p>
        </p:txBody>
      </p:sp>
      <p:sp>
        <p:nvSpPr>
          <p:cNvPr id="5" name="Rectangle 4"/>
          <p:cNvSpPr/>
          <p:nvPr/>
        </p:nvSpPr>
        <p:spPr bwMode="auto">
          <a:xfrm>
            <a:off x="274639" y="1948968"/>
            <a:ext cx="7315199" cy="70124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lvl="0" defTabSz="932472" fontAlgn="base">
              <a:spcBef>
                <a:spcPct val="0"/>
              </a:spcBef>
              <a:spcAft>
                <a:spcPct val="0"/>
              </a:spcAft>
            </a:pPr>
            <a:r>
              <a:rPr lang="en-US" sz="2800" dirty="0">
                <a:latin typeface="+mj-lt"/>
              </a:rPr>
              <a:t>Technical </a:t>
            </a:r>
            <a:r>
              <a:rPr lang="en-US" sz="2800" dirty="0" smtClean="0">
                <a:latin typeface="+mj-lt"/>
              </a:rPr>
              <a:t>product roadmap</a:t>
            </a:r>
            <a:endParaRPr lang="en-US" sz="2800" dirty="0">
              <a:latin typeface="+mj-lt"/>
            </a:endParaRPr>
          </a:p>
        </p:txBody>
      </p:sp>
      <p:sp>
        <p:nvSpPr>
          <p:cNvPr id="6" name="Rectangle 5"/>
          <p:cNvSpPr/>
          <p:nvPr/>
        </p:nvSpPr>
        <p:spPr bwMode="auto">
          <a:xfrm>
            <a:off x="274639" y="2685086"/>
            <a:ext cx="7315199" cy="70124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lvl="0" defTabSz="932472" fontAlgn="base">
              <a:spcBef>
                <a:spcPct val="0"/>
              </a:spcBef>
              <a:spcAft>
                <a:spcPct val="0"/>
              </a:spcAft>
            </a:pPr>
            <a:r>
              <a:rPr lang="en-US" sz="2800" dirty="0">
                <a:latin typeface="+mj-lt"/>
              </a:rPr>
              <a:t>Continuous </a:t>
            </a:r>
            <a:r>
              <a:rPr lang="en-US" sz="2800" dirty="0" smtClean="0">
                <a:latin typeface="+mj-lt"/>
              </a:rPr>
              <a:t>improvement</a:t>
            </a:r>
            <a:endParaRPr lang="en-US" sz="2800" dirty="0">
              <a:latin typeface="+mj-lt"/>
            </a:endParaRPr>
          </a:p>
        </p:txBody>
      </p:sp>
      <p:sp>
        <p:nvSpPr>
          <p:cNvPr id="7" name="Rectangle 6"/>
          <p:cNvSpPr/>
          <p:nvPr/>
        </p:nvSpPr>
        <p:spPr bwMode="auto">
          <a:xfrm>
            <a:off x="274639" y="3421204"/>
            <a:ext cx="7315199" cy="70124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lvl="0" defTabSz="932472" fontAlgn="base">
              <a:spcBef>
                <a:spcPct val="0"/>
              </a:spcBef>
              <a:spcAft>
                <a:spcPct val="0"/>
              </a:spcAft>
            </a:pPr>
            <a:r>
              <a:rPr lang="en-US" sz="2800" dirty="0">
                <a:latin typeface="+mj-lt"/>
              </a:rPr>
              <a:t>Forms </a:t>
            </a:r>
            <a:r>
              <a:rPr lang="en-US" sz="2800" dirty="0" smtClean="0">
                <a:latin typeface="+mj-lt"/>
              </a:rPr>
              <a:t>partners</a:t>
            </a:r>
            <a:endParaRPr lang="en-US" sz="2800" dirty="0">
              <a:latin typeface="+mj-lt"/>
            </a:endParaRPr>
          </a:p>
        </p:txBody>
      </p:sp>
      <p:sp>
        <p:nvSpPr>
          <p:cNvPr id="10" name="Rectangle 9"/>
          <p:cNvSpPr/>
          <p:nvPr/>
        </p:nvSpPr>
        <p:spPr bwMode="auto">
          <a:xfrm>
            <a:off x="274639" y="4157322"/>
            <a:ext cx="7315199" cy="70124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lvl="0" defTabSz="932472" fontAlgn="base">
              <a:spcBef>
                <a:spcPct val="0"/>
              </a:spcBef>
              <a:spcAft>
                <a:spcPct val="0"/>
              </a:spcAft>
            </a:pPr>
            <a:r>
              <a:rPr lang="en-US" sz="2800" dirty="0">
                <a:latin typeface="+mj-lt"/>
              </a:rPr>
              <a:t>Q &amp; </a:t>
            </a:r>
            <a:r>
              <a:rPr lang="en-US" sz="2800" dirty="0" smtClean="0">
                <a:latin typeface="+mj-lt"/>
              </a:rPr>
              <a:t>A</a:t>
            </a:r>
            <a:endParaRPr lang="en-US" sz="2800" dirty="0">
              <a:latin typeface="+mj-lt"/>
            </a:endParaRPr>
          </a:p>
        </p:txBody>
      </p:sp>
      <p:sp>
        <p:nvSpPr>
          <p:cNvPr id="11" name="Rectangle 10"/>
          <p:cNvSpPr/>
          <p:nvPr/>
        </p:nvSpPr>
        <p:spPr bwMode="auto">
          <a:xfrm>
            <a:off x="274639" y="4893439"/>
            <a:ext cx="7315199" cy="70124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lvl="0"/>
            <a:r>
              <a:rPr lang="en-US" sz="2800" dirty="0">
                <a:latin typeface="+mj-lt"/>
              </a:rPr>
              <a:t>Calls to </a:t>
            </a:r>
            <a:r>
              <a:rPr lang="en-US" sz="2800" dirty="0" smtClean="0">
                <a:latin typeface="+mj-lt"/>
              </a:rPr>
              <a:t>action</a:t>
            </a:r>
            <a:endParaRPr lang="en-US" sz="2800" dirty="0">
              <a:latin typeface="+mj-lt"/>
            </a:endParaRPr>
          </a:p>
        </p:txBody>
      </p:sp>
      <p:grpSp>
        <p:nvGrpSpPr>
          <p:cNvPr id="22" name="Group 21"/>
          <p:cNvGrpSpPr/>
          <p:nvPr/>
        </p:nvGrpSpPr>
        <p:grpSpPr>
          <a:xfrm>
            <a:off x="4255168" y="4218351"/>
            <a:ext cx="8332575" cy="2790688"/>
            <a:chOff x="4102768" y="4218351"/>
            <a:chExt cx="8332575" cy="2790688"/>
          </a:xfrm>
        </p:grpSpPr>
        <p:pic>
          <p:nvPicPr>
            <p:cNvPr id="14" name="Picture 13"/>
            <p:cNvPicPr>
              <a:picLocks noChangeAspect="1"/>
            </p:cNvPicPr>
            <p:nvPr/>
          </p:nvPicPr>
          <p:blipFill>
            <a:blip r:embed="rId2"/>
            <a:stretch>
              <a:fillRect/>
            </a:stretch>
          </p:blipFill>
          <p:spPr>
            <a:xfrm>
              <a:off x="4102768" y="4218351"/>
              <a:ext cx="8332575" cy="2790688"/>
            </a:xfrm>
            <a:prstGeom prst="rect">
              <a:avLst/>
            </a:prstGeom>
          </p:spPr>
        </p:pic>
        <p:sp>
          <p:nvSpPr>
            <p:cNvPr id="21" name="Freeform 20"/>
            <p:cNvSpPr/>
            <p:nvPr/>
          </p:nvSpPr>
          <p:spPr bwMode="auto">
            <a:xfrm>
              <a:off x="6780957" y="5141787"/>
              <a:ext cx="486618" cy="322770"/>
            </a:xfrm>
            <a:custGeom>
              <a:avLst/>
              <a:gdLst>
                <a:gd name="connsiteX0" fmla="*/ 238125 w 546843"/>
                <a:gd name="connsiteY0" fmla="*/ 0 h 362719"/>
                <a:gd name="connsiteX1" fmla="*/ 350940 w 546843"/>
                <a:gd name="connsiteY1" fmla="*/ 46729 h 362719"/>
                <a:gd name="connsiteX2" fmla="*/ 358027 w 546843"/>
                <a:gd name="connsiteY2" fmla="*/ 57241 h 362719"/>
                <a:gd name="connsiteX3" fmla="*/ 397669 w 546843"/>
                <a:gd name="connsiteY3" fmla="*/ 49238 h 362719"/>
                <a:gd name="connsiteX4" fmla="*/ 507975 w 546843"/>
                <a:gd name="connsiteY4" fmla="*/ 159544 h 362719"/>
                <a:gd name="connsiteX5" fmla="*/ 506119 w 546843"/>
                <a:gd name="connsiteY5" fmla="*/ 168741 h 362719"/>
                <a:gd name="connsiteX6" fmla="*/ 514535 w 546843"/>
                <a:gd name="connsiteY6" fmla="*/ 174415 h 362719"/>
                <a:gd name="connsiteX7" fmla="*/ 546843 w 546843"/>
                <a:gd name="connsiteY7" fmla="*/ 252413 h 362719"/>
                <a:gd name="connsiteX8" fmla="*/ 436537 w 546843"/>
                <a:gd name="connsiteY8" fmla="*/ 362719 h 362719"/>
                <a:gd name="connsiteX9" fmla="*/ 436531 w 546843"/>
                <a:gd name="connsiteY9" fmla="*/ 362718 h 362719"/>
                <a:gd name="connsiteX10" fmla="*/ 111919 w 546843"/>
                <a:gd name="connsiteY10" fmla="*/ 362718 h 362719"/>
                <a:gd name="connsiteX11" fmla="*/ 111919 w 546843"/>
                <a:gd name="connsiteY11" fmla="*/ 359787 h 362719"/>
                <a:gd name="connsiteX12" fmla="*/ 101203 w 546843"/>
                <a:gd name="connsiteY12" fmla="*/ 361950 h 362719"/>
                <a:gd name="connsiteX13" fmla="*/ 0 w 546843"/>
                <a:gd name="connsiteY13" fmla="*/ 260747 h 362719"/>
                <a:gd name="connsiteX14" fmla="*/ 61810 w 546843"/>
                <a:gd name="connsiteY14" fmla="*/ 167497 h 362719"/>
                <a:gd name="connsiteX15" fmla="*/ 79467 w 546843"/>
                <a:gd name="connsiteY15" fmla="*/ 163933 h 362719"/>
                <a:gd name="connsiteX16" fmla="*/ 78581 w 546843"/>
                <a:gd name="connsiteY16" fmla="*/ 159544 h 362719"/>
                <a:gd name="connsiteX17" fmla="*/ 238125 w 546843"/>
                <a:gd name="connsiteY17" fmla="*/ 0 h 362719"/>
                <a:gd name="connsiteX0" fmla="*/ 238125 w 546843"/>
                <a:gd name="connsiteY0" fmla="*/ 0 h 362719"/>
                <a:gd name="connsiteX1" fmla="*/ 350940 w 546843"/>
                <a:gd name="connsiteY1" fmla="*/ 46729 h 362719"/>
                <a:gd name="connsiteX2" fmla="*/ 358027 w 546843"/>
                <a:gd name="connsiteY2" fmla="*/ 57241 h 362719"/>
                <a:gd name="connsiteX3" fmla="*/ 397669 w 546843"/>
                <a:gd name="connsiteY3" fmla="*/ 49238 h 362719"/>
                <a:gd name="connsiteX4" fmla="*/ 507975 w 546843"/>
                <a:gd name="connsiteY4" fmla="*/ 159544 h 362719"/>
                <a:gd name="connsiteX5" fmla="*/ 506119 w 546843"/>
                <a:gd name="connsiteY5" fmla="*/ 168741 h 362719"/>
                <a:gd name="connsiteX6" fmla="*/ 514535 w 546843"/>
                <a:gd name="connsiteY6" fmla="*/ 174415 h 362719"/>
                <a:gd name="connsiteX7" fmla="*/ 546843 w 546843"/>
                <a:gd name="connsiteY7" fmla="*/ 252413 h 362719"/>
                <a:gd name="connsiteX8" fmla="*/ 436537 w 546843"/>
                <a:gd name="connsiteY8" fmla="*/ 362719 h 362719"/>
                <a:gd name="connsiteX9" fmla="*/ 436531 w 546843"/>
                <a:gd name="connsiteY9" fmla="*/ 362718 h 362719"/>
                <a:gd name="connsiteX10" fmla="*/ 111919 w 546843"/>
                <a:gd name="connsiteY10" fmla="*/ 362718 h 362719"/>
                <a:gd name="connsiteX11" fmla="*/ 101203 w 546843"/>
                <a:gd name="connsiteY11" fmla="*/ 361950 h 362719"/>
                <a:gd name="connsiteX12" fmla="*/ 0 w 546843"/>
                <a:gd name="connsiteY12" fmla="*/ 260747 h 362719"/>
                <a:gd name="connsiteX13" fmla="*/ 61810 w 546843"/>
                <a:gd name="connsiteY13" fmla="*/ 167497 h 362719"/>
                <a:gd name="connsiteX14" fmla="*/ 79467 w 546843"/>
                <a:gd name="connsiteY14" fmla="*/ 163933 h 362719"/>
                <a:gd name="connsiteX15" fmla="*/ 78581 w 546843"/>
                <a:gd name="connsiteY15" fmla="*/ 159544 h 362719"/>
                <a:gd name="connsiteX16" fmla="*/ 238125 w 546843"/>
                <a:gd name="connsiteY16" fmla="*/ 0 h 36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6843" h="362719">
                  <a:moveTo>
                    <a:pt x="238125" y="0"/>
                  </a:moveTo>
                  <a:cubicBezTo>
                    <a:pt x="282182" y="0"/>
                    <a:pt x="322068" y="17857"/>
                    <a:pt x="350940" y="46729"/>
                  </a:cubicBezTo>
                  <a:lnTo>
                    <a:pt x="358027" y="57241"/>
                  </a:lnTo>
                  <a:lnTo>
                    <a:pt x="397669" y="49238"/>
                  </a:lnTo>
                  <a:cubicBezTo>
                    <a:pt x="458589" y="49238"/>
                    <a:pt x="507975" y="98624"/>
                    <a:pt x="507975" y="159544"/>
                  </a:cubicBezTo>
                  <a:lnTo>
                    <a:pt x="506119" y="168741"/>
                  </a:lnTo>
                  <a:lnTo>
                    <a:pt x="514535" y="174415"/>
                  </a:lnTo>
                  <a:cubicBezTo>
                    <a:pt x="534497" y="194377"/>
                    <a:pt x="546843" y="221953"/>
                    <a:pt x="546843" y="252413"/>
                  </a:cubicBezTo>
                  <a:cubicBezTo>
                    <a:pt x="546843" y="313333"/>
                    <a:pt x="497457" y="362719"/>
                    <a:pt x="436537" y="362719"/>
                  </a:cubicBezTo>
                  <a:cubicBezTo>
                    <a:pt x="436535" y="362719"/>
                    <a:pt x="436533" y="362718"/>
                    <a:pt x="436531" y="362718"/>
                  </a:cubicBezTo>
                  <a:lnTo>
                    <a:pt x="111919" y="362718"/>
                  </a:lnTo>
                  <a:lnTo>
                    <a:pt x="101203" y="361950"/>
                  </a:lnTo>
                  <a:cubicBezTo>
                    <a:pt x="45310" y="361950"/>
                    <a:pt x="0" y="316640"/>
                    <a:pt x="0" y="260747"/>
                  </a:cubicBezTo>
                  <a:cubicBezTo>
                    <a:pt x="0" y="218827"/>
                    <a:pt x="25487" y="182861"/>
                    <a:pt x="61810" y="167497"/>
                  </a:cubicBezTo>
                  <a:lnTo>
                    <a:pt x="79467" y="163933"/>
                  </a:lnTo>
                  <a:lnTo>
                    <a:pt x="78581" y="159544"/>
                  </a:lnTo>
                  <a:cubicBezTo>
                    <a:pt x="78581" y="71430"/>
                    <a:pt x="150011" y="0"/>
                    <a:pt x="238125" y="0"/>
                  </a:cubicBezTo>
                  <a:close/>
                </a:path>
              </a:pathLst>
            </a:cu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23" name="Rectangle 22"/>
          <p:cNvSpPr/>
          <p:nvPr/>
        </p:nvSpPr>
        <p:spPr bwMode="auto">
          <a:xfrm>
            <a:off x="0" y="1104900"/>
            <a:ext cx="274638" cy="4995111"/>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916827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00" fill="hold"/>
                                        <p:tgtEl>
                                          <p:spTgt spid="22"/>
                                        </p:tgtEl>
                                        <p:attrNameLst>
                                          <p:attrName>ppt_x</p:attrName>
                                        </p:attrNameLst>
                                      </p:cBhvr>
                                      <p:tavLst>
                                        <p:tav tm="0">
                                          <p:val>
                                            <p:strVal val="#ppt_x"/>
                                          </p:val>
                                        </p:tav>
                                        <p:tav tm="100000">
                                          <p:val>
                                            <p:strVal val="#ppt_x"/>
                                          </p:val>
                                        </p:tav>
                                      </p:tavLst>
                                    </p:anim>
                                    <p:anim calcmode="lin" valueType="num">
                                      <p:cBhvr additive="base">
                                        <p:cTn id="8" dur="7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00" fill="hold"/>
                                        <p:tgtEl>
                                          <p:spTgt spid="2"/>
                                        </p:tgtEl>
                                        <p:attrNameLst>
                                          <p:attrName>ppt_x</p:attrName>
                                        </p:attrNameLst>
                                      </p:cBhvr>
                                      <p:tavLst>
                                        <p:tav tm="0">
                                          <p:val>
                                            <p:strVal val="0-#ppt_w/2"/>
                                          </p:val>
                                        </p:tav>
                                        <p:tav tm="100000">
                                          <p:val>
                                            <p:strVal val="#ppt_x"/>
                                          </p:val>
                                        </p:tav>
                                      </p:tavLst>
                                    </p:anim>
                                    <p:anim calcmode="lin" valueType="num">
                                      <p:cBhvr additive="base">
                                        <p:cTn id="14" dur="7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decel="10000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00" fill="hold"/>
                                        <p:tgtEl>
                                          <p:spTgt spid="5"/>
                                        </p:tgtEl>
                                        <p:attrNameLst>
                                          <p:attrName>ppt_x</p:attrName>
                                        </p:attrNameLst>
                                      </p:cBhvr>
                                      <p:tavLst>
                                        <p:tav tm="0">
                                          <p:val>
                                            <p:strVal val="0-#ppt_w/2"/>
                                          </p:val>
                                        </p:tav>
                                        <p:tav tm="100000">
                                          <p:val>
                                            <p:strVal val="#ppt_x"/>
                                          </p:val>
                                        </p:tav>
                                      </p:tavLst>
                                    </p:anim>
                                    <p:anim calcmode="lin" valueType="num">
                                      <p:cBhvr additive="base">
                                        <p:cTn id="20" dur="7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decel="10000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00" fill="hold"/>
                                        <p:tgtEl>
                                          <p:spTgt spid="6"/>
                                        </p:tgtEl>
                                        <p:attrNameLst>
                                          <p:attrName>ppt_x</p:attrName>
                                        </p:attrNameLst>
                                      </p:cBhvr>
                                      <p:tavLst>
                                        <p:tav tm="0">
                                          <p:val>
                                            <p:strVal val="0-#ppt_w/2"/>
                                          </p:val>
                                        </p:tav>
                                        <p:tav tm="100000">
                                          <p:val>
                                            <p:strVal val="#ppt_x"/>
                                          </p:val>
                                        </p:tav>
                                      </p:tavLst>
                                    </p:anim>
                                    <p:anim calcmode="lin" valueType="num">
                                      <p:cBhvr additive="base">
                                        <p:cTn id="26" dur="7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decel="10000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700" fill="hold"/>
                                        <p:tgtEl>
                                          <p:spTgt spid="7"/>
                                        </p:tgtEl>
                                        <p:attrNameLst>
                                          <p:attrName>ppt_x</p:attrName>
                                        </p:attrNameLst>
                                      </p:cBhvr>
                                      <p:tavLst>
                                        <p:tav tm="0">
                                          <p:val>
                                            <p:strVal val="0-#ppt_w/2"/>
                                          </p:val>
                                        </p:tav>
                                        <p:tav tm="100000">
                                          <p:val>
                                            <p:strVal val="#ppt_x"/>
                                          </p:val>
                                        </p:tav>
                                      </p:tavLst>
                                    </p:anim>
                                    <p:anim calcmode="lin" valueType="num">
                                      <p:cBhvr additive="base">
                                        <p:cTn id="32" dur="7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decel="10000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700" fill="hold"/>
                                        <p:tgtEl>
                                          <p:spTgt spid="10"/>
                                        </p:tgtEl>
                                        <p:attrNameLst>
                                          <p:attrName>ppt_x</p:attrName>
                                        </p:attrNameLst>
                                      </p:cBhvr>
                                      <p:tavLst>
                                        <p:tav tm="0">
                                          <p:val>
                                            <p:strVal val="0-#ppt_w/2"/>
                                          </p:val>
                                        </p:tav>
                                        <p:tav tm="100000">
                                          <p:val>
                                            <p:strVal val="#ppt_x"/>
                                          </p:val>
                                        </p:tav>
                                      </p:tavLst>
                                    </p:anim>
                                    <p:anim calcmode="lin" valueType="num">
                                      <p:cBhvr additive="base">
                                        <p:cTn id="38" dur="7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decel="10000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700" fill="hold"/>
                                        <p:tgtEl>
                                          <p:spTgt spid="11"/>
                                        </p:tgtEl>
                                        <p:attrNameLst>
                                          <p:attrName>ppt_x</p:attrName>
                                        </p:attrNameLst>
                                      </p:cBhvr>
                                      <p:tavLst>
                                        <p:tav tm="0">
                                          <p:val>
                                            <p:strVal val="0-#ppt_w/2"/>
                                          </p:val>
                                        </p:tav>
                                        <p:tav tm="100000">
                                          <p:val>
                                            <p:strVal val="#ppt_x"/>
                                          </p:val>
                                        </p:tav>
                                      </p:tavLst>
                                    </p:anim>
                                    <p:anim calcmode="lin" valueType="num">
                                      <p:cBhvr additive="base">
                                        <p:cTn id="44" dur="7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27"/>
          <p:cNvSpPr/>
          <p:nvPr/>
        </p:nvSpPr>
        <p:spPr bwMode="auto">
          <a:xfrm flipH="1">
            <a:off x="-4103665" y="3358536"/>
            <a:ext cx="3529407" cy="1988252"/>
          </a:xfrm>
          <a:custGeom>
            <a:avLst/>
            <a:gdLst>
              <a:gd name="connsiteX0" fmla="*/ 3643297 w 7792387"/>
              <a:gd name="connsiteY0" fmla="*/ 0 h 4389755"/>
              <a:gd name="connsiteX1" fmla="*/ 4642800 w 7792387"/>
              <a:gd name="connsiteY1" fmla="*/ 414007 h 4389755"/>
              <a:gd name="connsiteX2" fmla="*/ 4707619 w 7792387"/>
              <a:gd name="connsiteY2" fmla="*/ 485326 h 4389755"/>
              <a:gd name="connsiteX3" fmla="*/ 4796850 w 7792387"/>
              <a:gd name="connsiteY3" fmla="*/ 431117 h 4389755"/>
              <a:gd name="connsiteX4" fmla="*/ 5505118 w 7792387"/>
              <a:gd name="connsiteY4" fmla="*/ 251777 h 4389755"/>
              <a:gd name="connsiteX5" fmla="*/ 6991018 w 7792387"/>
              <a:gd name="connsiteY5" fmla="*/ 1737677 h 4389755"/>
              <a:gd name="connsiteX6" fmla="*/ 6960830 w 7792387"/>
              <a:gd name="connsiteY6" fmla="*/ 2037138 h 4389755"/>
              <a:gd name="connsiteX7" fmla="*/ 6913202 w 7792387"/>
              <a:gd name="connsiteY7" fmla="*/ 2190568 h 4389755"/>
              <a:gd name="connsiteX8" fmla="*/ 7011055 w 7792387"/>
              <a:gd name="connsiteY8" fmla="*/ 2215729 h 4389755"/>
              <a:gd name="connsiteX9" fmla="*/ 7792387 w 7792387"/>
              <a:gd name="connsiteY9" fmla="*/ 3277745 h 4389755"/>
              <a:gd name="connsiteX10" fmla="*/ 6680377 w 7792387"/>
              <a:gd name="connsiteY10" fmla="*/ 4389755 h 4389755"/>
              <a:gd name="connsiteX11" fmla="*/ 6634465 w 7792387"/>
              <a:gd name="connsiteY11" fmla="*/ 4387437 h 4389755"/>
              <a:gd name="connsiteX12" fmla="*/ 6634465 w 7792387"/>
              <a:gd name="connsiteY12" fmla="*/ 4389754 h 4389755"/>
              <a:gd name="connsiteX13" fmla="*/ 1242187 w 7792387"/>
              <a:gd name="connsiteY13" fmla="*/ 4389754 h 4389755"/>
              <a:gd name="connsiteX14" fmla="*/ 1148066 w 7792387"/>
              <a:gd name="connsiteY14" fmla="*/ 4389754 h 4389755"/>
              <a:gd name="connsiteX15" fmla="*/ 1148066 w 7792387"/>
              <a:gd name="connsiteY15" fmla="*/ 4385001 h 4389755"/>
              <a:gd name="connsiteX16" fmla="*/ 1115181 w 7792387"/>
              <a:gd name="connsiteY16" fmla="*/ 4383341 h 4389755"/>
              <a:gd name="connsiteX17" fmla="*/ 0 w 7792387"/>
              <a:gd name="connsiteY17" fmla="*/ 3147567 h 4389755"/>
              <a:gd name="connsiteX18" fmla="*/ 1242187 w 7792387"/>
              <a:gd name="connsiteY18" fmla="*/ 1905380 h 4389755"/>
              <a:gd name="connsiteX19" fmla="*/ 1374893 w 7792387"/>
              <a:gd name="connsiteY19" fmla="*/ 1913751 h 4389755"/>
              <a:gd name="connsiteX20" fmla="*/ 1431405 w 7792387"/>
              <a:gd name="connsiteY20" fmla="*/ 1809636 h 4389755"/>
              <a:gd name="connsiteX21" fmla="*/ 2216803 w 7792387"/>
              <a:gd name="connsiteY21" fmla="*/ 1325255 h 4389755"/>
              <a:gd name="connsiteX22" fmla="*/ 2234300 w 7792387"/>
              <a:gd name="connsiteY22" fmla="*/ 1324151 h 4389755"/>
              <a:gd name="connsiteX23" fmla="*/ 2237085 w 7792387"/>
              <a:gd name="connsiteY23" fmla="*/ 1268987 h 4389755"/>
              <a:gd name="connsiteX24" fmla="*/ 3643297 w 7792387"/>
              <a:gd name="connsiteY24" fmla="*/ 0 h 438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792387" h="4389755">
                <a:moveTo>
                  <a:pt x="3643297" y="0"/>
                </a:moveTo>
                <a:cubicBezTo>
                  <a:pt x="4033627" y="0"/>
                  <a:pt x="4387005" y="158212"/>
                  <a:pt x="4642800" y="414007"/>
                </a:cubicBezTo>
                <a:lnTo>
                  <a:pt x="4707619" y="485326"/>
                </a:lnTo>
                <a:lnTo>
                  <a:pt x="4796850" y="431117"/>
                </a:lnTo>
                <a:cubicBezTo>
                  <a:pt x="5007392" y="316744"/>
                  <a:pt x="5248668" y="251777"/>
                  <a:pt x="5505118" y="251777"/>
                </a:cubicBezTo>
                <a:cubicBezTo>
                  <a:pt x="6325758" y="251777"/>
                  <a:pt x="6991018" y="917037"/>
                  <a:pt x="6991018" y="1737677"/>
                </a:cubicBezTo>
                <a:cubicBezTo>
                  <a:pt x="6991018" y="1840257"/>
                  <a:pt x="6980623" y="1940409"/>
                  <a:pt x="6960830" y="2037138"/>
                </a:cubicBezTo>
                <a:lnTo>
                  <a:pt x="6913202" y="2190568"/>
                </a:lnTo>
                <a:lnTo>
                  <a:pt x="7011055" y="2215729"/>
                </a:lnTo>
                <a:cubicBezTo>
                  <a:pt x="7463719" y="2356522"/>
                  <a:pt x="7792387" y="2778752"/>
                  <a:pt x="7792387" y="3277745"/>
                </a:cubicBezTo>
                <a:cubicBezTo>
                  <a:pt x="7792387" y="3891891"/>
                  <a:pt x="7294523" y="4389755"/>
                  <a:pt x="6680377" y="4389755"/>
                </a:cubicBezTo>
                <a:lnTo>
                  <a:pt x="6634465" y="4387437"/>
                </a:lnTo>
                <a:lnTo>
                  <a:pt x="6634465" y="4389754"/>
                </a:lnTo>
                <a:lnTo>
                  <a:pt x="1242187" y="4389754"/>
                </a:lnTo>
                <a:lnTo>
                  <a:pt x="1148066" y="4389754"/>
                </a:lnTo>
                <a:lnTo>
                  <a:pt x="1148066" y="4385001"/>
                </a:lnTo>
                <a:lnTo>
                  <a:pt x="1115181" y="4383341"/>
                </a:lnTo>
                <a:cubicBezTo>
                  <a:pt x="488800" y="4319729"/>
                  <a:pt x="0" y="3790731"/>
                  <a:pt x="0" y="3147567"/>
                </a:cubicBezTo>
                <a:cubicBezTo>
                  <a:pt x="0" y="2461526"/>
                  <a:pt x="556146" y="1905380"/>
                  <a:pt x="1242187" y="1905380"/>
                </a:cubicBezTo>
                <a:lnTo>
                  <a:pt x="1374893" y="1913751"/>
                </a:lnTo>
                <a:lnTo>
                  <a:pt x="1431405" y="1809636"/>
                </a:lnTo>
                <a:cubicBezTo>
                  <a:pt x="1607366" y="1549179"/>
                  <a:pt x="1890100" y="1366784"/>
                  <a:pt x="2216803" y="1325255"/>
                </a:cubicBezTo>
                <a:lnTo>
                  <a:pt x="2234300" y="1324151"/>
                </a:lnTo>
                <a:lnTo>
                  <a:pt x="2237085" y="1268987"/>
                </a:lnTo>
                <a:cubicBezTo>
                  <a:pt x="2309471" y="556216"/>
                  <a:pt x="2911429" y="0"/>
                  <a:pt x="3643297" y="0"/>
                </a:cubicBezTo>
                <a:close/>
              </a:path>
            </a:pathLst>
          </a:cu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 name="Group 1"/>
          <p:cNvGrpSpPr/>
          <p:nvPr/>
        </p:nvGrpSpPr>
        <p:grpSpPr>
          <a:xfrm>
            <a:off x="122322" y="8057459"/>
            <a:ext cx="8661713" cy="1280726"/>
            <a:chOff x="2322907" y="3861498"/>
            <a:chExt cx="8661713" cy="1280726"/>
          </a:xfrm>
        </p:grpSpPr>
        <p:sp>
          <p:nvSpPr>
            <p:cNvPr id="11" name="TextBox 10"/>
            <p:cNvSpPr txBox="1"/>
            <p:nvPr/>
          </p:nvSpPr>
          <p:spPr>
            <a:xfrm>
              <a:off x="3932238" y="3861498"/>
              <a:ext cx="5529005" cy="640363"/>
            </a:xfrm>
            <a:prstGeom prst="rect">
              <a:avLst/>
            </a:prstGeom>
            <a:noFill/>
          </p:spPr>
          <p:txBody>
            <a:bodyPr wrap="square" lIns="0" tIns="0" rIns="0" bIns="0" rtlCol="0">
              <a:spAutoFit/>
            </a:bodyPr>
            <a:lstStyle/>
            <a:p>
              <a:r>
                <a:rPr lang="en-US" sz="4080" spc="-71" dirty="0">
                  <a:solidFill>
                    <a:srgbClr val="FF0000"/>
                  </a:solidFill>
                </a:rPr>
                <a:t>Our world is connected.  </a:t>
              </a:r>
            </a:p>
          </p:txBody>
        </p:sp>
        <p:sp>
          <p:nvSpPr>
            <p:cNvPr id="12" name="TextBox 11"/>
            <p:cNvSpPr txBox="1"/>
            <p:nvPr/>
          </p:nvSpPr>
          <p:spPr>
            <a:xfrm>
              <a:off x="2322907" y="4501861"/>
              <a:ext cx="8661713" cy="640363"/>
            </a:xfrm>
            <a:prstGeom prst="rect">
              <a:avLst/>
            </a:prstGeom>
            <a:noFill/>
          </p:spPr>
          <p:txBody>
            <a:bodyPr wrap="none" lIns="0" tIns="0" rIns="0" bIns="0" rtlCol="0">
              <a:spAutoFit/>
            </a:bodyPr>
            <a:lstStyle/>
            <a:p>
              <a:r>
                <a:rPr lang="en-US" sz="4080" spc="-71" dirty="0">
                  <a:solidFill>
                    <a:srgbClr val="FF0000"/>
                  </a:solidFill>
                </a:rPr>
                <a:t>Our business processes should be too.</a:t>
              </a:r>
            </a:p>
          </p:txBody>
        </p:sp>
      </p:grpSp>
      <p:grpSp>
        <p:nvGrpSpPr>
          <p:cNvPr id="4" name="Globe"/>
          <p:cNvGrpSpPr>
            <a:grpSpLocks noChangeAspect="1"/>
          </p:cNvGrpSpPr>
          <p:nvPr/>
        </p:nvGrpSpPr>
        <p:grpSpPr bwMode="auto">
          <a:xfrm>
            <a:off x="1930682" y="971550"/>
            <a:ext cx="5215910" cy="5364726"/>
            <a:chOff x="2071" y="359"/>
            <a:chExt cx="3540" cy="3641"/>
          </a:xfrm>
        </p:grpSpPr>
        <p:sp>
          <p:nvSpPr>
            <p:cNvPr id="7" name="Freeform 5"/>
            <p:cNvSpPr>
              <a:spLocks/>
            </p:cNvSpPr>
            <p:nvPr/>
          </p:nvSpPr>
          <p:spPr bwMode="auto">
            <a:xfrm>
              <a:off x="2071" y="359"/>
              <a:ext cx="3540" cy="3641"/>
            </a:xfrm>
            <a:custGeom>
              <a:avLst/>
              <a:gdLst>
                <a:gd name="T0" fmla="*/ 1476 w 1495"/>
                <a:gd name="T1" fmla="*/ 631 h 1538"/>
                <a:gd name="T2" fmla="*/ 630 w 1495"/>
                <a:gd name="T3" fmla="*/ 82 h 1538"/>
                <a:gd name="T4" fmla="*/ 81 w 1495"/>
                <a:gd name="T5" fmla="*/ 927 h 1538"/>
                <a:gd name="T6" fmla="*/ 191 w 1495"/>
                <a:gd name="T7" fmla="*/ 1183 h 1538"/>
                <a:gd name="T8" fmla="*/ 927 w 1495"/>
                <a:gd name="T9" fmla="*/ 1476 h 1538"/>
                <a:gd name="T10" fmla="*/ 1488 w 1495"/>
                <a:gd name="T11" fmla="*/ 847 h 1538"/>
                <a:gd name="T12" fmla="*/ 1476 w 1495"/>
                <a:gd name="T13" fmla="*/ 631 h 1538"/>
              </a:gdLst>
              <a:ahLst/>
              <a:cxnLst>
                <a:cxn ang="0">
                  <a:pos x="T0" y="T1"/>
                </a:cxn>
                <a:cxn ang="0">
                  <a:pos x="T2" y="T3"/>
                </a:cxn>
                <a:cxn ang="0">
                  <a:pos x="T4" y="T5"/>
                </a:cxn>
                <a:cxn ang="0">
                  <a:pos x="T6" y="T7"/>
                </a:cxn>
                <a:cxn ang="0">
                  <a:pos x="T8" y="T9"/>
                </a:cxn>
                <a:cxn ang="0">
                  <a:pos x="T10" y="T11"/>
                </a:cxn>
                <a:cxn ang="0">
                  <a:pos x="T12" y="T13"/>
                </a:cxn>
              </a:cxnLst>
              <a:rect l="0" t="0" r="r" b="b"/>
              <a:pathLst>
                <a:path w="1495" h="1538">
                  <a:moveTo>
                    <a:pt x="1476" y="631"/>
                  </a:moveTo>
                  <a:cubicBezTo>
                    <a:pt x="1394" y="246"/>
                    <a:pt x="1015" y="0"/>
                    <a:pt x="630" y="82"/>
                  </a:cubicBezTo>
                  <a:cubicBezTo>
                    <a:pt x="245" y="164"/>
                    <a:pt x="0" y="542"/>
                    <a:pt x="81" y="927"/>
                  </a:cubicBezTo>
                  <a:cubicBezTo>
                    <a:pt x="101" y="1022"/>
                    <a:pt x="139" y="1108"/>
                    <a:pt x="191" y="1183"/>
                  </a:cubicBezTo>
                  <a:cubicBezTo>
                    <a:pt x="349" y="1413"/>
                    <a:pt x="636" y="1538"/>
                    <a:pt x="927" y="1476"/>
                  </a:cubicBezTo>
                  <a:cubicBezTo>
                    <a:pt x="1239" y="1410"/>
                    <a:pt x="1460" y="1148"/>
                    <a:pt x="1488" y="847"/>
                  </a:cubicBezTo>
                  <a:cubicBezTo>
                    <a:pt x="1495" y="776"/>
                    <a:pt x="1491" y="704"/>
                    <a:pt x="1476" y="631"/>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6"/>
            <p:cNvSpPr>
              <a:spLocks/>
            </p:cNvSpPr>
            <p:nvPr/>
          </p:nvSpPr>
          <p:spPr bwMode="auto">
            <a:xfrm>
              <a:off x="2642" y="504"/>
              <a:ext cx="1620" cy="589"/>
            </a:xfrm>
            <a:custGeom>
              <a:avLst/>
              <a:gdLst>
                <a:gd name="T0" fmla="*/ 38 w 684"/>
                <a:gd name="T1" fmla="*/ 232 h 249"/>
                <a:gd name="T2" fmla="*/ 155 w 684"/>
                <a:gd name="T3" fmla="*/ 222 h 249"/>
                <a:gd name="T4" fmla="*/ 243 w 684"/>
                <a:gd name="T5" fmla="*/ 211 h 249"/>
                <a:gd name="T6" fmla="*/ 241 w 684"/>
                <a:gd name="T7" fmla="*/ 208 h 249"/>
                <a:gd name="T8" fmla="*/ 238 w 684"/>
                <a:gd name="T9" fmla="*/ 198 h 249"/>
                <a:gd name="T10" fmla="*/ 243 w 684"/>
                <a:gd name="T11" fmla="*/ 189 h 249"/>
                <a:gd name="T12" fmla="*/ 304 w 684"/>
                <a:gd name="T13" fmla="*/ 154 h 249"/>
                <a:gd name="T14" fmla="*/ 385 w 684"/>
                <a:gd name="T15" fmla="*/ 137 h 249"/>
                <a:gd name="T16" fmla="*/ 425 w 684"/>
                <a:gd name="T17" fmla="*/ 137 h 249"/>
                <a:gd name="T18" fmla="*/ 434 w 684"/>
                <a:gd name="T19" fmla="*/ 142 h 249"/>
                <a:gd name="T20" fmla="*/ 445 w 684"/>
                <a:gd name="T21" fmla="*/ 159 h 249"/>
                <a:gd name="T22" fmla="*/ 454 w 684"/>
                <a:gd name="T23" fmla="*/ 152 h 249"/>
                <a:gd name="T24" fmla="*/ 480 w 684"/>
                <a:gd name="T25" fmla="*/ 111 h 249"/>
                <a:gd name="T26" fmla="*/ 484 w 684"/>
                <a:gd name="T27" fmla="*/ 108 h 249"/>
                <a:gd name="T28" fmla="*/ 513 w 684"/>
                <a:gd name="T29" fmla="*/ 88 h 249"/>
                <a:gd name="T30" fmla="*/ 505 w 684"/>
                <a:gd name="T31" fmla="*/ 85 h 249"/>
                <a:gd name="T32" fmla="*/ 497 w 684"/>
                <a:gd name="T33" fmla="*/ 73 h 249"/>
                <a:gd name="T34" fmla="*/ 505 w 684"/>
                <a:gd name="T35" fmla="*/ 61 h 249"/>
                <a:gd name="T36" fmla="*/ 569 w 684"/>
                <a:gd name="T37" fmla="*/ 36 h 249"/>
                <a:gd name="T38" fmla="*/ 571 w 684"/>
                <a:gd name="T39" fmla="*/ 35 h 249"/>
                <a:gd name="T40" fmla="*/ 656 w 684"/>
                <a:gd name="T41" fmla="*/ 17 h 249"/>
                <a:gd name="T42" fmla="*/ 670 w 684"/>
                <a:gd name="T43" fmla="*/ 23 h 249"/>
                <a:gd name="T44" fmla="*/ 671 w 684"/>
                <a:gd name="T45" fmla="*/ 25 h 249"/>
                <a:gd name="T46" fmla="*/ 684 w 684"/>
                <a:gd name="T47" fmla="*/ 20 h 249"/>
                <a:gd name="T48" fmla="*/ 389 w 684"/>
                <a:gd name="T49" fmla="*/ 21 h 249"/>
                <a:gd name="T50" fmla="*/ 0 w 684"/>
                <a:gd name="T51" fmla="*/ 249 h 249"/>
                <a:gd name="T52" fmla="*/ 34 w 684"/>
                <a:gd name="T53" fmla="*/ 233 h 249"/>
                <a:gd name="T54" fmla="*/ 38 w 684"/>
                <a:gd name="T55" fmla="*/ 2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84" h="249">
                  <a:moveTo>
                    <a:pt x="38" y="232"/>
                  </a:moveTo>
                  <a:cubicBezTo>
                    <a:pt x="155" y="222"/>
                    <a:pt x="155" y="222"/>
                    <a:pt x="155" y="222"/>
                  </a:cubicBezTo>
                  <a:cubicBezTo>
                    <a:pt x="243" y="211"/>
                    <a:pt x="243" y="211"/>
                    <a:pt x="243" y="211"/>
                  </a:cubicBezTo>
                  <a:cubicBezTo>
                    <a:pt x="241" y="208"/>
                    <a:pt x="241" y="208"/>
                    <a:pt x="241" y="208"/>
                  </a:cubicBezTo>
                  <a:cubicBezTo>
                    <a:pt x="239" y="205"/>
                    <a:pt x="238" y="202"/>
                    <a:pt x="238" y="198"/>
                  </a:cubicBezTo>
                  <a:cubicBezTo>
                    <a:pt x="239" y="194"/>
                    <a:pt x="240" y="191"/>
                    <a:pt x="243" y="189"/>
                  </a:cubicBezTo>
                  <a:cubicBezTo>
                    <a:pt x="254" y="182"/>
                    <a:pt x="288" y="158"/>
                    <a:pt x="304" y="154"/>
                  </a:cubicBezTo>
                  <a:cubicBezTo>
                    <a:pt x="385" y="137"/>
                    <a:pt x="385" y="137"/>
                    <a:pt x="385" y="137"/>
                  </a:cubicBezTo>
                  <a:cubicBezTo>
                    <a:pt x="395" y="135"/>
                    <a:pt x="420" y="136"/>
                    <a:pt x="425" y="137"/>
                  </a:cubicBezTo>
                  <a:cubicBezTo>
                    <a:pt x="428" y="137"/>
                    <a:pt x="432" y="139"/>
                    <a:pt x="434" y="142"/>
                  </a:cubicBezTo>
                  <a:cubicBezTo>
                    <a:pt x="435" y="143"/>
                    <a:pt x="441" y="151"/>
                    <a:pt x="445" y="159"/>
                  </a:cubicBezTo>
                  <a:cubicBezTo>
                    <a:pt x="448" y="157"/>
                    <a:pt x="451" y="154"/>
                    <a:pt x="454" y="152"/>
                  </a:cubicBezTo>
                  <a:cubicBezTo>
                    <a:pt x="480" y="111"/>
                    <a:pt x="480" y="111"/>
                    <a:pt x="480" y="111"/>
                  </a:cubicBezTo>
                  <a:cubicBezTo>
                    <a:pt x="481" y="110"/>
                    <a:pt x="482" y="108"/>
                    <a:pt x="484" y="108"/>
                  </a:cubicBezTo>
                  <a:cubicBezTo>
                    <a:pt x="513" y="88"/>
                    <a:pt x="513" y="88"/>
                    <a:pt x="513" y="88"/>
                  </a:cubicBezTo>
                  <a:cubicBezTo>
                    <a:pt x="505" y="85"/>
                    <a:pt x="505" y="85"/>
                    <a:pt x="505" y="85"/>
                  </a:cubicBezTo>
                  <a:cubicBezTo>
                    <a:pt x="500" y="83"/>
                    <a:pt x="496" y="78"/>
                    <a:pt x="497" y="73"/>
                  </a:cubicBezTo>
                  <a:cubicBezTo>
                    <a:pt x="497" y="67"/>
                    <a:pt x="500" y="63"/>
                    <a:pt x="505" y="61"/>
                  </a:cubicBezTo>
                  <a:cubicBezTo>
                    <a:pt x="569" y="36"/>
                    <a:pt x="569" y="36"/>
                    <a:pt x="569" y="36"/>
                  </a:cubicBezTo>
                  <a:cubicBezTo>
                    <a:pt x="570" y="35"/>
                    <a:pt x="571" y="35"/>
                    <a:pt x="571" y="35"/>
                  </a:cubicBezTo>
                  <a:cubicBezTo>
                    <a:pt x="656" y="17"/>
                    <a:pt x="656" y="17"/>
                    <a:pt x="656" y="17"/>
                  </a:cubicBezTo>
                  <a:cubicBezTo>
                    <a:pt x="662" y="16"/>
                    <a:pt x="668" y="18"/>
                    <a:pt x="670" y="23"/>
                  </a:cubicBezTo>
                  <a:cubicBezTo>
                    <a:pt x="671" y="24"/>
                    <a:pt x="671" y="24"/>
                    <a:pt x="671" y="25"/>
                  </a:cubicBezTo>
                  <a:cubicBezTo>
                    <a:pt x="684" y="20"/>
                    <a:pt x="684" y="20"/>
                    <a:pt x="684" y="20"/>
                  </a:cubicBezTo>
                  <a:cubicBezTo>
                    <a:pt x="590" y="1"/>
                    <a:pt x="490" y="0"/>
                    <a:pt x="389" y="21"/>
                  </a:cubicBezTo>
                  <a:cubicBezTo>
                    <a:pt x="232" y="54"/>
                    <a:pt x="98" y="137"/>
                    <a:pt x="0" y="249"/>
                  </a:cubicBezTo>
                  <a:cubicBezTo>
                    <a:pt x="34" y="233"/>
                    <a:pt x="34" y="233"/>
                    <a:pt x="34" y="233"/>
                  </a:cubicBezTo>
                  <a:cubicBezTo>
                    <a:pt x="35" y="232"/>
                    <a:pt x="37" y="232"/>
                    <a:pt x="38" y="232"/>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7"/>
            <p:cNvSpPr>
              <a:spLocks/>
            </p:cNvSpPr>
            <p:nvPr/>
          </p:nvSpPr>
          <p:spPr bwMode="auto">
            <a:xfrm>
              <a:off x="2365" y="541"/>
              <a:ext cx="2339" cy="3075"/>
            </a:xfrm>
            <a:custGeom>
              <a:avLst/>
              <a:gdLst>
                <a:gd name="T0" fmla="*/ 51 w 988"/>
                <a:gd name="T1" fmla="*/ 391 h 1299"/>
                <a:gd name="T2" fmla="*/ 179 w 988"/>
                <a:gd name="T3" fmla="*/ 350 h 1299"/>
                <a:gd name="T4" fmla="*/ 159 w 988"/>
                <a:gd name="T5" fmla="*/ 499 h 1299"/>
                <a:gd name="T6" fmla="*/ 184 w 988"/>
                <a:gd name="T7" fmla="*/ 575 h 1299"/>
                <a:gd name="T8" fmla="*/ 272 w 988"/>
                <a:gd name="T9" fmla="*/ 673 h 1299"/>
                <a:gd name="T10" fmla="*/ 242 w 988"/>
                <a:gd name="T11" fmla="*/ 588 h 1299"/>
                <a:gd name="T12" fmla="*/ 295 w 988"/>
                <a:gd name="T13" fmla="*/ 685 h 1299"/>
                <a:gd name="T14" fmla="*/ 382 w 988"/>
                <a:gd name="T15" fmla="*/ 713 h 1299"/>
                <a:gd name="T16" fmla="*/ 430 w 988"/>
                <a:gd name="T17" fmla="*/ 718 h 1299"/>
                <a:gd name="T18" fmla="*/ 491 w 988"/>
                <a:gd name="T19" fmla="*/ 753 h 1299"/>
                <a:gd name="T20" fmla="*/ 546 w 988"/>
                <a:gd name="T21" fmla="*/ 762 h 1299"/>
                <a:gd name="T22" fmla="*/ 527 w 988"/>
                <a:gd name="T23" fmla="*/ 861 h 1299"/>
                <a:gd name="T24" fmla="*/ 680 w 988"/>
                <a:gd name="T25" fmla="*/ 992 h 1299"/>
                <a:gd name="T26" fmla="*/ 775 w 988"/>
                <a:gd name="T27" fmla="*/ 1257 h 1299"/>
                <a:gd name="T28" fmla="*/ 827 w 988"/>
                <a:gd name="T29" fmla="*/ 1293 h 1299"/>
                <a:gd name="T30" fmla="*/ 902 w 988"/>
                <a:gd name="T31" fmla="*/ 1290 h 1299"/>
                <a:gd name="T32" fmla="*/ 836 w 988"/>
                <a:gd name="T33" fmla="*/ 1168 h 1299"/>
                <a:gd name="T34" fmla="*/ 964 w 988"/>
                <a:gd name="T35" fmla="*/ 821 h 1299"/>
                <a:gd name="T36" fmla="*/ 924 w 988"/>
                <a:gd name="T37" fmla="*/ 767 h 1299"/>
                <a:gd name="T38" fmla="*/ 796 w 988"/>
                <a:gd name="T39" fmla="*/ 719 h 1299"/>
                <a:gd name="T40" fmla="*/ 577 w 988"/>
                <a:gd name="T41" fmla="*/ 687 h 1299"/>
                <a:gd name="T42" fmla="*/ 521 w 988"/>
                <a:gd name="T43" fmla="*/ 714 h 1299"/>
                <a:gd name="T44" fmla="*/ 472 w 988"/>
                <a:gd name="T45" fmla="*/ 674 h 1299"/>
                <a:gd name="T46" fmla="*/ 462 w 988"/>
                <a:gd name="T47" fmla="*/ 625 h 1299"/>
                <a:gd name="T48" fmla="*/ 420 w 988"/>
                <a:gd name="T49" fmla="*/ 647 h 1299"/>
                <a:gd name="T50" fmla="*/ 466 w 988"/>
                <a:gd name="T51" fmla="*/ 551 h 1299"/>
                <a:gd name="T52" fmla="*/ 522 w 988"/>
                <a:gd name="T53" fmla="*/ 583 h 1299"/>
                <a:gd name="T54" fmla="*/ 565 w 988"/>
                <a:gd name="T55" fmla="*/ 483 h 1299"/>
                <a:gd name="T56" fmla="*/ 638 w 988"/>
                <a:gd name="T57" fmla="*/ 379 h 1299"/>
                <a:gd name="T58" fmla="*/ 687 w 988"/>
                <a:gd name="T59" fmla="*/ 334 h 1299"/>
                <a:gd name="T60" fmla="*/ 672 w 988"/>
                <a:gd name="T61" fmla="*/ 310 h 1299"/>
                <a:gd name="T62" fmla="*/ 736 w 988"/>
                <a:gd name="T63" fmla="*/ 278 h 1299"/>
                <a:gd name="T64" fmla="*/ 673 w 988"/>
                <a:gd name="T65" fmla="*/ 221 h 1299"/>
                <a:gd name="T66" fmla="*/ 590 w 988"/>
                <a:gd name="T67" fmla="*/ 216 h 1299"/>
                <a:gd name="T68" fmla="*/ 555 w 988"/>
                <a:gd name="T69" fmla="*/ 280 h 1299"/>
                <a:gd name="T70" fmla="*/ 503 w 988"/>
                <a:gd name="T71" fmla="*/ 266 h 1299"/>
                <a:gd name="T72" fmla="*/ 588 w 988"/>
                <a:gd name="T73" fmla="*/ 202 h 1299"/>
                <a:gd name="T74" fmla="*/ 641 w 988"/>
                <a:gd name="T75" fmla="*/ 186 h 1299"/>
                <a:gd name="T76" fmla="*/ 658 w 988"/>
                <a:gd name="T77" fmla="*/ 192 h 1299"/>
                <a:gd name="T78" fmla="*/ 698 w 988"/>
                <a:gd name="T79" fmla="*/ 177 h 1299"/>
                <a:gd name="T80" fmla="*/ 719 w 988"/>
                <a:gd name="T81" fmla="*/ 119 h 1299"/>
                <a:gd name="T82" fmla="*/ 671 w 988"/>
                <a:gd name="T83" fmla="*/ 96 h 1299"/>
                <a:gd name="T84" fmla="*/ 791 w 988"/>
                <a:gd name="T85" fmla="*/ 101 h 1299"/>
                <a:gd name="T86" fmla="*/ 780 w 988"/>
                <a:gd name="T87" fmla="*/ 161 h 1299"/>
                <a:gd name="T88" fmla="*/ 865 w 988"/>
                <a:gd name="T89" fmla="*/ 157 h 1299"/>
                <a:gd name="T90" fmla="*/ 974 w 988"/>
                <a:gd name="T91" fmla="*/ 90 h 1299"/>
                <a:gd name="T92" fmla="*/ 788 w 988"/>
                <a:gd name="T93" fmla="*/ 9 h 1299"/>
                <a:gd name="T94" fmla="*/ 688 w 988"/>
                <a:gd name="T95" fmla="*/ 19 h 1299"/>
                <a:gd name="T96" fmla="*/ 614 w 988"/>
                <a:gd name="T97" fmla="*/ 57 h 1299"/>
                <a:gd name="T98" fmla="*/ 601 w 988"/>
                <a:gd name="T99" fmla="*/ 92 h 1299"/>
                <a:gd name="T100" fmla="*/ 562 w 988"/>
                <a:gd name="T101" fmla="*/ 143 h 1299"/>
                <a:gd name="T102" fmla="*/ 502 w 988"/>
                <a:gd name="T103" fmla="*/ 121 h 1299"/>
                <a:gd name="T104" fmla="*/ 355 w 988"/>
                <a:gd name="T105" fmla="*/ 182 h 1299"/>
                <a:gd name="T106" fmla="*/ 272 w 988"/>
                <a:gd name="T107" fmla="*/ 206 h 1299"/>
                <a:gd name="T108" fmla="*/ 117 w 988"/>
                <a:gd name="T109" fmla="*/ 233 h 1299"/>
                <a:gd name="T110" fmla="*/ 13 w 988"/>
                <a:gd name="T111" fmla="*/ 415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88" h="1299">
                  <a:moveTo>
                    <a:pt x="13" y="415"/>
                  </a:moveTo>
                  <a:cubicBezTo>
                    <a:pt x="50" y="392"/>
                    <a:pt x="50" y="392"/>
                    <a:pt x="50" y="392"/>
                  </a:cubicBezTo>
                  <a:cubicBezTo>
                    <a:pt x="50" y="392"/>
                    <a:pt x="51" y="392"/>
                    <a:pt x="51" y="391"/>
                  </a:cubicBezTo>
                  <a:cubicBezTo>
                    <a:pt x="99" y="356"/>
                    <a:pt x="99" y="356"/>
                    <a:pt x="99" y="356"/>
                  </a:cubicBezTo>
                  <a:cubicBezTo>
                    <a:pt x="132" y="342"/>
                    <a:pt x="132" y="342"/>
                    <a:pt x="132" y="342"/>
                  </a:cubicBezTo>
                  <a:cubicBezTo>
                    <a:pt x="179" y="350"/>
                    <a:pt x="179" y="350"/>
                    <a:pt x="179" y="350"/>
                  </a:cubicBezTo>
                  <a:cubicBezTo>
                    <a:pt x="187" y="375"/>
                    <a:pt x="187" y="375"/>
                    <a:pt x="187" y="375"/>
                  </a:cubicBezTo>
                  <a:cubicBezTo>
                    <a:pt x="182" y="431"/>
                    <a:pt x="182" y="431"/>
                    <a:pt x="182" y="431"/>
                  </a:cubicBezTo>
                  <a:cubicBezTo>
                    <a:pt x="159" y="499"/>
                    <a:pt x="159" y="499"/>
                    <a:pt x="159" y="499"/>
                  </a:cubicBezTo>
                  <a:cubicBezTo>
                    <a:pt x="158" y="502"/>
                    <a:pt x="158" y="505"/>
                    <a:pt x="159" y="508"/>
                  </a:cubicBezTo>
                  <a:cubicBezTo>
                    <a:pt x="182" y="571"/>
                    <a:pt x="182" y="571"/>
                    <a:pt x="182" y="571"/>
                  </a:cubicBezTo>
                  <a:cubicBezTo>
                    <a:pt x="183" y="572"/>
                    <a:pt x="183" y="574"/>
                    <a:pt x="184" y="575"/>
                  </a:cubicBezTo>
                  <a:cubicBezTo>
                    <a:pt x="224" y="621"/>
                    <a:pt x="224" y="621"/>
                    <a:pt x="224" y="621"/>
                  </a:cubicBezTo>
                  <a:cubicBezTo>
                    <a:pt x="258" y="668"/>
                    <a:pt x="258" y="668"/>
                    <a:pt x="258" y="668"/>
                  </a:cubicBezTo>
                  <a:cubicBezTo>
                    <a:pt x="262" y="672"/>
                    <a:pt x="267" y="674"/>
                    <a:pt x="272" y="673"/>
                  </a:cubicBezTo>
                  <a:cubicBezTo>
                    <a:pt x="279" y="671"/>
                    <a:pt x="283" y="664"/>
                    <a:pt x="282" y="657"/>
                  </a:cubicBezTo>
                  <a:cubicBezTo>
                    <a:pt x="281" y="656"/>
                    <a:pt x="280" y="654"/>
                    <a:pt x="279" y="652"/>
                  </a:cubicBezTo>
                  <a:cubicBezTo>
                    <a:pt x="242" y="588"/>
                    <a:pt x="242" y="588"/>
                    <a:pt x="242" y="588"/>
                  </a:cubicBezTo>
                  <a:cubicBezTo>
                    <a:pt x="250" y="584"/>
                    <a:pt x="250" y="584"/>
                    <a:pt x="250" y="584"/>
                  </a:cubicBezTo>
                  <a:cubicBezTo>
                    <a:pt x="282" y="633"/>
                    <a:pt x="282" y="633"/>
                    <a:pt x="282" y="633"/>
                  </a:cubicBezTo>
                  <a:cubicBezTo>
                    <a:pt x="295" y="685"/>
                    <a:pt x="295" y="685"/>
                    <a:pt x="295" y="685"/>
                  </a:cubicBezTo>
                  <a:cubicBezTo>
                    <a:pt x="296" y="690"/>
                    <a:pt x="300" y="693"/>
                    <a:pt x="304" y="695"/>
                  </a:cubicBezTo>
                  <a:cubicBezTo>
                    <a:pt x="372" y="714"/>
                    <a:pt x="372" y="714"/>
                    <a:pt x="372" y="714"/>
                  </a:cubicBezTo>
                  <a:cubicBezTo>
                    <a:pt x="376" y="715"/>
                    <a:pt x="379" y="715"/>
                    <a:pt x="382" y="713"/>
                  </a:cubicBezTo>
                  <a:cubicBezTo>
                    <a:pt x="396" y="706"/>
                    <a:pt x="396" y="706"/>
                    <a:pt x="396" y="706"/>
                  </a:cubicBezTo>
                  <a:cubicBezTo>
                    <a:pt x="425" y="717"/>
                    <a:pt x="425" y="717"/>
                    <a:pt x="425" y="717"/>
                  </a:cubicBezTo>
                  <a:cubicBezTo>
                    <a:pt x="427" y="718"/>
                    <a:pt x="429" y="718"/>
                    <a:pt x="430" y="718"/>
                  </a:cubicBezTo>
                  <a:cubicBezTo>
                    <a:pt x="459" y="717"/>
                    <a:pt x="459" y="717"/>
                    <a:pt x="459" y="717"/>
                  </a:cubicBezTo>
                  <a:cubicBezTo>
                    <a:pt x="484" y="749"/>
                    <a:pt x="484" y="749"/>
                    <a:pt x="484" y="749"/>
                  </a:cubicBezTo>
                  <a:cubicBezTo>
                    <a:pt x="485" y="751"/>
                    <a:pt x="488" y="753"/>
                    <a:pt x="491" y="753"/>
                  </a:cubicBezTo>
                  <a:cubicBezTo>
                    <a:pt x="535" y="765"/>
                    <a:pt x="535" y="765"/>
                    <a:pt x="535" y="765"/>
                  </a:cubicBezTo>
                  <a:cubicBezTo>
                    <a:pt x="538" y="766"/>
                    <a:pt x="542" y="765"/>
                    <a:pt x="545" y="763"/>
                  </a:cubicBezTo>
                  <a:cubicBezTo>
                    <a:pt x="546" y="762"/>
                    <a:pt x="546" y="762"/>
                    <a:pt x="546" y="762"/>
                  </a:cubicBezTo>
                  <a:cubicBezTo>
                    <a:pt x="549" y="770"/>
                    <a:pt x="549" y="770"/>
                    <a:pt x="549" y="770"/>
                  </a:cubicBezTo>
                  <a:cubicBezTo>
                    <a:pt x="525" y="849"/>
                    <a:pt x="525" y="849"/>
                    <a:pt x="525" y="849"/>
                  </a:cubicBezTo>
                  <a:cubicBezTo>
                    <a:pt x="524" y="853"/>
                    <a:pt x="525" y="858"/>
                    <a:pt x="527" y="861"/>
                  </a:cubicBezTo>
                  <a:cubicBezTo>
                    <a:pt x="610" y="959"/>
                    <a:pt x="610" y="959"/>
                    <a:pt x="610" y="959"/>
                  </a:cubicBezTo>
                  <a:cubicBezTo>
                    <a:pt x="611" y="960"/>
                    <a:pt x="613" y="961"/>
                    <a:pt x="614" y="962"/>
                  </a:cubicBezTo>
                  <a:cubicBezTo>
                    <a:pt x="680" y="992"/>
                    <a:pt x="680" y="992"/>
                    <a:pt x="680" y="992"/>
                  </a:cubicBezTo>
                  <a:cubicBezTo>
                    <a:pt x="736" y="1193"/>
                    <a:pt x="736" y="1193"/>
                    <a:pt x="736" y="1193"/>
                  </a:cubicBezTo>
                  <a:cubicBezTo>
                    <a:pt x="736" y="1194"/>
                    <a:pt x="737" y="1195"/>
                    <a:pt x="737" y="1196"/>
                  </a:cubicBezTo>
                  <a:cubicBezTo>
                    <a:pt x="775" y="1257"/>
                    <a:pt x="775" y="1257"/>
                    <a:pt x="775" y="1257"/>
                  </a:cubicBezTo>
                  <a:cubicBezTo>
                    <a:pt x="775" y="1258"/>
                    <a:pt x="777" y="1259"/>
                    <a:pt x="778" y="1260"/>
                  </a:cubicBezTo>
                  <a:cubicBezTo>
                    <a:pt x="820" y="1291"/>
                    <a:pt x="820" y="1291"/>
                    <a:pt x="820" y="1291"/>
                  </a:cubicBezTo>
                  <a:cubicBezTo>
                    <a:pt x="822" y="1292"/>
                    <a:pt x="824" y="1293"/>
                    <a:pt x="827" y="1293"/>
                  </a:cubicBezTo>
                  <a:cubicBezTo>
                    <a:pt x="888" y="1299"/>
                    <a:pt x="888" y="1299"/>
                    <a:pt x="888" y="1299"/>
                  </a:cubicBezTo>
                  <a:cubicBezTo>
                    <a:pt x="890" y="1299"/>
                    <a:pt x="891" y="1299"/>
                    <a:pt x="892" y="1299"/>
                  </a:cubicBezTo>
                  <a:cubicBezTo>
                    <a:pt x="897" y="1298"/>
                    <a:pt x="900" y="1295"/>
                    <a:pt x="902" y="1290"/>
                  </a:cubicBezTo>
                  <a:cubicBezTo>
                    <a:pt x="904" y="1285"/>
                    <a:pt x="902" y="1279"/>
                    <a:pt x="897" y="1275"/>
                  </a:cubicBezTo>
                  <a:cubicBezTo>
                    <a:pt x="853" y="1247"/>
                    <a:pt x="853" y="1247"/>
                    <a:pt x="853" y="1247"/>
                  </a:cubicBezTo>
                  <a:cubicBezTo>
                    <a:pt x="836" y="1168"/>
                    <a:pt x="836" y="1168"/>
                    <a:pt x="836" y="1168"/>
                  </a:cubicBezTo>
                  <a:cubicBezTo>
                    <a:pt x="943" y="954"/>
                    <a:pt x="943" y="954"/>
                    <a:pt x="943" y="954"/>
                  </a:cubicBezTo>
                  <a:cubicBezTo>
                    <a:pt x="943" y="953"/>
                    <a:pt x="944" y="952"/>
                    <a:pt x="944" y="950"/>
                  </a:cubicBezTo>
                  <a:cubicBezTo>
                    <a:pt x="964" y="821"/>
                    <a:pt x="964" y="821"/>
                    <a:pt x="964" y="821"/>
                  </a:cubicBezTo>
                  <a:cubicBezTo>
                    <a:pt x="964" y="818"/>
                    <a:pt x="964" y="815"/>
                    <a:pt x="962" y="812"/>
                  </a:cubicBezTo>
                  <a:cubicBezTo>
                    <a:pt x="934" y="773"/>
                    <a:pt x="934" y="773"/>
                    <a:pt x="934" y="773"/>
                  </a:cubicBezTo>
                  <a:cubicBezTo>
                    <a:pt x="932" y="769"/>
                    <a:pt x="928" y="767"/>
                    <a:pt x="924" y="767"/>
                  </a:cubicBezTo>
                  <a:cubicBezTo>
                    <a:pt x="879" y="767"/>
                    <a:pt x="828" y="765"/>
                    <a:pt x="808" y="762"/>
                  </a:cubicBezTo>
                  <a:cubicBezTo>
                    <a:pt x="808" y="752"/>
                    <a:pt x="805" y="739"/>
                    <a:pt x="803" y="728"/>
                  </a:cubicBezTo>
                  <a:cubicBezTo>
                    <a:pt x="802" y="724"/>
                    <a:pt x="800" y="721"/>
                    <a:pt x="796" y="719"/>
                  </a:cubicBezTo>
                  <a:cubicBezTo>
                    <a:pt x="692" y="666"/>
                    <a:pt x="692" y="666"/>
                    <a:pt x="692" y="666"/>
                  </a:cubicBezTo>
                  <a:cubicBezTo>
                    <a:pt x="690" y="664"/>
                    <a:pt x="687" y="664"/>
                    <a:pt x="684" y="665"/>
                  </a:cubicBezTo>
                  <a:cubicBezTo>
                    <a:pt x="577" y="687"/>
                    <a:pt x="577" y="687"/>
                    <a:pt x="577" y="687"/>
                  </a:cubicBezTo>
                  <a:cubicBezTo>
                    <a:pt x="575" y="688"/>
                    <a:pt x="573" y="689"/>
                    <a:pt x="571" y="690"/>
                  </a:cubicBezTo>
                  <a:cubicBezTo>
                    <a:pt x="544" y="716"/>
                    <a:pt x="544" y="716"/>
                    <a:pt x="544" y="716"/>
                  </a:cubicBezTo>
                  <a:cubicBezTo>
                    <a:pt x="521" y="714"/>
                    <a:pt x="521" y="714"/>
                    <a:pt x="521" y="714"/>
                  </a:cubicBezTo>
                  <a:cubicBezTo>
                    <a:pt x="515" y="687"/>
                    <a:pt x="515" y="687"/>
                    <a:pt x="515" y="687"/>
                  </a:cubicBezTo>
                  <a:cubicBezTo>
                    <a:pt x="514" y="682"/>
                    <a:pt x="509" y="677"/>
                    <a:pt x="504" y="677"/>
                  </a:cubicBezTo>
                  <a:cubicBezTo>
                    <a:pt x="472" y="674"/>
                    <a:pt x="472" y="674"/>
                    <a:pt x="472" y="674"/>
                  </a:cubicBezTo>
                  <a:cubicBezTo>
                    <a:pt x="477" y="639"/>
                    <a:pt x="477" y="639"/>
                    <a:pt x="477" y="639"/>
                  </a:cubicBezTo>
                  <a:cubicBezTo>
                    <a:pt x="478" y="635"/>
                    <a:pt x="476" y="631"/>
                    <a:pt x="473" y="628"/>
                  </a:cubicBezTo>
                  <a:cubicBezTo>
                    <a:pt x="470" y="625"/>
                    <a:pt x="466" y="624"/>
                    <a:pt x="462" y="625"/>
                  </a:cubicBezTo>
                  <a:cubicBezTo>
                    <a:pt x="435" y="631"/>
                    <a:pt x="435" y="631"/>
                    <a:pt x="435" y="631"/>
                  </a:cubicBezTo>
                  <a:cubicBezTo>
                    <a:pt x="431" y="631"/>
                    <a:pt x="428" y="634"/>
                    <a:pt x="426" y="637"/>
                  </a:cubicBezTo>
                  <a:cubicBezTo>
                    <a:pt x="424" y="640"/>
                    <a:pt x="422" y="645"/>
                    <a:pt x="420" y="647"/>
                  </a:cubicBezTo>
                  <a:cubicBezTo>
                    <a:pt x="415" y="647"/>
                    <a:pt x="404" y="646"/>
                    <a:pt x="393" y="644"/>
                  </a:cubicBezTo>
                  <a:cubicBezTo>
                    <a:pt x="397" y="589"/>
                    <a:pt x="397" y="589"/>
                    <a:pt x="397" y="589"/>
                  </a:cubicBezTo>
                  <a:cubicBezTo>
                    <a:pt x="466" y="551"/>
                    <a:pt x="466" y="551"/>
                    <a:pt x="466" y="551"/>
                  </a:cubicBezTo>
                  <a:cubicBezTo>
                    <a:pt x="490" y="584"/>
                    <a:pt x="490" y="584"/>
                    <a:pt x="490" y="584"/>
                  </a:cubicBezTo>
                  <a:cubicBezTo>
                    <a:pt x="494" y="589"/>
                    <a:pt x="499" y="591"/>
                    <a:pt x="505" y="589"/>
                  </a:cubicBezTo>
                  <a:cubicBezTo>
                    <a:pt x="522" y="583"/>
                    <a:pt x="522" y="583"/>
                    <a:pt x="522" y="583"/>
                  </a:cubicBezTo>
                  <a:cubicBezTo>
                    <a:pt x="528" y="582"/>
                    <a:pt x="532" y="576"/>
                    <a:pt x="531" y="570"/>
                  </a:cubicBezTo>
                  <a:cubicBezTo>
                    <a:pt x="528" y="529"/>
                    <a:pt x="528" y="529"/>
                    <a:pt x="528" y="529"/>
                  </a:cubicBezTo>
                  <a:cubicBezTo>
                    <a:pt x="565" y="483"/>
                    <a:pt x="565" y="483"/>
                    <a:pt x="565" y="483"/>
                  </a:cubicBezTo>
                  <a:cubicBezTo>
                    <a:pt x="567" y="480"/>
                    <a:pt x="568" y="477"/>
                    <a:pt x="567" y="474"/>
                  </a:cubicBezTo>
                  <a:cubicBezTo>
                    <a:pt x="565" y="450"/>
                    <a:pt x="565" y="450"/>
                    <a:pt x="565" y="450"/>
                  </a:cubicBezTo>
                  <a:cubicBezTo>
                    <a:pt x="638" y="379"/>
                    <a:pt x="638" y="379"/>
                    <a:pt x="638" y="379"/>
                  </a:cubicBezTo>
                  <a:cubicBezTo>
                    <a:pt x="676" y="371"/>
                    <a:pt x="676" y="371"/>
                    <a:pt x="676" y="371"/>
                  </a:cubicBezTo>
                  <a:cubicBezTo>
                    <a:pt x="682" y="370"/>
                    <a:pt x="686" y="365"/>
                    <a:pt x="687" y="359"/>
                  </a:cubicBezTo>
                  <a:cubicBezTo>
                    <a:pt x="687" y="334"/>
                    <a:pt x="687" y="334"/>
                    <a:pt x="687" y="334"/>
                  </a:cubicBezTo>
                  <a:cubicBezTo>
                    <a:pt x="687" y="330"/>
                    <a:pt x="685" y="326"/>
                    <a:pt x="682" y="324"/>
                  </a:cubicBezTo>
                  <a:cubicBezTo>
                    <a:pt x="668" y="313"/>
                    <a:pt x="668" y="313"/>
                    <a:pt x="668" y="313"/>
                  </a:cubicBezTo>
                  <a:cubicBezTo>
                    <a:pt x="672" y="310"/>
                    <a:pt x="672" y="310"/>
                    <a:pt x="672" y="310"/>
                  </a:cubicBezTo>
                  <a:cubicBezTo>
                    <a:pt x="712" y="301"/>
                    <a:pt x="712" y="301"/>
                    <a:pt x="712" y="301"/>
                  </a:cubicBezTo>
                  <a:cubicBezTo>
                    <a:pt x="715" y="301"/>
                    <a:pt x="718" y="299"/>
                    <a:pt x="719" y="297"/>
                  </a:cubicBezTo>
                  <a:cubicBezTo>
                    <a:pt x="736" y="278"/>
                    <a:pt x="736" y="278"/>
                    <a:pt x="736" y="278"/>
                  </a:cubicBezTo>
                  <a:cubicBezTo>
                    <a:pt x="739" y="276"/>
                    <a:pt x="740" y="272"/>
                    <a:pt x="739" y="268"/>
                  </a:cubicBezTo>
                  <a:cubicBezTo>
                    <a:pt x="739" y="264"/>
                    <a:pt x="737" y="261"/>
                    <a:pt x="733" y="259"/>
                  </a:cubicBezTo>
                  <a:cubicBezTo>
                    <a:pt x="673" y="221"/>
                    <a:pt x="673" y="221"/>
                    <a:pt x="673" y="221"/>
                  </a:cubicBezTo>
                  <a:cubicBezTo>
                    <a:pt x="655" y="207"/>
                    <a:pt x="655" y="207"/>
                    <a:pt x="655" y="207"/>
                  </a:cubicBezTo>
                  <a:cubicBezTo>
                    <a:pt x="652" y="204"/>
                    <a:pt x="648" y="203"/>
                    <a:pt x="645" y="204"/>
                  </a:cubicBezTo>
                  <a:cubicBezTo>
                    <a:pt x="590" y="216"/>
                    <a:pt x="590" y="216"/>
                    <a:pt x="590" y="216"/>
                  </a:cubicBezTo>
                  <a:cubicBezTo>
                    <a:pt x="585" y="217"/>
                    <a:pt x="581" y="221"/>
                    <a:pt x="580" y="227"/>
                  </a:cubicBezTo>
                  <a:cubicBezTo>
                    <a:pt x="575" y="272"/>
                    <a:pt x="575" y="272"/>
                    <a:pt x="575" y="272"/>
                  </a:cubicBezTo>
                  <a:cubicBezTo>
                    <a:pt x="555" y="280"/>
                    <a:pt x="555" y="280"/>
                    <a:pt x="555" y="280"/>
                  </a:cubicBezTo>
                  <a:cubicBezTo>
                    <a:pt x="554" y="279"/>
                    <a:pt x="554" y="278"/>
                    <a:pt x="553" y="277"/>
                  </a:cubicBezTo>
                  <a:cubicBezTo>
                    <a:pt x="551" y="274"/>
                    <a:pt x="548" y="272"/>
                    <a:pt x="544" y="272"/>
                  </a:cubicBezTo>
                  <a:cubicBezTo>
                    <a:pt x="503" y="266"/>
                    <a:pt x="503" y="266"/>
                    <a:pt x="503" y="266"/>
                  </a:cubicBezTo>
                  <a:cubicBezTo>
                    <a:pt x="526" y="231"/>
                    <a:pt x="526" y="231"/>
                    <a:pt x="526" y="231"/>
                  </a:cubicBezTo>
                  <a:cubicBezTo>
                    <a:pt x="579" y="215"/>
                    <a:pt x="579" y="215"/>
                    <a:pt x="579" y="215"/>
                  </a:cubicBezTo>
                  <a:cubicBezTo>
                    <a:pt x="584" y="213"/>
                    <a:pt x="588" y="208"/>
                    <a:pt x="588" y="202"/>
                  </a:cubicBezTo>
                  <a:cubicBezTo>
                    <a:pt x="586" y="179"/>
                    <a:pt x="586" y="179"/>
                    <a:pt x="586" y="179"/>
                  </a:cubicBezTo>
                  <a:cubicBezTo>
                    <a:pt x="625" y="170"/>
                    <a:pt x="625" y="170"/>
                    <a:pt x="625" y="170"/>
                  </a:cubicBezTo>
                  <a:cubicBezTo>
                    <a:pt x="641" y="186"/>
                    <a:pt x="641" y="186"/>
                    <a:pt x="641" y="186"/>
                  </a:cubicBezTo>
                  <a:cubicBezTo>
                    <a:pt x="643" y="187"/>
                    <a:pt x="644" y="188"/>
                    <a:pt x="646" y="189"/>
                  </a:cubicBezTo>
                  <a:cubicBezTo>
                    <a:pt x="654" y="191"/>
                    <a:pt x="654" y="191"/>
                    <a:pt x="654" y="191"/>
                  </a:cubicBezTo>
                  <a:cubicBezTo>
                    <a:pt x="655" y="191"/>
                    <a:pt x="657" y="192"/>
                    <a:pt x="658" y="192"/>
                  </a:cubicBezTo>
                  <a:cubicBezTo>
                    <a:pt x="684" y="190"/>
                    <a:pt x="684" y="190"/>
                    <a:pt x="684" y="190"/>
                  </a:cubicBezTo>
                  <a:cubicBezTo>
                    <a:pt x="689" y="189"/>
                    <a:pt x="693" y="187"/>
                    <a:pt x="695" y="183"/>
                  </a:cubicBezTo>
                  <a:cubicBezTo>
                    <a:pt x="698" y="177"/>
                    <a:pt x="698" y="177"/>
                    <a:pt x="698" y="177"/>
                  </a:cubicBezTo>
                  <a:cubicBezTo>
                    <a:pt x="722" y="169"/>
                    <a:pt x="722" y="169"/>
                    <a:pt x="722" y="169"/>
                  </a:cubicBezTo>
                  <a:cubicBezTo>
                    <a:pt x="728" y="166"/>
                    <a:pt x="732" y="159"/>
                    <a:pt x="730" y="152"/>
                  </a:cubicBezTo>
                  <a:cubicBezTo>
                    <a:pt x="719" y="119"/>
                    <a:pt x="719" y="119"/>
                    <a:pt x="719" y="119"/>
                  </a:cubicBezTo>
                  <a:cubicBezTo>
                    <a:pt x="718" y="115"/>
                    <a:pt x="715" y="112"/>
                    <a:pt x="711" y="111"/>
                  </a:cubicBezTo>
                  <a:cubicBezTo>
                    <a:pt x="675" y="99"/>
                    <a:pt x="675" y="99"/>
                    <a:pt x="675" y="99"/>
                  </a:cubicBezTo>
                  <a:cubicBezTo>
                    <a:pt x="671" y="96"/>
                    <a:pt x="671" y="96"/>
                    <a:pt x="671" y="96"/>
                  </a:cubicBezTo>
                  <a:cubicBezTo>
                    <a:pt x="725" y="72"/>
                    <a:pt x="725" y="72"/>
                    <a:pt x="725" y="72"/>
                  </a:cubicBezTo>
                  <a:cubicBezTo>
                    <a:pt x="767" y="81"/>
                    <a:pt x="767" y="81"/>
                    <a:pt x="767" y="81"/>
                  </a:cubicBezTo>
                  <a:cubicBezTo>
                    <a:pt x="791" y="101"/>
                    <a:pt x="791" y="101"/>
                    <a:pt x="791" y="101"/>
                  </a:cubicBezTo>
                  <a:cubicBezTo>
                    <a:pt x="781" y="112"/>
                    <a:pt x="781" y="112"/>
                    <a:pt x="781" y="112"/>
                  </a:cubicBezTo>
                  <a:cubicBezTo>
                    <a:pt x="780" y="113"/>
                    <a:pt x="779" y="116"/>
                    <a:pt x="778" y="119"/>
                  </a:cubicBezTo>
                  <a:cubicBezTo>
                    <a:pt x="775" y="152"/>
                    <a:pt x="778" y="158"/>
                    <a:pt x="780" y="161"/>
                  </a:cubicBezTo>
                  <a:cubicBezTo>
                    <a:pt x="781" y="163"/>
                    <a:pt x="784" y="168"/>
                    <a:pt x="820" y="191"/>
                  </a:cubicBezTo>
                  <a:cubicBezTo>
                    <a:pt x="825" y="195"/>
                    <a:pt x="832" y="194"/>
                    <a:pt x="836" y="189"/>
                  </a:cubicBezTo>
                  <a:cubicBezTo>
                    <a:pt x="865" y="157"/>
                    <a:pt x="865" y="157"/>
                    <a:pt x="865" y="157"/>
                  </a:cubicBezTo>
                  <a:cubicBezTo>
                    <a:pt x="885" y="135"/>
                    <a:pt x="885" y="135"/>
                    <a:pt x="885" y="135"/>
                  </a:cubicBezTo>
                  <a:cubicBezTo>
                    <a:pt x="970" y="93"/>
                    <a:pt x="970" y="93"/>
                    <a:pt x="970" y="93"/>
                  </a:cubicBezTo>
                  <a:cubicBezTo>
                    <a:pt x="972" y="92"/>
                    <a:pt x="973" y="91"/>
                    <a:pt x="974" y="90"/>
                  </a:cubicBezTo>
                  <a:cubicBezTo>
                    <a:pt x="988" y="72"/>
                    <a:pt x="988" y="72"/>
                    <a:pt x="988" y="72"/>
                  </a:cubicBezTo>
                  <a:cubicBezTo>
                    <a:pt x="930" y="41"/>
                    <a:pt x="867" y="18"/>
                    <a:pt x="801" y="4"/>
                  </a:cubicBezTo>
                  <a:cubicBezTo>
                    <a:pt x="788" y="9"/>
                    <a:pt x="788" y="9"/>
                    <a:pt x="788" y="9"/>
                  </a:cubicBezTo>
                  <a:cubicBezTo>
                    <a:pt x="788" y="8"/>
                    <a:pt x="788" y="8"/>
                    <a:pt x="787" y="7"/>
                  </a:cubicBezTo>
                  <a:cubicBezTo>
                    <a:pt x="785" y="2"/>
                    <a:pt x="779" y="0"/>
                    <a:pt x="773" y="1"/>
                  </a:cubicBezTo>
                  <a:cubicBezTo>
                    <a:pt x="688" y="19"/>
                    <a:pt x="688" y="19"/>
                    <a:pt x="688" y="19"/>
                  </a:cubicBezTo>
                  <a:cubicBezTo>
                    <a:pt x="688" y="19"/>
                    <a:pt x="687" y="19"/>
                    <a:pt x="686" y="20"/>
                  </a:cubicBezTo>
                  <a:cubicBezTo>
                    <a:pt x="622" y="45"/>
                    <a:pt x="622" y="45"/>
                    <a:pt x="622" y="45"/>
                  </a:cubicBezTo>
                  <a:cubicBezTo>
                    <a:pt x="617" y="47"/>
                    <a:pt x="614" y="51"/>
                    <a:pt x="614" y="57"/>
                  </a:cubicBezTo>
                  <a:cubicBezTo>
                    <a:pt x="613" y="62"/>
                    <a:pt x="617" y="67"/>
                    <a:pt x="622" y="69"/>
                  </a:cubicBezTo>
                  <a:cubicBezTo>
                    <a:pt x="630" y="72"/>
                    <a:pt x="630" y="72"/>
                    <a:pt x="630" y="72"/>
                  </a:cubicBezTo>
                  <a:cubicBezTo>
                    <a:pt x="601" y="92"/>
                    <a:pt x="601" y="92"/>
                    <a:pt x="601" y="92"/>
                  </a:cubicBezTo>
                  <a:cubicBezTo>
                    <a:pt x="599" y="92"/>
                    <a:pt x="598" y="94"/>
                    <a:pt x="597" y="95"/>
                  </a:cubicBezTo>
                  <a:cubicBezTo>
                    <a:pt x="571" y="136"/>
                    <a:pt x="571" y="136"/>
                    <a:pt x="571" y="136"/>
                  </a:cubicBezTo>
                  <a:cubicBezTo>
                    <a:pt x="568" y="138"/>
                    <a:pt x="565" y="141"/>
                    <a:pt x="562" y="143"/>
                  </a:cubicBezTo>
                  <a:cubicBezTo>
                    <a:pt x="558" y="135"/>
                    <a:pt x="552" y="127"/>
                    <a:pt x="551" y="126"/>
                  </a:cubicBezTo>
                  <a:cubicBezTo>
                    <a:pt x="549" y="123"/>
                    <a:pt x="545" y="121"/>
                    <a:pt x="542" y="121"/>
                  </a:cubicBezTo>
                  <a:cubicBezTo>
                    <a:pt x="537" y="120"/>
                    <a:pt x="512" y="119"/>
                    <a:pt x="502" y="121"/>
                  </a:cubicBezTo>
                  <a:cubicBezTo>
                    <a:pt x="421" y="138"/>
                    <a:pt x="421" y="138"/>
                    <a:pt x="421" y="138"/>
                  </a:cubicBezTo>
                  <a:cubicBezTo>
                    <a:pt x="405" y="142"/>
                    <a:pt x="371" y="166"/>
                    <a:pt x="360" y="173"/>
                  </a:cubicBezTo>
                  <a:cubicBezTo>
                    <a:pt x="357" y="175"/>
                    <a:pt x="356" y="178"/>
                    <a:pt x="355" y="182"/>
                  </a:cubicBezTo>
                  <a:cubicBezTo>
                    <a:pt x="355" y="186"/>
                    <a:pt x="356" y="189"/>
                    <a:pt x="358" y="192"/>
                  </a:cubicBezTo>
                  <a:cubicBezTo>
                    <a:pt x="360" y="195"/>
                    <a:pt x="360" y="195"/>
                    <a:pt x="360" y="195"/>
                  </a:cubicBezTo>
                  <a:cubicBezTo>
                    <a:pt x="272" y="206"/>
                    <a:pt x="272" y="206"/>
                    <a:pt x="272" y="206"/>
                  </a:cubicBezTo>
                  <a:cubicBezTo>
                    <a:pt x="155" y="216"/>
                    <a:pt x="155" y="216"/>
                    <a:pt x="155" y="216"/>
                  </a:cubicBezTo>
                  <a:cubicBezTo>
                    <a:pt x="154" y="216"/>
                    <a:pt x="152" y="216"/>
                    <a:pt x="151" y="217"/>
                  </a:cubicBezTo>
                  <a:cubicBezTo>
                    <a:pt x="117" y="233"/>
                    <a:pt x="117" y="233"/>
                    <a:pt x="117" y="233"/>
                  </a:cubicBezTo>
                  <a:cubicBezTo>
                    <a:pt x="69" y="289"/>
                    <a:pt x="30" y="351"/>
                    <a:pt x="0" y="419"/>
                  </a:cubicBezTo>
                  <a:cubicBezTo>
                    <a:pt x="10" y="417"/>
                    <a:pt x="10" y="417"/>
                    <a:pt x="10" y="417"/>
                  </a:cubicBezTo>
                  <a:cubicBezTo>
                    <a:pt x="11" y="416"/>
                    <a:pt x="12" y="416"/>
                    <a:pt x="13" y="4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p:cNvSpPr>
              <a:spLocks/>
            </p:cNvSpPr>
            <p:nvPr/>
          </p:nvSpPr>
          <p:spPr bwMode="auto">
            <a:xfrm>
              <a:off x="4060" y="1204"/>
              <a:ext cx="138" cy="128"/>
            </a:xfrm>
            <a:custGeom>
              <a:avLst/>
              <a:gdLst>
                <a:gd name="T0" fmla="*/ 2 w 58"/>
                <a:gd name="T1" fmla="*/ 51 h 54"/>
                <a:gd name="T2" fmla="*/ 5 w 58"/>
                <a:gd name="T3" fmla="*/ 54 h 54"/>
                <a:gd name="T4" fmla="*/ 58 w 58"/>
                <a:gd name="T5" fmla="*/ 43 h 54"/>
                <a:gd name="T6" fmla="*/ 55 w 58"/>
                <a:gd name="T7" fmla="*/ 37 h 54"/>
                <a:gd name="T8" fmla="*/ 49 w 58"/>
                <a:gd name="T9" fmla="*/ 28 h 54"/>
                <a:gd name="T10" fmla="*/ 51 w 58"/>
                <a:gd name="T11" fmla="*/ 17 h 54"/>
                <a:gd name="T12" fmla="*/ 44 w 58"/>
                <a:gd name="T13" fmla="*/ 3 h 54"/>
                <a:gd name="T14" fmla="*/ 28 w 58"/>
                <a:gd name="T15" fmla="*/ 7 h 54"/>
                <a:gd name="T16" fmla="*/ 4 w 58"/>
                <a:gd name="T17" fmla="*/ 37 h 54"/>
                <a:gd name="T18" fmla="*/ 2 w 58"/>
                <a:gd name="T19"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4">
                  <a:moveTo>
                    <a:pt x="2" y="51"/>
                  </a:moveTo>
                  <a:cubicBezTo>
                    <a:pt x="3" y="52"/>
                    <a:pt x="4" y="53"/>
                    <a:pt x="5" y="54"/>
                  </a:cubicBezTo>
                  <a:cubicBezTo>
                    <a:pt x="58" y="43"/>
                    <a:pt x="58" y="43"/>
                    <a:pt x="58" y="43"/>
                  </a:cubicBezTo>
                  <a:cubicBezTo>
                    <a:pt x="57" y="41"/>
                    <a:pt x="57" y="39"/>
                    <a:pt x="55" y="37"/>
                  </a:cubicBezTo>
                  <a:cubicBezTo>
                    <a:pt x="49" y="28"/>
                    <a:pt x="49" y="28"/>
                    <a:pt x="49" y="28"/>
                  </a:cubicBezTo>
                  <a:cubicBezTo>
                    <a:pt x="51" y="17"/>
                    <a:pt x="51" y="17"/>
                    <a:pt x="51" y="17"/>
                  </a:cubicBezTo>
                  <a:cubicBezTo>
                    <a:pt x="52" y="11"/>
                    <a:pt x="49" y="5"/>
                    <a:pt x="44" y="3"/>
                  </a:cubicBezTo>
                  <a:cubicBezTo>
                    <a:pt x="39" y="0"/>
                    <a:pt x="32" y="2"/>
                    <a:pt x="28" y="7"/>
                  </a:cubicBezTo>
                  <a:cubicBezTo>
                    <a:pt x="4" y="37"/>
                    <a:pt x="4" y="37"/>
                    <a:pt x="4" y="37"/>
                  </a:cubicBezTo>
                  <a:cubicBezTo>
                    <a:pt x="1" y="41"/>
                    <a:pt x="0" y="47"/>
                    <a:pt x="2"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p:cNvSpPr>
              <a:spLocks/>
            </p:cNvSpPr>
            <p:nvPr/>
          </p:nvSpPr>
          <p:spPr bwMode="auto">
            <a:xfrm>
              <a:off x="3513" y="1964"/>
              <a:ext cx="270" cy="128"/>
            </a:xfrm>
            <a:custGeom>
              <a:avLst/>
              <a:gdLst>
                <a:gd name="T0" fmla="*/ 103 w 114"/>
                <a:gd name="T1" fmla="*/ 12 h 54"/>
                <a:gd name="T2" fmla="*/ 75 w 114"/>
                <a:gd name="T3" fmla="*/ 7 h 54"/>
                <a:gd name="T4" fmla="*/ 56 w 114"/>
                <a:gd name="T5" fmla="*/ 1 h 54"/>
                <a:gd name="T6" fmla="*/ 49 w 114"/>
                <a:gd name="T7" fmla="*/ 1 h 54"/>
                <a:gd name="T8" fmla="*/ 11 w 114"/>
                <a:gd name="T9" fmla="*/ 9 h 54"/>
                <a:gd name="T10" fmla="*/ 1 w 114"/>
                <a:gd name="T11" fmla="*/ 24 h 54"/>
                <a:gd name="T12" fmla="*/ 17 w 114"/>
                <a:gd name="T13" fmla="*/ 34 h 54"/>
                <a:gd name="T14" fmla="*/ 52 w 114"/>
                <a:gd name="T15" fmla="*/ 27 h 54"/>
                <a:gd name="T16" fmla="*/ 53 w 114"/>
                <a:gd name="T17" fmla="*/ 27 h 54"/>
                <a:gd name="T18" fmla="*/ 50 w 114"/>
                <a:gd name="T19" fmla="*/ 28 h 54"/>
                <a:gd name="T20" fmla="*/ 42 w 114"/>
                <a:gd name="T21" fmla="*/ 45 h 54"/>
                <a:gd name="T22" fmla="*/ 57 w 114"/>
                <a:gd name="T23" fmla="*/ 53 h 54"/>
                <a:gd name="T24" fmla="*/ 58 w 114"/>
                <a:gd name="T25" fmla="*/ 53 h 54"/>
                <a:gd name="T26" fmla="*/ 105 w 114"/>
                <a:gd name="T27" fmla="*/ 37 h 54"/>
                <a:gd name="T28" fmla="*/ 114 w 114"/>
                <a:gd name="T29" fmla="*/ 24 h 54"/>
                <a:gd name="T30" fmla="*/ 103 w 114"/>
                <a:gd name="T3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4" h="54">
                  <a:moveTo>
                    <a:pt x="103" y="12"/>
                  </a:moveTo>
                  <a:cubicBezTo>
                    <a:pt x="75" y="7"/>
                    <a:pt x="75" y="7"/>
                    <a:pt x="75" y="7"/>
                  </a:cubicBezTo>
                  <a:cubicBezTo>
                    <a:pt x="56" y="1"/>
                    <a:pt x="56" y="1"/>
                    <a:pt x="56" y="1"/>
                  </a:cubicBezTo>
                  <a:cubicBezTo>
                    <a:pt x="54" y="0"/>
                    <a:pt x="52" y="0"/>
                    <a:pt x="49" y="1"/>
                  </a:cubicBezTo>
                  <a:cubicBezTo>
                    <a:pt x="11" y="9"/>
                    <a:pt x="11" y="9"/>
                    <a:pt x="11" y="9"/>
                  </a:cubicBezTo>
                  <a:cubicBezTo>
                    <a:pt x="4" y="10"/>
                    <a:pt x="0" y="17"/>
                    <a:pt x="1" y="24"/>
                  </a:cubicBezTo>
                  <a:cubicBezTo>
                    <a:pt x="3" y="31"/>
                    <a:pt x="10" y="36"/>
                    <a:pt x="17" y="34"/>
                  </a:cubicBezTo>
                  <a:cubicBezTo>
                    <a:pt x="52" y="27"/>
                    <a:pt x="52" y="27"/>
                    <a:pt x="52" y="27"/>
                  </a:cubicBezTo>
                  <a:cubicBezTo>
                    <a:pt x="53" y="27"/>
                    <a:pt x="53" y="27"/>
                    <a:pt x="53" y="27"/>
                  </a:cubicBezTo>
                  <a:cubicBezTo>
                    <a:pt x="50" y="28"/>
                    <a:pt x="50" y="28"/>
                    <a:pt x="50" y="28"/>
                  </a:cubicBezTo>
                  <a:cubicBezTo>
                    <a:pt x="43" y="30"/>
                    <a:pt x="39" y="38"/>
                    <a:pt x="42" y="45"/>
                  </a:cubicBezTo>
                  <a:cubicBezTo>
                    <a:pt x="44" y="51"/>
                    <a:pt x="50" y="54"/>
                    <a:pt x="57" y="53"/>
                  </a:cubicBezTo>
                  <a:cubicBezTo>
                    <a:pt x="57" y="53"/>
                    <a:pt x="58" y="53"/>
                    <a:pt x="58" y="53"/>
                  </a:cubicBezTo>
                  <a:cubicBezTo>
                    <a:pt x="105" y="37"/>
                    <a:pt x="105" y="37"/>
                    <a:pt x="105" y="37"/>
                  </a:cubicBezTo>
                  <a:cubicBezTo>
                    <a:pt x="110" y="35"/>
                    <a:pt x="114" y="30"/>
                    <a:pt x="114" y="24"/>
                  </a:cubicBezTo>
                  <a:cubicBezTo>
                    <a:pt x="113" y="18"/>
                    <a:pt x="109" y="13"/>
                    <a:pt x="10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p:cNvSpPr>
              <a:spLocks/>
            </p:cNvSpPr>
            <p:nvPr/>
          </p:nvSpPr>
          <p:spPr bwMode="auto">
            <a:xfrm>
              <a:off x="3838" y="1971"/>
              <a:ext cx="173" cy="71"/>
            </a:xfrm>
            <a:custGeom>
              <a:avLst/>
              <a:gdLst>
                <a:gd name="T0" fmla="*/ 59 w 73"/>
                <a:gd name="T1" fmla="*/ 1 h 30"/>
                <a:gd name="T2" fmla="*/ 13 w 73"/>
                <a:gd name="T3" fmla="*/ 4 h 30"/>
                <a:gd name="T4" fmla="*/ 1 w 73"/>
                <a:gd name="T5" fmla="*/ 18 h 30"/>
                <a:gd name="T6" fmla="*/ 15 w 73"/>
                <a:gd name="T7" fmla="*/ 30 h 30"/>
                <a:gd name="T8" fmla="*/ 60 w 73"/>
                <a:gd name="T9" fmla="*/ 27 h 30"/>
                <a:gd name="T10" fmla="*/ 62 w 73"/>
                <a:gd name="T11" fmla="*/ 26 h 30"/>
                <a:gd name="T12" fmla="*/ 72 w 73"/>
                <a:gd name="T13" fmla="*/ 13 h 30"/>
                <a:gd name="T14" fmla="*/ 59 w 73"/>
                <a:gd name="T15" fmla="*/ 1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30">
                  <a:moveTo>
                    <a:pt x="59" y="1"/>
                  </a:moveTo>
                  <a:cubicBezTo>
                    <a:pt x="13" y="4"/>
                    <a:pt x="13" y="4"/>
                    <a:pt x="13" y="4"/>
                  </a:cubicBezTo>
                  <a:cubicBezTo>
                    <a:pt x="6" y="4"/>
                    <a:pt x="0" y="11"/>
                    <a:pt x="1" y="18"/>
                  </a:cubicBezTo>
                  <a:cubicBezTo>
                    <a:pt x="1" y="25"/>
                    <a:pt x="8" y="30"/>
                    <a:pt x="15" y="30"/>
                  </a:cubicBezTo>
                  <a:cubicBezTo>
                    <a:pt x="60" y="27"/>
                    <a:pt x="60" y="27"/>
                    <a:pt x="60" y="27"/>
                  </a:cubicBezTo>
                  <a:cubicBezTo>
                    <a:pt x="61" y="27"/>
                    <a:pt x="62" y="27"/>
                    <a:pt x="62" y="26"/>
                  </a:cubicBezTo>
                  <a:cubicBezTo>
                    <a:pt x="68" y="25"/>
                    <a:pt x="73" y="19"/>
                    <a:pt x="72" y="13"/>
                  </a:cubicBezTo>
                  <a:cubicBezTo>
                    <a:pt x="72" y="6"/>
                    <a:pt x="66" y="0"/>
                    <a:pt x="5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p:cNvSpPr>
              <a:spLocks/>
            </p:cNvSpPr>
            <p:nvPr/>
          </p:nvSpPr>
          <p:spPr bwMode="auto">
            <a:xfrm>
              <a:off x="4004" y="2018"/>
              <a:ext cx="89" cy="105"/>
            </a:xfrm>
            <a:custGeom>
              <a:avLst/>
              <a:gdLst>
                <a:gd name="T0" fmla="*/ 35 w 38"/>
                <a:gd name="T1" fmla="*/ 23 h 44"/>
                <a:gd name="T2" fmla="*/ 26 w 38"/>
                <a:gd name="T3" fmla="*/ 8 h 44"/>
                <a:gd name="T4" fmla="*/ 8 w 38"/>
                <a:gd name="T5" fmla="*/ 4 h 44"/>
                <a:gd name="T6" fmla="*/ 4 w 38"/>
                <a:gd name="T7" fmla="*/ 21 h 44"/>
                <a:gd name="T8" fmla="*/ 12 w 38"/>
                <a:gd name="T9" fmla="*/ 37 h 44"/>
                <a:gd name="T10" fmla="*/ 26 w 38"/>
                <a:gd name="T11" fmla="*/ 43 h 44"/>
                <a:gd name="T12" fmla="*/ 30 w 38"/>
                <a:gd name="T13" fmla="*/ 41 h 44"/>
                <a:gd name="T14" fmla="*/ 35 w 38"/>
                <a:gd name="T15" fmla="*/ 2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4">
                  <a:moveTo>
                    <a:pt x="35" y="23"/>
                  </a:moveTo>
                  <a:cubicBezTo>
                    <a:pt x="26" y="8"/>
                    <a:pt x="26" y="8"/>
                    <a:pt x="26" y="8"/>
                  </a:cubicBezTo>
                  <a:cubicBezTo>
                    <a:pt x="22" y="2"/>
                    <a:pt x="14" y="0"/>
                    <a:pt x="8" y="4"/>
                  </a:cubicBezTo>
                  <a:cubicBezTo>
                    <a:pt x="2" y="7"/>
                    <a:pt x="0" y="15"/>
                    <a:pt x="4" y="21"/>
                  </a:cubicBezTo>
                  <a:cubicBezTo>
                    <a:pt x="12" y="37"/>
                    <a:pt x="12" y="37"/>
                    <a:pt x="12" y="37"/>
                  </a:cubicBezTo>
                  <a:cubicBezTo>
                    <a:pt x="15" y="41"/>
                    <a:pt x="21" y="44"/>
                    <a:pt x="26" y="43"/>
                  </a:cubicBezTo>
                  <a:cubicBezTo>
                    <a:pt x="28" y="42"/>
                    <a:pt x="29" y="42"/>
                    <a:pt x="30" y="41"/>
                  </a:cubicBezTo>
                  <a:cubicBezTo>
                    <a:pt x="36" y="38"/>
                    <a:pt x="38" y="30"/>
                    <a:pt x="35"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6" name="Freeform 25"/>
          <p:cNvSpPr/>
          <p:nvPr/>
        </p:nvSpPr>
        <p:spPr bwMode="auto">
          <a:xfrm>
            <a:off x="12490193" y="2651746"/>
            <a:ext cx="5764274" cy="3247240"/>
          </a:xfrm>
          <a:custGeom>
            <a:avLst/>
            <a:gdLst>
              <a:gd name="connsiteX0" fmla="*/ 3643297 w 7792387"/>
              <a:gd name="connsiteY0" fmla="*/ 0 h 4389755"/>
              <a:gd name="connsiteX1" fmla="*/ 4642800 w 7792387"/>
              <a:gd name="connsiteY1" fmla="*/ 414007 h 4389755"/>
              <a:gd name="connsiteX2" fmla="*/ 4707619 w 7792387"/>
              <a:gd name="connsiteY2" fmla="*/ 485326 h 4389755"/>
              <a:gd name="connsiteX3" fmla="*/ 4796850 w 7792387"/>
              <a:gd name="connsiteY3" fmla="*/ 431117 h 4389755"/>
              <a:gd name="connsiteX4" fmla="*/ 5505118 w 7792387"/>
              <a:gd name="connsiteY4" fmla="*/ 251777 h 4389755"/>
              <a:gd name="connsiteX5" fmla="*/ 6991018 w 7792387"/>
              <a:gd name="connsiteY5" fmla="*/ 1737677 h 4389755"/>
              <a:gd name="connsiteX6" fmla="*/ 6960830 w 7792387"/>
              <a:gd name="connsiteY6" fmla="*/ 2037138 h 4389755"/>
              <a:gd name="connsiteX7" fmla="*/ 6913202 w 7792387"/>
              <a:gd name="connsiteY7" fmla="*/ 2190568 h 4389755"/>
              <a:gd name="connsiteX8" fmla="*/ 7011055 w 7792387"/>
              <a:gd name="connsiteY8" fmla="*/ 2215729 h 4389755"/>
              <a:gd name="connsiteX9" fmla="*/ 7792387 w 7792387"/>
              <a:gd name="connsiteY9" fmla="*/ 3277745 h 4389755"/>
              <a:gd name="connsiteX10" fmla="*/ 6680377 w 7792387"/>
              <a:gd name="connsiteY10" fmla="*/ 4389755 h 4389755"/>
              <a:gd name="connsiteX11" fmla="*/ 6634465 w 7792387"/>
              <a:gd name="connsiteY11" fmla="*/ 4387437 h 4389755"/>
              <a:gd name="connsiteX12" fmla="*/ 6634465 w 7792387"/>
              <a:gd name="connsiteY12" fmla="*/ 4389754 h 4389755"/>
              <a:gd name="connsiteX13" fmla="*/ 1242187 w 7792387"/>
              <a:gd name="connsiteY13" fmla="*/ 4389754 h 4389755"/>
              <a:gd name="connsiteX14" fmla="*/ 1148066 w 7792387"/>
              <a:gd name="connsiteY14" fmla="*/ 4389754 h 4389755"/>
              <a:gd name="connsiteX15" fmla="*/ 1148066 w 7792387"/>
              <a:gd name="connsiteY15" fmla="*/ 4385001 h 4389755"/>
              <a:gd name="connsiteX16" fmla="*/ 1115181 w 7792387"/>
              <a:gd name="connsiteY16" fmla="*/ 4383341 h 4389755"/>
              <a:gd name="connsiteX17" fmla="*/ 0 w 7792387"/>
              <a:gd name="connsiteY17" fmla="*/ 3147567 h 4389755"/>
              <a:gd name="connsiteX18" fmla="*/ 1242187 w 7792387"/>
              <a:gd name="connsiteY18" fmla="*/ 1905380 h 4389755"/>
              <a:gd name="connsiteX19" fmla="*/ 1374893 w 7792387"/>
              <a:gd name="connsiteY19" fmla="*/ 1913751 h 4389755"/>
              <a:gd name="connsiteX20" fmla="*/ 1431405 w 7792387"/>
              <a:gd name="connsiteY20" fmla="*/ 1809636 h 4389755"/>
              <a:gd name="connsiteX21" fmla="*/ 2216803 w 7792387"/>
              <a:gd name="connsiteY21" fmla="*/ 1325255 h 4389755"/>
              <a:gd name="connsiteX22" fmla="*/ 2234300 w 7792387"/>
              <a:gd name="connsiteY22" fmla="*/ 1324151 h 4389755"/>
              <a:gd name="connsiteX23" fmla="*/ 2237085 w 7792387"/>
              <a:gd name="connsiteY23" fmla="*/ 1268987 h 4389755"/>
              <a:gd name="connsiteX24" fmla="*/ 3643297 w 7792387"/>
              <a:gd name="connsiteY24" fmla="*/ 0 h 438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792387" h="4389755">
                <a:moveTo>
                  <a:pt x="3643297" y="0"/>
                </a:moveTo>
                <a:cubicBezTo>
                  <a:pt x="4033627" y="0"/>
                  <a:pt x="4387005" y="158212"/>
                  <a:pt x="4642800" y="414007"/>
                </a:cubicBezTo>
                <a:lnTo>
                  <a:pt x="4707619" y="485326"/>
                </a:lnTo>
                <a:lnTo>
                  <a:pt x="4796850" y="431117"/>
                </a:lnTo>
                <a:cubicBezTo>
                  <a:pt x="5007392" y="316744"/>
                  <a:pt x="5248668" y="251777"/>
                  <a:pt x="5505118" y="251777"/>
                </a:cubicBezTo>
                <a:cubicBezTo>
                  <a:pt x="6325758" y="251777"/>
                  <a:pt x="6991018" y="917037"/>
                  <a:pt x="6991018" y="1737677"/>
                </a:cubicBezTo>
                <a:cubicBezTo>
                  <a:pt x="6991018" y="1840257"/>
                  <a:pt x="6980623" y="1940409"/>
                  <a:pt x="6960830" y="2037138"/>
                </a:cubicBezTo>
                <a:lnTo>
                  <a:pt x="6913202" y="2190568"/>
                </a:lnTo>
                <a:lnTo>
                  <a:pt x="7011055" y="2215729"/>
                </a:lnTo>
                <a:cubicBezTo>
                  <a:pt x="7463719" y="2356522"/>
                  <a:pt x="7792387" y="2778752"/>
                  <a:pt x="7792387" y="3277745"/>
                </a:cubicBezTo>
                <a:cubicBezTo>
                  <a:pt x="7792387" y="3891891"/>
                  <a:pt x="7294523" y="4389755"/>
                  <a:pt x="6680377" y="4389755"/>
                </a:cubicBezTo>
                <a:lnTo>
                  <a:pt x="6634465" y="4387437"/>
                </a:lnTo>
                <a:lnTo>
                  <a:pt x="6634465" y="4389754"/>
                </a:lnTo>
                <a:lnTo>
                  <a:pt x="1242187" y="4389754"/>
                </a:lnTo>
                <a:lnTo>
                  <a:pt x="1148066" y="4389754"/>
                </a:lnTo>
                <a:lnTo>
                  <a:pt x="1148066" y="4385001"/>
                </a:lnTo>
                <a:lnTo>
                  <a:pt x="1115181" y="4383341"/>
                </a:lnTo>
                <a:cubicBezTo>
                  <a:pt x="488800" y="4319729"/>
                  <a:pt x="0" y="3790731"/>
                  <a:pt x="0" y="3147567"/>
                </a:cubicBezTo>
                <a:cubicBezTo>
                  <a:pt x="0" y="2461526"/>
                  <a:pt x="556146" y="1905380"/>
                  <a:pt x="1242187" y="1905380"/>
                </a:cubicBezTo>
                <a:lnTo>
                  <a:pt x="1374893" y="1913751"/>
                </a:lnTo>
                <a:lnTo>
                  <a:pt x="1431405" y="1809636"/>
                </a:lnTo>
                <a:cubicBezTo>
                  <a:pt x="1607366" y="1549179"/>
                  <a:pt x="1890100" y="1366784"/>
                  <a:pt x="2216803" y="1325255"/>
                </a:cubicBezTo>
                <a:lnTo>
                  <a:pt x="2234300" y="1324151"/>
                </a:lnTo>
                <a:lnTo>
                  <a:pt x="2237085" y="1268987"/>
                </a:lnTo>
                <a:cubicBezTo>
                  <a:pt x="2309471" y="556216"/>
                  <a:pt x="2911429" y="0"/>
                  <a:pt x="3643297" y="0"/>
                </a:cubicBezTo>
                <a:close/>
              </a:path>
            </a:pathLst>
          </a:cu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4954" y="2758849"/>
            <a:ext cx="5745708" cy="3272064"/>
          </a:xfrm>
          <a:prstGeom prst="rect">
            <a:avLst/>
          </a:prstGeom>
          <a:effectLst/>
        </p:spPr>
      </p:pic>
      <p:sp>
        <p:nvSpPr>
          <p:cNvPr id="30" name="TextBox 29"/>
          <p:cNvSpPr txBox="1"/>
          <p:nvPr/>
        </p:nvSpPr>
        <p:spPr>
          <a:xfrm>
            <a:off x="5902311" y="4079968"/>
            <a:ext cx="4937124" cy="1403461"/>
          </a:xfrm>
          <a:prstGeom prst="rect">
            <a:avLst/>
          </a:prstGeom>
          <a:noFill/>
        </p:spPr>
        <p:txBody>
          <a:bodyPr wrap="square" lIns="182880" tIns="146304" rIns="182880" bIns="146304" rtlCol="0">
            <a:spAutoFit/>
          </a:bodyPr>
          <a:lstStyle/>
          <a:p>
            <a:pPr algn="ctr">
              <a:lnSpc>
                <a:spcPct val="90000"/>
              </a:lnSpc>
              <a:spcAft>
                <a:spcPts val="600"/>
              </a:spcAft>
            </a:pPr>
            <a:r>
              <a:rPr lang="en-US" sz="4000" dirty="0" smtClean="0">
                <a:gradFill>
                  <a:gsLst>
                    <a:gs pos="74336">
                      <a:schemeClr val="bg1"/>
                    </a:gs>
                    <a:gs pos="30000">
                      <a:schemeClr val="bg1"/>
                    </a:gs>
                  </a:gsLst>
                  <a:lin ang="5400000" scaled="0"/>
                </a:gradFill>
                <a:latin typeface="+mj-lt"/>
              </a:rPr>
              <a:t>Our world is </a:t>
            </a:r>
            <a:br>
              <a:rPr lang="en-US" sz="4000" dirty="0" smtClean="0">
                <a:gradFill>
                  <a:gsLst>
                    <a:gs pos="74336">
                      <a:schemeClr val="bg1"/>
                    </a:gs>
                    <a:gs pos="30000">
                      <a:schemeClr val="bg1"/>
                    </a:gs>
                  </a:gsLst>
                  <a:lin ang="5400000" scaled="0"/>
                </a:gradFill>
                <a:latin typeface="+mj-lt"/>
              </a:rPr>
            </a:br>
            <a:r>
              <a:rPr lang="en-US" sz="4000" dirty="0" smtClean="0">
                <a:gradFill>
                  <a:gsLst>
                    <a:gs pos="74336">
                      <a:schemeClr val="bg1"/>
                    </a:gs>
                    <a:gs pos="30000">
                      <a:schemeClr val="bg1"/>
                    </a:gs>
                  </a:gsLst>
                  <a:lin ang="5400000" scaled="0"/>
                </a:gradFill>
                <a:latin typeface="+mj-lt"/>
              </a:rPr>
              <a:t>connected</a:t>
            </a:r>
          </a:p>
        </p:txBody>
      </p:sp>
      <p:sp>
        <p:nvSpPr>
          <p:cNvPr id="31" name="TextBox 30"/>
          <p:cNvSpPr txBox="1"/>
          <p:nvPr/>
        </p:nvSpPr>
        <p:spPr>
          <a:xfrm>
            <a:off x="3941055" y="1565236"/>
            <a:ext cx="8049333" cy="849463"/>
          </a:xfrm>
          <a:prstGeom prst="rect">
            <a:avLst/>
          </a:prstGeom>
          <a:noFill/>
        </p:spPr>
        <p:txBody>
          <a:bodyPr wrap="square" lIns="182880" tIns="146304" rIns="182880" bIns="146304" rtlCol="0">
            <a:spAutoFit/>
          </a:bodyPr>
          <a:lstStyle/>
          <a:p>
            <a:pPr>
              <a:lnSpc>
                <a:spcPct val="90000"/>
              </a:lnSpc>
              <a:spcAft>
                <a:spcPts val="600"/>
              </a:spcAft>
            </a:pPr>
            <a:r>
              <a:rPr lang="en-US" sz="4000" dirty="0" smtClean="0">
                <a:gradFill>
                  <a:gsLst>
                    <a:gs pos="7965">
                      <a:schemeClr val="tx1"/>
                    </a:gs>
                    <a:gs pos="30000">
                      <a:schemeClr val="tx1"/>
                    </a:gs>
                  </a:gsLst>
                  <a:lin ang="5400000" scaled="0"/>
                </a:gradFill>
                <a:latin typeface="+mj-lt"/>
              </a:rPr>
              <a:t>Our business process should be too</a:t>
            </a:r>
          </a:p>
        </p:txBody>
      </p:sp>
    </p:spTree>
    <p:extLst>
      <p:ext uri="{BB962C8B-B14F-4D97-AF65-F5344CB8AC3E}">
        <p14:creationId xmlns:p14="http://schemas.microsoft.com/office/powerpoint/2010/main" val="4213628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100"/>
                                  </p:stCondLst>
                                  <p:childTnLst>
                                    <p:animScale>
                                      <p:cBhvr>
                                        <p:cTn id="11" dur="300" fill="hold"/>
                                        <p:tgtEl>
                                          <p:spTgt spid="4"/>
                                        </p:tgtEl>
                                      </p:cBhvr>
                                      <p:by x="110000" y="110000"/>
                                    </p:animScale>
                                  </p:childTnLst>
                                </p:cTn>
                              </p:par>
                              <p:par>
                                <p:cTn id="12" presetID="6" presetClass="emph" presetSubtype="0" decel="100000" fill="hold" nodeType="withEffect">
                                  <p:stCondLst>
                                    <p:cond delay="200"/>
                                  </p:stCondLst>
                                  <p:childTnLst>
                                    <p:animScale>
                                      <p:cBhvr>
                                        <p:cTn id="13" dur="400" fill="hold"/>
                                        <p:tgtEl>
                                          <p:spTgt spid="4"/>
                                        </p:tgtEl>
                                      </p:cBhvr>
                                      <p:by x="91000" y="91000"/>
                                    </p:animScale>
                                  </p:childTnLst>
                                </p:cTn>
                              </p:par>
                            </p:childTnLst>
                          </p:cTn>
                        </p:par>
                        <p:par>
                          <p:cTn id="14" fill="hold">
                            <p:stCondLst>
                              <p:cond delay="600"/>
                            </p:stCondLst>
                            <p:childTnLst>
                              <p:par>
                                <p:cTn id="15" presetID="42" presetClass="path" presetSubtype="0" decel="100000" fill="hold" grpId="0" nodeType="afterEffect">
                                  <p:stCondLst>
                                    <p:cond delay="0"/>
                                  </p:stCondLst>
                                  <p:childTnLst>
                                    <p:animMotion origin="layout" path="M -3.44907E-6 -3.18202E-6 L 0.30317 1.4798E-6 " pathEditMode="relative" rAng="0" ptsTypes="AA">
                                      <p:cBhvr>
                                        <p:cTn id="16" dur="1000" fill="hold"/>
                                        <p:tgtEl>
                                          <p:spTgt spid="28"/>
                                        </p:tgtEl>
                                        <p:attrNameLst>
                                          <p:attrName>ppt_x</p:attrName>
                                          <p:attrName>ppt_y</p:attrName>
                                        </p:attrNameLst>
                                      </p:cBhvr>
                                      <p:rCtr x="15458" y="204"/>
                                    </p:animMotion>
                                  </p:childTnLst>
                                </p:cTn>
                              </p:par>
                              <p:par>
                                <p:cTn id="17" presetID="42" presetClass="path" presetSubtype="0" decel="100000" fill="hold" grpId="0" nodeType="withEffect">
                                  <p:stCondLst>
                                    <p:cond delay="300"/>
                                  </p:stCondLst>
                                  <p:childTnLst>
                                    <p:animMotion origin="layout" path="M -2.46617E-6 -1.98366E-6 L -0.57314 0.01407 " pathEditMode="relative" rAng="0" ptsTypes="AA">
                                      <p:cBhvr>
                                        <p:cTn id="18" dur="1000" fill="hold"/>
                                        <p:tgtEl>
                                          <p:spTgt spid="26"/>
                                        </p:tgtEl>
                                        <p:attrNameLst>
                                          <p:attrName>ppt_x</p:attrName>
                                          <p:attrName>ppt_y</p:attrName>
                                        </p:attrNameLst>
                                      </p:cBhvr>
                                      <p:rCtr x="-28657" y="704"/>
                                    </p:animMotion>
                                  </p:childTnLst>
                                </p:cTn>
                              </p:par>
                            </p:childTnLst>
                          </p:cTn>
                        </p:par>
                        <p:par>
                          <p:cTn id="19" fill="hold">
                            <p:stCondLst>
                              <p:cond delay="1900"/>
                            </p:stCondLst>
                            <p:childTnLst>
                              <p:par>
                                <p:cTn id="20" presetID="10"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9" presetClass="emph" presetSubtype="0" fill="hold" grpId="1" nodeType="clickEffect">
                                  <p:stCondLst>
                                    <p:cond delay="0"/>
                                  </p:stCondLst>
                                  <p:childTnLst>
                                    <p:animClr clrSpc="rgb" dir="cw">
                                      <p:cBhvr override="childStyle">
                                        <p:cTn id="26" dur="500" fill="hold"/>
                                        <p:tgtEl>
                                          <p:spTgt spid="28"/>
                                        </p:tgtEl>
                                        <p:attrNameLst>
                                          <p:attrName>style.color</p:attrName>
                                        </p:attrNameLst>
                                      </p:cBhvr>
                                      <p:to>
                                        <a:srgbClr val="E1F2FA"/>
                                      </p:to>
                                    </p:animClr>
                                    <p:animClr clrSpc="rgb" dir="cw">
                                      <p:cBhvr>
                                        <p:cTn id="27" dur="500" fill="hold"/>
                                        <p:tgtEl>
                                          <p:spTgt spid="28"/>
                                        </p:tgtEl>
                                        <p:attrNameLst>
                                          <p:attrName>fillcolor</p:attrName>
                                        </p:attrNameLst>
                                      </p:cBhvr>
                                      <p:to>
                                        <a:srgbClr val="E1F2FA"/>
                                      </p:to>
                                    </p:animClr>
                                    <p:set>
                                      <p:cBhvr>
                                        <p:cTn id="28" dur="500" fill="hold"/>
                                        <p:tgtEl>
                                          <p:spTgt spid="28"/>
                                        </p:tgtEl>
                                        <p:attrNameLst>
                                          <p:attrName>fill.type</p:attrName>
                                        </p:attrNameLst>
                                      </p:cBhvr>
                                      <p:to>
                                        <p:strVal val="solid"/>
                                      </p:to>
                                    </p:set>
                                    <p:set>
                                      <p:cBhvr>
                                        <p:cTn id="29" dur="500" fill="hold"/>
                                        <p:tgtEl>
                                          <p:spTgt spid="28"/>
                                        </p:tgtEl>
                                        <p:attrNameLst>
                                          <p:attrName>fill.on</p:attrName>
                                        </p:attrNameLst>
                                      </p:cBhvr>
                                      <p:to>
                                        <p:strVal val="true"/>
                                      </p:to>
                                    </p:set>
                                  </p:childTnLst>
                                </p:cTn>
                              </p:par>
                              <p:par>
                                <p:cTn id="30" presetID="19" presetClass="emph" presetSubtype="0" fill="hold" grpId="1" nodeType="withEffect">
                                  <p:stCondLst>
                                    <p:cond delay="0"/>
                                  </p:stCondLst>
                                  <p:childTnLst>
                                    <p:animClr clrSpc="rgb" dir="cw">
                                      <p:cBhvr override="childStyle">
                                        <p:cTn id="31" dur="500" fill="hold"/>
                                        <p:tgtEl>
                                          <p:spTgt spid="26"/>
                                        </p:tgtEl>
                                        <p:attrNameLst>
                                          <p:attrName>style.color</p:attrName>
                                        </p:attrNameLst>
                                      </p:cBhvr>
                                      <p:to>
                                        <a:srgbClr val="FFFFFF"/>
                                      </p:to>
                                    </p:animClr>
                                    <p:animClr clrSpc="rgb" dir="cw">
                                      <p:cBhvr>
                                        <p:cTn id="32" dur="500" fill="hold"/>
                                        <p:tgtEl>
                                          <p:spTgt spid="26"/>
                                        </p:tgtEl>
                                        <p:attrNameLst>
                                          <p:attrName>fillcolor</p:attrName>
                                        </p:attrNameLst>
                                      </p:cBhvr>
                                      <p:to>
                                        <a:srgbClr val="FFFFFF"/>
                                      </p:to>
                                    </p:animClr>
                                    <p:set>
                                      <p:cBhvr>
                                        <p:cTn id="33" dur="500" fill="hold"/>
                                        <p:tgtEl>
                                          <p:spTgt spid="26"/>
                                        </p:tgtEl>
                                        <p:attrNameLst>
                                          <p:attrName>fill.type</p:attrName>
                                        </p:attrNameLst>
                                      </p:cBhvr>
                                      <p:to>
                                        <p:strVal val="solid"/>
                                      </p:to>
                                    </p:set>
                                    <p:set>
                                      <p:cBhvr>
                                        <p:cTn id="34" dur="500" fill="hold"/>
                                        <p:tgtEl>
                                          <p:spTgt spid="26"/>
                                        </p:tgtEl>
                                        <p:attrNameLst>
                                          <p:attrName>fill.on</p:attrName>
                                        </p:attrNameLst>
                                      </p:cBhvr>
                                      <p:to>
                                        <p:strVal val="true"/>
                                      </p:to>
                                    </p:set>
                                  </p:childTnLst>
                                </p:cTn>
                              </p:par>
                              <p:par>
                                <p:cTn id="35" presetID="10"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xit" presetSubtype="0" fill="hold" grpId="1" nodeType="withEffect">
                                  <p:stCondLst>
                                    <p:cond delay="0"/>
                                  </p:stCondLst>
                                  <p:childTnLst>
                                    <p:animEffect transition="out" filter="fade">
                                      <p:cBhvr>
                                        <p:cTn id="39" dur="500"/>
                                        <p:tgtEl>
                                          <p:spTgt spid="30"/>
                                        </p:tgtEl>
                                      </p:cBhvr>
                                    </p:animEffect>
                                    <p:set>
                                      <p:cBhvr>
                                        <p:cTn id="40" dur="1" fill="hold">
                                          <p:stCondLst>
                                            <p:cond delay="499"/>
                                          </p:stCondLst>
                                        </p:cTn>
                                        <p:tgtEl>
                                          <p:spTgt spid="30"/>
                                        </p:tgtEl>
                                        <p:attrNameLst>
                                          <p:attrName>style.visibility</p:attrName>
                                        </p:attrNameLst>
                                      </p:cBhvr>
                                      <p:to>
                                        <p:strVal val="hidden"/>
                                      </p:to>
                                    </p:set>
                                  </p:childTnLst>
                                </p:cTn>
                              </p:par>
                            </p:childTnLst>
                          </p:cTn>
                        </p:par>
                        <p:par>
                          <p:cTn id="41" fill="hold">
                            <p:stCondLst>
                              <p:cond delay="500"/>
                            </p:stCondLst>
                            <p:childTnLst>
                              <p:par>
                                <p:cTn id="42" presetID="35" presetClass="path" presetSubtype="0" decel="100000" fill="hold" nodeType="afterEffect">
                                  <p:stCondLst>
                                    <p:cond delay="0"/>
                                  </p:stCondLst>
                                  <p:childTnLst>
                                    <p:animMotion origin="layout" path="M 0 0 L -0.25 0 E" pathEditMode="relative" ptsTypes="">
                                      <p:cBhvr>
                                        <p:cTn id="43" dur="1500" fill="hold"/>
                                        <p:tgtEl>
                                          <p:spTgt spid="4"/>
                                        </p:tgtEl>
                                        <p:attrNameLst>
                                          <p:attrName>ppt_x</p:attrName>
                                          <p:attrName>ppt_y</p:attrName>
                                        </p:attrNameLst>
                                      </p:cBhvr>
                                    </p:animMotion>
                                  </p:childTnLst>
                                </p:cTn>
                              </p:par>
                              <p:par>
                                <p:cTn id="44" presetID="35" presetClass="path" presetSubtype="0" decel="100000" fill="hold" grpId="2" nodeType="withEffect">
                                  <p:stCondLst>
                                    <p:cond delay="0"/>
                                  </p:stCondLst>
                                  <p:childTnLst>
                                    <p:animMotion origin="layout" path="M 0.30317 -3.18202E-6 L 2.92571E-6 -2.07898E-6 " pathEditMode="relative" rAng="0" ptsTypes="AA">
                                      <p:cBhvr>
                                        <p:cTn id="45" dur="1500" fill="hold"/>
                                        <p:tgtEl>
                                          <p:spTgt spid="28"/>
                                        </p:tgtEl>
                                        <p:attrNameLst>
                                          <p:attrName>ppt_x</p:attrName>
                                          <p:attrName>ppt_y</p:attrName>
                                        </p:attrNameLst>
                                      </p:cBhvr>
                                      <p:rCtr x="-14782" y="340"/>
                                    </p:animMotion>
                                  </p:childTnLst>
                                </p:cTn>
                              </p:par>
                              <p:par>
                                <p:cTn id="46" presetID="35" presetClass="path" presetSubtype="0" decel="100000" fill="hold" nodeType="withEffect">
                                  <p:stCondLst>
                                    <p:cond delay="0"/>
                                  </p:stCondLst>
                                  <p:childTnLst>
                                    <p:animMotion origin="layout" path="M 1.8892E-7 -4.22606E-6 L -0.24994 -4.22606E-6 " pathEditMode="relative" rAng="0" ptsTypes="AA">
                                      <p:cBhvr>
                                        <p:cTn id="47" dur="1500" fill="hold"/>
                                        <p:tgtEl>
                                          <p:spTgt spid="10"/>
                                        </p:tgtEl>
                                        <p:attrNameLst>
                                          <p:attrName>ppt_x</p:attrName>
                                          <p:attrName>ppt_y</p:attrName>
                                        </p:attrNameLst>
                                      </p:cBhvr>
                                      <p:rCtr x="-12497" y="0"/>
                                    </p:animMotion>
                                  </p:childTnLst>
                                </p:cTn>
                              </p:par>
                              <p:par>
                                <p:cTn id="48" presetID="42" presetClass="path" presetSubtype="0" decel="100000" fill="hold" grpId="2" nodeType="withEffect">
                                  <p:stCondLst>
                                    <p:cond delay="0"/>
                                  </p:stCondLst>
                                  <p:childTnLst>
                                    <p:animMotion origin="layout" path="M -0.57314 0.01407 L -0.81631 0.01248 " pathEditMode="relative" rAng="0" ptsTypes="AA">
                                      <p:cBhvr>
                                        <p:cTn id="49" dur="1500" fill="hold"/>
                                        <p:tgtEl>
                                          <p:spTgt spid="26"/>
                                        </p:tgtEl>
                                        <p:attrNameLst>
                                          <p:attrName>ppt_x</p:attrName>
                                          <p:attrName>ppt_y</p:attrName>
                                        </p:attrNameLst>
                                      </p:cBhvr>
                                      <p:rCtr x="-12165" y="-91"/>
                                    </p:animMotion>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8" grpId="2" animBg="1"/>
      <p:bldP spid="26" grpId="0" animBg="1"/>
      <p:bldP spid="26" grpId="1" animBg="1"/>
      <p:bldP spid="26" grpId="2" animBg="1"/>
      <p:bldP spid="30" grpId="0"/>
      <p:bldP spid="30" grpId="1"/>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8395" y="2121503"/>
            <a:ext cx="2082207" cy="1572066"/>
          </a:xfrm>
          <a:prstGeom prst="rect">
            <a:avLst/>
          </a:prstGeom>
        </p:spPr>
      </p:pic>
      <p:pic>
        <p:nvPicPr>
          <p:cNvPr id="37" name="Picture 3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1106" y="990770"/>
            <a:ext cx="2390797" cy="1622712"/>
          </a:xfrm>
          <a:prstGeom prst="rect">
            <a:avLst/>
          </a:prstGeom>
        </p:spPr>
      </p:pic>
      <p:pic>
        <p:nvPicPr>
          <p:cNvPr id="39" name="Picture 3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9267" y="1664820"/>
            <a:ext cx="3145410" cy="1982907"/>
          </a:xfrm>
          <a:prstGeom prst="rect">
            <a:avLst/>
          </a:prstGeom>
        </p:spPr>
      </p:pic>
      <p:pic>
        <p:nvPicPr>
          <p:cNvPr id="40" name="Picture 3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16553" y="1731127"/>
            <a:ext cx="3232370" cy="2308835"/>
          </a:xfrm>
          <a:prstGeom prst="rect">
            <a:avLst/>
          </a:prstGeom>
        </p:spPr>
      </p:pic>
      <p:pic>
        <p:nvPicPr>
          <p:cNvPr id="41" name="Picture 40"/>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981163" y="2361701"/>
            <a:ext cx="907830" cy="1357449"/>
          </a:xfrm>
          <a:prstGeom prst="roundRect">
            <a:avLst>
              <a:gd name="adj" fmla="val 6543"/>
            </a:avLst>
          </a:prstGeom>
        </p:spPr>
      </p:pic>
      <p:pic>
        <p:nvPicPr>
          <p:cNvPr id="62" name="Picture 6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533333" y="2574964"/>
            <a:ext cx="1523571" cy="1334648"/>
          </a:xfrm>
          <a:prstGeom prst="rect">
            <a:avLst/>
          </a:prstGeom>
        </p:spPr>
      </p:pic>
      <p:pic>
        <p:nvPicPr>
          <p:cNvPr id="63" name="Picture 6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17542" y="2785537"/>
            <a:ext cx="1788591" cy="984620"/>
          </a:xfrm>
          <a:prstGeom prst="rect">
            <a:avLst/>
          </a:prstGeom>
        </p:spPr>
      </p:pic>
      <p:sp>
        <p:nvSpPr>
          <p:cNvPr id="2" name="Title 1"/>
          <p:cNvSpPr>
            <a:spLocks noGrp="1"/>
          </p:cNvSpPr>
          <p:nvPr>
            <p:ph type="title"/>
          </p:nvPr>
        </p:nvSpPr>
        <p:spPr/>
        <p:txBody>
          <a:bodyPr/>
          <a:lstStyle/>
          <a:p>
            <a:r>
              <a:rPr lang="en-US" dirty="0" smtClean="0"/>
              <a:t>Contextual process apps</a:t>
            </a:r>
            <a:endParaRPr lang="en-US" dirty="0"/>
          </a:p>
        </p:txBody>
      </p:sp>
      <p:sp>
        <p:nvSpPr>
          <p:cNvPr id="6" name="Text Placeholder 5"/>
          <p:cNvSpPr>
            <a:spLocks noGrp="1"/>
          </p:cNvSpPr>
          <p:nvPr>
            <p:ph type="body" sz="quarter" idx="11"/>
          </p:nvPr>
        </p:nvSpPr>
        <p:spPr>
          <a:xfrm>
            <a:off x="5761039" y="1243569"/>
            <a:ext cx="6400800" cy="1169551"/>
          </a:xfrm>
        </p:spPr>
        <p:txBody>
          <a:bodyPr/>
          <a:lstStyle/>
          <a:p>
            <a:r>
              <a:rPr lang="en-US" sz="3200" dirty="0"/>
              <a:t>Business </a:t>
            </a:r>
            <a:r>
              <a:rPr lang="en-US" sz="3200" dirty="0" smtClean="0"/>
              <a:t>processes </a:t>
            </a:r>
            <a:r>
              <a:rPr lang="en-US" sz="3200" dirty="0"/>
              <a:t>are </a:t>
            </a:r>
            <a:r>
              <a:rPr lang="en-US" sz="3200" dirty="0" smtClean="0"/>
              <a:t>evolving</a:t>
            </a:r>
            <a:endParaRPr lang="en-US" sz="3200" dirty="0"/>
          </a:p>
          <a:p>
            <a:r>
              <a:rPr lang="en-US" sz="3200" dirty="0"/>
              <a:t>People expect an integrated world</a:t>
            </a:r>
            <a:r>
              <a:rPr lang="en-US" sz="3200" dirty="0" smtClean="0"/>
              <a:t>…</a:t>
            </a:r>
            <a:endParaRPr lang="en-US" sz="3600" dirty="0"/>
          </a:p>
        </p:txBody>
      </p:sp>
      <p:pic>
        <p:nvPicPr>
          <p:cNvPr id="46" name="Picture 45"/>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783962" y="2762421"/>
            <a:ext cx="532690" cy="1028151"/>
          </a:xfrm>
          <a:prstGeom prst="rect">
            <a:avLst/>
          </a:prstGeom>
        </p:spPr>
      </p:pic>
      <p:sp>
        <p:nvSpPr>
          <p:cNvPr id="8" name="TextBox 7"/>
          <p:cNvSpPr txBox="1"/>
          <p:nvPr/>
        </p:nvSpPr>
        <p:spPr>
          <a:xfrm>
            <a:off x="5761039" y="2416968"/>
            <a:ext cx="2442954"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460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THEIR DATA</a:t>
            </a:r>
          </a:p>
        </p:txBody>
      </p:sp>
      <p:sp>
        <p:nvSpPr>
          <p:cNvPr id="67" name="TextBox 66"/>
          <p:cNvSpPr txBox="1"/>
          <p:nvPr/>
        </p:nvSpPr>
        <p:spPr>
          <a:xfrm>
            <a:off x="5761039" y="2957469"/>
            <a:ext cx="2442954"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460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THEIR DEVICES</a:t>
            </a:r>
          </a:p>
        </p:txBody>
      </p:sp>
      <p:sp>
        <p:nvSpPr>
          <p:cNvPr id="68" name="TextBox 67"/>
          <p:cNvSpPr txBox="1"/>
          <p:nvPr/>
        </p:nvSpPr>
        <p:spPr>
          <a:xfrm>
            <a:off x="7890084" y="2416968"/>
            <a:ext cx="2442954"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460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THEIR PROCESS</a:t>
            </a:r>
          </a:p>
        </p:txBody>
      </p:sp>
      <p:sp>
        <p:nvSpPr>
          <p:cNvPr id="69" name="TextBox 68"/>
          <p:cNvSpPr txBox="1"/>
          <p:nvPr/>
        </p:nvSpPr>
        <p:spPr>
          <a:xfrm>
            <a:off x="7890084" y="2934305"/>
            <a:ext cx="2442954"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460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EVERYWHERE…</a:t>
            </a:r>
          </a:p>
        </p:txBody>
      </p:sp>
      <p:sp>
        <p:nvSpPr>
          <p:cNvPr id="19" name="Rectangle 18"/>
          <p:cNvSpPr/>
          <p:nvPr/>
        </p:nvSpPr>
        <p:spPr bwMode="auto">
          <a:xfrm>
            <a:off x="0" y="3954463"/>
            <a:ext cx="6675438" cy="304006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0" name="Group 19"/>
          <p:cNvGrpSpPr/>
          <p:nvPr/>
        </p:nvGrpSpPr>
        <p:grpSpPr>
          <a:xfrm>
            <a:off x="274639" y="4186989"/>
            <a:ext cx="2340814" cy="2510674"/>
            <a:chOff x="274639" y="4186989"/>
            <a:chExt cx="2340814" cy="2510674"/>
          </a:xfrm>
        </p:grpSpPr>
        <p:sp>
          <p:nvSpPr>
            <p:cNvPr id="9" name="Rectangle 8"/>
            <p:cNvSpPr/>
            <p:nvPr/>
          </p:nvSpPr>
          <p:spPr bwMode="auto">
            <a:xfrm>
              <a:off x="274639" y="4186989"/>
              <a:ext cx="2340814" cy="251067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t>AWARENESS</a:t>
              </a:r>
              <a:r>
                <a:rPr lang="en-US" sz="2000" b="1" spc="-20" dirty="0">
                  <a:gradFill>
                    <a:gsLst>
                      <a:gs pos="83186">
                        <a:schemeClr val="bg1"/>
                      </a:gs>
                      <a:gs pos="64602">
                        <a:schemeClr val="bg1"/>
                      </a:gs>
                    </a:gsLst>
                    <a:lin ang="5400000" scaled="0"/>
                  </a:gradFill>
                  <a:ea typeface="Segoe UI" pitchFamily="34" charset="0"/>
                  <a:cs typeface="Segoe UI" pitchFamily="34" charset="0"/>
                </a:rPr>
                <a:t/>
              </a:r>
              <a:br>
                <a:rPr lang="en-US" sz="2000" b="1" spc="-20" dirty="0">
                  <a:gradFill>
                    <a:gsLst>
                      <a:gs pos="83186">
                        <a:schemeClr val="bg1"/>
                      </a:gs>
                      <a:gs pos="64602">
                        <a:schemeClr val="bg1"/>
                      </a:gs>
                    </a:gsLst>
                    <a:lin ang="5400000" scaled="0"/>
                  </a:gradFill>
                  <a:ea typeface="Segoe UI" pitchFamily="34" charset="0"/>
                  <a:cs typeface="Segoe UI" pitchFamily="34" charset="0"/>
                </a:rPr>
              </a:br>
              <a:endParaRPr lang="en-US" spc="-20" dirty="0">
                <a:gradFill>
                  <a:gsLst>
                    <a:gs pos="83186">
                      <a:schemeClr val="bg1"/>
                    </a:gs>
                    <a:gs pos="64602">
                      <a:schemeClr val="bg1"/>
                    </a:gs>
                  </a:gsLst>
                  <a:lin ang="5400000" scaled="0"/>
                </a:gradFill>
                <a:ea typeface="Segoe UI" pitchFamily="34" charset="0"/>
                <a:cs typeface="Segoe UI" pitchFamily="34" charset="0"/>
              </a:endParaRPr>
            </a:p>
          </p:txBody>
        </p:sp>
        <p:sp>
          <p:nvSpPr>
            <p:cNvPr id="74" name="Rectangle 73"/>
            <p:cNvSpPr/>
            <p:nvPr/>
          </p:nvSpPr>
          <p:spPr bwMode="auto">
            <a:xfrm>
              <a:off x="274639" y="5727032"/>
              <a:ext cx="2340814" cy="97063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pc="-20" dirty="0" smtClean="0">
                  <a:gradFill>
                    <a:gsLst>
                      <a:gs pos="32743">
                        <a:schemeClr val="tx1"/>
                      </a:gs>
                      <a:gs pos="64602">
                        <a:schemeClr val="tx1"/>
                      </a:gs>
                    </a:gsLst>
                    <a:lin ang="5400000" scaled="0"/>
                  </a:gradFill>
                  <a:ea typeface="Segoe UI" pitchFamily="34" charset="0"/>
                  <a:cs typeface="Segoe UI" pitchFamily="34" charset="0"/>
                </a:rPr>
                <a:t>of </a:t>
              </a:r>
              <a:r>
                <a:rPr lang="en-US" spc="-20" dirty="0">
                  <a:gradFill>
                    <a:gsLst>
                      <a:gs pos="32743">
                        <a:schemeClr val="tx1"/>
                      </a:gs>
                      <a:gs pos="64602">
                        <a:schemeClr val="tx1"/>
                      </a:gs>
                    </a:gsLst>
                    <a:lin ang="5400000" scaled="0"/>
                  </a:gradFill>
                  <a:ea typeface="Segoe UI" pitchFamily="34" charset="0"/>
                  <a:cs typeface="Segoe UI" pitchFamily="34" charset="0"/>
                </a:rPr>
                <a:t>relevant data </a:t>
              </a:r>
              <a:br>
                <a:rPr lang="en-US" spc="-20" dirty="0">
                  <a:gradFill>
                    <a:gsLst>
                      <a:gs pos="32743">
                        <a:schemeClr val="tx1"/>
                      </a:gs>
                      <a:gs pos="64602">
                        <a:schemeClr val="tx1"/>
                      </a:gs>
                    </a:gsLst>
                    <a:lin ang="5400000" scaled="0"/>
                  </a:gradFill>
                  <a:ea typeface="Segoe UI" pitchFamily="34" charset="0"/>
                  <a:cs typeface="Segoe UI" pitchFamily="34" charset="0"/>
                </a:rPr>
              </a:br>
              <a:r>
                <a:rPr lang="en-US" spc="-20" dirty="0">
                  <a:gradFill>
                    <a:gsLst>
                      <a:gs pos="32743">
                        <a:schemeClr val="tx1"/>
                      </a:gs>
                      <a:gs pos="64602">
                        <a:schemeClr val="tx1"/>
                      </a:gs>
                    </a:gsLst>
                    <a:lin ang="5400000" scaled="0"/>
                  </a:gradFill>
                  <a:ea typeface="Segoe UI" pitchFamily="34" charset="0"/>
                  <a:cs typeface="Segoe UI" pitchFamily="34" charset="0"/>
                </a:rPr>
                <a:t>and </a:t>
              </a:r>
              <a:r>
                <a:rPr lang="en-US" spc="-20" dirty="0" smtClean="0">
                  <a:gradFill>
                    <a:gsLst>
                      <a:gs pos="32743">
                        <a:schemeClr val="tx1"/>
                      </a:gs>
                      <a:gs pos="64602">
                        <a:schemeClr val="tx1"/>
                      </a:gs>
                    </a:gsLst>
                    <a:lin ang="5400000" scaled="0"/>
                  </a:gradFill>
                  <a:ea typeface="Segoe UI" pitchFamily="34" charset="0"/>
                  <a:cs typeface="Segoe UI" pitchFamily="34" charset="0"/>
                </a:rPr>
                <a:t>content</a:t>
              </a:r>
              <a:endParaRPr lang="en-US" spc="-20" dirty="0">
                <a:gradFill>
                  <a:gsLst>
                    <a:gs pos="32743">
                      <a:schemeClr val="tx1"/>
                    </a:gs>
                    <a:gs pos="64602">
                      <a:schemeClr val="tx1"/>
                    </a:gs>
                  </a:gsLst>
                  <a:lin ang="5400000" scaled="0"/>
                </a:gradFill>
                <a:ea typeface="Segoe UI" pitchFamily="34" charset="0"/>
                <a:cs typeface="Segoe UI" pitchFamily="34" charset="0"/>
              </a:endParaRPr>
            </a:p>
          </p:txBody>
        </p:sp>
      </p:grpSp>
      <p:grpSp>
        <p:nvGrpSpPr>
          <p:cNvPr id="21" name="Group 20"/>
          <p:cNvGrpSpPr/>
          <p:nvPr/>
        </p:nvGrpSpPr>
        <p:grpSpPr>
          <a:xfrm>
            <a:off x="2661827" y="4186989"/>
            <a:ext cx="2340814" cy="2510674"/>
            <a:chOff x="2661827" y="4186989"/>
            <a:chExt cx="2340814" cy="2510674"/>
          </a:xfrm>
        </p:grpSpPr>
        <p:sp>
          <p:nvSpPr>
            <p:cNvPr id="70" name="Rectangle 69"/>
            <p:cNvSpPr/>
            <p:nvPr/>
          </p:nvSpPr>
          <p:spPr bwMode="auto">
            <a:xfrm>
              <a:off x="2661827" y="4186989"/>
              <a:ext cx="2340814" cy="251067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t>CAPTURE AND OUTPUT</a:t>
              </a:r>
              <a:b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br>
              <a:endParaRPr lang="en-US" spc="-20" dirty="0">
                <a:gradFill>
                  <a:gsLst>
                    <a:gs pos="83186">
                      <a:schemeClr val="bg1"/>
                    </a:gs>
                    <a:gs pos="64602">
                      <a:schemeClr val="bg1"/>
                    </a:gs>
                  </a:gsLst>
                  <a:lin ang="5400000" scaled="0"/>
                </a:gradFill>
                <a:ea typeface="Segoe UI" pitchFamily="34" charset="0"/>
                <a:cs typeface="Segoe UI" pitchFamily="34" charset="0"/>
              </a:endParaRPr>
            </a:p>
          </p:txBody>
        </p:sp>
        <p:sp>
          <p:nvSpPr>
            <p:cNvPr id="75" name="Rectangle 74"/>
            <p:cNvSpPr/>
            <p:nvPr/>
          </p:nvSpPr>
          <p:spPr bwMode="auto">
            <a:xfrm>
              <a:off x="2661827" y="5727032"/>
              <a:ext cx="2340814" cy="97063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pc="-20" dirty="0" smtClean="0">
                  <a:gradFill>
                    <a:gsLst>
                      <a:gs pos="32743">
                        <a:schemeClr val="tx1"/>
                      </a:gs>
                      <a:gs pos="64602">
                        <a:schemeClr val="tx1"/>
                      </a:gs>
                    </a:gsLst>
                    <a:lin ang="5400000" scaled="0"/>
                  </a:gradFill>
                  <a:ea typeface="Segoe UI" pitchFamily="34" charset="0"/>
                  <a:cs typeface="Segoe UI" pitchFamily="34" charset="0"/>
                </a:rPr>
                <a:t>of </a:t>
              </a:r>
              <a:r>
                <a:rPr lang="en-US" spc="-20" dirty="0">
                  <a:gradFill>
                    <a:gsLst>
                      <a:gs pos="32743">
                        <a:schemeClr val="tx1"/>
                      </a:gs>
                      <a:gs pos="64602">
                        <a:schemeClr val="tx1"/>
                      </a:gs>
                    </a:gsLst>
                    <a:lin ang="5400000" scaled="0"/>
                  </a:gradFill>
                  <a:ea typeface="Segoe UI" pitchFamily="34" charset="0"/>
                  <a:cs typeface="Segoe UI" pitchFamily="34" charset="0"/>
                </a:rPr>
                <a:t>documents </a:t>
              </a:r>
              <a:r>
                <a:rPr lang="en-US" spc="-20" dirty="0" smtClean="0">
                  <a:gradFill>
                    <a:gsLst>
                      <a:gs pos="32743">
                        <a:schemeClr val="tx1"/>
                      </a:gs>
                      <a:gs pos="64602">
                        <a:schemeClr val="tx1"/>
                      </a:gs>
                    </a:gsLst>
                    <a:lin ang="5400000" scaled="0"/>
                  </a:gradFill>
                  <a:ea typeface="Segoe UI" pitchFamily="34" charset="0"/>
                  <a:cs typeface="Segoe UI" pitchFamily="34" charset="0"/>
                </a:rPr>
                <a:t/>
              </a:r>
              <a:br>
                <a:rPr lang="en-US" spc="-20" dirty="0" smtClean="0">
                  <a:gradFill>
                    <a:gsLst>
                      <a:gs pos="32743">
                        <a:schemeClr val="tx1"/>
                      </a:gs>
                      <a:gs pos="64602">
                        <a:schemeClr val="tx1"/>
                      </a:gs>
                    </a:gsLst>
                    <a:lin ang="5400000" scaled="0"/>
                  </a:gradFill>
                  <a:ea typeface="Segoe UI" pitchFamily="34" charset="0"/>
                  <a:cs typeface="Segoe UI" pitchFamily="34" charset="0"/>
                </a:rPr>
              </a:br>
              <a:r>
                <a:rPr lang="en-US" spc="-20" dirty="0" smtClean="0">
                  <a:gradFill>
                    <a:gsLst>
                      <a:gs pos="32743">
                        <a:schemeClr val="tx1"/>
                      </a:gs>
                      <a:gs pos="64602">
                        <a:schemeClr val="tx1"/>
                      </a:gs>
                    </a:gsLst>
                    <a:lin ang="5400000" scaled="0"/>
                  </a:gradFill>
                  <a:ea typeface="Segoe UI" pitchFamily="34" charset="0"/>
                  <a:cs typeface="Segoe UI" pitchFamily="34" charset="0"/>
                </a:rPr>
                <a:t>and forms</a:t>
              </a:r>
              <a:endParaRPr lang="en-US" spc="-20" dirty="0">
                <a:gradFill>
                  <a:gsLst>
                    <a:gs pos="32743">
                      <a:schemeClr val="tx1"/>
                    </a:gs>
                    <a:gs pos="64602">
                      <a:schemeClr val="tx1"/>
                    </a:gs>
                  </a:gsLst>
                  <a:lin ang="5400000" scaled="0"/>
                </a:gradFill>
                <a:ea typeface="Segoe UI" pitchFamily="34" charset="0"/>
                <a:cs typeface="Segoe UI" pitchFamily="34" charset="0"/>
              </a:endParaRPr>
            </a:p>
          </p:txBody>
        </p:sp>
      </p:grpSp>
      <p:grpSp>
        <p:nvGrpSpPr>
          <p:cNvPr id="22" name="Group 21"/>
          <p:cNvGrpSpPr/>
          <p:nvPr/>
        </p:nvGrpSpPr>
        <p:grpSpPr>
          <a:xfrm>
            <a:off x="5049014" y="4186989"/>
            <a:ext cx="2340814" cy="2510674"/>
            <a:chOff x="5049014" y="4186989"/>
            <a:chExt cx="2340814" cy="2510674"/>
          </a:xfrm>
        </p:grpSpPr>
        <p:sp>
          <p:nvSpPr>
            <p:cNvPr id="71" name="Rectangle 70"/>
            <p:cNvSpPr/>
            <p:nvPr/>
          </p:nvSpPr>
          <p:spPr bwMode="auto">
            <a:xfrm>
              <a:off x="5049014" y="4186989"/>
              <a:ext cx="2340814" cy="251067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t>ANALYSIS</a:t>
              </a:r>
              <a:r>
                <a:rPr lang="en-US" sz="2000" b="1" spc="-20" dirty="0">
                  <a:gradFill>
                    <a:gsLst>
                      <a:gs pos="83186">
                        <a:schemeClr val="bg1"/>
                      </a:gs>
                      <a:gs pos="64602">
                        <a:schemeClr val="bg1"/>
                      </a:gs>
                    </a:gsLst>
                    <a:lin ang="5400000" scaled="0"/>
                  </a:gradFill>
                  <a:ea typeface="Segoe UI" pitchFamily="34" charset="0"/>
                  <a:cs typeface="Segoe UI" pitchFamily="34" charset="0"/>
                </a:rPr>
                <a:t/>
              </a:r>
              <a:br>
                <a:rPr lang="en-US" sz="2000" b="1" spc="-20" dirty="0">
                  <a:gradFill>
                    <a:gsLst>
                      <a:gs pos="83186">
                        <a:schemeClr val="bg1"/>
                      </a:gs>
                      <a:gs pos="64602">
                        <a:schemeClr val="bg1"/>
                      </a:gs>
                    </a:gsLst>
                    <a:lin ang="5400000" scaled="0"/>
                  </a:gradFill>
                  <a:ea typeface="Segoe UI" pitchFamily="34" charset="0"/>
                  <a:cs typeface="Segoe UI" pitchFamily="34" charset="0"/>
                </a:rPr>
              </a:br>
              <a:endParaRPr lang="en-US" spc="-20" dirty="0">
                <a:gradFill>
                  <a:gsLst>
                    <a:gs pos="83186">
                      <a:schemeClr val="bg1"/>
                    </a:gs>
                    <a:gs pos="64602">
                      <a:schemeClr val="bg1"/>
                    </a:gs>
                  </a:gsLst>
                  <a:lin ang="5400000" scaled="0"/>
                </a:gradFill>
                <a:ea typeface="Segoe UI" pitchFamily="34" charset="0"/>
                <a:cs typeface="Segoe UI" pitchFamily="34" charset="0"/>
              </a:endParaRPr>
            </a:p>
          </p:txBody>
        </p:sp>
        <p:sp>
          <p:nvSpPr>
            <p:cNvPr id="76" name="Rectangle 75"/>
            <p:cNvSpPr/>
            <p:nvPr/>
          </p:nvSpPr>
          <p:spPr bwMode="auto">
            <a:xfrm>
              <a:off x="5049014" y="5727032"/>
              <a:ext cx="2340814" cy="97063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pc="-20" dirty="0" smtClean="0">
                  <a:gradFill>
                    <a:gsLst>
                      <a:gs pos="32743">
                        <a:schemeClr val="tx1"/>
                      </a:gs>
                      <a:gs pos="64602">
                        <a:schemeClr val="tx1"/>
                      </a:gs>
                    </a:gsLst>
                    <a:lin ang="5400000" scaled="0"/>
                  </a:gradFill>
                  <a:ea typeface="Segoe UI" pitchFamily="34" charset="0"/>
                  <a:cs typeface="Segoe UI" pitchFamily="34" charset="0"/>
                </a:rPr>
                <a:t>of </a:t>
              </a:r>
              <a:r>
                <a:rPr lang="en-US" spc="-20" dirty="0">
                  <a:gradFill>
                    <a:gsLst>
                      <a:gs pos="32743">
                        <a:schemeClr val="tx1"/>
                      </a:gs>
                      <a:gs pos="64602">
                        <a:schemeClr val="tx1"/>
                      </a:gs>
                    </a:gsLst>
                    <a:lin ang="5400000" scaled="0"/>
                  </a:gradFill>
                  <a:ea typeface="Segoe UI" pitchFamily="34" charset="0"/>
                  <a:cs typeface="Segoe UI" pitchFamily="34" charset="0"/>
                </a:rPr>
                <a:t>targeted </a:t>
              </a:r>
              <a:r>
                <a:rPr lang="en-US" spc="-20" dirty="0" smtClean="0">
                  <a:gradFill>
                    <a:gsLst>
                      <a:gs pos="32743">
                        <a:schemeClr val="tx1"/>
                      </a:gs>
                      <a:gs pos="64602">
                        <a:schemeClr val="tx1"/>
                      </a:gs>
                    </a:gsLst>
                    <a:lin ang="5400000" scaled="0"/>
                  </a:gradFill>
                  <a:ea typeface="Segoe UI" pitchFamily="34" charset="0"/>
                  <a:cs typeface="Segoe UI" pitchFamily="34" charset="0"/>
                </a:rPr>
                <a:t>inputs</a:t>
              </a:r>
              <a:endParaRPr lang="en-US" spc="-20" dirty="0">
                <a:gradFill>
                  <a:gsLst>
                    <a:gs pos="32743">
                      <a:schemeClr val="tx1"/>
                    </a:gs>
                    <a:gs pos="64602">
                      <a:schemeClr val="tx1"/>
                    </a:gs>
                  </a:gsLst>
                  <a:lin ang="5400000" scaled="0"/>
                </a:gradFill>
                <a:ea typeface="Segoe UI" pitchFamily="34" charset="0"/>
                <a:cs typeface="Segoe UI" pitchFamily="34" charset="0"/>
              </a:endParaRPr>
            </a:p>
          </p:txBody>
        </p:sp>
      </p:grpSp>
      <p:grpSp>
        <p:nvGrpSpPr>
          <p:cNvPr id="23" name="Group 22"/>
          <p:cNvGrpSpPr/>
          <p:nvPr/>
        </p:nvGrpSpPr>
        <p:grpSpPr>
          <a:xfrm>
            <a:off x="7436202" y="4186989"/>
            <a:ext cx="2340814" cy="2510674"/>
            <a:chOff x="7436202" y="4186989"/>
            <a:chExt cx="2340814" cy="2510674"/>
          </a:xfrm>
        </p:grpSpPr>
        <p:sp>
          <p:nvSpPr>
            <p:cNvPr id="72" name="Rectangle 71"/>
            <p:cNvSpPr/>
            <p:nvPr/>
          </p:nvSpPr>
          <p:spPr bwMode="auto">
            <a:xfrm>
              <a:off x="7436202" y="4186989"/>
              <a:ext cx="2340814" cy="251067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t>COLLABORATION</a:t>
              </a:r>
              <a:r>
                <a:rPr lang="en-US" sz="2000" b="1" spc="-20" dirty="0">
                  <a:gradFill>
                    <a:gsLst>
                      <a:gs pos="83186">
                        <a:schemeClr val="bg1"/>
                      </a:gs>
                      <a:gs pos="64602">
                        <a:schemeClr val="bg1"/>
                      </a:gs>
                    </a:gsLst>
                    <a:lin ang="5400000" scaled="0"/>
                  </a:gradFill>
                  <a:ea typeface="Segoe UI" pitchFamily="34" charset="0"/>
                  <a:cs typeface="Segoe UI" pitchFamily="34" charset="0"/>
                </a:rPr>
                <a:t/>
              </a:r>
              <a:br>
                <a:rPr lang="en-US" sz="2000" b="1" spc="-20" dirty="0">
                  <a:gradFill>
                    <a:gsLst>
                      <a:gs pos="83186">
                        <a:schemeClr val="bg1"/>
                      </a:gs>
                      <a:gs pos="64602">
                        <a:schemeClr val="bg1"/>
                      </a:gs>
                    </a:gsLst>
                    <a:lin ang="5400000" scaled="0"/>
                  </a:gradFill>
                  <a:ea typeface="Segoe UI" pitchFamily="34" charset="0"/>
                  <a:cs typeface="Segoe UI" pitchFamily="34" charset="0"/>
                </a:rPr>
              </a:br>
              <a:endParaRPr lang="en-US" spc="-20" dirty="0">
                <a:gradFill>
                  <a:gsLst>
                    <a:gs pos="83186">
                      <a:schemeClr val="bg1"/>
                    </a:gs>
                    <a:gs pos="64602">
                      <a:schemeClr val="bg1"/>
                    </a:gs>
                  </a:gsLst>
                  <a:lin ang="5400000" scaled="0"/>
                </a:gradFill>
                <a:ea typeface="Segoe UI" pitchFamily="34" charset="0"/>
                <a:cs typeface="Segoe UI" pitchFamily="34" charset="0"/>
              </a:endParaRPr>
            </a:p>
          </p:txBody>
        </p:sp>
        <p:sp>
          <p:nvSpPr>
            <p:cNvPr id="77" name="Rectangle 76"/>
            <p:cNvSpPr/>
            <p:nvPr/>
          </p:nvSpPr>
          <p:spPr bwMode="auto">
            <a:xfrm>
              <a:off x="7436202" y="5727032"/>
              <a:ext cx="2340814" cy="97063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pc="-20" dirty="0" smtClean="0">
                  <a:gradFill>
                    <a:gsLst>
                      <a:gs pos="32743">
                        <a:schemeClr val="tx1"/>
                      </a:gs>
                      <a:gs pos="64602">
                        <a:schemeClr val="tx1"/>
                      </a:gs>
                    </a:gsLst>
                    <a:lin ang="5400000" scaled="0"/>
                  </a:gradFill>
                  <a:ea typeface="Segoe UI" pitchFamily="34" charset="0"/>
                  <a:cs typeface="Segoe UI" pitchFamily="34" charset="0"/>
                </a:rPr>
                <a:t>to </a:t>
              </a:r>
              <a:r>
                <a:rPr lang="en-US" spc="-20" dirty="0">
                  <a:gradFill>
                    <a:gsLst>
                      <a:gs pos="32743">
                        <a:schemeClr val="tx1"/>
                      </a:gs>
                      <a:gs pos="64602">
                        <a:schemeClr val="tx1"/>
                      </a:gs>
                    </a:gsLst>
                    <a:lin ang="5400000" scaled="0"/>
                  </a:gradFill>
                  <a:ea typeface="Segoe UI" pitchFamily="34" charset="0"/>
                  <a:cs typeface="Segoe UI" pitchFamily="34" charset="0"/>
                </a:rPr>
                <a:t>create </a:t>
              </a:r>
              <a:r>
                <a:rPr lang="en-US" spc="-20" dirty="0" smtClean="0">
                  <a:gradFill>
                    <a:gsLst>
                      <a:gs pos="32743">
                        <a:schemeClr val="tx1"/>
                      </a:gs>
                      <a:gs pos="64602">
                        <a:schemeClr val="tx1"/>
                      </a:gs>
                    </a:gsLst>
                    <a:lin ang="5400000" scaled="0"/>
                  </a:gradFill>
                  <a:ea typeface="Segoe UI" pitchFamily="34" charset="0"/>
                  <a:cs typeface="Segoe UI" pitchFamily="34" charset="0"/>
                </a:rPr>
                <a:t>content</a:t>
              </a:r>
              <a:endParaRPr lang="en-US" spc="-20" dirty="0">
                <a:gradFill>
                  <a:gsLst>
                    <a:gs pos="32743">
                      <a:schemeClr val="tx1"/>
                    </a:gs>
                    <a:gs pos="64602">
                      <a:schemeClr val="tx1"/>
                    </a:gs>
                  </a:gsLst>
                  <a:lin ang="5400000" scaled="0"/>
                </a:gradFill>
                <a:ea typeface="Segoe UI" pitchFamily="34" charset="0"/>
                <a:cs typeface="Segoe UI" pitchFamily="34" charset="0"/>
              </a:endParaRPr>
            </a:p>
          </p:txBody>
        </p:sp>
      </p:grpSp>
      <p:grpSp>
        <p:nvGrpSpPr>
          <p:cNvPr id="24" name="Group 23"/>
          <p:cNvGrpSpPr/>
          <p:nvPr/>
        </p:nvGrpSpPr>
        <p:grpSpPr>
          <a:xfrm>
            <a:off x="9823389" y="4186989"/>
            <a:ext cx="2340814" cy="2510674"/>
            <a:chOff x="9823389" y="4186989"/>
            <a:chExt cx="2340814" cy="2510674"/>
          </a:xfrm>
        </p:grpSpPr>
        <p:sp>
          <p:nvSpPr>
            <p:cNvPr id="73" name="Rectangle 72"/>
            <p:cNvSpPr/>
            <p:nvPr/>
          </p:nvSpPr>
          <p:spPr bwMode="auto">
            <a:xfrm>
              <a:off x="9823389" y="4186989"/>
              <a:ext cx="2340814" cy="251067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t>BUSINESS</a:t>
              </a:r>
              <a:b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br>
              <a: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t>PROCESS</a:t>
              </a:r>
              <a:b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br>
              <a: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t>MANAGEMENT</a:t>
              </a:r>
              <a:br>
                <a:rPr lang="en-US" sz="2000" spc="-20" dirty="0" smtClean="0">
                  <a:gradFill>
                    <a:gsLst>
                      <a:gs pos="83186">
                        <a:schemeClr val="bg1"/>
                      </a:gs>
                      <a:gs pos="64602">
                        <a:schemeClr val="bg1"/>
                      </a:gs>
                    </a:gsLst>
                    <a:lin ang="5400000" scaled="0"/>
                  </a:gradFill>
                  <a:latin typeface="Segoe UI Semibold" panose="020B0702040204020203" pitchFamily="34" charset="0"/>
                  <a:cs typeface="Segoe UI Semibold" panose="020B0702040204020203" pitchFamily="34" charset="0"/>
                </a:rPr>
              </a:br>
              <a:endParaRPr lang="en-US" spc="-20" dirty="0">
                <a:gradFill>
                  <a:gsLst>
                    <a:gs pos="83186">
                      <a:schemeClr val="bg1"/>
                    </a:gs>
                    <a:gs pos="64602">
                      <a:schemeClr val="bg1"/>
                    </a:gs>
                  </a:gsLst>
                  <a:lin ang="5400000" scaled="0"/>
                </a:gradFill>
                <a:ea typeface="Segoe UI" pitchFamily="34" charset="0"/>
                <a:cs typeface="Segoe UI" pitchFamily="34" charset="0"/>
              </a:endParaRPr>
            </a:p>
          </p:txBody>
        </p:sp>
        <p:sp>
          <p:nvSpPr>
            <p:cNvPr id="78" name="Rectangle 77"/>
            <p:cNvSpPr/>
            <p:nvPr/>
          </p:nvSpPr>
          <p:spPr bwMode="auto">
            <a:xfrm>
              <a:off x="9823389" y="5727032"/>
              <a:ext cx="2340814" cy="97063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46304" tIns="146304" rIns="146304" bIns="146304" numCol="1" rtlCol="0" anchor="t" anchorCtr="0" compatLnSpc="1">
              <a:prstTxWarp prst="textNoShape">
                <a:avLst/>
              </a:prstTxWarp>
            </a:bodyPr>
            <a:lstStyle/>
            <a:p>
              <a:pPr defTabSz="932472" fontAlgn="base">
                <a:lnSpc>
                  <a:spcPct val="90000"/>
                </a:lnSpc>
                <a:spcBef>
                  <a:spcPct val="0"/>
                </a:spcBef>
                <a:spcAft>
                  <a:spcPct val="0"/>
                </a:spcAft>
              </a:pPr>
              <a:r>
                <a:rPr lang="en-US" spc="-20" dirty="0" smtClean="0">
                  <a:gradFill>
                    <a:gsLst>
                      <a:gs pos="32743">
                        <a:schemeClr val="tx1"/>
                      </a:gs>
                      <a:gs pos="64602">
                        <a:schemeClr val="tx1"/>
                      </a:gs>
                    </a:gsLst>
                    <a:lin ang="5400000" scaled="0"/>
                  </a:gradFill>
                  <a:ea typeface="Segoe UI" pitchFamily="34" charset="0"/>
                  <a:cs typeface="Segoe UI" pitchFamily="34" charset="0"/>
                </a:rPr>
                <a:t>to </a:t>
              </a:r>
              <a:r>
                <a:rPr lang="en-US" spc="-20" dirty="0">
                  <a:gradFill>
                    <a:gsLst>
                      <a:gs pos="32743">
                        <a:schemeClr val="tx1"/>
                      </a:gs>
                      <a:gs pos="64602">
                        <a:schemeClr val="tx1"/>
                      </a:gs>
                    </a:gsLst>
                    <a:lin ang="5400000" scaled="0"/>
                  </a:gradFill>
                  <a:ea typeface="Segoe UI" pitchFamily="34" charset="0"/>
                  <a:cs typeface="Segoe UI" pitchFamily="34" charset="0"/>
                </a:rPr>
                <a:t>manage </a:t>
              </a:r>
              <a:r>
                <a:rPr lang="en-US" spc="-20" dirty="0" smtClean="0">
                  <a:gradFill>
                    <a:gsLst>
                      <a:gs pos="32743">
                        <a:schemeClr val="tx1"/>
                      </a:gs>
                      <a:gs pos="64602">
                        <a:schemeClr val="tx1"/>
                      </a:gs>
                    </a:gsLst>
                    <a:lin ang="5400000" scaled="0"/>
                  </a:gradFill>
                  <a:ea typeface="Segoe UI" pitchFamily="34" charset="0"/>
                  <a:cs typeface="Segoe UI" pitchFamily="34" charset="0"/>
                </a:rPr>
                <a:t>the </a:t>
              </a:r>
              <a:r>
                <a:rPr lang="en-US" spc="-20" dirty="0">
                  <a:gradFill>
                    <a:gsLst>
                      <a:gs pos="32743">
                        <a:schemeClr val="tx1"/>
                      </a:gs>
                      <a:gs pos="64602">
                        <a:schemeClr val="tx1"/>
                      </a:gs>
                    </a:gsLst>
                    <a:lin ang="5400000" scaled="0"/>
                  </a:gradFill>
                  <a:ea typeface="Segoe UI" pitchFamily="34" charset="0"/>
                  <a:cs typeface="Segoe UI" pitchFamily="34" charset="0"/>
                </a:rPr>
                <a:t>steps of </a:t>
              </a:r>
              <a:r>
                <a:rPr lang="en-US" spc="-20" dirty="0" smtClean="0">
                  <a:gradFill>
                    <a:gsLst>
                      <a:gs pos="32743">
                        <a:schemeClr val="tx1"/>
                      </a:gs>
                      <a:gs pos="64602">
                        <a:schemeClr val="tx1"/>
                      </a:gs>
                    </a:gsLst>
                    <a:lin ang="5400000" scaled="0"/>
                  </a:gradFill>
                  <a:ea typeface="Segoe UI" pitchFamily="34" charset="0"/>
                  <a:cs typeface="Segoe UI" pitchFamily="34" charset="0"/>
                </a:rPr>
                <a:t>an activity</a:t>
              </a:r>
              <a:endParaRPr lang="en-US" spc="-20" dirty="0">
                <a:gradFill>
                  <a:gsLst>
                    <a:gs pos="32743">
                      <a:schemeClr val="tx1"/>
                    </a:gs>
                    <a:gs pos="64602">
                      <a:schemeClr val="tx1"/>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61030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2" presetClass="entr" presetSubtype="4" decel="100000"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700" fill="hold"/>
                                        <p:tgtEl>
                                          <p:spTgt spid="40"/>
                                        </p:tgtEl>
                                        <p:attrNameLst>
                                          <p:attrName>ppt_x</p:attrName>
                                        </p:attrNameLst>
                                      </p:cBhvr>
                                      <p:tavLst>
                                        <p:tav tm="0">
                                          <p:val>
                                            <p:strVal val="#ppt_x"/>
                                          </p:val>
                                        </p:tav>
                                        <p:tav tm="100000">
                                          <p:val>
                                            <p:strVal val="#ppt_x"/>
                                          </p:val>
                                        </p:tav>
                                      </p:tavLst>
                                    </p:anim>
                                    <p:anim calcmode="lin" valueType="num">
                                      <p:cBhvr additive="base">
                                        <p:cTn id="19" dur="700" fill="hold"/>
                                        <p:tgtEl>
                                          <p:spTgt spid="40"/>
                                        </p:tgtEl>
                                        <p:attrNameLst>
                                          <p:attrName>ppt_y</p:attrName>
                                        </p:attrNameLst>
                                      </p:cBhvr>
                                      <p:tavLst>
                                        <p:tav tm="0">
                                          <p:val>
                                            <p:strVal val="1+#ppt_h/2"/>
                                          </p:val>
                                        </p:tav>
                                        <p:tav tm="100000">
                                          <p:val>
                                            <p:strVal val="#ppt_y"/>
                                          </p:val>
                                        </p:tav>
                                      </p:tavLst>
                                    </p:anim>
                                  </p:childTnLst>
                                </p:cTn>
                              </p:par>
                              <p:par>
                                <p:cTn id="20" presetID="2" presetClass="entr" presetSubtype="4" decel="100000" fill="hold" nodeType="withEffect">
                                  <p:stCondLst>
                                    <p:cond delay="10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700" fill="hold"/>
                                        <p:tgtEl>
                                          <p:spTgt spid="37"/>
                                        </p:tgtEl>
                                        <p:attrNameLst>
                                          <p:attrName>ppt_x</p:attrName>
                                        </p:attrNameLst>
                                      </p:cBhvr>
                                      <p:tavLst>
                                        <p:tav tm="0">
                                          <p:val>
                                            <p:strVal val="#ppt_x"/>
                                          </p:val>
                                        </p:tav>
                                        <p:tav tm="100000">
                                          <p:val>
                                            <p:strVal val="#ppt_x"/>
                                          </p:val>
                                        </p:tav>
                                      </p:tavLst>
                                    </p:anim>
                                    <p:anim calcmode="lin" valueType="num">
                                      <p:cBhvr additive="base">
                                        <p:cTn id="23" dur="700" fill="hold"/>
                                        <p:tgtEl>
                                          <p:spTgt spid="37"/>
                                        </p:tgtEl>
                                        <p:attrNameLst>
                                          <p:attrName>ppt_y</p:attrName>
                                        </p:attrNameLst>
                                      </p:cBhvr>
                                      <p:tavLst>
                                        <p:tav tm="0">
                                          <p:val>
                                            <p:strVal val="1+#ppt_h/2"/>
                                          </p:val>
                                        </p:tav>
                                        <p:tav tm="100000">
                                          <p:val>
                                            <p:strVal val="#ppt_y"/>
                                          </p:val>
                                        </p:tav>
                                      </p:tavLst>
                                    </p:anim>
                                  </p:childTnLst>
                                </p:cTn>
                              </p:par>
                            </p:childTnLst>
                          </p:cTn>
                        </p:par>
                        <p:par>
                          <p:cTn id="24" fill="hold">
                            <p:stCondLst>
                              <p:cond delay="1800"/>
                            </p:stCondLst>
                            <p:childTnLst>
                              <p:par>
                                <p:cTn id="25" presetID="10" presetClass="entr" presetSubtype="0"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500"/>
                                        <p:tgtEl>
                                          <p:spTgt spid="67"/>
                                        </p:tgtEl>
                                      </p:cBhvr>
                                    </p:animEffect>
                                  </p:childTnLst>
                                </p:cTn>
                              </p:par>
                              <p:par>
                                <p:cTn id="28" presetID="2" presetClass="entr" presetSubtype="4" decel="10000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700" fill="hold"/>
                                        <p:tgtEl>
                                          <p:spTgt spid="39"/>
                                        </p:tgtEl>
                                        <p:attrNameLst>
                                          <p:attrName>ppt_x</p:attrName>
                                        </p:attrNameLst>
                                      </p:cBhvr>
                                      <p:tavLst>
                                        <p:tav tm="0">
                                          <p:val>
                                            <p:strVal val="#ppt_x"/>
                                          </p:val>
                                        </p:tav>
                                        <p:tav tm="100000">
                                          <p:val>
                                            <p:strVal val="#ppt_x"/>
                                          </p:val>
                                        </p:tav>
                                      </p:tavLst>
                                    </p:anim>
                                    <p:anim calcmode="lin" valueType="num">
                                      <p:cBhvr additive="base">
                                        <p:cTn id="31" dur="700" fill="hold"/>
                                        <p:tgtEl>
                                          <p:spTgt spid="39"/>
                                        </p:tgtEl>
                                        <p:attrNameLst>
                                          <p:attrName>ppt_y</p:attrName>
                                        </p:attrNameLst>
                                      </p:cBhvr>
                                      <p:tavLst>
                                        <p:tav tm="0">
                                          <p:val>
                                            <p:strVal val="1+#ppt_h/2"/>
                                          </p:val>
                                        </p:tav>
                                        <p:tav tm="100000">
                                          <p:val>
                                            <p:strVal val="#ppt_y"/>
                                          </p:val>
                                        </p:tav>
                                      </p:tavLst>
                                    </p:anim>
                                  </p:childTnLst>
                                </p:cTn>
                              </p:par>
                              <p:par>
                                <p:cTn id="32" presetID="2" presetClass="entr" presetSubtype="4" decel="100000" fill="hold" nodeType="withEffect">
                                  <p:stCondLst>
                                    <p:cond delay="100"/>
                                  </p:stCondLst>
                                  <p:childTnLst>
                                    <p:set>
                                      <p:cBhvr>
                                        <p:cTn id="33" dur="1" fill="hold">
                                          <p:stCondLst>
                                            <p:cond delay="0"/>
                                          </p:stCondLst>
                                        </p:cTn>
                                        <p:tgtEl>
                                          <p:spTgt spid="63"/>
                                        </p:tgtEl>
                                        <p:attrNameLst>
                                          <p:attrName>style.visibility</p:attrName>
                                        </p:attrNameLst>
                                      </p:cBhvr>
                                      <p:to>
                                        <p:strVal val="visible"/>
                                      </p:to>
                                    </p:set>
                                    <p:anim calcmode="lin" valueType="num">
                                      <p:cBhvr additive="base">
                                        <p:cTn id="34" dur="700" fill="hold"/>
                                        <p:tgtEl>
                                          <p:spTgt spid="63"/>
                                        </p:tgtEl>
                                        <p:attrNameLst>
                                          <p:attrName>ppt_x</p:attrName>
                                        </p:attrNameLst>
                                      </p:cBhvr>
                                      <p:tavLst>
                                        <p:tav tm="0">
                                          <p:val>
                                            <p:strVal val="#ppt_x"/>
                                          </p:val>
                                        </p:tav>
                                        <p:tav tm="100000">
                                          <p:val>
                                            <p:strVal val="#ppt_x"/>
                                          </p:val>
                                        </p:tav>
                                      </p:tavLst>
                                    </p:anim>
                                    <p:anim calcmode="lin" valueType="num">
                                      <p:cBhvr additive="base">
                                        <p:cTn id="35" dur="700" fill="hold"/>
                                        <p:tgtEl>
                                          <p:spTgt spid="63"/>
                                        </p:tgtEl>
                                        <p:attrNameLst>
                                          <p:attrName>ppt_y</p:attrName>
                                        </p:attrNameLst>
                                      </p:cBhvr>
                                      <p:tavLst>
                                        <p:tav tm="0">
                                          <p:val>
                                            <p:strVal val="1+#ppt_h/2"/>
                                          </p:val>
                                        </p:tav>
                                        <p:tav tm="100000">
                                          <p:val>
                                            <p:strVal val="#ppt_y"/>
                                          </p:val>
                                        </p:tav>
                                      </p:tavLst>
                                    </p:anim>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500"/>
                                        <p:tgtEl>
                                          <p:spTgt spid="68"/>
                                        </p:tgtEl>
                                      </p:cBhvr>
                                    </p:animEffect>
                                  </p:childTnLst>
                                </p:cTn>
                              </p:par>
                              <p:par>
                                <p:cTn id="40" presetID="2" presetClass="entr" presetSubtype="4" decel="100000"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700" fill="hold"/>
                                        <p:tgtEl>
                                          <p:spTgt spid="46"/>
                                        </p:tgtEl>
                                        <p:attrNameLst>
                                          <p:attrName>ppt_x</p:attrName>
                                        </p:attrNameLst>
                                      </p:cBhvr>
                                      <p:tavLst>
                                        <p:tav tm="0">
                                          <p:val>
                                            <p:strVal val="#ppt_x"/>
                                          </p:val>
                                        </p:tav>
                                        <p:tav tm="100000">
                                          <p:val>
                                            <p:strVal val="#ppt_x"/>
                                          </p:val>
                                        </p:tav>
                                      </p:tavLst>
                                    </p:anim>
                                    <p:anim calcmode="lin" valueType="num">
                                      <p:cBhvr additive="base">
                                        <p:cTn id="43" dur="700" fill="hold"/>
                                        <p:tgtEl>
                                          <p:spTgt spid="46"/>
                                        </p:tgtEl>
                                        <p:attrNameLst>
                                          <p:attrName>ppt_y</p:attrName>
                                        </p:attrNameLst>
                                      </p:cBhvr>
                                      <p:tavLst>
                                        <p:tav tm="0">
                                          <p:val>
                                            <p:strVal val="1+#ppt_h/2"/>
                                          </p:val>
                                        </p:tav>
                                        <p:tav tm="100000">
                                          <p:val>
                                            <p:strVal val="#ppt_y"/>
                                          </p:val>
                                        </p:tav>
                                      </p:tavLst>
                                    </p:anim>
                                  </p:childTnLst>
                                </p:cTn>
                              </p:par>
                              <p:par>
                                <p:cTn id="44" presetID="2" presetClass="entr" presetSubtype="4" decel="100000" fill="hold" nodeType="withEffect">
                                  <p:stCondLst>
                                    <p:cond delay="10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700" fill="hold"/>
                                        <p:tgtEl>
                                          <p:spTgt spid="41"/>
                                        </p:tgtEl>
                                        <p:attrNameLst>
                                          <p:attrName>ppt_x</p:attrName>
                                        </p:attrNameLst>
                                      </p:cBhvr>
                                      <p:tavLst>
                                        <p:tav tm="0">
                                          <p:val>
                                            <p:strVal val="#ppt_x"/>
                                          </p:val>
                                        </p:tav>
                                        <p:tav tm="100000">
                                          <p:val>
                                            <p:strVal val="#ppt_x"/>
                                          </p:val>
                                        </p:tav>
                                      </p:tavLst>
                                    </p:anim>
                                    <p:anim calcmode="lin" valueType="num">
                                      <p:cBhvr additive="base">
                                        <p:cTn id="47" dur="700" fill="hold"/>
                                        <p:tgtEl>
                                          <p:spTgt spid="41"/>
                                        </p:tgtEl>
                                        <p:attrNameLst>
                                          <p:attrName>ppt_y</p:attrName>
                                        </p:attrNameLst>
                                      </p:cBhvr>
                                      <p:tavLst>
                                        <p:tav tm="0">
                                          <p:val>
                                            <p:strVal val="1+#ppt_h/2"/>
                                          </p:val>
                                        </p:tav>
                                        <p:tav tm="100000">
                                          <p:val>
                                            <p:strVal val="#ppt_y"/>
                                          </p:val>
                                        </p:tav>
                                      </p:tavLst>
                                    </p:anim>
                                  </p:childTnLst>
                                </p:cTn>
                              </p:par>
                            </p:childTnLst>
                          </p:cTn>
                        </p:par>
                        <p:par>
                          <p:cTn id="48" fill="hold">
                            <p:stCondLst>
                              <p:cond delay="3400"/>
                            </p:stCondLst>
                            <p:childTnLst>
                              <p:par>
                                <p:cTn id="49" presetID="10" presetClass="entr" presetSubtype="0"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fade">
                                      <p:cBhvr>
                                        <p:cTn id="51" dur="500"/>
                                        <p:tgtEl>
                                          <p:spTgt spid="69"/>
                                        </p:tgtEl>
                                      </p:cBhvr>
                                    </p:animEffect>
                                  </p:childTnLst>
                                </p:cTn>
                              </p:par>
                              <p:par>
                                <p:cTn id="52" presetID="2" presetClass="entr" presetSubtype="4" decel="100000" fill="hold"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700" fill="hold"/>
                                        <p:tgtEl>
                                          <p:spTgt spid="36"/>
                                        </p:tgtEl>
                                        <p:attrNameLst>
                                          <p:attrName>ppt_x</p:attrName>
                                        </p:attrNameLst>
                                      </p:cBhvr>
                                      <p:tavLst>
                                        <p:tav tm="0">
                                          <p:val>
                                            <p:strVal val="#ppt_x"/>
                                          </p:val>
                                        </p:tav>
                                        <p:tav tm="100000">
                                          <p:val>
                                            <p:strVal val="#ppt_x"/>
                                          </p:val>
                                        </p:tav>
                                      </p:tavLst>
                                    </p:anim>
                                    <p:anim calcmode="lin" valueType="num">
                                      <p:cBhvr additive="base">
                                        <p:cTn id="55" dur="700" fill="hold"/>
                                        <p:tgtEl>
                                          <p:spTgt spid="36"/>
                                        </p:tgtEl>
                                        <p:attrNameLst>
                                          <p:attrName>ppt_y</p:attrName>
                                        </p:attrNameLst>
                                      </p:cBhvr>
                                      <p:tavLst>
                                        <p:tav tm="0">
                                          <p:val>
                                            <p:strVal val="1+#ppt_h/2"/>
                                          </p:val>
                                        </p:tav>
                                        <p:tav tm="100000">
                                          <p:val>
                                            <p:strVal val="#ppt_y"/>
                                          </p:val>
                                        </p:tav>
                                      </p:tavLst>
                                    </p:anim>
                                  </p:childTnLst>
                                </p:cTn>
                              </p:par>
                              <p:par>
                                <p:cTn id="56" presetID="2" presetClass="entr" presetSubtype="4" decel="100000" fill="hold" nodeType="withEffect">
                                  <p:stCondLst>
                                    <p:cond delay="100"/>
                                  </p:stCondLst>
                                  <p:childTnLst>
                                    <p:set>
                                      <p:cBhvr>
                                        <p:cTn id="57" dur="1" fill="hold">
                                          <p:stCondLst>
                                            <p:cond delay="0"/>
                                          </p:stCondLst>
                                        </p:cTn>
                                        <p:tgtEl>
                                          <p:spTgt spid="62"/>
                                        </p:tgtEl>
                                        <p:attrNameLst>
                                          <p:attrName>style.visibility</p:attrName>
                                        </p:attrNameLst>
                                      </p:cBhvr>
                                      <p:to>
                                        <p:strVal val="visible"/>
                                      </p:to>
                                    </p:set>
                                    <p:anim calcmode="lin" valueType="num">
                                      <p:cBhvr additive="base">
                                        <p:cTn id="58" dur="700" fill="hold"/>
                                        <p:tgtEl>
                                          <p:spTgt spid="62"/>
                                        </p:tgtEl>
                                        <p:attrNameLst>
                                          <p:attrName>ppt_x</p:attrName>
                                        </p:attrNameLst>
                                      </p:cBhvr>
                                      <p:tavLst>
                                        <p:tav tm="0">
                                          <p:val>
                                            <p:strVal val="#ppt_x"/>
                                          </p:val>
                                        </p:tav>
                                        <p:tav tm="100000">
                                          <p:val>
                                            <p:strVal val="#ppt_x"/>
                                          </p:val>
                                        </p:tav>
                                      </p:tavLst>
                                    </p:anim>
                                    <p:anim calcmode="lin" valueType="num">
                                      <p:cBhvr additive="base">
                                        <p:cTn id="59" dur="7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P spid="67" grpId="0"/>
      <p:bldP spid="68" grpId="0"/>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This is the start of a journey</a:t>
            </a:r>
            <a:endParaRPr lang="en-US" dirty="0"/>
          </a:p>
        </p:txBody>
      </p:sp>
      <p:sp>
        <p:nvSpPr>
          <p:cNvPr id="6" name="Rectangle 5"/>
          <p:cNvSpPr/>
          <p:nvPr/>
        </p:nvSpPr>
        <p:spPr bwMode="auto">
          <a:xfrm>
            <a:off x="274640" y="1604735"/>
            <a:ext cx="3227832" cy="322783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83186">
                      <a:schemeClr val="bg1"/>
                    </a:gs>
                    <a:gs pos="64602">
                      <a:schemeClr val="bg1"/>
                    </a:gs>
                  </a:gsLst>
                  <a:lin ang="5400000" scaled="0"/>
                </a:gradFill>
              </a:rPr>
              <a:t>Today we are outlining what we see as </a:t>
            </a:r>
            <a:r>
              <a:rPr lang="en-US" sz="2400" dirty="0" smtClean="0">
                <a:gradFill>
                  <a:gsLst>
                    <a:gs pos="83186">
                      <a:schemeClr val="bg1"/>
                    </a:gs>
                    <a:gs pos="64602">
                      <a:schemeClr val="bg1"/>
                    </a:gs>
                  </a:gsLst>
                  <a:lin ang="5400000" scaled="0"/>
                </a:gradFill>
              </a:rPr>
              <a:t>requirements</a:t>
            </a:r>
            <a:endParaRPr lang="en-US" sz="2400" dirty="0">
              <a:gradFill>
                <a:gsLst>
                  <a:gs pos="83186">
                    <a:schemeClr val="bg1"/>
                  </a:gs>
                  <a:gs pos="64602">
                    <a:schemeClr val="bg1"/>
                  </a:gs>
                </a:gsLst>
                <a:lin ang="5400000" scaled="0"/>
              </a:gradFill>
            </a:endParaRPr>
          </a:p>
        </p:txBody>
      </p:sp>
      <p:sp>
        <p:nvSpPr>
          <p:cNvPr id="7" name="Rectangle 6"/>
          <p:cNvSpPr/>
          <p:nvPr/>
        </p:nvSpPr>
        <p:spPr bwMode="auto">
          <a:xfrm>
            <a:off x="3545570" y="1604735"/>
            <a:ext cx="3227832" cy="322783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83186">
                      <a:schemeClr val="bg1"/>
                    </a:gs>
                    <a:gs pos="64602">
                      <a:schemeClr val="bg1"/>
                    </a:gs>
                  </a:gsLst>
                  <a:lin ang="5400000" scaled="0"/>
                </a:gradFill>
              </a:rPr>
              <a:t>Today we are sketching how we may fulfill those </a:t>
            </a:r>
            <a:r>
              <a:rPr lang="en-US" sz="2400" dirty="0" smtClean="0">
                <a:gradFill>
                  <a:gsLst>
                    <a:gs pos="83186">
                      <a:schemeClr val="bg1"/>
                    </a:gs>
                    <a:gs pos="64602">
                      <a:schemeClr val="bg1"/>
                    </a:gs>
                  </a:gsLst>
                  <a:lin ang="5400000" scaled="0"/>
                </a:gradFill>
              </a:rPr>
              <a:t>requirements</a:t>
            </a:r>
            <a:endParaRPr lang="en-US" sz="2400" dirty="0">
              <a:gradFill>
                <a:gsLst>
                  <a:gs pos="83186">
                    <a:schemeClr val="bg1"/>
                  </a:gs>
                  <a:gs pos="64602">
                    <a:schemeClr val="bg1"/>
                  </a:gs>
                </a:gsLst>
                <a:lin ang="5400000" scaled="0"/>
              </a:gradFill>
            </a:endParaRPr>
          </a:p>
        </p:txBody>
      </p:sp>
      <p:sp>
        <p:nvSpPr>
          <p:cNvPr id="8" name="Rectangle 7"/>
          <p:cNvSpPr/>
          <p:nvPr/>
        </p:nvSpPr>
        <p:spPr bwMode="auto">
          <a:xfrm>
            <a:off x="6816501" y="1604735"/>
            <a:ext cx="3227832" cy="322783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83186">
                      <a:schemeClr val="bg1"/>
                    </a:gs>
                    <a:gs pos="64602">
                      <a:schemeClr val="bg1"/>
                    </a:gs>
                  </a:gsLst>
                  <a:lin ang="5400000" scaled="0"/>
                </a:gradFill>
              </a:rPr>
              <a:t>We need your input, help, feedback, </a:t>
            </a:r>
            <a:r>
              <a:rPr lang="en-US" sz="2400" dirty="0" smtClean="0">
                <a:gradFill>
                  <a:gsLst>
                    <a:gs pos="83186">
                      <a:schemeClr val="bg1"/>
                    </a:gs>
                    <a:gs pos="64602">
                      <a:schemeClr val="bg1"/>
                    </a:gs>
                  </a:gsLst>
                  <a:lin ang="5400000" scaled="0"/>
                </a:gradFill>
              </a:rPr>
              <a:t>scenarios</a:t>
            </a:r>
            <a:r>
              <a:rPr lang="en-US" sz="2400" dirty="0">
                <a:gradFill>
                  <a:gsLst>
                    <a:gs pos="83186">
                      <a:schemeClr val="bg1"/>
                    </a:gs>
                    <a:gs pos="64602">
                      <a:schemeClr val="bg1"/>
                    </a:gs>
                  </a:gsLst>
                  <a:lin ang="5400000" scaled="0"/>
                </a:gradFill>
              </a:rPr>
              <a:t/>
            </a:r>
            <a:br>
              <a:rPr lang="en-US" sz="2400" dirty="0">
                <a:gradFill>
                  <a:gsLst>
                    <a:gs pos="83186">
                      <a:schemeClr val="bg1"/>
                    </a:gs>
                    <a:gs pos="64602">
                      <a:schemeClr val="bg1"/>
                    </a:gs>
                  </a:gsLst>
                  <a:lin ang="5400000" scaled="0"/>
                </a:gradFill>
              </a:rPr>
            </a:br>
            <a:r>
              <a:rPr lang="en-US" dirty="0" smtClean="0">
                <a:gradFill>
                  <a:gsLst>
                    <a:gs pos="83186">
                      <a:schemeClr val="bg1"/>
                    </a:gs>
                    <a:gs pos="64602">
                      <a:schemeClr val="bg1"/>
                    </a:gs>
                  </a:gsLst>
                  <a:lin ang="5400000" scaled="0"/>
                </a:gradFill>
                <a:hlinkClick r:id="rId2"/>
              </a:rPr>
              <a:t>OfficeForms.uservoice.com</a:t>
            </a:r>
            <a:endParaRPr lang="en-US" dirty="0">
              <a:gradFill>
                <a:gsLst>
                  <a:gs pos="83186">
                    <a:schemeClr val="bg1"/>
                  </a:gs>
                  <a:gs pos="64602">
                    <a:schemeClr val="bg1"/>
                  </a:gs>
                </a:gsLst>
                <a:lin ang="5400000" scaled="0"/>
              </a:gradFill>
            </a:endParaRPr>
          </a:p>
        </p:txBody>
      </p:sp>
      <p:pic>
        <p:nvPicPr>
          <p:cNvPr id="11" name="Picture 10"/>
          <p:cNvPicPr>
            <a:picLocks noChangeAspect="1"/>
          </p:cNvPicPr>
          <p:nvPr/>
        </p:nvPicPr>
        <p:blipFill>
          <a:blip r:embed="rId3"/>
          <a:stretch>
            <a:fillRect/>
          </a:stretch>
        </p:blipFill>
        <p:spPr>
          <a:xfrm>
            <a:off x="3825945" y="4122449"/>
            <a:ext cx="9224285" cy="2956338"/>
          </a:xfrm>
          <a:prstGeom prst="rect">
            <a:avLst/>
          </a:prstGeom>
        </p:spPr>
      </p:pic>
    </p:spTree>
    <p:extLst>
      <p:ext uri="{BB962C8B-B14F-4D97-AF65-F5344CB8AC3E}">
        <p14:creationId xmlns:p14="http://schemas.microsoft.com/office/powerpoint/2010/main" val="2957699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00" fill="hold"/>
                                        <p:tgtEl>
                                          <p:spTgt spid="11"/>
                                        </p:tgtEl>
                                        <p:attrNameLst>
                                          <p:attrName>ppt_x</p:attrName>
                                        </p:attrNameLst>
                                      </p:cBhvr>
                                      <p:tavLst>
                                        <p:tav tm="0">
                                          <p:val>
                                            <p:strVal val="#ppt_x"/>
                                          </p:val>
                                        </p:tav>
                                        <p:tav tm="100000">
                                          <p:val>
                                            <p:strVal val="#ppt_x"/>
                                          </p:val>
                                        </p:tav>
                                      </p:tavLst>
                                    </p:anim>
                                    <p:anim calcmode="lin" valueType="num">
                                      <p:cBhvr additive="base">
                                        <p:cTn id="8" dur="7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10"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Why tell you about InfoPath now?</a:t>
            </a:r>
            <a:endParaRPr lang="en-US" dirty="0"/>
          </a:p>
        </p:txBody>
      </p:sp>
      <p:sp>
        <p:nvSpPr>
          <p:cNvPr id="6" name="Rectangle 5"/>
          <p:cNvSpPr/>
          <p:nvPr/>
        </p:nvSpPr>
        <p:spPr bwMode="auto">
          <a:xfrm>
            <a:off x="274640" y="1604735"/>
            <a:ext cx="3227832" cy="322783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83186">
                      <a:schemeClr val="bg1"/>
                    </a:gs>
                    <a:gs pos="64602">
                      <a:schemeClr val="bg1"/>
                    </a:gs>
                  </a:gsLst>
                  <a:lin ang="5400000" scaled="0"/>
                </a:gradFill>
              </a:rPr>
              <a:t>We would like to </a:t>
            </a:r>
            <a:r>
              <a:rPr lang="en-US" sz="2400" dirty="0" smtClean="0">
                <a:gradFill>
                  <a:gsLst>
                    <a:gs pos="83186">
                      <a:schemeClr val="bg1"/>
                    </a:gs>
                    <a:gs pos="64602">
                      <a:schemeClr val="bg1"/>
                    </a:gs>
                  </a:gsLst>
                  <a:lin ang="5400000" scaled="0"/>
                </a:gradFill>
              </a:rPr>
              <a:t/>
            </a:r>
            <a:br>
              <a:rPr lang="en-US" sz="2400" dirty="0" smtClean="0">
                <a:gradFill>
                  <a:gsLst>
                    <a:gs pos="83186">
                      <a:schemeClr val="bg1"/>
                    </a:gs>
                    <a:gs pos="64602">
                      <a:schemeClr val="bg1"/>
                    </a:gs>
                  </a:gsLst>
                  <a:lin ang="5400000" scaled="0"/>
                </a:gradFill>
              </a:rPr>
            </a:br>
            <a:r>
              <a:rPr lang="en-US" sz="2400" dirty="0" smtClean="0">
                <a:gradFill>
                  <a:gsLst>
                    <a:gs pos="83186">
                      <a:schemeClr val="bg1"/>
                    </a:gs>
                    <a:gs pos="64602">
                      <a:schemeClr val="bg1"/>
                    </a:gs>
                  </a:gsLst>
                  <a:lin ang="5400000" scaled="0"/>
                </a:gradFill>
              </a:rPr>
              <a:t>be </a:t>
            </a:r>
            <a:r>
              <a:rPr lang="en-US" sz="2400" dirty="0">
                <a:gradFill>
                  <a:gsLst>
                    <a:gs pos="83186">
                      <a:schemeClr val="bg1"/>
                    </a:gs>
                    <a:gs pos="64602">
                      <a:schemeClr val="bg1"/>
                    </a:gs>
                  </a:gsLst>
                  <a:lin ang="5400000" scaled="0"/>
                </a:gradFill>
              </a:rPr>
              <a:t>as transparent </a:t>
            </a:r>
            <a:r>
              <a:rPr lang="en-US" sz="2400" dirty="0" smtClean="0">
                <a:gradFill>
                  <a:gsLst>
                    <a:gs pos="83186">
                      <a:schemeClr val="bg1"/>
                    </a:gs>
                    <a:gs pos="64602">
                      <a:schemeClr val="bg1"/>
                    </a:gs>
                  </a:gsLst>
                  <a:lin ang="5400000" scaled="0"/>
                </a:gradFill>
              </a:rPr>
              <a:t/>
            </a:r>
            <a:br>
              <a:rPr lang="en-US" sz="2400" dirty="0" smtClean="0">
                <a:gradFill>
                  <a:gsLst>
                    <a:gs pos="83186">
                      <a:schemeClr val="bg1"/>
                    </a:gs>
                    <a:gs pos="64602">
                      <a:schemeClr val="bg1"/>
                    </a:gs>
                  </a:gsLst>
                  <a:lin ang="5400000" scaled="0"/>
                </a:gradFill>
              </a:rPr>
            </a:br>
            <a:r>
              <a:rPr lang="en-US" sz="2400" dirty="0" smtClean="0">
                <a:gradFill>
                  <a:gsLst>
                    <a:gs pos="83186">
                      <a:schemeClr val="bg1"/>
                    </a:gs>
                    <a:gs pos="64602">
                      <a:schemeClr val="bg1"/>
                    </a:gs>
                  </a:gsLst>
                  <a:lin ang="5400000" scaled="0"/>
                </a:gradFill>
              </a:rPr>
              <a:t>as </a:t>
            </a:r>
            <a:r>
              <a:rPr lang="en-US" sz="2400" dirty="0">
                <a:gradFill>
                  <a:gsLst>
                    <a:gs pos="83186">
                      <a:schemeClr val="bg1"/>
                    </a:gs>
                    <a:gs pos="64602">
                      <a:schemeClr val="bg1"/>
                    </a:gs>
                  </a:gsLst>
                  <a:lin ang="5400000" scaled="0"/>
                </a:gradFill>
              </a:rPr>
              <a:t>possible, </a:t>
            </a:r>
            <a:br>
              <a:rPr lang="en-US" sz="2400" dirty="0">
                <a:gradFill>
                  <a:gsLst>
                    <a:gs pos="83186">
                      <a:schemeClr val="bg1"/>
                    </a:gs>
                    <a:gs pos="64602">
                      <a:schemeClr val="bg1"/>
                    </a:gs>
                  </a:gsLst>
                  <a:lin ang="5400000" scaled="0"/>
                </a:gradFill>
              </a:rPr>
            </a:br>
            <a:r>
              <a:rPr lang="en-US" sz="2400" dirty="0">
                <a:gradFill>
                  <a:gsLst>
                    <a:gs pos="83186">
                      <a:schemeClr val="bg1"/>
                    </a:gs>
                    <a:gs pos="64602">
                      <a:schemeClr val="bg1"/>
                    </a:gs>
                  </a:gsLst>
                  <a:lin ang="5400000" scaled="0"/>
                </a:gradFill>
              </a:rPr>
              <a:t>giving everyone </a:t>
            </a:r>
            <a:r>
              <a:rPr lang="en-US" sz="2400" dirty="0" smtClean="0">
                <a:gradFill>
                  <a:gsLst>
                    <a:gs pos="83186">
                      <a:schemeClr val="bg1"/>
                    </a:gs>
                    <a:gs pos="64602">
                      <a:schemeClr val="bg1"/>
                    </a:gs>
                  </a:gsLst>
                  <a:lin ang="5400000" scaled="0"/>
                </a:gradFill>
              </a:rPr>
              <a:t/>
            </a:r>
            <a:br>
              <a:rPr lang="en-US" sz="2400" dirty="0" smtClean="0">
                <a:gradFill>
                  <a:gsLst>
                    <a:gs pos="83186">
                      <a:schemeClr val="bg1"/>
                    </a:gs>
                    <a:gs pos="64602">
                      <a:schemeClr val="bg1"/>
                    </a:gs>
                  </a:gsLst>
                  <a:lin ang="5400000" scaled="0"/>
                </a:gradFill>
              </a:rPr>
            </a:br>
            <a:r>
              <a:rPr lang="en-US" sz="2400" dirty="0" smtClean="0">
                <a:gradFill>
                  <a:gsLst>
                    <a:gs pos="83186">
                      <a:schemeClr val="bg1"/>
                    </a:gs>
                    <a:gs pos="64602">
                      <a:schemeClr val="bg1"/>
                    </a:gs>
                  </a:gsLst>
                  <a:lin ang="5400000" scaled="0"/>
                </a:gradFill>
              </a:rPr>
              <a:t>a </a:t>
            </a:r>
            <a:r>
              <a:rPr lang="en-US" sz="2400" dirty="0">
                <a:gradFill>
                  <a:gsLst>
                    <a:gs pos="83186">
                      <a:schemeClr val="bg1"/>
                    </a:gs>
                    <a:gs pos="64602">
                      <a:schemeClr val="bg1"/>
                    </a:gs>
                  </a:gsLst>
                  <a:lin ang="5400000" scaled="0"/>
                </a:gradFill>
              </a:rPr>
              <a:t>chance to </a:t>
            </a:r>
            <a:r>
              <a:rPr lang="en-US" sz="2400" dirty="0" smtClean="0">
                <a:gradFill>
                  <a:gsLst>
                    <a:gs pos="83186">
                      <a:schemeClr val="bg1"/>
                    </a:gs>
                    <a:gs pos="64602">
                      <a:schemeClr val="bg1"/>
                    </a:gs>
                  </a:gsLst>
                  <a:lin ang="5400000" scaled="0"/>
                </a:gradFill>
              </a:rPr>
              <a:t/>
            </a:r>
            <a:br>
              <a:rPr lang="en-US" sz="2400" dirty="0" smtClean="0">
                <a:gradFill>
                  <a:gsLst>
                    <a:gs pos="83186">
                      <a:schemeClr val="bg1"/>
                    </a:gs>
                    <a:gs pos="64602">
                      <a:schemeClr val="bg1"/>
                    </a:gs>
                  </a:gsLst>
                  <a:lin ang="5400000" scaled="0"/>
                </a:gradFill>
              </a:rPr>
            </a:br>
            <a:r>
              <a:rPr lang="en-US" sz="2400" dirty="0" smtClean="0">
                <a:gradFill>
                  <a:gsLst>
                    <a:gs pos="83186">
                      <a:schemeClr val="bg1"/>
                    </a:gs>
                    <a:gs pos="64602">
                      <a:schemeClr val="bg1"/>
                    </a:gs>
                  </a:gsLst>
                  <a:lin ang="5400000" scaled="0"/>
                </a:gradFill>
              </a:rPr>
              <a:t>plan </a:t>
            </a:r>
            <a:r>
              <a:rPr lang="en-US" sz="2400" dirty="0">
                <a:gradFill>
                  <a:gsLst>
                    <a:gs pos="83186">
                      <a:schemeClr val="bg1"/>
                    </a:gs>
                    <a:gs pos="64602">
                      <a:schemeClr val="bg1"/>
                    </a:gs>
                  </a:gsLst>
                  <a:lin ang="5400000" scaled="0"/>
                </a:gradFill>
              </a:rPr>
              <a:t>accordingly</a:t>
            </a:r>
          </a:p>
        </p:txBody>
      </p:sp>
      <p:sp>
        <p:nvSpPr>
          <p:cNvPr id="7" name="Rectangle 6"/>
          <p:cNvSpPr/>
          <p:nvPr/>
        </p:nvSpPr>
        <p:spPr bwMode="auto">
          <a:xfrm>
            <a:off x="3545570" y="1604735"/>
            <a:ext cx="3227832" cy="3227832"/>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83186">
                      <a:schemeClr val="bg1"/>
                    </a:gs>
                    <a:gs pos="64602">
                      <a:schemeClr val="bg1"/>
                    </a:gs>
                  </a:gsLst>
                  <a:lin ang="5400000" scaled="0"/>
                </a:gradFill>
              </a:rPr>
              <a:t>Remember, InfoPath is not going away tomorrow</a:t>
            </a:r>
          </a:p>
        </p:txBody>
      </p:sp>
      <p:sp>
        <p:nvSpPr>
          <p:cNvPr id="8" name="Rectangle 7"/>
          <p:cNvSpPr/>
          <p:nvPr/>
        </p:nvSpPr>
        <p:spPr bwMode="auto">
          <a:xfrm>
            <a:off x="6816501" y="1604735"/>
            <a:ext cx="3227832" cy="322783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lnSpc>
                <a:spcPct val="90000"/>
              </a:lnSpc>
              <a:spcBef>
                <a:spcPct val="0"/>
              </a:spcBef>
              <a:spcAft>
                <a:spcPct val="0"/>
              </a:spcAft>
            </a:pPr>
            <a:r>
              <a:rPr lang="en-US" sz="2400" dirty="0">
                <a:gradFill>
                  <a:gsLst>
                    <a:gs pos="83186">
                      <a:schemeClr val="bg1"/>
                    </a:gs>
                    <a:gs pos="64602">
                      <a:schemeClr val="bg1"/>
                    </a:gs>
                  </a:gsLst>
                  <a:lin ang="5400000" scaled="0"/>
                </a:gradFill>
              </a:rPr>
              <a:t>We really do need your feedback to provide a great solution for Office Forms scenarios</a:t>
            </a:r>
          </a:p>
        </p:txBody>
      </p:sp>
      <p:pic>
        <p:nvPicPr>
          <p:cNvPr id="10" name="Picture 9"/>
          <p:cNvPicPr>
            <a:picLocks noChangeAspect="1"/>
          </p:cNvPicPr>
          <p:nvPr/>
        </p:nvPicPr>
        <p:blipFill>
          <a:blip r:embed="rId2"/>
          <a:stretch>
            <a:fillRect/>
          </a:stretch>
        </p:blipFill>
        <p:spPr>
          <a:xfrm>
            <a:off x="3825945" y="4122449"/>
            <a:ext cx="9224285" cy="2956338"/>
          </a:xfrm>
          <a:prstGeom prst="rect">
            <a:avLst/>
          </a:prstGeom>
        </p:spPr>
      </p:pic>
      <p:pic>
        <p:nvPicPr>
          <p:cNvPr id="9" name="Picture 8"/>
          <p:cNvPicPr>
            <a:picLocks noChangeAspect="1"/>
          </p:cNvPicPr>
          <p:nvPr/>
        </p:nvPicPr>
        <p:blipFill>
          <a:blip r:embed="rId3"/>
          <a:stretch>
            <a:fillRect/>
          </a:stretch>
        </p:blipFill>
        <p:spPr>
          <a:xfrm>
            <a:off x="9372600" y="2921203"/>
            <a:ext cx="2809477" cy="3776460"/>
          </a:xfrm>
          <a:prstGeom prst="rect">
            <a:avLst/>
          </a:prstGeom>
        </p:spPr>
      </p:pic>
    </p:spTree>
    <p:extLst>
      <p:ext uri="{BB962C8B-B14F-4D97-AF65-F5344CB8AC3E}">
        <p14:creationId xmlns:p14="http://schemas.microsoft.com/office/powerpoint/2010/main" val="2274959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4" decel="100000" fill="hold" nodeType="withEffect">
                                  <p:stCondLst>
                                    <p:cond delay="0"/>
                                  </p:stCondLst>
                                  <p:childTnLst>
                                    <p:anim calcmode="lin" valueType="num">
                                      <p:cBhvr additive="base">
                                        <p:cTn id="6" dur="500"/>
                                        <p:tgtEl>
                                          <p:spTgt spid="10"/>
                                        </p:tgtEl>
                                        <p:attrNameLst>
                                          <p:attrName>ppt_x</p:attrName>
                                        </p:attrNameLst>
                                      </p:cBhvr>
                                      <p:tavLst>
                                        <p:tav tm="0">
                                          <p:val>
                                            <p:strVal val="ppt_x"/>
                                          </p:val>
                                        </p:tav>
                                        <p:tav tm="100000">
                                          <p:val>
                                            <p:strVal val="ppt_x"/>
                                          </p:val>
                                        </p:tav>
                                      </p:tavLst>
                                    </p:anim>
                                    <p:anim calcmode="lin" valueType="num">
                                      <p:cBhvr additive="base">
                                        <p:cTn id="7" dur="500"/>
                                        <p:tgtEl>
                                          <p:spTgt spid="10"/>
                                        </p:tgtEl>
                                        <p:attrNameLst>
                                          <p:attrName>ppt_y</p:attrName>
                                        </p:attrNameLst>
                                      </p:cBhvr>
                                      <p:tavLst>
                                        <p:tav tm="0">
                                          <p:val>
                                            <p:strVal val="ppt_y"/>
                                          </p:val>
                                        </p:tav>
                                        <p:tav tm="100000">
                                          <p:val>
                                            <p:strVal val="1+ppt_h/2"/>
                                          </p:val>
                                        </p:tav>
                                      </p:tavLst>
                                    </p:anim>
                                    <p:set>
                                      <p:cBhvr>
                                        <p:cTn id="8" dur="1" fill="hold">
                                          <p:stCondLst>
                                            <p:cond delay="499"/>
                                          </p:stCondLst>
                                        </p:cTn>
                                        <p:tgtEl>
                                          <p:spTgt spid="10"/>
                                        </p:tgtEl>
                                        <p:attrNameLst>
                                          <p:attrName>style.visibility</p:attrName>
                                        </p:attrNameLst>
                                      </p:cBhvr>
                                      <p:to>
                                        <p:strVal val="hidden"/>
                                      </p:to>
                                    </p:set>
                                  </p:childTnLst>
                                </p:cTn>
                              </p:par>
                            </p:childTnLst>
                          </p:cTn>
                        </p:par>
                        <p:par>
                          <p:cTn id="9" fill="hold">
                            <p:stCondLst>
                              <p:cond delay="500"/>
                            </p:stCondLst>
                            <p:childTnLst>
                              <p:par>
                                <p:cTn id="10" presetID="2" presetClass="entr" presetSubtype="4" decel="10000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00" fill="hold"/>
                                        <p:tgtEl>
                                          <p:spTgt spid="9"/>
                                        </p:tgtEl>
                                        <p:attrNameLst>
                                          <p:attrName>ppt_x</p:attrName>
                                        </p:attrNameLst>
                                      </p:cBhvr>
                                      <p:tavLst>
                                        <p:tav tm="0">
                                          <p:val>
                                            <p:strVal val="#ppt_x"/>
                                          </p:val>
                                        </p:tav>
                                        <p:tav tm="100000">
                                          <p:val>
                                            <p:strVal val="#ppt_x"/>
                                          </p:val>
                                        </p:tav>
                                      </p:tavLst>
                                    </p:anim>
                                    <p:anim calcmode="lin" valueType="num">
                                      <p:cBhvr additive="base">
                                        <p:cTn id="13" dur="7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11889564" cy="917575"/>
          </a:xfrm>
        </p:spPr>
        <p:txBody>
          <a:bodyPr/>
          <a:lstStyle/>
          <a:p>
            <a:r>
              <a:rPr lang="en-US" dirty="0" smtClean="0"/>
              <a:t>Streamlined technical product roadmap</a:t>
            </a:r>
            <a:endParaRPr lang="en-US" dirty="0"/>
          </a:p>
        </p:txBody>
      </p:sp>
      <p:sp>
        <p:nvSpPr>
          <p:cNvPr id="6" name="TextBox 5"/>
          <p:cNvSpPr txBox="1"/>
          <p:nvPr/>
        </p:nvSpPr>
        <p:spPr>
          <a:xfrm>
            <a:off x="274639" y="1212849"/>
            <a:ext cx="2946363"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106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FORM TYPES</a:t>
            </a:r>
          </a:p>
        </p:txBody>
      </p:sp>
      <p:sp>
        <p:nvSpPr>
          <p:cNvPr id="126" name="TextBox 125"/>
          <p:cNvSpPr txBox="1"/>
          <p:nvPr/>
        </p:nvSpPr>
        <p:spPr>
          <a:xfrm>
            <a:off x="3030635" y="1221487"/>
            <a:ext cx="2946363"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106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USER SCENARIOS</a:t>
            </a:r>
          </a:p>
        </p:txBody>
      </p:sp>
      <p:sp>
        <p:nvSpPr>
          <p:cNvPr id="127" name="TextBox 126"/>
          <p:cNvSpPr txBox="1"/>
          <p:nvPr/>
        </p:nvSpPr>
        <p:spPr>
          <a:xfrm>
            <a:off x="7923856" y="1246821"/>
            <a:ext cx="2946363"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61062">
                      <a:schemeClr val="bg1">
                        <a:lumMod val="50000"/>
                      </a:schemeClr>
                    </a:gs>
                    <a:gs pos="30000">
                      <a:schemeClr val="bg1">
                        <a:lumMod val="50000"/>
                      </a:schemeClr>
                    </a:gs>
                  </a:gsLst>
                  <a:lin ang="5400000" scaled="0"/>
                </a:gradFill>
                <a:latin typeface="Segoe UI Semibold" panose="020B0702040204020203" pitchFamily="34" charset="0"/>
                <a:cs typeface="Segoe UI Semibold" panose="020B0702040204020203" pitchFamily="34" charset="0"/>
              </a:rPr>
              <a:t>TIMEFRAME</a:t>
            </a:r>
          </a:p>
        </p:txBody>
      </p:sp>
      <p:grpSp>
        <p:nvGrpSpPr>
          <p:cNvPr id="13" name="Group 12"/>
          <p:cNvGrpSpPr/>
          <p:nvPr/>
        </p:nvGrpSpPr>
        <p:grpSpPr>
          <a:xfrm>
            <a:off x="274638" y="3034698"/>
            <a:ext cx="11889565" cy="1198746"/>
            <a:chOff x="274638" y="3034698"/>
            <a:chExt cx="11889565" cy="1198746"/>
          </a:xfrm>
        </p:grpSpPr>
        <p:grpSp>
          <p:nvGrpSpPr>
            <p:cNvPr id="134" name="Group 133"/>
            <p:cNvGrpSpPr/>
            <p:nvPr/>
          </p:nvGrpSpPr>
          <p:grpSpPr>
            <a:xfrm>
              <a:off x="3030635" y="3034698"/>
              <a:ext cx="4240345" cy="1198746"/>
              <a:chOff x="2411863" y="1802589"/>
              <a:chExt cx="4240345" cy="4878378"/>
            </a:xfrm>
            <a:solidFill>
              <a:schemeClr val="tx2"/>
            </a:solidFill>
          </p:grpSpPr>
          <p:sp>
            <p:nvSpPr>
              <p:cNvPr id="138" name="Rectangle 137"/>
              <p:cNvSpPr/>
              <p:nvPr/>
            </p:nvSpPr>
            <p:spPr bwMode="auto">
              <a:xfrm>
                <a:off x="2411863"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Design</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a:t>
                </a:r>
                <a:r>
                  <a:rPr lang="en-US" sz="1600" dirty="0" err="1">
                    <a:gradFill>
                      <a:gsLst>
                        <a:gs pos="0">
                          <a:srgbClr val="FFFFFF"/>
                        </a:gs>
                        <a:gs pos="100000">
                          <a:srgbClr val="FFFFFF"/>
                        </a:gs>
                      </a:gsLst>
                      <a:lin ang="5400000" scaled="0"/>
                    </a:gradFill>
                    <a:ea typeface="Segoe UI" pitchFamily="34" charset="0"/>
                    <a:cs typeface="Segoe UI" pitchFamily="34" charset="0"/>
                  </a:rPr>
                  <a:t>FoSL</a:t>
                </a:r>
                <a:r>
                  <a:rPr lang="en-US" sz="1600" dirty="0" smtClean="0">
                    <a:gradFill>
                      <a:gsLst>
                        <a:gs pos="0">
                          <a:srgbClr val="FFFFFF"/>
                        </a:gs>
                        <a:gs pos="100000">
                          <a:srgbClr val="FFFFFF"/>
                        </a:gs>
                      </a:gsLst>
                      <a:lin ang="5400000" scaled="0"/>
                    </a:gradFill>
                    <a:ea typeface="Segoe UI" pitchFamily="34" charset="0"/>
                    <a:cs typeface="Segoe UI" pitchFamily="34" charset="0"/>
                  </a:rPr>
                  <a:t>”—Forms </a:t>
                </a:r>
                <a:r>
                  <a:rPr lang="en-US" sz="1600" dirty="0">
                    <a:gradFill>
                      <a:gsLst>
                        <a:gs pos="0">
                          <a:srgbClr val="FFFFFF"/>
                        </a:gs>
                        <a:gs pos="100000">
                          <a:srgbClr val="FFFFFF"/>
                        </a:gs>
                      </a:gsLst>
                      <a:lin ang="5400000" scaled="0"/>
                    </a:gradFill>
                    <a:ea typeface="Segoe UI" pitchFamily="34" charset="0"/>
                    <a:cs typeface="Segoe UI" pitchFamily="34" charset="0"/>
                  </a:rPr>
                  <a:t>on SharePoint </a:t>
                </a:r>
                <a:r>
                  <a:rPr lang="en-US" sz="1600" dirty="0" smtClean="0">
                    <a:gradFill>
                      <a:gsLst>
                        <a:gs pos="0">
                          <a:srgbClr val="FFFFFF"/>
                        </a:gs>
                        <a:gs pos="100000">
                          <a:srgbClr val="FFFFFF"/>
                        </a:gs>
                      </a:gsLst>
                      <a:lin ang="5400000" scaled="0"/>
                    </a:gradFill>
                    <a:ea typeface="Segoe UI" pitchFamily="34" charset="0"/>
                    <a:cs typeface="Segoe UI" pitchFamily="34" charset="0"/>
                  </a:rPr>
                  <a:t>Lists</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39" name="Rectangle 138"/>
              <p:cNvSpPr/>
              <p:nvPr/>
            </p:nvSpPr>
            <p:spPr bwMode="auto">
              <a:xfrm>
                <a:off x="4549088"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Completion</a:t>
                </a:r>
              </a:p>
              <a:p>
                <a:pPr defTabSz="932472"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SharePoint</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36" name="Rectangle 135"/>
            <p:cNvSpPr/>
            <p:nvPr/>
          </p:nvSpPr>
          <p:spPr bwMode="auto">
            <a:xfrm>
              <a:off x="7923856" y="3034698"/>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Online</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Summer </a:t>
              </a:r>
              <a:r>
                <a:rPr lang="en-US" sz="1600" dirty="0" smtClean="0">
                  <a:gradFill>
                    <a:gsLst>
                      <a:gs pos="0">
                        <a:srgbClr val="FFFFFF"/>
                      </a:gs>
                      <a:gs pos="100000">
                        <a:srgbClr val="FFFFFF"/>
                      </a:gs>
                    </a:gsLst>
                    <a:lin ang="5400000" scaled="0"/>
                  </a:gradFill>
                  <a:ea typeface="Segoe UI" pitchFamily="34" charset="0"/>
                  <a:cs typeface="Segoe UI" pitchFamily="34" charset="0"/>
                </a:rPr>
                <a:t>2014– </a:t>
              </a:r>
              <a:r>
                <a:rPr lang="en-US" sz="1600" dirty="0">
                  <a:gradFill>
                    <a:gsLst>
                      <a:gs pos="0">
                        <a:srgbClr val="FFFFFF"/>
                      </a:gs>
                      <a:gs pos="100000">
                        <a:srgbClr val="FFFFFF"/>
                      </a:gs>
                    </a:gsLst>
                    <a:lin ang="5400000" scaled="0"/>
                  </a:gradFill>
                  <a:ea typeface="Segoe UI" pitchFamily="34" charset="0"/>
                  <a:cs typeface="Segoe UI" pitchFamily="34" charset="0"/>
                </a:rPr>
                <a:t>October </a:t>
              </a:r>
              <a:r>
                <a:rPr lang="en-US" sz="1600" dirty="0" smtClean="0">
                  <a:gradFill>
                    <a:gsLst>
                      <a:gs pos="0">
                        <a:srgbClr val="FFFFFF"/>
                      </a:gs>
                      <a:gs pos="100000">
                        <a:srgbClr val="FFFFFF"/>
                      </a:gs>
                    </a:gsLst>
                    <a:lin ang="5400000" scaled="0"/>
                  </a:gradFill>
                  <a:ea typeface="Segoe UI" pitchFamily="34" charset="0"/>
                  <a:cs typeface="Segoe UI" pitchFamily="34" charset="0"/>
                </a:rPr>
                <a:t>2015</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37" name="Rectangle 136"/>
            <p:cNvSpPr/>
            <p:nvPr/>
          </p:nvSpPr>
          <p:spPr bwMode="auto">
            <a:xfrm>
              <a:off x="10061083" y="3034698"/>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On-premises</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SharePoint </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sz="1600" dirty="0" err="1" smtClean="0">
                  <a:gradFill>
                    <a:gsLst>
                      <a:gs pos="0">
                        <a:srgbClr val="FFFFFF"/>
                      </a:gs>
                      <a:gs pos="100000">
                        <a:srgbClr val="FFFFFF"/>
                      </a:gs>
                    </a:gsLst>
                    <a:lin ang="5400000" scaled="0"/>
                  </a:gradFill>
                  <a:ea typeface="Segoe UI" pitchFamily="34" charset="0"/>
                  <a:cs typeface="Segoe UI" pitchFamily="34" charset="0"/>
                </a:rPr>
                <a:t>vNext</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59" name="Group 158"/>
            <p:cNvGrpSpPr/>
            <p:nvPr/>
          </p:nvGrpSpPr>
          <p:grpSpPr>
            <a:xfrm>
              <a:off x="2480327" y="3408132"/>
              <a:ext cx="447739" cy="449139"/>
              <a:chOff x="2660974" y="5918992"/>
              <a:chExt cx="508000" cy="509588"/>
            </a:xfrm>
            <a:solidFill>
              <a:schemeClr val="bg1">
                <a:lumMod val="75000"/>
              </a:schemeClr>
            </a:solidFill>
          </p:grpSpPr>
          <p:sp>
            <p:nvSpPr>
              <p:cNvPr id="160"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61"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70" name="Group 169"/>
            <p:cNvGrpSpPr/>
            <p:nvPr/>
          </p:nvGrpSpPr>
          <p:grpSpPr>
            <a:xfrm>
              <a:off x="7373549" y="3408132"/>
              <a:ext cx="447739" cy="449139"/>
              <a:chOff x="2660974" y="5918992"/>
              <a:chExt cx="508000" cy="509588"/>
            </a:xfrm>
            <a:solidFill>
              <a:schemeClr val="bg1">
                <a:lumMod val="75000"/>
              </a:schemeClr>
            </a:solidFill>
          </p:grpSpPr>
          <p:sp>
            <p:nvSpPr>
              <p:cNvPr id="177"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78"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133" name="Rectangle 132"/>
            <p:cNvSpPr/>
            <p:nvPr/>
          </p:nvSpPr>
          <p:spPr bwMode="auto">
            <a:xfrm>
              <a:off x="274638" y="3034698"/>
              <a:ext cx="2103120" cy="11987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List Forms</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grpSp>
          <p:nvGrpSpPr>
            <p:cNvPr id="181" name="Group 180"/>
            <p:cNvGrpSpPr/>
            <p:nvPr/>
          </p:nvGrpSpPr>
          <p:grpSpPr>
            <a:xfrm>
              <a:off x="1884626" y="3784701"/>
              <a:ext cx="410103" cy="359451"/>
              <a:chOff x="1673502" y="3106738"/>
              <a:chExt cx="665750" cy="583523"/>
            </a:xfrm>
            <a:solidFill>
              <a:schemeClr val="bg1"/>
            </a:solidFill>
          </p:grpSpPr>
          <p:sp>
            <p:nvSpPr>
              <p:cNvPr id="182" name="Rectangle 181"/>
              <p:cNvSpPr/>
              <p:nvPr/>
            </p:nvSpPr>
            <p:spPr bwMode="auto">
              <a:xfrm>
                <a:off x="1673502" y="3106738"/>
                <a:ext cx="665750" cy="178329"/>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83" name="Group 182"/>
              <p:cNvGrpSpPr/>
              <p:nvPr/>
            </p:nvGrpSpPr>
            <p:grpSpPr>
              <a:xfrm>
                <a:off x="1673502" y="3305035"/>
                <a:ext cx="665750" cy="385226"/>
                <a:chOff x="1675537" y="3305035"/>
                <a:chExt cx="622057" cy="385226"/>
              </a:xfrm>
              <a:grpFill/>
            </p:grpSpPr>
            <p:sp>
              <p:nvSpPr>
                <p:cNvPr id="184" name="Rectangle 183"/>
                <p:cNvSpPr/>
                <p:nvPr/>
              </p:nvSpPr>
              <p:spPr bwMode="auto">
                <a:xfrm>
                  <a:off x="1675537" y="3305035"/>
                  <a:ext cx="142857" cy="385226"/>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5" name="Rectangle 184"/>
                <p:cNvSpPr/>
                <p:nvPr/>
              </p:nvSpPr>
              <p:spPr bwMode="auto">
                <a:xfrm>
                  <a:off x="1835270" y="3305035"/>
                  <a:ext cx="142857" cy="385226"/>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6" name="Rectangle 185"/>
                <p:cNvSpPr/>
                <p:nvPr/>
              </p:nvSpPr>
              <p:spPr bwMode="auto">
                <a:xfrm>
                  <a:off x="1995003" y="3305035"/>
                  <a:ext cx="142857" cy="385226"/>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7" name="Rectangle 186"/>
                <p:cNvSpPr/>
                <p:nvPr/>
              </p:nvSpPr>
              <p:spPr bwMode="auto">
                <a:xfrm>
                  <a:off x="2154737" y="3305035"/>
                  <a:ext cx="142857" cy="385226"/>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11" name="Group 10"/>
          <p:cNvGrpSpPr/>
          <p:nvPr/>
        </p:nvGrpSpPr>
        <p:grpSpPr>
          <a:xfrm>
            <a:off x="274638" y="1802589"/>
            <a:ext cx="11889565" cy="1198746"/>
            <a:chOff x="274638" y="1802589"/>
            <a:chExt cx="11889565" cy="1198746"/>
          </a:xfrm>
        </p:grpSpPr>
        <p:grpSp>
          <p:nvGrpSpPr>
            <p:cNvPr id="12" name="Group 11"/>
            <p:cNvGrpSpPr/>
            <p:nvPr/>
          </p:nvGrpSpPr>
          <p:grpSpPr>
            <a:xfrm>
              <a:off x="3030635" y="1802589"/>
              <a:ext cx="4240345" cy="1198746"/>
              <a:chOff x="2411863" y="1802589"/>
              <a:chExt cx="4240345" cy="4878378"/>
            </a:xfrm>
            <a:solidFill>
              <a:schemeClr val="tx2"/>
            </a:solidFill>
          </p:grpSpPr>
          <p:sp>
            <p:nvSpPr>
              <p:cNvPr id="128" name="Rectangle 127"/>
              <p:cNvSpPr/>
              <p:nvPr/>
            </p:nvSpPr>
            <p:spPr bwMode="auto">
              <a:xfrm>
                <a:off x="2411863"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Design</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Excel </a:t>
                </a:r>
                <a:r>
                  <a:rPr lang="en-US" sz="1600" dirty="0" smtClean="0">
                    <a:gradFill>
                      <a:gsLst>
                        <a:gs pos="0">
                          <a:srgbClr val="FFFFFF"/>
                        </a:gs>
                        <a:gs pos="100000">
                          <a:srgbClr val="FFFFFF"/>
                        </a:gs>
                      </a:gsLst>
                      <a:lin ang="5400000" scaled="0"/>
                    </a:gradFill>
                    <a:ea typeface="Segoe UI" pitchFamily="34" charset="0"/>
                    <a:cs typeface="Segoe UI" pitchFamily="34" charset="0"/>
                  </a:rPr>
                  <a:t>Online—Excel Surveys</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29" name="Rectangle 128"/>
              <p:cNvSpPr/>
              <p:nvPr/>
            </p:nvSpPr>
            <p:spPr bwMode="auto">
              <a:xfrm>
                <a:off x="4549088"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Completion</a:t>
                </a:r>
              </a:p>
              <a:p>
                <a:pPr defTabSz="932472" fontAlgn="base">
                  <a:spcBef>
                    <a:spcPct val="0"/>
                  </a:spcBef>
                  <a:spcAft>
                    <a:spcPct val="0"/>
                  </a:spcAft>
                </a:pPr>
                <a:r>
                  <a:rPr lang="en-US" sz="1600" dirty="0" smtClean="0">
                    <a:gradFill>
                      <a:gsLst>
                        <a:gs pos="0">
                          <a:srgbClr val="FFFFFF"/>
                        </a:gs>
                        <a:gs pos="100000">
                          <a:srgbClr val="FFFFFF"/>
                        </a:gs>
                      </a:gsLst>
                      <a:lin ang="5400000" scaled="0"/>
                    </a:gradFill>
                  </a:rPr>
                  <a:t>Web</a:t>
                </a:r>
                <a:endParaRPr lang="en-US" sz="1600" dirty="0">
                  <a:gradFill>
                    <a:gsLst>
                      <a:gs pos="0">
                        <a:srgbClr val="FFFFFF"/>
                      </a:gs>
                      <a:gs pos="100000">
                        <a:srgbClr val="FFFFFF"/>
                      </a:gs>
                    </a:gsLst>
                    <a:lin ang="5400000" scaled="0"/>
                  </a:gradFill>
                </a:endParaRPr>
              </a:p>
            </p:txBody>
          </p:sp>
        </p:grpSp>
        <p:sp>
          <p:nvSpPr>
            <p:cNvPr id="130" name="Rectangle 129"/>
            <p:cNvSpPr/>
            <p:nvPr/>
          </p:nvSpPr>
          <p:spPr bwMode="auto">
            <a:xfrm>
              <a:off x="7923856" y="1802589"/>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Online</a:t>
              </a:r>
            </a:p>
            <a:p>
              <a:pPr defTabSz="932290"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Continuously</a:t>
              </a:r>
            </a:p>
            <a:p>
              <a:pPr defTabSz="932290"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shipping</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31" name="Rectangle 130"/>
            <p:cNvSpPr/>
            <p:nvPr/>
          </p:nvSpPr>
          <p:spPr bwMode="auto">
            <a:xfrm>
              <a:off x="10061083" y="1802589"/>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On-premises</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Included with </a:t>
              </a:r>
              <a:r>
                <a:rPr lang="en-US" sz="1600" dirty="0" smtClean="0">
                  <a:gradFill>
                    <a:gsLst>
                      <a:gs pos="0">
                        <a:srgbClr val="FFFFFF"/>
                      </a:gs>
                      <a:gs pos="100000">
                        <a:srgbClr val="FFFFFF"/>
                      </a:gs>
                    </a:gsLst>
                    <a:lin ang="5400000" scaled="0"/>
                  </a:gradFill>
                  <a:ea typeface="Segoe UI" pitchFamily="34" charset="0"/>
                  <a:cs typeface="Segoe UI" pitchFamily="34" charset="0"/>
                </a:rPr>
                <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Office 2013</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56" name="Group 155"/>
            <p:cNvGrpSpPr/>
            <p:nvPr/>
          </p:nvGrpSpPr>
          <p:grpSpPr>
            <a:xfrm>
              <a:off x="2480327" y="2173284"/>
              <a:ext cx="447739" cy="449139"/>
              <a:chOff x="2660974" y="5918992"/>
              <a:chExt cx="508000" cy="509588"/>
            </a:xfrm>
            <a:solidFill>
              <a:schemeClr val="bg1">
                <a:lumMod val="75000"/>
              </a:schemeClr>
            </a:solidFill>
          </p:grpSpPr>
          <p:sp>
            <p:nvSpPr>
              <p:cNvPr id="157"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58"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69" name="Group 168"/>
            <p:cNvGrpSpPr/>
            <p:nvPr/>
          </p:nvGrpSpPr>
          <p:grpSpPr>
            <a:xfrm>
              <a:off x="7373549" y="2173284"/>
              <a:ext cx="447739" cy="449139"/>
              <a:chOff x="2660974" y="5918992"/>
              <a:chExt cx="508000" cy="509588"/>
            </a:xfrm>
            <a:solidFill>
              <a:schemeClr val="bg1">
                <a:lumMod val="75000"/>
              </a:schemeClr>
            </a:solidFill>
          </p:grpSpPr>
          <p:sp>
            <p:nvSpPr>
              <p:cNvPr id="179"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80"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7" name="Rectangle 6"/>
            <p:cNvSpPr/>
            <p:nvPr/>
          </p:nvSpPr>
          <p:spPr bwMode="auto">
            <a:xfrm>
              <a:off x="274638" y="1802589"/>
              <a:ext cx="2103120" cy="11987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Excel Surveys</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p:nvGrpSpPr>
          <p:grpSpPr>
            <a:xfrm>
              <a:off x="1874655" y="2552698"/>
              <a:ext cx="420074" cy="353575"/>
              <a:chOff x="1874655" y="2552698"/>
              <a:chExt cx="420074" cy="353575"/>
            </a:xfrm>
          </p:grpSpPr>
          <p:grpSp>
            <p:nvGrpSpPr>
              <p:cNvPr id="75" name="Group 74"/>
              <p:cNvGrpSpPr/>
              <p:nvPr/>
            </p:nvGrpSpPr>
            <p:grpSpPr>
              <a:xfrm>
                <a:off x="1874655" y="2552698"/>
                <a:ext cx="420074" cy="142920"/>
                <a:chOff x="1704622" y="3106738"/>
                <a:chExt cx="619359" cy="210721"/>
              </a:xfrm>
              <a:solidFill>
                <a:schemeClr val="bg1"/>
              </a:solidFill>
            </p:grpSpPr>
            <p:sp>
              <p:nvSpPr>
                <p:cNvPr id="76" name="Rectangle 75"/>
                <p:cNvSpPr/>
                <p:nvPr/>
              </p:nvSpPr>
              <p:spPr bwMode="auto">
                <a:xfrm>
                  <a:off x="1704622" y="3106738"/>
                  <a:ext cx="619359" cy="178329"/>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77" name="Group 76"/>
                <p:cNvGrpSpPr/>
                <p:nvPr/>
              </p:nvGrpSpPr>
              <p:grpSpPr>
                <a:xfrm>
                  <a:off x="1704631" y="3242775"/>
                  <a:ext cx="613609" cy="74684"/>
                  <a:chOff x="1704622" y="3242775"/>
                  <a:chExt cx="573338" cy="74684"/>
                </a:xfrm>
                <a:grpFill/>
              </p:grpSpPr>
              <p:sp>
                <p:nvSpPr>
                  <p:cNvPr id="84" name="Rectangle 83"/>
                  <p:cNvSpPr/>
                  <p:nvPr/>
                </p:nvSpPr>
                <p:spPr bwMode="auto">
                  <a:xfrm>
                    <a:off x="1704622" y="3242776"/>
                    <a:ext cx="142857" cy="74095"/>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1848117" y="3242775"/>
                    <a:ext cx="142857" cy="74684"/>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8" name="Rectangle 87"/>
                  <p:cNvSpPr/>
                  <p:nvPr/>
                </p:nvSpPr>
                <p:spPr bwMode="auto">
                  <a:xfrm>
                    <a:off x="1991118" y="3242776"/>
                    <a:ext cx="142857" cy="74095"/>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9" name="Rectangle 88"/>
                  <p:cNvSpPr/>
                  <p:nvPr/>
                </p:nvSpPr>
                <p:spPr bwMode="auto">
                  <a:xfrm>
                    <a:off x="2135103" y="3242776"/>
                    <a:ext cx="142857" cy="74683"/>
                  </a:xfrm>
                  <a:prstGeom prst="rect">
                    <a:avLst/>
                  </a:prstGeom>
                  <a:grp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101" name="Rectangle 100"/>
              <p:cNvSpPr/>
              <p:nvPr/>
            </p:nvSpPr>
            <p:spPr bwMode="auto">
              <a:xfrm>
                <a:off x="2187134" y="2697629"/>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2" name="Rectangle 101"/>
              <p:cNvSpPr/>
              <p:nvPr/>
            </p:nvSpPr>
            <p:spPr bwMode="auto">
              <a:xfrm>
                <a:off x="2187134" y="2750293"/>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3" name="Rectangle 102"/>
              <p:cNvSpPr/>
              <p:nvPr/>
            </p:nvSpPr>
            <p:spPr bwMode="auto">
              <a:xfrm>
                <a:off x="2187134" y="2802956"/>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4" name="Rectangle 103"/>
              <p:cNvSpPr/>
              <p:nvPr/>
            </p:nvSpPr>
            <p:spPr bwMode="auto">
              <a:xfrm>
                <a:off x="2187134" y="2855620"/>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5" name="Rectangle 104"/>
              <p:cNvSpPr/>
              <p:nvPr/>
            </p:nvSpPr>
            <p:spPr bwMode="auto">
              <a:xfrm>
                <a:off x="1874656" y="2697329"/>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1874656" y="2750093"/>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1" name="Rectangle 110"/>
              <p:cNvSpPr/>
              <p:nvPr/>
            </p:nvSpPr>
            <p:spPr bwMode="auto">
              <a:xfrm>
                <a:off x="1874656" y="2802857"/>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2" name="Rectangle 111"/>
              <p:cNvSpPr/>
              <p:nvPr/>
            </p:nvSpPr>
            <p:spPr bwMode="auto">
              <a:xfrm>
                <a:off x="1874656" y="2855620"/>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8" name="Rectangle 117"/>
              <p:cNvSpPr/>
              <p:nvPr/>
            </p:nvSpPr>
            <p:spPr bwMode="auto">
              <a:xfrm>
                <a:off x="1978815" y="2697629"/>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9" name="Rectangle 118"/>
              <p:cNvSpPr/>
              <p:nvPr/>
            </p:nvSpPr>
            <p:spPr bwMode="auto">
              <a:xfrm>
                <a:off x="1978815" y="2750293"/>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0" name="Rectangle 119"/>
              <p:cNvSpPr/>
              <p:nvPr/>
            </p:nvSpPr>
            <p:spPr bwMode="auto">
              <a:xfrm>
                <a:off x="1978815" y="2802956"/>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1" name="Rectangle 120"/>
              <p:cNvSpPr/>
              <p:nvPr/>
            </p:nvSpPr>
            <p:spPr bwMode="auto">
              <a:xfrm>
                <a:off x="1978815" y="2855620"/>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2" name="Rectangle 121"/>
              <p:cNvSpPr/>
              <p:nvPr/>
            </p:nvSpPr>
            <p:spPr bwMode="auto">
              <a:xfrm>
                <a:off x="2082617" y="2697329"/>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3" name="Rectangle 122"/>
              <p:cNvSpPr/>
              <p:nvPr/>
            </p:nvSpPr>
            <p:spPr bwMode="auto">
              <a:xfrm>
                <a:off x="2082617" y="2750093"/>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2082617" y="2802857"/>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5" name="Rectangle 124"/>
              <p:cNvSpPr/>
              <p:nvPr/>
            </p:nvSpPr>
            <p:spPr bwMode="auto">
              <a:xfrm>
                <a:off x="2082617" y="2855620"/>
                <a:ext cx="103696" cy="50653"/>
              </a:xfrm>
              <a:prstGeom prst="rect">
                <a:avLst/>
              </a:prstGeom>
              <a:solidFill>
                <a:schemeClr val="bg1"/>
              </a:solidFill>
              <a:ln w="9525">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4" name="Group 13"/>
          <p:cNvGrpSpPr/>
          <p:nvPr/>
        </p:nvGrpSpPr>
        <p:grpSpPr>
          <a:xfrm>
            <a:off x="274638" y="4266807"/>
            <a:ext cx="11889564" cy="1198746"/>
            <a:chOff x="274638" y="4266807"/>
            <a:chExt cx="11889564" cy="1198746"/>
          </a:xfrm>
        </p:grpSpPr>
        <p:sp>
          <p:nvSpPr>
            <p:cNvPr id="146" name="Rectangle 145"/>
            <p:cNvSpPr/>
            <p:nvPr/>
          </p:nvSpPr>
          <p:spPr bwMode="auto">
            <a:xfrm>
              <a:off x="3030634" y="4266807"/>
              <a:ext cx="4240345" cy="1198746"/>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Word</a:t>
              </a:r>
              <a:endParaRPr lang="en-US" sz="1600" b="1" dirty="0">
                <a:gradFill>
                  <a:gsLst>
                    <a:gs pos="0">
                      <a:srgbClr val="FFFFFF"/>
                    </a:gs>
                    <a:gs pos="100000">
                      <a:srgbClr val="FFFFFF"/>
                    </a:gs>
                  </a:gsLst>
                  <a:lin ang="5400000" scaled="0"/>
                </a:gradFill>
              </a:endParaRPr>
            </a:p>
          </p:txBody>
        </p:sp>
        <p:sp>
          <p:nvSpPr>
            <p:cNvPr id="144" name="Rectangle 143"/>
            <p:cNvSpPr/>
            <p:nvPr/>
          </p:nvSpPr>
          <p:spPr bwMode="auto">
            <a:xfrm>
              <a:off x="7923855" y="4266807"/>
              <a:ext cx="4240347"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a:gradFill>
                    <a:gsLst>
                      <a:gs pos="0">
                        <a:srgbClr val="FFFFFF"/>
                      </a:gs>
                      <a:gs pos="100000">
                        <a:srgbClr val="FFFFFF"/>
                      </a:gs>
                    </a:gsLst>
                    <a:lin ang="5400000" scaled="0"/>
                  </a:gradFill>
                  <a:ea typeface="Segoe UI" pitchFamily="34" charset="0"/>
                  <a:cs typeface="Segoe UI" pitchFamily="34" charset="0"/>
                </a:rPr>
                <a:t>Plans at the end of </a:t>
              </a:r>
              <a:r>
                <a:rPr lang="en-US" sz="1600" b="1" dirty="0" smtClean="0">
                  <a:gradFill>
                    <a:gsLst>
                      <a:gs pos="0">
                        <a:srgbClr val="FFFFFF"/>
                      </a:gs>
                      <a:gs pos="100000">
                        <a:srgbClr val="FFFFFF"/>
                      </a:gs>
                    </a:gsLst>
                    <a:lin ang="5400000" scaled="0"/>
                  </a:gradFill>
                  <a:ea typeface="Segoe UI" pitchFamily="34" charset="0"/>
                  <a:cs typeface="Segoe UI" pitchFamily="34" charset="0"/>
                </a:rPr>
                <a:t>2014</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grpSp>
          <p:nvGrpSpPr>
            <p:cNvPr id="162" name="Group 161"/>
            <p:cNvGrpSpPr/>
            <p:nvPr/>
          </p:nvGrpSpPr>
          <p:grpSpPr>
            <a:xfrm>
              <a:off x="2480327" y="4642980"/>
              <a:ext cx="447739" cy="449139"/>
              <a:chOff x="2660974" y="5918992"/>
              <a:chExt cx="508000" cy="509588"/>
            </a:xfrm>
            <a:solidFill>
              <a:schemeClr val="bg1">
                <a:lumMod val="75000"/>
              </a:schemeClr>
            </a:solidFill>
          </p:grpSpPr>
          <p:sp>
            <p:nvSpPr>
              <p:cNvPr id="163"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64"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71" name="Group 170"/>
            <p:cNvGrpSpPr/>
            <p:nvPr/>
          </p:nvGrpSpPr>
          <p:grpSpPr>
            <a:xfrm>
              <a:off x="7373549" y="4642980"/>
              <a:ext cx="447739" cy="449139"/>
              <a:chOff x="2660974" y="5918992"/>
              <a:chExt cx="508000" cy="509588"/>
            </a:xfrm>
            <a:solidFill>
              <a:schemeClr val="bg1">
                <a:lumMod val="75000"/>
              </a:schemeClr>
            </a:solidFill>
          </p:grpSpPr>
          <p:sp>
            <p:nvSpPr>
              <p:cNvPr id="175"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76"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141" name="Rectangle 140"/>
            <p:cNvSpPr/>
            <p:nvPr/>
          </p:nvSpPr>
          <p:spPr bwMode="auto">
            <a:xfrm>
              <a:off x="274638" y="4266807"/>
              <a:ext cx="2103120" cy="11987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Structured Documents</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grpSp>
          <p:nvGrpSpPr>
            <p:cNvPr id="22" name="Group 4"/>
            <p:cNvGrpSpPr>
              <a:grpSpLocks noChangeAspect="1"/>
            </p:cNvGrpSpPr>
            <p:nvPr/>
          </p:nvGrpSpPr>
          <p:grpSpPr bwMode="auto">
            <a:xfrm>
              <a:off x="1888809" y="4919663"/>
              <a:ext cx="405920" cy="450060"/>
              <a:chOff x="1995" y="73"/>
              <a:chExt cx="3844" cy="4262"/>
            </a:xfrm>
            <a:solidFill>
              <a:schemeClr val="bg1"/>
            </a:solidFill>
          </p:grpSpPr>
          <p:sp>
            <p:nvSpPr>
              <p:cNvPr id="25" name="Freeform 5"/>
              <p:cNvSpPr>
                <a:spLocks noEditPoints="1"/>
              </p:cNvSpPr>
              <p:nvPr/>
            </p:nvSpPr>
            <p:spPr bwMode="auto">
              <a:xfrm>
                <a:off x="1995" y="73"/>
                <a:ext cx="3844" cy="4262"/>
              </a:xfrm>
              <a:custGeom>
                <a:avLst/>
                <a:gdLst>
                  <a:gd name="T0" fmla="*/ 1405 w 1624"/>
                  <a:gd name="T1" fmla="*/ 0 h 1801"/>
                  <a:gd name="T2" fmla="*/ 382 w 1624"/>
                  <a:gd name="T3" fmla="*/ 0 h 1801"/>
                  <a:gd name="T4" fmla="*/ 163 w 1624"/>
                  <a:gd name="T5" fmla="*/ 219 h 1801"/>
                  <a:gd name="T6" fmla="*/ 163 w 1624"/>
                  <a:gd name="T7" fmla="*/ 243 h 1801"/>
                  <a:gd name="T8" fmla="*/ 0 w 1624"/>
                  <a:gd name="T9" fmla="*/ 405 h 1801"/>
                  <a:gd name="T10" fmla="*/ 105 w 1624"/>
                  <a:gd name="T11" fmla="*/ 557 h 1801"/>
                  <a:gd name="T12" fmla="*/ 0 w 1624"/>
                  <a:gd name="T13" fmla="*/ 705 h 1801"/>
                  <a:gd name="T14" fmla="*/ 105 w 1624"/>
                  <a:gd name="T15" fmla="*/ 857 h 1801"/>
                  <a:gd name="T16" fmla="*/ 0 w 1624"/>
                  <a:gd name="T17" fmla="*/ 1010 h 1801"/>
                  <a:gd name="T18" fmla="*/ 110 w 1624"/>
                  <a:gd name="T19" fmla="*/ 1162 h 1801"/>
                  <a:gd name="T20" fmla="*/ 0 w 1624"/>
                  <a:gd name="T21" fmla="*/ 1310 h 1801"/>
                  <a:gd name="T22" fmla="*/ 163 w 1624"/>
                  <a:gd name="T23" fmla="*/ 1472 h 1801"/>
                  <a:gd name="T24" fmla="*/ 163 w 1624"/>
                  <a:gd name="T25" fmla="*/ 1582 h 1801"/>
                  <a:gd name="T26" fmla="*/ 382 w 1624"/>
                  <a:gd name="T27" fmla="*/ 1801 h 1801"/>
                  <a:gd name="T28" fmla="*/ 1405 w 1624"/>
                  <a:gd name="T29" fmla="*/ 1801 h 1801"/>
                  <a:gd name="T30" fmla="*/ 1624 w 1624"/>
                  <a:gd name="T31" fmla="*/ 1582 h 1801"/>
                  <a:gd name="T32" fmla="*/ 1624 w 1624"/>
                  <a:gd name="T33" fmla="*/ 219 h 1801"/>
                  <a:gd name="T34" fmla="*/ 1405 w 1624"/>
                  <a:gd name="T35" fmla="*/ 0 h 1801"/>
                  <a:gd name="T36" fmla="*/ 163 w 1624"/>
                  <a:gd name="T37" fmla="*/ 333 h 1801"/>
                  <a:gd name="T38" fmla="*/ 163 w 1624"/>
                  <a:gd name="T39" fmla="*/ 481 h 1801"/>
                  <a:gd name="T40" fmla="*/ 91 w 1624"/>
                  <a:gd name="T41" fmla="*/ 405 h 1801"/>
                  <a:gd name="T42" fmla="*/ 163 w 1624"/>
                  <a:gd name="T43" fmla="*/ 333 h 1801"/>
                  <a:gd name="T44" fmla="*/ 163 w 1624"/>
                  <a:gd name="T45" fmla="*/ 633 h 1801"/>
                  <a:gd name="T46" fmla="*/ 163 w 1624"/>
                  <a:gd name="T47" fmla="*/ 781 h 1801"/>
                  <a:gd name="T48" fmla="*/ 91 w 1624"/>
                  <a:gd name="T49" fmla="*/ 705 h 1801"/>
                  <a:gd name="T50" fmla="*/ 163 w 1624"/>
                  <a:gd name="T51" fmla="*/ 633 h 1801"/>
                  <a:gd name="T52" fmla="*/ 163 w 1624"/>
                  <a:gd name="T53" fmla="*/ 934 h 1801"/>
                  <a:gd name="T54" fmla="*/ 163 w 1624"/>
                  <a:gd name="T55" fmla="*/ 1081 h 1801"/>
                  <a:gd name="T56" fmla="*/ 91 w 1624"/>
                  <a:gd name="T57" fmla="*/ 1010 h 1801"/>
                  <a:gd name="T58" fmla="*/ 163 w 1624"/>
                  <a:gd name="T59" fmla="*/ 934 h 1801"/>
                  <a:gd name="T60" fmla="*/ 91 w 1624"/>
                  <a:gd name="T61" fmla="*/ 1310 h 1801"/>
                  <a:gd name="T62" fmla="*/ 163 w 1624"/>
                  <a:gd name="T63" fmla="*/ 1239 h 1801"/>
                  <a:gd name="T64" fmla="*/ 163 w 1624"/>
                  <a:gd name="T65" fmla="*/ 1386 h 1801"/>
                  <a:gd name="T66" fmla="*/ 91 w 1624"/>
                  <a:gd name="T67" fmla="*/ 1310 h 1801"/>
                  <a:gd name="T68" fmla="*/ 1462 w 1624"/>
                  <a:gd name="T69" fmla="*/ 1582 h 1801"/>
                  <a:gd name="T70" fmla="*/ 1405 w 1624"/>
                  <a:gd name="T71" fmla="*/ 1634 h 1801"/>
                  <a:gd name="T72" fmla="*/ 382 w 1624"/>
                  <a:gd name="T73" fmla="*/ 1634 h 1801"/>
                  <a:gd name="T74" fmla="*/ 325 w 1624"/>
                  <a:gd name="T75" fmla="*/ 1582 h 1801"/>
                  <a:gd name="T76" fmla="*/ 325 w 1624"/>
                  <a:gd name="T77" fmla="*/ 219 h 1801"/>
                  <a:gd name="T78" fmla="*/ 382 w 1624"/>
                  <a:gd name="T79" fmla="*/ 162 h 1801"/>
                  <a:gd name="T80" fmla="*/ 1405 w 1624"/>
                  <a:gd name="T81" fmla="*/ 162 h 1801"/>
                  <a:gd name="T82" fmla="*/ 1462 w 1624"/>
                  <a:gd name="T83" fmla="*/ 219 h 1801"/>
                  <a:gd name="T84" fmla="*/ 1462 w 1624"/>
                  <a:gd name="T85" fmla="*/ 158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4" h="1801">
                    <a:moveTo>
                      <a:pt x="1405" y="0"/>
                    </a:moveTo>
                    <a:cubicBezTo>
                      <a:pt x="382" y="0"/>
                      <a:pt x="382" y="0"/>
                      <a:pt x="382" y="0"/>
                    </a:cubicBezTo>
                    <a:cubicBezTo>
                      <a:pt x="258" y="0"/>
                      <a:pt x="163" y="100"/>
                      <a:pt x="163" y="219"/>
                    </a:cubicBezTo>
                    <a:cubicBezTo>
                      <a:pt x="163" y="243"/>
                      <a:pt x="163" y="243"/>
                      <a:pt x="163" y="243"/>
                    </a:cubicBezTo>
                    <a:cubicBezTo>
                      <a:pt x="72" y="243"/>
                      <a:pt x="0" y="319"/>
                      <a:pt x="0" y="405"/>
                    </a:cubicBezTo>
                    <a:cubicBezTo>
                      <a:pt x="0" y="476"/>
                      <a:pt x="43" y="533"/>
                      <a:pt x="105" y="557"/>
                    </a:cubicBezTo>
                    <a:cubicBezTo>
                      <a:pt x="43" y="581"/>
                      <a:pt x="0" y="638"/>
                      <a:pt x="0" y="705"/>
                    </a:cubicBezTo>
                    <a:cubicBezTo>
                      <a:pt x="0" y="776"/>
                      <a:pt x="43" y="834"/>
                      <a:pt x="105" y="857"/>
                    </a:cubicBezTo>
                    <a:cubicBezTo>
                      <a:pt x="43" y="881"/>
                      <a:pt x="0" y="938"/>
                      <a:pt x="0" y="1010"/>
                    </a:cubicBezTo>
                    <a:cubicBezTo>
                      <a:pt x="0" y="1077"/>
                      <a:pt x="43" y="1138"/>
                      <a:pt x="110" y="1162"/>
                    </a:cubicBezTo>
                    <a:cubicBezTo>
                      <a:pt x="43" y="1181"/>
                      <a:pt x="0" y="1243"/>
                      <a:pt x="0" y="1310"/>
                    </a:cubicBezTo>
                    <a:cubicBezTo>
                      <a:pt x="0" y="1400"/>
                      <a:pt x="72" y="1472"/>
                      <a:pt x="163" y="1472"/>
                    </a:cubicBezTo>
                    <a:cubicBezTo>
                      <a:pt x="163" y="1582"/>
                      <a:pt x="163" y="1582"/>
                      <a:pt x="163" y="1582"/>
                    </a:cubicBezTo>
                    <a:cubicBezTo>
                      <a:pt x="163" y="1701"/>
                      <a:pt x="258" y="1801"/>
                      <a:pt x="382" y="1801"/>
                    </a:cubicBezTo>
                    <a:cubicBezTo>
                      <a:pt x="1405" y="1801"/>
                      <a:pt x="1405" y="1801"/>
                      <a:pt x="1405" y="1801"/>
                    </a:cubicBezTo>
                    <a:cubicBezTo>
                      <a:pt x="1529" y="1801"/>
                      <a:pt x="1624" y="1701"/>
                      <a:pt x="1624" y="1582"/>
                    </a:cubicBezTo>
                    <a:cubicBezTo>
                      <a:pt x="1624" y="219"/>
                      <a:pt x="1624" y="219"/>
                      <a:pt x="1624" y="219"/>
                    </a:cubicBezTo>
                    <a:cubicBezTo>
                      <a:pt x="1624" y="100"/>
                      <a:pt x="1529" y="0"/>
                      <a:pt x="1405" y="0"/>
                    </a:cubicBezTo>
                    <a:close/>
                    <a:moveTo>
                      <a:pt x="163" y="333"/>
                    </a:moveTo>
                    <a:cubicBezTo>
                      <a:pt x="163" y="481"/>
                      <a:pt x="163" y="481"/>
                      <a:pt x="163" y="481"/>
                    </a:cubicBezTo>
                    <a:cubicBezTo>
                      <a:pt x="120" y="481"/>
                      <a:pt x="91" y="448"/>
                      <a:pt x="91" y="405"/>
                    </a:cubicBezTo>
                    <a:cubicBezTo>
                      <a:pt x="91" y="367"/>
                      <a:pt x="120" y="333"/>
                      <a:pt x="163" y="333"/>
                    </a:cubicBezTo>
                    <a:close/>
                    <a:moveTo>
                      <a:pt x="163" y="633"/>
                    </a:moveTo>
                    <a:cubicBezTo>
                      <a:pt x="163" y="781"/>
                      <a:pt x="163" y="781"/>
                      <a:pt x="163" y="781"/>
                    </a:cubicBezTo>
                    <a:cubicBezTo>
                      <a:pt x="120" y="781"/>
                      <a:pt x="91" y="748"/>
                      <a:pt x="91" y="705"/>
                    </a:cubicBezTo>
                    <a:cubicBezTo>
                      <a:pt x="91" y="667"/>
                      <a:pt x="120" y="633"/>
                      <a:pt x="163" y="633"/>
                    </a:cubicBezTo>
                    <a:close/>
                    <a:moveTo>
                      <a:pt x="163" y="934"/>
                    </a:moveTo>
                    <a:cubicBezTo>
                      <a:pt x="163" y="1081"/>
                      <a:pt x="163" y="1081"/>
                      <a:pt x="163" y="1081"/>
                    </a:cubicBezTo>
                    <a:cubicBezTo>
                      <a:pt x="120" y="1081"/>
                      <a:pt x="91" y="1048"/>
                      <a:pt x="91" y="1010"/>
                    </a:cubicBezTo>
                    <a:cubicBezTo>
                      <a:pt x="91" y="967"/>
                      <a:pt x="120" y="934"/>
                      <a:pt x="163" y="934"/>
                    </a:cubicBezTo>
                    <a:close/>
                    <a:moveTo>
                      <a:pt x="91" y="1310"/>
                    </a:moveTo>
                    <a:cubicBezTo>
                      <a:pt x="91" y="1272"/>
                      <a:pt x="120" y="1239"/>
                      <a:pt x="163" y="1239"/>
                    </a:cubicBezTo>
                    <a:cubicBezTo>
                      <a:pt x="163" y="1386"/>
                      <a:pt x="163" y="1386"/>
                      <a:pt x="163" y="1386"/>
                    </a:cubicBezTo>
                    <a:cubicBezTo>
                      <a:pt x="120" y="1386"/>
                      <a:pt x="91" y="1353"/>
                      <a:pt x="91" y="1310"/>
                    </a:cubicBezTo>
                    <a:close/>
                    <a:moveTo>
                      <a:pt x="1462" y="1582"/>
                    </a:moveTo>
                    <a:cubicBezTo>
                      <a:pt x="1462" y="1610"/>
                      <a:pt x="1438" y="1634"/>
                      <a:pt x="1405" y="1634"/>
                    </a:cubicBezTo>
                    <a:cubicBezTo>
                      <a:pt x="382" y="1634"/>
                      <a:pt x="382" y="1634"/>
                      <a:pt x="382" y="1634"/>
                    </a:cubicBezTo>
                    <a:cubicBezTo>
                      <a:pt x="349" y="1634"/>
                      <a:pt x="325" y="1610"/>
                      <a:pt x="325" y="1582"/>
                    </a:cubicBezTo>
                    <a:cubicBezTo>
                      <a:pt x="325" y="219"/>
                      <a:pt x="325" y="219"/>
                      <a:pt x="325" y="219"/>
                    </a:cubicBezTo>
                    <a:cubicBezTo>
                      <a:pt x="325" y="190"/>
                      <a:pt x="349" y="162"/>
                      <a:pt x="382" y="162"/>
                    </a:cubicBezTo>
                    <a:cubicBezTo>
                      <a:pt x="1405" y="162"/>
                      <a:pt x="1405" y="162"/>
                      <a:pt x="1405" y="162"/>
                    </a:cubicBezTo>
                    <a:cubicBezTo>
                      <a:pt x="1438" y="162"/>
                      <a:pt x="1462" y="190"/>
                      <a:pt x="1462" y="219"/>
                    </a:cubicBezTo>
                    <a:cubicBezTo>
                      <a:pt x="1462" y="1582"/>
                      <a:pt x="1462" y="1582"/>
                      <a:pt x="1462" y="15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6"/>
              <p:cNvSpPr>
                <a:spLocks/>
              </p:cNvSpPr>
              <p:nvPr/>
            </p:nvSpPr>
            <p:spPr bwMode="auto">
              <a:xfrm>
                <a:off x="3174" y="890"/>
                <a:ext cx="1877" cy="213"/>
              </a:xfrm>
              <a:custGeom>
                <a:avLst/>
                <a:gdLst>
                  <a:gd name="T0" fmla="*/ 0 w 1877"/>
                  <a:gd name="T1" fmla="*/ 0 h 213"/>
                  <a:gd name="T2" fmla="*/ 1877 w 1877"/>
                  <a:gd name="T3" fmla="*/ 0 h 213"/>
                  <a:gd name="T4" fmla="*/ 1877 w 1877"/>
                  <a:gd name="T5" fmla="*/ 213 h 213"/>
                  <a:gd name="T6" fmla="*/ 0 w 1877"/>
                  <a:gd name="T7" fmla="*/ 213 h 213"/>
                  <a:gd name="T8" fmla="*/ 0 w 1877"/>
                  <a:gd name="T9" fmla="*/ 0 h 213"/>
                  <a:gd name="T10" fmla="*/ 0 w 1877"/>
                  <a:gd name="T11" fmla="*/ 0 h 213"/>
                </a:gdLst>
                <a:ahLst/>
                <a:cxnLst>
                  <a:cxn ang="0">
                    <a:pos x="T0" y="T1"/>
                  </a:cxn>
                  <a:cxn ang="0">
                    <a:pos x="T2" y="T3"/>
                  </a:cxn>
                  <a:cxn ang="0">
                    <a:pos x="T4" y="T5"/>
                  </a:cxn>
                  <a:cxn ang="0">
                    <a:pos x="T6" y="T7"/>
                  </a:cxn>
                  <a:cxn ang="0">
                    <a:pos x="T8" y="T9"/>
                  </a:cxn>
                  <a:cxn ang="0">
                    <a:pos x="T10" y="T11"/>
                  </a:cxn>
                </a:cxnLst>
                <a:rect l="0" t="0" r="r" b="b"/>
                <a:pathLst>
                  <a:path w="1877" h="213">
                    <a:moveTo>
                      <a:pt x="0" y="0"/>
                    </a:moveTo>
                    <a:lnTo>
                      <a:pt x="1877" y="0"/>
                    </a:lnTo>
                    <a:lnTo>
                      <a:pt x="1877" y="213"/>
                    </a:lnTo>
                    <a:lnTo>
                      <a:pt x="0" y="21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7"/>
              <p:cNvSpPr>
                <a:spLocks/>
              </p:cNvSpPr>
              <p:nvPr/>
            </p:nvSpPr>
            <p:spPr bwMode="auto">
              <a:xfrm>
                <a:off x="3174" y="1446"/>
                <a:ext cx="1877" cy="206"/>
              </a:xfrm>
              <a:custGeom>
                <a:avLst/>
                <a:gdLst>
                  <a:gd name="T0" fmla="*/ 0 w 1877"/>
                  <a:gd name="T1" fmla="*/ 0 h 206"/>
                  <a:gd name="T2" fmla="*/ 1877 w 1877"/>
                  <a:gd name="T3" fmla="*/ 0 h 206"/>
                  <a:gd name="T4" fmla="*/ 1877 w 1877"/>
                  <a:gd name="T5" fmla="*/ 206 h 206"/>
                  <a:gd name="T6" fmla="*/ 0 w 1877"/>
                  <a:gd name="T7" fmla="*/ 206 h 206"/>
                  <a:gd name="T8" fmla="*/ 0 w 1877"/>
                  <a:gd name="T9" fmla="*/ 0 h 206"/>
                  <a:gd name="T10" fmla="*/ 0 w 1877"/>
                  <a:gd name="T11" fmla="*/ 0 h 206"/>
                </a:gdLst>
                <a:ahLst/>
                <a:cxnLst>
                  <a:cxn ang="0">
                    <a:pos x="T0" y="T1"/>
                  </a:cxn>
                  <a:cxn ang="0">
                    <a:pos x="T2" y="T3"/>
                  </a:cxn>
                  <a:cxn ang="0">
                    <a:pos x="T4" y="T5"/>
                  </a:cxn>
                  <a:cxn ang="0">
                    <a:pos x="T6" y="T7"/>
                  </a:cxn>
                  <a:cxn ang="0">
                    <a:pos x="T8" y="T9"/>
                  </a:cxn>
                  <a:cxn ang="0">
                    <a:pos x="T10" y="T11"/>
                  </a:cxn>
                </a:cxnLst>
                <a:rect l="0" t="0" r="r" b="b"/>
                <a:pathLst>
                  <a:path w="1877" h="206">
                    <a:moveTo>
                      <a:pt x="0" y="0"/>
                    </a:moveTo>
                    <a:lnTo>
                      <a:pt x="1877" y="0"/>
                    </a:lnTo>
                    <a:lnTo>
                      <a:pt x="1877" y="206"/>
                    </a:lnTo>
                    <a:lnTo>
                      <a:pt x="0" y="20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8"/>
              <p:cNvSpPr>
                <a:spLocks/>
              </p:cNvSpPr>
              <p:nvPr/>
            </p:nvSpPr>
            <p:spPr bwMode="auto">
              <a:xfrm>
                <a:off x="3174" y="1995"/>
                <a:ext cx="1877" cy="213"/>
              </a:xfrm>
              <a:custGeom>
                <a:avLst/>
                <a:gdLst>
                  <a:gd name="T0" fmla="*/ 0 w 1877"/>
                  <a:gd name="T1" fmla="*/ 0 h 213"/>
                  <a:gd name="T2" fmla="*/ 1877 w 1877"/>
                  <a:gd name="T3" fmla="*/ 0 h 213"/>
                  <a:gd name="T4" fmla="*/ 1877 w 1877"/>
                  <a:gd name="T5" fmla="*/ 213 h 213"/>
                  <a:gd name="T6" fmla="*/ 0 w 1877"/>
                  <a:gd name="T7" fmla="*/ 213 h 213"/>
                  <a:gd name="T8" fmla="*/ 0 w 1877"/>
                  <a:gd name="T9" fmla="*/ 0 h 213"/>
                  <a:gd name="T10" fmla="*/ 0 w 1877"/>
                  <a:gd name="T11" fmla="*/ 0 h 213"/>
                </a:gdLst>
                <a:ahLst/>
                <a:cxnLst>
                  <a:cxn ang="0">
                    <a:pos x="T0" y="T1"/>
                  </a:cxn>
                  <a:cxn ang="0">
                    <a:pos x="T2" y="T3"/>
                  </a:cxn>
                  <a:cxn ang="0">
                    <a:pos x="T4" y="T5"/>
                  </a:cxn>
                  <a:cxn ang="0">
                    <a:pos x="T6" y="T7"/>
                  </a:cxn>
                  <a:cxn ang="0">
                    <a:pos x="T8" y="T9"/>
                  </a:cxn>
                  <a:cxn ang="0">
                    <a:pos x="T10" y="T11"/>
                  </a:cxn>
                </a:cxnLst>
                <a:rect l="0" t="0" r="r" b="b"/>
                <a:pathLst>
                  <a:path w="1877" h="213">
                    <a:moveTo>
                      <a:pt x="0" y="0"/>
                    </a:moveTo>
                    <a:lnTo>
                      <a:pt x="1877" y="0"/>
                    </a:lnTo>
                    <a:lnTo>
                      <a:pt x="1877" y="213"/>
                    </a:lnTo>
                    <a:lnTo>
                      <a:pt x="0" y="21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9"/>
              <p:cNvSpPr>
                <a:spLocks/>
              </p:cNvSpPr>
              <p:nvPr/>
            </p:nvSpPr>
            <p:spPr bwMode="auto">
              <a:xfrm>
                <a:off x="3174" y="2541"/>
                <a:ext cx="1877" cy="206"/>
              </a:xfrm>
              <a:custGeom>
                <a:avLst/>
                <a:gdLst>
                  <a:gd name="T0" fmla="*/ 0 w 1877"/>
                  <a:gd name="T1" fmla="*/ 0 h 206"/>
                  <a:gd name="T2" fmla="*/ 1877 w 1877"/>
                  <a:gd name="T3" fmla="*/ 0 h 206"/>
                  <a:gd name="T4" fmla="*/ 1877 w 1877"/>
                  <a:gd name="T5" fmla="*/ 206 h 206"/>
                  <a:gd name="T6" fmla="*/ 0 w 1877"/>
                  <a:gd name="T7" fmla="*/ 206 h 206"/>
                  <a:gd name="T8" fmla="*/ 0 w 1877"/>
                  <a:gd name="T9" fmla="*/ 0 h 206"/>
                  <a:gd name="T10" fmla="*/ 0 w 1877"/>
                  <a:gd name="T11" fmla="*/ 0 h 206"/>
                </a:gdLst>
                <a:ahLst/>
                <a:cxnLst>
                  <a:cxn ang="0">
                    <a:pos x="T0" y="T1"/>
                  </a:cxn>
                  <a:cxn ang="0">
                    <a:pos x="T2" y="T3"/>
                  </a:cxn>
                  <a:cxn ang="0">
                    <a:pos x="T4" y="T5"/>
                  </a:cxn>
                  <a:cxn ang="0">
                    <a:pos x="T6" y="T7"/>
                  </a:cxn>
                  <a:cxn ang="0">
                    <a:pos x="T8" y="T9"/>
                  </a:cxn>
                  <a:cxn ang="0">
                    <a:pos x="T10" y="T11"/>
                  </a:cxn>
                </a:cxnLst>
                <a:rect l="0" t="0" r="r" b="b"/>
                <a:pathLst>
                  <a:path w="1877" h="206">
                    <a:moveTo>
                      <a:pt x="0" y="0"/>
                    </a:moveTo>
                    <a:lnTo>
                      <a:pt x="1877" y="0"/>
                    </a:lnTo>
                    <a:lnTo>
                      <a:pt x="1877" y="206"/>
                    </a:lnTo>
                    <a:lnTo>
                      <a:pt x="0" y="20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0"/>
              <p:cNvSpPr>
                <a:spLocks/>
              </p:cNvSpPr>
              <p:nvPr/>
            </p:nvSpPr>
            <p:spPr bwMode="auto">
              <a:xfrm>
                <a:off x="3174" y="3091"/>
                <a:ext cx="1877" cy="213"/>
              </a:xfrm>
              <a:custGeom>
                <a:avLst/>
                <a:gdLst>
                  <a:gd name="T0" fmla="*/ 0 w 1877"/>
                  <a:gd name="T1" fmla="*/ 0 h 213"/>
                  <a:gd name="T2" fmla="*/ 1877 w 1877"/>
                  <a:gd name="T3" fmla="*/ 0 h 213"/>
                  <a:gd name="T4" fmla="*/ 1877 w 1877"/>
                  <a:gd name="T5" fmla="*/ 213 h 213"/>
                  <a:gd name="T6" fmla="*/ 0 w 1877"/>
                  <a:gd name="T7" fmla="*/ 213 h 213"/>
                  <a:gd name="T8" fmla="*/ 0 w 1877"/>
                  <a:gd name="T9" fmla="*/ 0 h 213"/>
                  <a:gd name="T10" fmla="*/ 0 w 1877"/>
                  <a:gd name="T11" fmla="*/ 0 h 213"/>
                </a:gdLst>
                <a:ahLst/>
                <a:cxnLst>
                  <a:cxn ang="0">
                    <a:pos x="T0" y="T1"/>
                  </a:cxn>
                  <a:cxn ang="0">
                    <a:pos x="T2" y="T3"/>
                  </a:cxn>
                  <a:cxn ang="0">
                    <a:pos x="T4" y="T5"/>
                  </a:cxn>
                  <a:cxn ang="0">
                    <a:pos x="T6" y="T7"/>
                  </a:cxn>
                  <a:cxn ang="0">
                    <a:pos x="T8" y="T9"/>
                  </a:cxn>
                  <a:cxn ang="0">
                    <a:pos x="T10" y="T11"/>
                  </a:cxn>
                </a:cxnLst>
                <a:rect l="0" t="0" r="r" b="b"/>
                <a:pathLst>
                  <a:path w="1877" h="213">
                    <a:moveTo>
                      <a:pt x="0" y="0"/>
                    </a:moveTo>
                    <a:lnTo>
                      <a:pt x="1877" y="0"/>
                    </a:lnTo>
                    <a:lnTo>
                      <a:pt x="1877" y="213"/>
                    </a:lnTo>
                    <a:lnTo>
                      <a:pt x="0" y="21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 name="Group 14"/>
          <p:cNvGrpSpPr/>
          <p:nvPr/>
        </p:nvGrpSpPr>
        <p:grpSpPr>
          <a:xfrm>
            <a:off x="274638" y="5498917"/>
            <a:ext cx="11889565" cy="1198746"/>
            <a:chOff x="274638" y="5498917"/>
            <a:chExt cx="11889565" cy="1198746"/>
          </a:xfrm>
        </p:grpSpPr>
        <p:grpSp>
          <p:nvGrpSpPr>
            <p:cNvPr id="150" name="Group 149"/>
            <p:cNvGrpSpPr/>
            <p:nvPr/>
          </p:nvGrpSpPr>
          <p:grpSpPr>
            <a:xfrm>
              <a:off x="3030635" y="5498917"/>
              <a:ext cx="4240345" cy="1198746"/>
              <a:chOff x="2411863" y="1802589"/>
              <a:chExt cx="4240345" cy="4878378"/>
            </a:xfrm>
            <a:solidFill>
              <a:schemeClr val="tx2"/>
            </a:solidFill>
          </p:grpSpPr>
          <p:sp>
            <p:nvSpPr>
              <p:cNvPr id="154" name="Rectangle 153"/>
              <p:cNvSpPr/>
              <p:nvPr/>
            </p:nvSpPr>
            <p:spPr bwMode="auto">
              <a:xfrm>
                <a:off x="2411863"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Design</a:t>
                </a:r>
              </a:p>
              <a:p>
                <a:pPr defTabSz="932472" fontAlgn="base">
                  <a:spcBef>
                    <a:spcPct val="0"/>
                  </a:spcBef>
                  <a:spcAft>
                    <a:spcPct val="0"/>
                  </a:spcAft>
                </a:pPr>
                <a:r>
                  <a:rPr lang="en-US" sz="1600" dirty="0" smtClean="0">
                    <a:gradFill>
                      <a:gsLst>
                        <a:gs pos="0">
                          <a:srgbClr val="FFFFFF"/>
                        </a:gs>
                        <a:gs pos="100000">
                          <a:srgbClr val="FFFFFF"/>
                        </a:gs>
                      </a:gsLst>
                      <a:lin ang="5400000" scaled="0"/>
                    </a:gradFill>
                  </a:rPr>
                  <a:t>Access</a:t>
                </a:r>
                <a:endParaRPr lang="en-US" sz="1600" dirty="0">
                  <a:gradFill>
                    <a:gsLst>
                      <a:gs pos="0">
                        <a:srgbClr val="FFFFFF"/>
                      </a:gs>
                      <a:gs pos="100000">
                        <a:srgbClr val="FFFFFF"/>
                      </a:gs>
                    </a:gsLst>
                    <a:lin ang="5400000" scaled="0"/>
                  </a:gradFill>
                </a:endParaRPr>
              </a:p>
            </p:txBody>
          </p:sp>
          <p:sp>
            <p:nvSpPr>
              <p:cNvPr id="155" name="Rectangle 154"/>
              <p:cNvSpPr/>
              <p:nvPr/>
            </p:nvSpPr>
            <p:spPr bwMode="auto">
              <a:xfrm>
                <a:off x="4549088" y="1802589"/>
                <a:ext cx="2103120" cy="4878378"/>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smtClean="0">
                    <a:gradFill>
                      <a:gsLst>
                        <a:gs pos="0">
                          <a:srgbClr val="FFFFFF"/>
                        </a:gs>
                        <a:gs pos="100000">
                          <a:srgbClr val="FFFFFF"/>
                        </a:gs>
                      </a:gsLst>
                      <a:lin ang="5400000" scaled="0"/>
                    </a:gradFill>
                  </a:rPr>
                  <a:t>Completion</a:t>
                </a:r>
              </a:p>
              <a:p>
                <a:pPr defTabSz="932472" fontAlgn="base">
                  <a:spcBef>
                    <a:spcPct val="0"/>
                  </a:spcBef>
                  <a:spcAft>
                    <a:spcPct val="0"/>
                  </a:spcAft>
                </a:pPr>
                <a:r>
                  <a:rPr lang="en-US" sz="1600" dirty="0" smtClean="0">
                    <a:gradFill>
                      <a:gsLst>
                        <a:gs pos="0">
                          <a:srgbClr val="FFFFFF"/>
                        </a:gs>
                        <a:gs pos="100000">
                          <a:srgbClr val="FFFFFF"/>
                        </a:gs>
                      </a:gsLst>
                      <a:lin ang="5400000" scaled="0"/>
                    </a:gradFill>
                  </a:rPr>
                  <a:t>SharePoint</a:t>
                </a:r>
                <a:endParaRPr lang="en-US" sz="1600" dirty="0">
                  <a:gradFill>
                    <a:gsLst>
                      <a:gs pos="0">
                        <a:srgbClr val="FFFFFF"/>
                      </a:gs>
                      <a:gs pos="100000">
                        <a:srgbClr val="FFFFFF"/>
                      </a:gs>
                    </a:gsLst>
                    <a:lin ang="5400000" scaled="0"/>
                  </a:gradFill>
                </a:endParaRPr>
              </a:p>
            </p:txBody>
          </p:sp>
        </p:grpSp>
        <p:sp>
          <p:nvSpPr>
            <p:cNvPr id="152" name="Rectangle 151"/>
            <p:cNvSpPr/>
            <p:nvPr/>
          </p:nvSpPr>
          <p:spPr bwMode="auto">
            <a:xfrm>
              <a:off x="7923856" y="5498917"/>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a:gradFill>
                    <a:gsLst>
                      <a:gs pos="0">
                        <a:srgbClr val="FFFFFF"/>
                      </a:gs>
                      <a:gs pos="100000">
                        <a:srgbClr val="FFFFFF"/>
                      </a:gs>
                    </a:gsLst>
                    <a:lin ang="5400000" scaled="0"/>
                  </a:gradFill>
                </a:rPr>
                <a:t>Online</a:t>
              </a:r>
            </a:p>
            <a:p>
              <a:pPr defTabSz="932290"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Continuously</a:t>
              </a:r>
            </a:p>
            <a:p>
              <a:pPr defTabSz="932290"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shipping</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53" name="Rectangle 152"/>
            <p:cNvSpPr/>
            <p:nvPr/>
          </p:nvSpPr>
          <p:spPr bwMode="auto">
            <a:xfrm>
              <a:off x="10061083" y="5498917"/>
              <a:ext cx="2103120" cy="11987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472" fontAlgn="base">
                <a:spcBef>
                  <a:spcPct val="0"/>
                </a:spcBef>
                <a:spcAft>
                  <a:spcPct val="0"/>
                </a:spcAft>
              </a:pPr>
              <a:r>
                <a:rPr lang="en-US" sz="1600" b="1" dirty="0">
                  <a:gradFill>
                    <a:gsLst>
                      <a:gs pos="0">
                        <a:srgbClr val="FFFFFF"/>
                      </a:gs>
                      <a:gs pos="100000">
                        <a:srgbClr val="FFFFFF"/>
                      </a:gs>
                    </a:gsLst>
                    <a:lin ang="5400000" scaled="0"/>
                  </a:gradFill>
                </a:rPr>
                <a:t>On-premises</a:t>
              </a:r>
            </a:p>
            <a:p>
              <a:pPr defTabSz="932472"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Included with </a:t>
              </a:r>
              <a:r>
                <a:rPr lang="en-US" sz="1600" dirty="0" smtClean="0">
                  <a:gradFill>
                    <a:gsLst>
                      <a:gs pos="0">
                        <a:srgbClr val="FFFFFF"/>
                      </a:gs>
                      <a:gs pos="100000">
                        <a:srgbClr val="FFFFFF"/>
                      </a:gs>
                    </a:gsLst>
                    <a:lin ang="5400000" scaled="0"/>
                  </a:gradFill>
                  <a:ea typeface="Segoe UI" pitchFamily="34" charset="0"/>
                  <a:cs typeface="Segoe UI" pitchFamily="34" charset="0"/>
                </a:rPr>
                <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Office 2013</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65" name="Group 164"/>
            <p:cNvGrpSpPr/>
            <p:nvPr/>
          </p:nvGrpSpPr>
          <p:grpSpPr>
            <a:xfrm>
              <a:off x="2480327" y="5877829"/>
              <a:ext cx="447739" cy="449139"/>
              <a:chOff x="2660974" y="5918992"/>
              <a:chExt cx="508000" cy="509588"/>
            </a:xfrm>
            <a:solidFill>
              <a:schemeClr val="bg1">
                <a:lumMod val="75000"/>
              </a:schemeClr>
            </a:solidFill>
          </p:grpSpPr>
          <p:sp>
            <p:nvSpPr>
              <p:cNvPr id="166"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67"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nvGrpSpPr>
            <p:cNvPr id="172" name="Group 171"/>
            <p:cNvGrpSpPr/>
            <p:nvPr/>
          </p:nvGrpSpPr>
          <p:grpSpPr>
            <a:xfrm>
              <a:off x="7373549" y="5877829"/>
              <a:ext cx="447739" cy="449139"/>
              <a:chOff x="2660974" y="5918992"/>
              <a:chExt cx="508000" cy="509588"/>
            </a:xfrm>
            <a:solidFill>
              <a:schemeClr val="bg1">
                <a:lumMod val="75000"/>
              </a:schemeClr>
            </a:solidFill>
          </p:grpSpPr>
          <p:sp>
            <p:nvSpPr>
              <p:cNvPr id="173" name="Freeform 73"/>
              <p:cNvSpPr>
                <a:spLocks/>
              </p:cNvSpPr>
              <p:nvPr/>
            </p:nvSpPr>
            <p:spPr bwMode="auto">
              <a:xfrm>
                <a:off x="2754637" y="6050755"/>
                <a:ext cx="295275" cy="246063"/>
              </a:xfrm>
              <a:custGeom>
                <a:avLst/>
                <a:gdLst>
                  <a:gd name="T0" fmla="*/ 89 w 90"/>
                  <a:gd name="T1" fmla="*/ 41 h 75"/>
                  <a:gd name="T2" fmla="*/ 89 w 90"/>
                  <a:gd name="T3" fmla="*/ 41 h 75"/>
                  <a:gd name="T4" fmla="*/ 89 w 90"/>
                  <a:gd name="T5" fmla="*/ 41 h 75"/>
                  <a:gd name="T6" fmla="*/ 89 w 90"/>
                  <a:gd name="T7" fmla="*/ 40 h 75"/>
                  <a:gd name="T8" fmla="*/ 89 w 90"/>
                  <a:gd name="T9" fmla="*/ 40 h 75"/>
                  <a:gd name="T10" fmla="*/ 90 w 90"/>
                  <a:gd name="T11" fmla="*/ 40 h 75"/>
                  <a:gd name="T12" fmla="*/ 90 w 90"/>
                  <a:gd name="T13" fmla="*/ 39 h 75"/>
                  <a:gd name="T14" fmla="*/ 90 w 90"/>
                  <a:gd name="T15" fmla="*/ 39 h 75"/>
                  <a:gd name="T16" fmla="*/ 90 w 90"/>
                  <a:gd name="T17" fmla="*/ 38 h 75"/>
                  <a:gd name="T18" fmla="*/ 90 w 90"/>
                  <a:gd name="T19" fmla="*/ 38 h 75"/>
                  <a:gd name="T20" fmla="*/ 90 w 90"/>
                  <a:gd name="T21" fmla="*/ 37 h 75"/>
                  <a:gd name="T22" fmla="*/ 90 w 90"/>
                  <a:gd name="T23" fmla="*/ 37 h 75"/>
                  <a:gd name="T24" fmla="*/ 90 w 90"/>
                  <a:gd name="T25" fmla="*/ 36 h 75"/>
                  <a:gd name="T26" fmla="*/ 89 w 90"/>
                  <a:gd name="T27" fmla="*/ 36 h 75"/>
                  <a:gd name="T28" fmla="*/ 89 w 90"/>
                  <a:gd name="T29" fmla="*/ 35 h 75"/>
                  <a:gd name="T30" fmla="*/ 89 w 90"/>
                  <a:gd name="T31" fmla="*/ 35 h 75"/>
                  <a:gd name="T32" fmla="*/ 89 w 90"/>
                  <a:gd name="T33" fmla="*/ 35 h 75"/>
                  <a:gd name="T34" fmla="*/ 89 w 90"/>
                  <a:gd name="T35" fmla="*/ 35 h 75"/>
                  <a:gd name="T36" fmla="*/ 89 w 90"/>
                  <a:gd name="T37" fmla="*/ 34 h 75"/>
                  <a:gd name="T38" fmla="*/ 88 w 90"/>
                  <a:gd name="T39" fmla="*/ 34 h 75"/>
                  <a:gd name="T40" fmla="*/ 88 w 90"/>
                  <a:gd name="T41" fmla="*/ 33 h 75"/>
                  <a:gd name="T42" fmla="*/ 88 w 90"/>
                  <a:gd name="T43" fmla="*/ 33 h 75"/>
                  <a:gd name="T44" fmla="*/ 57 w 90"/>
                  <a:gd name="T45" fmla="*/ 2 h 75"/>
                  <a:gd name="T46" fmla="*/ 48 w 90"/>
                  <a:gd name="T47" fmla="*/ 2 h 75"/>
                  <a:gd name="T48" fmla="*/ 48 w 90"/>
                  <a:gd name="T49" fmla="*/ 12 h 75"/>
                  <a:gd name="T50" fmla="*/ 67 w 90"/>
                  <a:gd name="T51" fmla="*/ 31 h 75"/>
                  <a:gd name="T52" fmla="*/ 6 w 90"/>
                  <a:gd name="T53" fmla="*/ 31 h 75"/>
                  <a:gd name="T54" fmla="*/ 1 w 90"/>
                  <a:gd name="T55" fmla="*/ 34 h 75"/>
                  <a:gd name="T56" fmla="*/ 0 w 90"/>
                  <a:gd name="T57" fmla="*/ 38 h 75"/>
                  <a:gd name="T58" fmla="*/ 2 w 90"/>
                  <a:gd name="T59" fmla="*/ 42 h 75"/>
                  <a:gd name="T60" fmla="*/ 6 w 90"/>
                  <a:gd name="T61" fmla="*/ 44 h 75"/>
                  <a:gd name="T62" fmla="*/ 6 w 90"/>
                  <a:gd name="T63" fmla="*/ 44 h 75"/>
                  <a:gd name="T64" fmla="*/ 67 w 90"/>
                  <a:gd name="T65" fmla="*/ 44 h 75"/>
                  <a:gd name="T66" fmla="*/ 48 w 90"/>
                  <a:gd name="T67" fmla="*/ 64 h 75"/>
                  <a:gd name="T68" fmla="*/ 48 w 90"/>
                  <a:gd name="T69" fmla="*/ 73 h 75"/>
                  <a:gd name="T70" fmla="*/ 52 w 90"/>
                  <a:gd name="T71" fmla="*/ 75 h 75"/>
                  <a:gd name="T72" fmla="*/ 57 w 90"/>
                  <a:gd name="T73" fmla="*/ 73 h 75"/>
                  <a:gd name="T74" fmla="*/ 88 w 90"/>
                  <a:gd name="T75" fmla="*/ 42 h 75"/>
                  <a:gd name="T76" fmla="*/ 88 w 90"/>
                  <a:gd name="T77" fmla="*/ 42 h 75"/>
                  <a:gd name="T78" fmla="*/ 88 w 90"/>
                  <a:gd name="T79" fmla="*/ 42 h 75"/>
                  <a:gd name="T80" fmla="*/ 89 w 90"/>
                  <a:gd name="T8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75">
                    <a:moveTo>
                      <a:pt x="89" y="41"/>
                    </a:moveTo>
                    <a:cubicBezTo>
                      <a:pt x="89" y="41"/>
                      <a:pt x="89" y="41"/>
                      <a:pt x="89" y="41"/>
                    </a:cubicBezTo>
                    <a:cubicBezTo>
                      <a:pt x="89" y="41"/>
                      <a:pt x="89" y="41"/>
                      <a:pt x="89" y="41"/>
                    </a:cubicBezTo>
                    <a:cubicBezTo>
                      <a:pt x="89" y="40"/>
                      <a:pt x="89" y="40"/>
                      <a:pt x="89" y="40"/>
                    </a:cubicBezTo>
                    <a:cubicBezTo>
                      <a:pt x="89" y="40"/>
                      <a:pt x="89" y="40"/>
                      <a:pt x="89" y="40"/>
                    </a:cubicBezTo>
                    <a:cubicBezTo>
                      <a:pt x="89" y="40"/>
                      <a:pt x="89" y="40"/>
                      <a:pt x="90" y="40"/>
                    </a:cubicBezTo>
                    <a:cubicBezTo>
                      <a:pt x="90" y="39"/>
                      <a:pt x="90" y="39"/>
                      <a:pt x="90" y="39"/>
                    </a:cubicBezTo>
                    <a:cubicBezTo>
                      <a:pt x="90" y="39"/>
                      <a:pt x="90" y="39"/>
                      <a:pt x="90" y="39"/>
                    </a:cubicBezTo>
                    <a:cubicBezTo>
                      <a:pt x="90" y="39"/>
                      <a:pt x="90" y="38"/>
                      <a:pt x="90" y="38"/>
                    </a:cubicBezTo>
                    <a:cubicBezTo>
                      <a:pt x="90" y="38"/>
                      <a:pt x="90" y="38"/>
                      <a:pt x="90" y="38"/>
                    </a:cubicBezTo>
                    <a:cubicBezTo>
                      <a:pt x="90" y="38"/>
                      <a:pt x="90" y="37"/>
                      <a:pt x="90" y="37"/>
                    </a:cubicBezTo>
                    <a:cubicBezTo>
                      <a:pt x="90" y="37"/>
                      <a:pt x="90" y="37"/>
                      <a:pt x="90" y="37"/>
                    </a:cubicBezTo>
                    <a:cubicBezTo>
                      <a:pt x="90" y="37"/>
                      <a:pt x="90" y="36"/>
                      <a:pt x="90" y="36"/>
                    </a:cubicBezTo>
                    <a:cubicBezTo>
                      <a:pt x="90" y="36"/>
                      <a:pt x="90" y="36"/>
                      <a:pt x="89" y="36"/>
                    </a:cubicBezTo>
                    <a:cubicBezTo>
                      <a:pt x="89" y="36"/>
                      <a:pt x="89" y="36"/>
                      <a:pt x="89" y="35"/>
                    </a:cubicBezTo>
                    <a:cubicBezTo>
                      <a:pt x="89" y="35"/>
                      <a:pt x="89" y="35"/>
                      <a:pt x="89" y="35"/>
                    </a:cubicBezTo>
                    <a:cubicBezTo>
                      <a:pt x="89" y="35"/>
                      <a:pt x="89" y="35"/>
                      <a:pt x="89" y="35"/>
                    </a:cubicBezTo>
                    <a:cubicBezTo>
                      <a:pt x="89" y="35"/>
                      <a:pt x="89" y="35"/>
                      <a:pt x="89" y="35"/>
                    </a:cubicBezTo>
                    <a:cubicBezTo>
                      <a:pt x="89" y="34"/>
                      <a:pt x="89" y="34"/>
                      <a:pt x="89" y="34"/>
                    </a:cubicBezTo>
                    <a:cubicBezTo>
                      <a:pt x="89" y="34"/>
                      <a:pt x="88" y="34"/>
                      <a:pt x="88" y="34"/>
                    </a:cubicBezTo>
                    <a:cubicBezTo>
                      <a:pt x="88" y="34"/>
                      <a:pt x="88" y="33"/>
                      <a:pt x="88" y="33"/>
                    </a:cubicBezTo>
                    <a:cubicBezTo>
                      <a:pt x="88" y="33"/>
                      <a:pt x="88" y="33"/>
                      <a:pt x="88" y="33"/>
                    </a:cubicBezTo>
                    <a:cubicBezTo>
                      <a:pt x="57" y="2"/>
                      <a:pt x="57" y="2"/>
                      <a:pt x="57" y="2"/>
                    </a:cubicBezTo>
                    <a:cubicBezTo>
                      <a:pt x="54" y="0"/>
                      <a:pt x="50" y="0"/>
                      <a:pt x="48" y="2"/>
                    </a:cubicBezTo>
                    <a:cubicBezTo>
                      <a:pt x="45" y="5"/>
                      <a:pt x="45" y="9"/>
                      <a:pt x="48" y="12"/>
                    </a:cubicBezTo>
                    <a:cubicBezTo>
                      <a:pt x="67" y="31"/>
                      <a:pt x="67" y="31"/>
                      <a:pt x="67" y="31"/>
                    </a:cubicBezTo>
                    <a:cubicBezTo>
                      <a:pt x="6" y="31"/>
                      <a:pt x="6" y="31"/>
                      <a:pt x="6" y="31"/>
                    </a:cubicBezTo>
                    <a:cubicBezTo>
                      <a:pt x="4" y="31"/>
                      <a:pt x="2" y="32"/>
                      <a:pt x="1" y="34"/>
                    </a:cubicBezTo>
                    <a:cubicBezTo>
                      <a:pt x="0" y="35"/>
                      <a:pt x="0" y="36"/>
                      <a:pt x="0" y="38"/>
                    </a:cubicBezTo>
                    <a:cubicBezTo>
                      <a:pt x="0" y="40"/>
                      <a:pt x="1" y="41"/>
                      <a:pt x="2" y="42"/>
                    </a:cubicBezTo>
                    <a:cubicBezTo>
                      <a:pt x="3" y="44"/>
                      <a:pt x="5" y="44"/>
                      <a:pt x="6" y="44"/>
                    </a:cubicBezTo>
                    <a:cubicBezTo>
                      <a:pt x="6" y="44"/>
                      <a:pt x="6" y="44"/>
                      <a:pt x="6" y="44"/>
                    </a:cubicBezTo>
                    <a:cubicBezTo>
                      <a:pt x="67" y="44"/>
                      <a:pt x="67" y="44"/>
                      <a:pt x="67" y="44"/>
                    </a:cubicBezTo>
                    <a:cubicBezTo>
                      <a:pt x="48" y="64"/>
                      <a:pt x="48" y="64"/>
                      <a:pt x="48" y="64"/>
                    </a:cubicBezTo>
                    <a:cubicBezTo>
                      <a:pt x="45" y="66"/>
                      <a:pt x="45" y="71"/>
                      <a:pt x="48" y="73"/>
                    </a:cubicBezTo>
                    <a:cubicBezTo>
                      <a:pt x="49" y="75"/>
                      <a:pt x="51" y="75"/>
                      <a:pt x="52" y="75"/>
                    </a:cubicBezTo>
                    <a:cubicBezTo>
                      <a:pt x="54" y="75"/>
                      <a:pt x="56" y="75"/>
                      <a:pt x="57" y="73"/>
                    </a:cubicBezTo>
                    <a:cubicBezTo>
                      <a:pt x="88" y="42"/>
                      <a:pt x="88" y="42"/>
                      <a:pt x="88" y="42"/>
                    </a:cubicBezTo>
                    <a:cubicBezTo>
                      <a:pt x="88" y="42"/>
                      <a:pt x="88" y="42"/>
                      <a:pt x="88" y="42"/>
                    </a:cubicBezTo>
                    <a:cubicBezTo>
                      <a:pt x="88" y="42"/>
                      <a:pt x="88" y="42"/>
                      <a:pt x="88" y="42"/>
                    </a:cubicBezTo>
                    <a:cubicBezTo>
                      <a:pt x="88" y="42"/>
                      <a:pt x="89" y="42"/>
                      <a:pt x="89" y="41"/>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74" name="Freeform 74"/>
              <p:cNvSpPr>
                <a:spLocks noEditPoints="1"/>
              </p:cNvSpPr>
              <p:nvPr/>
            </p:nvSpPr>
            <p:spPr bwMode="auto">
              <a:xfrm>
                <a:off x="2660974" y="5918992"/>
                <a:ext cx="508000" cy="509588"/>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78 w 155"/>
                  <a:gd name="T11" fmla="*/ 144 h 155"/>
                  <a:gd name="T12" fmla="*/ 12 w 155"/>
                  <a:gd name="T13" fmla="*/ 78 h 155"/>
                  <a:gd name="T14" fmla="*/ 78 w 155"/>
                  <a:gd name="T15" fmla="*/ 12 h 155"/>
                  <a:gd name="T16" fmla="*/ 144 w 155"/>
                  <a:gd name="T17" fmla="*/ 78 h 155"/>
                  <a:gd name="T18" fmla="*/ 78 w 155"/>
                  <a:gd name="T19" fmla="*/ 1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78" y="144"/>
                    </a:moveTo>
                    <a:cubicBezTo>
                      <a:pt x="41" y="144"/>
                      <a:pt x="12" y="114"/>
                      <a:pt x="12" y="78"/>
                    </a:cubicBezTo>
                    <a:cubicBezTo>
                      <a:pt x="12" y="41"/>
                      <a:pt x="41" y="12"/>
                      <a:pt x="78" y="12"/>
                    </a:cubicBezTo>
                    <a:cubicBezTo>
                      <a:pt x="114" y="12"/>
                      <a:pt x="144" y="41"/>
                      <a:pt x="144" y="78"/>
                    </a:cubicBezTo>
                    <a:cubicBezTo>
                      <a:pt x="144" y="114"/>
                      <a:pt x="114" y="144"/>
                      <a:pt x="78" y="144"/>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
          <p:nvSpPr>
            <p:cNvPr id="149" name="Rectangle 148"/>
            <p:cNvSpPr/>
            <p:nvPr/>
          </p:nvSpPr>
          <p:spPr bwMode="auto">
            <a:xfrm>
              <a:off x="274638" y="5498917"/>
              <a:ext cx="2103120" cy="119874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t" anchorCtr="0" compatLnSpc="1">
              <a:prstTxWarp prst="textNoShape">
                <a:avLst/>
              </a:prstTxWarp>
            </a:bodyPr>
            <a:lstStyle/>
            <a:p>
              <a:pPr defTabSz="932290" fontAlgn="base">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App Forms</a:t>
              </a:r>
              <a:endParaRPr lang="en-US" sz="1600" b="1" dirty="0">
                <a:gradFill>
                  <a:gsLst>
                    <a:gs pos="0">
                      <a:srgbClr val="FFFFFF"/>
                    </a:gs>
                    <a:gs pos="100000">
                      <a:srgbClr val="FFFFFF"/>
                    </a:gs>
                  </a:gsLst>
                  <a:lin ang="5400000" scaled="0"/>
                </a:gradFill>
                <a:ea typeface="Segoe UI" pitchFamily="34" charset="0"/>
                <a:cs typeface="Segoe UI" pitchFamily="34" charset="0"/>
              </a:endParaRPr>
            </a:p>
          </p:txBody>
        </p:sp>
        <p:sp>
          <p:nvSpPr>
            <p:cNvPr id="34" name="Freeform 14"/>
            <p:cNvSpPr>
              <a:spLocks noEditPoints="1"/>
            </p:cNvSpPr>
            <p:nvPr/>
          </p:nvSpPr>
          <p:spPr bwMode="auto">
            <a:xfrm>
              <a:off x="1919287" y="6126309"/>
              <a:ext cx="389731" cy="476296"/>
            </a:xfrm>
            <a:custGeom>
              <a:avLst/>
              <a:gdLst>
                <a:gd name="T0" fmla="*/ 914 w 1743"/>
                <a:gd name="T1" fmla="*/ 1364 h 2131"/>
                <a:gd name="T2" fmla="*/ 304 w 1743"/>
                <a:gd name="T3" fmla="*/ 1435 h 2131"/>
                <a:gd name="T4" fmla="*/ 304 w 1743"/>
                <a:gd name="T5" fmla="*/ 1364 h 2131"/>
                <a:gd name="T6" fmla="*/ 304 w 1743"/>
                <a:gd name="T7" fmla="*/ 895 h 2131"/>
                <a:gd name="T8" fmla="*/ 914 w 1743"/>
                <a:gd name="T9" fmla="*/ 959 h 2131"/>
                <a:gd name="T10" fmla="*/ 914 w 1743"/>
                <a:gd name="T11" fmla="*/ 895 h 2131"/>
                <a:gd name="T12" fmla="*/ 1523 w 1743"/>
                <a:gd name="T13" fmla="*/ 717 h 2131"/>
                <a:gd name="T14" fmla="*/ 1551 w 1743"/>
                <a:gd name="T15" fmla="*/ 639 h 2131"/>
                <a:gd name="T16" fmla="*/ 1473 w 1743"/>
                <a:gd name="T17" fmla="*/ 788 h 2131"/>
                <a:gd name="T18" fmla="*/ 829 w 1743"/>
                <a:gd name="T19" fmla="*/ 653 h 2131"/>
                <a:gd name="T20" fmla="*/ 304 w 1743"/>
                <a:gd name="T21" fmla="*/ 724 h 2131"/>
                <a:gd name="T22" fmla="*/ 829 w 1743"/>
                <a:gd name="T23" fmla="*/ 653 h 2131"/>
                <a:gd name="T24" fmla="*/ 304 w 1743"/>
                <a:gd name="T25" fmla="*/ 1669 h 2131"/>
                <a:gd name="T26" fmla="*/ 829 w 1743"/>
                <a:gd name="T27" fmla="*/ 1605 h 2131"/>
                <a:gd name="T28" fmla="*/ 304 w 1743"/>
                <a:gd name="T29" fmla="*/ 1669 h 2131"/>
                <a:gd name="T30" fmla="*/ 1473 w 1743"/>
                <a:gd name="T31" fmla="*/ 2038 h 2131"/>
                <a:gd name="T32" fmla="*/ 78 w 1743"/>
                <a:gd name="T33" fmla="*/ 256 h 2131"/>
                <a:gd name="T34" fmla="*/ 312 w 1743"/>
                <a:gd name="T35" fmla="*/ 156 h 2131"/>
                <a:gd name="T36" fmla="*/ 0 w 1743"/>
                <a:gd name="T37" fmla="*/ 2131 h 2131"/>
                <a:gd name="T38" fmla="*/ 1551 w 1743"/>
                <a:gd name="T39" fmla="*/ 1115 h 2131"/>
                <a:gd name="T40" fmla="*/ 1473 w 1743"/>
                <a:gd name="T41" fmla="*/ 2038 h 2131"/>
                <a:gd name="T42" fmla="*/ 829 w 1743"/>
                <a:gd name="T43" fmla="*/ 1129 h 2131"/>
                <a:gd name="T44" fmla="*/ 304 w 1743"/>
                <a:gd name="T45" fmla="*/ 1200 h 2131"/>
                <a:gd name="T46" fmla="*/ 829 w 1743"/>
                <a:gd name="T47" fmla="*/ 1129 h 2131"/>
                <a:gd name="T48" fmla="*/ 290 w 1743"/>
                <a:gd name="T49" fmla="*/ 256 h 2131"/>
                <a:gd name="T50" fmla="*/ 545 w 1743"/>
                <a:gd name="T51" fmla="*/ 142 h 2131"/>
                <a:gd name="T52" fmla="*/ 630 w 1743"/>
                <a:gd name="T53" fmla="*/ 142 h 2131"/>
                <a:gd name="T54" fmla="*/ 921 w 1743"/>
                <a:gd name="T55" fmla="*/ 142 h 2131"/>
                <a:gd name="T56" fmla="*/ 1006 w 1743"/>
                <a:gd name="T57" fmla="*/ 142 h 2131"/>
                <a:gd name="T58" fmla="*/ 1261 w 1743"/>
                <a:gd name="T59" fmla="*/ 256 h 2131"/>
                <a:gd name="T60" fmla="*/ 283 w 1743"/>
                <a:gd name="T61" fmla="*/ 305 h 2131"/>
                <a:gd name="T62" fmla="*/ 701 w 1743"/>
                <a:gd name="T63" fmla="*/ 142 h 2131"/>
                <a:gd name="T64" fmla="*/ 850 w 1743"/>
                <a:gd name="T65" fmla="*/ 142 h 2131"/>
                <a:gd name="T66" fmla="*/ 701 w 1743"/>
                <a:gd name="T67" fmla="*/ 142 h 2131"/>
                <a:gd name="T68" fmla="*/ 205 w 1743"/>
                <a:gd name="T69" fmla="*/ 1910 h 2131"/>
                <a:gd name="T70" fmla="*/ 1346 w 1743"/>
                <a:gd name="T71" fmla="*/ 419 h 2131"/>
                <a:gd name="T72" fmla="*/ 1417 w 1743"/>
                <a:gd name="T73" fmla="*/ 405 h 2131"/>
                <a:gd name="T74" fmla="*/ 134 w 1743"/>
                <a:gd name="T75" fmla="*/ 348 h 2131"/>
                <a:gd name="T76" fmla="*/ 1417 w 1743"/>
                <a:gd name="T77" fmla="*/ 1974 h 2131"/>
                <a:gd name="T78" fmla="*/ 1346 w 1743"/>
                <a:gd name="T79" fmla="*/ 1413 h 2131"/>
                <a:gd name="T80" fmla="*/ 1346 w 1743"/>
                <a:gd name="T81" fmla="*/ 1910 h 2131"/>
                <a:gd name="T82" fmla="*/ 1346 w 1743"/>
                <a:gd name="T83" fmla="*/ 945 h 2131"/>
                <a:gd name="T84" fmla="*/ 1417 w 1743"/>
                <a:gd name="T85" fmla="*/ 881 h 2131"/>
                <a:gd name="T86" fmla="*/ 1417 w 1743"/>
                <a:gd name="T87" fmla="*/ 845 h 2131"/>
                <a:gd name="T88" fmla="*/ 1551 w 1743"/>
                <a:gd name="T89" fmla="*/ 249 h 2131"/>
                <a:gd name="T90" fmla="*/ 1240 w 1743"/>
                <a:gd name="T91" fmla="*/ 156 h 2131"/>
                <a:gd name="T92" fmla="*/ 1473 w 1743"/>
                <a:gd name="T93" fmla="*/ 256 h 2131"/>
                <a:gd name="T94" fmla="*/ 1523 w 1743"/>
                <a:gd name="T95" fmla="*/ 249 h 2131"/>
                <a:gd name="T96" fmla="*/ 1743 w 1743"/>
                <a:gd name="T97" fmla="*/ 291 h 2131"/>
                <a:gd name="T98" fmla="*/ 1098 w 1743"/>
                <a:gd name="T99" fmla="*/ 952 h 2131"/>
                <a:gd name="T100" fmla="*/ 1105 w 1743"/>
                <a:gd name="T101" fmla="*/ 653 h 2131"/>
                <a:gd name="T102" fmla="*/ 1544 w 1743"/>
                <a:gd name="T103" fmla="*/ 291 h 2131"/>
                <a:gd name="T104" fmla="*/ 1743 w 1743"/>
                <a:gd name="T105" fmla="*/ 291 h 2131"/>
                <a:gd name="T106" fmla="*/ 1289 w 1743"/>
                <a:gd name="T107" fmla="*/ 1427 h 2131"/>
                <a:gd name="T108" fmla="*/ 914 w 1743"/>
                <a:gd name="T109" fmla="*/ 1129 h 2131"/>
                <a:gd name="T110" fmla="*/ 1197 w 1743"/>
                <a:gd name="T111" fmla="*/ 1278 h 2131"/>
                <a:gd name="T112" fmla="*/ 1743 w 1743"/>
                <a:gd name="T113" fmla="*/ 760 h 2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43" h="2131">
                  <a:moveTo>
                    <a:pt x="304" y="1364"/>
                  </a:moveTo>
                  <a:cubicBezTo>
                    <a:pt x="914" y="1364"/>
                    <a:pt x="914" y="1364"/>
                    <a:pt x="914" y="1364"/>
                  </a:cubicBezTo>
                  <a:cubicBezTo>
                    <a:pt x="914" y="1435"/>
                    <a:pt x="914" y="1435"/>
                    <a:pt x="914" y="1435"/>
                  </a:cubicBezTo>
                  <a:cubicBezTo>
                    <a:pt x="304" y="1435"/>
                    <a:pt x="304" y="1435"/>
                    <a:pt x="304" y="1435"/>
                  </a:cubicBezTo>
                  <a:cubicBezTo>
                    <a:pt x="304" y="1364"/>
                    <a:pt x="304" y="1364"/>
                    <a:pt x="304" y="1364"/>
                  </a:cubicBezTo>
                  <a:cubicBezTo>
                    <a:pt x="304" y="1364"/>
                    <a:pt x="304" y="1364"/>
                    <a:pt x="304" y="1364"/>
                  </a:cubicBezTo>
                  <a:close/>
                  <a:moveTo>
                    <a:pt x="914" y="895"/>
                  </a:moveTo>
                  <a:cubicBezTo>
                    <a:pt x="304" y="895"/>
                    <a:pt x="304" y="895"/>
                    <a:pt x="304" y="895"/>
                  </a:cubicBezTo>
                  <a:cubicBezTo>
                    <a:pt x="304" y="959"/>
                    <a:pt x="304" y="959"/>
                    <a:pt x="304" y="959"/>
                  </a:cubicBezTo>
                  <a:cubicBezTo>
                    <a:pt x="914" y="959"/>
                    <a:pt x="914" y="959"/>
                    <a:pt x="914" y="959"/>
                  </a:cubicBezTo>
                  <a:cubicBezTo>
                    <a:pt x="914" y="895"/>
                    <a:pt x="914" y="895"/>
                    <a:pt x="914" y="895"/>
                  </a:cubicBezTo>
                  <a:cubicBezTo>
                    <a:pt x="914" y="895"/>
                    <a:pt x="914" y="895"/>
                    <a:pt x="914" y="895"/>
                  </a:cubicBezTo>
                  <a:close/>
                  <a:moveTo>
                    <a:pt x="1473" y="788"/>
                  </a:moveTo>
                  <a:cubicBezTo>
                    <a:pt x="1523" y="717"/>
                    <a:pt x="1523" y="717"/>
                    <a:pt x="1523" y="717"/>
                  </a:cubicBezTo>
                  <a:cubicBezTo>
                    <a:pt x="1551" y="717"/>
                    <a:pt x="1551" y="717"/>
                    <a:pt x="1551" y="717"/>
                  </a:cubicBezTo>
                  <a:cubicBezTo>
                    <a:pt x="1551" y="639"/>
                    <a:pt x="1551" y="639"/>
                    <a:pt x="1551" y="639"/>
                  </a:cubicBezTo>
                  <a:cubicBezTo>
                    <a:pt x="1473" y="753"/>
                    <a:pt x="1473" y="753"/>
                    <a:pt x="1473" y="753"/>
                  </a:cubicBezTo>
                  <a:cubicBezTo>
                    <a:pt x="1473" y="788"/>
                    <a:pt x="1473" y="788"/>
                    <a:pt x="1473" y="788"/>
                  </a:cubicBezTo>
                  <a:cubicBezTo>
                    <a:pt x="1473" y="788"/>
                    <a:pt x="1473" y="788"/>
                    <a:pt x="1473" y="788"/>
                  </a:cubicBezTo>
                  <a:close/>
                  <a:moveTo>
                    <a:pt x="829" y="653"/>
                  </a:moveTo>
                  <a:cubicBezTo>
                    <a:pt x="304" y="653"/>
                    <a:pt x="304" y="653"/>
                    <a:pt x="304" y="653"/>
                  </a:cubicBezTo>
                  <a:cubicBezTo>
                    <a:pt x="304" y="724"/>
                    <a:pt x="304" y="724"/>
                    <a:pt x="304" y="724"/>
                  </a:cubicBezTo>
                  <a:cubicBezTo>
                    <a:pt x="829" y="724"/>
                    <a:pt x="829" y="724"/>
                    <a:pt x="829" y="724"/>
                  </a:cubicBezTo>
                  <a:cubicBezTo>
                    <a:pt x="829" y="653"/>
                    <a:pt x="829" y="653"/>
                    <a:pt x="829" y="653"/>
                  </a:cubicBezTo>
                  <a:cubicBezTo>
                    <a:pt x="829" y="653"/>
                    <a:pt x="829" y="653"/>
                    <a:pt x="829" y="653"/>
                  </a:cubicBezTo>
                  <a:close/>
                  <a:moveTo>
                    <a:pt x="304" y="1669"/>
                  </a:moveTo>
                  <a:cubicBezTo>
                    <a:pt x="829" y="1669"/>
                    <a:pt x="829" y="1669"/>
                    <a:pt x="829" y="1669"/>
                  </a:cubicBezTo>
                  <a:cubicBezTo>
                    <a:pt x="829" y="1605"/>
                    <a:pt x="829" y="1605"/>
                    <a:pt x="829" y="1605"/>
                  </a:cubicBezTo>
                  <a:cubicBezTo>
                    <a:pt x="304" y="1605"/>
                    <a:pt x="304" y="1605"/>
                    <a:pt x="304" y="1605"/>
                  </a:cubicBezTo>
                  <a:cubicBezTo>
                    <a:pt x="304" y="1669"/>
                    <a:pt x="304" y="1669"/>
                    <a:pt x="304" y="1669"/>
                  </a:cubicBezTo>
                  <a:cubicBezTo>
                    <a:pt x="304" y="1669"/>
                    <a:pt x="304" y="1669"/>
                    <a:pt x="304" y="1669"/>
                  </a:cubicBezTo>
                  <a:close/>
                  <a:moveTo>
                    <a:pt x="1473" y="2038"/>
                  </a:moveTo>
                  <a:cubicBezTo>
                    <a:pt x="78" y="2038"/>
                    <a:pt x="78" y="2038"/>
                    <a:pt x="78" y="2038"/>
                  </a:cubicBezTo>
                  <a:cubicBezTo>
                    <a:pt x="78" y="256"/>
                    <a:pt x="78" y="256"/>
                    <a:pt x="78" y="256"/>
                  </a:cubicBezTo>
                  <a:cubicBezTo>
                    <a:pt x="248" y="256"/>
                    <a:pt x="248" y="256"/>
                    <a:pt x="248" y="256"/>
                  </a:cubicBezTo>
                  <a:cubicBezTo>
                    <a:pt x="262" y="220"/>
                    <a:pt x="283" y="185"/>
                    <a:pt x="312" y="156"/>
                  </a:cubicBezTo>
                  <a:cubicBezTo>
                    <a:pt x="0" y="156"/>
                    <a:pt x="0" y="156"/>
                    <a:pt x="0" y="156"/>
                  </a:cubicBezTo>
                  <a:cubicBezTo>
                    <a:pt x="0" y="2131"/>
                    <a:pt x="0" y="2131"/>
                    <a:pt x="0" y="2131"/>
                  </a:cubicBezTo>
                  <a:cubicBezTo>
                    <a:pt x="1551" y="2131"/>
                    <a:pt x="1551" y="2131"/>
                    <a:pt x="1551" y="2131"/>
                  </a:cubicBezTo>
                  <a:cubicBezTo>
                    <a:pt x="1551" y="1115"/>
                    <a:pt x="1551" y="1115"/>
                    <a:pt x="1551" y="1115"/>
                  </a:cubicBezTo>
                  <a:cubicBezTo>
                    <a:pt x="1473" y="1229"/>
                    <a:pt x="1473" y="1229"/>
                    <a:pt x="1473" y="1229"/>
                  </a:cubicBezTo>
                  <a:cubicBezTo>
                    <a:pt x="1473" y="2038"/>
                    <a:pt x="1473" y="2038"/>
                    <a:pt x="1473" y="2038"/>
                  </a:cubicBezTo>
                  <a:cubicBezTo>
                    <a:pt x="1473" y="2038"/>
                    <a:pt x="1473" y="2038"/>
                    <a:pt x="1473" y="2038"/>
                  </a:cubicBezTo>
                  <a:close/>
                  <a:moveTo>
                    <a:pt x="829" y="1129"/>
                  </a:moveTo>
                  <a:cubicBezTo>
                    <a:pt x="304" y="1129"/>
                    <a:pt x="304" y="1129"/>
                    <a:pt x="304" y="1129"/>
                  </a:cubicBezTo>
                  <a:cubicBezTo>
                    <a:pt x="304" y="1200"/>
                    <a:pt x="304" y="1200"/>
                    <a:pt x="304" y="1200"/>
                  </a:cubicBezTo>
                  <a:cubicBezTo>
                    <a:pt x="829" y="1200"/>
                    <a:pt x="829" y="1200"/>
                    <a:pt x="829" y="1200"/>
                  </a:cubicBezTo>
                  <a:cubicBezTo>
                    <a:pt x="829" y="1129"/>
                    <a:pt x="829" y="1129"/>
                    <a:pt x="829" y="1129"/>
                  </a:cubicBezTo>
                  <a:cubicBezTo>
                    <a:pt x="829" y="1129"/>
                    <a:pt x="829" y="1129"/>
                    <a:pt x="829" y="1129"/>
                  </a:cubicBezTo>
                  <a:close/>
                  <a:moveTo>
                    <a:pt x="290" y="256"/>
                  </a:moveTo>
                  <a:cubicBezTo>
                    <a:pt x="304" y="206"/>
                    <a:pt x="354" y="178"/>
                    <a:pt x="404" y="156"/>
                  </a:cubicBezTo>
                  <a:cubicBezTo>
                    <a:pt x="446" y="149"/>
                    <a:pt x="503" y="142"/>
                    <a:pt x="545" y="142"/>
                  </a:cubicBezTo>
                  <a:cubicBezTo>
                    <a:pt x="567" y="142"/>
                    <a:pt x="588" y="142"/>
                    <a:pt x="609" y="142"/>
                  </a:cubicBezTo>
                  <a:cubicBezTo>
                    <a:pt x="616" y="142"/>
                    <a:pt x="623" y="142"/>
                    <a:pt x="630" y="142"/>
                  </a:cubicBezTo>
                  <a:cubicBezTo>
                    <a:pt x="630" y="64"/>
                    <a:pt x="694" y="0"/>
                    <a:pt x="779" y="0"/>
                  </a:cubicBezTo>
                  <a:cubicBezTo>
                    <a:pt x="857" y="0"/>
                    <a:pt x="921" y="64"/>
                    <a:pt x="921" y="142"/>
                  </a:cubicBezTo>
                  <a:cubicBezTo>
                    <a:pt x="928" y="142"/>
                    <a:pt x="935" y="142"/>
                    <a:pt x="942" y="142"/>
                  </a:cubicBezTo>
                  <a:cubicBezTo>
                    <a:pt x="963" y="142"/>
                    <a:pt x="985" y="142"/>
                    <a:pt x="1006" y="142"/>
                  </a:cubicBezTo>
                  <a:cubicBezTo>
                    <a:pt x="1055" y="142"/>
                    <a:pt x="1105" y="149"/>
                    <a:pt x="1147" y="156"/>
                  </a:cubicBezTo>
                  <a:cubicBezTo>
                    <a:pt x="1204" y="178"/>
                    <a:pt x="1247" y="206"/>
                    <a:pt x="1261" y="256"/>
                  </a:cubicBezTo>
                  <a:cubicBezTo>
                    <a:pt x="1268" y="270"/>
                    <a:pt x="1268" y="291"/>
                    <a:pt x="1268" y="305"/>
                  </a:cubicBezTo>
                  <a:cubicBezTo>
                    <a:pt x="1027" y="305"/>
                    <a:pt x="524" y="305"/>
                    <a:pt x="283" y="305"/>
                  </a:cubicBezTo>
                  <a:cubicBezTo>
                    <a:pt x="283" y="291"/>
                    <a:pt x="290" y="270"/>
                    <a:pt x="290" y="256"/>
                  </a:cubicBezTo>
                  <a:close/>
                  <a:moveTo>
                    <a:pt x="701" y="142"/>
                  </a:moveTo>
                  <a:cubicBezTo>
                    <a:pt x="730" y="142"/>
                    <a:pt x="751" y="142"/>
                    <a:pt x="779" y="142"/>
                  </a:cubicBezTo>
                  <a:cubicBezTo>
                    <a:pt x="800" y="142"/>
                    <a:pt x="822" y="142"/>
                    <a:pt x="850" y="142"/>
                  </a:cubicBezTo>
                  <a:cubicBezTo>
                    <a:pt x="843" y="107"/>
                    <a:pt x="815" y="78"/>
                    <a:pt x="779" y="78"/>
                  </a:cubicBezTo>
                  <a:cubicBezTo>
                    <a:pt x="737" y="78"/>
                    <a:pt x="708" y="107"/>
                    <a:pt x="701" y="142"/>
                  </a:cubicBezTo>
                  <a:close/>
                  <a:moveTo>
                    <a:pt x="1346" y="1910"/>
                  </a:moveTo>
                  <a:cubicBezTo>
                    <a:pt x="205" y="1910"/>
                    <a:pt x="205" y="1910"/>
                    <a:pt x="205" y="1910"/>
                  </a:cubicBezTo>
                  <a:cubicBezTo>
                    <a:pt x="205" y="419"/>
                    <a:pt x="205" y="419"/>
                    <a:pt x="205" y="419"/>
                  </a:cubicBezTo>
                  <a:cubicBezTo>
                    <a:pt x="1346" y="419"/>
                    <a:pt x="1346" y="419"/>
                    <a:pt x="1346" y="419"/>
                  </a:cubicBezTo>
                  <a:cubicBezTo>
                    <a:pt x="1346" y="504"/>
                    <a:pt x="1346" y="504"/>
                    <a:pt x="1346" y="504"/>
                  </a:cubicBezTo>
                  <a:cubicBezTo>
                    <a:pt x="1417" y="405"/>
                    <a:pt x="1417" y="405"/>
                    <a:pt x="1417" y="405"/>
                  </a:cubicBezTo>
                  <a:cubicBezTo>
                    <a:pt x="1417" y="348"/>
                    <a:pt x="1417" y="348"/>
                    <a:pt x="1417" y="348"/>
                  </a:cubicBezTo>
                  <a:cubicBezTo>
                    <a:pt x="134" y="348"/>
                    <a:pt x="134" y="348"/>
                    <a:pt x="134" y="348"/>
                  </a:cubicBezTo>
                  <a:cubicBezTo>
                    <a:pt x="134" y="1974"/>
                    <a:pt x="134" y="1974"/>
                    <a:pt x="134" y="1974"/>
                  </a:cubicBezTo>
                  <a:cubicBezTo>
                    <a:pt x="1417" y="1974"/>
                    <a:pt x="1417" y="1974"/>
                    <a:pt x="1417" y="1974"/>
                  </a:cubicBezTo>
                  <a:cubicBezTo>
                    <a:pt x="1417" y="1314"/>
                    <a:pt x="1417" y="1314"/>
                    <a:pt x="1417" y="1314"/>
                  </a:cubicBezTo>
                  <a:cubicBezTo>
                    <a:pt x="1346" y="1413"/>
                    <a:pt x="1346" y="1413"/>
                    <a:pt x="1346" y="1413"/>
                  </a:cubicBezTo>
                  <a:cubicBezTo>
                    <a:pt x="1346" y="1910"/>
                    <a:pt x="1346" y="1910"/>
                    <a:pt x="1346" y="1910"/>
                  </a:cubicBezTo>
                  <a:cubicBezTo>
                    <a:pt x="1346" y="1910"/>
                    <a:pt x="1346" y="1910"/>
                    <a:pt x="1346" y="1910"/>
                  </a:cubicBezTo>
                  <a:close/>
                  <a:moveTo>
                    <a:pt x="1417" y="845"/>
                  </a:moveTo>
                  <a:cubicBezTo>
                    <a:pt x="1346" y="945"/>
                    <a:pt x="1346" y="945"/>
                    <a:pt x="1346" y="945"/>
                  </a:cubicBezTo>
                  <a:cubicBezTo>
                    <a:pt x="1346" y="980"/>
                    <a:pt x="1346" y="980"/>
                    <a:pt x="1346" y="980"/>
                  </a:cubicBezTo>
                  <a:cubicBezTo>
                    <a:pt x="1417" y="881"/>
                    <a:pt x="1417" y="881"/>
                    <a:pt x="1417" y="881"/>
                  </a:cubicBezTo>
                  <a:cubicBezTo>
                    <a:pt x="1417" y="845"/>
                    <a:pt x="1417" y="845"/>
                    <a:pt x="1417" y="845"/>
                  </a:cubicBezTo>
                  <a:cubicBezTo>
                    <a:pt x="1417" y="845"/>
                    <a:pt x="1417" y="845"/>
                    <a:pt x="1417" y="845"/>
                  </a:cubicBezTo>
                  <a:close/>
                  <a:moveTo>
                    <a:pt x="1523" y="249"/>
                  </a:moveTo>
                  <a:cubicBezTo>
                    <a:pt x="1551" y="249"/>
                    <a:pt x="1551" y="249"/>
                    <a:pt x="1551" y="249"/>
                  </a:cubicBezTo>
                  <a:cubicBezTo>
                    <a:pt x="1551" y="156"/>
                    <a:pt x="1551" y="156"/>
                    <a:pt x="1551" y="156"/>
                  </a:cubicBezTo>
                  <a:cubicBezTo>
                    <a:pt x="1240" y="156"/>
                    <a:pt x="1240" y="156"/>
                    <a:pt x="1240" y="156"/>
                  </a:cubicBezTo>
                  <a:cubicBezTo>
                    <a:pt x="1268" y="185"/>
                    <a:pt x="1289" y="213"/>
                    <a:pt x="1303" y="256"/>
                  </a:cubicBezTo>
                  <a:cubicBezTo>
                    <a:pt x="1473" y="256"/>
                    <a:pt x="1473" y="256"/>
                    <a:pt x="1473" y="256"/>
                  </a:cubicBezTo>
                  <a:cubicBezTo>
                    <a:pt x="1473" y="312"/>
                    <a:pt x="1473" y="312"/>
                    <a:pt x="1473" y="312"/>
                  </a:cubicBezTo>
                  <a:cubicBezTo>
                    <a:pt x="1523" y="249"/>
                    <a:pt x="1523" y="249"/>
                    <a:pt x="1523" y="249"/>
                  </a:cubicBezTo>
                  <a:cubicBezTo>
                    <a:pt x="1523" y="249"/>
                    <a:pt x="1523" y="249"/>
                    <a:pt x="1523" y="249"/>
                  </a:cubicBezTo>
                  <a:close/>
                  <a:moveTo>
                    <a:pt x="1743" y="291"/>
                  </a:moveTo>
                  <a:cubicBezTo>
                    <a:pt x="1289" y="952"/>
                    <a:pt x="1289" y="952"/>
                    <a:pt x="1289" y="952"/>
                  </a:cubicBezTo>
                  <a:cubicBezTo>
                    <a:pt x="1098" y="952"/>
                    <a:pt x="1098" y="952"/>
                    <a:pt x="1098" y="952"/>
                  </a:cubicBezTo>
                  <a:cubicBezTo>
                    <a:pt x="914" y="653"/>
                    <a:pt x="914" y="653"/>
                    <a:pt x="914" y="653"/>
                  </a:cubicBezTo>
                  <a:cubicBezTo>
                    <a:pt x="1105" y="653"/>
                    <a:pt x="1105" y="653"/>
                    <a:pt x="1105" y="653"/>
                  </a:cubicBezTo>
                  <a:cubicBezTo>
                    <a:pt x="1197" y="803"/>
                    <a:pt x="1197" y="803"/>
                    <a:pt x="1197" y="803"/>
                  </a:cubicBezTo>
                  <a:cubicBezTo>
                    <a:pt x="1544" y="291"/>
                    <a:pt x="1544" y="291"/>
                    <a:pt x="1544" y="291"/>
                  </a:cubicBezTo>
                  <a:cubicBezTo>
                    <a:pt x="1743" y="291"/>
                    <a:pt x="1743" y="291"/>
                    <a:pt x="1743" y="291"/>
                  </a:cubicBezTo>
                  <a:cubicBezTo>
                    <a:pt x="1743" y="291"/>
                    <a:pt x="1743" y="291"/>
                    <a:pt x="1743" y="291"/>
                  </a:cubicBezTo>
                  <a:close/>
                  <a:moveTo>
                    <a:pt x="1743" y="760"/>
                  </a:moveTo>
                  <a:cubicBezTo>
                    <a:pt x="1289" y="1427"/>
                    <a:pt x="1289" y="1427"/>
                    <a:pt x="1289" y="1427"/>
                  </a:cubicBezTo>
                  <a:cubicBezTo>
                    <a:pt x="1098" y="1427"/>
                    <a:pt x="1098" y="1427"/>
                    <a:pt x="1098" y="1427"/>
                  </a:cubicBezTo>
                  <a:cubicBezTo>
                    <a:pt x="914" y="1129"/>
                    <a:pt x="914" y="1129"/>
                    <a:pt x="914" y="1129"/>
                  </a:cubicBezTo>
                  <a:cubicBezTo>
                    <a:pt x="1105" y="1129"/>
                    <a:pt x="1105" y="1129"/>
                    <a:pt x="1105" y="1129"/>
                  </a:cubicBezTo>
                  <a:cubicBezTo>
                    <a:pt x="1197" y="1278"/>
                    <a:pt x="1197" y="1278"/>
                    <a:pt x="1197" y="1278"/>
                  </a:cubicBezTo>
                  <a:cubicBezTo>
                    <a:pt x="1544" y="760"/>
                    <a:pt x="1544" y="760"/>
                    <a:pt x="1544" y="760"/>
                  </a:cubicBezTo>
                  <a:cubicBezTo>
                    <a:pt x="1743" y="760"/>
                    <a:pt x="1743" y="760"/>
                    <a:pt x="1743" y="760"/>
                  </a:cubicBezTo>
                  <a:cubicBezTo>
                    <a:pt x="1743" y="760"/>
                    <a:pt x="1743" y="760"/>
                    <a:pt x="1743" y="7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6" name="Rectangle 15"/>
          <p:cNvSpPr/>
          <p:nvPr/>
        </p:nvSpPr>
        <p:spPr bwMode="auto">
          <a:xfrm>
            <a:off x="-216571" y="3524265"/>
            <a:ext cx="156411" cy="156411"/>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6" name="Rectangle 105"/>
          <p:cNvSpPr/>
          <p:nvPr/>
        </p:nvSpPr>
        <p:spPr bwMode="auto">
          <a:xfrm>
            <a:off x="-216572" y="4790657"/>
            <a:ext cx="156411" cy="156411"/>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7" name="Rectangle 106"/>
          <p:cNvSpPr/>
          <p:nvPr/>
        </p:nvSpPr>
        <p:spPr bwMode="auto">
          <a:xfrm>
            <a:off x="-216573" y="6020084"/>
            <a:ext cx="156411" cy="156411"/>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602008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6"/>
                                        </p:tgtEl>
                                        <p:attrNameLst>
                                          <p:attrName>style.visibility</p:attrName>
                                        </p:attrNameLst>
                                      </p:cBhvr>
                                      <p:to>
                                        <p:strVal val="visible"/>
                                      </p:to>
                                    </p:set>
                                    <p:animEffect transition="in" filter="fade">
                                      <p:cBhvr>
                                        <p:cTn id="10" dur="500"/>
                                        <p:tgtEl>
                                          <p:spTgt spid="1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7"/>
                                        </p:tgtEl>
                                        <p:attrNameLst>
                                          <p:attrName>style.visibility</p:attrName>
                                        </p:attrNameLst>
                                      </p:cBhvr>
                                      <p:to>
                                        <p:strVal val="visible"/>
                                      </p:to>
                                    </p:set>
                                    <p:animEffect transition="in" filter="fade">
                                      <p:cBhvr>
                                        <p:cTn id="13" dur="500"/>
                                        <p:tgtEl>
                                          <p:spTgt spid="127"/>
                                        </p:tgtEl>
                                      </p:cBhvr>
                                    </p:animEffect>
                                  </p:childTnLst>
                                </p:cTn>
                              </p:par>
                              <p:par>
                                <p:cTn id="14" presetID="10" presetClass="entr" presetSubtype="0" fill="hold"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900"/>
                                        <p:tgtEl>
                                          <p:spTgt spid="11"/>
                                        </p:tgtEl>
                                      </p:cBhvr>
                                    </p:animEffect>
                                  </p:childTnLst>
                                </p:cTn>
                              </p:par>
                              <p:par>
                                <p:cTn id="17" presetID="63" presetClass="path" presetSubtype="0" decel="100000" fill="hold" nodeType="withEffect">
                                  <p:stCondLst>
                                    <p:cond delay="500"/>
                                  </p:stCondLst>
                                  <p:childTnLst>
                                    <p:animMotion origin="layout" path="M -0.02412 -4.08988E-6 L -2.44575E-6 -4.08988E-6 " pathEditMode="relative" rAng="0" ptsTypes="AA">
                                      <p:cBhvr>
                                        <p:cTn id="18" dur="900" fill="hold"/>
                                        <p:tgtEl>
                                          <p:spTgt spid="11"/>
                                        </p:tgtEl>
                                        <p:attrNameLst>
                                          <p:attrName>ppt_x</p:attrName>
                                          <p:attrName>ppt_y</p:attrName>
                                        </p:attrNameLst>
                                      </p:cBhvr>
                                      <p:rCtr x="1200" y="0"/>
                                    </p:animMotion>
                                  </p:childTnLst>
                                </p:cTn>
                              </p:par>
                              <p:par>
                                <p:cTn id="19" presetID="6" presetClass="emph" presetSubtype="0" accel="100000" autoRev="1" fill="hold" nodeType="withEffect">
                                  <p:stCondLst>
                                    <p:cond delay="0"/>
                                  </p:stCondLst>
                                  <p:childTnLst>
                                    <p:animScale>
                                      <p:cBhvr>
                                        <p:cTn id="20" dur="500" fill="hold"/>
                                        <p:tgtEl>
                                          <p:spTgt spid="11"/>
                                        </p:tgtEl>
                                      </p:cBhvr>
                                      <p:by x="80000" y="8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900"/>
                                        <p:tgtEl>
                                          <p:spTgt spid="13"/>
                                        </p:tgtEl>
                                      </p:cBhvr>
                                    </p:animEffect>
                                  </p:childTnLst>
                                </p:cTn>
                              </p:par>
                              <p:par>
                                <p:cTn id="29" presetID="63" presetClass="path" presetSubtype="0" decel="100000" fill="hold" nodeType="withEffect">
                                  <p:stCondLst>
                                    <p:cond delay="500"/>
                                  </p:stCondLst>
                                  <p:childTnLst>
                                    <p:animMotion origin="layout" path="M -0.02412 -4.08988E-6 L -2.44575E-6 -4.08988E-6 " pathEditMode="relative" rAng="0" ptsTypes="AA">
                                      <p:cBhvr>
                                        <p:cTn id="30" dur="900" fill="hold"/>
                                        <p:tgtEl>
                                          <p:spTgt spid="13"/>
                                        </p:tgtEl>
                                        <p:attrNameLst>
                                          <p:attrName>ppt_x</p:attrName>
                                          <p:attrName>ppt_y</p:attrName>
                                        </p:attrNameLst>
                                      </p:cBhvr>
                                      <p:rCtr x="1200" y="0"/>
                                    </p:animMotion>
                                  </p:childTnLst>
                                </p:cTn>
                              </p:par>
                              <p:par>
                                <p:cTn id="31" presetID="6" presetClass="emph" presetSubtype="0" accel="100000" autoRev="1" fill="hold" nodeType="withEffect">
                                  <p:stCondLst>
                                    <p:cond delay="0"/>
                                  </p:stCondLst>
                                  <p:childTnLst>
                                    <p:animScale>
                                      <p:cBhvr>
                                        <p:cTn id="32" dur="500" fill="hold"/>
                                        <p:tgtEl>
                                          <p:spTgt spid="13"/>
                                        </p:tgtEl>
                                      </p:cBhvr>
                                      <p:by x="80000" y="80000"/>
                                    </p:animScale>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500"/>
                                        <p:tgtEl>
                                          <p:spTgt spid="106"/>
                                        </p:tgtEl>
                                      </p:cBhvr>
                                    </p:animEffect>
                                  </p:childTnLst>
                                </p:cTn>
                              </p:par>
                              <p:par>
                                <p:cTn id="38" presetID="10" presetClass="entr" presetSubtype="0" fill="hold" nodeType="withEffect">
                                  <p:stCondLst>
                                    <p:cond delay="5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900"/>
                                        <p:tgtEl>
                                          <p:spTgt spid="14"/>
                                        </p:tgtEl>
                                      </p:cBhvr>
                                    </p:animEffect>
                                  </p:childTnLst>
                                </p:cTn>
                              </p:par>
                              <p:par>
                                <p:cTn id="41" presetID="63" presetClass="path" presetSubtype="0" decel="100000" fill="hold" nodeType="withEffect">
                                  <p:stCondLst>
                                    <p:cond delay="500"/>
                                  </p:stCondLst>
                                  <p:childTnLst>
                                    <p:animMotion origin="layout" path="M -0.02412 -4.08988E-6 L -2.44575E-6 -4.08988E-6 " pathEditMode="relative" rAng="0" ptsTypes="AA">
                                      <p:cBhvr>
                                        <p:cTn id="42" dur="900" fill="hold"/>
                                        <p:tgtEl>
                                          <p:spTgt spid="14"/>
                                        </p:tgtEl>
                                        <p:attrNameLst>
                                          <p:attrName>ppt_x</p:attrName>
                                          <p:attrName>ppt_y</p:attrName>
                                        </p:attrNameLst>
                                      </p:cBhvr>
                                      <p:rCtr x="1200" y="0"/>
                                    </p:animMotion>
                                  </p:childTnLst>
                                </p:cTn>
                              </p:par>
                              <p:par>
                                <p:cTn id="43" presetID="6" presetClass="emph" presetSubtype="0" accel="100000" autoRev="1" fill="hold" nodeType="withEffect">
                                  <p:stCondLst>
                                    <p:cond delay="0"/>
                                  </p:stCondLst>
                                  <p:childTnLst>
                                    <p:animScale>
                                      <p:cBhvr>
                                        <p:cTn id="44" dur="500" fill="hold"/>
                                        <p:tgtEl>
                                          <p:spTgt spid="14"/>
                                        </p:tgtEl>
                                      </p:cBhvr>
                                      <p:by x="80000" y="80000"/>
                                    </p:animScale>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07"/>
                                        </p:tgtEl>
                                        <p:attrNameLst>
                                          <p:attrName>style.visibility</p:attrName>
                                        </p:attrNameLst>
                                      </p:cBhvr>
                                      <p:to>
                                        <p:strVal val="visible"/>
                                      </p:to>
                                    </p:set>
                                    <p:animEffect transition="in" filter="fade">
                                      <p:cBhvr>
                                        <p:cTn id="49" dur="500"/>
                                        <p:tgtEl>
                                          <p:spTgt spid="107"/>
                                        </p:tgtEl>
                                      </p:cBhvr>
                                    </p:animEffect>
                                  </p:childTnLst>
                                </p:cTn>
                              </p:par>
                              <p:par>
                                <p:cTn id="50" presetID="10" presetClass="entr" presetSubtype="0" fill="hold" nodeType="withEffect">
                                  <p:stCondLst>
                                    <p:cond delay="50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900"/>
                                        <p:tgtEl>
                                          <p:spTgt spid="15"/>
                                        </p:tgtEl>
                                      </p:cBhvr>
                                    </p:animEffect>
                                  </p:childTnLst>
                                </p:cTn>
                              </p:par>
                              <p:par>
                                <p:cTn id="53" presetID="63" presetClass="path" presetSubtype="0" decel="100000" fill="hold" nodeType="withEffect">
                                  <p:stCondLst>
                                    <p:cond delay="500"/>
                                  </p:stCondLst>
                                  <p:childTnLst>
                                    <p:animMotion origin="layout" path="M -0.02412 -4.08988E-6 L -2.44575E-6 -4.08988E-6 " pathEditMode="relative" rAng="0" ptsTypes="AA">
                                      <p:cBhvr>
                                        <p:cTn id="54" dur="900" fill="hold"/>
                                        <p:tgtEl>
                                          <p:spTgt spid="15"/>
                                        </p:tgtEl>
                                        <p:attrNameLst>
                                          <p:attrName>ppt_x</p:attrName>
                                          <p:attrName>ppt_y</p:attrName>
                                        </p:attrNameLst>
                                      </p:cBhvr>
                                      <p:rCtr x="1200" y="0"/>
                                    </p:animMotion>
                                  </p:childTnLst>
                                </p:cTn>
                              </p:par>
                              <p:par>
                                <p:cTn id="55" presetID="6" presetClass="emph" presetSubtype="0" accel="100000" autoRev="1" fill="hold" nodeType="withEffect">
                                  <p:stCondLst>
                                    <p:cond delay="0"/>
                                  </p:stCondLst>
                                  <p:childTnLst>
                                    <p:animScale>
                                      <p:cBhvr>
                                        <p:cTn id="56" dur="500" fill="hold"/>
                                        <p:tgtEl>
                                          <p:spTgt spid="15"/>
                                        </p:tgtEl>
                                      </p:cBhvr>
                                      <p:by x="80000" y="8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6" grpId="0"/>
      <p:bldP spid="127" grpId="0"/>
      <p:bldP spid="16" grpId="0" animBg="1"/>
      <p:bldP spid="106" grpId="0" animBg="1"/>
      <p:bldP spid="107" grpId="0" animBg="1"/>
    </p:bld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127A4FED-1025-4717-889F-5D34546262E5}" vid="{A48438B8-C300-4E76-B649-FC27DE7D7C28}"/>
    </a:ext>
  </a:extLst>
</a:theme>
</file>

<file path=ppt/theme/theme2.xml><?xml version="1.0" encoding="utf-8"?>
<a:theme xmlns:a="http://schemas.openxmlformats.org/drawingml/2006/main" name="Office Theme">
  <a:themeElements>
    <a:clrScheme name="Nintex">
      <a:dk1>
        <a:srgbClr val="323232"/>
      </a:dk1>
      <a:lt1>
        <a:srgbClr val="FFFFFF"/>
      </a:lt1>
      <a:dk2>
        <a:srgbClr val="323232"/>
      </a:dk2>
      <a:lt2>
        <a:srgbClr val="FFFFFF"/>
      </a:lt2>
      <a:accent1>
        <a:srgbClr val="FF9700"/>
      </a:accent1>
      <a:accent2>
        <a:srgbClr val="323232"/>
      </a:accent2>
      <a:accent3>
        <a:srgbClr val="FF0F00"/>
      </a:accent3>
      <a:accent4>
        <a:srgbClr val="FF7D00"/>
      </a:accent4>
      <a:accent5>
        <a:srgbClr val="707271"/>
      </a:accent5>
      <a:accent6>
        <a:srgbClr val="003CC3"/>
      </a:accent6>
      <a:hlink>
        <a:srgbClr val="FF9700"/>
      </a:hlink>
      <a:folHlink>
        <a:srgbClr val="FF97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E02C47-EF8A-4319-97CC-8E8F09F87395}"/>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SharePoint_Conference_2014_Dev_Template</Template>
  <TotalTime>61</TotalTime>
  <Words>2592</Words>
  <Application>Microsoft Office PowerPoint</Application>
  <PresentationFormat>Custom</PresentationFormat>
  <Paragraphs>248</Paragraphs>
  <Slides>24</Slides>
  <Notes>15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24</vt:i4>
      </vt:variant>
    </vt:vector>
  </HeadingPairs>
  <TitlesOfParts>
    <vt:vector size="35" baseType="lpstr">
      <vt:lpstr>PMingLiU-ExtB</vt:lpstr>
      <vt:lpstr>Arial</vt:lpstr>
      <vt:lpstr>Calibri</vt:lpstr>
      <vt:lpstr>Myriad Pro Light</vt:lpstr>
      <vt:lpstr>Segoe UI</vt:lpstr>
      <vt:lpstr>Segoe UI Light</vt:lpstr>
      <vt:lpstr>Segoe UI Semibold</vt:lpstr>
      <vt:lpstr>Segoe UI Semilight</vt:lpstr>
      <vt:lpstr>Wingdings</vt:lpstr>
      <vt:lpstr>5-30499_SPC_2014_Dev_Template_16x9</vt:lpstr>
      <vt:lpstr>Office Theme</vt:lpstr>
      <vt:lpstr>PowerPoint Presentation</vt:lpstr>
      <vt:lpstr>Update on InfoPath  and SharePoint Forms</vt:lpstr>
      <vt:lpstr>“ The world hates change, yet it is the only thing that has brought progress.”</vt:lpstr>
      <vt:lpstr>Agenda</vt:lpstr>
      <vt:lpstr>PowerPoint Presentation</vt:lpstr>
      <vt:lpstr>Contextual process apps</vt:lpstr>
      <vt:lpstr>This is the start of a journey</vt:lpstr>
      <vt:lpstr>Why tell you about InfoPath now?</vt:lpstr>
      <vt:lpstr>Streamlined technical product roadmap</vt:lpstr>
      <vt:lpstr>Demo of Excel Surveys  (aka “FoSS”)</vt:lpstr>
      <vt:lpstr>Demo of Forms on  SharePoint Lists  (aka “FoSL”)</vt:lpstr>
      <vt:lpstr>Continuous improvement Identified features and estimated timelines</vt:lpstr>
      <vt:lpstr>Structured documents</vt:lpstr>
      <vt:lpstr>App forms</vt:lpstr>
      <vt:lpstr>Streamlined technical product roadmap</vt:lpstr>
      <vt:lpstr>FAQ</vt:lpstr>
      <vt:lpstr>Partners in this space</vt:lpstr>
      <vt:lpstr>K2 SmartForms</vt:lpstr>
      <vt:lpstr>PowerPoint Presentation</vt:lpstr>
      <vt:lpstr>ZERO migration effort from InfoPath</vt:lpstr>
      <vt:lpstr>Qdabra software</vt:lpstr>
      <vt:lpstr>Q&amp;A http://officeforms.uservoice.com</vt:lpstr>
      <vt:lpstr>PowerPoint Presentation</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Update on InfoPath and SharePoint Forms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9</cp:revision>
  <dcterms:created xsi:type="dcterms:W3CDTF">2014-03-03T16:16:26Z</dcterms:created>
  <dcterms:modified xsi:type="dcterms:W3CDTF">2014-03-04T19:11:22Z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