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6" r:id="rId6"/>
    <p:sldMasterId id="2147484281" r:id="rId7"/>
  </p:sldMasterIdLst>
  <p:notesMasterIdLst>
    <p:notesMasterId r:id="rId54"/>
  </p:notesMasterIdLst>
  <p:handoutMasterIdLst>
    <p:handoutMasterId r:id="rId55"/>
  </p:handoutMasterIdLst>
  <p:sldIdLst>
    <p:sldId id="1236" r:id="rId8"/>
    <p:sldId id="1124" r:id="rId9"/>
    <p:sldId id="1275" r:id="rId10"/>
    <p:sldId id="1276" r:id="rId11"/>
    <p:sldId id="1277" r:id="rId12"/>
    <p:sldId id="1278" r:id="rId13"/>
    <p:sldId id="1279" r:id="rId14"/>
    <p:sldId id="1280" r:id="rId15"/>
    <p:sldId id="1281" r:id="rId16"/>
    <p:sldId id="1282" r:id="rId17"/>
    <p:sldId id="1283" r:id="rId18"/>
    <p:sldId id="1284" r:id="rId19"/>
    <p:sldId id="1285" r:id="rId20"/>
    <p:sldId id="1286" r:id="rId21"/>
    <p:sldId id="1287" r:id="rId22"/>
    <p:sldId id="1288" r:id="rId23"/>
    <p:sldId id="1289" r:id="rId24"/>
    <p:sldId id="1290" r:id="rId25"/>
    <p:sldId id="1291" r:id="rId26"/>
    <p:sldId id="1292" r:id="rId27"/>
    <p:sldId id="1293" r:id="rId28"/>
    <p:sldId id="1294" r:id="rId29"/>
    <p:sldId id="1295" r:id="rId30"/>
    <p:sldId id="1296" r:id="rId31"/>
    <p:sldId id="1297" r:id="rId32"/>
    <p:sldId id="1298" r:id="rId33"/>
    <p:sldId id="1299" r:id="rId34"/>
    <p:sldId id="1300" r:id="rId35"/>
    <p:sldId id="1301" r:id="rId36"/>
    <p:sldId id="1302" r:id="rId37"/>
    <p:sldId id="1303" r:id="rId38"/>
    <p:sldId id="1304" r:id="rId39"/>
    <p:sldId id="1305" r:id="rId40"/>
    <p:sldId id="1306" r:id="rId41"/>
    <p:sldId id="1307" r:id="rId42"/>
    <p:sldId id="1308" r:id="rId43"/>
    <p:sldId id="1309" r:id="rId44"/>
    <p:sldId id="1310" r:id="rId45"/>
    <p:sldId id="1311" r:id="rId46"/>
    <p:sldId id="1312" r:id="rId47"/>
    <p:sldId id="1313" r:id="rId48"/>
    <p:sldId id="1314" r:id="rId49"/>
    <p:sldId id="1315" r:id="rId50"/>
    <p:sldId id="1316" r:id="rId51"/>
    <p:sldId id="1318" r:id="rId52"/>
    <p:sldId id="1319" r:id="rId5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165"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handoutMaster" Target="handoutMasters/handout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viewProps" Target="viewProps.xml"/><Relationship Id="rId5" Type="http://schemas.openxmlformats.org/officeDocument/2006/relationships/slideMaster" Target="slideMasters/slideMaster2.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commentAuthors" Target="commentAuthor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presProps" Target="presProp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533882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483643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E277604-F957-433F-BCA2-0779A8E9576D}"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256389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92271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4123629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9503319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105931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3239534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3120853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75519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48799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55577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56759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158D9CF-52ED-4C2B-9870-3BEFB23E0EBC}"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09638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158D9CF-52ED-4C2B-9870-3BEFB23E0EBC}"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14578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158D9CF-52ED-4C2B-9870-3BEFB23E0EBC}"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95773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174312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259408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784054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375863"/>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47095846"/>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67632784"/>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25745248"/>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5732564"/>
      </p:ext>
    </p:extLst>
  </p:cSld>
  <p:clrMapOvr>
    <a:masterClrMapping/>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18827783"/>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14473837"/>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6873338"/>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531969136"/>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42290360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07551894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042693286"/>
      </p:ext>
    </p:extLst>
  </p:cSld>
  <p:clrMapOvr>
    <a:masterClrMapping/>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9608365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54802547"/>
      </p:ext>
    </p:extLst>
  </p:cSld>
  <p:clrMapOvr>
    <a:masterClrMapping/>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1500983"/>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747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43552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897783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1789084"/>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0920500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770806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2316450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807124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895222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614710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553527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809351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49225845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6604357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962249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4552271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8545267"/>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163128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685907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1335947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266024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2052509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13536906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8245316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5088293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07157782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214402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6472983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492741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89965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489457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281452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422959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84953" y="5133291"/>
            <a:ext cx="5542600" cy="1919175"/>
          </a:xfrm>
          <a:prstGeom prst="rect">
            <a:avLst/>
          </a:prstGeom>
        </p:spPr>
      </p:pic>
      <p:sp>
        <p:nvSpPr>
          <p:cNvPr id="2" name="Title 1"/>
          <p:cNvSpPr>
            <a:spLocks noGrp="1"/>
          </p:cNvSpPr>
          <p:nvPr>
            <p:ph type="title" hasCustomPrompt="1"/>
          </p:nvPr>
        </p:nvSpPr>
        <p:spPr>
          <a:xfrm>
            <a:off x="998579" y="2151537"/>
            <a:ext cx="10445796" cy="1017048"/>
          </a:xfrm>
        </p:spPr>
        <p:txBody>
          <a:bodyPr anchor="b" anchorCtr="0"/>
          <a:lstStyle>
            <a:lvl1pPr>
              <a:defRPr sz="7343" spc="-15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98579" y="3494024"/>
            <a:ext cx="1044579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2579721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94522" y="6223644"/>
            <a:ext cx="2203200" cy="762879"/>
          </a:xfrm>
          <a:prstGeom prst="rect">
            <a:avLst/>
          </a:prstGeom>
        </p:spPr>
      </p:pic>
      <p:sp>
        <p:nvSpPr>
          <p:cNvPr id="2" name="Title 1"/>
          <p:cNvSpPr>
            <a:spLocks noGrp="1"/>
          </p:cNvSpPr>
          <p:nvPr>
            <p:ph type="title" hasCustomPrompt="1"/>
          </p:nvPr>
        </p:nvSpPr>
        <p:spPr>
          <a:xfrm>
            <a:off x="529661" y="2875736"/>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spTree>
    <p:extLst>
      <p:ext uri="{BB962C8B-B14F-4D97-AF65-F5344CB8AC3E}">
        <p14:creationId xmlns:p14="http://schemas.microsoft.com/office/powerpoint/2010/main" val="801943060"/>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2911" y="4429867"/>
            <a:ext cx="10445795" cy="470856"/>
          </a:xfrm>
        </p:spPr>
        <p:txBody>
          <a:bodyPr>
            <a:noAutofit/>
          </a:bodyPr>
          <a:lstStyle>
            <a:lvl1pPr marL="0" indent="0" algn="l">
              <a:lnSpc>
                <a:spcPct val="90000"/>
              </a:lnSpc>
              <a:spcBef>
                <a:spcPts val="0"/>
              </a:spcBef>
              <a:buNone/>
              <a:defRPr lang="en-US" sz="3672" kern="1200" spc="-71" baseline="0" dirty="0">
                <a:gradFill>
                  <a:gsLst>
                    <a:gs pos="2083">
                      <a:schemeClr val="bg2"/>
                    </a:gs>
                    <a:gs pos="99000">
                      <a:schemeClr val="bg2"/>
                    </a:gs>
                  </a:gsLst>
                  <a:lin ang="5400000" scaled="0"/>
                </a:gradFill>
                <a:latin typeface="+mj-lt"/>
                <a:ea typeface="+mn-ea"/>
                <a:cs typeface="+mn-cs"/>
              </a:defRPr>
            </a:lvl1pPr>
            <a:lvl2pPr marL="466280" indent="0" algn="ctr">
              <a:buNone/>
              <a:defRPr>
                <a:solidFill>
                  <a:schemeClr val="tx1">
                    <a:tint val="75000"/>
                  </a:schemeClr>
                </a:solidFill>
              </a:defRPr>
            </a:lvl2pPr>
            <a:lvl3pPr marL="932559" indent="0" algn="ctr">
              <a:buNone/>
              <a:defRPr>
                <a:solidFill>
                  <a:schemeClr val="tx1">
                    <a:tint val="75000"/>
                  </a:schemeClr>
                </a:solidFill>
              </a:defRPr>
            </a:lvl3pPr>
            <a:lvl4pPr marL="1398839" indent="0" algn="ctr">
              <a:buNone/>
              <a:defRPr>
                <a:solidFill>
                  <a:schemeClr val="tx1">
                    <a:tint val="75000"/>
                  </a:schemeClr>
                </a:solidFill>
              </a:defRPr>
            </a:lvl4pPr>
            <a:lvl5pPr marL="1865119" indent="0" algn="ctr">
              <a:buNone/>
              <a:defRPr>
                <a:solidFill>
                  <a:schemeClr val="tx1">
                    <a:tint val="75000"/>
                  </a:schemeClr>
                </a:solidFill>
              </a:defRPr>
            </a:lvl5pPr>
            <a:lvl6pPr marL="2331399" indent="0" algn="ctr">
              <a:buNone/>
              <a:defRPr>
                <a:solidFill>
                  <a:schemeClr val="tx1">
                    <a:tint val="75000"/>
                  </a:schemeClr>
                </a:solidFill>
              </a:defRPr>
            </a:lvl6pPr>
            <a:lvl7pPr marL="2797677" indent="0" algn="ctr">
              <a:buNone/>
              <a:defRPr>
                <a:solidFill>
                  <a:schemeClr val="tx1">
                    <a:tint val="75000"/>
                  </a:schemeClr>
                </a:solidFill>
              </a:defRPr>
            </a:lvl7pPr>
            <a:lvl8pPr marL="3263957" indent="0" algn="ctr">
              <a:buNone/>
              <a:defRPr>
                <a:solidFill>
                  <a:schemeClr val="tx1">
                    <a:tint val="75000"/>
                  </a:schemeClr>
                </a:solidFill>
              </a:defRPr>
            </a:lvl8pPr>
            <a:lvl9pPr marL="3730237" indent="0" algn="ctr">
              <a:buNone/>
              <a:defRPr>
                <a:solidFill>
                  <a:schemeClr val="tx1">
                    <a:tint val="75000"/>
                  </a:schemeClr>
                </a:solidFill>
              </a:defRPr>
            </a:lvl9pPr>
          </a:lstStyle>
          <a:p>
            <a:pPr marL="0" marR="0" lvl="0" indent="0" algn="l" defTabSz="932559"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92910" y="2794218"/>
            <a:ext cx="10453896" cy="1406089"/>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791" b="0" kern="1200" cap="none" spc="-408" baseline="0" dirty="0" smtClean="0">
                <a:ln w="3175">
                  <a:noFill/>
                </a:ln>
                <a:gradFill>
                  <a:gsLst>
                    <a:gs pos="100000">
                      <a:schemeClr val="tx2"/>
                    </a:gs>
                    <a:gs pos="0">
                      <a:schemeClr val="tx2"/>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92911" y="1476622"/>
            <a:ext cx="10445796" cy="932293"/>
          </a:xfrm>
        </p:spPr>
        <p:txBody>
          <a:bodyPr wrap="square" anchor="b">
            <a:noAutofit/>
          </a:bodyPr>
          <a:lstStyle>
            <a:lvl1pPr marL="0" indent="0">
              <a:buNone/>
              <a:defRPr sz="6731" spc="-153"/>
            </a:lvl1pPr>
          </a:lstStyle>
          <a:p>
            <a:pPr lvl="0"/>
            <a:r>
              <a:rPr lang="en-US"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0615018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015262"/>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864095124"/>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015262"/>
          </a:xfrm>
          <a:prstGeom prst="rect">
            <a:avLst/>
          </a:prstGeom>
        </p:spPr>
        <p:txBody>
          <a:bodyPr/>
          <a:lstStyle>
            <a:lvl1pPr marL="0" indent="0">
              <a:spcBef>
                <a:spcPts val="2448"/>
              </a:spcBef>
              <a:buNone/>
              <a:defRPr sz="4080">
                <a:gradFill>
                  <a:gsLst>
                    <a:gs pos="100000">
                      <a:schemeClr val="bg2"/>
                    </a:gs>
                    <a:gs pos="0">
                      <a:schemeClr val="bg2"/>
                    </a:gs>
                  </a:gsLst>
                  <a:lin ang="5400000" scaled="0"/>
                </a:gradFill>
                <a:latin typeface="+mj-lt"/>
              </a:defRPr>
            </a:lvl1pPr>
            <a:lvl2pPr marL="0" indent="0">
              <a:buNone/>
              <a:defRPr sz="2040">
                <a:gradFill>
                  <a:gsLst>
                    <a:gs pos="100000">
                      <a:schemeClr val="bg2"/>
                    </a:gs>
                    <a:gs pos="0">
                      <a:schemeClr val="bg2"/>
                    </a:gs>
                  </a:gsLst>
                  <a:lin ang="5400000" scaled="0"/>
                </a:gradFill>
              </a:defRPr>
            </a:lvl2pPr>
            <a:lvl3pPr marL="236387" indent="0">
              <a:buNone/>
              <a:defRPr sz="2040">
                <a:gradFill>
                  <a:gsLst>
                    <a:gs pos="100000">
                      <a:schemeClr val="bg2"/>
                    </a:gs>
                    <a:gs pos="0">
                      <a:schemeClr val="bg2"/>
                    </a:gs>
                  </a:gsLst>
                  <a:lin ang="5400000" scaled="0"/>
                </a:gradFill>
              </a:defRPr>
            </a:lvl3pPr>
            <a:lvl4pPr marL="466298" indent="0">
              <a:buNone/>
              <a:defRPr sz="2040">
                <a:gradFill>
                  <a:gsLst>
                    <a:gs pos="100000">
                      <a:schemeClr val="bg2"/>
                    </a:gs>
                    <a:gs pos="0">
                      <a:schemeClr val="bg2"/>
                    </a:gs>
                  </a:gsLst>
                  <a:lin ang="5400000" scaled="0"/>
                </a:gradFill>
              </a:defRPr>
            </a:lvl4pPr>
            <a:lvl5pPr marL="707543" indent="0">
              <a:buNone/>
              <a:defRPr sz="204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939646274"/>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2"/>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096489456"/>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mp; 2-Content, 2-color,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81" y="1476624"/>
            <a:ext cx="5504573" cy="2511229"/>
          </a:xfrm>
        </p:spPr>
        <p:txBody>
          <a:bodyPr/>
          <a:lstStyle>
            <a:lvl1pPr marL="0" indent="0">
              <a:spcBef>
                <a:spcPts val="1224"/>
              </a:spcBef>
              <a:buNone/>
              <a:defRPr sz="4080">
                <a:gradFill>
                  <a:gsLst>
                    <a:gs pos="100000">
                      <a:schemeClr val="tx2"/>
                    </a:gs>
                    <a:gs pos="0">
                      <a:schemeClr val="tx2"/>
                    </a:gs>
                  </a:gsLst>
                  <a:lin ang="5400000" scaled="0"/>
                </a:gradFill>
                <a:latin typeface="+mj-lt"/>
              </a:defRPr>
            </a:lvl1pPr>
            <a:lvl2pPr marL="0" indent="0">
              <a:buNone/>
              <a:defRPr sz="2040"/>
            </a:lvl2pPr>
            <a:lvl3pPr marL="238007" indent="0">
              <a:buNone/>
              <a:defRPr sz="2040"/>
            </a:lvl3pPr>
            <a:lvl4pPr marL="466298" indent="0">
              <a:buNone/>
              <a:defRPr sz="2040"/>
            </a:lvl4pPr>
            <a:lvl5pPr marL="707543" indent="0">
              <a:buNone/>
              <a:defRPr sz="204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2" y="1476624"/>
            <a:ext cx="5504573" cy="2511229"/>
          </a:xfrm>
        </p:spPr>
        <p:txBody>
          <a:bodyPr/>
          <a:lstStyle>
            <a:lvl1pPr marL="0" indent="0">
              <a:spcBef>
                <a:spcPts val="1224"/>
              </a:spcBef>
              <a:buNone/>
              <a:defRPr lang="en-US" sz="4080" kern="1200" spc="-71" baseline="0" dirty="0" smtClean="0">
                <a:gradFill>
                  <a:gsLst>
                    <a:gs pos="100000">
                      <a:schemeClr val="tx2"/>
                    </a:gs>
                    <a:gs pos="0">
                      <a:schemeClr val="tx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250">
                      <a:schemeClr val="bg2"/>
                    </a:gs>
                    <a:gs pos="100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330319013"/>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mp; 2-Content,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81" y="1476624"/>
            <a:ext cx="5504573" cy="2511229"/>
          </a:xfrm>
        </p:spPr>
        <p:txBody>
          <a:bodyPr/>
          <a:lstStyle>
            <a:lvl1pPr marL="0" indent="0">
              <a:spcBef>
                <a:spcPts val="1224"/>
              </a:spcBef>
              <a:buNone/>
              <a:defRPr sz="4080">
                <a:gradFill>
                  <a:gsLst>
                    <a:gs pos="1000">
                      <a:schemeClr val="bg2"/>
                    </a:gs>
                    <a:gs pos="98000">
                      <a:schemeClr val="bg2"/>
                    </a:gs>
                  </a:gsLst>
                  <a:lin ang="5400000" scaled="0"/>
                </a:gradFill>
                <a:latin typeface="+mj-lt"/>
              </a:defRPr>
            </a:lvl1pPr>
            <a:lvl2pPr marL="0" indent="0">
              <a:buNone/>
              <a:defRPr sz="2040">
                <a:gradFill>
                  <a:gsLst>
                    <a:gs pos="1000">
                      <a:schemeClr val="bg2"/>
                    </a:gs>
                    <a:gs pos="98000">
                      <a:schemeClr val="bg2"/>
                    </a:gs>
                  </a:gsLst>
                  <a:lin ang="5400000" scaled="0"/>
                </a:gradFill>
              </a:defRPr>
            </a:lvl2pPr>
            <a:lvl3pPr marL="238007" indent="0">
              <a:buNone/>
              <a:defRPr sz="2040">
                <a:gradFill>
                  <a:gsLst>
                    <a:gs pos="1000">
                      <a:schemeClr val="bg2"/>
                    </a:gs>
                    <a:gs pos="98000">
                      <a:schemeClr val="bg2"/>
                    </a:gs>
                  </a:gsLst>
                  <a:lin ang="5400000" scaled="0"/>
                </a:gradFill>
              </a:defRPr>
            </a:lvl3pPr>
            <a:lvl4pPr marL="466298" indent="0">
              <a:buNone/>
              <a:defRPr sz="2040">
                <a:gradFill>
                  <a:gsLst>
                    <a:gs pos="1000">
                      <a:schemeClr val="bg2"/>
                    </a:gs>
                    <a:gs pos="98000">
                      <a:schemeClr val="bg2"/>
                    </a:gs>
                  </a:gsLst>
                  <a:lin ang="5400000" scaled="0"/>
                </a:gradFill>
              </a:defRPr>
            </a:lvl4pPr>
            <a:lvl5pPr marL="707543" indent="0">
              <a:buNone/>
              <a:defRPr sz="2040">
                <a:gradFill>
                  <a:gsLst>
                    <a:gs pos="1000">
                      <a:schemeClr val="bg2"/>
                    </a:gs>
                    <a:gs pos="98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2" y="1476624"/>
            <a:ext cx="5504573" cy="2511229"/>
          </a:xfrm>
        </p:spPr>
        <p:txBody>
          <a:bodyPr/>
          <a:lstStyle>
            <a:lvl1pPr marL="0" indent="0">
              <a:spcBef>
                <a:spcPts val="1224"/>
              </a:spcBef>
              <a:buNone/>
              <a:defRPr lang="en-US" sz="4080" kern="1200" spc="-71" baseline="0" dirty="0" smtClean="0">
                <a:gradFill>
                  <a:gsLst>
                    <a:gs pos="1000">
                      <a:schemeClr val="bg2"/>
                    </a:gs>
                    <a:gs pos="98000">
                      <a:schemeClr val="bg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000">
                      <a:schemeClr val="bg2"/>
                    </a:gs>
                    <a:gs pos="98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34850575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2-Content w/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531281" y="1476623"/>
            <a:ext cx="5504573" cy="2398224"/>
          </a:xfrm>
        </p:spPr>
        <p:txBody>
          <a:bodyPr>
            <a:spAutoFit/>
          </a:bodyPr>
          <a:lstStyle>
            <a:lvl1pPr marL="297913" indent="-297913">
              <a:spcBef>
                <a:spcPts val="1224"/>
              </a:spcBef>
              <a:buClr>
                <a:schemeClr val="bg2"/>
              </a:buClr>
              <a:buSzPct val="100000"/>
              <a:buFont typeface="Wingdings" pitchFamily="2" charset="2"/>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531062" indent="-233149">
              <a:defRPr sz="2040"/>
            </a:lvl2pPr>
            <a:lvl3pPr marL="699447" indent="-168385">
              <a:tabLst/>
              <a:defRPr sz="2040"/>
            </a:lvl3pPr>
            <a:lvl4pPr marL="880786" indent="-181338">
              <a:defRPr/>
            </a:lvl4pPr>
            <a:lvl5pPr marL="1049171" indent="-168385">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405482" y="1476623"/>
            <a:ext cx="5504573" cy="2817808"/>
          </a:xfrm>
        </p:spPr>
        <p:txBody>
          <a:bodyPr>
            <a:spAutoFit/>
          </a:bodyPr>
          <a:lstStyle>
            <a:lvl1pPr marL="346486" indent="-346486">
              <a:spcBef>
                <a:spcPts val="1224"/>
              </a:spcBef>
              <a:buClr>
                <a:schemeClr val="bg2"/>
              </a:buClr>
              <a:buFont typeface="Arial" pitchFamily="34" charset="0"/>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647637" indent="-349724">
              <a:defRPr lang="en-US" sz="2040" kern="1200" spc="0" baseline="0" dirty="0" smtClean="0">
                <a:gradFill>
                  <a:gsLst>
                    <a:gs pos="1250">
                      <a:schemeClr val="bg2"/>
                    </a:gs>
                    <a:gs pos="100000">
                      <a:schemeClr val="bg2"/>
                    </a:gs>
                  </a:gsLst>
                  <a:lin ang="5400000" scaled="0"/>
                </a:gradFill>
                <a:latin typeface="+mn-lt"/>
                <a:ea typeface="+mn-ea"/>
                <a:cs typeface="+mn-cs"/>
              </a:defRPr>
            </a:lvl2pPr>
            <a:lvl3pPr marL="880786" indent="-349724">
              <a:defRPr lang="en-US" sz="2040" kern="1200" spc="0" baseline="0" dirty="0" smtClean="0">
                <a:gradFill>
                  <a:gsLst>
                    <a:gs pos="1250">
                      <a:schemeClr val="bg2"/>
                    </a:gs>
                    <a:gs pos="100000">
                      <a:schemeClr val="bg2"/>
                    </a:gs>
                  </a:gsLst>
                  <a:lin ang="5400000" scaled="0"/>
                </a:gradFill>
                <a:latin typeface="+mn-lt"/>
                <a:ea typeface="+mn-ea"/>
                <a:cs typeface="+mn-cs"/>
              </a:defRPr>
            </a:lvl3pPr>
            <a:lvl4pPr marL="1049171" indent="-349724">
              <a:defRPr lang="en-US" sz="2040" kern="1200" spc="0" baseline="0" dirty="0" smtClean="0">
                <a:gradFill>
                  <a:gsLst>
                    <a:gs pos="1250">
                      <a:schemeClr val="bg2"/>
                    </a:gs>
                    <a:gs pos="100000">
                      <a:schemeClr val="bg2"/>
                    </a:gs>
                  </a:gsLst>
                  <a:lin ang="5400000" scaled="0"/>
                </a:gradFill>
                <a:latin typeface="+mn-lt"/>
                <a:ea typeface="+mn-ea"/>
                <a:cs typeface="+mn-cs"/>
              </a:defRPr>
            </a:lvl4pPr>
            <a:lvl5pPr marL="1230509" indent="-349724">
              <a:defRPr lang="en-US" sz="2040" kern="1200" spc="0" baseline="0" dirty="0">
                <a:gradFill>
                  <a:gsLst>
                    <a:gs pos="1250">
                      <a:schemeClr val="bg2"/>
                    </a:gs>
                    <a:gs pos="100000">
                      <a:schemeClr val="bg2"/>
                    </a:gs>
                  </a:gsLst>
                  <a:lin ang="5400000" scaled="0"/>
                </a:gradFill>
                <a:latin typeface="+mn-lt"/>
                <a:ea typeface="+mn-ea"/>
                <a:cs typeface="+mn-cs"/>
              </a:defRPr>
            </a:lvl5pPr>
          </a:lstStyle>
          <a:p>
            <a:pPr marL="297913" marR="0" lvl="0"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Click to edit Master text styles</a:t>
            </a:r>
          </a:p>
          <a:p>
            <a:pPr marL="297913" marR="0" lvl="1"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Second level</a:t>
            </a:r>
          </a:p>
          <a:p>
            <a:pPr marL="297913" marR="0" lvl="2"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Third level</a:t>
            </a:r>
          </a:p>
          <a:p>
            <a:pPr marL="297913" marR="0" lvl="3"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Fourth level</a:t>
            </a:r>
          </a:p>
          <a:p>
            <a:pPr marL="297913" marR="0" lvl="4"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4283569580"/>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3"/>
            <a:ext cx="5543930" cy="1695079"/>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9" y="1715388"/>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19354141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56892745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w/Photo on Righ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Segoe UI Light" pitchFamily="34" charset="0"/>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53127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86534304"/>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344428"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Segoe UI Light" pitchFamily="34" charset="0"/>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5156079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718" y="0"/>
            <a:ext cx="6108094"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latin typeface="Segoe UI Light" pitchFamily="34" charset="0"/>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3"/>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9" y="1715388"/>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04880711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10"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1"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8496796"/>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58494019"/>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953706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09489108"/>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6088658" y="0"/>
            <a:ext cx="6347817"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Text Placeholder 2"/>
          <p:cNvSpPr>
            <a:spLocks noGrp="1"/>
          </p:cNvSpPr>
          <p:nvPr>
            <p:ph type="body" idx="1" hasCustomPrompt="1"/>
          </p:nvPr>
        </p:nvSpPr>
        <p:spPr>
          <a:xfrm>
            <a:off x="6344428"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94522" y="6223644"/>
            <a:ext cx="2203200" cy="762879"/>
          </a:xfrm>
          <a:prstGeom prst="rect">
            <a:avLst/>
          </a:prstGeom>
        </p:spPr>
      </p:pic>
    </p:spTree>
    <p:extLst>
      <p:ext uri="{BB962C8B-B14F-4D97-AF65-F5344CB8AC3E}">
        <p14:creationId xmlns:p14="http://schemas.microsoft.com/office/powerpoint/2010/main" val="91948054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874315"/>
            <a:ext cx="12436475" cy="52264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31280" y="1385090"/>
            <a:ext cx="11378776" cy="2920069"/>
          </a:xfrm>
          <a:prstGeom prst="rect">
            <a:avLst/>
          </a:prstGeom>
        </p:spPr>
        <p:txBody>
          <a:bodyPr>
            <a:normAutofit/>
          </a:bodyPr>
          <a:lstStyle>
            <a:lvl1pPr marL="0" indent="0">
              <a:lnSpc>
                <a:spcPct val="90000"/>
              </a:lnSpc>
              <a:buNone/>
              <a:defRPr sz="6527">
                <a:gradFill>
                  <a:gsLst>
                    <a:gs pos="100000">
                      <a:schemeClr val="bg1"/>
                    </a:gs>
                    <a:gs pos="0">
                      <a:schemeClr val="bg1"/>
                    </a:gs>
                  </a:gsLst>
                  <a:lin ang="5400000" scaled="0"/>
                </a:gradFill>
                <a:latin typeface="Segoe UI Light" pitchFamily="34" charset="0"/>
              </a:defRPr>
            </a:lvl1pPr>
            <a:lvl2pPr>
              <a:defRPr sz="6527">
                <a:solidFill>
                  <a:schemeClr val="tx2"/>
                </a:solidFill>
                <a:latin typeface="+mn-lt"/>
              </a:defRPr>
            </a:lvl2pPr>
          </a:lstStyle>
          <a:p>
            <a:pPr lvl="0"/>
            <a:r>
              <a:rPr lang="en-US" dirty="0" smtClean="0"/>
              <a:t>“Click to edit Master text styles”</a:t>
            </a:r>
          </a:p>
        </p:txBody>
      </p:sp>
      <p:sp>
        <p:nvSpPr>
          <p:cNvPr id="11" name="Content Placeholder 4"/>
          <p:cNvSpPr>
            <a:spLocks noGrp="1"/>
          </p:cNvSpPr>
          <p:nvPr>
            <p:ph sz="quarter" idx="13"/>
          </p:nvPr>
        </p:nvSpPr>
        <p:spPr>
          <a:xfrm>
            <a:off x="531280" y="4429868"/>
            <a:ext cx="11378776" cy="480118"/>
          </a:xfrm>
          <a:prstGeom prst="rect">
            <a:avLst/>
          </a:prstGeom>
        </p:spPr>
        <p:txBody>
          <a:bodyPr>
            <a:normAutofit/>
          </a:bodyPr>
          <a:lstStyle>
            <a:lvl1pPr marL="0" indent="0">
              <a:lnSpc>
                <a:spcPct val="90000"/>
              </a:lnSpc>
              <a:buNone/>
              <a:defRPr sz="3672">
                <a:gradFill>
                  <a:gsLst>
                    <a:gs pos="100000">
                      <a:schemeClr val="bg1"/>
                    </a:gs>
                    <a:gs pos="0">
                      <a:schemeClr val="bg1"/>
                    </a:gs>
                  </a:gsLst>
                  <a:lin ang="5400000" scaled="0"/>
                </a:gradFill>
                <a:latin typeface="Segoe UI" pitchFamily="34" charset="0"/>
                <a:ea typeface="Segoe UI" pitchFamily="34" charset="0"/>
                <a:cs typeface="Segoe UI" pitchFamily="34" charset="0"/>
              </a:defRPr>
            </a:lvl1pPr>
            <a:lvl2pPr>
              <a:defRPr sz="6527">
                <a:solidFill>
                  <a:schemeClr val="tx2"/>
                </a:solidFill>
                <a:latin typeface="+mn-lt"/>
              </a:defRPr>
            </a:lvl2pPr>
          </a:lstStyle>
          <a:p>
            <a:pPr lvl="0"/>
            <a:r>
              <a:rPr lang="en-US" dirty="0"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8550640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Click to edit Master title style</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685591468"/>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980830"/>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Slide for Developer Code</a:t>
            </a:r>
            <a:endParaRPr lang="en-US" dirty="0"/>
          </a:p>
        </p:txBody>
      </p:sp>
      <p:sp>
        <p:nvSpPr>
          <p:cNvPr id="3" name="Rectangle 2"/>
          <p:cNvSpPr/>
          <p:nvPr userDrawn="1"/>
        </p:nvSpPr>
        <p:spPr bwMode="hidden">
          <a:xfrm>
            <a:off x="1" y="1178952"/>
            <a:ext cx="12436475" cy="5815573"/>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8850" y="1476623"/>
            <a:ext cx="11378776" cy="2027818"/>
          </a:xfrm>
        </p:spPr>
        <p:txBody>
          <a:bodyPr/>
          <a:lstStyle>
            <a:lvl1pPr marL="0" indent="0">
              <a:lnSpc>
                <a:spcPct val="95000"/>
              </a:lnSpc>
              <a:buNone/>
              <a:defRPr sz="3264">
                <a:gradFill>
                  <a:gsLst>
                    <a:gs pos="1250">
                      <a:srgbClr val="000000"/>
                    </a:gs>
                    <a:gs pos="100000">
                      <a:srgbClr val="000000"/>
                    </a:gs>
                  </a:gsLst>
                  <a:lin ang="5400000" scaled="0"/>
                </a:gradFill>
                <a:latin typeface="Consolas" pitchFamily="49" charset="0"/>
                <a:cs typeface="Consolas" pitchFamily="49" charset="0"/>
              </a:defRPr>
            </a:lvl1pPr>
            <a:lvl2pPr marL="346486"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2pPr>
            <a:lvl3pPr marL="584492"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3pPr>
            <a:lvl4pPr marL="814403"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4pPr>
            <a:lvl5pPr marL="1050791"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878183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31280" y="233153"/>
            <a:ext cx="11378776" cy="678031"/>
          </a:xfrm>
        </p:spPr>
        <p:txBody>
          <a:bodyPr/>
          <a:lstStyle>
            <a:lvl1pPr>
              <a:defRPr sz="4896" baseline="0">
                <a:gradFill>
                  <a:gsLst>
                    <a:gs pos="0">
                      <a:srgbClr val="FFFFFF"/>
                    </a:gs>
                    <a:gs pos="100000">
                      <a:srgbClr val="FFFFFF"/>
                    </a:gs>
                  </a:gsLst>
                  <a:lin ang="5400000" scaled="0"/>
                </a:gra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29661" y="1476621"/>
            <a:ext cx="11375536" cy="2084319"/>
          </a:xfrm>
          <a:prstGeom prst="rect">
            <a:avLst/>
          </a:prstGeom>
        </p:spPr>
        <p:txBody>
          <a:bodyPr/>
          <a:lstStyle>
            <a:lvl1pPr marL="349724" indent="-34972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41160"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32597"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65746"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98895"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7"/>
            <a:ext cx="12436476" cy="631450"/>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72"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136420056"/>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7"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5"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Tree>
    <p:extLst>
      <p:ext uri="{BB962C8B-B14F-4D97-AF65-F5344CB8AC3E}">
        <p14:creationId xmlns:p14="http://schemas.microsoft.com/office/powerpoint/2010/main" val="788370905"/>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14"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6453434"/>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9"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1012949"/>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9"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6503468"/>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ea typeface="Segoe UI" pitchFamily="34" charset="0"/>
                <a:cs typeface="Segoe UI"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891487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730685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212602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530337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p:cNvSpPr/>
          <p:nvPr userDrawn="1"/>
        </p:nvSpPr>
        <p:spPr bwMode="auto">
          <a:xfrm>
            <a:off x="1" y="0"/>
            <a:ext cx="12436475" cy="6994525"/>
          </a:xfrm>
          <a:prstGeom prst="rect">
            <a:avLst/>
          </a:prstGeom>
          <a:solidFill>
            <a:schemeClr val="bg1"/>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7695" tIns="38846" rIns="77695" bIns="38846" numCol="1" rtlCol="0" anchor="ctr" anchorCtr="0" compatLnSpc="1">
            <a:prstTxWarp prst="textNoShape">
              <a:avLst/>
            </a:prstTxWarp>
          </a:bodyPr>
          <a:lstStyle/>
          <a:p>
            <a:pPr algn="ctr" defTabSz="776644"/>
            <a:endParaRPr lang="en-US" sz="1903"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defRPr>
                <a:latin typeface="Segoe UI Light"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5" name="Date Placeholder 3"/>
          <p:cNvSpPr txBox="1">
            <a:spLocks/>
          </p:cNvSpPr>
          <p:nvPr userDrawn="1"/>
        </p:nvSpPr>
        <p:spPr>
          <a:xfrm>
            <a:off x="8630219" y="6651293"/>
            <a:ext cx="3311465" cy="214437"/>
          </a:xfrm>
          <a:prstGeom prst="rect">
            <a:avLst/>
          </a:prstGeom>
        </p:spPr>
        <p:txBody>
          <a:bodyPr lIns="0" tIns="0" rIns="0" bIns="0" anchor="t"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88" dirty="0">
                <a:solidFill>
                  <a:prstClr val="black">
                    <a:lumMod val="65000"/>
                    <a:lumOff val="35000"/>
                  </a:prstClr>
                </a:solidFill>
                <a:latin typeface="Segoe UI" pitchFamily="34" charset="0"/>
                <a:ea typeface="Segoe UI" pitchFamily="34" charset="0"/>
                <a:cs typeface="Segoe UI" pitchFamily="34" charset="0"/>
              </a:rPr>
              <a:t>Copyright© </a:t>
            </a:r>
            <a:r>
              <a:rPr lang="en-US" sz="1088" dirty="0" smtClean="0">
                <a:solidFill>
                  <a:prstClr val="black">
                    <a:lumMod val="65000"/>
                    <a:lumOff val="35000"/>
                  </a:prstClr>
                </a:solidFill>
                <a:latin typeface="Segoe UI" pitchFamily="34" charset="0"/>
                <a:ea typeface="Segoe UI" pitchFamily="34" charset="0"/>
                <a:cs typeface="Segoe UI" pitchFamily="34" charset="0"/>
              </a:rPr>
              <a:t>2013 </a:t>
            </a:r>
            <a:r>
              <a:rPr lang="en-US" sz="1088" dirty="0">
                <a:solidFill>
                  <a:prstClr val="black">
                    <a:lumMod val="65000"/>
                    <a:lumOff val="35000"/>
                  </a:prstClr>
                </a:solidFill>
                <a:latin typeface="Segoe UI" pitchFamily="34" charset="0"/>
                <a:ea typeface="Segoe UI" pitchFamily="34" charset="0"/>
                <a:cs typeface="Segoe UI" pitchFamily="34" charset="0"/>
              </a:rPr>
              <a:t>Microsoft Corporation</a:t>
            </a:r>
          </a:p>
        </p:txBody>
      </p:sp>
      <p:sp>
        <p:nvSpPr>
          <p:cNvPr id="6" name="Rectangle 5"/>
          <p:cNvSpPr/>
          <p:nvPr userDrawn="1"/>
        </p:nvSpPr>
        <p:spPr>
          <a:xfrm>
            <a:off x="5000672" y="6651290"/>
            <a:ext cx="1394780" cy="170751"/>
          </a:xfrm>
          <a:prstGeom prst="rect">
            <a:avLst/>
          </a:prstGeom>
        </p:spPr>
        <p:txBody>
          <a:bodyPr wrap="none" lIns="0" tIns="0" rIns="0" bIns="0" anchor="t" anchorCtr="0">
            <a:spAutoFit/>
          </a:bodyPr>
          <a:lstStyle/>
          <a:p>
            <a:pPr defTabSz="932351"/>
            <a:r>
              <a:rPr lang="en-US" sz="1088" b="1" dirty="0">
                <a:solidFill>
                  <a:prstClr val="black">
                    <a:lumMod val="65000"/>
                    <a:lumOff val="35000"/>
                  </a:prstClr>
                </a:solidFill>
                <a:latin typeface="Segoe UI" pitchFamily="34" charset="0"/>
                <a:ea typeface="Segoe UI" pitchFamily="34" charset="0"/>
                <a:cs typeface="Segoe UI" pitchFamily="34" charset="0"/>
              </a:rPr>
              <a:t>NDA Disclosure Only</a:t>
            </a:r>
          </a:p>
        </p:txBody>
      </p:sp>
    </p:spTree>
    <p:extLst>
      <p:ext uri="{BB962C8B-B14F-4D97-AF65-F5344CB8AC3E}">
        <p14:creationId xmlns:p14="http://schemas.microsoft.com/office/powerpoint/2010/main" val="858197129"/>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Blank Slide Orange">
    <p:bg>
      <p:bgPr>
        <a:solidFill>
          <a:srgbClr val="EB3C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467999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1910652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8603544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855733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8515023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80229470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524609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7137791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14056084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032051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34" Type="http://schemas.openxmlformats.org/officeDocument/2006/relationships/slideLayout" Target="../slideLayouts/slideLayout90.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33" Type="http://schemas.openxmlformats.org/officeDocument/2006/relationships/slideLayout" Target="../slideLayouts/slideLayout89.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slideLayout" Target="../slideLayouts/slideLayout8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32" Type="http://schemas.openxmlformats.org/officeDocument/2006/relationships/slideLayout" Target="../slideLayouts/slideLayout88.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slideLayout" Target="../slideLayouts/slideLayout87.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slideLayout" Target="../slideLayouts/slideLayout86.xml"/><Relationship Id="rId35" Type="http://schemas.openxmlformats.org/officeDocument/2006/relationships/theme" Target="../theme/theme3.xml"/><Relationship Id="rId8" Type="http://schemas.openxmlformats.org/officeDocument/2006/relationships/slideLayout" Target="../slideLayouts/slideLayout6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slideLayout" Target="../slideLayouts/slideLayout116.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29" Type="http://schemas.openxmlformats.org/officeDocument/2006/relationships/slideLayout" Target="../slideLayouts/slideLayout119.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28" Type="http://schemas.openxmlformats.org/officeDocument/2006/relationships/slideLayout" Target="../slideLayouts/slideLayout118.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31" Type="http://schemas.openxmlformats.org/officeDocument/2006/relationships/image" Target="../media/image1.png"/><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slideLayout" Target="../slideLayouts/slideLayout117.xml"/><Relationship Id="rId30"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015993152"/>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9661" y="233152"/>
            <a:ext cx="11375536" cy="762786"/>
          </a:xfrm>
          <a:prstGeom prst="rect">
            <a:avLst/>
          </a:prstGeom>
        </p:spPr>
        <p:txBody>
          <a:bodyPr vert="horz" wrap="square" lIns="0" tIns="0" rIns="0" bIns="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531280" y="1476623"/>
            <a:ext cx="11378776" cy="2096876"/>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0985989"/>
      </p:ext>
    </p:extLst>
  </p:cSld>
  <p:clrMap bg1="lt1" tx1="dk1" bg2="lt2" tx2="dk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251" r:id="rId5"/>
    <p:sldLayoutId id="2147484252" r:id="rId6"/>
    <p:sldLayoutId id="2147484253" r:id="rId7"/>
    <p:sldLayoutId id="2147484254" r:id="rId8"/>
    <p:sldLayoutId id="2147484255" r:id="rId9"/>
    <p:sldLayoutId id="2147484256" r:id="rId10"/>
    <p:sldLayoutId id="2147484257" r:id="rId11"/>
    <p:sldLayoutId id="2147484258" r:id="rId12"/>
    <p:sldLayoutId id="2147484259" r:id="rId13"/>
    <p:sldLayoutId id="2147484260" r:id="rId14"/>
    <p:sldLayoutId id="2147484261" r:id="rId15"/>
    <p:sldLayoutId id="2147484262" r:id="rId16"/>
    <p:sldLayoutId id="2147484263" r:id="rId17"/>
    <p:sldLayoutId id="2147484264" r:id="rId18"/>
    <p:sldLayoutId id="2147484265" r:id="rId19"/>
    <p:sldLayoutId id="2147484266" r:id="rId20"/>
    <p:sldLayoutId id="2147484267" r:id="rId21"/>
    <p:sldLayoutId id="2147484268" r:id="rId22"/>
    <p:sldLayoutId id="2147484269" r:id="rId23"/>
    <p:sldLayoutId id="2147484270" r:id="rId24"/>
    <p:sldLayoutId id="2147484271" r:id="rId25"/>
    <p:sldLayoutId id="2147484272" r:id="rId26"/>
    <p:sldLayoutId id="2147484273" r:id="rId27"/>
    <p:sldLayoutId id="2147484274" r:id="rId28"/>
    <p:sldLayoutId id="2147484275" r:id="rId29"/>
    <p:sldLayoutId id="2147484276" r:id="rId30"/>
    <p:sldLayoutId id="2147484277" r:id="rId31"/>
    <p:sldLayoutId id="2147484278" r:id="rId32"/>
    <p:sldLayoutId id="2147484279" r:id="rId33"/>
    <p:sldLayoutId id="2147484280" r:id="rId34"/>
  </p:sldLayoutIdLst>
  <p:transition>
    <p:fade/>
  </p:transition>
  <p:timing>
    <p:tnLst>
      <p:par>
        <p:cTn id="1" dur="indefinite" restart="never" nodeType="tmRoot"/>
      </p:par>
    </p:tnLst>
  </p:timing>
  <p:hf hdr="0" ftr="0" dt="0"/>
  <p:txStyles>
    <p:titleStyle>
      <a:lvl1pPr algn="l" defTabSz="932559" rtl="0" eaLnBrk="1" latinLnBrk="0" hangingPunct="1">
        <a:lnSpc>
          <a:spcPct val="90000"/>
        </a:lnSpc>
        <a:spcBef>
          <a:spcPct val="0"/>
        </a:spcBef>
        <a:buNone/>
        <a:defRPr lang="en-US" sz="5507" b="0" kern="1200" cap="none" spc="-102"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46486" marR="0" indent="-346486" algn="l" defTabSz="932559" rtl="0" eaLnBrk="1" fontAlgn="auto" latinLnBrk="0" hangingPunct="1">
        <a:lnSpc>
          <a:spcPct val="90000"/>
        </a:lnSpc>
        <a:spcBef>
          <a:spcPct val="20000"/>
        </a:spcBef>
        <a:spcAft>
          <a:spcPts val="0"/>
        </a:spcAft>
        <a:buClrTx/>
        <a:buSzPct val="80000"/>
        <a:buFont typeface="Arial" pitchFamily="34" charset="0"/>
        <a:buChar char="•"/>
        <a:tabLst/>
        <a:defRPr sz="3672" kern="1200" spc="-71" baseline="0">
          <a:gradFill>
            <a:gsLst>
              <a:gs pos="1250">
                <a:schemeClr val="bg2"/>
              </a:gs>
              <a:gs pos="100000">
                <a:schemeClr val="bg2"/>
              </a:gs>
            </a:gsLst>
            <a:lin ang="5400000" scaled="0"/>
          </a:gradFill>
          <a:latin typeface="+mj-lt"/>
          <a:ea typeface="+mn-ea"/>
          <a:cs typeface="+mn-cs"/>
        </a:defRPr>
      </a:lvl1pPr>
      <a:lvl2pPr marL="584492" marR="0" indent="-238007" algn="l" defTabSz="932559" rtl="0" eaLnBrk="1" fontAlgn="auto" latinLnBrk="0" hangingPunct="1">
        <a:lnSpc>
          <a:spcPct val="90000"/>
        </a:lnSpc>
        <a:spcBef>
          <a:spcPct val="20000"/>
        </a:spcBef>
        <a:spcAft>
          <a:spcPts val="0"/>
        </a:spcAft>
        <a:buClrTx/>
        <a:buSzPct val="90000"/>
        <a:buFont typeface="Wingdings" pitchFamily="2" charset="2"/>
        <a:buChar char=""/>
        <a:tabLst/>
        <a:defRPr sz="2448" kern="1200" spc="0" baseline="0">
          <a:gradFill>
            <a:gsLst>
              <a:gs pos="1250">
                <a:schemeClr val="bg2"/>
              </a:gs>
              <a:gs pos="100000">
                <a:schemeClr val="bg2"/>
              </a:gs>
            </a:gsLst>
            <a:lin ang="5400000" scaled="0"/>
          </a:gradFill>
          <a:latin typeface="+mn-lt"/>
          <a:ea typeface="+mn-ea"/>
          <a:cs typeface="+mn-cs"/>
        </a:defRPr>
      </a:lvl2pPr>
      <a:lvl3pPr marL="814403"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814403" algn="l"/>
        </a:tabLst>
        <a:defRPr sz="2448" kern="1200" spc="0" baseline="0">
          <a:gradFill>
            <a:gsLst>
              <a:gs pos="1250">
                <a:schemeClr val="bg2"/>
              </a:gs>
              <a:gs pos="100000">
                <a:schemeClr val="bg2"/>
              </a:gs>
            </a:gsLst>
            <a:lin ang="5400000" scaled="0"/>
          </a:gradFill>
          <a:latin typeface="+mn-lt"/>
          <a:ea typeface="+mn-ea"/>
          <a:cs typeface="+mn-cs"/>
        </a:defRPr>
      </a:lvl3pPr>
      <a:lvl4pPr marL="1050791" marR="0" indent="-236387" algn="l" defTabSz="932559" rtl="0" eaLnBrk="1" fontAlgn="auto" latinLnBrk="0" hangingPunct="1">
        <a:lnSpc>
          <a:spcPct val="90000"/>
        </a:lnSpc>
        <a:spcBef>
          <a:spcPct val="20000"/>
        </a:spcBef>
        <a:spcAft>
          <a:spcPts val="0"/>
        </a:spcAft>
        <a:buClrTx/>
        <a:buSzPct val="90000"/>
        <a:buFont typeface="Wingdings" pitchFamily="2" charset="2"/>
        <a:buChar char=""/>
        <a:tabLst/>
        <a:defRPr sz="2040" kern="1200" spc="0" baseline="0">
          <a:gradFill>
            <a:gsLst>
              <a:gs pos="1250">
                <a:schemeClr val="bg2"/>
              </a:gs>
              <a:gs pos="100000">
                <a:schemeClr val="bg2"/>
              </a:gs>
            </a:gsLst>
            <a:lin ang="5400000" scaled="0"/>
          </a:gradFill>
          <a:latin typeface="+mn-lt"/>
          <a:ea typeface="+mn-ea"/>
          <a:cs typeface="+mn-cs"/>
        </a:defRPr>
      </a:lvl4pPr>
      <a:lvl5pPr marL="1280702"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1280702" algn="l"/>
        </a:tabLst>
        <a:defRPr sz="2040" kern="1200" spc="0" baseline="0">
          <a:gradFill>
            <a:gsLst>
              <a:gs pos="1250">
                <a:schemeClr val="bg2"/>
              </a:gs>
              <a:gs pos="100000">
                <a:schemeClr val="bg2"/>
              </a:gs>
            </a:gsLst>
            <a:lin ang="5400000" scaled="0"/>
          </a:gradFill>
          <a:latin typeface="+mn-lt"/>
          <a:ea typeface="+mn-ea"/>
          <a:cs typeface="+mn-cs"/>
        </a:defRPr>
      </a:lvl5pPr>
      <a:lvl6pPr marL="2564538"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3081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709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6337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32559" rtl="0" eaLnBrk="1" latinLnBrk="0" hangingPunct="1">
        <a:defRPr sz="1836" kern="1200">
          <a:solidFill>
            <a:schemeClr val="tx1"/>
          </a:solidFill>
          <a:latin typeface="+mn-lt"/>
          <a:ea typeface="+mn-ea"/>
          <a:cs typeface="+mn-cs"/>
        </a:defRPr>
      </a:lvl1pPr>
      <a:lvl2pPr marL="466280" algn="l" defTabSz="932559" rtl="0" eaLnBrk="1" latinLnBrk="0" hangingPunct="1">
        <a:defRPr sz="1836" kern="1200">
          <a:solidFill>
            <a:schemeClr val="tx1"/>
          </a:solidFill>
          <a:latin typeface="+mn-lt"/>
          <a:ea typeface="+mn-ea"/>
          <a:cs typeface="+mn-cs"/>
        </a:defRPr>
      </a:lvl2pPr>
      <a:lvl3pPr marL="932559" algn="l" defTabSz="932559" rtl="0" eaLnBrk="1" latinLnBrk="0" hangingPunct="1">
        <a:defRPr sz="1836" kern="1200">
          <a:solidFill>
            <a:schemeClr val="tx1"/>
          </a:solidFill>
          <a:latin typeface="+mn-lt"/>
          <a:ea typeface="+mn-ea"/>
          <a:cs typeface="+mn-cs"/>
        </a:defRPr>
      </a:lvl3pPr>
      <a:lvl4pPr marL="1398839" algn="l" defTabSz="932559" rtl="0" eaLnBrk="1" latinLnBrk="0" hangingPunct="1">
        <a:defRPr sz="1836" kern="1200">
          <a:solidFill>
            <a:schemeClr val="tx1"/>
          </a:solidFill>
          <a:latin typeface="+mn-lt"/>
          <a:ea typeface="+mn-ea"/>
          <a:cs typeface="+mn-cs"/>
        </a:defRPr>
      </a:lvl4pPr>
      <a:lvl5pPr marL="1865119" algn="l" defTabSz="932559" rtl="0" eaLnBrk="1" latinLnBrk="0" hangingPunct="1">
        <a:defRPr sz="1836" kern="1200">
          <a:solidFill>
            <a:schemeClr val="tx1"/>
          </a:solidFill>
          <a:latin typeface="+mn-lt"/>
          <a:ea typeface="+mn-ea"/>
          <a:cs typeface="+mn-cs"/>
        </a:defRPr>
      </a:lvl5pPr>
      <a:lvl6pPr marL="2331399" algn="l" defTabSz="932559" rtl="0" eaLnBrk="1" latinLnBrk="0" hangingPunct="1">
        <a:defRPr sz="1836" kern="1200">
          <a:solidFill>
            <a:schemeClr val="tx1"/>
          </a:solidFill>
          <a:latin typeface="+mn-lt"/>
          <a:ea typeface="+mn-ea"/>
          <a:cs typeface="+mn-cs"/>
        </a:defRPr>
      </a:lvl6pPr>
      <a:lvl7pPr marL="2797677" algn="l" defTabSz="932559" rtl="0" eaLnBrk="1" latinLnBrk="0" hangingPunct="1">
        <a:defRPr sz="1836" kern="1200">
          <a:solidFill>
            <a:schemeClr val="tx1"/>
          </a:solidFill>
          <a:latin typeface="+mn-lt"/>
          <a:ea typeface="+mn-ea"/>
          <a:cs typeface="+mn-cs"/>
        </a:defRPr>
      </a:lvl7pPr>
      <a:lvl8pPr marL="3263957" algn="l" defTabSz="932559" rtl="0" eaLnBrk="1" latinLnBrk="0" hangingPunct="1">
        <a:defRPr sz="1836" kern="1200">
          <a:solidFill>
            <a:schemeClr val="tx1"/>
          </a:solidFill>
          <a:latin typeface="+mn-lt"/>
          <a:ea typeface="+mn-ea"/>
          <a:cs typeface="+mn-cs"/>
        </a:defRPr>
      </a:lvl8pPr>
      <a:lvl9pPr marL="3730237" algn="l" defTabSz="932559" rtl="0" eaLnBrk="1" latinLnBrk="0" hangingPunct="1">
        <a:defRPr sz="183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716924761"/>
      </p:ext>
    </p:extLst>
  </p:cSld>
  <p:clrMap bg1="lt1" tx1="dk1" bg2="lt2" tx2="dk2" accent1="accent1" accent2="accent2" accent3="accent3" accent4="accent4" accent5="accent5" accent6="accent6" hlink="hlink" folHlink="folHlink"/>
  <p:sldLayoutIdLst>
    <p:sldLayoutId id="2147484282" r:id="rId1"/>
    <p:sldLayoutId id="2147484283" r:id="rId2"/>
    <p:sldLayoutId id="2147484284" r:id="rId3"/>
    <p:sldLayoutId id="2147484285" r:id="rId4"/>
    <p:sldLayoutId id="2147484286" r:id="rId5"/>
    <p:sldLayoutId id="2147484287" r:id="rId6"/>
    <p:sldLayoutId id="2147484288" r:id="rId7"/>
    <p:sldLayoutId id="2147484289" r:id="rId8"/>
    <p:sldLayoutId id="2147484290" r:id="rId9"/>
    <p:sldLayoutId id="2147484291" r:id="rId10"/>
    <p:sldLayoutId id="2147484292" r:id="rId11"/>
    <p:sldLayoutId id="2147484293" r:id="rId12"/>
    <p:sldLayoutId id="2147484294" r:id="rId13"/>
    <p:sldLayoutId id="2147484295" r:id="rId14"/>
    <p:sldLayoutId id="2147484296" r:id="rId15"/>
    <p:sldLayoutId id="2147484297" r:id="rId16"/>
    <p:sldLayoutId id="2147484298" r:id="rId17"/>
    <p:sldLayoutId id="2147484299" r:id="rId18"/>
    <p:sldLayoutId id="2147484300" r:id="rId19"/>
    <p:sldLayoutId id="2147484301" r:id="rId20"/>
    <p:sldLayoutId id="2147484302" r:id="rId21"/>
    <p:sldLayoutId id="2147484303" r:id="rId22"/>
    <p:sldLayoutId id="2147484304" r:id="rId23"/>
    <p:sldLayoutId id="2147484305" r:id="rId24"/>
    <p:sldLayoutId id="2147484306" r:id="rId25"/>
    <p:sldLayoutId id="2147484307" r:id="rId26"/>
    <p:sldLayoutId id="2147484308" r:id="rId27"/>
    <p:sldLayoutId id="2147484309" r:id="rId28"/>
    <p:sldLayoutId id="2147484310"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3" Type="http://schemas.openxmlformats.org/officeDocument/2006/relationships/hyperlink" Target="http://officespdev.uservoice.com/" TargetMode="External"/><Relationship Id="rId2" Type="http://schemas.openxmlformats.org/officeDocument/2006/relationships/notesSlide" Target="../notesSlides/notesSlide9.xml"/><Relationship Id="rId1" Type="http://schemas.openxmlformats.org/officeDocument/2006/relationships/slideLayout" Target="../slideLayouts/slideLayout40.xml"/><Relationship Id="rId5" Type="http://schemas.openxmlformats.org/officeDocument/2006/relationships/hyperlink" Target="http://blogs.msdn.com/b/officeapps/" TargetMode="External"/><Relationship Id="rId4" Type="http://schemas.openxmlformats.org/officeDocument/2006/relationships/hyperlink" Target="http://dev.office.com/"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8.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hyperlink" Target="http://www.microsoft.com/en-us/download/details.aspx?id=42030" TargetMode="External"/><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37.xml.rels><?xml version="1.0" encoding="UTF-8" standalone="yes"?>
<Relationships xmlns="http://schemas.openxmlformats.org/package/2006/relationships"><Relationship Id="rId3" Type="http://schemas.openxmlformats.org/officeDocument/2006/relationships/hyperlink" Target="https://o365apisdemo.azurewebsites.net/" TargetMode="External"/><Relationship Id="rId2" Type="http://schemas.openxmlformats.org/officeDocument/2006/relationships/notesSlide" Target="../notesSlides/notesSlide18.xml"/><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github.com/OfficeDev/Office-365-SDK-for-Android" TargetMode="Externa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8" Type="http://schemas.openxmlformats.org/officeDocument/2006/relationships/hyperlink" Target="http://aka.ms/officesuggestions" TargetMode="External"/><Relationship Id="rId3" Type="http://schemas.openxmlformats.org/officeDocument/2006/relationships/image" Target="../media/image29.emf"/><Relationship Id="rId7" Type="http://schemas.openxmlformats.org/officeDocument/2006/relationships/image" Target="../media/image33.png"/><Relationship Id="rId12" Type="http://schemas.openxmlformats.org/officeDocument/2006/relationships/hyperlink" Target="http://aka.ms/office365apitoolspreview" TargetMode="External"/><Relationship Id="rId2" Type="http://schemas.openxmlformats.org/officeDocument/2006/relationships/notesSlide" Target="../notesSlides/notesSlide19.xml"/><Relationship Id="rId1" Type="http://schemas.openxmlformats.org/officeDocument/2006/relationships/slideLayout" Target="../slideLayouts/slideLayout53.xml"/><Relationship Id="rId6" Type="http://schemas.openxmlformats.org/officeDocument/2006/relationships/image" Target="../media/image32.png"/><Relationship Id="rId11" Type="http://schemas.openxmlformats.org/officeDocument/2006/relationships/hyperlink" Target="http://aka.ms/officedevtoolsforvs2013" TargetMode="External"/><Relationship Id="rId5" Type="http://schemas.openxmlformats.org/officeDocument/2006/relationships/image" Target="../media/image31.png"/><Relationship Id="rId10" Type="http://schemas.openxmlformats.org/officeDocument/2006/relationships/hyperlink" Target="http://aka.ms/asksharepoint" TargetMode="External"/><Relationship Id="rId4" Type="http://schemas.openxmlformats.org/officeDocument/2006/relationships/image" Target="../media/image30.png"/><Relationship Id="rId9" Type="http://schemas.openxmlformats.org/officeDocument/2006/relationships/hyperlink" Target="http://aka.ms/askoffice"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9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3" Type="http://schemas.openxmlformats.org/officeDocument/2006/relationships/hyperlink" Target="http://www.microsoft.com/en-us/download/details.aspx?id=42030" TargetMode="External"/><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680" y="2828395"/>
            <a:ext cx="8219813" cy="889249"/>
          </a:xfrm>
        </p:spPr>
        <p:txBody>
          <a:bodyPr/>
          <a:lstStyle/>
          <a:p>
            <a:pPr algn="ctr"/>
            <a:r>
              <a:rPr lang="fi-FI" sz="4800" dirty="0" smtClean="0"/>
              <a:t>http://officeams.codeplex.com</a:t>
            </a:r>
            <a:endParaRPr lang="en-US" sz="4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2253" y="1244219"/>
            <a:ext cx="6032667" cy="1584176"/>
          </a:xfrm>
          <a:prstGeom prst="rect">
            <a:avLst/>
          </a:prstGeom>
        </p:spPr>
      </p:pic>
      <p:sp>
        <p:nvSpPr>
          <p:cNvPr id="6" name="TextBox 5"/>
          <p:cNvSpPr txBox="1"/>
          <p:nvPr/>
        </p:nvSpPr>
        <p:spPr>
          <a:xfrm>
            <a:off x="1321693" y="4289350"/>
            <a:ext cx="9613786" cy="1646605"/>
          </a:xfrm>
          <a:prstGeom prst="rect">
            <a:avLst/>
          </a:prstGeom>
          <a:noFill/>
        </p:spPr>
        <p:txBody>
          <a:bodyPr wrap="none" lIns="182880" tIns="146304" rIns="182880" bIns="146304" rtlCol="0">
            <a:spAutoFit/>
          </a:bodyPr>
          <a:lstStyle/>
          <a:p>
            <a:pPr algn="ctr">
              <a:lnSpc>
                <a:spcPct val="90000"/>
              </a:lnSpc>
              <a:spcAft>
                <a:spcPts val="600"/>
              </a:spcAft>
            </a:pPr>
            <a:r>
              <a:rPr lang="en-US" sz="3600" b="1" dirty="0" smtClean="0">
                <a:gradFill>
                  <a:gsLst>
                    <a:gs pos="2917">
                      <a:srgbClr val="505050"/>
                    </a:gs>
                    <a:gs pos="30000">
                      <a:srgbClr val="505050"/>
                    </a:gs>
                  </a:gsLst>
                  <a:lin ang="5400000" scaled="0"/>
                </a:gradFill>
                <a:latin typeface="Segoe UI Light"/>
              </a:rPr>
              <a:t>Source for great reference app implementations</a:t>
            </a:r>
          </a:p>
          <a:p>
            <a:pPr algn="ctr">
              <a:lnSpc>
                <a:spcPct val="90000"/>
              </a:lnSpc>
              <a:spcAft>
                <a:spcPts val="600"/>
              </a:spcAft>
            </a:pPr>
            <a:r>
              <a:rPr lang="en-US" sz="2800" dirty="0" smtClean="0">
                <a:gradFill>
                  <a:gsLst>
                    <a:gs pos="2917">
                      <a:srgbClr val="505050"/>
                    </a:gs>
                    <a:gs pos="30000">
                      <a:srgbClr val="505050"/>
                    </a:gs>
                  </a:gsLst>
                  <a:lin ang="5400000" scaled="0"/>
                </a:gradFill>
                <a:latin typeface="Segoe UI Light"/>
              </a:rPr>
              <a:t>Publishing channel for ready to use examples on apps,</a:t>
            </a:r>
            <a:br>
              <a:rPr lang="en-US" sz="2800" dirty="0" smtClean="0">
                <a:gradFill>
                  <a:gsLst>
                    <a:gs pos="2917">
                      <a:srgbClr val="505050"/>
                    </a:gs>
                    <a:gs pos="30000">
                      <a:srgbClr val="505050"/>
                    </a:gs>
                  </a:gsLst>
                  <a:lin ang="5400000" scaled="0"/>
                </a:gradFill>
                <a:latin typeface="Segoe UI Light"/>
              </a:rPr>
            </a:br>
            <a:r>
              <a:rPr lang="en-US" sz="2800" dirty="0" smtClean="0">
                <a:gradFill>
                  <a:gsLst>
                    <a:gs pos="2917">
                      <a:srgbClr val="505050"/>
                    </a:gs>
                    <a:gs pos="30000">
                      <a:srgbClr val="505050"/>
                    </a:gs>
                  </a:gsLst>
                  <a:lin ang="5400000" scaled="0"/>
                </a:gradFill>
                <a:latin typeface="Segoe UI Light"/>
              </a:rPr>
              <a:t>which you can use in </a:t>
            </a:r>
            <a:r>
              <a:rPr lang="en-US" sz="2800" smtClean="0">
                <a:gradFill>
                  <a:gsLst>
                    <a:gs pos="2917">
                      <a:srgbClr val="505050"/>
                    </a:gs>
                    <a:gs pos="30000">
                      <a:srgbClr val="505050"/>
                    </a:gs>
                  </a:gsLst>
                  <a:lin ang="5400000" scaled="0"/>
                </a:gradFill>
                <a:latin typeface="Segoe UI Light"/>
              </a:rPr>
              <a:t>your own projects</a:t>
            </a:r>
            <a:endParaRPr lang="en-US" sz="2800" dirty="0" smtClean="0">
              <a:gradFill>
                <a:gsLst>
                  <a:gs pos="2917">
                    <a:srgbClr val="505050"/>
                  </a:gs>
                  <a:gs pos="30000">
                    <a:srgbClr val="505050"/>
                  </a:gs>
                </a:gsLst>
                <a:lin ang="5400000" scaled="0"/>
              </a:gradFill>
              <a:latin typeface="Segoe UI Light"/>
            </a:endParaRPr>
          </a:p>
        </p:txBody>
      </p:sp>
    </p:spTree>
    <p:extLst>
      <p:ext uri="{BB962C8B-B14F-4D97-AF65-F5344CB8AC3E}">
        <p14:creationId xmlns:p14="http://schemas.microsoft.com/office/powerpoint/2010/main" val="187184599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6032421"/>
          </a:xfrm>
        </p:spPr>
        <p:txBody>
          <a:bodyPr/>
          <a:lstStyle/>
          <a:p>
            <a:r>
              <a:rPr lang="en-US" dirty="0"/>
              <a:t>Provide feedback </a:t>
            </a:r>
            <a:r>
              <a:rPr lang="en-US" dirty="0" smtClean="0"/>
              <a:t>on </a:t>
            </a:r>
            <a:r>
              <a:rPr lang="en-US" dirty="0" err="1">
                <a:hlinkClick r:id="rId3"/>
              </a:rPr>
              <a:t>UserVoice</a:t>
            </a:r>
            <a:endParaRPr lang="en-US" dirty="0"/>
          </a:p>
          <a:p>
            <a:pPr lvl="1"/>
            <a:r>
              <a:rPr lang="en-US" dirty="0"/>
              <a:t>Remote API gaps</a:t>
            </a:r>
          </a:p>
          <a:p>
            <a:pPr lvl="1"/>
            <a:r>
              <a:rPr lang="en-US" dirty="0"/>
              <a:t>Feature Requests</a:t>
            </a:r>
          </a:p>
          <a:p>
            <a:pPr lvl="1"/>
            <a:r>
              <a:rPr lang="en-US" dirty="0"/>
              <a:t>Documentation request</a:t>
            </a:r>
          </a:p>
          <a:p>
            <a:r>
              <a:rPr lang="en-US" dirty="0"/>
              <a:t>Post your questions to Stack Overflow</a:t>
            </a:r>
          </a:p>
          <a:p>
            <a:pPr lvl="1"/>
            <a:r>
              <a:rPr lang="en-US" dirty="0"/>
              <a:t>[</a:t>
            </a:r>
            <a:r>
              <a:rPr lang="en-US" dirty="0" err="1"/>
              <a:t>ms</a:t>
            </a:r>
            <a:r>
              <a:rPr lang="en-US" dirty="0"/>
              <a:t>-office]</a:t>
            </a:r>
          </a:p>
          <a:p>
            <a:pPr lvl="1"/>
            <a:r>
              <a:rPr lang="en-US" dirty="0"/>
              <a:t>[</a:t>
            </a:r>
            <a:r>
              <a:rPr lang="en-US" dirty="0" err="1"/>
              <a:t>sharepoint</a:t>
            </a:r>
            <a:r>
              <a:rPr lang="en-US" dirty="0"/>
              <a:t>]</a:t>
            </a:r>
          </a:p>
          <a:p>
            <a:r>
              <a:rPr lang="en-US" dirty="0"/>
              <a:t>Visit </a:t>
            </a:r>
            <a:r>
              <a:rPr lang="en-US" dirty="0">
                <a:hlinkClick r:id="rId4"/>
              </a:rPr>
              <a:t>dev.office.com</a:t>
            </a:r>
            <a:r>
              <a:rPr lang="en-US" dirty="0"/>
              <a:t> for the latest tools and </a:t>
            </a:r>
            <a:r>
              <a:rPr lang="en-US" dirty="0" smtClean="0"/>
              <a:t>docs</a:t>
            </a:r>
          </a:p>
          <a:p>
            <a:r>
              <a:rPr lang="en-US" dirty="0" smtClean="0"/>
              <a:t>Watch for </a:t>
            </a:r>
            <a:r>
              <a:rPr lang="en-US" dirty="0"/>
              <a:t>future announcements on </a:t>
            </a:r>
            <a:r>
              <a:rPr lang="en-US" dirty="0">
                <a:hlinkClick r:id="rId5"/>
              </a:rPr>
              <a:t>http://blogs.msdn.com/b/officeapps</a:t>
            </a:r>
            <a:r>
              <a:rPr lang="en-US" dirty="0" smtClean="0">
                <a:hlinkClick r:id="rId5"/>
              </a:rPr>
              <a:t>/</a:t>
            </a:r>
            <a:r>
              <a:rPr lang="en-US" dirty="0" smtClean="0"/>
              <a:t> </a:t>
            </a:r>
            <a:endParaRPr lang="en-US" dirty="0"/>
          </a:p>
          <a:p>
            <a:endParaRPr lang="en-US" dirty="0"/>
          </a:p>
        </p:txBody>
      </p:sp>
      <p:sp>
        <p:nvSpPr>
          <p:cNvPr id="2" name="Title 1"/>
          <p:cNvSpPr>
            <a:spLocks noGrp="1"/>
          </p:cNvSpPr>
          <p:nvPr>
            <p:ph type="title"/>
          </p:nvPr>
        </p:nvSpPr>
        <p:spPr/>
        <p:txBody>
          <a:bodyPr/>
          <a:lstStyle/>
          <a:p>
            <a:r>
              <a:rPr lang="en-US" dirty="0" smtClean="0"/>
              <a:t>Keep the Feedback Coming</a:t>
            </a:r>
            <a:endParaRPr lang="en-US" dirty="0"/>
          </a:p>
        </p:txBody>
      </p:sp>
    </p:spTree>
    <p:extLst>
      <p:ext uri="{BB962C8B-B14F-4D97-AF65-F5344CB8AC3E}">
        <p14:creationId xmlns:p14="http://schemas.microsoft.com/office/powerpoint/2010/main" val="47763987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77464540"/>
      </p:ext>
    </p:extLst>
  </p:cSld>
  <p:clrMapOvr>
    <a:masterClrMapping/>
  </p:clrMapOvr>
  <p:transition>
    <p:fade/>
  </p:transition>
  <p:timing>
    <p:tnLst>
      <p:par>
        <p:cTn id="1" dur="indefinite" restart="never" nodeType="tmRoot">
          <p:childTnLst>
            <p:par>
              <p:cTn id="2"/>
            </p:par>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365 Platform</a:t>
            </a:r>
            <a:endParaRPr lang="en-US" dirty="0"/>
          </a:p>
        </p:txBody>
      </p:sp>
      <p:sp>
        <p:nvSpPr>
          <p:cNvPr id="3" name="Text Placeholder 2"/>
          <p:cNvSpPr>
            <a:spLocks noGrp="1"/>
          </p:cNvSpPr>
          <p:nvPr>
            <p:ph type="body" sz="quarter" idx="11"/>
          </p:nvPr>
        </p:nvSpPr>
        <p:spPr>
          <a:xfrm>
            <a:off x="274639" y="1212849"/>
            <a:ext cx="11889564" cy="4462760"/>
          </a:xfrm>
        </p:spPr>
        <p:txBody>
          <a:bodyPr/>
          <a:lstStyle/>
          <a:p>
            <a:r>
              <a:rPr lang="en-US" dirty="0" smtClean="0"/>
              <a:t>Contextual Experiences</a:t>
            </a:r>
          </a:p>
          <a:p>
            <a:r>
              <a:rPr lang="en-US" sz="2000" dirty="0">
                <a:gradFill>
                  <a:gsLst>
                    <a:gs pos="1250">
                      <a:schemeClr val="tx1"/>
                    </a:gs>
                    <a:gs pos="100000">
                      <a:schemeClr val="tx1"/>
                    </a:gs>
                  </a:gsLst>
                  <a:lin ang="5400000" scaled="0"/>
                </a:gradFill>
                <a:latin typeface="+mn-lt"/>
              </a:rPr>
              <a:t>Apps for Office and SharePoint</a:t>
            </a:r>
          </a:p>
          <a:p>
            <a:pPr lvl="0">
              <a:buClr>
                <a:srgbClr val="505050"/>
              </a:buClr>
            </a:pPr>
            <a:r>
              <a:rPr lang="en-US" sz="2000" dirty="0">
                <a:gradFill>
                  <a:gsLst>
                    <a:gs pos="1250">
                      <a:srgbClr val="505050"/>
                    </a:gs>
                    <a:gs pos="100000">
                      <a:srgbClr val="505050"/>
                    </a:gs>
                  </a:gsLst>
                  <a:lin ang="5400000" scaled="0"/>
                </a:gradFill>
                <a:latin typeface="Segoe UI"/>
              </a:rPr>
              <a:t>Acquired from the Office Store or organizational </a:t>
            </a:r>
            <a:r>
              <a:rPr lang="en-US" sz="2000" dirty="0" smtClean="0">
                <a:gradFill>
                  <a:gsLst>
                    <a:gs pos="1250">
                      <a:srgbClr val="505050"/>
                    </a:gs>
                    <a:gs pos="100000">
                      <a:srgbClr val="505050"/>
                    </a:gs>
                  </a:gsLst>
                  <a:lin ang="5400000" scaled="0"/>
                </a:gradFill>
                <a:latin typeface="Segoe UI"/>
              </a:rPr>
              <a:t>catalog</a:t>
            </a:r>
            <a:endParaRPr lang="en-US" sz="2000" dirty="0" smtClean="0">
              <a:gradFill>
                <a:gsLst>
                  <a:gs pos="1250">
                    <a:schemeClr val="tx1"/>
                  </a:gs>
                  <a:gs pos="100000">
                    <a:schemeClr val="tx1"/>
                  </a:gs>
                </a:gsLst>
                <a:lin ang="5400000" scaled="0"/>
              </a:gradFill>
              <a:latin typeface="+mn-lt"/>
            </a:endParaRPr>
          </a:p>
          <a:p>
            <a:r>
              <a:rPr lang="en-US" sz="2000" dirty="0" smtClean="0">
                <a:gradFill>
                  <a:gsLst>
                    <a:gs pos="1250">
                      <a:schemeClr val="tx1"/>
                    </a:gs>
                    <a:gs pos="100000">
                      <a:schemeClr val="tx1"/>
                    </a:gs>
                  </a:gsLst>
                  <a:lin ang="5400000" scaled="0"/>
                </a:gradFill>
                <a:latin typeface="+mn-lt"/>
              </a:rPr>
              <a:t>Extend </a:t>
            </a:r>
            <a:r>
              <a:rPr lang="en-US" sz="2000" dirty="0">
                <a:gradFill>
                  <a:gsLst>
                    <a:gs pos="1250">
                      <a:schemeClr val="tx1"/>
                    </a:gs>
                    <a:gs pos="100000">
                      <a:schemeClr val="tx1"/>
                    </a:gs>
                  </a:gsLst>
                  <a:lin ang="5400000" scaled="0"/>
                </a:gradFill>
                <a:latin typeface="+mn-lt"/>
              </a:rPr>
              <a:t>the experience </a:t>
            </a:r>
            <a:r>
              <a:rPr lang="en-US" sz="2000" dirty="0" smtClean="0">
                <a:gradFill>
                  <a:gsLst>
                    <a:gs pos="1250">
                      <a:schemeClr val="tx1"/>
                    </a:gs>
                    <a:gs pos="100000">
                      <a:schemeClr val="tx1"/>
                    </a:gs>
                  </a:gsLst>
                  <a:lin ang="5400000" scaled="0"/>
                </a:gradFill>
                <a:latin typeface="+mn-lt"/>
              </a:rPr>
              <a:t>of Office </a:t>
            </a:r>
            <a:r>
              <a:rPr lang="en-US" sz="2000" dirty="0">
                <a:gradFill>
                  <a:gsLst>
                    <a:gs pos="1250">
                      <a:schemeClr val="tx1"/>
                    </a:gs>
                    <a:gs pos="100000">
                      <a:schemeClr val="tx1"/>
                    </a:gs>
                  </a:gsLst>
                  <a:lin ang="5400000" scaled="0"/>
                </a:gradFill>
                <a:latin typeface="+mn-lt"/>
              </a:rPr>
              <a:t>and SharePoint</a:t>
            </a:r>
          </a:p>
          <a:p>
            <a:r>
              <a:rPr lang="en-US" sz="2000" dirty="0">
                <a:gradFill>
                  <a:gsLst>
                    <a:gs pos="1250">
                      <a:schemeClr val="tx1"/>
                    </a:gs>
                    <a:gs pos="100000">
                      <a:schemeClr val="tx1"/>
                    </a:gs>
                  </a:gsLst>
                  <a:lin ang="5400000" scaled="0"/>
                </a:gradFill>
                <a:latin typeface="+mn-lt"/>
              </a:rPr>
              <a:t>App project templates </a:t>
            </a:r>
            <a:r>
              <a:rPr lang="en-US" sz="2000" dirty="0" smtClean="0">
                <a:gradFill>
                  <a:gsLst>
                    <a:gs pos="1250">
                      <a:schemeClr val="tx1"/>
                    </a:gs>
                    <a:gs pos="100000">
                      <a:schemeClr val="tx1"/>
                    </a:gs>
                  </a:gsLst>
                  <a:lin ang="5400000" scaled="0"/>
                </a:gradFill>
                <a:latin typeface="+mn-lt"/>
              </a:rPr>
              <a:t>in </a:t>
            </a:r>
            <a:r>
              <a:rPr lang="en-US" sz="2000" dirty="0">
                <a:gradFill>
                  <a:gsLst>
                    <a:gs pos="1250">
                      <a:schemeClr val="tx1"/>
                    </a:gs>
                    <a:gs pos="100000">
                      <a:schemeClr val="tx1"/>
                    </a:gs>
                  </a:gsLst>
                  <a:lin ang="5400000" scaled="0"/>
                </a:gradFill>
                <a:latin typeface="+mn-lt"/>
              </a:rPr>
              <a:t>Office Dev Tools for Visual </a:t>
            </a:r>
            <a:r>
              <a:rPr lang="en-US" sz="2000" dirty="0" smtClean="0">
                <a:gradFill>
                  <a:gsLst>
                    <a:gs pos="1250">
                      <a:schemeClr val="tx1"/>
                    </a:gs>
                    <a:gs pos="100000">
                      <a:schemeClr val="tx1"/>
                    </a:gs>
                  </a:gsLst>
                  <a:lin ang="5400000" scaled="0"/>
                </a:gradFill>
                <a:latin typeface="+mn-lt"/>
              </a:rPr>
              <a:t>Studio</a:t>
            </a:r>
          </a:p>
          <a:p>
            <a:endParaRPr lang="en-US" sz="2000" dirty="0" smtClean="0">
              <a:gradFill>
                <a:gsLst>
                  <a:gs pos="1250">
                    <a:schemeClr val="tx1"/>
                  </a:gs>
                  <a:gs pos="100000">
                    <a:schemeClr val="tx1"/>
                  </a:gs>
                </a:gsLst>
                <a:lin ang="5400000" scaled="0"/>
              </a:gradFill>
              <a:latin typeface="+mn-lt"/>
            </a:endParaRPr>
          </a:p>
          <a:p>
            <a:endParaRPr lang="en-US" sz="2000" dirty="0">
              <a:gradFill>
                <a:gsLst>
                  <a:gs pos="1250">
                    <a:schemeClr val="tx1"/>
                  </a:gs>
                  <a:gs pos="100000">
                    <a:schemeClr val="tx1"/>
                  </a:gs>
                </a:gsLst>
                <a:lin ang="5400000" scaled="0"/>
              </a:gradFill>
              <a:latin typeface="+mn-lt"/>
            </a:endParaRPr>
          </a:p>
          <a:p>
            <a:r>
              <a:rPr lang="en-US" dirty="0" smtClean="0"/>
              <a:t>Device Apps and Web Sites</a:t>
            </a:r>
          </a:p>
          <a:p>
            <a:r>
              <a:rPr lang="en-US" sz="2000" dirty="0" smtClean="0">
                <a:gradFill>
                  <a:gsLst>
                    <a:gs pos="1250">
                      <a:schemeClr val="tx1"/>
                    </a:gs>
                    <a:gs pos="100000">
                      <a:schemeClr val="tx1"/>
                    </a:gs>
                  </a:gsLst>
                  <a:lin ang="5400000" scaled="0"/>
                </a:gradFill>
                <a:latin typeface="+mn-lt"/>
              </a:rPr>
              <a:t>Browse directly or acquired from independent app stores</a:t>
            </a:r>
            <a:endParaRPr lang="en-US" sz="2000" dirty="0">
              <a:gradFill>
                <a:gsLst>
                  <a:gs pos="1250">
                    <a:schemeClr val="tx1"/>
                  </a:gs>
                  <a:gs pos="100000">
                    <a:schemeClr val="tx1"/>
                  </a:gs>
                </a:gsLst>
                <a:lin ang="5400000" scaled="0"/>
              </a:gradFill>
              <a:latin typeface="+mn-lt"/>
            </a:endParaRPr>
          </a:p>
          <a:p>
            <a:r>
              <a:rPr lang="en-US" sz="2000" dirty="0">
                <a:gradFill>
                  <a:gsLst>
                    <a:gs pos="1250">
                      <a:schemeClr val="tx1"/>
                    </a:gs>
                    <a:gs pos="100000">
                      <a:schemeClr val="tx1"/>
                    </a:gs>
                  </a:gsLst>
                  <a:lin ang="5400000" scaled="0"/>
                </a:gradFill>
                <a:latin typeface="+mn-lt"/>
              </a:rPr>
              <a:t>Connect to O365 through </a:t>
            </a:r>
            <a:r>
              <a:rPr lang="en-US" sz="2000" dirty="0" err="1">
                <a:gradFill>
                  <a:gsLst>
                    <a:gs pos="1250">
                      <a:schemeClr val="tx1"/>
                    </a:gs>
                    <a:gs pos="100000">
                      <a:schemeClr val="tx1"/>
                    </a:gs>
                  </a:gsLst>
                  <a:lin ang="5400000" scaled="0"/>
                </a:gradFill>
                <a:latin typeface="+mn-lt"/>
              </a:rPr>
              <a:t>OAuth</a:t>
            </a:r>
            <a:r>
              <a:rPr lang="en-US" sz="2000" dirty="0">
                <a:gradFill>
                  <a:gsLst>
                    <a:gs pos="1250">
                      <a:schemeClr val="tx1"/>
                    </a:gs>
                    <a:gs pos="100000">
                      <a:schemeClr val="tx1"/>
                    </a:gs>
                  </a:gsLst>
                  <a:lin ang="5400000" scaled="0"/>
                </a:gradFill>
                <a:latin typeface="+mn-lt"/>
              </a:rPr>
              <a:t> and </a:t>
            </a:r>
            <a:r>
              <a:rPr lang="en-US" sz="2000" dirty="0" smtClean="0">
                <a:gradFill>
                  <a:gsLst>
                    <a:gs pos="1250">
                      <a:schemeClr val="tx1"/>
                    </a:gs>
                    <a:gs pos="100000">
                      <a:schemeClr val="tx1"/>
                    </a:gs>
                  </a:gsLst>
                  <a:lin ang="5400000" scaled="0"/>
                </a:gradFill>
                <a:latin typeface="+mn-lt"/>
              </a:rPr>
              <a:t>REST service </a:t>
            </a:r>
            <a:r>
              <a:rPr lang="en-US" sz="2000" dirty="0">
                <a:gradFill>
                  <a:gsLst>
                    <a:gs pos="1250">
                      <a:schemeClr val="tx1"/>
                    </a:gs>
                    <a:gs pos="100000">
                      <a:schemeClr val="tx1"/>
                    </a:gs>
                  </a:gsLst>
                  <a:lin ang="5400000" scaled="0"/>
                </a:gradFill>
                <a:latin typeface="+mn-lt"/>
              </a:rPr>
              <a:t>APIs</a:t>
            </a:r>
          </a:p>
          <a:p>
            <a:r>
              <a:rPr lang="en-US" sz="2000" dirty="0">
                <a:gradFill>
                  <a:gsLst>
                    <a:gs pos="1250">
                      <a:schemeClr val="tx1"/>
                    </a:gs>
                    <a:gs pos="100000">
                      <a:schemeClr val="tx1"/>
                    </a:gs>
                  </a:gsLst>
                  <a:lin ang="5400000" scaled="0"/>
                </a:gradFill>
                <a:latin typeface="+mn-lt"/>
              </a:rPr>
              <a:t>Tools available in Visual Studio and SDKs available for </a:t>
            </a:r>
            <a:r>
              <a:rPr lang="en-US" sz="2000" dirty="0" smtClean="0">
                <a:gradFill>
                  <a:gsLst>
                    <a:gs pos="1250">
                      <a:schemeClr val="tx1"/>
                    </a:gs>
                    <a:gs pos="100000">
                      <a:schemeClr val="tx1"/>
                    </a:gs>
                  </a:gsLst>
                  <a:lin ang="5400000" scaled="0"/>
                </a:gradFill>
                <a:latin typeface="+mn-lt"/>
              </a:rPr>
              <a:t>other platforms</a:t>
            </a:r>
            <a:endParaRPr lang="en-US" sz="2000" dirty="0">
              <a:gradFill>
                <a:gsLst>
                  <a:gs pos="1250">
                    <a:schemeClr val="tx1"/>
                  </a:gs>
                  <a:gs pos="100000">
                    <a:schemeClr val="tx1"/>
                  </a:gs>
                </a:gsLst>
                <a:lin ang="5400000" scaled="0"/>
              </a:gradFill>
              <a:latin typeface="+mn-lt"/>
            </a:endParaRPr>
          </a:p>
        </p:txBody>
      </p:sp>
      <p:grpSp>
        <p:nvGrpSpPr>
          <p:cNvPr id="5" name="Group 4"/>
          <p:cNvGrpSpPr/>
          <p:nvPr/>
        </p:nvGrpSpPr>
        <p:grpSpPr>
          <a:xfrm>
            <a:off x="8809037" y="4030662"/>
            <a:ext cx="2707203" cy="2066829"/>
            <a:chOff x="8334245" y="1579049"/>
            <a:chExt cx="2871917" cy="2192581"/>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6037" y="954636"/>
            <a:ext cx="4343400" cy="2409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7727" y="1761384"/>
            <a:ext cx="7523834" cy="41742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018037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3" fill="hold" nodeType="clickEffect">
                                  <p:stCondLst>
                                    <p:cond delay="0"/>
                                  </p:stCondLst>
                                  <p:childTnLst>
                                    <p:anim calcmode="lin" valueType="num">
                                      <p:cBhvr additive="base">
                                        <p:cTn id="6" dur="500"/>
                                        <p:tgtEl>
                                          <p:spTgt spid="9"/>
                                        </p:tgtEl>
                                        <p:attrNameLst>
                                          <p:attrName>ppt_x</p:attrName>
                                        </p:attrNameLst>
                                      </p:cBhvr>
                                      <p:tavLst>
                                        <p:tav tm="0">
                                          <p:val>
                                            <p:strVal val="ppt_x"/>
                                          </p:val>
                                        </p:tav>
                                        <p:tav tm="100000">
                                          <p:val>
                                            <p:strVal val="1+ppt_w/2"/>
                                          </p:val>
                                        </p:tav>
                                      </p:tavLst>
                                    </p:anim>
                                    <p:anim calcmode="lin" valueType="num">
                                      <p:cBhvr additive="base">
                                        <p:cTn id="7" dur="500"/>
                                        <p:tgtEl>
                                          <p:spTgt spid="9"/>
                                        </p:tgtEl>
                                        <p:attrNameLst>
                                          <p:attrName>ppt_y</p:attrName>
                                        </p:attrNameLst>
                                      </p:cBhvr>
                                      <p:tavLst>
                                        <p:tav tm="0">
                                          <p:val>
                                            <p:strVal val="ppt_y"/>
                                          </p:val>
                                        </p:tav>
                                        <p:tav tm="100000">
                                          <p:val>
                                            <p:strVal val="0-ppt_h/2"/>
                                          </p:val>
                                        </p:tav>
                                      </p:tavLst>
                                    </p:anim>
                                    <p:set>
                                      <p:cBhvr>
                                        <p:cTn id="8" dur="1" fill="hold">
                                          <p:stCondLst>
                                            <p:cond delay="499"/>
                                          </p:stCondLst>
                                        </p:cTn>
                                        <p:tgtEl>
                                          <p:spTgt spid="9"/>
                                        </p:tgtEl>
                                        <p:attrNameLst>
                                          <p:attrName>style.visibility</p:attrName>
                                        </p:attrNameLst>
                                      </p:cBhvr>
                                      <p:to>
                                        <p:strVal val="hidden"/>
                                      </p:to>
                                    </p:set>
                                  </p:childTnLst>
                                </p:cTn>
                              </p:par>
                              <p:par>
                                <p:cTn id="9" presetID="53" presetClass="exit" presetSubtype="32" fill="hold" nodeType="withEffect">
                                  <p:stCondLst>
                                    <p:cond delay="0"/>
                                  </p:stCondLst>
                                  <p:childTnLst>
                                    <p:anim calcmode="lin" valueType="num">
                                      <p:cBhvr>
                                        <p:cTn id="10" dur="500"/>
                                        <p:tgtEl>
                                          <p:spTgt spid="9"/>
                                        </p:tgtEl>
                                        <p:attrNameLst>
                                          <p:attrName>ppt_w</p:attrName>
                                        </p:attrNameLst>
                                      </p:cBhvr>
                                      <p:tavLst>
                                        <p:tav tm="0">
                                          <p:val>
                                            <p:strVal val="ppt_w"/>
                                          </p:val>
                                        </p:tav>
                                        <p:tav tm="100000">
                                          <p:val>
                                            <p:fltVal val="0"/>
                                          </p:val>
                                        </p:tav>
                                      </p:tavLst>
                                    </p:anim>
                                    <p:anim calcmode="lin" valueType="num">
                                      <p:cBhvr>
                                        <p:cTn id="11" dur="500"/>
                                        <p:tgtEl>
                                          <p:spTgt spid="9"/>
                                        </p:tgtEl>
                                        <p:attrNameLst>
                                          <p:attrName>ppt_h</p:attrName>
                                        </p:attrNameLst>
                                      </p:cBhvr>
                                      <p:tavLst>
                                        <p:tav tm="0">
                                          <p:val>
                                            <p:strVal val="ppt_h"/>
                                          </p:val>
                                        </p:tav>
                                        <p:tav tm="100000">
                                          <p:val>
                                            <p:fltVal val="0"/>
                                          </p:val>
                                        </p:tav>
                                      </p:tavLst>
                                    </p:anim>
                                    <p:animEffect transition="out" filter="fade">
                                      <p:cBhvr>
                                        <p:cTn id="12" dur="500"/>
                                        <p:tgtEl>
                                          <p:spTgt spid="9"/>
                                        </p:tgtEl>
                                      </p:cBhvr>
                                    </p:animEffect>
                                    <p:set>
                                      <p:cBhvr>
                                        <p:cTn id="13" dur="1" fill="hold">
                                          <p:stCondLst>
                                            <p:cond delay="499"/>
                                          </p:stCondLst>
                                        </p:cTn>
                                        <p:tgtEl>
                                          <p:spTgt spid="9"/>
                                        </p:tgtEl>
                                        <p:attrNameLst>
                                          <p:attrName>style.visibility</p:attrName>
                                        </p:attrNameLst>
                                      </p:cBhvr>
                                      <p:to>
                                        <p:strVal val="hidden"/>
                                      </p:to>
                                    </p:set>
                                  </p:childTnLst>
                                </p:cTn>
                              </p:par>
                              <p:par>
                                <p:cTn id="14" presetID="1"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par>
                                <p:cTn id="16" presetID="10" presetClass="entr" presetSubtype="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Apps for</a:t>
            </a:r>
            <a:r>
              <a:rPr lang="en-US" baseline="0" dirty="0" smtClean="0"/>
              <a:t> SharePoint</a:t>
            </a:r>
            <a:endParaRPr lang="en-US" dirty="0"/>
          </a:p>
        </p:txBody>
      </p:sp>
    </p:spTree>
    <p:extLst>
      <p:ext uri="{BB962C8B-B14F-4D97-AF65-F5344CB8AC3E}">
        <p14:creationId xmlns:p14="http://schemas.microsoft.com/office/powerpoint/2010/main" val="36163650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5343001"/>
          </a:xfrm>
        </p:spPr>
        <p:txBody>
          <a:bodyPr/>
          <a:lstStyle/>
          <a:p>
            <a:r>
              <a:rPr lang="en-US" dirty="0" smtClean="0"/>
              <a:t>New SharePoint client components </a:t>
            </a:r>
            <a:r>
              <a:rPr lang="en-US" dirty="0" err="1" smtClean="0"/>
              <a:t>redists</a:t>
            </a:r>
            <a:endParaRPr lang="en-US" dirty="0" smtClean="0"/>
          </a:p>
          <a:p>
            <a:pPr lvl="1"/>
            <a:r>
              <a:rPr lang="en-US" dirty="0" smtClean="0"/>
              <a:t>Updated client components for SharePoint Server 2013 SP1</a:t>
            </a:r>
          </a:p>
          <a:p>
            <a:pPr lvl="1"/>
            <a:r>
              <a:rPr lang="en-US" dirty="0" smtClean="0"/>
              <a:t>New client components for SharePoint Online</a:t>
            </a:r>
          </a:p>
          <a:p>
            <a:pPr lvl="1"/>
            <a:r>
              <a:rPr lang="en-US" dirty="0" smtClean="0"/>
              <a:t>Both include portable libraries for use in Windows Store apps</a:t>
            </a:r>
          </a:p>
          <a:p>
            <a:r>
              <a:rPr lang="en-US" dirty="0" smtClean="0"/>
              <a:t>New APIs available in O365 and on-premises</a:t>
            </a:r>
          </a:p>
          <a:p>
            <a:pPr lvl="1"/>
            <a:r>
              <a:rPr lang="en-US" dirty="0" smtClean="0"/>
              <a:t>Site collection management</a:t>
            </a:r>
          </a:p>
          <a:p>
            <a:pPr lvl="1"/>
            <a:r>
              <a:rPr lang="en-US" dirty="0" smtClean="0"/>
              <a:t>Specify content type IDs</a:t>
            </a:r>
          </a:p>
          <a:p>
            <a:pPr lvl="1"/>
            <a:r>
              <a:rPr lang="en-US" dirty="0" err="1" smtClean="0"/>
              <a:t>AlternateCssUrl</a:t>
            </a:r>
            <a:endParaRPr lang="en-US" dirty="0" smtClean="0"/>
          </a:p>
          <a:p>
            <a:pPr lvl="1"/>
            <a:r>
              <a:rPr lang="en-US" dirty="0" err="1" smtClean="0"/>
              <a:t>SiteLogoUrl</a:t>
            </a:r>
            <a:endParaRPr lang="en-US" dirty="0" smtClean="0"/>
          </a:p>
          <a:p>
            <a:pPr lvl="1"/>
            <a:r>
              <a:rPr lang="en-US" dirty="0" smtClean="0"/>
              <a:t>and More</a:t>
            </a:r>
          </a:p>
          <a:p>
            <a:r>
              <a:rPr lang="en-US" dirty="0" smtClean="0"/>
              <a:t>Site provisioning and branding </a:t>
            </a:r>
            <a:r>
              <a:rPr lang="en-US" dirty="0">
                <a:hlinkClick r:id="rId3"/>
              </a:rPr>
              <a:t>s</a:t>
            </a:r>
            <a:r>
              <a:rPr lang="en-US" dirty="0" smtClean="0">
                <a:hlinkClick r:id="rId3"/>
              </a:rPr>
              <a:t>olution pack</a:t>
            </a:r>
            <a:endParaRPr lang="en-US" dirty="0"/>
          </a:p>
        </p:txBody>
      </p:sp>
      <p:sp>
        <p:nvSpPr>
          <p:cNvPr id="2" name="Title 1"/>
          <p:cNvSpPr>
            <a:spLocks noGrp="1"/>
          </p:cNvSpPr>
          <p:nvPr>
            <p:ph type="title"/>
          </p:nvPr>
        </p:nvSpPr>
        <p:spPr/>
        <p:txBody>
          <a:bodyPr/>
          <a:lstStyle/>
          <a:p>
            <a:r>
              <a:rPr lang="en-US" dirty="0" smtClean="0"/>
              <a:t>New SharePoint Remote APIs</a:t>
            </a:r>
            <a:endParaRPr lang="en-US" dirty="0"/>
          </a:p>
        </p:txBody>
      </p:sp>
    </p:spTree>
    <p:extLst>
      <p:ext uri="{BB962C8B-B14F-4D97-AF65-F5344CB8AC3E}">
        <p14:creationId xmlns:p14="http://schemas.microsoft.com/office/powerpoint/2010/main" val="24136262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Custom site provisioning solution</a:t>
            </a:r>
            <a:endParaRPr lang="en-US" dirty="0"/>
          </a:p>
        </p:txBody>
      </p:sp>
      <p:sp>
        <p:nvSpPr>
          <p:cNvPr id="5" name="Text Placeholder 4"/>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12462872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274320" y="4167017"/>
            <a:ext cx="3923094" cy="2062085"/>
            <a:chOff x="274320" y="4167017"/>
            <a:chExt cx="3923094" cy="2062085"/>
          </a:xfrm>
        </p:grpSpPr>
        <p:sp>
          <p:nvSpPr>
            <p:cNvPr id="25" name="Rectangle 24"/>
            <p:cNvSpPr/>
            <p:nvPr/>
          </p:nvSpPr>
          <p:spPr bwMode="auto">
            <a:xfrm>
              <a:off x="274320" y="4167017"/>
              <a:ext cx="3923094" cy="2062085"/>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28" name="TextBox 27"/>
            <p:cNvSpPr txBox="1"/>
            <p:nvPr/>
          </p:nvSpPr>
          <p:spPr>
            <a:xfrm>
              <a:off x="274320" y="4167017"/>
              <a:ext cx="2137103"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gradFill>
                    <a:gsLst>
                      <a:gs pos="2917">
                        <a:srgbClr val="00BCF2"/>
                      </a:gs>
                      <a:gs pos="100000">
                        <a:srgbClr val="00BCF2"/>
                      </a:gs>
                    </a:gsLst>
                    <a:lin ang="5400000" scaled="0"/>
                  </a:gradFill>
                </a:rPr>
                <a:t>Per-seat price</a:t>
              </a:r>
            </a:p>
          </p:txBody>
        </p:sp>
        <p:grpSp>
          <p:nvGrpSpPr>
            <p:cNvPr id="12" name="Group 11"/>
            <p:cNvGrpSpPr/>
            <p:nvPr/>
          </p:nvGrpSpPr>
          <p:grpSpPr>
            <a:xfrm>
              <a:off x="2832529" y="5155441"/>
              <a:ext cx="1220154" cy="964406"/>
              <a:chOff x="1217883" y="4925113"/>
              <a:chExt cx="1632899" cy="1290638"/>
            </a:xfrm>
            <a:solidFill>
              <a:schemeClr val="accent2"/>
            </a:solidFill>
          </p:grpSpPr>
          <p:sp>
            <p:nvSpPr>
              <p:cNvPr id="68" name="Freeform 37"/>
              <p:cNvSpPr>
                <a:spLocks noEditPoints="1"/>
              </p:cNvSpPr>
              <p:nvPr/>
            </p:nvSpPr>
            <p:spPr bwMode="auto">
              <a:xfrm>
                <a:off x="2061795" y="4925113"/>
                <a:ext cx="788987" cy="1290638"/>
              </a:xfrm>
              <a:custGeom>
                <a:avLst/>
                <a:gdLst>
                  <a:gd name="T0" fmla="*/ 419 w 1372"/>
                  <a:gd name="T1" fmla="*/ 462 h 2244"/>
                  <a:gd name="T2" fmla="*/ 650 w 1372"/>
                  <a:gd name="T3" fmla="*/ 231 h 2244"/>
                  <a:gd name="T4" fmla="*/ 419 w 1372"/>
                  <a:gd name="T5" fmla="*/ 0 h 2244"/>
                  <a:gd name="T6" fmla="*/ 182 w 1372"/>
                  <a:gd name="T7" fmla="*/ 231 h 2244"/>
                  <a:gd name="T8" fmla="*/ 419 w 1372"/>
                  <a:gd name="T9" fmla="*/ 462 h 2244"/>
                  <a:gd name="T10" fmla="*/ 419 w 1372"/>
                  <a:gd name="T11" fmla="*/ 231 h 2244"/>
                  <a:gd name="T12" fmla="*/ 419 w 1372"/>
                  <a:gd name="T13" fmla="*/ 231 h 2244"/>
                  <a:gd name="T14" fmla="*/ 242 w 1372"/>
                  <a:gd name="T15" fmla="*/ 743 h 2244"/>
                  <a:gd name="T16" fmla="*/ 645 w 1372"/>
                  <a:gd name="T17" fmla="*/ 671 h 2244"/>
                  <a:gd name="T18" fmla="*/ 749 w 1372"/>
                  <a:gd name="T19" fmla="*/ 1188 h 2244"/>
                  <a:gd name="T20" fmla="*/ 1140 w 1372"/>
                  <a:gd name="T21" fmla="*/ 1188 h 2244"/>
                  <a:gd name="T22" fmla="*/ 1311 w 1372"/>
                  <a:gd name="T23" fmla="*/ 1364 h 2244"/>
                  <a:gd name="T24" fmla="*/ 1311 w 1372"/>
                  <a:gd name="T25" fmla="*/ 2073 h 2244"/>
                  <a:gd name="T26" fmla="*/ 1069 w 1372"/>
                  <a:gd name="T27" fmla="*/ 2068 h 2244"/>
                  <a:gd name="T28" fmla="*/ 1069 w 1372"/>
                  <a:gd name="T29" fmla="*/ 1518 h 2244"/>
                  <a:gd name="T30" fmla="*/ 567 w 1372"/>
                  <a:gd name="T31" fmla="*/ 1518 h 2244"/>
                  <a:gd name="T32" fmla="*/ 364 w 1372"/>
                  <a:gd name="T33" fmla="*/ 1347 h 2244"/>
                  <a:gd name="T34" fmla="*/ 242 w 1372"/>
                  <a:gd name="T35" fmla="*/ 743 h 2244"/>
                  <a:gd name="T36" fmla="*/ 887 w 1372"/>
                  <a:gd name="T37" fmla="*/ 1562 h 2244"/>
                  <a:gd name="T38" fmla="*/ 887 w 1372"/>
                  <a:gd name="T39" fmla="*/ 1754 h 2244"/>
                  <a:gd name="T40" fmla="*/ 529 w 1372"/>
                  <a:gd name="T41" fmla="*/ 1754 h 2244"/>
                  <a:gd name="T42" fmla="*/ 138 w 1372"/>
                  <a:gd name="T43" fmla="*/ 1424 h 2244"/>
                  <a:gd name="T44" fmla="*/ 22 w 1372"/>
                  <a:gd name="T45" fmla="*/ 880 h 2244"/>
                  <a:gd name="T46" fmla="*/ 204 w 1372"/>
                  <a:gd name="T47" fmla="*/ 847 h 2244"/>
                  <a:gd name="T48" fmla="*/ 309 w 1372"/>
                  <a:gd name="T49" fmla="*/ 1364 h 2244"/>
                  <a:gd name="T50" fmla="*/ 556 w 1372"/>
                  <a:gd name="T51" fmla="*/ 1562 h 2244"/>
                  <a:gd name="T52" fmla="*/ 887 w 1372"/>
                  <a:gd name="T53" fmla="*/ 1562 h 2244"/>
                  <a:gd name="T54" fmla="*/ 1372 w 1372"/>
                  <a:gd name="T55" fmla="*/ 347 h 2244"/>
                  <a:gd name="T56" fmla="*/ 1372 w 1372"/>
                  <a:gd name="T57" fmla="*/ 347 h 2244"/>
                  <a:gd name="T58" fmla="*/ 1372 w 1372"/>
                  <a:gd name="T59" fmla="*/ 347 h 2244"/>
                  <a:gd name="T60" fmla="*/ 1372 w 1372"/>
                  <a:gd name="T61" fmla="*/ 347 h 2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2" h="2244">
                    <a:moveTo>
                      <a:pt x="419" y="462"/>
                    </a:moveTo>
                    <a:cubicBezTo>
                      <a:pt x="545" y="462"/>
                      <a:pt x="650" y="358"/>
                      <a:pt x="650" y="231"/>
                    </a:cubicBezTo>
                    <a:cubicBezTo>
                      <a:pt x="650" y="105"/>
                      <a:pt x="545" y="0"/>
                      <a:pt x="419" y="0"/>
                    </a:cubicBezTo>
                    <a:cubicBezTo>
                      <a:pt x="286" y="0"/>
                      <a:pt x="187" y="105"/>
                      <a:pt x="182" y="231"/>
                    </a:cubicBezTo>
                    <a:cubicBezTo>
                      <a:pt x="187" y="358"/>
                      <a:pt x="286" y="462"/>
                      <a:pt x="419" y="462"/>
                    </a:cubicBezTo>
                    <a:close/>
                    <a:moveTo>
                      <a:pt x="419" y="231"/>
                    </a:moveTo>
                    <a:cubicBezTo>
                      <a:pt x="419" y="231"/>
                      <a:pt x="419" y="231"/>
                      <a:pt x="419" y="231"/>
                    </a:cubicBezTo>
                    <a:moveTo>
                      <a:pt x="242" y="743"/>
                    </a:moveTo>
                    <a:cubicBezTo>
                      <a:pt x="198" y="479"/>
                      <a:pt x="584" y="396"/>
                      <a:pt x="645" y="671"/>
                    </a:cubicBezTo>
                    <a:cubicBezTo>
                      <a:pt x="749" y="1188"/>
                      <a:pt x="749" y="1188"/>
                      <a:pt x="749" y="1188"/>
                    </a:cubicBezTo>
                    <a:cubicBezTo>
                      <a:pt x="1140" y="1188"/>
                      <a:pt x="1140" y="1188"/>
                      <a:pt x="1140" y="1188"/>
                    </a:cubicBezTo>
                    <a:cubicBezTo>
                      <a:pt x="1251" y="1188"/>
                      <a:pt x="1311" y="1281"/>
                      <a:pt x="1311" y="1364"/>
                    </a:cubicBezTo>
                    <a:cubicBezTo>
                      <a:pt x="1311" y="2073"/>
                      <a:pt x="1311" y="2073"/>
                      <a:pt x="1311" y="2073"/>
                    </a:cubicBezTo>
                    <a:cubicBezTo>
                      <a:pt x="1311" y="2244"/>
                      <a:pt x="1069" y="2244"/>
                      <a:pt x="1069" y="2068"/>
                    </a:cubicBezTo>
                    <a:cubicBezTo>
                      <a:pt x="1069" y="1908"/>
                      <a:pt x="1069" y="1518"/>
                      <a:pt x="1069" y="1518"/>
                    </a:cubicBezTo>
                    <a:cubicBezTo>
                      <a:pt x="567" y="1518"/>
                      <a:pt x="567" y="1518"/>
                      <a:pt x="567" y="1518"/>
                    </a:cubicBezTo>
                    <a:cubicBezTo>
                      <a:pt x="452" y="1518"/>
                      <a:pt x="380" y="1441"/>
                      <a:pt x="364" y="1347"/>
                    </a:cubicBezTo>
                    <a:cubicBezTo>
                      <a:pt x="242" y="743"/>
                      <a:pt x="242" y="743"/>
                      <a:pt x="242" y="743"/>
                    </a:cubicBezTo>
                    <a:close/>
                    <a:moveTo>
                      <a:pt x="887" y="1562"/>
                    </a:moveTo>
                    <a:cubicBezTo>
                      <a:pt x="1014" y="1562"/>
                      <a:pt x="1014" y="1754"/>
                      <a:pt x="887" y="1754"/>
                    </a:cubicBezTo>
                    <a:cubicBezTo>
                      <a:pt x="529" y="1754"/>
                      <a:pt x="529" y="1754"/>
                      <a:pt x="529" y="1754"/>
                    </a:cubicBezTo>
                    <a:cubicBezTo>
                      <a:pt x="353" y="1754"/>
                      <a:pt x="182" y="1628"/>
                      <a:pt x="138" y="1424"/>
                    </a:cubicBezTo>
                    <a:cubicBezTo>
                      <a:pt x="22" y="880"/>
                      <a:pt x="22" y="880"/>
                      <a:pt x="22" y="880"/>
                    </a:cubicBezTo>
                    <a:cubicBezTo>
                      <a:pt x="0" y="759"/>
                      <a:pt x="176" y="721"/>
                      <a:pt x="204" y="847"/>
                    </a:cubicBezTo>
                    <a:cubicBezTo>
                      <a:pt x="309" y="1364"/>
                      <a:pt x="309" y="1364"/>
                      <a:pt x="309" y="1364"/>
                    </a:cubicBezTo>
                    <a:cubicBezTo>
                      <a:pt x="341" y="1496"/>
                      <a:pt x="441" y="1562"/>
                      <a:pt x="556" y="1562"/>
                    </a:cubicBezTo>
                    <a:cubicBezTo>
                      <a:pt x="887" y="1562"/>
                      <a:pt x="887" y="1562"/>
                      <a:pt x="887" y="1562"/>
                    </a:cubicBezTo>
                    <a:close/>
                    <a:moveTo>
                      <a:pt x="1372" y="347"/>
                    </a:moveTo>
                    <a:cubicBezTo>
                      <a:pt x="1372" y="347"/>
                      <a:pt x="1372" y="347"/>
                      <a:pt x="1372" y="347"/>
                    </a:cubicBezTo>
                    <a:moveTo>
                      <a:pt x="1372" y="347"/>
                    </a:moveTo>
                    <a:cubicBezTo>
                      <a:pt x="1372" y="347"/>
                      <a:pt x="1372" y="347"/>
                      <a:pt x="1372" y="347"/>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9" name="Freeform 37"/>
              <p:cNvSpPr>
                <a:spLocks noEditPoints="1"/>
              </p:cNvSpPr>
              <p:nvPr/>
            </p:nvSpPr>
            <p:spPr bwMode="auto">
              <a:xfrm>
                <a:off x="1217883" y="4925113"/>
                <a:ext cx="788987" cy="1290638"/>
              </a:xfrm>
              <a:custGeom>
                <a:avLst/>
                <a:gdLst>
                  <a:gd name="T0" fmla="*/ 419 w 1372"/>
                  <a:gd name="T1" fmla="*/ 462 h 2244"/>
                  <a:gd name="T2" fmla="*/ 650 w 1372"/>
                  <a:gd name="T3" fmla="*/ 231 h 2244"/>
                  <a:gd name="T4" fmla="*/ 419 w 1372"/>
                  <a:gd name="T5" fmla="*/ 0 h 2244"/>
                  <a:gd name="T6" fmla="*/ 182 w 1372"/>
                  <a:gd name="T7" fmla="*/ 231 h 2244"/>
                  <a:gd name="T8" fmla="*/ 419 w 1372"/>
                  <a:gd name="T9" fmla="*/ 462 h 2244"/>
                  <a:gd name="T10" fmla="*/ 419 w 1372"/>
                  <a:gd name="T11" fmla="*/ 231 h 2244"/>
                  <a:gd name="T12" fmla="*/ 419 w 1372"/>
                  <a:gd name="T13" fmla="*/ 231 h 2244"/>
                  <a:gd name="T14" fmla="*/ 242 w 1372"/>
                  <a:gd name="T15" fmla="*/ 743 h 2244"/>
                  <a:gd name="T16" fmla="*/ 645 w 1372"/>
                  <a:gd name="T17" fmla="*/ 671 h 2244"/>
                  <a:gd name="T18" fmla="*/ 749 w 1372"/>
                  <a:gd name="T19" fmla="*/ 1188 h 2244"/>
                  <a:gd name="T20" fmla="*/ 1140 w 1372"/>
                  <a:gd name="T21" fmla="*/ 1188 h 2244"/>
                  <a:gd name="T22" fmla="*/ 1311 w 1372"/>
                  <a:gd name="T23" fmla="*/ 1364 h 2244"/>
                  <a:gd name="T24" fmla="*/ 1311 w 1372"/>
                  <a:gd name="T25" fmla="*/ 2073 h 2244"/>
                  <a:gd name="T26" fmla="*/ 1069 w 1372"/>
                  <a:gd name="T27" fmla="*/ 2068 h 2244"/>
                  <a:gd name="T28" fmla="*/ 1069 w 1372"/>
                  <a:gd name="T29" fmla="*/ 1518 h 2244"/>
                  <a:gd name="T30" fmla="*/ 567 w 1372"/>
                  <a:gd name="T31" fmla="*/ 1518 h 2244"/>
                  <a:gd name="T32" fmla="*/ 364 w 1372"/>
                  <a:gd name="T33" fmla="*/ 1347 h 2244"/>
                  <a:gd name="T34" fmla="*/ 242 w 1372"/>
                  <a:gd name="T35" fmla="*/ 743 h 2244"/>
                  <a:gd name="T36" fmla="*/ 887 w 1372"/>
                  <a:gd name="T37" fmla="*/ 1562 h 2244"/>
                  <a:gd name="T38" fmla="*/ 887 w 1372"/>
                  <a:gd name="T39" fmla="*/ 1754 h 2244"/>
                  <a:gd name="T40" fmla="*/ 529 w 1372"/>
                  <a:gd name="T41" fmla="*/ 1754 h 2244"/>
                  <a:gd name="T42" fmla="*/ 138 w 1372"/>
                  <a:gd name="T43" fmla="*/ 1424 h 2244"/>
                  <a:gd name="T44" fmla="*/ 22 w 1372"/>
                  <a:gd name="T45" fmla="*/ 880 h 2244"/>
                  <a:gd name="T46" fmla="*/ 204 w 1372"/>
                  <a:gd name="T47" fmla="*/ 847 h 2244"/>
                  <a:gd name="T48" fmla="*/ 309 w 1372"/>
                  <a:gd name="T49" fmla="*/ 1364 h 2244"/>
                  <a:gd name="T50" fmla="*/ 556 w 1372"/>
                  <a:gd name="T51" fmla="*/ 1562 h 2244"/>
                  <a:gd name="T52" fmla="*/ 887 w 1372"/>
                  <a:gd name="T53" fmla="*/ 1562 h 2244"/>
                  <a:gd name="T54" fmla="*/ 1372 w 1372"/>
                  <a:gd name="T55" fmla="*/ 347 h 2244"/>
                  <a:gd name="T56" fmla="*/ 1372 w 1372"/>
                  <a:gd name="T57" fmla="*/ 347 h 2244"/>
                  <a:gd name="T58" fmla="*/ 1372 w 1372"/>
                  <a:gd name="T59" fmla="*/ 347 h 2244"/>
                  <a:gd name="T60" fmla="*/ 1372 w 1372"/>
                  <a:gd name="T61" fmla="*/ 347 h 2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2" h="2244">
                    <a:moveTo>
                      <a:pt x="419" y="462"/>
                    </a:moveTo>
                    <a:cubicBezTo>
                      <a:pt x="545" y="462"/>
                      <a:pt x="650" y="358"/>
                      <a:pt x="650" y="231"/>
                    </a:cubicBezTo>
                    <a:cubicBezTo>
                      <a:pt x="650" y="105"/>
                      <a:pt x="545" y="0"/>
                      <a:pt x="419" y="0"/>
                    </a:cubicBezTo>
                    <a:cubicBezTo>
                      <a:pt x="286" y="0"/>
                      <a:pt x="187" y="105"/>
                      <a:pt x="182" y="231"/>
                    </a:cubicBezTo>
                    <a:cubicBezTo>
                      <a:pt x="187" y="358"/>
                      <a:pt x="286" y="462"/>
                      <a:pt x="419" y="462"/>
                    </a:cubicBezTo>
                    <a:close/>
                    <a:moveTo>
                      <a:pt x="419" y="231"/>
                    </a:moveTo>
                    <a:cubicBezTo>
                      <a:pt x="419" y="231"/>
                      <a:pt x="419" y="231"/>
                      <a:pt x="419" y="231"/>
                    </a:cubicBezTo>
                    <a:moveTo>
                      <a:pt x="242" y="743"/>
                    </a:moveTo>
                    <a:cubicBezTo>
                      <a:pt x="198" y="479"/>
                      <a:pt x="584" y="396"/>
                      <a:pt x="645" y="671"/>
                    </a:cubicBezTo>
                    <a:cubicBezTo>
                      <a:pt x="749" y="1188"/>
                      <a:pt x="749" y="1188"/>
                      <a:pt x="749" y="1188"/>
                    </a:cubicBezTo>
                    <a:cubicBezTo>
                      <a:pt x="1140" y="1188"/>
                      <a:pt x="1140" y="1188"/>
                      <a:pt x="1140" y="1188"/>
                    </a:cubicBezTo>
                    <a:cubicBezTo>
                      <a:pt x="1251" y="1188"/>
                      <a:pt x="1311" y="1281"/>
                      <a:pt x="1311" y="1364"/>
                    </a:cubicBezTo>
                    <a:cubicBezTo>
                      <a:pt x="1311" y="2073"/>
                      <a:pt x="1311" y="2073"/>
                      <a:pt x="1311" y="2073"/>
                    </a:cubicBezTo>
                    <a:cubicBezTo>
                      <a:pt x="1311" y="2244"/>
                      <a:pt x="1069" y="2244"/>
                      <a:pt x="1069" y="2068"/>
                    </a:cubicBezTo>
                    <a:cubicBezTo>
                      <a:pt x="1069" y="1908"/>
                      <a:pt x="1069" y="1518"/>
                      <a:pt x="1069" y="1518"/>
                    </a:cubicBezTo>
                    <a:cubicBezTo>
                      <a:pt x="567" y="1518"/>
                      <a:pt x="567" y="1518"/>
                      <a:pt x="567" y="1518"/>
                    </a:cubicBezTo>
                    <a:cubicBezTo>
                      <a:pt x="452" y="1518"/>
                      <a:pt x="380" y="1441"/>
                      <a:pt x="364" y="1347"/>
                    </a:cubicBezTo>
                    <a:cubicBezTo>
                      <a:pt x="242" y="743"/>
                      <a:pt x="242" y="743"/>
                      <a:pt x="242" y="743"/>
                    </a:cubicBezTo>
                    <a:close/>
                    <a:moveTo>
                      <a:pt x="887" y="1562"/>
                    </a:moveTo>
                    <a:cubicBezTo>
                      <a:pt x="1014" y="1562"/>
                      <a:pt x="1014" y="1754"/>
                      <a:pt x="887" y="1754"/>
                    </a:cubicBezTo>
                    <a:cubicBezTo>
                      <a:pt x="529" y="1754"/>
                      <a:pt x="529" y="1754"/>
                      <a:pt x="529" y="1754"/>
                    </a:cubicBezTo>
                    <a:cubicBezTo>
                      <a:pt x="353" y="1754"/>
                      <a:pt x="182" y="1628"/>
                      <a:pt x="138" y="1424"/>
                    </a:cubicBezTo>
                    <a:cubicBezTo>
                      <a:pt x="22" y="880"/>
                      <a:pt x="22" y="880"/>
                      <a:pt x="22" y="880"/>
                    </a:cubicBezTo>
                    <a:cubicBezTo>
                      <a:pt x="0" y="759"/>
                      <a:pt x="176" y="721"/>
                      <a:pt x="204" y="847"/>
                    </a:cubicBezTo>
                    <a:cubicBezTo>
                      <a:pt x="309" y="1364"/>
                      <a:pt x="309" y="1364"/>
                      <a:pt x="309" y="1364"/>
                    </a:cubicBezTo>
                    <a:cubicBezTo>
                      <a:pt x="341" y="1496"/>
                      <a:pt x="441" y="1562"/>
                      <a:pt x="556" y="1562"/>
                    </a:cubicBezTo>
                    <a:cubicBezTo>
                      <a:pt x="887" y="1562"/>
                      <a:pt x="887" y="1562"/>
                      <a:pt x="887" y="1562"/>
                    </a:cubicBezTo>
                    <a:close/>
                    <a:moveTo>
                      <a:pt x="1372" y="347"/>
                    </a:moveTo>
                    <a:cubicBezTo>
                      <a:pt x="1372" y="347"/>
                      <a:pt x="1372" y="347"/>
                      <a:pt x="1372" y="347"/>
                    </a:cubicBezTo>
                    <a:moveTo>
                      <a:pt x="1372" y="347"/>
                    </a:moveTo>
                    <a:cubicBezTo>
                      <a:pt x="1372" y="347"/>
                      <a:pt x="1372" y="347"/>
                      <a:pt x="1372" y="347"/>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37" name="Group 36"/>
          <p:cNvGrpSpPr/>
          <p:nvPr/>
        </p:nvGrpSpPr>
        <p:grpSpPr>
          <a:xfrm>
            <a:off x="4244917" y="4167017"/>
            <a:ext cx="3867725" cy="2062085"/>
            <a:chOff x="4244917" y="4167017"/>
            <a:chExt cx="3867725" cy="2062085"/>
          </a:xfrm>
        </p:grpSpPr>
        <p:sp>
          <p:nvSpPr>
            <p:cNvPr id="84" name="Rectangle 83"/>
            <p:cNvSpPr/>
            <p:nvPr/>
          </p:nvSpPr>
          <p:spPr bwMode="auto">
            <a:xfrm>
              <a:off x="4244917" y="4167017"/>
              <a:ext cx="3867725" cy="2062085"/>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30" name="TextBox 29"/>
            <p:cNvSpPr txBox="1"/>
            <p:nvPr/>
          </p:nvSpPr>
          <p:spPr>
            <a:xfrm>
              <a:off x="4244917" y="4167017"/>
              <a:ext cx="3480355"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gradFill>
                    <a:gsLst>
                      <a:gs pos="2917">
                        <a:srgbClr val="00BCF2"/>
                      </a:gs>
                      <a:gs pos="100000">
                        <a:srgbClr val="00BCF2"/>
                      </a:gs>
                    </a:gsLst>
                    <a:lin ang="5400000" scaled="0"/>
                  </a:gradFill>
                </a:rPr>
                <a:t>Organization-wide price</a:t>
              </a:r>
            </a:p>
          </p:txBody>
        </p:sp>
        <p:sp>
          <p:nvSpPr>
            <p:cNvPr id="72" name="Freeform 41"/>
            <p:cNvSpPr>
              <a:spLocks noEditPoints="1"/>
            </p:cNvSpPr>
            <p:nvPr/>
          </p:nvSpPr>
          <p:spPr bwMode="auto">
            <a:xfrm>
              <a:off x="7227685" y="4941565"/>
              <a:ext cx="754204" cy="1160865"/>
            </a:xfrm>
            <a:custGeom>
              <a:avLst/>
              <a:gdLst>
                <a:gd name="T0" fmla="*/ 440 w 842"/>
                <a:gd name="T1" fmla="*/ 462 h 1296"/>
                <a:gd name="T2" fmla="*/ 559 w 842"/>
                <a:gd name="T3" fmla="*/ 462 h 1296"/>
                <a:gd name="T4" fmla="*/ 559 w 842"/>
                <a:gd name="T5" fmla="*/ 1296 h 1296"/>
                <a:gd name="T6" fmla="*/ 331 w 842"/>
                <a:gd name="T7" fmla="*/ 0 h 1296"/>
                <a:gd name="T8" fmla="*/ 559 w 842"/>
                <a:gd name="T9" fmla="*/ 372 h 1296"/>
                <a:gd name="T10" fmla="*/ 559 w 842"/>
                <a:gd name="T11" fmla="*/ 253 h 1296"/>
                <a:gd name="T12" fmla="*/ 559 w 842"/>
                <a:gd name="T13" fmla="*/ 372 h 1296"/>
                <a:gd name="T14" fmla="*/ 440 w 842"/>
                <a:gd name="T15" fmla="*/ 86 h 1296"/>
                <a:gd name="T16" fmla="*/ 559 w 842"/>
                <a:gd name="T17" fmla="*/ 205 h 1296"/>
                <a:gd name="T18" fmla="*/ 619 w 842"/>
                <a:gd name="T19" fmla="*/ 1043 h 1296"/>
                <a:gd name="T20" fmla="*/ 734 w 842"/>
                <a:gd name="T21" fmla="*/ 1043 h 1296"/>
                <a:gd name="T22" fmla="*/ 734 w 842"/>
                <a:gd name="T23" fmla="*/ 875 h 1296"/>
                <a:gd name="T24" fmla="*/ 734 w 842"/>
                <a:gd name="T25" fmla="*/ 759 h 1296"/>
                <a:gd name="T26" fmla="*/ 734 w 842"/>
                <a:gd name="T27" fmla="*/ 875 h 1296"/>
                <a:gd name="T28" fmla="*/ 619 w 842"/>
                <a:gd name="T29" fmla="*/ 588 h 1296"/>
                <a:gd name="T30" fmla="*/ 734 w 842"/>
                <a:gd name="T31" fmla="*/ 707 h 1296"/>
                <a:gd name="T32" fmla="*/ 619 w 842"/>
                <a:gd name="T33" fmla="*/ 540 h 1296"/>
                <a:gd name="T34" fmla="*/ 734 w 842"/>
                <a:gd name="T35" fmla="*/ 540 h 1296"/>
                <a:gd name="T36" fmla="*/ 734 w 842"/>
                <a:gd name="T37" fmla="*/ 372 h 1296"/>
                <a:gd name="T38" fmla="*/ 734 w 842"/>
                <a:gd name="T39" fmla="*/ 253 h 1296"/>
                <a:gd name="T40" fmla="*/ 734 w 842"/>
                <a:gd name="T41" fmla="*/ 372 h 1296"/>
                <a:gd name="T42" fmla="*/ 619 w 842"/>
                <a:gd name="T43" fmla="*/ 86 h 1296"/>
                <a:gd name="T44" fmla="*/ 734 w 842"/>
                <a:gd name="T45" fmla="*/ 205 h 1296"/>
                <a:gd name="T46" fmla="*/ 0 w 842"/>
                <a:gd name="T47" fmla="*/ 1296 h 1296"/>
                <a:gd name="T48" fmla="*/ 0 w 842"/>
                <a:gd name="T49" fmla="*/ 510 h 1296"/>
                <a:gd name="T50" fmla="*/ 223 w 842"/>
                <a:gd name="T51" fmla="*/ 1214 h 1296"/>
                <a:gd name="T52" fmla="*/ 223 w 842"/>
                <a:gd name="T53" fmla="*/ 1095 h 1296"/>
                <a:gd name="T54" fmla="*/ 223 w 842"/>
                <a:gd name="T55" fmla="*/ 1214 h 1296"/>
                <a:gd name="T56" fmla="*/ 108 w 842"/>
                <a:gd name="T57" fmla="*/ 927 h 1296"/>
                <a:gd name="T58" fmla="*/ 223 w 842"/>
                <a:gd name="T59" fmla="*/ 1043 h 1296"/>
                <a:gd name="T60" fmla="*/ 108 w 842"/>
                <a:gd name="T61" fmla="*/ 875 h 1296"/>
                <a:gd name="T62" fmla="*/ 223 w 842"/>
                <a:gd name="T63" fmla="*/ 875 h 1296"/>
                <a:gd name="T64" fmla="*/ 223 w 842"/>
                <a:gd name="T65" fmla="*/ 707 h 1296"/>
                <a:gd name="T66" fmla="*/ 223 w 842"/>
                <a:gd name="T67" fmla="*/ 588 h 1296"/>
                <a:gd name="T68" fmla="*/ 223 w 842"/>
                <a:gd name="T69" fmla="*/ 707 h 1296"/>
                <a:gd name="T70" fmla="*/ 283 w 842"/>
                <a:gd name="T71" fmla="*/ 1095 h 1296"/>
                <a:gd name="T72" fmla="*/ 402 w 842"/>
                <a:gd name="T73" fmla="*/ 1214 h 1296"/>
                <a:gd name="T74" fmla="*/ 283 w 842"/>
                <a:gd name="T75" fmla="*/ 1043 h 1296"/>
                <a:gd name="T76" fmla="*/ 402 w 842"/>
                <a:gd name="T77" fmla="*/ 1043 h 1296"/>
                <a:gd name="T78" fmla="*/ 402 w 842"/>
                <a:gd name="T79" fmla="*/ 875 h 1296"/>
                <a:gd name="T80" fmla="*/ 402 w 842"/>
                <a:gd name="T81" fmla="*/ 759 h 1296"/>
                <a:gd name="T82" fmla="*/ 402 w 842"/>
                <a:gd name="T83" fmla="*/ 875 h 1296"/>
                <a:gd name="T84" fmla="*/ 283 w 842"/>
                <a:gd name="T85" fmla="*/ 588 h 1296"/>
                <a:gd name="T86" fmla="*/ 402 w 842"/>
                <a:gd name="T87" fmla="*/ 707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2" h="1296">
                  <a:moveTo>
                    <a:pt x="331" y="0"/>
                  </a:moveTo>
                  <a:lnTo>
                    <a:pt x="331" y="462"/>
                  </a:lnTo>
                  <a:lnTo>
                    <a:pt x="440" y="462"/>
                  </a:lnTo>
                  <a:lnTo>
                    <a:pt x="440" y="421"/>
                  </a:lnTo>
                  <a:lnTo>
                    <a:pt x="559" y="421"/>
                  </a:lnTo>
                  <a:lnTo>
                    <a:pt x="559" y="462"/>
                  </a:lnTo>
                  <a:lnTo>
                    <a:pt x="559" y="510"/>
                  </a:lnTo>
                  <a:lnTo>
                    <a:pt x="559" y="540"/>
                  </a:lnTo>
                  <a:lnTo>
                    <a:pt x="559" y="1296"/>
                  </a:lnTo>
                  <a:lnTo>
                    <a:pt x="842" y="1296"/>
                  </a:lnTo>
                  <a:lnTo>
                    <a:pt x="842" y="0"/>
                  </a:lnTo>
                  <a:lnTo>
                    <a:pt x="331" y="0"/>
                  </a:lnTo>
                  <a:lnTo>
                    <a:pt x="331" y="0"/>
                  </a:lnTo>
                  <a:lnTo>
                    <a:pt x="331" y="0"/>
                  </a:lnTo>
                  <a:close/>
                  <a:moveTo>
                    <a:pt x="559" y="372"/>
                  </a:moveTo>
                  <a:lnTo>
                    <a:pt x="440" y="372"/>
                  </a:lnTo>
                  <a:lnTo>
                    <a:pt x="440" y="253"/>
                  </a:lnTo>
                  <a:lnTo>
                    <a:pt x="559" y="253"/>
                  </a:lnTo>
                  <a:lnTo>
                    <a:pt x="559" y="372"/>
                  </a:lnTo>
                  <a:lnTo>
                    <a:pt x="559" y="372"/>
                  </a:lnTo>
                  <a:lnTo>
                    <a:pt x="559" y="372"/>
                  </a:lnTo>
                  <a:close/>
                  <a:moveTo>
                    <a:pt x="559" y="205"/>
                  </a:moveTo>
                  <a:lnTo>
                    <a:pt x="440" y="205"/>
                  </a:lnTo>
                  <a:lnTo>
                    <a:pt x="440" y="86"/>
                  </a:lnTo>
                  <a:lnTo>
                    <a:pt x="559" y="86"/>
                  </a:lnTo>
                  <a:lnTo>
                    <a:pt x="559" y="205"/>
                  </a:lnTo>
                  <a:lnTo>
                    <a:pt x="559" y="205"/>
                  </a:lnTo>
                  <a:lnTo>
                    <a:pt x="559" y="205"/>
                  </a:lnTo>
                  <a:close/>
                  <a:moveTo>
                    <a:pt x="734" y="1043"/>
                  </a:moveTo>
                  <a:lnTo>
                    <a:pt x="619" y="1043"/>
                  </a:lnTo>
                  <a:lnTo>
                    <a:pt x="619" y="927"/>
                  </a:lnTo>
                  <a:lnTo>
                    <a:pt x="734" y="927"/>
                  </a:lnTo>
                  <a:lnTo>
                    <a:pt x="734" y="1043"/>
                  </a:lnTo>
                  <a:lnTo>
                    <a:pt x="734" y="1043"/>
                  </a:lnTo>
                  <a:lnTo>
                    <a:pt x="734" y="1043"/>
                  </a:lnTo>
                  <a:close/>
                  <a:moveTo>
                    <a:pt x="734" y="875"/>
                  </a:moveTo>
                  <a:lnTo>
                    <a:pt x="619" y="875"/>
                  </a:lnTo>
                  <a:lnTo>
                    <a:pt x="619" y="759"/>
                  </a:lnTo>
                  <a:lnTo>
                    <a:pt x="734" y="759"/>
                  </a:lnTo>
                  <a:lnTo>
                    <a:pt x="734" y="875"/>
                  </a:lnTo>
                  <a:lnTo>
                    <a:pt x="734" y="875"/>
                  </a:lnTo>
                  <a:lnTo>
                    <a:pt x="734" y="875"/>
                  </a:lnTo>
                  <a:close/>
                  <a:moveTo>
                    <a:pt x="734" y="707"/>
                  </a:moveTo>
                  <a:lnTo>
                    <a:pt x="619" y="707"/>
                  </a:lnTo>
                  <a:lnTo>
                    <a:pt x="619" y="588"/>
                  </a:lnTo>
                  <a:lnTo>
                    <a:pt x="734" y="588"/>
                  </a:lnTo>
                  <a:lnTo>
                    <a:pt x="734" y="707"/>
                  </a:lnTo>
                  <a:lnTo>
                    <a:pt x="734" y="707"/>
                  </a:lnTo>
                  <a:lnTo>
                    <a:pt x="734" y="707"/>
                  </a:lnTo>
                  <a:close/>
                  <a:moveTo>
                    <a:pt x="734" y="540"/>
                  </a:moveTo>
                  <a:lnTo>
                    <a:pt x="619" y="540"/>
                  </a:lnTo>
                  <a:lnTo>
                    <a:pt x="619" y="421"/>
                  </a:lnTo>
                  <a:lnTo>
                    <a:pt x="734" y="421"/>
                  </a:lnTo>
                  <a:lnTo>
                    <a:pt x="734" y="540"/>
                  </a:lnTo>
                  <a:lnTo>
                    <a:pt x="734" y="540"/>
                  </a:lnTo>
                  <a:lnTo>
                    <a:pt x="734" y="540"/>
                  </a:lnTo>
                  <a:close/>
                  <a:moveTo>
                    <a:pt x="734" y="372"/>
                  </a:moveTo>
                  <a:lnTo>
                    <a:pt x="619" y="372"/>
                  </a:lnTo>
                  <a:lnTo>
                    <a:pt x="619" y="253"/>
                  </a:lnTo>
                  <a:lnTo>
                    <a:pt x="734" y="253"/>
                  </a:lnTo>
                  <a:lnTo>
                    <a:pt x="734" y="372"/>
                  </a:lnTo>
                  <a:lnTo>
                    <a:pt x="734" y="372"/>
                  </a:lnTo>
                  <a:lnTo>
                    <a:pt x="734" y="372"/>
                  </a:lnTo>
                  <a:close/>
                  <a:moveTo>
                    <a:pt x="734" y="205"/>
                  </a:moveTo>
                  <a:lnTo>
                    <a:pt x="619" y="205"/>
                  </a:lnTo>
                  <a:lnTo>
                    <a:pt x="619" y="86"/>
                  </a:lnTo>
                  <a:lnTo>
                    <a:pt x="734" y="86"/>
                  </a:lnTo>
                  <a:lnTo>
                    <a:pt x="734" y="205"/>
                  </a:lnTo>
                  <a:lnTo>
                    <a:pt x="734" y="205"/>
                  </a:lnTo>
                  <a:lnTo>
                    <a:pt x="734" y="205"/>
                  </a:lnTo>
                  <a:close/>
                  <a:moveTo>
                    <a:pt x="0" y="510"/>
                  </a:moveTo>
                  <a:lnTo>
                    <a:pt x="0" y="1296"/>
                  </a:lnTo>
                  <a:lnTo>
                    <a:pt x="511" y="1296"/>
                  </a:lnTo>
                  <a:lnTo>
                    <a:pt x="511" y="510"/>
                  </a:lnTo>
                  <a:lnTo>
                    <a:pt x="0" y="510"/>
                  </a:lnTo>
                  <a:lnTo>
                    <a:pt x="0" y="510"/>
                  </a:lnTo>
                  <a:lnTo>
                    <a:pt x="0" y="510"/>
                  </a:lnTo>
                  <a:close/>
                  <a:moveTo>
                    <a:pt x="223" y="1214"/>
                  </a:moveTo>
                  <a:lnTo>
                    <a:pt x="108" y="1214"/>
                  </a:lnTo>
                  <a:lnTo>
                    <a:pt x="108" y="1095"/>
                  </a:lnTo>
                  <a:lnTo>
                    <a:pt x="223" y="1095"/>
                  </a:lnTo>
                  <a:lnTo>
                    <a:pt x="223" y="1214"/>
                  </a:lnTo>
                  <a:lnTo>
                    <a:pt x="223" y="1214"/>
                  </a:lnTo>
                  <a:lnTo>
                    <a:pt x="223" y="1214"/>
                  </a:lnTo>
                  <a:close/>
                  <a:moveTo>
                    <a:pt x="223" y="1043"/>
                  </a:moveTo>
                  <a:lnTo>
                    <a:pt x="108" y="1043"/>
                  </a:lnTo>
                  <a:lnTo>
                    <a:pt x="108" y="927"/>
                  </a:lnTo>
                  <a:lnTo>
                    <a:pt x="223" y="927"/>
                  </a:lnTo>
                  <a:lnTo>
                    <a:pt x="223" y="1043"/>
                  </a:lnTo>
                  <a:lnTo>
                    <a:pt x="223" y="1043"/>
                  </a:lnTo>
                  <a:lnTo>
                    <a:pt x="223" y="1043"/>
                  </a:lnTo>
                  <a:close/>
                  <a:moveTo>
                    <a:pt x="223" y="875"/>
                  </a:moveTo>
                  <a:lnTo>
                    <a:pt x="108" y="875"/>
                  </a:lnTo>
                  <a:lnTo>
                    <a:pt x="108" y="759"/>
                  </a:lnTo>
                  <a:lnTo>
                    <a:pt x="223" y="759"/>
                  </a:lnTo>
                  <a:lnTo>
                    <a:pt x="223" y="875"/>
                  </a:lnTo>
                  <a:lnTo>
                    <a:pt x="223" y="875"/>
                  </a:lnTo>
                  <a:lnTo>
                    <a:pt x="223" y="875"/>
                  </a:lnTo>
                  <a:close/>
                  <a:moveTo>
                    <a:pt x="223" y="707"/>
                  </a:moveTo>
                  <a:lnTo>
                    <a:pt x="108" y="707"/>
                  </a:lnTo>
                  <a:lnTo>
                    <a:pt x="108" y="588"/>
                  </a:lnTo>
                  <a:lnTo>
                    <a:pt x="223" y="588"/>
                  </a:lnTo>
                  <a:lnTo>
                    <a:pt x="223" y="707"/>
                  </a:lnTo>
                  <a:lnTo>
                    <a:pt x="223" y="707"/>
                  </a:lnTo>
                  <a:lnTo>
                    <a:pt x="223" y="707"/>
                  </a:lnTo>
                  <a:close/>
                  <a:moveTo>
                    <a:pt x="402" y="1214"/>
                  </a:moveTo>
                  <a:lnTo>
                    <a:pt x="283" y="1214"/>
                  </a:lnTo>
                  <a:lnTo>
                    <a:pt x="283" y="1095"/>
                  </a:lnTo>
                  <a:lnTo>
                    <a:pt x="402" y="1095"/>
                  </a:lnTo>
                  <a:lnTo>
                    <a:pt x="402" y="1214"/>
                  </a:lnTo>
                  <a:lnTo>
                    <a:pt x="402" y="1214"/>
                  </a:lnTo>
                  <a:lnTo>
                    <a:pt x="402" y="1214"/>
                  </a:lnTo>
                  <a:close/>
                  <a:moveTo>
                    <a:pt x="402" y="1043"/>
                  </a:moveTo>
                  <a:lnTo>
                    <a:pt x="283" y="1043"/>
                  </a:lnTo>
                  <a:lnTo>
                    <a:pt x="283" y="927"/>
                  </a:lnTo>
                  <a:lnTo>
                    <a:pt x="402" y="927"/>
                  </a:lnTo>
                  <a:lnTo>
                    <a:pt x="402" y="1043"/>
                  </a:lnTo>
                  <a:lnTo>
                    <a:pt x="402" y="1043"/>
                  </a:lnTo>
                  <a:lnTo>
                    <a:pt x="402" y="1043"/>
                  </a:lnTo>
                  <a:close/>
                  <a:moveTo>
                    <a:pt x="402" y="875"/>
                  </a:moveTo>
                  <a:lnTo>
                    <a:pt x="283" y="875"/>
                  </a:lnTo>
                  <a:lnTo>
                    <a:pt x="283" y="759"/>
                  </a:lnTo>
                  <a:lnTo>
                    <a:pt x="402" y="759"/>
                  </a:lnTo>
                  <a:lnTo>
                    <a:pt x="402" y="875"/>
                  </a:lnTo>
                  <a:lnTo>
                    <a:pt x="402" y="875"/>
                  </a:lnTo>
                  <a:lnTo>
                    <a:pt x="402" y="875"/>
                  </a:lnTo>
                  <a:close/>
                  <a:moveTo>
                    <a:pt x="402" y="707"/>
                  </a:moveTo>
                  <a:lnTo>
                    <a:pt x="283" y="707"/>
                  </a:lnTo>
                  <a:lnTo>
                    <a:pt x="283" y="588"/>
                  </a:lnTo>
                  <a:lnTo>
                    <a:pt x="402" y="588"/>
                  </a:lnTo>
                  <a:lnTo>
                    <a:pt x="402" y="707"/>
                  </a:lnTo>
                  <a:lnTo>
                    <a:pt x="402" y="707"/>
                  </a:lnTo>
                  <a:lnTo>
                    <a:pt x="402" y="70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38" name="Group 37"/>
          <p:cNvGrpSpPr/>
          <p:nvPr/>
        </p:nvGrpSpPr>
        <p:grpSpPr>
          <a:xfrm>
            <a:off x="8160144" y="4167017"/>
            <a:ext cx="4001693" cy="2062085"/>
            <a:chOff x="8160144" y="4167017"/>
            <a:chExt cx="4001693" cy="2062085"/>
          </a:xfrm>
        </p:grpSpPr>
        <p:sp>
          <p:nvSpPr>
            <p:cNvPr id="85" name="Rectangle 84"/>
            <p:cNvSpPr/>
            <p:nvPr/>
          </p:nvSpPr>
          <p:spPr bwMode="auto">
            <a:xfrm>
              <a:off x="8160144" y="4167017"/>
              <a:ext cx="4001693" cy="206208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39" name="TextBox 38"/>
            <p:cNvSpPr txBox="1"/>
            <p:nvPr/>
          </p:nvSpPr>
          <p:spPr>
            <a:xfrm>
              <a:off x="8160145" y="4167017"/>
              <a:ext cx="2072662"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solidFill>
                    <a:srgbClr val="FFFFFF"/>
                  </a:solidFill>
                </a:rPr>
                <a:t>Subscriptions</a:t>
              </a:r>
            </a:p>
          </p:txBody>
        </p:sp>
        <p:sp>
          <p:nvSpPr>
            <p:cNvPr id="75" name="Freeform 45"/>
            <p:cNvSpPr>
              <a:spLocks noEditPoints="1"/>
            </p:cNvSpPr>
            <p:nvPr/>
          </p:nvSpPr>
          <p:spPr bwMode="auto">
            <a:xfrm>
              <a:off x="11247438" y="5102435"/>
              <a:ext cx="777014" cy="994217"/>
            </a:xfrm>
            <a:custGeom>
              <a:avLst/>
              <a:gdLst>
                <a:gd name="T0" fmla="*/ 240 w 601"/>
                <a:gd name="T1" fmla="*/ 0 h 769"/>
                <a:gd name="T2" fmla="*/ 89 w 601"/>
                <a:gd name="T3" fmla="*/ 129 h 769"/>
                <a:gd name="T4" fmla="*/ 89 w 601"/>
                <a:gd name="T5" fmla="*/ 188 h 769"/>
                <a:gd name="T6" fmla="*/ 0 w 601"/>
                <a:gd name="T7" fmla="*/ 264 h 769"/>
                <a:gd name="T8" fmla="*/ 0 w 601"/>
                <a:gd name="T9" fmla="*/ 769 h 769"/>
                <a:gd name="T10" fmla="*/ 511 w 601"/>
                <a:gd name="T11" fmla="*/ 769 h 769"/>
                <a:gd name="T12" fmla="*/ 511 w 601"/>
                <a:gd name="T13" fmla="*/ 634 h 769"/>
                <a:gd name="T14" fmla="*/ 601 w 601"/>
                <a:gd name="T15" fmla="*/ 634 h 769"/>
                <a:gd name="T16" fmla="*/ 601 w 601"/>
                <a:gd name="T17" fmla="*/ 0 h 769"/>
                <a:gd name="T18" fmla="*/ 240 w 601"/>
                <a:gd name="T19" fmla="*/ 0 h 769"/>
                <a:gd name="T20" fmla="*/ 240 w 601"/>
                <a:gd name="T21" fmla="*/ 0 h 769"/>
                <a:gd name="T22" fmla="*/ 240 w 601"/>
                <a:gd name="T23" fmla="*/ 0 h 769"/>
                <a:gd name="T24" fmla="*/ 457 w 601"/>
                <a:gd name="T25" fmla="*/ 724 h 769"/>
                <a:gd name="T26" fmla="*/ 54 w 601"/>
                <a:gd name="T27" fmla="*/ 724 h 769"/>
                <a:gd name="T28" fmla="*/ 54 w 601"/>
                <a:gd name="T29" fmla="*/ 314 h 769"/>
                <a:gd name="T30" fmla="*/ 89 w 601"/>
                <a:gd name="T31" fmla="*/ 314 h 769"/>
                <a:gd name="T32" fmla="*/ 89 w 601"/>
                <a:gd name="T33" fmla="*/ 634 h 769"/>
                <a:gd name="T34" fmla="*/ 457 w 601"/>
                <a:gd name="T35" fmla="*/ 634 h 769"/>
                <a:gd name="T36" fmla="*/ 457 w 601"/>
                <a:gd name="T37" fmla="*/ 724 h 769"/>
                <a:gd name="T38" fmla="*/ 457 w 601"/>
                <a:gd name="T39" fmla="*/ 724 h 769"/>
                <a:gd name="T40" fmla="*/ 457 w 601"/>
                <a:gd name="T41" fmla="*/ 724 h 769"/>
                <a:gd name="T42" fmla="*/ 547 w 601"/>
                <a:gd name="T43" fmla="*/ 589 h 769"/>
                <a:gd name="T44" fmla="*/ 143 w 601"/>
                <a:gd name="T45" fmla="*/ 589 h 769"/>
                <a:gd name="T46" fmla="*/ 143 w 601"/>
                <a:gd name="T47" fmla="*/ 178 h 769"/>
                <a:gd name="T48" fmla="*/ 298 w 601"/>
                <a:gd name="T49" fmla="*/ 178 h 769"/>
                <a:gd name="T50" fmla="*/ 298 w 601"/>
                <a:gd name="T51" fmla="*/ 46 h 769"/>
                <a:gd name="T52" fmla="*/ 547 w 601"/>
                <a:gd name="T53" fmla="*/ 46 h 769"/>
                <a:gd name="T54" fmla="*/ 547 w 601"/>
                <a:gd name="T55" fmla="*/ 589 h 769"/>
                <a:gd name="T56" fmla="*/ 547 w 601"/>
                <a:gd name="T57" fmla="*/ 589 h 769"/>
                <a:gd name="T58" fmla="*/ 547 w 601"/>
                <a:gd name="T59" fmla="*/ 58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1" h="769">
                  <a:moveTo>
                    <a:pt x="240" y="0"/>
                  </a:moveTo>
                  <a:lnTo>
                    <a:pt x="89" y="129"/>
                  </a:lnTo>
                  <a:lnTo>
                    <a:pt x="89" y="188"/>
                  </a:lnTo>
                  <a:lnTo>
                    <a:pt x="0" y="264"/>
                  </a:lnTo>
                  <a:lnTo>
                    <a:pt x="0" y="769"/>
                  </a:lnTo>
                  <a:lnTo>
                    <a:pt x="511" y="769"/>
                  </a:lnTo>
                  <a:lnTo>
                    <a:pt x="511" y="634"/>
                  </a:lnTo>
                  <a:lnTo>
                    <a:pt x="601" y="634"/>
                  </a:lnTo>
                  <a:lnTo>
                    <a:pt x="601" y="0"/>
                  </a:lnTo>
                  <a:lnTo>
                    <a:pt x="240" y="0"/>
                  </a:lnTo>
                  <a:lnTo>
                    <a:pt x="240" y="0"/>
                  </a:lnTo>
                  <a:lnTo>
                    <a:pt x="240" y="0"/>
                  </a:lnTo>
                  <a:close/>
                  <a:moveTo>
                    <a:pt x="457" y="724"/>
                  </a:moveTo>
                  <a:lnTo>
                    <a:pt x="54" y="724"/>
                  </a:lnTo>
                  <a:lnTo>
                    <a:pt x="54" y="314"/>
                  </a:lnTo>
                  <a:lnTo>
                    <a:pt x="89" y="314"/>
                  </a:lnTo>
                  <a:lnTo>
                    <a:pt x="89" y="634"/>
                  </a:lnTo>
                  <a:lnTo>
                    <a:pt x="457" y="634"/>
                  </a:lnTo>
                  <a:lnTo>
                    <a:pt x="457" y="724"/>
                  </a:lnTo>
                  <a:lnTo>
                    <a:pt x="457" y="724"/>
                  </a:lnTo>
                  <a:lnTo>
                    <a:pt x="457" y="724"/>
                  </a:lnTo>
                  <a:close/>
                  <a:moveTo>
                    <a:pt x="547" y="589"/>
                  </a:moveTo>
                  <a:lnTo>
                    <a:pt x="143" y="589"/>
                  </a:lnTo>
                  <a:lnTo>
                    <a:pt x="143" y="178"/>
                  </a:lnTo>
                  <a:lnTo>
                    <a:pt x="298" y="178"/>
                  </a:lnTo>
                  <a:lnTo>
                    <a:pt x="298" y="46"/>
                  </a:lnTo>
                  <a:lnTo>
                    <a:pt x="547" y="46"/>
                  </a:lnTo>
                  <a:lnTo>
                    <a:pt x="547" y="589"/>
                  </a:lnTo>
                  <a:lnTo>
                    <a:pt x="547" y="589"/>
                  </a:lnTo>
                  <a:lnTo>
                    <a:pt x="547" y="5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31" name="Group 30"/>
          <p:cNvGrpSpPr/>
          <p:nvPr/>
        </p:nvGrpSpPr>
        <p:grpSpPr>
          <a:xfrm>
            <a:off x="274320" y="1668463"/>
            <a:ext cx="2598846" cy="2120003"/>
            <a:chOff x="274320" y="1668463"/>
            <a:chExt cx="2598846" cy="2120003"/>
          </a:xfrm>
        </p:grpSpPr>
        <p:sp>
          <p:nvSpPr>
            <p:cNvPr id="24" name="Rectangle 23"/>
            <p:cNvSpPr/>
            <p:nvPr/>
          </p:nvSpPr>
          <p:spPr bwMode="auto">
            <a:xfrm>
              <a:off x="274320" y="1668463"/>
              <a:ext cx="2598846" cy="2120003"/>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3" name="TextBox 12"/>
            <p:cNvSpPr txBox="1"/>
            <p:nvPr/>
          </p:nvSpPr>
          <p:spPr>
            <a:xfrm>
              <a:off x="274320" y="1668463"/>
              <a:ext cx="1010128" cy="633747"/>
            </a:xfrm>
            <a:prstGeom prst="rect">
              <a:avLst/>
            </a:prstGeom>
            <a:noFill/>
          </p:spPr>
          <p:txBody>
            <a:bodyPr wrap="none" lIns="186521" tIns="149217" rIns="186521" bIns="149217" rtlCol="0">
              <a:spAutoFit/>
            </a:bodyPr>
            <a:lstStyle/>
            <a:p>
              <a:pPr defTabSz="932559">
                <a:lnSpc>
                  <a:spcPct val="90000"/>
                </a:lnSpc>
                <a:spcAft>
                  <a:spcPts val="612"/>
                </a:spcAft>
              </a:pPr>
              <a:r>
                <a:rPr lang="en-US" sz="2400" dirty="0" smtClean="0">
                  <a:gradFill>
                    <a:gsLst>
                      <a:gs pos="2917">
                        <a:srgbClr val="00BCF2"/>
                      </a:gs>
                      <a:gs pos="100000">
                        <a:srgbClr val="00BCF2"/>
                      </a:gs>
                    </a:gsLst>
                    <a:lin ang="5400000" scaled="0"/>
                  </a:gradFill>
                  <a:latin typeface="Segoe UI Light"/>
                </a:rPr>
                <a:t>Free </a:t>
              </a:r>
              <a:endParaRPr lang="en-US" sz="2400" dirty="0">
                <a:gradFill>
                  <a:gsLst>
                    <a:gs pos="2917">
                      <a:srgbClr val="00BCF2"/>
                    </a:gs>
                    <a:gs pos="100000">
                      <a:srgbClr val="00BCF2"/>
                    </a:gs>
                  </a:gsLst>
                  <a:lin ang="5400000" scaled="0"/>
                </a:gradFill>
                <a:latin typeface="Segoe UI Light"/>
              </a:endParaRPr>
            </a:p>
          </p:txBody>
        </p:sp>
        <p:sp>
          <p:nvSpPr>
            <p:cNvPr id="36" name="Freeform 5"/>
            <p:cNvSpPr>
              <a:spLocks noEditPoints="1"/>
            </p:cNvSpPr>
            <p:nvPr/>
          </p:nvSpPr>
          <p:spPr bwMode="auto">
            <a:xfrm>
              <a:off x="1710804" y="2571724"/>
              <a:ext cx="993261" cy="1079847"/>
            </a:xfrm>
            <a:custGeom>
              <a:avLst/>
              <a:gdLst>
                <a:gd name="T0" fmla="*/ 1697 w 1863"/>
                <a:gd name="T1" fmla="*/ 848 h 2028"/>
                <a:gd name="T2" fmla="*/ 1611 w 1863"/>
                <a:gd name="T3" fmla="*/ 655 h 2028"/>
                <a:gd name="T4" fmla="*/ 1648 w 1863"/>
                <a:gd name="T5" fmla="*/ 333 h 2028"/>
                <a:gd name="T6" fmla="*/ 1181 w 1863"/>
                <a:gd name="T7" fmla="*/ 354 h 2028"/>
                <a:gd name="T8" fmla="*/ 746 w 1863"/>
                <a:gd name="T9" fmla="*/ 27 h 2028"/>
                <a:gd name="T10" fmla="*/ 252 w 1863"/>
                <a:gd name="T11" fmla="*/ 461 h 2028"/>
                <a:gd name="T12" fmla="*/ 258 w 1863"/>
                <a:gd name="T13" fmla="*/ 1642 h 2028"/>
                <a:gd name="T14" fmla="*/ 558 w 1863"/>
                <a:gd name="T15" fmla="*/ 1798 h 2028"/>
                <a:gd name="T16" fmla="*/ 623 w 1863"/>
                <a:gd name="T17" fmla="*/ 1787 h 2028"/>
                <a:gd name="T18" fmla="*/ 923 w 1863"/>
                <a:gd name="T19" fmla="*/ 2028 h 2028"/>
                <a:gd name="T20" fmla="*/ 1176 w 1863"/>
                <a:gd name="T21" fmla="*/ 1841 h 2028"/>
                <a:gd name="T22" fmla="*/ 1552 w 1863"/>
                <a:gd name="T23" fmla="*/ 1723 h 2028"/>
                <a:gd name="T24" fmla="*/ 1723 w 1863"/>
                <a:gd name="T25" fmla="*/ 1513 h 2028"/>
                <a:gd name="T26" fmla="*/ 795 w 1863"/>
                <a:gd name="T27" fmla="*/ 1379 h 2028"/>
                <a:gd name="T28" fmla="*/ 655 w 1863"/>
                <a:gd name="T29" fmla="*/ 1535 h 2028"/>
                <a:gd name="T30" fmla="*/ 548 w 1863"/>
                <a:gd name="T31" fmla="*/ 1578 h 2028"/>
                <a:gd name="T32" fmla="*/ 451 w 1863"/>
                <a:gd name="T33" fmla="*/ 1470 h 2028"/>
                <a:gd name="T34" fmla="*/ 392 w 1863"/>
                <a:gd name="T35" fmla="*/ 1207 h 2028"/>
                <a:gd name="T36" fmla="*/ 558 w 1863"/>
                <a:gd name="T37" fmla="*/ 1368 h 2028"/>
                <a:gd name="T38" fmla="*/ 612 w 1863"/>
                <a:gd name="T39" fmla="*/ 1342 h 2028"/>
                <a:gd name="T40" fmla="*/ 596 w 1863"/>
                <a:gd name="T41" fmla="*/ 1272 h 2028"/>
                <a:gd name="T42" fmla="*/ 446 w 1863"/>
                <a:gd name="T43" fmla="*/ 1121 h 2028"/>
                <a:gd name="T44" fmla="*/ 392 w 1863"/>
                <a:gd name="T45" fmla="*/ 928 h 2028"/>
                <a:gd name="T46" fmla="*/ 478 w 1863"/>
                <a:gd name="T47" fmla="*/ 724 h 2028"/>
                <a:gd name="T48" fmla="*/ 607 w 1863"/>
                <a:gd name="T49" fmla="*/ 681 h 2028"/>
                <a:gd name="T50" fmla="*/ 725 w 1863"/>
                <a:gd name="T51" fmla="*/ 767 h 2028"/>
                <a:gd name="T52" fmla="*/ 752 w 1863"/>
                <a:gd name="T53" fmla="*/ 966 h 2028"/>
                <a:gd name="T54" fmla="*/ 623 w 1863"/>
                <a:gd name="T55" fmla="*/ 875 h 2028"/>
                <a:gd name="T56" fmla="*/ 580 w 1863"/>
                <a:gd name="T57" fmla="*/ 880 h 2028"/>
                <a:gd name="T58" fmla="*/ 564 w 1863"/>
                <a:gd name="T59" fmla="*/ 934 h 2028"/>
                <a:gd name="T60" fmla="*/ 650 w 1863"/>
                <a:gd name="T61" fmla="*/ 1030 h 2028"/>
                <a:gd name="T62" fmla="*/ 795 w 1863"/>
                <a:gd name="T63" fmla="*/ 1256 h 2028"/>
                <a:gd name="T64" fmla="*/ 1090 w 1863"/>
                <a:gd name="T65" fmla="*/ 359 h 2028"/>
                <a:gd name="T66" fmla="*/ 827 w 1863"/>
                <a:gd name="T67" fmla="*/ 499 h 2028"/>
                <a:gd name="T68" fmla="*/ 542 w 1863"/>
                <a:gd name="T69" fmla="*/ 440 h 2028"/>
                <a:gd name="T70" fmla="*/ 1063 w 1863"/>
                <a:gd name="T71" fmla="*/ 343 h 2028"/>
                <a:gd name="T72" fmla="*/ 644 w 1863"/>
                <a:gd name="T73" fmla="*/ 107 h 2028"/>
                <a:gd name="T74" fmla="*/ 913 w 1863"/>
                <a:gd name="T75" fmla="*/ 80 h 2028"/>
                <a:gd name="T76" fmla="*/ 1326 w 1863"/>
                <a:gd name="T77" fmla="*/ 853 h 2028"/>
                <a:gd name="T78" fmla="*/ 1305 w 1863"/>
                <a:gd name="T79" fmla="*/ 939 h 2028"/>
                <a:gd name="T80" fmla="*/ 1573 w 1863"/>
                <a:gd name="T81" fmla="*/ 896 h 2028"/>
                <a:gd name="T82" fmla="*/ 1616 w 1863"/>
                <a:gd name="T83" fmla="*/ 955 h 2028"/>
                <a:gd name="T84" fmla="*/ 1654 w 1863"/>
                <a:gd name="T85" fmla="*/ 1234 h 2028"/>
                <a:gd name="T86" fmla="*/ 1675 w 1863"/>
                <a:gd name="T87" fmla="*/ 1320 h 2028"/>
                <a:gd name="T88" fmla="*/ 1766 w 1863"/>
                <a:gd name="T89" fmla="*/ 1272 h 2028"/>
                <a:gd name="T90" fmla="*/ 1772 w 1863"/>
                <a:gd name="T91" fmla="*/ 1191 h 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3" h="2028">
                  <a:moveTo>
                    <a:pt x="1842" y="1148"/>
                  </a:moveTo>
                  <a:cubicBezTo>
                    <a:pt x="1831" y="1138"/>
                    <a:pt x="1788" y="1095"/>
                    <a:pt x="1777" y="1079"/>
                  </a:cubicBezTo>
                  <a:cubicBezTo>
                    <a:pt x="1766" y="1062"/>
                    <a:pt x="1739" y="939"/>
                    <a:pt x="1697" y="848"/>
                  </a:cubicBezTo>
                  <a:cubicBezTo>
                    <a:pt x="1680" y="816"/>
                    <a:pt x="1664" y="757"/>
                    <a:pt x="1632" y="714"/>
                  </a:cubicBezTo>
                  <a:cubicBezTo>
                    <a:pt x="1568" y="633"/>
                    <a:pt x="1482" y="585"/>
                    <a:pt x="1487" y="574"/>
                  </a:cubicBezTo>
                  <a:cubicBezTo>
                    <a:pt x="1487" y="563"/>
                    <a:pt x="1605" y="655"/>
                    <a:pt x="1611" y="655"/>
                  </a:cubicBezTo>
                  <a:cubicBezTo>
                    <a:pt x="1611" y="655"/>
                    <a:pt x="1643" y="601"/>
                    <a:pt x="1675" y="553"/>
                  </a:cubicBezTo>
                  <a:cubicBezTo>
                    <a:pt x="1691" y="520"/>
                    <a:pt x="1718" y="488"/>
                    <a:pt x="1723" y="456"/>
                  </a:cubicBezTo>
                  <a:cubicBezTo>
                    <a:pt x="1729" y="413"/>
                    <a:pt x="1718" y="359"/>
                    <a:pt x="1648" y="333"/>
                  </a:cubicBezTo>
                  <a:cubicBezTo>
                    <a:pt x="1621" y="322"/>
                    <a:pt x="1546" y="311"/>
                    <a:pt x="1471" y="317"/>
                  </a:cubicBezTo>
                  <a:cubicBezTo>
                    <a:pt x="1353" y="327"/>
                    <a:pt x="1267" y="376"/>
                    <a:pt x="1240" y="365"/>
                  </a:cubicBezTo>
                  <a:cubicBezTo>
                    <a:pt x="1229" y="365"/>
                    <a:pt x="1203" y="354"/>
                    <a:pt x="1181" y="354"/>
                  </a:cubicBezTo>
                  <a:cubicBezTo>
                    <a:pt x="1160" y="349"/>
                    <a:pt x="1138" y="354"/>
                    <a:pt x="1133" y="349"/>
                  </a:cubicBezTo>
                  <a:cubicBezTo>
                    <a:pt x="1127" y="349"/>
                    <a:pt x="1106" y="215"/>
                    <a:pt x="1036" y="139"/>
                  </a:cubicBezTo>
                  <a:cubicBezTo>
                    <a:pt x="993" y="102"/>
                    <a:pt x="891" y="0"/>
                    <a:pt x="746" y="27"/>
                  </a:cubicBezTo>
                  <a:cubicBezTo>
                    <a:pt x="671" y="37"/>
                    <a:pt x="585" y="118"/>
                    <a:pt x="548" y="204"/>
                  </a:cubicBezTo>
                  <a:cubicBezTo>
                    <a:pt x="515" y="290"/>
                    <a:pt x="542" y="381"/>
                    <a:pt x="537" y="381"/>
                  </a:cubicBezTo>
                  <a:cubicBezTo>
                    <a:pt x="537" y="386"/>
                    <a:pt x="354" y="354"/>
                    <a:pt x="252" y="461"/>
                  </a:cubicBezTo>
                  <a:cubicBezTo>
                    <a:pt x="188" y="542"/>
                    <a:pt x="0" y="837"/>
                    <a:pt x="21" y="1111"/>
                  </a:cubicBezTo>
                  <a:cubicBezTo>
                    <a:pt x="27" y="1202"/>
                    <a:pt x="54" y="1304"/>
                    <a:pt x="102" y="1395"/>
                  </a:cubicBezTo>
                  <a:cubicBezTo>
                    <a:pt x="150" y="1492"/>
                    <a:pt x="220" y="1572"/>
                    <a:pt x="258" y="1642"/>
                  </a:cubicBezTo>
                  <a:cubicBezTo>
                    <a:pt x="306" y="1717"/>
                    <a:pt x="306" y="1760"/>
                    <a:pt x="311" y="1771"/>
                  </a:cubicBezTo>
                  <a:cubicBezTo>
                    <a:pt x="311" y="1776"/>
                    <a:pt x="376" y="1825"/>
                    <a:pt x="435" y="1825"/>
                  </a:cubicBezTo>
                  <a:cubicBezTo>
                    <a:pt x="483" y="1825"/>
                    <a:pt x="537" y="1808"/>
                    <a:pt x="558" y="1798"/>
                  </a:cubicBezTo>
                  <a:cubicBezTo>
                    <a:pt x="569" y="1792"/>
                    <a:pt x="564" y="1782"/>
                    <a:pt x="564" y="1776"/>
                  </a:cubicBezTo>
                  <a:cubicBezTo>
                    <a:pt x="558" y="1771"/>
                    <a:pt x="451" y="1717"/>
                    <a:pt x="451" y="1707"/>
                  </a:cubicBezTo>
                  <a:cubicBezTo>
                    <a:pt x="451" y="1701"/>
                    <a:pt x="542" y="1739"/>
                    <a:pt x="623" y="1787"/>
                  </a:cubicBezTo>
                  <a:cubicBezTo>
                    <a:pt x="709" y="1835"/>
                    <a:pt x="784" y="1894"/>
                    <a:pt x="784" y="1894"/>
                  </a:cubicBezTo>
                  <a:cubicBezTo>
                    <a:pt x="784" y="1894"/>
                    <a:pt x="778" y="1937"/>
                    <a:pt x="778" y="1953"/>
                  </a:cubicBezTo>
                  <a:cubicBezTo>
                    <a:pt x="778" y="1975"/>
                    <a:pt x="848" y="2028"/>
                    <a:pt x="923" y="2028"/>
                  </a:cubicBezTo>
                  <a:cubicBezTo>
                    <a:pt x="1004" y="2028"/>
                    <a:pt x="1068" y="1991"/>
                    <a:pt x="1068" y="1975"/>
                  </a:cubicBezTo>
                  <a:cubicBezTo>
                    <a:pt x="1068" y="1964"/>
                    <a:pt x="1074" y="1916"/>
                    <a:pt x="1085" y="1894"/>
                  </a:cubicBezTo>
                  <a:cubicBezTo>
                    <a:pt x="1085" y="1894"/>
                    <a:pt x="1122" y="1862"/>
                    <a:pt x="1176" y="1841"/>
                  </a:cubicBezTo>
                  <a:cubicBezTo>
                    <a:pt x="1219" y="1819"/>
                    <a:pt x="1267" y="1803"/>
                    <a:pt x="1321" y="1782"/>
                  </a:cubicBezTo>
                  <a:cubicBezTo>
                    <a:pt x="1342" y="1787"/>
                    <a:pt x="1374" y="1792"/>
                    <a:pt x="1407" y="1792"/>
                  </a:cubicBezTo>
                  <a:cubicBezTo>
                    <a:pt x="1482" y="1792"/>
                    <a:pt x="1552" y="1739"/>
                    <a:pt x="1552" y="1723"/>
                  </a:cubicBezTo>
                  <a:cubicBezTo>
                    <a:pt x="1552" y="1712"/>
                    <a:pt x="1552" y="1674"/>
                    <a:pt x="1552" y="1647"/>
                  </a:cubicBezTo>
                  <a:cubicBezTo>
                    <a:pt x="1627" y="1583"/>
                    <a:pt x="1659" y="1540"/>
                    <a:pt x="1675" y="1529"/>
                  </a:cubicBezTo>
                  <a:cubicBezTo>
                    <a:pt x="1702" y="1519"/>
                    <a:pt x="1713" y="1519"/>
                    <a:pt x="1723" y="1513"/>
                  </a:cubicBezTo>
                  <a:cubicBezTo>
                    <a:pt x="1729" y="1513"/>
                    <a:pt x="1804" y="1454"/>
                    <a:pt x="1831" y="1368"/>
                  </a:cubicBezTo>
                  <a:cubicBezTo>
                    <a:pt x="1863" y="1277"/>
                    <a:pt x="1852" y="1164"/>
                    <a:pt x="1842" y="1148"/>
                  </a:cubicBezTo>
                  <a:close/>
                  <a:moveTo>
                    <a:pt x="795" y="1379"/>
                  </a:moveTo>
                  <a:cubicBezTo>
                    <a:pt x="789" y="1401"/>
                    <a:pt x="784" y="1422"/>
                    <a:pt x="773" y="1449"/>
                  </a:cubicBezTo>
                  <a:cubicBezTo>
                    <a:pt x="762" y="1470"/>
                    <a:pt x="752" y="1486"/>
                    <a:pt x="730" y="1503"/>
                  </a:cubicBezTo>
                  <a:cubicBezTo>
                    <a:pt x="714" y="1524"/>
                    <a:pt x="687" y="1535"/>
                    <a:pt x="655" y="1535"/>
                  </a:cubicBezTo>
                  <a:cubicBezTo>
                    <a:pt x="655" y="1562"/>
                    <a:pt x="655" y="1583"/>
                    <a:pt x="650" y="1604"/>
                  </a:cubicBezTo>
                  <a:cubicBezTo>
                    <a:pt x="634" y="1610"/>
                    <a:pt x="617" y="1615"/>
                    <a:pt x="596" y="1621"/>
                  </a:cubicBezTo>
                  <a:cubicBezTo>
                    <a:pt x="580" y="1604"/>
                    <a:pt x="564" y="1594"/>
                    <a:pt x="548" y="1578"/>
                  </a:cubicBezTo>
                  <a:cubicBezTo>
                    <a:pt x="548" y="1562"/>
                    <a:pt x="548" y="1540"/>
                    <a:pt x="548" y="1524"/>
                  </a:cubicBezTo>
                  <a:cubicBezTo>
                    <a:pt x="532" y="1519"/>
                    <a:pt x="515" y="1508"/>
                    <a:pt x="499" y="1503"/>
                  </a:cubicBezTo>
                  <a:cubicBezTo>
                    <a:pt x="483" y="1492"/>
                    <a:pt x="467" y="1481"/>
                    <a:pt x="451" y="1470"/>
                  </a:cubicBezTo>
                  <a:cubicBezTo>
                    <a:pt x="440" y="1460"/>
                    <a:pt x="424" y="1449"/>
                    <a:pt x="413" y="1438"/>
                  </a:cubicBezTo>
                  <a:cubicBezTo>
                    <a:pt x="408" y="1427"/>
                    <a:pt x="397" y="1417"/>
                    <a:pt x="397" y="1411"/>
                  </a:cubicBezTo>
                  <a:cubicBezTo>
                    <a:pt x="397" y="1342"/>
                    <a:pt x="392" y="1277"/>
                    <a:pt x="392" y="1207"/>
                  </a:cubicBezTo>
                  <a:cubicBezTo>
                    <a:pt x="408" y="1245"/>
                    <a:pt x="435" y="1277"/>
                    <a:pt x="462" y="1304"/>
                  </a:cubicBezTo>
                  <a:cubicBezTo>
                    <a:pt x="494" y="1336"/>
                    <a:pt x="526" y="1358"/>
                    <a:pt x="558" y="1363"/>
                  </a:cubicBezTo>
                  <a:cubicBezTo>
                    <a:pt x="558" y="1368"/>
                    <a:pt x="558" y="1368"/>
                    <a:pt x="558" y="1368"/>
                  </a:cubicBezTo>
                  <a:cubicBezTo>
                    <a:pt x="569" y="1368"/>
                    <a:pt x="574" y="1368"/>
                    <a:pt x="585" y="1368"/>
                  </a:cubicBezTo>
                  <a:cubicBezTo>
                    <a:pt x="591" y="1368"/>
                    <a:pt x="596" y="1363"/>
                    <a:pt x="601" y="1358"/>
                  </a:cubicBezTo>
                  <a:cubicBezTo>
                    <a:pt x="607" y="1352"/>
                    <a:pt x="607" y="1347"/>
                    <a:pt x="612" y="1342"/>
                  </a:cubicBezTo>
                  <a:cubicBezTo>
                    <a:pt x="612" y="1336"/>
                    <a:pt x="612" y="1331"/>
                    <a:pt x="612" y="1320"/>
                  </a:cubicBezTo>
                  <a:cubicBezTo>
                    <a:pt x="612" y="1315"/>
                    <a:pt x="612" y="1304"/>
                    <a:pt x="612" y="1299"/>
                  </a:cubicBezTo>
                  <a:cubicBezTo>
                    <a:pt x="612" y="1288"/>
                    <a:pt x="607" y="1283"/>
                    <a:pt x="596" y="1272"/>
                  </a:cubicBezTo>
                  <a:cubicBezTo>
                    <a:pt x="591" y="1261"/>
                    <a:pt x="580" y="1250"/>
                    <a:pt x="564" y="1234"/>
                  </a:cubicBezTo>
                  <a:cubicBezTo>
                    <a:pt x="553" y="1224"/>
                    <a:pt x="532" y="1207"/>
                    <a:pt x="510" y="1191"/>
                  </a:cubicBezTo>
                  <a:cubicBezTo>
                    <a:pt x="483" y="1164"/>
                    <a:pt x="462" y="1143"/>
                    <a:pt x="446" y="1121"/>
                  </a:cubicBezTo>
                  <a:cubicBezTo>
                    <a:pt x="429" y="1095"/>
                    <a:pt x="419" y="1073"/>
                    <a:pt x="408" y="1052"/>
                  </a:cubicBezTo>
                  <a:cubicBezTo>
                    <a:pt x="403" y="1036"/>
                    <a:pt x="397" y="1014"/>
                    <a:pt x="397" y="993"/>
                  </a:cubicBezTo>
                  <a:cubicBezTo>
                    <a:pt x="392" y="971"/>
                    <a:pt x="392" y="950"/>
                    <a:pt x="392" y="928"/>
                  </a:cubicBezTo>
                  <a:cubicBezTo>
                    <a:pt x="392" y="896"/>
                    <a:pt x="392" y="869"/>
                    <a:pt x="397" y="842"/>
                  </a:cubicBezTo>
                  <a:cubicBezTo>
                    <a:pt x="403" y="816"/>
                    <a:pt x="413" y="789"/>
                    <a:pt x="424" y="773"/>
                  </a:cubicBezTo>
                  <a:cubicBezTo>
                    <a:pt x="440" y="751"/>
                    <a:pt x="456" y="735"/>
                    <a:pt x="478" y="724"/>
                  </a:cubicBezTo>
                  <a:cubicBezTo>
                    <a:pt x="499" y="714"/>
                    <a:pt x="521" y="708"/>
                    <a:pt x="548" y="708"/>
                  </a:cubicBezTo>
                  <a:cubicBezTo>
                    <a:pt x="553" y="681"/>
                    <a:pt x="553" y="655"/>
                    <a:pt x="553" y="639"/>
                  </a:cubicBezTo>
                  <a:cubicBezTo>
                    <a:pt x="569" y="649"/>
                    <a:pt x="591" y="665"/>
                    <a:pt x="607" y="681"/>
                  </a:cubicBezTo>
                  <a:cubicBezTo>
                    <a:pt x="623" y="671"/>
                    <a:pt x="639" y="665"/>
                    <a:pt x="650" y="660"/>
                  </a:cubicBezTo>
                  <a:cubicBezTo>
                    <a:pt x="655" y="681"/>
                    <a:pt x="655" y="703"/>
                    <a:pt x="655" y="735"/>
                  </a:cubicBezTo>
                  <a:cubicBezTo>
                    <a:pt x="682" y="740"/>
                    <a:pt x="703" y="757"/>
                    <a:pt x="725" y="767"/>
                  </a:cubicBezTo>
                  <a:cubicBezTo>
                    <a:pt x="746" y="778"/>
                    <a:pt x="762" y="794"/>
                    <a:pt x="773" y="805"/>
                  </a:cubicBezTo>
                  <a:cubicBezTo>
                    <a:pt x="773" y="869"/>
                    <a:pt x="778" y="934"/>
                    <a:pt x="778" y="1003"/>
                  </a:cubicBezTo>
                  <a:cubicBezTo>
                    <a:pt x="773" y="993"/>
                    <a:pt x="762" y="982"/>
                    <a:pt x="752" y="966"/>
                  </a:cubicBezTo>
                  <a:cubicBezTo>
                    <a:pt x="741" y="955"/>
                    <a:pt x="730" y="944"/>
                    <a:pt x="719" y="934"/>
                  </a:cubicBezTo>
                  <a:cubicBezTo>
                    <a:pt x="703" y="918"/>
                    <a:pt x="693" y="907"/>
                    <a:pt x="677" y="901"/>
                  </a:cubicBezTo>
                  <a:cubicBezTo>
                    <a:pt x="660" y="891"/>
                    <a:pt x="639" y="880"/>
                    <a:pt x="623" y="875"/>
                  </a:cubicBezTo>
                  <a:cubicBezTo>
                    <a:pt x="623" y="875"/>
                    <a:pt x="623" y="875"/>
                    <a:pt x="623" y="875"/>
                  </a:cubicBezTo>
                  <a:cubicBezTo>
                    <a:pt x="612" y="875"/>
                    <a:pt x="607" y="875"/>
                    <a:pt x="601" y="875"/>
                  </a:cubicBezTo>
                  <a:cubicBezTo>
                    <a:pt x="591" y="875"/>
                    <a:pt x="585" y="880"/>
                    <a:pt x="580" y="880"/>
                  </a:cubicBezTo>
                  <a:cubicBezTo>
                    <a:pt x="574" y="885"/>
                    <a:pt x="569" y="891"/>
                    <a:pt x="569" y="896"/>
                  </a:cubicBezTo>
                  <a:cubicBezTo>
                    <a:pt x="564" y="901"/>
                    <a:pt x="564" y="907"/>
                    <a:pt x="564" y="918"/>
                  </a:cubicBezTo>
                  <a:cubicBezTo>
                    <a:pt x="564" y="923"/>
                    <a:pt x="564" y="928"/>
                    <a:pt x="564" y="934"/>
                  </a:cubicBezTo>
                  <a:cubicBezTo>
                    <a:pt x="569" y="944"/>
                    <a:pt x="569" y="950"/>
                    <a:pt x="574" y="961"/>
                  </a:cubicBezTo>
                  <a:cubicBezTo>
                    <a:pt x="580" y="971"/>
                    <a:pt x="591" y="977"/>
                    <a:pt x="601" y="993"/>
                  </a:cubicBezTo>
                  <a:cubicBezTo>
                    <a:pt x="612" y="1003"/>
                    <a:pt x="628" y="1014"/>
                    <a:pt x="650" y="1030"/>
                  </a:cubicBezTo>
                  <a:cubicBezTo>
                    <a:pt x="682" y="1062"/>
                    <a:pt x="714" y="1089"/>
                    <a:pt x="730" y="1116"/>
                  </a:cubicBezTo>
                  <a:cubicBezTo>
                    <a:pt x="752" y="1143"/>
                    <a:pt x="768" y="1164"/>
                    <a:pt x="773" y="1186"/>
                  </a:cubicBezTo>
                  <a:cubicBezTo>
                    <a:pt x="784" y="1213"/>
                    <a:pt x="789" y="1234"/>
                    <a:pt x="795" y="1256"/>
                  </a:cubicBezTo>
                  <a:cubicBezTo>
                    <a:pt x="795" y="1277"/>
                    <a:pt x="795" y="1299"/>
                    <a:pt x="795" y="1320"/>
                  </a:cubicBezTo>
                  <a:cubicBezTo>
                    <a:pt x="795" y="1336"/>
                    <a:pt x="795" y="1358"/>
                    <a:pt x="795" y="1379"/>
                  </a:cubicBezTo>
                  <a:close/>
                  <a:moveTo>
                    <a:pt x="1090" y="359"/>
                  </a:moveTo>
                  <a:cubicBezTo>
                    <a:pt x="1079" y="370"/>
                    <a:pt x="1015" y="376"/>
                    <a:pt x="961" y="413"/>
                  </a:cubicBezTo>
                  <a:cubicBezTo>
                    <a:pt x="886" y="467"/>
                    <a:pt x="811" y="553"/>
                    <a:pt x="805" y="547"/>
                  </a:cubicBezTo>
                  <a:cubicBezTo>
                    <a:pt x="795" y="547"/>
                    <a:pt x="827" y="499"/>
                    <a:pt x="827" y="499"/>
                  </a:cubicBezTo>
                  <a:cubicBezTo>
                    <a:pt x="827" y="499"/>
                    <a:pt x="483" y="456"/>
                    <a:pt x="472" y="440"/>
                  </a:cubicBezTo>
                  <a:cubicBezTo>
                    <a:pt x="467" y="424"/>
                    <a:pt x="542" y="424"/>
                    <a:pt x="542" y="424"/>
                  </a:cubicBezTo>
                  <a:cubicBezTo>
                    <a:pt x="542" y="440"/>
                    <a:pt x="542" y="440"/>
                    <a:pt x="542" y="440"/>
                  </a:cubicBezTo>
                  <a:cubicBezTo>
                    <a:pt x="854" y="472"/>
                    <a:pt x="854" y="472"/>
                    <a:pt x="854" y="472"/>
                  </a:cubicBezTo>
                  <a:cubicBezTo>
                    <a:pt x="854" y="472"/>
                    <a:pt x="897" y="418"/>
                    <a:pt x="956" y="386"/>
                  </a:cubicBezTo>
                  <a:cubicBezTo>
                    <a:pt x="1009" y="349"/>
                    <a:pt x="1063" y="343"/>
                    <a:pt x="1063" y="343"/>
                  </a:cubicBezTo>
                  <a:cubicBezTo>
                    <a:pt x="1063" y="343"/>
                    <a:pt x="1042" y="263"/>
                    <a:pt x="993" y="204"/>
                  </a:cubicBezTo>
                  <a:cubicBezTo>
                    <a:pt x="950" y="150"/>
                    <a:pt x="907" y="107"/>
                    <a:pt x="821" y="70"/>
                  </a:cubicBezTo>
                  <a:cubicBezTo>
                    <a:pt x="741" y="37"/>
                    <a:pt x="655" y="118"/>
                    <a:pt x="644" y="107"/>
                  </a:cubicBezTo>
                  <a:cubicBezTo>
                    <a:pt x="639" y="102"/>
                    <a:pt x="677" y="75"/>
                    <a:pt x="709" y="59"/>
                  </a:cubicBezTo>
                  <a:cubicBezTo>
                    <a:pt x="719" y="54"/>
                    <a:pt x="757" y="37"/>
                    <a:pt x="800" y="43"/>
                  </a:cubicBezTo>
                  <a:cubicBezTo>
                    <a:pt x="832" y="43"/>
                    <a:pt x="875" y="59"/>
                    <a:pt x="913" y="80"/>
                  </a:cubicBezTo>
                  <a:cubicBezTo>
                    <a:pt x="1009" y="134"/>
                    <a:pt x="1090" y="306"/>
                    <a:pt x="1095" y="322"/>
                  </a:cubicBezTo>
                  <a:cubicBezTo>
                    <a:pt x="1095" y="322"/>
                    <a:pt x="1106" y="349"/>
                    <a:pt x="1090" y="359"/>
                  </a:cubicBezTo>
                  <a:close/>
                  <a:moveTo>
                    <a:pt x="1326" y="853"/>
                  </a:moveTo>
                  <a:cubicBezTo>
                    <a:pt x="1342" y="848"/>
                    <a:pt x="1369" y="880"/>
                    <a:pt x="1380" y="923"/>
                  </a:cubicBezTo>
                  <a:cubicBezTo>
                    <a:pt x="1385" y="966"/>
                    <a:pt x="1380" y="1003"/>
                    <a:pt x="1358" y="1009"/>
                  </a:cubicBezTo>
                  <a:cubicBezTo>
                    <a:pt x="1337" y="1009"/>
                    <a:pt x="1315" y="982"/>
                    <a:pt x="1305" y="939"/>
                  </a:cubicBezTo>
                  <a:cubicBezTo>
                    <a:pt x="1299" y="896"/>
                    <a:pt x="1305" y="859"/>
                    <a:pt x="1326" y="853"/>
                  </a:cubicBezTo>
                  <a:close/>
                  <a:moveTo>
                    <a:pt x="1616" y="955"/>
                  </a:moveTo>
                  <a:cubicBezTo>
                    <a:pt x="1600" y="961"/>
                    <a:pt x="1578" y="934"/>
                    <a:pt x="1573" y="896"/>
                  </a:cubicBezTo>
                  <a:cubicBezTo>
                    <a:pt x="1562" y="864"/>
                    <a:pt x="1573" y="832"/>
                    <a:pt x="1589" y="826"/>
                  </a:cubicBezTo>
                  <a:cubicBezTo>
                    <a:pt x="1605" y="821"/>
                    <a:pt x="1627" y="848"/>
                    <a:pt x="1632" y="885"/>
                  </a:cubicBezTo>
                  <a:cubicBezTo>
                    <a:pt x="1643" y="918"/>
                    <a:pt x="1632" y="950"/>
                    <a:pt x="1616" y="955"/>
                  </a:cubicBezTo>
                  <a:close/>
                  <a:moveTo>
                    <a:pt x="1659" y="1331"/>
                  </a:moveTo>
                  <a:cubicBezTo>
                    <a:pt x="1648" y="1331"/>
                    <a:pt x="1632" y="1309"/>
                    <a:pt x="1632" y="1283"/>
                  </a:cubicBezTo>
                  <a:cubicBezTo>
                    <a:pt x="1632" y="1256"/>
                    <a:pt x="1643" y="1234"/>
                    <a:pt x="1654" y="1234"/>
                  </a:cubicBezTo>
                  <a:cubicBezTo>
                    <a:pt x="1659" y="1234"/>
                    <a:pt x="1659" y="1234"/>
                    <a:pt x="1664" y="1234"/>
                  </a:cubicBezTo>
                  <a:cubicBezTo>
                    <a:pt x="1659" y="1245"/>
                    <a:pt x="1654" y="1256"/>
                    <a:pt x="1654" y="1272"/>
                  </a:cubicBezTo>
                  <a:cubicBezTo>
                    <a:pt x="1654" y="1293"/>
                    <a:pt x="1664" y="1315"/>
                    <a:pt x="1675" y="1320"/>
                  </a:cubicBezTo>
                  <a:cubicBezTo>
                    <a:pt x="1670" y="1325"/>
                    <a:pt x="1664" y="1325"/>
                    <a:pt x="1659" y="1331"/>
                  </a:cubicBezTo>
                  <a:close/>
                  <a:moveTo>
                    <a:pt x="1772" y="1272"/>
                  </a:moveTo>
                  <a:cubicBezTo>
                    <a:pt x="1772" y="1272"/>
                    <a:pt x="1772" y="1272"/>
                    <a:pt x="1766" y="1272"/>
                  </a:cubicBezTo>
                  <a:cubicBezTo>
                    <a:pt x="1772" y="1266"/>
                    <a:pt x="1777" y="1250"/>
                    <a:pt x="1777" y="1240"/>
                  </a:cubicBezTo>
                  <a:cubicBezTo>
                    <a:pt x="1772" y="1218"/>
                    <a:pt x="1766" y="1207"/>
                    <a:pt x="1756" y="1202"/>
                  </a:cubicBezTo>
                  <a:cubicBezTo>
                    <a:pt x="1761" y="1197"/>
                    <a:pt x="1766" y="1191"/>
                    <a:pt x="1772" y="1191"/>
                  </a:cubicBezTo>
                  <a:cubicBezTo>
                    <a:pt x="1782" y="1191"/>
                    <a:pt x="1793" y="1207"/>
                    <a:pt x="1793" y="1234"/>
                  </a:cubicBezTo>
                  <a:cubicBezTo>
                    <a:pt x="1793" y="1256"/>
                    <a:pt x="1788" y="1272"/>
                    <a:pt x="1772" y="127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nvGrpSpPr>
          <p:cNvPr id="32" name="Group 31"/>
          <p:cNvGrpSpPr/>
          <p:nvPr/>
        </p:nvGrpSpPr>
        <p:grpSpPr>
          <a:xfrm>
            <a:off x="2918638" y="1668463"/>
            <a:ext cx="2598846" cy="2120003"/>
            <a:chOff x="2918638" y="1668463"/>
            <a:chExt cx="2598846" cy="2120003"/>
          </a:xfrm>
        </p:grpSpPr>
        <p:sp>
          <p:nvSpPr>
            <p:cNvPr id="73" name="Rectangle 72"/>
            <p:cNvSpPr/>
            <p:nvPr/>
          </p:nvSpPr>
          <p:spPr bwMode="auto">
            <a:xfrm>
              <a:off x="2918638" y="1668463"/>
              <a:ext cx="2598846" cy="2120003"/>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4" name="TextBox 13"/>
            <p:cNvSpPr txBox="1"/>
            <p:nvPr/>
          </p:nvSpPr>
          <p:spPr>
            <a:xfrm>
              <a:off x="2918638" y="1668463"/>
              <a:ext cx="871500"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gradFill>
                    <a:gsLst>
                      <a:gs pos="2917">
                        <a:srgbClr val="00BCF2"/>
                      </a:gs>
                      <a:gs pos="100000">
                        <a:srgbClr val="00BCF2"/>
                      </a:gs>
                    </a:gsLst>
                    <a:lin ang="5400000" scaled="0"/>
                  </a:gradFill>
                </a:rPr>
                <a:t>Trial</a:t>
              </a:r>
            </a:p>
          </p:txBody>
        </p:sp>
        <p:grpSp>
          <p:nvGrpSpPr>
            <p:cNvPr id="51" name="Group 50"/>
            <p:cNvGrpSpPr/>
            <p:nvPr/>
          </p:nvGrpSpPr>
          <p:grpSpPr>
            <a:xfrm>
              <a:off x="4451565" y="2736425"/>
              <a:ext cx="913469" cy="913469"/>
              <a:chOff x="3708400" y="1703388"/>
              <a:chExt cx="977900" cy="977900"/>
            </a:xfrm>
            <a:solidFill>
              <a:schemeClr val="accent2"/>
            </a:solidFill>
          </p:grpSpPr>
          <p:sp>
            <p:nvSpPr>
              <p:cNvPr id="40" name="Freeform 9"/>
              <p:cNvSpPr>
                <a:spLocks/>
              </p:cNvSpPr>
              <p:nvPr/>
            </p:nvSpPr>
            <p:spPr bwMode="auto">
              <a:xfrm>
                <a:off x="4186238" y="2481263"/>
                <a:ext cx="28575" cy="114300"/>
              </a:xfrm>
              <a:custGeom>
                <a:avLst/>
                <a:gdLst>
                  <a:gd name="T0" fmla="*/ 0 w 18"/>
                  <a:gd name="T1" fmla="*/ 0 h 72"/>
                  <a:gd name="T2" fmla="*/ 18 w 18"/>
                  <a:gd name="T3" fmla="*/ 0 h 72"/>
                  <a:gd name="T4" fmla="*/ 18 w 18"/>
                  <a:gd name="T5" fmla="*/ 72 h 72"/>
                  <a:gd name="T6" fmla="*/ 0 w 18"/>
                  <a:gd name="T7" fmla="*/ 72 h 72"/>
                  <a:gd name="T8" fmla="*/ 0 w 18"/>
                  <a:gd name="T9" fmla="*/ 0 h 72"/>
                  <a:gd name="T10" fmla="*/ 0 w 18"/>
                  <a:gd name="T11" fmla="*/ 0 h 72"/>
                </a:gdLst>
                <a:ahLst/>
                <a:cxnLst>
                  <a:cxn ang="0">
                    <a:pos x="T0" y="T1"/>
                  </a:cxn>
                  <a:cxn ang="0">
                    <a:pos x="T2" y="T3"/>
                  </a:cxn>
                  <a:cxn ang="0">
                    <a:pos x="T4" y="T5"/>
                  </a:cxn>
                  <a:cxn ang="0">
                    <a:pos x="T6" y="T7"/>
                  </a:cxn>
                  <a:cxn ang="0">
                    <a:pos x="T8" y="T9"/>
                  </a:cxn>
                  <a:cxn ang="0">
                    <a:pos x="T10" y="T11"/>
                  </a:cxn>
                </a:cxnLst>
                <a:rect l="0" t="0" r="r" b="b"/>
                <a:pathLst>
                  <a:path w="18" h="72">
                    <a:moveTo>
                      <a:pt x="0" y="0"/>
                    </a:moveTo>
                    <a:lnTo>
                      <a:pt x="18" y="0"/>
                    </a:lnTo>
                    <a:lnTo>
                      <a:pt x="18" y="72"/>
                    </a:lnTo>
                    <a:lnTo>
                      <a:pt x="0" y="7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10"/>
              <p:cNvSpPr>
                <a:spLocks/>
              </p:cNvSpPr>
              <p:nvPr/>
            </p:nvSpPr>
            <p:spPr bwMode="auto">
              <a:xfrm>
                <a:off x="3986213" y="2435226"/>
                <a:ext cx="79375" cy="111125"/>
              </a:xfrm>
              <a:custGeom>
                <a:avLst/>
                <a:gdLst>
                  <a:gd name="T0" fmla="*/ 36 w 50"/>
                  <a:gd name="T1" fmla="*/ 0 h 70"/>
                  <a:gd name="T2" fmla="*/ 50 w 50"/>
                  <a:gd name="T3" fmla="*/ 9 h 70"/>
                  <a:gd name="T4" fmla="*/ 15 w 50"/>
                  <a:gd name="T5" fmla="*/ 70 h 70"/>
                  <a:gd name="T6" fmla="*/ 0 w 50"/>
                  <a:gd name="T7" fmla="*/ 62 h 70"/>
                  <a:gd name="T8" fmla="*/ 36 w 50"/>
                  <a:gd name="T9" fmla="*/ 0 h 70"/>
                  <a:gd name="T10" fmla="*/ 36 w 50"/>
                  <a:gd name="T11" fmla="*/ 0 h 70"/>
                  <a:gd name="T12" fmla="*/ 36 w 50"/>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0" h="70">
                    <a:moveTo>
                      <a:pt x="36" y="0"/>
                    </a:moveTo>
                    <a:lnTo>
                      <a:pt x="50" y="9"/>
                    </a:lnTo>
                    <a:lnTo>
                      <a:pt x="15" y="70"/>
                    </a:lnTo>
                    <a:lnTo>
                      <a:pt x="0" y="62"/>
                    </a:lnTo>
                    <a:lnTo>
                      <a:pt x="36" y="0"/>
                    </a:lnTo>
                    <a:lnTo>
                      <a:pt x="36" y="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11"/>
              <p:cNvSpPr>
                <a:spLocks/>
              </p:cNvSpPr>
              <p:nvPr/>
            </p:nvSpPr>
            <p:spPr bwMode="auto">
              <a:xfrm>
                <a:off x="3843338" y="1981201"/>
                <a:ext cx="114300" cy="79375"/>
              </a:xfrm>
              <a:custGeom>
                <a:avLst/>
                <a:gdLst>
                  <a:gd name="T0" fmla="*/ 9 w 72"/>
                  <a:gd name="T1" fmla="*/ 0 h 50"/>
                  <a:gd name="T2" fmla="*/ 72 w 72"/>
                  <a:gd name="T3" fmla="*/ 36 h 50"/>
                  <a:gd name="T4" fmla="*/ 63 w 72"/>
                  <a:gd name="T5" fmla="*/ 50 h 50"/>
                  <a:gd name="T6" fmla="*/ 0 w 72"/>
                  <a:gd name="T7" fmla="*/ 14 h 50"/>
                  <a:gd name="T8" fmla="*/ 9 w 72"/>
                  <a:gd name="T9" fmla="*/ 0 h 50"/>
                  <a:gd name="T10" fmla="*/ 9 w 72"/>
                  <a:gd name="T11" fmla="*/ 0 h 50"/>
                  <a:gd name="T12" fmla="*/ 9 w 72"/>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72" h="50">
                    <a:moveTo>
                      <a:pt x="9" y="0"/>
                    </a:moveTo>
                    <a:lnTo>
                      <a:pt x="72" y="36"/>
                    </a:lnTo>
                    <a:lnTo>
                      <a:pt x="63" y="50"/>
                    </a:lnTo>
                    <a:lnTo>
                      <a:pt x="0" y="14"/>
                    </a:lnTo>
                    <a:lnTo>
                      <a:pt x="9" y="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12"/>
              <p:cNvSpPr>
                <a:spLocks/>
              </p:cNvSpPr>
              <p:nvPr/>
            </p:nvSpPr>
            <p:spPr bwMode="auto">
              <a:xfrm>
                <a:off x="3986213" y="1838326"/>
                <a:ext cx="79375" cy="114300"/>
              </a:xfrm>
              <a:custGeom>
                <a:avLst/>
                <a:gdLst>
                  <a:gd name="T0" fmla="*/ 14 w 50"/>
                  <a:gd name="T1" fmla="*/ 0 h 72"/>
                  <a:gd name="T2" fmla="*/ 50 w 50"/>
                  <a:gd name="T3" fmla="*/ 63 h 72"/>
                  <a:gd name="T4" fmla="*/ 36 w 50"/>
                  <a:gd name="T5" fmla="*/ 72 h 72"/>
                  <a:gd name="T6" fmla="*/ 0 w 50"/>
                  <a:gd name="T7" fmla="*/ 9 h 72"/>
                  <a:gd name="T8" fmla="*/ 14 w 50"/>
                  <a:gd name="T9" fmla="*/ 0 h 72"/>
                  <a:gd name="T10" fmla="*/ 14 w 50"/>
                  <a:gd name="T11" fmla="*/ 0 h 72"/>
                  <a:gd name="T12" fmla="*/ 14 w 50"/>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0" h="72">
                    <a:moveTo>
                      <a:pt x="14" y="0"/>
                    </a:moveTo>
                    <a:lnTo>
                      <a:pt x="50" y="63"/>
                    </a:lnTo>
                    <a:lnTo>
                      <a:pt x="36" y="72"/>
                    </a:lnTo>
                    <a:lnTo>
                      <a:pt x="0" y="9"/>
                    </a:lnTo>
                    <a:lnTo>
                      <a:pt x="14" y="0"/>
                    </a:lnTo>
                    <a:lnTo>
                      <a:pt x="14"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13"/>
              <p:cNvSpPr>
                <a:spLocks/>
              </p:cNvSpPr>
              <p:nvPr/>
            </p:nvSpPr>
            <p:spPr bwMode="auto">
              <a:xfrm>
                <a:off x="4440238" y="1981201"/>
                <a:ext cx="114300" cy="82550"/>
              </a:xfrm>
              <a:custGeom>
                <a:avLst/>
                <a:gdLst>
                  <a:gd name="T0" fmla="*/ 64 w 72"/>
                  <a:gd name="T1" fmla="*/ 0 h 52"/>
                  <a:gd name="T2" fmla="*/ 72 w 72"/>
                  <a:gd name="T3" fmla="*/ 16 h 52"/>
                  <a:gd name="T4" fmla="*/ 9 w 72"/>
                  <a:gd name="T5" fmla="*/ 52 h 52"/>
                  <a:gd name="T6" fmla="*/ 0 w 72"/>
                  <a:gd name="T7" fmla="*/ 35 h 52"/>
                  <a:gd name="T8" fmla="*/ 64 w 72"/>
                  <a:gd name="T9" fmla="*/ 0 h 52"/>
                  <a:gd name="T10" fmla="*/ 64 w 72"/>
                  <a:gd name="T11" fmla="*/ 0 h 52"/>
                  <a:gd name="T12" fmla="*/ 64 w 7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72" h="52">
                    <a:moveTo>
                      <a:pt x="64" y="0"/>
                    </a:moveTo>
                    <a:lnTo>
                      <a:pt x="72" y="16"/>
                    </a:lnTo>
                    <a:lnTo>
                      <a:pt x="9" y="52"/>
                    </a:lnTo>
                    <a:lnTo>
                      <a:pt x="0" y="35"/>
                    </a:lnTo>
                    <a:lnTo>
                      <a:pt x="64" y="0"/>
                    </a:lnTo>
                    <a:lnTo>
                      <a:pt x="64" y="0"/>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14"/>
              <p:cNvSpPr>
                <a:spLocks/>
              </p:cNvSpPr>
              <p:nvPr/>
            </p:nvSpPr>
            <p:spPr bwMode="auto">
              <a:xfrm>
                <a:off x="4329113" y="2435226"/>
                <a:ext cx="82550" cy="114300"/>
              </a:xfrm>
              <a:custGeom>
                <a:avLst/>
                <a:gdLst>
                  <a:gd name="T0" fmla="*/ 16 w 52"/>
                  <a:gd name="T1" fmla="*/ 0 h 72"/>
                  <a:gd name="T2" fmla="*/ 52 w 52"/>
                  <a:gd name="T3" fmla="*/ 63 h 72"/>
                  <a:gd name="T4" fmla="*/ 36 w 52"/>
                  <a:gd name="T5" fmla="*/ 72 h 72"/>
                  <a:gd name="T6" fmla="*/ 0 w 52"/>
                  <a:gd name="T7" fmla="*/ 9 h 72"/>
                  <a:gd name="T8" fmla="*/ 16 w 52"/>
                  <a:gd name="T9" fmla="*/ 0 h 72"/>
                  <a:gd name="T10" fmla="*/ 16 w 52"/>
                  <a:gd name="T11" fmla="*/ 0 h 72"/>
                  <a:gd name="T12" fmla="*/ 16 w 5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2" h="72">
                    <a:moveTo>
                      <a:pt x="16" y="0"/>
                    </a:moveTo>
                    <a:lnTo>
                      <a:pt x="52" y="63"/>
                    </a:lnTo>
                    <a:lnTo>
                      <a:pt x="36" y="72"/>
                    </a:lnTo>
                    <a:lnTo>
                      <a:pt x="0" y="9"/>
                    </a:lnTo>
                    <a:lnTo>
                      <a:pt x="16" y="0"/>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15"/>
              <p:cNvSpPr>
                <a:spLocks/>
              </p:cNvSpPr>
              <p:nvPr/>
            </p:nvSpPr>
            <p:spPr bwMode="auto">
              <a:xfrm>
                <a:off x="4440238" y="2324101"/>
                <a:ext cx="114300" cy="82550"/>
              </a:xfrm>
              <a:custGeom>
                <a:avLst/>
                <a:gdLst>
                  <a:gd name="T0" fmla="*/ 9 w 72"/>
                  <a:gd name="T1" fmla="*/ 0 h 52"/>
                  <a:gd name="T2" fmla="*/ 72 w 72"/>
                  <a:gd name="T3" fmla="*/ 36 h 52"/>
                  <a:gd name="T4" fmla="*/ 64 w 72"/>
                  <a:gd name="T5" fmla="*/ 52 h 52"/>
                  <a:gd name="T6" fmla="*/ 0 w 72"/>
                  <a:gd name="T7" fmla="*/ 16 h 52"/>
                  <a:gd name="T8" fmla="*/ 9 w 72"/>
                  <a:gd name="T9" fmla="*/ 0 h 52"/>
                  <a:gd name="T10" fmla="*/ 9 w 72"/>
                  <a:gd name="T11" fmla="*/ 0 h 52"/>
                  <a:gd name="T12" fmla="*/ 9 w 7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72" h="52">
                    <a:moveTo>
                      <a:pt x="9" y="0"/>
                    </a:moveTo>
                    <a:lnTo>
                      <a:pt x="72" y="36"/>
                    </a:lnTo>
                    <a:lnTo>
                      <a:pt x="64" y="52"/>
                    </a:lnTo>
                    <a:lnTo>
                      <a:pt x="0" y="16"/>
                    </a:lnTo>
                    <a:lnTo>
                      <a:pt x="9" y="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16"/>
              <p:cNvSpPr>
                <a:spLocks/>
              </p:cNvSpPr>
              <p:nvPr/>
            </p:nvSpPr>
            <p:spPr bwMode="auto">
              <a:xfrm>
                <a:off x="3795713" y="2178051"/>
                <a:ext cx="117475" cy="28575"/>
              </a:xfrm>
              <a:custGeom>
                <a:avLst/>
                <a:gdLst>
                  <a:gd name="T0" fmla="*/ 0 w 74"/>
                  <a:gd name="T1" fmla="*/ 0 h 18"/>
                  <a:gd name="T2" fmla="*/ 74 w 74"/>
                  <a:gd name="T3" fmla="*/ 0 h 18"/>
                  <a:gd name="T4" fmla="*/ 74 w 74"/>
                  <a:gd name="T5" fmla="*/ 18 h 18"/>
                  <a:gd name="T6" fmla="*/ 0 w 74"/>
                  <a:gd name="T7" fmla="*/ 18 h 18"/>
                  <a:gd name="T8" fmla="*/ 0 w 74"/>
                  <a:gd name="T9" fmla="*/ 0 h 18"/>
                  <a:gd name="T10" fmla="*/ 0 w 74"/>
                  <a:gd name="T11" fmla="*/ 0 h 18"/>
                </a:gdLst>
                <a:ahLst/>
                <a:cxnLst>
                  <a:cxn ang="0">
                    <a:pos x="T0" y="T1"/>
                  </a:cxn>
                  <a:cxn ang="0">
                    <a:pos x="T2" y="T3"/>
                  </a:cxn>
                  <a:cxn ang="0">
                    <a:pos x="T4" y="T5"/>
                  </a:cxn>
                  <a:cxn ang="0">
                    <a:pos x="T6" y="T7"/>
                  </a:cxn>
                  <a:cxn ang="0">
                    <a:pos x="T8" y="T9"/>
                  </a:cxn>
                  <a:cxn ang="0">
                    <a:pos x="T10" y="T11"/>
                  </a:cxn>
                </a:cxnLst>
                <a:rect l="0" t="0" r="r" b="b"/>
                <a:pathLst>
                  <a:path w="74" h="18">
                    <a:moveTo>
                      <a:pt x="0" y="0"/>
                    </a:moveTo>
                    <a:lnTo>
                      <a:pt x="74" y="0"/>
                    </a:lnTo>
                    <a:lnTo>
                      <a:pt x="74" y="18"/>
                    </a:lnTo>
                    <a:lnTo>
                      <a:pt x="0" y="1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17"/>
              <p:cNvSpPr>
                <a:spLocks/>
              </p:cNvSpPr>
              <p:nvPr/>
            </p:nvSpPr>
            <p:spPr bwMode="auto">
              <a:xfrm>
                <a:off x="4489450" y="2178051"/>
                <a:ext cx="111125" cy="28575"/>
              </a:xfrm>
              <a:custGeom>
                <a:avLst/>
                <a:gdLst>
                  <a:gd name="T0" fmla="*/ 0 w 70"/>
                  <a:gd name="T1" fmla="*/ 0 h 18"/>
                  <a:gd name="T2" fmla="*/ 70 w 70"/>
                  <a:gd name="T3" fmla="*/ 0 h 18"/>
                  <a:gd name="T4" fmla="*/ 70 w 70"/>
                  <a:gd name="T5" fmla="*/ 18 h 18"/>
                  <a:gd name="T6" fmla="*/ 0 w 70"/>
                  <a:gd name="T7" fmla="*/ 18 h 18"/>
                  <a:gd name="T8" fmla="*/ 0 w 70"/>
                  <a:gd name="T9" fmla="*/ 0 h 18"/>
                  <a:gd name="T10" fmla="*/ 0 w 70"/>
                  <a:gd name="T11" fmla="*/ 0 h 18"/>
                </a:gdLst>
                <a:ahLst/>
                <a:cxnLst>
                  <a:cxn ang="0">
                    <a:pos x="T0" y="T1"/>
                  </a:cxn>
                  <a:cxn ang="0">
                    <a:pos x="T2" y="T3"/>
                  </a:cxn>
                  <a:cxn ang="0">
                    <a:pos x="T4" y="T5"/>
                  </a:cxn>
                  <a:cxn ang="0">
                    <a:pos x="T6" y="T7"/>
                  </a:cxn>
                  <a:cxn ang="0">
                    <a:pos x="T8" y="T9"/>
                  </a:cxn>
                  <a:cxn ang="0">
                    <a:pos x="T10" y="T11"/>
                  </a:cxn>
                </a:cxnLst>
                <a:rect l="0" t="0" r="r" b="b"/>
                <a:pathLst>
                  <a:path w="70" h="18">
                    <a:moveTo>
                      <a:pt x="0" y="0"/>
                    </a:moveTo>
                    <a:lnTo>
                      <a:pt x="70" y="0"/>
                    </a:lnTo>
                    <a:lnTo>
                      <a:pt x="70" y="18"/>
                    </a:lnTo>
                    <a:lnTo>
                      <a:pt x="0" y="1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18"/>
              <p:cNvSpPr>
                <a:spLocks/>
              </p:cNvSpPr>
              <p:nvPr/>
            </p:nvSpPr>
            <p:spPr bwMode="auto">
              <a:xfrm>
                <a:off x="3840163" y="2320926"/>
                <a:ext cx="114300" cy="84138"/>
              </a:xfrm>
              <a:custGeom>
                <a:avLst/>
                <a:gdLst>
                  <a:gd name="T0" fmla="*/ 63 w 72"/>
                  <a:gd name="T1" fmla="*/ 0 h 53"/>
                  <a:gd name="T2" fmla="*/ 72 w 72"/>
                  <a:gd name="T3" fmla="*/ 16 h 53"/>
                  <a:gd name="T4" fmla="*/ 9 w 72"/>
                  <a:gd name="T5" fmla="*/ 53 h 53"/>
                  <a:gd name="T6" fmla="*/ 0 w 72"/>
                  <a:gd name="T7" fmla="*/ 36 h 53"/>
                  <a:gd name="T8" fmla="*/ 63 w 72"/>
                  <a:gd name="T9" fmla="*/ 0 h 53"/>
                  <a:gd name="T10" fmla="*/ 63 w 72"/>
                  <a:gd name="T11" fmla="*/ 0 h 53"/>
                  <a:gd name="T12" fmla="*/ 63 w 72"/>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72" h="53">
                    <a:moveTo>
                      <a:pt x="63" y="0"/>
                    </a:moveTo>
                    <a:lnTo>
                      <a:pt x="72" y="16"/>
                    </a:lnTo>
                    <a:lnTo>
                      <a:pt x="9" y="53"/>
                    </a:lnTo>
                    <a:lnTo>
                      <a:pt x="0" y="36"/>
                    </a:lnTo>
                    <a:lnTo>
                      <a:pt x="63" y="0"/>
                    </a:lnTo>
                    <a:lnTo>
                      <a:pt x="63" y="0"/>
                    </a:ln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19"/>
              <p:cNvSpPr>
                <a:spLocks noEditPoints="1"/>
              </p:cNvSpPr>
              <p:nvPr/>
            </p:nvSpPr>
            <p:spPr bwMode="auto">
              <a:xfrm>
                <a:off x="3708400" y="1703388"/>
                <a:ext cx="977900" cy="977900"/>
              </a:xfrm>
              <a:custGeom>
                <a:avLst/>
                <a:gdLst>
                  <a:gd name="T0" fmla="*/ 810 w 1615"/>
                  <a:gd name="T1" fmla="*/ 0 h 1615"/>
                  <a:gd name="T2" fmla="*/ 0 w 1615"/>
                  <a:gd name="T3" fmla="*/ 807 h 1615"/>
                  <a:gd name="T4" fmla="*/ 810 w 1615"/>
                  <a:gd name="T5" fmla="*/ 1615 h 1615"/>
                  <a:gd name="T6" fmla="*/ 1615 w 1615"/>
                  <a:gd name="T7" fmla="*/ 807 h 1615"/>
                  <a:gd name="T8" fmla="*/ 810 w 1615"/>
                  <a:gd name="T9" fmla="*/ 0 h 1615"/>
                  <a:gd name="T10" fmla="*/ 810 w 1615"/>
                  <a:gd name="T11" fmla="*/ 1502 h 1615"/>
                  <a:gd name="T12" fmla="*/ 112 w 1615"/>
                  <a:gd name="T13" fmla="*/ 807 h 1615"/>
                  <a:gd name="T14" fmla="*/ 786 w 1615"/>
                  <a:gd name="T15" fmla="*/ 112 h 1615"/>
                  <a:gd name="T16" fmla="*/ 786 w 1615"/>
                  <a:gd name="T17" fmla="*/ 807 h 1615"/>
                  <a:gd name="T18" fmla="*/ 800 w 1615"/>
                  <a:gd name="T19" fmla="*/ 831 h 1615"/>
                  <a:gd name="T20" fmla="*/ 810 w 1615"/>
                  <a:gd name="T21" fmla="*/ 831 h 1615"/>
                  <a:gd name="T22" fmla="*/ 828 w 1615"/>
                  <a:gd name="T23" fmla="*/ 817 h 1615"/>
                  <a:gd name="T24" fmla="*/ 1175 w 1615"/>
                  <a:gd name="T25" fmla="*/ 216 h 1615"/>
                  <a:gd name="T26" fmla="*/ 1503 w 1615"/>
                  <a:gd name="T27" fmla="*/ 807 h 1615"/>
                  <a:gd name="T28" fmla="*/ 810 w 1615"/>
                  <a:gd name="T29" fmla="*/ 1502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15" h="1615">
                    <a:moveTo>
                      <a:pt x="810" y="0"/>
                    </a:moveTo>
                    <a:cubicBezTo>
                      <a:pt x="365" y="0"/>
                      <a:pt x="0" y="361"/>
                      <a:pt x="0" y="807"/>
                    </a:cubicBezTo>
                    <a:cubicBezTo>
                      <a:pt x="0" y="1253"/>
                      <a:pt x="365" y="1615"/>
                      <a:pt x="810" y="1615"/>
                    </a:cubicBezTo>
                    <a:cubicBezTo>
                      <a:pt x="1254" y="1615"/>
                      <a:pt x="1615" y="1253"/>
                      <a:pt x="1615" y="807"/>
                    </a:cubicBezTo>
                    <a:cubicBezTo>
                      <a:pt x="1615" y="361"/>
                      <a:pt x="1254" y="0"/>
                      <a:pt x="810" y="0"/>
                    </a:cubicBezTo>
                    <a:close/>
                    <a:moveTo>
                      <a:pt x="810" y="1502"/>
                    </a:moveTo>
                    <a:cubicBezTo>
                      <a:pt x="426" y="1502"/>
                      <a:pt x="112" y="1192"/>
                      <a:pt x="112" y="807"/>
                    </a:cubicBezTo>
                    <a:cubicBezTo>
                      <a:pt x="112" y="432"/>
                      <a:pt x="412" y="122"/>
                      <a:pt x="786" y="112"/>
                    </a:cubicBezTo>
                    <a:cubicBezTo>
                      <a:pt x="786" y="807"/>
                      <a:pt x="786" y="807"/>
                      <a:pt x="786" y="807"/>
                    </a:cubicBezTo>
                    <a:cubicBezTo>
                      <a:pt x="786" y="817"/>
                      <a:pt x="791" y="826"/>
                      <a:pt x="800" y="831"/>
                    </a:cubicBezTo>
                    <a:cubicBezTo>
                      <a:pt x="805" y="831"/>
                      <a:pt x="805" y="831"/>
                      <a:pt x="810" y="831"/>
                    </a:cubicBezTo>
                    <a:cubicBezTo>
                      <a:pt x="814" y="831"/>
                      <a:pt x="824" y="826"/>
                      <a:pt x="828" y="817"/>
                    </a:cubicBezTo>
                    <a:cubicBezTo>
                      <a:pt x="1175" y="216"/>
                      <a:pt x="1175" y="216"/>
                      <a:pt x="1175" y="216"/>
                    </a:cubicBezTo>
                    <a:cubicBezTo>
                      <a:pt x="1371" y="338"/>
                      <a:pt x="1503" y="558"/>
                      <a:pt x="1503" y="807"/>
                    </a:cubicBezTo>
                    <a:cubicBezTo>
                      <a:pt x="1503" y="1192"/>
                      <a:pt x="1189" y="1502"/>
                      <a:pt x="810" y="15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pSp>
      <p:grpSp>
        <p:nvGrpSpPr>
          <p:cNvPr id="33" name="Group 32"/>
          <p:cNvGrpSpPr/>
          <p:nvPr/>
        </p:nvGrpSpPr>
        <p:grpSpPr>
          <a:xfrm>
            <a:off x="5565224" y="1668463"/>
            <a:ext cx="2598846" cy="2120003"/>
            <a:chOff x="5565224" y="1668463"/>
            <a:chExt cx="2598846" cy="2120003"/>
          </a:xfrm>
        </p:grpSpPr>
        <p:sp>
          <p:nvSpPr>
            <p:cNvPr id="74" name="Rectangle 73"/>
            <p:cNvSpPr/>
            <p:nvPr/>
          </p:nvSpPr>
          <p:spPr bwMode="auto">
            <a:xfrm>
              <a:off x="5565224" y="1668463"/>
              <a:ext cx="2598846" cy="2120003"/>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grpSp>
          <p:nvGrpSpPr>
            <p:cNvPr id="60" name="Group 59"/>
            <p:cNvGrpSpPr/>
            <p:nvPr/>
          </p:nvGrpSpPr>
          <p:grpSpPr>
            <a:xfrm>
              <a:off x="7003871" y="2758129"/>
              <a:ext cx="1016118" cy="896754"/>
              <a:chOff x="5360988" y="1250950"/>
              <a:chExt cx="1581151" cy="1395413"/>
            </a:xfrm>
            <a:solidFill>
              <a:schemeClr val="accent2"/>
            </a:solidFill>
          </p:grpSpPr>
          <p:sp>
            <p:nvSpPr>
              <p:cNvPr id="54" name="Freeform 23"/>
              <p:cNvSpPr>
                <a:spLocks/>
              </p:cNvSpPr>
              <p:nvPr/>
            </p:nvSpPr>
            <p:spPr bwMode="auto">
              <a:xfrm>
                <a:off x="6283326" y="1776413"/>
                <a:ext cx="374650" cy="284163"/>
              </a:xfrm>
              <a:custGeom>
                <a:avLst/>
                <a:gdLst>
                  <a:gd name="T0" fmla="*/ 495 w 519"/>
                  <a:gd name="T1" fmla="*/ 36 h 393"/>
                  <a:gd name="T2" fmla="*/ 472 w 519"/>
                  <a:gd name="T3" fmla="*/ 0 h 393"/>
                  <a:gd name="T4" fmla="*/ 412 w 519"/>
                  <a:gd name="T5" fmla="*/ 113 h 393"/>
                  <a:gd name="T6" fmla="*/ 83 w 519"/>
                  <a:gd name="T7" fmla="*/ 280 h 393"/>
                  <a:gd name="T8" fmla="*/ 12 w 519"/>
                  <a:gd name="T9" fmla="*/ 268 h 393"/>
                  <a:gd name="T10" fmla="*/ 0 w 519"/>
                  <a:gd name="T11" fmla="*/ 268 h 393"/>
                  <a:gd name="T12" fmla="*/ 18 w 519"/>
                  <a:gd name="T13" fmla="*/ 304 h 393"/>
                  <a:gd name="T14" fmla="*/ 101 w 519"/>
                  <a:gd name="T15" fmla="*/ 363 h 393"/>
                  <a:gd name="T16" fmla="*/ 460 w 519"/>
                  <a:gd name="T17" fmla="*/ 227 h 393"/>
                  <a:gd name="T18" fmla="*/ 495 w 519"/>
                  <a:gd name="T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9" h="393">
                    <a:moveTo>
                      <a:pt x="495" y="36"/>
                    </a:moveTo>
                    <a:cubicBezTo>
                      <a:pt x="472" y="0"/>
                      <a:pt x="472" y="0"/>
                      <a:pt x="472" y="0"/>
                    </a:cubicBezTo>
                    <a:cubicBezTo>
                      <a:pt x="466" y="36"/>
                      <a:pt x="442" y="78"/>
                      <a:pt x="412" y="113"/>
                    </a:cubicBezTo>
                    <a:cubicBezTo>
                      <a:pt x="334" y="215"/>
                      <a:pt x="203" y="280"/>
                      <a:pt x="83" y="280"/>
                    </a:cubicBezTo>
                    <a:cubicBezTo>
                      <a:pt x="60" y="280"/>
                      <a:pt x="36" y="274"/>
                      <a:pt x="12" y="268"/>
                    </a:cubicBezTo>
                    <a:cubicBezTo>
                      <a:pt x="6" y="268"/>
                      <a:pt x="6" y="268"/>
                      <a:pt x="0" y="268"/>
                    </a:cubicBezTo>
                    <a:cubicBezTo>
                      <a:pt x="18" y="304"/>
                      <a:pt x="18" y="304"/>
                      <a:pt x="18" y="304"/>
                    </a:cubicBezTo>
                    <a:cubicBezTo>
                      <a:pt x="36" y="334"/>
                      <a:pt x="66" y="358"/>
                      <a:pt x="101" y="363"/>
                    </a:cubicBezTo>
                    <a:cubicBezTo>
                      <a:pt x="215" y="393"/>
                      <a:pt x="370" y="334"/>
                      <a:pt x="460" y="227"/>
                    </a:cubicBezTo>
                    <a:cubicBezTo>
                      <a:pt x="513" y="155"/>
                      <a:pt x="519" y="90"/>
                      <a:pt x="495"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24"/>
              <p:cNvSpPr>
                <a:spLocks/>
              </p:cNvSpPr>
              <p:nvPr/>
            </p:nvSpPr>
            <p:spPr bwMode="auto">
              <a:xfrm>
                <a:off x="6242051" y="1666875"/>
                <a:ext cx="331788" cy="249238"/>
              </a:xfrm>
              <a:custGeom>
                <a:avLst/>
                <a:gdLst>
                  <a:gd name="T0" fmla="*/ 387 w 458"/>
                  <a:gd name="T1" fmla="*/ 6 h 344"/>
                  <a:gd name="T2" fmla="*/ 381 w 458"/>
                  <a:gd name="T3" fmla="*/ 6 h 344"/>
                  <a:gd name="T4" fmla="*/ 333 w 458"/>
                  <a:gd name="T5" fmla="*/ 0 h 344"/>
                  <a:gd name="T6" fmla="*/ 327 w 458"/>
                  <a:gd name="T7" fmla="*/ 0 h 344"/>
                  <a:gd name="T8" fmla="*/ 48 w 458"/>
                  <a:gd name="T9" fmla="*/ 142 h 344"/>
                  <a:gd name="T10" fmla="*/ 0 w 458"/>
                  <a:gd name="T11" fmla="*/ 249 h 344"/>
                  <a:gd name="T12" fmla="*/ 78 w 458"/>
                  <a:gd name="T13" fmla="*/ 338 h 344"/>
                  <a:gd name="T14" fmla="*/ 125 w 458"/>
                  <a:gd name="T15" fmla="*/ 344 h 344"/>
                  <a:gd name="T16" fmla="*/ 411 w 458"/>
                  <a:gd name="T17" fmla="*/ 202 h 344"/>
                  <a:gd name="T18" fmla="*/ 458 w 458"/>
                  <a:gd name="T19" fmla="*/ 89 h 344"/>
                  <a:gd name="T20" fmla="*/ 387 w 458"/>
                  <a:gd name="T21" fmla="*/ 6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344">
                    <a:moveTo>
                      <a:pt x="387" y="6"/>
                    </a:moveTo>
                    <a:cubicBezTo>
                      <a:pt x="381" y="6"/>
                      <a:pt x="381" y="6"/>
                      <a:pt x="381" y="6"/>
                    </a:cubicBezTo>
                    <a:cubicBezTo>
                      <a:pt x="369" y="0"/>
                      <a:pt x="351" y="0"/>
                      <a:pt x="333" y="0"/>
                    </a:cubicBezTo>
                    <a:cubicBezTo>
                      <a:pt x="327" y="0"/>
                      <a:pt x="327" y="0"/>
                      <a:pt x="327" y="0"/>
                    </a:cubicBezTo>
                    <a:cubicBezTo>
                      <a:pt x="232" y="0"/>
                      <a:pt x="113" y="53"/>
                      <a:pt x="48" y="142"/>
                    </a:cubicBezTo>
                    <a:cubicBezTo>
                      <a:pt x="18" y="184"/>
                      <a:pt x="0" y="220"/>
                      <a:pt x="0" y="249"/>
                    </a:cubicBezTo>
                    <a:cubicBezTo>
                      <a:pt x="6" y="291"/>
                      <a:pt x="18" y="321"/>
                      <a:pt x="78" y="338"/>
                    </a:cubicBezTo>
                    <a:cubicBezTo>
                      <a:pt x="89" y="338"/>
                      <a:pt x="107" y="344"/>
                      <a:pt x="125" y="344"/>
                    </a:cubicBezTo>
                    <a:cubicBezTo>
                      <a:pt x="220" y="344"/>
                      <a:pt x="345" y="285"/>
                      <a:pt x="411" y="202"/>
                    </a:cubicBezTo>
                    <a:cubicBezTo>
                      <a:pt x="441" y="160"/>
                      <a:pt x="458" y="119"/>
                      <a:pt x="458" y="89"/>
                    </a:cubicBezTo>
                    <a:cubicBezTo>
                      <a:pt x="452" y="47"/>
                      <a:pt x="441" y="23"/>
                      <a:pt x="38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25"/>
              <p:cNvSpPr>
                <a:spLocks/>
              </p:cNvSpPr>
              <p:nvPr/>
            </p:nvSpPr>
            <p:spPr bwMode="auto">
              <a:xfrm>
                <a:off x="5873751" y="1414463"/>
                <a:ext cx="361950" cy="227013"/>
              </a:xfrm>
              <a:custGeom>
                <a:avLst/>
                <a:gdLst>
                  <a:gd name="T0" fmla="*/ 497 w 502"/>
                  <a:gd name="T1" fmla="*/ 184 h 315"/>
                  <a:gd name="T2" fmla="*/ 502 w 502"/>
                  <a:gd name="T3" fmla="*/ 166 h 315"/>
                  <a:gd name="T4" fmla="*/ 343 w 502"/>
                  <a:gd name="T5" fmla="*/ 214 h 315"/>
                  <a:gd name="T6" fmla="*/ 296 w 502"/>
                  <a:gd name="T7" fmla="*/ 208 h 315"/>
                  <a:gd name="T8" fmla="*/ 12 w 502"/>
                  <a:gd name="T9" fmla="*/ 0 h 315"/>
                  <a:gd name="T10" fmla="*/ 6 w 502"/>
                  <a:gd name="T11" fmla="*/ 18 h 315"/>
                  <a:gd name="T12" fmla="*/ 0 w 502"/>
                  <a:gd name="T13" fmla="*/ 72 h 315"/>
                  <a:gd name="T14" fmla="*/ 260 w 502"/>
                  <a:gd name="T15" fmla="*/ 297 h 315"/>
                  <a:gd name="T16" fmla="*/ 497 w 502"/>
                  <a:gd name="T17" fmla="*/ 18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15">
                    <a:moveTo>
                      <a:pt x="497" y="184"/>
                    </a:moveTo>
                    <a:cubicBezTo>
                      <a:pt x="502" y="166"/>
                      <a:pt x="502" y="166"/>
                      <a:pt x="502" y="166"/>
                    </a:cubicBezTo>
                    <a:cubicBezTo>
                      <a:pt x="455" y="196"/>
                      <a:pt x="402" y="214"/>
                      <a:pt x="343" y="214"/>
                    </a:cubicBezTo>
                    <a:cubicBezTo>
                      <a:pt x="331" y="214"/>
                      <a:pt x="313" y="208"/>
                      <a:pt x="296" y="208"/>
                    </a:cubicBezTo>
                    <a:cubicBezTo>
                      <a:pt x="166" y="190"/>
                      <a:pt x="54" y="107"/>
                      <a:pt x="12" y="0"/>
                    </a:cubicBezTo>
                    <a:cubicBezTo>
                      <a:pt x="6" y="18"/>
                      <a:pt x="6" y="18"/>
                      <a:pt x="6" y="18"/>
                    </a:cubicBezTo>
                    <a:cubicBezTo>
                      <a:pt x="0" y="30"/>
                      <a:pt x="0" y="48"/>
                      <a:pt x="0" y="72"/>
                    </a:cubicBezTo>
                    <a:cubicBezTo>
                      <a:pt x="6" y="178"/>
                      <a:pt x="119" y="279"/>
                      <a:pt x="260" y="297"/>
                    </a:cubicBezTo>
                    <a:cubicBezTo>
                      <a:pt x="372" y="315"/>
                      <a:pt x="467" y="267"/>
                      <a:pt x="497"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26"/>
              <p:cNvSpPr>
                <a:spLocks/>
              </p:cNvSpPr>
              <p:nvPr/>
            </p:nvSpPr>
            <p:spPr bwMode="auto">
              <a:xfrm>
                <a:off x="5927726" y="1250950"/>
                <a:ext cx="333375" cy="247650"/>
              </a:xfrm>
              <a:custGeom>
                <a:avLst/>
                <a:gdLst>
                  <a:gd name="T0" fmla="*/ 462 w 462"/>
                  <a:gd name="T1" fmla="*/ 215 h 345"/>
                  <a:gd name="T2" fmla="*/ 219 w 462"/>
                  <a:gd name="T3" fmla="*/ 6 h 345"/>
                  <a:gd name="T4" fmla="*/ 219 w 462"/>
                  <a:gd name="T5" fmla="*/ 6 h 345"/>
                  <a:gd name="T6" fmla="*/ 178 w 462"/>
                  <a:gd name="T7" fmla="*/ 0 h 345"/>
                  <a:gd name="T8" fmla="*/ 178 w 462"/>
                  <a:gd name="T9" fmla="*/ 0 h 345"/>
                  <a:gd name="T10" fmla="*/ 47 w 462"/>
                  <a:gd name="T11" fmla="*/ 42 h 345"/>
                  <a:gd name="T12" fmla="*/ 6 w 462"/>
                  <a:gd name="T13" fmla="*/ 131 h 345"/>
                  <a:gd name="T14" fmla="*/ 6 w 462"/>
                  <a:gd name="T15" fmla="*/ 137 h 345"/>
                  <a:gd name="T16" fmla="*/ 243 w 462"/>
                  <a:gd name="T17" fmla="*/ 345 h 345"/>
                  <a:gd name="T18" fmla="*/ 284 w 462"/>
                  <a:gd name="T19" fmla="*/ 345 h 345"/>
                  <a:gd name="T20" fmla="*/ 415 w 462"/>
                  <a:gd name="T21" fmla="*/ 304 h 345"/>
                  <a:gd name="T22" fmla="*/ 462 w 462"/>
                  <a:gd name="T23" fmla="*/ 215 h 345"/>
                  <a:gd name="T24" fmla="*/ 462 w 462"/>
                  <a:gd name="T25" fmla="*/ 21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2" h="345">
                    <a:moveTo>
                      <a:pt x="462" y="215"/>
                    </a:moveTo>
                    <a:cubicBezTo>
                      <a:pt x="462" y="125"/>
                      <a:pt x="356" y="18"/>
                      <a:pt x="219" y="6"/>
                    </a:cubicBezTo>
                    <a:cubicBezTo>
                      <a:pt x="219" y="6"/>
                      <a:pt x="219" y="6"/>
                      <a:pt x="219" y="6"/>
                    </a:cubicBezTo>
                    <a:cubicBezTo>
                      <a:pt x="207" y="0"/>
                      <a:pt x="195" y="0"/>
                      <a:pt x="178" y="0"/>
                    </a:cubicBezTo>
                    <a:cubicBezTo>
                      <a:pt x="178" y="0"/>
                      <a:pt x="178" y="0"/>
                      <a:pt x="178" y="0"/>
                    </a:cubicBezTo>
                    <a:cubicBezTo>
                      <a:pt x="124" y="0"/>
                      <a:pt x="77" y="18"/>
                      <a:pt x="47" y="42"/>
                    </a:cubicBezTo>
                    <a:cubicBezTo>
                      <a:pt x="17" y="66"/>
                      <a:pt x="6" y="96"/>
                      <a:pt x="6" y="131"/>
                    </a:cubicBezTo>
                    <a:cubicBezTo>
                      <a:pt x="6" y="137"/>
                      <a:pt x="6" y="137"/>
                      <a:pt x="6" y="137"/>
                    </a:cubicBezTo>
                    <a:cubicBezTo>
                      <a:pt x="0" y="220"/>
                      <a:pt x="112" y="327"/>
                      <a:pt x="243" y="345"/>
                    </a:cubicBezTo>
                    <a:cubicBezTo>
                      <a:pt x="261" y="345"/>
                      <a:pt x="273" y="345"/>
                      <a:pt x="284" y="345"/>
                    </a:cubicBezTo>
                    <a:cubicBezTo>
                      <a:pt x="338" y="345"/>
                      <a:pt x="385" y="333"/>
                      <a:pt x="415" y="304"/>
                    </a:cubicBezTo>
                    <a:cubicBezTo>
                      <a:pt x="445" y="280"/>
                      <a:pt x="462" y="250"/>
                      <a:pt x="462" y="215"/>
                    </a:cubicBezTo>
                    <a:cubicBezTo>
                      <a:pt x="462" y="215"/>
                      <a:pt x="462" y="215"/>
                      <a:pt x="462" y="2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27"/>
              <p:cNvSpPr>
                <a:spLocks/>
              </p:cNvSpPr>
              <p:nvPr/>
            </p:nvSpPr>
            <p:spPr bwMode="auto">
              <a:xfrm>
                <a:off x="5559426" y="2114550"/>
                <a:ext cx="1382713" cy="531813"/>
              </a:xfrm>
              <a:custGeom>
                <a:avLst/>
                <a:gdLst>
                  <a:gd name="T0" fmla="*/ 1833 w 1916"/>
                  <a:gd name="T1" fmla="*/ 42 h 738"/>
                  <a:gd name="T2" fmla="*/ 1715 w 1916"/>
                  <a:gd name="T3" fmla="*/ 142 h 738"/>
                  <a:gd name="T4" fmla="*/ 1390 w 1916"/>
                  <a:gd name="T5" fmla="*/ 437 h 738"/>
                  <a:gd name="T6" fmla="*/ 858 w 1916"/>
                  <a:gd name="T7" fmla="*/ 396 h 738"/>
                  <a:gd name="T8" fmla="*/ 1289 w 1916"/>
                  <a:gd name="T9" fmla="*/ 366 h 738"/>
                  <a:gd name="T10" fmla="*/ 1289 w 1916"/>
                  <a:gd name="T11" fmla="*/ 136 h 738"/>
                  <a:gd name="T12" fmla="*/ 603 w 1916"/>
                  <a:gd name="T13" fmla="*/ 0 h 738"/>
                  <a:gd name="T14" fmla="*/ 550 w 1916"/>
                  <a:gd name="T15" fmla="*/ 0 h 738"/>
                  <a:gd name="T16" fmla="*/ 95 w 1916"/>
                  <a:gd name="T17" fmla="*/ 113 h 738"/>
                  <a:gd name="T18" fmla="*/ 0 w 1916"/>
                  <a:gd name="T19" fmla="*/ 644 h 738"/>
                  <a:gd name="T20" fmla="*/ 1118 w 1916"/>
                  <a:gd name="T21" fmla="*/ 738 h 738"/>
                  <a:gd name="T22" fmla="*/ 1680 w 1916"/>
                  <a:gd name="T23" fmla="*/ 596 h 738"/>
                  <a:gd name="T24" fmla="*/ 1881 w 1916"/>
                  <a:gd name="T25" fmla="*/ 225 h 738"/>
                  <a:gd name="T26" fmla="*/ 1833 w 1916"/>
                  <a:gd name="T27" fmla="*/ 4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6" h="738">
                    <a:moveTo>
                      <a:pt x="1833" y="42"/>
                    </a:moveTo>
                    <a:cubicBezTo>
                      <a:pt x="1792" y="30"/>
                      <a:pt x="1739" y="71"/>
                      <a:pt x="1715" y="142"/>
                    </a:cubicBezTo>
                    <a:cubicBezTo>
                      <a:pt x="1644" y="378"/>
                      <a:pt x="1514" y="425"/>
                      <a:pt x="1390" y="437"/>
                    </a:cubicBezTo>
                    <a:cubicBezTo>
                      <a:pt x="1242" y="455"/>
                      <a:pt x="858" y="437"/>
                      <a:pt x="858" y="396"/>
                    </a:cubicBezTo>
                    <a:cubicBezTo>
                      <a:pt x="869" y="331"/>
                      <a:pt x="1124" y="354"/>
                      <a:pt x="1289" y="366"/>
                    </a:cubicBezTo>
                    <a:cubicBezTo>
                      <a:pt x="1609" y="390"/>
                      <a:pt x="1614" y="107"/>
                      <a:pt x="1289" y="136"/>
                    </a:cubicBezTo>
                    <a:cubicBezTo>
                      <a:pt x="988" y="166"/>
                      <a:pt x="875" y="12"/>
                      <a:pt x="603" y="0"/>
                    </a:cubicBezTo>
                    <a:cubicBezTo>
                      <a:pt x="585" y="0"/>
                      <a:pt x="568" y="0"/>
                      <a:pt x="550" y="0"/>
                    </a:cubicBezTo>
                    <a:cubicBezTo>
                      <a:pt x="331" y="0"/>
                      <a:pt x="219" y="65"/>
                      <a:pt x="95" y="113"/>
                    </a:cubicBezTo>
                    <a:cubicBezTo>
                      <a:pt x="0" y="644"/>
                      <a:pt x="0" y="644"/>
                      <a:pt x="0" y="644"/>
                    </a:cubicBezTo>
                    <a:cubicBezTo>
                      <a:pt x="384" y="709"/>
                      <a:pt x="792" y="738"/>
                      <a:pt x="1118" y="738"/>
                    </a:cubicBezTo>
                    <a:cubicBezTo>
                      <a:pt x="1384" y="738"/>
                      <a:pt x="1626" y="626"/>
                      <a:pt x="1680" y="596"/>
                    </a:cubicBezTo>
                    <a:cubicBezTo>
                      <a:pt x="1715" y="567"/>
                      <a:pt x="1833" y="396"/>
                      <a:pt x="1881" y="225"/>
                    </a:cubicBezTo>
                    <a:cubicBezTo>
                      <a:pt x="1916" y="107"/>
                      <a:pt x="1892" y="54"/>
                      <a:pt x="18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28"/>
              <p:cNvSpPr>
                <a:spLocks/>
              </p:cNvSpPr>
              <p:nvPr/>
            </p:nvSpPr>
            <p:spPr bwMode="auto">
              <a:xfrm>
                <a:off x="5360988" y="2143125"/>
                <a:ext cx="200025" cy="461963"/>
              </a:xfrm>
              <a:custGeom>
                <a:avLst/>
                <a:gdLst>
                  <a:gd name="T0" fmla="*/ 126 w 126"/>
                  <a:gd name="T1" fmla="*/ 0 h 291"/>
                  <a:gd name="T2" fmla="*/ 0 w 126"/>
                  <a:gd name="T3" fmla="*/ 0 h 291"/>
                  <a:gd name="T4" fmla="*/ 0 w 126"/>
                  <a:gd name="T5" fmla="*/ 291 h 291"/>
                  <a:gd name="T6" fmla="*/ 75 w 126"/>
                  <a:gd name="T7" fmla="*/ 291 h 291"/>
                  <a:gd name="T8" fmla="*/ 126 w 126"/>
                  <a:gd name="T9" fmla="*/ 0 h 291"/>
                  <a:gd name="T10" fmla="*/ 126 w 126"/>
                  <a:gd name="T11" fmla="*/ 0 h 291"/>
                  <a:gd name="T12" fmla="*/ 126 w 126"/>
                  <a:gd name="T13" fmla="*/ 0 h 291"/>
                </a:gdLst>
                <a:ahLst/>
                <a:cxnLst>
                  <a:cxn ang="0">
                    <a:pos x="T0" y="T1"/>
                  </a:cxn>
                  <a:cxn ang="0">
                    <a:pos x="T2" y="T3"/>
                  </a:cxn>
                  <a:cxn ang="0">
                    <a:pos x="T4" y="T5"/>
                  </a:cxn>
                  <a:cxn ang="0">
                    <a:pos x="T6" y="T7"/>
                  </a:cxn>
                  <a:cxn ang="0">
                    <a:pos x="T8" y="T9"/>
                  </a:cxn>
                  <a:cxn ang="0">
                    <a:pos x="T10" y="T11"/>
                  </a:cxn>
                  <a:cxn ang="0">
                    <a:pos x="T12" y="T13"/>
                  </a:cxn>
                </a:cxnLst>
                <a:rect l="0" t="0" r="r" b="b"/>
                <a:pathLst>
                  <a:path w="126" h="291">
                    <a:moveTo>
                      <a:pt x="126" y="0"/>
                    </a:moveTo>
                    <a:lnTo>
                      <a:pt x="0" y="0"/>
                    </a:lnTo>
                    <a:lnTo>
                      <a:pt x="0" y="291"/>
                    </a:lnTo>
                    <a:lnTo>
                      <a:pt x="75" y="291"/>
                    </a:lnTo>
                    <a:lnTo>
                      <a:pt x="126" y="0"/>
                    </a:lnTo>
                    <a:lnTo>
                      <a:pt x="126" y="0"/>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
          <p:nvSpPr>
            <p:cNvPr id="52" name="TextBox 51"/>
            <p:cNvSpPr txBox="1"/>
            <p:nvPr/>
          </p:nvSpPr>
          <p:spPr>
            <a:xfrm>
              <a:off x="5565224" y="1668463"/>
              <a:ext cx="916320"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gradFill>
                    <a:gsLst>
                      <a:gs pos="2917">
                        <a:srgbClr val="00BCF2"/>
                      </a:gs>
                      <a:gs pos="100000">
                        <a:srgbClr val="00BCF2"/>
                      </a:gs>
                    </a:gsLst>
                    <a:lin ang="5400000" scaled="0"/>
                  </a:gradFill>
                </a:rPr>
                <a:t>Paid</a:t>
              </a:r>
            </a:p>
          </p:txBody>
        </p:sp>
      </p:grpSp>
      <p:grpSp>
        <p:nvGrpSpPr>
          <p:cNvPr id="34" name="Group 33"/>
          <p:cNvGrpSpPr/>
          <p:nvPr/>
        </p:nvGrpSpPr>
        <p:grpSpPr>
          <a:xfrm>
            <a:off x="8209485" y="1668463"/>
            <a:ext cx="3952353" cy="2120003"/>
            <a:chOff x="8209485" y="1668463"/>
            <a:chExt cx="3952353" cy="2120003"/>
          </a:xfrm>
        </p:grpSpPr>
        <p:sp>
          <p:nvSpPr>
            <p:cNvPr id="80" name="Rectangle 79"/>
            <p:cNvSpPr/>
            <p:nvPr/>
          </p:nvSpPr>
          <p:spPr bwMode="auto">
            <a:xfrm>
              <a:off x="8209485" y="1668463"/>
              <a:ext cx="3952353" cy="2120003"/>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grpSp>
          <p:nvGrpSpPr>
            <p:cNvPr id="65" name="Group 64"/>
            <p:cNvGrpSpPr/>
            <p:nvPr/>
          </p:nvGrpSpPr>
          <p:grpSpPr>
            <a:xfrm>
              <a:off x="10939914" y="2589912"/>
              <a:ext cx="1084538" cy="1059982"/>
              <a:chOff x="9137650" y="1541463"/>
              <a:chExt cx="1262063" cy="1233487"/>
            </a:xfrm>
            <a:solidFill>
              <a:schemeClr val="accent2"/>
            </a:solidFill>
          </p:grpSpPr>
          <p:sp>
            <p:nvSpPr>
              <p:cNvPr id="63" name="Freeform 32"/>
              <p:cNvSpPr>
                <a:spLocks/>
              </p:cNvSpPr>
              <p:nvPr/>
            </p:nvSpPr>
            <p:spPr bwMode="auto">
              <a:xfrm>
                <a:off x="9137650" y="1644650"/>
                <a:ext cx="1133475" cy="1130300"/>
              </a:xfrm>
              <a:custGeom>
                <a:avLst/>
                <a:gdLst>
                  <a:gd name="T0" fmla="*/ 731 w 1444"/>
                  <a:gd name="T1" fmla="*/ 711 h 1440"/>
                  <a:gd name="T2" fmla="*/ 1444 w 1444"/>
                  <a:gd name="T3" fmla="*/ 711 h 1440"/>
                  <a:gd name="T4" fmla="*/ 731 w 1444"/>
                  <a:gd name="T5" fmla="*/ 1440 h 1440"/>
                  <a:gd name="T6" fmla="*/ 0 w 1444"/>
                  <a:gd name="T7" fmla="*/ 711 h 1440"/>
                  <a:gd name="T8" fmla="*/ 731 w 1444"/>
                  <a:gd name="T9" fmla="*/ 0 h 1440"/>
                  <a:gd name="T10" fmla="*/ 731 w 1444"/>
                  <a:gd name="T11" fmla="*/ 711 h 1440"/>
                  <a:gd name="T12" fmla="*/ 731 w 1444"/>
                  <a:gd name="T13" fmla="*/ 711 h 1440"/>
                </a:gdLst>
                <a:ahLst/>
                <a:cxnLst>
                  <a:cxn ang="0">
                    <a:pos x="T0" y="T1"/>
                  </a:cxn>
                  <a:cxn ang="0">
                    <a:pos x="T2" y="T3"/>
                  </a:cxn>
                  <a:cxn ang="0">
                    <a:pos x="T4" y="T5"/>
                  </a:cxn>
                  <a:cxn ang="0">
                    <a:pos x="T6" y="T7"/>
                  </a:cxn>
                  <a:cxn ang="0">
                    <a:pos x="T8" y="T9"/>
                  </a:cxn>
                  <a:cxn ang="0">
                    <a:pos x="T10" y="T11"/>
                  </a:cxn>
                  <a:cxn ang="0">
                    <a:pos x="T12" y="T13"/>
                  </a:cxn>
                </a:cxnLst>
                <a:rect l="0" t="0" r="r" b="b"/>
                <a:pathLst>
                  <a:path w="1444" h="1440">
                    <a:moveTo>
                      <a:pt x="731" y="711"/>
                    </a:moveTo>
                    <a:cubicBezTo>
                      <a:pt x="1444" y="711"/>
                      <a:pt x="1444" y="711"/>
                      <a:pt x="1444" y="711"/>
                    </a:cubicBezTo>
                    <a:cubicBezTo>
                      <a:pt x="1444" y="1112"/>
                      <a:pt x="1115" y="1440"/>
                      <a:pt x="731" y="1440"/>
                    </a:cubicBezTo>
                    <a:cubicBezTo>
                      <a:pt x="329" y="1440"/>
                      <a:pt x="0" y="1112"/>
                      <a:pt x="0" y="711"/>
                    </a:cubicBezTo>
                    <a:cubicBezTo>
                      <a:pt x="0" y="328"/>
                      <a:pt x="329" y="0"/>
                      <a:pt x="731" y="0"/>
                    </a:cubicBezTo>
                    <a:cubicBezTo>
                      <a:pt x="731" y="711"/>
                      <a:pt x="731" y="711"/>
                      <a:pt x="731" y="711"/>
                    </a:cubicBezTo>
                    <a:cubicBezTo>
                      <a:pt x="731" y="711"/>
                      <a:pt x="731" y="711"/>
                      <a:pt x="731" y="7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4" name="Freeform 33"/>
              <p:cNvSpPr>
                <a:spLocks/>
              </p:cNvSpPr>
              <p:nvPr/>
            </p:nvSpPr>
            <p:spPr bwMode="auto">
              <a:xfrm>
                <a:off x="9842500" y="1541463"/>
                <a:ext cx="557213" cy="576262"/>
              </a:xfrm>
              <a:custGeom>
                <a:avLst/>
                <a:gdLst>
                  <a:gd name="T0" fmla="*/ 0 w 711"/>
                  <a:gd name="T1" fmla="*/ 734 h 734"/>
                  <a:gd name="T2" fmla="*/ 711 w 711"/>
                  <a:gd name="T3" fmla="*/ 734 h 734"/>
                  <a:gd name="T4" fmla="*/ 0 w 711"/>
                  <a:gd name="T5" fmla="*/ 0 h 734"/>
                  <a:gd name="T6" fmla="*/ 0 w 711"/>
                  <a:gd name="T7" fmla="*/ 734 h 734"/>
                  <a:gd name="T8" fmla="*/ 0 w 711"/>
                  <a:gd name="T9" fmla="*/ 734 h 734"/>
                </a:gdLst>
                <a:ahLst/>
                <a:cxnLst>
                  <a:cxn ang="0">
                    <a:pos x="T0" y="T1"/>
                  </a:cxn>
                  <a:cxn ang="0">
                    <a:pos x="T2" y="T3"/>
                  </a:cxn>
                  <a:cxn ang="0">
                    <a:pos x="T4" y="T5"/>
                  </a:cxn>
                  <a:cxn ang="0">
                    <a:pos x="T6" y="T7"/>
                  </a:cxn>
                  <a:cxn ang="0">
                    <a:pos x="T8" y="T9"/>
                  </a:cxn>
                </a:cxnLst>
                <a:rect l="0" t="0" r="r" b="b"/>
                <a:pathLst>
                  <a:path w="711" h="734">
                    <a:moveTo>
                      <a:pt x="0" y="734"/>
                    </a:moveTo>
                    <a:cubicBezTo>
                      <a:pt x="711" y="734"/>
                      <a:pt x="711" y="734"/>
                      <a:pt x="711" y="734"/>
                    </a:cubicBezTo>
                    <a:cubicBezTo>
                      <a:pt x="711" y="331"/>
                      <a:pt x="383" y="0"/>
                      <a:pt x="0" y="0"/>
                    </a:cubicBezTo>
                    <a:cubicBezTo>
                      <a:pt x="0" y="734"/>
                      <a:pt x="0" y="734"/>
                      <a:pt x="0" y="734"/>
                    </a:cubicBezTo>
                    <a:cubicBezTo>
                      <a:pt x="0" y="734"/>
                      <a:pt x="0" y="734"/>
                      <a:pt x="0" y="7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
          <p:nvSpPr>
            <p:cNvPr id="53" name="TextBox 52"/>
            <p:cNvSpPr txBox="1"/>
            <p:nvPr/>
          </p:nvSpPr>
          <p:spPr>
            <a:xfrm>
              <a:off x="8209485" y="1668463"/>
              <a:ext cx="2824984" cy="633747"/>
            </a:xfrm>
            <a:prstGeom prst="rect">
              <a:avLst/>
            </a:prstGeom>
            <a:noFill/>
          </p:spPr>
          <p:txBody>
            <a:bodyPr wrap="none" lIns="186521" tIns="149217" rIns="186521" bIns="149217" rtlCol="0">
              <a:spAutoFit/>
            </a:bodyPr>
            <a:lstStyle>
              <a:defPPr>
                <a:defRPr lang="en-US"/>
              </a:defPPr>
              <a:lvl1pPr defTabSz="932559">
                <a:lnSpc>
                  <a:spcPct val="90000"/>
                </a:lnSpc>
                <a:spcAft>
                  <a:spcPts val="612"/>
                </a:spcAft>
                <a:defRPr sz="3200">
                  <a:gradFill>
                    <a:gsLst>
                      <a:gs pos="2917">
                        <a:schemeClr val="accent2"/>
                      </a:gs>
                      <a:gs pos="100000">
                        <a:schemeClr val="accent2"/>
                      </a:gs>
                    </a:gsLst>
                    <a:lin ang="5400000" scaled="0"/>
                  </a:gradFill>
                  <a:latin typeface="Segoe UI Light"/>
                </a:defRPr>
              </a:lvl1pPr>
            </a:lstStyle>
            <a:p>
              <a:r>
                <a:rPr lang="en-US" sz="2400" dirty="0">
                  <a:gradFill>
                    <a:gsLst>
                      <a:gs pos="2917">
                        <a:srgbClr val="00BCF2"/>
                      </a:gs>
                      <a:gs pos="100000">
                        <a:srgbClr val="00BCF2"/>
                      </a:gs>
                    </a:gsLst>
                    <a:lin ang="5400000" scaled="0"/>
                  </a:gradFill>
                </a:rPr>
                <a:t>20% revenue share</a:t>
              </a:r>
            </a:p>
          </p:txBody>
        </p:sp>
      </p:grpSp>
      <p:sp>
        <p:nvSpPr>
          <p:cNvPr id="11" name="TextBox 10"/>
          <p:cNvSpPr txBox="1"/>
          <p:nvPr/>
        </p:nvSpPr>
        <p:spPr>
          <a:xfrm>
            <a:off x="341758" y="2474029"/>
            <a:ext cx="376750" cy="640416"/>
          </a:xfrm>
          <a:prstGeom prst="rect">
            <a:avLst/>
          </a:prstGeom>
          <a:noFill/>
        </p:spPr>
        <p:txBody>
          <a:bodyPr wrap="none" lIns="186521" tIns="149217" rIns="186521" bIns="149217" rtlCol="0">
            <a:spAutoFit/>
          </a:bodyPr>
          <a:lstStyle/>
          <a:p>
            <a:pPr defTabSz="932559">
              <a:lnSpc>
                <a:spcPct val="90000"/>
              </a:lnSpc>
              <a:spcAft>
                <a:spcPts val="612"/>
              </a:spcAft>
            </a:pPr>
            <a:endParaRPr lang="en-US" sz="2448" dirty="0">
              <a:gradFill>
                <a:gsLst>
                  <a:gs pos="2917">
                    <a:srgbClr val="505050"/>
                  </a:gs>
                  <a:gs pos="30000">
                    <a:srgbClr val="505050"/>
                  </a:gs>
                </a:gsLst>
                <a:lin ang="5400000" scaled="0"/>
              </a:gradFill>
            </a:endParaRPr>
          </a:p>
        </p:txBody>
      </p:sp>
      <p:sp>
        <p:nvSpPr>
          <p:cNvPr id="26" name="Rectangle 25"/>
          <p:cNvSpPr/>
          <p:nvPr/>
        </p:nvSpPr>
        <p:spPr bwMode="auto">
          <a:xfrm>
            <a:off x="274320" y="3836723"/>
            <a:ext cx="11887517" cy="28370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useBgFill="1">
        <p:nvSpPr>
          <p:cNvPr id="88" name="Rectangle 87"/>
          <p:cNvSpPr/>
          <p:nvPr/>
        </p:nvSpPr>
        <p:spPr bwMode="auto">
          <a:xfrm>
            <a:off x="0" y="1"/>
            <a:ext cx="12436475" cy="165214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smtClean="0"/>
              <a:t>Licensing in the SharePoint Store</a:t>
            </a:r>
            <a:endParaRPr lang="en-US" dirty="0"/>
          </a:p>
        </p:txBody>
      </p:sp>
      <p:sp useBgFill="1">
        <p:nvSpPr>
          <p:cNvPr id="3" name="Rectangle 2"/>
          <p:cNvSpPr/>
          <p:nvPr/>
        </p:nvSpPr>
        <p:spPr bwMode="auto">
          <a:xfrm>
            <a:off x="0" y="6229101"/>
            <a:ext cx="12436475" cy="76542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2" name="Rectangle 1"/>
          <p:cNvSpPr/>
          <p:nvPr/>
        </p:nvSpPr>
        <p:spPr>
          <a:xfrm>
            <a:off x="8341895" y="5368710"/>
            <a:ext cx="1347536" cy="830997"/>
          </a:xfrm>
          <a:prstGeom prst="rect">
            <a:avLst/>
          </a:prstGeom>
        </p:spPr>
        <p:txBody>
          <a:bodyPr wrap="square">
            <a:spAutoFit/>
          </a:bodyPr>
          <a:lstStyle/>
          <a:p>
            <a:r>
              <a:rPr lang="en-US" sz="2400" b="1" dirty="0" smtClean="0">
                <a:solidFill>
                  <a:srgbClr val="FFFFFF"/>
                </a:solidFill>
                <a:latin typeface="Segoe UI Light"/>
              </a:rPr>
              <a:t>Now Available</a:t>
            </a:r>
            <a:endParaRPr lang="en-US" sz="2400" b="1" dirty="0">
              <a:solidFill>
                <a:srgbClr val="FFFFFF"/>
              </a:solidFill>
              <a:latin typeface="Segoe UI Light"/>
            </a:endParaRPr>
          </a:p>
        </p:txBody>
      </p:sp>
    </p:spTree>
    <p:extLst>
      <p:ext uri="{BB962C8B-B14F-4D97-AF65-F5344CB8AC3E}">
        <p14:creationId xmlns:p14="http://schemas.microsoft.com/office/powerpoint/2010/main" val="33502856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750" fill="hold"/>
                                        <p:tgtEl>
                                          <p:spTgt spid="31"/>
                                        </p:tgtEl>
                                        <p:attrNameLst>
                                          <p:attrName>ppt_x</p:attrName>
                                        </p:attrNameLst>
                                      </p:cBhvr>
                                      <p:tavLst>
                                        <p:tav tm="0">
                                          <p:val>
                                            <p:strVal val="#ppt_x"/>
                                          </p:val>
                                        </p:tav>
                                        <p:tav tm="100000">
                                          <p:val>
                                            <p:strVal val="#ppt_x"/>
                                          </p:val>
                                        </p:tav>
                                      </p:tavLst>
                                    </p:anim>
                                    <p:anim calcmode="lin" valueType="num">
                                      <p:cBhvr additive="base">
                                        <p:cTn id="13" dur="750" fill="hold"/>
                                        <p:tgtEl>
                                          <p:spTgt spid="31"/>
                                        </p:tgtEl>
                                        <p:attrNameLst>
                                          <p:attrName>ppt_y</p:attrName>
                                        </p:attrNameLst>
                                      </p:cBhvr>
                                      <p:tavLst>
                                        <p:tav tm="0">
                                          <p:val>
                                            <p:strVal val="0-#ppt_h/2"/>
                                          </p:val>
                                        </p:tav>
                                        <p:tav tm="100000">
                                          <p:val>
                                            <p:strVal val="#ppt_y"/>
                                          </p:val>
                                        </p:tav>
                                      </p:tavLst>
                                    </p:anim>
                                  </p:childTnLst>
                                </p:cTn>
                              </p:par>
                              <p:par>
                                <p:cTn id="14" presetID="2" presetClass="entr" presetSubtype="1" decel="100000" fill="hold" nodeType="withEffect">
                                  <p:stCondLst>
                                    <p:cond delay="1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750" fill="hold"/>
                                        <p:tgtEl>
                                          <p:spTgt spid="32"/>
                                        </p:tgtEl>
                                        <p:attrNameLst>
                                          <p:attrName>ppt_x</p:attrName>
                                        </p:attrNameLst>
                                      </p:cBhvr>
                                      <p:tavLst>
                                        <p:tav tm="0">
                                          <p:val>
                                            <p:strVal val="#ppt_x"/>
                                          </p:val>
                                        </p:tav>
                                        <p:tav tm="100000">
                                          <p:val>
                                            <p:strVal val="#ppt_x"/>
                                          </p:val>
                                        </p:tav>
                                      </p:tavLst>
                                    </p:anim>
                                    <p:anim calcmode="lin" valueType="num">
                                      <p:cBhvr additive="base">
                                        <p:cTn id="17" dur="750" fill="hold"/>
                                        <p:tgtEl>
                                          <p:spTgt spid="32"/>
                                        </p:tgtEl>
                                        <p:attrNameLst>
                                          <p:attrName>ppt_y</p:attrName>
                                        </p:attrNameLst>
                                      </p:cBhvr>
                                      <p:tavLst>
                                        <p:tav tm="0">
                                          <p:val>
                                            <p:strVal val="0-#ppt_h/2"/>
                                          </p:val>
                                        </p:tav>
                                        <p:tav tm="100000">
                                          <p:val>
                                            <p:strVal val="#ppt_y"/>
                                          </p:val>
                                        </p:tav>
                                      </p:tavLst>
                                    </p:anim>
                                  </p:childTnLst>
                                </p:cTn>
                              </p:par>
                              <p:par>
                                <p:cTn id="18" presetID="2" presetClass="entr" presetSubtype="1" decel="100000" fill="hold" nodeType="withEffect">
                                  <p:stCondLst>
                                    <p:cond delay="20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750" fill="hold"/>
                                        <p:tgtEl>
                                          <p:spTgt spid="33"/>
                                        </p:tgtEl>
                                        <p:attrNameLst>
                                          <p:attrName>ppt_x</p:attrName>
                                        </p:attrNameLst>
                                      </p:cBhvr>
                                      <p:tavLst>
                                        <p:tav tm="0">
                                          <p:val>
                                            <p:strVal val="#ppt_x"/>
                                          </p:val>
                                        </p:tav>
                                        <p:tav tm="100000">
                                          <p:val>
                                            <p:strVal val="#ppt_x"/>
                                          </p:val>
                                        </p:tav>
                                      </p:tavLst>
                                    </p:anim>
                                    <p:anim calcmode="lin" valueType="num">
                                      <p:cBhvr additive="base">
                                        <p:cTn id="21" dur="750" fill="hold"/>
                                        <p:tgtEl>
                                          <p:spTgt spid="33"/>
                                        </p:tgtEl>
                                        <p:attrNameLst>
                                          <p:attrName>ppt_y</p:attrName>
                                        </p:attrNameLst>
                                      </p:cBhvr>
                                      <p:tavLst>
                                        <p:tav tm="0">
                                          <p:val>
                                            <p:strVal val="0-#ppt_h/2"/>
                                          </p:val>
                                        </p:tav>
                                        <p:tav tm="100000">
                                          <p:val>
                                            <p:strVal val="#ppt_y"/>
                                          </p:val>
                                        </p:tav>
                                      </p:tavLst>
                                    </p:anim>
                                  </p:childTnLst>
                                </p:cTn>
                              </p:par>
                              <p:par>
                                <p:cTn id="22" presetID="2" presetClass="entr" presetSubtype="1" decel="100000" fill="hold" nodeType="withEffect">
                                  <p:stCondLst>
                                    <p:cond delay="30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750" fill="hold"/>
                                        <p:tgtEl>
                                          <p:spTgt spid="34"/>
                                        </p:tgtEl>
                                        <p:attrNameLst>
                                          <p:attrName>ppt_x</p:attrName>
                                        </p:attrNameLst>
                                      </p:cBhvr>
                                      <p:tavLst>
                                        <p:tav tm="0">
                                          <p:val>
                                            <p:strVal val="#ppt_x"/>
                                          </p:val>
                                        </p:tav>
                                        <p:tav tm="100000">
                                          <p:val>
                                            <p:strVal val="#ppt_x"/>
                                          </p:val>
                                        </p:tav>
                                      </p:tavLst>
                                    </p:anim>
                                    <p:anim calcmode="lin" valueType="num">
                                      <p:cBhvr additive="base">
                                        <p:cTn id="25" dur="75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2050"/>
                            </p:stCondLst>
                            <p:childTnLst>
                              <p:par>
                                <p:cTn id="27" presetID="2" presetClass="entr" presetSubtype="4" decel="100000"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750" fill="hold"/>
                                        <p:tgtEl>
                                          <p:spTgt spid="37"/>
                                        </p:tgtEl>
                                        <p:attrNameLst>
                                          <p:attrName>ppt_x</p:attrName>
                                        </p:attrNameLst>
                                      </p:cBhvr>
                                      <p:tavLst>
                                        <p:tav tm="0">
                                          <p:val>
                                            <p:strVal val="#ppt_x"/>
                                          </p:val>
                                        </p:tav>
                                        <p:tav tm="100000">
                                          <p:val>
                                            <p:strVal val="#ppt_x"/>
                                          </p:val>
                                        </p:tav>
                                      </p:tavLst>
                                    </p:anim>
                                    <p:anim calcmode="lin" valueType="num">
                                      <p:cBhvr additive="base">
                                        <p:cTn id="34" dur="75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decel="100000"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750" fill="hold"/>
                                        <p:tgtEl>
                                          <p:spTgt spid="38"/>
                                        </p:tgtEl>
                                        <p:attrNameLst>
                                          <p:attrName>ppt_x</p:attrName>
                                        </p:attrNameLst>
                                      </p:cBhvr>
                                      <p:tavLst>
                                        <p:tav tm="0">
                                          <p:val>
                                            <p:strVal val="#ppt_x"/>
                                          </p:val>
                                        </p:tav>
                                        <p:tav tm="100000">
                                          <p:val>
                                            <p:strVal val="#ppt_x"/>
                                          </p:val>
                                        </p:tav>
                                      </p:tavLst>
                                    </p:anim>
                                    <p:anim calcmode="lin" valueType="num">
                                      <p:cBhvr additive="base">
                                        <p:cTn id="40"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Subscriptions in the SharePoint Store</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9414598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Provider Hosted App UI</a:t>
            </a:r>
            <a:endParaRPr lang="en-US" dirty="0"/>
          </a:p>
        </p:txBody>
      </p:sp>
      <p:sp>
        <p:nvSpPr>
          <p:cNvPr id="5" name="Text Placeholder 4"/>
          <p:cNvSpPr>
            <a:spLocks noGrp="1"/>
          </p:cNvSpPr>
          <p:nvPr>
            <p:ph type="body" sz="quarter" idx="11"/>
          </p:nvPr>
        </p:nvSpPr>
        <p:spPr>
          <a:xfrm>
            <a:off x="274639" y="1212849"/>
            <a:ext cx="11889564" cy="738664"/>
          </a:xfrm>
        </p:spPr>
        <p:txBody>
          <a:bodyPr/>
          <a:lstStyle/>
          <a:p>
            <a:r>
              <a:rPr lang="en-US" dirty="0" smtClean="0"/>
              <a:t>Remember that site provisioning app we created?</a:t>
            </a:r>
            <a:endParaRPr lang="en-US" dirty="0"/>
          </a:p>
        </p:txBody>
      </p:sp>
      <p:pic>
        <p:nvPicPr>
          <p:cNvPr id="2" name="Picture 1"/>
          <p:cNvPicPr>
            <a:picLocks noChangeAspect="1"/>
          </p:cNvPicPr>
          <p:nvPr/>
        </p:nvPicPr>
        <p:blipFill>
          <a:blip r:embed="rId3"/>
          <a:stretch>
            <a:fillRect/>
          </a:stretch>
        </p:blipFill>
        <p:spPr>
          <a:xfrm>
            <a:off x="2560637" y="2140879"/>
            <a:ext cx="7477125" cy="4552950"/>
          </a:xfrm>
          <a:prstGeom prst="rect">
            <a:avLst/>
          </a:prstGeom>
        </p:spPr>
      </p:pic>
    </p:spTree>
    <p:extLst>
      <p:ext uri="{BB962C8B-B14F-4D97-AF65-F5344CB8AC3E}">
        <p14:creationId xmlns:p14="http://schemas.microsoft.com/office/powerpoint/2010/main" val="211984097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Power Hour </a:t>
            </a:r>
            <a:r>
              <a:rPr lang="en-US" dirty="0" smtClean="0"/>
              <a:t>— </a:t>
            </a:r>
            <a:br>
              <a:rPr lang="en-US" dirty="0" smtClean="0"/>
            </a:br>
            <a:r>
              <a:rPr lang="en-US" dirty="0" smtClean="0"/>
              <a:t>New </a:t>
            </a:r>
            <a:r>
              <a:rPr lang="en-US" dirty="0"/>
              <a:t>developer APIs and features</a:t>
            </a:r>
          </a:p>
        </p:txBody>
      </p:sp>
      <p:sp>
        <p:nvSpPr>
          <p:cNvPr id="5" name="Text Placeholder 4"/>
          <p:cNvSpPr>
            <a:spLocks noGrp="1"/>
          </p:cNvSpPr>
          <p:nvPr>
            <p:ph type="body" sz="quarter" idx="14"/>
          </p:nvPr>
        </p:nvSpPr>
        <p:spPr/>
        <p:txBody>
          <a:bodyPr/>
          <a:lstStyle/>
          <a:p>
            <a:r>
              <a:rPr lang="en-US" dirty="0"/>
              <a:t>Rob Howard</a:t>
            </a:r>
          </a:p>
          <a:p>
            <a:r>
              <a:rPr lang="en-US" dirty="0"/>
              <a:t>Program Manager</a:t>
            </a:r>
          </a:p>
          <a:p>
            <a:r>
              <a:rPr lang="en-US" dirty="0"/>
              <a:t>Microsoft</a:t>
            </a:r>
          </a:p>
        </p:txBody>
      </p:sp>
      <p:sp>
        <p:nvSpPr>
          <p:cNvPr id="2" name="Text Placeholder 1"/>
          <p:cNvSpPr>
            <a:spLocks noGrp="1"/>
          </p:cNvSpPr>
          <p:nvPr>
            <p:ph type="body" sz="quarter" idx="15"/>
          </p:nvPr>
        </p:nvSpPr>
        <p:spPr>
          <a:xfrm>
            <a:off x="8800211" y="1590086"/>
            <a:ext cx="1685226" cy="433965"/>
          </a:xfrm>
        </p:spPr>
        <p:txBody>
          <a:bodyPr/>
          <a:lstStyle/>
          <a:p>
            <a:pPr algn="l"/>
            <a:r>
              <a:rPr lang="en-US" dirty="0" smtClean="0"/>
              <a:t>SPC347</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Announcing:</a:t>
            </a:r>
            <a:r>
              <a:rPr lang="en-US" baseline="0" dirty="0" smtClean="0"/>
              <a:t> Office Web Widgets Preview</a:t>
            </a:r>
            <a:endParaRPr lang="en-US" dirty="0"/>
          </a:p>
        </p:txBody>
      </p:sp>
      <p:sp>
        <p:nvSpPr>
          <p:cNvPr id="3" name="Text Placeholder 2"/>
          <p:cNvSpPr>
            <a:spLocks noGrp="1"/>
          </p:cNvSpPr>
          <p:nvPr>
            <p:ph type="body" sz="quarter" idx="10"/>
          </p:nvPr>
        </p:nvSpPr>
        <p:spPr>
          <a:xfrm>
            <a:off x="274639" y="1212849"/>
            <a:ext cx="5943598" cy="6063198"/>
          </a:xfrm>
        </p:spPr>
        <p:txBody>
          <a:bodyPr/>
          <a:lstStyle/>
          <a:p>
            <a:r>
              <a:rPr lang="en-US" sz="3200" dirty="0" err="1" smtClean="0"/>
              <a:t>NuGet</a:t>
            </a:r>
            <a:r>
              <a:rPr lang="en-US" sz="3200" dirty="0" smtClean="0"/>
              <a:t> Package out </a:t>
            </a:r>
            <a:r>
              <a:rPr lang="en-US" sz="3200" b="1" i="1" dirty="0" smtClean="0"/>
              <a:t>now</a:t>
            </a:r>
          </a:p>
          <a:p>
            <a:r>
              <a:rPr lang="en-US" sz="3200" dirty="0" smtClean="0"/>
              <a:t>HTML/JavaScript </a:t>
            </a:r>
            <a:r>
              <a:rPr lang="en-US" sz="3200" dirty="0"/>
              <a:t>UI controls</a:t>
            </a:r>
          </a:p>
          <a:p>
            <a:pPr lvl="1"/>
            <a:r>
              <a:rPr lang="en-US" sz="2000" dirty="0" smtClean="0"/>
              <a:t>Quick integration</a:t>
            </a:r>
          </a:p>
          <a:p>
            <a:pPr lvl="1"/>
            <a:r>
              <a:rPr lang="en-US" sz="2000" dirty="0" smtClean="0"/>
              <a:t>Supports all web platforms</a:t>
            </a:r>
          </a:p>
          <a:p>
            <a:pPr lvl="1"/>
            <a:r>
              <a:rPr lang="en-US" sz="2000" dirty="0" smtClean="0"/>
              <a:t>JS event registration</a:t>
            </a:r>
          </a:p>
          <a:p>
            <a:r>
              <a:rPr lang="en-US" sz="3200" dirty="0" smtClean="0"/>
              <a:t>People picker</a:t>
            </a:r>
          </a:p>
          <a:p>
            <a:pPr lvl="1"/>
            <a:r>
              <a:rPr lang="en-US" sz="2000" dirty="0" smtClean="0"/>
              <a:t>Multi-selection</a:t>
            </a:r>
          </a:p>
          <a:p>
            <a:pPr lvl="1"/>
            <a:r>
              <a:rPr lang="en-US" sz="2000" dirty="0" smtClean="0"/>
              <a:t>MRU list</a:t>
            </a:r>
          </a:p>
          <a:p>
            <a:pPr lvl="1"/>
            <a:r>
              <a:rPr lang="en-US" sz="2000" dirty="0" smtClean="0"/>
              <a:t>Custom placeholder text</a:t>
            </a:r>
          </a:p>
          <a:p>
            <a:r>
              <a:rPr lang="en-US" sz="3200" dirty="0" smtClean="0"/>
              <a:t>List view</a:t>
            </a:r>
          </a:p>
          <a:p>
            <a:pPr lvl="1"/>
            <a:r>
              <a:rPr lang="en-US" sz="2000" dirty="0" smtClean="0"/>
              <a:t>Sort </a:t>
            </a:r>
          </a:p>
          <a:p>
            <a:pPr lvl="1"/>
            <a:r>
              <a:rPr lang="en-US" sz="2000" dirty="0" smtClean="0"/>
              <a:t>Selection</a:t>
            </a:r>
          </a:p>
          <a:p>
            <a:pPr lvl="1"/>
            <a:r>
              <a:rPr lang="en-US" sz="2000" dirty="0" smtClean="0"/>
              <a:t>View / Edit Items</a:t>
            </a:r>
            <a:endParaRPr lang="en-US" sz="2000" dirty="0"/>
          </a:p>
          <a:p>
            <a:endParaRPr lang="en-US" sz="3200" dirty="0"/>
          </a:p>
        </p:txBody>
      </p:sp>
      <p:sp>
        <p:nvSpPr>
          <p:cNvPr id="7" name="Text Placeholder 6"/>
          <p:cNvSpPr>
            <a:spLocks noGrp="1"/>
          </p:cNvSpPr>
          <p:nvPr>
            <p:ph type="body" sz="quarter" idx="11"/>
          </p:nvPr>
        </p:nvSpPr>
        <p:spPr/>
        <p:txBody>
          <a:bodyPr/>
          <a:lstStyle/>
          <a:p>
            <a:endParaRPr lang="en-US"/>
          </a:p>
        </p:txBody>
      </p:sp>
      <p:pic>
        <p:nvPicPr>
          <p:cNvPr id="1026" name="Picture 1" descr="image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0499" y="1820862"/>
            <a:ext cx="3619500" cy="22383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7" name="Picture 3" descr="image006"/>
          <p:cNvPicPr>
            <a:picLocks noChangeAspect="1" noChangeArrowheads="1"/>
          </p:cNvPicPr>
          <p:nvPr/>
        </p:nvPicPr>
        <p:blipFill rotWithShape="1">
          <a:blip r:embed="rId3">
            <a:extLst>
              <a:ext uri="{28A0092B-C50C-407E-A947-70E740481C1C}">
                <a14:useLocalDpi xmlns:a14="http://schemas.microsoft.com/office/drawing/2010/main" val="0"/>
              </a:ext>
            </a:extLst>
          </a:blip>
          <a:srcRect b="6198"/>
          <a:stretch/>
        </p:blipFill>
        <p:spPr bwMode="auto">
          <a:xfrm>
            <a:off x="8294687" y="3040063"/>
            <a:ext cx="3790950" cy="2667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4071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Office</a:t>
            </a:r>
            <a:r>
              <a:rPr lang="en-US" baseline="0" dirty="0" smtClean="0"/>
              <a:t> Web Widgets</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8298022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a:t>
            </a:r>
            <a:r>
              <a:rPr lang="en-US" baseline="0" dirty="0" smtClean="0"/>
              <a:t> Web Widgets Roadmap</a:t>
            </a:r>
            <a:endParaRPr lang="en-US" dirty="0"/>
          </a:p>
        </p:txBody>
      </p:sp>
      <p:sp>
        <p:nvSpPr>
          <p:cNvPr id="3" name="Text Placeholder 2"/>
          <p:cNvSpPr>
            <a:spLocks noGrp="1"/>
          </p:cNvSpPr>
          <p:nvPr>
            <p:ph type="body" sz="quarter" idx="11"/>
          </p:nvPr>
        </p:nvSpPr>
        <p:spPr>
          <a:xfrm>
            <a:off x="274639" y="1212849"/>
            <a:ext cx="11889564" cy="3447098"/>
          </a:xfrm>
        </p:spPr>
        <p:txBody>
          <a:bodyPr/>
          <a:lstStyle/>
          <a:p>
            <a:r>
              <a:rPr lang="en-US" dirty="0"/>
              <a:t>Preview people picker and list views </a:t>
            </a:r>
          </a:p>
          <a:p>
            <a:r>
              <a:rPr lang="en-US" dirty="0" err="1"/>
              <a:t>NuGet</a:t>
            </a:r>
            <a:r>
              <a:rPr lang="en-US" dirty="0"/>
              <a:t> packages downloadable </a:t>
            </a:r>
            <a:r>
              <a:rPr lang="en-US" b="1" i="1" dirty="0"/>
              <a:t>today</a:t>
            </a:r>
          </a:p>
          <a:p>
            <a:r>
              <a:rPr lang="en-US" dirty="0"/>
              <a:t>More widgets coming soon</a:t>
            </a:r>
          </a:p>
          <a:p>
            <a:r>
              <a:rPr lang="en-US" dirty="0" smtClean="0"/>
              <a:t>Future development </a:t>
            </a:r>
            <a:r>
              <a:rPr lang="en-US" dirty="0"/>
              <a:t>in a public </a:t>
            </a:r>
            <a:r>
              <a:rPr lang="en-US" dirty="0" err="1"/>
              <a:t>GitHub</a:t>
            </a:r>
            <a:r>
              <a:rPr lang="en-US" dirty="0"/>
              <a:t> project</a:t>
            </a:r>
          </a:p>
          <a:p>
            <a:r>
              <a:rPr lang="en-US" dirty="0" smtClean="0"/>
              <a:t>Will accept submissions </a:t>
            </a:r>
            <a:r>
              <a:rPr lang="en-US" dirty="0"/>
              <a:t>from the community</a:t>
            </a:r>
          </a:p>
        </p:txBody>
      </p:sp>
    </p:spTree>
    <p:extLst>
      <p:ext uri="{BB962C8B-B14F-4D97-AF65-F5344CB8AC3E}">
        <p14:creationId xmlns:p14="http://schemas.microsoft.com/office/powerpoint/2010/main" val="422026420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Futures:</a:t>
            </a:r>
            <a:r>
              <a:rPr lang="en-US" baseline="0" dirty="0" smtClean="0"/>
              <a:t> Workflow Apps</a:t>
            </a:r>
            <a:endParaRPr lang="en-US" dirty="0"/>
          </a:p>
        </p:txBody>
      </p:sp>
      <p:sp>
        <p:nvSpPr>
          <p:cNvPr id="3" name="Text Placeholder 2"/>
          <p:cNvSpPr>
            <a:spLocks noGrp="1"/>
          </p:cNvSpPr>
          <p:nvPr>
            <p:ph type="body" sz="quarter" idx="11"/>
          </p:nvPr>
        </p:nvSpPr>
        <p:spPr>
          <a:xfrm>
            <a:off x="274639" y="1212849"/>
            <a:ext cx="11889564" cy="3447098"/>
          </a:xfrm>
        </p:spPr>
        <p:txBody>
          <a:bodyPr/>
          <a:lstStyle/>
          <a:p>
            <a:r>
              <a:rPr lang="en-US" dirty="0" smtClean="0"/>
              <a:t>Package </a:t>
            </a:r>
            <a:r>
              <a:rPr lang="en-US" dirty="0"/>
              <a:t>your workflows in apps for SharePoint</a:t>
            </a:r>
          </a:p>
          <a:p>
            <a:r>
              <a:rPr lang="en-US" dirty="0"/>
              <a:t>Use workflows from your apps in host web </a:t>
            </a:r>
            <a:r>
              <a:rPr lang="en-US" dirty="0" smtClean="0"/>
              <a:t>content</a:t>
            </a:r>
          </a:p>
          <a:p>
            <a:r>
              <a:rPr lang="en-US" dirty="0" smtClean="0"/>
              <a:t>Leverage app lifecycle around versioning and upgrade</a:t>
            </a:r>
            <a:endParaRPr lang="en-US" dirty="0"/>
          </a:p>
          <a:p>
            <a:r>
              <a:rPr lang="en-US" dirty="0"/>
              <a:t>Publish workflow apps to the </a:t>
            </a:r>
            <a:r>
              <a:rPr lang="en-US" dirty="0" smtClean="0"/>
              <a:t>store and app catalog</a:t>
            </a:r>
          </a:p>
          <a:p>
            <a:r>
              <a:rPr lang="en-US" dirty="0" smtClean="0"/>
              <a:t>Available in O365 by the end of March</a:t>
            </a:r>
            <a:endParaRPr lang="en-US" dirty="0"/>
          </a:p>
        </p:txBody>
      </p:sp>
    </p:spTree>
    <p:extLst>
      <p:ext uri="{BB962C8B-B14F-4D97-AF65-F5344CB8AC3E}">
        <p14:creationId xmlns:p14="http://schemas.microsoft.com/office/powerpoint/2010/main" val="44783642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indent="0" algn="l" defTabSz="932742" rtl="0" eaLnBrk="1" fontAlgn="auto" latinLnBrk="0" hangingPunct="1">
              <a:lnSpc>
                <a:spcPct val="90000"/>
              </a:lnSpc>
              <a:spcBef>
                <a:spcPct val="0"/>
              </a:spcBef>
              <a:spcAft>
                <a:spcPts val="0"/>
              </a:spcAft>
              <a:buClrTx/>
              <a:buSzTx/>
              <a:buFontTx/>
              <a:buNone/>
              <a:tabLst/>
              <a:defRPr/>
            </a:pPr>
            <a:r>
              <a: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rPr>
              <a:t>Demo: Building a basic Workflow app</a:t>
            </a:r>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0916833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Session SPC3994</a:t>
            </a:r>
            <a:r>
              <a:rPr lang="en-US" dirty="0"/>
              <a:t>: What's new in Workflow for SharePoint Online </a:t>
            </a:r>
          </a:p>
        </p:txBody>
      </p:sp>
    </p:spTree>
    <p:extLst>
      <p:ext uri="{BB962C8B-B14F-4D97-AF65-F5344CB8AC3E}">
        <p14:creationId xmlns:p14="http://schemas.microsoft.com/office/powerpoint/2010/main" val="358179767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Futures</a:t>
            </a:r>
            <a:r>
              <a:rPr lang="en-US" baseline="0" dirty="0" smtClean="0"/>
              <a:t>: Custom file extension</a:t>
            </a:r>
            <a:endParaRPr lang="en-US" dirty="0"/>
          </a:p>
        </p:txBody>
      </p:sp>
      <p:sp>
        <p:nvSpPr>
          <p:cNvPr id="3" name="Text Placeholder 2"/>
          <p:cNvSpPr>
            <a:spLocks noGrp="1"/>
          </p:cNvSpPr>
          <p:nvPr>
            <p:ph type="body" sz="quarter" idx="10"/>
          </p:nvPr>
        </p:nvSpPr>
        <p:spPr>
          <a:xfrm>
            <a:off x="274639" y="1212849"/>
            <a:ext cx="5943598" cy="3958007"/>
          </a:xfrm>
        </p:spPr>
        <p:txBody>
          <a:bodyPr/>
          <a:lstStyle/>
          <a:p>
            <a:r>
              <a:rPr lang="en-US" dirty="0"/>
              <a:t>Handle custom file </a:t>
            </a:r>
            <a:r>
              <a:rPr lang="en-US"/>
              <a:t>extensions with </a:t>
            </a:r>
            <a:r>
              <a:rPr lang="en-US" smtClean="0"/>
              <a:t>apps</a:t>
            </a:r>
            <a:endParaRPr lang="en-US" dirty="0"/>
          </a:p>
          <a:p>
            <a:pPr lvl="1"/>
            <a:r>
              <a:rPr lang="en-US" dirty="0"/>
              <a:t>Icons</a:t>
            </a:r>
          </a:p>
          <a:p>
            <a:pPr lvl="1"/>
            <a:r>
              <a:rPr lang="en-US" dirty="0"/>
              <a:t>New file</a:t>
            </a:r>
          </a:p>
          <a:p>
            <a:pPr lvl="1"/>
            <a:r>
              <a:rPr lang="en-US" dirty="0"/>
              <a:t>Previews in callout</a:t>
            </a:r>
          </a:p>
          <a:p>
            <a:pPr lvl="1"/>
            <a:r>
              <a:rPr lang="en-US" dirty="0"/>
              <a:t>Open into a custom app</a:t>
            </a:r>
          </a:p>
          <a:p>
            <a:r>
              <a:rPr lang="en-US" dirty="0"/>
              <a:t>OneDrive</a:t>
            </a:r>
            <a:r>
              <a:rPr lang="en-US"/>
              <a:t> for Business and SharePoint doc </a:t>
            </a:r>
            <a:r>
              <a:rPr lang="en-US" smtClean="0"/>
              <a:t>libs</a:t>
            </a:r>
            <a:endParaRPr lang="en-US" dirty="0"/>
          </a:p>
        </p:txBody>
      </p:sp>
      <p:pic>
        <p:nvPicPr>
          <p:cNvPr id="7" name="Picture 6"/>
          <p:cNvPicPr>
            <a:picLocks noChangeAspect="1"/>
          </p:cNvPicPr>
          <p:nvPr/>
        </p:nvPicPr>
        <p:blipFill rotWithShape="1">
          <a:blip r:embed="rId3"/>
          <a:srcRect l="10965" t="11779" r="51250" b="38463"/>
          <a:stretch/>
        </p:blipFill>
        <p:spPr>
          <a:xfrm>
            <a:off x="6751636" y="1820862"/>
            <a:ext cx="5257801" cy="3750365"/>
          </a:xfrm>
          <a:prstGeom prst="rect">
            <a:avLst/>
          </a:prstGeom>
        </p:spPr>
      </p:pic>
    </p:spTree>
    <p:extLst>
      <p:ext uri="{BB962C8B-B14F-4D97-AF65-F5344CB8AC3E}">
        <p14:creationId xmlns:p14="http://schemas.microsoft.com/office/powerpoint/2010/main" val="295944613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Custom file extensions</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4422469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Related Session SPC347</a:t>
            </a:r>
            <a:r>
              <a:rPr lang="en-US" sz="5400" dirty="0"/>
              <a:t>: OneDrive for Business extensibility: building great apps and solutions</a:t>
            </a:r>
          </a:p>
        </p:txBody>
      </p:sp>
    </p:spTree>
    <p:extLst>
      <p:ext uri="{BB962C8B-B14F-4D97-AF65-F5344CB8AC3E}">
        <p14:creationId xmlns:p14="http://schemas.microsoft.com/office/powerpoint/2010/main" val="145726894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and web</a:t>
            </a:r>
            <a:r>
              <a:rPr lang="en-US" baseline="0" dirty="0" smtClean="0"/>
              <a:t> site apps</a:t>
            </a:r>
            <a:endParaRPr lang="en-US" dirty="0"/>
          </a:p>
        </p:txBody>
      </p:sp>
    </p:spTree>
    <p:extLst>
      <p:ext uri="{BB962C8B-B14F-4D97-AF65-F5344CB8AC3E}">
        <p14:creationId xmlns:p14="http://schemas.microsoft.com/office/powerpoint/2010/main" val="332122339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447098"/>
          </a:xfrm>
        </p:spPr>
        <p:txBody>
          <a:bodyPr/>
          <a:lstStyle/>
          <a:p>
            <a:r>
              <a:rPr lang="en-US" dirty="0" smtClean="0"/>
              <a:t>A Refresher on the App Model</a:t>
            </a:r>
          </a:p>
          <a:p>
            <a:r>
              <a:rPr lang="en-US" dirty="0" smtClean="0"/>
              <a:t>What’s New in Apps for SharePoint</a:t>
            </a:r>
          </a:p>
          <a:p>
            <a:r>
              <a:rPr lang="en-US" dirty="0" smtClean="0"/>
              <a:t>Device Apps and Web Sites Powered by O365</a:t>
            </a:r>
          </a:p>
          <a:p>
            <a:endParaRPr lang="en-US" dirty="0"/>
          </a:p>
          <a:p>
            <a:r>
              <a:rPr lang="en-US" dirty="0" smtClean="0"/>
              <a:t>Lots and lots of demos</a:t>
            </a:r>
            <a:endParaRPr lang="en-US" dirty="0"/>
          </a:p>
        </p:txBody>
      </p:sp>
      <p:sp>
        <p:nvSpPr>
          <p:cNvPr id="4" name="Title 3"/>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6805060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O365 Device Apps</a:t>
            </a:r>
            <a:endParaRPr lang="en-US" dirty="0"/>
          </a:p>
        </p:txBody>
      </p:sp>
      <p:sp>
        <p:nvSpPr>
          <p:cNvPr id="3" name="Text Placeholder 2"/>
          <p:cNvSpPr>
            <a:spLocks noGrp="1"/>
          </p:cNvSpPr>
          <p:nvPr>
            <p:ph type="body" sz="quarter" idx="11"/>
          </p:nvPr>
        </p:nvSpPr>
        <p:spPr/>
        <p:txBody>
          <a:bodyPr/>
          <a:lstStyle/>
          <a:p>
            <a:endParaRPr lang="en-US" dirty="0"/>
          </a:p>
        </p:txBody>
      </p:sp>
      <p:pic>
        <p:nvPicPr>
          <p:cNvPr id="4" name="Picture 3"/>
          <p:cNvPicPr>
            <a:picLocks noChangeAspect="1"/>
          </p:cNvPicPr>
          <p:nvPr/>
        </p:nvPicPr>
        <p:blipFill rotWithShape="1">
          <a:blip r:embed="rId3"/>
          <a:srcRect l="13975" t="30366" r="63927" b="32367"/>
          <a:stretch/>
        </p:blipFill>
        <p:spPr>
          <a:xfrm>
            <a:off x="1866158" y="1668461"/>
            <a:ext cx="4337568" cy="2057401"/>
          </a:xfrm>
          <a:prstGeom prst="rect">
            <a:avLst/>
          </a:prstGeom>
        </p:spPr>
      </p:pic>
      <p:pic>
        <p:nvPicPr>
          <p:cNvPr id="5" name="Picture 4"/>
          <p:cNvPicPr>
            <a:picLocks noChangeAspect="1"/>
          </p:cNvPicPr>
          <p:nvPr/>
        </p:nvPicPr>
        <p:blipFill rotWithShape="1">
          <a:blip r:embed="rId4"/>
          <a:srcRect l="1653" t="18672" r="83780" b="44074"/>
          <a:stretch/>
        </p:blipFill>
        <p:spPr>
          <a:xfrm>
            <a:off x="6714721" y="1038943"/>
            <a:ext cx="4038600" cy="2904842"/>
          </a:xfrm>
          <a:prstGeom prst="rect">
            <a:avLst/>
          </a:prstGeom>
        </p:spPr>
      </p:pic>
      <p:pic>
        <p:nvPicPr>
          <p:cNvPr id="6" name="Picture 5"/>
          <p:cNvPicPr>
            <a:picLocks noChangeAspect="1"/>
          </p:cNvPicPr>
          <p:nvPr/>
        </p:nvPicPr>
        <p:blipFill rotWithShape="1">
          <a:blip r:embed="rId5"/>
          <a:srcRect l="16562" t="30741" r="66771" b="40874"/>
          <a:stretch/>
        </p:blipFill>
        <p:spPr>
          <a:xfrm>
            <a:off x="6219421" y="4288752"/>
            <a:ext cx="5029200" cy="24089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6"/>
          <a:stretch>
            <a:fillRect/>
          </a:stretch>
        </p:blipFill>
        <p:spPr>
          <a:xfrm>
            <a:off x="1646237" y="4117538"/>
            <a:ext cx="4086225" cy="2181225"/>
          </a:xfrm>
          <a:prstGeom prst="rect">
            <a:avLst/>
          </a:prstGeom>
        </p:spPr>
      </p:pic>
    </p:spTree>
    <p:extLst>
      <p:ext uri="{BB962C8B-B14F-4D97-AF65-F5344CB8AC3E}">
        <p14:creationId xmlns:p14="http://schemas.microsoft.com/office/powerpoint/2010/main" val="12057893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4665893"/>
          </a:xfrm>
        </p:spPr>
        <p:txBody>
          <a:bodyPr/>
          <a:lstStyle/>
          <a:p>
            <a:r>
              <a:rPr lang="en-US" dirty="0"/>
              <a:t>Single </a:t>
            </a:r>
            <a:r>
              <a:rPr lang="en-US" dirty="0" err="1" smtClean="0"/>
              <a:t>auth</a:t>
            </a:r>
            <a:r>
              <a:rPr lang="en-US" dirty="0" smtClean="0"/>
              <a:t> flow for O365</a:t>
            </a:r>
          </a:p>
          <a:p>
            <a:pPr lvl="1"/>
            <a:r>
              <a:rPr lang="en-US" dirty="0" smtClean="0"/>
              <a:t>Azure AD Graph, Exchange, SharePoint</a:t>
            </a:r>
          </a:p>
          <a:p>
            <a:pPr lvl="1"/>
            <a:r>
              <a:rPr lang="en-US" dirty="0" smtClean="0"/>
              <a:t>Device apps and web sites</a:t>
            </a:r>
          </a:p>
          <a:p>
            <a:pPr lvl="1"/>
            <a:r>
              <a:rPr lang="en-US" dirty="0" smtClean="0"/>
              <a:t>Admin and end-user consent</a:t>
            </a:r>
          </a:p>
          <a:p>
            <a:r>
              <a:rPr lang="en-US" dirty="0" smtClean="0"/>
              <a:t>Secure protocol</a:t>
            </a:r>
          </a:p>
          <a:p>
            <a:pPr lvl="1"/>
            <a:r>
              <a:rPr lang="en-US" dirty="0" err="1" smtClean="0"/>
              <a:t>OAuth</a:t>
            </a:r>
            <a:r>
              <a:rPr lang="en-US" dirty="0" smtClean="0"/>
              <a:t> 2.0</a:t>
            </a:r>
          </a:p>
          <a:p>
            <a:pPr lvl="1"/>
            <a:r>
              <a:rPr lang="en-US" dirty="0" smtClean="0"/>
              <a:t>No capturing user credentials</a:t>
            </a:r>
          </a:p>
          <a:p>
            <a:pPr lvl="1"/>
            <a:r>
              <a:rPr lang="en-US" dirty="0" smtClean="0"/>
              <a:t>Fine-grained access scopes</a:t>
            </a:r>
          </a:p>
          <a:p>
            <a:pPr lvl="1"/>
            <a:r>
              <a:rPr lang="en-US" dirty="0" smtClean="0"/>
              <a:t>Supports MFA and federated user sign-in</a:t>
            </a:r>
          </a:p>
          <a:p>
            <a:pPr lvl="1"/>
            <a:r>
              <a:rPr lang="en-US" dirty="0" smtClean="0"/>
              <a:t>Long-term access through refresh tokens</a:t>
            </a:r>
          </a:p>
        </p:txBody>
      </p:sp>
      <p:sp>
        <p:nvSpPr>
          <p:cNvPr id="2" name="Title 1"/>
          <p:cNvSpPr>
            <a:spLocks noGrp="1"/>
          </p:cNvSpPr>
          <p:nvPr>
            <p:ph type="title"/>
          </p:nvPr>
        </p:nvSpPr>
        <p:spPr/>
        <p:txBody>
          <a:bodyPr/>
          <a:lstStyle/>
          <a:p>
            <a:r>
              <a:rPr lang="en-US" sz="4800" dirty="0"/>
              <a:t>Announcing:</a:t>
            </a:r>
            <a:r>
              <a:rPr lang="en-US" sz="4800" baseline="0" dirty="0"/>
              <a:t> </a:t>
            </a:r>
            <a:r>
              <a:rPr lang="en-US" sz="4800" dirty="0"/>
              <a:t>Azure AD </a:t>
            </a:r>
            <a:r>
              <a:rPr lang="en-US" sz="4800" baseline="0" dirty="0" err="1" smtClean="0"/>
              <a:t>OAuth</a:t>
            </a:r>
            <a:r>
              <a:rPr lang="en-US" sz="4800" baseline="0" dirty="0" smtClean="0"/>
              <a:t> </a:t>
            </a:r>
            <a:r>
              <a:rPr lang="en-US" sz="4800" dirty="0"/>
              <a:t>in </a:t>
            </a:r>
            <a:r>
              <a:rPr lang="en-US" sz="4800" dirty="0" smtClean="0"/>
              <a:t>O365 Preview</a:t>
            </a:r>
            <a:endParaRPr lang="en-US" sz="4800" dirty="0"/>
          </a:p>
        </p:txBody>
      </p:sp>
      <p:pic>
        <p:nvPicPr>
          <p:cNvPr id="4" name="Picture 11"/>
          <p:cNvPicPr>
            <a:picLocks noChangeAspect="1"/>
          </p:cNvPicPr>
          <p:nvPr/>
        </p:nvPicPr>
        <p:blipFill rotWithShape="1">
          <a:blip r:embed="rId2"/>
          <a:srcRect r="2532" b="9254"/>
          <a:stretch/>
        </p:blipFill>
        <p:spPr>
          <a:xfrm>
            <a:off x="6980236" y="1363662"/>
            <a:ext cx="5147733" cy="4343400"/>
          </a:xfrm>
          <a:prstGeom prst="rect">
            <a:avLst/>
          </a:prstGeom>
          <a:ln w="3175">
            <a:solidFill>
              <a:schemeClr val="tx1"/>
            </a:solidFill>
          </a:ln>
        </p:spPr>
      </p:pic>
    </p:spTree>
    <p:extLst>
      <p:ext uri="{BB962C8B-B14F-4D97-AF65-F5344CB8AC3E}">
        <p14:creationId xmlns:p14="http://schemas.microsoft.com/office/powerpoint/2010/main" val="218519432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Azure AD Portal</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1541981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Announcing: </a:t>
            </a:r>
            <a:r>
              <a:rPr lang="en-US" sz="4800" dirty="0" smtClean="0"/>
              <a:t>O365 </a:t>
            </a:r>
            <a:r>
              <a:rPr lang="en-US" sz="4800" dirty="0"/>
              <a:t>Discovery </a:t>
            </a:r>
            <a:r>
              <a:rPr lang="en-US" sz="4800" dirty="0" smtClean="0"/>
              <a:t>Services Preview</a:t>
            </a:r>
            <a:endParaRPr lang="en-US" dirty="0"/>
          </a:p>
        </p:txBody>
      </p:sp>
      <p:sp>
        <p:nvSpPr>
          <p:cNvPr id="3" name="Text Placeholder 2"/>
          <p:cNvSpPr>
            <a:spLocks noGrp="1"/>
          </p:cNvSpPr>
          <p:nvPr>
            <p:ph type="body" sz="quarter" idx="11"/>
          </p:nvPr>
        </p:nvSpPr>
        <p:spPr>
          <a:xfrm>
            <a:off x="274639" y="1212849"/>
            <a:ext cx="11889564" cy="2769989"/>
          </a:xfrm>
        </p:spPr>
        <p:txBody>
          <a:bodyPr/>
          <a:lstStyle/>
          <a:p>
            <a:r>
              <a:rPr lang="en-US" dirty="0"/>
              <a:t>Automatically determine </a:t>
            </a:r>
            <a:r>
              <a:rPr lang="en-US" dirty="0" smtClean="0"/>
              <a:t>URL of O365 services</a:t>
            </a:r>
            <a:endParaRPr lang="en-US" dirty="0"/>
          </a:p>
          <a:p>
            <a:r>
              <a:rPr lang="en-US" dirty="0"/>
              <a:t>Supports device app and web site flows</a:t>
            </a:r>
          </a:p>
          <a:p>
            <a:r>
              <a:rPr lang="en-US" dirty="0"/>
              <a:t>Secured using Azure AD authentication</a:t>
            </a:r>
          </a:p>
          <a:p>
            <a:r>
              <a:rPr lang="en-US" dirty="0"/>
              <a:t>Serves information stored about </a:t>
            </a:r>
            <a:r>
              <a:rPr lang="en-US" dirty="0" smtClean="0"/>
              <a:t>services </a:t>
            </a:r>
            <a:r>
              <a:rPr lang="en-US" dirty="0"/>
              <a:t>in </a:t>
            </a:r>
            <a:r>
              <a:rPr lang="en-US" dirty="0" smtClean="0"/>
              <a:t>AAD</a:t>
            </a:r>
            <a:endParaRPr lang="en-US" dirty="0"/>
          </a:p>
        </p:txBody>
      </p:sp>
    </p:spTree>
    <p:extLst>
      <p:ext uri="{BB962C8B-B14F-4D97-AF65-F5344CB8AC3E}">
        <p14:creationId xmlns:p14="http://schemas.microsoft.com/office/powerpoint/2010/main" val="335095596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r>
              <a:rPr lang="en-US" baseline="0" dirty="0" smtClean="0"/>
              <a:t> O365 Discovery Services</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8967771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Announcing: Office 365 API </a:t>
            </a:r>
            <a:r>
              <a:rPr lang="en-US" dirty="0" smtClean="0"/>
              <a:t>Preview</a:t>
            </a:r>
            <a:endParaRPr lang="en-US" dirty="0"/>
          </a:p>
        </p:txBody>
      </p:sp>
      <p:sp>
        <p:nvSpPr>
          <p:cNvPr id="3" name="Text Placeholder 2"/>
          <p:cNvSpPr>
            <a:spLocks noGrp="1"/>
          </p:cNvSpPr>
          <p:nvPr>
            <p:ph type="body" sz="quarter" idx="11"/>
          </p:nvPr>
        </p:nvSpPr>
        <p:spPr>
          <a:xfrm>
            <a:off x="274639" y="1212849"/>
            <a:ext cx="11889564" cy="3447098"/>
          </a:xfrm>
        </p:spPr>
        <p:txBody>
          <a:bodyPr/>
          <a:lstStyle/>
          <a:p>
            <a:r>
              <a:rPr lang="en-US" dirty="0" smtClean="0"/>
              <a:t>Simple REST/OData Service APIs</a:t>
            </a:r>
          </a:p>
          <a:p>
            <a:r>
              <a:rPr lang="en-US" dirty="0"/>
              <a:t>Expose Files, Lists, Mail, Calendar, and People/Groups</a:t>
            </a:r>
          </a:p>
          <a:p>
            <a:r>
              <a:rPr lang="en-US" dirty="0" smtClean="0"/>
              <a:t>Available now </a:t>
            </a:r>
            <a:r>
              <a:rPr lang="en-US" dirty="0"/>
              <a:t>for SharePoint, Exchange, AAD</a:t>
            </a:r>
          </a:p>
          <a:p>
            <a:r>
              <a:rPr lang="en-US" dirty="0" smtClean="0"/>
              <a:t>Supports </a:t>
            </a:r>
            <a:r>
              <a:rPr lang="en-US" dirty="0"/>
              <a:t>Azure AD </a:t>
            </a:r>
            <a:r>
              <a:rPr lang="en-US" dirty="0" err="1" smtClean="0"/>
              <a:t>OAuth</a:t>
            </a:r>
            <a:endParaRPr lang="en-US" dirty="0" smtClean="0"/>
          </a:p>
          <a:p>
            <a:r>
              <a:rPr lang="en-US" dirty="0" smtClean="0"/>
              <a:t>Endpoints found </a:t>
            </a:r>
            <a:r>
              <a:rPr lang="en-US" smtClean="0"/>
              <a:t>through service discovery</a:t>
            </a:r>
            <a:endParaRPr lang="en-US" dirty="0"/>
          </a:p>
        </p:txBody>
      </p:sp>
    </p:spTree>
    <p:extLst>
      <p:ext uri="{BB962C8B-B14F-4D97-AF65-F5344CB8AC3E}">
        <p14:creationId xmlns:p14="http://schemas.microsoft.com/office/powerpoint/2010/main" val="369048389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r>
              <a:rPr lang="en-US" baseline="0" dirty="0" smtClean="0"/>
              <a:t> Office 365 APIs and VS Tools</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5402161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6638" y="2125663"/>
            <a:ext cx="10372988" cy="1828800"/>
          </a:xfrm>
        </p:spPr>
        <p:txBody>
          <a:bodyPr/>
          <a:lstStyle/>
          <a:p>
            <a:pPr algn="ctr"/>
            <a:r>
              <a:rPr lang="en-US" sz="4800" dirty="0" smtClean="0">
                <a:hlinkClick r:id="rId3"/>
              </a:rPr>
              <a:t>https://o365apisdemo.azurewebsites.net/</a:t>
            </a:r>
            <a:r>
              <a:rPr lang="en-US" sz="4800" dirty="0" smtClean="0"/>
              <a:t> </a:t>
            </a:r>
            <a:endParaRPr lang="en-US" sz="4800" dirty="0"/>
          </a:p>
        </p:txBody>
      </p:sp>
    </p:spTree>
    <p:extLst>
      <p:ext uri="{BB962C8B-B14F-4D97-AF65-F5344CB8AC3E}">
        <p14:creationId xmlns:p14="http://schemas.microsoft.com/office/powerpoint/2010/main" val="283853543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524612" cy="1828800"/>
          </a:xfrm>
        </p:spPr>
        <p:txBody>
          <a:bodyPr/>
          <a:lstStyle/>
          <a:p>
            <a:r>
              <a:rPr lang="en-US" sz="5400" dirty="0"/>
              <a:t>Related Session </a:t>
            </a:r>
            <a:r>
              <a:rPr lang="en-US" sz="5400" dirty="0" smtClean="0"/>
              <a:t>SPC379: </a:t>
            </a:r>
            <a:r>
              <a:rPr lang="en-US" sz="5400" dirty="0"/>
              <a:t>Integrating Mail and Calendar experiences within Office 365 </a:t>
            </a:r>
          </a:p>
        </p:txBody>
      </p:sp>
    </p:spTree>
    <p:extLst>
      <p:ext uri="{BB962C8B-B14F-4D97-AF65-F5344CB8AC3E}">
        <p14:creationId xmlns:p14="http://schemas.microsoft.com/office/powerpoint/2010/main" val="221038719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Announcing:</a:t>
            </a:r>
            <a:r>
              <a:rPr lang="en-US" baseline="0" dirty="0"/>
              <a:t> </a:t>
            </a:r>
            <a:r>
              <a:rPr lang="en-US" baseline="0" dirty="0" smtClean="0"/>
              <a:t>Office </a:t>
            </a:r>
            <a:r>
              <a:rPr lang="en-US" baseline="0" dirty="0"/>
              <a:t>365 </a:t>
            </a:r>
            <a:r>
              <a:rPr lang="en-US" dirty="0"/>
              <a:t>SDK for Android</a:t>
            </a:r>
          </a:p>
        </p:txBody>
      </p:sp>
      <p:sp>
        <p:nvSpPr>
          <p:cNvPr id="3" name="Text Placeholder 2"/>
          <p:cNvSpPr>
            <a:spLocks noGrp="1"/>
          </p:cNvSpPr>
          <p:nvPr>
            <p:ph type="body" sz="quarter" idx="10"/>
          </p:nvPr>
        </p:nvSpPr>
        <p:spPr>
          <a:xfrm>
            <a:off x="274639" y="1212849"/>
            <a:ext cx="6629398" cy="3637919"/>
          </a:xfrm>
        </p:spPr>
        <p:txBody>
          <a:bodyPr/>
          <a:lstStyle/>
          <a:p>
            <a:r>
              <a:rPr lang="en-US" dirty="0"/>
              <a:t>Available </a:t>
            </a:r>
            <a:r>
              <a:rPr lang="en-US" b="1" i="1" dirty="0"/>
              <a:t>today</a:t>
            </a:r>
            <a:r>
              <a:rPr lang="en-US" dirty="0"/>
              <a:t> </a:t>
            </a:r>
            <a:r>
              <a:rPr lang="en-US" dirty="0">
                <a:hlinkClick r:id="rId2"/>
              </a:rPr>
              <a:t>on </a:t>
            </a:r>
            <a:r>
              <a:rPr lang="en-US" dirty="0" err="1">
                <a:hlinkClick r:id="rId2"/>
              </a:rPr>
              <a:t>GitHub</a:t>
            </a:r>
            <a:endParaRPr lang="en-US" dirty="0"/>
          </a:p>
          <a:p>
            <a:r>
              <a:rPr lang="en-US" dirty="0"/>
              <a:t>SDK for native Android apps that use Office 365 APIs</a:t>
            </a:r>
          </a:p>
          <a:p>
            <a:r>
              <a:rPr lang="en-US" dirty="0"/>
              <a:t>Handles Files, Lists, Mail, </a:t>
            </a:r>
            <a:r>
              <a:rPr lang="en-US"/>
              <a:t>and </a:t>
            </a:r>
            <a:r>
              <a:rPr lang="en-US" smtClean="0"/>
              <a:t>Calendar</a:t>
            </a:r>
            <a:endParaRPr lang="en-US" dirty="0"/>
          </a:p>
          <a:p>
            <a:r>
              <a:rPr lang="en-US" dirty="0"/>
              <a:t>Integrates with AD </a:t>
            </a:r>
            <a:r>
              <a:rPr lang="en-US" dirty="0" err="1" smtClean="0"/>
              <a:t>Auth</a:t>
            </a:r>
            <a:r>
              <a:rPr lang="en-US" dirty="0" smtClean="0"/>
              <a:t> </a:t>
            </a:r>
            <a:r>
              <a:rPr lang="en-US" dirty="0"/>
              <a:t>Library </a:t>
            </a:r>
          </a:p>
        </p:txBody>
      </p:sp>
      <p:pic>
        <p:nvPicPr>
          <p:cNvPr id="4"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2760" y="1363662"/>
            <a:ext cx="3060354" cy="5074137"/>
          </a:xfrm>
          <a:prstGeom prst="rect">
            <a:avLst/>
          </a:prstGeom>
          <a:ln w="12700">
            <a:solidFill>
              <a:schemeClr val="tx1"/>
            </a:solidFill>
          </a:ln>
        </p:spPr>
      </p:pic>
    </p:spTree>
    <p:extLst>
      <p:ext uri="{BB962C8B-B14F-4D97-AF65-F5344CB8AC3E}">
        <p14:creationId xmlns:p14="http://schemas.microsoft.com/office/powerpoint/2010/main" val="50207770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277821" y="2112795"/>
            <a:ext cx="3929635" cy="2525442"/>
            <a:chOff x="2332038" y="1287462"/>
            <a:chExt cx="7391399" cy="5181600"/>
          </a:xfrm>
        </p:grpSpPr>
        <p:sp>
          <p:nvSpPr>
            <p:cNvPr id="49" name="Rectangle 48"/>
            <p:cNvSpPr/>
            <p:nvPr/>
          </p:nvSpPr>
          <p:spPr bwMode="auto">
            <a:xfrm>
              <a:off x="2332038" y="1287462"/>
              <a:ext cx="7391399" cy="5181600"/>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0" name="Right Arrow Callout 49"/>
            <p:cNvSpPr/>
            <p:nvPr/>
          </p:nvSpPr>
          <p:spPr>
            <a:xfrm rot="16200000">
              <a:off x="4129767" y="1785405"/>
              <a:ext cx="1976969" cy="5157826"/>
            </a:xfrm>
            <a:prstGeom prst="rightArrowCallout">
              <a:avLst>
                <a:gd name="adj1" fmla="val 46561"/>
                <a:gd name="adj2" fmla="val 34138"/>
                <a:gd name="adj3" fmla="val 25000"/>
                <a:gd name="adj4" fmla="val 62622"/>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smtClean="0">
                <a:solidFill>
                  <a:prstClr val="white"/>
                </a:solidFill>
              </a:endParaRPr>
            </a:p>
          </p:txBody>
        </p:sp>
        <p:sp>
          <p:nvSpPr>
            <p:cNvPr id="51" name="Rectangle 50"/>
            <p:cNvSpPr/>
            <p:nvPr/>
          </p:nvSpPr>
          <p:spPr>
            <a:xfrm>
              <a:off x="2640912" y="5428979"/>
              <a:ext cx="6805427" cy="837982"/>
            </a:xfrm>
            <a:prstGeom prst="rect">
              <a:avLst/>
            </a:prstGeom>
            <a:solidFill>
              <a:schemeClr val="accent5"/>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srgbClr val="343434">
                    <a:lumMod val="75000"/>
                  </a:srgbClr>
                </a:solidFill>
                <a:ea typeface="Segoe UI" pitchFamily="34" charset="0"/>
                <a:cs typeface="Segoe UI" pitchFamily="34" charset="0"/>
              </a:endParaRPr>
            </a:p>
          </p:txBody>
        </p:sp>
        <p:sp>
          <p:nvSpPr>
            <p:cNvPr id="52" name="Rectangle 51"/>
            <p:cNvSpPr/>
            <p:nvPr/>
          </p:nvSpPr>
          <p:spPr>
            <a:xfrm>
              <a:off x="2640912" y="2520636"/>
              <a:ext cx="6805427" cy="83798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_</a:t>
              </a:r>
              <a:r>
                <a:rPr lang="en-US" sz="1866" kern="0" dirty="0" err="1" smtClean="0">
                  <a:solidFill>
                    <a:srgbClr val="343434">
                      <a:lumMod val="75000"/>
                    </a:srgbClr>
                  </a:solidFill>
                  <a:ea typeface="Segoe UI" pitchFamily="34" charset="0"/>
                  <a:cs typeface="Segoe UI" pitchFamily="34" charset="0"/>
                </a:rPr>
                <a:t>api</a:t>
              </a:r>
              <a:endParaRPr lang="en-US" sz="1866" kern="0" dirty="0" smtClean="0">
                <a:solidFill>
                  <a:srgbClr val="343434">
                    <a:lumMod val="75000"/>
                  </a:srgbClr>
                </a:solidFill>
                <a:ea typeface="Segoe UI" pitchFamily="34" charset="0"/>
                <a:cs typeface="Segoe UI" pitchFamily="34" charset="0"/>
              </a:endParaRPr>
            </a:p>
          </p:txBody>
        </p:sp>
        <p:sp>
          <p:nvSpPr>
            <p:cNvPr id="53" name="Rectangle 52"/>
            <p:cNvSpPr/>
            <p:nvPr/>
          </p:nvSpPr>
          <p:spPr>
            <a:xfrm>
              <a:off x="2640916" y="1454114"/>
              <a:ext cx="1340777"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54" name="Down Arrow 53"/>
            <p:cNvSpPr/>
            <p:nvPr/>
          </p:nvSpPr>
          <p:spPr>
            <a:xfrm rot="10800000">
              <a:off x="7872387" y="3388356"/>
              <a:ext cx="1354021" cy="1984918"/>
            </a:xfrm>
            <a:prstGeom prst="downArrow">
              <a:avLst>
                <a:gd name="adj1" fmla="val 50000"/>
                <a:gd name="adj2" fmla="val 53108"/>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prstClr val="white"/>
                </a:solidFill>
              </a:endParaRPr>
            </a:p>
          </p:txBody>
        </p:sp>
        <p:sp>
          <p:nvSpPr>
            <p:cNvPr id="55" name="Rectangle 54"/>
            <p:cNvSpPr/>
            <p:nvPr/>
          </p:nvSpPr>
          <p:spPr>
            <a:xfrm>
              <a:off x="4110785" y="1454114"/>
              <a:ext cx="994042"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56" name="Rectangle 55"/>
            <p:cNvSpPr/>
            <p:nvPr/>
          </p:nvSpPr>
          <p:spPr>
            <a:xfrm>
              <a:off x="5229374" y="1454114"/>
              <a:ext cx="92836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57" name="Rectangle 56"/>
            <p:cNvSpPr/>
            <p:nvPr/>
          </p:nvSpPr>
          <p:spPr>
            <a:xfrm>
              <a:off x="6287381" y="1454114"/>
              <a:ext cx="12431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58" name="Rectangle 57"/>
            <p:cNvSpPr/>
            <p:nvPr/>
          </p:nvSpPr>
          <p:spPr>
            <a:xfrm>
              <a:off x="7685589" y="1454114"/>
              <a:ext cx="8638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59" name="Rectangle 58"/>
            <p:cNvSpPr/>
            <p:nvPr/>
          </p:nvSpPr>
          <p:spPr>
            <a:xfrm>
              <a:off x="8679566" y="1454114"/>
              <a:ext cx="766773"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grpSp>
      <p:sp>
        <p:nvSpPr>
          <p:cNvPr id="60" name="TextBox 59"/>
          <p:cNvSpPr txBox="1"/>
          <p:nvPr/>
        </p:nvSpPr>
        <p:spPr>
          <a:xfrm>
            <a:off x="277821" y="4640262"/>
            <a:ext cx="3929637" cy="914400"/>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Cross-platform remote </a:t>
            </a:r>
            <a:r>
              <a:rPr lang="en-US" sz="1400" dirty="0" err="1" smtClean="0">
                <a:gradFill>
                  <a:gsLst>
                    <a:gs pos="1250">
                      <a:srgbClr val="505050"/>
                    </a:gs>
                    <a:gs pos="99000">
                      <a:srgbClr val="505050"/>
                    </a:gs>
                  </a:gsLst>
                  <a:lin ang="5400000" scaled="0"/>
                </a:gradFill>
              </a:rPr>
              <a:t>apis</a:t>
            </a:r>
            <a:r>
              <a:rPr lang="en-US" sz="1400" dirty="0" smtClean="0">
                <a:gradFill>
                  <a:gsLst>
                    <a:gs pos="1250">
                      <a:srgbClr val="505050"/>
                    </a:gs>
                    <a:gs pos="99000">
                      <a:srgbClr val="505050"/>
                    </a:gs>
                  </a:gsLst>
                  <a:lin ang="5400000" scaled="0"/>
                </a:gradFill>
              </a:rPr>
              <a:t> for interacting with SharePoint services and data</a:t>
            </a:r>
            <a:endParaRPr lang="en-US" sz="1400" dirty="0">
              <a:gradFill>
                <a:gsLst>
                  <a:gs pos="1250">
                    <a:srgbClr val="505050"/>
                  </a:gs>
                  <a:gs pos="99000">
                    <a:srgbClr val="505050"/>
                  </a:gs>
                </a:gsLst>
                <a:lin ang="5400000" scaled="0"/>
              </a:gradFill>
            </a:endParaRPr>
          </a:p>
        </p:txBody>
      </p:sp>
      <p:sp>
        <p:nvSpPr>
          <p:cNvPr id="2" name="Title 1"/>
          <p:cNvSpPr>
            <a:spLocks noGrp="1"/>
          </p:cNvSpPr>
          <p:nvPr>
            <p:ph type="title"/>
          </p:nvPr>
        </p:nvSpPr>
        <p:spPr/>
        <p:txBody>
          <a:bodyPr/>
          <a:lstStyle/>
          <a:p>
            <a:r>
              <a:rPr lang="en-US" dirty="0" smtClean="0"/>
              <a:t>The SharePoint App Model</a:t>
            </a:r>
            <a:endParaRPr lang="en-US" dirty="0"/>
          </a:p>
        </p:txBody>
      </p:sp>
      <p:sp>
        <p:nvSpPr>
          <p:cNvPr id="22" name="TextBox 21"/>
          <p:cNvSpPr txBox="1"/>
          <p:nvPr/>
        </p:nvSpPr>
        <p:spPr>
          <a:xfrm>
            <a:off x="274637" y="1211262"/>
            <a:ext cx="10972800" cy="919163"/>
          </a:xfrm>
          <a:prstGeom prst="rect">
            <a:avLst/>
          </a:prstGeom>
          <a:noFill/>
        </p:spPr>
        <p:txBody>
          <a:bodyPr wrap="square" lIns="182880" tIns="146304" rIns="182880" bIns="146304" rtlCol="0">
            <a:noAutofit/>
          </a:bodyPr>
          <a:lstStyle/>
          <a:p>
            <a:pPr>
              <a:lnSpc>
                <a:spcPct val="90000"/>
              </a:lnSpc>
            </a:pPr>
            <a:r>
              <a:rPr lang="en-US" sz="2400" dirty="0" smtClean="0">
                <a:gradFill>
                  <a:gsLst>
                    <a:gs pos="1250">
                      <a:srgbClr val="505050"/>
                    </a:gs>
                    <a:gs pos="99000">
                      <a:srgbClr val="505050"/>
                    </a:gs>
                  </a:gsLst>
                  <a:lin ang="5400000" scaled="0"/>
                </a:gradFill>
              </a:rPr>
              <a:t>A quick recap of app model capabilities</a:t>
            </a:r>
            <a:endParaRPr lang="en-US" sz="2400" dirty="0">
              <a:gradFill>
                <a:gsLst>
                  <a:gs pos="1250">
                    <a:srgbClr val="505050"/>
                  </a:gs>
                  <a:gs pos="99000">
                    <a:srgbClr val="505050"/>
                  </a:gs>
                </a:gsLst>
                <a:lin ang="5400000" scaled="0"/>
              </a:gradFill>
            </a:endParaRPr>
          </a:p>
        </p:txBody>
      </p:sp>
      <p:grpSp>
        <p:nvGrpSpPr>
          <p:cNvPr id="7" name="Group 6"/>
          <p:cNvGrpSpPr/>
          <p:nvPr/>
        </p:nvGrpSpPr>
        <p:grpSpPr>
          <a:xfrm>
            <a:off x="2332038" y="1287462"/>
            <a:ext cx="7391399" cy="5181600"/>
            <a:chOff x="2332038" y="1287462"/>
            <a:chExt cx="7391399" cy="5181600"/>
          </a:xfrm>
        </p:grpSpPr>
        <p:sp>
          <p:nvSpPr>
            <p:cNvPr id="6" name="Rectangle 5"/>
            <p:cNvSpPr/>
            <p:nvPr/>
          </p:nvSpPr>
          <p:spPr bwMode="auto">
            <a:xfrm>
              <a:off x="2332038" y="1287462"/>
              <a:ext cx="7391399" cy="5181600"/>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Right Arrow Callout 32"/>
            <p:cNvSpPr/>
            <p:nvPr/>
          </p:nvSpPr>
          <p:spPr>
            <a:xfrm rot="16200000">
              <a:off x="4129767" y="1785405"/>
              <a:ext cx="1976969" cy="5157826"/>
            </a:xfrm>
            <a:prstGeom prst="rightArrowCallout">
              <a:avLst>
                <a:gd name="adj1" fmla="val 46561"/>
                <a:gd name="adj2" fmla="val 34138"/>
                <a:gd name="adj3" fmla="val 25000"/>
                <a:gd name="adj4" fmla="val 62622"/>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smtClean="0">
                <a:solidFill>
                  <a:prstClr val="white"/>
                </a:solidFill>
              </a:endParaRPr>
            </a:p>
          </p:txBody>
        </p:sp>
        <p:sp>
          <p:nvSpPr>
            <p:cNvPr id="34" name="Rectangle 33"/>
            <p:cNvSpPr/>
            <p:nvPr/>
          </p:nvSpPr>
          <p:spPr>
            <a:xfrm>
              <a:off x="2644445" y="4339272"/>
              <a:ext cx="1523603" cy="91416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JavaScript Library</a:t>
              </a:r>
            </a:p>
          </p:txBody>
        </p:sp>
        <p:sp>
          <p:nvSpPr>
            <p:cNvPr id="35" name="Rectangle 34"/>
            <p:cNvSpPr/>
            <p:nvPr/>
          </p:nvSpPr>
          <p:spPr>
            <a:xfrm>
              <a:off x="4319877" y="4339272"/>
              <a:ext cx="1523603" cy="91416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Silverlight Library</a:t>
              </a:r>
            </a:p>
          </p:txBody>
        </p:sp>
        <p:sp>
          <p:nvSpPr>
            <p:cNvPr id="36" name="Rectangle 35"/>
            <p:cNvSpPr/>
            <p:nvPr/>
          </p:nvSpPr>
          <p:spPr>
            <a:xfrm>
              <a:off x="5995310" y="4339272"/>
              <a:ext cx="1523603" cy="91416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err="1" smtClean="0">
                  <a:solidFill>
                    <a:srgbClr val="343434">
                      <a:lumMod val="75000"/>
                    </a:srgbClr>
                  </a:solidFill>
                  <a:ea typeface="Segoe UI" pitchFamily="34" charset="0"/>
                  <a:cs typeface="Segoe UI" pitchFamily="34" charset="0"/>
                </a:rPr>
                <a:t>.Net</a:t>
              </a:r>
              <a:r>
                <a:rPr lang="en-US" sz="1866" kern="0" dirty="0" smtClean="0">
                  <a:solidFill>
                    <a:srgbClr val="343434">
                      <a:lumMod val="75000"/>
                    </a:srgbClr>
                  </a:solidFill>
                  <a:ea typeface="Segoe UI" pitchFamily="34" charset="0"/>
                  <a:cs typeface="Segoe UI" pitchFamily="34" charset="0"/>
                </a:rPr>
                <a:t> CLR Library</a:t>
              </a:r>
            </a:p>
          </p:txBody>
        </p:sp>
        <p:sp>
          <p:nvSpPr>
            <p:cNvPr id="37" name="Rectangle 36"/>
            <p:cNvSpPr/>
            <p:nvPr/>
          </p:nvSpPr>
          <p:spPr>
            <a:xfrm>
              <a:off x="2640912" y="5428979"/>
              <a:ext cx="6805427" cy="837982"/>
            </a:xfrm>
            <a:prstGeom prst="rect">
              <a:avLst/>
            </a:prstGeom>
            <a:solidFill>
              <a:schemeClr val="accent5"/>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Custom Client Code</a:t>
              </a:r>
            </a:p>
          </p:txBody>
        </p:sp>
        <p:sp>
          <p:nvSpPr>
            <p:cNvPr id="38" name="Rectangle 37"/>
            <p:cNvSpPr/>
            <p:nvPr/>
          </p:nvSpPr>
          <p:spPr>
            <a:xfrm>
              <a:off x="2640912" y="2520636"/>
              <a:ext cx="6805427" cy="83798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_</a:t>
              </a:r>
              <a:r>
                <a:rPr lang="en-US" sz="1866" kern="0" dirty="0" err="1" smtClean="0">
                  <a:solidFill>
                    <a:srgbClr val="343434">
                      <a:lumMod val="75000"/>
                    </a:srgbClr>
                  </a:solidFill>
                  <a:ea typeface="Segoe UI" pitchFamily="34" charset="0"/>
                  <a:cs typeface="Segoe UI" pitchFamily="34" charset="0"/>
                </a:rPr>
                <a:t>api</a:t>
              </a:r>
              <a:endParaRPr lang="en-US" sz="1866" kern="0" dirty="0" smtClean="0">
                <a:solidFill>
                  <a:srgbClr val="343434">
                    <a:lumMod val="75000"/>
                  </a:srgbClr>
                </a:solidFill>
                <a:ea typeface="Segoe UI" pitchFamily="34" charset="0"/>
                <a:cs typeface="Segoe UI" pitchFamily="34" charset="0"/>
              </a:endParaRPr>
            </a:p>
          </p:txBody>
        </p:sp>
        <p:sp>
          <p:nvSpPr>
            <p:cNvPr id="39" name="Rectangle 38"/>
            <p:cNvSpPr/>
            <p:nvPr/>
          </p:nvSpPr>
          <p:spPr>
            <a:xfrm>
              <a:off x="2640916" y="1454114"/>
              <a:ext cx="1340777"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Lists and Libraries</a:t>
              </a:r>
            </a:p>
          </p:txBody>
        </p:sp>
        <p:sp>
          <p:nvSpPr>
            <p:cNvPr id="40" name="TextBox 39"/>
            <p:cNvSpPr txBox="1"/>
            <p:nvPr/>
          </p:nvSpPr>
          <p:spPr>
            <a:xfrm>
              <a:off x="4458024" y="3575824"/>
              <a:ext cx="1320456" cy="697322"/>
            </a:xfrm>
            <a:prstGeom prst="rect">
              <a:avLst/>
            </a:prstGeom>
            <a:noFill/>
            <a:ln>
              <a:noFill/>
            </a:ln>
          </p:spPr>
          <p:txBody>
            <a:bodyPr wrap="square" lIns="121872" tIns="60936" rIns="121872" bIns="60936" rtlCol="0">
              <a:spAutoFit/>
            </a:bodyPr>
            <a:lstStyle/>
            <a:p>
              <a:pPr algn="ctr" defTabSz="914181"/>
              <a:r>
                <a:rPr lang="en-US" sz="1866" dirty="0">
                  <a:solidFill>
                    <a:srgbClr val="343434">
                      <a:lumMod val="75000"/>
                    </a:srgbClr>
                  </a:solidFill>
                  <a:ea typeface="Segoe UI" pitchFamily="34" charset="0"/>
                  <a:cs typeface="Segoe UI" pitchFamily="34" charset="0"/>
                </a:rPr>
                <a:t>Execute Query</a:t>
              </a:r>
            </a:p>
          </p:txBody>
        </p:sp>
        <p:sp>
          <p:nvSpPr>
            <p:cNvPr id="41" name="Down Arrow 40"/>
            <p:cNvSpPr/>
            <p:nvPr/>
          </p:nvSpPr>
          <p:spPr>
            <a:xfrm rot="10800000">
              <a:off x="7872387" y="3388356"/>
              <a:ext cx="1354021" cy="1984918"/>
            </a:xfrm>
            <a:prstGeom prst="downArrow">
              <a:avLst>
                <a:gd name="adj1" fmla="val 50000"/>
                <a:gd name="adj2" fmla="val 53108"/>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prstClr val="white"/>
                </a:solidFill>
              </a:endParaRPr>
            </a:p>
          </p:txBody>
        </p:sp>
        <p:sp>
          <p:nvSpPr>
            <p:cNvPr id="42" name="TextBox 41"/>
            <p:cNvSpPr txBox="1"/>
            <p:nvPr/>
          </p:nvSpPr>
          <p:spPr>
            <a:xfrm>
              <a:off x="7905953" y="3780808"/>
              <a:ext cx="1320456" cy="861469"/>
            </a:xfrm>
            <a:prstGeom prst="rect">
              <a:avLst/>
            </a:prstGeom>
            <a:noFill/>
            <a:ln>
              <a:noFill/>
            </a:ln>
          </p:spPr>
          <p:txBody>
            <a:bodyPr wrap="square" lIns="121872" tIns="60936" rIns="121872" bIns="60936" rtlCol="0">
              <a:spAutoFit/>
            </a:bodyPr>
            <a:lstStyle/>
            <a:p>
              <a:pPr algn="ctr" defTabSz="914181">
                <a:defRPr/>
              </a:pPr>
              <a:r>
                <a:rPr lang="en-US" sz="2399" kern="0" dirty="0" smtClean="0">
                  <a:solidFill>
                    <a:prstClr val="black"/>
                  </a:solidFill>
                  <a:effectLst>
                    <a:outerShdw blurRad="50800" dist="38100" dir="2700000" algn="tl" rotWithShape="0">
                      <a:prstClr val="black">
                        <a:alpha val="40000"/>
                      </a:prstClr>
                    </a:outerShdw>
                  </a:effectLst>
                </a:rPr>
                <a:t>REST / OData</a:t>
              </a:r>
            </a:p>
          </p:txBody>
        </p:sp>
        <p:sp>
          <p:nvSpPr>
            <p:cNvPr id="43" name="Rectangle 42"/>
            <p:cNvSpPr/>
            <p:nvPr/>
          </p:nvSpPr>
          <p:spPr>
            <a:xfrm>
              <a:off x="4110785" y="1454114"/>
              <a:ext cx="994042"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User Profile</a:t>
              </a:r>
            </a:p>
          </p:txBody>
        </p:sp>
        <p:sp>
          <p:nvSpPr>
            <p:cNvPr id="44" name="Rectangle 43"/>
            <p:cNvSpPr/>
            <p:nvPr/>
          </p:nvSpPr>
          <p:spPr>
            <a:xfrm>
              <a:off x="5229374" y="1454114"/>
              <a:ext cx="92836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Search</a:t>
              </a:r>
            </a:p>
          </p:txBody>
        </p:sp>
        <p:sp>
          <p:nvSpPr>
            <p:cNvPr id="45" name="Rectangle 44"/>
            <p:cNvSpPr/>
            <p:nvPr/>
          </p:nvSpPr>
          <p:spPr>
            <a:xfrm>
              <a:off x="6287381" y="1454114"/>
              <a:ext cx="12431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Taxonomy</a:t>
              </a:r>
            </a:p>
          </p:txBody>
        </p:sp>
        <p:sp>
          <p:nvSpPr>
            <p:cNvPr id="46" name="Rectangle 45"/>
            <p:cNvSpPr/>
            <p:nvPr/>
          </p:nvSpPr>
          <p:spPr>
            <a:xfrm>
              <a:off x="7685589" y="1454114"/>
              <a:ext cx="8638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Feeds</a:t>
              </a:r>
            </a:p>
          </p:txBody>
        </p:sp>
        <p:sp>
          <p:nvSpPr>
            <p:cNvPr id="47" name="Rectangle 46"/>
            <p:cNvSpPr/>
            <p:nvPr/>
          </p:nvSpPr>
          <p:spPr>
            <a:xfrm>
              <a:off x="8679566" y="1454114"/>
              <a:ext cx="766773"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r>
                <a:rPr lang="en-US" sz="1600" kern="0" dirty="0" smtClean="0">
                  <a:solidFill>
                    <a:srgbClr val="343434">
                      <a:lumMod val="75000"/>
                    </a:srgbClr>
                  </a:solidFill>
                  <a:ea typeface="Segoe UI" pitchFamily="34" charset="0"/>
                  <a:cs typeface="Segoe UI" pitchFamily="34" charset="0"/>
                </a:rPr>
                <a:t>…</a:t>
              </a:r>
            </a:p>
          </p:txBody>
        </p:sp>
      </p:grpSp>
    </p:spTree>
    <p:extLst>
      <p:ext uri="{BB962C8B-B14F-4D97-AF65-F5344CB8AC3E}">
        <p14:creationId xmlns:p14="http://schemas.microsoft.com/office/powerpoint/2010/main" val="2815484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8" fill="hold" nodeType="clickEffect">
                                  <p:stCondLst>
                                    <p:cond delay="0"/>
                                  </p:stCondLst>
                                  <p:childTnLst>
                                    <p:anim calcmode="lin" valueType="num">
                                      <p:cBhvr additive="base">
                                        <p:cTn id="11" dur="500"/>
                                        <p:tgtEl>
                                          <p:spTgt spid="7"/>
                                        </p:tgtEl>
                                        <p:attrNameLst>
                                          <p:attrName>ppt_x</p:attrName>
                                        </p:attrNameLst>
                                      </p:cBhvr>
                                      <p:tavLst>
                                        <p:tav tm="0">
                                          <p:val>
                                            <p:strVal val="ppt_x"/>
                                          </p:val>
                                        </p:tav>
                                        <p:tav tm="100000">
                                          <p:val>
                                            <p:strVal val="0-ppt_w/2"/>
                                          </p:val>
                                        </p:tav>
                                      </p:tavLst>
                                    </p:anim>
                                    <p:anim calcmode="lin" valueType="num">
                                      <p:cBhvr additive="base">
                                        <p:cTn id="12" dur="500"/>
                                        <p:tgtEl>
                                          <p:spTgt spid="7"/>
                                        </p:tgtEl>
                                        <p:attrNameLst>
                                          <p:attrName>ppt_y</p:attrName>
                                        </p:attrNameLst>
                                      </p:cBhvr>
                                      <p:tavLst>
                                        <p:tav tm="0">
                                          <p:val>
                                            <p:strVal val="ppt_y"/>
                                          </p:val>
                                        </p:tav>
                                        <p:tav tm="100000">
                                          <p:val>
                                            <p:strVal val="ppt_y"/>
                                          </p:val>
                                        </p:tav>
                                      </p:tavLst>
                                    </p:anim>
                                    <p:set>
                                      <p:cBhvr>
                                        <p:cTn id="13" dur="1" fill="hold">
                                          <p:stCondLst>
                                            <p:cond delay="499"/>
                                          </p:stCondLst>
                                        </p:cTn>
                                        <p:tgtEl>
                                          <p:spTgt spid="7"/>
                                        </p:tgtEl>
                                        <p:attrNameLst>
                                          <p:attrName>style.visibility</p:attrName>
                                        </p:attrNameLst>
                                      </p:cBhvr>
                                      <p:to>
                                        <p:strVal val="hidden"/>
                                      </p:to>
                                    </p:set>
                                  </p:childTnLst>
                                </p:cTn>
                              </p:par>
                              <p:par>
                                <p:cTn id="14" presetID="53" presetClass="exit" presetSubtype="32" fill="hold" nodeType="withEffect">
                                  <p:stCondLst>
                                    <p:cond delay="0"/>
                                  </p:stCondLst>
                                  <p:childTnLst>
                                    <p:anim calcmode="lin" valueType="num">
                                      <p:cBhvr>
                                        <p:cTn id="15" dur="500"/>
                                        <p:tgtEl>
                                          <p:spTgt spid="7"/>
                                        </p:tgtEl>
                                        <p:attrNameLst>
                                          <p:attrName>ppt_w</p:attrName>
                                        </p:attrNameLst>
                                      </p:cBhvr>
                                      <p:tavLst>
                                        <p:tav tm="0">
                                          <p:val>
                                            <p:strVal val="ppt_w"/>
                                          </p:val>
                                        </p:tav>
                                        <p:tav tm="100000">
                                          <p:val>
                                            <p:fltVal val="0"/>
                                          </p:val>
                                        </p:tav>
                                      </p:tavLst>
                                    </p:anim>
                                    <p:anim calcmode="lin" valueType="num">
                                      <p:cBhvr>
                                        <p:cTn id="16" dur="500"/>
                                        <p:tgtEl>
                                          <p:spTgt spid="7"/>
                                        </p:tgtEl>
                                        <p:attrNameLst>
                                          <p:attrName>ppt_h</p:attrName>
                                        </p:attrNameLst>
                                      </p:cBhvr>
                                      <p:tavLst>
                                        <p:tav tm="0">
                                          <p:val>
                                            <p:strVal val="ppt_h"/>
                                          </p:val>
                                        </p:tav>
                                        <p:tav tm="100000">
                                          <p:val>
                                            <p:fltVal val="0"/>
                                          </p:val>
                                        </p:tav>
                                      </p:tavLst>
                                    </p:anim>
                                    <p:animEffect transition="out" filter="fade">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Android</a:t>
            </a:r>
            <a:r>
              <a:rPr lang="en-US" baseline="0" dirty="0" smtClean="0"/>
              <a:t> SDK for Office 365</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6235516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Session SPC373: Build SharePoint Solutions for Mobile Devices </a:t>
            </a:r>
          </a:p>
        </p:txBody>
      </p:sp>
    </p:spTree>
    <p:extLst>
      <p:ext uri="{BB962C8B-B14F-4D97-AF65-F5344CB8AC3E}">
        <p14:creationId xmlns:p14="http://schemas.microsoft.com/office/powerpoint/2010/main" val="195389193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365 </a:t>
            </a:r>
            <a:r>
              <a:rPr lang="en-US" baseline="0" dirty="0" smtClean="0"/>
              <a:t>SDK Roadmap</a:t>
            </a:r>
            <a:endParaRPr lang="en-US" dirty="0"/>
          </a:p>
        </p:txBody>
      </p:sp>
      <p:sp>
        <p:nvSpPr>
          <p:cNvPr id="3" name="Text Placeholder 2"/>
          <p:cNvSpPr>
            <a:spLocks noGrp="1"/>
          </p:cNvSpPr>
          <p:nvPr>
            <p:ph type="body" sz="quarter" idx="11"/>
          </p:nvPr>
        </p:nvSpPr>
        <p:spPr>
          <a:xfrm>
            <a:off x="274639" y="1212849"/>
            <a:ext cx="11889564" cy="4001095"/>
          </a:xfrm>
        </p:spPr>
        <p:txBody>
          <a:bodyPr/>
          <a:lstStyle/>
          <a:p>
            <a:r>
              <a:rPr lang="en-US" dirty="0"/>
              <a:t>The Android SDK for Office 365 is the first of many</a:t>
            </a:r>
          </a:p>
          <a:p>
            <a:r>
              <a:rPr lang="en-US" dirty="0"/>
              <a:t>We’ll continue to add SDKs for additional web and device platforms in popularity order</a:t>
            </a:r>
          </a:p>
          <a:p>
            <a:r>
              <a:rPr lang="en-US" dirty="0"/>
              <a:t>We’ll develop all SDKs in public open source projects</a:t>
            </a:r>
          </a:p>
          <a:p>
            <a:r>
              <a:rPr lang="en-US" dirty="0"/>
              <a:t>We’ll take submissions from the community</a:t>
            </a:r>
          </a:p>
          <a:p>
            <a:endParaRPr lang="en-US" dirty="0"/>
          </a:p>
        </p:txBody>
      </p:sp>
    </p:spTree>
    <p:extLst>
      <p:ext uri="{BB962C8B-B14F-4D97-AF65-F5344CB8AC3E}">
        <p14:creationId xmlns:p14="http://schemas.microsoft.com/office/powerpoint/2010/main" val="215214830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sz="quarter" idx="11"/>
          </p:nvPr>
        </p:nvSpPr>
        <p:spPr>
          <a:xfrm>
            <a:off x="274639" y="1212849"/>
            <a:ext cx="11889564" cy="3200876"/>
          </a:xfrm>
        </p:spPr>
        <p:txBody>
          <a:bodyPr/>
          <a:lstStyle/>
          <a:p>
            <a:r>
              <a:rPr lang="en-US" dirty="0"/>
              <a:t>A breadth of new features for Apps for SharePoint, device apps, and web sites</a:t>
            </a:r>
          </a:p>
          <a:p>
            <a:r>
              <a:rPr lang="en-US" dirty="0"/>
              <a:t>Many sessions to attend this week on new things available today</a:t>
            </a:r>
          </a:p>
          <a:p>
            <a:r>
              <a:rPr lang="en-US" dirty="0"/>
              <a:t>Please continue to provide feedback, we’re listening</a:t>
            </a:r>
          </a:p>
        </p:txBody>
      </p:sp>
    </p:spTree>
    <p:extLst>
      <p:ext uri="{BB962C8B-B14F-4D97-AF65-F5344CB8AC3E}">
        <p14:creationId xmlns:p14="http://schemas.microsoft.com/office/powerpoint/2010/main" val="3084837801"/>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[link to API Previews on MSDN]</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8"/>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9"/>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0"/>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Innovate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using 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1"/>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2"/>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606977833"/>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77177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017608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77821" y="2112795"/>
            <a:ext cx="3929635" cy="2525442"/>
            <a:chOff x="2332038" y="1287462"/>
            <a:chExt cx="7391399" cy="5181600"/>
          </a:xfrm>
        </p:grpSpPr>
        <p:sp>
          <p:nvSpPr>
            <p:cNvPr id="6" name="Rectangle 5"/>
            <p:cNvSpPr/>
            <p:nvPr/>
          </p:nvSpPr>
          <p:spPr bwMode="auto">
            <a:xfrm>
              <a:off x="2332038" y="1287462"/>
              <a:ext cx="7391399" cy="5181600"/>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Right Arrow Callout 32"/>
            <p:cNvSpPr/>
            <p:nvPr/>
          </p:nvSpPr>
          <p:spPr>
            <a:xfrm rot="16200000">
              <a:off x="4129767" y="1785405"/>
              <a:ext cx="1976969" cy="5157826"/>
            </a:xfrm>
            <a:prstGeom prst="rightArrowCallout">
              <a:avLst>
                <a:gd name="adj1" fmla="val 46561"/>
                <a:gd name="adj2" fmla="val 34138"/>
                <a:gd name="adj3" fmla="val 25000"/>
                <a:gd name="adj4" fmla="val 62622"/>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smtClean="0">
                <a:solidFill>
                  <a:prstClr val="white"/>
                </a:solidFill>
              </a:endParaRPr>
            </a:p>
          </p:txBody>
        </p:sp>
        <p:sp>
          <p:nvSpPr>
            <p:cNvPr id="37" name="Rectangle 36"/>
            <p:cNvSpPr/>
            <p:nvPr/>
          </p:nvSpPr>
          <p:spPr>
            <a:xfrm>
              <a:off x="2640912" y="5428979"/>
              <a:ext cx="6805427" cy="837982"/>
            </a:xfrm>
            <a:prstGeom prst="rect">
              <a:avLst/>
            </a:prstGeom>
            <a:solidFill>
              <a:schemeClr val="accent5"/>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srgbClr val="343434">
                    <a:lumMod val="75000"/>
                  </a:srgbClr>
                </a:solidFill>
                <a:ea typeface="Segoe UI" pitchFamily="34" charset="0"/>
                <a:cs typeface="Segoe UI" pitchFamily="34" charset="0"/>
              </a:endParaRPr>
            </a:p>
          </p:txBody>
        </p:sp>
        <p:sp>
          <p:nvSpPr>
            <p:cNvPr id="38" name="Rectangle 37"/>
            <p:cNvSpPr/>
            <p:nvPr/>
          </p:nvSpPr>
          <p:spPr>
            <a:xfrm>
              <a:off x="2640912" y="2520636"/>
              <a:ext cx="6805427" cy="83798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_</a:t>
              </a:r>
              <a:r>
                <a:rPr lang="en-US" sz="1866" kern="0" dirty="0" err="1" smtClean="0">
                  <a:solidFill>
                    <a:srgbClr val="343434">
                      <a:lumMod val="75000"/>
                    </a:srgbClr>
                  </a:solidFill>
                  <a:ea typeface="Segoe UI" pitchFamily="34" charset="0"/>
                  <a:cs typeface="Segoe UI" pitchFamily="34" charset="0"/>
                </a:rPr>
                <a:t>api</a:t>
              </a:r>
              <a:endParaRPr lang="en-US" sz="1866" kern="0" dirty="0" smtClean="0">
                <a:solidFill>
                  <a:srgbClr val="343434">
                    <a:lumMod val="75000"/>
                  </a:srgbClr>
                </a:solidFill>
                <a:ea typeface="Segoe UI" pitchFamily="34" charset="0"/>
                <a:cs typeface="Segoe UI" pitchFamily="34" charset="0"/>
              </a:endParaRPr>
            </a:p>
          </p:txBody>
        </p:sp>
        <p:sp>
          <p:nvSpPr>
            <p:cNvPr id="39" name="Rectangle 38"/>
            <p:cNvSpPr/>
            <p:nvPr/>
          </p:nvSpPr>
          <p:spPr>
            <a:xfrm>
              <a:off x="2640916" y="1454114"/>
              <a:ext cx="1340777"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1" name="Down Arrow 40"/>
            <p:cNvSpPr/>
            <p:nvPr/>
          </p:nvSpPr>
          <p:spPr>
            <a:xfrm rot="10800000">
              <a:off x="7872387" y="3388356"/>
              <a:ext cx="1354021" cy="1984918"/>
            </a:xfrm>
            <a:prstGeom prst="downArrow">
              <a:avLst>
                <a:gd name="adj1" fmla="val 50000"/>
                <a:gd name="adj2" fmla="val 53108"/>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prstClr val="white"/>
                </a:solidFill>
              </a:endParaRPr>
            </a:p>
          </p:txBody>
        </p:sp>
        <p:sp>
          <p:nvSpPr>
            <p:cNvPr id="43" name="Rectangle 42"/>
            <p:cNvSpPr/>
            <p:nvPr/>
          </p:nvSpPr>
          <p:spPr>
            <a:xfrm>
              <a:off x="4110785" y="1454114"/>
              <a:ext cx="994042"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4" name="Rectangle 43"/>
            <p:cNvSpPr/>
            <p:nvPr/>
          </p:nvSpPr>
          <p:spPr>
            <a:xfrm>
              <a:off x="5229374" y="1454114"/>
              <a:ext cx="92836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5" name="Rectangle 44"/>
            <p:cNvSpPr/>
            <p:nvPr/>
          </p:nvSpPr>
          <p:spPr>
            <a:xfrm>
              <a:off x="6287381" y="1454114"/>
              <a:ext cx="12431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6" name="Rectangle 45"/>
            <p:cNvSpPr/>
            <p:nvPr/>
          </p:nvSpPr>
          <p:spPr>
            <a:xfrm>
              <a:off x="7685589" y="1454114"/>
              <a:ext cx="8638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7" name="Rectangle 46"/>
            <p:cNvSpPr/>
            <p:nvPr/>
          </p:nvSpPr>
          <p:spPr>
            <a:xfrm>
              <a:off x="8679566" y="1454114"/>
              <a:ext cx="766773"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grpSp>
      <p:sp>
        <p:nvSpPr>
          <p:cNvPr id="10" name="TextBox 9"/>
          <p:cNvSpPr txBox="1"/>
          <p:nvPr/>
        </p:nvSpPr>
        <p:spPr>
          <a:xfrm>
            <a:off x="277821" y="4640262"/>
            <a:ext cx="3929637" cy="914400"/>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Cross-platform remote </a:t>
            </a:r>
            <a:r>
              <a:rPr lang="en-US" sz="1400" dirty="0" err="1" smtClean="0">
                <a:gradFill>
                  <a:gsLst>
                    <a:gs pos="1250">
                      <a:srgbClr val="505050"/>
                    </a:gs>
                    <a:gs pos="99000">
                      <a:srgbClr val="505050"/>
                    </a:gs>
                  </a:gsLst>
                  <a:lin ang="5400000" scaled="0"/>
                </a:gradFill>
              </a:rPr>
              <a:t>apis</a:t>
            </a:r>
            <a:r>
              <a:rPr lang="en-US" sz="1400" dirty="0" smtClean="0">
                <a:gradFill>
                  <a:gsLst>
                    <a:gs pos="1250">
                      <a:srgbClr val="505050"/>
                    </a:gs>
                    <a:gs pos="99000">
                      <a:srgbClr val="505050"/>
                    </a:gs>
                  </a:gsLst>
                  <a:lin ang="5400000" scaled="0"/>
                </a:gradFill>
              </a:rPr>
              <a:t> for interacting with SharePoint services and data</a:t>
            </a:r>
            <a:endParaRPr lang="en-US" sz="1400" dirty="0">
              <a:gradFill>
                <a:gsLst>
                  <a:gs pos="1250">
                    <a:srgbClr val="505050"/>
                  </a:gs>
                  <a:gs pos="99000">
                    <a:srgbClr val="505050"/>
                  </a:gs>
                </a:gsLst>
                <a:lin ang="5400000" scaled="0"/>
              </a:gradFill>
            </a:endParaRPr>
          </a:p>
        </p:txBody>
      </p:sp>
      <p:sp>
        <p:nvSpPr>
          <p:cNvPr id="2" name="Title 1"/>
          <p:cNvSpPr>
            <a:spLocks noGrp="1"/>
          </p:cNvSpPr>
          <p:nvPr>
            <p:ph type="title"/>
          </p:nvPr>
        </p:nvSpPr>
        <p:spPr/>
        <p:txBody>
          <a:bodyPr/>
          <a:lstStyle/>
          <a:p>
            <a:r>
              <a:rPr lang="en-US" dirty="0" smtClean="0"/>
              <a:t>The SharePoint App Model</a:t>
            </a:r>
            <a:endParaRPr lang="en-US" dirty="0"/>
          </a:p>
        </p:txBody>
      </p:sp>
      <p:sp>
        <p:nvSpPr>
          <p:cNvPr id="22" name="TextBox 21"/>
          <p:cNvSpPr txBox="1"/>
          <p:nvPr/>
        </p:nvSpPr>
        <p:spPr>
          <a:xfrm>
            <a:off x="274637" y="1211262"/>
            <a:ext cx="10972800" cy="919163"/>
          </a:xfrm>
          <a:prstGeom prst="rect">
            <a:avLst/>
          </a:prstGeom>
          <a:noFill/>
        </p:spPr>
        <p:txBody>
          <a:bodyPr wrap="square" lIns="182880" tIns="146304" rIns="182880" bIns="146304" rtlCol="0">
            <a:noAutofit/>
          </a:bodyPr>
          <a:lstStyle/>
          <a:p>
            <a:pPr>
              <a:lnSpc>
                <a:spcPct val="90000"/>
              </a:lnSpc>
            </a:pPr>
            <a:r>
              <a:rPr lang="en-US" sz="2400" dirty="0" smtClean="0">
                <a:gradFill>
                  <a:gsLst>
                    <a:gs pos="1250">
                      <a:srgbClr val="505050"/>
                    </a:gs>
                    <a:gs pos="99000">
                      <a:srgbClr val="505050"/>
                    </a:gs>
                  </a:gsLst>
                  <a:lin ang="5400000" scaled="0"/>
                </a:gradFill>
              </a:rPr>
              <a:t>A quick recap of app model capabilities</a:t>
            </a:r>
            <a:endParaRPr lang="en-US" sz="2400" dirty="0">
              <a:gradFill>
                <a:gsLst>
                  <a:gs pos="1250">
                    <a:srgbClr val="505050"/>
                  </a:gs>
                  <a:gs pos="99000">
                    <a:srgbClr val="505050"/>
                  </a:gs>
                </a:gsLst>
                <a:lin ang="5400000" scaled="0"/>
              </a:gradFill>
            </a:endParaRPr>
          </a:p>
        </p:txBody>
      </p:sp>
      <p:grpSp>
        <p:nvGrpSpPr>
          <p:cNvPr id="14" name="Group 13"/>
          <p:cNvGrpSpPr/>
          <p:nvPr/>
        </p:nvGrpSpPr>
        <p:grpSpPr>
          <a:xfrm>
            <a:off x="2646702" y="1308091"/>
            <a:ext cx="7229135" cy="4624723"/>
            <a:chOff x="4241926" y="2112795"/>
            <a:chExt cx="3947646" cy="2525443"/>
          </a:xfrm>
        </p:grpSpPr>
        <p:pic>
          <p:nvPicPr>
            <p:cNvPr id="13" name="Picture 12"/>
            <p:cNvPicPr>
              <a:picLocks noChangeAspect="1"/>
            </p:cNvPicPr>
            <p:nvPr/>
          </p:nvPicPr>
          <p:blipFill>
            <a:blip r:embed="rId3"/>
            <a:stretch>
              <a:fillRect/>
            </a:stretch>
          </p:blipFill>
          <p:spPr>
            <a:xfrm>
              <a:off x="4241926" y="2120734"/>
              <a:ext cx="3946463" cy="2517504"/>
            </a:xfrm>
            <a:prstGeom prst="rect">
              <a:avLst/>
            </a:prstGeom>
            <a:ln w="3175">
              <a:noFill/>
            </a:ln>
          </p:spPr>
        </p:pic>
        <p:sp>
          <p:nvSpPr>
            <p:cNvPr id="49" name="Rectangle 48"/>
            <p:cNvSpPr/>
            <p:nvPr/>
          </p:nvSpPr>
          <p:spPr bwMode="auto">
            <a:xfrm>
              <a:off x="4259937" y="2112795"/>
              <a:ext cx="3929635" cy="2525442"/>
            </a:xfrm>
            <a:prstGeom prst="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73" name="TextBox 72"/>
          <p:cNvSpPr txBox="1"/>
          <p:nvPr/>
        </p:nvSpPr>
        <p:spPr>
          <a:xfrm>
            <a:off x="4252236" y="4640262"/>
            <a:ext cx="3931762" cy="1154932"/>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Authentication and authorization infrastructure that allows apps to act on behalf of users for approved actions</a:t>
            </a:r>
            <a:endParaRPr lang="en-US" sz="1400" dirty="0">
              <a:gradFill>
                <a:gsLst>
                  <a:gs pos="1250">
                    <a:srgbClr val="505050"/>
                  </a:gs>
                  <a:gs pos="99000">
                    <a:srgbClr val="505050"/>
                  </a:gs>
                </a:gsLst>
                <a:lin ang="5400000" scaled="0"/>
              </a:gradFill>
            </a:endParaRPr>
          </a:p>
        </p:txBody>
      </p:sp>
      <p:grpSp>
        <p:nvGrpSpPr>
          <p:cNvPr id="74" name="Group 73"/>
          <p:cNvGrpSpPr/>
          <p:nvPr/>
        </p:nvGrpSpPr>
        <p:grpSpPr>
          <a:xfrm>
            <a:off x="4241926" y="2112795"/>
            <a:ext cx="3947646" cy="2525443"/>
            <a:chOff x="4241926" y="2112795"/>
            <a:chExt cx="3947646" cy="2525443"/>
          </a:xfrm>
        </p:grpSpPr>
        <p:pic>
          <p:nvPicPr>
            <p:cNvPr id="75" name="Picture 74"/>
            <p:cNvPicPr>
              <a:picLocks noChangeAspect="1"/>
            </p:cNvPicPr>
            <p:nvPr/>
          </p:nvPicPr>
          <p:blipFill>
            <a:blip r:embed="rId3"/>
            <a:stretch>
              <a:fillRect/>
            </a:stretch>
          </p:blipFill>
          <p:spPr>
            <a:xfrm>
              <a:off x="4241926" y="2120734"/>
              <a:ext cx="3946463" cy="2517504"/>
            </a:xfrm>
            <a:prstGeom prst="rect">
              <a:avLst/>
            </a:prstGeom>
            <a:ln w="3175">
              <a:noFill/>
            </a:ln>
          </p:spPr>
        </p:pic>
        <p:sp>
          <p:nvSpPr>
            <p:cNvPr id="76" name="Rectangle 75"/>
            <p:cNvSpPr/>
            <p:nvPr/>
          </p:nvSpPr>
          <p:spPr bwMode="auto">
            <a:xfrm>
              <a:off x="4259937" y="2112795"/>
              <a:ext cx="3929635" cy="2525442"/>
            </a:xfrm>
            <a:prstGeom prst="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119138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par>
                                <p:cTn id="13" presetID="53" presetClass="exit" presetSubtype="32" fill="hold" nodeType="withEffect">
                                  <p:stCondLst>
                                    <p:cond delay="0"/>
                                  </p:stCondLst>
                                  <p:childTnLst>
                                    <p:anim calcmode="lin" valueType="num">
                                      <p:cBhvr>
                                        <p:cTn id="14" dur="500"/>
                                        <p:tgtEl>
                                          <p:spTgt spid="14"/>
                                        </p:tgtEl>
                                        <p:attrNameLst>
                                          <p:attrName>ppt_w</p:attrName>
                                        </p:attrNameLst>
                                      </p:cBhvr>
                                      <p:tavLst>
                                        <p:tav tm="0">
                                          <p:val>
                                            <p:strVal val="ppt_w"/>
                                          </p:val>
                                        </p:tav>
                                        <p:tav tm="100000">
                                          <p:val>
                                            <p:fltVal val="0"/>
                                          </p:val>
                                        </p:tav>
                                      </p:tavLst>
                                    </p:anim>
                                    <p:anim calcmode="lin" valueType="num">
                                      <p:cBhvr>
                                        <p:cTn id="15" dur="500"/>
                                        <p:tgtEl>
                                          <p:spTgt spid="14"/>
                                        </p:tgtEl>
                                        <p:attrNameLst>
                                          <p:attrName>ppt_h</p:attrName>
                                        </p:attrNameLst>
                                      </p:cBhvr>
                                      <p:tavLst>
                                        <p:tav tm="0">
                                          <p:val>
                                            <p:strVal val="ppt_h"/>
                                          </p:val>
                                        </p:tav>
                                        <p:tav tm="100000">
                                          <p:val>
                                            <p:fltVal val="0"/>
                                          </p:val>
                                        </p:tav>
                                      </p:tavLst>
                                    </p:anim>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fade">
                                      <p:cBhvr>
                                        <p:cTn id="20" dur="500"/>
                                        <p:tgtEl>
                                          <p:spTgt spid="73"/>
                                        </p:tgtEl>
                                      </p:cBhvr>
                                    </p:animEffect>
                                  </p:childTnLst>
                                </p:cTn>
                              </p:par>
                              <p:par>
                                <p:cTn id="21" presetID="10" presetClass="entr" presetSubtype="0" fill="hold" nodeType="with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77821" y="2112795"/>
            <a:ext cx="3929635" cy="2525442"/>
            <a:chOff x="2332038" y="1287462"/>
            <a:chExt cx="7391399" cy="5181600"/>
          </a:xfrm>
        </p:grpSpPr>
        <p:sp>
          <p:nvSpPr>
            <p:cNvPr id="6" name="Rectangle 5"/>
            <p:cNvSpPr/>
            <p:nvPr/>
          </p:nvSpPr>
          <p:spPr bwMode="auto">
            <a:xfrm>
              <a:off x="2332038" y="1287462"/>
              <a:ext cx="7391399" cy="5181600"/>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Right Arrow Callout 32"/>
            <p:cNvSpPr/>
            <p:nvPr/>
          </p:nvSpPr>
          <p:spPr>
            <a:xfrm rot="16200000">
              <a:off x="4129767" y="1785405"/>
              <a:ext cx="1976969" cy="5157826"/>
            </a:xfrm>
            <a:prstGeom prst="rightArrowCallout">
              <a:avLst>
                <a:gd name="adj1" fmla="val 46561"/>
                <a:gd name="adj2" fmla="val 34138"/>
                <a:gd name="adj3" fmla="val 25000"/>
                <a:gd name="adj4" fmla="val 62622"/>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smtClean="0">
                <a:solidFill>
                  <a:prstClr val="white"/>
                </a:solidFill>
              </a:endParaRPr>
            </a:p>
          </p:txBody>
        </p:sp>
        <p:sp>
          <p:nvSpPr>
            <p:cNvPr id="37" name="Rectangle 36"/>
            <p:cNvSpPr/>
            <p:nvPr/>
          </p:nvSpPr>
          <p:spPr>
            <a:xfrm>
              <a:off x="2640912" y="5428979"/>
              <a:ext cx="6805427" cy="837982"/>
            </a:xfrm>
            <a:prstGeom prst="rect">
              <a:avLst/>
            </a:prstGeom>
            <a:solidFill>
              <a:schemeClr val="accent5"/>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srgbClr val="343434">
                    <a:lumMod val="75000"/>
                  </a:srgbClr>
                </a:solidFill>
                <a:ea typeface="Segoe UI" pitchFamily="34" charset="0"/>
                <a:cs typeface="Segoe UI" pitchFamily="34" charset="0"/>
              </a:endParaRPr>
            </a:p>
          </p:txBody>
        </p:sp>
        <p:sp>
          <p:nvSpPr>
            <p:cNvPr id="38" name="Rectangle 37"/>
            <p:cNvSpPr/>
            <p:nvPr/>
          </p:nvSpPr>
          <p:spPr>
            <a:xfrm>
              <a:off x="2640912" y="2520636"/>
              <a:ext cx="6805427" cy="837982"/>
            </a:xfrm>
            <a:prstGeom prst="rect">
              <a:avLst/>
            </a:prstGeom>
            <a:solidFill>
              <a:schemeClr val="accent2"/>
            </a:solidFill>
            <a:ln w="10795" cap="flat" cmpd="sng" algn="ctr">
              <a:noFill/>
              <a:prstDash val="solid"/>
            </a:ln>
            <a:effectLst/>
          </p:spPr>
          <p:txBody>
            <a:bodyPr lIns="121872" tIns="60936" rIns="121872" bIns="60936" rtlCol="0" anchor="ctr"/>
            <a:lstStyle/>
            <a:p>
              <a:pPr algn="ctr" defTabSz="914181">
                <a:defRPr/>
              </a:pPr>
              <a:r>
                <a:rPr lang="en-US" sz="1866" kern="0" dirty="0" smtClean="0">
                  <a:solidFill>
                    <a:srgbClr val="343434">
                      <a:lumMod val="75000"/>
                    </a:srgbClr>
                  </a:solidFill>
                  <a:ea typeface="Segoe UI" pitchFamily="34" charset="0"/>
                  <a:cs typeface="Segoe UI" pitchFamily="34" charset="0"/>
                </a:rPr>
                <a:t>_</a:t>
              </a:r>
              <a:r>
                <a:rPr lang="en-US" sz="1866" kern="0" dirty="0" err="1" smtClean="0">
                  <a:solidFill>
                    <a:srgbClr val="343434">
                      <a:lumMod val="75000"/>
                    </a:srgbClr>
                  </a:solidFill>
                  <a:ea typeface="Segoe UI" pitchFamily="34" charset="0"/>
                  <a:cs typeface="Segoe UI" pitchFamily="34" charset="0"/>
                </a:rPr>
                <a:t>api</a:t>
              </a:r>
              <a:endParaRPr lang="en-US" sz="1866" kern="0" dirty="0" smtClean="0">
                <a:solidFill>
                  <a:srgbClr val="343434">
                    <a:lumMod val="75000"/>
                  </a:srgbClr>
                </a:solidFill>
                <a:ea typeface="Segoe UI" pitchFamily="34" charset="0"/>
                <a:cs typeface="Segoe UI" pitchFamily="34" charset="0"/>
              </a:endParaRPr>
            </a:p>
          </p:txBody>
        </p:sp>
        <p:sp>
          <p:nvSpPr>
            <p:cNvPr id="39" name="Rectangle 38"/>
            <p:cNvSpPr/>
            <p:nvPr/>
          </p:nvSpPr>
          <p:spPr>
            <a:xfrm>
              <a:off x="2640916" y="1454114"/>
              <a:ext cx="1340777"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1" name="Down Arrow 40"/>
            <p:cNvSpPr/>
            <p:nvPr/>
          </p:nvSpPr>
          <p:spPr>
            <a:xfrm rot="10800000">
              <a:off x="7872387" y="3388356"/>
              <a:ext cx="1354021" cy="1984918"/>
            </a:xfrm>
            <a:prstGeom prst="downArrow">
              <a:avLst>
                <a:gd name="adj1" fmla="val 50000"/>
                <a:gd name="adj2" fmla="val 53108"/>
              </a:avLst>
            </a:prstGeom>
            <a:solidFill>
              <a:schemeClr val="accent2">
                <a:alpha val="50000"/>
              </a:schemeClr>
            </a:solidFill>
            <a:ln w="10795" cap="flat" cmpd="sng" algn="ctr">
              <a:noFill/>
              <a:prstDash val="solid"/>
            </a:ln>
            <a:effectLst/>
          </p:spPr>
          <p:txBody>
            <a:bodyPr lIns="121872" tIns="60936" rIns="121872" bIns="60936" rtlCol="0" anchor="ctr"/>
            <a:lstStyle/>
            <a:p>
              <a:pPr algn="ctr" defTabSz="914181">
                <a:defRPr/>
              </a:pPr>
              <a:endParaRPr lang="en-US" sz="1866" kern="0" dirty="0" smtClean="0">
                <a:solidFill>
                  <a:prstClr val="white"/>
                </a:solidFill>
              </a:endParaRPr>
            </a:p>
          </p:txBody>
        </p:sp>
        <p:sp>
          <p:nvSpPr>
            <p:cNvPr id="43" name="Rectangle 42"/>
            <p:cNvSpPr/>
            <p:nvPr/>
          </p:nvSpPr>
          <p:spPr>
            <a:xfrm>
              <a:off x="4110785" y="1454114"/>
              <a:ext cx="994042"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4" name="Rectangle 43"/>
            <p:cNvSpPr/>
            <p:nvPr/>
          </p:nvSpPr>
          <p:spPr>
            <a:xfrm>
              <a:off x="5229374" y="1454114"/>
              <a:ext cx="92836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5" name="Rectangle 44"/>
            <p:cNvSpPr/>
            <p:nvPr/>
          </p:nvSpPr>
          <p:spPr>
            <a:xfrm>
              <a:off x="6287381" y="1454114"/>
              <a:ext cx="12431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6" name="Rectangle 45"/>
            <p:cNvSpPr/>
            <p:nvPr/>
          </p:nvSpPr>
          <p:spPr>
            <a:xfrm>
              <a:off x="7685589" y="1454114"/>
              <a:ext cx="863810"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sp>
          <p:nvSpPr>
            <p:cNvPr id="47" name="Rectangle 46"/>
            <p:cNvSpPr/>
            <p:nvPr/>
          </p:nvSpPr>
          <p:spPr>
            <a:xfrm>
              <a:off x="8679566" y="1454114"/>
              <a:ext cx="766773" cy="837982"/>
            </a:xfrm>
            <a:prstGeom prst="rect">
              <a:avLst/>
            </a:prstGeom>
            <a:solidFill>
              <a:schemeClr val="bg2"/>
            </a:solidFill>
            <a:ln w="10795" cap="flat" cmpd="sng" algn="ctr">
              <a:noFill/>
              <a:prstDash val="solid"/>
            </a:ln>
            <a:effectLst/>
          </p:spPr>
          <p:txBody>
            <a:bodyPr lIns="121872" tIns="60936" rIns="121872" bIns="60936" rtlCol="0" anchor="ctr"/>
            <a:lstStyle/>
            <a:p>
              <a:pPr algn="ctr" defTabSz="914181">
                <a:defRPr/>
              </a:pPr>
              <a:endParaRPr lang="en-US" sz="1600" kern="0" dirty="0" smtClean="0">
                <a:solidFill>
                  <a:srgbClr val="343434">
                    <a:lumMod val="75000"/>
                  </a:srgbClr>
                </a:solidFill>
                <a:ea typeface="Segoe UI" pitchFamily="34" charset="0"/>
                <a:cs typeface="Segoe UI" pitchFamily="34" charset="0"/>
              </a:endParaRPr>
            </a:p>
          </p:txBody>
        </p:sp>
      </p:grpSp>
      <p:sp>
        <p:nvSpPr>
          <p:cNvPr id="10" name="TextBox 9"/>
          <p:cNvSpPr txBox="1"/>
          <p:nvPr/>
        </p:nvSpPr>
        <p:spPr>
          <a:xfrm>
            <a:off x="277821" y="4640262"/>
            <a:ext cx="3929637" cy="914400"/>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Cross-platform remote </a:t>
            </a:r>
            <a:r>
              <a:rPr lang="en-US" sz="1400" dirty="0" err="1" smtClean="0">
                <a:gradFill>
                  <a:gsLst>
                    <a:gs pos="1250">
                      <a:srgbClr val="505050"/>
                    </a:gs>
                    <a:gs pos="99000">
                      <a:srgbClr val="505050"/>
                    </a:gs>
                  </a:gsLst>
                  <a:lin ang="5400000" scaled="0"/>
                </a:gradFill>
              </a:rPr>
              <a:t>apis</a:t>
            </a:r>
            <a:r>
              <a:rPr lang="en-US" sz="1400" dirty="0" smtClean="0">
                <a:gradFill>
                  <a:gsLst>
                    <a:gs pos="1250">
                      <a:srgbClr val="505050"/>
                    </a:gs>
                    <a:gs pos="99000">
                      <a:srgbClr val="505050"/>
                    </a:gs>
                  </a:gsLst>
                  <a:lin ang="5400000" scaled="0"/>
                </a:gradFill>
              </a:rPr>
              <a:t> for interacting with SharePoint services and data</a:t>
            </a:r>
            <a:endParaRPr lang="en-US" sz="1400" dirty="0">
              <a:gradFill>
                <a:gsLst>
                  <a:gs pos="1250">
                    <a:srgbClr val="505050"/>
                  </a:gs>
                  <a:gs pos="99000">
                    <a:srgbClr val="505050"/>
                  </a:gs>
                </a:gsLst>
                <a:lin ang="5400000" scaled="0"/>
              </a:gradFill>
            </a:endParaRPr>
          </a:p>
        </p:txBody>
      </p:sp>
      <p:sp>
        <p:nvSpPr>
          <p:cNvPr id="30" name="TextBox 29"/>
          <p:cNvSpPr txBox="1"/>
          <p:nvPr/>
        </p:nvSpPr>
        <p:spPr>
          <a:xfrm>
            <a:off x="4252236" y="4640262"/>
            <a:ext cx="3931762" cy="1154932"/>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Authentication and authorization infrastructure that allows apps to act on behalf of users for approved actions</a:t>
            </a:r>
            <a:endParaRPr lang="en-US" sz="1400" dirty="0">
              <a:gradFill>
                <a:gsLst>
                  <a:gs pos="1250">
                    <a:srgbClr val="505050"/>
                  </a:gs>
                  <a:gs pos="99000">
                    <a:srgbClr val="505050"/>
                  </a:gs>
                </a:gsLst>
                <a:lin ang="5400000" scaled="0"/>
              </a:gradFill>
            </a:endParaRPr>
          </a:p>
        </p:txBody>
      </p:sp>
      <p:sp>
        <p:nvSpPr>
          <p:cNvPr id="2" name="Title 1"/>
          <p:cNvSpPr>
            <a:spLocks noGrp="1"/>
          </p:cNvSpPr>
          <p:nvPr>
            <p:ph type="title"/>
          </p:nvPr>
        </p:nvSpPr>
        <p:spPr/>
        <p:txBody>
          <a:bodyPr/>
          <a:lstStyle/>
          <a:p>
            <a:r>
              <a:rPr lang="en-US" dirty="0" smtClean="0"/>
              <a:t>The SharePoint App Model</a:t>
            </a:r>
            <a:endParaRPr lang="en-US" dirty="0"/>
          </a:p>
        </p:txBody>
      </p:sp>
      <p:sp>
        <p:nvSpPr>
          <p:cNvPr id="22" name="TextBox 21"/>
          <p:cNvSpPr txBox="1"/>
          <p:nvPr/>
        </p:nvSpPr>
        <p:spPr>
          <a:xfrm>
            <a:off x="274637" y="1211262"/>
            <a:ext cx="10972800" cy="919163"/>
          </a:xfrm>
          <a:prstGeom prst="rect">
            <a:avLst/>
          </a:prstGeom>
          <a:noFill/>
        </p:spPr>
        <p:txBody>
          <a:bodyPr wrap="square" lIns="182880" tIns="146304" rIns="182880" bIns="146304" rtlCol="0">
            <a:noAutofit/>
          </a:bodyPr>
          <a:lstStyle/>
          <a:p>
            <a:pPr>
              <a:lnSpc>
                <a:spcPct val="90000"/>
              </a:lnSpc>
            </a:pPr>
            <a:r>
              <a:rPr lang="en-US" sz="2400" dirty="0" smtClean="0">
                <a:gradFill>
                  <a:gsLst>
                    <a:gs pos="1250">
                      <a:srgbClr val="505050"/>
                    </a:gs>
                    <a:gs pos="99000">
                      <a:srgbClr val="505050"/>
                    </a:gs>
                  </a:gsLst>
                  <a:lin ang="5400000" scaled="0"/>
                </a:gradFill>
              </a:rPr>
              <a:t>A quick recap of app model capabilities</a:t>
            </a:r>
            <a:endParaRPr lang="en-US" sz="2400" dirty="0">
              <a:gradFill>
                <a:gsLst>
                  <a:gs pos="1250">
                    <a:srgbClr val="505050"/>
                  </a:gs>
                  <a:gs pos="99000">
                    <a:srgbClr val="505050"/>
                  </a:gs>
                </a:gsLst>
                <a:lin ang="5400000" scaled="0"/>
              </a:gradFill>
            </a:endParaRPr>
          </a:p>
        </p:txBody>
      </p:sp>
      <p:grpSp>
        <p:nvGrpSpPr>
          <p:cNvPr id="14" name="Group 13"/>
          <p:cNvGrpSpPr/>
          <p:nvPr/>
        </p:nvGrpSpPr>
        <p:grpSpPr>
          <a:xfrm>
            <a:off x="4241926" y="2112795"/>
            <a:ext cx="3947646" cy="2525443"/>
            <a:chOff x="4241926" y="2112795"/>
            <a:chExt cx="3947646" cy="2525443"/>
          </a:xfrm>
        </p:grpSpPr>
        <p:pic>
          <p:nvPicPr>
            <p:cNvPr id="13" name="Picture 12"/>
            <p:cNvPicPr>
              <a:picLocks noChangeAspect="1"/>
            </p:cNvPicPr>
            <p:nvPr/>
          </p:nvPicPr>
          <p:blipFill>
            <a:blip r:embed="rId3"/>
            <a:stretch>
              <a:fillRect/>
            </a:stretch>
          </p:blipFill>
          <p:spPr>
            <a:xfrm>
              <a:off x="4241926" y="2120734"/>
              <a:ext cx="3946463" cy="2517504"/>
            </a:xfrm>
            <a:prstGeom prst="rect">
              <a:avLst/>
            </a:prstGeom>
            <a:ln w="3175">
              <a:noFill/>
            </a:ln>
          </p:spPr>
        </p:pic>
        <p:sp>
          <p:nvSpPr>
            <p:cNvPr id="49" name="Rectangle 48"/>
            <p:cNvSpPr/>
            <p:nvPr/>
          </p:nvSpPr>
          <p:spPr bwMode="auto">
            <a:xfrm>
              <a:off x="4259937" y="2112795"/>
              <a:ext cx="3929635" cy="2525442"/>
            </a:xfrm>
            <a:prstGeom prst="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23" name="Group 22"/>
          <p:cNvGrpSpPr/>
          <p:nvPr/>
        </p:nvGrpSpPr>
        <p:grpSpPr>
          <a:xfrm>
            <a:off x="1854365" y="1226469"/>
            <a:ext cx="8542431" cy="4444721"/>
            <a:chOff x="1341437" y="1287462"/>
            <a:chExt cx="8542431" cy="4444721"/>
          </a:xfrm>
        </p:grpSpPr>
        <p:sp>
          <p:nvSpPr>
            <p:cNvPr id="24" name="Rectangle 23"/>
            <p:cNvSpPr/>
            <p:nvPr/>
          </p:nvSpPr>
          <p:spPr bwMode="auto">
            <a:xfrm>
              <a:off x="1341437" y="1287462"/>
              <a:ext cx="8542431" cy="4444721"/>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Rectangle 24"/>
            <p:cNvSpPr/>
            <p:nvPr/>
          </p:nvSpPr>
          <p:spPr>
            <a:xfrm>
              <a:off x="1517370" y="1466850"/>
              <a:ext cx="4078269" cy="12984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6" name="Rectangle 25"/>
            <p:cNvSpPr/>
            <p:nvPr/>
          </p:nvSpPr>
          <p:spPr>
            <a:xfrm>
              <a:off x="1517370" y="2862526"/>
              <a:ext cx="4078269" cy="12984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7" name="Rectangle 26"/>
            <p:cNvSpPr/>
            <p:nvPr/>
          </p:nvSpPr>
          <p:spPr>
            <a:xfrm>
              <a:off x="1517370" y="4258201"/>
              <a:ext cx="4078269" cy="12984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Text Placeholder 2"/>
            <p:cNvSpPr txBox="1">
              <a:spLocks/>
            </p:cNvSpPr>
            <p:nvPr/>
          </p:nvSpPr>
          <p:spPr>
            <a:xfrm>
              <a:off x="5761037" y="1374038"/>
              <a:ext cx="4122831" cy="1117152"/>
            </a:xfrm>
            <a:prstGeom prst="rect">
              <a:avLst/>
            </a:prstGeom>
          </p:spPr>
          <p:txBody>
            <a:bodyPr/>
            <a:lstStyle>
              <a:lvl1pPr marL="345796" indent="-345796" algn="l" defTabSz="91363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29739" indent="-283935" algn="l" defTabSz="913637" rtl="0" eaLnBrk="1" latinLnBrk="0" hangingPunct="1">
                <a:lnSpc>
                  <a:spcPct val="90000"/>
                </a:lnSpc>
                <a:spcBef>
                  <a:spcPct val="20000"/>
                </a:spcBef>
                <a:buSzPct val="90000"/>
                <a:buFont typeface="Arial" pitchFamily="34" charset="0"/>
                <a:buChar char="•"/>
                <a:tabLst>
                  <a:tab pos="629739"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3673" indent="-283935" algn="l" defTabSz="91363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1549" indent="-223661" algn="l" defTabSz="913637" rtl="0" eaLnBrk="1" latinLnBrk="0" hangingPunct="1">
                <a:lnSpc>
                  <a:spcPct val="90000"/>
                </a:lnSpc>
                <a:spcBef>
                  <a:spcPct val="20000"/>
                </a:spcBef>
                <a:buSzPct val="90000"/>
                <a:buFont typeface="Arial" pitchFamily="34" charset="0"/>
                <a:buChar char="•"/>
                <a:tabLst>
                  <a:tab pos="913673"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1555" indent="-230006" algn="l" defTabSz="913637"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2504"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323"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141"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963"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0"/>
                </a:spcBef>
                <a:spcAft>
                  <a:spcPts val="600"/>
                </a:spcAft>
                <a:buFont typeface="Arial" pitchFamily="34" charset="0"/>
                <a:buNone/>
              </a:pPr>
              <a:r>
                <a:rPr lang="en-US" sz="2400" dirty="0" smtClean="0">
                  <a:solidFill>
                    <a:srgbClr val="6DC2E9">
                      <a:alpha val="99000"/>
                    </a:srgbClr>
                  </a:solidFill>
                  <a:latin typeface="Segoe UI Light"/>
                </a:rPr>
                <a:t>Full </a:t>
              </a:r>
              <a:r>
                <a:rPr lang="en-US" sz="2400" dirty="0">
                  <a:solidFill>
                    <a:srgbClr val="6DC2E9">
                      <a:alpha val="99000"/>
                    </a:srgbClr>
                  </a:solidFill>
                  <a:latin typeface="Segoe UI Light"/>
                </a:rPr>
                <a:t>page app</a:t>
              </a:r>
            </a:p>
            <a:p>
              <a:pPr marL="0" lvl="1" indent="0">
                <a:lnSpc>
                  <a:spcPct val="100000"/>
                </a:lnSpc>
                <a:spcBef>
                  <a:spcPts val="0"/>
                </a:spcBef>
                <a:buFont typeface="Arial" pitchFamily="34" charset="0"/>
                <a:buNone/>
                <a:tabLst/>
              </a:pPr>
              <a:r>
                <a:rPr lang="en-US" sz="1800"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Implement complete app experiences </a:t>
              </a:r>
              <a:r>
                <a:rPr lang="en-US" sz="1800" dirty="0" smtClean="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
              </a:r>
              <a:br>
                <a:rPr lang="en-US" sz="1800" dirty="0" smtClean="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br>
              <a:r>
                <a:rPr lang="en-US" sz="1800" dirty="0" smtClean="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to </a:t>
              </a:r>
              <a:r>
                <a:rPr lang="en-US" sz="1800"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satisfy business </a:t>
              </a:r>
              <a:r>
                <a:rPr lang="en-US" sz="1800" dirty="0" smtClean="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scenarios</a:t>
              </a:r>
              <a:endParaRPr lang="en-US" sz="1800"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endParaRPr>
            </a:p>
          </p:txBody>
        </p:sp>
        <p:grpSp>
          <p:nvGrpSpPr>
            <p:cNvPr id="29" name="Group 28"/>
            <p:cNvGrpSpPr/>
            <p:nvPr/>
          </p:nvGrpSpPr>
          <p:grpSpPr>
            <a:xfrm>
              <a:off x="2514514" y="1689595"/>
              <a:ext cx="2083980" cy="852959"/>
              <a:chOff x="235465" y="1701569"/>
              <a:chExt cx="2054556" cy="609600"/>
            </a:xfrm>
          </p:grpSpPr>
          <p:sp>
            <p:nvSpPr>
              <p:cNvPr id="54" name="Rectangle 53"/>
              <p:cNvSpPr/>
              <p:nvPr/>
            </p:nvSpPr>
            <p:spPr>
              <a:xfrm>
                <a:off x="1375859" y="1701570"/>
                <a:ext cx="914162" cy="6095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55" name="Rectangle 54"/>
              <p:cNvSpPr/>
              <p:nvPr/>
            </p:nvSpPr>
            <p:spPr>
              <a:xfrm>
                <a:off x="235465" y="1701569"/>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cxnSp>
            <p:nvCxnSpPr>
              <p:cNvPr id="56" name="Straight Connector 55"/>
              <p:cNvCxnSpPr/>
              <p:nvPr/>
            </p:nvCxnSpPr>
            <p:spPr>
              <a:xfrm>
                <a:off x="438612" y="1857432"/>
                <a:ext cx="507868" cy="0"/>
              </a:xfrm>
              <a:prstGeom prst="line">
                <a:avLst/>
              </a:prstGeom>
              <a:ln w="28575">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38612" y="2009832"/>
                <a:ext cx="50786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38612" y="2162232"/>
                <a:ext cx="507868" cy="0"/>
              </a:xfrm>
              <a:prstGeom prst="line">
                <a:avLst/>
              </a:prstGeom>
              <a:ln w="28575">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946482" y="1701571"/>
                <a:ext cx="415528" cy="3082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946480" y="2006369"/>
                <a:ext cx="429379" cy="3048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2919150" y="3085816"/>
              <a:ext cx="1274708" cy="851868"/>
              <a:chOff x="745642" y="3225569"/>
              <a:chExt cx="914162" cy="609600"/>
            </a:xfrm>
          </p:grpSpPr>
          <p:sp>
            <p:nvSpPr>
              <p:cNvPr id="50" name="Rectangle 49"/>
              <p:cNvSpPr/>
              <p:nvPr/>
            </p:nvSpPr>
            <p:spPr>
              <a:xfrm>
                <a:off x="745642" y="3225569"/>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51" name="Rectangle 50"/>
              <p:cNvSpPr/>
              <p:nvPr/>
            </p:nvSpPr>
            <p:spPr>
              <a:xfrm>
                <a:off x="907236" y="3332943"/>
                <a:ext cx="253934" cy="1524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52" name="Rectangle 51"/>
              <p:cNvSpPr/>
              <p:nvPr/>
            </p:nvSpPr>
            <p:spPr>
              <a:xfrm>
                <a:off x="907236" y="3582324"/>
                <a:ext cx="253934" cy="1524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53" name="Rectangle 52"/>
              <p:cNvSpPr/>
              <p:nvPr/>
            </p:nvSpPr>
            <p:spPr>
              <a:xfrm>
                <a:off x="1265052" y="3322553"/>
                <a:ext cx="253934" cy="426027"/>
              </a:xfrm>
              <a:prstGeom prst="rec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lIns="91436" tIns="45719" rIns="91436" bIns="45719" rtlCol="0" anchor="ctr"/>
              <a:lstStyle/>
              <a:p>
                <a:pPr algn="ctr"/>
                <a:endParaRPr lang="en-US">
                  <a:solidFill>
                    <a:srgbClr val="505050"/>
                  </a:solidFill>
                </a:endParaRPr>
              </a:p>
            </p:txBody>
          </p:sp>
        </p:grpSp>
        <p:grpSp>
          <p:nvGrpSpPr>
            <p:cNvPr id="34" name="Group 33"/>
            <p:cNvGrpSpPr/>
            <p:nvPr/>
          </p:nvGrpSpPr>
          <p:grpSpPr>
            <a:xfrm>
              <a:off x="2919150" y="4466233"/>
              <a:ext cx="1274708" cy="882384"/>
              <a:chOff x="722556" y="4507115"/>
              <a:chExt cx="914162" cy="609600"/>
            </a:xfrm>
          </p:grpSpPr>
          <p:sp>
            <p:nvSpPr>
              <p:cNvPr id="40" name="Rectangle 39"/>
              <p:cNvSpPr/>
              <p:nvPr/>
            </p:nvSpPr>
            <p:spPr>
              <a:xfrm>
                <a:off x="722556" y="4507115"/>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42" name="Folded Corner 41"/>
              <p:cNvSpPr/>
              <p:nvPr/>
            </p:nvSpPr>
            <p:spPr>
              <a:xfrm rot="16200000">
                <a:off x="944683" y="4529703"/>
                <a:ext cx="495300" cy="560963"/>
              </a:xfrm>
              <a:prstGeom prst="foldedCorner">
                <a:avLst>
                  <a:gd name="adj" fmla="val 41358"/>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48" name="Rectangle 47"/>
              <p:cNvSpPr/>
              <p:nvPr/>
            </p:nvSpPr>
            <p:spPr>
              <a:xfrm>
                <a:off x="967255" y="4922753"/>
                <a:ext cx="443230" cy="83127"/>
              </a:xfrm>
              <a:prstGeom prst="rec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lIns="91436" tIns="45719" rIns="91436" bIns="45719" rtlCol="0" anchor="ctr"/>
              <a:lstStyle/>
              <a:p>
                <a:pPr algn="ctr"/>
                <a:endParaRPr lang="en-US">
                  <a:solidFill>
                    <a:srgbClr val="505050"/>
                  </a:solidFill>
                </a:endParaRPr>
              </a:p>
            </p:txBody>
          </p:sp>
        </p:grpSp>
        <p:sp>
          <p:nvSpPr>
            <p:cNvPr id="35" name="Rectangle 34"/>
            <p:cNvSpPr/>
            <p:nvPr/>
          </p:nvSpPr>
          <p:spPr>
            <a:xfrm>
              <a:off x="5761038" y="2765136"/>
              <a:ext cx="3886200" cy="1015663"/>
            </a:xfrm>
            <a:prstGeom prst="rect">
              <a:avLst/>
            </a:prstGeom>
          </p:spPr>
          <p:txBody>
            <a:bodyPr wrap="square">
              <a:spAutoFit/>
            </a:bodyPr>
            <a:lstStyle/>
            <a:p>
              <a:pPr>
                <a:spcBef>
                  <a:spcPts val="2400"/>
                </a:spcBef>
              </a:pPr>
              <a:r>
                <a:rPr lang="en-US" sz="2400" dirty="0">
                  <a:solidFill>
                    <a:srgbClr val="6DC2E9">
                      <a:alpha val="99000"/>
                    </a:srgbClr>
                  </a:solidFill>
                  <a:latin typeface="Segoe UI Light"/>
                </a:rPr>
                <a:t>Part page app</a:t>
              </a:r>
            </a:p>
            <a:p>
              <a:pPr marL="0" lvl="1"/>
              <a: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Create app widgets that can interact </a:t>
              </a:r>
              <a:b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br>
              <a: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with the SharePoint experience</a:t>
              </a:r>
            </a:p>
          </p:txBody>
        </p:sp>
        <p:sp>
          <p:nvSpPr>
            <p:cNvPr id="36" name="Rectangle 35"/>
            <p:cNvSpPr/>
            <p:nvPr/>
          </p:nvSpPr>
          <p:spPr>
            <a:xfrm>
              <a:off x="5761038" y="4157999"/>
              <a:ext cx="3962400" cy="1015663"/>
            </a:xfrm>
            <a:prstGeom prst="rect">
              <a:avLst/>
            </a:prstGeom>
          </p:spPr>
          <p:txBody>
            <a:bodyPr wrap="square">
              <a:spAutoFit/>
            </a:bodyPr>
            <a:lstStyle/>
            <a:p>
              <a:pPr>
                <a:spcBef>
                  <a:spcPts val="2400"/>
                </a:spcBef>
              </a:pPr>
              <a:r>
                <a:rPr lang="en-US" sz="2400" dirty="0">
                  <a:solidFill>
                    <a:srgbClr val="6DC2E9">
                      <a:alpha val="99000"/>
                    </a:srgbClr>
                  </a:solidFill>
                  <a:latin typeface="Segoe UI Light"/>
                </a:rPr>
                <a:t>Command extensions</a:t>
              </a:r>
            </a:p>
            <a:p>
              <a:pPr marL="0" lvl="1"/>
              <a: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Extend existing functionality </a:t>
              </a:r>
              <a:b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br>
              <a:r>
                <a:rPr lang="en-US" dirty="0">
                  <a:gradFill flip="none" rotWithShape="1">
                    <a:gsLst>
                      <a:gs pos="0">
                        <a:srgbClr val="505050">
                          <a:lumMod val="65000"/>
                          <a:lumOff val="35000"/>
                        </a:srgbClr>
                      </a:gs>
                      <a:gs pos="86000">
                        <a:srgbClr val="505050">
                          <a:lumMod val="75000"/>
                          <a:lumOff val="25000"/>
                        </a:srgbClr>
                      </a:gs>
                    </a:gsLst>
                    <a:path path="circle">
                      <a:fillToRect r="100000" b="100000"/>
                    </a:path>
                    <a:tileRect l="-100000" t="-100000"/>
                  </a:gradFill>
                </a:rPr>
                <a:t>with new commands</a:t>
              </a:r>
            </a:p>
          </p:txBody>
        </p:sp>
      </p:grpSp>
      <p:grpSp>
        <p:nvGrpSpPr>
          <p:cNvPr id="61" name="Group 60"/>
          <p:cNvGrpSpPr/>
          <p:nvPr/>
        </p:nvGrpSpPr>
        <p:grpSpPr>
          <a:xfrm>
            <a:off x="8228774" y="2112795"/>
            <a:ext cx="4250083" cy="3441867"/>
            <a:chOff x="8228774" y="2112795"/>
            <a:chExt cx="4250083" cy="3441867"/>
          </a:xfrm>
        </p:grpSpPr>
        <p:sp>
          <p:nvSpPr>
            <p:cNvPr id="62" name="Rectangle 61"/>
            <p:cNvSpPr/>
            <p:nvPr/>
          </p:nvSpPr>
          <p:spPr bwMode="auto">
            <a:xfrm>
              <a:off x="8234568" y="2112795"/>
              <a:ext cx="3929635" cy="2525442"/>
            </a:xfrm>
            <a:prstGeom prst="rect">
              <a:avLst/>
            </a:prstGeom>
            <a:solidFill>
              <a:schemeClr val="bg1"/>
            </a:solid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3" name="TextBox 62"/>
            <p:cNvSpPr txBox="1"/>
            <p:nvPr/>
          </p:nvSpPr>
          <p:spPr>
            <a:xfrm>
              <a:off x="8228774" y="4640262"/>
              <a:ext cx="3933063" cy="914400"/>
            </a:xfrm>
            <a:prstGeom prst="rect">
              <a:avLst/>
            </a:prstGeom>
            <a:noFill/>
          </p:spPr>
          <p:txBody>
            <a:bodyPr wrap="square" lIns="182880" tIns="146304" rIns="182880" bIns="146304" rtlCol="0">
              <a:noAutofit/>
            </a:bodyPr>
            <a:lstStyle/>
            <a:p>
              <a:pPr>
                <a:lnSpc>
                  <a:spcPct val="90000"/>
                </a:lnSpc>
              </a:pPr>
              <a:r>
                <a:rPr lang="en-US" sz="1400" dirty="0" smtClean="0">
                  <a:gradFill>
                    <a:gsLst>
                      <a:gs pos="1250">
                        <a:srgbClr val="505050"/>
                      </a:gs>
                      <a:gs pos="99000">
                        <a:srgbClr val="505050"/>
                      </a:gs>
                    </a:gsLst>
                    <a:lin ang="5400000" scaled="0"/>
                  </a:gradFill>
                </a:rPr>
                <a:t>Integration points in the SharePoint UX that apps can extend with custom experiences</a:t>
              </a:r>
              <a:endParaRPr lang="en-US" sz="1400" dirty="0">
                <a:gradFill>
                  <a:gsLst>
                    <a:gs pos="1250">
                      <a:srgbClr val="505050"/>
                    </a:gs>
                    <a:gs pos="99000">
                      <a:srgbClr val="505050"/>
                    </a:gs>
                  </a:gsLst>
                  <a:lin ang="5400000" scaled="0"/>
                </a:gradFill>
              </a:endParaRPr>
            </a:p>
          </p:txBody>
        </p:sp>
        <p:sp>
          <p:nvSpPr>
            <p:cNvPr id="64" name="Rectangle 63"/>
            <p:cNvSpPr/>
            <p:nvPr/>
          </p:nvSpPr>
          <p:spPr>
            <a:xfrm>
              <a:off x="8311268" y="2182351"/>
              <a:ext cx="1259770" cy="7315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5" name="Rectangle 64"/>
            <p:cNvSpPr/>
            <p:nvPr/>
          </p:nvSpPr>
          <p:spPr>
            <a:xfrm>
              <a:off x="8311267" y="3013192"/>
              <a:ext cx="1259771" cy="7315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6" name="Rectangle 65"/>
            <p:cNvSpPr/>
            <p:nvPr/>
          </p:nvSpPr>
          <p:spPr>
            <a:xfrm>
              <a:off x="8311267" y="3845069"/>
              <a:ext cx="1259772" cy="7315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7" name="Text Placeholder 2"/>
            <p:cNvSpPr txBox="1">
              <a:spLocks/>
            </p:cNvSpPr>
            <p:nvPr/>
          </p:nvSpPr>
          <p:spPr>
            <a:xfrm>
              <a:off x="9571039" y="2336966"/>
              <a:ext cx="2755418" cy="425764"/>
            </a:xfrm>
            <a:prstGeom prst="rect">
              <a:avLst/>
            </a:prstGeom>
          </p:spPr>
          <p:txBody>
            <a:bodyPr/>
            <a:lstStyle>
              <a:lvl1pPr marL="345796" indent="-345796" algn="l" defTabSz="91363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29739" indent="-283935" algn="l" defTabSz="913637" rtl="0" eaLnBrk="1" latinLnBrk="0" hangingPunct="1">
                <a:lnSpc>
                  <a:spcPct val="90000"/>
                </a:lnSpc>
                <a:spcBef>
                  <a:spcPct val="20000"/>
                </a:spcBef>
                <a:buSzPct val="90000"/>
                <a:buFont typeface="Arial" pitchFamily="34" charset="0"/>
                <a:buChar char="•"/>
                <a:tabLst>
                  <a:tab pos="629739"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3673" indent="-283935" algn="l" defTabSz="91363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1549" indent="-223661" algn="l" defTabSz="913637" rtl="0" eaLnBrk="1" latinLnBrk="0" hangingPunct="1">
                <a:lnSpc>
                  <a:spcPct val="90000"/>
                </a:lnSpc>
                <a:spcBef>
                  <a:spcPct val="20000"/>
                </a:spcBef>
                <a:buSzPct val="90000"/>
                <a:buFont typeface="Arial" pitchFamily="34" charset="0"/>
                <a:buChar char="•"/>
                <a:tabLst>
                  <a:tab pos="913673"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1555" indent="-230006" algn="l" defTabSz="913637"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2504"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323"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141"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963" indent="-228409" algn="l" defTabSz="91363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0"/>
                </a:spcBef>
                <a:spcAft>
                  <a:spcPts val="600"/>
                </a:spcAft>
                <a:buFont typeface="Arial" pitchFamily="34" charset="0"/>
                <a:buNone/>
              </a:pPr>
              <a:r>
                <a:rPr lang="en-US" sz="2000" dirty="0" smtClean="0">
                  <a:solidFill>
                    <a:srgbClr val="6DC2E9">
                      <a:alpha val="99000"/>
                    </a:srgbClr>
                  </a:solidFill>
                  <a:latin typeface="Segoe UI Light"/>
                </a:rPr>
                <a:t>Full </a:t>
              </a:r>
              <a:r>
                <a:rPr lang="en-US" sz="2000" dirty="0">
                  <a:solidFill>
                    <a:srgbClr val="6DC2E9">
                      <a:alpha val="99000"/>
                    </a:srgbClr>
                  </a:solidFill>
                  <a:latin typeface="Segoe UI Light"/>
                </a:rPr>
                <a:t>page </a:t>
              </a:r>
              <a:r>
                <a:rPr lang="en-US" sz="2000" dirty="0" smtClean="0">
                  <a:solidFill>
                    <a:srgbClr val="6DC2E9">
                      <a:alpha val="99000"/>
                    </a:srgbClr>
                  </a:solidFill>
                  <a:latin typeface="Segoe UI Light"/>
                </a:rPr>
                <a:t>app</a:t>
              </a:r>
              <a:endParaRPr lang="en-US" sz="2000" dirty="0">
                <a:solidFill>
                  <a:srgbClr val="6DC2E9">
                    <a:alpha val="99000"/>
                  </a:srgbClr>
                </a:solidFill>
                <a:latin typeface="Segoe UI Light"/>
              </a:endParaRPr>
            </a:p>
          </p:txBody>
        </p:sp>
        <p:grpSp>
          <p:nvGrpSpPr>
            <p:cNvPr id="68" name="Group 67"/>
            <p:cNvGrpSpPr/>
            <p:nvPr/>
          </p:nvGrpSpPr>
          <p:grpSpPr>
            <a:xfrm>
              <a:off x="8414712" y="2331402"/>
              <a:ext cx="1053836" cy="431328"/>
              <a:chOff x="235465" y="1701569"/>
              <a:chExt cx="2054556" cy="609600"/>
            </a:xfrm>
          </p:grpSpPr>
          <p:sp>
            <p:nvSpPr>
              <p:cNvPr id="80" name="Rectangle 79"/>
              <p:cNvSpPr/>
              <p:nvPr/>
            </p:nvSpPr>
            <p:spPr>
              <a:xfrm>
                <a:off x="1375859" y="1701570"/>
                <a:ext cx="914162" cy="6095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81" name="Rectangle 80"/>
              <p:cNvSpPr/>
              <p:nvPr/>
            </p:nvSpPr>
            <p:spPr>
              <a:xfrm>
                <a:off x="235465" y="1701569"/>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cxnSp>
            <p:nvCxnSpPr>
              <p:cNvPr id="82" name="Straight Connector 81"/>
              <p:cNvCxnSpPr/>
              <p:nvPr/>
            </p:nvCxnSpPr>
            <p:spPr>
              <a:xfrm>
                <a:off x="438612" y="1857432"/>
                <a:ext cx="507868" cy="0"/>
              </a:xfrm>
              <a:prstGeom prst="line">
                <a:avLst/>
              </a:prstGeom>
              <a:ln w="28575">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38612" y="2009832"/>
                <a:ext cx="50786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38612" y="2162232"/>
                <a:ext cx="507868" cy="0"/>
              </a:xfrm>
              <a:prstGeom prst="line">
                <a:avLst/>
              </a:prstGeom>
              <a:ln w="28575">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946482" y="1701571"/>
                <a:ext cx="415528" cy="30826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946480" y="2006369"/>
                <a:ext cx="429379" cy="3048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8619431" y="3146742"/>
              <a:ext cx="646806" cy="432251"/>
              <a:chOff x="745642" y="3225569"/>
              <a:chExt cx="914162" cy="609600"/>
            </a:xfrm>
          </p:grpSpPr>
          <p:sp>
            <p:nvSpPr>
              <p:cNvPr id="76" name="Rectangle 75"/>
              <p:cNvSpPr/>
              <p:nvPr/>
            </p:nvSpPr>
            <p:spPr>
              <a:xfrm>
                <a:off x="745642" y="3225569"/>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77" name="Rectangle 76"/>
              <p:cNvSpPr/>
              <p:nvPr/>
            </p:nvSpPr>
            <p:spPr>
              <a:xfrm>
                <a:off x="907236" y="3332943"/>
                <a:ext cx="253934" cy="1524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78" name="Rectangle 77"/>
              <p:cNvSpPr/>
              <p:nvPr/>
            </p:nvSpPr>
            <p:spPr>
              <a:xfrm>
                <a:off x="907236" y="3582324"/>
                <a:ext cx="253934" cy="1524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79" name="Rectangle 78"/>
              <p:cNvSpPr/>
              <p:nvPr/>
            </p:nvSpPr>
            <p:spPr>
              <a:xfrm>
                <a:off x="1265052" y="3322553"/>
                <a:ext cx="253934" cy="426027"/>
              </a:xfrm>
              <a:prstGeom prst="rec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lIns="91436" tIns="45719" rIns="91436" bIns="45719" rtlCol="0" anchor="ctr"/>
              <a:lstStyle/>
              <a:p>
                <a:pPr algn="ctr"/>
                <a:endParaRPr lang="en-US">
                  <a:solidFill>
                    <a:srgbClr val="505050"/>
                  </a:solidFill>
                </a:endParaRPr>
              </a:p>
            </p:txBody>
          </p:sp>
        </p:grpSp>
        <p:grpSp>
          <p:nvGrpSpPr>
            <p:cNvPr id="70" name="Group 69"/>
            <p:cNvGrpSpPr/>
            <p:nvPr/>
          </p:nvGrpSpPr>
          <p:grpSpPr>
            <a:xfrm>
              <a:off x="8627051" y="3972862"/>
              <a:ext cx="620537" cy="429551"/>
              <a:chOff x="722556" y="4507115"/>
              <a:chExt cx="914162" cy="609600"/>
            </a:xfrm>
          </p:grpSpPr>
          <p:sp>
            <p:nvSpPr>
              <p:cNvPr id="73" name="Rectangle 72"/>
              <p:cNvSpPr/>
              <p:nvPr/>
            </p:nvSpPr>
            <p:spPr>
              <a:xfrm>
                <a:off x="722556" y="4507115"/>
                <a:ext cx="914162" cy="609600"/>
              </a:xfrm>
              <a:prstGeom prst="rect">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74" name="Folded Corner 73"/>
              <p:cNvSpPr/>
              <p:nvPr/>
            </p:nvSpPr>
            <p:spPr>
              <a:xfrm rot="16200000">
                <a:off x="944683" y="4529703"/>
                <a:ext cx="495300" cy="560963"/>
              </a:xfrm>
              <a:prstGeom prst="foldedCorner">
                <a:avLst>
                  <a:gd name="adj" fmla="val 41358"/>
                </a:avLst>
              </a:prstGeom>
              <a:noFill/>
              <a:ln w="2857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a:endParaRPr lang="en-US">
                  <a:solidFill>
                    <a:srgbClr val="FFFFFF"/>
                  </a:solidFill>
                </a:endParaRPr>
              </a:p>
            </p:txBody>
          </p:sp>
          <p:sp>
            <p:nvSpPr>
              <p:cNvPr id="75" name="Rectangle 74"/>
              <p:cNvSpPr/>
              <p:nvPr/>
            </p:nvSpPr>
            <p:spPr>
              <a:xfrm>
                <a:off x="967255" y="4922753"/>
                <a:ext cx="443230" cy="83127"/>
              </a:xfrm>
              <a:prstGeom prst="rec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lIns="91436" tIns="45719" rIns="91436" bIns="45719" rtlCol="0" anchor="ctr"/>
              <a:lstStyle/>
              <a:p>
                <a:pPr algn="ctr"/>
                <a:endParaRPr lang="en-US">
                  <a:solidFill>
                    <a:srgbClr val="505050"/>
                  </a:solidFill>
                </a:endParaRPr>
              </a:p>
            </p:txBody>
          </p:sp>
        </p:grpSp>
        <p:sp>
          <p:nvSpPr>
            <p:cNvPr id="71" name="Rectangle 70"/>
            <p:cNvSpPr/>
            <p:nvPr/>
          </p:nvSpPr>
          <p:spPr>
            <a:xfrm>
              <a:off x="9571039" y="3146742"/>
              <a:ext cx="2907818" cy="400110"/>
            </a:xfrm>
            <a:prstGeom prst="rect">
              <a:avLst/>
            </a:prstGeom>
          </p:spPr>
          <p:txBody>
            <a:bodyPr wrap="square">
              <a:spAutoFit/>
            </a:bodyPr>
            <a:lstStyle/>
            <a:p>
              <a:pPr>
                <a:spcBef>
                  <a:spcPts val="2400"/>
                </a:spcBef>
              </a:pPr>
              <a:r>
                <a:rPr lang="en-US" sz="2000" dirty="0">
                  <a:solidFill>
                    <a:srgbClr val="6DC2E9">
                      <a:alpha val="99000"/>
                    </a:srgbClr>
                  </a:solidFill>
                  <a:latin typeface="Segoe UI Light"/>
                </a:rPr>
                <a:t>Part page </a:t>
              </a:r>
              <a:r>
                <a:rPr lang="en-US" sz="2000" dirty="0" smtClean="0">
                  <a:solidFill>
                    <a:srgbClr val="6DC2E9">
                      <a:alpha val="99000"/>
                    </a:srgbClr>
                  </a:solidFill>
                  <a:latin typeface="Segoe UI Light"/>
                </a:rPr>
                <a:t>app</a:t>
              </a:r>
              <a:endParaRPr lang="en-US" sz="2000" dirty="0">
                <a:solidFill>
                  <a:srgbClr val="6DC2E9">
                    <a:alpha val="99000"/>
                  </a:srgbClr>
                </a:solidFill>
                <a:latin typeface="Segoe UI Light"/>
              </a:endParaRPr>
            </a:p>
          </p:txBody>
        </p:sp>
        <p:sp>
          <p:nvSpPr>
            <p:cNvPr id="72" name="Rectangle 71"/>
            <p:cNvSpPr/>
            <p:nvPr/>
          </p:nvSpPr>
          <p:spPr>
            <a:xfrm>
              <a:off x="9571039" y="3955585"/>
              <a:ext cx="2514598" cy="400110"/>
            </a:xfrm>
            <a:prstGeom prst="rect">
              <a:avLst/>
            </a:prstGeom>
          </p:spPr>
          <p:txBody>
            <a:bodyPr wrap="square">
              <a:spAutoFit/>
            </a:bodyPr>
            <a:lstStyle/>
            <a:p>
              <a:pPr>
                <a:spcBef>
                  <a:spcPts val="2400"/>
                </a:spcBef>
              </a:pPr>
              <a:r>
                <a:rPr lang="en-US" sz="2000" dirty="0">
                  <a:solidFill>
                    <a:srgbClr val="6DC2E9">
                      <a:alpha val="99000"/>
                    </a:srgbClr>
                  </a:solidFill>
                  <a:latin typeface="Segoe UI Light"/>
                </a:rPr>
                <a:t>Command </a:t>
              </a:r>
              <a:r>
                <a:rPr lang="en-US" sz="2000" dirty="0" smtClean="0">
                  <a:solidFill>
                    <a:srgbClr val="6DC2E9">
                      <a:alpha val="99000"/>
                    </a:srgbClr>
                  </a:solidFill>
                  <a:latin typeface="Segoe UI Light"/>
                </a:rPr>
                <a:t>extensions</a:t>
              </a:r>
              <a:endParaRPr lang="en-US" sz="2000" dirty="0">
                <a:solidFill>
                  <a:srgbClr val="6DC2E9">
                    <a:alpha val="99000"/>
                  </a:srgbClr>
                </a:solidFill>
                <a:latin typeface="Segoe UI Light"/>
              </a:endParaRPr>
            </a:p>
          </p:txBody>
        </p:sp>
      </p:grpSp>
    </p:spTree>
    <p:extLst>
      <p:ext uri="{BB962C8B-B14F-4D97-AF65-F5344CB8AC3E}">
        <p14:creationId xmlns:p14="http://schemas.microsoft.com/office/powerpoint/2010/main" val="379227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2" fill="hold" nodeType="clickEffect">
                                  <p:stCondLst>
                                    <p:cond delay="0"/>
                                  </p:stCondLst>
                                  <p:childTnLst>
                                    <p:anim calcmode="lin" valueType="num">
                                      <p:cBhvr additive="base">
                                        <p:cTn id="10" dur="500"/>
                                        <p:tgtEl>
                                          <p:spTgt spid="23"/>
                                        </p:tgtEl>
                                        <p:attrNameLst>
                                          <p:attrName>ppt_x</p:attrName>
                                        </p:attrNameLst>
                                      </p:cBhvr>
                                      <p:tavLst>
                                        <p:tav tm="0">
                                          <p:val>
                                            <p:strVal val="ppt_x"/>
                                          </p:val>
                                        </p:tav>
                                        <p:tav tm="100000">
                                          <p:val>
                                            <p:strVal val="1+ppt_w/2"/>
                                          </p:val>
                                        </p:tav>
                                      </p:tavLst>
                                    </p:anim>
                                    <p:anim calcmode="lin" valueType="num">
                                      <p:cBhvr additive="base">
                                        <p:cTn id="11" dur="500"/>
                                        <p:tgtEl>
                                          <p:spTgt spid="23"/>
                                        </p:tgtEl>
                                        <p:attrNameLst>
                                          <p:attrName>ppt_y</p:attrName>
                                        </p:attrNameLst>
                                      </p:cBhvr>
                                      <p:tavLst>
                                        <p:tav tm="0">
                                          <p:val>
                                            <p:strVal val="ppt_y"/>
                                          </p:val>
                                        </p:tav>
                                        <p:tav tm="100000">
                                          <p:val>
                                            <p:strVal val="ppt_y"/>
                                          </p:val>
                                        </p:tav>
                                      </p:tavLst>
                                    </p:anim>
                                    <p:set>
                                      <p:cBhvr>
                                        <p:cTn id="12" dur="1" fill="hold">
                                          <p:stCondLst>
                                            <p:cond delay="499"/>
                                          </p:stCondLst>
                                        </p:cTn>
                                        <p:tgtEl>
                                          <p:spTgt spid="23"/>
                                        </p:tgtEl>
                                        <p:attrNameLst>
                                          <p:attrName>style.visibility</p:attrName>
                                        </p:attrNameLst>
                                      </p:cBhvr>
                                      <p:to>
                                        <p:strVal val="hidden"/>
                                      </p:to>
                                    </p:set>
                                  </p:childTnLst>
                                </p:cTn>
                              </p:par>
                              <p:par>
                                <p:cTn id="13" presetID="53" presetClass="exit" presetSubtype="32" fill="hold" nodeType="withEffect">
                                  <p:stCondLst>
                                    <p:cond delay="0"/>
                                  </p:stCondLst>
                                  <p:childTnLst>
                                    <p:anim calcmode="lin" valueType="num">
                                      <p:cBhvr>
                                        <p:cTn id="14" dur="500"/>
                                        <p:tgtEl>
                                          <p:spTgt spid="23"/>
                                        </p:tgtEl>
                                        <p:attrNameLst>
                                          <p:attrName>ppt_w</p:attrName>
                                        </p:attrNameLst>
                                      </p:cBhvr>
                                      <p:tavLst>
                                        <p:tav tm="0">
                                          <p:val>
                                            <p:strVal val="ppt_w"/>
                                          </p:val>
                                        </p:tav>
                                        <p:tav tm="100000">
                                          <p:val>
                                            <p:fltVal val="0"/>
                                          </p:val>
                                        </p:tav>
                                      </p:tavLst>
                                    </p:anim>
                                    <p:anim calcmode="lin" valueType="num">
                                      <p:cBhvr>
                                        <p:cTn id="15" dur="500"/>
                                        <p:tgtEl>
                                          <p:spTgt spid="23"/>
                                        </p:tgtEl>
                                        <p:attrNameLst>
                                          <p:attrName>ppt_h</p:attrName>
                                        </p:attrNameLst>
                                      </p:cBhvr>
                                      <p:tavLst>
                                        <p:tav tm="0">
                                          <p:val>
                                            <p:strVal val="ppt_h"/>
                                          </p:val>
                                        </p:tav>
                                        <p:tav tm="100000">
                                          <p:val>
                                            <p:fltVal val="0"/>
                                          </p:val>
                                        </p:tav>
                                      </p:tavLst>
                                    </p:anim>
                                    <p:animEffect transition="out" filter="fade">
                                      <p:cBhvr>
                                        <p:cTn id="16" dur="500"/>
                                        <p:tgtEl>
                                          <p:spTgt spid="23"/>
                                        </p:tgtEl>
                                      </p:cBhvr>
                                    </p:animEffect>
                                    <p:set>
                                      <p:cBhvr>
                                        <p:cTn id="17" dur="1" fill="hold">
                                          <p:stCondLst>
                                            <p:cond delay="499"/>
                                          </p:stCondLst>
                                        </p:cTn>
                                        <p:tgtEl>
                                          <p:spTgt spid="23"/>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4259628"/>
          </a:xfrm>
        </p:spPr>
        <p:txBody>
          <a:bodyPr/>
          <a:lstStyle/>
          <a:p>
            <a:r>
              <a:rPr lang="en-US" dirty="0" smtClean="0"/>
              <a:t>Introduced the app </a:t>
            </a:r>
            <a:r>
              <a:rPr lang="en-US" dirty="0"/>
              <a:t>model </a:t>
            </a:r>
            <a:r>
              <a:rPr lang="en-US" dirty="0" smtClean="0"/>
              <a:t>in </a:t>
            </a:r>
            <a:r>
              <a:rPr lang="en-US" dirty="0"/>
              <a:t>November </a:t>
            </a:r>
            <a:r>
              <a:rPr lang="en-US" dirty="0" smtClean="0"/>
              <a:t>2012 at SPC</a:t>
            </a:r>
          </a:p>
          <a:p>
            <a:pPr lvl="1"/>
            <a:r>
              <a:rPr lang="en-US" dirty="0" smtClean="0"/>
              <a:t>Brand new way of extending and interacting with SharePoint</a:t>
            </a:r>
          </a:p>
          <a:p>
            <a:pPr lvl="1"/>
            <a:r>
              <a:rPr lang="en-US" dirty="0" smtClean="0"/>
              <a:t>Allows developers to take advantage of the latest in web technologies</a:t>
            </a:r>
          </a:p>
          <a:p>
            <a:pPr lvl="1"/>
            <a:r>
              <a:rPr lang="en-US" dirty="0" smtClean="0"/>
              <a:t>Model works in the cloud and on-premises</a:t>
            </a:r>
          </a:p>
          <a:p>
            <a:r>
              <a:rPr lang="en-US" dirty="0" smtClean="0"/>
              <a:t>Usage of the model has ramped up quickly</a:t>
            </a:r>
          </a:p>
          <a:p>
            <a:pPr lvl="1"/>
            <a:r>
              <a:rPr lang="en-US" dirty="0" smtClean="0"/>
              <a:t>Nearly 2 billion monthly remote API calls to SPO</a:t>
            </a:r>
          </a:p>
          <a:p>
            <a:pPr lvl="1"/>
            <a:r>
              <a:rPr lang="en-US" dirty="0" smtClean="0"/>
              <a:t>Major ISVs like </a:t>
            </a:r>
            <a:r>
              <a:rPr lang="en-US" dirty="0" err="1" smtClean="0"/>
              <a:t>DocuSign</a:t>
            </a:r>
            <a:r>
              <a:rPr lang="en-US" dirty="0" smtClean="0"/>
              <a:t>, </a:t>
            </a:r>
            <a:r>
              <a:rPr lang="en-US" dirty="0" err="1" smtClean="0"/>
              <a:t>Nintex</a:t>
            </a:r>
            <a:r>
              <a:rPr lang="en-US" dirty="0" smtClean="0"/>
              <a:t>, </a:t>
            </a:r>
            <a:r>
              <a:rPr lang="en-US" dirty="0" err="1" smtClean="0"/>
              <a:t>AvePoint</a:t>
            </a:r>
            <a:r>
              <a:rPr lang="en-US" dirty="0" smtClean="0"/>
              <a:t>, K2, and others building apps</a:t>
            </a:r>
          </a:p>
          <a:p>
            <a:pPr lvl="1"/>
            <a:r>
              <a:rPr lang="en-US" dirty="0" smtClean="0"/>
              <a:t>Customers from small to large building internal apps </a:t>
            </a:r>
          </a:p>
          <a:p>
            <a:pPr lvl="1"/>
            <a:r>
              <a:rPr lang="en-US" dirty="0" smtClean="0"/>
              <a:t>Many existing FTC solutions are being rewritten for the app model</a:t>
            </a:r>
          </a:p>
        </p:txBody>
      </p:sp>
      <p:sp>
        <p:nvSpPr>
          <p:cNvPr id="2" name="Title 1"/>
          <p:cNvSpPr>
            <a:spLocks noGrp="1"/>
          </p:cNvSpPr>
          <p:nvPr>
            <p:ph type="title"/>
          </p:nvPr>
        </p:nvSpPr>
        <p:spPr/>
        <p:txBody>
          <a:bodyPr/>
          <a:lstStyle/>
          <a:p>
            <a:r>
              <a:rPr lang="en-US" dirty="0" smtClean="0"/>
              <a:t>The SharePoint App Model </a:t>
            </a:r>
            <a:endParaRPr lang="en-US" dirty="0"/>
          </a:p>
        </p:txBody>
      </p:sp>
    </p:spTree>
    <p:extLst>
      <p:ext uri="{BB962C8B-B14F-4D97-AF65-F5344CB8AC3E}">
        <p14:creationId xmlns:p14="http://schemas.microsoft.com/office/powerpoint/2010/main" val="11494652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4837" y="2125663"/>
            <a:ext cx="8905612" cy="1828800"/>
          </a:xfrm>
        </p:spPr>
        <p:txBody>
          <a:bodyPr/>
          <a:lstStyle/>
          <a:p>
            <a:r>
              <a:rPr lang="en-US" dirty="0"/>
              <a:t>Related Session SPC325: Real-world examples of FTC to CAM transformations </a:t>
            </a:r>
          </a:p>
        </p:txBody>
      </p:sp>
    </p:spTree>
    <p:extLst>
      <p:ext uri="{BB962C8B-B14F-4D97-AF65-F5344CB8AC3E}">
        <p14:creationId xmlns:p14="http://schemas.microsoft.com/office/powerpoint/2010/main" val="414384032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5084469"/>
          </a:xfrm>
        </p:spPr>
        <p:txBody>
          <a:bodyPr/>
          <a:lstStyle/>
          <a:p>
            <a:r>
              <a:rPr lang="en-US" dirty="0" smtClean="0"/>
              <a:t>Continuous improvements to the model</a:t>
            </a:r>
          </a:p>
          <a:p>
            <a:pPr lvl="1"/>
            <a:r>
              <a:rPr lang="en-US" dirty="0" smtClean="0"/>
              <a:t>Service updates every few weeks</a:t>
            </a:r>
          </a:p>
          <a:p>
            <a:pPr lvl="1"/>
            <a:r>
              <a:rPr lang="en-US" dirty="0" smtClean="0"/>
              <a:t>On-premises updates through </a:t>
            </a:r>
            <a:r>
              <a:rPr lang="en-US" dirty="0"/>
              <a:t>CUs</a:t>
            </a:r>
          </a:p>
          <a:p>
            <a:pPr lvl="1"/>
            <a:r>
              <a:rPr lang="en-US" dirty="0" smtClean="0"/>
              <a:t>Client redistributable updates every quarter</a:t>
            </a:r>
          </a:p>
          <a:p>
            <a:r>
              <a:rPr lang="en-US" dirty="0" smtClean="0"/>
              <a:t>More guidance and samples</a:t>
            </a:r>
          </a:p>
          <a:p>
            <a:pPr lvl="1"/>
            <a:r>
              <a:rPr lang="en-US" dirty="0" smtClean="0"/>
              <a:t>First “solution pack” </a:t>
            </a:r>
            <a:r>
              <a:rPr lang="en-US" dirty="0" smtClean="0">
                <a:hlinkClick r:id="rId3"/>
              </a:rPr>
              <a:t>available today</a:t>
            </a:r>
            <a:r>
              <a:rPr lang="en-US" dirty="0" smtClean="0"/>
              <a:t> for site provisioning and branding</a:t>
            </a:r>
          </a:p>
          <a:p>
            <a:pPr lvl="1"/>
            <a:r>
              <a:rPr lang="en-US" dirty="0" smtClean="0"/>
              <a:t>More solution packs on the way, continued iteration on what we release</a:t>
            </a:r>
          </a:p>
          <a:p>
            <a:pPr lvl="1"/>
            <a:r>
              <a:rPr lang="en-US" dirty="0" smtClean="0"/>
              <a:t>New public open source </a:t>
            </a:r>
            <a:r>
              <a:rPr lang="en-US" dirty="0" err="1" smtClean="0"/>
              <a:t>CodePlex</a:t>
            </a:r>
            <a:r>
              <a:rPr lang="en-US" dirty="0" smtClean="0"/>
              <a:t> project for App Model Samples</a:t>
            </a:r>
          </a:p>
          <a:p>
            <a:r>
              <a:rPr lang="en-US" dirty="0" smtClean="0"/>
              <a:t>New “preview” features for experimentation and developer feedback</a:t>
            </a:r>
          </a:p>
        </p:txBody>
      </p:sp>
      <p:sp>
        <p:nvSpPr>
          <p:cNvPr id="2" name="Title 1"/>
          <p:cNvSpPr>
            <a:spLocks noGrp="1"/>
          </p:cNvSpPr>
          <p:nvPr>
            <p:ph type="title"/>
          </p:nvPr>
        </p:nvSpPr>
        <p:spPr/>
        <p:txBody>
          <a:bodyPr/>
          <a:lstStyle/>
          <a:p>
            <a:r>
              <a:rPr lang="en-US" dirty="0" smtClean="0"/>
              <a:t>There’s More Work to Be Done</a:t>
            </a:r>
            <a:endParaRPr lang="en-US" dirty="0"/>
          </a:p>
        </p:txBody>
      </p:sp>
    </p:spTree>
    <p:extLst>
      <p:ext uri="{BB962C8B-B14F-4D97-AF65-F5344CB8AC3E}">
        <p14:creationId xmlns:p14="http://schemas.microsoft.com/office/powerpoint/2010/main" val="72383130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5-30055_Office365 Template 2012 - 16x9 - White Background">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2">
      <a:majorFont>
        <a:latin typeface="Segoe Pro Light"/>
        <a:ea typeface=""/>
        <a:cs typeface=""/>
      </a:majorFont>
      <a:minorFont>
        <a:latin typeface="Segoe Pro"/>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4.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EA2839-F847-496E-90C6-4390E0CB91DE}"/>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6</TotalTime>
  <Words>3538</Words>
  <Application>Microsoft Office PowerPoint</Application>
  <PresentationFormat>Custom</PresentationFormat>
  <Paragraphs>290</Paragraphs>
  <Slides>46</Slides>
  <Notes>21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46</vt:i4>
      </vt:variant>
    </vt:vector>
  </HeadingPairs>
  <TitlesOfParts>
    <vt:vector size="59" baseType="lpstr">
      <vt:lpstr>PMingLiU-ExtB</vt:lpstr>
      <vt:lpstr>Arial</vt:lpstr>
      <vt:lpstr>Calibri</vt:lpstr>
      <vt:lpstr>Consolas</vt:lpstr>
      <vt:lpstr>Segoe Pro</vt:lpstr>
      <vt:lpstr>Segoe Pro Light</vt:lpstr>
      <vt:lpstr>Segoe UI</vt:lpstr>
      <vt:lpstr>Segoe UI Light</vt:lpstr>
      <vt:lpstr>Wingdings</vt:lpstr>
      <vt:lpstr>5-30499_SPC_2014_Dev_Template_16x9</vt:lpstr>
      <vt:lpstr>1_5-30499_SPC_2014_Dev_Template_16x9</vt:lpstr>
      <vt:lpstr>5-30055_Office365 Template 2012 - 16x9 - White Background</vt:lpstr>
      <vt:lpstr>2_5-30499_SPC_2014_Dev_Template_16x9</vt:lpstr>
      <vt:lpstr>PowerPoint Presentation</vt:lpstr>
      <vt:lpstr>SharePoint Power Hour —  New developer APIs and features</vt:lpstr>
      <vt:lpstr>Agenda</vt:lpstr>
      <vt:lpstr>The SharePoint App Model</vt:lpstr>
      <vt:lpstr>The SharePoint App Model</vt:lpstr>
      <vt:lpstr>The SharePoint App Model</vt:lpstr>
      <vt:lpstr>The SharePoint App Model </vt:lpstr>
      <vt:lpstr>Related Session SPC325: Real-world examples of FTC to CAM transformations </vt:lpstr>
      <vt:lpstr>There’s More Work to Be Done</vt:lpstr>
      <vt:lpstr>http://officeams.codeplex.com</vt:lpstr>
      <vt:lpstr>Keep the Feedback Coming</vt:lpstr>
      <vt:lpstr>Office 365 Platform </vt:lpstr>
      <vt:lpstr>Office 365 Platform</vt:lpstr>
      <vt:lpstr>What’s New in Apps for SharePoint</vt:lpstr>
      <vt:lpstr>New SharePoint Remote APIs</vt:lpstr>
      <vt:lpstr>Demo: Custom site provisioning solution</vt:lpstr>
      <vt:lpstr>Licensing in the SharePoint Store</vt:lpstr>
      <vt:lpstr>Demo: Subscriptions in the SharePoint Store</vt:lpstr>
      <vt:lpstr>Provider Hosted App UI</vt:lpstr>
      <vt:lpstr>Announcing: Office Web Widgets Preview</vt:lpstr>
      <vt:lpstr>Demo: Office Web Widgets</vt:lpstr>
      <vt:lpstr>Office Web Widgets Roadmap</vt:lpstr>
      <vt:lpstr>Futures: Workflow Apps</vt:lpstr>
      <vt:lpstr>Demo: Building a basic Workflow app</vt:lpstr>
      <vt:lpstr>Related Session SPC3994: What's new in Workflow for SharePoint Online </vt:lpstr>
      <vt:lpstr>Futures: Custom file extension</vt:lpstr>
      <vt:lpstr>Demo: Custom file extensions</vt:lpstr>
      <vt:lpstr>Related Session SPC347: OneDrive for Business extensibility: building great apps and solutions</vt:lpstr>
      <vt:lpstr>Device and web site apps</vt:lpstr>
      <vt:lpstr>O365 Device Apps</vt:lpstr>
      <vt:lpstr>Announcing: Azure AD OAuth in O365 Preview</vt:lpstr>
      <vt:lpstr>Demo: Azure AD Portal</vt:lpstr>
      <vt:lpstr>Announcing: O365 Discovery Services Preview</vt:lpstr>
      <vt:lpstr>Demo: O365 Discovery Services</vt:lpstr>
      <vt:lpstr>Announcing: Office 365 API Preview</vt:lpstr>
      <vt:lpstr>Demo: Office 365 APIs and VS Tools</vt:lpstr>
      <vt:lpstr>https://o365apisdemo.azurewebsites.net/ </vt:lpstr>
      <vt:lpstr>Related Session SPC379: Integrating Mail and Calendar experiences within Office 365 </vt:lpstr>
      <vt:lpstr>Announcing: Office 365 SDK for Android</vt:lpstr>
      <vt:lpstr>Demo: Android SDK for Office 365</vt:lpstr>
      <vt:lpstr>Related Session SPC373: Build SharePoint Solutions for Mobile Devices </vt:lpstr>
      <vt:lpstr>Office 365 SDK Roadmap</vt:lpstr>
      <vt:lpstr>Conclusion</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OneDrive for Business extensibility: building great apps and solutions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2014-03-04T09:20:18Z</dcterms:created>
  <dcterms:modified xsi:type="dcterms:W3CDTF">2014-03-04T22:48:14Z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