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63"/>
  </p:notesMasterIdLst>
  <p:handoutMasterIdLst>
    <p:handoutMasterId r:id="rId64"/>
  </p:handoutMasterIdLst>
  <p:sldIdLst>
    <p:sldId id="310" r:id="rId6"/>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2" r:id="rId61"/>
    <p:sldId id="311"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4B60E64-E121-4A9C-977F-B5FC571FDB28}">
          <p14:sldIdLst>
            <p14:sldId id="310"/>
            <p14:sldId id="256"/>
            <p14:sldId id="257"/>
            <p14:sldId id="258"/>
            <p14:sldId id="259"/>
          </p14:sldIdLst>
        </p14:section>
        <p14:section name="Global Bank" id="{47EC188B-25DA-4176-8D40-6190F777F547}">
          <p14:sldIdLst>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Lst>
        </p14:section>
        <p14:section name="Global HR Consulting Firm" id="{C3C80C41-6024-429A-876C-21F2D65EEC70}">
          <p14:sldIdLst>
            <p14:sldId id="287"/>
            <p14:sldId id="288"/>
            <p14:sldId id="289"/>
            <p14:sldId id="290"/>
            <p14:sldId id="291"/>
            <p14:sldId id="292"/>
            <p14:sldId id="293"/>
          </p14:sldIdLst>
        </p14:section>
        <p14:section name="Microsoft Case Study" id="{1771DA5C-FE90-42E2-9011-FACC96519161}">
          <p14:sldIdLst>
            <p14:sldId id="294"/>
            <p14:sldId id="295"/>
            <p14:sldId id="296"/>
            <p14:sldId id="297"/>
            <p14:sldId id="298"/>
            <p14:sldId id="299"/>
            <p14:sldId id="300"/>
            <p14:sldId id="301"/>
            <p14:sldId id="302"/>
            <p14:sldId id="303"/>
          </p14:sldIdLst>
        </p14:section>
        <p14:section name="Office 365 Update" id="{6824DAFB-99F5-49A7-903E-65CA01EF22B8}">
          <p14:sldIdLst>
            <p14:sldId id="304"/>
            <p14:sldId id="305"/>
            <p14:sldId id="306"/>
            <p14:sldId id="307"/>
            <p14:sldId id="308"/>
            <p14:sldId id="309"/>
            <p14:sldId id="312"/>
            <p14:sldId id="311"/>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667"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1F071B-95B1-4D52-8CDC-336FB0928352}" type="doc">
      <dgm:prSet loTypeId="urn:microsoft.com/office/officeart/2005/8/layout/arrow2" loCatId="process" qsTypeId="urn:microsoft.com/office/officeart/2005/8/quickstyle/simple1" qsCatId="simple" csTypeId="urn:microsoft.com/office/officeart/2005/8/colors/accent0_1" csCatId="mainScheme" phldr="1"/>
      <dgm:spPr/>
    </dgm:pt>
    <dgm:pt modelId="{B5FE3B95-AAED-4C27-B146-B2461F5B3EB5}">
      <dgm:prSet phldrT="[Text]" custT="1"/>
      <dgm:spPr/>
      <dgm:t>
        <a:bodyPr/>
        <a:lstStyle/>
        <a:p>
          <a:r>
            <a:rPr lang="en-US" sz="1800" dirty="0" smtClean="0">
              <a:solidFill>
                <a:schemeClr val="bg1"/>
              </a:solidFill>
            </a:rPr>
            <a:t>Reusable</a:t>
          </a:r>
          <a:endParaRPr lang="en-US" sz="1800" dirty="0">
            <a:solidFill>
              <a:schemeClr val="bg1"/>
            </a:solidFill>
          </a:endParaRPr>
        </a:p>
      </dgm:t>
    </dgm:pt>
    <dgm:pt modelId="{774BB11D-F516-45C9-BA5A-3981CF3FCB47}" type="parTrans" cxnId="{F5DB47C8-3190-4DA3-BDE5-3C07B0B791D9}">
      <dgm:prSet/>
      <dgm:spPr/>
      <dgm:t>
        <a:bodyPr/>
        <a:lstStyle/>
        <a:p>
          <a:endParaRPr lang="en-US" sz="1400"/>
        </a:p>
      </dgm:t>
    </dgm:pt>
    <dgm:pt modelId="{13806ED9-10BD-4D6E-AAA3-62D30F183E10}" type="sibTrans" cxnId="{F5DB47C8-3190-4DA3-BDE5-3C07B0B791D9}">
      <dgm:prSet/>
      <dgm:spPr/>
      <dgm:t>
        <a:bodyPr/>
        <a:lstStyle/>
        <a:p>
          <a:endParaRPr lang="en-US" sz="1400"/>
        </a:p>
      </dgm:t>
    </dgm:pt>
    <dgm:pt modelId="{23700167-A382-47A8-85D9-E2847983E2F4}">
      <dgm:prSet phldrT="[Text]" custT="1"/>
      <dgm:spPr/>
      <dgm:t>
        <a:bodyPr/>
        <a:lstStyle/>
        <a:p>
          <a:r>
            <a:rPr lang="en-US" sz="1800" dirty="0" smtClean="0">
              <a:solidFill>
                <a:schemeClr val="bg1"/>
              </a:solidFill>
            </a:rPr>
            <a:t>Cost Savings</a:t>
          </a:r>
        </a:p>
      </dgm:t>
    </dgm:pt>
    <dgm:pt modelId="{22E7DA35-E61D-472A-B2BD-E3BEC9F6FD00}" type="parTrans" cxnId="{5AB94897-045F-441A-938C-03BD3D4E407F}">
      <dgm:prSet/>
      <dgm:spPr/>
      <dgm:t>
        <a:bodyPr/>
        <a:lstStyle/>
        <a:p>
          <a:endParaRPr lang="en-US" sz="1400"/>
        </a:p>
      </dgm:t>
    </dgm:pt>
    <dgm:pt modelId="{5884F2CA-C785-4B1B-A704-213874B1F799}" type="sibTrans" cxnId="{5AB94897-045F-441A-938C-03BD3D4E407F}">
      <dgm:prSet/>
      <dgm:spPr/>
      <dgm:t>
        <a:bodyPr/>
        <a:lstStyle/>
        <a:p>
          <a:endParaRPr lang="en-US" sz="1400"/>
        </a:p>
      </dgm:t>
    </dgm:pt>
    <dgm:pt modelId="{7B6704CF-1DD6-4E48-8DE1-1DAC9CCD2C61}">
      <dgm:prSet phldrT="[Text]" custT="1"/>
      <dgm:spPr/>
      <dgm:t>
        <a:bodyPr/>
        <a:lstStyle/>
        <a:p>
          <a:r>
            <a:rPr lang="en-US" sz="1800" dirty="0" smtClean="0">
              <a:solidFill>
                <a:schemeClr val="bg1"/>
              </a:solidFill>
            </a:rPr>
            <a:t>Reduce Paper</a:t>
          </a:r>
          <a:endParaRPr lang="en-US" sz="1800" dirty="0">
            <a:solidFill>
              <a:schemeClr val="bg1"/>
            </a:solidFill>
          </a:endParaRPr>
        </a:p>
      </dgm:t>
    </dgm:pt>
    <dgm:pt modelId="{6E8D95C2-DD41-477D-B495-70E3B4F3CC84}" type="parTrans" cxnId="{C265337C-7767-417C-9261-9B3A98665C9C}">
      <dgm:prSet/>
      <dgm:spPr/>
      <dgm:t>
        <a:bodyPr/>
        <a:lstStyle/>
        <a:p>
          <a:endParaRPr lang="en-US" sz="1400"/>
        </a:p>
      </dgm:t>
    </dgm:pt>
    <dgm:pt modelId="{2514A178-C5EA-4862-A5C8-192BEEA73B10}" type="sibTrans" cxnId="{C265337C-7767-417C-9261-9B3A98665C9C}">
      <dgm:prSet/>
      <dgm:spPr/>
      <dgm:t>
        <a:bodyPr/>
        <a:lstStyle/>
        <a:p>
          <a:endParaRPr lang="en-US" sz="1400"/>
        </a:p>
      </dgm:t>
    </dgm:pt>
    <dgm:pt modelId="{F97BFD64-3621-45DA-B3A8-740476958017}">
      <dgm:prSet phldrT="[Text]" custT="1"/>
      <dgm:spPr/>
      <dgm:t>
        <a:bodyPr/>
        <a:lstStyle/>
        <a:p>
          <a:r>
            <a:rPr lang="en-US" sz="1600" dirty="0" smtClean="0">
              <a:solidFill>
                <a:schemeClr val="bg1"/>
              </a:solidFill>
            </a:rPr>
            <a:t>Improved Business Processes</a:t>
          </a:r>
        </a:p>
      </dgm:t>
    </dgm:pt>
    <dgm:pt modelId="{C629BBCE-B9F7-48E5-870F-32190D366501}" type="parTrans" cxnId="{C56D419C-F3AF-4326-858E-80AE8135A793}">
      <dgm:prSet/>
      <dgm:spPr/>
      <dgm:t>
        <a:bodyPr/>
        <a:lstStyle/>
        <a:p>
          <a:endParaRPr lang="en-US" sz="1400"/>
        </a:p>
      </dgm:t>
    </dgm:pt>
    <dgm:pt modelId="{62AF0E5E-3602-48F2-95E9-732B6CC4A7FE}" type="sibTrans" cxnId="{C56D419C-F3AF-4326-858E-80AE8135A793}">
      <dgm:prSet/>
      <dgm:spPr/>
      <dgm:t>
        <a:bodyPr/>
        <a:lstStyle/>
        <a:p>
          <a:endParaRPr lang="en-US" sz="1400"/>
        </a:p>
      </dgm:t>
    </dgm:pt>
    <dgm:pt modelId="{86B0FFC5-86E1-494F-9C79-CA763AA67985}" type="pres">
      <dgm:prSet presAssocID="{331F071B-95B1-4D52-8CDC-336FB0928352}" presName="arrowDiagram" presStyleCnt="0">
        <dgm:presLayoutVars>
          <dgm:chMax val="5"/>
          <dgm:dir/>
          <dgm:resizeHandles val="exact"/>
        </dgm:presLayoutVars>
      </dgm:prSet>
      <dgm:spPr/>
    </dgm:pt>
    <dgm:pt modelId="{CD3E190B-2500-44B8-9744-799AE767FF6E}" type="pres">
      <dgm:prSet presAssocID="{331F071B-95B1-4D52-8CDC-336FB0928352}" presName="arrow" presStyleLbl="bgShp" presStyleIdx="0" presStyleCnt="1" custScaleX="204345" custLinFactNeighborX="4126"/>
      <dgm:spPr/>
    </dgm:pt>
    <dgm:pt modelId="{CA3D9246-43AA-4A9D-8E73-430B3CB0311B}" type="pres">
      <dgm:prSet presAssocID="{331F071B-95B1-4D52-8CDC-336FB0928352}" presName="arrowDiagram4" presStyleCnt="0"/>
      <dgm:spPr/>
    </dgm:pt>
    <dgm:pt modelId="{0082724E-4560-4A99-A9B8-6F23F649ED1A}" type="pres">
      <dgm:prSet presAssocID="{B5FE3B95-AAED-4C27-B146-B2461F5B3EB5}" presName="bullet4a" presStyleLbl="node1" presStyleIdx="0" presStyleCnt="4" custScaleX="178098" custScaleY="160772" custLinFactX="-600000" custLinFactNeighborX="-636149" custLinFactNeighborY="-51605"/>
      <dgm:spPr/>
    </dgm:pt>
    <dgm:pt modelId="{B8F5D14D-8ABC-46C9-9943-F61D95FBED89}" type="pres">
      <dgm:prSet presAssocID="{B5FE3B95-AAED-4C27-B146-B2461F5B3EB5}" presName="textBox4a" presStyleLbl="revTx" presStyleIdx="0" presStyleCnt="4" custScaleX="222792" custScaleY="73506" custLinFactX="-48061" custLinFactNeighborX="-100000" custLinFactNeighborY="8304">
        <dgm:presLayoutVars>
          <dgm:bulletEnabled val="1"/>
        </dgm:presLayoutVars>
      </dgm:prSet>
      <dgm:spPr/>
      <dgm:t>
        <a:bodyPr/>
        <a:lstStyle/>
        <a:p>
          <a:endParaRPr lang="en-US"/>
        </a:p>
      </dgm:t>
    </dgm:pt>
    <dgm:pt modelId="{1DD2D55A-D541-4C81-B2F4-AB427B5B50BD}" type="pres">
      <dgm:prSet presAssocID="{7B6704CF-1DD6-4E48-8DE1-1DAC9CCD2C61}" presName="bullet4b" presStyleLbl="node1" presStyleIdx="1" presStyleCnt="4" custLinFactNeighborX="-95011" custLinFactNeighborY="-62255"/>
      <dgm:spPr/>
    </dgm:pt>
    <dgm:pt modelId="{E8991F6A-CB95-455C-B11C-6D21F63841E7}" type="pres">
      <dgm:prSet presAssocID="{7B6704CF-1DD6-4E48-8DE1-1DAC9CCD2C61}" presName="textBox4b" presStyleLbl="revTx" presStyleIdx="1" presStyleCnt="4" custScaleX="167645" custScaleY="49301" custLinFactNeighborX="-17748">
        <dgm:presLayoutVars>
          <dgm:bulletEnabled val="1"/>
        </dgm:presLayoutVars>
      </dgm:prSet>
      <dgm:spPr/>
      <dgm:t>
        <a:bodyPr/>
        <a:lstStyle/>
        <a:p>
          <a:endParaRPr lang="en-US"/>
        </a:p>
      </dgm:t>
    </dgm:pt>
    <dgm:pt modelId="{12155D99-2194-4BC8-8516-6499EC596D89}" type="pres">
      <dgm:prSet presAssocID="{23700167-A382-47A8-85D9-E2847983E2F4}" presName="bullet4c" presStyleLbl="node1" presStyleIdx="2" presStyleCnt="4" custLinFactX="121161" custLinFactNeighborX="200000" custLinFactNeighborY="-11743"/>
      <dgm:spPr/>
    </dgm:pt>
    <dgm:pt modelId="{43BBFB84-89E6-4CE7-BD9E-242ED1EB492A}" type="pres">
      <dgm:prSet presAssocID="{23700167-A382-47A8-85D9-E2847983E2F4}" presName="textBox4c" presStyleLbl="revTx" presStyleIdx="2" presStyleCnt="4" custScaleX="167645" custScaleY="52079" custLinFactNeighborX="65069" custLinFactNeighborY="-956">
        <dgm:presLayoutVars>
          <dgm:bulletEnabled val="1"/>
        </dgm:presLayoutVars>
      </dgm:prSet>
      <dgm:spPr/>
      <dgm:t>
        <a:bodyPr/>
        <a:lstStyle/>
        <a:p>
          <a:endParaRPr lang="en-US"/>
        </a:p>
      </dgm:t>
    </dgm:pt>
    <dgm:pt modelId="{86A79809-0E37-461B-85A9-148B73558AE5}" type="pres">
      <dgm:prSet presAssocID="{F97BFD64-3621-45DA-B3A8-740476958017}" presName="bullet4d" presStyleLbl="node1" presStyleIdx="3" presStyleCnt="4" custLinFactX="268274" custLinFactNeighborX="300000"/>
      <dgm:spPr/>
    </dgm:pt>
    <dgm:pt modelId="{83A4025B-ADBA-435B-8391-5210E571C2AF}" type="pres">
      <dgm:prSet presAssocID="{F97BFD64-3621-45DA-B3A8-740476958017}" presName="textBox4d" presStyleLbl="revTx" presStyleIdx="3" presStyleCnt="4" custScaleX="238240" custScaleY="45251" custLinFactX="91212" custLinFactNeighborX="100000" custLinFactNeighborY="-6261">
        <dgm:presLayoutVars>
          <dgm:bulletEnabled val="1"/>
        </dgm:presLayoutVars>
      </dgm:prSet>
      <dgm:spPr/>
      <dgm:t>
        <a:bodyPr/>
        <a:lstStyle/>
        <a:p>
          <a:endParaRPr lang="en-US"/>
        </a:p>
      </dgm:t>
    </dgm:pt>
  </dgm:ptLst>
  <dgm:cxnLst>
    <dgm:cxn modelId="{C56D419C-F3AF-4326-858E-80AE8135A793}" srcId="{331F071B-95B1-4D52-8CDC-336FB0928352}" destId="{F97BFD64-3621-45DA-B3A8-740476958017}" srcOrd="3" destOrd="0" parTransId="{C629BBCE-B9F7-48E5-870F-32190D366501}" sibTransId="{62AF0E5E-3602-48F2-95E9-732B6CC4A7FE}"/>
    <dgm:cxn modelId="{42BD116B-36EB-4860-B77E-368B9617903B}" type="presOf" srcId="{331F071B-95B1-4D52-8CDC-336FB0928352}" destId="{86B0FFC5-86E1-494F-9C79-CA763AA67985}" srcOrd="0" destOrd="0" presId="urn:microsoft.com/office/officeart/2005/8/layout/arrow2"/>
    <dgm:cxn modelId="{618DDE3F-9FB7-4EC9-BEEC-67FF861EF568}" type="presOf" srcId="{B5FE3B95-AAED-4C27-B146-B2461F5B3EB5}" destId="{B8F5D14D-8ABC-46C9-9943-F61D95FBED89}" srcOrd="0" destOrd="0" presId="urn:microsoft.com/office/officeart/2005/8/layout/arrow2"/>
    <dgm:cxn modelId="{C265337C-7767-417C-9261-9B3A98665C9C}" srcId="{331F071B-95B1-4D52-8CDC-336FB0928352}" destId="{7B6704CF-1DD6-4E48-8DE1-1DAC9CCD2C61}" srcOrd="1" destOrd="0" parTransId="{6E8D95C2-DD41-477D-B495-70E3B4F3CC84}" sibTransId="{2514A178-C5EA-4862-A5C8-192BEEA73B10}"/>
    <dgm:cxn modelId="{5AB94897-045F-441A-938C-03BD3D4E407F}" srcId="{331F071B-95B1-4D52-8CDC-336FB0928352}" destId="{23700167-A382-47A8-85D9-E2847983E2F4}" srcOrd="2" destOrd="0" parTransId="{22E7DA35-E61D-472A-B2BD-E3BEC9F6FD00}" sibTransId="{5884F2CA-C785-4B1B-A704-213874B1F799}"/>
    <dgm:cxn modelId="{F5DB47C8-3190-4DA3-BDE5-3C07B0B791D9}" srcId="{331F071B-95B1-4D52-8CDC-336FB0928352}" destId="{B5FE3B95-AAED-4C27-B146-B2461F5B3EB5}" srcOrd="0" destOrd="0" parTransId="{774BB11D-F516-45C9-BA5A-3981CF3FCB47}" sibTransId="{13806ED9-10BD-4D6E-AAA3-62D30F183E10}"/>
    <dgm:cxn modelId="{8E67F6EB-2BDD-40DC-BF85-40C0AF7BD1D3}" type="presOf" srcId="{23700167-A382-47A8-85D9-E2847983E2F4}" destId="{43BBFB84-89E6-4CE7-BD9E-242ED1EB492A}" srcOrd="0" destOrd="0" presId="urn:microsoft.com/office/officeart/2005/8/layout/arrow2"/>
    <dgm:cxn modelId="{4FECC4FB-E470-4442-B8FF-EA657259289C}" type="presOf" srcId="{F97BFD64-3621-45DA-B3A8-740476958017}" destId="{83A4025B-ADBA-435B-8391-5210E571C2AF}" srcOrd="0" destOrd="0" presId="urn:microsoft.com/office/officeart/2005/8/layout/arrow2"/>
    <dgm:cxn modelId="{5B68DF8F-EFEF-46BB-BCF2-8A987F1FFCE7}" type="presOf" srcId="{7B6704CF-1DD6-4E48-8DE1-1DAC9CCD2C61}" destId="{E8991F6A-CB95-455C-B11C-6D21F63841E7}" srcOrd="0" destOrd="0" presId="urn:microsoft.com/office/officeart/2005/8/layout/arrow2"/>
    <dgm:cxn modelId="{79A76390-68F8-4B7D-8993-415B3CD2B39F}" type="presParOf" srcId="{86B0FFC5-86E1-494F-9C79-CA763AA67985}" destId="{CD3E190B-2500-44B8-9744-799AE767FF6E}" srcOrd="0" destOrd="0" presId="urn:microsoft.com/office/officeart/2005/8/layout/arrow2"/>
    <dgm:cxn modelId="{AFB5BE69-26E9-41B6-B719-D023F43A9500}" type="presParOf" srcId="{86B0FFC5-86E1-494F-9C79-CA763AA67985}" destId="{CA3D9246-43AA-4A9D-8E73-430B3CB0311B}" srcOrd="1" destOrd="0" presId="urn:microsoft.com/office/officeart/2005/8/layout/arrow2"/>
    <dgm:cxn modelId="{1101A873-059A-48AA-AA83-A62C541D13A3}" type="presParOf" srcId="{CA3D9246-43AA-4A9D-8E73-430B3CB0311B}" destId="{0082724E-4560-4A99-A9B8-6F23F649ED1A}" srcOrd="0" destOrd="0" presId="urn:microsoft.com/office/officeart/2005/8/layout/arrow2"/>
    <dgm:cxn modelId="{A6D611E6-AB9E-4C3C-BE91-EBA60682B0EE}" type="presParOf" srcId="{CA3D9246-43AA-4A9D-8E73-430B3CB0311B}" destId="{B8F5D14D-8ABC-46C9-9943-F61D95FBED89}" srcOrd="1" destOrd="0" presId="urn:microsoft.com/office/officeart/2005/8/layout/arrow2"/>
    <dgm:cxn modelId="{21072212-18D6-44D6-AFCC-54FB9032C3B2}" type="presParOf" srcId="{CA3D9246-43AA-4A9D-8E73-430B3CB0311B}" destId="{1DD2D55A-D541-4C81-B2F4-AB427B5B50BD}" srcOrd="2" destOrd="0" presId="urn:microsoft.com/office/officeart/2005/8/layout/arrow2"/>
    <dgm:cxn modelId="{3CBBB809-D24D-430A-ACF2-88FE06C44291}" type="presParOf" srcId="{CA3D9246-43AA-4A9D-8E73-430B3CB0311B}" destId="{E8991F6A-CB95-455C-B11C-6D21F63841E7}" srcOrd="3" destOrd="0" presId="urn:microsoft.com/office/officeart/2005/8/layout/arrow2"/>
    <dgm:cxn modelId="{020EBB2E-EC3F-496D-8737-7529D26CA4D8}" type="presParOf" srcId="{CA3D9246-43AA-4A9D-8E73-430B3CB0311B}" destId="{12155D99-2194-4BC8-8516-6499EC596D89}" srcOrd="4" destOrd="0" presId="urn:microsoft.com/office/officeart/2005/8/layout/arrow2"/>
    <dgm:cxn modelId="{CAE9760D-E1F7-4A1B-B6DA-A8C4FBC4EE3E}" type="presParOf" srcId="{CA3D9246-43AA-4A9D-8E73-430B3CB0311B}" destId="{43BBFB84-89E6-4CE7-BD9E-242ED1EB492A}" srcOrd="5" destOrd="0" presId="urn:microsoft.com/office/officeart/2005/8/layout/arrow2"/>
    <dgm:cxn modelId="{91E04FBD-0237-4E69-B383-0606CC48367D}" type="presParOf" srcId="{CA3D9246-43AA-4A9D-8E73-430B3CB0311B}" destId="{86A79809-0E37-461B-85A9-148B73558AE5}" srcOrd="6" destOrd="0" presId="urn:microsoft.com/office/officeart/2005/8/layout/arrow2"/>
    <dgm:cxn modelId="{433FCC1B-2D6E-43FD-8E4D-976C6E5F4E7D}" type="presParOf" srcId="{CA3D9246-43AA-4A9D-8E73-430B3CB0311B}" destId="{83A4025B-ADBA-435B-8391-5210E571C2AF}" srcOrd="7"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C96E06-DE3B-4EA9-9539-E25764F65361}" type="doc">
      <dgm:prSet loTypeId="urn:microsoft.com/office/officeart/2005/8/layout/cycle4" loCatId="matrix" qsTypeId="urn:microsoft.com/office/officeart/2005/8/quickstyle/simple4" qsCatId="simple" csTypeId="urn:microsoft.com/office/officeart/2005/8/colors/accent1_2" csCatId="accent1" phldr="1"/>
      <dgm:spPr/>
      <dgm:t>
        <a:bodyPr/>
        <a:lstStyle/>
        <a:p>
          <a:endParaRPr lang="en-US"/>
        </a:p>
      </dgm:t>
    </dgm:pt>
    <dgm:pt modelId="{56FD522D-5F5B-4F0A-88E4-AE737F6BF1FD}">
      <dgm:prSet phldrT="[Text]" custT="1"/>
      <dgm:spPr/>
      <dgm:t>
        <a:bodyPr/>
        <a:lstStyle/>
        <a:p>
          <a:r>
            <a:rPr lang="en-US" sz="2800" dirty="0" smtClean="0"/>
            <a:t>Terms Store</a:t>
          </a:r>
          <a:endParaRPr lang="en-US" sz="2800" dirty="0"/>
        </a:p>
      </dgm:t>
    </dgm:pt>
    <dgm:pt modelId="{EBDFAB68-66BD-4618-B1C6-4E92EDD3F13B}" type="parTrans" cxnId="{83F07A6D-0142-4681-98AB-313D4F99F4F5}">
      <dgm:prSet/>
      <dgm:spPr/>
      <dgm:t>
        <a:bodyPr/>
        <a:lstStyle/>
        <a:p>
          <a:endParaRPr lang="en-US" sz="2400"/>
        </a:p>
      </dgm:t>
    </dgm:pt>
    <dgm:pt modelId="{74C28FEA-89C4-40BD-BBC3-115BCBF6835B}" type="sibTrans" cxnId="{83F07A6D-0142-4681-98AB-313D4F99F4F5}">
      <dgm:prSet/>
      <dgm:spPr/>
      <dgm:t>
        <a:bodyPr/>
        <a:lstStyle/>
        <a:p>
          <a:endParaRPr lang="en-US" sz="2400"/>
        </a:p>
      </dgm:t>
    </dgm:pt>
    <dgm:pt modelId="{B1F8D561-5238-4274-8DE9-4CA41783783B}">
      <dgm:prSet phldrT="[Text]" custT="1"/>
      <dgm:spPr/>
      <dgm:t>
        <a:bodyPr/>
        <a:lstStyle/>
        <a:p>
          <a:r>
            <a:rPr lang="en-US" sz="2800" dirty="0" smtClean="0"/>
            <a:t>Content Type Hub</a:t>
          </a:r>
          <a:endParaRPr lang="en-US" sz="2800" dirty="0"/>
        </a:p>
      </dgm:t>
    </dgm:pt>
    <dgm:pt modelId="{9D3C3AAF-6829-4792-9DB8-62392826C0CE}" type="parTrans" cxnId="{C0106F5B-4ACB-43F2-A16A-E575A16122D3}">
      <dgm:prSet/>
      <dgm:spPr/>
      <dgm:t>
        <a:bodyPr/>
        <a:lstStyle/>
        <a:p>
          <a:endParaRPr lang="en-US" sz="2400"/>
        </a:p>
      </dgm:t>
    </dgm:pt>
    <dgm:pt modelId="{45759ECD-37DF-4D7B-B483-8A6B7AFE1254}" type="sibTrans" cxnId="{C0106F5B-4ACB-43F2-A16A-E575A16122D3}">
      <dgm:prSet/>
      <dgm:spPr/>
      <dgm:t>
        <a:bodyPr/>
        <a:lstStyle/>
        <a:p>
          <a:endParaRPr lang="en-US" sz="2400"/>
        </a:p>
      </dgm:t>
    </dgm:pt>
    <dgm:pt modelId="{890E71AA-7596-4A32-A270-BCE08034D89C}">
      <dgm:prSet phldrT="[Text]" custT="1"/>
      <dgm:spPr/>
      <dgm:t>
        <a:bodyPr rIns="0"/>
        <a:lstStyle/>
        <a:p>
          <a:r>
            <a:rPr lang="en-US" sz="2800" dirty="0" smtClean="0"/>
            <a:t>Content Organizer Rules</a:t>
          </a:r>
          <a:endParaRPr lang="en-US" sz="2800" dirty="0"/>
        </a:p>
      </dgm:t>
    </dgm:pt>
    <dgm:pt modelId="{5641BFEF-6AE9-4C26-9422-911DE9809CE8}" type="parTrans" cxnId="{273F49E4-38E9-4945-89E1-507A3FCED28A}">
      <dgm:prSet/>
      <dgm:spPr/>
      <dgm:t>
        <a:bodyPr/>
        <a:lstStyle/>
        <a:p>
          <a:endParaRPr lang="en-US" sz="2400"/>
        </a:p>
      </dgm:t>
    </dgm:pt>
    <dgm:pt modelId="{66477688-E5D5-450D-88BB-C052A4D81D5F}" type="sibTrans" cxnId="{273F49E4-38E9-4945-89E1-507A3FCED28A}">
      <dgm:prSet/>
      <dgm:spPr/>
      <dgm:t>
        <a:bodyPr/>
        <a:lstStyle/>
        <a:p>
          <a:endParaRPr lang="en-US" sz="2400"/>
        </a:p>
      </dgm:t>
    </dgm:pt>
    <dgm:pt modelId="{AE38BAE3-36DB-439E-A63F-D5BE05020D1D}">
      <dgm:prSet phldrT="[Text]" custT="1"/>
      <dgm:spPr/>
      <dgm:t>
        <a:bodyPr lIns="91440" tIns="365760"/>
        <a:lstStyle/>
        <a:p>
          <a:r>
            <a:rPr lang="en-US" sz="2800" dirty="0" smtClean="0"/>
            <a:t>Drop-off &amp; Record Library</a:t>
          </a:r>
          <a:endParaRPr lang="en-US" sz="2800" dirty="0"/>
        </a:p>
      </dgm:t>
    </dgm:pt>
    <dgm:pt modelId="{DA94BA1F-48DF-4277-A919-BFF8FB84FC33}" type="parTrans" cxnId="{3D432E8F-A540-42BA-8FD2-518EC8D774CC}">
      <dgm:prSet/>
      <dgm:spPr/>
      <dgm:t>
        <a:bodyPr/>
        <a:lstStyle/>
        <a:p>
          <a:endParaRPr lang="en-US" sz="2400"/>
        </a:p>
      </dgm:t>
    </dgm:pt>
    <dgm:pt modelId="{A1879DD9-1B79-4E51-A5F5-CAB6F8D430CE}" type="sibTrans" cxnId="{3D432E8F-A540-42BA-8FD2-518EC8D774CC}">
      <dgm:prSet/>
      <dgm:spPr/>
      <dgm:t>
        <a:bodyPr/>
        <a:lstStyle/>
        <a:p>
          <a:endParaRPr lang="en-US" sz="2400"/>
        </a:p>
      </dgm:t>
    </dgm:pt>
    <dgm:pt modelId="{0D60C694-DC35-4CD6-ADC2-154FFC169753}" type="pres">
      <dgm:prSet presAssocID="{3FC96E06-DE3B-4EA9-9539-E25764F65361}" presName="cycleMatrixDiagram" presStyleCnt="0">
        <dgm:presLayoutVars>
          <dgm:chMax val="1"/>
          <dgm:dir/>
          <dgm:animLvl val="lvl"/>
          <dgm:resizeHandles val="exact"/>
        </dgm:presLayoutVars>
      </dgm:prSet>
      <dgm:spPr/>
      <dgm:t>
        <a:bodyPr/>
        <a:lstStyle/>
        <a:p>
          <a:endParaRPr lang="en-US"/>
        </a:p>
      </dgm:t>
    </dgm:pt>
    <dgm:pt modelId="{3B49C996-FE53-46DD-9761-C2FD7AA9E4CA}" type="pres">
      <dgm:prSet presAssocID="{3FC96E06-DE3B-4EA9-9539-E25764F65361}" presName="children" presStyleCnt="0"/>
      <dgm:spPr/>
      <dgm:t>
        <a:bodyPr/>
        <a:lstStyle/>
        <a:p>
          <a:endParaRPr lang="en-US"/>
        </a:p>
      </dgm:t>
    </dgm:pt>
    <dgm:pt modelId="{44549247-6FA9-4340-9BC2-1472846E428F}" type="pres">
      <dgm:prSet presAssocID="{3FC96E06-DE3B-4EA9-9539-E25764F65361}" presName="childPlaceholder" presStyleCnt="0"/>
      <dgm:spPr/>
      <dgm:t>
        <a:bodyPr/>
        <a:lstStyle/>
        <a:p>
          <a:endParaRPr lang="en-US"/>
        </a:p>
      </dgm:t>
    </dgm:pt>
    <dgm:pt modelId="{9364D4D2-3A7B-4ADE-A16B-26798B2FEAE7}" type="pres">
      <dgm:prSet presAssocID="{3FC96E06-DE3B-4EA9-9539-E25764F65361}" presName="circle" presStyleCnt="0"/>
      <dgm:spPr/>
      <dgm:t>
        <a:bodyPr/>
        <a:lstStyle/>
        <a:p>
          <a:endParaRPr lang="en-US"/>
        </a:p>
      </dgm:t>
    </dgm:pt>
    <dgm:pt modelId="{DB3CC5D6-3F90-4590-87C3-EC34B10238B9}" type="pres">
      <dgm:prSet presAssocID="{3FC96E06-DE3B-4EA9-9539-E25764F65361}" presName="quadrant1" presStyleLbl="node1" presStyleIdx="0" presStyleCnt="4">
        <dgm:presLayoutVars>
          <dgm:chMax val="1"/>
          <dgm:bulletEnabled val="1"/>
        </dgm:presLayoutVars>
      </dgm:prSet>
      <dgm:spPr/>
      <dgm:t>
        <a:bodyPr/>
        <a:lstStyle/>
        <a:p>
          <a:endParaRPr lang="en-US"/>
        </a:p>
      </dgm:t>
    </dgm:pt>
    <dgm:pt modelId="{00B19293-5804-4686-9A26-E989902D306C}" type="pres">
      <dgm:prSet presAssocID="{3FC96E06-DE3B-4EA9-9539-E25764F65361}" presName="quadrant2" presStyleLbl="node1" presStyleIdx="1" presStyleCnt="4" custLinFactNeighborX="2672" custLinFactNeighborY="121">
        <dgm:presLayoutVars>
          <dgm:chMax val="1"/>
          <dgm:bulletEnabled val="1"/>
        </dgm:presLayoutVars>
      </dgm:prSet>
      <dgm:spPr/>
      <dgm:t>
        <a:bodyPr/>
        <a:lstStyle/>
        <a:p>
          <a:endParaRPr lang="en-US"/>
        </a:p>
      </dgm:t>
    </dgm:pt>
    <dgm:pt modelId="{6399AD88-4790-4F6E-85D5-1CC49BCD65AB}" type="pres">
      <dgm:prSet presAssocID="{3FC96E06-DE3B-4EA9-9539-E25764F65361}" presName="quadrant3" presStyleLbl="node1" presStyleIdx="2" presStyleCnt="4" custScaleX="104214" custScaleY="101229" custLinFactNeighborX="2672" custLinFactNeighborY="1781">
        <dgm:presLayoutVars>
          <dgm:chMax val="1"/>
          <dgm:bulletEnabled val="1"/>
        </dgm:presLayoutVars>
      </dgm:prSet>
      <dgm:spPr/>
      <dgm:t>
        <a:bodyPr/>
        <a:lstStyle/>
        <a:p>
          <a:endParaRPr lang="en-US"/>
        </a:p>
      </dgm:t>
    </dgm:pt>
    <dgm:pt modelId="{58EBE2DB-0C72-4BB3-B1B5-BB1820CC51C2}" type="pres">
      <dgm:prSet presAssocID="{3FC96E06-DE3B-4EA9-9539-E25764F65361}" presName="quadrant4" presStyleLbl="node1" presStyleIdx="3" presStyleCnt="4">
        <dgm:presLayoutVars>
          <dgm:chMax val="1"/>
          <dgm:bulletEnabled val="1"/>
        </dgm:presLayoutVars>
      </dgm:prSet>
      <dgm:spPr/>
      <dgm:t>
        <a:bodyPr/>
        <a:lstStyle/>
        <a:p>
          <a:endParaRPr lang="en-US"/>
        </a:p>
      </dgm:t>
    </dgm:pt>
    <dgm:pt modelId="{6E2792FE-6FFE-444A-BD05-476BE2CECF11}" type="pres">
      <dgm:prSet presAssocID="{3FC96E06-DE3B-4EA9-9539-E25764F65361}" presName="quadrantPlaceholder" presStyleCnt="0"/>
      <dgm:spPr/>
      <dgm:t>
        <a:bodyPr/>
        <a:lstStyle/>
        <a:p>
          <a:endParaRPr lang="en-US"/>
        </a:p>
      </dgm:t>
    </dgm:pt>
    <dgm:pt modelId="{7336D1BB-8376-4F12-AA5B-3F5D40AC26E0}" type="pres">
      <dgm:prSet presAssocID="{3FC96E06-DE3B-4EA9-9539-E25764F65361}" presName="center1" presStyleLbl="fgShp" presStyleIdx="0" presStyleCnt="2"/>
      <dgm:spPr/>
      <dgm:t>
        <a:bodyPr/>
        <a:lstStyle/>
        <a:p>
          <a:endParaRPr lang="en-US"/>
        </a:p>
      </dgm:t>
    </dgm:pt>
    <dgm:pt modelId="{4D53718B-AF23-4AA6-B49B-A0E4BECE3359}" type="pres">
      <dgm:prSet presAssocID="{3FC96E06-DE3B-4EA9-9539-E25764F65361}" presName="center2" presStyleLbl="fgShp" presStyleIdx="1" presStyleCnt="2"/>
      <dgm:spPr/>
      <dgm:t>
        <a:bodyPr/>
        <a:lstStyle/>
        <a:p>
          <a:endParaRPr lang="en-US"/>
        </a:p>
      </dgm:t>
    </dgm:pt>
  </dgm:ptLst>
  <dgm:cxnLst>
    <dgm:cxn modelId="{595410EF-B3A6-4494-8211-044FEB3B6C9A}" type="presOf" srcId="{AE38BAE3-36DB-439E-A63F-D5BE05020D1D}" destId="{58EBE2DB-0C72-4BB3-B1B5-BB1820CC51C2}" srcOrd="0" destOrd="0" presId="urn:microsoft.com/office/officeart/2005/8/layout/cycle4"/>
    <dgm:cxn modelId="{3D432E8F-A540-42BA-8FD2-518EC8D774CC}" srcId="{3FC96E06-DE3B-4EA9-9539-E25764F65361}" destId="{AE38BAE3-36DB-439E-A63F-D5BE05020D1D}" srcOrd="3" destOrd="0" parTransId="{DA94BA1F-48DF-4277-A919-BFF8FB84FC33}" sibTransId="{A1879DD9-1B79-4E51-A5F5-CAB6F8D430CE}"/>
    <dgm:cxn modelId="{0DE445FB-45D6-4728-8B19-FD87C510AD06}" type="presOf" srcId="{890E71AA-7596-4A32-A270-BCE08034D89C}" destId="{6399AD88-4790-4F6E-85D5-1CC49BCD65AB}" srcOrd="0" destOrd="0" presId="urn:microsoft.com/office/officeart/2005/8/layout/cycle4"/>
    <dgm:cxn modelId="{273F49E4-38E9-4945-89E1-507A3FCED28A}" srcId="{3FC96E06-DE3B-4EA9-9539-E25764F65361}" destId="{890E71AA-7596-4A32-A270-BCE08034D89C}" srcOrd="2" destOrd="0" parTransId="{5641BFEF-6AE9-4C26-9422-911DE9809CE8}" sibTransId="{66477688-E5D5-450D-88BB-C052A4D81D5F}"/>
    <dgm:cxn modelId="{641C54ED-3D4F-498F-88DF-9F2897EEFC7D}" type="presOf" srcId="{3FC96E06-DE3B-4EA9-9539-E25764F65361}" destId="{0D60C694-DC35-4CD6-ADC2-154FFC169753}" srcOrd="0" destOrd="0" presId="urn:microsoft.com/office/officeart/2005/8/layout/cycle4"/>
    <dgm:cxn modelId="{BCE4CF04-F98D-453E-B7AB-024B3B4C937C}" type="presOf" srcId="{B1F8D561-5238-4274-8DE9-4CA41783783B}" destId="{00B19293-5804-4686-9A26-E989902D306C}" srcOrd="0" destOrd="0" presId="urn:microsoft.com/office/officeart/2005/8/layout/cycle4"/>
    <dgm:cxn modelId="{C0106F5B-4ACB-43F2-A16A-E575A16122D3}" srcId="{3FC96E06-DE3B-4EA9-9539-E25764F65361}" destId="{B1F8D561-5238-4274-8DE9-4CA41783783B}" srcOrd="1" destOrd="0" parTransId="{9D3C3AAF-6829-4792-9DB8-62392826C0CE}" sibTransId="{45759ECD-37DF-4D7B-B483-8A6B7AFE1254}"/>
    <dgm:cxn modelId="{83F07A6D-0142-4681-98AB-313D4F99F4F5}" srcId="{3FC96E06-DE3B-4EA9-9539-E25764F65361}" destId="{56FD522D-5F5B-4F0A-88E4-AE737F6BF1FD}" srcOrd="0" destOrd="0" parTransId="{EBDFAB68-66BD-4618-B1C6-4E92EDD3F13B}" sibTransId="{74C28FEA-89C4-40BD-BBC3-115BCBF6835B}"/>
    <dgm:cxn modelId="{1E0F77C5-985F-4A87-8EFB-A20B1D823745}" type="presOf" srcId="{56FD522D-5F5B-4F0A-88E4-AE737F6BF1FD}" destId="{DB3CC5D6-3F90-4590-87C3-EC34B10238B9}" srcOrd="0" destOrd="0" presId="urn:microsoft.com/office/officeart/2005/8/layout/cycle4"/>
    <dgm:cxn modelId="{883BB307-46EB-4570-8FFB-8F015E0E6119}" type="presParOf" srcId="{0D60C694-DC35-4CD6-ADC2-154FFC169753}" destId="{3B49C996-FE53-46DD-9761-C2FD7AA9E4CA}" srcOrd="0" destOrd="0" presId="urn:microsoft.com/office/officeart/2005/8/layout/cycle4"/>
    <dgm:cxn modelId="{AAA543C6-9F11-4621-A014-55F69297494F}" type="presParOf" srcId="{3B49C996-FE53-46DD-9761-C2FD7AA9E4CA}" destId="{44549247-6FA9-4340-9BC2-1472846E428F}" srcOrd="0" destOrd="0" presId="urn:microsoft.com/office/officeart/2005/8/layout/cycle4"/>
    <dgm:cxn modelId="{35B38570-1A57-4FF1-9613-92127A94F0D9}" type="presParOf" srcId="{0D60C694-DC35-4CD6-ADC2-154FFC169753}" destId="{9364D4D2-3A7B-4ADE-A16B-26798B2FEAE7}" srcOrd="1" destOrd="0" presId="urn:microsoft.com/office/officeart/2005/8/layout/cycle4"/>
    <dgm:cxn modelId="{BEBBE503-74C4-48B2-9DA2-200E14147CB7}" type="presParOf" srcId="{9364D4D2-3A7B-4ADE-A16B-26798B2FEAE7}" destId="{DB3CC5D6-3F90-4590-87C3-EC34B10238B9}" srcOrd="0" destOrd="0" presId="urn:microsoft.com/office/officeart/2005/8/layout/cycle4"/>
    <dgm:cxn modelId="{DF310C2B-3B56-415F-BD56-F431F8AD6104}" type="presParOf" srcId="{9364D4D2-3A7B-4ADE-A16B-26798B2FEAE7}" destId="{00B19293-5804-4686-9A26-E989902D306C}" srcOrd="1" destOrd="0" presId="urn:microsoft.com/office/officeart/2005/8/layout/cycle4"/>
    <dgm:cxn modelId="{5F6EB312-8BC0-45EB-B81B-E2F552DF1719}" type="presParOf" srcId="{9364D4D2-3A7B-4ADE-A16B-26798B2FEAE7}" destId="{6399AD88-4790-4F6E-85D5-1CC49BCD65AB}" srcOrd="2" destOrd="0" presId="urn:microsoft.com/office/officeart/2005/8/layout/cycle4"/>
    <dgm:cxn modelId="{C7AB0939-6C41-40CC-823C-DE6FBC91AD62}" type="presParOf" srcId="{9364D4D2-3A7B-4ADE-A16B-26798B2FEAE7}" destId="{58EBE2DB-0C72-4BB3-B1B5-BB1820CC51C2}" srcOrd="3" destOrd="0" presId="urn:microsoft.com/office/officeart/2005/8/layout/cycle4"/>
    <dgm:cxn modelId="{8B40F034-D2E5-458A-AC40-CA68C290B3DE}" type="presParOf" srcId="{9364D4D2-3A7B-4ADE-A16B-26798B2FEAE7}" destId="{6E2792FE-6FFE-444A-BD05-476BE2CECF11}" srcOrd="4" destOrd="0" presId="urn:microsoft.com/office/officeart/2005/8/layout/cycle4"/>
    <dgm:cxn modelId="{39925AD6-8C90-4711-B82B-C24A1F7522EF}" type="presParOf" srcId="{0D60C694-DC35-4CD6-ADC2-154FFC169753}" destId="{7336D1BB-8376-4F12-AA5B-3F5D40AC26E0}" srcOrd="2" destOrd="0" presId="urn:microsoft.com/office/officeart/2005/8/layout/cycle4"/>
    <dgm:cxn modelId="{56699C32-B852-43E5-832E-D9DEC3568DF7}" type="presParOf" srcId="{0D60C694-DC35-4CD6-ADC2-154FFC169753}" destId="{4D53718B-AF23-4AA6-B49B-A0E4BECE3359}"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48134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349129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356585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673734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30770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7879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746370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70501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896790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572024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CF682-CB81-415A-85E0-1256505239D9}"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047971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72435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CF682-CB81-415A-85E0-1256505239D9}"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704346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1483030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320709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40064284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309444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983045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4071268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B8364193-D491-433F-A1D8-B2B2DF155695}" type="datetime1">
              <a:rPr lang="en-US" smtClean="0">
                <a:solidFill>
                  <a:prstClr val="black"/>
                </a:solidFill>
              </a:rPr>
              <a:pPr/>
              <a:t>3/4/2014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6550" defTabSz="932929"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550" defTabSz="932929" eaLnBrk="0" hangingPunct="0"/>
            <a:r>
              <a:rPr lang="en-US" sz="5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26625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589024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46223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073061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95444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74717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803204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631713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84817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467711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617757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314686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983181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20159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21280305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6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705371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792319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5947501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835478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7116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84534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93724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227346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061986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676872"/>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023578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6691358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3838796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6623560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4543847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83151798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696309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04345949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38674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97259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457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47341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758243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427752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_Blue Tile Title">
    <p:spTree>
      <p:nvGrpSpPr>
        <p:cNvPr id="1" name=""/>
        <p:cNvGrpSpPr/>
        <p:nvPr/>
      </p:nvGrpSpPr>
      <p:grpSpPr>
        <a:xfrm>
          <a:off x="0" y="0"/>
          <a:ext cx="0" cy="0"/>
          <a:chOff x="0" y="0"/>
          <a:chExt cx="0" cy="0"/>
        </a:xfrm>
      </p:grpSpPr>
      <p:sp>
        <p:nvSpPr>
          <p:cNvPr id="3" name="TextBox 2"/>
          <p:cNvSpPr txBox="1"/>
          <p:nvPr userDrawn="1"/>
        </p:nvSpPr>
        <p:spPr>
          <a:xfrm>
            <a:off x="-1819059" y="-457200"/>
            <a:ext cx="914400" cy="914400"/>
          </a:xfrm>
          <a:prstGeom prst="rect">
            <a:avLst/>
          </a:prstGeom>
          <a:noFill/>
        </p:spPr>
        <p:txBody>
          <a:bodyPr wrap="none" lIns="182854" tIns="146283" rIns="182854" bIns="146283" rtlCol="0">
            <a:noAutofit/>
          </a:bodyPr>
          <a:lstStyle/>
          <a:p>
            <a:pPr defTabSz="932137">
              <a:lnSpc>
                <a:spcPct val="90000"/>
              </a:lnSpc>
              <a:spcAft>
                <a:spcPts val="600"/>
              </a:spcAft>
            </a:pPr>
            <a:endParaRPr lang="en-US" sz="2400" dirty="0">
              <a:gradFill>
                <a:gsLst>
                  <a:gs pos="2917">
                    <a:srgbClr val="000000"/>
                  </a:gs>
                  <a:gs pos="30000">
                    <a:srgbClr val="000000"/>
                  </a:gs>
                </a:gsLst>
                <a:lin ang="5400000" scaled="0"/>
              </a:gradFill>
            </a:endParaRPr>
          </a:p>
        </p:txBody>
      </p:sp>
      <p:sp>
        <p:nvSpPr>
          <p:cNvPr id="2" name="TextBox 1"/>
          <p:cNvSpPr txBox="1"/>
          <p:nvPr userDrawn="1"/>
        </p:nvSpPr>
        <p:spPr>
          <a:xfrm>
            <a:off x="15918689" y="-3259174"/>
            <a:ext cx="914400" cy="914400"/>
          </a:xfrm>
          <a:prstGeom prst="rect">
            <a:avLst/>
          </a:prstGeom>
          <a:noFill/>
        </p:spPr>
        <p:txBody>
          <a:bodyPr wrap="none" lIns="182854" tIns="146283" rIns="182854" bIns="146283" rtlCol="0">
            <a:noAutofit/>
          </a:bodyPr>
          <a:lstStyle/>
          <a:p>
            <a:pPr defTabSz="932137">
              <a:lnSpc>
                <a:spcPct val="90000"/>
              </a:lnSpc>
              <a:spcAft>
                <a:spcPts val="600"/>
              </a:spcAft>
            </a:pPr>
            <a:endParaRPr lang="en-US" sz="2400" dirty="0">
              <a:gradFill>
                <a:gsLst>
                  <a:gs pos="2917">
                    <a:srgbClr val="000000"/>
                  </a:gs>
                  <a:gs pos="30000">
                    <a:srgbClr val="000000"/>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480"/>
            <a:ext cx="12436475" cy="6989566"/>
          </a:xfrm>
          <a:prstGeom prst="rect">
            <a:avLst/>
          </a:prstGeom>
        </p:spPr>
      </p:pic>
    </p:spTree>
    <p:extLst>
      <p:ext uri="{BB962C8B-B14F-4D97-AF65-F5344CB8AC3E}">
        <p14:creationId xmlns:p14="http://schemas.microsoft.com/office/powerpoint/2010/main" val="3912423327"/>
      </p:ext>
    </p:extLst>
  </p:cSld>
  <p:clrMapOvr>
    <a:masterClrMapping/>
  </p:clrMapOvr>
  <p:transition spd="slow">
    <p:wipe dir="r"/>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6_Title Slide Soli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BEBA8EAE-BF5A-486C-A8C5-ECC9F3942E4B}">
                <a14:imgProps xmlns:a14="http://schemas.microsoft.com/office/drawing/2010/main">
                  <a14:imgLayer r:embed="rId3">
                    <a14:imgEffect>
                      <a14:colorTemperature colorTemp="4650"/>
                    </a14:imgEffect>
                    <a14:imgEffect>
                      <a14:saturation sat="112000"/>
                    </a14:imgEffect>
                  </a14:imgLayer>
                </a14:imgProps>
              </a:ext>
              <a:ext uri="{28A0092B-C50C-407E-A947-70E740481C1C}">
                <a14:useLocalDpi xmlns:a14="http://schemas.microsoft.com/office/drawing/2010/main" val="0"/>
              </a:ext>
            </a:extLst>
          </a:blip>
          <a:stretch>
            <a:fillRect/>
          </a:stretch>
        </p:blipFill>
        <p:spPr>
          <a:xfrm>
            <a:off x="0" y="2480"/>
            <a:ext cx="12436475" cy="6989566"/>
          </a:xfrm>
          <a:prstGeom prst="rect">
            <a:avLst/>
          </a:prstGeom>
        </p:spPr>
      </p:pic>
      <p:sp>
        <p:nvSpPr>
          <p:cNvPr id="4" name="TextBox 3"/>
          <p:cNvSpPr txBox="1"/>
          <p:nvPr userDrawn="1"/>
        </p:nvSpPr>
        <p:spPr>
          <a:xfrm>
            <a:off x="-1490007" y="-1659216"/>
            <a:ext cx="914400" cy="914400"/>
          </a:xfrm>
          <a:prstGeom prst="rect">
            <a:avLst/>
          </a:prstGeom>
          <a:noFill/>
        </p:spPr>
        <p:txBody>
          <a:bodyPr wrap="none" lIns="182854" tIns="146283" rIns="182854" bIns="146283" rtlCol="0">
            <a:noAutofit/>
          </a:bodyPr>
          <a:lstStyle/>
          <a:p>
            <a:pPr defTabSz="932137">
              <a:lnSpc>
                <a:spcPct val="90000"/>
              </a:lnSpc>
              <a:spcAft>
                <a:spcPts val="600"/>
              </a:spcAft>
            </a:pPr>
            <a:endParaRPr lang="en-US" sz="2400" dirty="0">
              <a:gradFill>
                <a:gsLst>
                  <a:gs pos="2917">
                    <a:srgbClr val="000000"/>
                  </a:gs>
                  <a:gs pos="30000">
                    <a:srgbClr val="000000"/>
                  </a:gs>
                </a:gsLst>
                <a:lin ang="5400000" scaled="0"/>
              </a:gradFill>
            </a:endParaRPr>
          </a:p>
        </p:txBody>
      </p:sp>
    </p:spTree>
    <p:extLst>
      <p:ext uri="{BB962C8B-B14F-4D97-AF65-F5344CB8AC3E}">
        <p14:creationId xmlns:p14="http://schemas.microsoft.com/office/powerpoint/2010/main" val="3186025292"/>
      </p:ext>
    </p:extLst>
  </p:cSld>
  <p:clrMapOvr>
    <a:masterClrMapping/>
  </p:clrMapOvr>
  <p:transition spd="slow">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5913947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5.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3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42.jpeg"/><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emf"/><Relationship Id="rId7" Type="http://schemas.openxmlformats.org/officeDocument/2006/relationships/image" Target="../media/image49.WMF"/><Relationship Id="rId12" Type="http://schemas.openxmlformats.org/officeDocument/2006/relationships/image" Target="../media/image54.jpg"/><Relationship Id="rId2" Type="http://schemas.openxmlformats.org/officeDocument/2006/relationships/notesSlide" Target="../notesSlides/notesSlide20.xml"/><Relationship Id="rId1" Type="http://schemas.openxmlformats.org/officeDocument/2006/relationships/slideLayout" Target="../slideLayouts/slideLayout45.xml"/><Relationship Id="rId6" Type="http://schemas.openxmlformats.org/officeDocument/2006/relationships/image" Target="../media/image48.jpeg"/><Relationship Id="rId11" Type="http://schemas.openxmlformats.org/officeDocument/2006/relationships/image" Target="../media/image53.WMF"/><Relationship Id="rId5" Type="http://schemas.openxmlformats.org/officeDocument/2006/relationships/image" Target="../media/image47.jpg"/><Relationship Id="rId10" Type="http://schemas.openxmlformats.org/officeDocument/2006/relationships/image" Target="../media/image52.jpeg"/><Relationship Id="rId4" Type="http://schemas.openxmlformats.org/officeDocument/2006/relationships/image" Target="../media/image46.emf"/><Relationship Id="rId9" Type="http://schemas.openxmlformats.org/officeDocument/2006/relationships/image" Target="../media/image51.WMF"/><Relationship Id="rId14" Type="http://schemas.openxmlformats.org/officeDocument/2006/relationships/image" Target="../media/image56.gif"/></Relationships>
</file>

<file path=ppt/slides/_rels/slide4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5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jpg"/><Relationship Id="rId7" Type="http://schemas.openxmlformats.org/officeDocument/2006/relationships/image" Target="../media/image67.jpg"/><Relationship Id="rId2" Type="http://schemas.openxmlformats.org/officeDocument/2006/relationships/image" Target="../media/image62.png"/><Relationship Id="rId1" Type="http://schemas.openxmlformats.org/officeDocument/2006/relationships/slideLayout" Target="../slideLayouts/slideLayout5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g"/></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5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46.xml"/><Relationship Id="rId6" Type="http://schemas.openxmlformats.org/officeDocument/2006/relationships/image" Target="../media/image71.emf"/><Relationship Id="rId5" Type="http://schemas.openxmlformats.org/officeDocument/2006/relationships/image" Target="../media/image70.png"/><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3.png"/><Relationship Id="rId7" Type="http://schemas.openxmlformats.org/officeDocument/2006/relationships/image" Target="../media/image71.emf"/><Relationship Id="rId2" Type="http://schemas.openxmlformats.org/officeDocument/2006/relationships/notesSlide" Target="../notesSlides/notesSlide23.xml"/><Relationship Id="rId1" Type="http://schemas.openxmlformats.org/officeDocument/2006/relationships/slideLayout" Target="../slideLayouts/slideLayout46.xml"/><Relationship Id="rId6" Type="http://schemas.openxmlformats.org/officeDocument/2006/relationships/image" Target="../media/image70.png"/><Relationship Id="rId5" Type="http://schemas.openxmlformats.org/officeDocument/2006/relationships/image" Target="../media/image69.jpeg"/><Relationship Id="rId4" Type="http://schemas.microsoft.com/office/2007/relationships/hdphoto" Target="../media/hdphoto2.wdp"/><Relationship Id="rId9" Type="http://schemas.openxmlformats.org/officeDocument/2006/relationships/image" Target="../media/image74.png"/></Relationships>
</file>

<file path=ppt/slides/_rels/slide4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42.xml"/><Relationship Id="rId4" Type="http://schemas.openxmlformats.org/officeDocument/2006/relationships/image" Target="../media/image79.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59.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5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5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8.xml"/><Relationship Id="rId1" Type="http://schemas.openxmlformats.org/officeDocument/2006/relationships/slideLayout" Target="../slideLayouts/slideLayout3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9.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280046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436475" cy="9327357"/>
          </a:xfrm>
          <a:prstGeom prst="rect">
            <a:avLst/>
          </a:prstGeom>
        </p:spPr>
      </p:pic>
      <p:sp>
        <p:nvSpPr>
          <p:cNvPr id="3" name="Title 2"/>
          <p:cNvSpPr>
            <a:spLocks noGrp="1"/>
          </p:cNvSpPr>
          <p:nvPr>
            <p:ph type="title"/>
          </p:nvPr>
        </p:nvSpPr>
        <p:spPr>
          <a:xfrm>
            <a:off x="4856425" y="296863"/>
            <a:ext cx="7305413" cy="1227583"/>
          </a:xfrm>
          <a:solidFill>
            <a:schemeClr val="accent3">
              <a:alpha val="85000"/>
            </a:schemeClr>
          </a:solidFill>
        </p:spPr>
        <p:txBody>
          <a:bodyPr anchor="ctr" anchorCtr="0"/>
          <a:lstStyle/>
          <a:p>
            <a:pPr algn="ctr"/>
            <a:r>
              <a:rPr lang="en-GB" dirty="0" smtClean="0">
                <a:solidFill>
                  <a:schemeClr val="accent1"/>
                </a:solidFill>
              </a:rPr>
              <a:t>on the cloud journey</a:t>
            </a:r>
            <a:endParaRPr lang="en-GB" dirty="0">
              <a:solidFill>
                <a:schemeClr val="accent1"/>
              </a:solidFill>
            </a:endParaRPr>
          </a:p>
        </p:txBody>
      </p:sp>
      <p:sp>
        <p:nvSpPr>
          <p:cNvPr id="6" name="Title 2"/>
          <p:cNvSpPr txBox="1">
            <a:spLocks/>
          </p:cNvSpPr>
          <p:nvPr/>
        </p:nvSpPr>
        <p:spPr>
          <a:xfrm>
            <a:off x="284425" y="5470080"/>
            <a:ext cx="7305413" cy="1227583"/>
          </a:xfrm>
          <a:prstGeom prst="rect">
            <a:avLst/>
          </a:prstGeom>
          <a:solidFill>
            <a:schemeClr val="accent3">
              <a:alpha val="85000"/>
            </a:scheme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dirty="0" smtClean="0">
                <a:solidFill>
                  <a:srgbClr val="00188F"/>
                </a:solidFill>
              </a:rPr>
              <a:t>on premises for now</a:t>
            </a:r>
            <a:endParaRPr lang="en-GB" dirty="0">
              <a:solidFill>
                <a:srgbClr val="00188F"/>
              </a:solidFill>
            </a:endParaRPr>
          </a:p>
        </p:txBody>
      </p:sp>
    </p:spTree>
    <p:extLst>
      <p:ext uri="{BB962C8B-B14F-4D97-AF65-F5344CB8AC3E}">
        <p14:creationId xmlns:p14="http://schemas.microsoft.com/office/powerpoint/2010/main" val="3627518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959" y="0"/>
            <a:ext cx="12454434" cy="8290142"/>
          </a:xfrm>
          <a:prstGeom prst="rect">
            <a:avLst/>
          </a:prstGeom>
        </p:spPr>
      </p:pic>
      <p:sp>
        <p:nvSpPr>
          <p:cNvPr id="3" name="Title 2"/>
          <p:cNvSpPr>
            <a:spLocks noGrp="1"/>
          </p:cNvSpPr>
          <p:nvPr>
            <p:ph type="title"/>
          </p:nvPr>
        </p:nvSpPr>
        <p:spPr>
          <a:xfrm>
            <a:off x="284425" y="296863"/>
            <a:ext cx="5476613" cy="1227583"/>
          </a:xfrm>
          <a:solidFill>
            <a:srgbClr val="008AF2">
              <a:alpha val="84706"/>
            </a:srgbClr>
          </a:solidFill>
        </p:spPr>
        <p:txBody>
          <a:bodyPr anchor="ctr" anchorCtr="0"/>
          <a:lstStyle/>
          <a:p>
            <a:pPr algn="ctr"/>
            <a:r>
              <a:rPr lang="en-GB" dirty="0" smtClean="0">
                <a:solidFill>
                  <a:schemeClr val="bg1"/>
                </a:solidFill>
              </a:rPr>
              <a:t>of </a:t>
            </a:r>
            <a:r>
              <a:rPr lang="en-GB" b="1" dirty="0" smtClean="0">
                <a:solidFill>
                  <a:schemeClr val="accent1"/>
                </a:solidFill>
              </a:rPr>
              <a:t>epic</a:t>
            </a:r>
            <a:r>
              <a:rPr lang="en-GB" dirty="0" smtClean="0">
                <a:solidFill>
                  <a:schemeClr val="bg1"/>
                </a:solidFill>
              </a:rPr>
              <a:t> scale</a:t>
            </a:r>
            <a:endParaRPr lang="en-GB" dirty="0">
              <a:solidFill>
                <a:schemeClr val="bg1"/>
              </a:solidFill>
            </a:endParaRPr>
          </a:p>
        </p:txBody>
      </p:sp>
      <p:sp>
        <p:nvSpPr>
          <p:cNvPr id="5" name="Title 2"/>
          <p:cNvSpPr txBox="1">
            <a:spLocks/>
          </p:cNvSpPr>
          <p:nvPr/>
        </p:nvSpPr>
        <p:spPr>
          <a:xfrm>
            <a:off x="4846639" y="3954464"/>
            <a:ext cx="7315200" cy="2743200"/>
          </a:xfrm>
          <a:prstGeom prst="rect">
            <a:avLst/>
          </a:prstGeom>
          <a:solidFill>
            <a:srgbClr val="008AF2">
              <a:alpha val="84706"/>
            </a:srgbClr>
          </a:solidFill>
        </p:spPr>
        <p:txBody>
          <a:bodyPr vert="horz" wrap="square" lIns="146304" tIns="91440" rIns="146304" bIns="91440" rtlCol="0" anchor="ctr" anchorCtr="0">
            <a:noAutofit/>
          </a:bodyPr>
          <a:lstStyle>
            <a:lvl1pPr algn="ctr">
              <a:lnSpc>
                <a:spcPct val="90000"/>
              </a:lnSpc>
              <a:spcBef>
                <a:spcPct val="0"/>
              </a:spcBef>
              <a:buNone/>
              <a:defRPr lang="en-US" sz="6000" b="0" cap="none" spc="-102" baseline="0">
                <a:ln w="3175">
                  <a:noFill/>
                </a:ln>
                <a:solidFill>
                  <a:schemeClr val="bg1"/>
                </a:solidFill>
                <a:effectLst/>
                <a:latin typeface="+mj-lt"/>
                <a:cs typeface="Segoe UI" pitchFamily="34" charset="0"/>
              </a:defRPr>
            </a:lvl1pPr>
          </a:lstStyle>
          <a:p>
            <a:r>
              <a:rPr lang="en-GB" b="1" dirty="0">
                <a:solidFill>
                  <a:srgbClr val="00188F"/>
                </a:solidFill>
              </a:rPr>
              <a:t>250k</a:t>
            </a:r>
            <a:r>
              <a:rPr lang="en-GB" dirty="0">
                <a:solidFill>
                  <a:srgbClr val="FFFFFF"/>
                </a:solidFill>
              </a:rPr>
              <a:t> users</a:t>
            </a:r>
          </a:p>
          <a:p>
            <a:r>
              <a:rPr lang="en-GB" b="1" dirty="0">
                <a:solidFill>
                  <a:srgbClr val="00188F"/>
                </a:solidFill>
              </a:rPr>
              <a:t>370m</a:t>
            </a:r>
            <a:r>
              <a:rPr lang="en-GB" dirty="0">
                <a:solidFill>
                  <a:srgbClr val="FFFFFF"/>
                </a:solidFill>
              </a:rPr>
              <a:t> documents</a:t>
            </a:r>
          </a:p>
          <a:p>
            <a:r>
              <a:rPr lang="en-GB" b="1" dirty="0">
                <a:solidFill>
                  <a:srgbClr val="00188F"/>
                </a:solidFill>
              </a:rPr>
              <a:t>1.5pb</a:t>
            </a:r>
            <a:r>
              <a:rPr lang="en-GB" dirty="0">
                <a:solidFill>
                  <a:srgbClr val="FFFFFF"/>
                </a:solidFill>
              </a:rPr>
              <a:t> legacy content</a:t>
            </a:r>
          </a:p>
        </p:txBody>
      </p:sp>
    </p:spTree>
    <p:extLst>
      <p:ext uri="{BB962C8B-B14F-4D97-AF65-F5344CB8AC3E}">
        <p14:creationId xmlns:p14="http://schemas.microsoft.com/office/powerpoint/2010/main" val="3624091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355724" y="396874"/>
            <a:ext cx="9725025" cy="6200775"/>
          </a:xfrm>
          <a:prstGeom prst="rect">
            <a:avLst/>
          </a:prstGeom>
        </p:spPr>
      </p:pic>
    </p:spTree>
    <p:extLst>
      <p:ext uri="{BB962C8B-B14F-4D97-AF65-F5344CB8AC3E}">
        <p14:creationId xmlns:p14="http://schemas.microsoft.com/office/powerpoint/2010/main" val="334286967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17487"/>
            <a:ext cx="11889564" cy="917575"/>
          </a:xfrm>
        </p:spPr>
        <p:txBody>
          <a:bodyPr/>
          <a:lstStyle/>
          <a:p>
            <a:r>
              <a:rPr lang="en-GB" dirty="0" smtClean="0"/>
              <a:t>Crunching the numbers</a:t>
            </a:r>
            <a:endParaRPr lang="en-GB" dirty="0"/>
          </a:p>
        </p:txBody>
      </p:sp>
      <p:sp>
        <p:nvSpPr>
          <p:cNvPr id="5" name="Rectangle 4"/>
          <p:cNvSpPr/>
          <p:nvPr/>
        </p:nvSpPr>
        <p:spPr bwMode="auto">
          <a:xfrm>
            <a:off x="673650" y="1589098"/>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Content Database Size</a:t>
            </a: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673650" y="2386258"/>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Content Database Items</a:t>
            </a: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673650" y="3183418"/>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Site Collections</a:t>
            </a: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673650" y="3980578"/>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Documents</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673650" y="4777738"/>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Document Versions</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673650" y="5574899"/>
            <a:ext cx="4892049" cy="65837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Security Scopes</a:t>
            </a: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5742472" y="1589098"/>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GB" sz="2000" dirty="0">
                <a:solidFill>
                  <a:srgbClr val="505050"/>
                </a:solidFill>
              </a:rPr>
              <a:t>no explicit limit for records</a:t>
            </a:r>
            <a:r>
              <a:rPr lang="en-GB" sz="2000" dirty="0" smtClean="0">
                <a:solidFill>
                  <a:srgbClr val="505050"/>
                </a:solidFill>
              </a:rPr>
              <a:t>*</a:t>
            </a:r>
            <a:endParaRPr lang="en-US" sz="2000" dirty="0">
              <a:solidFill>
                <a:srgbClr val="505050"/>
              </a:solidFill>
            </a:endParaRPr>
          </a:p>
        </p:txBody>
      </p:sp>
      <p:sp>
        <p:nvSpPr>
          <p:cNvPr id="14" name="Rectangle 13"/>
          <p:cNvSpPr/>
          <p:nvPr/>
        </p:nvSpPr>
        <p:spPr bwMode="auto">
          <a:xfrm>
            <a:off x="5742472" y="2386258"/>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GB" sz="2000" dirty="0">
                <a:solidFill>
                  <a:srgbClr val="505050"/>
                </a:solidFill>
              </a:rPr>
              <a:t>60m</a:t>
            </a:r>
            <a:endParaRPr lang="en-US" sz="2000" dirty="0">
              <a:solidFill>
                <a:srgbClr val="505050"/>
              </a:solidFill>
            </a:endParaRPr>
          </a:p>
        </p:txBody>
      </p:sp>
      <p:sp>
        <p:nvSpPr>
          <p:cNvPr id="15" name="Rectangle 14"/>
          <p:cNvSpPr/>
          <p:nvPr/>
        </p:nvSpPr>
        <p:spPr bwMode="auto">
          <a:xfrm>
            <a:off x="5742472" y="3183418"/>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it-IT" sz="2000" dirty="0">
                <a:solidFill>
                  <a:srgbClr val="505050"/>
                </a:solidFill>
              </a:rPr>
              <a:t>5k per database, 250k per farm</a:t>
            </a:r>
          </a:p>
        </p:txBody>
      </p:sp>
      <p:sp>
        <p:nvSpPr>
          <p:cNvPr id="17" name="Rectangle 16"/>
          <p:cNvSpPr/>
          <p:nvPr/>
        </p:nvSpPr>
        <p:spPr bwMode="auto">
          <a:xfrm>
            <a:off x="5742472" y="3980578"/>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it-IT" sz="2000" dirty="0">
                <a:solidFill>
                  <a:srgbClr val="505050"/>
                </a:solidFill>
              </a:rPr>
              <a:t>30m per library</a:t>
            </a:r>
          </a:p>
        </p:txBody>
      </p:sp>
      <p:sp>
        <p:nvSpPr>
          <p:cNvPr id="19" name="Rectangle 18"/>
          <p:cNvSpPr/>
          <p:nvPr/>
        </p:nvSpPr>
        <p:spPr bwMode="auto">
          <a:xfrm>
            <a:off x="5742472" y="4777738"/>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it-IT" sz="2000" dirty="0">
                <a:solidFill>
                  <a:srgbClr val="505050"/>
                </a:solidFill>
              </a:rPr>
              <a:t>400k per document</a:t>
            </a:r>
          </a:p>
        </p:txBody>
      </p:sp>
      <p:sp>
        <p:nvSpPr>
          <p:cNvPr id="20" name="Rectangle 19"/>
          <p:cNvSpPr/>
          <p:nvPr/>
        </p:nvSpPr>
        <p:spPr bwMode="auto">
          <a:xfrm>
            <a:off x="5742472" y="5574899"/>
            <a:ext cx="6041079" cy="658370"/>
          </a:xfrm>
          <a:prstGeom prst="rect">
            <a:avLst/>
          </a:prstGeom>
          <a:solidFill>
            <a:schemeClr val="bg1">
              <a:lumMod val="85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it-IT" sz="2000" dirty="0">
                <a:solidFill>
                  <a:srgbClr val="505050"/>
                </a:solidFill>
              </a:rPr>
              <a:t>50k per list</a:t>
            </a:r>
          </a:p>
        </p:txBody>
      </p:sp>
      <p:sp>
        <p:nvSpPr>
          <p:cNvPr id="22" name="Rectangle 21"/>
          <p:cNvSpPr/>
          <p:nvPr/>
        </p:nvSpPr>
        <p:spPr>
          <a:xfrm>
            <a:off x="457200" y="6297552"/>
            <a:ext cx="11509610" cy="400110"/>
          </a:xfrm>
          <a:prstGeom prst="rect">
            <a:avLst/>
          </a:prstGeom>
        </p:spPr>
        <p:txBody>
          <a:bodyPr wrap="square">
            <a:spAutoFit/>
          </a:bodyPr>
          <a:lstStyle/>
          <a:p>
            <a:pPr algn="ctr"/>
            <a:r>
              <a:rPr lang="en-US" sz="2000" i="1" dirty="0">
                <a:solidFill>
                  <a:srgbClr val="505050"/>
                </a:solidFill>
              </a:rPr>
              <a:t>One record centre = One site collection</a:t>
            </a:r>
          </a:p>
        </p:txBody>
      </p:sp>
    </p:spTree>
    <p:extLst>
      <p:ext uri="{BB962C8B-B14F-4D97-AF65-F5344CB8AC3E}">
        <p14:creationId xmlns:p14="http://schemas.microsoft.com/office/powerpoint/2010/main" val="176066136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3749230" y="860865"/>
            <a:ext cx="4716820" cy="4716820"/>
          </a:xfrm>
          <a:prstGeom prst="ellipse">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a:r>
              <a:rPr lang="en-GB" sz="3600" dirty="0" smtClean="0">
                <a:solidFill>
                  <a:srgbClr val="FFFFFF"/>
                </a:solidFill>
              </a:rPr>
              <a:t>Review </a:t>
            </a:r>
            <a:r>
              <a:rPr lang="en-GB" sz="3600" dirty="0">
                <a:solidFill>
                  <a:srgbClr val="FFFFFF"/>
                </a:solidFill>
              </a:rPr>
              <a:t>boundaries and limits in </a:t>
            </a:r>
            <a:r>
              <a:rPr lang="en-GB" sz="3600" dirty="0" smtClean="0">
                <a:solidFill>
                  <a:srgbClr val="FFFFFF"/>
                </a:solidFill>
              </a:rPr>
              <a:t>its </a:t>
            </a:r>
            <a:r>
              <a:rPr lang="en-GB" sz="3600" dirty="0">
                <a:solidFill>
                  <a:srgbClr val="FFFFFF"/>
                </a:solidFill>
              </a:rPr>
              <a:t>entirety and in context</a:t>
            </a:r>
          </a:p>
        </p:txBody>
      </p:sp>
    </p:spTree>
    <p:extLst>
      <p:ext uri="{BB962C8B-B14F-4D97-AF65-F5344CB8AC3E}">
        <p14:creationId xmlns:p14="http://schemas.microsoft.com/office/powerpoint/2010/main" val="8490368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4"/>
            <a:ext cx="11889564" cy="917575"/>
          </a:xfrm>
        </p:spPr>
        <p:txBody>
          <a:bodyPr vert="horz" wrap="square" lIns="146304" tIns="91440" rIns="146304" bIns="91440" rtlCol="0" anchor="t">
            <a:noAutofit/>
          </a:bodyPr>
          <a:lstStyle/>
          <a:p>
            <a:r>
              <a:rPr lang="en-GB" dirty="0"/>
              <a:t>In-place versus Records Centre</a:t>
            </a:r>
          </a:p>
        </p:txBody>
      </p:sp>
      <p:sp>
        <p:nvSpPr>
          <p:cNvPr id="4" name="Rectangle 3"/>
          <p:cNvSpPr/>
          <p:nvPr/>
        </p:nvSpPr>
        <p:spPr bwMode="auto">
          <a:xfrm>
            <a:off x="640257" y="163813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91440" bIns="46637" numCol="1" rtlCol="0" anchor="ctr" anchorCtr="0" compatLnSpc="1">
            <a:prstTxWarp prst="textNoShape">
              <a:avLst/>
            </a:prstTxWarp>
          </a:bodyPr>
          <a:lstStyle/>
          <a:p>
            <a:pPr algn="ctr" defTabSz="932472" fontAlgn="base">
              <a:spcBef>
                <a:spcPct val="0"/>
              </a:spcBef>
              <a:spcAft>
                <a:spcPct val="0"/>
              </a:spcAft>
            </a:pPr>
            <a:r>
              <a:rPr lang="en-US" sz="2600" b="1" dirty="0">
                <a:gradFill>
                  <a:gsLst>
                    <a:gs pos="0">
                      <a:srgbClr val="FFFFFF"/>
                    </a:gs>
                    <a:gs pos="100000">
                      <a:srgbClr val="FFFFFF"/>
                    </a:gs>
                  </a:gsLst>
                  <a:lin ang="5400000" scaled="0"/>
                </a:gradFill>
              </a:rPr>
              <a:t>Perceived </a:t>
            </a:r>
            <a:r>
              <a:rPr lang="en-US" sz="2600" dirty="0">
                <a:gradFill>
                  <a:gsLst>
                    <a:gs pos="0">
                      <a:srgbClr val="FFFFFF"/>
                    </a:gs>
                    <a:gs pos="100000">
                      <a:srgbClr val="FFFFFF"/>
                    </a:gs>
                  </a:gsLst>
                  <a:lin ang="5400000" scaled="0"/>
                </a:gradFill>
              </a:rPr>
              <a:t>‘concern’ managing a separate centre</a:t>
            </a:r>
          </a:p>
        </p:txBody>
      </p:sp>
      <p:sp>
        <p:nvSpPr>
          <p:cNvPr id="6" name="Rectangle 5"/>
          <p:cNvSpPr/>
          <p:nvPr/>
        </p:nvSpPr>
        <p:spPr bwMode="auto">
          <a:xfrm>
            <a:off x="640257" y="410692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9144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600" b="1" dirty="0">
                <a:gradFill>
                  <a:gsLst>
                    <a:gs pos="0">
                      <a:srgbClr val="FFFFFF"/>
                    </a:gs>
                    <a:gs pos="100000">
                      <a:srgbClr val="FFFFFF"/>
                    </a:gs>
                  </a:gsLst>
                  <a:lin ang="5400000" scaled="0"/>
                </a:gradFill>
              </a:rPr>
              <a:t>Permissions</a:t>
            </a:r>
            <a:r>
              <a:rPr lang="en-US" sz="2600" dirty="0">
                <a:gradFill>
                  <a:gsLst>
                    <a:gs pos="0">
                      <a:srgbClr val="FFFFFF"/>
                    </a:gs>
                    <a:gs pos="100000">
                      <a:srgbClr val="FFFFFF"/>
                    </a:gs>
                  </a:gsLst>
                  <a:lin ang="5400000" scaled="0"/>
                </a:gradFill>
              </a:rPr>
              <a:t> needed on an item’s records</a:t>
            </a:r>
          </a:p>
        </p:txBody>
      </p:sp>
      <p:sp>
        <p:nvSpPr>
          <p:cNvPr id="7" name="Rectangle 6"/>
          <p:cNvSpPr/>
          <p:nvPr/>
        </p:nvSpPr>
        <p:spPr bwMode="auto">
          <a:xfrm>
            <a:off x="5639056" y="163813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9144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600" dirty="0">
                <a:gradFill>
                  <a:gsLst>
                    <a:gs pos="0">
                      <a:srgbClr val="FFFFFF"/>
                    </a:gs>
                    <a:gs pos="100000">
                      <a:srgbClr val="FFFFFF"/>
                    </a:gs>
                  </a:gsLst>
                  <a:lin ang="5400000" scaled="0"/>
                </a:gradFill>
              </a:rPr>
              <a:t>Need to manage retention at a </a:t>
            </a:r>
            <a:r>
              <a:rPr lang="en-US" sz="2600" b="1" dirty="0">
                <a:gradFill>
                  <a:gsLst>
                    <a:gs pos="0">
                      <a:srgbClr val="FFFFFF"/>
                    </a:gs>
                    <a:gs pos="100000">
                      <a:srgbClr val="FFFFFF"/>
                    </a:gs>
                  </a:gsLst>
                  <a:lin ang="5400000" scaled="0"/>
                </a:gradFill>
              </a:rPr>
              <a:t>granular </a:t>
            </a:r>
            <a:r>
              <a:rPr lang="en-US" sz="2600" dirty="0">
                <a:gradFill>
                  <a:gsLst>
                    <a:gs pos="0">
                      <a:srgbClr val="FFFFFF"/>
                    </a:gs>
                    <a:gs pos="100000">
                      <a:srgbClr val="FFFFFF"/>
                    </a:gs>
                  </a:gsLst>
                  <a:lin ang="5400000" scaled="0"/>
                </a:gradFill>
              </a:rPr>
              <a:t>level</a:t>
            </a:r>
          </a:p>
        </p:txBody>
      </p:sp>
      <p:sp>
        <p:nvSpPr>
          <p:cNvPr id="8" name="Rectangle 7"/>
          <p:cNvSpPr/>
          <p:nvPr/>
        </p:nvSpPr>
        <p:spPr bwMode="auto">
          <a:xfrm>
            <a:off x="5639056" y="410692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9144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600" b="1" dirty="0">
                <a:gradFill>
                  <a:gsLst>
                    <a:gs pos="0">
                      <a:srgbClr val="FFFFFF"/>
                    </a:gs>
                    <a:gs pos="100000">
                      <a:srgbClr val="FFFFFF"/>
                    </a:gs>
                  </a:gsLst>
                  <a:lin ang="5400000" scaled="0"/>
                </a:gradFill>
              </a:rPr>
              <a:t>Differing SLAs </a:t>
            </a:r>
            <a:r>
              <a:rPr lang="en-US" sz="2600" dirty="0">
                <a:gradFill>
                  <a:gsLst>
                    <a:gs pos="0">
                      <a:srgbClr val="FFFFFF"/>
                    </a:gs>
                    <a:gs pos="100000">
                      <a:srgbClr val="FFFFFF"/>
                    </a:gs>
                  </a:gsLst>
                  <a:lin ang="5400000" scaled="0"/>
                </a:gradFill>
              </a:rPr>
              <a:t>for records</a:t>
            </a:r>
          </a:p>
        </p:txBody>
      </p:sp>
      <p:sp>
        <p:nvSpPr>
          <p:cNvPr id="9" name="Rectangle 8"/>
          <p:cNvSpPr/>
          <p:nvPr/>
        </p:nvSpPr>
        <p:spPr bwMode="auto">
          <a:xfrm>
            <a:off x="3139657" y="163813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9144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600" dirty="0">
                <a:gradFill>
                  <a:gsLst>
                    <a:gs pos="0">
                      <a:srgbClr val="FFFFFF"/>
                    </a:gs>
                    <a:gs pos="100000">
                      <a:srgbClr val="FFFFFF"/>
                    </a:gs>
                  </a:gsLst>
                  <a:lin ang="5400000" scaled="0"/>
                </a:gradFill>
              </a:rPr>
              <a:t>Uncertainty of an active site’s </a:t>
            </a:r>
            <a:r>
              <a:rPr lang="en-US" sz="2600" b="1" dirty="0">
                <a:gradFill>
                  <a:gsLst>
                    <a:gs pos="0">
                      <a:srgbClr val="FFFFFF"/>
                    </a:gs>
                    <a:gs pos="100000">
                      <a:srgbClr val="FFFFFF"/>
                    </a:gs>
                  </a:gsLst>
                  <a:lin ang="5400000" scaled="0"/>
                </a:gradFill>
              </a:rPr>
              <a:t>full lifecycle</a:t>
            </a:r>
          </a:p>
        </p:txBody>
      </p:sp>
      <p:sp>
        <p:nvSpPr>
          <p:cNvPr id="10" name="Rectangle 9"/>
          <p:cNvSpPr/>
          <p:nvPr/>
        </p:nvSpPr>
        <p:spPr bwMode="auto">
          <a:xfrm>
            <a:off x="3139657" y="4106925"/>
            <a:ext cx="2316385" cy="231638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9144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600" dirty="0">
                <a:gradFill>
                  <a:gsLst>
                    <a:gs pos="0">
                      <a:srgbClr val="FFFFFF"/>
                    </a:gs>
                    <a:gs pos="100000">
                      <a:srgbClr val="FFFFFF"/>
                    </a:gs>
                  </a:gsLst>
                  <a:lin ang="5400000" scaled="0"/>
                </a:gradFill>
              </a:rPr>
              <a:t>Separate </a:t>
            </a:r>
            <a:r>
              <a:rPr lang="en-US" sz="2600" b="1" dirty="0">
                <a:gradFill>
                  <a:gsLst>
                    <a:gs pos="0">
                      <a:srgbClr val="FFFFFF"/>
                    </a:gs>
                    <a:gs pos="100000">
                      <a:srgbClr val="FFFFFF"/>
                    </a:gs>
                  </a:gsLst>
                  <a:lin ang="5400000" scaled="0"/>
                </a:gradFill>
              </a:rPr>
              <a:t>storage layer </a:t>
            </a:r>
            <a:r>
              <a:rPr lang="en-US" sz="2600" dirty="0">
                <a:gradFill>
                  <a:gsLst>
                    <a:gs pos="0">
                      <a:srgbClr val="FFFFFF"/>
                    </a:gs>
                    <a:gs pos="100000">
                      <a:srgbClr val="FFFFFF"/>
                    </a:gs>
                  </a:gsLst>
                  <a:lin ang="5400000" scaled="0"/>
                </a:gradFill>
              </a:rPr>
              <a:t>beneath records</a:t>
            </a:r>
          </a:p>
        </p:txBody>
      </p:sp>
      <p:sp>
        <p:nvSpPr>
          <p:cNvPr id="12" name="Isosceles Triangle 11"/>
          <p:cNvSpPr/>
          <p:nvPr/>
        </p:nvSpPr>
        <p:spPr bwMode="auto">
          <a:xfrm rot="5400000">
            <a:off x="7178346" y="3360167"/>
            <a:ext cx="3291804" cy="1188707"/>
          </a:xfrm>
          <a:prstGeom prst="triangle">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le 14"/>
          <p:cNvSpPr/>
          <p:nvPr/>
        </p:nvSpPr>
        <p:spPr>
          <a:xfrm flipH="1">
            <a:off x="9614290" y="2677247"/>
            <a:ext cx="2285975" cy="2554545"/>
          </a:xfrm>
          <a:prstGeom prst="rect">
            <a:avLst/>
          </a:prstGeom>
        </p:spPr>
        <p:txBody>
          <a:bodyPr wrap="square">
            <a:spAutoFit/>
          </a:bodyPr>
          <a:lstStyle/>
          <a:p>
            <a:pPr algn="ctr"/>
            <a:r>
              <a:rPr lang="en-US" sz="3200" dirty="0">
                <a:solidFill>
                  <a:srgbClr val="505050"/>
                </a:solidFill>
              </a:rPr>
              <a:t>Records </a:t>
            </a:r>
            <a:r>
              <a:rPr lang="en-US" sz="3200" dirty="0" smtClean="0">
                <a:solidFill>
                  <a:srgbClr val="505050"/>
                </a:solidFill>
              </a:rPr>
              <a:t>Centre (Records Repository) </a:t>
            </a:r>
            <a:r>
              <a:rPr lang="en-US" sz="3200" dirty="0">
                <a:solidFill>
                  <a:srgbClr val="505050"/>
                </a:solidFill>
              </a:rPr>
              <a:t>it is!</a:t>
            </a:r>
          </a:p>
        </p:txBody>
      </p:sp>
    </p:spTree>
    <p:extLst>
      <p:ext uri="{BB962C8B-B14F-4D97-AF65-F5344CB8AC3E}">
        <p14:creationId xmlns:p14="http://schemas.microsoft.com/office/powerpoint/2010/main" val="76891155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Arrow Connector 38"/>
          <p:cNvCxnSpPr>
            <a:stCxn id="22" idx="3"/>
            <a:endCxn id="29" idx="1"/>
          </p:cNvCxnSpPr>
          <p:nvPr/>
        </p:nvCxnSpPr>
        <p:spPr>
          <a:xfrm flipV="1">
            <a:off x="4397589" y="4974028"/>
            <a:ext cx="3647285" cy="949456"/>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 idx="3"/>
            <a:endCxn id="28" idx="1"/>
          </p:cNvCxnSpPr>
          <p:nvPr/>
        </p:nvCxnSpPr>
        <p:spPr>
          <a:xfrm>
            <a:off x="4397589" y="2125663"/>
            <a:ext cx="3647285" cy="1898910"/>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2" idx="3"/>
            <a:endCxn id="28" idx="1"/>
          </p:cNvCxnSpPr>
          <p:nvPr/>
        </p:nvCxnSpPr>
        <p:spPr>
          <a:xfrm flipV="1">
            <a:off x="4397589" y="4024573"/>
            <a:ext cx="3647285" cy="1898911"/>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vert="horz" wrap="square" lIns="146304" tIns="91440" rIns="146304" bIns="91440" rtlCol="0" anchor="t">
            <a:noAutofit/>
          </a:bodyPr>
          <a:lstStyle/>
          <a:p>
            <a:r>
              <a:rPr lang="en-GB" dirty="0"/>
              <a:t>Information Architecture Mapping</a:t>
            </a:r>
          </a:p>
        </p:txBody>
      </p:sp>
      <p:sp>
        <p:nvSpPr>
          <p:cNvPr id="2" name="Rectangle 1"/>
          <p:cNvSpPr/>
          <p:nvPr/>
        </p:nvSpPr>
        <p:spPr bwMode="auto">
          <a:xfrm>
            <a:off x="1197224" y="1730968"/>
            <a:ext cx="3200365" cy="789389"/>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Active Site</a:t>
            </a:r>
            <a:endParaRPr lang="en-US" sz="2800" dirty="0">
              <a:gradFill>
                <a:gsLst>
                  <a:gs pos="0">
                    <a:srgbClr val="FFFFFF"/>
                  </a:gs>
                  <a:gs pos="100000">
                    <a:srgbClr val="FFFFFF"/>
                  </a:gs>
                </a:gsLst>
                <a:lin ang="5400000" scaled="0"/>
              </a:gradFill>
            </a:endParaRPr>
          </a:p>
        </p:txBody>
      </p:sp>
      <p:sp>
        <p:nvSpPr>
          <p:cNvPr id="17" name="Rectangle 16"/>
          <p:cNvSpPr/>
          <p:nvPr/>
        </p:nvSpPr>
        <p:spPr bwMode="auto">
          <a:xfrm>
            <a:off x="1197224" y="2680423"/>
            <a:ext cx="3200365" cy="789389"/>
          </a:xfrm>
          <a:prstGeom prst="rect">
            <a:avLst/>
          </a:pr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err="1" smtClean="0">
                <a:gradFill>
                  <a:gsLst>
                    <a:gs pos="0">
                      <a:srgbClr val="FFFFFF"/>
                    </a:gs>
                    <a:gs pos="100000">
                      <a:srgbClr val="FFFFFF"/>
                    </a:gs>
                  </a:gsLst>
                  <a:lin ang="5400000" scaled="0"/>
                </a:gradFill>
              </a:rPr>
              <a:t>Subsite</a:t>
            </a:r>
            <a:endParaRPr lang="en-US" sz="2800" dirty="0">
              <a:gradFill>
                <a:gsLst>
                  <a:gs pos="0">
                    <a:srgbClr val="FFFFFF"/>
                  </a:gs>
                  <a:gs pos="100000">
                    <a:srgbClr val="FFFFFF"/>
                  </a:gs>
                </a:gsLst>
                <a:lin ang="5400000" scaled="0"/>
              </a:gradFill>
            </a:endParaRPr>
          </a:p>
        </p:txBody>
      </p:sp>
      <p:sp>
        <p:nvSpPr>
          <p:cNvPr id="19" name="Rectangle 18"/>
          <p:cNvSpPr/>
          <p:nvPr/>
        </p:nvSpPr>
        <p:spPr bwMode="auto">
          <a:xfrm>
            <a:off x="1197224" y="3629878"/>
            <a:ext cx="3200365" cy="789389"/>
          </a:xfrm>
          <a:prstGeom prst="rect">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Library or List</a:t>
            </a:r>
            <a:endParaRPr lang="en-US" sz="2800" dirty="0">
              <a:gradFill>
                <a:gsLst>
                  <a:gs pos="0">
                    <a:srgbClr val="FFFFFF"/>
                  </a:gs>
                  <a:gs pos="100000">
                    <a:srgbClr val="FFFFFF"/>
                  </a:gs>
                </a:gsLst>
                <a:lin ang="5400000" scaled="0"/>
              </a:gradFill>
            </a:endParaRPr>
          </a:p>
        </p:txBody>
      </p:sp>
      <p:sp>
        <p:nvSpPr>
          <p:cNvPr id="20" name="Rectangle 19"/>
          <p:cNvSpPr/>
          <p:nvPr/>
        </p:nvSpPr>
        <p:spPr bwMode="auto">
          <a:xfrm>
            <a:off x="1197224" y="4579333"/>
            <a:ext cx="3200365" cy="789389"/>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Folder</a:t>
            </a:r>
            <a:endParaRPr lang="en-US" sz="2800" dirty="0">
              <a:gradFill>
                <a:gsLst>
                  <a:gs pos="0">
                    <a:srgbClr val="FFFFFF"/>
                  </a:gs>
                  <a:gs pos="100000">
                    <a:srgbClr val="FFFFFF"/>
                  </a:gs>
                </a:gsLst>
                <a:lin ang="5400000" scaled="0"/>
              </a:gradFill>
            </a:endParaRPr>
          </a:p>
        </p:txBody>
      </p:sp>
      <p:sp>
        <p:nvSpPr>
          <p:cNvPr id="22" name="Rectangle 21"/>
          <p:cNvSpPr/>
          <p:nvPr/>
        </p:nvSpPr>
        <p:spPr bwMode="auto">
          <a:xfrm>
            <a:off x="1197224" y="5528789"/>
            <a:ext cx="3200365" cy="789389"/>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Document/Item</a:t>
            </a:r>
            <a:endParaRPr lang="en-US" sz="2800" dirty="0">
              <a:gradFill>
                <a:gsLst>
                  <a:gs pos="0">
                    <a:srgbClr val="FFFFFF"/>
                  </a:gs>
                  <a:gs pos="100000">
                    <a:srgbClr val="FFFFFF"/>
                  </a:gs>
                </a:gsLst>
                <a:lin ang="5400000" scaled="0"/>
              </a:gradFill>
            </a:endParaRPr>
          </a:p>
        </p:txBody>
      </p:sp>
      <p:sp>
        <p:nvSpPr>
          <p:cNvPr id="25" name="Rectangle 24"/>
          <p:cNvSpPr/>
          <p:nvPr/>
        </p:nvSpPr>
        <p:spPr bwMode="auto">
          <a:xfrm>
            <a:off x="8044874" y="1730968"/>
            <a:ext cx="3200365" cy="789389"/>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Record Centre</a:t>
            </a:r>
            <a:endParaRPr lang="en-US" sz="2800" dirty="0">
              <a:gradFill>
                <a:gsLst>
                  <a:gs pos="0">
                    <a:srgbClr val="FFFFFF"/>
                  </a:gs>
                  <a:gs pos="100000">
                    <a:srgbClr val="FFFFFF"/>
                  </a:gs>
                </a:gsLst>
                <a:lin ang="5400000" scaled="0"/>
              </a:gradFill>
            </a:endParaRPr>
          </a:p>
        </p:txBody>
      </p:sp>
      <p:sp>
        <p:nvSpPr>
          <p:cNvPr id="26" name="Rectangle 25"/>
          <p:cNvSpPr/>
          <p:nvPr/>
        </p:nvSpPr>
        <p:spPr bwMode="auto">
          <a:xfrm>
            <a:off x="8044874" y="2680423"/>
            <a:ext cx="3200365" cy="789389"/>
          </a:xfrm>
          <a:prstGeom prst="rect">
            <a:avLst/>
          </a:pr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Single Site</a:t>
            </a:r>
          </a:p>
        </p:txBody>
      </p:sp>
      <p:sp>
        <p:nvSpPr>
          <p:cNvPr id="28" name="Rectangle 27"/>
          <p:cNvSpPr/>
          <p:nvPr/>
        </p:nvSpPr>
        <p:spPr bwMode="auto">
          <a:xfrm>
            <a:off x="8044874" y="3629878"/>
            <a:ext cx="3200365" cy="789389"/>
          </a:xfrm>
          <a:prstGeom prst="rect">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Document Library</a:t>
            </a:r>
          </a:p>
        </p:txBody>
      </p:sp>
      <p:sp>
        <p:nvSpPr>
          <p:cNvPr id="29" name="Rectangle 28"/>
          <p:cNvSpPr/>
          <p:nvPr/>
        </p:nvSpPr>
        <p:spPr bwMode="auto">
          <a:xfrm>
            <a:off x="8044874" y="4579333"/>
            <a:ext cx="3200365" cy="789389"/>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Folder</a:t>
            </a:r>
            <a:endParaRPr lang="en-US" sz="2800" dirty="0">
              <a:gradFill>
                <a:gsLst>
                  <a:gs pos="0">
                    <a:srgbClr val="FFFFFF"/>
                  </a:gs>
                  <a:gs pos="100000">
                    <a:srgbClr val="FFFFFF"/>
                  </a:gs>
                </a:gsLst>
                <a:lin ang="5400000" scaled="0"/>
              </a:gradFill>
            </a:endParaRPr>
          </a:p>
        </p:txBody>
      </p:sp>
      <p:sp>
        <p:nvSpPr>
          <p:cNvPr id="31" name="Rectangle 30"/>
          <p:cNvSpPr/>
          <p:nvPr/>
        </p:nvSpPr>
        <p:spPr bwMode="auto">
          <a:xfrm>
            <a:off x="8044874" y="5528789"/>
            <a:ext cx="3200365" cy="789389"/>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rPr>
              <a:t>Record</a:t>
            </a:r>
            <a:endParaRPr lang="en-US" sz="2800" dirty="0">
              <a:gradFill>
                <a:gsLst>
                  <a:gs pos="0">
                    <a:srgbClr val="FFFFFF"/>
                  </a:gs>
                  <a:gs pos="100000">
                    <a:srgbClr val="FFFFFF"/>
                  </a:gs>
                </a:gsLst>
                <a:lin ang="5400000" scaled="0"/>
              </a:gradFill>
            </a:endParaRPr>
          </a:p>
        </p:txBody>
      </p:sp>
      <p:cxnSp>
        <p:nvCxnSpPr>
          <p:cNvPr id="32" name="Straight Arrow Connector 31"/>
          <p:cNvCxnSpPr>
            <a:stCxn id="2" idx="3"/>
            <a:endCxn id="25" idx="1"/>
          </p:cNvCxnSpPr>
          <p:nvPr/>
        </p:nvCxnSpPr>
        <p:spPr>
          <a:xfrm>
            <a:off x="4397589" y="2125663"/>
            <a:ext cx="3647285" cy="0"/>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7" idx="3"/>
            <a:endCxn id="25" idx="1"/>
          </p:cNvCxnSpPr>
          <p:nvPr/>
        </p:nvCxnSpPr>
        <p:spPr>
          <a:xfrm flipV="1">
            <a:off x="4397589" y="2125663"/>
            <a:ext cx="3647285" cy="949455"/>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9" idx="3"/>
            <a:endCxn id="25" idx="1"/>
          </p:cNvCxnSpPr>
          <p:nvPr/>
        </p:nvCxnSpPr>
        <p:spPr>
          <a:xfrm flipV="1">
            <a:off x="4397589" y="2125663"/>
            <a:ext cx="3647285" cy="1898910"/>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 idx="3"/>
            <a:endCxn id="29" idx="1"/>
          </p:cNvCxnSpPr>
          <p:nvPr/>
        </p:nvCxnSpPr>
        <p:spPr>
          <a:xfrm>
            <a:off x="4397589" y="2125663"/>
            <a:ext cx="3647285" cy="2848365"/>
          </a:xfrm>
          <a:prstGeom prst="straightConnector1">
            <a:avLst/>
          </a:prstGeom>
          <a:ln w="38100">
            <a:solidFill>
              <a:schemeClr val="tx1">
                <a:lumMod val="60000"/>
                <a:lumOff val="40000"/>
              </a:schemeClr>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rot="20732578">
            <a:off x="5410914" y="5510978"/>
            <a:ext cx="1620636" cy="332399"/>
          </a:xfrm>
          <a:prstGeom prst="rect">
            <a:avLst/>
          </a:prstGeom>
          <a:solidFill>
            <a:srgbClr val="FFFFFF">
              <a:alpha val="89804"/>
            </a:srgbClr>
          </a:solidFill>
        </p:spPr>
        <p:txBody>
          <a:bodyPr wrap="none" lIns="0" tIns="0" rIns="0" bIns="0" rtlCol="0">
            <a:spAutoFit/>
          </a:bodyPr>
          <a:lstStyle/>
          <a:p>
            <a:pPr>
              <a:lnSpc>
                <a:spcPct val="90000"/>
              </a:lnSpc>
              <a:spcAft>
                <a:spcPts val="600"/>
              </a:spcAft>
            </a:pPr>
            <a:r>
              <a:rPr lang="en-GB" sz="2400" dirty="0" smtClean="0">
                <a:solidFill>
                  <a:srgbClr val="442359"/>
                </a:solidFill>
              </a:rPr>
              <a:t>encouraged</a:t>
            </a:r>
          </a:p>
        </p:txBody>
      </p:sp>
      <p:sp>
        <p:nvSpPr>
          <p:cNvPr id="44" name="TextBox 43"/>
          <p:cNvSpPr txBox="1"/>
          <p:nvPr/>
        </p:nvSpPr>
        <p:spPr>
          <a:xfrm rot="1612289">
            <a:off x="4991844" y="2699113"/>
            <a:ext cx="2527698" cy="332399"/>
          </a:xfrm>
          <a:prstGeom prst="rect">
            <a:avLst/>
          </a:prstGeom>
          <a:solidFill>
            <a:srgbClr val="FFFFFF">
              <a:alpha val="69020"/>
            </a:srgbClr>
          </a:solidFill>
        </p:spPr>
        <p:txBody>
          <a:bodyPr wrap="square" lIns="0" tIns="0" rIns="0" bIns="0" rtlCol="0">
            <a:spAutoFit/>
          </a:bodyPr>
          <a:lstStyle/>
          <a:p>
            <a:pPr algn="ctr">
              <a:lnSpc>
                <a:spcPct val="90000"/>
              </a:lnSpc>
              <a:spcAft>
                <a:spcPts val="600"/>
              </a:spcAft>
            </a:pPr>
            <a:r>
              <a:rPr lang="en-GB" sz="2400" dirty="0" smtClean="0">
                <a:solidFill>
                  <a:srgbClr val="00188F"/>
                </a:solidFill>
              </a:rPr>
              <a:t>our current model</a:t>
            </a:r>
          </a:p>
        </p:txBody>
      </p:sp>
      <p:cxnSp>
        <p:nvCxnSpPr>
          <p:cNvPr id="42" name="Straight Arrow Connector 41"/>
          <p:cNvCxnSpPr>
            <a:stCxn id="2" idx="3"/>
            <a:endCxn id="28" idx="1"/>
          </p:cNvCxnSpPr>
          <p:nvPr/>
        </p:nvCxnSpPr>
        <p:spPr>
          <a:xfrm>
            <a:off x="4397589" y="2125663"/>
            <a:ext cx="3647285" cy="1898910"/>
          </a:xfrm>
          <a:prstGeom prst="straightConnector1">
            <a:avLst/>
          </a:prstGeom>
          <a:ln w="762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22" idx="3"/>
            <a:endCxn id="29" idx="1"/>
          </p:cNvCxnSpPr>
          <p:nvPr/>
        </p:nvCxnSpPr>
        <p:spPr>
          <a:xfrm flipV="1">
            <a:off x="4397589" y="4974028"/>
            <a:ext cx="3647285" cy="949456"/>
          </a:xfrm>
          <a:prstGeom prst="straightConnector1">
            <a:avLst/>
          </a:prstGeom>
          <a:ln w="76200">
            <a:headEnd type="none"/>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9679021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par>
                                <p:cTn id="43" presetID="10"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rot="16200000">
            <a:off x="-824389" y="3497257"/>
            <a:ext cx="4023316" cy="914400"/>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b="1" dirty="0" smtClean="0">
                <a:gradFill>
                  <a:gsLst>
                    <a:gs pos="0">
                      <a:srgbClr val="FFFFFF"/>
                    </a:gs>
                    <a:gs pos="100000">
                      <a:srgbClr val="FFFFFF"/>
                    </a:gs>
                  </a:gsLst>
                  <a:lin ang="5400000" scaled="0"/>
                </a:gradFill>
              </a:rPr>
              <a:t>Encouraged Model</a:t>
            </a:r>
            <a:endParaRPr lang="en-US" sz="3200" b="1" dirty="0">
              <a:gradFill>
                <a:gsLst>
                  <a:gs pos="0">
                    <a:srgbClr val="FFFFFF"/>
                  </a:gs>
                  <a:gs pos="100000">
                    <a:srgbClr val="FFFFFF"/>
                  </a:gs>
                </a:gsLst>
                <a:lin ang="5400000" scaled="0"/>
              </a:gradFill>
            </a:endParaRPr>
          </a:p>
        </p:txBody>
      </p:sp>
      <p:sp>
        <p:nvSpPr>
          <p:cNvPr id="9" name="Rectangle 8"/>
          <p:cNvSpPr/>
          <p:nvPr/>
        </p:nvSpPr>
        <p:spPr bwMode="auto">
          <a:xfrm rot="16200000">
            <a:off x="4935354" y="3496343"/>
            <a:ext cx="4025144" cy="91440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algn="ctr" defTabSz="932472" fontAlgn="base">
              <a:spcBef>
                <a:spcPct val="0"/>
              </a:spcBef>
              <a:spcAft>
                <a:spcPct val="0"/>
              </a:spcAft>
            </a:pPr>
            <a:r>
              <a:rPr lang="en-US" sz="3200" b="1" dirty="0" smtClean="0">
                <a:gradFill>
                  <a:gsLst>
                    <a:gs pos="0">
                      <a:srgbClr val="FFFFFF"/>
                    </a:gs>
                    <a:gs pos="100000">
                      <a:srgbClr val="FFFFFF"/>
                    </a:gs>
                  </a:gsLst>
                  <a:lin ang="5400000" scaled="0"/>
                </a:gradFill>
              </a:rPr>
              <a:t>Current Model</a:t>
            </a:r>
            <a:endParaRPr lang="en-US" sz="3200" b="1" dirty="0">
              <a:gradFill>
                <a:gsLst>
                  <a:gs pos="0">
                    <a:srgbClr val="FFFFFF"/>
                  </a:gs>
                  <a:gs pos="100000">
                    <a:srgbClr val="FFFFFF"/>
                  </a:gs>
                </a:gsLst>
                <a:lin ang="5400000" scaled="0"/>
              </a:gradFill>
            </a:endParaRPr>
          </a:p>
        </p:txBody>
      </p:sp>
      <p:sp>
        <p:nvSpPr>
          <p:cNvPr id="12" name="Title 11"/>
          <p:cNvSpPr>
            <a:spLocks noGrp="1"/>
          </p:cNvSpPr>
          <p:nvPr>
            <p:ph type="title"/>
          </p:nvPr>
        </p:nvSpPr>
        <p:spPr/>
        <p:txBody>
          <a:bodyPr vert="horz" wrap="square" lIns="146304" tIns="91440" rIns="146304" bIns="91440" rtlCol="0" anchor="t">
            <a:noAutofit/>
          </a:bodyPr>
          <a:lstStyle/>
          <a:p>
            <a:r>
              <a:rPr lang="en-US" dirty="0"/>
              <a:t>Why?</a:t>
            </a:r>
          </a:p>
        </p:txBody>
      </p:sp>
      <p:sp>
        <p:nvSpPr>
          <p:cNvPr id="2" name="Rectangle 1"/>
          <p:cNvSpPr/>
          <p:nvPr/>
        </p:nvSpPr>
        <p:spPr bwMode="auto">
          <a:xfrm>
            <a:off x="1735897" y="1942799"/>
            <a:ext cx="4023317" cy="4023317"/>
          </a:xfrm>
          <a:prstGeom prst="rect">
            <a:avLst/>
          </a:prstGeom>
          <a:ln>
            <a:noFill/>
            <a:headEnd type="none" w="med" len="med"/>
            <a:tailEnd type="none" w="med" len="med"/>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182880" tIns="46637" rIns="18288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GB" sz="2800" dirty="0">
                <a:gradFill>
                  <a:gsLst>
                    <a:gs pos="0">
                      <a:srgbClr val="FFFFFF"/>
                    </a:gs>
                    <a:gs pos="100000">
                      <a:srgbClr val="FFFFFF"/>
                    </a:gs>
                  </a:gsLst>
                  <a:lin ang="5400000" scaled="0"/>
                </a:gradFill>
              </a:rPr>
              <a:t>SharePoint 2013 Content Organizer rules allow document </a:t>
            </a:r>
            <a:r>
              <a:rPr lang="en-GB" sz="2800" dirty="0" smtClean="0">
                <a:gradFill>
                  <a:gsLst>
                    <a:gs pos="0">
                      <a:srgbClr val="FFFFFF"/>
                    </a:gs>
                    <a:gs pos="100000">
                      <a:srgbClr val="FFFFFF"/>
                    </a:gs>
                  </a:gsLst>
                  <a:lin ang="5400000" scaled="0"/>
                </a:gradFill>
              </a:rPr>
              <a:t>routing, </a:t>
            </a:r>
            <a:r>
              <a:rPr lang="en-GB" sz="2800" dirty="0">
                <a:gradFill>
                  <a:gsLst>
                    <a:gs pos="0">
                      <a:srgbClr val="FFFFFF"/>
                    </a:gs>
                    <a:gs pos="100000">
                      <a:srgbClr val="FFFFFF"/>
                    </a:gs>
                  </a:gsLst>
                  <a:lin ang="5400000" scaled="0"/>
                </a:gradFill>
              </a:rPr>
              <a:t>based on available </a:t>
            </a:r>
            <a:r>
              <a:rPr lang="en-GB" sz="2800" dirty="0" smtClean="0">
                <a:gradFill>
                  <a:gsLst>
                    <a:gs pos="0">
                      <a:srgbClr val="FFFFFF"/>
                    </a:gs>
                    <a:gs pos="100000">
                      <a:srgbClr val="FFFFFF"/>
                    </a:gs>
                  </a:gsLst>
                  <a:lin ang="5400000" scaled="0"/>
                </a:gradFill>
              </a:rPr>
              <a:t>metadata, </a:t>
            </a:r>
            <a:r>
              <a:rPr lang="en-GB" sz="2800" dirty="0">
                <a:gradFill>
                  <a:gsLst>
                    <a:gs pos="0">
                      <a:srgbClr val="FFFFFF"/>
                    </a:gs>
                    <a:gs pos="100000">
                      <a:srgbClr val="FFFFFF"/>
                    </a:gs>
                  </a:gsLst>
                  <a:lin ang="5400000" scaled="0"/>
                </a:gradFill>
              </a:rPr>
              <a:t>into libraries and folders</a:t>
            </a:r>
            <a:endParaRPr lang="en-US" sz="2800" dirty="0">
              <a:gradFill>
                <a:gsLst>
                  <a:gs pos="0">
                    <a:srgbClr val="FFFFFF"/>
                  </a:gs>
                  <a:gs pos="100000">
                    <a:srgbClr val="FFFFFF"/>
                  </a:gs>
                </a:gsLst>
                <a:lin ang="5400000" scaled="0"/>
              </a:gradFill>
            </a:endParaRPr>
          </a:p>
        </p:txBody>
      </p:sp>
      <p:sp>
        <p:nvSpPr>
          <p:cNvPr id="8" name="Rectangle 7"/>
          <p:cNvSpPr/>
          <p:nvPr/>
        </p:nvSpPr>
        <p:spPr bwMode="auto">
          <a:xfrm>
            <a:off x="7496555" y="1940971"/>
            <a:ext cx="4025144" cy="4025144"/>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46637" rIns="182880" bIns="46637"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800" dirty="0">
                <a:gradFill>
                  <a:gsLst>
                    <a:gs pos="0">
                      <a:srgbClr val="FFFFFF"/>
                    </a:gs>
                    <a:gs pos="100000">
                      <a:srgbClr val="FFFFFF"/>
                    </a:gs>
                  </a:gsLst>
                  <a:lin ang="5400000" scaled="0"/>
                </a:gradFill>
              </a:rPr>
              <a:t>Concept of ownership defined at the site </a:t>
            </a:r>
            <a:r>
              <a:rPr lang="en-US" sz="2800" dirty="0" smtClean="0">
                <a:gradFill>
                  <a:gsLst>
                    <a:gs pos="0">
                      <a:srgbClr val="FFFFFF"/>
                    </a:gs>
                    <a:gs pos="100000">
                      <a:srgbClr val="FFFFFF"/>
                    </a:gs>
                  </a:gsLst>
                  <a:lin ang="5400000" scaled="0"/>
                </a:gradFill>
              </a:rPr>
              <a:t>level - </a:t>
            </a:r>
            <a:r>
              <a:rPr lang="en-US" sz="2800" dirty="0">
                <a:gradFill>
                  <a:gsLst>
                    <a:gs pos="0">
                      <a:srgbClr val="FFFFFF"/>
                    </a:gs>
                    <a:gs pos="100000">
                      <a:srgbClr val="FFFFFF"/>
                    </a:gs>
                  </a:gsLst>
                  <a:lin ang="5400000" scaled="0"/>
                </a:gradFill>
              </a:rPr>
              <a:t>maps to records </a:t>
            </a:r>
            <a:r>
              <a:rPr lang="en-US" sz="2800" dirty="0" smtClean="0">
                <a:gradFill>
                  <a:gsLst>
                    <a:gs pos="0">
                      <a:srgbClr val="FFFFFF"/>
                    </a:gs>
                    <a:gs pos="100000">
                      <a:srgbClr val="FFFFFF"/>
                    </a:gs>
                  </a:gsLst>
                  <a:lin ang="5400000" scaled="0"/>
                </a:gradFill>
              </a:rPr>
              <a:t>access</a:t>
            </a:r>
            <a:endParaRPr lang="en-US" sz="28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2800" dirty="0">
              <a:gradFill>
                <a:gsLst>
                  <a:gs pos="0">
                    <a:srgbClr val="FFFFFF"/>
                  </a:gs>
                  <a:gs pos="100000">
                    <a:srgbClr val="FFFFFF"/>
                  </a:gs>
                </a:gsLst>
                <a:lin ang="5400000" scaled="0"/>
              </a:gradFill>
            </a:endParaRPr>
          </a:p>
          <a:p>
            <a:pPr algn="ctr" defTabSz="932472" fontAlgn="base">
              <a:spcBef>
                <a:spcPct val="0"/>
              </a:spcBef>
              <a:spcAft>
                <a:spcPct val="0"/>
              </a:spcAft>
            </a:pPr>
            <a:r>
              <a:rPr lang="en-US" sz="2800" dirty="0">
                <a:gradFill>
                  <a:gsLst>
                    <a:gs pos="0">
                      <a:srgbClr val="FFFFFF"/>
                    </a:gs>
                    <a:gs pos="100000">
                      <a:srgbClr val="FFFFFF"/>
                    </a:gs>
                  </a:gsLst>
                  <a:lin ang="5400000" scaled="0"/>
                </a:gradFill>
              </a:rPr>
              <a:t>Permission each site’s library at provisioning</a:t>
            </a:r>
          </a:p>
        </p:txBody>
      </p:sp>
    </p:spTree>
    <p:extLst>
      <p:ext uri="{BB962C8B-B14F-4D97-AF65-F5344CB8AC3E}">
        <p14:creationId xmlns:p14="http://schemas.microsoft.com/office/powerpoint/2010/main" val="421616509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3749230" y="860865"/>
            <a:ext cx="4716820" cy="4716820"/>
          </a:xfrm>
          <a:prstGeom prst="ellipse">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a:r>
              <a:rPr lang="en-GB" sz="3600" dirty="0">
                <a:solidFill>
                  <a:srgbClr val="FFFFFF"/>
                </a:solidFill>
              </a:rPr>
              <a:t>Consider security, sizing and granularity to determine I.A.</a:t>
            </a:r>
          </a:p>
        </p:txBody>
      </p:sp>
    </p:spTree>
    <p:extLst>
      <p:ext uri="{BB962C8B-B14F-4D97-AF65-F5344CB8AC3E}">
        <p14:creationId xmlns:p14="http://schemas.microsoft.com/office/powerpoint/2010/main" val="371944906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GB" dirty="0"/>
              <a:t>We need to talk about metadata</a:t>
            </a:r>
          </a:p>
        </p:txBody>
      </p:sp>
      <p:sp>
        <p:nvSpPr>
          <p:cNvPr id="5" name="Rectangle 4"/>
          <p:cNvSpPr/>
          <p:nvPr/>
        </p:nvSpPr>
        <p:spPr bwMode="auto">
          <a:xfrm>
            <a:off x="274639" y="2217116"/>
            <a:ext cx="2285975" cy="2660293"/>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algn="ctr" defTabSz="932472" fontAlgn="base">
              <a:spcBef>
                <a:spcPct val="0"/>
              </a:spcBef>
              <a:spcAft>
                <a:spcPct val="0"/>
              </a:spcAft>
            </a:pPr>
            <a:r>
              <a:rPr lang="en-US" sz="2600" b="1" dirty="0" smtClean="0">
                <a:gradFill>
                  <a:gsLst>
                    <a:gs pos="0">
                      <a:srgbClr val="FFFFFF"/>
                    </a:gs>
                    <a:gs pos="100000">
                      <a:srgbClr val="FFFFFF"/>
                    </a:gs>
                  </a:gsLst>
                  <a:lin ang="5400000" scaled="0"/>
                </a:gradFill>
              </a:rPr>
              <a:t>Balance</a:t>
            </a:r>
            <a:r>
              <a:rPr lang="en-US" sz="2600" dirty="0" smtClean="0">
                <a:gradFill>
                  <a:gsLst>
                    <a:gs pos="0">
                      <a:srgbClr val="FFFFFF"/>
                    </a:gs>
                    <a:gs pos="100000">
                      <a:srgbClr val="FFFFFF"/>
                    </a:gs>
                  </a:gsLst>
                  <a:lin ang="5400000" scaled="0"/>
                </a:gradFill>
              </a:rPr>
              <a:t> </a:t>
            </a:r>
            <a:r>
              <a:rPr lang="en-US" sz="2600" dirty="0">
                <a:gradFill>
                  <a:gsLst>
                    <a:gs pos="0">
                      <a:srgbClr val="FFFFFF"/>
                    </a:gs>
                    <a:gs pos="100000">
                      <a:srgbClr val="FFFFFF"/>
                    </a:gs>
                  </a:gsLst>
                  <a:lin ang="5400000" scaled="0"/>
                </a:gradFill>
              </a:rPr>
              <a:t>between compliance and user experience</a:t>
            </a:r>
          </a:p>
        </p:txBody>
      </p:sp>
      <p:sp>
        <p:nvSpPr>
          <p:cNvPr id="6" name="Rectangle 5"/>
          <p:cNvSpPr/>
          <p:nvPr/>
        </p:nvSpPr>
        <p:spPr bwMode="auto">
          <a:xfrm>
            <a:off x="2674929" y="2217116"/>
            <a:ext cx="2285975" cy="2660293"/>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algn="ctr" defTabSz="932472" fontAlgn="base">
              <a:spcBef>
                <a:spcPct val="0"/>
              </a:spcBef>
              <a:spcAft>
                <a:spcPct val="0"/>
              </a:spcAft>
            </a:pPr>
            <a:r>
              <a:rPr lang="en-GB" sz="2600" b="1" dirty="0">
                <a:gradFill>
                  <a:gsLst>
                    <a:gs pos="0">
                      <a:srgbClr val="FFFFFF"/>
                    </a:gs>
                    <a:gs pos="100000">
                      <a:srgbClr val="FFFFFF"/>
                    </a:gs>
                  </a:gsLst>
                  <a:lin ang="5400000" scaled="0"/>
                </a:gradFill>
              </a:rPr>
              <a:t>Frictionless</a:t>
            </a:r>
            <a:r>
              <a:rPr lang="en-GB" sz="2600" dirty="0">
                <a:gradFill>
                  <a:gsLst>
                    <a:gs pos="0">
                      <a:srgbClr val="FFFFFF"/>
                    </a:gs>
                    <a:gs pos="100000">
                      <a:srgbClr val="FFFFFF"/>
                    </a:gs>
                  </a:gsLst>
                  <a:lin ang="5400000" scaled="0"/>
                </a:gradFill>
              </a:rPr>
              <a:t> document creation process</a:t>
            </a:r>
          </a:p>
        </p:txBody>
      </p:sp>
      <p:sp>
        <p:nvSpPr>
          <p:cNvPr id="7" name="Rectangle 6"/>
          <p:cNvSpPr/>
          <p:nvPr/>
        </p:nvSpPr>
        <p:spPr bwMode="auto">
          <a:xfrm>
            <a:off x="5075219" y="2217116"/>
            <a:ext cx="2285975" cy="2660293"/>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algn="ctr" defTabSz="932472" fontAlgn="base">
              <a:spcBef>
                <a:spcPct val="0"/>
              </a:spcBef>
              <a:spcAft>
                <a:spcPct val="0"/>
              </a:spcAft>
            </a:pPr>
            <a:r>
              <a:rPr lang="en-GB" sz="2600" b="1" dirty="0">
                <a:gradFill>
                  <a:gsLst>
                    <a:gs pos="0">
                      <a:srgbClr val="FFFFFF"/>
                    </a:gs>
                    <a:gs pos="100000">
                      <a:srgbClr val="FFFFFF"/>
                    </a:gs>
                  </a:gsLst>
                  <a:lin ang="5400000" scaled="0"/>
                </a:gradFill>
              </a:rPr>
              <a:t>Inherit</a:t>
            </a:r>
            <a:r>
              <a:rPr lang="en-GB" sz="2600" dirty="0">
                <a:gradFill>
                  <a:gsLst>
                    <a:gs pos="0">
                      <a:srgbClr val="FFFFFF"/>
                    </a:gs>
                    <a:gs pos="100000">
                      <a:srgbClr val="FFFFFF"/>
                    </a:gs>
                  </a:gsLst>
                  <a:lin ang="5400000" scaled="0"/>
                </a:gradFill>
              </a:rPr>
              <a:t> metadata only where appropriate</a:t>
            </a:r>
          </a:p>
        </p:txBody>
      </p:sp>
      <p:sp>
        <p:nvSpPr>
          <p:cNvPr id="8" name="Rectangle 7"/>
          <p:cNvSpPr/>
          <p:nvPr/>
        </p:nvSpPr>
        <p:spPr bwMode="auto">
          <a:xfrm>
            <a:off x="7475509" y="2217116"/>
            <a:ext cx="2285975" cy="2660293"/>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algn="ctr" defTabSz="932472" fontAlgn="base">
              <a:spcBef>
                <a:spcPct val="0"/>
              </a:spcBef>
              <a:spcAft>
                <a:spcPct val="0"/>
              </a:spcAft>
            </a:pPr>
            <a:r>
              <a:rPr lang="en-GB" sz="2600" dirty="0" smtClean="0">
                <a:gradFill>
                  <a:gsLst>
                    <a:gs pos="0">
                      <a:srgbClr val="FFFFFF"/>
                    </a:gs>
                    <a:gs pos="100000">
                      <a:srgbClr val="FFFFFF"/>
                    </a:gs>
                  </a:gsLst>
                  <a:lin ang="5400000" scaled="0"/>
                </a:gradFill>
              </a:rPr>
              <a:t>Enough </a:t>
            </a:r>
            <a:r>
              <a:rPr lang="en-GB" sz="2600" dirty="0">
                <a:gradFill>
                  <a:gsLst>
                    <a:gs pos="0">
                      <a:srgbClr val="FFFFFF"/>
                    </a:gs>
                    <a:gs pos="100000">
                      <a:srgbClr val="FFFFFF"/>
                    </a:gs>
                  </a:gsLst>
                  <a:lin ang="5400000" scaled="0"/>
                </a:gradFill>
              </a:rPr>
              <a:t>metadata </a:t>
            </a:r>
            <a:r>
              <a:rPr lang="en-GB" sz="2600" dirty="0" smtClean="0">
                <a:gradFill>
                  <a:gsLst>
                    <a:gs pos="0">
                      <a:srgbClr val="FFFFFF"/>
                    </a:gs>
                    <a:gs pos="100000">
                      <a:srgbClr val="FFFFFF"/>
                    </a:gs>
                  </a:gsLst>
                  <a:lin ang="5400000" scaled="0"/>
                </a:gradFill>
              </a:rPr>
              <a:t>at submission </a:t>
            </a:r>
            <a:r>
              <a:rPr lang="en-GB" sz="2600" dirty="0">
                <a:gradFill>
                  <a:gsLst>
                    <a:gs pos="0">
                      <a:srgbClr val="FFFFFF"/>
                    </a:gs>
                    <a:gs pos="100000">
                      <a:srgbClr val="FFFFFF"/>
                    </a:gs>
                  </a:gsLst>
                  <a:lin ang="5400000" scaled="0"/>
                </a:gradFill>
              </a:rPr>
              <a:t>to </a:t>
            </a:r>
            <a:r>
              <a:rPr lang="en-GB" sz="2600" b="1" dirty="0">
                <a:gradFill>
                  <a:gsLst>
                    <a:gs pos="0">
                      <a:srgbClr val="FFFFFF"/>
                    </a:gs>
                    <a:gs pos="100000">
                      <a:srgbClr val="FFFFFF"/>
                    </a:gs>
                  </a:gsLst>
                  <a:lin ang="5400000" scaled="0"/>
                </a:gradFill>
              </a:rPr>
              <a:t>decide retention</a:t>
            </a:r>
          </a:p>
        </p:txBody>
      </p:sp>
      <p:sp>
        <p:nvSpPr>
          <p:cNvPr id="9" name="Rectangle 8"/>
          <p:cNvSpPr/>
          <p:nvPr/>
        </p:nvSpPr>
        <p:spPr bwMode="auto">
          <a:xfrm>
            <a:off x="9875797" y="2217116"/>
            <a:ext cx="2285975" cy="2660293"/>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82880" tIns="46637" rIns="182880" bIns="46637" numCol="1" rtlCol="0" anchor="ctr" anchorCtr="0" compatLnSpc="1">
            <a:prstTxWarp prst="textNoShape">
              <a:avLst/>
            </a:prstTxWarp>
          </a:bodyPr>
          <a:lstStyle/>
          <a:p>
            <a:pPr algn="ctr" defTabSz="932472" fontAlgn="base">
              <a:spcBef>
                <a:spcPct val="0"/>
              </a:spcBef>
              <a:spcAft>
                <a:spcPct val="0"/>
              </a:spcAft>
            </a:pPr>
            <a:r>
              <a:rPr lang="en-GB" sz="2600" dirty="0">
                <a:gradFill>
                  <a:gsLst>
                    <a:gs pos="0">
                      <a:srgbClr val="FFFFFF"/>
                    </a:gs>
                    <a:gs pos="100000">
                      <a:srgbClr val="FFFFFF"/>
                    </a:gs>
                  </a:gsLst>
                  <a:lin ang="5400000" scaled="0"/>
                </a:gradFill>
              </a:rPr>
              <a:t>Leverage </a:t>
            </a:r>
            <a:r>
              <a:rPr lang="en-GB" sz="2600" b="1" dirty="0">
                <a:gradFill>
                  <a:gsLst>
                    <a:gs pos="0">
                      <a:srgbClr val="FFFFFF"/>
                    </a:gs>
                    <a:gs pos="100000">
                      <a:srgbClr val="FFFFFF"/>
                    </a:gs>
                  </a:gsLst>
                  <a:lin ang="5400000" scaled="0"/>
                </a:gradFill>
              </a:rPr>
              <a:t>search and eDiscovery </a:t>
            </a:r>
            <a:r>
              <a:rPr lang="en-GB" sz="2600" dirty="0">
                <a:gradFill>
                  <a:gsLst>
                    <a:gs pos="0">
                      <a:srgbClr val="FFFFFF"/>
                    </a:gs>
                    <a:gs pos="100000">
                      <a:srgbClr val="FFFFFF"/>
                    </a:gs>
                  </a:gsLst>
                  <a:lin ang="5400000" scaled="0"/>
                </a:gradFill>
              </a:rPr>
              <a:t>to surface records</a:t>
            </a:r>
          </a:p>
        </p:txBody>
      </p:sp>
      <p:sp>
        <p:nvSpPr>
          <p:cNvPr id="11" name="Rectangle 10"/>
          <p:cNvSpPr/>
          <p:nvPr/>
        </p:nvSpPr>
        <p:spPr>
          <a:xfrm>
            <a:off x="4294235" y="5600359"/>
            <a:ext cx="4156202" cy="646331"/>
          </a:xfrm>
          <a:prstGeom prst="rect">
            <a:avLst/>
          </a:prstGeom>
        </p:spPr>
        <p:txBody>
          <a:bodyPr wrap="none">
            <a:spAutoFit/>
          </a:bodyPr>
          <a:lstStyle/>
          <a:p>
            <a:r>
              <a:rPr lang="en-US" sz="3600" i="1" dirty="0">
                <a:solidFill>
                  <a:srgbClr val="505050"/>
                </a:solidFill>
              </a:rPr>
              <a:t>Search don’t browse</a:t>
            </a:r>
          </a:p>
        </p:txBody>
      </p:sp>
    </p:spTree>
    <p:extLst>
      <p:ext uri="{BB962C8B-B14F-4D97-AF65-F5344CB8AC3E}">
        <p14:creationId xmlns:p14="http://schemas.microsoft.com/office/powerpoint/2010/main" val="8619002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62"/>
            <a:ext cx="8214225" cy="1371600"/>
          </a:xfrm>
        </p:spPr>
        <p:txBody>
          <a:bodyPr/>
          <a:lstStyle/>
          <a:p>
            <a:r>
              <a:rPr lang="en-GB" dirty="0"/>
              <a:t>SharePoint for large scale records management - hundreds of millions of documents and beyond! </a:t>
            </a:r>
            <a:endParaRPr lang="en-US" dirty="0"/>
          </a:p>
        </p:txBody>
      </p:sp>
      <p:sp>
        <p:nvSpPr>
          <p:cNvPr id="5" name="Text Placeholder 4"/>
          <p:cNvSpPr>
            <a:spLocks noGrp="1"/>
          </p:cNvSpPr>
          <p:nvPr>
            <p:ph type="body" sz="quarter" idx="14"/>
          </p:nvPr>
        </p:nvSpPr>
        <p:spPr/>
        <p:txBody>
          <a:bodyPr/>
          <a:lstStyle/>
          <a:p>
            <a:r>
              <a:rPr lang="en-US" dirty="0" smtClean="0"/>
              <a:t>Nishan DeSilva		Alex O’Donnell</a:t>
            </a:r>
          </a:p>
          <a:p>
            <a:r>
              <a:rPr lang="en-US" dirty="0" smtClean="0"/>
              <a:t>Roberto </a:t>
            </a:r>
            <a:r>
              <a:rPr lang="en-US" dirty="0" err="1" smtClean="0"/>
              <a:t>Yglesias</a:t>
            </a:r>
            <a:r>
              <a:rPr lang="en-US" dirty="0" smtClean="0"/>
              <a:t>		Joe Do</a:t>
            </a:r>
          </a:p>
          <a:p>
            <a:r>
              <a:rPr lang="en-US" dirty="0"/>
              <a:t>Quentin Christensen</a:t>
            </a:r>
          </a:p>
        </p:txBody>
      </p:sp>
      <p:sp>
        <p:nvSpPr>
          <p:cNvPr id="2" name="Text Placeholder 1"/>
          <p:cNvSpPr>
            <a:spLocks noGrp="1"/>
          </p:cNvSpPr>
          <p:nvPr>
            <p:ph type="body" sz="quarter" idx="15"/>
          </p:nvPr>
        </p:nvSpPr>
        <p:spPr/>
        <p:txBody>
          <a:bodyPr/>
          <a:lstStyle/>
          <a:p>
            <a:r>
              <a:rPr lang="en-US" dirty="0" smtClean="0"/>
              <a:t>SPC346</a:t>
            </a:r>
            <a:endParaRPr lang="en-US" dirty="0"/>
          </a:p>
        </p:txBody>
      </p:sp>
    </p:spTree>
    <p:extLst>
      <p:ext uri="{BB962C8B-B14F-4D97-AF65-F5344CB8AC3E}">
        <p14:creationId xmlns:p14="http://schemas.microsoft.com/office/powerpoint/2010/main" val="3425432593"/>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425" y="2710558"/>
            <a:ext cx="11877413" cy="1227583"/>
          </a:xfrm>
          <a:solidFill>
            <a:schemeClr val="accent6">
              <a:alpha val="85000"/>
            </a:schemeClr>
          </a:solidFill>
        </p:spPr>
        <p:txBody>
          <a:bodyPr anchor="ctr" anchorCtr="0"/>
          <a:lstStyle/>
          <a:p>
            <a:pPr algn="ctr"/>
            <a:r>
              <a:rPr lang="en-GB" dirty="0" smtClean="0">
                <a:solidFill>
                  <a:schemeClr val="bg1"/>
                </a:solidFill>
              </a:rPr>
              <a:t>One Content Type to rule them all</a:t>
            </a:r>
            <a:endParaRPr lang="en-GB" dirty="0">
              <a:solidFill>
                <a:schemeClr val="bg1"/>
              </a:solidFill>
            </a:endParaRPr>
          </a:p>
        </p:txBody>
      </p:sp>
      <p:sp>
        <p:nvSpPr>
          <p:cNvPr id="7" name="Title 2"/>
          <p:cNvSpPr txBox="1">
            <a:spLocks/>
          </p:cNvSpPr>
          <p:nvPr/>
        </p:nvSpPr>
        <p:spPr>
          <a:xfrm>
            <a:off x="7589838" y="5484466"/>
            <a:ext cx="4572001" cy="1227583"/>
          </a:xfrm>
          <a:prstGeom prst="rect">
            <a:avLst/>
          </a:prstGeom>
          <a:solidFill>
            <a:schemeClr val="accent6">
              <a:alpha val="85000"/>
            </a:scheme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dirty="0" smtClean="0">
                <a:solidFill>
                  <a:srgbClr val="FFFFFF"/>
                </a:solidFill>
              </a:rPr>
              <a:t>(almost)</a:t>
            </a:r>
            <a:endParaRPr lang="en-GB" dirty="0">
              <a:solidFill>
                <a:srgbClr val="FFFFFF"/>
              </a:solidFill>
            </a:endParaRPr>
          </a:p>
        </p:txBody>
      </p:sp>
    </p:spTree>
    <p:extLst>
      <p:ext uri="{BB962C8B-B14F-4D97-AF65-F5344CB8AC3E}">
        <p14:creationId xmlns:p14="http://schemas.microsoft.com/office/powerpoint/2010/main" val="2430526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GB" dirty="0"/>
              <a:t>Two Content Types</a:t>
            </a:r>
          </a:p>
        </p:txBody>
      </p:sp>
      <p:graphicFrame>
        <p:nvGraphicFramePr>
          <p:cNvPr id="4" name="Table 3"/>
          <p:cNvGraphicFramePr>
            <a:graphicFrameLocks noGrp="1"/>
          </p:cNvGraphicFramePr>
          <p:nvPr>
            <p:extLst/>
          </p:nvPr>
        </p:nvGraphicFramePr>
        <p:xfrm>
          <a:off x="457200" y="1212849"/>
          <a:ext cx="11522075" cy="5486400"/>
        </p:xfrm>
        <a:graphic>
          <a:graphicData uri="http://schemas.openxmlformats.org/drawingml/2006/table">
            <a:tbl>
              <a:tblPr firstRow="1" bandRow="1">
                <a:tableStyleId>{5C22544A-7EE6-4342-B048-85BDC9FD1C3A}</a:tableStyleId>
              </a:tblPr>
              <a:tblGrid>
                <a:gridCol w="3017867"/>
                <a:gridCol w="3931877"/>
                <a:gridCol w="4572331"/>
              </a:tblGrid>
              <a:tr h="370840">
                <a:tc>
                  <a:txBody>
                    <a:bodyPr/>
                    <a:lstStyle/>
                    <a:p>
                      <a:r>
                        <a:rPr lang="en-GB" sz="2400" dirty="0" smtClean="0"/>
                        <a:t>Field</a:t>
                      </a:r>
                      <a:endParaRPr lang="en-GB" sz="2400" dirty="0">
                        <a:solidFill>
                          <a:schemeClr val="bg1"/>
                        </a:solidFill>
                      </a:endParaRPr>
                    </a:p>
                  </a:txBody>
                  <a:tcPr/>
                </a:tc>
                <a:tc>
                  <a:txBody>
                    <a:bodyPr/>
                    <a:lstStyle/>
                    <a:p>
                      <a:r>
                        <a:rPr lang="en-GB" sz="2400" dirty="0" smtClean="0"/>
                        <a:t>Type</a:t>
                      </a:r>
                      <a:endParaRPr lang="en-GB" sz="2400" dirty="0">
                        <a:solidFill>
                          <a:schemeClr val="bg1"/>
                        </a:solidFill>
                      </a:endParaRPr>
                    </a:p>
                  </a:txBody>
                  <a:tcPr/>
                </a:tc>
                <a:tc>
                  <a:txBody>
                    <a:bodyPr/>
                    <a:lstStyle/>
                    <a:p>
                      <a:r>
                        <a:rPr lang="en-GB" sz="2400" dirty="0" smtClean="0"/>
                        <a:t>Details</a:t>
                      </a:r>
                      <a:endParaRPr lang="en-GB" sz="2400" dirty="0">
                        <a:solidFill>
                          <a:schemeClr val="bg1"/>
                        </a:solidFill>
                      </a:endParaRPr>
                    </a:p>
                  </a:txBody>
                  <a:tcPr/>
                </a:tc>
              </a:tr>
              <a:tr h="370840">
                <a:tc>
                  <a:txBody>
                    <a:bodyPr/>
                    <a:lstStyle/>
                    <a:p>
                      <a:r>
                        <a:rPr lang="en-GB" sz="2400" dirty="0" smtClean="0"/>
                        <a:t>Record Category</a:t>
                      </a:r>
                      <a:endParaRPr lang="en-GB" sz="2400" dirty="0">
                        <a:solidFill>
                          <a:schemeClr val="bg1"/>
                        </a:solidFill>
                      </a:endParaRPr>
                    </a:p>
                  </a:txBody>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MMS term set (required)</a:t>
                      </a:r>
                      <a:endParaRPr lang="en-GB" sz="2400" dirty="0" smtClean="0">
                        <a:solidFill>
                          <a:schemeClr val="bg1"/>
                        </a:solidFill>
                      </a:endParaRPr>
                    </a:p>
                  </a:txBody>
                  <a:tcPr/>
                </a:tc>
                <a:tc>
                  <a:txBody>
                    <a:bodyPr/>
                    <a:lstStyle/>
                    <a:p>
                      <a:r>
                        <a:rPr lang="en-GB" sz="2400" dirty="0" smtClean="0"/>
                        <a:t>MMS term set</a:t>
                      </a:r>
                      <a:r>
                        <a:rPr lang="en-GB" sz="2400" baseline="0" dirty="0" smtClean="0"/>
                        <a:t> driven</a:t>
                      </a:r>
                      <a:endParaRPr lang="en-GB" sz="2400" dirty="0">
                        <a:solidFill>
                          <a:schemeClr val="bg1"/>
                        </a:solidFill>
                      </a:endParaRPr>
                    </a:p>
                  </a:txBody>
                  <a:tcPr/>
                </a:tc>
              </a:tr>
              <a:tr h="370840">
                <a:tc>
                  <a:txBody>
                    <a:bodyPr/>
                    <a:lstStyle/>
                    <a:p>
                      <a:r>
                        <a:rPr lang="en-GB" sz="2400" dirty="0" smtClean="0"/>
                        <a:t>Retention Event</a:t>
                      </a:r>
                      <a:endParaRPr lang="en-GB" sz="2400" dirty="0">
                        <a:solidFill>
                          <a:schemeClr val="bg1"/>
                        </a:solidFill>
                      </a:endParaRPr>
                    </a:p>
                  </a:txBody>
                  <a:tcPr/>
                </a:tc>
                <a:tc>
                  <a:txBody>
                    <a:bodyPr/>
                    <a:lstStyle/>
                    <a:p>
                      <a:r>
                        <a:rPr lang="en-GB" sz="2400" dirty="0" smtClean="0"/>
                        <a:t>Date (optional)</a:t>
                      </a:r>
                      <a:endParaRPr lang="en-GB" sz="2400" dirty="0">
                        <a:solidFill>
                          <a:schemeClr val="bg1"/>
                        </a:solidFill>
                      </a:endParaRPr>
                    </a:p>
                  </a:txBody>
                  <a:tcPr/>
                </a:tc>
                <a:tc>
                  <a:txBody>
                    <a:bodyPr/>
                    <a:lstStyle/>
                    <a:p>
                      <a:r>
                        <a:rPr lang="en-GB" sz="2400" dirty="0" smtClean="0"/>
                        <a:t>Variable</a:t>
                      </a:r>
                      <a:r>
                        <a:rPr lang="en-GB" sz="2400" baseline="0" dirty="0" smtClean="0"/>
                        <a:t> meaning from category</a:t>
                      </a:r>
                      <a:endParaRPr lang="en-GB" sz="2400" dirty="0">
                        <a:solidFill>
                          <a:schemeClr val="bg1"/>
                        </a:solidFill>
                      </a:endParaRPr>
                    </a:p>
                  </a:txBody>
                  <a:tcPr/>
                </a:tc>
              </a:tr>
              <a:tr h="370840">
                <a:tc>
                  <a:txBody>
                    <a:bodyPr/>
                    <a:lstStyle/>
                    <a:p>
                      <a:r>
                        <a:rPr lang="en-GB" sz="2400" dirty="0" smtClean="0">
                          <a:solidFill>
                            <a:schemeClr val="bg1"/>
                          </a:solidFill>
                        </a:rPr>
                        <a:t>Original Owner</a:t>
                      </a:r>
                      <a:endParaRPr lang="en-GB" sz="2400" dirty="0">
                        <a:solidFill>
                          <a:schemeClr val="bg1"/>
                        </a:solidFill>
                      </a:endParaRPr>
                    </a:p>
                  </a:txBody>
                  <a:tcPr>
                    <a:solidFill>
                      <a:schemeClr val="accent1"/>
                    </a:solidFill>
                  </a:tcPr>
                </a:tc>
                <a:tc>
                  <a:txBody>
                    <a:bodyPr/>
                    <a:lstStyle/>
                    <a:p>
                      <a:r>
                        <a:rPr lang="en-GB" sz="2400" dirty="0" smtClean="0"/>
                        <a:t>SharePoint</a:t>
                      </a:r>
                      <a:r>
                        <a:rPr lang="en-GB" sz="2400" baseline="0" dirty="0" smtClean="0"/>
                        <a:t> </a:t>
                      </a:r>
                      <a:r>
                        <a:rPr lang="en-GB" sz="2400" dirty="0" smtClean="0"/>
                        <a:t>‘Created By’</a:t>
                      </a:r>
                      <a:endParaRPr lang="en-GB" sz="2400" dirty="0">
                        <a:solidFill>
                          <a:schemeClr val="bg1"/>
                        </a:solidFill>
                      </a:endParaRPr>
                    </a:p>
                  </a:txBody>
                  <a:tcPr/>
                </a:tc>
                <a:tc>
                  <a:txBody>
                    <a:bodyPr/>
                    <a:lstStyle/>
                    <a:p>
                      <a:r>
                        <a:rPr lang="en-GB" sz="2400" dirty="0" smtClean="0"/>
                        <a:t>Needs to</a:t>
                      </a:r>
                      <a:r>
                        <a:rPr lang="en-GB" sz="2400" baseline="0" dirty="0" smtClean="0"/>
                        <a:t> be re-captured</a:t>
                      </a:r>
                      <a:endParaRPr lang="en-GB" sz="2400" dirty="0">
                        <a:solidFill>
                          <a:schemeClr val="bg1"/>
                        </a:solidFill>
                      </a:endParaRPr>
                    </a:p>
                  </a:txBody>
                  <a:tcPr/>
                </a:tc>
              </a:tr>
              <a:tr h="370840">
                <a:tc>
                  <a:txBody>
                    <a:bodyPr/>
                    <a:lstStyle/>
                    <a:p>
                      <a:r>
                        <a:rPr lang="en-GB" sz="2400" dirty="0" smtClean="0">
                          <a:solidFill>
                            <a:schemeClr val="bg1"/>
                          </a:solidFill>
                        </a:rPr>
                        <a:t>Current Owner</a:t>
                      </a:r>
                      <a:endParaRPr lang="en-GB" sz="2400" dirty="0">
                        <a:solidFill>
                          <a:schemeClr val="bg1"/>
                        </a:solidFill>
                      </a:endParaRPr>
                    </a:p>
                  </a:txBody>
                  <a:tcPr>
                    <a:solidFill>
                      <a:schemeClr val="accent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SharePoint ‘Modified</a:t>
                      </a:r>
                      <a:r>
                        <a:rPr lang="en-GB" sz="2400" baseline="0" dirty="0" smtClean="0"/>
                        <a:t> By’</a:t>
                      </a:r>
                      <a:endParaRPr lang="en-GB" sz="2400" dirty="0" smtClean="0">
                        <a:solidFill>
                          <a:schemeClr val="bg1"/>
                        </a:solidFill>
                      </a:endParaRPr>
                    </a:p>
                  </a:txBody>
                  <a:tcPr/>
                </a:tc>
                <a:tc>
                  <a:txBody>
                    <a:bodyPr/>
                    <a:lstStyle/>
                    <a:p>
                      <a:r>
                        <a:rPr lang="en-GB" sz="2400" dirty="0" smtClean="0"/>
                        <a:t>Needs to</a:t>
                      </a:r>
                      <a:r>
                        <a:rPr lang="en-GB" sz="2400" baseline="0" dirty="0" smtClean="0"/>
                        <a:t> be re-captured</a:t>
                      </a:r>
                      <a:endParaRPr lang="en-GB" sz="2400" dirty="0">
                        <a:solidFill>
                          <a:schemeClr val="bg1"/>
                        </a:solidFill>
                      </a:endParaRPr>
                    </a:p>
                  </a:txBody>
                  <a:tcPr/>
                </a:tc>
              </a:tr>
              <a:tr h="370840">
                <a:tc>
                  <a:txBody>
                    <a:bodyPr/>
                    <a:lstStyle/>
                    <a:p>
                      <a:r>
                        <a:rPr lang="en-GB" sz="2400" dirty="0" smtClean="0">
                          <a:solidFill>
                            <a:schemeClr val="bg1"/>
                          </a:solidFill>
                        </a:rPr>
                        <a:t>Original Department</a:t>
                      </a:r>
                      <a:endParaRPr lang="en-GB" sz="2400" dirty="0">
                        <a:solidFill>
                          <a:schemeClr val="bg1"/>
                        </a:solidFill>
                      </a:endParaRPr>
                    </a:p>
                  </a:txBody>
                  <a:tcPr>
                    <a:solidFill>
                      <a:schemeClr val="accent1"/>
                    </a:solidFill>
                  </a:tcPr>
                </a:tc>
                <a:tc>
                  <a:txBody>
                    <a:bodyPr/>
                    <a:lstStyle/>
                    <a:p>
                      <a:r>
                        <a:rPr lang="en-GB" sz="2400" dirty="0" smtClean="0"/>
                        <a:t>UPA Lookup on</a:t>
                      </a:r>
                      <a:r>
                        <a:rPr lang="en-GB" sz="2400" baseline="0" dirty="0" smtClean="0"/>
                        <a:t> submission</a:t>
                      </a:r>
                      <a:endParaRPr lang="en-GB" sz="2400" dirty="0">
                        <a:solidFill>
                          <a:schemeClr val="bg1"/>
                        </a:solidFill>
                      </a:endParaRPr>
                    </a:p>
                  </a:txBody>
                  <a:tcPr/>
                </a:tc>
                <a:tc>
                  <a:txBody>
                    <a:bodyPr/>
                    <a:lstStyle/>
                    <a:p>
                      <a:r>
                        <a:rPr lang="en-GB" sz="2400" dirty="0" smtClean="0"/>
                        <a:t>L</a:t>
                      </a:r>
                      <a:r>
                        <a:rPr lang="en-GB" sz="2400" baseline="0" dirty="0" smtClean="0"/>
                        <a:t>ookup from UPA</a:t>
                      </a:r>
                      <a:endParaRPr lang="en-GB" sz="2400" dirty="0">
                        <a:solidFill>
                          <a:schemeClr val="bg1"/>
                        </a:solidFill>
                      </a:endParaRPr>
                    </a:p>
                  </a:txBody>
                  <a:tcPr/>
                </a:tc>
              </a:tr>
              <a:tr h="370840">
                <a:tc>
                  <a:txBody>
                    <a:bodyPr/>
                    <a:lstStyle/>
                    <a:p>
                      <a:r>
                        <a:rPr lang="en-GB" sz="2400" dirty="0" smtClean="0">
                          <a:solidFill>
                            <a:schemeClr val="bg1"/>
                          </a:solidFill>
                        </a:rPr>
                        <a:t>Current Department</a:t>
                      </a:r>
                      <a:endParaRPr lang="en-GB" sz="2400" dirty="0">
                        <a:solidFill>
                          <a:schemeClr val="bg1"/>
                        </a:solidFill>
                      </a:endParaRPr>
                    </a:p>
                  </a:txBody>
                  <a:tcPr>
                    <a:solidFill>
                      <a:schemeClr val="accent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UPA Lookup on</a:t>
                      </a:r>
                      <a:r>
                        <a:rPr lang="en-GB" sz="2400" baseline="0" dirty="0" smtClean="0"/>
                        <a:t> submission</a:t>
                      </a:r>
                      <a:endParaRPr lang="en-GB" sz="2400" dirty="0" smtClean="0">
                        <a:solidFill>
                          <a:schemeClr val="bg1"/>
                        </a:solidFill>
                      </a:endParaRPr>
                    </a:p>
                  </a:txBody>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L</a:t>
                      </a:r>
                      <a:r>
                        <a:rPr lang="en-GB" sz="2400" baseline="0" dirty="0" smtClean="0"/>
                        <a:t>ookup from UPA</a:t>
                      </a:r>
                      <a:endParaRPr lang="en-GB" sz="2400" dirty="0" smtClean="0">
                        <a:solidFill>
                          <a:schemeClr val="bg1"/>
                        </a:solidFill>
                      </a:endParaRPr>
                    </a:p>
                  </a:txBody>
                  <a:tcPr/>
                </a:tc>
              </a:tr>
              <a:tr h="370840">
                <a:tc>
                  <a:txBody>
                    <a:bodyPr/>
                    <a:lstStyle/>
                    <a:p>
                      <a:r>
                        <a:rPr lang="en-GB" sz="2400" dirty="0" smtClean="0">
                          <a:solidFill>
                            <a:schemeClr val="bg1"/>
                          </a:solidFill>
                        </a:rPr>
                        <a:t>Geography</a:t>
                      </a:r>
                      <a:endParaRPr lang="en-GB" sz="2400" dirty="0">
                        <a:solidFill>
                          <a:schemeClr val="bg1"/>
                        </a:solidFill>
                      </a:endParaRPr>
                    </a:p>
                  </a:txBody>
                  <a:tcPr>
                    <a:solidFill>
                      <a:schemeClr val="accent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Site level metadata</a:t>
                      </a:r>
                      <a:endParaRPr lang="en-GB" sz="2400" dirty="0" smtClean="0">
                        <a:solidFill>
                          <a:schemeClr val="bg1"/>
                        </a:solidFill>
                      </a:endParaRPr>
                    </a:p>
                  </a:txBody>
                  <a:tcPr/>
                </a:tc>
                <a:tc>
                  <a:txBody>
                    <a:bodyPr/>
                    <a:lstStyle/>
                    <a:p>
                      <a:r>
                        <a:rPr lang="en-GB" sz="2400" baseline="0" dirty="0" smtClean="0"/>
                        <a:t>Copy from property bag</a:t>
                      </a:r>
                      <a:endParaRPr lang="en-GB" sz="2400" dirty="0">
                        <a:solidFill>
                          <a:schemeClr val="bg1"/>
                        </a:solidFill>
                      </a:endParaRPr>
                    </a:p>
                  </a:txBody>
                  <a:tcPr/>
                </a:tc>
              </a:tr>
              <a:tr h="370840">
                <a:tc>
                  <a:txBody>
                    <a:bodyPr/>
                    <a:lstStyle/>
                    <a:p>
                      <a:r>
                        <a:rPr lang="en-GB" sz="2400" dirty="0" smtClean="0">
                          <a:solidFill>
                            <a:schemeClr val="bg1"/>
                          </a:solidFill>
                        </a:rPr>
                        <a:t>Date created</a:t>
                      </a:r>
                      <a:endParaRPr lang="en-GB" sz="2400" dirty="0">
                        <a:solidFill>
                          <a:schemeClr val="bg1"/>
                        </a:solidFill>
                      </a:endParaRPr>
                    </a:p>
                  </a:txBody>
                  <a:tcPr>
                    <a:solidFill>
                      <a:schemeClr val="accent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SharePoint ‘Created on’</a:t>
                      </a:r>
                      <a:endParaRPr lang="en-GB" sz="2400" dirty="0" smtClean="0">
                        <a:solidFill>
                          <a:schemeClr val="bg1"/>
                        </a:solidFill>
                      </a:endParaRPr>
                    </a:p>
                  </a:txBody>
                  <a:tcPr/>
                </a:tc>
                <a:tc>
                  <a:txBody>
                    <a:bodyPr/>
                    <a:lstStyle/>
                    <a:p>
                      <a:r>
                        <a:rPr lang="en-GB" sz="2400" dirty="0" smtClean="0"/>
                        <a:t>Needs to</a:t>
                      </a:r>
                      <a:r>
                        <a:rPr lang="en-GB" sz="2400" baseline="0" dirty="0" smtClean="0"/>
                        <a:t> be re-captured</a:t>
                      </a:r>
                      <a:endParaRPr lang="en-GB" sz="2400" dirty="0">
                        <a:solidFill>
                          <a:schemeClr val="bg1"/>
                        </a:solidFill>
                      </a:endParaRPr>
                    </a:p>
                  </a:txBody>
                  <a:tcPr/>
                </a:tc>
              </a:tr>
              <a:tr h="370840">
                <a:tc>
                  <a:txBody>
                    <a:bodyPr/>
                    <a:lstStyle/>
                    <a:p>
                      <a:r>
                        <a:rPr lang="en-GB" sz="2400" dirty="0" smtClean="0">
                          <a:solidFill>
                            <a:schemeClr val="bg1"/>
                          </a:solidFill>
                        </a:rPr>
                        <a:t>Original location</a:t>
                      </a:r>
                      <a:endParaRPr lang="en-GB" sz="2400" dirty="0">
                        <a:solidFill>
                          <a:schemeClr val="bg1"/>
                        </a:solidFill>
                      </a:endParaRPr>
                    </a:p>
                  </a:txBody>
                  <a:tcPr>
                    <a:solidFill>
                      <a:schemeClr val="accent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t>Original path field</a:t>
                      </a:r>
                      <a:endParaRPr lang="en-GB" sz="2400" dirty="0" smtClean="0">
                        <a:solidFill>
                          <a:schemeClr val="bg1"/>
                        </a:solidFill>
                      </a:endParaRPr>
                    </a:p>
                  </a:txBody>
                  <a:tcPr/>
                </a:tc>
                <a:tc>
                  <a:txBody>
                    <a:bodyPr/>
                    <a:lstStyle/>
                    <a:p>
                      <a:r>
                        <a:rPr lang="en-GB" sz="2400" dirty="0" smtClean="0"/>
                        <a:t>Copy from properties</a:t>
                      </a:r>
                      <a:endParaRPr lang="en-GB" sz="2400" dirty="0">
                        <a:solidFill>
                          <a:schemeClr val="bg1"/>
                        </a:solidFill>
                      </a:endParaRPr>
                    </a:p>
                  </a:txBody>
                  <a:tcPr/>
                </a:tc>
              </a:tr>
              <a:tr h="370840">
                <a:tc>
                  <a:txBody>
                    <a:bodyPr/>
                    <a:lstStyle/>
                    <a:p>
                      <a:endParaRPr lang="en-GB" sz="2400" dirty="0">
                        <a:solidFill>
                          <a:schemeClr val="bg1"/>
                        </a:solidFill>
                      </a:endParaRPr>
                    </a:p>
                  </a:txBody>
                  <a:tcPr>
                    <a:solidFill>
                      <a:schemeClr val="bg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endParaRPr lang="en-GB" sz="2400" dirty="0" smtClean="0">
                        <a:solidFill>
                          <a:schemeClr val="bg1"/>
                        </a:solidFill>
                      </a:endParaRPr>
                    </a:p>
                  </a:txBody>
                  <a:tcPr>
                    <a:solidFill>
                      <a:schemeClr val="bg1"/>
                    </a:solidFill>
                  </a:tcPr>
                </a:tc>
                <a:tc>
                  <a:txBody>
                    <a:bodyPr/>
                    <a:lstStyle/>
                    <a:p>
                      <a:endParaRPr lang="en-GB" sz="2400" dirty="0">
                        <a:solidFill>
                          <a:schemeClr val="bg1"/>
                        </a:solidFill>
                      </a:endParaRPr>
                    </a:p>
                  </a:txBody>
                  <a:tcPr>
                    <a:solidFill>
                      <a:schemeClr val="bg1"/>
                    </a:solidFill>
                  </a:tcPr>
                </a:tc>
              </a:tr>
              <a:tr h="370840">
                <a:tc>
                  <a:txBody>
                    <a:bodyPr/>
                    <a:lstStyle/>
                    <a:p>
                      <a:endParaRPr lang="en-GB" sz="2400" dirty="0">
                        <a:solidFill>
                          <a:schemeClr val="bg1"/>
                        </a:solidFill>
                      </a:endParaRPr>
                    </a:p>
                  </a:txBody>
                  <a:tcPr>
                    <a:solidFill>
                      <a:schemeClr val="bg1"/>
                    </a:solidFill>
                  </a:tcPr>
                </a:tc>
                <a:tc>
                  <a:txBody>
                    <a:bodyPr/>
                    <a:lstStyle/>
                    <a:p>
                      <a:pPr marL="0" marR="0" indent="0" algn="l" defTabSz="913022" rtl="0" eaLnBrk="1" fontAlgn="auto" latinLnBrk="0" hangingPunct="1">
                        <a:lnSpc>
                          <a:spcPct val="100000"/>
                        </a:lnSpc>
                        <a:spcBef>
                          <a:spcPts val="0"/>
                        </a:spcBef>
                        <a:spcAft>
                          <a:spcPts val="0"/>
                        </a:spcAft>
                        <a:buClrTx/>
                        <a:buSzTx/>
                        <a:buFontTx/>
                        <a:buNone/>
                        <a:tabLst/>
                        <a:defRPr/>
                      </a:pPr>
                      <a:r>
                        <a:rPr lang="en-GB" sz="2400" dirty="0" smtClean="0">
                          <a:solidFill>
                            <a:schemeClr val="bg1"/>
                          </a:solidFill>
                        </a:rPr>
                        <a:t>Record Content Type</a:t>
                      </a:r>
                    </a:p>
                  </a:txBody>
                  <a:tcPr>
                    <a:solidFill>
                      <a:schemeClr val="accent1"/>
                    </a:solidFill>
                  </a:tcPr>
                </a:tc>
                <a:tc>
                  <a:txBody>
                    <a:bodyPr/>
                    <a:lstStyle/>
                    <a:p>
                      <a:endParaRPr lang="en-GB" sz="2400" dirty="0">
                        <a:solidFill>
                          <a:schemeClr val="bg1"/>
                        </a:solidFill>
                      </a:endParaRPr>
                    </a:p>
                  </a:txBody>
                  <a:tcPr>
                    <a:solidFill>
                      <a:schemeClr val="bg1"/>
                    </a:solidFill>
                  </a:tcPr>
                </a:tc>
              </a:tr>
            </a:tbl>
          </a:graphicData>
        </a:graphic>
      </p:graphicFrame>
      <p:sp>
        <p:nvSpPr>
          <p:cNvPr id="5" name="TextBox 4"/>
          <p:cNvSpPr txBox="1"/>
          <p:nvPr/>
        </p:nvSpPr>
        <p:spPr>
          <a:xfrm>
            <a:off x="7406944" y="2582871"/>
            <a:ext cx="4572331" cy="3200391"/>
          </a:xfrm>
          <a:prstGeom prst="rect">
            <a:avLst/>
          </a:prstGeom>
          <a:solidFill>
            <a:schemeClr val="accent6">
              <a:alpha val="90000"/>
            </a:schemeClr>
          </a:solidFill>
        </p:spPr>
        <p:txBody>
          <a:bodyPr wrap="square" lIns="182880" tIns="146304" rIns="182880" bIns="146304" rtlCol="0" anchor="ctr" anchorCtr="0">
            <a:noAutofit/>
          </a:bodyPr>
          <a:lstStyle/>
          <a:p>
            <a:pPr algn="ctr">
              <a:lnSpc>
                <a:spcPct val="90000"/>
              </a:lnSpc>
              <a:spcAft>
                <a:spcPts val="600"/>
              </a:spcAft>
            </a:pPr>
            <a:r>
              <a:rPr lang="en-GB" sz="6000" dirty="0" smtClean="0">
                <a:solidFill>
                  <a:srgbClr val="FFFFFF"/>
                </a:solidFill>
                <a:latin typeface="Segoe UI Light"/>
              </a:rPr>
              <a:t>How?</a:t>
            </a:r>
          </a:p>
        </p:txBody>
      </p:sp>
      <p:cxnSp>
        <p:nvCxnSpPr>
          <p:cNvPr id="9" name="Elbow Connector 8"/>
          <p:cNvCxnSpPr/>
          <p:nvPr/>
        </p:nvCxnSpPr>
        <p:spPr>
          <a:xfrm>
            <a:off x="1829165" y="5874676"/>
            <a:ext cx="1463024" cy="640424"/>
          </a:xfrm>
          <a:prstGeom prst="bentConnector3">
            <a:avLst>
              <a:gd name="adj1" fmla="val -1188"/>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823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0"/>
            <a:ext cx="12436475" cy="8290983"/>
          </a:xfrm>
          <a:prstGeom prst="rect">
            <a:avLst/>
          </a:prstGeom>
        </p:spPr>
      </p:pic>
      <p:sp>
        <p:nvSpPr>
          <p:cNvPr id="3" name="Title 2"/>
          <p:cNvSpPr>
            <a:spLocks noGrp="1"/>
          </p:cNvSpPr>
          <p:nvPr>
            <p:ph type="title"/>
          </p:nvPr>
        </p:nvSpPr>
        <p:spPr>
          <a:xfrm>
            <a:off x="3017839" y="296863"/>
            <a:ext cx="9144000" cy="1227583"/>
          </a:xfrm>
          <a:solidFill>
            <a:schemeClr val="accent4">
              <a:alpha val="85000"/>
            </a:schemeClr>
          </a:solidFill>
        </p:spPr>
        <p:txBody>
          <a:bodyPr anchor="ctr" anchorCtr="0"/>
          <a:lstStyle/>
          <a:p>
            <a:pPr algn="ctr"/>
            <a:r>
              <a:rPr lang="en-GB" dirty="0" smtClean="0">
                <a:solidFill>
                  <a:schemeClr val="bg1"/>
                </a:solidFill>
              </a:rPr>
              <a:t>Knowing when to customise</a:t>
            </a:r>
            <a:endParaRPr lang="en-GB" dirty="0">
              <a:solidFill>
                <a:schemeClr val="bg1"/>
              </a:solidFill>
            </a:endParaRPr>
          </a:p>
        </p:txBody>
      </p:sp>
    </p:spTree>
    <p:extLst>
      <p:ext uri="{BB962C8B-B14F-4D97-AF65-F5344CB8AC3E}">
        <p14:creationId xmlns:p14="http://schemas.microsoft.com/office/powerpoint/2010/main" val="852813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3749230" y="860865"/>
            <a:ext cx="4716820" cy="4716820"/>
          </a:xfrm>
          <a:prstGeom prst="ellipse">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a:endParaRPr lang="en-GB" sz="4400" dirty="0" smtClean="0">
              <a:solidFill>
                <a:srgbClr val="FFFFFF"/>
              </a:solidFill>
            </a:endParaRPr>
          </a:p>
          <a:p>
            <a:pPr algn="ctr"/>
            <a:r>
              <a:rPr lang="en-GB" sz="4400" dirty="0" smtClean="0">
                <a:solidFill>
                  <a:srgbClr val="FFFFFF"/>
                </a:solidFill>
              </a:rPr>
              <a:t>Configure </a:t>
            </a:r>
            <a:r>
              <a:rPr lang="en-GB" sz="4400" dirty="0">
                <a:solidFill>
                  <a:srgbClr val="FFFFFF"/>
                </a:solidFill>
              </a:rPr>
              <a:t>before customise</a:t>
            </a:r>
          </a:p>
        </p:txBody>
      </p:sp>
    </p:spTree>
    <p:extLst>
      <p:ext uri="{BB962C8B-B14F-4D97-AF65-F5344CB8AC3E}">
        <p14:creationId xmlns:p14="http://schemas.microsoft.com/office/powerpoint/2010/main" val="411377193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GB" dirty="0"/>
              <a:t>High level overview</a:t>
            </a:r>
          </a:p>
        </p:txBody>
      </p:sp>
      <p:sp>
        <p:nvSpPr>
          <p:cNvPr id="5" name="Rectangle 4"/>
          <p:cNvSpPr/>
          <p:nvPr/>
        </p:nvSpPr>
        <p:spPr bwMode="auto">
          <a:xfrm>
            <a:off x="281054" y="5760656"/>
            <a:ext cx="11883149" cy="754093"/>
          </a:xfrm>
          <a:prstGeom prst="rect">
            <a:avLst/>
          </a:prstGeom>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274320" tIns="46637" rIns="0" bIns="46637" numCol="1" spcCol="0" rtlCol="0" fromWordArt="0" anchor="ctr" anchorCtr="0" forceAA="0" compatLnSpc="1">
            <a:prstTxWarp prst="textNoShape">
              <a:avLst/>
            </a:prstTxWarp>
            <a:noAutofit/>
          </a:bodyPr>
          <a:lstStyle/>
          <a:p>
            <a:pPr algn="ctr"/>
            <a:r>
              <a:rPr lang="en-US" sz="2800" dirty="0" smtClean="0">
                <a:solidFill>
                  <a:srgbClr val="FFFFFF"/>
                </a:solidFill>
              </a:rPr>
              <a:t>      Cog </a:t>
            </a:r>
            <a:r>
              <a:rPr lang="en-US" sz="2800" dirty="0">
                <a:solidFill>
                  <a:srgbClr val="FFFFFF"/>
                </a:solidFill>
              </a:rPr>
              <a:t>denotes </a:t>
            </a:r>
            <a:r>
              <a:rPr lang="en-US" sz="2800" dirty="0" err="1">
                <a:solidFill>
                  <a:srgbClr val="FFFFFF"/>
                </a:solidFill>
              </a:rPr>
              <a:t>customisation</a:t>
            </a:r>
            <a:endParaRPr lang="en-US" sz="2800" dirty="0">
              <a:solidFill>
                <a:srgbClr val="FFFFFF"/>
              </a:solidFill>
            </a:endParaRPr>
          </a:p>
        </p:txBody>
      </p:sp>
      <p:sp>
        <p:nvSpPr>
          <p:cNvPr id="10" name="Freeform 104"/>
          <p:cNvSpPr>
            <a:spLocks noEditPoints="1"/>
          </p:cNvSpPr>
          <p:nvPr/>
        </p:nvSpPr>
        <p:spPr bwMode="black">
          <a:xfrm>
            <a:off x="4088304" y="5988058"/>
            <a:ext cx="301153" cy="30115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11" name="Rectangle 10"/>
          <p:cNvSpPr/>
          <p:nvPr/>
        </p:nvSpPr>
        <p:spPr bwMode="auto">
          <a:xfrm>
            <a:off x="274639"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 tIns="91440" rIns="73152" bIns="91440" numCol="1" rtlCol="0" anchor="ctr" anchorCtr="0" compatLnSpc="1">
            <a:prstTxWarp prst="textNoShape">
              <a:avLst/>
            </a:prstTxWarp>
          </a:bodyPr>
          <a:lstStyle/>
          <a:p>
            <a:pPr algn="ctr"/>
            <a:r>
              <a:rPr lang="en-GB" sz="2400" dirty="0">
                <a:solidFill>
                  <a:srgbClr val="FFFFFF"/>
                </a:solidFill>
              </a:rPr>
              <a:t>Site provisioning captures metadata</a:t>
            </a:r>
          </a:p>
        </p:txBody>
      </p:sp>
      <p:sp>
        <p:nvSpPr>
          <p:cNvPr id="12" name="Rectangle 11"/>
          <p:cNvSpPr/>
          <p:nvPr/>
        </p:nvSpPr>
        <p:spPr bwMode="auto">
          <a:xfrm>
            <a:off x="2286783"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algn="ctr"/>
            <a:r>
              <a:rPr lang="en-GB" sz="2400">
                <a:solidFill>
                  <a:srgbClr val="FFFFFF"/>
                </a:solidFill>
              </a:rPr>
              <a:t>Document content type captures metadata</a:t>
            </a:r>
            <a:endParaRPr lang="en-GB" sz="2400" dirty="0">
              <a:solidFill>
                <a:srgbClr val="FFFFFF"/>
              </a:solidFill>
            </a:endParaRPr>
          </a:p>
        </p:txBody>
      </p:sp>
      <p:sp>
        <p:nvSpPr>
          <p:cNvPr id="13" name="Rectangle 12"/>
          <p:cNvSpPr/>
          <p:nvPr/>
        </p:nvSpPr>
        <p:spPr bwMode="auto">
          <a:xfrm>
            <a:off x="4298927"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algn="ctr"/>
            <a:r>
              <a:rPr lang="en-GB" sz="2400">
                <a:solidFill>
                  <a:srgbClr val="FFFFFF"/>
                </a:solidFill>
              </a:rPr>
              <a:t>Major version ‘publish’ triggers record</a:t>
            </a:r>
            <a:endParaRPr lang="en-GB" sz="2400" dirty="0">
              <a:solidFill>
                <a:srgbClr val="FFFFFF"/>
              </a:solidFill>
            </a:endParaRPr>
          </a:p>
        </p:txBody>
      </p:sp>
      <p:sp>
        <p:nvSpPr>
          <p:cNvPr id="14" name="Rectangle 13"/>
          <p:cNvSpPr/>
          <p:nvPr/>
        </p:nvSpPr>
        <p:spPr bwMode="auto">
          <a:xfrm>
            <a:off x="6311071"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algn="ctr"/>
            <a:r>
              <a:rPr lang="en-GB" sz="2400">
                <a:solidFill>
                  <a:srgbClr val="FFFFFF"/>
                </a:solidFill>
              </a:rPr>
              <a:t>Rules rename and move item to correct location</a:t>
            </a:r>
            <a:endParaRPr lang="en-GB" sz="2400" dirty="0">
              <a:solidFill>
                <a:srgbClr val="FFFFFF"/>
              </a:solidFill>
            </a:endParaRPr>
          </a:p>
        </p:txBody>
      </p:sp>
      <p:sp>
        <p:nvSpPr>
          <p:cNvPr id="15" name="Rectangle 14"/>
          <p:cNvSpPr/>
          <p:nvPr/>
        </p:nvSpPr>
        <p:spPr bwMode="auto">
          <a:xfrm>
            <a:off x="8323215"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algn="ctr"/>
            <a:r>
              <a:rPr lang="en-GB" sz="2400" dirty="0">
                <a:solidFill>
                  <a:srgbClr val="FFFFFF"/>
                </a:solidFill>
              </a:rPr>
              <a:t>Record repository permissions </a:t>
            </a:r>
            <a:r>
              <a:rPr lang="en-GB" sz="2400" dirty="0" smtClean="0">
                <a:solidFill>
                  <a:srgbClr val="FFFFFF"/>
                </a:solidFill>
              </a:rPr>
              <a:t>set </a:t>
            </a:r>
            <a:r>
              <a:rPr lang="en-GB" sz="2400" dirty="0">
                <a:solidFill>
                  <a:srgbClr val="FFFFFF"/>
                </a:solidFill>
              </a:rPr>
              <a:t>for site owner(s)</a:t>
            </a:r>
          </a:p>
        </p:txBody>
      </p:sp>
      <p:sp>
        <p:nvSpPr>
          <p:cNvPr id="16" name="Rectangle 15"/>
          <p:cNvSpPr/>
          <p:nvPr/>
        </p:nvSpPr>
        <p:spPr bwMode="auto">
          <a:xfrm>
            <a:off x="10335360" y="2888427"/>
            <a:ext cx="1828843" cy="23518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algn="ctr"/>
            <a:r>
              <a:rPr lang="en-GB" sz="2400" dirty="0">
                <a:solidFill>
                  <a:srgbClr val="FFFFFF"/>
                </a:solidFill>
              </a:rPr>
              <a:t>Search and eDiscovery for review and legal hold</a:t>
            </a:r>
          </a:p>
        </p:txBody>
      </p:sp>
      <p:sp>
        <p:nvSpPr>
          <p:cNvPr id="18" name="Isosceles Triangle 17"/>
          <p:cNvSpPr/>
          <p:nvPr/>
        </p:nvSpPr>
        <p:spPr bwMode="auto">
          <a:xfrm rot="5400000">
            <a:off x="1782691" y="4004698"/>
            <a:ext cx="824884" cy="183301"/>
          </a:xfrm>
          <a:prstGeom prst="triangle">
            <a:avLst/>
          </a:prstGeom>
          <a:solidFill>
            <a:srgbClr val="6DC2E9">
              <a:alpha val="89804"/>
            </a:srgbClr>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Isosceles Triangle 21"/>
          <p:cNvSpPr/>
          <p:nvPr/>
        </p:nvSpPr>
        <p:spPr bwMode="auto">
          <a:xfrm rot="5400000">
            <a:off x="3794836" y="4004697"/>
            <a:ext cx="824882" cy="183301"/>
          </a:xfrm>
          <a:prstGeom prst="triangle">
            <a:avLst/>
          </a:prstGeom>
          <a:solidFill>
            <a:srgbClr val="6DC2E9">
              <a:alpha val="89804"/>
            </a:srgbClr>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Isosceles Triangle 22"/>
          <p:cNvSpPr/>
          <p:nvPr/>
        </p:nvSpPr>
        <p:spPr bwMode="auto">
          <a:xfrm rot="5400000">
            <a:off x="5806980" y="4004697"/>
            <a:ext cx="824882" cy="183301"/>
          </a:xfrm>
          <a:prstGeom prst="triangle">
            <a:avLst/>
          </a:prstGeom>
          <a:solidFill>
            <a:srgbClr val="6DC2E9">
              <a:alpha val="89804"/>
            </a:srgbClr>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Isosceles Triangle 23"/>
          <p:cNvSpPr/>
          <p:nvPr/>
        </p:nvSpPr>
        <p:spPr bwMode="auto">
          <a:xfrm rot="5400000">
            <a:off x="7819123" y="4004698"/>
            <a:ext cx="824884" cy="183301"/>
          </a:xfrm>
          <a:prstGeom prst="triangle">
            <a:avLst/>
          </a:prstGeom>
          <a:solidFill>
            <a:srgbClr val="6DC2E9">
              <a:alpha val="89804"/>
            </a:srgbClr>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Isosceles Triangle 24"/>
          <p:cNvSpPr/>
          <p:nvPr/>
        </p:nvSpPr>
        <p:spPr bwMode="auto">
          <a:xfrm rot="5400000">
            <a:off x="9831268" y="4004697"/>
            <a:ext cx="824882" cy="183302"/>
          </a:xfrm>
          <a:prstGeom prst="triangle">
            <a:avLst/>
          </a:prstGeom>
          <a:solidFill>
            <a:srgbClr val="6DC2E9">
              <a:alpha val="89804"/>
            </a:srgbClr>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Freeform 104"/>
          <p:cNvSpPr>
            <a:spLocks noEditPoints="1"/>
          </p:cNvSpPr>
          <p:nvPr/>
        </p:nvSpPr>
        <p:spPr bwMode="black">
          <a:xfrm>
            <a:off x="366141" y="2994960"/>
            <a:ext cx="301153" cy="30115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7" name="Freeform 104"/>
          <p:cNvSpPr>
            <a:spLocks noEditPoints="1"/>
          </p:cNvSpPr>
          <p:nvPr/>
        </p:nvSpPr>
        <p:spPr bwMode="black">
          <a:xfrm>
            <a:off x="4425508" y="2994960"/>
            <a:ext cx="301153" cy="30115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28" name="Freeform 104"/>
          <p:cNvSpPr>
            <a:spLocks noEditPoints="1"/>
          </p:cNvSpPr>
          <p:nvPr/>
        </p:nvSpPr>
        <p:spPr bwMode="black">
          <a:xfrm>
            <a:off x="6455454" y="2994960"/>
            <a:ext cx="301153" cy="30115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solidFill>
                <a:srgbClr val="505050"/>
              </a:solidFill>
            </a:endParaRPr>
          </a:p>
        </p:txBody>
      </p:sp>
      <p:sp>
        <p:nvSpPr>
          <p:cNvPr id="30" name="Rectangle 29"/>
          <p:cNvSpPr/>
          <p:nvPr/>
        </p:nvSpPr>
        <p:spPr bwMode="auto">
          <a:xfrm>
            <a:off x="274639" y="1630584"/>
            <a:ext cx="11887199" cy="754093"/>
          </a:xfrm>
          <a:prstGeom prst="rect">
            <a:avLst/>
          </a:prstGeom>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274320" tIns="46637" rIns="0" bIns="46637" numCol="1" rtlCol="0" anchor="ctr" anchorCtr="0" compatLnSpc="1">
            <a:prstTxWarp prst="textNoShape">
              <a:avLst/>
            </a:prstTxWarp>
          </a:bodyPr>
          <a:lstStyle/>
          <a:p>
            <a:r>
              <a:rPr lang="en-GB" sz="2800" dirty="0">
                <a:solidFill>
                  <a:srgbClr val="FFFFFF"/>
                </a:solidFill>
              </a:rPr>
              <a:t>On trigger, routing rules </a:t>
            </a:r>
            <a:r>
              <a:rPr lang="en-GB" sz="2800" dirty="0" smtClean="0">
                <a:solidFill>
                  <a:srgbClr val="FFFFFF"/>
                </a:solidFill>
              </a:rPr>
              <a:t>determine </a:t>
            </a:r>
            <a:r>
              <a:rPr lang="en-GB" sz="2800" dirty="0">
                <a:solidFill>
                  <a:srgbClr val="FFFFFF"/>
                </a:solidFill>
              </a:rPr>
              <a:t>where the record should be stored:</a:t>
            </a:r>
          </a:p>
        </p:txBody>
      </p:sp>
    </p:spTree>
    <p:extLst>
      <p:ext uri="{BB962C8B-B14F-4D97-AF65-F5344CB8AC3E}">
        <p14:creationId xmlns:p14="http://schemas.microsoft.com/office/powerpoint/2010/main" val="110083467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2582872"/>
            <a:ext cx="12436475" cy="441165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sp>
        <p:nvSpPr>
          <p:cNvPr id="22" name="TextBox 21"/>
          <p:cNvSpPr txBox="1"/>
          <p:nvPr/>
        </p:nvSpPr>
        <p:spPr>
          <a:xfrm>
            <a:off x="8098308" y="1496158"/>
            <a:ext cx="3880967" cy="960263"/>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GB" sz="2400" dirty="0" smtClean="0">
                <a:solidFill>
                  <a:srgbClr val="FFFFFF"/>
                </a:solidFill>
              </a:rPr>
              <a:t>Information Management</a:t>
            </a:r>
            <a:br>
              <a:rPr lang="en-GB" sz="2400" dirty="0" smtClean="0">
                <a:solidFill>
                  <a:srgbClr val="FFFFFF"/>
                </a:solidFill>
              </a:rPr>
            </a:br>
            <a:r>
              <a:rPr lang="en-GB" sz="2400" dirty="0" smtClean="0">
                <a:solidFill>
                  <a:srgbClr val="FFFFFF"/>
                </a:solidFill>
              </a:rPr>
              <a:t>Policy Job</a:t>
            </a:r>
          </a:p>
        </p:txBody>
      </p:sp>
      <p:pic>
        <p:nvPicPr>
          <p:cNvPr id="5" name="Picture 4"/>
          <p:cNvPicPr>
            <a:picLocks noChangeAspect="1"/>
          </p:cNvPicPr>
          <p:nvPr/>
        </p:nvPicPr>
        <p:blipFill>
          <a:blip r:embed="rId2"/>
          <a:stretch>
            <a:fillRect/>
          </a:stretch>
        </p:blipFill>
        <p:spPr>
          <a:xfrm>
            <a:off x="6371500" y="3040063"/>
            <a:ext cx="5398770" cy="2956560"/>
          </a:xfrm>
          <a:prstGeom prst="rect">
            <a:avLst/>
          </a:prstGeom>
        </p:spPr>
      </p:pic>
      <p:pic>
        <p:nvPicPr>
          <p:cNvPr id="6" name="Picture 5"/>
          <p:cNvPicPr>
            <a:picLocks noChangeAspect="1"/>
          </p:cNvPicPr>
          <p:nvPr/>
        </p:nvPicPr>
        <p:blipFill>
          <a:blip r:embed="rId3"/>
          <a:stretch>
            <a:fillRect/>
          </a:stretch>
        </p:blipFill>
        <p:spPr>
          <a:xfrm>
            <a:off x="6585725" y="3247085"/>
            <a:ext cx="5398770" cy="2956560"/>
          </a:xfrm>
          <a:prstGeom prst="rect">
            <a:avLst/>
          </a:prstGeom>
        </p:spPr>
      </p:pic>
      <p:pic>
        <p:nvPicPr>
          <p:cNvPr id="7" name="Picture 6"/>
          <p:cNvPicPr>
            <a:picLocks noChangeAspect="1"/>
          </p:cNvPicPr>
          <p:nvPr/>
        </p:nvPicPr>
        <p:blipFill>
          <a:blip r:embed="rId4"/>
          <a:stretch>
            <a:fillRect/>
          </a:stretch>
        </p:blipFill>
        <p:spPr>
          <a:xfrm>
            <a:off x="6799950" y="3452931"/>
            <a:ext cx="5398770" cy="2956560"/>
          </a:xfrm>
          <a:prstGeom prst="rect">
            <a:avLst/>
          </a:prstGeom>
        </p:spPr>
      </p:pic>
      <p:pic>
        <p:nvPicPr>
          <p:cNvPr id="9" name="Picture 8"/>
          <p:cNvPicPr>
            <a:picLocks noChangeAspect="1"/>
          </p:cNvPicPr>
          <p:nvPr/>
        </p:nvPicPr>
        <p:blipFill>
          <a:blip r:embed="rId5"/>
          <a:stretch>
            <a:fillRect/>
          </a:stretch>
        </p:blipFill>
        <p:spPr>
          <a:xfrm>
            <a:off x="274638" y="3040063"/>
            <a:ext cx="5398770" cy="2956560"/>
          </a:xfrm>
          <a:prstGeom prst="rect">
            <a:avLst/>
          </a:prstGeom>
        </p:spPr>
      </p:pic>
      <p:pic>
        <p:nvPicPr>
          <p:cNvPr id="15" name="Picture 14"/>
          <p:cNvPicPr>
            <a:picLocks noChangeAspect="1"/>
          </p:cNvPicPr>
          <p:nvPr/>
        </p:nvPicPr>
        <p:blipFill>
          <a:blip r:embed="rId6"/>
          <a:stretch>
            <a:fillRect/>
          </a:stretch>
        </p:blipFill>
        <p:spPr>
          <a:xfrm>
            <a:off x="470422" y="3247085"/>
            <a:ext cx="5398770" cy="2956560"/>
          </a:xfrm>
          <a:prstGeom prst="rect">
            <a:avLst/>
          </a:prstGeom>
        </p:spPr>
      </p:pic>
      <p:sp>
        <p:nvSpPr>
          <p:cNvPr id="17" name="TextBox 16"/>
          <p:cNvSpPr txBox="1"/>
          <p:nvPr/>
        </p:nvSpPr>
        <p:spPr>
          <a:xfrm>
            <a:off x="457200" y="1496158"/>
            <a:ext cx="2103477" cy="960263"/>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GB" sz="2400" dirty="0" smtClean="0">
                <a:solidFill>
                  <a:srgbClr val="FFFFFF"/>
                </a:solidFill>
              </a:rPr>
              <a:t>Provisioning</a:t>
            </a:r>
            <a:br>
              <a:rPr lang="en-GB" sz="2400" dirty="0" smtClean="0">
                <a:solidFill>
                  <a:srgbClr val="FFFFFF"/>
                </a:solidFill>
              </a:rPr>
            </a:br>
            <a:r>
              <a:rPr lang="en-GB" sz="2400" dirty="0" smtClean="0">
                <a:solidFill>
                  <a:srgbClr val="FFFFFF"/>
                </a:solidFill>
              </a:rPr>
              <a:t>Engine</a:t>
            </a:r>
          </a:p>
        </p:txBody>
      </p:sp>
      <p:sp>
        <p:nvSpPr>
          <p:cNvPr id="11" name="Freeform 104"/>
          <p:cNvSpPr>
            <a:spLocks noEditPoints="1"/>
          </p:cNvSpPr>
          <p:nvPr/>
        </p:nvSpPr>
        <p:spPr bwMode="black">
          <a:xfrm>
            <a:off x="2149808" y="2072494"/>
            <a:ext cx="319430" cy="319430"/>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9" name="TextBox 18"/>
          <p:cNvSpPr txBox="1"/>
          <p:nvPr/>
        </p:nvSpPr>
        <p:spPr>
          <a:xfrm>
            <a:off x="2689604" y="1496158"/>
            <a:ext cx="2264018" cy="960263"/>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GB" sz="2400" dirty="0" smtClean="0">
                <a:solidFill>
                  <a:srgbClr val="FFFFFF"/>
                </a:solidFill>
              </a:rPr>
              <a:t>Document</a:t>
            </a:r>
            <a:br>
              <a:rPr lang="en-GB" sz="2400" dirty="0" smtClean="0">
                <a:solidFill>
                  <a:srgbClr val="FFFFFF"/>
                </a:solidFill>
              </a:rPr>
            </a:br>
            <a:r>
              <a:rPr lang="en-GB" sz="2400" dirty="0" smtClean="0">
                <a:solidFill>
                  <a:srgbClr val="FFFFFF"/>
                </a:solidFill>
              </a:rPr>
              <a:t>Published</a:t>
            </a:r>
          </a:p>
        </p:txBody>
      </p:sp>
      <p:sp>
        <p:nvSpPr>
          <p:cNvPr id="18" name="Freeform 110"/>
          <p:cNvSpPr>
            <a:spLocks noEditPoints="1"/>
          </p:cNvSpPr>
          <p:nvPr/>
        </p:nvSpPr>
        <p:spPr bwMode="black">
          <a:xfrm>
            <a:off x="4480896" y="1993978"/>
            <a:ext cx="363711" cy="366871"/>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1" name="TextBox 20"/>
          <p:cNvSpPr txBox="1"/>
          <p:nvPr/>
        </p:nvSpPr>
        <p:spPr>
          <a:xfrm>
            <a:off x="5082550" y="1496158"/>
            <a:ext cx="2886830" cy="960263"/>
          </a:xfrm>
          <a:prstGeom prst="rect">
            <a:avLst/>
          </a:prstGeom>
          <a:solidFill>
            <a:schemeClr val="accent1"/>
          </a:solidFill>
        </p:spPr>
        <p:txBody>
          <a:bodyPr wrap="square" lIns="182880" tIns="146304" rIns="182880" bIns="146304" rtlCol="0">
            <a:spAutoFit/>
          </a:bodyPr>
          <a:lstStyle/>
          <a:p>
            <a:pPr algn="ctr">
              <a:lnSpc>
                <a:spcPct val="90000"/>
              </a:lnSpc>
              <a:spcAft>
                <a:spcPts val="600"/>
              </a:spcAft>
            </a:pPr>
            <a:r>
              <a:rPr lang="en-GB" sz="2400" dirty="0" smtClean="0">
                <a:solidFill>
                  <a:srgbClr val="FFFFFF"/>
                </a:solidFill>
              </a:rPr>
              <a:t>Content Organiser</a:t>
            </a:r>
            <a:br>
              <a:rPr lang="en-GB" sz="2400" dirty="0" smtClean="0">
                <a:solidFill>
                  <a:srgbClr val="FFFFFF"/>
                </a:solidFill>
              </a:rPr>
            </a:br>
            <a:r>
              <a:rPr lang="en-GB" sz="2400" dirty="0" smtClean="0">
                <a:solidFill>
                  <a:srgbClr val="FFFFFF"/>
                </a:solidFill>
              </a:rPr>
              <a:t>Processing Job</a:t>
            </a:r>
          </a:p>
        </p:txBody>
      </p:sp>
      <p:sp>
        <p:nvSpPr>
          <p:cNvPr id="14" name="Freeform 138"/>
          <p:cNvSpPr>
            <a:spLocks noChangeAspect="1" noEditPoints="1"/>
          </p:cNvSpPr>
          <p:nvPr/>
        </p:nvSpPr>
        <p:spPr bwMode="black">
          <a:xfrm>
            <a:off x="7589822" y="1998102"/>
            <a:ext cx="303868" cy="378394"/>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3" name="Freeform 138"/>
          <p:cNvSpPr>
            <a:spLocks noChangeAspect="1" noEditPoints="1"/>
          </p:cNvSpPr>
          <p:nvPr/>
        </p:nvSpPr>
        <p:spPr bwMode="black">
          <a:xfrm>
            <a:off x="11515179" y="1993978"/>
            <a:ext cx="303868" cy="378394"/>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9" name="Picture 28"/>
          <p:cNvPicPr>
            <a:picLocks noChangeAspect="1"/>
          </p:cNvPicPr>
          <p:nvPr/>
        </p:nvPicPr>
        <p:blipFill>
          <a:blip r:embed="rId7"/>
          <a:stretch>
            <a:fillRect/>
          </a:stretch>
        </p:blipFill>
        <p:spPr>
          <a:xfrm>
            <a:off x="1483963" y="4792663"/>
            <a:ext cx="2600325" cy="190500"/>
          </a:xfrm>
          <a:prstGeom prst="rect">
            <a:avLst/>
          </a:prstGeom>
        </p:spPr>
      </p:pic>
      <p:pic>
        <p:nvPicPr>
          <p:cNvPr id="30" name="Picture 29"/>
          <p:cNvPicPr>
            <a:picLocks noChangeAspect="1"/>
          </p:cNvPicPr>
          <p:nvPr/>
        </p:nvPicPr>
        <p:blipFill>
          <a:blip r:embed="rId7"/>
          <a:stretch>
            <a:fillRect/>
          </a:stretch>
        </p:blipFill>
        <p:spPr>
          <a:xfrm>
            <a:off x="1483963" y="4798972"/>
            <a:ext cx="2600325" cy="190500"/>
          </a:xfrm>
          <a:prstGeom prst="rect">
            <a:avLst/>
          </a:prstGeom>
        </p:spPr>
      </p:pic>
      <p:pic>
        <p:nvPicPr>
          <p:cNvPr id="16" name="Picture 15"/>
          <p:cNvPicPr>
            <a:picLocks noChangeAspect="1"/>
          </p:cNvPicPr>
          <p:nvPr/>
        </p:nvPicPr>
        <p:blipFill>
          <a:blip r:embed="rId8"/>
          <a:stretch>
            <a:fillRect/>
          </a:stretch>
        </p:blipFill>
        <p:spPr>
          <a:xfrm>
            <a:off x="666206" y="3452931"/>
            <a:ext cx="5398770" cy="2956560"/>
          </a:xfrm>
          <a:prstGeom prst="rect">
            <a:avLst/>
          </a:prstGeom>
        </p:spPr>
      </p:pic>
      <p:pic>
        <p:nvPicPr>
          <p:cNvPr id="31" name="Picture 30"/>
          <p:cNvPicPr>
            <a:picLocks noChangeAspect="1"/>
          </p:cNvPicPr>
          <p:nvPr/>
        </p:nvPicPr>
        <p:blipFill>
          <a:blip r:embed="rId9"/>
          <a:stretch>
            <a:fillRect/>
          </a:stretch>
        </p:blipFill>
        <p:spPr>
          <a:xfrm>
            <a:off x="7658397" y="4787900"/>
            <a:ext cx="3067050" cy="161925"/>
          </a:xfrm>
          <a:prstGeom prst="rect">
            <a:avLst/>
          </a:prstGeom>
        </p:spPr>
      </p:pic>
      <p:pic>
        <p:nvPicPr>
          <p:cNvPr id="38" name="Picture 37"/>
          <p:cNvPicPr>
            <a:picLocks noChangeAspect="1"/>
          </p:cNvPicPr>
          <p:nvPr/>
        </p:nvPicPr>
        <p:blipFill>
          <a:blip r:embed="rId10"/>
          <a:stretch>
            <a:fillRect/>
          </a:stretch>
        </p:blipFill>
        <p:spPr>
          <a:xfrm>
            <a:off x="9143386" y="3247085"/>
            <a:ext cx="2841109" cy="2956560"/>
          </a:xfrm>
          <a:prstGeom prst="rect">
            <a:avLst/>
          </a:prstGeom>
        </p:spPr>
      </p:pic>
      <p:sp>
        <p:nvSpPr>
          <p:cNvPr id="2" name="Title 1"/>
          <p:cNvSpPr>
            <a:spLocks noGrp="1"/>
          </p:cNvSpPr>
          <p:nvPr>
            <p:ph type="title"/>
          </p:nvPr>
        </p:nvSpPr>
        <p:spPr/>
        <p:txBody>
          <a:bodyPr vert="horz" wrap="square" lIns="146304" tIns="91440" rIns="146304" bIns="91440" rtlCol="0" anchor="t">
            <a:noAutofit/>
          </a:bodyPr>
          <a:lstStyle/>
          <a:p>
            <a:r>
              <a:rPr lang="en-GB" dirty="0"/>
              <a:t>Document Flow</a:t>
            </a:r>
          </a:p>
        </p:txBody>
      </p:sp>
    </p:spTree>
    <p:extLst>
      <p:ext uri="{BB962C8B-B14F-4D97-AF65-F5344CB8AC3E}">
        <p14:creationId xmlns:p14="http://schemas.microsoft.com/office/powerpoint/2010/main" val="849677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1"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8" presetClass="emph" presetSubtype="0" repeatCount="indefinite" fill="hold" grpId="0" nodeType="afterEffect">
                                  <p:stCondLst>
                                    <p:cond delay="0"/>
                                  </p:stCondLst>
                                  <p:endCondLst>
                                    <p:cond evt="onNext" delay="0">
                                      <p:tgtEl>
                                        <p:sldTgt/>
                                      </p:tgtEl>
                                    </p:cond>
                                  </p:endCondLst>
                                  <p:childTnLst>
                                    <p:animRot by="21600000">
                                      <p:cBhvr>
                                        <p:cTn id="18" dur="2000" fill="hold"/>
                                        <p:tgtEl>
                                          <p:spTgt spid="11"/>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mph" presetSubtype="0" grpId="1" nodeType="clickEffect">
                                  <p:stCondLst>
                                    <p:cond delay="0"/>
                                  </p:stCondLst>
                                  <p:childTnLst>
                                    <p:set>
                                      <p:cBhvr rctx="PPT">
                                        <p:cTn id="38" dur="indefinite"/>
                                        <p:tgtEl>
                                          <p:spTgt spid="17"/>
                                        </p:tgtEl>
                                        <p:attrNameLst>
                                          <p:attrName>style.opacity</p:attrName>
                                        </p:attrNameLst>
                                      </p:cBhvr>
                                      <p:to>
                                        <p:strVal val="0.5"/>
                                      </p:to>
                                    </p:set>
                                    <p:animEffect filter="image" prLst="opacity: 0.5">
                                      <p:cBhvr rctx="IE">
                                        <p:cTn id="39" dur="indefinite"/>
                                        <p:tgtEl>
                                          <p:spTgt spid="17"/>
                                        </p:tgtEl>
                                      </p:cBhvr>
                                    </p:animEffect>
                                  </p:childTnLst>
                                </p:cTn>
                              </p:par>
                              <p:par>
                                <p:cTn id="40" presetID="9" presetClass="emph" presetSubtype="0" grpId="2" nodeType="withEffect">
                                  <p:stCondLst>
                                    <p:cond delay="0"/>
                                  </p:stCondLst>
                                  <p:childTnLst>
                                    <p:set>
                                      <p:cBhvr rctx="PPT">
                                        <p:cTn id="41" dur="indefinite"/>
                                        <p:tgtEl>
                                          <p:spTgt spid="11"/>
                                        </p:tgtEl>
                                        <p:attrNameLst>
                                          <p:attrName>style.opacity</p:attrName>
                                        </p:attrNameLst>
                                      </p:cBhvr>
                                      <p:to>
                                        <p:strVal val="0.5"/>
                                      </p:to>
                                    </p:set>
                                    <p:animEffect filter="image" prLst="opacity: 0.5">
                                      <p:cBhvr rctx="IE">
                                        <p:cTn id="42" dur="indefinite"/>
                                        <p:tgtEl>
                                          <p:spTgt spid="1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500"/>
                            </p:stCondLst>
                            <p:childTnLst>
                              <p:par>
                                <p:cTn id="50" presetID="32" presetClass="emph" presetSubtype="0" fill="hold" grpId="1" nodeType="afterEffect">
                                  <p:stCondLst>
                                    <p:cond delay="0"/>
                                  </p:stCondLst>
                                  <p:childTnLst>
                                    <p:animRot by="120000">
                                      <p:cBhvr>
                                        <p:cTn id="51" dur="100" fill="hold">
                                          <p:stCondLst>
                                            <p:cond delay="0"/>
                                          </p:stCondLst>
                                        </p:cTn>
                                        <p:tgtEl>
                                          <p:spTgt spid="18"/>
                                        </p:tgtEl>
                                        <p:attrNameLst>
                                          <p:attrName>r</p:attrName>
                                        </p:attrNameLst>
                                      </p:cBhvr>
                                    </p:animRot>
                                    <p:animRot by="-240000">
                                      <p:cBhvr>
                                        <p:cTn id="52" dur="200" fill="hold">
                                          <p:stCondLst>
                                            <p:cond delay="200"/>
                                          </p:stCondLst>
                                        </p:cTn>
                                        <p:tgtEl>
                                          <p:spTgt spid="18"/>
                                        </p:tgtEl>
                                        <p:attrNameLst>
                                          <p:attrName>r</p:attrName>
                                        </p:attrNameLst>
                                      </p:cBhvr>
                                    </p:animRot>
                                    <p:animRot by="240000">
                                      <p:cBhvr>
                                        <p:cTn id="53" dur="200" fill="hold">
                                          <p:stCondLst>
                                            <p:cond delay="400"/>
                                          </p:stCondLst>
                                        </p:cTn>
                                        <p:tgtEl>
                                          <p:spTgt spid="18"/>
                                        </p:tgtEl>
                                        <p:attrNameLst>
                                          <p:attrName>r</p:attrName>
                                        </p:attrNameLst>
                                      </p:cBhvr>
                                    </p:animRot>
                                    <p:animRot by="-240000">
                                      <p:cBhvr>
                                        <p:cTn id="54" dur="200" fill="hold">
                                          <p:stCondLst>
                                            <p:cond delay="600"/>
                                          </p:stCondLst>
                                        </p:cTn>
                                        <p:tgtEl>
                                          <p:spTgt spid="18"/>
                                        </p:tgtEl>
                                        <p:attrNameLst>
                                          <p:attrName>r</p:attrName>
                                        </p:attrNameLst>
                                      </p:cBhvr>
                                    </p:animRot>
                                    <p:animRot by="120000">
                                      <p:cBhvr>
                                        <p:cTn id="55" dur="200" fill="hold">
                                          <p:stCondLst>
                                            <p:cond delay="800"/>
                                          </p:stCondLst>
                                        </p:cTn>
                                        <p:tgtEl>
                                          <p:spTgt spid="18"/>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500"/>
                                        <p:tgtEl>
                                          <p:spTgt spid="7"/>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nodeType="clickEffect">
                                  <p:stCondLst>
                                    <p:cond delay="0"/>
                                  </p:stCondLst>
                                  <p:childTnLst>
                                    <p:animMotion origin="layout" path="M 4.16135E-6 2.35588E-6 L 0.51212 0.02315 " pathEditMode="relative" rAng="0" ptsTypes="AA">
                                      <p:cBhvr>
                                        <p:cTn id="79" dur="2000" fill="hold"/>
                                        <p:tgtEl>
                                          <p:spTgt spid="30"/>
                                        </p:tgtEl>
                                        <p:attrNameLst>
                                          <p:attrName>ppt_x</p:attrName>
                                          <p:attrName>ppt_y</p:attrName>
                                        </p:attrNameLst>
                                      </p:cBhvr>
                                      <p:rCtr x="25606" y="1158"/>
                                    </p:animMotion>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9" presetClass="emph" presetSubtype="0" grpId="1" nodeType="withEffect">
                                  <p:stCondLst>
                                    <p:cond delay="0"/>
                                  </p:stCondLst>
                                  <p:childTnLst>
                                    <p:set>
                                      <p:cBhvr rctx="PPT">
                                        <p:cTn id="86" dur="indefinite"/>
                                        <p:tgtEl>
                                          <p:spTgt spid="19"/>
                                        </p:tgtEl>
                                        <p:attrNameLst>
                                          <p:attrName>style.opacity</p:attrName>
                                        </p:attrNameLst>
                                      </p:cBhvr>
                                      <p:to>
                                        <p:strVal val="0.5"/>
                                      </p:to>
                                    </p:set>
                                    <p:animEffect filter="image" prLst="opacity: 0.5">
                                      <p:cBhvr rctx="IE">
                                        <p:cTn id="87" dur="indefinite"/>
                                        <p:tgtEl>
                                          <p:spTgt spid="19"/>
                                        </p:tgtEl>
                                      </p:cBhvr>
                                    </p:animEffect>
                                  </p:childTnLst>
                                </p:cTn>
                              </p:par>
                              <p:par>
                                <p:cTn id="88" presetID="9" presetClass="emph" presetSubtype="0" grpId="2" nodeType="withEffect">
                                  <p:stCondLst>
                                    <p:cond delay="0"/>
                                  </p:stCondLst>
                                  <p:childTnLst>
                                    <p:set>
                                      <p:cBhvr rctx="PPT">
                                        <p:cTn id="89" dur="indefinite"/>
                                        <p:tgtEl>
                                          <p:spTgt spid="18"/>
                                        </p:tgtEl>
                                        <p:attrNameLst>
                                          <p:attrName>style.opacity</p:attrName>
                                        </p:attrNameLst>
                                      </p:cBhvr>
                                      <p:to>
                                        <p:strVal val="0.5"/>
                                      </p:to>
                                    </p:set>
                                    <p:animEffect filter="image" prLst="opacity: 0.5">
                                      <p:cBhvr rctx="IE">
                                        <p:cTn id="90" dur="indefinite"/>
                                        <p:tgtEl>
                                          <p:spTgt spid="1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fade">
                                      <p:cBhvr>
                                        <p:cTn id="93" dur="500"/>
                                        <p:tgtEl>
                                          <p:spTgt spid="14"/>
                                        </p:tgtEl>
                                      </p:cBhvr>
                                    </p:animEffect>
                                  </p:childTnLst>
                                </p:cTn>
                              </p:par>
                              <p:par>
                                <p:cTn id="94" presetID="8" presetClass="emph" presetSubtype="0" repeatCount="indefinite" fill="hold" grpId="1" nodeType="withEffect">
                                  <p:stCondLst>
                                    <p:cond delay="0"/>
                                  </p:stCondLst>
                                  <p:endCondLst>
                                    <p:cond evt="onNext" delay="0">
                                      <p:tgtEl>
                                        <p:sldTgt/>
                                      </p:tgtEl>
                                    </p:cond>
                                  </p:endCondLst>
                                  <p:childTnLst>
                                    <p:animRot by="21600000">
                                      <p:cBhvr>
                                        <p:cTn id="95" dur="2000" fill="hold"/>
                                        <p:tgtEl>
                                          <p:spTgt spid="14"/>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10" presetClass="exit" presetSubtype="0" fill="hold" nodeType="clickEffect">
                                  <p:stCondLst>
                                    <p:cond delay="0"/>
                                  </p:stCondLst>
                                  <p:childTnLst>
                                    <p:animEffect transition="out" filter="fade">
                                      <p:cBhvr>
                                        <p:cTn id="99" dur="500"/>
                                        <p:tgtEl>
                                          <p:spTgt spid="7"/>
                                        </p:tgtEl>
                                      </p:cBhvr>
                                    </p:animEffect>
                                    <p:set>
                                      <p:cBhvr>
                                        <p:cTn id="100" dur="1" fill="hold">
                                          <p:stCondLst>
                                            <p:cond delay="499"/>
                                          </p:stCondLst>
                                        </p:cTn>
                                        <p:tgtEl>
                                          <p:spTgt spid="7"/>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30"/>
                                        </p:tgtEl>
                                      </p:cBhvr>
                                    </p:animEffect>
                                    <p:set>
                                      <p:cBhvr>
                                        <p:cTn id="103" dur="1" fill="hold">
                                          <p:stCondLst>
                                            <p:cond delay="499"/>
                                          </p:stCondLst>
                                        </p:cTn>
                                        <p:tgtEl>
                                          <p:spTgt spid="30"/>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fade">
                                      <p:cBhvr>
                                        <p:cTn id="107" dur="500"/>
                                        <p:tgtEl>
                                          <p:spTgt spid="3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500"/>
                                        <p:tgtEl>
                                          <p:spTgt spid="2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500"/>
                                        <p:tgtEl>
                                          <p:spTgt spid="23"/>
                                        </p:tgtEl>
                                      </p:cBhvr>
                                    </p:animEffect>
                                  </p:childTnLst>
                                </p:cTn>
                              </p:par>
                              <p:par>
                                <p:cTn id="116" presetID="9" presetClass="emph" presetSubtype="0" grpId="1" nodeType="withEffect">
                                  <p:stCondLst>
                                    <p:cond delay="0"/>
                                  </p:stCondLst>
                                  <p:childTnLst>
                                    <p:set>
                                      <p:cBhvr rctx="PPT">
                                        <p:cTn id="117" dur="indefinite"/>
                                        <p:tgtEl>
                                          <p:spTgt spid="21"/>
                                        </p:tgtEl>
                                        <p:attrNameLst>
                                          <p:attrName>style.opacity</p:attrName>
                                        </p:attrNameLst>
                                      </p:cBhvr>
                                      <p:to>
                                        <p:strVal val="0.5"/>
                                      </p:to>
                                    </p:set>
                                    <p:animEffect filter="image" prLst="opacity: 0.5">
                                      <p:cBhvr rctx="IE">
                                        <p:cTn id="118" dur="indefinite"/>
                                        <p:tgtEl>
                                          <p:spTgt spid="21"/>
                                        </p:tgtEl>
                                      </p:cBhvr>
                                    </p:animEffect>
                                  </p:childTnLst>
                                </p:cTn>
                              </p:par>
                              <p:par>
                                <p:cTn id="119" presetID="9" presetClass="emph" presetSubtype="0" grpId="2" nodeType="withEffect">
                                  <p:stCondLst>
                                    <p:cond delay="0"/>
                                  </p:stCondLst>
                                  <p:childTnLst>
                                    <p:set>
                                      <p:cBhvr rctx="PPT">
                                        <p:cTn id="120" dur="indefinite"/>
                                        <p:tgtEl>
                                          <p:spTgt spid="14"/>
                                        </p:tgtEl>
                                        <p:attrNameLst>
                                          <p:attrName>style.opacity</p:attrName>
                                        </p:attrNameLst>
                                      </p:cBhvr>
                                      <p:to>
                                        <p:strVal val="0.5"/>
                                      </p:to>
                                    </p:set>
                                    <p:animEffect filter="image" prLst="opacity: 0.5">
                                      <p:cBhvr rctx="IE">
                                        <p:cTn id="121" dur="indefinite"/>
                                        <p:tgtEl>
                                          <p:spTgt spid="14"/>
                                        </p:tgtEl>
                                      </p:cBhvr>
                                    </p:animEffect>
                                  </p:childTnLst>
                                </p:cTn>
                              </p:par>
                            </p:childTnLst>
                          </p:cTn>
                        </p:par>
                        <p:par>
                          <p:cTn id="122" fill="hold">
                            <p:stCondLst>
                              <p:cond delay="500"/>
                            </p:stCondLst>
                            <p:childTnLst>
                              <p:par>
                                <p:cTn id="123" presetID="8" presetClass="emph" presetSubtype="0" repeatCount="indefinite" fill="hold" grpId="1" nodeType="afterEffect">
                                  <p:stCondLst>
                                    <p:cond delay="0"/>
                                  </p:stCondLst>
                                  <p:endCondLst>
                                    <p:cond evt="onNext" delay="0">
                                      <p:tgtEl>
                                        <p:sldTgt/>
                                      </p:tgtEl>
                                    </p:cond>
                                  </p:endCondLst>
                                  <p:childTnLst>
                                    <p:animRot by="21600000">
                                      <p:cBhvr>
                                        <p:cTn id="124" dur="2000" fill="hold"/>
                                        <p:tgtEl>
                                          <p:spTgt spid="23"/>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38"/>
                                        </p:tgtEl>
                                        <p:attrNameLst>
                                          <p:attrName>style.visibility</p:attrName>
                                        </p:attrNameLst>
                                      </p:cBhvr>
                                      <p:to>
                                        <p:strVal val="visible"/>
                                      </p:to>
                                    </p:set>
                                    <p:animEffect transition="in" filter="fade">
                                      <p:cBhvr>
                                        <p:cTn id="1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17" grpId="0" animBg="1"/>
      <p:bldP spid="17" grpId="1" animBg="1"/>
      <p:bldP spid="11" grpId="0" animBg="1"/>
      <p:bldP spid="11" grpId="1" animBg="1"/>
      <p:bldP spid="11" grpId="2" animBg="1"/>
      <p:bldP spid="19" grpId="0" animBg="1"/>
      <p:bldP spid="19" grpId="1" animBg="1"/>
      <p:bldP spid="18" grpId="0" animBg="1"/>
      <p:bldP spid="18" grpId="1" animBg="1"/>
      <p:bldP spid="18" grpId="2" animBg="1"/>
      <p:bldP spid="21" grpId="0" animBg="1"/>
      <p:bldP spid="21" grpId="1" animBg="1"/>
      <p:bldP spid="14" grpId="0" animBg="1"/>
      <p:bldP spid="14" grpId="1" animBg="1"/>
      <p:bldP spid="14" grpId="2" animBg="1"/>
      <p:bldP spid="23" grpId="0" animBg="1"/>
      <p:bldP spid="2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vert="horz" wrap="square" lIns="146304" tIns="91440" rIns="146304" bIns="91440" rtlCol="0" anchor="t">
            <a:noAutofit/>
          </a:bodyPr>
          <a:lstStyle/>
          <a:p>
            <a:r>
              <a:rPr lang="en-GB" dirty="0"/>
              <a:t>Development Core Principles</a:t>
            </a:r>
          </a:p>
        </p:txBody>
      </p:sp>
      <p:sp>
        <p:nvSpPr>
          <p:cNvPr id="3" name="Rectangle 2"/>
          <p:cNvSpPr/>
          <p:nvPr/>
        </p:nvSpPr>
        <p:spPr bwMode="auto">
          <a:xfrm>
            <a:off x="457200" y="1384618"/>
            <a:ext cx="11522075" cy="68425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dirty="0">
                <a:solidFill>
                  <a:srgbClr val="FFFFFF"/>
                </a:solidFill>
              </a:rPr>
              <a:t>Did you consider </a:t>
            </a:r>
            <a:r>
              <a:rPr lang="en-US" sz="3200" b="1" dirty="0">
                <a:solidFill>
                  <a:srgbClr val="FFFFFF"/>
                </a:solidFill>
              </a:rPr>
              <a:t>configuring</a:t>
            </a:r>
            <a:r>
              <a:rPr lang="en-US" sz="3200" dirty="0" smtClean="0">
                <a:solidFill>
                  <a:srgbClr val="FFFFFF"/>
                </a:solidFill>
              </a:rPr>
              <a:t>?! </a:t>
            </a:r>
            <a:endParaRPr lang="en-US" sz="3200" dirty="0">
              <a:solidFill>
                <a:srgbClr val="FFFFFF"/>
              </a:solidFill>
            </a:endParaRPr>
          </a:p>
        </p:txBody>
      </p:sp>
      <p:sp>
        <p:nvSpPr>
          <p:cNvPr id="6" name="Rectangle 5"/>
          <p:cNvSpPr/>
          <p:nvPr/>
        </p:nvSpPr>
        <p:spPr bwMode="auto">
          <a:xfrm>
            <a:off x="457200" y="2270388"/>
            <a:ext cx="11522073" cy="684258"/>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dirty="0">
                <a:solidFill>
                  <a:srgbClr val="FFFFFF"/>
                </a:solidFill>
              </a:rPr>
              <a:t>Use recommended </a:t>
            </a:r>
            <a:r>
              <a:rPr lang="en-US" sz="3200" b="1" dirty="0">
                <a:solidFill>
                  <a:srgbClr val="FFFFFF"/>
                </a:solidFill>
              </a:rPr>
              <a:t>extension points</a:t>
            </a:r>
          </a:p>
        </p:txBody>
      </p:sp>
      <p:sp>
        <p:nvSpPr>
          <p:cNvPr id="7" name="Rectangle 6"/>
          <p:cNvSpPr/>
          <p:nvPr/>
        </p:nvSpPr>
        <p:spPr bwMode="auto">
          <a:xfrm>
            <a:off x="457201" y="3162379"/>
            <a:ext cx="11522073" cy="684258"/>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dirty="0">
                <a:solidFill>
                  <a:srgbClr val="FFFFFF"/>
                </a:solidFill>
              </a:rPr>
              <a:t>Consider future </a:t>
            </a:r>
            <a:r>
              <a:rPr lang="en-US" sz="3200" b="1" dirty="0">
                <a:solidFill>
                  <a:srgbClr val="FFFFFF"/>
                </a:solidFill>
              </a:rPr>
              <a:t>cloud migration</a:t>
            </a:r>
          </a:p>
        </p:txBody>
      </p:sp>
      <p:sp>
        <p:nvSpPr>
          <p:cNvPr id="8" name="Rectangle 7"/>
          <p:cNvSpPr/>
          <p:nvPr/>
        </p:nvSpPr>
        <p:spPr bwMode="auto">
          <a:xfrm>
            <a:off x="457202" y="4044720"/>
            <a:ext cx="11522073" cy="684258"/>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dirty="0">
                <a:solidFill>
                  <a:srgbClr val="FFFFFF"/>
                </a:solidFill>
              </a:rPr>
              <a:t>Use a mature </a:t>
            </a:r>
            <a:r>
              <a:rPr lang="en-US" sz="3200" b="1" dirty="0">
                <a:solidFill>
                  <a:srgbClr val="FFFFFF"/>
                </a:solidFill>
              </a:rPr>
              <a:t>release management </a:t>
            </a:r>
            <a:r>
              <a:rPr lang="en-US" sz="3200" dirty="0">
                <a:solidFill>
                  <a:srgbClr val="FFFFFF"/>
                </a:solidFill>
              </a:rPr>
              <a:t>process</a:t>
            </a:r>
          </a:p>
        </p:txBody>
      </p:sp>
      <p:sp>
        <p:nvSpPr>
          <p:cNvPr id="9" name="Rectangle 8"/>
          <p:cNvSpPr/>
          <p:nvPr/>
        </p:nvSpPr>
        <p:spPr bwMode="auto">
          <a:xfrm>
            <a:off x="457202" y="6013404"/>
            <a:ext cx="11522073" cy="684258"/>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3200" dirty="0" smtClean="0">
                <a:solidFill>
                  <a:srgbClr val="FFFFFF"/>
                </a:solidFill>
              </a:rPr>
              <a:t>Performance test at </a:t>
            </a:r>
            <a:r>
              <a:rPr lang="en-US" sz="3200" b="1" dirty="0" smtClean="0">
                <a:solidFill>
                  <a:srgbClr val="FFFFFF"/>
                </a:solidFill>
              </a:rPr>
              <a:t>extreme scale</a:t>
            </a:r>
            <a:endParaRPr lang="en-US" sz="3200" b="1" dirty="0">
              <a:solidFill>
                <a:srgbClr val="FFFFFF"/>
              </a:solidFill>
            </a:endParaRPr>
          </a:p>
        </p:txBody>
      </p:sp>
      <p:sp>
        <p:nvSpPr>
          <p:cNvPr id="10" name="Rectangle 9"/>
          <p:cNvSpPr/>
          <p:nvPr/>
        </p:nvSpPr>
        <p:spPr bwMode="auto">
          <a:xfrm>
            <a:off x="457201" y="4889309"/>
            <a:ext cx="3749377" cy="969220"/>
          </a:xfrm>
          <a:prstGeom prst="rect">
            <a:avLst/>
          </a:prstGeom>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GB" sz="2400" b="1" dirty="0">
                <a:solidFill>
                  <a:srgbClr val="505050"/>
                </a:solidFill>
              </a:rPr>
              <a:t>Code review</a:t>
            </a:r>
            <a:r>
              <a:rPr lang="en-GB" sz="2400" dirty="0">
                <a:solidFill>
                  <a:srgbClr val="505050"/>
                </a:solidFill>
              </a:rPr>
              <a:t>, analysis, patterns, frameworks</a:t>
            </a:r>
          </a:p>
        </p:txBody>
      </p:sp>
      <p:sp>
        <p:nvSpPr>
          <p:cNvPr id="15" name="Rectangle 14"/>
          <p:cNvSpPr/>
          <p:nvPr/>
        </p:nvSpPr>
        <p:spPr bwMode="auto">
          <a:xfrm>
            <a:off x="4389433" y="4889309"/>
            <a:ext cx="3657608" cy="96922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GB" sz="2400" dirty="0">
                <a:solidFill>
                  <a:srgbClr val="FFFFFF"/>
                </a:solidFill>
              </a:rPr>
              <a:t>Make use of </a:t>
            </a:r>
            <a:r>
              <a:rPr lang="en-GB" sz="2400" b="1" dirty="0">
                <a:solidFill>
                  <a:srgbClr val="FFFFFF"/>
                </a:solidFill>
              </a:rPr>
              <a:t>existing tooling</a:t>
            </a:r>
          </a:p>
        </p:txBody>
      </p:sp>
      <p:sp>
        <p:nvSpPr>
          <p:cNvPr id="16" name="Rectangle 15"/>
          <p:cNvSpPr/>
          <p:nvPr/>
        </p:nvSpPr>
        <p:spPr bwMode="auto">
          <a:xfrm>
            <a:off x="8229895" y="4883853"/>
            <a:ext cx="3749380" cy="974676"/>
          </a:xfrm>
          <a:prstGeom prst="rect">
            <a:avLst/>
          </a:prstGeom>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72000" tIns="46637" rIns="72000" bIns="46637" numCol="1" rtlCol="0" anchor="ctr" anchorCtr="0" compatLnSpc="1">
            <a:prstTxWarp prst="textNoShape">
              <a:avLst/>
            </a:prstTxWarp>
          </a:bodyPr>
          <a:lstStyle/>
          <a:p>
            <a:pPr algn="ctr" defTabSz="932472" fontAlgn="base">
              <a:spcBef>
                <a:spcPct val="0"/>
              </a:spcBef>
              <a:spcAft>
                <a:spcPct val="0"/>
              </a:spcAft>
            </a:pPr>
            <a:r>
              <a:rPr lang="en-GB" sz="2400" dirty="0">
                <a:solidFill>
                  <a:srgbClr val="505050"/>
                </a:solidFill>
              </a:rPr>
              <a:t>Automate and document </a:t>
            </a:r>
            <a:r>
              <a:rPr lang="en-GB" sz="2400" b="1" dirty="0">
                <a:solidFill>
                  <a:srgbClr val="505050"/>
                </a:solidFill>
              </a:rPr>
              <a:t>everything</a:t>
            </a:r>
            <a:endParaRPr lang="en-US" sz="2400" b="1" dirty="0">
              <a:solidFill>
                <a:srgbClr val="505050"/>
              </a:solidFill>
            </a:endParaRPr>
          </a:p>
        </p:txBody>
      </p:sp>
    </p:spTree>
    <p:extLst>
      <p:ext uri="{BB962C8B-B14F-4D97-AF65-F5344CB8AC3E}">
        <p14:creationId xmlns:p14="http://schemas.microsoft.com/office/powerpoint/2010/main" val="119725196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74639" y="1028409"/>
            <a:ext cx="11795694" cy="6766487"/>
          </a:xfrm>
          <a:prstGeom prst="rect">
            <a:avLst/>
          </a:prstGeom>
        </p:spPr>
      </p:pic>
      <p:sp>
        <p:nvSpPr>
          <p:cNvPr id="2" name="Title 1"/>
          <p:cNvSpPr>
            <a:spLocks noGrp="1"/>
          </p:cNvSpPr>
          <p:nvPr>
            <p:ph type="title"/>
          </p:nvPr>
        </p:nvSpPr>
        <p:spPr/>
        <p:txBody>
          <a:bodyPr vert="horz" wrap="square" lIns="146304" tIns="91440" rIns="146304" bIns="91440" rtlCol="0" anchor="t">
            <a:noAutofit/>
          </a:bodyPr>
          <a:lstStyle/>
          <a:p>
            <a:r>
              <a:rPr lang="en-GB" dirty="0"/>
              <a:t>Relevant Customisation Points</a:t>
            </a:r>
          </a:p>
        </p:txBody>
      </p:sp>
      <p:sp>
        <p:nvSpPr>
          <p:cNvPr id="7" name="Text Placeholder 3"/>
          <p:cNvSpPr>
            <a:spLocks noGrp="1"/>
          </p:cNvSpPr>
          <p:nvPr>
            <p:ph type="body" sz="quarter" idx="10"/>
          </p:nvPr>
        </p:nvSpPr>
        <p:spPr>
          <a:xfrm>
            <a:off x="2103483" y="1759921"/>
            <a:ext cx="8229556" cy="4389072"/>
          </a:xfrm>
        </p:spPr>
        <p:txBody>
          <a:bodyPr lIns="108000" rIns="108000" anchor="ctr" anchorCtr="0"/>
          <a:lstStyle/>
          <a:p>
            <a:r>
              <a:rPr lang="en-GB" sz="2600" dirty="0" err="1" smtClean="0"/>
              <a:t>ItemUpdated</a:t>
            </a:r>
            <a:r>
              <a:rPr lang="en-GB" sz="2600" dirty="0" smtClean="0"/>
              <a:t> in </a:t>
            </a:r>
            <a:r>
              <a:rPr lang="en-GB" sz="2600" dirty="0" err="1" smtClean="0"/>
              <a:t>SPItemEventReceiver</a:t>
            </a:r>
            <a:endParaRPr lang="en-GB" sz="2600" dirty="0" smtClean="0"/>
          </a:p>
          <a:p>
            <a:r>
              <a:rPr lang="en-GB" sz="2600" dirty="0" err="1" smtClean="0"/>
              <a:t>SendToOfficialFile</a:t>
            </a:r>
            <a:r>
              <a:rPr lang="en-GB" sz="2600" dirty="0" smtClean="0"/>
              <a:t> method to submit a record</a:t>
            </a:r>
          </a:p>
          <a:p>
            <a:endParaRPr lang="en-GB" sz="2600" dirty="0" smtClean="0"/>
          </a:p>
          <a:p>
            <a:r>
              <a:rPr lang="en-GB" sz="2600" dirty="0" err="1" smtClean="0"/>
              <a:t>OnSubmitFile</a:t>
            </a:r>
            <a:r>
              <a:rPr lang="en-GB" sz="2600" dirty="0" smtClean="0"/>
              <a:t> in </a:t>
            </a:r>
            <a:r>
              <a:rPr lang="en-GB" sz="2600" dirty="0" err="1" smtClean="0"/>
              <a:t>ICustomRouter</a:t>
            </a:r>
            <a:endParaRPr lang="en-GB" sz="2600" dirty="0" smtClean="0"/>
          </a:p>
          <a:p>
            <a:r>
              <a:rPr lang="en-GB" sz="2600" dirty="0" err="1" smtClean="0"/>
              <a:t>SaveFileToFinalLocation</a:t>
            </a:r>
            <a:r>
              <a:rPr lang="en-GB" sz="2600" dirty="0" smtClean="0"/>
              <a:t> after making changes</a:t>
            </a:r>
            <a:endParaRPr lang="en-GB" sz="2600" dirty="0"/>
          </a:p>
          <a:p>
            <a:endParaRPr lang="en-GB" sz="2600" dirty="0"/>
          </a:p>
          <a:p>
            <a:r>
              <a:rPr lang="en-GB" sz="2600" dirty="0" err="1" smtClean="0"/>
              <a:t>ComputeExpireDate</a:t>
            </a:r>
            <a:r>
              <a:rPr lang="en-GB" sz="2600" dirty="0" smtClean="0"/>
              <a:t> in </a:t>
            </a:r>
            <a:r>
              <a:rPr lang="en-GB" sz="2600" dirty="0" err="1" smtClean="0"/>
              <a:t>IExpirationFormula</a:t>
            </a:r>
            <a:endParaRPr lang="en-GB" sz="2600" dirty="0" smtClean="0"/>
          </a:p>
          <a:p>
            <a:r>
              <a:rPr lang="en-GB" sz="2600" dirty="0" smtClean="0"/>
              <a:t>return calculated date</a:t>
            </a:r>
            <a:endParaRPr lang="en-GB" sz="2600" dirty="0"/>
          </a:p>
        </p:txBody>
      </p:sp>
    </p:spTree>
    <p:extLst>
      <p:ext uri="{BB962C8B-B14F-4D97-AF65-F5344CB8AC3E}">
        <p14:creationId xmlns:p14="http://schemas.microsoft.com/office/powerpoint/2010/main" val="317062044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0"/>
            <a:ext cx="12436475" cy="8290983"/>
          </a:xfrm>
          <a:prstGeom prst="rect">
            <a:avLst/>
          </a:prstGeom>
        </p:spPr>
      </p:pic>
      <p:sp>
        <p:nvSpPr>
          <p:cNvPr id="3" name="Title 2"/>
          <p:cNvSpPr>
            <a:spLocks noGrp="1"/>
          </p:cNvSpPr>
          <p:nvPr>
            <p:ph type="title"/>
          </p:nvPr>
        </p:nvSpPr>
        <p:spPr>
          <a:xfrm>
            <a:off x="7589837" y="296863"/>
            <a:ext cx="4572001" cy="1227583"/>
          </a:xfrm>
          <a:solidFill>
            <a:schemeClr val="accent5">
              <a:alpha val="85000"/>
            </a:schemeClr>
          </a:solidFill>
        </p:spPr>
        <p:txBody>
          <a:bodyPr anchor="ctr" anchorCtr="0"/>
          <a:lstStyle/>
          <a:p>
            <a:pPr algn="ctr"/>
            <a:r>
              <a:rPr lang="en-GB" dirty="0" smtClean="0">
                <a:solidFill>
                  <a:schemeClr val="bg1"/>
                </a:solidFill>
              </a:rPr>
              <a:t>Architecture</a:t>
            </a:r>
            <a:endParaRPr lang="en-GB" dirty="0">
              <a:solidFill>
                <a:schemeClr val="bg1"/>
              </a:solidFill>
            </a:endParaRPr>
          </a:p>
        </p:txBody>
      </p:sp>
      <p:sp>
        <p:nvSpPr>
          <p:cNvPr id="5" name="Title 2"/>
          <p:cNvSpPr txBox="1">
            <a:spLocks/>
          </p:cNvSpPr>
          <p:nvPr/>
        </p:nvSpPr>
        <p:spPr>
          <a:xfrm>
            <a:off x="274637" y="2878088"/>
            <a:ext cx="7315200" cy="1227583"/>
          </a:xfrm>
          <a:prstGeom prst="rect">
            <a:avLst/>
          </a:prstGeom>
          <a:solidFill>
            <a:schemeClr val="accent5">
              <a:alpha val="85000"/>
            </a:scheme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dirty="0" smtClean="0">
                <a:solidFill>
                  <a:srgbClr val="FFFFFF"/>
                </a:solidFill>
              </a:rPr>
              <a:t>How many servers?</a:t>
            </a:r>
            <a:endParaRPr lang="en-GB" dirty="0">
              <a:solidFill>
                <a:srgbClr val="FFFFFF"/>
              </a:solidFill>
            </a:endParaRPr>
          </a:p>
        </p:txBody>
      </p:sp>
      <p:sp>
        <p:nvSpPr>
          <p:cNvPr id="6" name="Title 2"/>
          <p:cNvSpPr txBox="1">
            <a:spLocks/>
          </p:cNvSpPr>
          <p:nvPr/>
        </p:nvSpPr>
        <p:spPr>
          <a:xfrm>
            <a:off x="4846638" y="5459314"/>
            <a:ext cx="7315200" cy="1227583"/>
          </a:xfrm>
          <a:prstGeom prst="rect">
            <a:avLst/>
          </a:prstGeom>
          <a:solidFill>
            <a:schemeClr val="accent5">
              <a:alpha val="85000"/>
            </a:scheme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dirty="0" smtClean="0">
                <a:solidFill>
                  <a:srgbClr val="FFFFFF"/>
                </a:solidFill>
              </a:rPr>
              <a:t>What topology?</a:t>
            </a:r>
            <a:endParaRPr lang="en-GB" dirty="0">
              <a:solidFill>
                <a:srgbClr val="FFFFFF"/>
              </a:solidFill>
            </a:endParaRPr>
          </a:p>
        </p:txBody>
      </p:sp>
    </p:spTree>
    <p:extLst>
      <p:ext uri="{BB962C8B-B14F-4D97-AF65-F5344CB8AC3E}">
        <p14:creationId xmlns:p14="http://schemas.microsoft.com/office/powerpoint/2010/main" val="3835538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angle 87"/>
          <p:cNvSpPr/>
          <p:nvPr/>
        </p:nvSpPr>
        <p:spPr bwMode="auto">
          <a:xfrm>
            <a:off x="6401114" y="2125663"/>
            <a:ext cx="5760723" cy="4389437"/>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tangle 3"/>
          <p:cNvSpPr/>
          <p:nvPr/>
        </p:nvSpPr>
        <p:spPr bwMode="auto">
          <a:xfrm>
            <a:off x="274765" y="2125663"/>
            <a:ext cx="5751068" cy="4389437"/>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vert="horz" wrap="square" lIns="146304" tIns="91440" rIns="146304" bIns="91440" rtlCol="0" anchor="t">
            <a:noAutofit/>
          </a:bodyPr>
          <a:lstStyle/>
          <a:p>
            <a:r>
              <a:rPr lang="en-GB" dirty="0"/>
              <a:t>Potential end state architecture (ex. Social)</a:t>
            </a:r>
          </a:p>
        </p:txBody>
      </p:sp>
      <p:sp>
        <p:nvSpPr>
          <p:cNvPr id="7" name="Text Placeholder 6"/>
          <p:cNvSpPr>
            <a:spLocks noGrp="1"/>
          </p:cNvSpPr>
          <p:nvPr>
            <p:ph type="body" sz="quarter" idx="10"/>
          </p:nvPr>
        </p:nvSpPr>
        <p:spPr>
          <a:xfrm>
            <a:off x="183263" y="1301014"/>
            <a:ext cx="2743199" cy="5213735"/>
          </a:xfrm>
        </p:spPr>
        <p:txBody>
          <a:bodyPr/>
          <a:lstStyle/>
          <a:p>
            <a:r>
              <a:rPr lang="en-GB" dirty="0" smtClean="0"/>
              <a:t>Main Farm</a:t>
            </a:r>
          </a:p>
          <a:p>
            <a:endParaRPr lang="en-GB" sz="3200" dirty="0"/>
          </a:p>
          <a:p>
            <a:pPr algn="r"/>
            <a:r>
              <a:rPr lang="en-GB" sz="2000" b="1" dirty="0" smtClean="0">
                <a:solidFill>
                  <a:schemeClr val="tx1"/>
                </a:solidFill>
              </a:rPr>
              <a:t>Web Front End</a:t>
            </a:r>
          </a:p>
          <a:p>
            <a:pPr algn="r"/>
            <a:r>
              <a:rPr lang="en-GB" sz="2000" b="1" dirty="0" smtClean="0">
                <a:solidFill>
                  <a:schemeClr val="tx1"/>
                </a:solidFill>
              </a:rPr>
              <a:t>Application Front End</a:t>
            </a:r>
          </a:p>
          <a:p>
            <a:pPr algn="r"/>
            <a:r>
              <a:rPr lang="en-GB" sz="2000" b="1" dirty="0" smtClean="0">
                <a:solidFill>
                  <a:schemeClr val="tx1"/>
                </a:solidFill>
              </a:rPr>
              <a:t>Distributed Cache</a:t>
            </a:r>
          </a:p>
          <a:p>
            <a:pPr algn="r"/>
            <a:r>
              <a:rPr lang="en-GB" sz="2000" b="1" dirty="0" smtClean="0">
                <a:solidFill>
                  <a:schemeClr val="tx1"/>
                </a:solidFill>
              </a:rPr>
              <a:t>Search Front End</a:t>
            </a:r>
          </a:p>
          <a:p>
            <a:pPr algn="r"/>
            <a:endParaRPr lang="en-GB" sz="2000" b="1" dirty="0" smtClean="0">
              <a:solidFill>
                <a:schemeClr val="tx1"/>
              </a:solidFill>
            </a:endParaRPr>
          </a:p>
          <a:p>
            <a:pPr algn="r"/>
            <a:r>
              <a:rPr lang="en-GB" sz="2000" b="1" dirty="0" smtClean="0">
                <a:solidFill>
                  <a:schemeClr val="tx1"/>
                </a:solidFill>
              </a:rPr>
              <a:t>Search Back End</a:t>
            </a:r>
          </a:p>
          <a:p>
            <a:pPr algn="r"/>
            <a:endParaRPr lang="en-GB" sz="2000" b="1" dirty="0" smtClean="0">
              <a:solidFill>
                <a:schemeClr val="tx1"/>
              </a:solidFill>
            </a:endParaRPr>
          </a:p>
          <a:p>
            <a:pPr algn="r"/>
            <a:r>
              <a:rPr lang="en-GB" sz="2000" b="1" dirty="0" smtClean="0">
                <a:solidFill>
                  <a:schemeClr val="tx1"/>
                </a:solidFill>
              </a:rPr>
              <a:t>Application Back End</a:t>
            </a:r>
          </a:p>
          <a:p>
            <a:pPr algn="r"/>
            <a:r>
              <a:rPr lang="en-GB" sz="2000" b="1" dirty="0" smtClean="0">
                <a:solidFill>
                  <a:schemeClr val="tx1"/>
                </a:solidFill>
              </a:rPr>
              <a:t>Database</a:t>
            </a:r>
            <a:endParaRPr lang="en-GB" sz="2000" b="1" dirty="0">
              <a:solidFill>
                <a:schemeClr val="tx1"/>
              </a:solidFill>
            </a:endParaRPr>
          </a:p>
        </p:txBody>
      </p:sp>
      <p:sp>
        <p:nvSpPr>
          <p:cNvPr id="8" name="Text Placeholder 7"/>
          <p:cNvSpPr>
            <a:spLocks noGrp="1"/>
          </p:cNvSpPr>
          <p:nvPr>
            <p:ph type="body" sz="quarter" idx="11"/>
          </p:nvPr>
        </p:nvSpPr>
        <p:spPr>
          <a:xfrm>
            <a:off x="6215449" y="1301014"/>
            <a:ext cx="5672449" cy="5213735"/>
          </a:xfrm>
        </p:spPr>
        <p:txBody>
          <a:bodyPr/>
          <a:lstStyle/>
          <a:p>
            <a:r>
              <a:rPr lang="en-GB" dirty="0" smtClean="0"/>
              <a:t>Records Farm</a:t>
            </a:r>
          </a:p>
          <a:p>
            <a:endParaRPr lang="en-GB" sz="3200" dirty="0"/>
          </a:p>
          <a:p>
            <a:pPr algn="r"/>
            <a:r>
              <a:rPr lang="en-GB" sz="2000" b="1" dirty="0" smtClean="0">
                <a:solidFill>
                  <a:schemeClr val="tx1"/>
                </a:solidFill>
              </a:rPr>
              <a:t>28GB 8 cores</a:t>
            </a:r>
          </a:p>
          <a:p>
            <a:pPr algn="r"/>
            <a:r>
              <a:rPr lang="en-GB" sz="2000" b="1" dirty="0" smtClean="0">
                <a:solidFill>
                  <a:schemeClr val="tx1"/>
                </a:solidFill>
              </a:rPr>
              <a:t>28GB 8 cores</a:t>
            </a:r>
          </a:p>
          <a:p>
            <a:pPr algn="r"/>
            <a:r>
              <a:rPr lang="en-GB" sz="2000" b="1" dirty="0" smtClean="0">
                <a:solidFill>
                  <a:schemeClr val="tx1"/>
                </a:solidFill>
              </a:rPr>
              <a:t>28GB 8 cores</a:t>
            </a:r>
          </a:p>
          <a:p>
            <a:pPr algn="r"/>
            <a:r>
              <a:rPr lang="en-GB" sz="2000" b="1" dirty="0" smtClean="0">
                <a:solidFill>
                  <a:schemeClr val="tx1"/>
                </a:solidFill>
              </a:rPr>
              <a:t>64GB 16 cores</a:t>
            </a:r>
          </a:p>
          <a:p>
            <a:pPr algn="r"/>
            <a:endParaRPr lang="en-GB" sz="2000" b="1" dirty="0" smtClean="0">
              <a:solidFill>
                <a:schemeClr val="tx1"/>
              </a:solidFill>
            </a:endParaRPr>
          </a:p>
          <a:p>
            <a:pPr algn="r"/>
            <a:r>
              <a:rPr lang="en-GB" sz="2000" b="1" dirty="0" smtClean="0">
                <a:solidFill>
                  <a:schemeClr val="tx1"/>
                </a:solidFill>
              </a:rPr>
              <a:t>28GB 8 cores</a:t>
            </a:r>
          </a:p>
          <a:p>
            <a:pPr algn="r"/>
            <a:endParaRPr lang="en-GB" sz="2000" b="1" dirty="0" smtClean="0">
              <a:solidFill>
                <a:schemeClr val="tx1"/>
              </a:solidFill>
            </a:endParaRPr>
          </a:p>
          <a:p>
            <a:pPr algn="r"/>
            <a:r>
              <a:rPr lang="en-GB" sz="2000" b="1" dirty="0" smtClean="0">
                <a:solidFill>
                  <a:schemeClr val="tx1"/>
                </a:solidFill>
              </a:rPr>
              <a:t>28GB 8 cores</a:t>
            </a:r>
          </a:p>
          <a:p>
            <a:pPr algn="r"/>
            <a:r>
              <a:rPr lang="en-GB" sz="2000" b="1" dirty="0" smtClean="0">
                <a:solidFill>
                  <a:schemeClr val="tx1"/>
                </a:solidFill>
              </a:rPr>
              <a:t>Separate SQL Server clusters</a:t>
            </a:r>
          </a:p>
        </p:txBody>
      </p:sp>
      <p:pic>
        <p:nvPicPr>
          <p:cNvPr id="2" name="Picture 1"/>
          <p:cNvPicPr>
            <a:picLocks noChangeAspect="1"/>
          </p:cNvPicPr>
          <p:nvPr/>
        </p:nvPicPr>
        <p:blipFill>
          <a:blip r:embed="rId2"/>
          <a:stretch>
            <a:fillRect/>
          </a:stretch>
        </p:blipFill>
        <p:spPr>
          <a:xfrm>
            <a:off x="2920065" y="2476929"/>
            <a:ext cx="308790" cy="435600"/>
          </a:xfrm>
          <a:prstGeom prst="rect">
            <a:avLst/>
          </a:prstGeom>
        </p:spPr>
      </p:pic>
      <p:pic>
        <p:nvPicPr>
          <p:cNvPr id="17" name="Picture 16"/>
          <p:cNvPicPr>
            <a:picLocks noChangeAspect="1"/>
          </p:cNvPicPr>
          <p:nvPr/>
        </p:nvPicPr>
        <p:blipFill>
          <a:blip r:embed="rId2"/>
          <a:stretch>
            <a:fillRect/>
          </a:stretch>
        </p:blipFill>
        <p:spPr>
          <a:xfrm>
            <a:off x="3210362" y="2476929"/>
            <a:ext cx="308790" cy="435600"/>
          </a:xfrm>
          <a:prstGeom prst="rect">
            <a:avLst/>
          </a:prstGeom>
        </p:spPr>
      </p:pic>
      <p:pic>
        <p:nvPicPr>
          <p:cNvPr id="18" name="Picture 17"/>
          <p:cNvPicPr>
            <a:picLocks noChangeAspect="1"/>
          </p:cNvPicPr>
          <p:nvPr/>
        </p:nvPicPr>
        <p:blipFill>
          <a:blip r:embed="rId2"/>
          <a:stretch>
            <a:fillRect/>
          </a:stretch>
        </p:blipFill>
        <p:spPr>
          <a:xfrm>
            <a:off x="3500659" y="2476929"/>
            <a:ext cx="308790" cy="435600"/>
          </a:xfrm>
          <a:prstGeom prst="rect">
            <a:avLst/>
          </a:prstGeom>
        </p:spPr>
      </p:pic>
      <p:pic>
        <p:nvPicPr>
          <p:cNvPr id="19" name="Picture 18"/>
          <p:cNvPicPr>
            <a:picLocks noChangeAspect="1"/>
          </p:cNvPicPr>
          <p:nvPr/>
        </p:nvPicPr>
        <p:blipFill>
          <a:blip r:embed="rId2"/>
          <a:stretch>
            <a:fillRect/>
          </a:stretch>
        </p:blipFill>
        <p:spPr>
          <a:xfrm>
            <a:off x="3790956" y="2476929"/>
            <a:ext cx="308790" cy="435600"/>
          </a:xfrm>
          <a:prstGeom prst="rect">
            <a:avLst/>
          </a:prstGeom>
        </p:spPr>
      </p:pic>
      <p:pic>
        <p:nvPicPr>
          <p:cNvPr id="20" name="Picture 19"/>
          <p:cNvPicPr>
            <a:picLocks noChangeAspect="1"/>
          </p:cNvPicPr>
          <p:nvPr/>
        </p:nvPicPr>
        <p:blipFill>
          <a:blip r:embed="rId2"/>
          <a:stretch>
            <a:fillRect/>
          </a:stretch>
        </p:blipFill>
        <p:spPr>
          <a:xfrm>
            <a:off x="4081253" y="2476929"/>
            <a:ext cx="308790" cy="435600"/>
          </a:xfrm>
          <a:prstGeom prst="rect">
            <a:avLst/>
          </a:prstGeom>
        </p:spPr>
      </p:pic>
      <p:pic>
        <p:nvPicPr>
          <p:cNvPr id="50" name="Picture 49"/>
          <p:cNvPicPr>
            <a:picLocks noChangeAspect="1"/>
          </p:cNvPicPr>
          <p:nvPr/>
        </p:nvPicPr>
        <p:blipFill>
          <a:blip r:embed="rId2"/>
          <a:stretch>
            <a:fillRect/>
          </a:stretch>
        </p:blipFill>
        <p:spPr>
          <a:xfrm>
            <a:off x="4661844" y="2476929"/>
            <a:ext cx="308790" cy="435600"/>
          </a:xfrm>
          <a:prstGeom prst="rect">
            <a:avLst/>
          </a:prstGeom>
        </p:spPr>
      </p:pic>
      <p:pic>
        <p:nvPicPr>
          <p:cNvPr id="51" name="Picture 50"/>
          <p:cNvPicPr>
            <a:picLocks noChangeAspect="1"/>
          </p:cNvPicPr>
          <p:nvPr/>
        </p:nvPicPr>
        <p:blipFill>
          <a:blip r:embed="rId2"/>
          <a:stretch>
            <a:fillRect/>
          </a:stretch>
        </p:blipFill>
        <p:spPr>
          <a:xfrm>
            <a:off x="4371549" y="2476929"/>
            <a:ext cx="308790" cy="435600"/>
          </a:xfrm>
          <a:prstGeom prst="rect">
            <a:avLst/>
          </a:prstGeom>
        </p:spPr>
      </p:pic>
      <p:pic>
        <p:nvPicPr>
          <p:cNvPr id="56" name="Picture 55"/>
          <p:cNvPicPr>
            <a:picLocks noChangeAspect="1"/>
          </p:cNvPicPr>
          <p:nvPr/>
        </p:nvPicPr>
        <p:blipFill>
          <a:blip r:embed="rId2"/>
          <a:stretch>
            <a:fillRect/>
          </a:stretch>
        </p:blipFill>
        <p:spPr>
          <a:xfrm>
            <a:off x="2920065" y="2910120"/>
            <a:ext cx="308790" cy="435600"/>
          </a:xfrm>
          <a:prstGeom prst="rect">
            <a:avLst/>
          </a:prstGeom>
        </p:spPr>
      </p:pic>
      <p:pic>
        <p:nvPicPr>
          <p:cNvPr id="57" name="Picture 56"/>
          <p:cNvPicPr>
            <a:picLocks noChangeAspect="1"/>
          </p:cNvPicPr>
          <p:nvPr/>
        </p:nvPicPr>
        <p:blipFill>
          <a:blip r:embed="rId2"/>
          <a:stretch>
            <a:fillRect/>
          </a:stretch>
        </p:blipFill>
        <p:spPr>
          <a:xfrm>
            <a:off x="3205088" y="2910120"/>
            <a:ext cx="308790" cy="435600"/>
          </a:xfrm>
          <a:prstGeom prst="rect">
            <a:avLst/>
          </a:prstGeom>
        </p:spPr>
      </p:pic>
      <p:pic>
        <p:nvPicPr>
          <p:cNvPr id="58" name="Picture 57"/>
          <p:cNvPicPr>
            <a:picLocks noChangeAspect="1"/>
          </p:cNvPicPr>
          <p:nvPr/>
        </p:nvPicPr>
        <p:blipFill>
          <a:blip r:embed="rId2"/>
          <a:stretch>
            <a:fillRect/>
          </a:stretch>
        </p:blipFill>
        <p:spPr>
          <a:xfrm>
            <a:off x="3495367" y="2910120"/>
            <a:ext cx="308790" cy="435600"/>
          </a:xfrm>
          <a:prstGeom prst="rect">
            <a:avLst/>
          </a:prstGeom>
        </p:spPr>
      </p:pic>
      <p:pic>
        <p:nvPicPr>
          <p:cNvPr id="59" name="Picture 58"/>
          <p:cNvPicPr>
            <a:picLocks noChangeAspect="1"/>
          </p:cNvPicPr>
          <p:nvPr/>
        </p:nvPicPr>
        <p:blipFill>
          <a:blip r:embed="rId2"/>
          <a:stretch>
            <a:fillRect/>
          </a:stretch>
        </p:blipFill>
        <p:spPr>
          <a:xfrm>
            <a:off x="3785646" y="2910120"/>
            <a:ext cx="308790" cy="435600"/>
          </a:xfrm>
          <a:prstGeom prst="rect">
            <a:avLst/>
          </a:prstGeom>
        </p:spPr>
      </p:pic>
      <p:pic>
        <p:nvPicPr>
          <p:cNvPr id="67" name="Picture 66"/>
          <p:cNvPicPr>
            <a:picLocks noChangeAspect="1"/>
          </p:cNvPicPr>
          <p:nvPr/>
        </p:nvPicPr>
        <p:blipFill>
          <a:blip r:embed="rId2"/>
          <a:stretch>
            <a:fillRect/>
          </a:stretch>
        </p:blipFill>
        <p:spPr>
          <a:xfrm>
            <a:off x="2920065" y="3340901"/>
            <a:ext cx="308790" cy="435600"/>
          </a:xfrm>
          <a:prstGeom prst="rect">
            <a:avLst/>
          </a:prstGeom>
        </p:spPr>
      </p:pic>
      <p:pic>
        <p:nvPicPr>
          <p:cNvPr id="68" name="Picture 67"/>
          <p:cNvPicPr>
            <a:picLocks noChangeAspect="1"/>
          </p:cNvPicPr>
          <p:nvPr/>
        </p:nvPicPr>
        <p:blipFill>
          <a:blip r:embed="rId2"/>
          <a:stretch>
            <a:fillRect/>
          </a:stretch>
        </p:blipFill>
        <p:spPr>
          <a:xfrm>
            <a:off x="3205088" y="3340901"/>
            <a:ext cx="308790" cy="435600"/>
          </a:xfrm>
          <a:prstGeom prst="rect">
            <a:avLst/>
          </a:prstGeom>
        </p:spPr>
      </p:pic>
      <p:pic>
        <p:nvPicPr>
          <p:cNvPr id="69" name="Picture 68"/>
          <p:cNvPicPr>
            <a:picLocks noChangeAspect="1"/>
          </p:cNvPicPr>
          <p:nvPr/>
        </p:nvPicPr>
        <p:blipFill>
          <a:blip r:embed="rId2"/>
          <a:stretch>
            <a:fillRect/>
          </a:stretch>
        </p:blipFill>
        <p:spPr>
          <a:xfrm>
            <a:off x="3495367" y="3340901"/>
            <a:ext cx="308790" cy="435600"/>
          </a:xfrm>
          <a:prstGeom prst="rect">
            <a:avLst/>
          </a:prstGeom>
        </p:spPr>
      </p:pic>
      <p:pic>
        <p:nvPicPr>
          <p:cNvPr id="78" name="Picture 77"/>
          <p:cNvPicPr>
            <a:picLocks noChangeAspect="1"/>
          </p:cNvPicPr>
          <p:nvPr/>
        </p:nvPicPr>
        <p:blipFill>
          <a:blip r:embed="rId2"/>
          <a:stretch>
            <a:fillRect/>
          </a:stretch>
        </p:blipFill>
        <p:spPr>
          <a:xfrm>
            <a:off x="2920065" y="3771682"/>
            <a:ext cx="308790" cy="435600"/>
          </a:xfrm>
          <a:prstGeom prst="rect">
            <a:avLst/>
          </a:prstGeom>
        </p:spPr>
      </p:pic>
      <p:pic>
        <p:nvPicPr>
          <p:cNvPr id="79" name="Picture 78"/>
          <p:cNvPicPr>
            <a:picLocks noChangeAspect="1"/>
          </p:cNvPicPr>
          <p:nvPr/>
        </p:nvPicPr>
        <p:blipFill>
          <a:blip r:embed="rId2"/>
          <a:stretch>
            <a:fillRect/>
          </a:stretch>
        </p:blipFill>
        <p:spPr>
          <a:xfrm>
            <a:off x="3209772" y="3771682"/>
            <a:ext cx="308790" cy="435600"/>
          </a:xfrm>
          <a:prstGeom prst="rect">
            <a:avLst/>
          </a:prstGeom>
        </p:spPr>
      </p:pic>
      <p:pic>
        <p:nvPicPr>
          <p:cNvPr id="80" name="Picture 79"/>
          <p:cNvPicPr>
            <a:picLocks noChangeAspect="1"/>
          </p:cNvPicPr>
          <p:nvPr/>
        </p:nvPicPr>
        <p:blipFill>
          <a:blip r:embed="rId2"/>
          <a:stretch>
            <a:fillRect/>
          </a:stretch>
        </p:blipFill>
        <p:spPr>
          <a:xfrm>
            <a:off x="3499479" y="3771682"/>
            <a:ext cx="308790" cy="435600"/>
          </a:xfrm>
          <a:prstGeom prst="rect">
            <a:avLst/>
          </a:prstGeom>
        </p:spPr>
      </p:pic>
      <p:pic>
        <p:nvPicPr>
          <p:cNvPr id="81" name="Picture 80"/>
          <p:cNvPicPr>
            <a:picLocks noChangeAspect="1"/>
          </p:cNvPicPr>
          <p:nvPr/>
        </p:nvPicPr>
        <p:blipFill>
          <a:blip r:embed="rId2"/>
          <a:stretch>
            <a:fillRect/>
          </a:stretch>
        </p:blipFill>
        <p:spPr>
          <a:xfrm>
            <a:off x="3789186" y="3771682"/>
            <a:ext cx="308790" cy="435600"/>
          </a:xfrm>
          <a:prstGeom prst="rect">
            <a:avLst/>
          </a:prstGeom>
        </p:spPr>
      </p:pic>
      <p:pic>
        <p:nvPicPr>
          <p:cNvPr id="82" name="Picture 81"/>
          <p:cNvPicPr>
            <a:picLocks noChangeAspect="1"/>
          </p:cNvPicPr>
          <p:nvPr/>
        </p:nvPicPr>
        <p:blipFill>
          <a:blip r:embed="rId2"/>
          <a:stretch>
            <a:fillRect/>
          </a:stretch>
        </p:blipFill>
        <p:spPr>
          <a:xfrm>
            <a:off x="4078893" y="3771682"/>
            <a:ext cx="308790" cy="435600"/>
          </a:xfrm>
          <a:prstGeom prst="rect">
            <a:avLst/>
          </a:prstGeom>
        </p:spPr>
      </p:pic>
      <p:pic>
        <p:nvPicPr>
          <p:cNvPr id="83" name="Picture 82"/>
          <p:cNvPicPr>
            <a:picLocks noChangeAspect="1"/>
          </p:cNvPicPr>
          <p:nvPr/>
        </p:nvPicPr>
        <p:blipFill>
          <a:blip r:embed="rId2"/>
          <a:stretch>
            <a:fillRect/>
          </a:stretch>
        </p:blipFill>
        <p:spPr>
          <a:xfrm>
            <a:off x="4658307" y="3771682"/>
            <a:ext cx="308790" cy="435600"/>
          </a:xfrm>
          <a:prstGeom prst="rect">
            <a:avLst/>
          </a:prstGeom>
        </p:spPr>
      </p:pic>
      <p:pic>
        <p:nvPicPr>
          <p:cNvPr id="84" name="Picture 83"/>
          <p:cNvPicPr>
            <a:picLocks noChangeAspect="1"/>
          </p:cNvPicPr>
          <p:nvPr/>
        </p:nvPicPr>
        <p:blipFill>
          <a:blip r:embed="rId2"/>
          <a:stretch>
            <a:fillRect/>
          </a:stretch>
        </p:blipFill>
        <p:spPr>
          <a:xfrm>
            <a:off x="4948014" y="3771682"/>
            <a:ext cx="308790" cy="435600"/>
          </a:xfrm>
          <a:prstGeom prst="rect">
            <a:avLst/>
          </a:prstGeom>
        </p:spPr>
      </p:pic>
      <p:pic>
        <p:nvPicPr>
          <p:cNvPr id="85" name="Picture 84"/>
          <p:cNvPicPr>
            <a:picLocks noChangeAspect="1"/>
          </p:cNvPicPr>
          <p:nvPr/>
        </p:nvPicPr>
        <p:blipFill>
          <a:blip r:embed="rId2"/>
          <a:stretch>
            <a:fillRect/>
          </a:stretch>
        </p:blipFill>
        <p:spPr>
          <a:xfrm>
            <a:off x="5237721" y="3771682"/>
            <a:ext cx="308790" cy="435600"/>
          </a:xfrm>
          <a:prstGeom prst="rect">
            <a:avLst/>
          </a:prstGeom>
        </p:spPr>
      </p:pic>
      <p:pic>
        <p:nvPicPr>
          <p:cNvPr id="86" name="Picture 85"/>
          <p:cNvPicPr>
            <a:picLocks noChangeAspect="1"/>
          </p:cNvPicPr>
          <p:nvPr/>
        </p:nvPicPr>
        <p:blipFill>
          <a:blip r:embed="rId2"/>
          <a:stretch>
            <a:fillRect/>
          </a:stretch>
        </p:blipFill>
        <p:spPr>
          <a:xfrm>
            <a:off x="5527425" y="3771682"/>
            <a:ext cx="308790" cy="435600"/>
          </a:xfrm>
          <a:prstGeom prst="rect">
            <a:avLst/>
          </a:prstGeom>
        </p:spPr>
      </p:pic>
      <p:pic>
        <p:nvPicPr>
          <p:cNvPr id="87" name="Picture 86"/>
          <p:cNvPicPr>
            <a:picLocks noChangeAspect="1"/>
          </p:cNvPicPr>
          <p:nvPr/>
        </p:nvPicPr>
        <p:blipFill>
          <a:blip r:embed="rId2"/>
          <a:stretch>
            <a:fillRect/>
          </a:stretch>
        </p:blipFill>
        <p:spPr>
          <a:xfrm>
            <a:off x="4368600" y="3771682"/>
            <a:ext cx="308790" cy="435600"/>
          </a:xfrm>
          <a:prstGeom prst="rect">
            <a:avLst/>
          </a:prstGeom>
        </p:spPr>
      </p:pic>
      <p:pic>
        <p:nvPicPr>
          <p:cNvPr id="89" name="Picture 88"/>
          <p:cNvPicPr>
            <a:picLocks noChangeAspect="1"/>
          </p:cNvPicPr>
          <p:nvPr/>
        </p:nvPicPr>
        <p:blipFill>
          <a:blip r:embed="rId2"/>
          <a:stretch>
            <a:fillRect/>
          </a:stretch>
        </p:blipFill>
        <p:spPr>
          <a:xfrm>
            <a:off x="2920065" y="4195234"/>
            <a:ext cx="308790" cy="435600"/>
          </a:xfrm>
          <a:prstGeom prst="rect">
            <a:avLst/>
          </a:prstGeom>
        </p:spPr>
      </p:pic>
      <p:pic>
        <p:nvPicPr>
          <p:cNvPr id="90" name="Picture 89"/>
          <p:cNvPicPr>
            <a:picLocks noChangeAspect="1"/>
          </p:cNvPicPr>
          <p:nvPr/>
        </p:nvPicPr>
        <p:blipFill>
          <a:blip r:embed="rId2"/>
          <a:stretch>
            <a:fillRect/>
          </a:stretch>
        </p:blipFill>
        <p:spPr>
          <a:xfrm>
            <a:off x="3205088" y="4195234"/>
            <a:ext cx="308790" cy="435600"/>
          </a:xfrm>
          <a:prstGeom prst="rect">
            <a:avLst/>
          </a:prstGeom>
        </p:spPr>
      </p:pic>
      <p:pic>
        <p:nvPicPr>
          <p:cNvPr id="111" name="Picture 110"/>
          <p:cNvPicPr>
            <a:picLocks noChangeAspect="1"/>
          </p:cNvPicPr>
          <p:nvPr/>
        </p:nvPicPr>
        <p:blipFill>
          <a:blip r:embed="rId2"/>
          <a:stretch>
            <a:fillRect/>
          </a:stretch>
        </p:blipFill>
        <p:spPr>
          <a:xfrm>
            <a:off x="2920065" y="5925584"/>
            <a:ext cx="308790" cy="435600"/>
          </a:xfrm>
          <a:prstGeom prst="rect">
            <a:avLst/>
          </a:prstGeom>
        </p:spPr>
      </p:pic>
      <p:pic>
        <p:nvPicPr>
          <p:cNvPr id="112" name="Picture 111"/>
          <p:cNvPicPr>
            <a:picLocks noChangeAspect="1"/>
          </p:cNvPicPr>
          <p:nvPr/>
        </p:nvPicPr>
        <p:blipFill>
          <a:blip r:embed="rId2"/>
          <a:stretch>
            <a:fillRect/>
          </a:stretch>
        </p:blipFill>
        <p:spPr>
          <a:xfrm>
            <a:off x="3205088" y="5925584"/>
            <a:ext cx="308790" cy="435600"/>
          </a:xfrm>
          <a:prstGeom prst="rect">
            <a:avLst/>
          </a:prstGeom>
        </p:spPr>
      </p:pic>
      <p:pic>
        <p:nvPicPr>
          <p:cNvPr id="113" name="Picture 112"/>
          <p:cNvPicPr>
            <a:picLocks noChangeAspect="1"/>
          </p:cNvPicPr>
          <p:nvPr/>
        </p:nvPicPr>
        <p:blipFill>
          <a:blip r:embed="rId2"/>
          <a:stretch>
            <a:fillRect/>
          </a:stretch>
        </p:blipFill>
        <p:spPr>
          <a:xfrm>
            <a:off x="3495367" y="5925584"/>
            <a:ext cx="308790" cy="435600"/>
          </a:xfrm>
          <a:prstGeom prst="rect">
            <a:avLst/>
          </a:prstGeom>
        </p:spPr>
      </p:pic>
      <p:pic>
        <p:nvPicPr>
          <p:cNvPr id="114" name="Picture 113"/>
          <p:cNvPicPr>
            <a:picLocks noChangeAspect="1"/>
          </p:cNvPicPr>
          <p:nvPr/>
        </p:nvPicPr>
        <p:blipFill>
          <a:blip r:embed="rId2"/>
          <a:stretch>
            <a:fillRect/>
          </a:stretch>
        </p:blipFill>
        <p:spPr>
          <a:xfrm>
            <a:off x="3785646" y="5925584"/>
            <a:ext cx="308790" cy="435600"/>
          </a:xfrm>
          <a:prstGeom prst="rect">
            <a:avLst/>
          </a:prstGeom>
        </p:spPr>
      </p:pic>
      <p:pic>
        <p:nvPicPr>
          <p:cNvPr id="122" name="Picture 121"/>
          <p:cNvPicPr>
            <a:picLocks noChangeAspect="1"/>
          </p:cNvPicPr>
          <p:nvPr/>
        </p:nvPicPr>
        <p:blipFill>
          <a:blip r:embed="rId2"/>
          <a:stretch>
            <a:fillRect/>
          </a:stretch>
        </p:blipFill>
        <p:spPr>
          <a:xfrm>
            <a:off x="2920065" y="4633244"/>
            <a:ext cx="308790" cy="435600"/>
          </a:xfrm>
          <a:prstGeom prst="rect">
            <a:avLst/>
          </a:prstGeom>
        </p:spPr>
      </p:pic>
      <p:pic>
        <p:nvPicPr>
          <p:cNvPr id="123" name="Picture 122"/>
          <p:cNvPicPr>
            <a:picLocks noChangeAspect="1"/>
          </p:cNvPicPr>
          <p:nvPr/>
        </p:nvPicPr>
        <p:blipFill>
          <a:blip r:embed="rId2"/>
          <a:stretch>
            <a:fillRect/>
          </a:stretch>
        </p:blipFill>
        <p:spPr>
          <a:xfrm>
            <a:off x="3209608" y="4633244"/>
            <a:ext cx="308790" cy="435600"/>
          </a:xfrm>
          <a:prstGeom prst="rect">
            <a:avLst/>
          </a:prstGeom>
        </p:spPr>
      </p:pic>
      <p:pic>
        <p:nvPicPr>
          <p:cNvPr id="124" name="Picture 123"/>
          <p:cNvPicPr>
            <a:picLocks noChangeAspect="1"/>
          </p:cNvPicPr>
          <p:nvPr/>
        </p:nvPicPr>
        <p:blipFill>
          <a:blip r:embed="rId2"/>
          <a:stretch>
            <a:fillRect/>
          </a:stretch>
        </p:blipFill>
        <p:spPr>
          <a:xfrm>
            <a:off x="3499151" y="4633244"/>
            <a:ext cx="308790" cy="435600"/>
          </a:xfrm>
          <a:prstGeom prst="rect">
            <a:avLst/>
          </a:prstGeom>
        </p:spPr>
      </p:pic>
      <p:pic>
        <p:nvPicPr>
          <p:cNvPr id="125" name="Picture 124"/>
          <p:cNvPicPr>
            <a:picLocks noChangeAspect="1"/>
          </p:cNvPicPr>
          <p:nvPr/>
        </p:nvPicPr>
        <p:blipFill>
          <a:blip r:embed="rId2"/>
          <a:stretch>
            <a:fillRect/>
          </a:stretch>
        </p:blipFill>
        <p:spPr>
          <a:xfrm>
            <a:off x="3788694" y="4633244"/>
            <a:ext cx="308790" cy="435600"/>
          </a:xfrm>
          <a:prstGeom prst="rect">
            <a:avLst/>
          </a:prstGeom>
        </p:spPr>
      </p:pic>
      <p:pic>
        <p:nvPicPr>
          <p:cNvPr id="126" name="Picture 125"/>
          <p:cNvPicPr>
            <a:picLocks noChangeAspect="1"/>
          </p:cNvPicPr>
          <p:nvPr/>
        </p:nvPicPr>
        <p:blipFill>
          <a:blip r:embed="rId2"/>
          <a:stretch>
            <a:fillRect/>
          </a:stretch>
        </p:blipFill>
        <p:spPr>
          <a:xfrm>
            <a:off x="4078237" y="4633244"/>
            <a:ext cx="308790" cy="435600"/>
          </a:xfrm>
          <a:prstGeom prst="rect">
            <a:avLst/>
          </a:prstGeom>
        </p:spPr>
      </p:pic>
      <p:pic>
        <p:nvPicPr>
          <p:cNvPr id="127" name="Picture 126"/>
          <p:cNvPicPr>
            <a:picLocks noChangeAspect="1"/>
          </p:cNvPicPr>
          <p:nvPr/>
        </p:nvPicPr>
        <p:blipFill>
          <a:blip r:embed="rId2"/>
          <a:stretch>
            <a:fillRect/>
          </a:stretch>
        </p:blipFill>
        <p:spPr>
          <a:xfrm>
            <a:off x="4657323" y="4633244"/>
            <a:ext cx="308790" cy="435600"/>
          </a:xfrm>
          <a:prstGeom prst="rect">
            <a:avLst/>
          </a:prstGeom>
        </p:spPr>
      </p:pic>
      <p:pic>
        <p:nvPicPr>
          <p:cNvPr id="128" name="Picture 127"/>
          <p:cNvPicPr>
            <a:picLocks noChangeAspect="1"/>
          </p:cNvPicPr>
          <p:nvPr/>
        </p:nvPicPr>
        <p:blipFill>
          <a:blip r:embed="rId2"/>
          <a:stretch>
            <a:fillRect/>
          </a:stretch>
        </p:blipFill>
        <p:spPr>
          <a:xfrm>
            <a:off x="4946867" y="4633244"/>
            <a:ext cx="308790" cy="435600"/>
          </a:xfrm>
          <a:prstGeom prst="rect">
            <a:avLst/>
          </a:prstGeom>
        </p:spPr>
      </p:pic>
      <p:pic>
        <p:nvPicPr>
          <p:cNvPr id="129" name="Picture 128"/>
          <p:cNvPicPr>
            <a:picLocks noChangeAspect="1"/>
          </p:cNvPicPr>
          <p:nvPr/>
        </p:nvPicPr>
        <p:blipFill>
          <a:blip r:embed="rId2"/>
          <a:stretch>
            <a:fillRect/>
          </a:stretch>
        </p:blipFill>
        <p:spPr>
          <a:xfrm>
            <a:off x="4367780" y="4628425"/>
            <a:ext cx="308790" cy="435600"/>
          </a:xfrm>
          <a:prstGeom prst="rect">
            <a:avLst/>
          </a:prstGeom>
        </p:spPr>
      </p:pic>
      <p:pic>
        <p:nvPicPr>
          <p:cNvPr id="133" name="Picture 132"/>
          <p:cNvPicPr>
            <a:picLocks noChangeAspect="1"/>
          </p:cNvPicPr>
          <p:nvPr/>
        </p:nvPicPr>
        <p:blipFill>
          <a:blip r:embed="rId2"/>
          <a:stretch>
            <a:fillRect/>
          </a:stretch>
        </p:blipFill>
        <p:spPr>
          <a:xfrm>
            <a:off x="2920065" y="5494806"/>
            <a:ext cx="308790" cy="435600"/>
          </a:xfrm>
          <a:prstGeom prst="rect">
            <a:avLst/>
          </a:prstGeom>
        </p:spPr>
      </p:pic>
      <p:pic>
        <p:nvPicPr>
          <p:cNvPr id="134" name="Picture 133"/>
          <p:cNvPicPr>
            <a:picLocks noChangeAspect="1"/>
          </p:cNvPicPr>
          <p:nvPr/>
        </p:nvPicPr>
        <p:blipFill>
          <a:blip r:embed="rId2"/>
          <a:stretch>
            <a:fillRect/>
          </a:stretch>
        </p:blipFill>
        <p:spPr>
          <a:xfrm>
            <a:off x="3205088" y="5494806"/>
            <a:ext cx="308790" cy="435600"/>
          </a:xfrm>
          <a:prstGeom prst="rect">
            <a:avLst/>
          </a:prstGeom>
        </p:spPr>
      </p:pic>
      <p:pic>
        <p:nvPicPr>
          <p:cNvPr id="135" name="Picture 134"/>
          <p:cNvPicPr>
            <a:picLocks noChangeAspect="1"/>
          </p:cNvPicPr>
          <p:nvPr/>
        </p:nvPicPr>
        <p:blipFill>
          <a:blip r:embed="rId2"/>
          <a:stretch>
            <a:fillRect/>
          </a:stretch>
        </p:blipFill>
        <p:spPr>
          <a:xfrm>
            <a:off x="3495367" y="5494806"/>
            <a:ext cx="308790" cy="435600"/>
          </a:xfrm>
          <a:prstGeom prst="rect">
            <a:avLst/>
          </a:prstGeom>
        </p:spPr>
      </p:pic>
      <p:pic>
        <p:nvPicPr>
          <p:cNvPr id="136" name="Picture 135"/>
          <p:cNvPicPr>
            <a:picLocks noChangeAspect="1"/>
          </p:cNvPicPr>
          <p:nvPr/>
        </p:nvPicPr>
        <p:blipFill>
          <a:blip r:embed="rId2"/>
          <a:stretch>
            <a:fillRect/>
          </a:stretch>
        </p:blipFill>
        <p:spPr>
          <a:xfrm>
            <a:off x="3785646" y="5494806"/>
            <a:ext cx="308790" cy="435600"/>
          </a:xfrm>
          <a:prstGeom prst="rect">
            <a:avLst/>
          </a:prstGeom>
        </p:spPr>
      </p:pic>
      <p:pic>
        <p:nvPicPr>
          <p:cNvPr id="137" name="Picture 136"/>
          <p:cNvPicPr>
            <a:picLocks noChangeAspect="1"/>
          </p:cNvPicPr>
          <p:nvPr/>
        </p:nvPicPr>
        <p:blipFill>
          <a:blip r:embed="rId2"/>
          <a:stretch>
            <a:fillRect/>
          </a:stretch>
        </p:blipFill>
        <p:spPr>
          <a:xfrm>
            <a:off x="4070669" y="5494806"/>
            <a:ext cx="308790" cy="435600"/>
          </a:xfrm>
          <a:prstGeom prst="rect">
            <a:avLst/>
          </a:prstGeom>
        </p:spPr>
      </p:pic>
      <p:pic>
        <p:nvPicPr>
          <p:cNvPr id="144" name="Picture 143"/>
          <p:cNvPicPr>
            <a:picLocks noChangeAspect="1"/>
          </p:cNvPicPr>
          <p:nvPr/>
        </p:nvPicPr>
        <p:blipFill>
          <a:blip r:embed="rId2"/>
          <a:stretch>
            <a:fillRect/>
          </a:stretch>
        </p:blipFill>
        <p:spPr>
          <a:xfrm>
            <a:off x="6774933" y="2474520"/>
            <a:ext cx="308790" cy="435600"/>
          </a:xfrm>
          <a:prstGeom prst="rect">
            <a:avLst/>
          </a:prstGeom>
        </p:spPr>
      </p:pic>
      <p:pic>
        <p:nvPicPr>
          <p:cNvPr id="145" name="Picture 144"/>
          <p:cNvPicPr>
            <a:picLocks noChangeAspect="1"/>
          </p:cNvPicPr>
          <p:nvPr/>
        </p:nvPicPr>
        <p:blipFill>
          <a:blip r:embed="rId2"/>
          <a:stretch>
            <a:fillRect/>
          </a:stretch>
        </p:blipFill>
        <p:spPr>
          <a:xfrm>
            <a:off x="7059956" y="2474520"/>
            <a:ext cx="308790" cy="435600"/>
          </a:xfrm>
          <a:prstGeom prst="rect">
            <a:avLst/>
          </a:prstGeom>
        </p:spPr>
      </p:pic>
      <p:pic>
        <p:nvPicPr>
          <p:cNvPr id="146" name="Picture 145"/>
          <p:cNvPicPr>
            <a:picLocks noChangeAspect="1"/>
          </p:cNvPicPr>
          <p:nvPr/>
        </p:nvPicPr>
        <p:blipFill>
          <a:blip r:embed="rId2"/>
          <a:stretch>
            <a:fillRect/>
          </a:stretch>
        </p:blipFill>
        <p:spPr>
          <a:xfrm>
            <a:off x="7350235" y="2474520"/>
            <a:ext cx="308790" cy="435600"/>
          </a:xfrm>
          <a:prstGeom prst="rect">
            <a:avLst/>
          </a:prstGeom>
        </p:spPr>
      </p:pic>
      <p:pic>
        <p:nvPicPr>
          <p:cNvPr id="147" name="Picture 146"/>
          <p:cNvPicPr>
            <a:picLocks noChangeAspect="1"/>
          </p:cNvPicPr>
          <p:nvPr/>
        </p:nvPicPr>
        <p:blipFill>
          <a:blip r:embed="rId2"/>
          <a:stretch>
            <a:fillRect/>
          </a:stretch>
        </p:blipFill>
        <p:spPr>
          <a:xfrm>
            <a:off x="7640514" y="2474520"/>
            <a:ext cx="308790" cy="435600"/>
          </a:xfrm>
          <a:prstGeom prst="rect">
            <a:avLst/>
          </a:prstGeom>
        </p:spPr>
      </p:pic>
      <p:pic>
        <p:nvPicPr>
          <p:cNvPr id="166" name="Picture 165"/>
          <p:cNvPicPr>
            <a:picLocks noChangeAspect="1"/>
          </p:cNvPicPr>
          <p:nvPr/>
        </p:nvPicPr>
        <p:blipFill>
          <a:blip r:embed="rId2"/>
          <a:stretch>
            <a:fillRect/>
          </a:stretch>
        </p:blipFill>
        <p:spPr>
          <a:xfrm>
            <a:off x="6774933" y="3336082"/>
            <a:ext cx="308790" cy="435600"/>
          </a:xfrm>
          <a:prstGeom prst="rect">
            <a:avLst/>
          </a:prstGeom>
        </p:spPr>
      </p:pic>
      <p:pic>
        <p:nvPicPr>
          <p:cNvPr id="167" name="Picture 166"/>
          <p:cNvPicPr>
            <a:picLocks noChangeAspect="1"/>
          </p:cNvPicPr>
          <p:nvPr/>
        </p:nvPicPr>
        <p:blipFill>
          <a:blip r:embed="rId2"/>
          <a:stretch>
            <a:fillRect/>
          </a:stretch>
        </p:blipFill>
        <p:spPr>
          <a:xfrm>
            <a:off x="7059956" y="3336082"/>
            <a:ext cx="308790" cy="435600"/>
          </a:xfrm>
          <a:prstGeom prst="rect">
            <a:avLst/>
          </a:prstGeom>
        </p:spPr>
      </p:pic>
      <p:pic>
        <p:nvPicPr>
          <p:cNvPr id="177" name="Picture 176"/>
          <p:cNvPicPr>
            <a:picLocks noChangeAspect="1"/>
          </p:cNvPicPr>
          <p:nvPr/>
        </p:nvPicPr>
        <p:blipFill>
          <a:blip r:embed="rId2"/>
          <a:stretch>
            <a:fillRect/>
          </a:stretch>
        </p:blipFill>
        <p:spPr>
          <a:xfrm>
            <a:off x="6774933" y="3771682"/>
            <a:ext cx="308790" cy="435600"/>
          </a:xfrm>
          <a:prstGeom prst="rect">
            <a:avLst/>
          </a:prstGeom>
        </p:spPr>
      </p:pic>
      <p:pic>
        <p:nvPicPr>
          <p:cNvPr id="178" name="Picture 177"/>
          <p:cNvPicPr>
            <a:picLocks noChangeAspect="1"/>
          </p:cNvPicPr>
          <p:nvPr/>
        </p:nvPicPr>
        <p:blipFill>
          <a:blip r:embed="rId2"/>
          <a:stretch>
            <a:fillRect/>
          </a:stretch>
        </p:blipFill>
        <p:spPr>
          <a:xfrm>
            <a:off x="7064640" y="3771682"/>
            <a:ext cx="308790" cy="435600"/>
          </a:xfrm>
          <a:prstGeom prst="rect">
            <a:avLst/>
          </a:prstGeom>
        </p:spPr>
      </p:pic>
      <p:pic>
        <p:nvPicPr>
          <p:cNvPr id="179" name="Picture 178"/>
          <p:cNvPicPr>
            <a:picLocks noChangeAspect="1"/>
          </p:cNvPicPr>
          <p:nvPr/>
        </p:nvPicPr>
        <p:blipFill>
          <a:blip r:embed="rId2"/>
          <a:stretch>
            <a:fillRect/>
          </a:stretch>
        </p:blipFill>
        <p:spPr>
          <a:xfrm>
            <a:off x="7354347" y="3771682"/>
            <a:ext cx="308790" cy="435600"/>
          </a:xfrm>
          <a:prstGeom prst="rect">
            <a:avLst/>
          </a:prstGeom>
        </p:spPr>
      </p:pic>
      <p:pic>
        <p:nvPicPr>
          <p:cNvPr id="180" name="Picture 179"/>
          <p:cNvPicPr>
            <a:picLocks noChangeAspect="1"/>
          </p:cNvPicPr>
          <p:nvPr/>
        </p:nvPicPr>
        <p:blipFill>
          <a:blip r:embed="rId2"/>
          <a:stretch>
            <a:fillRect/>
          </a:stretch>
        </p:blipFill>
        <p:spPr>
          <a:xfrm>
            <a:off x="7644054" y="3771682"/>
            <a:ext cx="308790" cy="435600"/>
          </a:xfrm>
          <a:prstGeom prst="rect">
            <a:avLst/>
          </a:prstGeom>
        </p:spPr>
      </p:pic>
      <p:pic>
        <p:nvPicPr>
          <p:cNvPr id="181" name="Picture 180"/>
          <p:cNvPicPr>
            <a:picLocks noChangeAspect="1"/>
          </p:cNvPicPr>
          <p:nvPr/>
        </p:nvPicPr>
        <p:blipFill>
          <a:blip r:embed="rId2"/>
          <a:stretch>
            <a:fillRect/>
          </a:stretch>
        </p:blipFill>
        <p:spPr>
          <a:xfrm>
            <a:off x="7933761" y="3771682"/>
            <a:ext cx="308790" cy="435600"/>
          </a:xfrm>
          <a:prstGeom prst="rect">
            <a:avLst/>
          </a:prstGeom>
        </p:spPr>
      </p:pic>
      <p:pic>
        <p:nvPicPr>
          <p:cNvPr id="182" name="Picture 181"/>
          <p:cNvPicPr>
            <a:picLocks noChangeAspect="1"/>
          </p:cNvPicPr>
          <p:nvPr/>
        </p:nvPicPr>
        <p:blipFill>
          <a:blip r:embed="rId2"/>
          <a:stretch>
            <a:fillRect/>
          </a:stretch>
        </p:blipFill>
        <p:spPr>
          <a:xfrm>
            <a:off x="8513175" y="3771682"/>
            <a:ext cx="308790" cy="435600"/>
          </a:xfrm>
          <a:prstGeom prst="rect">
            <a:avLst/>
          </a:prstGeom>
        </p:spPr>
      </p:pic>
      <p:pic>
        <p:nvPicPr>
          <p:cNvPr id="183" name="Picture 182"/>
          <p:cNvPicPr>
            <a:picLocks noChangeAspect="1"/>
          </p:cNvPicPr>
          <p:nvPr/>
        </p:nvPicPr>
        <p:blipFill>
          <a:blip r:embed="rId2"/>
          <a:stretch>
            <a:fillRect/>
          </a:stretch>
        </p:blipFill>
        <p:spPr>
          <a:xfrm>
            <a:off x="8802882" y="3771682"/>
            <a:ext cx="308790" cy="435600"/>
          </a:xfrm>
          <a:prstGeom prst="rect">
            <a:avLst/>
          </a:prstGeom>
        </p:spPr>
      </p:pic>
      <p:pic>
        <p:nvPicPr>
          <p:cNvPr id="184" name="Picture 183"/>
          <p:cNvPicPr>
            <a:picLocks noChangeAspect="1"/>
          </p:cNvPicPr>
          <p:nvPr/>
        </p:nvPicPr>
        <p:blipFill>
          <a:blip r:embed="rId2"/>
          <a:stretch>
            <a:fillRect/>
          </a:stretch>
        </p:blipFill>
        <p:spPr>
          <a:xfrm>
            <a:off x="9092589" y="3771682"/>
            <a:ext cx="308790" cy="435600"/>
          </a:xfrm>
          <a:prstGeom prst="rect">
            <a:avLst/>
          </a:prstGeom>
        </p:spPr>
      </p:pic>
      <p:pic>
        <p:nvPicPr>
          <p:cNvPr id="185" name="Picture 184"/>
          <p:cNvPicPr>
            <a:picLocks noChangeAspect="1"/>
          </p:cNvPicPr>
          <p:nvPr/>
        </p:nvPicPr>
        <p:blipFill>
          <a:blip r:embed="rId2"/>
          <a:stretch>
            <a:fillRect/>
          </a:stretch>
        </p:blipFill>
        <p:spPr>
          <a:xfrm>
            <a:off x="9382293" y="3771682"/>
            <a:ext cx="308790" cy="435600"/>
          </a:xfrm>
          <a:prstGeom prst="rect">
            <a:avLst/>
          </a:prstGeom>
        </p:spPr>
      </p:pic>
      <p:pic>
        <p:nvPicPr>
          <p:cNvPr id="186" name="Picture 185"/>
          <p:cNvPicPr>
            <a:picLocks noChangeAspect="1"/>
          </p:cNvPicPr>
          <p:nvPr/>
        </p:nvPicPr>
        <p:blipFill>
          <a:blip r:embed="rId2"/>
          <a:stretch>
            <a:fillRect/>
          </a:stretch>
        </p:blipFill>
        <p:spPr>
          <a:xfrm>
            <a:off x="8223468" y="3771682"/>
            <a:ext cx="308790" cy="435600"/>
          </a:xfrm>
          <a:prstGeom prst="rect">
            <a:avLst/>
          </a:prstGeom>
        </p:spPr>
      </p:pic>
      <p:pic>
        <p:nvPicPr>
          <p:cNvPr id="188" name="Picture 187"/>
          <p:cNvPicPr>
            <a:picLocks noChangeAspect="1"/>
          </p:cNvPicPr>
          <p:nvPr/>
        </p:nvPicPr>
        <p:blipFill>
          <a:blip r:embed="rId2"/>
          <a:stretch>
            <a:fillRect/>
          </a:stretch>
        </p:blipFill>
        <p:spPr>
          <a:xfrm>
            <a:off x="6774933" y="4192825"/>
            <a:ext cx="308790" cy="435600"/>
          </a:xfrm>
          <a:prstGeom prst="rect">
            <a:avLst/>
          </a:prstGeom>
        </p:spPr>
      </p:pic>
      <p:pic>
        <p:nvPicPr>
          <p:cNvPr id="189" name="Picture 188"/>
          <p:cNvPicPr>
            <a:picLocks noChangeAspect="1"/>
          </p:cNvPicPr>
          <p:nvPr/>
        </p:nvPicPr>
        <p:blipFill>
          <a:blip r:embed="rId2"/>
          <a:stretch>
            <a:fillRect/>
          </a:stretch>
        </p:blipFill>
        <p:spPr>
          <a:xfrm>
            <a:off x="7059956" y="4192825"/>
            <a:ext cx="308790" cy="435600"/>
          </a:xfrm>
          <a:prstGeom prst="rect">
            <a:avLst/>
          </a:prstGeom>
        </p:spPr>
      </p:pic>
      <p:pic>
        <p:nvPicPr>
          <p:cNvPr id="210" name="Picture 209"/>
          <p:cNvPicPr>
            <a:picLocks noChangeAspect="1"/>
          </p:cNvPicPr>
          <p:nvPr/>
        </p:nvPicPr>
        <p:blipFill>
          <a:blip r:embed="rId2"/>
          <a:stretch>
            <a:fillRect/>
          </a:stretch>
        </p:blipFill>
        <p:spPr>
          <a:xfrm>
            <a:off x="6774933" y="5920765"/>
            <a:ext cx="308790" cy="435600"/>
          </a:xfrm>
          <a:prstGeom prst="rect">
            <a:avLst/>
          </a:prstGeom>
        </p:spPr>
      </p:pic>
      <p:pic>
        <p:nvPicPr>
          <p:cNvPr id="211" name="Picture 210"/>
          <p:cNvPicPr>
            <a:picLocks noChangeAspect="1"/>
          </p:cNvPicPr>
          <p:nvPr/>
        </p:nvPicPr>
        <p:blipFill>
          <a:blip r:embed="rId2"/>
          <a:stretch>
            <a:fillRect/>
          </a:stretch>
        </p:blipFill>
        <p:spPr>
          <a:xfrm>
            <a:off x="7059956" y="5920765"/>
            <a:ext cx="308790" cy="435600"/>
          </a:xfrm>
          <a:prstGeom prst="rect">
            <a:avLst/>
          </a:prstGeom>
        </p:spPr>
      </p:pic>
      <p:pic>
        <p:nvPicPr>
          <p:cNvPr id="212" name="Picture 211"/>
          <p:cNvPicPr>
            <a:picLocks noChangeAspect="1"/>
          </p:cNvPicPr>
          <p:nvPr/>
        </p:nvPicPr>
        <p:blipFill>
          <a:blip r:embed="rId2"/>
          <a:stretch>
            <a:fillRect/>
          </a:stretch>
        </p:blipFill>
        <p:spPr>
          <a:xfrm>
            <a:off x="7350235" y="5920765"/>
            <a:ext cx="308790" cy="435600"/>
          </a:xfrm>
          <a:prstGeom prst="rect">
            <a:avLst/>
          </a:prstGeom>
        </p:spPr>
      </p:pic>
      <p:pic>
        <p:nvPicPr>
          <p:cNvPr id="213" name="Picture 212"/>
          <p:cNvPicPr>
            <a:picLocks noChangeAspect="1"/>
          </p:cNvPicPr>
          <p:nvPr/>
        </p:nvPicPr>
        <p:blipFill>
          <a:blip r:embed="rId2"/>
          <a:stretch>
            <a:fillRect/>
          </a:stretch>
        </p:blipFill>
        <p:spPr>
          <a:xfrm>
            <a:off x="7640514" y="5920765"/>
            <a:ext cx="308790" cy="435600"/>
          </a:xfrm>
          <a:prstGeom prst="rect">
            <a:avLst/>
          </a:prstGeom>
        </p:spPr>
      </p:pic>
      <p:pic>
        <p:nvPicPr>
          <p:cNvPr id="221" name="Picture 220"/>
          <p:cNvPicPr>
            <a:picLocks noChangeAspect="1"/>
          </p:cNvPicPr>
          <p:nvPr/>
        </p:nvPicPr>
        <p:blipFill>
          <a:blip r:embed="rId2"/>
          <a:stretch>
            <a:fillRect/>
          </a:stretch>
        </p:blipFill>
        <p:spPr>
          <a:xfrm>
            <a:off x="6774933" y="4623606"/>
            <a:ext cx="308790" cy="435600"/>
          </a:xfrm>
          <a:prstGeom prst="rect">
            <a:avLst/>
          </a:prstGeom>
        </p:spPr>
      </p:pic>
      <p:pic>
        <p:nvPicPr>
          <p:cNvPr id="222" name="Picture 221"/>
          <p:cNvPicPr>
            <a:picLocks noChangeAspect="1"/>
          </p:cNvPicPr>
          <p:nvPr/>
        </p:nvPicPr>
        <p:blipFill>
          <a:blip r:embed="rId2"/>
          <a:stretch>
            <a:fillRect/>
          </a:stretch>
        </p:blipFill>
        <p:spPr>
          <a:xfrm>
            <a:off x="7064476" y="4623606"/>
            <a:ext cx="308790" cy="435600"/>
          </a:xfrm>
          <a:prstGeom prst="rect">
            <a:avLst/>
          </a:prstGeom>
        </p:spPr>
      </p:pic>
      <p:pic>
        <p:nvPicPr>
          <p:cNvPr id="223" name="Picture 222"/>
          <p:cNvPicPr>
            <a:picLocks noChangeAspect="1"/>
          </p:cNvPicPr>
          <p:nvPr/>
        </p:nvPicPr>
        <p:blipFill>
          <a:blip r:embed="rId2"/>
          <a:stretch>
            <a:fillRect/>
          </a:stretch>
        </p:blipFill>
        <p:spPr>
          <a:xfrm>
            <a:off x="7354019" y="4623606"/>
            <a:ext cx="308790" cy="435600"/>
          </a:xfrm>
          <a:prstGeom prst="rect">
            <a:avLst/>
          </a:prstGeom>
        </p:spPr>
      </p:pic>
      <p:pic>
        <p:nvPicPr>
          <p:cNvPr id="224" name="Picture 223"/>
          <p:cNvPicPr>
            <a:picLocks noChangeAspect="1"/>
          </p:cNvPicPr>
          <p:nvPr/>
        </p:nvPicPr>
        <p:blipFill>
          <a:blip r:embed="rId2"/>
          <a:stretch>
            <a:fillRect/>
          </a:stretch>
        </p:blipFill>
        <p:spPr>
          <a:xfrm>
            <a:off x="7643562" y="4623606"/>
            <a:ext cx="308790" cy="435600"/>
          </a:xfrm>
          <a:prstGeom prst="rect">
            <a:avLst/>
          </a:prstGeom>
        </p:spPr>
      </p:pic>
      <p:pic>
        <p:nvPicPr>
          <p:cNvPr id="225" name="Picture 224"/>
          <p:cNvPicPr>
            <a:picLocks noChangeAspect="1"/>
          </p:cNvPicPr>
          <p:nvPr/>
        </p:nvPicPr>
        <p:blipFill>
          <a:blip r:embed="rId2"/>
          <a:stretch>
            <a:fillRect/>
          </a:stretch>
        </p:blipFill>
        <p:spPr>
          <a:xfrm>
            <a:off x="7933105" y="4623606"/>
            <a:ext cx="308790" cy="435600"/>
          </a:xfrm>
          <a:prstGeom prst="rect">
            <a:avLst/>
          </a:prstGeom>
        </p:spPr>
      </p:pic>
      <p:pic>
        <p:nvPicPr>
          <p:cNvPr id="226" name="Picture 225"/>
          <p:cNvPicPr>
            <a:picLocks noChangeAspect="1"/>
          </p:cNvPicPr>
          <p:nvPr/>
        </p:nvPicPr>
        <p:blipFill>
          <a:blip r:embed="rId2"/>
          <a:stretch>
            <a:fillRect/>
          </a:stretch>
        </p:blipFill>
        <p:spPr>
          <a:xfrm>
            <a:off x="8512191" y="4623606"/>
            <a:ext cx="308790" cy="435600"/>
          </a:xfrm>
          <a:prstGeom prst="rect">
            <a:avLst/>
          </a:prstGeom>
        </p:spPr>
      </p:pic>
      <p:pic>
        <p:nvPicPr>
          <p:cNvPr id="227" name="Picture 226"/>
          <p:cNvPicPr>
            <a:picLocks noChangeAspect="1"/>
          </p:cNvPicPr>
          <p:nvPr/>
        </p:nvPicPr>
        <p:blipFill>
          <a:blip r:embed="rId2"/>
          <a:stretch>
            <a:fillRect/>
          </a:stretch>
        </p:blipFill>
        <p:spPr>
          <a:xfrm>
            <a:off x="8801735" y="4623606"/>
            <a:ext cx="308790" cy="435600"/>
          </a:xfrm>
          <a:prstGeom prst="rect">
            <a:avLst/>
          </a:prstGeom>
        </p:spPr>
      </p:pic>
      <p:pic>
        <p:nvPicPr>
          <p:cNvPr id="228" name="Picture 227"/>
          <p:cNvPicPr>
            <a:picLocks noChangeAspect="1"/>
          </p:cNvPicPr>
          <p:nvPr/>
        </p:nvPicPr>
        <p:blipFill>
          <a:blip r:embed="rId2"/>
          <a:stretch>
            <a:fillRect/>
          </a:stretch>
        </p:blipFill>
        <p:spPr>
          <a:xfrm>
            <a:off x="8222648" y="4623606"/>
            <a:ext cx="308790" cy="435600"/>
          </a:xfrm>
          <a:prstGeom prst="rect">
            <a:avLst/>
          </a:prstGeom>
        </p:spPr>
      </p:pic>
      <p:pic>
        <p:nvPicPr>
          <p:cNvPr id="232" name="Picture 231"/>
          <p:cNvPicPr>
            <a:picLocks noChangeAspect="1"/>
          </p:cNvPicPr>
          <p:nvPr/>
        </p:nvPicPr>
        <p:blipFill>
          <a:blip r:embed="rId2"/>
          <a:stretch>
            <a:fillRect/>
          </a:stretch>
        </p:blipFill>
        <p:spPr>
          <a:xfrm>
            <a:off x="6774933" y="5489987"/>
            <a:ext cx="308790" cy="435600"/>
          </a:xfrm>
          <a:prstGeom prst="rect">
            <a:avLst/>
          </a:prstGeom>
        </p:spPr>
      </p:pic>
      <p:pic>
        <p:nvPicPr>
          <p:cNvPr id="233" name="Picture 232"/>
          <p:cNvPicPr>
            <a:picLocks noChangeAspect="1"/>
          </p:cNvPicPr>
          <p:nvPr/>
        </p:nvPicPr>
        <p:blipFill>
          <a:blip r:embed="rId2"/>
          <a:stretch>
            <a:fillRect/>
          </a:stretch>
        </p:blipFill>
        <p:spPr>
          <a:xfrm>
            <a:off x="7059956" y="5489987"/>
            <a:ext cx="308790" cy="435600"/>
          </a:xfrm>
          <a:prstGeom prst="rect">
            <a:avLst/>
          </a:prstGeom>
        </p:spPr>
      </p:pic>
      <p:pic>
        <p:nvPicPr>
          <p:cNvPr id="234" name="Picture 233"/>
          <p:cNvPicPr>
            <a:picLocks noChangeAspect="1"/>
          </p:cNvPicPr>
          <p:nvPr/>
        </p:nvPicPr>
        <p:blipFill>
          <a:blip r:embed="rId2"/>
          <a:stretch>
            <a:fillRect/>
          </a:stretch>
        </p:blipFill>
        <p:spPr>
          <a:xfrm>
            <a:off x="7350235" y="5489987"/>
            <a:ext cx="308790" cy="435600"/>
          </a:xfrm>
          <a:prstGeom prst="rect">
            <a:avLst/>
          </a:prstGeom>
        </p:spPr>
      </p:pic>
      <p:pic>
        <p:nvPicPr>
          <p:cNvPr id="235" name="Picture 234"/>
          <p:cNvPicPr>
            <a:picLocks noChangeAspect="1"/>
          </p:cNvPicPr>
          <p:nvPr/>
        </p:nvPicPr>
        <p:blipFill>
          <a:blip r:embed="rId2"/>
          <a:stretch>
            <a:fillRect/>
          </a:stretch>
        </p:blipFill>
        <p:spPr>
          <a:xfrm>
            <a:off x="7640514" y="5489987"/>
            <a:ext cx="308790" cy="435600"/>
          </a:xfrm>
          <a:prstGeom prst="rect">
            <a:avLst/>
          </a:prstGeom>
        </p:spPr>
      </p:pic>
      <p:pic>
        <p:nvPicPr>
          <p:cNvPr id="236" name="Picture 235"/>
          <p:cNvPicPr>
            <a:picLocks noChangeAspect="1"/>
          </p:cNvPicPr>
          <p:nvPr/>
        </p:nvPicPr>
        <p:blipFill>
          <a:blip r:embed="rId2"/>
          <a:stretch>
            <a:fillRect/>
          </a:stretch>
        </p:blipFill>
        <p:spPr>
          <a:xfrm>
            <a:off x="7925537" y="5489987"/>
            <a:ext cx="308790" cy="435600"/>
          </a:xfrm>
          <a:prstGeom prst="rect">
            <a:avLst/>
          </a:prstGeom>
        </p:spPr>
      </p:pic>
      <p:pic>
        <p:nvPicPr>
          <p:cNvPr id="243" name="Picture 242"/>
          <p:cNvPicPr>
            <a:picLocks noChangeAspect="1"/>
          </p:cNvPicPr>
          <p:nvPr/>
        </p:nvPicPr>
        <p:blipFill>
          <a:blip r:embed="rId2"/>
          <a:stretch>
            <a:fillRect/>
          </a:stretch>
        </p:blipFill>
        <p:spPr>
          <a:xfrm>
            <a:off x="3492198" y="4195234"/>
            <a:ext cx="308790" cy="435600"/>
          </a:xfrm>
          <a:prstGeom prst="rect">
            <a:avLst/>
          </a:prstGeom>
        </p:spPr>
      </p:pic>
      <p:pic>
        <p:nvPicPr>
          <p:cNvPr id="244" name="Picture 243"/>
          <p:cNvPicPr>
            <a:picLocks noChangeAspect="1"/>
          </p:cNvPicPr>
          <p:nvPr/>
        </p:nvPicPr>
        <p:blipFill>
          <a:blip r:embed="rId2"/>
          <a:stretch>
            <a:fillRect/>
          </a:stretch>
        </p:blipFill>
        <p:spPr>
          <a:xfrm>
            <a:off x="3781905" y="4195234"/>
            <a:ext cx="308790" cy="435600"/>
          </a:xfrm>
          <a:prstGeom prst="rect">
            <a:avLst/>
          </a:prstGeom>
        </p:spPr>
      </p:pic>
      <p:pic>
        <p:nvPicPr>
          <p:cNvPr id="247" name="Picture 246"/>
          <p:cNvPicPr>
            <a:picLocks noChangeAspect="1"/>
          </p:cNvPicPr>
          <p:nvPr/>
        </p:nvPicPr>
        <p:blipFill>
          <a:blip r:embed="rId2"/>
          <a:stretch>
            <a:fillRect/>
          </a:stretch>
        </p:blipFill>
        <p:spPr>
          <a:xfrm>
            <a:off x="7354347" y="4192825"/>
            <a:ext cx="308790" cy="435600"/>
          </a:xfrm>
          <a:prstGeom prst="rect">
            <a:avLst/>
          </a:prstGeom>
        </p:spPr>
      </p:pic>
      <p:pic>
        <p:nvPicPr>
          <p:cNvPr id="248" name="Picture 247"/>
          <p:cNvPicPr>
            <a:picLocks noChangeAspect="1"/>
          </p:cNvPicPr>
          <p:nvPr/>
        </p:nvPicPr>
        <p:blipFill>
          <a:blip r:embed="rId2"/>
          <a:stretch>
            <a:fillRect/>
          </a:stretch>
        </p:blipFill>
        <p:spPr>
          <a:xfrm>
            <a:off x="7644054" y="4192825"/>
            <a:ext cx="308790" cy="435600"/>
          </a:xfrm>
          <a:prstGeom prst="rect">
            <a:avLst/>
          </a:prstGeom>
        </p:spPr>
      </p:pic>
    </p:spTree>
    <p:extLst>
      <p:ext uri="{BB962C8B-B14F-4D97-AF65-F5344CB8AC3E}">
        <p14:creationId xmlns:p14="http://schemas.microsoft.com/office/powerpoint/2010/main" val="626718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par>
                                <p:cTn id="14" presetID="10" presetClass="entr" presetSubtype="0" fill="hold"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par>
                                <p:cTn id="17" presetID="10" presetClass="entr" presetSubtype="0" fill="hold" nodeType="with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childTnLst>
                                </p:cTn>
                              </p:par>
                              <p:par>
                                <p:cTn id="20" presetID="10" presetClass="entr" presetSubtype="0" fill="hold" nodeType="withEffect">
                                  <p:stCondLst>
                                    <p:cond delay="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500"/>
                                        <p:tgtEl>
                                          <p:spTgt spid="122"/>
                                        </p:tgtEl>
                                      </p:cBhvr>
                                    </p:animEffect>
                                  </p:childTnLst>
                                </p:cTn>
                              </p:par>
                              <p:par>
                                <p:cTn id="23" presetID="10" presetClass="entr" presetSubtype="0" fill="hold" nodeType="with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500"/>
                                        <p:tgtEl>
                                          <p:spTgt spid="133"/>
                                        </p:tgtEl>
                                      </p:cBhvr>
                                    </p:animEffect>
                                  </p:childTnLst>
                                </p:cTn>
                              </p:par>
                              <p:par>
                                <p:cTn id="26" presetID="10" presetClass="entr" presetSubtype="0" fill="hold" nodeType="with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500"/>
                                        <p:tgtEl>
                                          <p:spTgt spid="111"/>
                                        </p:tgtEl>
                                      </p:cBhvr>
                                    </p:animEffect>
                                  </p:childTnLst>
                                </p:cTn>
                              </p:par>
                              <p:par>
                                <p:cTn id="29" presetID="10" presetClass="entr" presetSubtype="0" fill="hold" nodeType="withEffect">
                                  <p:stCondLst>
                                    <p:cond delay="0"/>
                                  </p:stCondLst>
                                  <p:childTnLst>
                                    <p:set>
                                      <p:cBhvr>
                                        <p:cTn id="30" dur="1" fill="hold">
                                          <p:stCondLst>
                                            <p:cond delay="0"/>
                                          </p:stCondLst>
                                        </p:cTn>
                                        <p:tgtEl>
                                          <p:spTgt spid="144"/>
                                        </p:tgtEl>
                                        <p:attrNameLst>
                                          <p:attrName>style.visibility</p:attrName>
                                        </p:attrNameLst>
                                      </p:cBhvr>
                                      <p:to>
                                        <p:strVal val="visible"/>
                                      </p:to>
                                    </p:set>
                                    <p:animEffect transition="in" filter="fade">
                                      <p:cBhvr>
                                        <p:cTn id="31" dur="500"/>
                                        <p:tgtEl>
                                          <p:spTgt spid="144"/>
                                        </p:tgtEl>
                                      </p:cBhvr>
                                    </p:animEffect>
                                  </p:childTnLst>
                                </p:cTn>
                              </p:par>
                              <p:par>
                                <p:cTn id="32" presetID="10" presetClass="entr" presetSubtype="0" fill="hold" nodeType="withEffect">
                                  <p:stCondLst>
                                    <p:cond delay="0"/>
                                  </p:stCondLst>
                                  <p:childTnLst>
                                    <p:set>
                                      <p:cBhvr>
                                        <p:cTn id="33" dur="1" fill="hold">
                                          <p:stCondLst>
                                            <p:cond delay="0"/>
                                          </p:stCondLst>
                                        </p:cTn>
                                        <p:tgtEl>
                                          <p:spTgt spid="166"/>
                                        </p:tgtEl>
                                        <p:attrNameLst>
                                          <p:attrName>style.visibility</p:attrName>
                                        </p:attrNameLst>
                                      </p:cBhvr>
                                      <p:to>
                                        <p:strVal val="visible"/>
                                      </p:to>
                                    </p:set>
                                    <p:animEffect transition="in" filter="fade">
                                      <p:cBhvr>
                                        <p:cTn id="34" dur="500"/>
                                        <p:tgtEl>
                                          <p:spTgt spid="166"/>
                                        </p:tgtEl>
                                      </p:cBhvr>
                                    </p:animEffect>
                                  </p:childTnLst>
                                </p:cTn>
                              </p:par>
                              <p:par>
                                <p:cTn id="35" presetID="10" presetClass="entr" presetSubtype="0" fill="hold" nodeType="withEffect">
                                  <p:stCondLst>
                                    <p:cond delay="0"/>
                                  </p:stCondLst>
                                  <p:childTnLst>
                                    <p:set>
                                      <p:cBhvr>
                                        <p:cTn id="36" dur="1" fill="hold">
                                          <p:stCondLst>
                                            <p:cond delay="0"/>
                                          </p:stCondLst>
                                        </p:cTn>
                                        <p:tgtEl>
                                          <p:spTgt spid="177"/>
                                        </p:tgtEl>
                                        <p:attrNameLst>
                                          <p:attrName>style.visibility</p:attrName>
                                        </p:attrNameLst>
                                      </p:cBhvr>
                                      <p:to>
                                        <p:strVal val="visible"/>
                                      </p:to>
                                    </p:set>
                                    <p:animEffect transition="in" filter="fade">
                                      <p:cBhvr>
                                        <p:cTn id="37" dur="500"/>
                                        <p:tgtEl>
                                          <p:spTgt spid="177"/>
                                        </p:tgtEl>
                                      </p:cBhvr>
                                    </p:animEffect>
                                  </p:childTnLst>
                                </p:cTn>
                              </p:par>
                              <p:par>
                                <p:cTn id="38" presetID="10" presetClass="entr" presetSubtype="0" fill="hold" nodeType="withEffect">
                                  <p:stCondLst>
                                    <p:cond delay="0"/>
                                  </p:stCondLst>
                                  <p:childTnLst>
                                    <p:set>
                                      <p:cBhvr>
                                        <p:cTn id="39" dur="1" fill="hold">
                                          <p:stCondLst>
                                            <p:cond delay="0"/>
                                          </p:stCondLst>
                                        </p:cTn>
                                        <p:tgtEl>
                                          <p:spTgt spid="188"/>
                                        </p:tgtEl>
                                        <p:attrNameLst>
                                          <p:attrName>style.visibility</p:attrName>
                                        </p:attrNameLst>
                                      </p:cBhvr>
                                      <p:to>
                                        <p:strVal val="visible"/>
                                      </p:to>
                                    </p:set>
                                    <p:animEffect transition="in" filter="fade">
                                      <p:cBhvr>
                                        <p:cTn id="40" dur="500"/>
                                        <p:tgtEl>
                                          <p:spTgt spid="188"/>
                                        </p:tgtEl>
                                      </p:cBhvr>
                                    </p:animEffect>
                                  </p:childTnLst>
                                </p:cTn>
                              </p:par>
                              <p:par>
                                <p:cTn id="41" presetID="10" presetClass="entr" presetSubtype="0" fill="hold" nodeType="withEffect">
                                  <p:stCondLst>
                                    <p:cond delay="0"/>
                                  </p:stCondLst>
                                  <p:childTnLst>
                                    <p:set>
                                      <p:cBhvr>
                                        <p:cTn id="42" dur="1" fill="hold">
                                          <p:stCondLst>
                                            <p:cond delay="0"/>
                                          </p:stCondLst>
                                        </p:cTn>
                                        <p:tgtEl>
                                          <p:spTgt spid="221"/>
                                        </p:tgtEl>
                                        <p:attrNameLst>
                                          <p:attrName>style.visibility</p:attrName>
                                        </p:attrNameLst>
                                      </p:cBhvr>
                                      <p:to>
                                        <p:strVal val="visible"/>
                                      </p:to>
                                    </p:set>
                                    <p:animEffect transition="in" filter="fade">
                                      <p:cBhvr>
                                        <p:cTn id="43" dur="500"/>
                                        <p:tgtEl>
                                          <p:spTgt spid="221"/>
                                        </p:tgtEl>
                                      </p:cBhvr>
                                    </p:animEffect>
                                  </p:childTnLst>
                                </p:cTn>
                              </p:par>
                              <p:par>
                                <p:cTn id="44" presetID="10" presetClass="entr" presetSubtype="0" fill="hold" nodeType="withEffect">
                                  <p:stCondLst>
                                    <p:cond delay="0"/>
                                  </p:stCondLst>
                                  <p:childTnLst>
                                    <p:set>
                                      <p:cBhvr>
                                        <p:cTn id="45" dur="1" fill="hold">
                                          <p:stCondLst>
                                            <p:cond delay="0"/>
                                          </p:stCondLst>
                                        </p:cTn>
                                        <p:tgtEl>
                                          <p:spTgt spid="232"/>
                                        </p:tgtEl>
                                        <p:attrNameLst>
                                          <p:attrName>style.visibility</p:attrName>
                                        </p:attrNameLst>
                                      </p:cBhvr>
                                      <p:to>
                                        <p:strVal val="visible"/>
                                      </p:to>
                                    </p:set>
                                    <p:animEffect transition="in" filter="fade">
                                      <p:cBhvr>
                                        <p:cTn id="46" dur="500"/>
                                        <p:tgtEl>
                                          <p:spTgt spid="232"/>
                                        </p:tgtEl>
                                      </p:cBhvr>
                                    </p:animEffect>
                                  </p:childTnLst>
                                </p:cTn>
                              </p:par>
                              <p:par>
                                <p:cTn id="47" presetID="10" presetClass="entr" presetSubtype="0" fill="hold" nodeType="withEffect">
                                  <p:stCondLst>
                                    <p:cond delay="0"/>
                                  </p:stCondLst>
                                  <p:childTnLst>
                                    <p:set>
                                      <p:cBhvr>
                                        <p:cTn id="48" dur="1" fill="hold">
                                          <p:stCondLst>
                                            <p:cond delay="0"/>
                                          </p:stCondLst>
                                        </p:cTn>
                                        <p:tgtEl>
                                          <p:spTgt spid="210"/>
                                        </p:tgtEl>
                                        <p:attrNameLst>
                                          <p:attrName>style.visibility</p:attrName>
                                        </p:attrNameLst>
                                      </p:cBhvr>
                                      <p:to>
                                        <p:strVal val="visible"/>
                                      </p:to>
                                    </p:set>
                                    <p:animEffect transition="in" filter="fade">
                                      <p:cBhvr>
                                        <p:cTn id="49" dur="500"/>
                                        <p:tgtEl>
                                          <p:spTgt spid="210"/>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500"/>
                                        <p:tgtEl>
                                          <p:spTgt spid="57"/>
                                        </p:tgtEl>
                                      </p:cBhvr>
                                    </p:animEffect>
                                  </p:childTnLst>
                                </p:cTn>
                              </p:par>
                              <p:par>
                                <p:cTn id="57" presetID="10" presetClass="entr" presetSubtype="0"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par>
                                <p:cTn id="60" presetID="10" presetClass="entr" presetSubtype="0" fill="hold"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par>
                                <p:cTn id="63" presetID="10" presetClass="entr" presetSubtype="0" fill="hold" nodeType="withEffect">
                                  <p:stCondLst>
                                    <p:cond delay="0"/>
                                  </p:stCondLst>
                                  <p:childTnLst>
                                    <p:set>
                                      <p:cBhvr>
                                        <p:cTn id="64" dur="1" fill="hold">
                                          <p:stCondLst>
                                            <p:cond delay="0"/>
                                          </p:stCondLst>
                                        </p:cTn>
                                        <p:tgtEl>
                                          <p:spTgt spid="90"/>
                                        </p:tgtEl>
                                        <p:attrNameLst>
                                          <p:attrName>style.visibility</p:attrName>
                                        </p:attrNameLst>
                                      </p:cBhvr>
                                      <p:to>
                                        <p:strVal val="visible"/>
                                      </p:to>
                                    </p:set>
                                    <p:animEffect transition="in" filter="fade">
                                      <p:cBhvr>
                                        <p:cTn id="65" dur="500"/>
                                        <p:tgtEl>
                                          <p:spTgt spid="90"/>
                                        </p:tgtEl>
                                      </p:cBhvr>
                                    </p:animEffect>
                                  </p:childTnLst>
                                </p:cTn>
                              </p:par>
                              <p:par>
                                <p:cTn id="66" presetID="10" presetClass="entr" presetSubtype="0" fill="hold" nodeType="with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fade">
                                      <p:cBhvr>
                                        <p:cTn id="68" dur="500"/>
                                        <p:tgtEl>
                                          <p:spTgt spid="123"/>
                                        </p:tgtEl>
                                      </p:cBhvr>
                                    </p:animEffect>
                                  </p:childTnLst>
                                </p:cTn>
                              </p:par>
                              <p:par>
                                <p:cTn id="69" presetID="10" presetClass="entr" presetSubtype="0" fill="hold" nodeType="withEffect">
                                  <p:stCondLst>
                                    <p:cond delay="0"/>
                                  </p:stCondLst>
                                  <p:childTnLst>
                                    <p:set>
                                      <p:cBhvr>
                                        <p:cTn id="70" dur="1" fill="hold">
                                          <p:stCondLst>
                                            <p:cond delay="0"/>
                                          </p:stCondLst>
                                        </p:cTn>
                                        <p:tgtEl>
                                          <p:spTgt spid="134"/>
                                        </p:tgtEl>
                                        <p:attrNameLst>
                                          <p:attrName>style.visibility</p:attrName>
                                        </p:attrNameLst>
                                      </p:cBhvr>
                                      <p:to>
                                        <p:strVal val="visible"/>
                                      </p:to>
                                    </p:set>
                                    <p:animEffect transition="in" filter="fade">
                                      <p:cBhvr>
                                        <p:cTn id="71" dur="500"/>
                                        <p:tgtEl>
                                          <p:spTgt spid="134"/>
                                        </p:tgtEl>
                                      </p:cBhvr>
                                    </p:animEffect>
                                  </p:childTnLst>
                                </p:cTn>
                              </p:par>
                              <p:par>
                                <p:cTn id="72" presetID="10" presetClass="entr" presetSubtype="0" fill="hold" nodeType="withEffect">
                                  <p:stCondLst>
                                    <p:cond delay="0"/>
                                  </p:stCondLst>
                                  <p:childTnLst>
                                    <p:set>
                                      <p:cBhvr>
                                        <p:cTn id="73" dur="1" fill="hold">
                                          <p:stCondLst>
                                            <p:cond delay="0"/>
                                          </p:stCondLst>
                                        </p:cTn>
                                        <p:tgtEl>
                                          <p:spTgt spid="112"/>
                                        </p:tgtEl>
                                        <p:attrNameLst>
                                          <p:attrName>style.visibility</p:attrName>
                                        </p:attrNameLst>
                                      </p:cBhvr>
                                      <p:to>
                                        <p:strVal val="visible"/>
                                      </p:to>
                                    </p:set>
                                    <p:animEffect transition="in" filter="fade">
                                      <p:cBhvr>
                                        <p:cTn id="74" dur="500"/>
                                        <p:tgtEl>
                                          <p:spTgt spid="112"/>
                                        </p:tgtEl>
                                      </p:cBhvr>
                                    </p:animEffect>
                                  </p:childTnLst>
                                </p:cTn>
                              </p:par>
                              <p:par>
                                <p:cTn id="75" presetID="10" presetClass="entr" presetSubtype="0" fill="hold" nodeType="withEffect">
                                  <p:stCondLst>
                                    <p:cond delay="0"/>
                                  </p:stCondLst>
                                  <p:childTnLst>
                                    <p:set>
                                      <p:cBhvr>
                                        <p:cTn id="76" dur="1" fill="hold">
                                          <p:stCondLst>
                                            <p:cond delay="0"/>
                                          </p:stCondLst>
                                        </p:cTn>
                                        <p:tgtEl>
                                          <p:spTgt spid="145"/>
                                        </p:tgtEl>
                                        <p:attrNameLst>
                                          <p:attrName>style.visibility</p:attrName>
                                        </p:attrNameLst>
                                      </p:cBhvr>
                                      <p:to>
                                        <p:strVal val="visible"/>
                                      </p:to>
                                    </p:set>
                                    <p:animEffect transition="in" filter="fade">
                                      <p:cBhvr>
                                        <p:cTn id="77" dur="500"/>
                                        <p:tgtEl>
                                          <p:spTgt spid="145"/>
                                        </p:tgtEl>
                                      </p:cBhvr>
                                    </p:animEffect>
                                  </p:childTnLst>
                                </p:cTn>
                              </p:par>
                              <p:par>
                                <p:cTn id="78" presetID="10" presetClass="entr" presetSubtype="0" fill="hold" nodeType="withEffect">
                                  <p:stCondLst>
                                    <p:cond delay="0"/>
                                  </p:stCondLst>
                                  <p:childTnLst>
                                    <p:set>
                                      <p:cBhvr>
                                        <p:cTn id="79" dur="1" fill="hold">
                                          <p:stCondLst>
                                            <p:cond delay="0"/>
                                          </p:stCondLst>
                                        </p:cTn>
                                        <p:tgtEl>
                                          <p:spTgt spid="167"/>
                                        </p:tgtEl>
                                        <p:attrNameLst>
                                          <p:attrName>style.visibility</p:attrName>
                                        </p:attrNameLst>
                                      </p:cBhvr>
                                      <p:to>
                                        <p:strVal val="visible"/>
                                      </p:to>
                                    </p:set>
                                    <p:animEffect transition="in" filter="fade">
                                      <p:cBhvr>
                                        <p:cTn id="80" dur="500"/>
                                        <p:tgtEl>
                                          <p:spTgt spid="167"/>
                                        </p:tgtEl>
                                      </p:cBhvr>
                                    </p:animEffect>
                                  </p:childTnLst>
                                </p:cTn>
                              </p:par>
                              <p:par>
                                <p:cTn id="81" presetID="10" presetClass="entr" presetSubtype="0" fill="hold" nodeType="withEffect">
                                  <p:stCondLst>
                                    <p:cond delay="0"/>
                                  </p:stCondLst>
                                  <p:childTnLst>
                                    <p:set>
                                      <p:cBhvr>
                                        <p:cTn id="82" dur="1" fill="hold">
                                          <p:stCondLst>
                                            <p:cond delay="0"/>
                                          </p:stCondLst>
                                        </p:cTn>
                                        <p:tgtEl>
                                          <p:spTgt spid="178"/>
                                        </p:tgtEl>
                                        <p:attrNameLst>
                                          <p:attrName>style.visibility</p:attrName>
                                        </p:attrNameLst>
                                      </p:cBhvr>
                                      <p:to>
                                        <p:strVal val="visible"/>
                                      </p:to>
                                    </p:set>
                                    <p:animEffect transition="in" filter="fade">
                                      <p:cBhvr>
                                        <p:cTn id="83" dur="500"/>
                                        <p:tgtEl>
                                          <p:spTgt spid="178"/>
                                        </p:tgtEl>
                                      </p:cBhvr>
                                    </p:animEffect>
                                  </p:childTnLst>
                                </p:cTn>
                              </p:par>
                              <p:par>
                                <p:cTn id="84" presetID="10" presetClass="entr" presetSubtype="0" fill="hold" nodeType="withEffect">
                                  <p:stCondLst>
                                    <p:cond delay="0"/>
                                  </p:stCondLst>
                                  <p:childTnLst>
                                    <p:set>
                                      <p:cBhvr>
                                        <p:cTn id="85" dur="1" fill="hold">
                                          <p:stCondLst>
                                            <p:cond delay="0"/>
                                          </p:stCondLst>
                                        </p:cTn>
                                        <p:tgtEl>
                                          <p:spTgt spid="189"/>
                                        </p:tgtEl>
                                        <p:attrNameLst>
                                          <p:attrName>style.visibility</p:attrName>
                                        </p:attrNameLst>
                                      </p:cBhvr>
                                      <p:to>
                                        <p:strVal val="visible"/>
                                      </p:to>
                                    </p:set>
                                    <p:animEffect transition="in" filter="fade">
                                      <p:cBhvr>
                                        <p:cTn id="86" dur="500"/>
                                        <p:tgtEl>
                                          <p:spTgt spid="189"/>
                                        </p:tgtEl>
                                      </p:cBhvr>
                                    </p:animEffect>
                                  </p:childTnLst>
                                </p:cTn>
                              </p:par>
                              <p:par>
                                <p:cTn id="87" presetID="10" presetClass="entr" presetSubtype="0" fill="hold" nodeType="withEffect">
                                  <p:stCondLst>
                                    <p:cond delay="0"/>
                                  </p:stCondLst>
                                  <p:childTnLst>
                                    <p:set>
                                      <p:cBhvr>
                                        <p:cTn id="88" dur="1" fill="hold">
                                          <p:stCondLst>
                                            <p:cond delay="0"/>
                                          </p:stCondLst>
                                        </p:cTn>
                                        <p:tgtEl>
                                          <p:spTgt spid="222"/>
                                        </p:tgtEl>
                                        <p:attrNameLst>
                                          <p:attrName>style.visibility</p:attrName>
                                        </p:attrNameLst>
                                      </p:cBhvr>
                                      <p:to>
                                        <p:strVal val="visible"/>
                                      </p:to>
                                    </p:set>
                                    <p:animEffect transition="in" filter="fade">
                                      <p:cBhvr>
                                        <p:cTn id="89" dur="500"/>
                                        <p:tgtEl>
                                          <p:spTgt spid="222"/>
                                        </p:tgtEl>
                                      </p:cBhvr>
                                    </p:animEffect>
                                  </p:childTnLst>
                                </p:cTn>
                              </p:par>
                              <p:par>
                                <p:cTn id="90" presetID="10" presetClass="entr" presetSubtype="0" fill="hold" nodeType="withEffect">
                                  <p:stCondLst>
                                    <p:cond delay="0"/>
                                  </p:stCondLst>
                                  <p:childTnLst>
                                    <p:set>
                                      <p:cBhvr>
                                        <p:cTn id="91" dur="1" fill="hold">
                                          <p:stCondLst>
                                            <p:cond delay="0"/>
                                          </p:stCondLst>
                                        </p:cTn>
                                        <p:tgtEl>
                                          <p:spTgt spid="233"/>
                                        </p:tgtEl>
                                        <p:attrNameLst>
                                          <p:attrName>style.visibility</p:attrName>
                                        </p:attrNameLst>
                                      </p:cBhvr>
                                      <p:to>
                                        <p:strVal val="visible"/>
                                      </p:to>
                                    </p:set>
                                    <p:animEffect transition="in" filter="fade">
                                      <p:cBhvr>
                                        <p:cTn id="92" dur="500"/>
                                        <p:tgtEl>
                                          <p:spTgt spid="233"/>
                                        </p:tgtEl>
                                      </p:cBhvr>
                                    </p:animEffect>
                                  </p:childTnLst>
                                </p:cTn>
                              </p:par>
                              <p:par>
                                <p:cTn id="93" presetID="10" presetClass="entr" presetSubtype="0" fill="hold" nodeType="withEffect">
                                  <p:stCondLst>
                                    <p:cond delay="0"/>
                                  </p:stCondLst>
                                  <p:childTnLst>
                                    <p:set>
                                      <p:cBhvr>
                                        <p:cTn id="94" dur="1" fill="hold">
                                          <p:stCondLst>
                                            <p:cond delay="0"/>
                                          </p:stCondLst>
                                        </p:cTn>
                                        <p:tgtEl>
                                          <p:spTgt spid="211"/>
                                        </p:tgtEl>
                                        <p:attrNameLst>
                                          <p:attrName>style.visibility</p:attrName>
                                        </p:attrNameLst>
                                      </p:cBhvr>
                                      <p:to>
                                        <p:strVal val="visible"/>
                                      </p:to>
                                    </p:set>
                                    <p:animEffect transition="in" filter="fade">
                                      <p:cBhvr>
                                        <p:cTn id="95" dur="500"/>
                                        <p:tgtEl>
                                          <p:spTgt spid="211"/>
                                        </p:tgtEl>
                                      </p:cBhvr>
                                    </p:animEffect>
                                  </p:childTnLst>
                                </p:cTn>
                              </p:par>
                            </p:childTnLst>
                          </p:cTn>
                        </p:par>
                        <p:par>
                          <p:cTn id="96" fill="hold">
                            <p:stCondLst>
                              <p:cond delay="1000"/>
                            </p:stCondLst>
                            <p:childTnLst>
                              <p:par>
                                <p:cTn id="97" presetID="10" presetClass="entr" presetSubtype="0" fill="hold"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childTnLst>
                                </p:cTn>
                              </p:par>
                              <p:par>
                                <p:cTn id="100" presetID="10" presetClass="entr" presetSubtype="0" fill="hold" nodeType="with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par>
                                <p:cTn id="103" presetID="10" presetClass="entr" presetSubtype="0" fill="hold"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fade">
                                      <p:cBhvr>
                                        <p:cTn id="105" dur="5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500"/>
                                        <p:tgtEl>
                                          <p:spTgt spid="80"/>
                                        </p:tgtEl>
                                      </p:cBhvr>
                                    </p:animEffect>
                                  </p:childTnLst>
                                </p:cTn>
                              </p:par>
                              <p:par>
                                <p:cTn id="109" presetID="10" presetClass="entr" presetSubtype="0" fill="hold" nodeType="withEffect">
                                  <p:stCondLst>
                                    <p:cond delay="0"/>
                                  </p:stCondLst>
                                  <p:childTnLst>
                                    <p:set>
                                      <p:cBhvr>
                                        <p:cTn id="110" dur="1" fill="hold">
                                          <p:stCondLst>
                                            <p:cond delay="0"/>
                                          </p:stCondLst>
                                        </p:cTn>
                                        <p:tgtEl>
                                          <p:spTgt spid="243"/>
                                        </p:tgtEl>
                                        <p:attrNameLst>
                                          <p:attrName>style.visibility</p:attrName>
                                        </p:attrNameLst>
                                      </p:cBhvr>
                                      <p:to>
                                        <p:strVal val="visible"/>
                                      </p:to>
                                    </p:set>
                                    <p:animEffect transition="in" filter="fade">
                                      <p:cBhvr>
                                        <p:cTn id="111" dur="500"/>
                                        <p:tgtEl>
                                          <p:spTgt spid="243"/>
                                        </p:tgtEl>
                                      </p:cBhvr>
                                    </p:animEffect>
                                  </p:childTnLst>
                                </p:cTn>
                              </p:par>
                              <p:par>
                                <p:cTn id="112" presetID="10" presetClass="entr" presetSubtype="0" fill="hold" nodeType="withEffect">
                                  <p:stCondLst>
                                    <p:cond delay="0"/>
                                  </p:stCondLst>
                                  <p:childTnLst>
                                    <p:set>
                                      <p:cBhvr>
                                        <p:cTn id="113" dur="1" fill="hold">
                                          <p:stCondLst>
                                            <p:cond delay="0"/>
                                          </p:stCondLst>
                                        </p:cTn>
                                        <p:tgtEl>
                                          <p:spTgt spid="124"/>
                                        </p:tgtEl>
                                        <p:attrNameLst>
                                          <p:attrName>style.visibility</p:attrName>
                                        </p:attrNameLst>
                                      </p:cBhvr>
                                      <p:to>
                                        <p:strVal val="visible"/>
                                      </p:to>
                                    </p:set>
                                    <p:animEffect transition="in" filter="fade">
                                      <p:cBhvr>
                                        <p:cTn id="114" dur="500"/>
                                        <p:tgtEl>
                                          <p:spTgt spid="124"/>
                                        </p:tgtEl>
                                      </p:cBhvr>
                                    </p:animEffect>
                                  </p:childTnLst>
                                </p:cTn>
                              </p:par>
                              <p:par>
                                <p:cTn id="115" presetID="10" presetClass="entr" presetSubtype="0" fill="hold" nodeType="withEffect">
                                  <p:stCondLst>
                                    <p:cond delay="0"/>
                                  </p:stCondLst>
                                  <p:childTnLst>
                                    <p:set>
                                      <p:cBhvr>
                                        <p:cTn id="116" dur="1" fill="hold">
                                          <p:stCondLst>
                                            <p:cond delay="0"/>
                                          </p:stCondLst>
                                        </p:cTn>
                                        <p:tgtEl>
                                          <p:spTgt spid="135"/>
                                        </p:tgtEl>
                                        <p:attrNameLst>
                                          <p:attrName>style.visibility</p:attrName>
                                        </p:attrNameLst>
                                      </p:cBhvr>
                                      <p:to>
                                        <p:strVal val="visible"/>
                                      </p:to>
                                    </p:set>
                                    <p:animEffect transition="in" filter="fade">
                                      <p:cBhvr>
                                        <p:cTn id="117" dur="500"/>
                                        <p:tgtEl>
                                          <p:spTgt spid="135"/>
                                        </p:tgtEl>
                                      </p:cBhvr>
                                    </p:animEffect>
                                  </p:childTnLst>
                                </p:cTn>
                              </p:par>
                              <p:par>
                                <p:cTn id="118" presetID="10" presetClass="entr" presetSubtype="0" fill="hold" nodeType="withEffect">
                                  <p:stCondLst>
                                    <p:cond delay="0"/>
                                  </p:stCondLst>
                                  <p:childTnLst>
                                    <p:set>
                                      <p:cBhvr>
                                        <p:cTn id="119" dur="1" fill="hold">
                                          <p:stCondLst>
                                            <p:cond delay="0"/>
                                          </p:stCondLst>
                                        </p:cTn>
                                        <p:tgtEl>
                                          <p:spTgt spid="113"/>
                                        </p:tgtEl>
                                        <p:attrNameLst>
                                          <p:attrName>style.visibility</p:attrName>
                                        </p:attrNameLst>
                                      </p:cBhvr>
                                      <p:to>
                                        <p:strVal val="visible"/>
                                      </p:to>
                                    </p:set>
                                    <p:animEffect transition="in" filter="fade">
                                      <p:cBhvr>
                                        <p:cTn id="120" dur="500"/>
                                        <p:tgtEl>
                                          <p:spTgt spid="113"/>
                                        </p:tgtEl>
                                      </p:cBhvr>
                                    </p:animEffect>
                                  </p:childTnLst>
                                </p:cTn>
                              </p:par>
                              <p:par>
                                <p:cTn id="121" presetID="10" presetClass="entr" presetSubtype="0" fill="hold" nodeType="withEffect">
                                  <p:stCondLst>
                                    <p:cond delay="0"/>
                                  </p:stCondLst>
                                  <p:childTnLst>
                                    <p:set>
                                      <p:cBhvr>
                                        <p:cTn id="122" dur="1" fill="hold">
                                          <p:stCondLst>
                                            <p:cond delay="0"/>
                                          </p:stCondLst>
                                        </p:cTn>
                                        <p:tgtEl>
                                          <p:spTgt spid="146"/>
                                        </p:tgtEl>
                                        <p:attrNameLst>
                                          <p:attrName>style.visibility</p:attrName>
                                        </p:attrNameLst>
                                      </p:cBhvr>
                                      <p:to>
                                        <p:strVal val="visible"/>
                                      </p:to>
                                    </p:set>
                                    <p:animEffect transition="in" filter="fade">
                                      <p:cBhvr>
                                        <p:cTn id="123" dur="500"/>
                                        <p:tgtEl>
                                          <p:spTgt spid="146"/>
                                        </p:tgtEl>
                                      </p:cBhvr>
                                    </p:animEffect>
                                  </p:childTnLst>
                                </p:cTn>
                              </p:par>
                              <p:par>
                                <p:cTn id="124" presetID="10" presetClass="entr" presetSubtype="0" fill="hold" nodeType="withEffect">
                                  <p:stCondLst>
                                    <p:cond delay="0"/>
                                  </p:stCondLst>
                                  <p:childTnLst>
                                    <p:set>
                                      <p:cBhvr>
                                        <p:cTn id="125" dur="1" fill="hold">
                                          <p:stCondLst>
                                            <p:cond delay="0"/>
                                          </p:stCondLst>
                                        </p:cTn>
                                        <p:tgtEl>
                                          <p:spTgt spid="179"/>
                                        </p:tgtEl>
                                        <p:attrNameLst>
                                          <p:attrName>style.visibility</p:attrName>
                                        </p:attrNameLst>
                                      </p:cBhvr>
                                      <p:to>
                                        <p:strVal val="visible"/>
                                      </p:to>
                                    </p:set>
                                    <p:animEffect transition="in" filter="fade">
                                      <p:cBhvr>
                                        <p:cTn id="126" dur="500"/>
                                        <p:tgtEl>
                                          <p:spTgt spid="179"/>
                                        </p:tgtEl>
                                      </p:cBhvr>
                                    </p:animEffect>
                                  </p:childTnLst>
                                </p:cTn>
                              </p:par>
                              <p:par>
                                <p:cTn id="127" presetID="10" presetClass="entr" presetSubtype="0" fill="hold" nodeType="withEffect">
                                  <p:stCondLst>
                                    <p:cond delay="0"/>
                                  </p:stCondLst>
                                  <p:childTnLst>
                                    <p:set>
                                      <p:cBhvr>
                                        <p:cTn id="128" dur="1" fill="hold">
                                          <p:stCondLst>
                                            <p:cond delay="0"/>
                                          </p:stCondLst>
                                        </p:cTn>
                                        <p:tgtEl>
                                          <p:spTgt spid="247"/>
                                        </p:tgtEl>
                                        <p:attrNameLst>
                                          <p:attrName>style.visibility</p:attrName>
                                        </p:attrNameLst>
                                      </p:cBhvr>
                                      <p:to>
                                        <p:strVal val="visible"/>
                                      </p:to>
                                    </p:set>
                                    <p:animEffect transition="in" filter="fade">
                                      <p:cBhvr>
                                        <p:cTn id="129" dur="500"/>
                                        <p:tgtEl>
                                          <p:spTgt spid="247"/>
                                        </p:tgtEl>
                                      </p:cBhvr>
                                    </p:animEffect>
                                  </p:childTnLst>
                                </p:cTn>
                              </p:par>
                              <p:par>
                                <p:cTn id="130" presetID="10" presetClass="entr" presetSubtype="0" fill="hold" nodeType="withEffect">
                                  <p:stCondLst>
                                    <p:cond delay="0"/>
                                  </p:stCondLst>
                                  <p:childTnLst>
                                    <p:set>
                                      <p:cBhvr>
                                        <p:cTn id="131" dur="1" fill="hold">
                                          <p:stCondLst>
                                            <p:cond delay="0"/>
                                          </p:stCondLst>
                                        </p:cTn>
                                        <p:tgtEl>
                                          <p:spTgt spid="223"/>
                                        </p:tgtEl>
                                        <p:attrNameLst>
                                          <p:attrName>style.visibility</p:attrName>
                                        </p:attrNameLst>
                                      </p:cBhvr>
                                      <p:to>
                                        <p:strVal val="visible"/>
                                      </p:to>
                                    </p:set>
                                    <p:animEffect transition="in" filter="fade">
                                      <p:cBhvr>
                                        <p:cTn id="132" dur="500"/>
                                        <p:tgtEl>
                                          <p:spTgt spid="223"/>
                                        </p:tgtEl>
                                      </p:cBhvr>
                                    </p:animEffect>
                                  </p:childTnLst>
                                </p:cTn>
                              </p:par>
                              <p:par>
                                <p:cTn id="133" presetID="10" presetClass="entr" presetSubtype="0" fill="hold" nodeType="withEffect">
                                  <p:stCondLst>
                                    <p:cond delay="0"/>
                                  </p:stCondLst>
                                  <p:childTnLst>
                                    <p:set>
                                      <p:cBhvr>
                                        <p:cTn id="134" dur="1" fill="hold">
                                          <p:stCondLst>
                                            <p:cond delay="0"/>
                                          </p:stCondLst>
                                        </p:cTn>
                                        <p:tgtEl>
                                          <p:spTgt spid="234"/>
                                        </p:tgtEl>
                                        <p:attrNameLst>
                                          <p:attrName>style.visibility</p:attrName>
                                        </p:attrNameLst>
                                      </p:cBhvr>
                                      <p:to>
                                        <p:strVal val="visible"/>
                                      </p:to>
                                    </p:set>
                                    <p:animEffect transition="in" filter="fade">
                                      <p:cBhvr>
                                        <p:cTn id="135" dur="500"/>
                                        <p:tgtEl>
                                          <p:spTgt spid="234"/>
                                        </p:tgtEl>
                                      </p:cBhvr>
                                    </p:animEffect>
                                  </p:childTnLst>
                                </p:cTn>
                              </p:par>
                              <p:par>
                                <p:cTn id="136" presetID="10" presetClass="entr" presetSubtype="0" fill="hold" nodeType="withEffect">
                                  <p:stCondLst>
                                    <p:cond delay="0"/>
                                  </p:stCondLst>
                                  <p:childTnLst>
                                    <p:set>
                                      <p:cBhvr>
                                        <p:cTn id="137" dur="1" fill="hold">
                                          <p:stCondLst>
                                            <p:cond delay="0"/>
                                          </p:stCondLst>
                                        </p:cTn>
                                        <p:tgtEl>
                                          <p:spTgt spid="212"/>
                                        </p:tgtEl>
                                        <p:attrNameLst>
                                          <p:attrName>style.visibility</p:attrName>
                                        </p:attrNameLst>
                                      </p:cBhvr>
                                      <p:to>
                                        <p:strVal val="visible"/>
                                      </p:to>
                                    </p:set>
                                    <p:animEffect transition="in" filter="fade">
                                      <p:cBhvr>
                                        <p:cTn id="138" dur="500"/>
                                        <p:tgtEl>
                                          <p:spTgt spid="212"/>
                                        </p:tgtEl>
                                      </p:cBhvr>
                                    </p:animEffect>
                                  </p:childTnLst>
                                </p:cTn>
                              </p:par>
                            </p:childTnLst>
                          </p:cTn>
                        </p:par>
                        <p:par>
                          <p:cTn id="139" fill="hold">
                            <p:stCondLst>
                              <p:cond delay="1500"/>
                            </p:stCondLst>
                            <p:childTnLst>
                              <p:par>
                                <p:cTn id="140" presetID="10" presetClass="entr" presetSubtype="0" fill="hold" nodeType="afterEffect">
                                  <p:stCondLst>
                                    <p:cond delay="0"/>
                                  </p:stCondLst>
                                  <p:childTnLst>
                                    <p:set>
                                      <p:cBhvr>
                                        <p:cTn id="141" dur="1" fill="hold">
                                          <p:stCondLst>
                                            <p:cond delay="0"/>
                                          </p:stCondLst>
                                        </p:cTn>
                                        <p:tgtEl>
                                          <p:spTgt spid="19"/>
                                        </p:tgtEl>
                                        <p:attrNameLst>
                                          <p:attrName>style.visibility</p:attrName>
                                        </p:attrNameLst>
                                      </p:cBhvr>
                                      <p:to>
                                        <p:strVal val="visible"/>
                                      </p:to>
                                    </p:set>
                                    <p:animEffect transition="in" filter="fade">
                                      <p:cBhvr>
                                        <p:cTn id="142" dur="500"/>
                                        <p:tgtEl>
                                          <p:spTgt spid="19"/>
                                        </p:tgtEl>
                                      </p:cBhvr>
                                    </p:animEffect>
                                  </p:childTnLst>
                                </p:cTn>
                              </p:par>
                              <p:par>
                                <p:cTn id="143" presetID="10" presetClass="entr" presetSubtype="0" fill="hold"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fade">
                                      <p:cBhvr>
                                        <p:cTn id="145" dur="500"/>
                                        <p:tgtEl>
                                          <p:spTgt spid="59"/>
                                        </p:tgtEl>
                                      </p:cBhvr>
                                    </p:animEffect>
                                  </p:childTnLst>
                                </p:cTn>
                              </p:par>
                              <p:par>
                                <p:cTn id="146" presetID="10" presetClass="entr" presetSubtype="0" fill="hold" nodeType="withEffect">
                                  <p:stCondLst>
                                    <p:cond delay="0"/>
                                  </p:stCondLst>
                                  <p:childTnLst>
                                    <p:set>
                                      <p:cBhvr>
                                        <p:cTn id="147" dur="1" fill="hold">
                                          <p:stCondLst>
                                            <p:cond delay="0"/>
                                          </p:stCondLst>
                                        </p:cTn>
                                        <p:tgtEl>
                                          <p:spTgt spid="81"/>
                                        </p:tgtEl>
                                        <p:attrNameLst>
                                          <p:attrName>style.visibility</p:attrName>
                                        </p:attrNameLst>
                                      </p:cBhvr>
                                      <p:to>
                                        <p:strVal val="visible"/>
                                      </p:to>
                                    </p:set>
                                    <p:animEffect transition="in" filter="fade">
                                      <p:cBhvr>
                                        <p:cTn id="148" dur="500"/>
                                        <p:tgtEl>
                                          <p:spTgt spid="81"/>
                                        </p:tgtEl>
                                      </p:cBhvr>
                                    </p:animEffect>
                                  </p:childTnLst>
                                </p:cTn>
                              </p:par>
                              <p:par>
                                <p:cTn id="149" presetID="10" presetClass="entr" presetSubtype="0" fill="hold" nodeType="withEffect">
                                  <p:stCondLst>
                                    <p:cond delay="0"/>
                                  </p:stCondLst>
                                  <p:childTnLst>
                                    <p:set>
                                      <p:cBhvr>
                                        <p:cTn id="150" dur="1" fill="hold">
                                          <p:stCondLst>
                                            <p:cond delay="0"/>
                                          </p:stCondLst>
                                        </p:cTn>
                                        <p:tgtEl>
                                          <p:spTgt spid="244"/>
                                        </p:tgtEl>
                                        <p:attrNameLst>
                                          <p:attrName>style.visibility</p:attrName>
                                        </p:attrNameLst>
                                      </p:cBhvr>
                                      <p:to>
                                        <p:strVal val="visible"/>
                                      </p:to>
                                    </p:set>
                                    <p:animEffect transition="in" filter="fade">
                                      <p:cBhvr>
                                        <p:cTn id="151" dur="500"/>
                                        <p:tgtEl>
                                          <p:spTgt spid="244"/>
                                        </p:tgtEl>
                                      </p:cBhvr>
                                    </p:animEffect>
                                  </p:childTnLst>
                                </p:cTn>
                              </p:par>
                              <p:par>
                                <p:cTn id="152" presetID="10" presetClass="entr" presetSubtype="0" fill="hold" nodeType="withEffect">
                                  <p:stCondLst>
                                    <p:cond delay="0"/>
                                  </p:stCondLst>
                                  <p:childTnLst>
                                    <p:set>
                                      <p:cBhvr>
                                        <p:cTn id="153" dur="1" fill="hold">
                                          <p:stCondLst>
                                            <p:cond delay="0"/>
                                          </p:stCondLst>
                                        </p:cTn>
                                        <p:tgtEl>
                                          <p:spTgt spid="125"/>
                                        </p:tgtEl>
                                        <p:attrNameLst>
                                          <p:attrName>style.visibility</p:attrName>
                                        </p:attrNameLst>
                                      </p:cBhvr>
                                      <p:to>
                                        <p:strVal val="visible"/>
                                      </p:to>
                                    </p:set>
                                    <p:animEffect transition="in" filter="fade">
                                      <p:cBhvr>
                                        <p:cTn id="154" dur="500"/>
                                        <p:tgtEl>
                                          <p:spTgt spid="125"/>
                                        </p:tgtEl>
                                      </p:cBhvr>
                                    </p:animEffect>
                                  </p:childTnLst>
                                </p:cTn>
                              </p:par>
                              <p:par>
                                <p:cTn id="155" presetID="10" presetClass="entr" presetSubtype="0" fill="hold" nodeType="withEffect">
                                  <p:stCondLst>
                                    <p:cond delay="0"/>
                                  </p:stCondLst>
                                  <p:childTnLst>
                                    <p:set>
                                      <p:cBhvr>
                                        <p:cTn id="156" dur="1" fill="hold">
                                          <p:stCondLst>
                                            <p:cond delay="0"/>
                                          </p:stCondLst>
                                        </p:cTn>
                                        <p:tgtEl>
                                          <p:spTgt spid="136"/>
                                        </p:tgtEl>
                                        <p:attrNameLst>
                                          <p:attrName>style.visibility</p:attrName>
                                        </p:attrNameLst>
                                      </p:cBhvr>
                                      <p:to>
                                        <p:strVal val="visible"/>
                                      </p:to>
                                    </p:set>
                                    <p:animEffect transition="in" filter="fade">
                                      <p:cBhvr>
                                        <p:cTn id="157" dur="500"/>
                                        <p:tgtEl>
                                          <p:spTgt spid="136"/>
                                        </p:tgtEl>
                                      </p:cBhvr>
                                    </p:animEffect>
                                  </p:childTnLst>
                                </p:cTn>
                              </p:par>
                              <p:par>
                                <p:cTn id="158" presetID="10" presetClass="entr" presetSubtype="0" fill="hold" nodeType="withEffect">
                                  <p:stCondLst>
                                    <p:cond delay="0"/>
                                  </p:stCondLst>
                                  <p:childTnLst>
                                    <p:set>
                                      <p:cBhvr>
                                        <p:cTn id="159" dur="1" fill="hold">
                                          <p:stCondLst>
                                            <p:cond delay="0"/>
                                          </p:stCondLst>
                                        </p:cTn>
                                        <p:tgtEl>
                                          <p:spTgt spid="114"/>
                                        </p:tgtEl>
                                        <p:attrNameLst>
                                          <p:attrName>style.visibility</p:attrName>
                                        </p:attrNameLst>
                                      </p:cBhvr>
                                      <p:to>
                                        <p:strVal val="visible"/>
                                      </p:to>
                                    </p:set>
                                    <p:animEffect transition="in" filter="fade">
                                      <p:cBhvr>
                                        <p:cTn id="160" dur="500"/>
                                        <p:tgtEl>
                                          <p:spTgt spid="114"/>
                                        </p:tgtEl>
                                      </p:cBhvr>
                                    </p:animEffect>
                                  </p:childTnLst>
                                </p:cTn>
                              </p:par>
                              <p:par>
                                <p:cTn id="161" presetID="10" presetClass="entr" presetSubtype="0" fill="hold" nodeType="withEffect">
                                  <p:stCondLst>
                                    <p:cond delay="0"/>
                                  </p:stCondLst>
                                  <p:childTnLst>
                                    <p:set>
                                      <p:cBhvr>
                                        <p:cTn id="162" dur="1" fill="hold">
                                          <p:stCondLst>
                                            <p:cond delay="0"/>
                                          </p:stCondLst>
                                        </p:cTn>
                                        <p:tgtEl>
                                          <p:spTgt spid="147"/>
                                        </p:tgtEl>
                                        <p:attrNameLst>
                                          <p:attrName>style.visibility</p:attrName>
                                        </p:attrNameLst>
                                      </p:cBhvr>
                                      <p:to>
                                        <p:strVal val="visible"/>
                                      </p:to>
                                    </p:set>
                                    <p:animEffect transition="in" filter="fade">
                                      <p:cBhvr>
                                        <p:cTn id="163" dur="500"/>
                                        <p:tgtEl>
                                          <p:spTgt spid="147"/>
                                        </p:tgtEl>
                                      </p:cBhvr>
                                    </p:animEffect>
                                  </p:childTnLst>
                                </p:cTn>
                              </p:par>
                              <p:par>
                                <p:cTn id="164" presetID="10" presetClass="entr" presetSubtype="0" fill="hold" nodeType="withEffect">
                                  <p:stCondLst>
                                    <p:cond delay="0"/>
                                  </p:stCondLst>
                                  <p:childTnLst>
                                    <p:set>
                                      <p:cBhvr>
                                        <p:cTn id="165" dur="1" fill="hold">
                                          <p:stCondLst>
                                            <p:cond delay="0"/>
                                          </p:stCondLst>
                                        </p:cTn>
                                        <p:tgtEl>
                                          <p:spTgt spid="180"/>
                                        </p:tgtEl>
                                        <p:attrNameLst>
                                          <p:attrName>style.visibility</p:attrName>
                                        </p:attrNameLst>
                                      </p:cBhvr>
                                      <p:to>
                                        <p:strVal val="visible"/>
                                      </p:to>
                                    </p:set>
                                    <p:animEffect transition="in" filter="fade">
                                      <p:cBhvr>
                                        <p:cTn id="166" dur="500"/>
                                        <p:tgtEl>
                                          <p:spTgt spid="180"/>
                                        </p:tgtEl>
                                      </p:cBhvr>
                                    </p:animEffect>
                                  </p:childTnLst>
                                </p:cTn>
                              </p:par>
                              <p:par>
                                <p:cTn id="167" presetID="10" presetClass="entr" presetSubtype="0" fill="hold" nodeType="withEffect">
                                  <p:stCondLst>
                                    <p:cond delay="0"/>
                                  </p:stCondLst>
                                  <p:childTnLst>
                                    <p:set>
                                      <p:cBhvr>
                                        <p:cTn id="168" dur="1" fill="hold">
                                          <p:stCondLst>
                                            <p:cond delay="0"/>
                                          </p:stCondLst>
                                        </p:cTn>
                                        <p:tgtEl>
                                          <p:spTgt spid="248"/>
                                        </p:tgtEl>
                                        <p:attrNameLst>
                                          <p:attrName>style.visibility</p:attrName>
                                        </p:attrNameLst>
                                      </p:cBhvr>
                                      <p:to>
                                        <p:strVal val="visible"/>
                                      </p:to>
                                    </p:set>
                                    <p:animEffect transition="in" filter="fade">
                                      <p:cBhvr>
                                        <p:cTn id="169" dur="500"/>
                                        <p:tgtEl>
                                          <p:spTgt spid="248"/>
                                        </p:tgtEl>
                                      </p:cBhvr>
                                    </p:animEffect>
                                  </p:childTnLst>
                                </p:cTn>
                              </p:par>
                              <p:par>
                                <p:cTn id="170" presetID="10" presetClass="entr" presetSubtype="0" fill="hold" nodeType="withEffect">
                                  <p:stCondLst>
                                    <p:cond delay="0"/>
                                  </p:stCondLst>
                                  <p:childTnLst>
                                    <p:set>
                                      <p:cBhvr>
                                        <p:cTn id="171" dur="1" fill="hold">
                                          <p:stCondLst>
                                            <p:cond delay="0"/>
                                          </p:stCondLst>
                                        </p:cTn>
                                        <p:tgtEl>
                                          <p:spTgt spid="224"/>
                                        </p:tgtEl>
                                        <p:attrNameLst>
                                          <p:attrName>style.visibility</p:attrName>
                                        </p:attrNameLst>
                                      </p:cBhvr>
                                      <p:to>
                                        <p:strVal val="visible"/>
                                      </p:to>
                                    </p:set>
                                    <p:animEffect transition="in" filter="fade">
                                      <p:cBhvr>
                                        <p:cTn id="172" dur="500"/>
                                        <p:tgtEl>
                                          <p:spTgt spid="224"/>
                                        </p:tgtEl>
                                      </p:cBhvr>
                                    </p:animEffect>
                                  </p:childTnLst>
                                </p:cTn>
                              </p:par>
                              <p:par>
                                <p:cTn id="173" presetID="10" presetClass="entr" presetSubtype="0" fill="hold" nodeType="withEffect">
                                  <p:stCondLst>
                                    <p:cond delay="0"/>
                                  </p:stCondLst>
                                  <p:childTnLst>
                                    <p:set>
                                      <p:cBhvr>
                                        <p:cTn id="174" dur="1" fill="hold">
                                          <p:stCondLst>
                                            <p:cond delay="0"/>
                                          </p:stCondLst>
                                        </p:cTn>
                                        <p:tgtEl>
                                          <p:spTgt spid="235"/>
                                        </p:tgtEl>
                                        <p:attrNameLst>
                                          <p:attrName>style.visibility</p:attrName>
                                        </p:attrNameLst>
                                      </p:cBhvr>
                                      <p:to>
                                        <p:strVal val="visible"/>
                                      </p:to>
                                    </p:set>
                                    <p:animEffect transition="in" filter="fade">
                                      <p:cBhvr>
                                        <p:cTn id="175" dur="500"/>
                                        <p:tgtEl>
                                          <p:spTgt spid="235"/>
                                        </p:tgtEl>
                                      </p:cBhvr>
                                    </p:animEffect>
                                  </p:childTnLst>
                                </p:cTn>
                              </p:par>
                              <p:par>
                                <p:cTn id="176" presetID="10" presetClass="entr" presetSubtype="0" fill="hold" nodeType="withEffect">
                                  <p:stCondLst>
                                    <p:cond delay="0"/>
                                  </p:stCondLst>
                                  <p:childTnLst>
                                    <p:set>
                                      <p:cBhvr>
                                        <p:cTn id="177" dur="1" fill="hold">
                                          <p:stCondLst>
                                            <p:cond delay="0"/>
                                          </p:stCondLst>
                                        </p:cTn>
                                        <p:tgtEl>
                                          <p:spTgt spid="213"/>
                                        </p:tgtEl>
                                        <p:attrNameLst>
                                          <p:attrName>style.visibility</p:attrName>
                                        </p:attrNameLst>
                                      </p:cBhvr>
                                      <p:to>
                                        <p:strVal val="visible"/>
                                      </p:to>
                                    </p:set>
                                    <p:animEffect transition="in" filter="fade">
                                      <p:cBhvr>
                                        <p:cTn id="178" dur="500"/>
                                        <p:tgtEl>
                                          <p:spTgt spid="213"/>
                                        </p:tgtEl>
                                      </p:cBhvr>
                                    </p:animEffect>
                                  </p:childTnLst>
                                </p:cTn>
                              </p:par>
                            </p:childTnLst>
                          </p:cTn>
                        </p:par>
                        <p:par>
                          <p:cTn id="179" fill="hold">
                            <p:stCondLst>
                              <p:cond delay="2000"/>
                            </p:stCondLst>
                            <p:childTnLst>
                              <p:par>
                                <p:cTn id="180" presetID="10" presetClass="entr" presetSubtype="0" fill="hold" nodeType="afterEffect">
                                  <p:stCondLst>
                                    <p:cond delay="0"/>
                                  </p:stCondLst>
                                  <p:childTnLst>
                                    <p:set>
                                      <p:cBhvr>
                                        <p:cTn id="181" dur="1" fill="hold">
                                          <p:stCondLst>
                                            <p:cond delay="0"/>
                                          </p:stCondLst>
                                        </p:cTn>
                                        <p:tgtEl>
                                          <p:spTgt spid="20"/>
                                        </p:tgtEl>
                                        <p:attrNameLst>
                                          <p:attrName>style.visibility</p:attrName>
                                        </p:attrNameLst>
                                      </p:cBhvr>
                                      <p:to>
                                        <p:strVal val="visible"/>
                                      </p:to>
                                    </p:set>
                                    <p:animEffect transition="in" filter="fade">
                                      <p:cBhvr>
                                        <p:cTn id="182" dur="500"/>
                                        <p:tgtEl>
                                          <p:spTgt spid="20"/>
                                        </p:tgtEl>
                                      </p:cBhvr>
                                    </p:animEffect>
                                  </p:childTnLst>
                                </p:cTn>
                              </p:par>
                              <p:par>
                                <p:cTn id="183" presetID="10" presetClass="entr" presetSubtype="0" fill="hold" nodeType="withEffect">
                                  <p:stCondLst>
                                    <p:cond delay="0"/>
                                  </p:stCondLst>
                                  <p:childTnLst>
                                    <p:set>
                                      <p:cBhvr>
                                        <p:cTn id="184" dur="1" fill="hold">
                                          <p:stCondLst>
                                            <p:cond delay="0"/>
                                          </p:stCondLst>
                                        </p:cTn>
                                        <p:tgtEl>
                                          <p:spTgt spid="82"/>
                                        </p:tgtEl>
                                        <p:attrNameLst>
                                          <p:attrName>style.visibility</p:attrName>
                                        </p:attrNameLst>
                                      </p:cBhvr>
                                      <p:to>
                                        <p:strVal val="visible"/>
                                      </p:to>
                                    </p:set>
                                    <p:animEffect transition="in" filter="fade">
                                      <p:cBhvr>
                                        <p:cTn id="185" dur="500"/>
                                        <p:tgtEl>
                                          <p:spTgt spid="82"/>
                                        </p:tgtEl>
                                      </p:cBhvr>
                                    </p:animEffect>
                                  </p:childTnLst>
                                </p:cTn>
                              </p:par>
                              <p:par>
                                <p:cTn id="186" presetID="10" presetClass="entr" presetSubtype="0" fill="hold" nodeType="withEffect">
                                  <p:stCondLst>
                                    <p:cond delay="0"/>
                                  </p:stCondLst>
                                  <p:childTnLst>
                                    <p:set>
                                      <p:cBhvr>
                                        <p:cTn id="187" dur="1" fill="hold">
                                          <p:stCondLst>
                                            <p:cond delay="0"/>
                                          </p:stCondLst>
                                        </p:cTn>
                                        <p:tgtEl>
                                          <p:spTgt spid="126"/>
                                        </p:tgtEl>
                                        <p:attrNameLst>
                                          <p:attrName>style.visibility</p:attrName>
                                        </p:attrNameLst>
                                      </p:cBhvr>
                                      <p:to>
                                        <p:strVal val="visible"/>
                                      </p:to>
                                    </p:set>
                                    <p:animEffect transition="in" filter="fade">
                                      <p:cBhvr>
                                        <p:cTn id="188" dur="500"/>
                                        <p:tgtEl>
                                          <p:spTgt spid="126"/>
                                        </p:tgtEl>
                                      </p:cBhvr>
                                    </p:animEffect>
                                  </p:childTnLst>
                                </p:cTn>
                              </p:par>
                              <p:par>
                                <p:cTn id="189" presetID="10" presetClass="entr" presetSubtype="0" fill="hold" nodeType="withEffect">
                                  <p:stCondLst>
                                    <p:cond delay="0"/>
                                  </p:stCondLst>
                                  <p:childTnLst>
                                    <p:set>
                                      <p:cBhvr>
                                        <p:cTn id="190" dur="1" fill="hold">
                                          <p:stCondLst>
                                            <p:cond delay="0"/>
                                          </p:stCondLst>
                                        </p:cTn>
                                        <p:tgtEl>
                                          <p:spTgt spid="137"/>
                                        </p:tgtEl>
                                        <p:attrNameLst>
                                          <p:attrName>style.visibility</p:attrName>
                                        </p:attrNameLst>
                                      </p:cBhvr>
                                      <p:to>
                                        <p:strVal val="visible"/>
                                      </p:to>
                                    </p:set>
                                    <p:animEffect transition="in" filter="fade">
                                      <p:cBhvr>
                                        <p:cTn id="191" dur="500"/>
                                        <p:tgtEl>
                                          <p:spTgt spid="137"/>
                                        </p:tgtEl>
                                      </p:cBhvr>
                                    </p:animEffect>
                                  </p:childTnLst>
                                </p:cTn>
                              </p:par>
                              <p:par>
                                <p:cTn id="192" presetID="10" presetClass="entr" presetSubtype="0" fill="hold" nodeType="withEffect">
                                  <p:stCondLst>
                                    <p:cond delay="0"/>
                                  </p:stCondLst>
                                  <p:childTnLst>
                                    <p:set>
                                      <p:cBhvr>
                                        <p:cTn id="193" dur="1" fill="hold">
                                          <p:stCondLst>
                                            <p:cond delay="0"/>
                                          </p:stCondLst>
                                        </p:cTn>
                                        <p:tgtEl>
                                          <p:spTgt spid="181"/>
                                        </p:tgtEl>
                                        <p:attrNameLst>
                                          <p:attrName>style.visibility</p:attrName>
                                        </p:attrNameLst>
                                      </p:cBhvr>
                                      <p:to>
                                        <p:strVal val="visible"/>
                                      </p:to>
                                    </p:set>
                                    <p:animEffect transition="in" filter="fade">
                                      <p:cBhvr>
                                        <p:cTn id="194" dur="500"/>
                                        <p:tgtEl>
                                          <p:spTgt spid="181"/>
                                        </p:tgtEl>
                                      </p:cBhvr>
                                    </p:animEffect>
                                  </p:childTnLst>
                                </p:cTn>
                              </p:par>
                              <p:par>
                                <p:cTn id="195" presetID="10" presetClass="entr" presetSubtype="0" fill="hold" nodeType="withEffect">
                                  <p:stCondLst>
                                    <p:cond delay="0"/>
                                  </p:stCondLst>
                                  <p:childTnLst>
                                    <p:set>
                                      <p:cBhvr>
                                        <p:cTn id="196" dur="1" fill="hold">
                                          <p:stCondLst>
                                            <p:cond delay="0"/>
                                          </p:stCondLst>
                                        </p:cTn>
                                        <p:tgtEl>
                                          <p:spTgt spid="225"/>
                                        </p:tgtEl>
                                        <p:attrNameLst>
                                          <p:attrName>style.visibility</p:attrName>
                                        </p:attrNameLst>
                                      </p:cBhvr>
                                      <p:to>
                                        <p:strVal val="visible"/>
                                      </p:to>
                                    </p:set>
                                    <p:animEffect transition="in" filter="fade">
                                      <p:cBhvr>
                                        <p:cTn id="197" dur="500"/>
                                        <p:tgtEl>
                                          <p:spTgt spid="225"/>
                                        </p:tgtEl>
                                      </p:cBhvr>
                                    </p:animEffect>
                                  </p:childTnLst>
                                </p:cTn>
                              </p:par>
                              <p:par>
                                <p:cTn id="198" presetID="10" presetClass="entr" presetSubtype="0" fill="hold" nodeType="withEffect">
                                  <p:stCondLst>
                                    <p:cond delay="0"/>
                                  </p:stCondLst>
                                  <p:childTnLst>
                                    <p:set>
                                      <p:cBhvr>
                                        <p:cTn id="199" dur="1" fill="hold">
                                          <p:stCondLst>
                                            <p:cond delay="0"/>
                                          </p:stCondLst>
                                        </p:cTn>
                                        <p:tgtEl>
                                          <p:spTgt spid="236"/>
                                        </p:tgtEl>
                                        <p:attrNameLst>
                                          <p:attrName>style.visibility</p:attrName>
                                        </p:attrNameLst>
                                      </p:cBhvr>
                                      <p:to>
                                        <p:strVal val="visible"/>
                                      </p:to>
                                    </p:set>
                                    <p:animEffect transition="in" filter="fade">
                                      <p:cBhvr>
                                        <p:cTn id="200" dur="500"/>
                                        <p:tgtEl>
                                          <p:spTgt spid="236"/>
                                        </p:tgtEl>
                                      </p:cBhvr>
                                    </p:animEffect>
                                  </p:childTnLst>
                                </p:cTn>
                              </p:par>
                            </p:childTnLst>
                          </p:cTn>
                        </p:par>
                        <p:par>
                          <p:cTn id="201" fill="hold">
                            <p:stCondLst>
                              <p:cond delay="2500"/>
                            </p:stCondLst>
                            <p:childTnLst>
                              <p:par>
                                <p:cTn id="202" presetID="10" presetClass="entr" presetSubtype="0" fill="hold" nodeType="afterEffect">
                                  <p:stCondLst>
                                    <p:cond delay="0"/>
                                  </p:stCondLst>
                                  <p:childTnLst>
                                    <p:set>
                                      <p:cBhvr>
                                        <p:cTn id="203" dur="1" fill="hold">
                                          <p:stCondLst>
                                            <p:cond delay="0"/>
                                          </p:stCondLst>
                                        </p:cTn>
                                        <p:tgtEl>
                                          <p:spTgt spid="51"/>
                                        </p:tgtEl>
                                        <p:attrNameLst>
                                          <p:attrName>style.visibility</p:attrName>
                                        </p:attrNameLst>
                                      </p:cBhvr>
                                      <p:to>
                                        <p:strVal val="visible"/>
                                      </p:to>
                                    </p:set>
                                    <p:animEffect transition="in" filter="fade">
                                      <p:cBhvr>
                                        <p:cTn id="204" dur="500"/>
                                        <p:tgtEl>
                                          <p:spTgt spid="51"/>
                                        </p:tgtEl>
                                      </p:cBhvr>
                                    </p:animEffect>
                                  </p:childTnLst>
                                </p:cTn>
                              </p:par>
                              <p:par>
                                <p:cTn id="205" presetID="10" presetClass="entr" presetSubtype="0" fill="hold" nodeType="withEffect">
                                  <p:stCondLst>
                                    <p:cond delay="0"/>
                                  </p:stCondLst>
                                  <p:childTnLst>
                                    <p:set>
                                      <p:cBhvr>
                                        <p:cTn id="206" dur="1" fill="hold">
                                          <p:stCondLst>
                                            <p:cond delay="0"/>
                                          </p:stCondLst>
                                        </p:cTn>
                                        <p:tgtEl>
                                          <p:spTgt spid="87"/>
                                        </p:tgtEl>
                                        <p:attrNameLst>
                                          <p:attrName>style.visibility</p:attrName>
                                        </p:attrNameLst>
                                      </p:cBhvr>
                                      <p:to>
                                        <p:strVal val="visible"/>
                                      </p:to>
                                    </p:set>
                                    <p:animEffect transition="in" filter="fade">
                                      <p:cBhvr>
                                        <p:cTn id="207" dur="500"/>
                                        <p:tgtEl>
                                          <p:spTgt spid="87"/>
                                        </p:tgtEl>
                                      </p:cBhvr>
                                    </p:animEffect>
                                  </p:childTnLst>
                                </p:cTn>
                              </p:par>
                              <p:par>
                                <p:cTn id="208" presetID="10" presetClass="entr" presetSubtype="0" fill="hold" nodeType="withEffect">
                                  <p:stCondLst>
                                    <p:cond delay="0"/>
                                  </p:stCondLst>
                                  <p:childTnLst>
                                    <p:set>
                                      <p:cBhvr>
                                        <p:cTn id="209" dur="1" fill="hold">
                                          <p:stCondLst>
                                            <p:cond delay="0"/>
                                          </p:stCondLst>
                                        </p:cTn>
                                        <p:tgtEl>
                                          <p:spTgt spid="129"/>
                                        </p:tgtEl>
                                        <p:attrNameLst>
                                          <p:attrName>style.visibility</p:attrName>
                                        </p:attrNameLst>
                                      </p:cBhvr>
                                      <p:to>
                                        <p:strVal val="visible"/>
                                      </p:to>
                                    </p:set>
                                    <p:animEffect transition="in" filter="fade">
                                      <p:cBhvr>
                                        <p:cTn id="210" dur="500"/>
                                        <p:tgtEl>
                                          <p:spTgt spid="129"/>
                                        </p:tgtEl>
                                      </p:cBhvr>
                                    </p:animEffect>
                                  </p:childTnLst>
                                </p:cTn>
                              </p:par>
                              <p:par>
                                <p:cTn id="211" presetID="10" presetClass="entr" presetSubtype="0" fill="hold" nodeType="withEffect">
                                  <p:stCondLst>
                                    <p:cond delay="0"/>
                                  </p:stCondLst>
                                  <p:childTnLst>
                                    <p:set>
                                      <p:cBhvr>
                                        <p:cTn id="212" dur="1" fill="hold">
                                          <p:stCondLst>
                                            <p:cond delay="0"/>
                                          </p:stCondLst>
                                        </p:cTn>
                                        <p:tgtEl>
                                          <p:spTgt spid="186"/>
                                        </p:tgtEl>
                                        <p:attrNameLst>
                                          <p:attrName>style.visibility</p:attrName>
                                        </p:attrNameLst>
                                      </p:cBhvr>
                                      <p:to>
                                        <p:strVal val="visible"/>
                                      </p:to>
                                    </p:set>
                                    <p:animEffect transition="in" filter="fade">
                                      <p:cBhvr>
                                        <p:cTn id="213" dur="500"/>
                                        <p:tgtEl>
                                          <p:spTgt spid="186"/>
                                        </p:tgtEl>
                                      </p:cBhvr>
                                    </p:animEffect>
                                  </p:childTnLst>
                                </p:cTn>
                              </p:par>
                              <p:par>
                                <p:cTn id="214" presetID="10" presetClass="entr" presetSubtype="0" fill="hold" nodeType="withEffect">
                                  <p:stCondLst>
                                    <p:cond delay="0"/>
                                  </p:stCondLst>
                                  <p:childTnLst>
                                    <p:set>
                                      <p:cBhvr>
                                        <p:cTn id="215" dur="1" fill="hold">
                                          <p:stCondLst>
                                            <p:cond delay="0"/>
                                          </p:stCondLst>
                                        </p:cTn>
                                        <p:tgtEl>
                                          <p:spTgt spid="228"/>
                                        </p:tgtEl>
                                        <p:attrNameLst>
                                          <p:attrName>style.visibility</p:attrName>
                                        </p:attrNameLst>
                                      </p:cBhvr>
                                      <p:to>
                                        <p:strVal val="visible"/>
                                      </p:to>
                                    </p:set>
                                    <p:animEffect transition="in" filter="fade">
                                      <p:cBhvr>
                                        <p:cTn id="216" dur="500"/>
                                        <p:tgtEl>
                                          <p:spTgt spid="228"/>
                                        </p:tgtEl>
                                      </p:cBhvr>
                                    </p:animEffect>
                                  </p:childTnLst>
                                </p:cTn>
                              </p:par>
                            </p:childTnLst>
                          </p:cTn>
                        </p:par>
                        <p:par>
                          <p:cTn id="217" fill="hold">
                            <p:stCondLst>
                              <p:cond delay="3000"/>
                            </p:stCondLst>
                            <p:childTnLst>
                              <p:par>
                                <p:cTn id="218" presetID="10" presetClass="entr" presetSubtype="0" fill="hold" nodeType="afterEffect">
                                  <p:stCondLst>
                                    <p:cond delay="0"/>
                                  </p:stCondLst>
                                  <p:childTnLst>
                                    <p:set>
                                      <p:cBhvr>
                                        <p:cTn id="219" dur="1" fill="hold">
                                          <p:stCondLst>
                                            <p:cond delay="0"/>
                                          </p:stCondLst>
                                        </p:cTn>
                                        <p:tgtEl>
                                          <p:spTgt spid="50"/>
                                        </p:tgtEl>
                                        <p:attrNameLst>
                                          <p:attrName>style.visibility</p:attrName>
                                        </p:attrNameLst>
                                      </p:cBhvr>
                                      <p:to>
                                        <p:strVal val="visible"/>
                                      </p:to>
                                    </p:set>
                                    <p:animEffect transition="in" filter="fade">
                                      <p:cBhvr>
                                        <p:cTn id="220" dur="500"/>
                                        <p:tgtEl>
                                          <p:spTgt spid="50"/>
                                        </p:tgtEl>
                                      </p:cBhvr>
                                    </p:animEffect>
                                  </p:childTnLst>
                                </p:cTn>
                              </p:par>
                              <p:par>
                                <p:cTn id="221" presetID="10" presetClass="entr" presetSubtype="0" fill="hold" nodeType="withEffect">
                                  <p:stCondLst>
                                    <p:cond delay="0"/>
                                  </p:stCondLst>
                                  <p:childTnLst>
                                    <p:set>
                                      <p:cBhvr>
                                        <p:cTn id="222" dur="1" fill="hold">
                                          <p:stCondLst>
                                            <p:cond delay="0"/>
                                          </p:stCondLst>
                                        </p:cTn>
                                        <p:tgtEl>
                                          <p:spTgt spid="83"/>
                                        </p:tgtEl>
                                        <p:attrNameLst>
                                          <p:attrName>style.visibility</p:attrName>
                                        </p:attrNameLst>
                                      </p:cBhvr>
                                      <p:to>
                                        <p:strVal val="visible"/>
                                      </p:to>
                                    </p:set>
                                    <p:animEffect transition="in" filter="fade">
                                      <p:cBhvr>
                                        <p:cTn id="223" dur="500"/>
                                        <p:tgtEl>
                                          <p:spTgt spid="83"/>
                                        </p:tgtEl>
                                      </p:cBhvr>
                                    </p:animEffect>
                                  </p:childTnLst>
                                </p:cTn>
                              </p:par>
                              <p:par>
                                <p:cTn id="224" presetID="10" presetClass="entr" presetSubtype="0" fill="hold" nodeType="withEffect">
                                  <p:stCondLst>
                                    <p:cond delay="0"/>
                                  </p:stCondLst>
                                  <p:childTnLst>
                                    <p:set>
                                      <p:cBhvr>
                                        <p:cTn id="225" dur="1" fill="hold">
                                          <p:stCondLst>
                                            <p:cond delay="0"/>
                                          </p:stCondLst>
                                        </p:cTn>
                                        <p:tgtEl>
                                          <p:spTgt spid="127"/>
                                        </p:tgtEl>
                                        <p:attrNameLst>
                                          <p:attrName>style.visibility</p:attrName>
                                        </p:attrNameLst>
                                      </p:cBhvr>
                                      <p:to>
                                        <p:strVal val="visible"/>
                                      </p:to>
                                    </p:set>
                                    <p:animEffect transition="in" filter="fade">
                                      <p:cBhvr>
                                        <p:cTn id="226" dur="500"/>
                                        <p:tgtEl>
                                          <p:spTgt spid="127"/>
                                        </p:tgtEl>
                                      </p:cBhvr>
                                    </p:animEffect>
                                  </p:childTnLst>
                                </p:cTn>
                              </p:par>
                              <p:par>
                                <p:cTn id="227" presetID="10" presetClass="entr" presetSubtype="0" fill="hold" nodeType="withEffect">
                                  <p:stCondLst>
                                    <p:cond delay="0"/>
                                  </p:stCondLst>
                                  <p:childTnLst>
                                    <p:set>
                                      <p:cBhvr>
                                        <p:cTn id="228" dur="1" fill="hold">
                                          <p:stCondLst>
                                            <p:cond delay="0"/>
                                          </p:stCondLst>
                                        </p:cTn>
                                        <p:tgtEl>
                                          <p:spTgt spid="182"/>
                                        </p:tgtEl>
                                        <p:attrNameLst>
                                          <p:attrName>style.visibility</p:attrName>
                                        </p:attrNameLst>
                                      </p:cBhvr>
                                      <p:to>
                                        <p:strVal val="visible"/>
                                      </p:to>
                                    </p:set>
                                    <p:animEffect transition="in" filter="fade">
                                      <p:cBhvr>
                                        <p:cTn id="229" dur="500"/>
                                        <p:tgtEl>
                                          <p:spTgt spid="182"/>
                                        </p:tgtEl>
                                      </p:cBhvr>
                                    </p:animEffect>
                                  </p:childTnLst>
                                </p:cTn>
                              </p:par>
                              <p:par>
                                <p:cTn id="230" presetID="10" presetClass="entr" presetSubtype="0" fill="hold" nodeType="withEffect">
                                  <p:stCondLst>
                                    <p:cond delay="0"/>
                                  </p:stCondLst>
                                  <p:childTnLst>
                                    <p:set>
                                      <p:cBhvr>
                                        <p:cTn id="231" dur="1" fill="hold">
                                          <p:stCondLst>
                                            <p:cond delay="0"/>
                                          </p:stCondLst>
                                        </p:cTn>
                                        <p:tgtEl>
                                          <p:spTgt spid="226"/>
                                        </p:tgtEl>
                                        <p:attrNameLst>
                                          <p:attrName>style.visibility</p:attrName>
                                        </p:attrNameLst>
                                      </p:cBhvr>
                                      <p:to>
                                        <p:strVal val="visible"/>
                                      </p:to>
                                    </p:set>
                                    <p:animEffect transition="in" filter="fade">
                                      <p:cBhvr>
                                        <p:cTn id="232" dur="500"/>
                                        <p:tgtEl>
                                          <p:spTgt spid="226"/>
                                        </p:tgtEl>
                                      </p:cBhvr>
                                    </p:animEffect>
                                  </p:childTnLst>
                                </p:cTn>
                              </p:par>
                            </p:childTnLst>
                          </p:cTn>
                        </p:par>
                        <p:par>
                          <p:cTn id="233" fill="hold">
                            <p:stCondLst>
                              <p:cond delay="3500"/>
                            </p:stCondLst>
                            <p:childTnLst>
                              <p:par>
                                <p:cTn id="234" presetID="10" presetClass="entr" presetSubtype="0" fill="hold" nodeType="afterEffect">
                                  <p:stCondLst>
                                    <p:cond delay="0"/>
                                  </p:stCondLst>
                                  <p:childTnLst>
                                    <p:set>
                                      <p:cBhvr>
                                        <p:cTn id="235" dur="1" fill="hold">
                                          <p:stCondLst>
                                            <p:cond delay="0"/>
                                          </p:stCondLst>
                                        </p:cTn>
                                        <p:tgtEl>
                                          <p:spTgt spid="84"/>
                                        </p:tgtEl>
                                        <p:attrNameLst>
                                          <p:attrName>style.visibility</p:attrName>
                                        </p:attrNameLst>
                                      </p:cBhvr>
                                      <p:to>
                                        <p:strVal val="visible"/>
                                      </p:to>
                                    </p:set>
                                    <p:animEffect transition="in" filter="fade">
                                      <p:cBhvr>
                                        <p:cTn id="236" dur="500"/>
                                        <p:tgtEl>
                                          <p:spTgt spid="84"/>
                                        </p:tgtEl>
                                      </p:cBhvr>
                                    </p:animEffect>
                                  </p:childTnLst>
                                </p:cTn>
                              </p:par>
                              <p:par>
                                <p:cTn id="237" presetID="10" presetClass="entr" presetSubtype="0" fill="hold" nodeType="withEffect">
                                  <p:stCondLst>
                                    <p:cond delay="0"/>
                                  </p:stCondLst>
                                  <p:childTnLst>
                                    <p:set>
                                      <p:cBhvr>
                                        <p:cTn id="238" dur="1" fill="hold">
                                          <p:stCondLst>
                                            <p:cond delay="0"/>
                                          </p:stCondLst>
                                        </p:cTn>
                                        <p:tgtEl>
                                          <p:spTgt spid="128"/>
                                        </p:tgtEl>
                                        <p:attrNameLst>
                                          <p:attrName>style.visibility</p:attrName>
                                        </p:attrNameLst>
                                      </p:cBhvr>
                                      <p:to>
                                        <p:strVal val="visible"/>
                                      </p:to>
                                    </p:set>
                                    <p:animEffect transition="in" filter="fade">
                                      <p:cBhvr>
                                        <p:cTn id="239" dur="500"/>
                                        <p:tgtEl>
                                          <p:spTgt spid="128"/>
                                        </p:tgtEl>
                                      </p:cBhvr>
                                    </p:animEffect>
                                  </p:childTnLst>
                                </p:cTn>
                              </p:par>
                              <p:par>
                                <p:cTn id="240" presetID="10" presetClass="entr" presetSubtype="0" fill="hold" nodeType="withEffect">
                                  <p:stCondLst>
                                    <p:cond delay="0"/>
                                  </p:stCondLst>
                                  <p:childTnLst>
                                    <p:set>
                                      <p:cBhvr>
                                        <p:cTn id="241" dur="1" fill="hold">
                                          <p:stCondLst>
                                            <p:cond delay="0"/>
                                          </p:stCondLst>
                                        </p:cTn>
                                        <p:tgtEl>
                                          <p:spTgt spid="183"/>
                                        </p:tgtEl>
                                        <p:attrNameLst>
                                          <p:attrName>style.visibility</p:attrName>
                                        </p:attrNameLst>
                                      </p:cBhvr>
                                      <p:to>
                                        <p:strVal val="visible"/>
                                      </p:to>
                                    </p:set>
                                    <p:animEffect transition="in" filter="fade">
                                      <p:cBhvr>
                                        <p:cTn id="242" dur="500"/>
                                        <p:tgtEl>
                                          <p:spTgt spid="183"/>
                                        </p:tgtEl>
                                      </p:cBhvr>
                                    </p:animEffect>
                                  </p:childTnLst>
                                </p:cTn>
                              </p:par>
                              <p:par>
                                <p:cTn id="243" presetID="10" presetClass="entr" presetSubtype="0" fill="hold" nodeType="withEffect">
                                  <p:stCondLst>
                                    <p:cond delay="0"/>
                                  </p:stCondLst>
                                  <p:childTnLst>
                                    <p:set>
                                      <p:cBhvr>
                                        <p:cTn id="244" dur="1" fill="hold">
                                          <p:stCondLst>
                                            <p:cond delay="0"/>
                                          </p:stCondLst>
                                        </p:cTn>
                                        <p:tgtEl>
                                          <p:spTgt spid="227"/>
                                        </p:tgtEl>
                                        <p:attrNameLst>
                                          <p:attrName>style.visibility</p:attrName>
                                        </p:attrNameLst>
                                      </p:cBhvr>
                                      <p:to>
                                        <p:strVal val="visible"/>
                                      </p:to>
                                    </p:set>
                                    <p:animEffect transition="in" filter="fade">
                                      <p:cBhvr>
                                        <p:cTn id="245" dur="500"/>
                                        <p:tgtEl>
                                          <p:spTgt spid="227"/>
                                        </p:tgtEl>
                                      </p:cBhvr>
                                    </p:animEffect>
                                  </p:childTnLst>
                                </p:cTn>
                              </p:par>
                            </p:childTnLst>
                          </p:cTn>
                        </p:par>
                        <p:par>
                          <p:cTn id="246" fill="hold">
                            <p:stCondLst>
                              <p:cond delay="4000"/>
                            </p:stCondLst>
                            <p:childTnLst>
                              <p:par>
                                <p:cTn id="247" presetID="10" presetClass="entr" presetSubtype="0" fill="hold" nodeType="afterEffect">
                                  <p:stCondLst>
                                    <p:cond delay="0"/>
                                  </p:stCondLst>
                                  <p:childTnLst>
                                    <p:set>
                                      <p:cBhvr>
                                        <p:cTn id="248" dur="1" fill="hold">
                                          <p:stCondLst>
                                            <p:cond delay="0"/>
                                          </p:stCondLst>
                                        </p:cTn>
                                        <p:tgtEl>
                                          <p:spTgt spid="85"/>
                                        </p:tgtEl>
                                        <p:attrNameLst>
                                          <p:attrName>style.visibility</p:attrName>
                                        </p:attrNameLst>
                                      </p:cBhvr>
                                      <p:to>
                                        <p:strVal val="visible"/>
                                      </p:to>
                                    </p:set>
                                    <p:animEffect transition="in" filter="fade">
                                      <p:cBhvr>
                                        <p:cTn id="249" dur="500"/>
                                        <p:tgtEl>
                                          <p:spTgt spid="85"/>
                                        </p:tgtEl>
                                      </p:cBhvr>
                                    </p:animEffect>
                                  </p:childTnLst>
                                </p:cTn>
                              </p:par>
                              <p:par>
                                <p:cTn id="250" presetID="10" presetClass="entr" presetSubtype="0" fill="hold" nodeType="withEffect">
                                  <p:stCondLst>
                                    <p:cond delay="0"/>
                                  </p:stCondLst>
                                  <p:childTnLst>
                                    <p:set>
                                      <p:cBhvr>
                                        <p:cTn id="251" dur="1" fill="hold">
                                          <p:stCondLst>
                                            <p:cond delay="0"/>
                                          </p:stCondLst>
                                        </p:cTn>
                                        <p:tgtEl>
                                          <p:spTgt spid="184"/>
                                        </p:tgtEl>
                                        <p:attrNameLst>
                                          <p:attrName>style.visibility</p:attrName>
                                        </p:attrNameLst>
                                      </p:cBhvr>
                                      <p:to>
                                        <p:strVal val="visible"/>
                                      </p:to>
                                    </p:set>
                                    <p:animEffect transition="in" filter="fade">
                                      <p:cBhvr>
                                        <p:cTn id="252" dur="500"/>
                                        <p:tgtEl>
                                          <p:spTgt spid="184"/>
                                        </p:tgtEl>
                                      </p:cBhvr>
                                    </p:animEffect>
                                  </p:childTnLst>
                                </p:cTn>
                              </p:par>
                            </p:childTnLst>
                          </p:cTn>
                        </p:par>
                        <p:par>
                          <p:cTn id="253" fill="hold">
                            <p:stCondLst>
                              <p:cond delay="4500"/>
                            </p:stCondLst>
                            <p:childTnLst>
                              <p:par>
                                <p:cTn id="254" presetID="10" presetClass="entr" presetSubtype="0" fill="hold" nodeType="afterEffect">
                                  <p:stCondLst>
                                    <p:cond delay="0"/>
                                  </p:stCondLst>
                                  <p:childTnLst>
                                    <p:set>
                                      <p:cBhvr>
                                        <p:cTn id="255" dur="1" fill="hold">
                                          <p:stCondLst>
                                            <p:cond delay="0"/>
                                          </p:stCondLst>
                                        </p:cTn>
                                        <p:tgtEl>
                                          <p:spTgt spid="86"/>
                                        </p:tgtEl>
                                        <p:attrNameLst>
                                          <p:attrName>style.visibility</p:attrName>
                                        </p:attrNameLst>
                                      </p:cBhvr>
                                      <p:to>
                                        <p:strVal val="visible"/>
                                      </p:to>
                                    </p:set>
                                    <p:animEffect transition="in" filter="fade">
                                      <p:cBhvr>
                                        <p:cTn id="256" dur="500"/>
                                        <p:tgtEl>
                                          <p:spTgt spid="86"/>
                                        </p:tgtEl>
                                      </p:cBhvr>
                                    </p:animEffect>
                                  </p:childTnLst>
                                </p:cTn>
                              </p:par>
                              <p:par>
                                <p:cTn id="257" presetID="10" presetClass="entr" presetSubtype="0" fill="hold" nodeType="withEffect">
                                  <p:stCondLst>
                                    <p:cond delay="0"/>
                                  </p:stCondLst>
                                  <p:childTnLst>
                                    <p:set>
                                      <p:cBhvr>
                                        <p:cTn id="258" dur="1" fill="hold">
                                          <p:stCondLst>
                                            <p:cond delay="0"/>
                                          </p:stCondLst>
                                        </p:cTn>
                                        <p:tgtEl>
                                          <p:spTgt spid="185"/>
                                        </p:tgtEl>
                                        <p:attrNameLst>
                                          <p:attrName>style.visibility</p:attrName>
                                        </p:attrNameLst>
                                      </p:cBhvr>
                                      <p:to>
                                        <p:strVal val="visible"/>
                                      </p:to>
                                    </p:set>
                                    <p:animEffect transition="in" filter="fade">
                                      <p:cBhvr>
                                        <p:cTn id="259"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24" y="220192"/>
            <a:ext cx="11887200" cy="1831975"/>
          </a:xfrm>
        </p:spPr>
        <p:txBody>
          <a:bodyPr/>
          <a:lstStyle/>
          <a:p>
            <a:r>
              <a:rPr lang="en-US" sz="7200" dirty="0" smtClean="0"/>
              <a:t>The Speakers?     Really!!!</a:t>
            </a:r>
            <a:endParaRPr lang="en-US" sz="7200" dirty="0"/>
          </a:p>
        </p:txBody>
      </p:sp>
      <p:grpSp>
        <p:nvGrpSpPr>
          <p:cNvPr id="8" name="Group 7"/>
          <p:cNvGrpSpPr/>
          <p:nvPr/>
        </p:nvGrpSpPr>
        <p:grpSpPr>
          <a:xfrm>
            <a:off x="2587768" y="2106173"/>
            <a:ext cx="2250000" cy="4439089"/>
            <a:chOff x="2587768" y="2106173"/>
            <a:chExt cx="2250000" cy="4439089"/>
          </a:xfrm>
        </p:grpSpPr>
        <p:pic>
          <p:nvPicPr>
            <p:cNvPr id="11" name="Picture 10"/>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2587768" y="2106173"/>
              <a:ext cx="2250000" cy="2106000"/>
            </a:xfrm>
            <a:prstGeom prst="rect">
              <a:avLst/>
            </a:prstGeom>
          </p:spPr>
        </p:pic>
        <p:sp>
          <p:nvSpPr>
            <p:cNvPr id="12" name="Rectangle 11"/>
            <p:cNvSpPr/>
            <p:nvPr/>
          </p:nvSpPr>
          <p:spPr bwMode="auto">
            <a:xfrm>
              <a:off x="2587768" y="4336814"/>
              <a:ext cx="2250000" cy="22084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0000" rIns="0" bIns="0"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599" spc="-50" dirty="0">
                  <a:gradFill>
                    <a:gsLst>
                      <a:gs pos="0">
                        <a:srgbClr val="FFFFFF"/>
                      </a:gs>
                      <a:gs pos="100000">
                        <a:srgbClr val="FFFFFF"/>
                      </a:gs>
                    </a:gsLst>
                    <a:lin ang="5400000" scaled="0"/>
                  </a:gradFill>
                  <a:latin typeface="Segoe UI Light"/>
                  <a:ea typeface="Segoe UI" pitchFamily="34" charset="0"/>
                  <a:cs typeface="Segoe UI" pitchFamily="34" charset="0"/>
                </a:rPr>
                <a:t>Alex O’Donnell</a:t>
              </a:r>
            </a:p>
            <a:p>
              <a:pPr defTabSz="932103" fontAlgn="base">
                <a:lnSpc>
                  <a:spcPct val="90000"/>
                </a:lnSpc>
                <a:spcBef>
                  <a:spcPts val="1200"/>
                </a:spcBef>
                <a:spcAft>
                  <a:spcPct val="0"/>
                </a:spcAft>
              </a:pP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Productivity Consultant, </a:t>
              </a:r>
              <a:b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b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Microsoft UK</a:t>
              </a:r>
            </a:p>
          </p:txBody>
        </p:sp>
        <p:pic>
          <p:nvPicPr>
            <p:cNvPr id="5" name="Picture 4"/>
            <p:cNvPicPr>
              <a:picLocks/>
            </p:cNvPicPr>
            <p:nvPr/>
          </p:nvPicPr>
          <p:blipFill rotWithShape="1">
            <a:blip r:embed="rId4" cstate="print">
              <a:extLst>
                <a:ext uri="{28A0092B-C50C-407E-A947-70E740481C1C}">
                  <a14:useLocalDpi xmlns:a14="http://schemas.microsoft.com/office/drawing/2010/main"/>
                </a:ext>
              </a:extLst>
            </a:blip>
            <a:srcRect/>
            <a:stretch/>
          </p:blipFill>
          <p:spPr>
            <a:xfrm>
              <a:off x="2587768" y="2106173"/>
              <a:ext cx="2250000" cy="2106000"/>
            </a:xfrm>
            <a:prstGeom prst="rect">
              <a:avLst/>
            </a:prstGeom>
          </p:spPr>
        </p:pic>
      </p:grpSp>
      <p:grpSp>
        <p:nvGrpSpPr>
          <p:cNvPr id="10" name="Group 9"/>
          <p:cNvGrpSpPr/>
          <p:nvPr/>
        </p:nvGrpSpPr>
        <p:grpSpPr>
          <a:xfrm>
            <a:off x="5083712" y="2106173"/>
            <a:ext cx="2250000" cy="4439089"/>
            <a:chOff x="5083712" y="2106173"/>
            <a:chExt cx="2250000" cy="4439089"/>
          </a:xfrm>
        </p:grpSpPr>
        <p:sp>
          <p:nvSpPr>
            <p:cNvPr id="15" name="Rectangle 14"/>
            <p:cNvSpPr/>
            <p:nvPr/>
          </p:nvSpPr>
          <p:spPr bwMode="auto">
            <a:xfrm>
              <a:off x="5083712" y="4336814"/>
              <a:ext cx="2250000" cy="22084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0000" rIns="0" bIns="0"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599" spc="-50" dirty="0">
                  <a:gradFill>
                    <a:gsLst>
                      <a:gs pos="0">
                        <a:srgbClr val="FFFFFF"/>
                      </a:gs>
                      <a:gs pos="100000">
                        <a:srgbClr val="FFFFFF"/>
                      </a:gs>
                    </a:gsLst>
                    <a:lin ang="5400000" scaled="0"/>
                  </a:gradFill>
                  <a:latin typeface="Segoe UI Light"/>
                  <a:ea typeface="Segoe UI" pitchFamily="34" charset="0"/>
                  <a:cs typeface="Segoe UI" pitchFamily="34" charset="0"/>
                </a:rPr>
                <a:t>Roberto Yglesias</a:t>
              </a:r>
            </a:p>
            <a:p>
              <a:pPr defTabSz="932103" fontAlgn="base">
                <a:lnSpc>
                  <a:spcPct val="90000"/>
                </a:lnSpc>
                <a:spcBef>
                  <a:spcPts val="1200"/>
                </a:spcBef>
                <a:spcAft>
                  <a:spcPct val="0"/>
                </a:spcAft>
              </a:pP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Business Technology Director, Buildingi</a:t>
              </a:r>
            </a:p>
          </p:txBody>
        </p:sp>
        <p:pic>
          <p:nvPicPr>
            <p:cNvPr id="4" name="Picture 3"/>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102340" y="2106173"/>
              <a:ext cx="2212743" cy="2097382"/>
            </a:xfrm>
            <a:prstGeom prst="rect">
              <a:avLst/>
            </a:prstGeom>
          </p:spPr>
        </p:pic>
      </p:grpSp>
      <p:grpSp>
        <p:nvGrpSpPr>
          <p:cNvPr id="16" name="Group 15"/>
          <p:cNvGrpSpPr/>
          <p:nvPr/>
        </p:nvGrpSpPr>
        <p:grpSpPr>
          <a:xfrm>
            <a:off x="10075602" y="2106173"/>
            <a:ext cx="2250000" cy="4439089"/>
            <a:chOff x="10075602" y="2106173"/>
            <a:chExt cx="2250000" cy="4439089"/>
          </a:xfrm>
        </p:grpSpPr>
        <p:sp>
          <p:nvSpPr>
            <p:cNvPr id="19" name="Rectangle 18"/>
            <p:cNvSpPr/>
            <p:nvPr/>
          </p:nvSpPr>
          <p:spPr bwMode="auto">
            <a:xfrm>
              <a:off x="10075602" y="4336814"/>
              <a:ext cx="2250000" cy="22084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008" tIns="90000" rIns="0" bIns="0"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599" spc="-50" dirty="0">
                  <a:gradFill>
                    <a:gsLst>
                      <a:gs pos="0">
                        <a:srgbClr val="FFFFFF"/>
                      </a:gs>
                      <a:gs pos="100000">
                        <a:srgbClr val="FFFFFF"/>
                      </a:gs>
                    </a:gsLst>
                    <a:lin ang="5400000" scaled="0"/>
                  </a:gradFill>
                  <a:latin typeface="Segoe UI Light"/>
                  <a:ea typeface="Segoe UI" pitchFamily="34" charset="0"/>
                  <a:cs typeface="Segoe UI" pitchFamily="34" charset="0"/>
                </a:rPr>
                <a:t>Quentin </a:t>
              </a:r>
              <a:r>
                <a:rPr lang="en-US" sz="2599" spc="-50" dirty="0" smtClean="0">
                  <a:gradFill>
                    <a:gsLst>
                      <a:gs pos="0">
                        <a:srgbClr val="FFFFFF"/>
                      </a:gs>
                      <a:gs pos="100000">
                        <a:srgbClr val="FFFFFF"/>
                      </a:gs>
                    </a:gsLst>
                    <a:lin ang="5400000" scaled="0"/>
                  </a:gradFill>
                  <a:latin typeface="Segoe UI Light"/>
                  <a:ea typeface="Segoe UI" pitchFamily="34" charset="0"/>
                  <a:cs typeface="Segoe UI" pitchFamily="34" charset="0"/>
                </a:rPr>
                <a:t>Christensen</a:t>
              </a:r>
            </a:p>
            <a:p>
              <a:pPr defTabSz="932103" fontAlgn="base">
                <a:lnSpc>
                  <a:spcPct val="90000"/>
                </a:lnSpc>
                <a:spcBef>
                  <a:spcPts val="1200"/>
                </a:spcBef>
                <a:spcAft>
                  <a:spcPct val="0"/>
                </a:spcAft>
              </a:pP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Senior Program </a:t>
              </a: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Manager, Microsoft Information </a:t>
              </a: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Protection, Office 365</a:t>
              </a:r>
              <a:endPar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a:ext>
              </a:extLst>
            </a:blip>
            <a:srcRect r="-1"/>
            <a:stretch/>
          </p:blipFill>
          <p:spPr>
            <a:xfrm>
              <a:off x="10085756" y="2106173"/>
              <a:ext cx="2239846" cy="2106000"/>
            </a:xfrm>
            <a:prstGeom prst="rect">
              <a:avLst/>
            </a:prstGeom>
          </p:spPr>
        </p:pic>
      </p:grpSp>
      <p:grpSp>
        <p:nvGrpSpPr>
          <p:cNvPr id="7" name="Group 6"/>
          <p:cNvGrpSpPr/>
          <p:nvPr/>
        </p:nvGrpSpPr>
        <p:grpSpPr>
          <a:xfrm>
            <a:off x="91824" y="2109076"/>
            <a:ext cx="2253050" cy="4436186"/>
            <a:chOff x="91824" y="2109076"/>
            <a:chExt cx="2253050" cy="4436186"/>
          </a:xfrm>
        </p:grpSpPr>
        <p:sp>
          <p:nvSpPr>
            <p:cNvPr id="9" name="Rectangle 8"/>
            <p:cNvSpPr/>
            <p:nvPr/>
          </p:nvSpPr>
          <p:spPr bwMode="auto">
            <a:xfrm>
              <a:off x="91824" y="4336814"/>
              <a:ext cx="2250000" cy="22084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0000" rIns="0" bIns="0"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599" spc="-50" dirty="0">
                  <a:gradFill>
                    <a:gsLst>
                      <a:gs pos="0">
                        <a:srgbClr val="FFFFFF"/>
                      </a:gs>
                      <a:gs pos="100000">
                        <a:srgbClr val="FFFFFF"/>
                      </a:gs>
                    </a:gsLst>
                    <a:lin ang="5400000" scaled="0"/>
                  </a:gradFill>
                  <a:latin typeface="Segoe UI Light"/>
                  <a:ea typeface="Segoe UI" pitchFamily="34" charset="0"/>
                  <a:cs typeface="Segoe UI" pitchFamily="34" charset="0"/>
                </a:rPr>
                <a:t>Nishan </a:t>
              </a:r>
              <a:r>
                <a:rPr lang="en-US" sz="2599" spc="-50" dirty="0" smtClean="0">
                  <a:gradFill>
                    <a:gsLst>
                      <a:gs pos="0">
                        <a:srgbClr val="FFFFFF"/>
                      </a:gs>
                      <a:gs pos="100000">
                        <a:srgbClr val="FFFFFF"/>
                      </a:gs>
                    </a:gsLst>
                    <a:lin ang="5400000" scaled="0"/>
                  </a:gradFill>
                  <a:latin typeface="Segoe UI Light"/>
                  <a:ea typeface="Segoe UI" pitchFamily="34" charset="0"/>
                  <a:cs typeface="Segoe UI" pitchFamily="34" charset="0"/>
                </a:rPr>
                <a:t>DeSilva</a:t>
              </a:r>
            </a:p>
            <a:p>
              <a:pPr defTabSz="932103" fontAlgn="base">
                <a:lnSpc>
                  <a:spcPct val="90000"/>
                </a:lnSpc>
                <a:spcBef>
                  <a:spcPts val="1200"/>
                </a:spcBef>
                <a:spcAft>
                  <a:spcPct val="0"/>
                </a:spcAft>
              </a:pP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Head of Business </a:t>
              </a:r>
              <a:b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b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and Technology Solutions, Microsoft Legal</a:t>
              </a:r>
              <a:endPar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3" name="Picture 12"/>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1824" y="2109076"/>
              <a:ext cx="2253050" cy="2103097"/>
            </a:xfrm>
            <a:prstGeom prst="rect">
              <a:avLst/>
            </a:prstGeom>
          </p:spPr>
        </p:pic>
      </p:grpSp>
      <p:grpSp>
        <p:nvGrpSpPr>
          <p:cNvPr id="14" name="Group 13"/>
          <p:cNvGrpSpPr/>
          <p:nvPr/>
        </p:nvGrpSpPr>
        <p:grpSpPr>
          <a:xfrm>
            <a:off x="7579656" y="2106173"/>
            <a:ext cx="2250000" cy="4439089"/>
            <a:chOff x="7579656" y="2106173"/>
            <a:chExt cx="2250000" cy="4439089"/>
          </a:xfrm>
        </p:grpSpPr>
        <p:sp>
          <p:nvSpPr>
            <p:cNvPr id="18" name="Rectangle 17"/>
            <p:cNvSpPr/>
            <p:nvPr/>
          </p:nvSpPr>
          <p:spPr bwMode="auto">
            <a:xfrm>
              <a:off x="7579656" y="4336814"/>
              <a:ext cx="2250000" cy="220844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0000" rIns="0" bIns="0"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599" spc="-50" dirty="0">
                  <a:gradFill>
                    <a:gsLst>
                      <a:gs pos="0">
                        <a:srgbClr val="FFFFFF"/>
                      </a:gs>
                      <a:gs pos="100000">
                        <a:srgbClr val="FFFFFF"/>
                      </a:gs>
                    </a:gsLst>
                    <a:lin ang="5400000" scaled="0"/>
                  </a:gradFill>
                  <a:latin typeface="Segoe UI Light"/>
                  <a:ea typeface="Segoe UI" pitchFamily="34" charset="0"/>
                  <a:cs typeface="Segoe UI" pitchFamily="34" charset="0"/>
                </a:rPr>
                <a:t>Joe </a:t>
              </a:r>
              <a:r>
                <a:rPr lang="en-US" sz="2599" spc="-50" dirty="0" smtClean="0">
                  <a:gradFill>
                    <a:gsLst>
                      <a:gs pos="0">
                        <a:srgbClr val="FFFFFF"/>
                      </a:gs>
                      <a:gs pos="100000">
                        <a:srgbClr val="FFFFFF"/>
                      </a:gs>
                    </a:gsLst>
                    <a:lin ang="5400000" scaled="0"/>
                  </a:gradFill>
                  <a:latin typeface="Segoe UI Light"/>
                  <a:ea typeface="Segoe UI" pitchFamily="34" charset="0"/>
                  <a:cs typeface="Segoe UI" pitchFamily="34" charset="0"/>
                </a:rPr>
                <a:t>Do</a:t>
              </a:r>
            </a:p>
            <a:p>
              <a:pPr defTabSz="932103" fontAlgn="base">
                <a:lnSpc>
                  <a:spcPct val="90000"/>
                </a:lnSpc>
                <a:spcBef>
                  <a:spcPts val="1200"/>
                </a:spcBef>
                <a:spcAft>
                  <a:spcPct val="0"/>
                </a:spcAft>
              </a:pP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Senior Program </a:t>
              </a: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Manager, </a:t>
              </a: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Business </a:t>
              </a:r>
              <a:r>
                <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rPr>
                <a:t>and Technology </a:t>
              </a:r>
              <a:r>
                <a:rPr lang="en-US" sz="2000" spc="-50" dirty="0" smtClean="0">
                  <a:gradFill>
                    <a:gsLst>
                      <a:gs pos="0">
                        <a:srgbClr val="FFFFFF"/>
                      </a:gs>
                      <a:gs pos="100000">
                        <a:srgbClr val="FFFFFF"/>
                      </a:gs>
                    </a:gsLst>
                    <a:lin ang="5400000" scaled="0"/>
                  </a:gradFill>
                  <a:latin typeface="Segoe UI Light"/>
                  <a:ea typeface="Segoe UI" pitchFamily="34" charset="0"/>
                  <a:cs typeface="Segoe UI" pitchFamily="34" charset="0"/>
                </a:rPr>
                <a:t>Solutions, Microsoft Legal </a:t>
              </a:r>
              <a:endParaRPr lang="en-US" sz="2000" spc="-5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3" name="Picture 2"/>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7589821" y="2106173"/>
              <a:ext cx="2229519" cy="2103097"/>
            </a:xfrm>
            <a:prstGeom prst="rect">
              <a:avLst/>
            </a:prstGeom>
          </p:spPr>
        </p:pic>
      </p:grpSp>
    </p:spTree>
    <p:extLst>
      <p:ext uri="{BB962C8B-B14F-4D97-AF65-F5344CB8AC3E}">
        <p14:creationId xmlns:p14="http://schemas.microsoft.com/office/powerpoint/2010/main" val="4158648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00"/>
                                        <p:tgtEl>
                                          <p:spTgt spid="2"/>
                                        </p:tgtEl>
                                      </p:cBhvr>
                                    </p:animEffect>
                                  </p:childTnLst>
                                </p:cTn>
                              </p:par>
                              <p:par>
                                <p:cTn id="8" presetID="22" presetClass="entr" presetSubtype="8" fill="hold" nodeType="withEffect">
                                  <p:stCondLst>
                                    <p:cond delay="7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par>
                                <p:cTn id="11" presetID="22" presetClass="entr" presetSubtype="8" fill="hold" nodeType="withEffect">
                                  <p:stCondLst>
                                    <p:cond delay="7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1000"/>
                                        <p:tgtEl>
                                          <p:spTgt spid="8"/>
                                        </p:tgtEl>
                                      </p:cBhvr>
                                    </p:animEffect>
                                  </p:childTnLst>
                                </p:cTn>
                              </p:par>
                              <p:par>
                                <p:cTn id="14" presetID="22" presetClass="entr" presetSubtype="8" fill="hold" nodeType="withEffect">
                                  <p:stCondLst>
                                    <p:cond delay="70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900"/>
                                        <p:tgtEl>
                                          <p:spTgt spid="10"/>
                                        </p:tgtEl>
                                      </p:cBhvr>
                                    </p:animEffect>
                                  </p:childTnLst>
                                </p:cTn>
                              </p:par>
                              <p:par>
                                <p:cTn id="17" presetID="22" presetClass="entr" presetSubtype="8" fill="hold" nodeType="withEffect">
                                  <p:stCondLst>
                                    <p:cond delay="70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900"/>
                                        <p:tgtEl>
                                          <p:spTgt spid="14"/>
                                        </p:tgtEl>
                                      </p:cBhvr>
                                    </p:animEffect>
                                  </p:childTnLst>
                                </p:cTn>
                              </p:par>
                              <p:par>
                                <p:cTn id="20" presetID="22" presetClass="entr" presetSubtype="8" fill="hold" nodeType="withEffect">
                                  <p:stCondLst>
                                    <p:cond delay="70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nvPr>
        </p:nvGraphicFramePr>
        <p:xfrm>
          <a:off x="457200" y="1212849"/>
          <a:ext cx="11522075" cy="5302253"/>
        </p:xfrm>
        <a:graphic>
          <a:graphicData uri="http://schemas.openxmlformats.org/drawingml/2006/table">
            <a:tbl>
              <a:tblPr firstRow="1" bandRow="1">
                <a:tableStyleId>{5C22544A-7EE6-4342-B048-85BDC9FD1C3A}</a:tableStyleId>
              </a:tblPr>
              <a:tblGrid>
                <a:gridCol w="6265093"/>
                <a:gridCol w="2664296"/>
                <a:gridCol w="2592686"/>
              </a:tblGrid>
              <a:tr h="633133">
                <a:tc>
                  <a:txBody>
                    <a:bodyPr/>
                    <a:lstStyle/>
                    <a:p>
                      <a:r>
                        <a:rPr lang="en-GB" sz="3200" dirty="0" smtClean="0">
                          <a:latin typeface="+mj-lt"/>
                        </a:rPr>
                        <a:t>Role</a:t>
                      </a:r>
                      <a:endParaRPr lang="en-GB" sz="3200" dirty="0">
                        <a:latin typeface="+mj-lt"/>
                      </a:endParaRPr>
                    </a:p>
                  </a:txBody>
                  <a:tcPr anchor="ctr"/>
                </a:tc>
                <a:tc>
                  <a:txBody>
                    <a:bodyPr/>
                    <a:lstStyle/>
                    <a:p>
                      <a:pPr algn="ctr"/>
                      <a:r>
                        <a:rPr lang="en-GB" sz="3200" dirty="0" smtClean="0">
                          <a:latin typeface="+mj-lt"/>
                        </a:rPr>
                        <a:t>Active</a:t>
                      </a:r>
                      <a:endParaRPr lang="en-GB" sz="3200" dirty="0">
                        <a:latin typeface="+mj-lt"/>
                      </a:endParaRPr>
                    </a:p>
                  </a:txBody>
                  <a:tcPr anchor="ctr"/>
                </a:tc>
                <a:tc>
                  <a:txBody>
                    <a:bodyPr/>
                    <a:lstStyle/>
                    <a:p>
                      <a:pPr algn="ctr"/>
                      <a:r>
                        <a:rPr lang="en-GB" sz="3200" dirty="0" smtClean="0">
                          <a:latin typeface="+mj-lt"/>
                        </a:rPr>
                        <a:t>Passive (DR)</a:t>
                      </a:r>
                      <a:endParaRPr lang="en-GB" sz="3200" dirty="0">
                        <a:latin typeface="+mj-lt"/>
                      </a:endParaRPr>
                    </a:p>
                  </a:txBody>
                  <a:tcPr anchor="ctr"/>
                </a:tc>
              </a:tr>
              <a:tr h="583640">
                <a:tc>
                  <a:txBody>
                    <a:bodyPr/>
                    <a:lstStyle/>
                    <a:p>
                      <a:pPr algn="l"/>
                      <a:r>
                        <a:rPr lang="en-GB" sz="3200" dirty="0" smtClean="0">
                          <a:solidFill>
                            <a:schemeClr val="tx1"/>
                          </a:solidFill>
                          <a:latin typeface="+mj-lt"/>
                        </a:rPr>
                        <a:t>Web Front End</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11</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11</a:t>
                      </a:r>
                      <a:endParaRPr lang="en-GB" sz="3200" dirty="0">
                        <a:solidFill>
                          <a:schemeClr val="tx1"/>
                        </a:solidFill>
                        <a:latin typeface="+mj-lt"/>
                      </a:endParaRPr>
                    </a:p>
                  </a:txBody>
                  <a:tcPr anchor="ctr"/>
                </a:tc>
              </a:tr>
              <a:tr h="583640">
                <a:tc>
                  <a:txBody>
                    <a:bodyPr/>
                    <a:lstStyle/>
                    <a:p>
                      <a:pPr algn="l"/>
                      <a:r>
                        <a:rPr lang="en-GB" sz="3200" dirty="0" smtClean="0">
                          <a:solidFill>
                            <a:schemeClr val="tx1"/>
                          </a:solidFill>
                          <a:latin typeface="+mj-lt"/>
                        </a:rPr>
                        <a:t>Application Front End</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4</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4</a:t>
                      </a:r>
                      <a:endParaRPr lang="en-GB" sz="3200" dirty="0">
                        <a:solidFill>
                          <a:schemeClr val="tx1"/>
                        </a:solidFill>
                        <a:latin typeface="+mj-lt"/>
                      </a:endParaRPr>
                    </a:p>
                  </a:txBody>
                  <a:tcPr anchor="ctr"/>
                </a:tc>
              </a:tr>
              <a:tr h="583640">
                <a:tc>
                  <a:txBody>
                    <a:bodyPr/>
                    <a:lstStyle/>
                    <a:p>
                      <a:pPr algn="l"/>
                      <a:r>
                        <a:rPr lang="en-GB" sz="3200" dirty="0" smtClean="0">
                          <a:solidFill>
                            <a:schemeClr val="tx1"/>
                          </a:solidFill>
                          <a:latin typeface="+mj-lt"/>
                        </a:rPr>
                        <a:t>Distributed Cache</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5</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5</a:t>
                      </a:r>
                      <a:endParaRPr lang="en-GB" sz="3200" dirty="0">
                        <a:solidFill>
                          <a:schemeClr val="tx1"/>
                        </a:solidFill>
                        <a:latin typeface="+mj-lt"/>
                      </a:endParaRPr>
                    </a:p>
                  </a:txBody>
                  <a:tcPr anchor="ctr"/>
                </a:tc>
              </a:tr>
              <a:tr h="583640">
                <a:tc>
                  <a:txBody>
                    <a:bodyPr/>
                    <a:lstStyle/>
                    <a:p>
                      <a:pPr algn="l"/>
                      <a:r>
                        <a:rPr lang="en-GB" sz="3200" dirty="0" smtClean="0">
                          <a:solidFill>
                            <a:schemeClr val="tx1"/>
                          </a:solidFill>
                          <a:latin typeface="+mj-lt"/>
                        </a:rPr>
                        <a:t>Search Front End</a:t>
                      </a:r>
                      <a:r>
                        <a:rPr lang="en-GB" sz="3200" b="1" dirty="0" smtClean="0">
                          <a:solidFill>
                            <a:schemeClr val="tx1"/>
                          </a:solidFill>
                          <a:latin typeface="+mj-lt"/>
                        </a:rPr>
                        <a:t> </a:t>
                      </a:r>
                      <a:r>
                        <a:rPr lang="en-GB" sz="3200" b="1" i="1" dirty="0" smtClean="0">
                          <a:solidFill>
                            <a:schemeClr val="tx1"/>
                          </a:solidFill>
                          <a:latin typeface="+mj-lt"/>
                        </a:rPr>
                        <a:t>(October Update)</a:t>
                      </a:r>
                      <a:endParaRPr lang="en-GB" sz="3200" b="1" i="1" dirty="0">
                        <a:solidFill>
                          <a:schemeClr val="tx1"/>
                        </a:solidFill>
                        <a:latin typeface="+mj-lt"/>
                      </a:endParaRPr>
                    </a:p>
                  </a:txBody>
                  <a:tcPr anchor="ctr"/>
                </a:tc>
                <a:tc>
                  <a:txBody>
                    <a:bodyPr/>
                    <a:lstStyle/>
                    <a:p>
                      <a:pPr algn="ctr"/>
                      <a:r>
                        <a:rPr lang="en-GB" sz="3200" strike="noStrike" dirty="0" smtClean="0">
                          <a:solidFill>
                            <a:schemeClr val="tx1"/>
                          </a:solidFill>
                          <a:latin typeface="+mj-lt"/>
                        </a:rPr>
                        <a:t>40→</a:t>
                      </a:r>
                      <a:r>
                        <a:rPr lang="en-GB" sz="3200" b="1" i="1" strike="noStrike" dirty="0" smtClean="0">
                          <a:solidFill>
                            <a:schemeClr val="tx1"/>
                          </a:solidFill>
                          <a:latin typeface="+mj-lt"/>
                        </a:rPr>
                        <a:t>28</a:t>
                      </a:r>
                    </a:p>
                  </a:txBody>
                  <a:tcPr anchor="ctr"/>
                </a:tc>
                <a:tc>
                  <a:txBody>
                    <a:bodyPr/>
                    <a:lstStyle/>
                    <a:p>
                      <a:pPr algn="ctr"/>
                      <a:r>
                        <a:rPr lang="en-GB" sz="3200" strike="noStrike" dirty="0" smtClean="0">
                          <a:solidFill>
                            <a:schemeClr val="tx1"/>
                          </a:solidFill>
                          <a:latin typeface="+mj-lt"/>
                        </a:rPr>
                        <a:t>40</a:t>
                      </a:r>
                      <a:r>
                        <a:rPr lang="en-GB" sz="3200" strike="noStrike" kern="1200" dirty="0" smtClean="0">
                          <a:solidFill>
                            <a:schemeClr val="tx1"/>
                          </a:solidFill>
                          <a:latin typeface="+mn-lt"/>
                          <a:ea typeface="+mn-ea"/>
                          <a:cs typeface="+mn-cs"/>
                        </a:rPr>
                        <a:t>→</a:t>
                      </a:r>
                      <a:r>
                        <a:rPr lang="en-GB" sz="3200" b="1" i="1" strike="noStrike" dirty="0" smtClean="0">
                          <a:solidFill>
                            <a:schemeClr val="tx1"/>
                          </a:solidFill>
                          <a:latin typeface="+mj-lt"/>
                        </a:rPr>
                        <a:t>28</a:t>
                      </a:r>
                    </a:p>
                  </a:txBody>
                  <a:tcPr anchor="ctr"/>
                </a:tc>
              </a:tr>
              <a:tr h="58364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3200" dirty="0" smtClean="0">
                          <a:solidFill>
                            <a:schemeClr val="tx1"/>
                          </a:solidFill>
                          <a:latin typeface="+mj-lt"/>
                        </a:rPr>
                        <a:t>Search Back </a:t>
                      </a:r>
                      <a:r>
                        <a:rPr lang="en-GB" sz="3200" kern="1200" dirty="0" smtClean="0">
                          <a:solidFill>
                            <a:schemeClr val="tx1"/>
                          </a:solidFill>
                          <a:latin typeface="+mj-lt"/>
                          <a:ea typeface="+mn-ea"/>
                          <a:cs typeface="+mn-cs"/>
                        </a:rPr>
                        <a:t>End </a:t>
                      </a:r>
                      <a:r>
                        <a:rPr lang="en-GB" sz="3200" b="1" i="1" kern="1200" dirty="0" smtClean="0">
                          <a:solidFill>
                            <a:schemeClr val="tx1"/>
                          </a:solidFill>
                          <a:latin typeface="+mj-lt"/>
                          <a:ea typeface="+mn-ea"/>
                          <a:cs typeface="+mn-cs"/>
                        </a:rPr>
                        <a:t>(October Update)</a:t>
                      </a:r>
                    </a:p>
                  </a:txBody>
                  <a:tcPr anchor="ctr"/>
                </a:tc>
                <a:tc>
                  <a:txBody>
                    <a:bodyPr/>
                    <a:lstStyle/>
                    <a:p>
                      <a:pPr algn="ctr"/>
                      <a:r>
                        <a:rPr lang="en-GB" sz="3200" strike="noStrike" dirty="0" smtClean="0">
                          <a:solidFill>
                            <a:schemeClr val="tx1"/>
                          </a:solidFill>
                          <a:latin typeface="+mj-lt"/>
                        </a:rPr>
                        <a:t>24</a:t>
                      </a:r>
                      <a:r>
                        <a:rPr lang="en-GB" sz="3200" strike="noStrike" kern="1200" dirty="0" smtClean="0">
                          <a:solidFill>
                            <a:schemeClr val="tx1"/>
                          </a:solidFill>
                          <a:latin typeface="+mn-lt"/>
                          <a:ea typeface="+mn-ea"/>
                          <a:cs typeface="+mn-cs"/>
                        </a:rPr>
                        <a:t>→</a:t>
                      </a:r>
                      <a:r>
                        <a:rPr lang="en-GB" sz="3200" b="1" i="1" strike="noStrike" dirty="0" smtClean="0">
                          <a:solidFill>
                            <a:schemeClr val="tx1"/>
                          </a:solidFill>
                          <a:latin typeface="+mj-lt"/>
                        </a:rPr>
                        <a:t>16</a:t>
                      </a:r>
                      <a:endParaRPr lang="en-GB" sz="3200" b="1" i="1" strike="noStrike" dirty="0">
                        <a:solidFill>
                          <a:schemeClr val="tx1"/>
                        </a:solidFill>
                        <a:latin typeface="+mj-lt"/>
                      </a:endParaRPr>
                    </a:p>
                  </a:txBody>
                  <a:tcPr anchor="ctr"/>
                </a:tc>
                <a:tc>
                  <a:txBody>
                    <a:bodyPr/>
                    <a:lstStyle/>
                    <a:p>
                      <a:pPr algn="ctr"/>
                      <a:r>
                        <a:rPr lang="en-GB" sz="3200" strike="noStrike" dirty="0" smtClean="0">
                          <a:solidFill>
                            <a:schemeClr val="tx1"/>
                          </a:solidFill>
                          <a:latin typeface="+mj-lt"/>
                        </a:rPr>
                        <a:t>24</a:t>
                      </a:r>
                      <a:r>
                        <a:rPr lang="en-GB" sz="3200" strike="noStrike" kern="1200" dirty="0" smtClean="0">
                          <a:solidFill>
                            <a:schemeClr val="tx1"/>
                          </a:solidFill>
                          <a:latin typeface="+mn-lt"/>
                          <a:ea typeface="+mn-ea"/>
                          <a:cs typeface="+mn-cs"/>
                        </a:rPr>
                        <a:t>→</a:t>
                      </a:r>
                      <a:r>
                        <a:rPr lang="en-GB" sz="3200" b="1" i="1" strike="noStrike" dirty="0" smtClean="0">
                          <a:solidFill>
                            <a:schemeClr val="tx1"/>
                          </a:solidFill>
                          <a:latin typeface="+mj-lt"/>
                        </a:rPr>
                        <a:t>16</a:t>
                      </a:r>
                      <a:endParaRPr lang="en-GB" sz="3200" b="1" i="1" strike="noStrike" dirty="0">
                        <a:solidFill>
                          <a:schemeClr val="tx1"/>
                        </a:solidFill>
                        <a:latin typeface="+mj-lt"/>
                      </a:endParaRPr>
                    </a:p>
                  </a:txBody>
                  <a:tcPr anchor="ctr"/>
                </a:tc>
              </a:tr>
              <a:tr h="583640">
                <a:tc>
                  <a:txBody>
                    <a:bodyPr/>
                    <a:lstStyle/>
                    <a:p>
                      <a:pPr algn="l"/>
                      <a:r>
                        <a:rPr lang="en-GB" sz="3200" dirty="0" smtClean="0">
                          <a:solidFill>
                            <a:schemeClr val="tx1"/>
                          </a:solidFill>
                          <a:latin typeface="+mj-lt"/>
                        </a:rPr>
                        <a:t>Application Back End</a:t>
                      </a:r>
                    </a:p>
                  </a:txBody>
                  <a:tcPr anchor="ctr"/>
                </a:tc>
                <a:tc>
                  <a:txBody>
                    <a:bodyPr/>
                    <a:lstStyle/>
                    <a:p>
                      <a:pPr algn="ctr"/>
                      <a:r>
                        <a:rPr lang="en-GB" sz="3200" dirty="0" smtClean="0">
                          <a:solidFill>
                            <a:schemeClr val="tx1"/>
                          </a:solidFill>
                          <a:latin typeface="+mj-lt"/>
                        </a:rPr>
                        <a:t>10</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10</a:t>
                      </a:r>
                      <a:endParaRPr lang="en-GB" sz="3200" dirty="0">
                        <a:solidFill>
                          <a:schemeClr val="tx1"/>
                        </a:solidFill>
                        <a:latin typeface="+mj-lt"/>
                      </a:endParaRPr>
                    </a:p>
                  </a:txBody>
                  <a:tcPr anchor="ctr"/>
                </a:tc>
              </a:tr>
              <a:tr h="583640">
                <a:tc>
                  <a:txBody>
                    <a:bodyPr/>
                    <a:lstStyle/>
                    <a:p>
                      <a:pPr algn="l"/>
                      <a:r>
                        <a:rPr lang="en-GB" sz="3200" dirty="0" smtClean="0">
                          <a:solidFill>
                            <a:schemeClr val="tx1"/>
                          </a:solidFill>
                          <a:latin typeface="+mj-lt"/>
                        </a:rPr>
                        <a:t>Database</a:t>
                      </a:r>
                    </a:p>
                  </a:txBody>
                  <a:tcPr anchor="ctr"/>
                </a:tc>
                <a:tc>
                  <a:txBody>
                    <a:bodyPr/>
                    <a:lstStyle/>
                    <a:p>
                      <a:pPr algn="ctr"/>
                      <a:r>
                        <a:rPr lang="en-GB" sz="3200" dirty="0" smtClean="0">
                          <a:solidFill>
                            <a:schemeClr val="tx1"/>
                          </a:solidFill>
                          <a:latin typeface="+mj-lt"/>
                        </a:rPr>
                        <a:t>8</a:t>
                      </a:r>
                      <a:endParaRPr lang="en-GB" sz="3200" dirty="0">
                        <a:solidFill>
                          <a:schemeClr val="tx1"/>
                        </a:solidFill>
                        <a:latin typeface="+mj-lt"/>
                      </a:endParaRPr>
                    </a:p>
                  </a:txBody>
                  <a:tcPr anchor="ctr"/>
                </a:tc>
                <a:tc>
                  <a:txBody>
                    <a:bodyPr/>
                    <a:lstStyle/>
                    <a:p>
                      <a:pPr algn="ctr"/>
                      <a:r>
                        <a:rPr lang="en-GB" sz="3200" dirty="0" smtClean="0">
                          <a:solidFill>
                            <a:schemeClr val="tx1"/>
                          </a:solidFill>
                          <a:latin typeface="+mj-lt"/>
                        </a:rPr>
                        <a:t>8</a:t>
                      </a:r>
                      <a:endParaRPr lang="en-GB" sz="3200" dirty="0">
                        <a:solidFill>
                          <a:schemeClr val="tx1"/>
                        </a:solidFill>
                        <a:latin typeface="+mj-lt"/>
                      </a:endParaRPr>
                    </a:p>
                  </a:txBody>
                  <a:tcPr anchor="ctr"/>
                </a:tc>
              </a:tr>
              <a:tr h="583640">
                <a:tc>
                  <a:txBody>
                    <a:bodyPr/>
                    <a:lstStyle/>
                    <a:p>
                      <a:pPr algn="l"/>
                      <a:r>
                        <a:rPr lang="en-GB" sz="3200" b="1" i="1" dirty="0" smtClean="0">
                          <a:solidFill>
                            <a:schemeClr val="tx1"/>
                          </a:solidFill>
                          <a:latin typeface="+mj-lt"/>
                        </a:rPr>
                        <a:t>Total</a:t>
                      </a:r>
                    </a:p>
                  </a:txBody>
                  <a:tcPr anchor="ctr"/>
                </a:tc>
                <a:tc>
                  <a:txBody>
                    <a:bodyPr/>
                    <a:lstStyle/>
                    <a:p>
                      <a:pPr algn="ctr"/>
                      <a:r>
                        <a:rPr lang="en-GB" sz="3200" b="1" i="1" dirty="0" smtClean="0">
                          <a:solidFill>
                            <a:schemeClr val="tx1"/>
                          </a:solidFill>
                          <a:latin typeface="+mj-lt"/>
                        </a:rPr>
                        <a:t>82</a:t>
                      </a:r>
                      <a:endParaRPr lang="en-GB" sz="3200" b="1" i="1" dirty="0">
                        <a:solidFill>
                          <a:schemeClr val="tx1"/>
                        </a:solidFill>
                        <a:latin typeface="+mj-lt"/>
                      </a:endParaRPr>
                    </a:p>
                  </a:txBody>
                  <a:tcPr anchor="ctr"/>
                </a:tc>
                <a:tc>
                  <a:txBody>
                    <a:bodyPr/>
                    <a:lstStyle/>
                    <a:p>
                      <a:pPr algn="ctr"/>
                      <a:r>
                        <a:rPr lang="en-GB" sz="3200" b="1" i="1" dirty="0" smtClean="0">
                          <a:solidFill>
                            <a:schemeClr val="tx1"/>
                          </a:solidFill>
                          <a:latin typeface="+mj-lt"/>
                        </a:rPr>
                        <a:t>82</a:t>
                      </a:r>
                      <a:endParaRPr lang="en-GB" sz="3200" b="1" i="1" dirty="0">
                        <a:solidFill>
                          <a:schemeClr val="tx1"/>
                        </a:solidFill>
                        <a:latin typeface="+mj-lt"/>
                      </a:endParaRPr>
                    </a:p>
                  </a:txBody>
                  <a:tcPr anchor="ctr"/>
                </a:tc>
              </a:tr>
            </a:tbl>
          </a:graphicData>
        </a:graphic>
      </p:graphicFrame>
      <p:sp>
        <p:nvSpPr>
          <p:cNvPr id="3" name="Title 2"/>
          <p:cNvSpPr>
            <a:spLocks noGrp="1"/>
          </p:cNvSpPr>
          <p:nvPr>
            <p:ph type="title"/>
          </p:nvPr>
        </p:nvSpPr>
        <p:spPr/>
        <p:txBody>
          <a:bodyPr vert="horz" wrap="square" lIns="146304" tIns="91440" rIns="146304" bIns="91440" rtlCol="0" anchor="t">
            <a:noAutofit/>
          </a:bodyPr>
          <a:lstStyle/>
          <a:p>
            <a:r>
              <a:rPr lang="en-GB" dirty="0"/>
              <a:t>Potential end state architecture (ex. Social)</a:t>
            </a:r>
          </a:p>
        </p:txBody>
      </p:sp>
    </p:spTree>
    <p:extLst>
      <p:ext uri="{BB962C8B-B14F-4D97-AF65-F5344CB8AC3E}">
        <p14:creationId xmlns:p14="http://schemas.microsoft.com/office/powerpoint/2010/main" val="232922126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p:cNvSpPr txBox="1">
            <a:spLocks/>
          </p:cNvSpPr>
          <p:nvPr/>
        </p:nvSpPr>
        <p:spPr>
          <a:xfrm>
            <a:off x="274639" y="144462"/>
            <a:ext cx="6476998" cy="1295400"/>
          </a:xfrm>
          <a:prstGeom prst="rect">
            <a:avLst/>
          </a:prstGeom>
          <a:solidFill>
            <a:srgbClr val="00188F">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algn="l" defTabSz="932742" rtl="0" eaLnBrk="1" latinLnBrk="0" hangingPunct="1">
              <a:lnSpc>
                <a:spcPct val="90000"/>
              </a:lnSpc>
              <a:spcBef>
                <a:spcPct val="0"/>
              </a:spcBef>
              <a:buNone/>
              <a:defRPr lang="en-US" sz="5400" b="0" kern="1200" cap="none" spc="-102"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sz="7200">
                <a:solidFill>
                  <a:srgbClr val="FFFFFF"/>
                </a:solidFill>
                <a:latin typeface="Segoe UI Light"/>
              </a:rPr>
              <a:t>Conclusions</a:t>
            </a:r>
            <a:r>
              <a:rPr sz="7200">
                <a:solidFill>
                  <a:srgbClr val="FFFFFF"/>
                </a:solidFill>
              </a:rPr>
              <a:t/>
            </a:r>
            <a:br>
              <a:rPr sz="7200">
                <a:solidFill>
                  <a:srgbClr val="FFFFFF"/>
                </a:solidFill>
              </a:rPr>
            </a:br>
            <a:endParaRPr sz="7200">
              <a:solidFill>
                <a:srgbClr val="FFFFFF"/>
              </a:solidFill>
            </a:endParaRPr>
          </a:p>
        </p:txBody>
      </p:sp>
      <p:sp>
        <p:nvSpPr>
          <p:cNvPr id="4" name="Text Placeholder 3"/>
          <p:cNvSpPr txBox="1">
            <a:spLocks/>
          </p:cNvSpPr>
          <p:nvPr/>
        </p:nvSpPr>
        <p:spPr>
          <a:xfrm>
            <a:off x="2914297" y="2112556"/>
            <a:ext cx="9323739" cy="1347967"/>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defPPr>
              <a:defRPr lang="en-US"/>
            </a:defPPr>
            <a:lvl1pPr defTabSz="932472" fontAlgn="base">
              <a:spcBef>
                <a:spcPct val="0"/>
              </a:spcBef>
              <a:spcAft>
                <a:spcPct val="0"/>
              </a:spcAft>
              <a:defRPr sz="3200">
                <a:solidFill>
                  <a:schemeClr val="bg1"/>
                </a:solidFill>
              </a:defRPr>
            </a:lvl1pPr>
          </a:lstStyle>
          <a:p>
            <a:r>
              <a:rPr lang="en-GB" dirty="0">
                <a:solidFill>
                  <a:srgbClr val="FFFFFF"/>
                </a:solidFill>
              </a:rPr>
              <a:t>Consideration of SharePoint boundaries </a:t>
            </a:r>
            <a:r>
              <a:rPr lang="en-GB" dirty="0" smtClean="0">
                <a:solidFill>
                  <a:srgbClr val="FFFFFF"/>
                </a:solidFill>
              </a:rPr>
              <a:t>&amp; limits </a:t>
            </a:r>
            <a:endParaRPr lang="en-GB" dirty="0">
              <a:solidFill>
                <a:srgbClr val="FFFFFF"/>
              </a:solidFill>
            </a:endParaRPr>
          </a:p>
        </p:txBody>
      </p:sp>
      <p:sp>
        <p:nvSpPr>
          <p:cNvPr id="7" name="Rectangle 6"/>
          <p:cNvSpPr/>
          <p:nvPr/>
        </p:nvSpPr>
        <p:spPr bwMode="auto">
          <a:xfrm>
            <a:off x="2897967" y="5326062"/>
            <a:ext cx="9331677" cy="136180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spcBef>
                <a:spcPts val="1200"/>
              </a:spcBef>
              <a:buClr>
                <a:srgbClr val="FFFFFF"/>
              </a:buClr>
            </a:pPr>
            <a:r>
              <a:rPr lang="en-GB" sz="3200" dirty="0">
                <a:solidFill>
                  <a:srgbClr val="FFFFFF"/>
                </a:solidFill>
              </a:rPr>
              <a:t>Relevant development can meet complex </a:t>
            </a:r>
            <a:r>
              <a:rPr lang="en-GB" sz="3200" dirty="0" smtClean="0">
                <a:solidFill>
                  <a:srgbClr val="FFFFFF"/>
                </a:solidFill>
              </a:rPr>
              <a:t>requirements </a:t>
            </a:r>
            <a:r>
              <a:rPr lang="en-GB" sz="3200" dirty="0">
                <a:solidFill>
                  <a:srgbClr val="FFFFFF"/>
                </a:solidFill>
              </a:rPr>
              <a:t>without additional products</a:t>
            </a:r>
          </a:p>
        </p:txBody>
      </p:sp>
      <p:sp>
        <p:nvSpPr>
          <p:cNvPr id="8" name="Rectangle 7"/>
          <p:cNvSpPr/>
          <p:nvPr/>
        </p:nvSpPr>
        <p:spPr bwMode="auto">
          <a:xfrm>
            <a:off x="2914297" y="3712393"/>
            <a:ext cx="9323739" cy="136180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defTabSz="932472" fontAlgn="base">
              <a:spcBef>
                <a:spcPct val="0"/>
              </a:spcBef>
              <a:spcAft>
                <a:spcPct val="0"/>
              </a:spcAft>
            </a:pPr>
            <a:r>
              <a:rPr lang="en-GB" sz="3200" dirty="0">
                <a:solidFill>
                  <a:srgbClr val="FFFFFF"/>
                </a:solidFill>
              </a:rPr>
              <a:t>Records Information Architecture is </a:t>
            </a:r>
            <a:r>
              <a:rPr lang="en-GB" sz="3200" dirty="0" smtClean="0">
                <a:solidFill>
                  <a:srgbClr val="FFFFFF"/>
                </a:solidFill>
              </a:rPr>
              <a:t>as </a:t>
            </a:r>
            <a:r>
              <a:rPr lang="en-GB" sz="3200" dirty="0">
                <a:solidFill>
                  <a:srgbClr val="FFFFFF"/>
                </a:solidFill>
              </a:rPr>
              <a:t>important as Active Information Architecture</a:t>
            </a:r>
            <a:endParaRPr lang="en-US" sz="3200" dirty="0">
              <a:solidFill>
                <a:srgbClr val="FFFFFF"/>
              </a:solidFill>
            </a:endParaRPr>
          </a:p>
        </p:txBody>
      </p:sp>
    </p:spTree>
    <p:extLst>
      <p:ext uri="{BB962C8B-B14F-4D97-AF65-F5344CB8AC3E}">
        <p14:creationId xmlns:p14="http://schemas.microsoft.com/office/powerpoint/2010/main" val="334231434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100"/>
                                        <p:tgtEl>
                                          <p:spTgt spid="6"/>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031" y="-27771"/>
            <a:ext cx="10698443" cy="5963433"/>
          </a:xfrm>
          <a:prstGeom prst="rect">
            <a:avLst/>
          </a:prstGeom>
        </p:spPr>
      </p:pic>
      <p:sp>
        <p:nvSpPr>
          <p:cNvPr id="2" name="Title 1"/>
          <p:cNvSpPr>
            <a:spLocks noGrp="1"/>
          </p:cNvSpPr>
          <p:nvPr>
            <p:ph type="title" idx="4294967295"/>
          </p:nvPr>
        </p:nvSpPr>
        <p:spPr>
          <a:xfrm>
            <a:off x="0" y="5259387"/>
            <a:ext cx="11887200" cy="1666875"/>
          </a:xfrm>
        </p:spPr>
        <p:txBody>
          <a:bodyPr/>
          <a:lstStyle/>
          <a:p>
            <a:r>
              <a:rPr lang="en-US" sz="7200" dirty="0" smtClean="0"/>
              <a:t>Nokia 2520 Giveaway</a:t>
            </a:r>
            <a:br>
              <a:rPr lang="en-US" sz="7200" dirty="0" smtClean="0"/>
            </a:br>
            <a:r>
              <a:rPr lang="en-US" sz="4800" dirty="0" smtClean="0"/>
              <a:t>At this session!</a:t>
            </a:r>
            <a:endParaRPr lang="en-US" sz="4800" dirty="0"/>
          </a:p>
        </p:txBody>
      </p:sp>
    </p:spTree>
    <p:extLst>
      <p:ext uri="{BB962C8B-B14F-4D97-AF65-F5344CB8AC3E}">
        <p14:creationId xmlns:p14="http://schemas.microsoft.com/office/powerpoint/2010/main" val="321820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9937" t="24605" b="-1"/>
          <a:stretch/>
        </p:blipFill>
        <p:spPr>
          <a:xfrm>
            <a:off x="-106363" y="-7938"/>
            <a:ext cx="12542838" cy="6994680"/>
          </a:xfrm>
          <a:prstGeom prst="rect">
            <a:avLst/>
          </a:prstGeom>
        </p:spPr>
      </p:pic>
      <p:sp>
        <p:nvSpPr>
          <p:cNvPr id="2" name="Title 1"/>
          <p:cNvSpPr>
            <a:spLocks noGrp="1"/>
          </p:cNvSpPr>
          <p:nvPr>
            <p:ph type="title"/>
          </p:nvPr>
        </p:nvSpPr>
        <p:spPr>
          <a:xfrm>
            <a:off x="-106363" y="601662"/>
            <a:ext cx="12542838" cy="2209800"/>
          </a:xfrm>
          <a:solidFill>
            <a:srgbClr val="FFFFFF">
              <a:alpha val="65098"/>
            </a:srgbClr>
          </a:solidFill>
          <a:ln>
            <a:noFill/>
          </a:ln>
        </p:spPr>
        <p:txBody>
          <a:bodyPr vert="horz" wrap="square" lIns="548640" tIns="91440" rIns="146304" bIns="91440" rtlCol="0" anchor="t" anchorCtr="0">
            <a:noAutofit/>
          </a:bodyPr>
          <a:lstStyle/>
          <a:p>
            <a:r>
              <a:rPr lang="en-US" sz="7200" dirty="0" smtClean="0">
                <a:solidFill>
                  <a:schemeClr val="tx1"/>
                </a:solidFill>
              </a:rPr>
              <a:t>Case Study 2: Global </a:t>
            </a:r>
            <a:r>
              <a:rPr lang="en-US" sz="7200" dirty="0">
                <a:solidFill>
                  <a:schemeClr val="tx1"/>
                </a:solidFill>
              </a:rPr>
              <a:t>Human Resources Consulting Firm </a:t>
            </a:r>
          </a:p>
        </p:txBody>
      </p:sp>
      <p:sp>
        <p:nvSpPr>
          <p:cNvPr id="3" name="Rectangle 2"/>
          <p:cNvSpPr/>
          <p:nvPr/>
        </p:nvSpPr>
        <p:spPr>
          <a:xfrm>
            <a:off x="579437" y="3954462"/>
            <a:ext cx="5410200" cy="2160591"/>
          </a:xfrm>
          <a:prstGeom prst="rect">
            <a:avLst/>
          </a:prstGeom>
          <a:solidFill>
            <a:srgbClr val="505050">
              <a:alpha val="80000"/>
            </a:srgbClr>
          </a:solidFill>
          <a:ln>
            <a:noFill/>
          </a:ln>
        </p:spPr>
        <p:style>
          <a:lnRef idx="3">
            <a:schemeClr val="lt1"/>
          </a:lnRef>
          <a:fillRef idx="1">
            <a:schemeClr val="dk1"/>
          </a:fillRef>
          <a:effectRef idx="1">
            <a:schemeClr val="dk1"/>
          </a:effectRef>
          <a:fontRef idx="minor">
            <a:schemeClr val="lt1"/>
          </a:fontRef>
        </p:style>
        <p:txBody>
          <a:bodyPr vert="horz" wrap="square" lIns="146304" tIns="91440" rIns="146304" bIns="91440" rtlCol="0">
            <a:spAutoFit/>
          </a:bodyPr>
          <a:lstStyle/>
          <a:p>
            <a:pPr>
              <a:lnSpc>
                <a:spcPct val="90000"/>
              </a:lnSpc>
              <a:spcBef>
                <a:spcPts val="1800"/>
              </a:spcBef>
              <a:buClr>
                <a:srgbClr val="505050"/>
              </a:buClr>
              <a:buSzPct val="90000"/>
              <a:buFont typeface="Wingdings" panose="05000000000000000000" pitchFamily="2" charset="2"/>
              <a:buNone/>
            </a:pPr>
            <a:endParaRPr lang="en-US" sz="1200" dirty="0" smtClean="0">
              <a:solidFill>
                <a:srgbClr val="FFFFFF"/>
              </a:solidFill>
            </a:endParaRPr>
          </a:p>
          <a:p>
            <a:pPr>
              <a:lnSpc>
                <a:spcPct val="90000"/>
              </a:lnSpc>
              <a:buClr>
                <a:srgbClr val="505050"/>
              </a:buClr>
              <a:buSzPct val="90000"/>
              <a:buFont typeface="Wingdings" panose="05000000000000000000" pitchFamily="2" charset="2"/>
              <a:buNone/>
            </a:pPr>
            <a:r>
              <a:rPr lang="en-US" sz="3600" dirty="0" smtClean="0">
                <a:solidFill>
                  <a:srgbClr val="FFFFFF"/>
                </a:solidFill>
              </a:rPr>
              <a:t>Roberto </a:t>
            </a:r>
            <a:r>
              <a:rPr lang="en-US" sz="3600" dirty="0">
                <a:solidFill>
                  <a:srgbClr val="FFFFFF"/>
                </a:solidFill>
              </a:rPr>
              <a:t>Yglesias</a:t>
            </a:r>
          </a:p>
          <a:p>
            <a:pPr>
              <a:lnSpc>
                <a:spcPct val="90000"/>
              </a:lnSpc>
              <a:spcBef>
                <a:spcPct val="20000"/>
              </a:spcBef>
              <a:buClr>
                <a:srgbClr val="505050"/>
              </a:buClr>
              <a:buSzPct val="90000"/>
              <a:buFont typeface="Wingdings" panose="05000000000000000000" pitchFamily="2" charset="2"/>
              <a:buNone/>
            </a:pPr>
            <a:r>
              <a:rPr lang="en-US" sz="3600" dirty="0">
                <a:solidFill>
                  <a:srgbClr val="FFFFFF"/>
                </a:solidFill>
              </a:rPr>
              <a:t>Business Technology Director </a:t>
            </a:r>
            <a:r>
              <a:rPr lang="en-US" sz="3600" dirty="0" smtClean="0">
                <a:solidFill>
                  <a:srgbClr val="FFFFFF"/>
                </a:solidFill>
              </a:rPr>
              <a:t>Buildingi</a:t>
            </a:r>
          </a:p>
          <a:p>
            <a:pPr>
              <a:lnSpc>
                <a:spcPct val="90000"/>
              </a:lnSpc>
              <a:spcBef>
                <a:spcPct val="20000"/>
              </a:spcBef>
              <a:buClr>
                <a:srgbClr val="505050"/>
              </a:buClr>
              <a:buSzPct val="90000"/>
              <a:buFont typeface="Wingdings" panose="05000000000000000000" pitchFamily="2" charset="2"/>
              <a:buNone/>
            </a:pPr>
            <a:endParaRPr lang="en-US" sz="1200" dirty="0">
              <a:solidFill>
                <a:srgbClr val="FFFFFF"/>
              </a:solidFill>
            </a:endParaRPr>
          </a:p>
        </p:txBody>
      </p:sp>
    </p:spTree>
    <p:extLst>
      <p:ext uri="{BB962C8B-B14F-4D97-AF65-F5344CB8AC3E}">
        <p14:creationId xmlns:p14="http://schemas.microsoft.com/office/powerpoint/2010/main" val="2766567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vert="horz" wrap="square" lIns="146304" tIns="91440" rIns="146304" bIns="91440" rtlCol="0" anchor="t">
            <a:noAutofit/>
          </a:bodyPr>
          <a:lstStyle/>
          <a:p>
            <a:r>
              <a:rPr lang="en-US" dirty="0"/>
              <a:t>The Business Case</a:t>
            </a:r>
            <a:br>
              <a:rPr lang="en-US" dirty="0"/>
            </a:br>
            <a:r>
              <a:rPr lang="en-US" sz="4400" dirty="0"/>
              <a:t>Large Human Resources Consulting Firm</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214822" y="2228914"/>
            <a:ext cx="3215438" cy="3252523"/>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45495" y="2256396"/>
            <a:ext cx="3252523" cy="325252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631594" y="2228914"/>
            <a:ext cx="3232545" cy="3252523"/>
          </a:xfrm>
          <a:prstGeom prst="rect">
            <a:avLst/>
          </a:prstGeom>
          <a:noFill/>
          <a:ln>
            <a:noFill/>
          </a:ln>
          <a:effectLst>
            <a:softEdge rad="0"/>
          </a:effectLst>
        </p:spPr>
      </p:pic>
      <p:sp>
        <p:nvSpPr>
          <p:cNvPr id="9" name="Rectangle 8"/>
          <p:cNvSpPr/>
          <p:nvPr/>
        </p:nvSpPr>
        <p:spPr bwMode="auto">
          <a:xfrm>
            <a:off x="1045495" y="4594530"/>
            <a:ext cx="3252523" cy="914390"/>
          </a:xfrm>
          <a:prstGeom prst="rect">
            <a:avLst/>
          </a:prstGeom>
          <a:solidFill>
            <a:srgbClr val="442359">
              <a:alpha val="85098"/>
            </a:srgb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a:xfrm>
            <a:off x="1338553" y="4677922"/>
            <a:ext cx="2605520" cy="461665"/>
          </a:xfrm>
          <a:prstGeom prst="rect">
            <a:avLst/>
          </a:prstGeom>
        </p:spPr>
        <p:txBody>
          <a:bodyPr wrap="none">
            <a:spAutoFit/>
          </a:bodyPr>
          <a:lstStyle/>
          <a:p>
            <a:pPr algn="ctr"/>
            <a:r>
              <a:rPr lang="en-US" sz="2400" dirty="0">
                <a:solidFill>
                  <a:srgbClr val="FFFFFF"/>
                </a:solidFill>
              </a:rPr>
              <a:t>Over 14,000 users</a:t>
            </a:r>
          </a:p>
        </p:txBody>
      </p:sp>
      <p:sp>
        <p:nvSpPr>
          <p:cNvPr id="11" name="Rectangle 10"/>
          <p:cNvSpPr/>
          <p:nvPr/>
        </p:nvSpPr>
        <p:spPr bwMode="auto">
          <a:xfrm>
            <a:off x="4611616" y="4594528"/>
            <a:ext cx="3252523" cy="914390"/>
          </a:xfrm>
          <a:prstGeom prst="rect">
            <a:avLst/>
          </a:prstGeom>
          <a:solidFill>
            <a:srgbClr val="442359">
              <a:alpha val="85098"/>
            </a:srgb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a:xfrm>
            <a:off x="4572335" y="4677922"/>
            <a:ext cx="3249262" cy="830997"/>
          </a:xfrm>
          <a:prstGeom prst="rect">
            <a:avLst/>
          </a:prstGeom>
        </p:spPr>
        <p:txBody>
          <a:bodyPr wrap="square">
            <a:spAutoFit/>
          </a:bodyPr>
          <a:lstStyle/>
          <a:p>
            <a:pPr marL="0" lvl="1" algn="ctr"/>
            <a:r>
              <a:rPr lang="en-US" sz="2400" dirty="0">
                <a:solidFill>
                  <a:srgbClr val="FFFFFF"/>
                </a:solidFill>
              </a:rPr>
              <a:t>More than 1,500 locations</a:t>
            </a:r>
          </a:p>
        </p:txBody>
      </p:sp>
      <p:sp>
        <p:nvSpPr>
          <p:cNvPr id="13" name="Rectangle 12"/>
          <p:cNvSpPr/>
          <p:nvPr/>
        </p:nvSpPr>
        <p:spPr bwMode="auto">
          <a:xfrm>
            <a:off x="8214822" y="4594530"/>
            <a:ext cx="3252523" cy="914390"/>
          </a:xfrm>
          <a:prstGeom prst="rect">
            <a:avLst/>
          </a:prstGeom>
          <a:solidFill>
            <a:srgbClr val="442359">
              <a:alpha val="85098"/>
            </a:srgb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p:nvSpPr>
        <p:spPr>
          <a:xfrm>
            <a:off x="8221485" y="4677922"/>
            <a:ext cx="3245860" cy="830997"/>
          </a:xfrm>
          <a:prstGeom prst="rect">
            <a:avLst/>
          </a:prstGeom>
        </p:spPr>
        <p:txBody>
          <a:bodyPr wrap="square">
            <a:spAutoFit/>
          </a:bodyPr>
          <a:lstStyle/>
          <a:p>
            <a:pPr marL="0" lvl="1" algn="ctr"/>
            <a:r>
              <a:rPr lang="en-US" sz="2400" dirty="0">
                <a:solidFill>
                  <a:srgbClr val="FFFFFF"/>
                </a:solidFill>
              </a:rPr>
              <a:t>Across 35 countries in multiple continents</a:t>
            </a:r>
          </a:p>
        </p:txBody>
      </p:sp>
      <p:sp>
        <p:nvSpPr>
          <p:cNvPr id="14" name="Rectangle 13"/>
          <p:cNvSpPr/>
          <p:nvPr/>
        </p:nvSpPr>
        <p:spPr bwMode="auto">
          <a:xfrm>
            <a:off x="1045495" y="5745520"/>
            <a:ext cx="10421850" cy="860668"/>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800">
                <a:gradFill>
                  <a:gsLst>
                    <a:gs pos="0">
                      <a:srgbClr val="FFFFFF"/>
                    </a:gs>
                    <a:gs pos="100000">
                      <a:srgbClr val="FFFFFF"/>
                    </a:gs>
                  </a:gsLst>
                  <a:lin ang="5400000" scaled="0"/>
                </a:gradFill>
              </a:rPr>
              <a:t>Main objective: Cross-team project collaboration</a:t>
            </a: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8129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2237" y="59300"/>
            <a:ext cx="11889564" cy="917575"/>
          </a:xfrm>
        </p:spPr>
        <p:txBody>
          <a:bodyPr vert="horz" wrap="square" lIns="146304" tIns="91440" rIns="146304" bIns="91440" rtlCol="0" anchor="t">
            <a:noAutofit/>
          </a:bodyPr>
          <a:lstStyle/>
          <a:p>
            <a:r>
              <a:rPr lang="en-GB" dirty="0"/>
              <a:t>Farm Architecture</a:t>
            </a:r>
          </a:p>
        </p:txBody>
      </p:sp>
      <p:sp>
        <p:nvSpPr>
          <p:cNvPr id="22" name="Rectangle 21"/>
          <p:cNvSpPr/>
          <p:nvPr/>
        </p:nvSpPr>
        <p:spPr bwMode="auto">
          <a:xfrm>
            <a:off x="274637" y="1714600"/>
            <a:ext cx="381000" cy="42210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274320" numCol="1" rtlCol="0" anchor="ctr" anchorCtr="0" compatLnSpc="1">
            <a:prstTxWarp prst="textNoShape">
              <a:avLst/>
            </a:prstTxWarp>
          </a:bodyPr>
          <a:lstStyle/>
          <a:p>
            <a:pPr defTabSz="932472" fontAlgn="base">
              <a:spcBef>
                <a:spcPct val="0"/>
              </a:spcBef>
              <a:spcAft>
                <a:spcPct val="0"/>
              </a:spcAft>
            </a:pPr>
            <a:endParaRPr lang="en-US" sz="2400" dirty="0">
              <a:gradFill>
                <a:gsLst>
                  <a:gs pos="0">
                    <a:srgbClr val="FFFFFF"/>
                  </a:gs>
                  <a:gs pos="100000">
                    <a:srgbClr val="FFFFFF"/>
                  </a:gs>
                </a:gsLst>
                <a:lin ang="5400000" scaled="0"/>
              </a:gradFill>
            </a:endParaRPr>
          </a:p>
        </p:txBody>
      </p:sp>
      <p:cxnSp>
        <p:nvCxnSpPr>
          <p:cNvPr id="59" name="Straight Connector 58"/>
          <p:cNvCxnSpPr/>
          <p:nvPr/>
        </p:nvCxnSpPr>
        <p:spPr>
          <a:xfrm>
            <a:off x="256063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41991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627919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13847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999775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11857037" y="1714601"/>
            <a:ext cx="0" cy="4221061"/>
          </a:xfrm>
          <a:prstGeom prst="line">
            <a:avLst/>
          </a:prstGeom>
          <a:ln w="28575">
            <a:prstDash val="lg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46929" y="5935662"/>
            <a:ext cx="11210108" cy="0"/>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sp>
        <p:nvSpPr>
          <p:cNvPr id="28" name="Flowchart: Process 27"/>
          <p:cNvSpPr/>
          <p:nvPr/>
        </p:nvSpPr>
        <p:spPr bwMode="auto">
          <a:xfrm>
            <a:off x="274637" y="969038"/>
            <a:ext cx="2286000" cy="737727"/>
          </a:xfrm>
          <a:prstGeom prst="flowChartProcess">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Development</a:t>
            </a:r>
            <a:endParaRPr lang="en-US" sz="2400" dirty="0">
              <a:gradFill>
                <a:gsLst>
                  <a:gs pos="0">
                    <a:srgbClr val="FFFFFF"/>
                  </a:gs>
                  <a:gs pos="100000">
                    <a:srgbClr val="FFFFFF"/>
                  </a:gs>
                </a:gsLst>
                <a:lin ang="5400000" scaled="0"/>
              </a:gradFill>
            </a:endParaRPr>
          </a:p>
        </p:txBody>
      </p:sp>
      <p:sp>
        <p:nvSpPr>
          <p:cNvPr id="71" name="Flowchart: Process 70"/>
          <p:cNvSpPr/>
          <p:nvPr/>
        </p:nvSpPr>
        <p:spPr bwMode="auto">
          <a:xfrm>
            <a:off x="2560638" y="969038"/>
            <a:ext cx="1890594" cy="737727"/>
          </a:xfrm>
          <a:prstGeom prst="flowChartProcess">
            <a:avLst/>
          </a:prstGeom>
          <a:ln>
            <a:solidFill>
              <a:schemeClr val="bg1"/>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Development Integration</a:t>
            </a:r>
            <a:endParaRPr lang="en-US" sz="2400" dirty="0">
              <a:gradFill>
                <a:gsLst>
                  <a:gs pos="0">
                    <a:srgbClr val="FFFFFF"/>
                  </a:gs>
                  <a:gs pos="100000">
                    <a:srgbClr val="FFFFFF"/>
                  </a:gs>
                </a:gsLst>
                <a:lin ang="5400000" scaled="0"/>
              </a:gradFill>
            </a:endParaRPr>
          </a:p>
        </p:txBody>
      </p:sp>
      <p:sp>
        <p:nvSpPr>
          <p:cNvPr id="73" name="Flowchart: Process 72"/>
          <p:cNvSpPr/>
          <p:nvPr/>
        </p:nvSpPr>
        <p:spPr bwMode="auto">
          <a:xfrm>
            <a:off x="4451232" y="969038"/>
            <a:ext cx="1890594" cy="737727"/>
          </a:xfrm>
          <a:prstGeom prst="flowChartProcess">
            <a:avLst/>
          </a:prstGeom>
          <a:ln>
            <a:solidFill>
              <a:schemeClr val="bg1"/>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Systems Integration</a:t>
            </a:r>
            <a:endParaRPr lang="en-US" sz="2400" dirty="0">
              <a:gradFill>
                <a:gsLst>
                  <a:gs pos="0">
                    <a:srgbClr val="FFFFFF"/>
                  </a:gs>
                  <a:gs pos="100000">
                    <a:srgbClr val="FFFFFF"/>
                  </a:gs>
                </a:gsLst>
                <a:lin ang="5400000" scaled="0"/>
              </a:gradFill>
            </a:endParaRPr>
          </a:p>
        </p:txBody>
      </p:sp>
      <p:sp>
        <p:nvSpPr>
          <p:cNvPr id="74" name="Flowchart: Process 73"/>
          <p:cNvSpPr/>
          <p:nvPr/>
        </p:nvSpPr>
        <p:spPr bwMode="auto">
          <a:xfrm>
            <a:off x="6341826" y="969038"/>
            <a:ext cx="1890594" cy="737727"/>
          </a:xfrm>
          <a:prstGeom prst="flowChartProcess">
            <a:avLst/>
          </a:prstGeom>
          <a:ln>
            <a:solidFill>
              <a:schemeClr val="bg1"/>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UAT</a:t>
            </a:r>
            <a:endParaRPr lang="en-US" sz="2400" dirty="0">
              <a:gradFill>
                <a:gsLst>
                  <a:gs pos="0">
                    <a:srgbClr val="FFFFFF"/>
                  </a:gs>
                  <a:gs pos="100000">
                    <a:srgbClr val="FFFFFF"/>
                  </a:gs>
                </a:gsLst>
                <a:lin ang="5400000" scaled="0"/>
              </a:gradFill>
            </a:endParaRPr>
          </a:p>
        </p:txBody>
      </p:sp>
      <p:sp>
        <p:nvSpPr>
          <p:cNvPr id="75" name="Flowchart: Process 74"/>
          <p:cNvSpPr/>
          <p:nvPr/>
        </p:nvSpPr>
        <p:spPr bwMode="auto">
          <a:xfrm>
            <a:off x="8169791" y="969038"/>
            <a:ext cx="1890594" cy="737727"/>
          </a:xfrm>
          <a:prstGeom prst="flowChartProcess">
            <a:avLst/>
          </a:prstGeom>
          <a:ln>
            <a:solidFill>
              <a:schemeClr val="bg1"/>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Production</a:t>
            </a:r>
            <a:endParaRPr lang="en-US" sz="2400" dirty="0">
              <a:gradFill>
                <a:gsLst>
                  <a:gs pos="0">
                    <a:srgbClr val="FFFFFF"/>
                  </a:gs>
                  <a:gs pos="100000">
                    <a:srgbClr val="FFFFFF"/>
                  </a:gs>
                </a:gsLst>
                <a:lin ang="5400000" scaled="0"/>
              </a:gradFill>
            </a:endParaRPr>
          </a:p>
        </p:txBody>
      </p:sp>
      <p:sp>
        <p:nvSpPr>
          <p:cNvPr id="76" name="Flowchart: Process 75"/>
          <p:cNvSpPr/>
          <p:nvPr/>
        </p:nvSpPr>
        <p:spPr bwMode="auto">
          <a:xfrm>
            <a:off x="9988545" y="969038"/>
            <a:ext cx="1890594" cy="737727"/>
          </a:xfrm>
          <a:prstGeom prst="flowChartProcess">
            <a:avLst/>
          </a:prstGeom>
          <a:ln>
            <a:solidFill>
              <a:schemeClr val="bg1"/>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smtClean="0">
                <a:gradFill>
                  <a:gsLst>
                    <a:gs pos="0">
                      <a:srgbClr val="FFFFFF"/>
                    </a:gs>
                    <a:gs pos="100000">
                      <a:srgbClr val="FFFFFF"/>
                    </a:gs>
                  </a:gsLst>
                  <a:lin ang="5400000" scaled="0"/>
                </a:gradFill>
              </a:rPr>
              <a:t>Disaster Recovery</a:t>
            </a:r>
            <a:endParaRPr lang="en-US" sz="2400" dirty="0">
              <a:gradFill>
                <a:gsLst>
                  <a:gs pos="0">
                    <a:srgbClr val="FFFFFF"/>
                  </a:gs>
                  <a:gs pos="100000">
                    <a:srgbClr val="FFFFFF"/>
                  </a:gs>
                </a:gsLst>
                <a:lin ang="5400000" scaled="0"/>
              </a:gradFill>
            </a:endParaRPr>
          </a:p>
        </p:txBody>
      </p:sp>
      <p:sp>
        <p:nvSpPr>
          <p:cNvPr id="10" name="Flowchart: Direct Access Storage 9"/>
          <p:cNvSpPr/>
          <p:nvPr/>
        </p:nvSpPr>
        <p:spPr bwMode="auto">
          <a:xfrm>
            <a:off x="1086277" y="4819935"/>
            <a:ext cx="990600" cy="499317"/>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WFE</a:t>
            </a:r>
            <a:endParaRPr lang="en-US" sz="2000" dirty="0">
              <a:gradFill>
                <a:gsLst>
                  <a:gs pos="0">
                    <a:srgbClr val="FFFFFF"/>
                  </a:gs>
                  <a:gs pos="100000">
                    <a:srgbClr val="FFFFFF"/>
                  </a:gs>
                </a:gsLst>
                <a:lin ang="5400000" scaled="0"/>
              </a:gradFill>
            </a:endParaRPr>
          </a:p>
        </p:txBody>
      </p:sp>
      <p:sp>
        <p:nvSpPr>
          <p:cNvPr id="11" name="Flowchart: Process 10"/>
          <p:cNvSpPr/>
          <p:nvPr/>
        </p:nvSpPr>
        <p:spPr bwMode="auto">
          <a:xfrm>
            <a:off x="2195531" y="4826745"/>
            <a:ext cx="762000" cy="49931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a:t>
            </a:r>
            <a:endParaRPr lang="en-US" sz="2000" dirty="0">
              <a:gradFill>
                <a:gsLst>
                  <a:gs pos="0">
                    <a:srgbClr val="FFFFFF"/>
                  </a:gs>
                  <a:gs pos="100000">
                    <a:srgbClr val="FFFFFF"/>
                  </a:gs>
                </a:gsLst>
                <a:lin ang="5400000" scaled="0"/>
              </a:gradFill>
            </a:endParaRPr>
          </a:p>
        </p:txBody>
      </p:sp>
      <p:sp>
        <p:nvSpPr>
          <p:cNvPr id="16" name="Flowchart: Manual Operation 15"/>
          <p:cNvSpPr/>
          <p:nvPr/>
        </p:nvSpPr>
        <p:spPr bwMode="auto">
          <a:xfrm>
            <a:off x="1619677" y="5364162"/>
            <a:ext cx="914400" cy="447965"/>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App</a:t>
            </a:r>
            <a:endParaRPr lang="en-US" sz="2000" dirty="0">
              <a:gradFill>
                <a:gsLst>
                  <a:gs pos="0">
                    <a:srgbClr val="FFFFFF"/>
                  </a:gs>
                  <a:gs pos="100000">
                    <a:srgbClr val="FFFFFF"/>
                  </a:gs>
                </a:gsLst>
                <a:lin ang="5400000" scaled="0"/>
              </a:gradFill>
            </a:endParaRPr>
          </a:p>
        </p:txBody>
      </p:sp>
      <p:sp>
        <p:nvSpPr>
          <p:cNvPr id="52" name="Flowchart: Process 51"/>
          <p:cNvSpPr/>
          <p:nvPr/>
        </p:nvSpPr>
        <p:spPr bwMode="auto">
          <a:xfrm>
            <a:off x="2652731" y="5364162"/>
            <a:ext cx="762000" cy="447965"/>
          </a:xfrm>
          <a:prstGeom prst="flowChartProcess">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DC</a:t>
            </a:r>
            <a:endParaRPr lang="en-US" sz="2000" dirty="0">
              <a:gradFill>
                <a:gsLst>
                  <a:gs pos="0">
                    <a:srgbClr val="FFFFFF"/>
                  </a:gs>
                  <a:gs pos="100000">
                    <a:srgbClr val="FFFFFF"/>
                  </a:gs>
                </a:gsLst>
                <a:lin ang="5400000" scaled="0"/>
              </a:gradFill>
            </a:endParaRPr>
          </a:p>
        </p:txBody>
      </p:sp>
      <p:sp>
        <p:nvSpPr>
          <p:cNvPr id="54" name="Flowchart: Terminator 53"/>
          <p:cNvSpPr/>
          <p:nvPr/>
        </p:nvSpPr>
        <p:spPr bwMode="auto">
          <a:xfrm>
            <a:off x="3109931" y="4819935"/>
            <a:ext cx="894236" cy="499317"/>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Search</a:t>
            </a:r>
            <a:endParaRPr lang="en-US" sz="2000" dirty="0">
              <a:gradFill>
                <a:gsLst>
                  <a:gs pos="0">
                    <a:srgbClr val="FFFFFF"/>
                  </a:gs>
                  <a:gs pos="100000">
                    <a:srgbClr val="FFFFFF"/>
                  </a:gs>
                </a:gsLst>
                <a:lin ang="5400000" scaled="0"/>
              </a:gradFill>
            </a:endParaRPr>
          </a:p>
        </p:txBody>
      </p:sp>
      <p:grpSp>
        <p:nvGrpSpPr>
          <p:cNvPr id="241" name="Group 240"/>
          <p:cNvGrpSpPr/>
          <p:nvPr/>
        </p:nvGrpSpPr>
        <p:grpSpPr>
          <a:xfrm>
            <a:off x="2638770" y="6089299"/>
            <a:ext cx="9235574" cy="847089"/>
            <a:chOff x="5532437" y="5935662"/>
            <a:chExt cx="6355868" cy="947866"/>
          </a:xfrm>
        </p:grpSpPr>
        <p:sp>
          <p:nvSpPr>
            <p:cNvPr id="230" name="Rectangle 229"/>
            <p:cNvSpPr/>
            <p:nvPr/>
          </p:nvSpPr>
          <p:spPr bwMode="auto">
            <a:xfrm>
              <a:off x="5532437" y="6206996"/>
              <a:ext cx="1143000" cy="6765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Domain Control</a:t>
              </a:r>
              <a:endParaRPr lang="en-US" sz="2000" dirty="0">
                <a:gradFill>
                  <a:gsLst>
                    <a:gs pos="0">
                      <a:srgbClr val="FFFFFF"/>
                    </a:gs>
                    <a:gs pos="100000">
                      <a:srgbClr val="FFFFFF"/>
                    </a:gs>
                  </a:gsLst>
                  <a:lin ang="5400000" scaled="0"/>
                </a:gradFill>
              </a:endParaRPr>
            </a:p>
          </p:txBody>
        </p:sp>
        <p:sp>
          <p:nvSpPr>
            <p:cNvPr id="86" name="Rectangle 85"/>
            <p:cNvSpPr/>
            <p:nvPr/>
          </p:nvSpPr>
          <p:spPr bwMode="auto">
            <a:xfrm>
              <a:off x="6835654" y="6206996"/>
              <a:ext cx="1143000" cy="6765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Domain Control</a:t>
              </a:r>
              <a:endParaRPr lang="en-US" sz="2000" dirty="0">
                <a:gradFill>
                  <a:gsLst>
                    <a:gs pos="0">
                      <a:srgbClr val="FFFFFF"/>
                    </a:gs>
                    <a:gs pos="100000">
                      <a:srgbClr val="FFFFFF"/>
                    </a:gs>
                  </a:gsLst>
                  <a:lin ang="5400000" scaled="0"/>
                </a:gradFill>
              </a:endParaRPr>
            </a:p>
          </p:txBody>
        </p:sp>
        <p:sp>
          <p:nvSpPr>
            <p:cNvPr id="87" name="Rectangle 86"/>
            <p:cNvSpPr/>
            <p:nvPr/>
          </p:nvSpPr>
          <p:spPr bwMode="auto">
            <a:xfrm>
              <a:off x="8138871" y="6206996"/>
              <a:ext cx="1143000" cy="6765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Domain Control</a:t>
              </a:r>
              <a:endParaRPr lang="en-US" sz="2000" dirty="0">
                <a:gradFill>
                  <a:gsLst>
                    <a:gs pos="0">
                      <a:srgbClr val="FFFFFF"/>
                    </a:gs>
                    <a:gs pos="100000">
                      <a:srgbClr val="FFFFFF"/>
                    </a:gs>
                  </a:gsLst>
                  <a:lin ang="5400000" scaled="0"/>
                </a:gradFill>
              </a:endParaRPr>
            </a:p>
          </p:txBody>
        </p:sp>
        <p:sp>
          <p:nvSpPr>
            <p:cNvPr id="88" name="Rectangle 87"/>
            <p:cNvSpPr/>
            <p:nvPr/>
          </p:nvSpPr>
          <p:spPr bwMode="auto">
            <a:xfrm>
              <a:off x="9442088" y="6206996"/>
              <a:ext cx="1143000" cy="6765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Domain Control</a:t>
              </a:r>
              <a:endParaRPr lang="en-US" sz="2000" dirty="0">
                <a:gradFill>
                  <a:gsLst>
                    <a:gs pos="0">
                      <a:srgbClr val="FFFFFF"/>
                    </a:gs>
                    <a:gs pos="100000">
                      <a:srgbClr val="FFFFFF"/>
                    </a:gs>
                  </a:gsLst>
                  <a:lin ang="5400000" scaled="0"/>
                </a:gradFill>
              </a:endParaRPr>
            </a:p>
          </p:txBody>
        </p:sp>
        <p:sp>
          <p:nvSpPr>
            <p:cNvPr id="93" name="Rectangle 92"/>
            <p:cNvSpPr/>
            <p:nvPr/>
          </p:nvSpPr>
          <p:spPr bwMode="auto">
            <a:xfrm>
              <a:off x="10745305" y="6206996"/>
              <a:ext cx="1143000" cy="6765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Domain Control</a:t>
              </a:r>
              <a:endParaRPr lang="en-US" sz="2000" dirty="0">
                <a:gradFill>
                  <a:gsLst>
                    <a:gs pos="0">
                      <a:srgbClr val="FFFFFF"/>
                    </a:gs>
                    <a:gs pos="100000">
                      <a:srgbClr val="FFFFFF"/>
                    </a:gs>
                  </a:gsLst>
                  <a:lin ang="5400000" scaled="0"/>
                </a:gradFill>
              </a:endParaRPr>
            </a:p>
          </p:txBody>
        </p:sp>
        <p:sp>
          <p:nvSpPr>
            <p:cNvPr id="232" name="Right Bracket 231"/>
            <p:cNvSpPr/>
            <p:nvPr/>
          </p:nvSpPr>
          <p:spPr>
            <a:xfrm rot="16200000">
              <a:off x="8664600" y="3495701"/>
              <a:ext cx="193625" cy="5257800"/>
            </a:xfrm>
            <a:prstGeom prst="rightBracket">
              <a:avLst/>
            </a:prstGeom>
            <a:ln>
              <a:solidFill>
                <a:schemeClr val="accent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cxnSp>
          <p:nvCxnSpPr>
            <p:cNvPr id="236" name="Straight Connector 235"/>
            <p:cNvCxnSpPr>
              <a:stCxn id="232" idx="2"/>
            </p:cNvCxnSpPr>
            <p:nvPr/>
          </p:nvCxnSpPr>
          <p:spPr>
            <a:xfrm flipH="1" flipV="1">
              <a:off x="8761412" y="5935662"/>
              <a:ext cx="1" cy="92127"/>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a:off x="7407154" y="6027789"/>
              <a:ext cx="0" cy="17920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8732837" y="6027789"/>
              <a:ext cx="0" cy="17920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0028237" y="6027789"/>
              <a:ext cx="0" cy="17920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07" name="Flowchart: Process 106"/>
          <p:cNvSpPr/>
          <p:nvPr/>
        </p:nvSpPr>
        <p:spPr bwMode="auto">
          <a:xfrm>
            <a:off x="8275637" y="2654160"/>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3" name="Flowchart: Terminator 112"/>
          <p:cNvSpPr/>
          <p:nvPr/>
        </p:nvSpPr>
        <p:spPr bwMode="auto">
          <a:xfrm>
            <a:off x="8297454" y="3178020"/>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9" name="TextBox 238"/>
          <p:cNvSpPr txBox="1"/>
          <p:nvPr/>
        </p:nvSpPr>
        <p:spPr>
          <a:xfrm>
            <a:off x="1123337" y="1610855"/>
            <a:ext cx="909544"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Gold</a:t>
            </a:r>
          </a:p>
        </p:txBody>
      </p:sp>
      <p:sp>
        <p:nvSpPr>
          <p:cNvPr id="240" name="TextBox 239"/>
          <p:cNvSpPr txBox="1"/>
          <p:nvPr/>
        </p:nvSpPr>
        <p:spPr>
          <a:xfrm>
            <a:off x="749559" y="1812841"/>
            <a:ext cx="72680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NA</a:t>
            </a:r>
          </a:p>
        </p:txBody>
      </p:sp>
      <p:sp>
        <p:nvSpPr>
          <p:cNvPr id="114" name="TextBox 113"/>
          <p:cNvSpPr txBox="1"/>
          <p:nvPr/>
        </p:nvSpPr>
        <p:spPr>
          <a:xfrm>
            <a:off x="1350976" y="1812841"/>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21" name="TextBox 120"/>
          <p:cNvSpPr txBox="1"/>
          <p:nvPr/>
        </p:nvSpPr>
        <p:spPr>
          <a:xfrm>
            <a:off x="2638770" y="1812841"/>
            <a:ext cx="72680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NA</a:t>
            </a:r>
          </a:p>
        </p:txBody>
      </p:sp>
      <p:sp>
        <p:nvSpPr>
          <p:cNvPr id="122" name="TextBox 121"/>
          <p:cNvSpPr txBox="1"/>
          <p:nvPr/>
        </p:nvSpPr>
        <p:spPr>
          <a:xfrm>
            <a:off x="3240187" y="1812841"/>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23" name="TextBox 122"/>
          <p:cNvSpPr txBox="1"/>
          <p:nvPr/>
        </p:nvSpPr>
        <p:spPr>
          <a:xfrm>
            <a:off x="4451232" y="1812841"/>
            <a:ext cx="72680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NA</a:t>
            </a:r>
          </a:p>
        </p:txBody>
      </p:sp>
      <p:sp>
        <p:nvSpPr>
          <p:cNvPr id="124" name="TextBox 123"/>
          <p:cNvSpPr txBox="1"/>
          <p:nvPr/>
        </p:nvSpPr>
        <p:spPr>
          <a:xfrm>
            <a:off x="5052649" y="1812841"/>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25" name="TextBox 124"/>
          <p:cNvSpPr txBox="1"/>
          <p:nvPr/>
        </p:nvSpPr>
        <p:spPr>
          <a:xfrm>
            <a:off x="6376344" y="1812841"/>
            <a:ext cx="72680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NA</a:t>
            </a:r>
          </a:p>
        </p:txBody>
      </p:sp>
      <p:sp>
        <p:nvSpPr>
          <p:cNvPr id="126" name="TextBox 125"/>
          <p:cNvSpPr txBox="1"/>
          <p:nvPr/>
        </p:nvSpPr>
        <p:spPr>
          <a:xfrm>
            <a:off x="6977761" y="1812841"/>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27" name="TextBox 126"/>
          <p:cNvSpPr txBox="1"/>
          <p:nvPr/>
        </p:nvSpPr>
        <p:spPr>
          <a:xfrm>
            <a:off x="8079363" y="1812841"/>
            <a:ext cx="203421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North America</a:t>
            </a:r>
          </a:p>
        </p:txBody>
      </p:sp>
      <p:sp>
        <p:nvSpPr>
          <p:cNvPr id="128" name="TextBox 127"/>
          <p:cNvSpPr txBox="1"/>
          <p:nvPr/>
        </p:nvSpPr>
        <p:spPr>
          <a:xfrm>
            <a:off x="9916736" y="1812841"/>
            <a:ext cx="203421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North America</a:t>
            </a:r>
          </a:p>
        </p:txBody>
      </p:sp>
      <p:sp>
        <p:nvSpPr>
          <p:cNvPr id="129" name="Flowchart: Direct Access Storage 128"/>
          <p:cNvSpPr/>
          <p:nvPr/>
        </p:nvSpPr>
        <p:spPr bwMode="auto">
          <a:xfrm>
            <a:off x="1028699"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0" name="Flowchart: Direct Access Storage 129"/>
          <p:cNvSpPr/>
          <p:nvPr/>
        </p:nvSpPr>
        <p:spPr bwMode="auto">
          <a:xfrm>
            <a:off x="1715801"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1" name="Flowchart: Direct Access Storage 130"/>
          <p:cNvSpPr/>
          <p:nvPr/>
        </p:nvSpPr>
        <p:spPr bwMode="auto">
          <a:xfrm>
            <a:off x="2950844"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2" name="Flowchart: Direct Access Storage 131"/>
          <p:cNvSpPr/>
          <p:nvPr/>
        </p:nvSpPr>
        <p:spPr bwMode="auto">
          <a:xfrm>
            <a:off x="3637946"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3" name="Flowchart: Direct Access Storage 132"/>
          <p:cNvSpPr/>
          <p:nvPr/>
        </p:nvSpPr>
        <p:spPr bwMode="auto">
          <a:xfrm>
            <a:off x="4818376"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4" name="Flowchart: Direct Access Storage 133"/>
          <p:cNvSpPr/>
          <p:nvPr/>
        </p:nvSpPr>
        <p:spPr bwMode="auto">
          <a:xfrm>
            <a:off x="5505478"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5" name="Flowchart: Direct Access Storage 134"/>
          <p:cNvSpPr/>
          <p:nvPr/>
        </p:nvSpPr>
        <p:spPr bwMode="auto">
          <a:xfrm>
            <a:off x="6704498"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6" name="Flowchart: Direct Access Storage 135"/>
          <p:cNvSpPr/>
          <p:nvPr/>
        </p:nvSpPr>
        <p:spPr bwMode="auto">
          <a:xfrm>
            <a:off x="7391600"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7" name="Flowchart: Direct Access Storage 136"/>
          <p:cNvSpPr/>
          <p:nvPr/>
        </p:nvSpPr>
        <p:spPr bwMode="auto">
          <a:xfrm>
            <a:off x="8199437"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8" name="Flowchart: Direct Access Storage 137"/>
          <p:cNvSpPr/>
          <p:nvPr/>
        </p:nvSpPr>
        <p:spPr bwMode="auto">
          <a:xfrm>
            <a:off x="8656637"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2" name="Flowchart: Direct Access Storage 141"/>
          <p:cNvSpPr/>
          <p:nvPr/>
        </p:nvSpPr>
        <p:spPr bwMode="auto">
          <a:xfrm>
            <a:off x="9113837"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3" name="Flowchart: Direct Access Storage 142"/>
          <p:cNvSpPr/>
          <p:nvPr/>
        </p:nvSpPr>
        <p:spPr bwMode="auto">
          <a:xfrm>
            <a:off x="9571037"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4" name="Flowchart: Direct Access Storage 143"/>
          <p:cNvSpPr/>
          <p:nvPr/>
        </p:nvSpPr>
        <p:spPr bwMode="auto">
          <a:xfrm>
            <a:off x="8173752" y="377591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5" name="Flowchart: Direct Access Storage 144"/>
          <p:cNvSpPr/>
          <p:nvPr/>
        </p:nvSpPr>
        <p:spPr bwMode="auto">
          <a:xfrm>
            <a:off x="8630952" y="377591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6" name="Flowchart: Direct Access Storage 145"/>
          <p:cNvSpPr/>
          <p:nvPr/>
        </p:nvSpPr>
        <p:spPr bwMode="auto">
          <a:xfrm>
            <a:off x="9088152" y="377591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7" name="Flowchart: Direct Access Storage 146"/>
          <p:cNvSpPr/>
          <p:nvPr/>
        </p:nvSpPr>
        <p:spPr bwMode="auto">
          <a:xfrm>
            <a:off x="9545352" y="377591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8" name="Flowchart: Direct Access Storage 147"/>
          <p:cNvSpPr/>
          <p:nvPr/>
        </p:nvSpPr>
        <p:spPr bwMode="auto">
          <a:xfrm>
            <a:off x="8173752" y="499110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9" name="Flowchart: Direct Access Storage 148"/>
          <p:cNvSpPr/>
          <p:nvPr/>
        </p:nvSpPr>
        <p:spPr bwMode="auto">
          <a:xfrm>
            <a:off x="8630952" y="499110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0" name="Flowchart: Direct Access Storage 149"/>
          <p:cNvSpPr/>
          <p:nvPr/>
        </p:nvSpPr>
        <p:spPr bwMode="auto">
          <a:xfrm>
            <a:off x="9088152" y="499110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1" name="Flowchart: Direct Access Storage 150"/>
          <p:cNvSpPr/>
          <p:nvPr/>
        </p:nvSpPr>
        <p:spPr bwMode="auto">
          <a:xfrm>
            <a:off x="9545352" y="4991100"/>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2" name="Flowchart: Process 151"/>
          <p:cNvSpPr/>
          <p:nvPr/>
        </p:nvSpPr>
        <p:spPr bwMode="auto">
          <a:xfrm>
            <a:off x="8692854" y="2654160"/>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3" name="Flowchart: Process 152"/>
          <p:cNvSpPr/>
          <p:nvPr/>
        </p:nvSpPr>
        <p:spPr bwMode="auto">
          <a:xfrm>
            <a:off x="9110072" y="2654160"/>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4" name="Flowchart: Manual Operation 153"/>
          <p:cNvSpPr/>
          <p:nvPr/>
        </p:nvSpPr>
        <p:spPr bwMode="auto">
          <a:xfrm>
            <a:off x="8275637" y="2920656"/>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5" name="Flowchart: Manual Operation 154"/>
          <p:cNvSpPr/>
          <p:nvPr/>
        </p:nvSpPr>
        <p:spPr bwMode="auto">
          <a:xfrm>
            <a:off x="8637370" y="2920656"/>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6" name="Flowchart: Manual Operation 155"/>
          <p:cNvSpPr/>
          <p:nvPr/>
        </p:nvSpPr>
        <p:spPr bwMode="auto">
          <a:xfrm>
            <a:off x="8999102" y="2920656"/>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0" name="TextBox 159"/>
          <p:cNvSpPr txBox="1"/>
          <p:nvPr/>
        </p:nvSpPr>
        <p:spPr>
          <a:xfrm>
            <a:off x="8504434" y="3348872"/>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61" name="Flowchart: Process 160"/>
          <p:cNvSpPr/>
          <p:nvPr/>
        </p:nvSpPr>
        <p:spPr bwMode="auto">
          <a:xfrm>
            <a:off x="8223499" y="4154096"/>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2" name="Flowchart: Process 161"/>
          <p:cNvSpPr/>
          <p:nvPr/>
        </p:nvSpPr>
        <p:spPr bwMode="auto">
          <a:xfrm>
            <a:off x="8640716" y="4154096"/>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3" name="Flowchart: Process 162"/>
          <p:cNvSpPr/>
          <p:nvPr/>
        </p:nvSpPr>
        <p:spPr bwMode="auto">
          <a:xfrm>
            <a:off x="9057934" y="4154096"/>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4" name="Flowchart: Manual Operation 163"/>
          <p:cNvSpPr/>
          <p:nvPr/>
        </p:nvSpPr>
        <p:spPr bwMode="auto">
          <a:xfrm>
            <a:off x="8223499" y="4420592"/>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5" name="Flowchart: Manual Operation 164"/>
          <p:cNvSpPr/>
          <p:nvPr/>
        </p:nvSpPr>
        <p:spPr bwMode="auto">
          <a:xfrm>
            <a:off x="8585232" y="4420592"/>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6" name="Flowchart: Manual Operation 165"/>
          <p:cNvSpPr/>
          <p:nvPr/>
        </p:nvSpPr>
        <p:spPr bwMode="auto">
          <a:xfrm>
            <a:off x="8946964" y="4420592"/>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7" name="Flowchart: Process 166"/>
          <p:cNvSpPr/>
          <p:nvPr/>
        </p:nvSpPr>
        <p:spPr bwMode="auto">
          <a:xfrm>
            <a:off x="8219489" y="5377307"/>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8" name="Flowchart: Process 167"/>
          <p:cNvSpPr/>
          <p:nvPr/>
        </p:nvSpPr>
        <p:spPr bwMode="auto">
          <a:xfrm>
            <a:off x="8636706" y="5377307"/>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9" name="Flowchart: Process 168"/>
          <p:cNvSpPr/>
          <p:nvPr/>
        </p:nvSpPr>
        <p:spPr bwMode="auto">
          <a:xfrm>
            <a:off x="9053924" y="5377307"/>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0" name="Flowchart: Manual Operation 169"/>
          <p:cNvSpPr/>
          <p:nvPr/>
        </p:nvSpPr>
        <p:spPr bwMode="auto">
          <a:xfrm>
            <a:off x="8219489" y="5643803"/>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1" name="Flowchart: Manual Operation 170"/>
          <p:cNvSpPr/>
          <p:nvPr/>
        </p:nvSpPr>
        <p:spPr bwMode="auto">
          <a:xfrm>
            <a:off x="8581222" y="5643803"/>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2" name="Flowchart: Manual Operation 171"/>
          <p:cNvSpPr/>
          <p:nvPr/>
        </p:nvSpPr>
        <p:spPr bwMode="auto">
          <a:xfrm>
            <a:off x="8942954" y="5643803"/>
            <a:ext cx="376087" cy="227691"/>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3" name="TextBox 172"/>
          <p:cNvSpPr txBox="1"/>
          <p:nvPr/>
        </p:nvSpPr>
        <p:spPr>
          <a:xfrm>
            <a:off x="8415832" y="4595625"/>
            <a:ext cx="97930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APAC</a:t>
            </a:r>
          </a:p>
        </p:txBody>
      </p:sp>
      <p:sp>
        <p:nvSpPr>
          <p:cNvPr id="174" name="Flowchart: Direct Access Storage 173"/>
          <p:cNvSpPr/>
          <p:nvPr/>
        </p:nvSpPr>
        <p:spPr bwMode="auto">
          <a:xfrm>
            <a:off x="10143090"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5" name="Flowchart: Direct Access Storage 174"/>
          <p:cNvSpPr/>
          <p:nvPr/>
        </p:nvSpPr>
        <p:spPr bwMode="auto">
          <a:xfrm>
            <a:off x="10600290" y="226711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6" name="Flowchart: Manual Operation 175"/>
          <p:cNvSpPr/>
          <p:nvPr/>
        </p:nvSpPr>
        <p:spPr bwMode="auto">
          <a:xfrm>
            <a:off x="11074382" y="2267119"/>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7" name="Flowchart: Process 176"/>
          <p:cNvSpPr/>
          <p:nvPr/>
        </p:nvSpPr>
        <p:spPr bwMode="auto">
          <a:xfrm>
            <a:off x="10174789" y="2694206"/>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8" name="Flowchart: Process 177"/>
          <p:cNvSpPr/>
          <p:nvPr/>
        </p:nvSpPr>
        <p:spPr bwMode="auto">
          <a:xfrm>
            <a:off x="10653069" y="2683970"/>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0" name="TextBox 179"/>
          <p:cNvSpPr txBox="1"/>
          <p:nvPr/>
        </p:nvSpPr>
        <p:spPr>
          <a:xfrm>
            <a:off x="10299879" y="3309480"/>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181" name="Flowchart: Direct Access Storage 180"/>
          <p:cNvSpPr/>
          <p:nvPr/>
        </p:nvSpPr>
        <p:spPr bwMode="auto">
          <a:xfrm>
            <a:off x="10164098" y="3763758"/>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2" name="Flowchart: Direct Access Storage 181"/>
          <p:cNvSpPr/>
          <p:nvPr/>
        </p:nvSpPr>
        <p:spPr bwMode="auto">
          <a:xfrm>
            <a:off x="10621298" y="3763758"/>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3" name="Flowchart: Manual Operation 182"/>
          <p:cNvSpPr/>
          <p:nvPr/>
        </p:nvSpPr>
        <p:spPr bwMode="auto">
          <a:xfrm>
            <a:off x="11095390" y="3763758"/>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4" name="Flowchart: Process 183"/>
          <p:cNvSpPr/>
          <p:nvPr/>
        </p:nvSpPr>
        <p:spPr bwMode="auto">
          <a:xfrm>
            <a:off x="10195797" y="4190845"/>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5" name="Flowchart: Process 184"/>
          <p:cNvSpPr/>
          <p:nvPr/>
        </p:nvSpPr>
        <p:spPr bwMode="auto">
          <a:xfrm>
            <a:off x="10613014" y="4190845"/>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7" name="TextBox 186"/>
          <p:cNvSpPr txBox="1"/>
          <p:nvPr/>
        </p:nvSpPr>
        <p:spPr>
          <a:xfrm>
            <a:off x="10393942" y="4567115"/>
            <a:ext cx="97930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APAC</a:t>
            </a:r>
          </a:p>
        </p:txBody>
      </p:sp>
      <p:sp>
        <p:nvSpPr>
          <p:cNvPr id="188" name="Flowchart: Direct Access Storage 187"/>
          <p:cNvSpPr/>
          <p:nvPr/>
        </p:nvSpPr>
        <p:spPr bwMode="auto">
          <a:xfrm>
            <a:off x="10187842" y="4993748"/>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9" name="Flowchart: Direct Access Storage 188"/>
          <p:cNvSpPr/>
          <p:nvPr/>
        </p:nvSpPr>
        <p:spPr bwMode="auto">
          <a:xfrm>
            <a:off x="10645042" y="4993748"/>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0" name="Flowchart: Manual Operation 189"/>
          <p:cNvSpPr/>
          <p:nvPr/>
        </p:nvSpPr>
        <p:spPr bwMode="auto">
          <a:xfrm>
            <a:off x="11119134" y="4993748"/>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1" name="Flowchart: Process 190"/>
          <p:cNvSpPr/>
          <p:nvPr/>
        </p:nvSpPr>
        <p:spPr bwMode="auto">
          <a:xfrm>
            <a:off x="10219541" y="5420835"/>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2" name="Flowchart: Process 191"/>
          <p:cNvSpPr/>
          <p:nvPr/>
        </p:nvSpPr>
        <p:spPr bwMode="auto">
          <a:xfrm>
            <a:off x="10636758" y="5420835"/>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4" name="Flowchart: Manual Operation 193"/>
          <p:cNvSpPr/>
          <p:nvPr/>
        </p:nvSpPr>
        <p:spPr bwMode="auto">
          <a:xfrm>
            <a:off x="4823026" y="2735135"/>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5" name="Flowchart: Manual Operation 194"/>
          <p:cNvSpPr/>
          <p:nvPr/>
        </p:nvSpPr>
        <p:spPr bwMode="auto">
          <a:xfrm>
            <a:off x="5505478" y="2723441"/>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6" name="Flowchart: Manual Operation 195"/>
          <p:cNvSpPr/>
          <p:nvPr/>
        </p:nvSpPr>
        <p:spPr bwMode="auto">
          <a:xfrm>
            <a:off x="6708421" y="2721623"/>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7" name="Flowchart: Manual Operation 196"/>
          <p:cNvSpPr/>
          <p:nvPr/>
        </p:nvSpPr>
        <p:spPr bwMode="auto">
          <a:xfrm>
            <a:off x="7390873" y="2709929"/>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8" name="Flowchart: Manual Operation 197"/>
          <p:cNvSpPr/>
          <p:nvPr/>
        </p:nvSpPr>
        <p:spPr bwMode="auto">
          <a:xfrm>
            <a:off x="2965952" y="2718927"/>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9" name="Flowchart: Manual Operation 198"/>
          <p:cNvSpPr/>
          <p:nvPr/>
        </p:nvSpPr>
        <p:spPr bwMode="auto">
          <a:xfrm>
            <a:off x="3648404" y="2707233"/>
            <a:ext cx="376087" cy="307639"/>
          </a:xfrm>
          <a:prstGeom prst="flowChartManualOperat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0" name="Flowchart: Process 199"/>
          <p:cNvSpPr/>
          <p:nvPr/>
        </p:nvSpPr>
        <p:spPr bwMode="auto">
          <a:xfrm>
            <a:off x="922391" y="2657445"/>
            <a:ext cx="355814" cy="242417"/>
          </a:xfrm>
          <a:prstGeom prst="flowChartProcess">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3" name="Flowchart: Terminator 202"/>
          <p:cNvSpPr/>
          <p:nvPr/>
        </p:nvSpPr>
        <p:spPr bwMode="auto">
          <a:xfrm>
            <a:off x="8655400" y="3173980"/>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4" name="Flowchart: Terminator 203"/>
          <p:cNvSpPr/>
          <p:nvPr/>
        </p:nvSpPr>
        <p:spPr bwMode="auto">
          <a:xfrm>
            <a:off x="9011231" y="3172182"/>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5" name="Flowchart: Terminator 204"/>
          <p:cNvSpPr/>
          <p:nvPr/>
        </p:nvSpPr>
        <p:spPr bwMode="auto">
          <a:xfrm>
            <a:off x="11085045" y="2678130"/>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6" name="Flowchart: Process 205"/>
          <p:cNvSpPr/>
          <p:nvPr/>
        </p:nvSpPr>
        <p:spPr bwMode="auto">
          <a:xfrm>
            <a:off x="1426281" y="2659062"/>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7" name="Flowchart: Terminator 206"/>
          <p:cNvSpPr/>
          <p:nvPr/>
        </p:nvSpPr>
        <p:spPr bwMode="auto">
          <a:xfrm>
            <a:off x="1952750" y="2659275"/>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8" name="TextBox 207"/>
          <p:cNvSpPr txBox="1"/>
          <p:nvPr/>
        </p:nvSpPr>
        <p:spPr>
          <a:xfrm>
            <a:off x="577917" y="3003618"/>
            <a:ext cx="1930657"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1 </a:t>
            </a:r>
            <a:r>
              <a:rPr lang="en-US" sz="2000" dirty="0" err="1" smtClean="0">
                <a:gradFill>
                  <a:gsLst>
                    <a:gs pos="2917">
                      <a:srgbClr val="505050"/>
                    </a:gs>
                    <a:gs pos="30000">
                      <a:srgbClr val="505050"/>
                    </a:gs>
                  </a:gsLst>
                  <a:lin ang="5400000" scaled="0"/>
                </a:gradFill>
              </a:rPr>
              <a:t>Env</a:t>
            </a:r>
            <a:r>
              <a:rPr lang="en-US" sz="2000" dirty="0" smtClean="0">
                <a:gradFill>
                  <a:gsLst>
                    <a:gs pos="2917">
                      <a:srgbClr val="505050"/>
                    </a:gs>
                    <a:gs pos="30000">
                      <a:srgbClr val="505050"/>
                    </a:gs>
                  </a:gsLst>
                  <a:lin ang="5400000" scaled="0"/>
                </a:gradFill>
              </a:rPr>
              <a:t> per Dev</a:t>
            </a:r>
          </a:p>
        </p:txBody>
      </p:sp>
      <p:sp>
        <p:nvSpPr>
          <p:cNvPr id="209" name="TextBox 208"/>
          <p:cNvSpPr txBox="1"/>
          <p:nvPr/>
        </p:nvSpPr>
        <p:spPr>
          <a:xfrm>
            <a:off x="746572" y="3323150"/>
            <a:ext cx="726802"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NA</a:t>
            </a:r>
          </a:p>
        </p:txBody>
      </p:sp>
      <p:sp>
        <p:nvSpPr>
          <p:cNvPr id="210" name="TextBox 209"/>
          <p:cNvSpPr txBox="1"/>
          <p:nvPr/>
        </p:nvSpPr>
        <p:spPr>
          <a:xfrm>
            <a:off x="1347989" y="3323150"/>
            <a:ext cx="1167435"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Europe</a:t>
            </a:r>
          </a:p>
        </p:txBody>
      </p:sp>
      <p:sp>
        <p:nvSpPr>
          <p:cNvPr id="211" name="Flowchart: Direct Access Storage 210"/>
          <p:cNvSpPr/>
          <p:nvPr/>
        </p:nvSpPr>
        <p:spPr bwMode="auto">
          <a:xfrm>
            <a:off x="976567" y="376842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2" name="Flowchart: Direct Access Storage 211"/>
          <p:cNvSpPr/>
          <p:nvPr/>
        </p:nvSpPr>
        <p:spPr bwMode="auto">
          <a:xfrm>
            <a:off x="1663669" y="3768429"/>
            <a:ext cx="406685" cy="334962"/>
          </a:xfrm>
          <a:prstGeom prst="flowChartMagneticDrum">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3" name="Flowchart: Process 212"/>
          <p:cNvSpPr/>
          <p:nvPr/>
        </p:nvSpPr>
        <p:spPr bwMode="auto">
          <a:xfrm>
            <a:off x="879935" y="4158755"/>
            <a:ext cx="375048" cy="240876"/>
          </a:xfrm>
          <a:prstGeom prst="flowChartProcess">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4" name="Flowchart: Process 213"/>
          <p:cNvSpPr/>
          <p:nvPr/>
        </p:nvSpPr>
        <p:spPr bwMode="auto">
          <a:xfrm>
            <a:off x="1374149" y="4160372"/>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5" name="Flowchart: Terminator 214"/>
          <p:cNvSpPr/>
          <p:nvPr/>
        </p:nvSpPr>
        <p:spPr bwMode="auto">
          <a:xfrm>
            <a:off x="1900618" y="4160585"/>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6" name="Flowchart: Process 215"/>
          <p:cNvSpPr/>
          <p:nvPr/>
        </p:nvSpPr>
        <p:spPr bwMode="auto">
          <a:xfrm>
            <a:off x="3660889" y="3478700"/>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7" name="Flowchart: Process 216"/>
          <p:cNvSpPr/>
          <p:nvPr/>
        </p:nvSpPr>
        <p:spPr bwMode="auto">
          <a:xfrm>
            <a:off x="5520588" y="3450796"/>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8" name="Flowchart: Process 217"/>
          <p:cNvSpPr/>
          <p:nvPr/>
        </p:nvSpPr>
        <p:spPr bwMode="auto">
          <a:xfrm>
            <a:off x="7399350" y="3519378"/>
            <a:ext cx="362844" cy="24916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45" name="Elbow Connector 244"/>
          <p:cNvCxnSpPr>
            <a:stCxn id="199" idx="3"/>
            <a:endCxn id="216" idx="3"/>
          </p:cNvCxnSpPr>
          <p:nvPr/>
        </p:nvCxnSpPr>
        <p:spPr>
          <a:xfrm>
            <a:off x="3986882" y="2861053"/>
            <a:ext cx="36851" cy="742231"/>
          </a:xfrm>
          <a:prstGeom prst="bentConnector3">
            <a:avLst>
              <a:gd name="adj1" fmla="val 72239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7" name="Elbow Connector 246"/>
          <p:cNvCxnSpPr>
            <a:stCxn id="195" idx="3"/>
            <a:endCxn id="217" idx="3"/>
          </p:cNvCxnSpPr>
          <p:nvPr/>
        </p:nvCxnSpPr>
        <p:spPr>
          <a:xfrm>
            <a:off x="5843956" y="2877261"/>
            <a:ext cx="39476" cy="698119"/>
          </a:xfrm>
          <a:prstGeom prst="bentConnector3">
            <a:avLst>
              <a:gd name="adj1" fmla="val 679086"/>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9" name="Elbow Connector 248"/>
          <p:cNvCxnSpPr>
            <a:stCxn id="197" idx="3"/>
            <a:endCxn id="218" idx="3"/>
          </p:cNvCxnSpPr>
          <p:nvPr/>
        </p:nvCxnSpPr>
        <p:spPr>
          <a:xfrm>
            <a:off x="7729351" y="2863749"/>
            <a:ext cx="32843" cy="780213"/>
          </a:xfrm>
          <a:prstGeom prst="bentConnector3">
            <a:avLst>
              <a:gd name="adj1" fmla="val 81055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19" name="Flowchart: Terminator 218"/>
          <p:cNvSpPr/>
          <p:nvPr/>
        </p:nvSpPr>
        <p:spPr bwMode="auto">
          <a:xfrm>
            <a:off x="2972167" y="3262496"/>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0" name="Flowchart: Terminator 219"/>
          <p:cNvSpPr/>
          <p:nvPr/>
        </p:nvSpPr>
        <p:spPr bwMode="auto">
          <a:xfrm>
            <a:off x="4822443" y="3262496"/>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1" name="Flowchart: Terminator 220"/>
          <p:cNvSpPr/>
          <p:nvPr/>
        </p:nvSpPr>
        <p:spPr bwMode="auto">
          <a:xfrm>
            <a:off x="6725985" y="3259427"/>
            <a:ext cx="362431" cy="247069"/>
          </a:xfrm>
          <a:prstGeom prst="flowChartTerminator">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51" name="Elbow Connector 250"/>
          <p:cNvCxnSpPr>
            <a:stCxn id="219" idx="3"/>
            <a:endCxn id="199" idx="2"/>
          </p:cNvCxnSpPr>
          <p:nvPr/>
        </p:nvCxnSpPr>
        <p:spPr>
          <a:xfrm flipV="1">
            <a:off x="3334598" y="3014872"/>
            <a:ext cx="501850" cy="371159"/>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3" name="Elbow Connector 252"/>
          <p:cNvCxnSpPr>
            <a:stCxn id="220" idx="3"/>
            <a:endCxn id="195" idx="2"/>
          </p:cNvCxnSpPr>
          <p:nvPr/>
        </p:nvCxnSpPr>
        <p:spPr>
          <a:xfrm flipV="1">
            <a:off x="5184874" y="3031080"/>
            <a:ext cx="508648" cy="354951"/>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5" name="Straight Arrow Connector 254"/>
          <p:cNvCxnSpPr>
            <a:stCxn id="220" idx="0"/>
            <a:endCxn id="194" idx="2"/>
          </p:cNvCxnSpPr>
          <p:nvPr/>
        </p:nvCxnSpPr>
        <p:spPr>
          <a:xfrm flipV="1">
            <a:off x="5003659" y="3042774"/>
            <a:ext cx="7411" cy="21972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19" idx="0"/>
            <a:endCxn id="198" idx="2"/>
          </p:cNvCxnSpPr>
          <p:nvPr/>
        </p:nvCxnSpPr>
        <p:spPr>
          <a:xfrm flipV="1">
            <a:off x="3153383" y="3026566"/>
            <a:ext cx="613" cy="23593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9" name="Elbow Connector 138"/>
          <p:cNvCxnSpPr/>
          <p:nvPr/>
        </p:nvCxnSpPr>
        <p:spPr>
          <a:xfrm flipV="1">
            <a:off x="7067567" y="3077892"/>
            <a:ext cx="508648" cy="354951"/>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flipV="1">
            <a:off x="6886467" y="3070128"/>
            <a:ext cx="7411" cy="21972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551237" y="5935662"/>
            <a:ext cx="0" cy="151785"/>
          </a:xfrm>
          <a:prstGeom prst="line">
            <a:avLst/>
          </a:prstGeom>
          <a:ln>
            <a:solidFill>
              <a:srgbClr val="00188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10974270" y="5935662"/>
            <a:ext cx="0" cy="151785"/>
          </a:xfrm>
          <a:prstGeom prst="line">
            <a:avLst/>
          </a:prstGeom>
          <a:ln>
            <a:solidFill>
              <a:srgbClr val="00188F"/>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3551237" y="6087447"/>
            <a:ext cx="7423033" cy="0"/>
          </a:xfrm>
          <a:prstGeom prst="line">
            <a:avLst/>
          </a:prstGeom>
          <a:ln>
            <a:solidFill>
              <a:srgbClr val="00188F"/>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038773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8543" b="16853"/>
          <a:stretch/>
        </p:blipFill>
        <p:spPr>
          <a:xfrm>
            <a:off x="1" y="-7939"/>
            <a:ext cx="12463462" cy="6934201"/>
          </a:xfrm>
          <a:prstGeom prst="rect">
            <a:avLst/>
          </a:prstGeom>
        </p:spPr>
      </p:pic>
      <p:sp>
        <p:nvSpPr>
          <p:cNvPr id="4" name="Title 3"/>
          <p:cNvSpPr>
            <a:spLocks noGrp="1"/>
          </p:cNvSpPr>
          <p:nvPr>
            <p:ph type="title" idx="4294967295"/>
          </p:nvPr>
        </p:nvSpPr>
        <p:spPr>
          <a:xfrm>
            <a:off x="381000" y="500063"/>
            <a:ext cx="8275637" cy="1320799"/>
          </a:xfrm>
          <a:solidFill>
            <a:srgbClr val="00188F">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en-US" sz="7200" dirty="0" smtClean="0">
                <a:solidFill>
                  <a:schemeClr val="bg1"/>
                </a:solidFill>
                <a:latin typeface="+mj-lt"/>
              </a:rPr>
              <a:t>The Solution Demo</a:t>
            </a:r>
            <a:endParaRPr lang="en-US" sz="7200" dirty="0">
              <a:solidFill>
                <a:schemeClr val="bg1"/>
              </a:solidFill>
              <a:latin typeface="+mj-lt"/>
            </a:endParaRPr>
          </a:p>
        </p:txBody>
      </p:sp>
      <p:sp>
        <p:nvSpPr>
          <p:cNvPr id="5" name="Rectangle 4"/>
          <p:cNvSpPr/>
          <p:nvPr/>
        </p:nvSpPr>
        <p:spPr bwMode="auto">
          <a:xfrm>
            <a:off x="4770437" y="3116262"/>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smtClean="0">
                <a:solidFill>
                  <a:srgbClr val="FFFFFF"/>
                </a:solidFill>
              </a:rPr>
              <a:t>Search-driven aggregation</a:t>
            </a:r>
            <a:endParaRPr lang="en-US" sz="3600" dirty="0">
              <a:solidFill>
                <a:srgbClr val="FFFFFF"/>
              </a:solidFill>
            </a:endParaRPr>
          </a:p>
        </p:txBody>
      </p:sp>
      <p:sp>
        <p:nvSpPr>
          <p:cNvPr id="6" name="Rectangle 5"/>
          <p:cNvSpPr/>
          <p:nvPr/>
        </p:nvSpPr>
        <p:spPr bwMode="auto">
          <a:xfrm>
            <a:off x="4774278" y="4068281"/>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Site provisioning wizard</a:t>
            </a:r>
          </a:p>
        </p:txBody>
      </p:sp>
      <p:sp>
        <p:nvSpPr>
          <p:cNvPr id="7" name="Rectangle 6"/>
          <p:cNvSpPr/>
          <p:nvPr/>
        </p:nvSpPr>
        <p:spPr bwMode="auto">
          <a:xfrm>
            <a:off x="4774278" y="5020300"/>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Personalized user experience</a:t>
            </a:r>
          </a:p>
        </p:txBody>
      </p:sp>
      <p:sp>
        <p:nvSpPr>
          <p:cNvPr id="8" name="Rectangle 7"/>
          <p:cNvSpPr/>
          <p:nvPr/>
        </p:nvSpPr>
        <p:spPr bwMode="auto">
          <a:xfrm>
            <a:off x="4774278" y="5972320"/>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Client and Project site collections</a:t>
            </a:r>
          </a:p>
        </p:txBody>
      </p:sp>
    </p:spTree>
    <p:extLst>
      <p:ext uri="{BB962C8B-B14F-4D97-AF65-F5344CB8AC3E}">
        <p14:creationId xmlns:p14="http://schemas.microsoft.com/office/powerpoint/2010/main" val="14644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8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vert="horz" wrap="square" lIns="146304" tIns="91440" rIns="146304" bIns="91440" rtlCol="0" anchor="t">
            <a:noAutofit/>
          </a:bodyPr>
          <a:lstStyle/>
          <a:p>
            <a:r>
              <a:rPr lang="en-US" dirty="0"/>
              <a:t>Multi-Stage Retention Policies</a:t>
            </a:r>
          </a:p>
        </p:txBody>
      </p:sp>
      <p:sp>
        <p:nvSpPr>
          <p:cNvPr id="12" name="Rectangle 11"/>
          <p:cNvSpPr/>
          <p:nvPr/>
        </p:nvSpPr>
        <p:spPr bwMode="auto">
          <a:xfrm>
            <a:off x="237939" y="1357580"/>
            <a:ext cx="11984081" cy="46699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rPr>
              <a:t>TCT Project Document Retention Process Diagra</a:t>
            </a:r>
            <a:r>
              <a:rPr lang="en-US" sz="2400" dirty="0">
                <a:gradFill>
                  <a:gsLst>
                    <a:gs pos="0">
                      <a:srgbClr val="FFFFFF"/>
                    </a:gs>
                    <a:gs pos="100000">
                      <a:srgbClr val="FFFFFF"/>
                    </a:gs>
                  </a:gsLst>
                  <a:lin ang="5400000" scaled="0"/>
                </a:gradFill>
              </a:rPr>
              <a:t>m</a:t>
            </a:r>
          </a:p>
        </p:txBody>
      </p:sp>
      <p:grpSp>
        <p:nvGrpSpPr>
          <p:cNvPr id="573" name="Group 572"/>
          <p:cNvGrpSpPr/>
          <p:nvPr/>
        </p:nvGrpSpPr>
        <p:grpSpPr>
          <a:xfrm>
            <a:off x="237939" y="1900014"/>
            <a:ext cx="11984081" cy="2182743"/>
            <a:chOff x="274640" y="3220239"/>
            <a:chExt cx="11984081" cy="2182743"/>
          </a:xfrm>
        </p:grpSpPr>
        <p:sp>
          <p:nvSpPr>
            <p:cNvPr id="1204" name="Rectangle 1203"/>
            <p:cNvSpPr/>
            <p:nvPr/>
          </p:nvSpPr>
          <p:spPr bwMode="auto">
            <a:xfrm>
              <a:off x="274640" y="3220239"/>
              <a:ext cx="2677196"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Active</a:t>
              </a:r>
              <a:endParaRPr lang="en-US" sz="2000" dirty="0">
                <a:solidFill>
                  <a:srgbClr val="505050"/>
                </a:solidFill>
              </a:endParaRPr>
            </a:p>
          </p:txBody>
        </p:sp>
        <p:sp>
          <p:nvSpPr>
            <p:cNvPr id="533" name="Rectangle 532"/>
            <p:cNvSpPr/>
            <p:nvPr/>
          </p:nvSpPr>
          <p:spPr bwMode="auto">
            <a:xfrm>
              <a:off x="3005957" y="3220239"/>
              <a:ext cx="1682419"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Inactive</a:t>
              </a:r>
              <a:endParaRPr lang="en-US" sz="2000" dirty="0">
                <a:solidFill>
                  <a:srgbClr val="505050"/>
                </a:solidFill>
              </a:endParaRPr>
            </a:p>
          </p:txBody>
        </p:sp>
        <p:sp>
          <p:nvSpPr>
            <p:cNvPr id="534" name="Rectangle 533"/>
            <p:cNvSpPr/>
            <p:nvPr/>
          </p:nvSpPr>
          <p:spPr bwMode="auto">
            <a:xfrm>
              <a:off x="4742497" y="3228196"/>
              <a:ext cx="1250136"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Close</a:t>
              </a:r>
              <a:endParaRPr lang="en-US" sz="2000" dirty="0">
                <a:solidFill>
                  <a:srgbClr val="505050"/>
                </a:solidFill>
              </a:endParaRPr>
            </a:p>
          </p:txBody>
        </p:sp>
        <p:sp>
          <p:nvSpPr>
            <p:cNvPr id="535" name="Rectangle 534"/>
            <p:cNvSpPr/>
            <p:nvPr/>
          </p:nvSpPr>
          <p:spPr bwMode="auto">
            <a:xfrm>
              <a:off x="6046754" y="3220239"/>
              <a:ext cx="1265057"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Archived</a:t>
              </a:r>
              <a:endParaRPr lang="en-US" sz="2000" dirty="0">
                <a:solidFill>
                  <a:srgbClr val="505050"/>
                </a:solidFill>
              </a:endParaRPr>
            </a:p>
          </p:txBody>
        </p:sp>
        <p:sp>
          <p:nvSpPr>
            <p:cNvPr id="536" name="Rectangle 535"/>
            <p:cNvSpPr/>
            <p:nvPr/>
          </p:nvSpPr>
          <p:spPr bwMode="auto">
            <a:xfrm>
              <a:off x="7365931" y="3222946"/>
              <a:ext cx="4892790"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Destruction</a:t>
              </a:r>
              <a:endParaRPr lang="en-US" sz="2000" dirty="0">
                <a:solidFill>
                  <a:srgbClr val="505050"/>
                </a:solidFill>
              </a:endParaRPr>
            </a:p>
          </p:txBody>
        </p:sp>
        <p:sp>
          <p:nvSpPr>
            <p:cNvPr id="1207" name="Flowchart: Terminator 1206"/>
            <p:cNvSpPr/>
            <p:nvPr/>
          </p:nvSpPr>
          <p:spPr bwMode="auto">
            <a:xfrm>
              <a:off x="378869" y="4051906"/>
              <a:ext cx="1246527" cy="756452"/>
            </a:xfrm>
            <a:prstGeom prst="flowChartTerminator">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Project Created</a:t>
              </a:r>
              <a:endParaRPr lang="en-US" sz="2000" dirty="0">
                <a:gradFill>
                  <a:gsLst>
                    <a:gs pos="0">
                      <a:srgbClr val="FFFFFF"/>
                    </a:gs>
                    <a:gs pos="100000">
                      <a:srgbClr val="FFFFFF"/>
                    </a:gs>
                  </a:gsLst>
                  <a:lin ang="5400000" scaled="0"/>
                </a:gradFill>
              </a:endParaRPr>
            </a:p>
          </p:txBody>
        </p:sp>
        <p:sp>
          <p:nvSpPr>
            <p:cNvPr id="1208" name="Flowchart: Process 1207"/>
            <p:cNvSpPr/>
            <p:nvPr/>
          </p:nvSpPr>
          <p:spPr bwMode="auto">
            <a:xfrm>
              <a:off x="1829165" y="4043968"/>
              <a:ext cx="1060449" cy="77232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Project Activity</a:t>
              </a:r>
              <a:endParaRPr lang="en-US" sz="2000" dirty="0">
                <a:gradFill>
                  <a:gsLst>
                    <a:gs pos="0">
                      <a:srgbClr val="FFFFFF"/>
                    </a:gs>
                    <a:gs pos="100000">
                      <a:srgbClr val="FFFFFF"/>
                    </a:gs>
                  </a:gsLst>
                  <a:lin ang="5400000" scaled="0"/>
                </a:gradFill>
              </a:endParaRPr>
            </a:p>
          </p:txBody>
        </p:sp>
        <p:sp>
          <p:nvSpPr>
            <p:cNvPr id="542" name="Flowchart: Process 541"/>
            <p:cNvSpPr/>
            <p:nvPr/>
          </p:nvSpPr>
          <p:spPr bwMode="auto">
            <a:xfrm>
              <a:off x="4855001" y="4034369"/>
              <a:ext cx="1060449" cy="77232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Close Project</a:t>
              </a:r>
              <a:endParaRPr lang="en-US" sz="2000" dirty="0">
                <a:gradFill>
                  <a:gsLst>
                    <a:gs pos="0">
                      <a:srgbClr val="FFFFFF"/>
                    </a:gs>
                    <a:gs pos="100000">
                      <a:srgbClr val="FFFFFF"/>
                    </a:gs>
                  </a:gsLst>
                  <a:lin ang="5400000" scaled="0"/>
                </a:gradFill>
              </a:endParaRPr>
            </a:p>
          </p:txBody>
        </p:sp>
        <p:sp>
          <p:nvSpPr>
            <p:cNvPr id="543" name="Flowchart: Process 542"/>
            <p:cNvSpPr/>
            <p:nvPr/>
          </p:nvSpPr>
          <p:spPr bwMode="auto">
            <a:xfrm>
              <a:off x="6148434" y="4036031"/>
              <a:ext cx="1060449" cy="77232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Archive Project</a:t>
              </a:r>
              <a:endParaRPr lang="en-US" sz="2000" dirty="0">
                <a:gradFill>
                  <a:gsLst>
                    <a:gs pos="0">
                      <a:srgbClr val="FFFFFF"/>
                    </a:gs>
                    <a:gs pos="100000">
                      <a:srgbClr val="FFFFFF"/>
                    </a:gs>
                  </a:gsLst>
                  <a:lin ang="5400000" scaled="0"/>
                </a:gradFill>
              </a:endParaRPr>
            </a:p>
          </p:txBody>
        </p:sp>
        <p:sp>
          <p:nvSpPr>
            <p:cNvPr id="544" name="Flowchart: Process 543"/>
            <p:cNvSpPr/>
            <p:nvPr/>
          </p:nvSpPr>
          <p:spPr bwMode="auto">
            <a:xfrm>
              <a:off x="7466311" y="4034368"/>
              <a:ext cx="1414349" cy="772327"/>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Destruction Request</a:t>
              </a:r>
              <a:endParaRPr lang="en-US" sz="2000" dirty="0">
                <a:gradFill>
                  <a:gsLst>
                    <a:gs pos="0">
                      <a:srgbClr val="FFFFFF"/>
                    </a:gs>
                    <a:gs pos="100000">
                      <a:srgbClr val="FFFFFF"/>
                    </a:gs>
                  </a:gsLst>
                  <a:lin ang="5400000" scaled="0"/>
                </a:gradFill>
              </a:endParaRPr>
            </a:p>
          </p:txBody>
        </p:sp>
        <p:sp>
          <p:nvSpPr>
            <p:cNvPr id="545" name="Flowchart: Decision 544"/>
            <p:cNvSpPr/>
            <p:nvPr/>
          </p:nvSpPr>
          <p:spPr bwMode="auto">
            <a:xfrm>
              <a:off x="9077372" y="3887248"/>
              <a:ext cx="1695450" cy="1085765"/>
            </a:xfrm>
            <a:prstGeom prst="flowChartDecisi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Rec’d </a:t>
              </a:r>
              <a:r>
                <a:rPr lang="en-US" dirty="0" err="1" smtClean="0">
                  <a:gradFill>
                    <a:gsLst>
                      <a:gs pos="0">
                        <a:srgbClr val="FFFFFF"/>
                      </a:gs>
                      <a:gs pos="100000">
                        <a:srgbClr val="FFFFFF"/>
                      </a:gs>
                    </a:gsLst>
                    <a:lin ang="5400000" scaled="0"/>
                  </a:gradFill>
                </a:rPr>
                <a:t>Appro-val</a:t>
              </a:r>
              <a:endParaRPr lang="en-US" dirty="0">
                <a:gradFill>
                  <a:gsLst>
                    <a:gs pos="0">
                      <a:srgbClr val="FFFFFF"/>
                    </a:gs>
                    <a:gs pos="100000">
                      <a:srgbClr val="FFFFFF"/>
                    </a:gs>
                  </a:gsLst>
                  <a:lin ang="5400000" scaled="0"/>
                </a:gradFill>
              </a:endParaRPr>
            </a:p>
          </p:txBody>
        </p:sp>
        <p:sp>
          <p:nvSpPr>
            <p:cNvPr id="546" name="Flowchart: Terminator 545"/>
            <p:cNvSpPr/>
            <p:nvPr/>
          </p:nvSpPr>
          <p:spPr bwMode="auto">
            <a:xfrm>
              <a:off x="10950622" y="4043969"/>
              <a:ext cx="1246527" cy="756452"/>
            </a:xfrm>
            <a:prstGeom prst="flowChartTerminator">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Destroy Project</a:t>
              </a:r>
              <a:endParaRPr lang="en-US" sz="2000" dirty="0">
                <a:gradFill>
                  <a:gsLst>
                    <a:gs pos="0">
                      <a:srgbClr val="FFFFFF"/>
                    </a:gs>
                    <a:gs pos="100000">
                      <a:srgbClr val="FFFFFF"/>
                    </a:gs>
                  </a:gsLst>
                  <a:lin ang="5400000" scaled="0"/>
                </a:gradFill>
              </a:endParaRPr>
            </a:p>
          </p:txBody>
        </p:sp>
        <p:sp>
          <p:nvSpPr>
            <p:cNvPr id="547" name="Flowchart: Decision 546"/>
            <p:cNvSpPr/>
            <p:nvPr/>
          </p:nvSpPr>
          <p:spPr bwMode="auto">
            <a:xfrm>
              <a:off x="3017872" y="3921197"/>
              <a:ext cx="1557573" cy="1017870"/>
            </a:xfrm>
            <a:prstGeom prst="flowChartDecisi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Inactive</a:t>
              </a:r>
              <a:endParaRPr lang="en-US" dirty="0">
                <a:gradFill>
                  <a:gsLst>
                    <a:gs pos="0">
                      <a:srgbClr val="FFFFFF"/>
                    </a:gs>
                    <a:gs pos="100000">
                      <a:srgbClr val="FFFFFF"/>
                    </a:gs>
                  </a:gsLst>
                  <a:lin ang="5400000" scaled="0"/>
                </a:gradFill>
              </a:endParaRPr>
            </a:p>
          </p:txBody>
        </p:sp>
        <p:cxnSp>
          <p:nvCxnSpPr>
            <p:cNvPr id="513" name="Straight Arrow Connector 512"/>
            <p:cNvCxnSpPr>
              <a:stCxn id="1207" idx="3"/>
              <a:endCxn id="1208" idx="1"/>
            </p:cNvCxnSpPr>
            <p:nvPr/>
          </p:nvCxnSpPr>
          <p:spPr>
            <a:xfrm>
              <a:off x="1625396" y="4430132"/>
              <a:ext cx="20376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6" name="Straight Arrow Connector 515"/>
            <p:cNvCxnSpPr>
              <a:stCxn id="1208" idx="3"/>
              <a:endCxn id="547" idx="1"/>
            </p:cNvCxnSpPr>
            <p:nvPr/>
          </p:nvCxnSpPr>
          <p:spPr>
            <a:xfrm>
              <a:off x="2889614" y="4430132"/>
              <a:ext cx="128258"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3" name="Straight Arrow Connector 522"/>
            <p:cNvCxnSpPr>
              <a:stCxn id="547" idx="3"/>
              <a:endCxn id="542" idx="1"/>
            </p:cNvCxnSpPr>
            <p:nvPr/>
          </p:nvCxnSpPr>
          <p:spPr>
            <a:xfrm flipV="1">
              <a:off x="4575445" y="4420533"/>
              <a:ext cx="279556" cy="959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9" name="Straight Arrow Connector 528"/>
            <p:cNvCxnSpPr>
              <a:stCxn id="542" idx="3"/>
              <a:endCxn id="543" idx="1"/>
            </p:cNvCxnSpPr>
            <p:nvPr/>
          </p:nvCxnSpPr>
          <p:spPr>
            <a:xfrm>
              <a:off x="5915450" y="4420533"/>
              <a:ext cx="232984" cy="166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1" name="Straight Arrow Connector 530"/>
            <p:cNvCxnSpPr>
              <a:stCxn id="543" idx="3"/>
              <a:endCxn id="544" idx="1"/>
            </p:cNvCxnSpPr>
            <p:nvPr/>
          </p:nvCxnSpPr>
          <p:spPr>
            <a:xfrm flipV="1">
              <a:off x="7208883" y="4420532"/>
              <a:ext cx="257428" cy="1663"/>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37" name="Straight Arrow Connector 536"/>
            <p:cNvCxnSpPr>
              <a:stCxn id="544" idx="3"/>
              <a:endCxn id="545" idx="1"/>
            </p:cNvCxnSpPr>
            <p:nvPr/>
          </p:nvCxnSpPr>
          <p:spPr>
            <a:xfrm>
              <a:off x="8880660" y="4420532"/>
              <a:ext cx="196712" cy="959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1" name="Straight Arrow Connector 540"/>
            <p:cNvCxnSpPr>
              <a:stCxn id="545" idx="3"/>
              <a:endCxn id="546" idx="1"/>
            </p:cNvCxnSpPr>
            <p:nvPr/>
          </p:nvCxnSpPr>
          <p:spPr>
            <a:xfrm flipV="1">
              <a:off x="10772822" y="4422195"/>
              <a:ext cx="177800" cy="793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2" name="Elbow Connector 551"/>
            <p:cNvCxnSpPr>
              <a:stCxn id="547" idx="2"/>
              <a:endCxn id="1208" idx="2"/>
            </p:cNvCxnSpPr>
            <p:nvPr/>
          </p:nvCxnSpPr>
          <p:spPr>
            <a:xfrm rot="5400000" flipH="1">
              <a:off x="3016639" y="4159047"/>
              <a:ext cx="122772" cy="1437269"/>
            </a:xfrm>
            <a:prstGeom prst="bentConnector3">
              <a:avLst>
                <a:gd name="adj1" fmla="val -186199"/>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7" name="Elbow Connector 566"/>
            <p:cNvCxnSpPr>
              <a:endCxn id="546" idx="2"/>
            </p:cNvCxnSpPr>
            <p:nvPr/>
          </p:nvCxnSpPr>
          <p:spPr>
            <a:xfrm flipV="1">
              <a:off x="9925097" y="4800421"/>
              <a:ext cx="1648789" cy="172592"/>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1" name="Elbow Connector 570"/>
            <p:cNvCxnSpPr>
              <a:stCxn id="545" idx="0"/>
              <a:endCxn id="544" idx="0"/>
            </p:cNvCxnSpPr>
            <p:nvPr/>
          </p:nvCxnSpPr>
          <p:spPr>
            <a:xfrm rot="16200000" flipH="1" flipV="1">
              <a:off x="8975732" y="3085002"/>
              <a:ext cx="147120" cy="1751611"/>
            </a:xfrm>
            <a:prstGeom prst="bentConnector3">
              <a:avLst>
                <a:gd name="adj1" fmla="val -15538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72" name="TextBox 571"/>
            <p:cNvSpPr txBox="1"/>
            <p:nvPr/>
          </p:nvSpPr>
          <p:spPr>
            <a:xfrm>
              <a:off x="3013407" y="4767038"/>
              <a:ext cx="67710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a:t>
              </a:r>
            </a:p>
          </p:txBody>
        </p:sp>
        <p:sp>
          <p:nvSpPr>
            <p:cNvPr id="605" name="TextBox 604"/>
            <p:cNvSpPr txBox="1"/>
            <p:nvPr/>
          </p:nvSpPr>
          <p:spPr>
            <a:xfrm>
              <a:off x="8838362" y="3572406"/>
              <a:ext cx="67710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a:t>
              </a:r>
            </a:p>
          </p:txBody>
        </p:sp>
        <p:sp>
          <p:nvSpPr>
            <p:cNvPr id="606" name="TextBox 605"/>
            <p:cNvSpPr txBox="1"/>
            <p:nvPr/>
          </p:nvSpPr>
          <p:spPr>
            <a:xfrm>
              <a:off x="10204966" y="4858217"/>
              <a:ext cx="129586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 Reply</a:t>
              </a:r>
            </a:p>
          </p:txBody>
        </p:sp>
        <p:sp>
          <p:nvSpPr>
            <p:cNvPr id="607" name="TextBox 606"/>
            <p:cNvSpPr txBox="1"/>
            <p:nvPr/>
          </p:nvSpPr>
          <p:spPr>
            <a:xfrm>
              <a:off x="4225222" y="3905964"/>
              <a:ext cx="69531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Yes</a:t>
              </a:r>
            </a:p>
          </p:txBody>
        </p:sp>
      </p:grpSp>
      <p:sp>
        <p:nvSpPr>
          <p:cNvPr id="32" name="Rectangle 31"/>
          <p:cNvSpPr/>
          <p:nvPr/>
        </p:nvSpPr>
        <p:spPr bwMode="auto">
          <a:xfrm>
            <a:off x="237939" y="4246767"/>
            <a:ext cx="11984081" cy="46699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rPr>
              <a:t>TCT Client Retention Process Diagra</a:t>
            </a:r>
            <a:r>
              <a:rPr lang="en-US" sz="2400" dirty="0">
                <a:gradFill>
                  <a:gsLst>
                    <a:gs pos="0">
                      <a:srgbClr val="FFFFFF"/>
                    </a:gs>
                    <a:gs pos="100000">
                      <a:srgbClr val="FFFFFF"/>
                    </a:gs>
                  </a:gsLst>
                  <a:lin ang="5400000" scaled="0"/>
                </a:gradFill>
              </a:rPr>
              <a:t>m</a:t>
            </a:r>
          </a:p>
        </p:txBody>
      </p:sp>
      <p:sp>
        <p:nvSpPr>
          <p:cNvPr id="33" name="Rectangle 32"/>
          <p:cNvSpPr/>
          <p:nvPr/>
        </p:nvSpPr>
        <p:spPr bwMode="auto">
          <a:xfrm>
            <a:off x="237939" y="4789201"/>
            <a:ext cx="2321932"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Active</a:t>
            </a:r>
            <a:endParaRPr lang="en-US" sz="2000" dirty="0">
              <a:solidFill>
                <a:srgbClr val="505050"/>
              </a:solidFill>
            </a:endParaRPr>
          </a:p>
        </p:txBody>
      </p:sp>
      <p:sp>
        <p:nvSpPr>
          <p:cNvPr id="34" name="Rectangle 33"/>
          <p:cNvSpPr/>
          <p:nvPr/>
        </p:nvSpPr>
        <p:spPr bwMode="auto">
          <a:xfrm>
            <a:off x="2622766" y="4797158"/>
            <a:ext cx="1795999"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Inactive</a:t>
            </a:r>
            <a:endParaRPr lang="en-US" sz="2000" dirty="0">
              <a:solidFill>
                <a:srgbClr val="505050"/>
              </a:solidFill>
            </a:endParaRPr>
          </a:p>
        </p:txBody>
      </p:sp>
      <p:sp>
        <p:nvSpPr>
          <p:cNvPr id="35" name="Rectangle 34"/>
          <p:cNvSpPr/>
          <p:nvPr/>
        </p:nvSpPr>
        <p:spPr bwMode="auto">
          <a:xfrm>
            <a:off x="4453038" y="4789201"/>
            <a:ext cx="1169316"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Close</a:t>
            </a:r>
            <a:endParaRPr lang="en-US" sz="2000" dirty="0">
              <a:solidFill>
                <a:srgbClr val="505050"/>
              </a:solidFill>
            </a:endParaRPr>
          </a:p>
        </p:txBody>
      </p:sp>
      <p:sp>
        <p:nvSpPr>
          <p:cNvPr id="36" name="Rectangle 35"/>
          <p:cNvSpPr/>
          <p:nvPr/>
        </p:nvSpPr>
        <p:spPr bwMode="auto">
          <a:xfrm>
            <a:off x="5656627" y="4789201"/>
            <a:ext cx="1618483"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Archived</a:t>
            </a:r>
            <a:endParaRPr lang="en-US" sz="2000" dirty="0">
              <a:solidFill>
                <a:srgbClr val="505050"/>
              </a:solidFill>
            </a:endParaRPr>
          </a:p>
        </p:txBody>
      </p:sp>
      <p:sp>
        <p:nvSpPr>
          <p:cNvPr id="37" name="Rectangle 36"/>
          <p:cNvSpPr/>
          <p:nvPr/>
        </p:nvSpPr>
        <p:spPr bwMode="auto">
          <a:xfrm>
            <a:off x="7329230" y="4791908"/>
            <a:ext cx="4892790" cy="2043872"/>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637" rIns="0" bIns="46637"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solidFill>
                  <a:srgbClr val="505050"/>
                </a:solidFill>
              </a:rPr>
              <a:t>Destruction</a:t>
            </a:r>
            <a:endParaRPr lang="en-US" sz="2000" dirty="0">
              <a:solidFill>
                <a:srgbClr val="505050"/>
              </a:solidFill>
            </a:endParaRPr>
          </a:p>
        </p:txBody>
      </p:sp>
      <p:sp>
        <p:nvSpPr>
          <p:cNvPr id="38" name="Flowchart: Terminator 37"/>
          <p:cNvSpPr/>
          <p:nvPr/>
        </p:nvSpPr>
        <p:spPr bwMode="auto">
          <a:xfrm>
            <a:off x="342168" y="5620868"/>
            <a:ext cx="1115417" cy="756452"/>
          </a:xfrm>
          <a:prstGeom prst="flowChartTerminator">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Client Created</a:t>
            </a:r>
            <a:endParaRPr lang="en-US" sz="2000" dirty="0">
              <a:gradFill>
                <a:gsLst>
                  <a:gs pos="0">
                    <a:srgbClr val="FFFFFF"/>
                  </a:gs>
                  <a:gs pos="100000">
                    <a:srgbClr val="FFFFFF"/>
                  </a:gs>
                </a:gsLst>
                <a:lin ang="5400000" scaled="0"/>
              </a:gradFill>
            </a:endParaRPr>
          </a:p>
        </p:txBody>
      </p:sp>
      <p:sp>
        <p:nvSpPr>
          <p:cNvPr id="39" name="Flowchart: Process 38"/>
          <p:cNvSpPr/>
          <p:nvPr/>
        </p:nvSpPr>
        <p:spPr bwMode="auto">
          <a:xfrm>
            <a:off x="1588340" y="5603329"/>
            <a:ext cx="910158" cy="772327"/>
          </a:xfrm>
          <a:prstGeom prst="flowChartProcess">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Client Activity</a:t>
            </a:r>
            <a:endParaRPr lang="en-US" sz="2000" dirty="0">
              <a:gradFill>
                <a:gsLst>
                  <a:gs pos="0">
                    <a:srgbClr val="FFFFFF"/>
                  </a:gs>
                  <a:gs pos="100000">
                    <a:srgbClr val="FFFFFF"/>
                  </a:gs>
                </a:gsLst>
                <a:lin ang="5400000" scaled="0"/>
              </a:gradFill>
            </a:endParaRPr>
          </a:p>
        </p:txBody>
      </p:sp>
      <p:sp>
        <p:nvSpPr>
          <p:cNvPr id="40" name="Flowchart: Process 39"/>
          <p:cNvSpPr/>
          <p:nvPr/>
        </p:nvSpPr>
        <p:spPr bwMode="auto">
          <a:xfrm>
            <a:off x="4499884" y="5612928"/>
            <a:ext cx="1060449" cy="772327"/>
          </a:xfrm>
          <a:prstGeom prst="flowChartProcess">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Archive Client</a:t>
            </a:r>
            <a:endParaRPr lang="en-US" sz="2000" dirty="0">
              <a:gradFill>
                <a:gsLst>
                  <a:gs pos="0">
                    <a:srgbClr val="FFFFFF"/>
                  </a:gs>
                  <a:gs pos="100000">
                    <a:srgbClr val="FFFFFF"/>
                  </a:gs>
                </a:gsLst>
                <a:lin ang="5400000" scaled="0"/>
              </a:gradFill>
            </a:endParaRPr>
          </a:p>
        </p:txBody>
      </p:sp>
      <p:sp>
        <p:nvSpPr>
          <p:cNvPr id="41" name="Flowchart: Process 40"/>
          <p:cNvSpPr/>
          <p:nvPr/>
        </p:nvSpPr>
        <p:spPr bwMode="auto">
          <a:xfrm>
            <a:off x="7475706" y="5625475"/>
            <a:ext cx="1414349" cy="772327"/>
          </a:xfrm>
          <a:prstGeom prst="flowChartProcess">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Destruction Request</a:t>
            </a:r>
            <a:endParaRPr lang="en-US" sz="2000" dirty="0">
              <a:gradFill>
                <a:gsLst>
                  <a:gs pos="0">
                    <a:srgbClr val="FFFFFF"/>
                  </a:gs>
                  <a:gs pos="100000">
                    <a:srgbClr val="FFFFFF"/>
                  </a:gs>
                </a:gsLst>
                <a:lin ang="5400000" scaled="0"/>
              </a:gradFill>
            </a:endParaRPr>
          </a:p>
        </p:txBody>
      </p:sp>
      <p:sp>
        <p:nvSpPr>
          <p:cNvPr id="42" name="Flowchart: Decision 41"/>
          <p:cNvSpPr/>
          <p:nvPr/>
        </p:nvSpPr>
        <p:spPr bwMode="auto">
          <a:xfrm>
            <a:off x="9040671" y="5456210"/>
            <a:ext cx="1695450" cy="1085765"/>
          </a:xfrm>
          <a:prstGeom prst="flowChartDecis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Rec’d </a:t>
            </a:r>
            <a:r>
              <a:rPr lang="en-US" dirty="0" err="1" smtClean="0">
                <a:gradFill>
                  <a:gsLst>
                    <a:gs pos="0">
                      <a:srgbClr val="FFFFFF"/>
                    </a:gs>
                    <a:gs pos="100000">
                      <a:srgbClr val="FFFFFF"/>
                    </a:gs>
                  </a:gsLst>
                  <a:lin ang="5400000" scaled="0"/>
                </a:gradFill>
              </a:rPr>
              <a:t>Appro-val</a:t>
            </a:r>
            <a:endParaRPr lang="en-US" dirty="0">
              <a:gradFill>
                <a:gsLst>
                  <a:gs pos="0">
                    <a:srgbClr val="FFFFFF"/>
                  </a:gs>
                  <a:gs pos="100000">
                    <a:srgbClr val="FFFFFF"/>
                  </a:gs>
                </a:gsLst>
                <a:lin ang="5400000" scaled="0"/>
              </a:gradFill>
            </a:endParaRPr>
          </a:p>
        </p:txBody>
      </p:sp>
      <p:sp>
        <p:nvSpPr>
          <p:cNvPr id="43" name="Flowchart: Terminator 42"/>
          <p:cNvSpPr/>
          <p:nvPr/>
        </p:nvSpPr>
        <p:spPr bwMode="auto">
          <a:xfrm>
            <a:off x="10913921" y="5612931"/>
            <a:ext cx="1246527" cy="756452"/>
          </a:xfrm>
          <a:prstGeom prst="flowChartTerminator">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Destroy Client</a:t>
            </a:r>
            <a:endParaRPr lang="en-US" sz="2000" dirty="0">
              <a:gradFill>
                <a:gsLst>
                  <a:gs pos="0">
                    <a:srgbClr val="FFFFFF"/>
                  </a:gs>
                  <a:gs pos="100000">
                    <a:srgbClr val="FFFFFF"/>
                  </a:gs>
                </a:gsLst>
                <a:lin ang="5400000" scaled="0"/>
              </a:gradFill>
            </a:endParaRPr>
          </a:p>
        </p:txBody>
      </p:sp>
      <p:sp>
        <p:nvSpPr>
          <p:cNvPr id="44" name="Flowchart: Decision 43"/>
          <p:cNvSpPr/>
          <p:nvPr/>
        </p:nvSpPr>
        <p:spPr bwMode="auto">
          <a:xfrm>
            <a:off x="2622903" y="5274021"/>
            <a:ext cx="1770884" cy="1434272"/>
          </a:xfrm>
          <a:prstGeom prst="flowChartDecis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All Projects Archived?</a:t>
            </a:r>
            <a:endParaRPr lang="en-US" dirty="0">
              <a:gradFill>
                <a:gsLst>
                  <a:gs pos="0">
                    <a:srgbClr val="FFFFFF"/>
                  </a:gs>
                  <a:gs pos="100000">
                    <a:srgbClr val="FFFFFF"/>
                  </a:gs>
                </a:gsLst>
                <a:lin ang="5400000" scaled="0"/>
              </a:gradFill>
            </a:endParaRPr>
          </a:p>
        </p:txBody>
      </p:sp>
      <p:cxnSp>
        <p:nvCxnSpPr>
          <p:cNvPr id="45" name="Straight Arrow Connector 44"/>
          <p:cNvCxnSpPr>
            <a:stCxn id="38" idx="3"/>
            <a:endCxn id="39" idx="1"/>
          </p:cNvCxnSpPr>
          <p:nvPr/>
        </p:nvCxnSpPr>
        <p:spPr>
          <a:xfrm flipV="1">
            <a:off x="1457585" y="5989493"/>
            <a:ext cx="130755" cy="960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39" idx="3"/>
            <a:endCxn id="44" idx="1"/>
          </p:cNvCxnSpPr>
          <p:nvPr/>
        </p:nvCxnSpPr>
        <p:spPr>
          <a:xfrm>
            <a:off x="2498498" y="5989493"/>
            <a:ext cx="124405" cy="166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44" idx="3"/>
            <a:endCxn id="40" idx="1"/>
          </p:cNvCxnSpPr>
          <p:nvPr/>
        </p:nvCxnSpPr>
        <p:spPr>
          <a:xfrm>
            <a:off x="4393787" y="5991157"/>
            <a:ext cx="106097" cy="7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41" idx="3"/>
            <a:endCxn id="42" idx="1"/>
          </p:cNvCxnSpPr>
          <p:nvPr/>
        </p:nvCxnSpPr>
        <p:spPr>
          <a:xfrm flipV="1">
            <a:off x="8890055" y="5999093"/>
            <a:ext cx="150616" cy="1254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42" idx="3"/>
            <a:endCxn id="43" idx="1"/>
          </p:cNvCxnSpPr>
          <p:nvPr/>
        </p:nvCxnSpPr>
        <p:spPr>
          <a:xfrm flipV="1">
            <a:off x="10736121" y="5991157"/>
            <a:ext cx="177800" cy="793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a:stCxn id="44" idx="2"/>
            <a:endCxn id="39" idx="2"/>
          </p:cNvCxnSpPr>
          <p:nvPr/>
        </p:nvCxnSpPr>
        <p:spPr>
          <a:xfrm rot="5400000" flipH="1">
            <a:off x="2609563" y="5809512"/>
            <a:ext cx="332637" cy="1464926"/>
          </a:xfrm>
          <a:prstGeom prst="bentConnector3">
            <a:avLst>
              <a:gd name="adj1" fmla="val -1145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a:endCxn id="43" idx="2"/>
          </p:cNvCxnSpPr>
          <p:nvPr/>
        </p:nvCxnSpPr>
        <p:spPr>
          <a:xfrm flipV="1">
            <a:off x="9888396" y="6369383"/>
            <a:ext cx="1648789" cy="172592"/>
          </a:xfrm>
          <a:prstGeom prst="bentConnector2">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42" idx="0"/>
            <a:endCxn id="41" idx="0"/>
          </p:cNvCxnSpPr>
          <p:nvPr/>
        </p:nvCxnSpPr>
        <p:spPr>
          <a:xfrm rot="16200000" flipH="1" flipV="1">
            <a:off x="8951006" y="4688084"/>
            <a:ext cx="169265" cy="1705515"/>
          </a:xfrm>
          <a:prstGeom prst="bentConnector3">
            <a:avLst>
              <a:gd name="adj1" fmla="val -135055"/>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09615" y="6374794"/>
            <a:ext cx="67710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a:t>
            </a:r>
          </a:p>
        </p:txBody>
      </p:sp>
      <p:sp>
        <p:nvSpPr>
          <p:cNvPr id="54" name="TextBox 53"/>
          <p:cNvSpPr txBox="1"/>
          <p:nvPr/>
        </p:nvSpPr>
        <p:spPr>
          <a:xfrm>
            <a:off x="8801661" y="5141368"/>
            <a:ext cx="67710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a:t>
            </a:r>
          </a:p>
        </p:txBody>
      </p:sp>
      <p:sp>
        <p:nvSpPr>
          <p:cNvPr id="55" name="TextBox 54"/>
          <p:cNvSpPr txBox="1"/>
          <p:nvPr/>
        </p:nvSpPr>
        <p:spPr>
          <a:xfrm>
            <a:off x="10168265" y="6427179"/>
            <a:ext cx="129586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 Reply</a:t>
            </a:r>
          </a:p>
        </p:txBody>
      </p:sp>
      <p:sp>
        <p:nvSpPr>
          <p:cNvPr id="56" name="TextBox 55"/>
          <p:cNvSpPr txBox="1"/>
          <p:nvPr/>
        </p:nvSpPr>
        <p:spPr>
          <a:xfrm>
            <a:off x="3936256" y="5444727"/>
            <a:ext cx="695319"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Yes</a:t>
            </a:r>
          </a:p>
        </p:txBody>
      </p:sp>
      <p:sp>
        <p:nvSpPr>
          <p:cNvPr id="57" name="Flowchart: Decision 56"/>
          <p:cNvSpPr/>
          <p:nvPr/>
        </p:nvSpPr>
        <p:spPr bwMode="auto">
          <a:xfrm>
            <a:off x="5694798" y="5287931"/>
            <a:ext cx="1660285" cy="1422325"/>
          </a:xfrm>
          <a:prstGeom prst="flowChartDecision">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0" rIns="0" bIns="0"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All Projects Destroyed? </a:t>
            </a:r>
            <a:endParaRPr lang="en-US" dirty="0">
              <a:gradFill>
                <a:gsLst>
                  <a:gs pos="0">
                    <a:srgbClr val="FFFFFF"/>
                  </a:gs>
                  <a:gs pos="100000">
                    <a:srgbClr val="FFFFFF"/>
                  </a:gs>
                </a:gsLst>
                <a:lin ang="5400000" scaled="0"/>
              </a:gradFill>
            </a:endParaRPr>
          </a:p>
        </p:txBody>
      </p:sp>
      <p:cxnSp>
        <p:nvCxnSpPr>
          <p:cNvPr id="58" name="Straight Arrow Connector 57"/>
          <p:cNvCxnSpPr>
            <a:stCxn id="40" idx="3"/>
            <a:endCxn id="57" idx="1"/>
          </p:cNvCxnSpPr>
          <p:nvPr/>
        </p:nvCxnSpPr>
        <p:spPr>
          <a:xfrm>
            <a:off x="5560333" y="5999092"/>
            <a:ext cx="134465" cy="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57" idx="3"/>
            <a:endCxn id="41" idx="1"/>
          </p:cNvCxnSpPr>
          <p:nvPr/>
        </p:nvCxnSpPr>
        <p:spPr>
          <a:xfrm>
            <a:off x="7355083" y="5999094"/>
            <a:ext cx="120623" cy="1254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7" idx="2"/>
            <a:endCxn id="40" idx="2"/>
          </p:cNvCxnSpPr>
          <p:nvPr/>
        </p:nvCxnSpPr>
        <p:spPr>
          <a:xfrm rot="5400000" flipH="1">
            <a:off x="5615024" y="5800340"/>
            <a:ext cx="325001" cy="1494832"/>
          </a:xfrm>
          <a:prstGeom prst="bentConnector3">
            <a:avLst>
              <a:gd name="adj1" fmla="val -6029"/>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5522810" y="6327822"/>
            <a:ext cx="677108"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No</a:t>
            </a:r>
          </a:p>
        </p:txBody>
      </p:sp>
    </p:spTree>
    <p:extLst>
      <p:ext uri="{BB962C8B-B14F-4D97-AF65-F5344CB8AC3E}">
        <p14:creationId xmlns:p14="http://schemas.microsoft.com/office/powerpoint/2010/main" val="227425945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6"/>
          <p:cNvSpPr txBox="1">
            <a:spLocks/>
          </p:cNvSpPr>
          <p:nvPr/>
        </p:nvSpPr>
        <p:spPr>
          <a:xfrm>
            <a:off x="274639" y="449262"/>
            <a:ext cx="6476998" cy="1219200"/>
          </a:xfrm>
          <a:prstGeom prst="rect">
            <a:avLst/>
          </a:prstGeom>
          <a:solidFill>
            <a:srgbClr val="00188F">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algn="l" defTabSz="932742" rtl="0" eaLnBrk="1" latinLnBrk="0" hangingPunct="1">
              <a:lnSpc>
                <a:spcPct val="90000"/>
              </a:lnSpc>
              <a:spcBef>
                <a:spcPct val="0"/>
              </a:spcBef>
              <a:buNone/>
              <a:defRPr lang="en-US" sz="5400" b="0" kern="1200" cap="none" spc="-102" baseline="0" dirty="0" smtClean="0">
                <a:ln w="3175">
                  <a:noFill/>
                </a:ln>
                <a:solidFill>
                  <a:schemeClr val="lt1"/>
                </a:solidFill>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sz="7200">
                <a:solidFill>
                  <a:srgbClr val="FFFFFF"/>
                </a:solidFill>
                <a:latin typeface="Segoe UI Light"/>
              </a:rPr>
              <a:t>Conclusions</a:t>
            </a:r>
            <a:br>
              <a:rPr sz="7200">
                <a:solidFill>
                  <a:srgbClr val="FFFFFF"/>
                </a:solidFill>
                <a:latin typeface="Segoe UI Light"/>
              </a:rPr>
            </a:br>
            <a:endParaRPr sz="7200">
              <a:solidFill>
                <a:srgbClr val="FFFFFF"/>
              </a:solidFill>
              <a:latin typeface="Segoe UI Light"/>
            </a:endParaRPr>
          </a:p>
        </p:txBody>
      </p:sp>
      <p:sp>
        <p:nvSpPr>
          <p:cNvPr id="4" name="Rectangle 3"/>
          <p:cNvSpPr/>
          <p:nvPr/>
        </p:nvSpPr>
        <p:spPr bwMode="auto">
          <a:xfrm>
            <a:off x="4770437" y="3759644"/>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Centralized project collaboration</a:t>
            </a:r>
          </a:p>
        </p:txBody>
      </p:sp>
      <p:sp>
        <p:nvSpPr>
          <p:cNvPr id="7" name="Rectangle 6"/>
          <p:cNvSpPr/>
          <p:nvPr/>
        </p:nvSpPr>
        <p:spPr bwMode="auto">
          <a:xfrm>
            <a:off x="4774278" y="4711663"/>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End-user empowerment</a:t>
            </a:r>
          </a:p>
        </p:txBody>
      </p:sp>
      <p:sp>
        <p:nvSpPr>
          <p:cNvPr id="8" name="Rectangle 7"/>
          <p:cNvSpPr/>
          <p:nvPr/>
        </p:nvSpPr>
        <p:spPr bwMode="auto">
          <a:xfrm>
            <a:off x="4774278" y="5663682"/>
            <a:ext cx="7433596" cy="729180"/>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Making technology transparent</a:t>
            </a:r>
          </a:p>
        </p:txBody>
      </p:sp>
    </p:spTree>
    <p:extLst>
      <p:ext uri="{BB962C8B-B14F-4D97-AF65-F5344CB8AC3E}">
        <p14:creationId xmlns:p14="http://schemas.microsoft.com/office/powerpoint/2010/main" val="32763997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00"/>
                                        <p:tgtEl>
                                          <p:spTgt spid="6"/>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800"/>
                                        <p:tgtEl>
                                          <p:spTgt spid="4"/>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800"/>
                                        <p:tgtEl>
                                          <p:spTgt spid="7"/>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031" y="-27771"/>
            <a:ext cx="10698443" cy="5963433"/>
          </a:xfrm>
          <a:prstGeom prst="rect">
            <a:avLst/>
          </a:prstGeom>
        </p:spPr>
      </p:pic>
      <p:sp>
        <p:nvSpPr>
          <p:cNvPr id="2" name="Title 1"/>
          <p:cNvSpPr>
            <a:spLocks noGrp="1"/>
          </p:cNvSpPr>
          <p:nvPr>
            <p:ph type="title" idx="4294967295"/>
          </p:nvPr>
        </p:nvSpPr>
        <p:spPr>
          <a:xfrm>
            <a:off x="0" y="5259387"/>
            <a:ext cx="11887200" cy="1666875"/>
          </a:xfrm>
        </p:spPr>
        <p:txBody>
          <a:bodyPr/>
          <a:lstStyle/>
          <a:p>
            <a:r>
              <a:rPr lang="en-US" sz="7200" dirty="0" smtClean="0"/>
              <a:t>Nokia 2520 Giveaway</a:t>
            </a:r>
            <a:br>
              <a:rPr lang="en-US" sz="7200" dirty="0" smtClean="0"/>
            </a:br>
            <a:r>
              <a:rPr lang="en-US" sz="4800" dirty="0" smtClean="0"/>
              <a:t>At this session!</a:t>
            </a:r>
            <a:endParaRPr lang="en-US" sz="4800" dirty="0"/>
          </a:p>
        </p:txBody>
      </p:sp>
    </p:spTree>
    <p:extLst>
      <p:ext uri="{BB962C8B-B14F-4D97-AF65-F5344CB8AC3E}">
        <p14:creationId xmlns:p14="http://schemas.microsoft.com/office/powerpoint/2010/main" val="31473614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031" y="-27771"/>
            <a:ext cx="10698443" cy="5963433"/>
          </a:xfrm>
          <a:prstGeom prst="rect">
            <a:avLst/>
          </a:prstGeom>
        </p:spPr>
      </p:pic>
      <p:sp>
        <p:nvSpPr>
          <p:cNvPr id="2" name="Title 1"/>
          <p:cNvSpPr>
            <a:spLocks noGrp="1"/>
          </p:cNvSpPr>
          <p:nvPr>
            <p:ph type="title" idx="4294967295"/>
          </p:nvPr>
        </p:nvSpPr>
        <p:spPr>
          <a:xfrm>
            <a:off x="0" y="5259387"/>
            <a:ext cx="11887200" cy="1666875"/>
          </a:xfrm>
        </p:spPr>
        <p:txBody>
          <a:bodyPr/>
          <a:lstStyle/>
          <a:p>
            <a:r>
              <a:rPr lang="en-US" sz="7200" dirty="0" smtClean="0"/>
              <a:t>Nokia 2520 Giveaway</a:t>
            </a:r>
            <a:br>
              <a:rPr lang="en-US" sz="7200" dirty="0" smtClean="0"/>
            </a:br>
            <a:r>
              <a:rPr lang="en-US" sz="4800" dirty="0" smtClean="0"/>
              <a:t>At this session!</a:t>
            </a:r>
            <a:endParaRPr lang="en-US" sz="4800" dirty="0"/>
          </a:p>
        </p:txBody>
      </p:sp>
    </p:spTree>
    <p:extLst>
      <p:ext uri="{BB962C8B-B14F-4D97-AF65-F5344CB8AC3E}">
        <p14:creationId xmlns:p14="http://schemas.microsoft.com/office/powerpoint/2010/main" val="3238630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0278" t="-181" b="30582"/>
          <a:stretch/>
        </p:blipFill>
        <p:spPr>
          <a:xfrm>
            <a:off x="-106363" y="-128411"/>
            <a:ext cx="12550774" cy="7283273"/>
          </a:xfrm>
          <a:prstGeom prst="rect">
            <a:avLst/>
          </a:prstGeom>
        </p:spPr>
      </p:pic>
      <p:sp>
        <p:nvSpPr>
          <p:cNvPr id="3" name="Title 2"/>
          <p:cNvSpPr>
            <a:spLocks noGrp="1"/>
          </p:cNvSpPr>
          <p:nvPr>
            <p:ph type="title"/>
          </p:nvPr>
        </p:nvSpPr>
        <p:spPr>
          <a:xfrm>
            <a:off x="-106363" y="1209973"/>
            <a:ext cx="12550774" cy="2134889"/>
          </a:xfrm>
          <a:solidFill>
            <a:srgbClr val="FFFFFF">
              <a:alpha val="65098"/>
            </a:srgbClr>
          </a:solidFill>
          <a:ln>
            <a:noFill/>
          </a:ln>
        </p:spPr>
        <p:txBody>
          <a:bodyPr lIns="548640"/>
          <a:lstStyle/>
          <a:p>
            <a:r>
              <a:rPr lang="en-GB" dirty="0" smtClean="0">
                <a:solidFill>
                  <a:schemeClr val="tx1"/>
                </a:solidFill>
              </a:rPr>
              <a:t>Case Study 3:</a:t>
            </a:r>
            <a:br>
              <a:rPr lang="en-GB" dirty="0" smtClean="0">
                <a:solidFill>
                  <a:schemeClr val="tx1"/>
                </a:solidFill>
              </a:rPr>
            </a:br>
            <a:r>
              <a:rPr lang="en-GB" dirty="0" smtClean="0">
                <a:solidFill>
                  <a:schemeClr val="tx1"/>
                </a:solidFill>
              </a:rPr>
              <a:t>Microsoft Case Study</a:t>
            </a:r>
            <a:endParaRPr lang="en-GB" dirty="0">
              <a:solidFill>
                <a:schemeClr val="tx1"/>
              </a:solidFill>
            </a:endParaRPr>
          </a:p>
        </p:txBody>
      </p:sp>
      <p:sp>
        <p:nvSpPr>
          <p:cNvPr id="4" name="Text Placeholder 3"/>
          <p:cNvSpPr>
            <a:spLocks noGrp="1"/>
          </p:cNvSpPr>
          <p:nvPr>
            <p:ph type="body" sz="quarter" idx="12"/>
          </p:nvPr>
        </p:nvSpPr>
        <p:spPr>
          <a:xfrm>
            <a:off x="274638" y="3954463"/>
            <a:ext cx="6705599" cy="2382191"/>
          </a:xfrm>
          <a:solidFill>
            <a:srgbClr val="505050">
              <a:alpha val="80000"/>
            </a:srgbClr>
          </a:solidFill>
          <a:ln>
            <a:noFill/>
          </a:ln>
        </p:spPr>
        <p:style>
          <a:lnRef idx="3">
            <a:schemeClr val="lt1"/>
          </a:lnRef>
          <a:fillRef idx="1">
            <a:schemeClr val="dk1"/>
          </a:fillRef>
          <a:effectRef idx="1">
            <a:schemeClr val="dk1"/>
          </a:effectRef>
          <a:fontRef idx="minor">
            <a:schemeClr val="lt1"/>
          </a:fontRef>
        </p:style>
        <p:txBody>
          <a:bodyPr vert="horz" wrap="square" lIns="146304" tIns="91440" rIns="146304" bIns="91440" rtlCol="0">
            <a:spAutoFit/>
          </a:bodyPr>
          <a:lstStyle/>
          <a:p>
            <a:pPr>
              <a:spcBef>
                <a:spcPct val="20000"/>
              </a:spcBef>
            </a:pPr>
            <a:endParaRPr lang="en-GB" sz="1200" dirty="0" smtClean="0">
              <a:solidFill>
                <a:schemeClr val="lt1"/>
              </a:solidFill>
              <a:latin typeface="+mn-lt"/>
            </a:endParaRPr>
          </a:p>
          <a:p>
            <a:pPr>
              <a:spcBef>
                <a:spcPct val="20000"/>
              </a:spcBef>
            </a:pPr>
            <a:r>
              <a:rPr lang="en-GB" dirty="0" smtClean="0">
                <a:solidFill>
                  <a:schemeClr val="lt1"/>
                </a:solidFill>
                <a:latin typeface="+mn-lt"/>
              </a:rPr>
              <a:t>Joe </a:t>
            </a:r>
            <a:r>
              <a:rPr lang="en-GB" dirty="0">
                <a:solidFill>
                  <a:schemeClr val="lt1"/>
                </a:solidFill>
                <a:latin typeface="+mn-lt"/>
              </a:rPr>
              <a:t>Do</a:t>
            </a:r>
          </a:p>
          <a:p>
            <a:pPr>
              <a:spcBef>
                <a:spcPct val="20000"/>
              </a:spcBef>
            </a:pPr>
            <a:r>
              <a:rPr lang="en-GB" dirty="0">
                <a:solidFill>
                  <a:schemeClr val="lt1"/>
                </a:solidFill>
                <a:latin typeface="+mn-lt"/>
              </a:rPr>
              <a:t>joedo@microsoft.com</a:t>
            </a:r>
          </a:p>
          <a:p>
            <a:pPr>
              <a:spcBef>
                <a:spcPct val="20000"/>
              </a:spcBef>
            </a:pPr>
            <a:r>
              <a:rPr lang="en-GB" dirty="0">
                <a:solidFill>
                  <a:schemeClr val="lt1"/>
                </a:solidFill>
                <a:latin typeface="+mn-lt"/>
              </a:rPr>
              <a:t>Program Manager, </a:t>
            </a:r>
            <a:r>
              <a:rPr lang="en-GB" dirty="0" smtClean="0">
                <a:solidFill>
                  <a:schemeClr val="lt1"/>
                </a:solidFill>
                <a:latin typeface="+mn-lt"/>
              </a:rPr>
              <a:t>Microsoft</a:t>
            </a:r>
          </a:p>
          <a:p>
            <a:pPr>
              <a:spcBef>
                <a:spcPct val="20000"/>
              </a:spcBef>
            </a:pPr>
            <a:endParaRPr lang="en-GB" sz="1200" dirty="0" smtClean="0">
              <a:solidFill>
                <a:schemeClr val="lt1"/>
              </a:solidFill>
              <a:latin typeface="+mn-lt"/>
            </a:endParaRPr>
          </a:p>
        </p:txBody>
      </p:sp>
    </p:spTree>
    <p:extLst>
      <p:ext uri="{BB962C8B-B14F-4D97-AF65-F5344CB8AC3E}">
        <p14:creationId xmlns:p14="http://schemas.microsoft.com/office/powerpoint/2010/main" val="2959111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4">
                                            <p:bg/>
                                          </p:spTgt>
                                        </p:tgtEl>
                                        <p:attrNameLst>
                                          <p:attrName>style.visibility</p:attrName>
                                        </p:attrNameLst>
                                      </p:cBhvr>
                                      <p:to>
                                        <p:strVal val="visible"/>
                                      </p:to>
                                    </p:set>
                                    <p:animEffect transition="in" filter="fade">
                                      <p:cBhvr>
                                        <p:cTn id="10" dur="500"/>
                                        <p:tgtEl>
                                          <p:spTgt spid="4">
                                            <p:bg/>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500"/>
                                        <p:tgtEl>
                                          <p:spTgt spid="4">
                                            <p:txEl>
                                              <p:pRg st="1" end="1"/>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218237" y="2201862"/>
            <a:ext cx="5867400" cy="4419600"/>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82880" tIns="274320" rIns="91440" bIns="46637" numCol="1" rtlCol="0" anchor="t" anchorCtr="0" compatLnSpc="1">
            <a:prstTxWarp prst="textNoShape">
              <a:avLst/>
            </a:prstTxWarp>
          </a:bodyPr>
          <a:lstStyle/>
          <a:p>
            <a:pPr marL="317922" indent="-317922" defTabSz="1017351">
              <a:lnSpc>
                <a:spcPct val="150000"/>
              </a:lnSpc>
              <a:spcAft>
                <a:spcPts val="417"/>
              </a:spcAft>
              <a:buFont typeface="Arial" panose="020B0604020202020204" pitchFamily="34" charset="0"/>
              <a:buChar char="•"/>
            </a:pPr>
            <a:r>
              <a:rPr lang="en-US" dirty="0">
                <a:solidFill>
                  <a:srgbClr val="FFFFFF"/>
                </a:solidFill>
              </a:rPr>
              <a:t>Employed Lean Six Sigma Process Reviews</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Presented reduced “To Be” Processes</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Centralize records archival and access</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Enable external collaboration with </a:t>
            </a:r>
            <a:r>
              <a:rPr lang="en-US" dirty="0" smtClean="0">
                <a:solidFill>
                  <a:srgbClr val="FFFFFF"/>
                </a:solidFill>
              </a:rPr>
              <a:t>Outside </a:t>
            </a:r>
            <a:r>
              <a:rPr lang="en-US" dirty="0">
                <a:solidFill>
                  <a:srgbClr val="FFFFFF"/>
                </a:solidFill>
              </a:rPr>
              <a:t>Counsel </a:t>
            </a:r>
            <a:r>
              <a:rPr lang="en-US" dirty="0" smtClean="0">
                <a:solidFill>
                  <a:srgbClr val="FFFFFF"/>
                </a:solidFill>
              </a:rPr>
              <a:t>&amp; Vendor Outsourcing</a:t>
            </a:r>
            <a:endParaRPr lang="en-US" dirty="0">
              <a:solidFill>
                <a:srgbClr val="FFFFFF"/>
              </a:solidFill>
            </a:endParaRPr>
          </a:p>
        </p:txBody>
      </p:sp>
      <p:graphicFrame>
        <p:nvGraphicFramePr>
          <p:cNvPr id="3" name="Diagram 2"/>
          <p:cNvGraphicFramePr/>
          <p:nvPr>
            <p:extLst/>
          </p:nvPr>
        </p:nvGraphicFramePr>
        <p:xfrm>
          <a:off x="5308465" y="4746624"/>
          <a:ext cx="7458343" cy="1697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3"/>
          <p:cNvSpPr txBox="1">
            <a:spLocks/>
          </p:cNvSpPr>
          <p:nvPr/>
        </p:nvSpPr>
        <p:spPr>
          <a:xfrm>
            <a:off x="239425" y="407984"/>
            <a:ext cx="11370961" cy="762786"/>
          </a:xfrm>
          <a:prstGeom prst="rect">
            <a:avLst/>
          </a:prstGeom>
        </p:spPr>
        <p:txBody>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sz="5395">
              <a:solidFill>
                <a:srgbClr val="FFFFFF"/>
              </a:solidFill>
            </a:endParaRPr>
          </a:p>
        </p:txBody>
      </p:sp>
      <p:sp>
        <p:nvSpPr>
          <p:cNvPr id="14" name="Title 3"/>
          <p:cNvSpPr txBox="1">
            <a:spLocks/>
          </p:cNvSpPr>
          <p:nvPr/>
        </p:nvSpPr>
        <p:spPr>
          <a:xfrm>
            <a:off x="239424" y="407984"/>
            <a:ext cx="11370961" cy="762786"/>
          </a:xfrm>
          <a:prstGeom prst="rect">
            <a:avLst/>
          </a:prstGeom>
        </p:spPr>
        <p:txBody>
          <a:bodyPr vert="horz" wrap="square" lIns="146304" tIns="91440" rIns="146304" bIns="91440" rtlCol="0" anchor="t">
            <a:noAutofit/>
          </a:bodyPr>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a:gradFill>
                  <a:gsLst>
                    <a:gs pos="1250">
                      <a:srgbClr val="505050"/>
                    </a:gs>
                    <a:gs pos="100000">
                      <a:srgbClr val="505050"/>
                    </a:gs>
                  </a:gsLst>
                  <a:lin ang="5400000" scaled="0"/>
                </a:gradFill>
              </a:rPr>
              <a:t>High Value Business Scenario - Legal</a:t>
            </a:r>
          </a:p>
        </p:txBody>
      </p:sp>
      <p:sp>
        <p:nvSpPr>
          <p:cNvPr id="2" name="Rectangle 1"/>
          <p:cNvSpPr/>
          <p:nvPr/>
        </p:nvSpPr>
        <p:spPr bwMode="auto">
          <a:xfrm>
            <a:off x="350837" y="2201862"/>
            <a:ext cx="5574068" cy="4419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274320" rIns="91440" bIns="46637" numCol="1" rtlCol="0" anchor="t" anchorCtr="0" compatLnSpc="1">
            <a:prstTxWarp prst="textNoShape">
              <a:avLst/>
            </a:prstTxWarp>
          </a:bodyPr>
          <a:lstStyle/>
          <a:p>
            <a:pPr marL="317922" indent="-317922" defTabSz="1017351">
              <a:lnSpc>
                <a:spcPct val="150000"/>
              </a:lnSpc>
              <a:spcAft>
                <a:spcPts val="417"/>
              </a:spcAft>
              <a:buFont typeface="Arial" panose="020B0604020202020204" pitchFamily="34" charset="0"/>
              <a:buChar char="•"/>
            </a:pPr>
            <a:r>
              <a:rPr lang="en-US" dirty="0" smtClean="0">
                <a:solidFill>
                  <a:srgbClr val="FFFFFF"/>
                </a:solidFill>
              </a:rPr>
              <a:t>Global </a:t>
            </a:r>
            <a:r>
              <a:rPr lang="en-US" dirty="0">
                <a:solidFill>
                  <a:srgbClr val="FFFFFF"/>
                </a:solidFill>
              </a:rPr>
              <a:t>Migration manages </a:t>
            </a:r>
            <a:r>
              <a:rPr lang="en-US" dirty="0" smtClean="0">
                <a:solidFill>
                  <a:srgbClr val="FFFFFF"/>
                </a:solidFill>
              </a:rPr>
              <a:t>over 12,000 files for active </a:t>
            </a:r>
            <a:r>
              <a:rPr lang="en-US" dirty="0">
                <a:solidFill>
                  <a:srgbClr val="FFFFFF"/>
                </a:solidFill>
              </a:rPr>
              <a:t>foreign nationals at Microsoft. </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Each physical file folder contained 200 to 1000 pages</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Electronic documents were </a:t>
            </a:r>
            <a:r>
              <a:rPr lang="en-US" dirty="0" smtClean="0">
                <a:solidFill>
                  <a:srgbClr val="FFFFFF"/>
                </a:solidFill>
              </a:rPr>
              <a:t>printed, filed and saved to </a:t>
            </a:r>
            <a:r>
              <a:rPr lang="en-US" dirty="0">
                <a:solidFill>
                  <a:srgbClr val="FFFFFF"/>
                </a:solidFill>
              </a:rPr>
              <a:t>a file share.</a:t>
            </a:r>
          </a:p>
          <a:p>
            <a:pPr marL="317922" indent="-317922" defTabSz="1017351">
              <a:lnSpc>
                <a:spcPct val="150000"/>
              </a:lnSpc>
              <a:spcAft>
                <a:spcPts val="417"/>
              </a:spcAft>
              <a:buFont typeface="Arial" panose="020B0604020202020204" pitchFamily="34" charset="0"/>
              <a:buChar char="•"/>
            </a:pPr>
            <a:r>
              <a:rPr lang="en-US" dirty="0">
                <a:solidFill>
                  <a:srgbClr val="FFFFFF"/>
                </a:solidFill>
              </a:rPr>
              <a:t>Multiple </a:t>
            </a:r>
            <a:r>
              <a:rPr lang="en-US" dirty="0" smtClean="0">
                <a:solidFill>
                  <a:srgbClr val="FFFFFF"/>
                </a:solidFill>
              </a:rPr>
              <a:t>workstream </a:t>
            </a:r>
            <a:r>
              <a:rPr lang="en-US" dirty="0">
                <a:solidFill>
                  <a:srgbClr val="FFFFFF"/>
                </a:solidFill>
              </a:rPr>
              <a:t>and processes with Clients, Vendor Outsourcing, and Outside Counsel.</a:t>
            </a:r>
          </a:p>
        </p:txBody>
      </p:sp>
      <p:sp>
        <p:nvSpPr>
          <p:cNvPr id="5" name="Rectangle 4"/>
          <p:cNvSpPr/>
          <p:nvPr/>
        </p:nvSpPr>
        <p:spPr bwMode="auto">
          <a:xfrm>
            <a:off x="350837" y="1603800"/>
            <a:ext cx="5574068" cy="5218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1440" rIns="91440" bIns="46637" numCol="1" rtlCol="0" anchor="ctr" anchorCtr="0" compatLnSpc="1">
            <a:prstTxWarp prst="textNoShape">
              <a:avLst/>
            </a:prstTxWarp>
          </a:bodyPr>
          <a:lstStyle/>
          <a:p>
            <a:pPr defTabSz="1017351">
              <a:spcAft>
                <a:spcPts val="417"/>
              </a:spcAft>
            </a:pPr>
            <a:r>
              <a:rPr lang="en-US" sz="2800" dirty="0" smtClean="0">
                <a:solidFill>
                  <a:srgbClr val="FFFFFF"/>
                </a:solidFill>
              </a:rPr>
              <a:t>Business Problem</a:t>
            </a:r>
            <a:endParaRPr lang="en-US" sz="2800" dirty="0">
              <a:solidFill>
                <a:srgbClr val="FFFFFF"/>
              </a:solidFill>
            </a:endParaRPr>
          </a:p>
        </p:txBody>
      </p:sp>
      <p:sp>
        <p:nvSpPr>
          <p:cNvPr id="8" name="Rectangle 7"/>
          <p:cNvSpPr/>
          <p:nvPr/>
        </p:nvSpPr>
        <p:spPr bwMode="auto">
          <a:xfrm>
            <a:off x="6218237" y="1603800"/>
            <a:ext cx="5867400" cy="521862"/>
          </a:xfrm>
          <a:prstGeom prst="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182880" tIns="91440" rIns="91440" bIns="46637" numCol="1" rtlCol="0" anchor="ctr" anchorCtr="0" compatLnSpc="1">
            <a:prstTxWarp prst="textNoShape">
              <a:avLst/>
            </a:prstTxWarp>
          </a:bodyPr>
          <a:lstStyle/>
          <a:p>
            <a:pPr defTabSz="1017351">
              <a:spcAft>
                <a:spcPts val="417"/>
              </a:spcAft>
            </a:pPr>
            <a:r>
              <a:rPr lang="en-US" sz="2800" dirty="0" smtClean="0">
                <a:solidFill>
                  <a:srgbClr val="FFFFFF"/>
                </a:solidFill>
              </a:rPr>
              <a:t>Solution</a:t>
            </a:r>
            <a:endParaRPr lang="en-US" sz="2800" dirty="0">
              <a:solidFill>
                <a:srgbClr val="FFFFFF"/>
              </a:solidFill>
            </a:endParaRPr>
          </a:p>
        </p:txBody>
      </p:sp>
    </p:spTree>
    <p:extLst>
      <p:ext uri="{BB962C8B-B14F-4D97-AF65-F5344CB8AC3E}">
        <p14:creationId xmlns:p14="http://schemas.microsoft.com/office/powerpoint/2010/main" val="316041485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Up Arrow Callout 43"/>
          <p:cNvSpPr/>
          <p:nvPr/>
        </p:nvSpPr>
        <p:spPr>
          <a:xfrm>
            <a:off x="1352741" y="5021232"/>
            <a:ext cx="9429292" cy="756424"/>
          </a:xfrm>
          <a:prstGeom prst="upArrowCallout">
            <a:avLst/>
          </a:prstGeom>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63586" tIns="31794" rIns="63586" bIns="31794" numCol="1" spcCol="0" rtlCol="0" fromWordArt="0" anchor="ctr" anchorCtr="0" forceAA="0" compatLnSpc="1">
            <a:prstTxWarp prst="textNoShape">
              <a:avLst/>
            </a:prstTxWarp>
            <a:noAutofit/>
          </a:bodyPr>
          <a:lstStyle/>
          <a:p>
            <a:pPr algn="ctr" defTabSz="1017351"/>
            <a:r>
              <a:rPr lang="en-US" sz="2400" dirty="0">
                <a:solidFill>
                  <a:prstClr val="black"/>
                </a:solidFill>
              </a:rPr>
              <a:t>Collaborate Externally – upload, view, manage documents and data</a:t>
            </a:r>
          </a:p>
        </p:txBody>
      </p:sp>
      <p:pic>
        <p:nvPicPr>
          <p:cNvPr id="12" name="Picture 11"/>
          <p:cNvPicPr>
            <a:picLocks noChangeAspect="1"/>
          </p:cNvPicPr>
          <p:nvPr/>
        </p:nvPicPr>
        <p:blipFill>
          <a:blip r:embed="rId3"/>
          <a:stretch>
            <a:fillRect/>
          </a:stretch>
        </p:blipFill>
        <p:spPr>
          <a:xfrm>
            <a:off x="239711" y="1540071"/>
            <a:ext cx="1240819" cy="1012943"/>
          </a:xfrm>
          <a:prstGeom prst="rect">
            <a:avLst/>
          </a:prstGeom>
        </p:spPr>
      </p:pic>
      <p:sp>
        <p:nvSpPr>
          <p:cNvPr id="13" name="TextBox 12"/>
          <p:cNvSpPr txBox="1"/>
          <p:nvPr/>
        </p:nvSpPr>
        <p:spPr>
          <a:xfrm>
            <a:off x="337699" y="2564662"/>
            <a:ext cx="1126496" cy="870262"/>
          </a:xfrm>
          <a:prstGeom prst="rect">
            <a:avLst/>
          </a:prstGeom>
          <a:noFill/>
        </p:spPr>
        <p:txBody>
          <a:bodyPr wrap="square" lIns="127173" tIns="101739" rIns="127173" bIns="101739" rtlCol="0">
            <a:spAutoFit/>
          </a:bodyPr>
          <a:lstStyle/>
          <a:p>
            <a:pPr algn="ctr" defTabSz="1017351">
              <a:lnSpc>
                <a:spcPct val="90000"/>
              </a:lnSpc>
              <a:spcAft>
                <a:spcPts val="417"/>
              </a:spcAft>
            </a:pPr>
            <a:r>
              <a:rPr lang="en-US" sz="2400" dirty="0">
                <a:gradFill>
                  <a:gsLst>
                    <a:gs pos="2917">
                      <a:prstClr val="black"/>
                    </a:gs>
                    <a:gs pos="30000">
                      <a:prstClr val="black"/>
                    </a:gs>
                  </a:gsLst>
                  <a:lin ang="5400000" scaled="0"/>
                </a:gradFill>
              </a:rPr>
              <a:t>End Users</a:t>
            </a:r>
          </a:p>
        </p:txBody>
      </p:sp>
      <p:pic>
        <p:nvPicPr>
          <p:cNvPr id="15" name="Picture 14"/>
          <p:cNvPicPr>
            <a:picLocks noChangeAspect="1"/>
          </p:cNvPicPr>
          <p:nvPr/>
        </p:nvPicPr>
        <p:blipFill>
          <a:blip r:embed="rId4"/>
          <a:stretch>
            <a:fillRect/>
          </a:stretch>
        </p:blipFill>
        <p:spPr>
          <a:xfrm>
            <a:off x="3326266" y="1757212"/>
            <a:ext cx="918590" cy="795802"/>
          </a:xfrm>
          <a:prstGeom prst="rect">
            <a:avLst/>
          </a:prstGeom>
        </p:spPr>
      </p:pic>
      <p:sp>
        <p:nvSpPr>
          <p:cNvPr id="16" name="TextBox 15"/>
          <p:cNvSpPr txBox="1"/>
          <p:nvPr/>
        </p:nvSpPr>
        <p:spPr>
          <a:xfrm>
            <a:off x="3076778" y="2505867"/>
            <a:ext cx="1617459" cy="921559"/>
          </a:xfrm>
          <a:prstGeom prst="rect">
            <a:avLst/>
          </a:prstGeom>
          <a:noFill/>
        </p:spPr>
        <p:txBody>
          <a:bodyPr wrap="none" lIns="127173" tIns="101739" rIns="127173" bIns="101739" rtlCol="0">
            <a:spAutoFit/>
          </a:bodyPr>
          <a:lstStyle/>
          <a:p>
            <a:pPr algn="ctr" defTabSz="1017351">
              <a:lnSpc>
                <a:spcPct val="90000"/>
              </a:lnSpc>
              <a:spcAft>
                <a:spcPts val="417"/>
              </a:spcAft>
            </a:pPr>
            <a:r>
              <a:rPr lang="en-US" sz="2400" dirty="0">
                <a:gradFill>
                  <a:gsLst>
                    <a:gs pos="2917">
                      <a:prstClr val="black"/>
                    </a:gs>
                    <a:gs pos="30000">
                      <a:prstClr val="black"/>
                    </a:gs>
                  </a:gsLst>
                  <a:lin ang="5400000" scaled="0"/>
                </a:gradFill>
              </a:rPr>
              <a:t>Record</a:t>
            </a:r>
          </a:p>
          <a:p>
            <a:pPr algn="ctr" defTabSz="1017351">
              <a:lnSpc>
                <a:spcPct val="90000"/>
              </a:lnSpc>
              <a:spcAft>
                <a:spcPts val="417"/>
              </a:spcAft>
            </a:pPr>
            <a:r>
              <a:rPr lang="en-US" sz="2400" dirty="0">
                <a:gradFill>
                  <a:gsLst>
                    <a:gs pos="2917">
                      <a:prstClr val="black"/>
                    </a:gs>
                    <a:gs pos="30000">
                      <a:prstClr val="black"/>
                    </a:gs>
                  </a:gsLst>
                  <a:lin ang="5400000" scaled="0"/>
                </a:gradFill>
              </a:rPr>
              <a:t>Operators</a:t>
            </a:r>
          </a:p>
        </p:txBody>
      </p:sp>
      <p:sp>
        <p:nvSpPr>
          <p:cNvPr id="18" name="TextBox 17"/>
          <p:cNvSpPr txBox="1"/>
          <p:nvPr/>
        </p:nvSpPr>
        <p:spPr>
          <a:xfrm>
            <a:off x="1588662" y="1276566"/>
            <a:ext cx="1707796" cy="537864"/>
          </a:xfrm>
          <a:prstGeom prst="rect">
            <a:avLst/>
          </a:prstGeom>
          <a:noFill/>
        </p:spPr>
        <p:txBody>
          <a:bodyPr wrap="square" lIns="127173" tIns="101739" rIns="127173" bIns="101739" rtlCol="0">
            <a:spAutoFit/>
          </a:bodyPr>
          <a:lstStyle/>
          <a:p>
            <a:pPr defTabSz="1017351">
              <a:lnSpc>
                <a:spcPct val="90000"/>
              </a:lnSpc>
              <a:spcAft>
                <a:spcPts val="417"/>
              </a:spcAft>
            </a:pPr>
            <a:r>
              <a:rPr lang="en-US" sz="2400" dirty="0">
                <a:gradFill>
                  <a:gsLst>
                    <a:gs pos="2917">
                      <a:prstClr val="black"/>
                    </a:gs>
                    <a:gs pos="30000">
                      <a:prstClr val="black"/>
                    </a:gs>
                  </a:gsLst>
                  <a:lin ang="5400000" scaled="0"/>
                </a:gradFill>
              </a:rPr>
              <a:t>Electronic</a:t>
            </a:r>
          </a:p>
        </p:txBody>
      </p:sp>
      <p:sp>
        <p:nvSpPr>
          <p:cNvPr id="19" name="TextBox 18"/>
          <p:cNvSpPr txBox="1"/>
          <p:nvPr/>
        </p:nvSpPr>
        <p:spPr>
          <a:xfrm>
            <a:off x="1588662" y="2914893"/>
            <a:ext cx="1812161" cy="537864"/>
          </a:xfrm>
          <a:prstGeom prst="rect">
            <a:avLst/>
          </a:prstGeom>
          <a:noFill/>
        </p:spPr>
        <p:txBody>
          <a:bodyPr wrap="square" lIns="127173" tIns="101739" rIns="127173" bIns="101739" rtlCol="0">
            <a:spAutoFit/>
          </a:bodyPr>
          <a:lstStyle>
            <a:defPPr>
              <a:defRPr lang="en-US"/>
            </a:defPPr>
            <a:lvl1pPr defTabSz="1017351">
              <a:lnSpc>
                <a:spcPct val="90000"/>
              </a:lnSpc>
              <a:spcAft>
                <a:spcPts val="417"/>
              </a:spcAft>
              <a:defRPr sz="2400">
                <a:gradFill>
                  <a:gsLst>
                    <a:gs pos="2917">
                      <a:prstClr val="black"/>
                    </a:gs>
                    <a:gs pos="30000">
                      <a:prstClr val="black"/>
                    </a:gs>
                  </a:gsLst>
                  <a:lin ang="5400000" scaled="0"/>
                </a:gradFill>
              </a:defRPr>
            </a:lvl1pPr>
          </a:lstStyle>
          <a:p>
            <a:r>
              <a:rPr lang="en-US" dirty="0"/>
              <a:t>Physical</a:t>
            </a:r>
          </a:p>
        </p:txBody>
      </p:sp>
      <p:sp>
        <p:nvSpPr>
          <p:cNvPr id="20" name="Chevron 19"/>
          <p:cNvSpPr/>
          <p:nvPr/>
        </p:nvSpPr>
        <p:spPr bwMode="auto">
          <a:xfrm>
            <a:off x="4465637" y="2131652"/>
            <a:ext cx="361780" cy="583457"/>
          </a:xfrm>
          <a:prstGeom prst="chevron">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27173" tIns="101739" rIns="127173" bIns="101739" numCol="1" spcCol="0" rtlCol="0" fromWordArt="0" anchor="t" anchorCtr="0" forceAA="0" compatLnSpc="1">
            <a:prstTxWarp prst="textNoShape">
              <a:avLst/>
            </a:prstTxWarp>
            <a:noAutofit/>
          </a:bodyPr>
          <a:lstStyle/>
          <a:p>
            <a:pPr algn="ctr" defTabSz="648411" fontAlgn="base">
              <a:lnSpc>
                <a:spcPct val="90000"/>
              </a:lnSpc>
              <a:spcBef>
                <a:spcPct val="0"/>
              </a:spcBef>
              <a:spcAft>
                <a:spcPct val="0"/>
              </a:spcAft>
            </a:pPr>
            <a:endParaRPr lang="en-US" sz="1669"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p:cNvSpPr txBox="1"/>
          <p:nvPr/>
        </p:nvSpPr>
        <p:spPr>
          <a:xfrm>
            <a:off x="9897018" y="3052913"/>
            <a:ext cx="2762042" cy="537864"/>
          </a:xfrm>
          <a:prstGeom prst="rect">
            <a:avLst/>
          </a:prstGeom>
          <a:noFill/>
        </p:spPr>
        <p:txBody>
          <a:bodyPr wrap="square" lIns="127173" tIns="101739" rIns="127173" bIns="101739" rtlCol="0">
            <a:spAutoFit/>
          </a:bodyPr>
          <a:lstStyle/>
          <a:p>
            <a:pPr defTabSz="1017351">
              <a:lnSpc>
                <a:spcPct val="90000"/>
              </a:lnSpc>
              <a:spcAft>
                <a:spcPts val="417"/>
              </a:spcAft>
            </a:pPr>
            <a:r>
              <a:rPr lang="en-US" sz="2400" dirty="0">
                <a:gradFill>
                  <a:gsLst>
                    <a:gs pos="2917">
                      <a:prstClr val="black"/>
                    </a:gs>
                    <a:gs pos="30000">
                      <a:prstClr val="black"/>
                    </a:gs>
                  </a:gsLst>
                  <a:lin ang="5400000" scaled="0"/>
                </a:gradFill>
              </a:rPr>
              <a:t>Off-Site Storage</a:t>
            </a:r>
          </a:p>
        </p:txBody>
      </p:sp>
      <p:sp>
        <p:nvSpPr>
          <p:cNvPr id="22" name="Up Arrow 21"/>
          <p:cNvSpPr/>
          <p:nvPr/>
        </p:nvSpPr>
        <p:spPr bwMode="auto">
          <a:xfrm flipV="1">
            <a:off x="5362767" y="3631151"/>
            <a:ext cx="1409240" cy="424418"/>
          </a:xfrm>
          <a:prstGeom prst="upArrow">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27173" tIns="101739" rIns="127173" bIns="101739" numCol="1" spcCol="0" rtlCol="0" fromWordArt="0" anchor="t" anchorCtr="0" forceAA="0" compatLnSpc="1">
            <a:prstTxWarp prst="textNoShape">
              <a:avLst/>
            </a:prstTxWarp>
            <a:noAutofit/>
          </a:bodyPr>
          <a:lstStyle/>
          <a:p>
            <a:pPr algn="ctr" defTabSz="648411" fontAlgn="base">
              <a:lnSpc>
                <a:spcPct val="90000"/>
              </a:lnSpc>
              <a:spcBef>
                <a:spcPct val="0"/>
              </a:spcBef>
              <a:spcAft>
                <a:spcPct val="0"/>
              </a:spcAft>
            </a:pPr>
            <a:endParaRPr lang="en-US" sz="1669" dirty="0" err="1">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1128" y="1339231"/>
            <a:ext cx="946418" cy="1242771"/>
          </a:xfrm>
          <a:prstGeom prst="rect">
            <a:avLst/>
          </a:prstGeom>
        </p:spPr>
      </p:pic>
      <p:sp>
        <p:nvSpPr>
          <p:cNvPr id="28" name="TextBox 27"/>
          <p:cNvSpPr txBox="1"/>
          <p:nvPr/>
        </p:nvSpPr>
        <p:spPr>
          <a:xfrm>
            <a:off x="4982603" y="2278062"/>
            <a:ext cx="4611099" cy="1420157"/>
          </a:xfrm>
          <a:prstGeom prst="rect">
            <a:avLst/>
          </a:prstGeom>
          <a:noFill/>
        </p:spPr>
        <p:txBody>
          <a:bodyPr wrap="none" lIns="127173" tIns="101739" rIns="127173" bIns="101739" rtlCol="0">
            <a:spAutoFit/>
          </a:bodyPr>
          <a:lstStyle/>
          <a:p>
            <a:pPr defTabSz="1017351">
              <a:lnSpc>
                <a:spcPct val="90000"/>
              </a:lnSpc>
              <a:spcAft>
                <a:spcPts val="417"/>
              </a:spcAft>
            </a:pPr>
            <a:r>
              <a:rPr lang="en-US" sz="2400" u="sng" dirty="0">
                <a:gradFill>
                  <a:gsLst>
                    <a:gs pos="2917">
                      <a:prstClr val="black"/>
                    </a:gs>
                    <a:gs pos="30000">
                      <a:prstClr val="black"/>
                    </a:gs>
                  </a:gsLst>
                  <a:lin ang="5400000" scaled="0"/>
                </a:gradFill>
              </a:rPr>
              <a:t>Scanning Process</a:t>
            </a:r>
          </a:p>
          <a:p>
            <a:pPr marL="238441" indent="-238441" defTabSz="1017351">
              <a:lnSpc>
                <a:spcPct val="90000"/>
              </a:lnSpc>
              <a:buFont typeface="Arial" panose="020B0604020202020204" pitchFamily="34" charset="0"/>
              <a:buChar char="•"/>
            </a:pPr>
            <a:r>
              <a:rPr lang="en-US" sz="2000" dirty="0">
                <a:gradFill>
                  <a:gsLst>
                    <a:gs pos="2917">
                      <a:prstClr val="black"/>
                    </a:gs>
                    <a:gs pos="30000">
                      <a:prstClr val="black"/>
                    </a:gs>
                  </a:gsLst>
                  <a:lin ang="5400000" scaled="0"/>
                </a:gradFill>
              </a:rPr>
              <a:t>Optical Character Recognition (OCR)</a:t>
            </a:r>
          </a:p>
          <a:p>
            <a:pPr marL="238441" indent="-238441" defTabSz="1017351">
              <a:lnSpc>
                <a:spcPct val="90000"/>
              </a:lnSpc>
              <a:buFont typeface="Arial" panose="020B0604020202020204" pitchFamily="34" charset="0"/>
              <a:buChar char="•"/>
            </a:pPr>
            <a:r>
              <a:rPr lang="en-US" sz="2000" dirty="0">
                <a:gradFill>
                  <a:gsLst>
                    <a:gs pos="2917">
                      <a:prstClr val="black"/>
                    </a:gs>
                    <a:gs pos="30000">
                      <a:prstClr val="black"/>
                    </a:gs>
                  </a:gsLst>
                  <a:lin ang="5400000" scaled="0"/>
                </a:gradFill>
              </a:rPr>
              <a:t>Index</a:t>
            </a:r>
          </a:p>
          <a:p>
            <a:pPr marL="238441" indent="-238441" defTabSz="1017351">
              <a:lnSpc>
                <a:spcPct val="90000"/>
              </a:lnSpc>
              <a:buFont typeface="Arial" panose="020B0604020202020204" pitchFamily="34" charset="0"/>
              <a:buChar char="•"/>
            </a:pPr>
            <a:r>
              <a:rPr lang="en-US" sz="2000" dirty="0">
                <a:gradFill>
                  <a:gsLst>
                    <a:gs pos="2917">
                      <a:prstClr val="black"/>
                    </a:gs>
                    <a:gs pos="30000">
                      <a:prstClr val="black"/>
                    </a:gs>
                  </a:gsLst>
                  <a:lin ang="5400000" scaled="0"/>
                </a:gradFill>
              </a:rPr>
              <a:t>Migration</a:t>
            </a:r>
          </a:p>
        </p:txBody>
      </p:sp>
      <p:pic>
        <p:nvPicPr>
          <p:cNvPr id="29" name="Picture 28"/>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43612" y="1527151"/>
            <a:ext cx="1198425" cy="827111"/>
          </a:xfrm>
          <a:prstGeom prst="rect">
            <a:avLst/>
          </a:prstGeom>
        </p:spPr>
      </p:pic>
      <p:sp>
        <p:nvSpPr>
          <p:cNvPr id="30" name="Plus 29"/>
          <p:cNvSpPr/>
          <p:nvPr/>
        </p:nvSpPr>
        <p:spPr bwMode="auto">
          <a:xfrm>
            <a:off x="6124555" y="1471373"/>
            <a:ext cx="763023" cy="730489"/>
          </a:xfrm>
          <a:prstGeom prst="mathPlus">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27173" tIns="101739" rIns="127173" bIns="101739" numCol="1" spcCol="0" rtlCol="0" fromWordArt="0" anchor="t" anchorCtr="0" forceAA="0" compatLnSpc="1">
            <a:prstTxWarp prst="textNoShape">
              <a:avLst/>
            </a:prstTxWarp>
            <a:noAutofit/>
          </a:bodyPr>
          <a:lstStyle/>
          <a:p>
            <a:pPr algn="ctr" defTabSz="648411" fontAlgn="base">
              <a:lnSpc>
                <a:spcPct val="90000"/>
              </a:lnSpc>
              <a:spcBef>
                <a:spcPct val="0"/>
              </a:spcBef>
              <a:spcAft>
                <a:spcPct val="0"/>
              </a:spcAft>
            </a:pPr>
            <a:endParaRPr lang="en-US" sz="1669"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ight Arrow 30"/>
          <p:cNvSpPr/>
          <p:nvPr/>
        </p:nvSpPr>
        <p:spPr bwMode="auto">
          <a:xfrm>
            <a:off x="8656637" y="1669725"/>
            <a:ext cx="1389712" cy="1175037"/>
          </a:xfrm>
          <a:prstGeom prst="rightArrow">
            <a:avLst>
              <a:gd name="adj1" fmla="val 50000"/>
              <a:gd name="adj2" fmla="val 46344"/>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27173" tIns="101739" rIns="127173" bIns="101739" numCol="1" spcCol="0" rtlCol="0" fromWordArt="0" anchor="t" anchorCtr="0" forceAA="0" compatLnSpc="1">
            <a:prstTxWarp prst="textNoShape">
              <a:avLst/>
            </a:prstTxWarp>
            <a:noAutofit/>
          </a:bodyPr>
          <a:lstStyle/>
          <a:p>
            <a:pPr algn="ctr" defTabSz="648411" fontAlgn="base">
              <a:lnSpc>
                <a:spcPct val="90000"/>
              </a:lnSpc>
              <a:spcBef>
                <a:spcPct val="0"/>
              </a:spcBef>
              <a:spcAft>
                <a:spcPct val="0"/>
              </a:spcAft>
            </a:pPr>
            <a:endParaRPr lang="en-US" sz="1669"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84690" y="6015490"/>
            <a:ext cx="1011768" cy="703333"/>
          </a:xfrm>
          <a:prstGeom prst="rect">
            <a:avLst/>
          </a:prstGeom>
        </p:spPr>
      </p:pic>
      <p:sp>
        <p:nvSpPr>
          <p:cNvPr id="38" name="TextBox 37"/>
          <p:cNvSpPr txBox="1"/>
          <p:nvPr/>
        </p:nvSpPr>
        <p:spPr>
          <a:xfrm>
            <a:off x="3369534" y="5947572"/>
            <a:ext cx="1993234" cy="830997"/>
          </a:xfrm>
          <a:prstGeom prst="rect">
            <a:avLst/>
          </a:prstGeom>
          <a:noFill/>
        </p:spPr>
        <p:txBody>
          <a:bodyPr wrap="square" rtlCol="0">
            <a:spAutoFit/>
          </a:bodyPr>
          <a:lstStyle/>
          <a:p>
            <a:pPr defTabSz="1017351"/>
            <a:r>
              <a:rPr lang="en-US" sz="2400" dirty="0">
                <a:solidFill>
                  <a:prstClr val="black"/>
                </a:solidFill>
              </a:rPr>
              <a:t>Outside Counsel</a:t>
            </a:r>
          </a:p>
        </p:txBody>
      </p:sp>
      <p:pic>
        <p:nvPicPr>
          <p:cNvPr id="39" name="Picture 38"/>
          <p:cNvPicPr>
            <a:picLocks noChangeAspect="1"/>
          </p:cNvPicPr>
          <p:nvPr/>
        </p:nvPicPr>
        <p:blipFill>
          <a:blip r:embed="rId8">
            <a:duotone>
              <a:schemeClr val="accent1">
                <a:shade val="45000"/>
                <a:satMod val="135000"/>
              </a:schemeClr>
              <a:prstClr val="white"/>
            </a:duotone>
          </a:blip>
          <a:stretch>
            <a:fillRect/>
          </a:stretch>
        </p:blipFill>
        <p:spPr>
          <a:xfrm>
            <a:off x="5352559" y="5912150"/>
            <a:ext cx="1644452" cy="437323"/>
          </a:xfrm>
          <a:prstGeom prst="rect">
            <a:avLst/>
          </a:prstGeom>
        </p:spPr>
      </p:pic>
      <p:sp>
        <p:nvSpPr>
          <p:cNvPr id="46" name="TextBox 45"/>
          <p:cNvSpPr txBox="1"/>
          <p:nvPr/>
        </p:nvSpPr>
        <p:spPr>
          <a:xfrm>
            <a:off x="8565156" y="5957296"/>
            <a:ext cx="2712883" cy="830997"/>
          </a:xfrm>
          <a:prstGeom prst="rect">
            <a:avLst/>
          </a:prstGeom>
          <a:noFill/>
        </p:spPr>
        <p:txBody>
          <a:bodyPr wrap="square" rtlCol="0">
            <a:spAutoFit/>
          </a:bodyPr>
          <a:lstStyle/>
          <a:p>
            <a:pPr defTabSz="1017351"/>
            <a:r>
              <a:rPr lang="en-US" sz="2400" dirty="0">
                <a:solidFill>
                  <a:prstClr val="black"/>
                </a:solidFill>
              </a:rPr>
              <a:t>Vendor Outsourcing</a:t>
            </a:r>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40413" y="6015490"/>
            <a:ext cx="1015963" cy="746306"/>
          </a:xfrm>
          <a:prstGeom prst="rect">
            <a:avLst/>
          </a:prstGeom>
        </p:spPr>
      </p:pic>
      <p:sp>
        <p:nvSpPr>
          <p:cNvPr id="7" name="Title 6"/>
          <p:cNvSpPr>
            <a:spLocks noGrp="1"/>
          </p:cNvSpPr>
          <p:nvPr>
            <p:ph type="title"/>
          </p:nvPr>
        </p:nvSpPr>
        <p:spPr/>
        <p:txBody>
          <a:bodyPr vert="horz" wrap="square" lIns="146304" tIns="91440" rIns="146304" bIns="91440" rtlCol="0" anchor="t">
            <a:noAutofit/>
          </a:bodyPr>
          <a:lstStyle/>
          <a:p>
            <a:r>
              <a:rPr lang="en-US" dirty="0"/>
              <a:t>Solution Architecture</a:t>
            </a:r>
          </a:p>
        </p:txBody>
      </p:sp>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17146" y="2536961"/>
            <a:ext cx="2403674" cy="457965"/>
          </a:xfrm>
          <a:prstGeom prst="rect">
            <a:avLst/>
          </a:prstGeom>
        </p:spPr>
      </p:pic>
      <p:pic>
        <p:nvPicPr>
          <p:cNvPr id="25" name="Picture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299022" y="1287462"/>
            <a:ext cx="1520566" cy="1270967"/>
          </a:xfrm>
          <a:prstGeom prst="rect">
            <a:avLst/>
          </a:prstGeom>
        </p:spPr>
      </p:pic>
      <p:sp>
        <p:nvSpPr>
          <p:cNvPr id="51" name="Right Arrow 50"/>
          <p:cNvSpPr/>
          <p:nvPr/>
        </p:nvSpPr>
        <p:spPr bwMode="auto">
          <a:xfrm>
            <a:off x="1722437" y="1752248"/>
            <a:ext cx="1389712" cy="1175037"/>
          </a:xfrm>
          <a:prstGeom prst="rightArrow">
            <a:avLst>
              <a:gd name="adj1" fmla="val 50000"/>
              <a:gd name="adj2" fmla="val 46344"/>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27173" tIns="101739" rIns="127173" bIns="101739" numCol="1" spcCol="0" rtlCol="0" fromWordArt="0" anchor="t" anchorCtr="0" forceAA="0" compatLnSpc="1">
            <a:prstTxWarp prst="textNoShape">
              <a:avLst/>
            </a:prstTxWarp>
            <a:noAutofit/>
          </a:bodyPr>
          <a:lstStyle/>
          <a:p>
            <a:pPr algn="ctr" defTabSz="648411" fontAlgn="base">
              <a:lnSpc>
                <a:spcPct val="90000"/>
              </a:lnSpc>
              <a:spcBef>
                <a:spcPct val="0"/>
              </a:spcBef>
              <a:spcAft>
                <a:spcPct val="0"/>
              </a:spcAft>
            </a:pPr>
            <a:endParaRPr lang="en-US" sz="1669"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TextBox 31"/>
          <p:cNvSpPr txBox="1"/>
          <p:nvPr/>
        </p:nvSpPr>
        <p:spPr>
          <a:xfrm>
            <a:off x="4770437" y="4279396"/>
            <a:ext cx="1901706" cy="674589"/>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3558" tIns="31778" rIns="63558" bIns="31778" numCol="1" rtlCol="0" anchor="ctr" anchorCtr="0" compatLnSpc="1">
            <a:prstTxWarp prst="textNoShape">
              <a:avLst/>
            </a:prstTxWarp>
          </a:bodyPr>
          <a:lstStyle>
            <a:defPPr>
              <a:defRPr lang="en-US"/>
            </a:defPPr>
            <a:lvl1pPr algn="ctr" defTabSz="932290">
              <a:lnSpc>
                <a:spcPct val="85000"/>
              </a:lnSpc>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en-US" sz="2400" dirty="0">
                <a:gradFill>
                  <a:gsLst>
                    <a:gs pos="2917">
                      <a:prstClr val="black"/>
                    </a:gs>
                    <a:gs pos="30000">
                      <a:prstClr val="black"/>
                    </a:gs>
                  </a:gsLst>
                  <a:lin ang="5400000" scaled="0"/>
                </a:gradFill>
              </a:rPr>
              <a:t>Records Center</a:t>
            </a:r>
          </a:p>
        </p:txBody>
      </p:sp>
      <p:pic>
        <p:nvPicPr>
          <p:cNvPr id="36" name="Picture 3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12403" y="4220193"/>
            <a:ext cx="829020" cy="779305"/>
          </a:xfrm>
          <a:prstGeom prst="rect">
            <a:avLst/>
          </a:prstGeom>
          <a:solidFill>
            <a:srgbClr val="2FA6FF"/>
          </a:solidFill>
        </p:spPr>
      </p:pic>
      <p:pic>
        <p:nvPicPr>
          <p:cNvPr id="56" name="Picture 2" descr="\\MAGNUM\Projects\Microsoft\Cloud Power FY12\Design\ICONS_PNG\Tower.png"/>
          <p:cNvPicPr>
            <a:picLocks noChangeAspect="1" noChangeArrowheads="1"/>
          </p:cNvPicPr>
          <p:nvPr/>
        </p:nvPicPr>
        <p:blipFill>
          <a:blip r:embed="rId13" cstate="print"/>
          <a:stretch>
            <a:fillRect/>
          </a:stretch>
        </p:blipFill>
        <p:spPr bwMode="auto">
          <a:xfrm>
            <a:off x="6490250" y="4178305"/>
            <a:ext cx="1010913" cy="784940"/>
          </a:xfrm>
          <a:prstGeom prst="rect">
            <a:avLst/>
          </a:prstGeom>
          <a:noFill/>
        </p:spPr>
      </p:pic>
      <p:pic>
        <p:nvPicPr>
          <p:cNvPr id="57" name="Picture 2" descr="\\MAGNUM\Projects\Microsoft\Cloud Power FY12\Design\ICONS_PNG\Tower.png"/>
          <p:cNvPicPr>
            <a:picLocks noChangeAspect="1" noChangeArrowheads="1"/>
          </p:cNvPicPr>
          <p:nvPr/>
        </p:nvPicPr>
        <p:blipFill>
          <a:blip r:embed="rId13" cstate="print"/>
          <a:stretch>
            <a:fillRect/>
          </a:stretch>
        </p:blipFill>
        <p:spPr bwMode="auto">
          <a:xfrm>
            <a:off x="5889001" y="4190063"/>
            <a:ext cx="1010913" cy="784940"/>
          </a:xfrm>
          <a:prstGeom prst="rect">
            <a:avLst/>
          </a:prstGeom>
          <a:noFill/>
        </p:spPr>
      </p:pic>
      <p:pic>
        <p:nvPicPr>
          <p:cNvPr id="2" name="Picture 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870030" y="2131652"/>
            <a:ext cx="437646" cy="437646"/>
          </a:xfrm>
          <a:prstGeom prst="rect">
            <a:avLst/>
          </a:prstGeom>
        </p:spPr>
      </p:pic>
    </p:spTree>
    <p:extLst>
      <p:ext uri="{BB962C8B-B14F-4D97-AF65-F5344CB8AC3E}">
        <p14:creationId xmlns:p14="http://schemas.microsoft.com/office/powerpoint/2010/main" val="141573643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96898"/>
            <a:ext cx="11889564" cy="917575"/>
          </a:xfrm>
        </p:spPr>
        <p:txBody>
          <a:bodyPr vert="horz" wrap="square" lIns="146304" tIns="91440" rIns="146304" bIns="91440" rtlCol="0" anchor="t">
            <a:noAutofit/>
          </a:bodyPr>
          <a:lstStyle/>
          <a:p>
            <a:r>
              <a:rPr lang="en-GB" dirty="0"/>
              <a:t>Document Classification</a:t>
            </a:r>
          </a:p>
        </p:txBody>
      </p:sp>
      <p:sp>
        <p:nvSpPr>
          <p:cNvPr id="4" name="Text Placeholder 3"/>
          <p:cNvSpPr>
            <a:spLocks noGrp="1"/>
          </p:cNvSpPr>
          <p:nvPr>
            <p:ph type="body" sz="quarter" idx="10"/>
          </p:nvPr>
        </p:nvSpPr>
        <p:spPr>
          <a:xfrm>
            <a:off x="503238" y="1408489"/>
            <a:ext cx="11547647" cy="3156570"/>
          </a:xfrm>
        </p:spPr>
        <p:txBody>
          <a:bodyPr/>
          <a:lstStyle/>
          <a:p>
            <a:r>
              <a:rPr lang="en-US" dirty="0"/>
              <a:t>PSIGEN </a:t>
            </a:r>
            <a:r>
              <a:rPr lang="en-US" dirty="0" err="1"/>
              <a:t>PSI:Capture</a:t>
            </a:r>
            <a:r>
              <a:rPr lang="en-US" dirty="0"/>
              <a:t> Classification Engine</a:t>
            </a:r>
          </a:p>
          <a:p>
            <a:pPr lvl="1"/>
            <a:r>
              <a:rPr lang="en-US" dirty="0"/>
              <a:t>OCR Pattern Matching with Regular Expressions</a:t>
            </a:r>
          </a:p>
          <a:p>
            <a:pPr lvl="1"/>
            <a:r>
              <a:rPr lang="en-US" dirty="0"/>
              <a:t>Complex, multi-term matching to identify form </a:t>
            </a:r>
            <a:r>
              <a:rPr lang="en-US" dirty="0" smtClean="0"/>
              <a:t>type</a:t>
            </a:r>
            <a:endParaRPr lang="en-GB" dirty="0"/>
          </a:p>
          <a:p>
            <a:pPr lvl="1"/>
            <a:endParaRPr lang="en-US" dirty="0" smtClean="0"/>
          </a:p>
          <a:p>
            <a:pPr lvl="1"/>
            <a:r>
              <a:rPr lang="en-US" dirty="0" smtClean="0"/>
              <a:t>(?</a:t>
            </a:r>
            <a:r>
              <a:rPr lang="en-US" dirty="0"/>
              <a:t>is)(?&lt;!courtesy[ ]*notice.*?)(CASE|TYPE)\s*[I1][ ]*90.*?Notice[ ]*Type:[ .]*Approval[ ]*Notice</a:t>
            </a:r>
          </a:p>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8313" y="4572105"/>
            <a:ext cx="944770" cy="141715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2473" y="4572105"/>
            <a:ext cx="975867" cy="1463800"/>
          </a:xfrm>
          <a:prstGeom prst="rect">
            <a:avLst/>
          </a:prstGeom>
        </p:spPr>
      </p:pic>
      <p:pic>
        <p:nvPicPr>
          <p:cNvPr id="7" name="Picture 2" descr="C:\Users\sboals\AppData\Local\Temp\SNAGHTML5aa1d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596" y="4458043"/>
            <a:ext cx="2564265" cy="15478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a:srcRect r="17678" b="21628"/>
          <a:stretch/>
        </p:blipFill>
        <p:spPr>
          <a:xfrm>
            <a:off x="9111377" y="4230894"/>
            <a:ext cx="2939508" cy="1706219"/>
          </a:xfrm>
          <a:prstGeom prst="rect">
            <a:avLst/>
          </a:prstGeom>
        </p:spPr>
      </p:pic>
      <p:pic>
        <p:nvPicPr>
          <p:cNvPr id="9" name="Picture 8"/>
          <p:cNvPicPr>
            <a:picLocks noChangeAspect="1"/>
          </p:cNvPicPr>
          <p:nvPr/>
        </p:nvPicPr>
        <p:blipFill rotWithShape="1">
          <a:blip r:embed="rId6"/>
          <a:srcRect l="846" r="21122" b="24670"/>
          <a:stretch/>
        </p:blipFill>
        <p:spPr>
          <a:xfrm>
            <a:off x="4540912" y="4458043"/>
            <a:ext cx="2899459" cy="1706219"/>
          </a:xfrm>
          <a:prstGeom prst="rect">
            <a:avLst/>
          </a:prstGeom>
        </p:spPr>
      </p:pic>
      <p:sp>
        <p:nvSpPr>
          <p:cNvPr id="10" name="Right Arrow 9"/>
          <p:cNvSpPr/>
          <p:nvPr/>
        </p:nvSpPr>
        <p:spPr>
          <a:xfrm>
            <a:off x="2959045" y="4957578"/>
            <a:ext cx="256287" cy="4507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ight Arrow 10"/>
          <p:cNvSpPr/>
          <p:nvPr/>
        </p:nvSpPr>
        <p:spPr>
          <a:xfrm>
            <a:off x="4084163" y="4957578"/>
            <a:ext cx="256287" cy="4507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Right Arrow 11"/>
          <p:cNvSpPr/>
          <p:nvPr/>
        </p:nvSpPr>
        <p:spPr>
          <a:xfrm>
            <a:off x="7506651" y="4957578"/>
            <a:ext cx="256287" cy="4507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Right Arrow 12"/>
          <p:cNvSpPr/>
          <p:nvPr/>
        </p:nvSpPr>
        <p:spPr>
          <a:xfrm>
            <a:off x="8654628" y="4936794"/>
            <a:ext cx="256287" cy="4507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TextBox 13"/>
          <p:cNvSpPr txBox="1"/>
          <p:nvPr/>
        </p:nvSpPr>
        <p:spPr>
          <a:xfrm>
            <a:off x="9111376" y="6235307"/>
            <a:ext cx="2565503" cy="646331"/>
          </a:xfrm>
          <a:prstGeom prst="rect">
            <a:avLst/>
          </a:prstGeom>
          <a:noFill/>
        </p:spPr>
        <p:txBody>
          <a:bodyPr wrap="square" rtlCol="0">
            <a:spAutoFit/>
          </a:bodyPr>
          <a:lstStyle/>
          <a:p>
            <a:r>
              <a:rPr lang="en-US" dirty="0" smtClean="0">
                <a:solidFill>
                  <a:srgbClr val="00188F">
                    <a:lumMod val="75000"/>
                  </a:srgbClr>
                </a:solidFill>
              </a:rPr>
              <a:t>Form ID = I-90 Approval</a:t>
            </a:r>
            <a:endParaRPr lang="en-US" dirty="0">
              <a:solidFill>
                <a:srgbClr val="00188F">
                  <a:lumMod val="75000"/>
                </a:srgbClr>
              </a:solidFill>
            </a:endParaRPr>
          </a:p>
        </p:txBody>
      </p:sp>
      <p:sp>
        <p:nvSpPr>
          <p:cNvPr id="15" name="Right Arrow 14"/>
          <p:cNvSpPr/>
          <p:nvPr/>
        </p:nvSpPr>
        <p:spPr>
          <a:xfrm rot="5400000">
            <a:off x="10040744" y="5827314"/>
            <a:ext cx="405397" cy="553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61047155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296898"/>
            <a:ext cx="11889564" cy="917575"/>
          </a:xfrm>
        </p:spPr>
        <p:txBody>
          <a:bodyPr vert="horz" wrap="square" lIns="146304" tIns="91440" rIns="146304" bIns="91440" rtlCol="0" anchor="t">
            <a:noAutofit/>
          </a:bodyPr>
          <a:lstStyle/>
          <a:p>
            <a:r>
              <a:rPr lang="en-GB" dirty="0"/>
              <a:t>Metadata Extraction and Lookup</a:t>
            </a:r>
          </a:p>
        </p:txBody>
      </p:sp>
      <p:sp>
        <p:nvSpPr>
          <p:cNvPr id="4" name="Text Placeholder 3"/>
          <p:cNvSpPr>
            <a:spLocks noGrp="1"/>
          </p:cNvSpPr>
          <p:nvPr>
            <p:ph type="body" sz="quarter" idx="10"/>
          </p:nvPr>
        </p:nvSpPr>
        <p:spPr>
          <a:xfrm>
            <a:off x="503238" y="1484994"/>
            <a:ext cx="11887199" cy="1859868"/>
          </a:xfrm>
        </p:spPr>
        <p:txBody>
          <a:bodyPr/>
          <a:lstStyle/>
          <a:p>
            <a:r>
              <a:rPr lang="en-US" dirty="0"/>
              <a:t>Data extracted with a variety of methods</a:t>
            </a:r>
          </a:p>
          <a:p>
            <a:pPr lvl="1"/>
            <a:r>
              <a:rPr lang="en-US" dirty="0"/>
              <a:t>Advanced Data Extraction (Pattern Match)</a:t>
            </a:r>
          </a:p>
          <a:p>
            <a:pPr lvl="1"/>
            <a:r>
              <a:rPr lang="en-US" dirty="0"/>
              <a:t>Corporate Records DB lookup</a:t>
            </a:r>
          </a:p>
          <a:p>
            <a:pPr lvl="1"/>
            <a:r>
              <a:rPr lang="en-US" dirty="0"/>
              <a:t>Custom C# Script tied to </a:t>
            </a:r>
            <a:r>
              <a:rPr lang="en-US" dirty="0" smtClean="0"/>
              <a:t>classification</a:t>
            </a:r>
            <a:endParaRPr lang="en-US" dirty="0"/>
          </a:p>
        </p:txBody>
      </p:sp>
      <p:pic>
        <p:nvPicPr>
          <p:cNvPr id="16" name="Picture 15"/>
          <p:cNvPicPr>
            <a:picLocks noChangeAspect="1"/>
          </p:cNvPicPr>
          <p:nvPr/>
        </p:nvPicPr>
        <p:blipFill rotWithShape="1">
          <a:blip r:embed="rId2"/>
          <a:srcRect l="8730" r="37980"/>
          <a:stretch/>
        </p:blipFill>
        <p:spPr>
          <a:xfrm>
            <a:off x="5319494" y="5321446"/>
            <a:ext cx="2609329" cy="1376216"/>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5037" y="4332474"/>
            <a:ext cx="1009133" cy="1513699"/>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1327" y="4332474"/>
            <a:ext cx="1009133" cy="1513699"/>
          </a:xfrm>
          <a:prstGeom prst="rect">
            <a:avLst/>
          </a:prstGeom>
        </p:spPr>
      </p:pic>
      <p:pic>
        <p:nvPicPr>
          <p:cNvPr id="19" name="Picture 2" descr="C:\Users\sboals\AppData\Local\Temp\SNAGHTML788ab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214" y="4003987"/>
            <a:ext cx="3922623" cy="1786258"/>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5487256" y="4559921"/>
            <a:ext cx="1695542" cy="584775"/>
          </a:xfrm>
          <a:prstGeom prst="rect">
            <a:avLst/>
          </a:prstGeom>
          <a:noFill/>
        </p:spPr>
        <p:txBody>
          <a:bodyPr wrap="square" rtlCol="0">
            <a:spAutoFit/>
          </a:bodyPr>
          <a:lstStyle/>
          <a:p>
            <a:pPr algn="ctr"/>
            <a:r>
              <a:rPr lang="en-US" sz="1600" b="1" dirty="0" smtClean="0">
                <a:solidFill>
                  <a:srgbClr val="505050"/>
                </a:solidFill>
              </a:rPr>
              <a:t>Corporate</a:t>
            </a:r>
          </a:p>
          <a:p>
            <a:pPr algn="ctr"/>
            <a:r>
              <a:rPr lang="en-US" sz="1600" b="1" dirty="0" smtClean="0">
                <a:solidFill>
                  <a:srgbClr val="505050"/>
                </a:solidFill>
              </a:rPr>
              <a:t>Record ID</a:t>
            </a:r>
            <a:endParaRPr lang="en-US" sz="1600" b="1" dirty="0">
              <a:solidFill>
                <a:srgbClr val="505050"/>
              </a:solidFill>
            </a:endParaRPr>
          </a:p>
        </p:txBody>
      </p:sp>
      <p:sp>
        <p:nvSpPr>
          <p:cNvPr id="21" name="Bent Arrow 20"/>
          <p:cNvSpPr/>
          <p:nvPr/>
        </p:nvSpPr>
        <p:spPr>
          <a:xfrm>
            <a:off x="5058969" y="3754380"/>
            <a:ext cx="569028" cy="57561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22" name="Bent Arrow 21"/>
          <p:cNvSpPr/>
          <p:nvPr/>
        </p:nvSpPr>
        <p:spPr>
          <a:xfrm rot="5400000">
            <a:off x="7053579" y="3810857"/>
            <a:ext cx="573008" cy="57162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23" name="Right Arrow 22"/>
          <p:cNvSpPr/>
          <p:nvPr/>
        </p:nvSpPr>
        <p:spPr>
          <a:xfrm>
            <a:off x="4336219" y="4480900"/>
            <a:ext cx="286916" cy="4584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 name="Right Arrow 23"/>
          <p:cNvSpPr/>
          <p:nvPr/>
        </p:nvSpPr>
        <p:spPr>
          <a:xfrm>
            <a:off x="8305059" y="4490027"/>
            <a:ext cx="286916" cy="4584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5" name="Picture 4" descr="http://www.metalogix.com/Libraries/Blog_Images/SharePoint2013logo.sflb.ashx"/>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71964"/>
          <a:stretch/>
        </p:blipFill>
        <p:spPr bwMode="auto">
          <a:xfrm>
            <a:off x="10052130" y="3568152"/>
            <a:ext cx="2180710" cy="247182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84550" y="4312954"/>
            <a:ext cx="1036050" cy="1554076"/>
          </a:xfrm>
          <a:prstGeom prst="rect">
            <a:avLst/>
          </a:prstGeom>
        </p:spPr>
      </p:pic>
      <p:sp>
        <p:nvSpPr>
          <p:cNvPr id="27" name="Right Arrow 26"/>
          <p:cNvSpPr/>
          <p:nvPr/>
        </p:nvSpPr>
        <p:spPr>
          <a:xfrm>
            <a:off x="10046121" y="4480899"/>
            <a:ext cx="286916" cy="4584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28" name="Picture 27"/>
          <p:cNvPicPr>
            <a:picLocks noChangeAspect="1"/>
          </p:cNvPicPr>
          <p:nvPr/>
        </p:nvPicPr>
        <p:blipFill>
          <a:blip r:embed="rId8"/>
          <a:stretch>
            <a:fillRect/>
          </a:stretch>
        </p:blipFill>
        <p:spPr>
          <a:xfrm>
            <a:off x="5806004" y="3450564"/>
            <a:ext cx="1098033" cy="1098033"/>
          </a:xfrm>
          <a:prstGeom prst="rect">
            <a:avLst/>
          </a:prstGeom>
        </p:spPr>
      </p:pic>
    </p:spTree>
    <p:extLst>
      <p:ext uri="{BB962C8B-B14F-4D97-AF65-F5344CB8AC3E}">
        <p14:creationId xmlns:p14="http://schemas.microsoft.com/office/powerpoint/2010/main" val="42593362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1036637" y="1253784"/>
            <a:ext cx="4038600" cy="1981200"/>
          </a:xfrm>
          <a:prstGeom prst="roundRect">
            <a:avLst/>
          </a:prstGeom>
          <a:solidFill>
            <a:srgbClr val="FFFFFF">
              <a:alpha val="9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pPr defTabSz="932472" fontAlgn="base">
              <a:spcBef>
                <a:spcPct val="0"/>
              </a:spcBef>
              <a:spcAft>
                <a:spcPct val="0"/>
              </a:spcAft>
            </a:pPr>
            <a:r>
              <a:rPr lang="en-US" sz="2800" dirty="0">
                <a:solidFill>
                  <a:srgbClr val="505050"/>
                </a:solidFill>
              </a:rPr>
              <a:t>Step 1: Standardized </a:t>
            </a:r>
            <a:r>
              <a:rPr lang="en-US" sz="2800" dirty="0" smtClean="0">
                <a:solidFill>
                  <a:srgbClr val="505050"/>
                </a:solidFill>
              </a:rPr>
              <a:t>Taxonomy </a:t>
            </a:r>
            <a:endParaRPr lang="en-US" sz="2800" dirty="0">
              <a:solidFill>
                <a:srgbClr val="505050"/>
              </a:solidFill>
            </a:endParaRPr>
          </a:p>
        </p:txBody>
      </p:sp>
      <p:sp>
        <p:nvSpPr>
          <p:cNvPr id="6" name="Rounded Rectangle 5"/>
          <p:cNvSpPr/>
          <p:nvPr/>
        </p:nvSpPr>
        <p:spPr bwMode="auto">
          <a:xfrm>
            <a:off x="8123237" y="1256732"/>
            <a:ext cx="4038600" cy="1981200"/>
          </a:xfrm>
          <a:prstGeom prst="roundRect">
            <a:avLst/>
          </a:prstGeom>
          <a:solidFill>
            <a:srgbClr val="FFFFFF">
              <a:alpha val="9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182880" bIns="46637" numCol="1" rtlCol="0" anchor="ctr" anchorCtr="0" compatLnSpc="1">
            <a:prstTxWarp prst="textNoShape">
              <a:avLst/>
            </a:prstTxWarp>
          </a:bodyPr>
          <a:lstStyle/>
          <a:p>
            <a:pPr algn="r" defTabSz="932472" fontAlgn="base">
              <a:spcBef>
                <a:spcPct val="0"/>
              </a:spcBef>
              <a:spcAft>
                <a:spcPct val="0"/>
              </a:spcAft>
            </a:pPr>
            <a:r>
              <a:rPr lang="en-US" sz="2800" dirty="0">
                <a:solidFill>
                  <a:srgbClr val="505050"/>
                </a:solidFill>
              </a:rPr>
              <a:t>Step 2: Apply Retention Schedule, Policy, &amp; </a:t>
            </a:r>
            <a:r>
              <a:rPr lang="en-US" sz="2800" dirty="0" smtClean="0">
                <a:solidFill>
                  <a:srgbClr val="505050"/>
                </a:solidFill>
              </a:rPr>
              <a:t>Disposition </a:t>
            </a:r>
            <a:r>
              <a:rPr lang="en-US" sz="2800" dirty="0">
                <a:solidFill>
                  <a:srgbClr val="505050"/>
                </a:solidFill>
              </a:rPr>
              <a:t>Workflows</a:t>
            </a:r>
          </a:p>
        </p:txBody>
      </p:sp>
      <p:sp>
        <p:nvSpPr>
          <p:cNvPr id="7" name="Rounded Rectangle 6"/>
          <p:cNvSpPr/>
          <p:nvPr/>
        </p:nvSpPr>
        <p:spPr bwMode="auto">
          <a:xfrm>
            <a:off x="1006474" y="4792662"/>
            <a:ext cx="4038600" cy="1981200"/>
          </a:xfrm>
          <a:prstGeom prst="roundRect">
            <a:avLst/>
          </a:prstGeom>
          <a:solidFill>
            <a:srgbClr val="FFFFFF">
              <a:alpha val="9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274320" bIns="46637" numCol="1" rtlCol="0" anchor="ctr" anchorCtr="0" compatLnSpc="1">
            <a:prstTxWarp prst="textNoShape">
              <a:avLst/>
            </a:prstTxWarp>
          </a:bodyPr>
          <a:lstStyle/>
          <a:p>
            <a:pPr defTabSz="932472" fontAlgn="base">
              <a:spcBef>
                <a:spcPct val="0"/>
              </a:spcBef>
              <a:spcAft>
                <a:spcPct val="0"/>
              </a:spcAft>
            </a:pPr>
            <a:r>
              <a:rPr lang="en-US" sz="2800" dirty="0">
                <a:solidFill>
                  <a:srgbClr val="505050"/>
                </a:solidFill>
              </a:rPr>
              <a:t>Step </a:t>
            </a:r>
            <a:r>
              <a:rPr lang="en-US" sz="2800" dirty="0" smtClean="0">
                <a:solidFill>
                  <a:srgbClr val="505050"/>
                </a:solidFill>
              </a:rPr>
              <a:t>3: Apply Content Types</a:t>
            </a:r>
            <a:endParaRPr lang="en-US" sz="2800" dirty="0">
              <a:solidFill>
                <a:srgbClr val="505050"/>
              </a:solidFill>
            </a:endParaRPr>
          </a:p>
        </p:txBody>
      </p:sp>
      <p:sp>
        <p:nvSpPr>
          <p:cNvPr id="8" name="Rounded Rectangle 7"/>
          <p:cNvSpPr/>
          <p:nvPr/>
        </p:nvSpPr>
        <p:spPr bwMode="auto">
          <a:xfrm>
            <a:off x="8142060" y="4792662"/>
            <a:ext cx="4038600" cy="1981200"/>
          </a:xfrm>
          <a:prstGeom prst="roundRect">
            <a:avLst/>
          </a:prstGeom>
          <a:solidFill>
            <a:srgbClr val="FFFFFF">
              <a:alpha val="9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5760" tIns="46637" rIns="182880" bIns="46637"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2800" dirty="0">
                <a:solidFill>
                  <a:srgbClr val="505050"/>
                </a:solidFill>
              </a:rPr>
              <a:t>Step 4: Apply Routing Rules</a:t>
            </a:r>
          </a:p>
        </p:txBody>
      </p:sp>
      <p:sp>
        <p:nvSpPr>
          <p:cNvPr id="5" name="Title 1"/>
          <p:cNvSpPr txBox="1">
            <a:spLocks/>
          </p:cNvSpPr>
          <p:nvPr/>
        </p:nvSpPr>
        <p:spPr>
          <a:xfrm>
            <a:off x="-1" y="220662"/>
            <a:ext cx="12460389" cy="838200"/>
          </a:xfrm>
          <a:prstGeom prst="rect">
            <a:avLst/>
          </a:prstGeom>
          <a:solidFill>
            <a:srgbClr val="FFFFFF">
              <a:alpha val="65098"/>
            </a:srgbClr>
          </a:solidFill>
          <a:ln>
            <a:noFill/>
          </a:ln>
        </p:spPr>
        <p:txBody>
          <a:bodyPr vert="horz" wrap="square" lIns="548640" tIns="91440" rIns="146304" bIns="91440" rtlCol="0" anchor="t" anchorCtr="0">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fr-FR">
                <a:solidFill>
                  <a:srgbClr val="505050"/>
                </a:solidFill>
              </a:rPr>
              <a:t>Records </a:t>
            </a:r>
            <a:r>
              <a:rPr lang="fr-FR" err="1">
                <a:solidFill>
                  <a:srgbClr val="505050"/>
                </a:solidFill>
              </a:rPr>
              <a:t>Retention</a:t>
            </a:r>
            <a:r>
              <a:rPr lang="fr-FR">
                <a:solidFill>
                  <a:srgbClr val="505050"/>
                </a:solidFill>
              </a:rPr>
              <a:t> Schedule Automation</a:t>
            </a:r>
          </a:p>
        </p:txBody>
      </p:sp>
      <p:graphicFrame>
        <p:nvGraphicFramePr>
          <p:cNvPr id="3" name="Diagram 2"/>
          <p:cNvGraphicFramePr/>
          <p:nvPr>
            <p:extLst/>
          </p:nvPr>
        </p:nvGraphicFramePr>
        <p:xfrm>
          <a:off x="470579" y="1097417"/>
          <a:ext cx="11843658" cy="5921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6341462"/>
      </p:ext>
    </p:extLst>
  </p:cSld>
  <p:clrMapOvr>
    <a:masterClrMapping/>
  </p:clrMapOvr>
  <p:transition spd="slow">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Rectangle 230"/>
          <p:cNvSpPr/>
          <p:nvPr/>
        </p:nvSpPr>
        <p:spPr bwMode="auto">
          <a:xfrm>
            <a:off x="593053" y="975871"/>
            <a:ext cx="6764311" cy="3471825"/>
          </a:xfrm>
          <a:prstGeom prst="rect">
            <a:avLst/>
          </a:prstGeom>
          <a:solidFill>
            <a:schemeClr val="bg1">
              <a:lumMod val="75000"/>
            </a:schemeClr>
          </a:solidFill>
          <a:ln>
            <a:no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6637" rIns="182880" bIns="46637" numCol="1" rtlCol="0" anchor="t" anchorCtr="0" compatLnSpc="1">
            <a:prstTxWarp prst="textNoShape">
              <a:avLst/>
            </a:prstTxWarp>
          </a:bodyPr>
          <a:lstStyle/>
          <a:p>
            <a:pPr defTabSz="932472" fontAlgn="base">
              <a:spcBef>
                <a:spcPct val="0"/>
              </a:spcBef>
              <a:spcAft>
                <a:spcPct val="0"/>
              </a:spcAft>
            </a:pPr>
            <a:endParaRPr lang="en-US" sz="2000" dirty="0">
              <a:solidFill>
                <a:srgbClr val="505050"/>
              </a:solidFill>
            </a:endParaRPr>
          </a:p>
        </p:txBody>
      </p:sp>
      <p:sp>
        <p:nvSpPr>
          <p:cNvPr id="2" name="Title 1"/>
          <p:cNvSpPr>
            <a:spLocks noGrp="1"/>
          </p:cNvSpPr>
          <p:nvPr>
            <p:ph type="title"/>
          </p:nvPr>
        </p:nvSpPr>
        <p:spPr>
          <a:xfrm>
            <a:off x="202130" y="83606"/>
            <a:ext cx="11889564" cy="917575"/>
          </a:xfrm>
        </p:spPr>
        <p:txBody>
          <a:bodyPr vert="horz" wrap="square" lIns="146304" tIns="91440" rIns="146304" bIns="91440" rtlCol="0" anchor="t">
            <a:noAutofit/>
          </a:bodyPr>
          <a:lstStyle/>
          <a:p>
            <a:r>
              <a:rPr lang="en-US" dirty="0"/>
              <a:t>2013 Records Center Server Topology</a:t>
            </a:r>
            <a:br>
              <a:rPr lang="en-US" dirty="0"/>
            </a:br>
            <a:endParaRPr lang="en-US" dirty="0"/>
          </a:p>
        </p:txBody>
      </p:sp>
      <p:sp>
        <p:nvSpPr>
          <p:cNvPr id="3" name="Rectangle 2"/>
          <p:cNvSpPr/>
          <p:nvPr/>
        </p:nvSpPr>
        <p:spPr bwMode="auto">
          <a:xfrm>
            <a:off x="667040" y="1056785"/>
            <a:ext cx="2350177" cy="234903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18288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Crawl Target</a:t>
            </a:r>
            <a:endParaRPr lang="en-US" sz="2000" dirty="0">
              <a:solidFill>
                <a:srgbClr val="505050"/>
              </a:solidFill>
            </a:endParaRPr>
          </a:p>
        </p:txBody>
      </p:sp>
      <p:sp>
        <p:nvSpPr>
          <p:cNvPr id="4" name="Rectangle 3"/>
          <p:cNvSpPr/>
          <p:nvPr/>
        </p:nvSpPr>
        <p:spPr bwMode="auto">
          <a:xfrm>
            <a:off x="3117427" y="1056785"/>
            <a:ext cx="4184217" cy="234903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6637" rIns="18288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Big IP VIP</a:t>
            </a:r>
            <a:endParaRPr lang="en-US" sz="2000" dirty="0">
              <a:solidFill>
                <a:srgbClr val="505050"/>
              </a:solidFill>
            </a:endParaRPr>
          </a:p>
        </p:txBody>
      </p:sp>
      <p:sp>
        <p:nvSpPr>
          <p:cNvPr id="5" name="Rectangle 4"/>
          <p:cNvSpPr/>
          <p:nvPr/>
        </p:nvSpPr>
        <p:spPr bwMode="auto">
          <a:xfrm>
            <a:off x="7424288" y="975871"/>
            <a:ext cx="4553011" cy="3457817"/>
          </a:xfrm>
          <a:prstGeom prst="rect">
            <a:avLst/>
          </a:prstGeom>
          <a:solidFill>
            <a:schemeClr val="bg1">
              <a:lumMod val="75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6637" rIns="18288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Application Servers</a:t>
            </a:r>
            <a:endParaRPr lang="en-US" sz="2000" dirty="0">
              <a:solidFill>
                <a:srgbClr val="505050"/>
              </a:solidFill>
            </a:endParaRPr>
          </a:p>
        </p:txBody>
      </p:sp>
      <p:sp>
        <p:nvSpPr>
          <p:cNvPr id="6" name="Rectangle 5"/>
          <p:cNvSpPr/>
          <p:nvPr/>
        </p:nvSpPr>
        <p:spPr bwMode="auto">
          <a:xfrm>
            <a:off x="586300" y="4531834"/>
            <a:ext cx="11406455" cy="2225015"/>
          </a:xfrm>
          <a:prstGeom prst="rect">
            <a:avLst/>
          </a:prstGeom>
          <a:solidFill>
            <a:schemeClr val="bg1">
              <a:lumMod val="75000"/>
            </a:schemeClr>
          </a:soli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6637" rIns="182880" bIns="46637" numCol="1" rtlCol="0" anchor="t" anchorCtr="0" compatLnSpc="1">
            <a:prstTxWarp prst="textNoShape">
              <a:avLst/>
            </a:prstTxWarp>
          </a:bodyPr>
          <a:lstStyle/>
          <a:p>
            <a:pPr defTabSz="932472" fontAlgn="base">
              <a:spcBef>
                <a:spcPct val="0"/>
              </a:spcBef>
              <a:spcAft>
                <a:spcPct val="0"/>
              </a:spcAft>
            </a:pPr>
            <a:r>
              <a:rPr lang="en-US" sz="2000" dirty="0" smtClean="0">
                <a:solidFill>
                  <a:srgbClr val="505050"/>
                </a:solidFill>
              </a:rPr>
              <a:t>Database Servers</a:t>
            </a:r>
            <a:endParaRPr lang="en-US" sz="2000" dirty="0">
              <a:solidFill>
                <a:srgbClr val="505050"/>
              </a:solidFill>
            </a:endParaRPr>
          </a:p>
        </p:txBody>
      </p:sp>
      <p:sp>
        <p:nvSpPr>
          <p:cNvPr id="24" name="TextBox 23"/>
          <p:cNvSpPr txBox="1"/>
          <p:nvPr/>
        </p:nvSpPr>
        <p:spPr>
          <a:xfrm>
            <a:off x="1279428" y="1603312"/>
            <a:ext cx="1655887" cy="461665"/>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r>
              <a:rPr lang="en-US" sz="1200" dirty="0">
                <a:gradFill>
                  <a:gsLst>
                    <a:gs pos="2917">
                      <a:srgbClr val="505050"/>
                    </a:gs>
                    <a:gs pos="30000">
                      <a:srgbClr val="505050"/>
                    </a:gs>
                  </a:gsLst>
                  <a:lin ang="5400000" scaled="0"/>
                </a:gradFill>
              </a:rPr>
              <a:t>TK5-RCTRDCT-V01</a:t>
            </a:r>
          </a:p>
        </p:txBody>
      </p:sp>
      <p:sp>
        <p:nvSpPr>
          <p:cNvPr id="46" name="TextBox 45"/>
          <p:cNvSpPr txBox="1"/>
          <p:nvPr/>
        </p:nvSpPr>
        <p:spPr>
          <a:xfrm>
            <a:off x="586300" y="2528660"/>
            <a:ext cx="2539660" cy="877163"/>
          </a:xfrm>
          <a:prstGeom prst="rect">
            <a:avLst/>
          </a:prstGeom>
          <a:noFill/>
        </p:spPr>
        <p:txBody>
          <a:bodyPr wrap="square" lIns="182880" tIns="146304" rIns="182880" bIns="146304" rtlCol="0">
            <a:spAutoFit/>
          </a:bodyPr>
          <a:lstStyle/>
          <a:p>
            <a:pPr>
              <a:lnSpc>
                <a:spcPct val="90000"/>
              </a:lnSpc>
            </a:pPr>
            <a:r>
              <a:rPr lang="en-US" sz="1400" b="1" dirty="0" smtClean="0">
                <a:gradFill>
                  <a:gsLst>
                    <a:gs pos="2917">
                      <a:srgbClr val="505050"/>
                    </a:gs>
                    <a:gs pos="30000">
                      <a:srgbClr val="505050"/>
                    </a:gs>
                  </a:gsLst>
                  <a:lin ang="5400000" scaled="0"/>
                </a:gradFill>
              </a:rPr>
              <a:t>VM-16 Specs:</a:t>
            </a:r>
          </a:p>
          <a:p>
            <a:pPr>
              <a:lnSpc>
                <a:spcPct val="90000"/>
              </a:lnSpc>
            </a:pPr>
            <a:r>
              <a:rPr lang="en-US" sz="1400" dirty="0" smtClean="0">
                <a:gradFill>
                  <a:gsLst>
                    <a:gs pos="2917">
                      <a:srgbClr val="505050"/>
                    </a:gs>
                    <a:gs pos="30000">
                      <a:srgbClr val="505050"/>
                    </a:gs>
                  </a:gsLst>
                  <a:lin ang="5400000" scaled="0"/>
                </a:gradFill>
              </a:rPr>
              <a:t>16 logical CPUs – 16GB</a:t>
            </a:r>
          </a:p>
          <a:p>
            <a:pPr>
              <a:lnSpc>
                <a:spcPct val="90000"/>
              </a:lnSpc>
            </a:pPr>
            <a:r>
              <a:rPr lang="en-US" sz="1400" dirty="0" smtClean="0">
                <a:gradFill>
                  <a:gsLst>
                    <a:gs pos="2917">
                      <a:srgbClr val="505050"/>
                    </a:gs>
                    <a:gs pos="30000">
                      <a:srgbClr val="505050"/>
                    </a:gs>
                  </a:gsLst>
                  <a:lin ang="5400000" scaled="0"/>
                </a:gradFill>
              </a:rPr>
              <a:t>Drives: 500GB eac</a:t>
            </a:r>
            <a:r>
              <a:rPr lang="en-US" sz="1400" dirty="0">
                <a:gradFill>
                  <a:gsLst>
                    <a:gs pos="2917">
                      <a:srgbClr val="505050"/>
                    </a:gs>
                    <a:gs pos="30000">
                      <a:srgbClr val="505050"/>
                    </a:gs>
                  </a:gsLst>
                  <a:lin ang="5400000" scaled="0"/>
                </a:gradFill>
              </a:rPr>
              <a:t>h</a:t>
            </a:r>
            <a:endParaRPr lang="en-US" sz="1400" dirty="0" smtClean="0">
              <a:gradFill>
                <a:gsLst>
                  <a:gs pos="2917">
                    <a:srgbClr val="505050"/>
                  </a:gs>
                  <a:gs pos="30000">
                    <a:srgbClr val="505050"/>
                  </a:gs>
                </a:gsLst>
                <a:lin ang="5400000" scaled="0"/>
              </a:gradFill>
            </a:endParaRPr>
          </a:p>
        </p:txBody>
      </p:sp>
      <p:grpSp>
        <p:nvGrpSpPr>
          <p:cNvPr id="75" name="Group 74"/>
          <p:cNvGrpSpPr/>
          <p:nvPr/>
        </p:nvGrpSpPr>
        <p:grpSpPr>
          <a:xfrm>
            <a:off x="7690280" y="1627404"/>
            <a:ext cx="900892" cy="710548"/>
            <a:chOff x="9129713" y="738188"/>
            <a:chExt cx="611188" cy="460375"/>
          </a:xfrm>
        </p:grpSpPr>
        <p:sp>
          <p:nvSpPr>
            <p:cNvPr id="76" name="Line 251"/>
            <p:cNvSpPr>
              <a:spLocks noChangeShapeType="1"/>
            </p:cNvSpPr>
            <p:nvPr/>
          </p:nvSpPr>
          <p:spPr bwMode="auto">
            <a:xfrm>
              <a:off x="9320213" y="1074738"/>
              <a:ext cx="188913"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7" name="Freeform 252"/>
            <p:cNvSpPr>
              <a:spLocks/>
            </p:cNvSpPr>
            <p:nvPr/>
          </p:nvSpPr>
          <p:spPr bwMode="auto">
            <a:xfrm>
              <a:off x="9486901" y="1028700"/>
              <a:ext cx="92075" cy="92075"/>
            </a:xfrm>
            <a:custGeom>
              <a:avLst/>
              <a:gdLst>
                <a:gd name="T0" fmla="*/ 129 w 129"/>
                <a:gd name="T1" fmla="*/ 64 h 129"/>
                <a:gd name="T2" fmla="*/ 0 w 129"/>
                <a:gd name="T3" fmla="*/ 129 h 129"/>
                <a:gd name="T4" fmla="*/ 0 w 129"/>
                <a:gd name="T5" fmla="*/ 0 h 129"/>
                <a:gd name="T6" fmla="*/ 129 w 129"/>
                <a:gd name="T7" fmla="*/ 64 h 129"/>
              </a:gdLst>
              <a:ahLst/>
              <a:cxnLst>
                <a:cxn ang="0">
                  <a:pos x="T0" y="T1"/>
                </a:cxn>
                <a:cxn ang="0">
                  <a:pos x="T2" y="T3"/>
                </a:cxn>
                <a:cxn ang="0">
                  <a:pos x="T4" y="T5"/>
                </a:cxn>
                <a:cxn ang="0">
                  <a:pos x="T6" y="T7"/>
                </a:cxn>
              </a:cxnLst>
              <a:rect l="0" t="0" r="r" b="b"/>
              <a:pathLst>
                <a:path w="129" h="129">
                  <a:moveTo>
                    <a:pt x="129" y="64"/>
                  </a:moveTo>
                  <a:lnTo>
                    <a:pt x="0" y="129"/>
                  </a:lnTo>
                  <a:cubicBezTo>
                    <a:pt x="20" y="88"/>
                    <a:pt x="20" y="41"/>
                    <a:pt x="0" y="0"/>
                  </a:cubicBezTo>
                  <a:lnTo>
                    <a:pt x="129" y="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8" name="Freeform 253"/>
            <p:cNvSpPr>
              <a:spLocks noEditPoints="1"/>
            </p:cNvSpPr>
            <p:nvPr/>
          </p:nvSpPr>
          <p:spPr bwMode="auto">
            <a:xfrm>
              <a:off x="9129713" y="738188"/>
              <a:ext cx="611188" cy="460375"/>
            </a:xfrm>
            <a:custGeom>
              <a:avLst/>
              <a:gdLst>
                <a:gd name="T0" fmla="*/ 0 w 385"/>
                <a:gd name="T1" fmla="*/ 174 h 290"/>
                <a:gd name="T2" fmla="*/ 246 w 385"/>
                <a:gd name="T3" fmla="*/ 174 h 290"/>
                <a:gd name="T4" fmla="*/ 246 w 385"/>
                <a:gd name="T5" fmla="*/ 0 h 290"/>
                <a:gd name="T6" fmla="*/ 0 w 385"/>
                <a:gd name="T7" fmla="*/ 0 h 290"/>
                <a:gd name="T8" fmla="*/ 0 w 385"/>
                <a:gd name="T9" fmla="*/ 174 h 290"/>
                <a:gd name="T10" fmla="*/ 283 w 385"/>
                <a:gd name="T11" fmla="*/ 290 h 290"/>
                <a:gd name="T12" fmla="*/ 385 w 385"/>
                <a:gd name="T13" fmla="*/ 290 h 290"/>
                <a:gd name="T14" fmla="*/ 385 w 385"/>
                <a:gd name="T15" fmla="*/ 130 h 290"/>
                <a:gd name="T16" fmla="*/ 283 w 385"/>
                <a:gd name="T17" fmla="*/ 130 h 290"/>
                <a:gd name="T18" fmla="*/ 283 w 385"/>
                <a:gd name="T19"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290">
                  <a:moveTo>
                    <a:pt x="0" y="174"/>
                  </a:moveTo>
                  <a:lnTo>
                    <a:pt x="246" y="174"/>
                  </a:lnTo>
                  <a:lnTo>
                    <a:pt x="246" y="0"/>
                  </a:lnTo>
                  <a:lnTo>
                    <a:pt x="0" y="0"/>
                  </a:lnTo>
                  <a:lnTo>
                    <a:pt x="0" y="174"/>
                  </a:lnTo>
                  <a:close/>
                  <a:moveTo>
                    <a:pt x="283" y="290"/>
                  </a:moveTo>
                  <a:lnTo>
                    <a:pt x="385" y="290"/>
                  </a:lnTo>
                  <a:lnTo>
                    <a:pt x="385" y="130"/>
                  </a:lnTo>
                  <a:lnTo>
                    <a:pt x="283" y="130"/>
                  </a:lnTo>
                  <a:lnTo>
                    <a:pt x="283" y="29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9" name="Rectangle 254"/>
            <p:cNvSpPr>
              <a:spLocks noChangeArrowheads="1"/>
            </p:cNvSpPr>
            <p:nvPr/>
          </p:nvSpPr>
          <p:spPr bwMode="auto">
            <a:xfrm>
              <a:off x="9129713" y="738188"/>
              <a:ext cx="390525" cy="276225"/>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0" name="Rectangle 255"/>
            <p:cNvSpPr>
              <a:spLocks noChangeArrowheads="1"/>
            </p:cNvSpPr>
            <p:nvPr/>
          </p:nvSpPr>
          <p:spPr bwMode="auto">
            <a:xfrm>
              <a:off x="9578976" y="944563"/>
              <a:ext cx="161925" cy="254000"/>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1" name="Freeform 256"/>
            <p:cNvSpPr>
              <a:spLocks noEditPoints="1"/>
            </p:cNvSpPr>
            <p:nvPr/>
          </p:nvSpPr>
          <p:spPr bwMode="auto">
            <a:xfrm>
              <a:off x="9129713" y="739775"/>
              <a:ext cx="590550" cy="417513"/>
            </a:xfrm>
            <a:custGeom>
              <a:avLst/>
              <a:gdLst>
                <a:gd name="T0" fmla="*/ 0 w 834"/>
                <a:gd name="T1" fmla="*/ 73 h 590"/>
                <a:gd name="T2" fmla="*/ 552 w 834"/>
                <a:gd name="T3" fmla="*/ 73 h 590"/>
                <a:gd name="T4" fmla="*/ 552 w 834"/>
                <a:gd name="T5" fmla="*/ 0 h 590"/>
                <a:gd name="T6" fmla="*/ 0 w 834"/>
                <a:gd name="T7" fmla="*/ 0 h 590"/>
                <a:gd name="T8" fmla="*/ 0 w 834"/>
                <a:gd name="T9" fmla="*/ 73 h 590"/>
                <a:gd name="T10" fmla="*/ 722 w 834"/>
                <a:gd name="T11" fmla="*/ 590 h 590"/>
                <a:gd name="T12" fmla="*/ 834 w 834"/>
                <a:gd name="T13" fmla="*/ 590 h 590"/>
                <a:gd name="T14" fmla="*/ 834 w 834"/>
                <a:gd name="T15" fmla="*/ 581 h 590"/>
                <a:gd name="T16" fmla="*/ 722 w 834"/>
                <a:gd name="T17" fmla="*/ 581 h 590"/>
                <a:gd name="T18" fmla="*/ 722 w 834"/>
                <a:gd name="T19" fmla="*/ 590 h 590"/>
                <a:gd name="T20" fmla="*/ 722 w 834"/>
                <a:gd name="T21" fmla="*/ 563 h 590"/>
                <a:gd name="T22" fmla="*/ 834 w 834"/>
                <a:gd name="T23" fmla="*/ 563 h 590"/>
                <a:gd name="T24" fmla="*/ 834 w 834"/>
                <a:gd name="T25" fmla="*/ 554 h 590"/>
                <a:gd name="T26" fmla="*/ 722 w 834"/>
                <a:gd name="T27" fmla="*/ 554 h 590"/>
                <a:gd name="T28" fmla="*/ 722 w 834"/>
                <a:gd name="T29" fmla="*/ 563 h 590"/>
                <a:gd name="T30" fmla="*/ 722 w 834"/>
                <a:gd name="T31" fmla="*/ 536 h 590"/>
                <a:gd name="T32" fmla="*/ 834 w 834"/>
                <a:gd name="T33" fmla="*/ 536 h 590"/>
                <a:gd name="T34" fmla="*/ 834 w 834"/>
                <a:gd name="T35" fmla="*/ 527 h 590"/>
                <a:gd name="T36" fmla="*/ 722 w 834"/>
                <a:gd name="T37" fmla="*/ 527 h 590"/>
                <a:gd name="T38" fmla="*/ 722 w 834"/>
                <a:gd name="T39" fmla="*/ 536 h 590"/>
                <a:gd name="T40" fmla="*/ 832 w 834"/>
                <a:gd name="T41" fmla="*/ 482 h 590"/>
                <a:gd name="T42" fmla="*/ 818 w 834"/>
                <a:gd name="T43" fmla="*/ 468 h 590"/>
                <a:gd name="T44" fmla="*/ 804 w 834"/>
                <a:gd name="T45" fmla="*/ 482 h 590"/>
                <a:gd name="T46" fmla="*/ 818 w 834"/>
                <a:gd name="T47" fmla="*/ 496 h 590"/>
                <a:gd name="T48" fmla="*/ 832 w 834"/>
                <a:gd name="T49" fmla="*/ 48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4" h="590">
                  <a:moveTo>
                    <a:pt x="0" y="73"/>
                  </a:moveTo>
                  <a:lnTo>
                    <a:pt x="552" y="73"/>
                  </a:lnTo>
                  <a:lnTo>
                    <a:pt x="552" y="0"/>
                  </a:lnTo>
                  <a:lnTo>
                    <a:pt x="0" y="0"/>
                  </a:lnTo>
                  <a:lnTo>
                    <a:pt x="0" y="73"/>
                  </a:lnTo>
                  <a:close/>
                  <a:moveTo>
                    <a:pt x="722" y="590"/>
                  </a:moveTo>
                  <a:lnTo>
                    <a:pt x="834" y="590"/>
                  </a:lnTo>
                  <a:lnTo>
                    <a:pt x="834" y="581"/>
                  </a:lnTo>
                  <a:lnTo>
                    <a:pt x="722" y="581"/>
                  </a:lnTo>
                  <a:lnTo>
                    <a:pt x="722" y="590"/>
                  </a:lnTo>
                  <a:close/>
                  <a:moveTo>
                    <a:pt x="722" y="563"/>
                  </a:moveTo>
                  <a:lnTo>
                    <a:pt x="834" y="563"/>
                  </a:lnTo>
                  <a:lnTo>
                    <a:pt x="834" y="554"/>
                  </a:lnTo>
                  <a:lnTo>
                    <a:pt x="722" y="554"/>
                  </a:lnTo>
                  <a:lnTo>
                    <a:pt x="722" y="563"/>
                  </a:lnTo>
                  <a:close/>
                  <a:moveTo>
                    <a:pt x="722" y="536"/>
                  </a:moveTo>
                  <a:lnTo>
                    <a:pt x="834" y="536"/>
                  </a:lnTo>
                  <a:lnTo>
                    <a:pt x="834" y="527"/>
                  </a:lnTo>
                  <a:lnTo>
                    <a:pt x="722" y="527"/>
                  </a:lnTo>
                  <a:lnTo>
                    <a:pt x="722" y="536"/>
                  </a:lnTo>
                  <a:close/>
                  <a:moveTo>
                    <a:pt x="832" y="482"/>
                  </a:moveTo>
                  <a:cubicBezTo>
                    <a:pt x="832" y="474"/>
                    <a:pt x="826" y="468"/>
                    <a:pt x="818" y="468"/>
                  </a:cubicBezTo>
                  <a:cubicBezTo>
                    <a:pt x="810" y="468"/>
                    <a:pt x="804" y="474"/>
                    <a:pt x="804" y="482"/>
                  </a:cubicBezTo>
                  <a:cubicBezTo>
                    <a:pt x="804" y="490"/>
                    <a:pt x="810" y="496"/>
                    <a:pt x="818" y="496"/>
                  </a:cubicBezTo>
                  <a:cubicBezTo>
                    <a:pt x="826" y="496"/>
                    <a:pt x="832" y="490"/>
                    <a:pt x="832" y="482"/>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2" name="Freeform 257"/>
            <p:cNvSpPr>
              <a:spLocks noEditPoints="1"/>
            </p:cNvSpPr>
            <p:nvPr/>
          </p:nvSpPr>
          <p:spPr bwMode="auto">
            <a:xfrm>
              <a:off x="9129713" y="738188"/>
              <a:ext cx="590550" cy="419100"/>
            </a:xfrm>
            <a:custGeom>
              <a:avLst/>
              <a:gdLst>
                <a:gd name="T0" fmla="*/ 0 w 834"/>
                <a:gd name="T1" fmla="*/ 73 h 590"/>
                <a:gd name="T2" fmla="*/ 552 w 834"/>
                <a:gd name="T3" fmla="*/ 73 h 590"/>
                <a:gd name="T4" fmla="*/ 552 w 834"/>
                <a:gd name="T5" fmla="*/ 0 h 590"/>
                <a:gd name="T6" fmla="*/ 0 w 834"/>
                <a:gd name="T7" fmla="*/ 0 h 590"/>
                <a:gd name="T8" fmla="*/ 0 w 834"/>
                <a:gd name="T9" fmla="*/ 73 h 590"/>
                <a:gd name="T10" fmla="*/ 722 w 834"/>
                <a:gd name="T11" fmla="*/ 590 h 590"/>
                <a:gd name="T12" fmla="*/ 834 w 834"/>
                <a:gd name="T13" fmla="*/ 590 h 590"/>
                <a:gd name="T14" fmla="*/ 834 w 834"/>
                <a:gd name="T15" fmla="*/ 581 h 590"/>
                <a:gd name="T16" fmla="*/ 722 w 834"/>
                <a:gd name="T17" fmla="*/ 581 h 590"/>
                <a:gd name="T18" fmla="*/ 722 w 834"/>
                <a:gd name="T19" fmla="*/ 590 h 590"/>
                <a:gd name="T20" fmla="*/ 722 w 834"/>
                <a:gd name="T21" fmla="*/ 563 h 590"/>
                <a:gd name="T22" fmla="*/ 834 w 834"/>
                <a:gd name="T23" fmla="*/ 563 h 590"/>
                <a:gd name="T24" fmla="*/ 834 w 834"/>
                <a:gd name="T25" fmla="*/ 554 h 590"/>
                <a:gd name="T26" fmla="*/ 722 w 834"/>
                <a:gd name="T27" fmla="*/ 554 h 590"/>
                <a:gd name="T28" fmla="*/ 722 w 834"/>
                <a:gd name="T29" fmla="*/ 563 h 590"/>
                <a:gd name="T30" fmla="*/ 722 w 834"/>
                <a:gd name="T31" fmla="*/ 536 h 590"/>
                <a:gd name="T32" fmla="*/ 834 w 834"/>
                <a:gd name="T33" fmla="*/ 536 h 590"/>
                <a:gd name="T34" fmla="*/ 834 w 834"/>
                <a:gd name="T35" fmla="*/ 527 h 590"/>
                <a:gd name="T36" fmla="*/ 722 w 834"/>
                <a:gd name="T37" fmla="*/ 527 h 590"/>
                <a:gd name="T38" fmla="*/ 722 w 834"/>
                <a:gd name="T39" fmla="*/ 536 h 590"/>
                <a:gd name="T40" fmla="*/ 832 w 834"/>
                <a:gd name="T41" fmla="*/ 482 h 590"/>
                <a:gd name="T42" fmla="*/ 818 w 834"/>
                <a:gd name="T43" fmla="*/ 468 h 590"/>
                <a:gd name="T44" fmla="*/ 804 w 834"/>
                <a:gd name="T45" fmla="*/ 482 h 590"/>
                <a:gd name="T46" fmla="*/ 818 w 834"/>
                <a:gd name="T47" fmla="*/ 496 h 590"/>
                <a:gd name="T48" fmla="*/ 832 w 834"/>
                <a:gd name="T49" fmla="*/ 48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4" h="590">
                  <a:moveTo>
                    <a:pt x="0" y="73"/>
                  </a:moveTo>
                  <a:lnTo>
                    <a:pt x="552" y="73"/>
                  </a:lnTo>
                  <a:lnTo>
                    <a:pt x="552" y="0"/>
                  </a:lnTo>
                  <a:lnTo>
                    <a:pt x="0" y="0"/>
                  </a:lnTo>
                  <a:lnTo>
                    <a:pt x="0" y="73"/>
                  </a:lnTo>
                  <a:close/>
                  <a:moveTo>
                    <a:pt x="722" y="590"/>
                  </a:moveTo>
                  <a:lnTo>
                    <a:pt x="834" y="590"/>
                  </a:lnTo>
                  <a:lnTo>
                    <a:pt x="834" y="581"/>
                  </a:lnTo>
                  <a:lnTo>
                    <a:pt x="722" y="581"/>
                  </a:lnTo>
                  <a:lnTo>
                    <a:pt x="722" y="590"/>
                  </a:lnTo>
                  <a:close/>
                  <a:moveTo>
                    <a:pt x="722" y="563"/>
                  </a:moveTo>
                  <a:lnTo>
                    <a:pt x="834" y="563"/>
                  </a:lnTo>
                  <a:lnTo>
                    <a:pt x="834" y="554"/>
                  </a:lnTo>
                  <a:lnTo>
                    <a:pt x="722" y="554"/>
                  </a:lnTo>
                  <a:lnTo>
                    <a:pt x="722" y="563"/>
                  </a:lnTo>
                  <a:close/>
                  <a:moveTo>
                    <a:pt x="722" y="536"/>
                  </a:moveTo>
                  <a:lnTo>
                    <a:pt x="834" y="536"/>
                  </a:lnTo>
                  <a:lnTo>
                    <a:pt x="834" y="527"/>
                  </a:lnTo>
                  <a:lnTo>
                    <a:pt x="722" y="527"/>
                  </a:lnTo>
                  <a:lnTo>
                    <a:pt x="722" y="536"/>
                  </a:lnTo>
                  <a:close/>
                  <a:moveTo>
                    <a:pt x="832" y="482"/>
                  </a:moveTo>
                  <a:cubicBezTo>
                    <a:pt x="832" y="474"/>
                    <a:pt x="826" y="468"/>
                    <a:pt x="818" y="468"/>
                  </a:cubicBezTo>
                  <a:cubicBezTo>
                    <a:pt x="810" y="468"/>
                    <a:pt x="804" y="474"/>
                    <a:pt x="804" y="482"/>
                  </a:cubicBezTo>
                  <a:cubicBezTo>
                    <a:pt x="804" y="490"/>
                    <a:pt x="810" y="496"/>
                    <a:pt x="818" y="496"/>
                  </a:cubicBezTo>
                  <a:cubicBezTo>
                    <a:pt x="826" y="496"/>
                    <a:pt x="832" y="490"/>
                    <a:pt x="832" y="482"/>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3" name="Freeform 258"/>
            <p:cNvSpPr>
              <a:spLocks/>
            </p:cNvSpPr>
            <p:nvPr/>
          </p:nvSpPr>
          <p:spPr bwMode="auto">
            <a:xfrm>
              <a:off x="9485313" y="752475"/>
              <a:ext cx="23813" cy="25400"/>
            </a:xfrm>
            <a:custGeom>
              <a:avLst/>
              <a:gdLst>
                <a:gd name="T0" fmla="*/ 8 w 15"/>
                <a:gd name="T1" fmla="*/ 6 h 16"/>
                <a:gd name="T2" fmla="*/ 2 w 15"/>
                <a:gd name="T3" fmla="*/ 0 h 16"/>
                <a:gd name="T4" fmla="*/ 0 w 15"/>
                <a:gd name="T5" fmla="*/ 2 h 16"/>
                <a:gd name="T6" fmla="*/ 6 w 15"/>
                <a:gd name="T7" fmla="*/ 8 h 16"/>
                <a:gd name="T8" fmla="*/ 0 w 15"/>
                <a:gd name="T9" fmla="*/ 14 h 16"/>
                <a:gd name="T10" fmla="*/ 2 w 15"/>
                <a:gd name="T11" fmla="*/ 16 h 16"/>
                <a:gd name="T12" fmla="*/ 8 w 15"/>
                <a:gd name="T13" fmla="*/ 10 h 16"/>
                <a:gd name="T14" fmla="*/ 13 w 15"/>
                <a:gd name="T15" fmla="*/ 16 h 16"/>
                <a:gd name="T16" fmla="*/ 15 w 15"/>
                <a:gd name="T17" fmla="*/ 14 h 16"/>
                <a:gd name="T18" fmla="*/ 9 w 15"/>
                <a:gd name="T19" fmla="*/ 8 h 16"/>
                <a:gd name="T20" fmla="*/ 15 w 15"/>
                <a:gd name="T21" fmla="*/ 2 h 16"/>
                <a:gd name="T22" fmla="*/ 13 w 15"/>
                <a:gd name="T23" fmla="*/ 0 h 16"/>
                <a:gd name="T24" fmla="*/ 8 w 15"/>
                <a:gd name="T25"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8" y="6"/>
                  </a:moveTo>
                  <a:lnTo>
                    <a:pt x="2" y="0"/>
                  </a:lnTo>
                  <a:lnTo>
                    <a:pt x="0" y="2"/>
                  </a:lnTo>
                  <a:lnTo>
                    <a:pt x="6" y="8"/>
                  </a:lnTo>
                  <a:lnTo>
                    <a:pt x="0" y="14"/>
                  </a:lnTo>
                  <a:lnTo>
                    <a:pt x="2" y="16"/>
                  </a:lnTo>
                  <a:lnTo>
                    <a:pt x="8" y="10"/>
                  </a:lnTo>
                  <a:lnTo>
                    <a:pt x="13" y="16"/>
                  </a:lnTo>
                  <a:lnTo>
                    <a:pt x="15" y="14"/>
                  </a:lnTo>
                  <a:lnTo>
                    <a:pt x="9" y="8"/>
                  </a:lnTo>
                  <a:lnTo>
                    <a:pt x="15" y="2"/>
                  </a:lnTo>
                  <a:lnTo>
                    <a:pt x="13" y="0"/>
                  </a:lnTo>
                  <a:lnTo>
                    <a:pt x="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4" name="Freeform 259"/>
            <p:cNvSpPr>
              <a:spLocks noEditPoints="1"/>
            </p:cNvSpPr>
            <p:nvPr/>
          </p:nvSpPr>
          <p:spPr bwMode="auto">
            <a:xfrm>
              <a:off x="9175751" y="823913"/>
              <a:ext cx="292100" cy="152400"/>
            </a:xfrm>
            <a:custGeom>
              <a:avLst/>
              <a:gdLst>
                <a:gd name="T0" fmla="*/ 0 w 184"/>
                <a:gd name="T1" fmla="*/ 96 h 96"/>
                <a:gd name="T2" fmla="*/ 49 w 184"/>
                <a:gd name="T3" fmla="*/ 96 h 96"/>
                <a:gd name="T4" fmla="*/ 49 w 184"/>
                <a:gd name="T5" fmla="*/ 71 h 96"/>
                <a:gd name="T6" fmla="*/ 0 w 184"/>
                <a:gd name="T7" fmla="*/ 71 h 96"/>
                <a:gd name="T8" fmla="*/ 0 w 184"/>
                <a:gd name="T9" fmla="*/ 96 h 96"/>
                <a:gd name="T10" fmla="*/ 1 w 184"/>
                <a:gd name="T11" fmla="*/ 54 h 96"/>
                <a:gd name="T12" fmla="*/ 50 w 184"/>
                <a:gd name="T13" fmla="*/ 54 h 96"/>
                <a:gd name="T14" fmla="*/ 50 w 184"/>
                <a:gd name="T15" fmla="*/ 0 h 96"/>
                <a:gd name="T16" fmla="*/ 1 w 184"/>
                <a:gd name="T17" fmla="*/ 0 h 96"/>
                <a:gd name="T18" fmla="*/ 1 w 184"/>
                <a:gd name="T19" fmla="*/ 54 h 96"/>
                <a:gd name="T20" fmla="*/ 61 w 184"/>
                <a:gd name="T21" fmla="*/ 96 h 96"/>
                <a:gd name="T22" fmla="*/ 184 w 184"/>
                <a:gd name="T23" fmla="*/ 96 h 96"/>
                <a:gd name="T24" fmla="*/ 184 w 184"/>
                <a:gd name="T25" fmla="*/ 71 h 96"/>
                <a:gd name="T26" fmla="*/ 61 w 184"/>
                <a:gd name="T27" fmla="*/ 71 h 96"/>
                <a:gd name="T28" fmla="*/ 61 w 184"/>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 h="96">
                  <a:moveTo>
                    <a:pt x="0" y="96"/>
                  </a:moveTo>
                  <a:lnTo>
                    <a:pt x="49" y="96"/>
                  </a:lnTo>
                  <a:lnTo>
                    <a:pt x="49" y="71"/>
                  </a:lnTo>
                  <a:lnTo>
                    <a:pt x="0" y="71"/>
                  </a:lnTo>
                  <a:lnTo>
                    <a:pt x="0" y="96"/>
                  </a:lnTo>
                  <a:close/>
                  <a:moveTo>
                    <a:pt x="1" y="54"/>
                  </a:moveTo>
                  <a:lnTo>
                    <a:pt x="50" y="54"/>
                  </a:lnTo>
                  <a:lnTo>
                    <a:pt x="50" y="0"/>
                  </a:lnTo>
                  <a:lnTo>
                    <a:pt x="1" y="0"/>
                  </a:lnTo>
                  <a:lnTo>
                    <a:pt x="1" y="54"/>
                  </a:lnTo>
                  <a:close/>
                  <a:moveTo>
                    <a:pt x="61" y="96"/>
                  </a:moveTo>
                  <a:lnTo>
                    <a:pt x="184" y="96"/>
                  </a:lnTo>
                  <a:lnTo>
                    <a:pt x="184" y="71"/>
                  </a:lnTo>
                  <a:lnTo>
                    <a:pt x="61" y="71"/>
                  </a:lnTo>
                  <a:lnTo>
                    <a:pt x="61"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5" name="Rectangle 260"/>
            <p:cNvSpPr>
              <a:spLocks noChangeArrowheads="1"/>
            </p:cNvSpPr>
            <p:nvPr/>
          </p:nvSpPr>
          <p:spPr bwMode="auto">
            <a:xfrm>
              <a:off x="9175751" y="936625"/>
              <a:ext cx="77788" cy="396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6" name="Rectangle 261"/>
            <p:cNvSpPr>
              <a:spLocks noChangeArrowheads="1"/>
            </p:cNvSpPr>
            <p:nvPr/>
          </p:nvSpPr>
          <p:spPr bwMode="auto">
            <a:xfrm>
              <a:off x="9177338" y="823913"/>
              <a:ext cx="77788" cy="85725"/>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7" name="Rectangle 262"/>
            <p:cNvSpPr>
              <a:spLocks noChangeArrowheads="1"/>
            </p:cNvSpPr>
            <p:nvPr/>
          </p:nvSpPr>
          <p:spPr bwMode="auto">
            <a:xfrm>
              <a:off x="9272588" y="936625"/>
              <a:ext cx="195263" cy="396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8" name="Line 263"/>
            <p:cNvSpPr>
              <a:spLocks noChangeShapeType="1"/>
            </p:cNvSpPr>
            <p:nvPr/>
          </p:nvSpPr>
          <p:spPr bwMode="auto">
            <a:xfrm>
              <a:off x="9278938" y="879475"/>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89" name="Line 264"/>
            <p:cNvSpPr>
              <a:spLocks noChangeShapeType="1"/>
            </p:cNvSpPr>
            <p:nvPr/>
          </p:nvSpPr>
          <p:spPr bwMode="auto">
            <a:xfrm>
              <a:off x="9278938" y="857250"/>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0" name="Line 265"/>
            <p:cNvSpPr>
              <a:spLocks noChangeShapeType="1"/>
            </p:cNvSpPr>
            <p:nvPr/>
          </p:nvSpPr>
          <p:spPr bwMode="auto">
            <a:xfrm>
              <a:off x="9278938" y="831850"/>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1" name="Line 266"/>
            <p:cNvSpPr>
              <a:spLocks noChangeShapeType="1"/>
            </p:cNvSpPr>
            <p:nvPr/>
          </p:nvSpPr>
          <p:spPr bwMode="auto">
            <a:xfrm>
              <a:off x="9278938" y="903288"/>
              <a:ext cx="1587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2" name="Freeform 267"/>
            <p:cNvSpPr>
              <a:spLocks/>
            </p:cNvSpPr>
            <p:nvPr/>
          </p:nvSpPr>
          <p:spPr bwMode="auto">
            <a:xfrm>
              <a:off x="9380538" y="835025"/>
              <a:ext cx="90488" cy="90488"/>
            </a:xfrm>
            <a:custGeom>
              <a:avLst/>
              <a:gdLst>
                <a:gd name="T0" fmla="*/ 129 w 129"/>
                <a:gd name="T1" fmla="*/ 64 h 128"/>
                <a:gd name="T2" fmla="*/ 0 w 129"/>
                <a:gd name="T3" fmla="*/ 128 h 128"/>
                <a:gd name="T4" fmla="*/ 0 w 129"/>
                <a:gd name="T5" fmla="*/ 0 h 128"/>
                <a:gd name="T6" fmla="*/ 129 w 129"/>
                <a:gd name="T7" fmla="*/ 64 h 128"/>
              </a:gdLst>
              <a:ahLst/>
              <a:cxnLst>
                <a:cxn ang="0">
                  <a:pos x="T0" y="T1"/>
                </a:cxn>
                <a:cxn ang="0">
                  <a:pos x="T2" y="T3"/>
                </a:cxn>
                <a:cxn ang="0">
                  <a:pos x="T4" y="T5"/>
                </a:cxn>
                <a:cxn ang="0">
                  <a:pos x="T6" y="T7"/>
                </a:cxn>
              </a:cxnLst>
              <a:rect l="0" t="0" r="r" b="b"/>
              <a:pathLst>
                <a:path w="129" h="128">
                  <a:moveTo>
                    <a:pt x="129" y="64"/>
                  </a:moveTo>
                  <a:lnTo>
                    <a:pt x="0" y="128"/>
                  </a:lnTo>
                  <a:cubicBezTo>
                    <a:pt x="21" y="88"/>
                    <a:pt x="21" y="40"/>
                    <a:pt x="0" y="0"/>
                  </a:cubicBezTo>
                  <a:lnTo>
                    <a:pt x="129" y="64"/>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3" name="Freeform 268"/>
            <p:cNvSpPr>
              <a:spLocks/>
            </p:cNvSpPr>
            <p:nvPr/>
          </p:nvSpPr>
          <p:spPr bwMode="auto">
            <a:xfrm>
              <a:off x="9380538" y="811213"/>
              <a:ext cx="90488"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1" y="88"/>
                    <a:pt x="21" y="41"/>
                    <a:pt x="0" y="0"/>
                  </a:cubicBezTo>
                  <a:lnTo>
                    <a:pt x="129" y="65"/>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4" name="Freeform 269"/>
            <p:cNvSpPr>
              <a:spLocks/>
            </p:cNvSpPr>
            <p:nvPr/>
          </p:nvSpPr>
          <p:spPr bwMode="auto">
            <a:xfrm>
              <a:off x="9380538" y="787400"/>
              <a:ext cx="90488" cy="90488"/>
            </a:xfrm>
            <a:custGeom>
              <a:avLst/>
              <a:gdLst>
                <a:gd name="T0" fmla="*/ 129 w 129"/>
                <a:gd name="T1" fmla="*/ 64 h 128"/>
                <a:gd name="T2" fmla="*/ 0 w 129"/>
                <a:gd name="T3" fmla="*/ 128 h 128"/>
                <a:gd name="T4" fmla="*/ 0 w 129"/>
                <a:gd name="T5" fmla="*/ 0 h 128"/>
                <a:gd name="T6" fmla="*/ 129 w 129"/>
                <a:gd name="T7" fmla="*/ 64 h 128"/>
              </a:gdLst>
              <a:ahLst/>
              <a:cxnLst>
                <a:cxn ang="0">
                  <a:pos x="T0" y="T1"/>
                </a:cxn>
                <a:cxn ang="0">
                  <a:pos x="T2" y="T3"/>
                </a:cxn>
                <a:cxn ang="0">
                  <a:pos x="T4" y="T5"/>
                </a:cxn>
                <a:cxn ang="0">
                  <a:pos x="T6" y="T7"/>
                </a:cxn>
              </a:cxnLst>
              <a:rect l="0" t="0" r="r" b="b"/>
              <a:pathLst>
                <a:path w="129" h="128">
                  <a:moveTo>
                    <a:pt x="129" y="64"/>
                  </a:moveTo>
                  <a:lnTo>
                    <a:pt x="0" y="128"/>
                  </a:lnTo>
                  <a:cubicBezTo>
                    <a:pt x="21" y="88"/>
                    <a:pt x="21" y="40"/>
                    <a:pt x="0" y="0"/>
                  </a:cubicBezTo>
                  <a:lnTo>
                    <a:pt x="129" y="64"/>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5" name="Freeform 270"/>
            <p:cNvSpPr>
              <a:spLocks/>
            </p:cNvSpPr>
            <p:nvPr/>
          </p:nvSpPr>
          <p:spPr bwMode="auto">
            <a:xfrm>
              <a:off x="9272588" y="858838"/>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8"/>
                    <a:pt x="20" y="41"/>
                    <a:pt x="0" y="0"/>
                  </a:cubicBezTo>
                  <a:lnTo>
                    <a:pt x="129" y="65"/>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96" name="Group 95"/>
          <p:cNvGrpSpPr/>
          <p:nvPr/>
        </p:nvGrpSpPr>
        <p:grpSpPr>
          <a:xfrm>
            <a:off x="4809977" y="1516764"/>
            <a:ext cx="839554" cy="701513"/>
            <a:chOff x="903662" y="2388881"/>
            <a:chExt cx="812800" cy="730251"/>
          </a:xfrm>
        </p:grpSpPr>
        <p:sp>
          <p:nvSpPr>
            <p:cNvPr id="97" name="Line 28"/>
            <p:cNvSpPr>
              <a:spLocks noChangeShapeType="1"/>
            </p:cNvSpPr>
            <p:nvPr/>
          </p:nvSpPr>
          <p:spPr bwMode="auto">
            <a:xfrm>
              <a:off x="1170362" y="2979431"/>
              <a:ext cx="260350"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8" name="Freeform 29"/>
            <p:cNvSpPr>
              <a:spLocks/>
            </p:cNvSpPr>
            <p:nvPr/>
          </p:nvSpPr>
          <p:spPr bwMode="auto">
            <a:xfrm>
              <a:off x="1408487" y="2933394"/>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9"/>
                    <a:pt x="20" y="41"/>
                    <a:pt x="0" y="0"/>
                  </a:cubicBezTo>
                  <a:lnTo>
                    <a:pt x="129"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9" name="Rectangle 30"/>
            <p:cNvSpPr>
              <a:spLocks noChangeArrowheads="1"/>
            </p:cNvSpPr>
            <p:nvPr/>
          </p:nvSpPr>
          <p:spPr bwMode="auto">
            <a:xfrm>
              <a:off x="1500562" y="2787344"/>
              <a:ext cx="215900" cy="331788"/>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0" name="Rectangle 31"/>
            <p:cNvSpPr>
              <a:spLocks noChangeArrowheads="1"/>
            </p:cNvSpPr>
            <p:nvPr/>
          </p:nvSpPr>
          <p:spPr bwMode="auto">
            <a:xfrm>
              <a:off x="1500562" y="2787344"/>
              <a:ext cx="215900" cy="3317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1" name="Oval 32"/>
            <p:cNvSpPr>
              <a:spLocks noChangeArrowheads="1"/>
            </p:cNvSpPr>
            <p:nvPr/>
          </p:nvSpPr>
          <p:spPr bwMode="auto">
            <a:xfrm>
              <a:off x="903662" y="2388881"/>
              <a:ext cx="538163" cy="528638"/>
            </a:xfrm>
            <a:prstGeom prst="ellipse">
              <a:avLst/>
            </a:prstGeom>
            <a:solidFill>
              <a:srgbClr val="28669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2" name="Oval 33"/>
            <p:cNvSpPr>
              <a:spLocks noChangeArrowheads="1"/>
            </p:cNvSpPr>
            <p:nvPr/>
          </p:nvSpPr>
          <p:spPr bwMode="auto">
            <a:xfrm>
              <a:off x="903662" y="2388881"/>
              <a:ext cx="538163" cy="528638"/>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3" name="Freeform 34"/>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4" name="Freeform 35"/>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14" name="Group 113"/>
          <p:cNvGrpSpPr/>
          <p:nvPr/>
        </p:nvGrpSpPr>
        <p:grpSpPr>
          <a:xfrm>
            <a:off x="773656" y="1566759"/>
            <a:ext cx="926107" cy="839557"/>
            <a:chOff x="903662" y="2388881"/>
            <a:chExt cx="812800" cy="730251"/>
          </a:xfrm>
        </p:grpSpPr>
        <p:sp>
          <p:nvSpPr>
            <p:cNvPr id="115" name="Line 28"/>
            <p:cNvSpPr>
              <a:spLocks noChangeShapeType="1"/>
            </p:cNvSpPr>
            <p:nvPr/>
          </p:nvSpPr>
          <p:spPr bwMode="auto">
            <a:xfrm>
              <a:off x="1170362" y="2979431"/>
              <a:ext cx="260350"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6" name="Freeform 29"/>
            <p:cNvSpPr>
              <a:spLocks/>
            </p:cNvSpPr>
            <p:nvPr/>
          </p:nvSpPr>
          <p:spPr bwMode="auto">
            <a:xfrm>
              <a:off x="1408487" y="2933394"/>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9"/>
                    <a:pt x="20" y="41"/>
                    <a:pt x="0" y="0"/>
                  </a:cubicBezTo>
                  <a:lnTo>
                    <a:pt x="129"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7" name="Rectangle 30"/>
            <p:cNvSpPr>
              <a:spLocks noChangeArrowheads="1"/>
            </p:cNvSpPr>
            <p:nvPr/>
          </p:nvSpPr>
          <p:spPr bwMode="auto">
            <a:xfrm>
              <a:off x="1500562" y="2787344"/>
              <a:ext cx="215900" cy="331788"/>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8" name="Rectangle 31"/>
            <p:cNvSpPr>
              <a:spLocks noChangeArrowheads="1"/>
            </p:cNvSpPr>
            <p:nvPr/>
          </p:nvSpPr>
          <p:spPr bwMode="auto">
            <a:xfrm>
              <a:off x="1500562" y="2787344"/>
              <a:ext cx="215900" cy="3317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9" name="Oval 32"/>
            <p:cNvSpPr>
              <a:spLocks noChangeArrowheads="1"/>
            </p:cNvSpPr>
            <p:nvPr/>
          </p:nvSpPr>
          <p:spPr bwMode="auto">
            <a:xfrm>
              <a:off x="903662" y="2388881"/>
              <a:ext cx="538163" cy="528638"/>
            </a:xfrm>
            <a:prstGeom prst="ellipse">
              <a:avLst/>
            </a:prstGeom>
            <a:solidFill>
              <a:srgbClr val="28669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0" name="Oval 33"/>
            <p:cNvSpPr>
              <a:spLocks noChangeArrowheads="1"/>
            </p:cNvSpPr>
            <p:nvPr/>
          </p:nvSpPr>
          <p:spPr bwMode="auto">
            <a:xfrm>
              <a:off x="903662" y="2388881"/>
              <a:ext cx="538163" cy="528638"/>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1" name="Freeform 34"/>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2" name="Freeform 35"/>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23" name="Group 122"/>
          <p:cNvGrpSpPr/>
          <p:nvPr/>
        </p:nvGrpSpPr>
        <p:grpSpPr>
          <a:xfrm>
            <a:off x="9904041" y="1641815"/>
            <a:ext cx="900892" cy="710548"/>
            <a:chOff x="9129713" y="738188"/>
            <a:chExt cx="611188" cy="460375"/>
          </a:xfrm>
        </p:grpSpPr>
        <p:sp>
          <p:nvSpPr>
            <p:cNvPr id="124" name="Line 251"/>
            <p:cNvSpPr>
              <a:spLocks noChangeShapeType="1"/>
            </p:cNvSpPr>
            <p:nvPr/>
          </p:nvSpPr>
          <p:spPr bwMode="auto">
            <a:xfrm>
              <a:off x="9320213" y="1074738"/>
              <a:ext cx="188913"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5" name="Freeform 252"/>
            <p:cNvSpPr>
              <a:spLocks/>
            </p:cNvSpPr>
            <p:nvPr/>
          </p:nvSpPr>
          <p:spPr bwMode="auto">
            <a:xfrm>
              <a:off x="9486901" y="1028700"/>
              <a:ext cx="92075" cy="92075"/>
            </a:xfrm>
            <a:custGeom>
              <a:avLst/>
              <a:gdLst>
                <a:gd name="T0" fmla="*/ 129 w 129"/>
                <a:gd name="T1" fmla="*/ 64 h 129"/>
                <a:gd name="T2" fmla="*/ 0 w 129"/>
                <a:gd name="T3" fmla="*/ 129 h 129"/>
                <a:gd name="T4" fmla="*/ 0 w 129"/>
                <a:gd name="T5" fmla="*/ 0 h 129"/>
                <a:gd name="T6" fmla="*/ 129 w 129"/>
                <a:gd name="T7" fmla="*/ 64 h 129"/>
              </a:gdLst>
              <a:ahLst/>
              <a:cxnLst>
                <a:cxn ang="0">
                  <a:pos x="T0" y="T1"/>
                </a:cxn>
                <a:cxn ang="0">
                  <a:pos x="T2" y="T3"/>
                </a:cxn>
                <a:cxn ang="0">
                  <a:pos x="T4" y="T5"/>
                </a:cxn>
                <a:cxn ang="0">
                  <a:pos x="T6" y="T7"/>
                </a:cxn>
              </a:cxnLst>
              <a:rect l="0" t="0" r="r" b="b"/>
              <a:pathLst>
                <a:path w="129" h="129">
                  <a:moveTo>
                    <a:pt x="129" y="64"/>
                  </a:moveTo>
                  <a:lnTo>
                    <a:pt x="0" y="129"/>
                  </a:lnTo>
                  <a:cubicBezTo>
                    <a:pt x="20" y="88"/>
                    <a:pt x="20" y="41"/>
                    <a:pt x="0" y="0"/>
                  </a:cubicBezTo>
                  <a:lnTo>
                    <a:pt x="129" y="64"/>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6" name="Freeform 253"/>
            <p:cNvSpPr>
              <a:spLocks noEditPoints="1"/>
            </p:cNvSpPr>
            <p:nvPr/>
          </p:nvSpPr>
          <p:spPr bwMode="auto">
            <a:xfrm>
              <a:off x="9129713" y="738188"/>
              <a:ext cx="611188" cy="460375"/>
            </a:xfrm>
            <a:custGeom>
              <a:avLst/>
              <a:gdLst>
                <a:gd name="T0" fmla="*/ 0 w 385"/>
                <a:gd name="T1" fmla="*/ 174 h 290"/>
                <a:gd name="T2" fmla="*/ 246 w 385"/>
                <a:gd name="T3" fmla="*/ 174 h 290"/>
                <a:gd name="T4" fmla="*/ 246 w 385"/>
                <a:gd name="T5" fmla="*/ 0 h 290"/>
                <a:gd name="T6" fmla="*/ 0 w 385"/>
                <a:gd name="T7" fmla="*/ 0 h 290"/>
                <a:gd name="T8" fmla="*/ 0 w 385"/>
                <a:gd name="T9" fmla="*/ 174 h 290"/>
                <a:gd name="T10" fmla="*/ 283 w 385"/>
                <a:gd name="T11" fmla="*/ 290 h 290"/>
                <a:gd name="T12" fmla="*/ 385 w 385"/>
                <a:gd name="T13" fmla="*/ 290 h 290"/>
                <a:gd name="T14" fmla="*/ 385 w 385"/>
                <a:gd name="T15" fmla="*/ 130 h 290"/>
                <a:gd name="T16" fmla="*/ 283 w 385"/>
                <a:gd name="T17" fmla="*/ 130 h 290"/>
                <a:gd name="T18" fmla="*/ 283 w 385"/>
                <a:gd name="T19" fmla="*/ 2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290">
                  <a:moveTo>
                    <a:pt x="0" y="174"/>
                  </a:moveTo>
                  <a:lnTo>
                    <a:pt x="246" y="174"/>
                  </a:lnTo>
                  <a:lnTo>
                    <a:pt x="246" y="0"/>
                  </a:lnTo>
                  <a:lnTo>
                    <a:pt x="0" y="0"/>
                  </a:lnTo>
                  <a:lnTo>
                    <a:pt x="0" y="174"/>
                  </a:lnTo>
                  <a:close/>
                  <a:moveTo>
                    <a:pt x="283" y="290"/>
                  </a:moveTo>
                  <a:lnTo>
                    <a:pt x="385" y="290"/>
                  </a:lnTo>
                  <a:lnTo>
                    <a:pt x="385" y="130"/>
                  </a:lnTo>
                  <a:lnTo>
                    <a:pt x="283" y="130"/>
                  </a:lnTo>
                  <a:lnTo>
                    <a:pt x="283" y="29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7" name="Rectangle 254"/>
            <p:cNvSpPr>
              <a:spLocks noChangeArrowheads="1"/>
            </p:cNvSpPr>
            <p:nvPr/>
          </p:nvSpPr>
          <p:spPr bwMode="auto">
            <a:xfrm>
              <a:off x="9129713" y="738188"/>
              <a:ext cx="390525" cy="276225"/>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8" name="Rectangle 255"/>
            <p:cNvSpPr>
              <a:spLocks noChangeArrowheads="1"/>
            </p:cNvSpPr>
            <p:nvPr/>
          </p:nvSpPr>
          <p:spPr bwMode="auto">
            <a:xfrm>
              <a:off x="9578976" y="944563"/>
              <a:ext cx="161925" cy="254000"/>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9" name="Freeform 256"/>
            <p:cNvSpPr>
              <a:spLocks noEditPoints="1"/>
            </p:cNvSpPr>
            <p:nvPr/>
          </p:nvSpPr>
          <p:spPr bwMode="auto">
            <a:xfrm>
              <a:off x="9129713" y="739775"/>
              <a:ext cx="590550" cy="417513"/>
            </a:xfrm>
            <a:custGeom>
              <a:avLst/>
              <a:gdLst>
                <a:gd name="T0" fmla="*/ 0 w 834"/>
                <a:gd name="T1" fmla="*/ 73 h 590"/>
                <a:gd name="T2" fmla="*/ 552 w 834"/>
                <a:gd name="T3" fmla="*/ 73 h 590"/>
                <a:gd name="T4" fmla="*/ 552 w 834"/>
                <a:gd name="T5" fmla="*/ 0 h 590"/>
                <a:gd name="T6" fmla="*/ 0 w 834"/>
                <a:gd name="T7" fmla="*/ 0 h 590"/>
                <a:gd name="T8" fmla="*/ 0 w 834"/>
                <a:gd name="T9" fmla="*/ 73 h 590"/>
                <a:gd name="T10" fmla="*/ 722 w 834"/>
                <a:gd name="T11" fmla="*/ 590 h 590"/>
                <a:gd name="T12" fmla="*/ 834 w 834"/>
                <a:gd name="T13" fmla="*/ 590 h 590"/>
                <a:gd name="T14" fmla="*/ 834 w 834"/>
                <a:gd name="T15" fmla="*/ 581 h 590"/>
                <a:gd name="T16" fmla="*/ 722 w 834"/>
                <a:gd name="T17" fmla="*/ 581 h 590"/>
                <a:gd name="T18" fmla="*/ 722 w 834"/>
                <a:gd name="T19" fmla="*/ 590 h 590"/>
                <a:gd name="T20" fmla="*/ 722 w 834"/>
                <a:gd name="T21" fmla="*/ 563 h 590"/>
                <a:gd name="T22" fmla="*/ 834 w 834"/>
                <a:gd name="T23" fmla="*/ 563 h 590"/>
                <a:gd name="T24" fmla="*/ 834 w 834"/>
                <a:gd name="T25" fmla="*/ 554 h 590"/>
                <a:gd name="T26" fmla="*/ 722 w 834"/>
                <a:gd name="T27" fmla="*/ 554 h 590"/>
                <a:gd name="T28" fmla="*/ 722 w 834"/>
                <a:gd name="T29" fmla="*/ 563 h 590"/>
                <a:gd name="T30" fmla="*/ 722 w 834"/>
                <a:gd name="T31" fmla="*/ 536 h 590"/>
                <a:gd name="T32" fmla="*/ 834 w 834"/>
                <a:gd name="T33" fmla="*/ 536 h 590"/>
                <a:gd name="T34" fmla="*/ 834 w 834"/>
                <a:gd name="T35" fmla="*/ 527 h 590"/>
                <a:gd name="T36" fmla="*/ 722 w 834"/>
                <a:gd name="T37" fmla="*/ 527 h 590"/>
                <a:gd name="T38" fmla="*/ 722 w 834"/>
                <a:gd name="T39" fmla="*/ 536 h 590"/>
                <a:gd name="T40" fmla="*/ 832 w 834"/>
                <a:gd name="T41" fmla="*/ 482 h 590"/>
                <a:gd name="T42" fmla="*/ 818 w 834"/>
                <a:gd name="T43" fmla="*/ 468 h 590"/>
                <a:gd name="T44" fmla="*/ 804 w 834"/>
                <a:gd name="T45" fmla="*/ 482 h 590"/>
                <a:gd name="T46" fmla="*/ 818 w 834"/>
                <a:gd name="T47" fmla="*/ 496 h 590"/>
                <a:gd name="T48" fmla="*/ 832 w 834"/>
                <a:gd name="T49" fmla="*/ 48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4" h="590">
                  <a:moveTo>
                    <a:pt x="0" y="73"/>
                  </a:moveTo>
                  <a:lnTo>
                    <a:pt x="552" y="73"/>
                  </a:lnTo>
                  <a:lnTo>
                    <a:pt x="552" y="0"/>
                  </a:lnTo>
                  <a:lnTo>
                    <a:pt x="0" y="0"/>
                  </a:lnTo>
                  <a:lnTo>
                    <a:pt x="0" y="73"/>
                  </a:lnTo>
                  <a:close/>
                  <a:moveTo>
                    <a:pt x="722" y="590"/>
                  </a:moveTo>
                  <a:lnTo>
                    <a:pt x="834" y="590"/>
                  </a:lnTo>
                  <a:lnTo>
                    <a:pt x="834" y="581"/>
                  </a:lnTo>
                  <a:lnTo>
                    <a:pt x="722" y="581"/>
                  </a:lnTo>
                  <a:lnTo>
                    <a:pt x="722" y="590"/>
                  </a:lnTo>
                  <a:close/>
                  <a:moveTo>
                    <a:pt x="722" y="563"/>
                  </a:moveTo>
                  <a:lnTo>
                    <a:pt x="834" y="563"/>
                  </a:lnTo>
                  <a:lnTo>
                    <a:pt x="834" y="554"/>
                  </a:lnTo>
                  <a:lnTo>
                    <a:pt x="722" y="554"/>
                  </a:lnTo>
                  <a:lnTo>
                    <a:pt x="722" y="563"/>
                  </a:lnTo>
                  <a:close/>
                  <a:moveTo>
                    <a:pt x="722" y="536"/>
                  </a:moveTo>
                  <a:lnTo>
                    <a:pt x="834" y="536"/>
                  </a:lnTo>
                  <a:lnTo>
                    <a:pt x="834" y="527"/>
                  </a:lnTo>
                  <a:lnTo>
                    <a:pt x="722" y="527"/>
                  </a:lnTo>
                  <a:lnTo>
                    <a:pt x="722" y="536"/>
                  </a:lnTo>
                  <a:close/>
                  <a:moveTo>
                    <a:pt x="832" y="482"/>
                  </a:moveTo>
                  <a:cubicBezTo>
                    <a:pt x="832" y="474"/>
                    <a:pt x="826" y="468"/>
                    <a:pt x="818" y="468"/>
                  </a:cubicBezTo>
                  <a:cubicBezTo>
                    <a:pt x="810" y="468"/>
                    <a:pt x="804" y="474"/>
                    <a:pt x="804" y="482"/>
                  </a:cubicBezTo>
                  <a:cubicBezTo>
                    <a:pt x="804" y="490"/>
                    <a:pt x="810" y="496"/>
                    <a:pt x="818" y="496"/>
                  </a:cubicBezTo>
                  <a:cubicBezTo>
                    <a:pt x="826" y="496"/>
                    <a:pt x="832" y="490"/>
                    <a:pt x="832" y="482"/>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0" name="Freeform 257"/>
            <p:cNvSpPr>
              <a:spLocks noEditPoints="1"/>
            </p:cNvSpPr>
            <p:nvPr/>
          </p:nvSpPr>
          <p:spPr bwMode="auto">
            <a:xfrm>
              <a:off x="9129713" y="738188"/>
              <a:ext cx="590550" cy="419100"/>
            </a:xfrm>
            <a:custGeom>
              <a:avLst/>
              <a:gdLst>
                <a:gd name="T0" fmla="*/ 0 w 834"/>
                <a:gd name="T1" fmla="*/ 73 h 590"/>
                <a:gd name="T2" fmla="*/ 552 w 834"/>
                <a:gd name="T3" fmla="*/ 73 h 590"/>
                <a:gd name="T4" fmla="*/ 552 w 834"/>
                <a:gd name="T5" fmla="*/ 0 h 590"/>
                <a:gd name="T6" fmla="*/ 0 w 834"/>
                <a:gd name="T7" fmla="*/ 0 h 590"/>
                <a:gd name="T8" fmla="*/ 0 w 834"/>
                <a:gd name="T9" fmla="*/ 73 h 590"/>
                <a:gd name="T10" fmla="*/ 722 w 834"/>
                <a:gd name="T11" fmla="*/ 590 h 590"/>
                <a:gd name="T12" fmla="*/ 834 w 834"/>
                <a:gd name="T13" fmla="*/ 590 h 590"/>
                <a:gd name="T14" fmla="*/ 834 w 834"/>
                <a:gd name="T15" fmla="*/ 581 h 590"/>
                <a:gd name="T16" fmla="*/ 722 w 834"/>
                <a:gd name="T17" fmla="*/ 581 h 590"/>
                <a:gd name="T18" fmla="*/ 722 w 834"/>
                <a:gd name="T19" fmla="*/ 590 h 590"/>
                <a:gd name="T20" fmla="*/ 722 w 834"/>
                <a:gd name="T21" fmla="*/ 563 h 590"/>
                <a:gd name="T22" fmla="*/ 834 w 834"/>
                <a:gd name="T23" fmla="*/ 563 h 590"/>
                <a:gd name="T24" fmla="*/ 834 w 834"/>
                <a:gd name="T25" fmla="*/ 554 h 590"/>
                <a:gd name="T26" fmla="*/ 722 w 834"/>
                <a:gd name="T27" fmla="*/ 554 h 590"/>
                <a:gd name="T28" fmla="*/ 722 w 834"/>
                <a:gd name="T29" fmla="*/ 563 h 590"/>
                <a:gd name="T30" fmla="*/ 722 w 834"/>
                <a:gd name="T31" fmla="*/ 536 h 590"/>
                <a:gd name="T32" fmla="*/ 834 w 834"/>
                <a:gd name="T33" fmla="*/ 536 h 590"/>
                <a:gd name="T34" fmla="*/ 834 w 834"/>
                <a:gd name="T35" fmla="*/ 527 h 590"/>
                <a:gd name="T36" fmla="*/ 722 w 834"/>
                <a:gd name="T37" fmla="*/ 527 h 590"/>
                <a:gd name="T38" fmla="*/ 722 w 834"/>
                <a:gd name="T39" fmla="*/ 536 h 590"/>
                <a:gd name="T40" fmla="*/ 832 w 834"/>
                <a:gd name="T41" fmla="*/ 482 h 590"/>
                <a:gd name="T42" fmla="*/ 818 w 834"/>
                <a:gd name="T43" fmla="*/ 468 h 590"/>
                <a:gd name="T44" fmla="*/ 804 w 834"/>
                <a:gd name="T45" fmla="*/ 482 h 590"/>
                <a:gd name="T46" fmla="*/ 818 w 834"/>
                <a:gd name="T47" fmla="*/ 496 h 590"/>
                <a:gd name="T48" fmla="*/ 832 w 834"/>
                <a:gd name="T49" fmla="*/ 482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4" h="590">
                  <a:moveTo>
                    <a:pt x="0" y="73"/>
                  </a:moveTo>
                  <a:lnTo>
                    <a:pt x="552" y="73"/>
                  </a:lnTo>
                  <a:lnTo>
                    <a:pt x="552" y="0"/>
                  </a:lnTo>
                  <a:lnTo>
                    <a:pt x="0" y="0"/>
                  </a:lnTo>
                  <a:lnTo>
                    <a:pt x="0" y="73"/>
                  </a:lnTo>
                  <a:close/>
                  <a:moveTo>
                    <a:pt x="722" y="590"/>
                  </a:moveTo>
                  <a:lnTo>
                    <a:pt x="834" y="590"/>
                  </a:lnTo>
                  <a:lnTo>
                    <a:pt x="834" y="581"/>
                  </a:lnTo>
                  <a:lnTo>
                    <a:pt x="722" y="581"/>
                  </a:lnTo>
                  <a:lnTo>
                    <a:pt x="722" y="590"/>
                  </a:lnTo>
                  <a:close/>
                  <a:moveTo>
                    <a:pt x="722" y="563"/>
                  </a:moveTo>
                  <a:lnTo>
                    <a:pt x="834" y="563"/>
                  </a:lnTo>
                  <a:lnTo>
                    <a:pt x="834" y="554"/>
                  </a:lnTo>
                  <a:lnTo>
                    <a:pt x="722" y="554"/>
                  </a:lnTo>
                  <a:lnTo>
                    <a:pt x="722" y="563"/>
                  </a:lnTo>
                  <a:close/>
                  <a:moveTo>
                    <a:pt x="722" y="536"/>
                  </a:moveTo>
                  <a:lnTo>
                    <a:pt x="834" y="536"/>
                  </a:lnTo>
                  <a:lnTo>
                    <a:pt x="834" y="527"/>
                  </a:lnTo>
                  <a:lnTo>
                    <a:pt x="722" y="527"/>
                  </a:lnTo>
                  <a:lnTo>
                    <a:pt x="722" y="536"/>
                  </a:lnTo>
                  <a:close/>
                  <a:moveTo>
                    <a:pt x="832" y="482"/>
                  </a:moveTo>
                  <a:cubicBezTo>
                    <a:pt x="832" y="474"/>
                    <a:pt x="826" y="468"/>
                    <a:pt x="818" y="468"/>
                  </a:cubicBezTo>
                  <a:cubicBezTo>
                    <a:pt x="810" y="468"/>
                    <a:pt x="804" y="474"/>
                    <a:pt x="804" y="482"/>
                  </a:cubicBezTo>
                  <a:cubicBezTo>
                    <a:pt x="804" y="490"/>
                    <a:pt x="810" y="496"/>
                    <a:pt x="818" y="496"/>
                  </a:cubicBezTo>
                  <a:cubicBezTo>
                    <a:pt x="826" y="496"/>
                    <a:pt x="832" y="490"/>
                    <a:pt x="832" y="482"/>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1" name="Freeform 258"/>
            <p:cNvSpPr>
              <a:spLocks/>
            </p:cNvSpPr>
            <p:nvPr/>
          </p:nvSpPr>
          <p:spPr bwMode="auto">
            <a:xfrm>
              <a:off x="9485313" y="752475"/>
              <a:ext cx="23813" cy="25400"/>
            </a:xfrm>
            <a:custGeom>
              <a:avLst/>
              <a:gdLst>
                <a:gd name="T0" fmla="*/ 8 w 15"/>
                <a:gd name="T1" fmla="*/ 6 h 16"/>
                <a:gd name="T2" fmla="*/ 2 w 15"/>
                <a:gd name="T3" fmla="*/ 0 h 16"/>
                <a:gd name="T4" fmla="*/ 0 w 15"/>
                <a:gd name="T5" fmla="*/ 2 h 16"/>
                <a:gd name="T6" fmla="*/ 6 w 15"/>
                <a:gd name="T7" fmla="*/ 8 h 16"/>
                <a:gd name="T8" fmla="*/ 0 w 15"/>
                <a:gd name="T9" fmla="*/ 14 h 16"/>
                <a:gd name="T10" fmla="*/ 2 w 15"/>
                <a:gd name="T11" fmla="*/ 16 h 16"/>
                <a:gd name="T12" fmla="*/ 8 w 15"/>
                <a:gd name="T13" fmla="*/ 10 h 16"/>
                <a:gd name="T14" fmla="*/ 13 w 15"/>
                <a:gd name="T15" fmla="*/ 16 h 16"/>
                <a:gd name="T16" fmla="*/ 15 w 15"/>
                <a:gd name="T17" fmla="*/ 14 h 16"/>
                <a:gd name="T18" fmla="*/ 9 w 15"/>
                <a:gd name="T19" fmla="*/ 8 h 16"/>
                <a:gd name="T20" fmla="*/ 15 w 15"/>
                <a:gd name="T21" fmla="*/ 2 h 16"/>
                <a:gd name="T22" fmla="*/ 13 w 15"/>
                <a:gd name="T23" fmla="*/ 0 h 16"/>
                <a:gd name="T24" fmla="*/ 8 w 15"/>
                <a:gd name="T25"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6">
                  <a:moveTo>
                    <a:pt x="8" y="6"/>
                  </a:moveTo>
                  <a:lnTo>
                    <a:pt x="2" y="0"/>
                  </a:lnTo>
                  <a:lnTo>
                    <a:pt x="0" y="2"/>
                  </a:lnTo>
                  <a:lnTo>
                    <a:pt x="6" y="8"/>
                  </a:lnTo>
                  <a:lnTo>
                    <a:pt x="0" y="14"/>
                  </a:lnTo>
                  <a:lnTo>
                    <a:pt x="2" y="16"/>
                  </a:lnTo>
                  <a:lnTo>
                    <a:pt x="8" y="10"/>
                  </a:lnTo>
                  <a:lnTo>
                    <a:pt x="13" y="16"/>
                  </a:lnTo>
                  <a:lnTo>
                    <a:pt x="15" y="14"/>
                  </a:lnTo>
                  <a:lnTo>
                    <a:pt x="9" y="8"/>
                  </a:lnTo>
                  <a:lnTo>
                    <a:pt x="15" y="2"/>
                  </a:lnTo>
                  <a:lnTo>
                    <a:pt x="13" y="0"/>
                  </a:lnTo>
                  <a:lnTo>
                    <a:pt x="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2" name="Freeform 259"/>
            <p:cNvSpPr>
              <a:spLocks noEditPoints="1"/>
            </p:cNvSpPr>
            <p:nvPr/>
          </p:nvSpPr>
          <p:spPr bwMode="auto">
            <a:xfrm>
              <a:off x="9175751" y="823913"/>
              <a:ext cx="292100" cy="152400"/>
            </a:xfrm>
            <a:custGeom>
              <a:avLst/>
              <a:gdLst>
                <a:gd name="T0" fmla="*/ 0 w 184"/>
                <a:gd name="T1" fmla="*/ 96 h 96"/>
                <a:gd name="T2" fmla="*/ 49 w 184"/>
                <a:gd name="T3" fmla="*/ 96 h 96"/>
                <a:gd name="T4" fmla="*/ 49 w 184"/>
                <a:gd name="T5" fmla="*/ 71 h 96"/>
                <a:gd name="T6" fmla="*/ 0 w 184"/>
                <a:gd name="T7" fmla="*/ 71 h 96"/>
                <a:gd name="T8" fmla="*/ 0 w 184"/>
                <a:gd name="T9" fmla="*/ 96 h 96"/>
                <a:gd name="T10" fmla="*/ 1 w 184"/>
                <a:gd name="T11" fmla="*/ 54 h 96"/>
                <a:gd name="T12" fmla="*/ 50 w 184"/>
                <a:gd name="T13" fmla="*/ 54 h 96"/>
                <a:gd name="T14" fmla="*/ 50 w 184"/>
                <a:gd name="T15" fmla="*/ 0 h 96"/>
                <a:gd name="T16" fmla="*/ 1 w 184"/>
                <a:gd name="T17" fmla="*/ 0 h 96"/>
                <a:gd name="T18" fmla="*/ 1 w 184"/>
                <a:gd name="T19" fmla="*/ 54 h 96"/>
                <a:gd name="T20" fmla="*/ 61 w 184"/>
                <a:gd name="T21" fmla="*/ 96 h 96"/>
                <a:gd name="T22" fmla="*/ 184 w 184"/>
                <a:gd name="T23" fmla="*/ 96 h 96"/>
                <a:gd name="T24" fmla="*/ 184 w 184"/>
                <a:gd name="T25" fmla="*/ 71 h 96"/>
                <a:gd name="T26" fmla="*/ 61 w 184"/>
                <a:gd name="T27" fmla="*/ 71 h 96"/>
                <a:gd name="T28" fmla="*/ 61 w 184"/>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 h="96">
                  <a:moveTo>
                    <a:pt x="0" y="96"/>
                  </a:moveTo>
                  <a:lnTo>
                    <a:pt x="49" y="96"/>
                  </a:lnTo>
                  <a:lnTo>
                    <a:pt x="49" y="71"/>
                  </a:lnTo>
                  <a:lnTo>
                    <a:pt x="0" y="71"/>
                  </a:lnTo>
                  <a:lnTo>
                    <a:pt x="0" y="96"/>
                  </a:lnTo>
                  <a:close/>
                  <a:moveTo>
                    <a:pt x="1" y="54"/>
                  </a:moveTo>
                  <a:lnTo>
                    <a:pt x="50" y="54"/>
                  </a:lnTo>
                  <a:lnTo>
                    <a:pt x="50" y="0"/>
                  </a:lnTo>
                  <a:lnTo>
                    <a:pt x="1" y="0"/>
                  </a:lnTo>
                  <a:lnTo>
                    <a:pt x="1" y="54"/>
                  </a:lnTo>
                  <a:close/>
                  <a:moveTo>
                    <a:pt x="61" y="96"/>
                  </a:moveTo>
                  <a:lnTo>
                    <a:pt x="184" y="96"/>
                  </a:lnTo>
                  <a:lnTo>
                    <a:pt x="184" y="71"/>
                  </a:lnTo>
                  <a:lnTo>
                    <a:pt x="61" y="71"/>
                  </a:lnTo>
                  <a:lnTo>
                    <a:pt x="61"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3" name="Rectangle 260"/>
            <p:cNvSpPr>
              <a:spLocks noChangeArrowheads="1"/>
            </p:cNvSpPr>
            <p:nvPr/>
          </p:nvSpPr>
          <p:spPr bwMode="auto">
            <a:xfrm>
              <a:off x="9175751" y="936625"/>
              <a:ext cx="77788" cy="396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4" name="Rectangle 261"/>
            <p:cNvSpPr>
              <a:spLocks noChangeArrowheads="1"/>
            </p:cNvSpPr>
            <p:nvPr/>
          </p:nvSpPr>
          <p:spPr bwMode="auto">
            <a:xfrm>
              <a:off x="9177338" y="823913"/>
              <a:ext cx="77788" cy="85725"/>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5" name="Rectangle 262"/>
            <p:cNvSpPr>
              <a:spLocks noChangeArrowheads="1"/>
            </p:cNvSpPr>
            <p:nvPr/>
          </p:nvSpPr>
          <p:spPr bwMode="auto">
            <a:xfrm>
              <a:off x="9272588" y="936625"/>
              <a:ext cx="195263" cy="396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6" name="Line 263"/>
            <p:cNvSpPr>
              <a:spLocks noChangeShapeType="1"/>
            </p:cNvSpPr>
            <p:nvPr/>
          </p:nvSpPr>
          <p:spPr bwMode="auto">
            <a:xfrm>
              <a:off x="9278938" y="879475"/>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7" name="Line 264"/>
            <p:cNvSpPr>
              <a:spLocks noChangeShapeType="1"/>
            </p:cNvSpPr>
            <p:nvPr/>
          </p:nvSpPr>
          <p:spPr bwMode="auto">
            <a:xfrm>
              <a:off x="9278938" y="857250"/>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8" name="Line 265"/>
            <p:cNvSpPr>
              <a:spLocks noChangeShapeType="1"/>
            </p:cNvSpPr>
            <p:nvPr/>
          </p:nvSpPr>
          <p:spPr bwMode="auto">
            <a:xfrm>
              <a:off x="9278938" y="831850"/>
              <a:ext cx="12382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9" name="Line 266"/>
            <p:cNvSpPr>
              <a:spLocks noChangeShapeType="1"/>
            </p:cNvSpPr>
            <p:nvPr/>
          </p:nvSpPr>
          <p:spPr bwMode="auto">
            <a:xfrm>
              <a:off x="9278938" y="903288"/>
              <a:ext cx="15875" cy="0"/>
            </a:xfrm>
            <a:prstGeom prst="line">
              <a:avLst/>
            </a:prstGeom>
            <a:noFill/>
            <a:ln w="1111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0" name="Freeform 267"/>
            <p:cNvSpPr>
              <a:spLocks/>
            </p:cNvSpPr>
            <p:nvPr/>
          </p:nvSpPr>
          <p:spPr bwMode="auto">
            <a:xfrm>
              <a:off x="9380538" y="835025"/>
              <a:ext cx="90488" cy="90488"/>
            </a:xfrm>
            <a:custGeom>
              <a:avLst/>
              <a:gdLst>
                <a:gd name="T0" fmla="*/ 129 w 129"/>
                <a:gd name="T1" fmla="*/ 64 h 128"/>
                <a:gd name="T2" fmla="*/ 0 w 129"/>
                <a:gd name="T3" fmla="*/ 128 h 128"/>
                <a:gd name="T4" fmla="*/ 0 w 129"/>
                <a:gd name="T5" fmla="*/ 0 h 128"/>
                <a:gd name="T6" fmla="*/ 129 w 129"/>
                <a:gd name="T7" fmla="*/ 64 h 128"/>
              </a:gdLst>
              <a:ahLst/>
              <a:cxnLst>
                <a:cxn ang="0">
                  <a:pos x="T0" y="T1"/>
                </a:cxn>
                <a:cxn ang="0">
                  <a:pos x="T2" y="T3"/>
                </a:cxn>
                <a:cxn ang="0">
                  <a:pos x="T4" y="T5"/>
                </a:cxn>
                <a:cxn ang="0">
                  <a:pos x="T6" y="T7"/>
                </a:cxn>
              </a:cxnLst>
              <a:rect l="0" t="0" r="r" b="b"/>
              <a:pathLst>
                <a:path w="129" h="128">
                  <a:moveTo>
                    <a:pt x="129" y="64"/>
                  </a:moveTo>
                  <a:lnTo>
                    <a:pt x="0" y="128"/>
                  </a:lnTo>
                  <a:cubicBezTo>
                    <a:pt x="21" y="88"/>
                    <a:pt x="21" y="40"/>
                    <a:pt x="0" y="0"/>
                  </a:cubicBezTo>
                  <a:lnTo>
                    <a:pt x="129" y="64"/>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1" name="Freeform 268"/>
            <p:cNvSpPr>
              <a:spLocks/>
            </p:cNvSpPr>
            <p:nvPr/>
          </p:nvSpPr>
          <p:spPr bwMode="auto">
            <a:xfrm>
              <a:off x="9380538" y="811213"/>
              <a:ext cx="90488"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1" y="88"/>
                    <a:pt x="21" y="41"/>
                    <a:pt x="0" y="0"/>
                  </a:cubicBezTo>
                  <a:lnTo>
                    <a:pt x="129" y="65"/>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2" name="Freeform 269"/>
            <p:cNvSpPr>
              <a:spLocks/>
            </p:cNvSpPr>
            <p:nvPr/>
          </p:nvSpPr>
          <p:spPr bwMode="auto">
            <a:xfrm>
              <a:off x="9380538" y="787400"/>
              <a:ext cx="90488" cy="90488"/>
            </a:xfrm>
            <a:custGeom>
              <a:avLst/>
              <a:gdLst>
                <a:gd name="T0" fmla="*/ 129 w 129"/>
                <a:gd name="T1" fmla="*/ 64 h 128"/>
                <a:gd name="T2" fmla="*/ 0 w 129"/>
                <a:gd name="T3" fmla="*/ 128 h 128"/>
                <a:gd name="T4" fmla="*/ 0 w 129"/>
                <a:gd name="T5" fmla="*/ 0 h 128"/>
                <a:gd name="T6" fmla="*/ 129 w 129"/>
                <a:gd name="T7" fmla="*/ 64 h 128"/>
              </a:gdLst>
              <a:ahLst/>
              <a:cxnLst>
                <a:cxn ang="0">
                  <a:pos x="T0" y="T1"/>
                </a:cxn>
                <a:cxn ang="0">
                  <a:pos x="T2" y="T3"/>
                </a:cxn>
                <a:cxn ang="0">
                  <a:pos x="T4" y="T5"/>
                </a:cxn>
                <a:cxn ang="0">
                  <a:pos x="T6" y="T7"/>
                </a:cxn>
              </a:cxnLst>
              <a:rect l="0" t="0" r="r" b="b"/>
              <a:pathLst>
                <a:path w="129" h="128">
                  <a:moveTo>
                    <a:pt x="129" y="64"/>
                  </a:moveTo>
                  <a:lnTo>
                    <a:pt x="0" y="128"/>
                  </a:lnTo>
                  <a:cubicBezTo>
                    <a:pt x="21" y="88"/>
                    <a:pt x="21" y="40"/>
                    <a:pt x="0" y="0"/>
                  </a:cubicBezTo>
                  <a:lnTo>
                    <a:pt x="129" y="64"/>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3" name="Freeform 270"/>
            <p:cNvSpPr>
              <a:spLocks/>
            </p:cNvSpPr>
            <p:nvPr/>
          </p:nvSpPr>
          <p:spPr bwMode="auto">
            <a:xfrm>
              <a:off x="9272588" y="858838"/>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8"/>
                    <a:pt x="20" y="41"/>
                    <a:pt x="0" y="0"/>
                  </a:cubicBezTo>
                  <a:lnTo>
                    <a:pt x="129" y="65"/>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165" name="TextBox 164"/>
          <p:cNvSpPr txBox="1"/>
          <p:nvPr/>
        </p:nvSpPr>
        <p:spPr>
          <a:xfrm>
            <a:off x="3014468" y="2528660"/>
            <a:ext cx="2692002" cy="877163"/>
          </a:xfrm>
          <a:prstGeom prst="rect">
            <a:avLst/>
          </a:prstGeom>
          <a:noFill/>
        </p:spPr>
        <p:txBody>
          <a:bodyPr wrap="square" lIns="182880" tIns="146304" rIns="182880" bIns="146304" rtlCol="0">
            <a:spAutoFit/>
          </a:bodyPr>
          <a:lstStyle/>
          <a:p>
            <a:pPr>
              <a:lnSpc>
                <a:spcPct val="90000"/>
              </a:lnSpc>
            </a:pPr>
            <a:r>
              <a:rPr lang="en-US" sz="1400" b="1" dirty="0" smtClean="0">
                <a:gradFill>
                  <a:gsLst>
                    <a:gs pos="2917">
                      <a:srgbClr val="505050"/>
                    </a:gs>
                    <a:gs pos="30000">
                      <a:srgbClr val="505050"/>
                    </a:gs>
                  </a:gsLst>
                  <a:lin ang="5400000" scaled="0"/>
                </a:gradFill>
              </a:rPr>
              <a:t>VM-4 Specs:</a:t>
            </a:r>
          </a:p>
          <a:p>
            <a:pPr>
              <a:lnSpc>
                <a:spcPct val="90000"/>
              </a:lnSpc>
            </a:pPr>
            <a:r>
              <a:rPr lang="en-US" sz="1400" dirty="0" smtClean="0">
                <a:gradFill>
                  <a:gsLst>
                    <a:gs pos="2917">
                      <a:srgbClr val="505050"/>
                    </a:gs>
                    <a:gs pos="30000">
                      <a:srgbClr val="505050"/>
                    </a:gs>
                  </a:gsLst>
                  <a:lin ang="5400000" scaled="0"/>
                </a:gradFill>
              </a:rPr>
              <a:t>16 logical CPUs – 16GB</a:t>
            </a:r>
          </a:p>
          <a:p>
            <a:pPr>
              <a:lnSpc>
                <a:spcPct val="90000"/>
              </a:lnSpc>
            </a:pPr>
            <a:r>
              <a:rPr lang="en-US" sz="1400" dirty="0">
                <a:gradFill>
                  <a:gsLst>
                    <a:gs pos="2917">
                      <a:srgbClr val="505050"/>
                    </a:gs>
                    <a:gs pos="30000">
                      <a:srgbClr val="505050"/>
                    </a:gs>
                  </a:gsLst>
                  <a:lin ang="5400000" scaled="0"/>
                </a:gradFill>
              </a:rPr>
              <a:t>D</a:t>
            </a:r>
            <a:r>
              <a:rPr lang="en-US" sz="1400" dirty="0" smtClean="0">
                <a:gradFill>
                  <a:gsLst>
                    <a:gs pos="2917">
                      <a:srgbClr val="505050"/>
                    </a:gs>
                    <a:gs pos="30000">
                      <a:srgbClr val="505050"/>
                    </a:gs>
                  </a:gsLst>
                  <a:lin ang="5400000" scaled="0"/>
                </a:gradFill>
              </a:rPr>
              <a:t>rives: 500GB eac</a:t>
            </a:r>
            <a:r>
              <a:rPr lang="en-US" sz="1400" dirty="0">
                <a:gradFill>
                  <a:gsLst>
                    <a:gs pos="2917">
                      <a:srgbClr val="505050"/>
                    </a:gs>
                    <a:gs pos="30000">
                      <a:srgbClr val="505050"/>
                    </a:gs>
                  </a:gsLst>
                  <a:lin ang="5400000" scaled="0"/>
                </a:gradFill>
              </a:rPr>
              <a:t>h</a:t>
            </a:r>
            <a:endParaRPr lang="en-US" sz="1400" dirty="0" smtClean="0">
              <a:gradFill>
                <a:gsLst>
                  <a:gs pos="2917">
                    <a:srgbClr val="505050"/>
                  </a:gs>
                  <a:gs pos="30000">
                    <a:srgbClr val="505050"/>
                  </a:gs>
                </a:gsLst>
                <a:lin ang="5400000" scaled="0"/>
              </a:gradFill>
            </a:endParaRPr>
          </a:p>
        </p:txBody>
      </p:sp>
      <p:sp>
        <p:nvSpPr>
          <p:cNvPr id="166" name="TextBox 165"/>
          <p:cNvSpPr txBox="1"/>
          <p:nvPr/>
        </p:nvSpPr>
        <p:spPr>
          <a:xfrm>
            <a:off x="2971666" y="2197705"/>
            <a:ext cx="1691626"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latin typeface="Arial Narrow" panose="020B0606020202030204" pitchFamily="34" charset="0"/>
              </a:rPr>
              <a:t>TK5-RCTRSFW-V01</a:t>
            </a:r>
          </a:p>
        </p:txBody>
      </p:sp>
      <p:sp>
        <p:nvSpPr>
          <p:cNvPr id="167" name="TextBox 166"/>
          <p:cNvSpPr txBox="1"/>
          <p:nvPr/>
        </p:nvSpPr>
        <p:spPr>
          <a:xfrm>
            <a:off x="4469811" y="2187771"/>
            <a:ext cx="1656987"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latin typeface="Arial Narrow" panose="020B0606020202030204" pitchFamily="34" charset="0"/>
              </a:rPr>
              <a:t>TK5-RCTRSFW-V02</a:t>
            </a:r>
          </a:p>
        </p:txBody>
      </p:sp>
      <p:sp>
        <p:nvSpPr>
          <p:cNvPr id="168" name="TextBox 167"/>
          <p:cNvSpPr txBox="1"/>
          <p:nvPr/>
        </p:nvSpPr>
        <p:spPr>
          <a:xfrm>
            <a:off x="5891957" y="2151175"/>
            <a:ext cx="174692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latin typeface="Arial Narrow" panose="020B0606020202030204" pitchFamily="34" charset="0"/>
              </a:rPr>
              <a:t>TK5-RCTRSFW-V03</a:t>
            </a:r>
          </a:p>
        </p:txBody>
      </p:sp>
      <p:sp>
        <p:nvSpPr>
          <p:cNvPr id="169" name="TextBox 168"/>
          <p:cNvSpPr txBox="1"/>
          <p:nvPr/>
        </p:nvSpPr>
        <p:spPr>
          <a:xfrm>
            <a:off x="7357713" y="2528660"/>
            <a:ext cx="4645500" cy="877163"/>
          </a:xfrm>
          <a:prstGeom prst="rect">
            <a:avLst/>
          </a:prstGeom>
          <a:noFill/>
        </p:spPr>
        <p:txBody>
          <a:bodyPr wrap="square" lIns="182880" tIns="146304" rIns="182880" bIns="146304" rtlCol="0">
            <a:spAutoFit/>
          </a:bodyPr>
          <a:lstStyle/>
          <a:p>
            <a:pPr>
              <a:lnSpc>
                <a:spcPct val="90000"/>
              </a:lnSpc>
            </a:pPr>
            <a:r>
              <a:rPr lang="en-US" sz="1400" b="1" dirty="0" smtClean="0">
                <a:gradFill>
                  <a:gsLst>
                    <a:gs pos="2917">
                      <a:srgbClr val="505050"/>
                    </a:gs>
                    <a:gs pos="30000">
                      <a:srgbClr val="505050"/>
                    </a:gs>
                  </a:gsLst>
                  <a:lin ang="5400000" scaled="0"/>
                </a:gradFill>
              </a:rPr>
              <a:t>VM-16 Specs:</a:t>
            </a:r>
          </a:p>
          <a:p>
            <a:pPr>
              <a:lnSpc>
                <a:spcPct val="90000"/>
              </a:lnSpc>
            </a:pPr>
            <a:r>
              <a:rPr lang="en-US" sz="1400" dirty="0" smtClean="0">
                <a:gradFill>
                  <a:gsLst>
                    <a:gs pos="2917">
                      <a:srgbClr val="505050"/>
                    </a:gs>
                    <a:gs pos="30000">
                      <a:srgbClr val="505050"/>
                    </a:gs>
                  </a:gsLst>
                  <a:lin ang="5400000" scaled="0"/>
                </a:gradFill>
              </a:rPr>
              <a:t>16 logical CPUs – 16GB </a:t>
            </a:r>
          </a:p>
          <a:p>
            <a:pPr>
              <a:lnSpc>
                <a:spcPct val="90000"/>
              </a:lnSpc>
            </a:pPr>
            <a:r>
              <a:rPr lang="en-US" sz="1400" dirty="0" smtClean="0">
                <a:gradFill>
                  <a:gsLst>
                    <a:gs pos="2917">
                      <a:srgbClr val="505050"/>
                    </a:gs>
                    <a:gs pos="30000">
                      <a:srgbClr val="505050"/>
                    </a:gs>
                  </a:gsLst>
                  <a:lin ang="5400000" scaled="0"/>
                </a:gradFill>
              </a:rPr>
              <a:t>Drives: 500GB eac</a:t>
            </a:r>
            <a:r>
              <a:rPr lang="en-US" sz="1400" dirty="0">
                <a:gradFill>
                  <a:gsLst>
                    <a:gs pos="2917">
                      <a:srgbClr val="505050"/>
                    </a:gs>
                    <a:gs pos="30000">
                      <a:srgbClr val="505050"/>
                    </a:gs>
                  </a:gsLst>
                  <a:lin ang="5400000" scaled="0"/>
                </a:gradFill>
              </a:rPr>
              <a:t>h</a:t>
            </a:r>
            <a:endParaRPr lang="en-US" sz="1400" dirty="0" smtClean="0">
              <a:gradFill>
                <a:gsLst>
                  <a:gs pos="2917">
                    <a:srgbClr val="505050"/>
                  </a:gs>
                  <a:gs pos="30000">
                    <a:srgbClr val="505050"/>
                  </a:gs>
                </a:gsLst>
                <a:lin ang="5400000" scaled="0"/>
              </a:gradFill>
            </a:endParaRPr>
          </a:p>
        </p:txBody>
      </p:sp>
      <p:grpSp>
        <p:nvGrpSpPr>
          <p:cNvPr id="175" name="Group 174"/>
          <p:cNvGrpSpPr/>
          <p:nvPr/>
        </p:nvGrpSpPr>
        <p:grpSpPr>
          <a:xfrm>
            <a:off x="746822" y="4970446"/>
            <a:ext cx="1065212" cy="1089025"/>
            <a:chOff x="1685926" y="4370388"/>
            <a:chExt cx="1065212" cy="1089025"/>
          </a:xfrm>
        </p:grpSpPr>
        <p:sp>
          <p:nvSpPr>
            <p:cNvPr id="170" name="Line 333"/>
            <p:cNvSpPr>
              <a:spLocks noChangeShapeType="1"/>
            </p:cNvSpPr>
            <p:nvPr/>
          </p:nvSpPr>
          <p:spPr bwMode="auto">
            <a:xfrm>
              <a:off x="1990726" y="5221288"/>
              <a:ext cx="433388"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1" name="Rectangle 334"/>
            <p:cNvSpPr>
              <a:spLocks noChangeArrowheads="1"/>
            </p:cNvSpPr>
            <p:nvPr/>
          </p:nvSpPr>
          <p:spPr bwMode="auto">
            <a:xfrm>
              <a:off x="2424113" y="4946650"/>
              <a:ext cx="327025" cy="51276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2" name="Rectangle 335"/>
            <p:cNvSpPr>
              <a:spLocks noChangeArrowheads="1"/>
            </p:cNvSpPr>
            <p:nvPr/>
          </p:nvSpPr>
          <p:spPr bwMode="auto">
            <a:xfrm>
              <a:off x="2424113" y="4946650"/>
              <a:ext cx="327025" cy="512763"/>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3" name="Freeform 336"/>
            <p:cNvSpPr>
              <a:spLocks noEditPoints="1"/>
            </p:cNvSpPr>
            <p:nvPr/>
          </p:nvSpPr>
          <p:spPr bwMode="auto">
            <a:xfrm>
              <a:off x="1685926" y="4370388"/>
              <a:ext cx="1025525"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4" name="Freeform 337"/>
            <p:cNvSpPr>
              <a:spLocks noEditPoints="1"/>
            </p:cNvSpPr>
            <p:nvPr/>
          </p:nvSpPr>
          <p:spPr bwMode="auto">
            <a:xfrm>
              <a:off x="1685926" y="4370388"/>
              <a:ext cx="1023938"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76" name="Group 175"/>
          <p:cNvGrpSpPr/>
          <p:nvPr/>
        </p:nvGrpSpPr>
        <p:grpSpPr>
          <a:xfrm>
            <a:off x="2319596" y="4960505"/>
            <a:ext cx="1065212" cy="1089025"/>
            <a:chOff x="1685926" y="4370388"/>
            <a:chExt cx="1065212" cy="1089025"/>
          </a:xfrm>
        </p:grpSpPr>
        <p:sp>
          <p:nvSpPr>
            <p:cNvPr id="177" name="Line 333"/>
            <p:cNvSpPr>
              <a:spLocks noChangeShapeType="1"/>
            </p:cNvSpPr>
            <p:nvPr/>
          </p:nvSpPr>
          <p:spPr bwMode="auto">
            <a:xfrm>
              <a:off x="1990726" y="5221288"/>
              <a:ext cx="433388"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8" name="Rectangle 334"/>
            <p:cNvSpPr>
              <a:spLocks noChangeArrowheads="1"/>
            </p:cNvSpPr>
            <p:nvPr/>
          </p:nvSpPr>
          <p:spPr bwMode="auto">
            <a:xfrm>
              <a:off x="2424113" y="4946650"/>
              <a:ext cx="327025" cy="51276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9" name="Rectangle 335"/>
            <p:cNvSpPr>
              <a:spLocks noChangeArrowheads="1"/>
            </p:cNvSpPr>
            <p:nvPr/>
          </p:nvSpPr>
          <p:spPr bwMode="auto">
            <a:xfrm>
              <a:off x="2424113" y="4946650"/>
              <a:ext cx="327025" cy="512763"/>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0" name="Freeform 336"/>
            <p:cNvSpPr>
              <a:spLocks noEditPoints="1"/>
            </p:cNvSpPr>
            <p:nvPr/>
          </p:nvSpPr>
          <p:spPr bwMode="auto">
            <a:xfrm>
              <a:off x="1685926" y="4370388"/>
              <a:ext cx="1025525"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1" name="Freeform 337"/>
            <p:cNvSpPr>
              <a:spLocks noEditPoints="1"/>
            </p:cNvSpPr>
            <p:nvPr/>
          </p:nvSpPr>
          <p:spPr bwMode="auto">
            <a:xfrm>
              <a:off x="1685926" y="4370388"/>
              <a:ext cx="1023938"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82" name="Group 181"/>
          <p:cNvGrpSpPr/>
          <p:nvPr/>
        </p:nvGrpSpPr>
        <p:grpSpPr>
          <a:xfrm>
            <a:off x="4002681" y="4906553"/>
            <a:ext cx="1065212" cy="1089025"/>
            <a:chOff x="1685926" y="4370388"/>
            <a:chExt cx="1065212" cy="1089025"/>
          </a:xfrm>
        </p:grpSpPr>
        <p:sp>
          <p:nvSpPr>
            <p:cNvPr id="183" name="Line 333"/>
            <p:cNvSpPr>
              <a:spLocks noChangeShapeType="1"/>
            </p:cNvSpPr>
            <p:nvPr/>
          </p:nvSpPr>
          <p:spPr bwMode="auto">
            <a:xfrm>
              <a:off x="1990726" y="5221288"/>
              <a:ext cx="433388"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4" name="Rectangle 334"/>
            <p:cNvSpPr>
              <a:spLocks noChangeArrowheads="1"/>
            </p:cNvSpPr>
            <p:nvPr/>
          </p:nvSpPr>
          <p:spPr bwMode="auto">
            <a:xfrm>
              <a:off x="2424113" y="4946650"/>
              <a:ext cx="327025" cy="51276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5" name="Rectangle 335"/>
            <p:cNvSpPr>
              <a:spLocks noChangeArrowheads="1"/>
            </p:cNvSpPr>
            <p:nvPr/>
          </p:nvSpPr>
          <p:spPr bwMode="auto">
            <a:xfrm>
              <a:off x="2424113" y="4946650"/>
              <a:ext cx="327025" cy="512763"/>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6" name="Freeform 336"/>
            <p:cNvSpPr>
              <a:spLocks noEditPoints="1"/>
            </p:cNvSpPr>
            <p:nvPr/>
          </p:nvSpPr>
          <p:spPr bwMode="auto">
            <a:xfrm>
              <a:off x="1685926" y="4370388"/>
              <a:ext cx="1025525"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7" name="Freeform 337"/>
            <p:cNvSpPr>
              <a:spLocks noEditPoints="1"/>
            </p:cNvSpPr>
            <p:nvPr/>
          </p:nvSpPr>
          <p:spPr bwMode="auto">
            <a:xfrm>
              <a:off x="1685926" y="4370388"/>
              <a:ext cx="1023938"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88" name="Group 187"/>
          <p:cNvGrpSpPr/>
          <p:nvPr/>
        </p:nvGrpSpPr>
        <p:grpSpPr>
          <a:xfrm>
            <a:off x="5588072" y="4915931"/>
            <a:ext cx="1065212" cy="1089025"/>
            <a:chOff x="1685926" y="4370388"/>
            <a:chExt cx="1065212" cy="1089025"/>
          </a:xfrm>
        </p:grpSpPr>
        <p:sp>
          <p:nvSpPr>
            <p:cNvPr id="189" name="Line 333"/>
            <p:cNvSpPr>
              <a:spLocks noChangeShapeType="1"/>
            </p:cNvSpPr>
            <p:nvPr/>
          </p:nvSpPr>
          <p:spPr bwMode="auto">
            <a:xfrm>
              <a:off x="1990726" y="5221288"/>
              <a:ext cx="433388"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0" name="Rectangle 334"/>
            <p:cNvSpPr>
              <a:spLocks noChangeArrowheads="1"/>
            </p:cNvSpPr>
            <p:nvPr/>
          </p:nvSpPr>
          <p:spPr bwMode="auto">
            <a:xfrm>
              <a:off x="2424113" y="4946650"/>
              <a:ext cx="327025" cy="51276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1" name="Rectangle 335"/>
            <p:cNvSpPr>
              <a:spLocks noChangeArrowheads="1"/>
            </p:cNvSpPr>
            <p:nvPr/>
          </p:nvSpPr>
          <p:spPr bwMode="auto">
            <a:xfrm>
              <a:off x="2424113" y="4946650"/>
              <a:ext cx="327025" cy="512763"/>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2" name="Freeform 336"/>
            <p:cNvSpPr>
              <a:spLocks noEditPoints="1"/>
            </p:cNvSpPr>
            <p:nvPr/>
          </p:nvSpPr>
          <p:spPr bwMode="auto">
            <a:xfrm>
              <a:off x="1685926" y="4370388"/>
              <a:ext cx="1025525"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3" name="Freeform 337"/>
            <p:cNvSpPr>
              <a:spLocks noEditPoints="1"/>
            </p:cNvSpPr>
            <p:nvPr/>
          </p:nvSpPr>
          <p:spPr bwMode="auto">
            <a:xfrm>
              <a:off x="1685926" y="4370388"/>
              <a:ext cx="1023938"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94" name="Group 193"/>
          <p:cNvGrpSpPr/>
          <p:nvPr/>
        </p:nvGrpSpPr>
        <p:grpSpPr>
          <a:xfrm>
            <a:off x="7175720" y="4877090"/>
            <a:ext cx="1065212" cy="1089025"/>
            <a:chOff x="1685926" y="4370388"/>
            <a:chExt cx="1065212" cy="1089025"/>
          </a:xfrm>
        </p:grpSpPr>
        <p:sp>
          <p:nvSpPr>
            <p:cNvPr id="195" name="Line 333"/>
            <p:cNvSpPr>
              <a:spLocks noChangeShapeType="1"/>
            </p:cNvSpPr>
            <p:nvPr/>
          </p:nvSpPr>
          <p:spPr bwMode="auto">
            <a:xfrm>
              <a:off x="1990726" y="5221288"/>
              <a:ext cx="433388"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6" name="Rectangle 334"/>
            <p:cNvSpPr>
              <a:spLocks noChangeArrowheads="1"/>
            </p:cNvSpPr>
            <p:nvPr/>
          </p:nvSpPr>
          <p:spPr bwMode="auto">
            <a:xfrm>
              <a:off x="2424113" y="4946650"/>
              <a:ext cx="327025" cy="51276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7" name="Rectangle 335"/>
            <p:cNvSpPr>
              <a:spLocks noChangeArrowheads="1"/>
            </p:cNvSpPr>
            <p:nvPr/>
          </p:nvSpPr>
          <p:spPr bwMode="auto">
            <a:xfrm>
              <a:off x="2424113" y="4946650"/>
              <a:ext cx="327025" cy="512763"/>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8" name="Freeform 336"/>
            <p:cNvSpPr>
              <a:spLocks noEditPoints="1"/>
            </p:cNvSpPr>
            <p:nvPr/>
          </p:nvSpPr>
          <p:spPr bwMode="auto">
            <a:xfrm>
              <a:off x="1685926" y="4370388"/>
              <a:ext cx="1025525"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9" name="Freeform 337"/>
            <p:cNvSpPr>
              <a:spLocks noEditPoints="1"/>
            </p:cNvSpPr>
            <p:nvPr/>
          </p:nvSpPr>
          <p:spPr bwMode="auto">
            <a:xfrm>
              <a:off x="1685926" y="4370388"/>
              <a:ext cx="1023938" cy="1004888"/>
            </a:xfrm>
            <a:custGeom>
              <a:avLst/>
              <a:gdLst>
                <a:gd name="T0" fmla="*/ 0 w 1449"/>
                <a:gd name="T1" fmla="*/ 943 h 1417"/>
                <a:gd name="T2" fmla="*/ 900 w 1449"/>
                <a:gd name="T3" fmla="*/ 943 h 1417"/>
                <a:gd name="T4" fmla="*/ 782 w 1449"/>
                <a:gd name="T5" fmla="*/ 166 h 1417"/>
                <a:gd name="T6" fmla="*/ 752 w 1449"/>
                <a:gd name="T7" fmla="*/ 173 h 1417"/>
                <a:gd name="T8" fmla="*/ 734 w 1449"/>
                <a:gd name="T9" fmla="*/ 176 h 1417"/>
                <a:gd name="T10" fmla="*/ 701 w 1449"/>
                <a:gd name="T11" fmla="*/ 181 h 1417"/>
                <a:gd name="T12" fmla="*/ 679 w 1449"/>
                <a:gd name="T13" fmla="*/ 184 h 1417"/>
                <a:gd name="T14" fmla="*/ 645 w 1449"/>
                <a:gd name="T15" fmla="*/ 189 h 1417"/>
                <a:gd name="T16" fmla="*/ 618 w 1449"/>
                <a:gd name="T17" fmla="*/ 191 h 1417"/>
                <a:gd name="T18" fmla="*/ 584 w 1449"/>
                <a:gd name="T19" fmla="*/ 194 h 1417"/>
                <a:gd name="T20" fmla="*/ 553 w 1449"/>
                <a:gd name="T21" fmla="*/ 196 h 1417"/>
                <a:gd name="T22" fmla="*/ 519 w 1449"/>
                <a:gd name="T23" fmla="*/ 197 h 1417"/>
                <a:gd name="T24" fmla="*/ 483 w 1449"/>
                <a:gd name="T25" fmla="*/ 198 h 1417"/>
                <a:gd name="T26" fmla="*/ 427 w 1449"/>
                <a:gd name="T27" fmla="*/ 198 h 1417"/>
                <a:gd name="T28" fmla="*/ 392 w 1449"/>
                <a:gd name="T29" fmla="*/ 197 h 1417"/>
                <a:gd name="T30" fmla="*/ 360 w 1449"/>
                <a:gd name="T31" fmla="*/ 196 h 1417"/>
                <a:gd name="T32" fmla="*/ 325 w 1449"/>
                <a:gd name="T33" fmla="*/ 194 h 1417"/>
                <a:gd name="T34" fmla="*/ 296 w 1449"/>
                <a:gd name="T35" fmla="*/ 192 h 1417"/>
                <a:gd name="T36" fmla="*/ 261 w 1449"/>
                <a:gd name="T37" fmla="*/ 189 h 1417"/>
                <a:gd name="T38" fmla="*/ 236 w 1449"/>
                <a:gd name="T39" fmla="*/ 186 h 1417"/>
                <a:gd name="T40" fmla="*/ 203 w 1449"/>
                <a:gd name="T41" fmla="*/ 182 h 1417"/>
                <a:gd name="T42" fmla="*/ 182 w 1449"/>
                <a:gd name="T43" fmla="*/ 179 h 1417"/>
                <a:gd name="T44" fmla="*/ 150 w 1449"/>
                <a:gd name="T45" fmla="*/ 173 h 1417"/>
                <a:gd name="T46" fmla="*/ 133 w 1449"/>
                <a:gd name="T47" fmla="*/ 169 h 1417"/>
                <a:gd name="T48" fmla="*/ 0 w 1449"/>
                <a:gd name="T49" fmla="*/ 100 h 1417"/>
                <a:gd name="T50" fmla="*/ 133 w 1449"/>
                <a:gd name="T51" fmla="*/ 169 h 1417"/>
                <a:gd name="T52" fmla="*/ 150 w 1449"/>
                <a:gd name="T53" fmla="*/ 173 h 1417"/>
                <a:gd name="T54" fmla="*/ 182 w 1449"/>
                <a:gd name="T55" fmla="*/ 179 h 1417"/>
                <a:gd name="T56" fmla="*/ 203 w 1449"/>
                <a:gd name="T57" fmla="*/ 182 h 1417"/>
                <a:gd name="T58" fmla="*/ 236 w 1449"/>
                <a:gd name="T59" fmla="*/ 186 h 1417"/>
                <a:gd name="T60" fmla="*/ 261 w 1449"/>
                <a:gd name="T61" fmla="*/ 189 h 1417"/>
                <a:gd name="T62" fmla="*/ 296 w 1449"/>
                <a:gd name="T63" fmla="*/ 192 h 1417"/>
                <a:gd name="T64" fmla="*/ 325 w 1449"/>
                <a:gd name="T65" fmla="*/ 194 h 1417"/>
                <a:gd name="T66" fmla="*/ 360 w 1449"/>
                <a:gd name="T67" fmla="*/ 196 h 1417"/>
                <a:gd name="T68" fmla="*/ 392 w 1449"/>
                <a:gd name="T69" fmla="*/ 197 h 1417"/>
                <a:gd name="T70" fmla="*/ 427 w 1449"/>
                <a:gd name="T71" fmla="*/ 198 h 1417"/>
                <a:gd name="T72" fmla="*/ 483 w 1449"/>
                <a:gd name="T73" fmla="*/ 198 h 1417"/>
                <a:gd name="T74" fmla="*/ 519 w 1449"/>
                <a:gd name="T75" fmla="*/ 197 h 1417"/>
                <a:gd name="T76" fmla="*/ 553 w 1449"/>
                <a:gd name="T77" fmla="*/ 196 h 1417"/>
                <a:gd name="T78" fmla="*/ 584 w 1449"/>
                <a:gd name="T79" fmla="*/ 194 h 1417"/>
                <a:gd name="T80" fmla="*/ 618 w 1449"/>
                <a:gd name="T81" fmla="*/ 191 h 1417"/>
                <a:gd name="T82" fmla="*/ 645 w 1449"/>
                <a:gd name="T83" fmla="*/ 189 h 1417"/>
                <a:gd name="T84" fmla="*/ 679 w 1449"/>
                <a:gd name="T85" fmla="*/ 184 h 1417"/>
                <a:gd name="T86" fmla="*/ 701 w 1449"/>
                <a:gd name="T87" fmla="*/ 181 h 1417"/>
                <a:gd name="T88" fmla="*/ 734 w 1449"/>
                <a:gd name="T89" fmla="*/ 176 h 1417"/>
                <a:gd name="T90" fmla="*/ 752 w 1449"/>
                <a:gd name="T91" fmla="*/ 173 h 1417"/>
                <a:gd name="T92" fmla="*/ 782 w 1449"/>
                <a:gd name="T93" fmla="*/ 166 h 1417"/>
                <a:gd name="T94" fmla="*/ 450 w 1449"/>
                <a:gd name="T95" fmla="*/ 0 h 1417"/>
                <a:gd name="T96" fmla="*/ 1223 w 1449"/>
                <a:gd name="T97" fmla="*/ 1417 h 1417"/>
                <a:gd name="T98" fmla="*/ 1223 w 1449"/>
                <a:gd name="T99" fmla="*/ 1399 h 1417"/>
                <a:gd name="T100" fmla="*/ 1449 w 1449"/>
                <a:gd name="T101" fmla="*/ 1362 h 1417"/>
                <a:gd name="T102" fmla="*/ 1223 w 1449"/>
                <a:gd name="T103" fmla="*/ 1362 h 1417"/>
                <a:gd name="T104" fmla="*/ 1449 w 1449"/>
                <a:gd name="T105" fmla="*/ 1289 h 1417"/>
                <a:gd name="T106" fmla="*/ 1444 w 1449"/>
                <a:gd name="T107" fmla="*/ 1199 h 1417"/>
                <a:gd name="T108" fmla="*/ 1416 w 1449"/>
                <a:gd name="T109" fmla="*/ 1227 h 1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9" h="1417">
                  <a:moveTo>
                    <a:pt x="0" y="100"/>
                  </a:moveTo>
                  <a:lnTo>
                    <a:pt x="0" y="943"/>
                  </a:lnTo>
                  <a:lnTo>
                    <a:pt x="0" y="943"/>
                  </a:lnTo>
                  <a:cubicBezTo>
                    <a:pt x="4" y="997"/>
                    <a:pt x="204" y="1041"/>
                    <a:pt x="450" y="1041"/>
                  </a:cubicBezTo>
                  <a:cubicBezTo>
                    <a:pt x="696" y="1041"/>
                    <a:pt x="896" y="997"/>
                    <a:pt x="900" y="943"/>
                  </a:cubicBezTo>
                  <a:lnTo>
                    <a:pt x="900" y="943"/>
                  </a:lnTo>
                  <a:lnTo>
                    <a:pt x="900" y="100"/>
                  </a:lnTo>
                  <a:cubicBezTo>
                    <a:pt x="899" y="126"/>
                    <a:pt x="855" y="149"/>
                    <a:pt x="782" y="166"/>
                  </a:cubicBezTo>
                  <a:cubicBezTo>
                    <a:pt x="782" y="166"/>
                    <a:pt x="782" y="166"/>
                    <a:pt x="782" y="166"/>
                  </a:cubicBezTo>
                  <a:cubicBezTo>
                    <a:pt x="777" y="167"/>
                    <a:pt x="772" y="168"/>
                    <a:pt x="767" y="169"/>
                  </a:cubicBezTo>
                  <a:cubicBezTo>
                    <a:pt x="767" y="169"/>
                    <a:pt x="767" y="170"/>
                    <a:pt x="767" y="170"/>
                  </a:cubicBezTo>
                  <a:cubicBezTo>
                    <a:pt x="762" y="171"/>
                    <a:pt x="757" y="172"/>
                    <a:pt x="752" y="173"/>
                  </a:cubicBezTo>
                  <a:cubicBezTo>
                    <a:pt x="751" y="173"/>
                    <a:pt x="751" y="173"/>
                    <a:pt x="751" y="173"/>
                  </a:cubicBezTo>
                  <a:cubicBezTo>
                    <a:pt x="746" y="174"/>
                    <a:pt x="741" y="175"/>
                    <a:pt x="735" y="176"/>
                  </a:cubicBezTo>
                  <a:cubicBezTo>
                    <a:pt x="735" y="176"/>
                    <a:pt x="734" y="176"/>
                    <a:pt x="734" y="176"/>
                  </a:cubicBezTo>
                  <a:cubicBezTo>
                    <a:pt x="729" y="177"/>
                    <a:pt x="724" y="178"/>
                    <a:pt x="719" y="179"/>
                  </a:cubicBezTo>
                  <a:cubicBezTo>
                    <a:pt x="718" y="179"/>
                    <a:pt x="717" y="179"/>
                    <a:pt x="716" y="179"/>
                  </a:cubicBezTo>
                  <a:cubicBezTo>
                    <a:pt x="711" y="180"/>
                    <a:pt x="706" y="181"/>
                    <a:pt x="701" y="181"/>
                  </a:cubicBezTo>
                  <a:cubicBezTo>
                    <a:pt x="700" y="182"/>
                    <a:pt x="699" y="182"/>
                    <a:pt x="698" y="182"/>
                  </a:cubicBezTo>
                  <a:cubicBezTo>
                    <a:pt x="693" y="183"/>
                    <a:pt x="688" y="183"/>
                    <a:pt x="683" y="184"/>
                  </a:cubicBezTo>
                  <a:cubicBezTo>
                    <a:pt x="682" y="184"/>
                    <a:pt x="680" y="184"/>
                    <a:pt x="679" y="184"/>
                  </a:cubicBezTo>
                  <a:cubicBezTo>
                    <a:pt x="674" y="185"/>
                    <a:pt x="669" y="186"/>
                    <a:pt x="664" y="186"/>
                  </a:cubicBezTo>
                  <a:cubicBezTo>
                    <a:pt x="662" y="187"/>
                    <a:pt x="661" y="187"/>
                    <a:pt x="659" y="187"/>
                  </a:cubicBezTo>
                  <a:cubicBezTo>
                    <a:pt x="654" y="187"/>
                    <a:pt x="650" y="188"/>
                    <a:pt x="645" y="189"/>
                  </a:cubicBezTo>
                  <a:cubicBezTo>
                    <a:pt x="643" y="189"/>
                    <a:pt x="641" y="189"/>
                    <a:pt x="639" y="189"/>
                  </a:cubicBezTo>
                  <a:cubicBezTo>
                    <a:pt x="634" y="190"/>
                    <a:pt x="630" y="190"/>
                    <a:pt x="625" y="190"/>
                  </a:cubicBezTo>
                  <a:cubicBezTo>
                    <a:pt x="622" y="191"/>
                    <a:pt x="620" y="191"/>
                    <a:pt x="618" y="191"/>
                  </a:cubicBezTo>
                  <a:cubicBezTo>
                    <a:pt x="613" y="191"/>
                    <a:pt x="609" y="192"/>
                    <a:pt x="604" y="192"/>
                  </a:cubicBezTo>
                  <a:cubicBezTo>
                    <a:pt x="602" y="192"/>
                    <a:pt x="599" y="193"/>
                    <a:pt x="597" y="193"/>
                  </a:cubicBezTo>
                  <a:cubicBezTo>
                    <a:pt x="592" y="193"/>
                    <a:pt x="588" y="193"/>
                    <a:pt x="584" y="194"/>
                  </a:cubicBezTo>
                  <a:cubicBezTo>
                    <a:pt x="581" y="194"/>
                    <a:pt x="578" y="194"/>
                    <a:pt x="575" y="194"/>
                  </a:cubicBezTo>
                  <a:cubicBezTo>
                    <a:pt x="571" y="195"/>
                    <a:pt x="567" y="195"/>
                    <a:pt x="562" y="195"/>
                  </a:cubicBezTo>
                  <a:cubicBezTo>
                    <a:pt x="559" y="195"/>
                    <a:pt x="556" y="195"/>
                    <a:pt x="553" y="196"/>
                  </a:cubicBezTo>
                  <a:cubicBezTo>
                    <a:pt x="549" y="196"/>
                    <a:pt x="545" y="196"/>
                    <a:pt x="541" y="196"/>
                  </a:cubicBezTo>
                  <a:cubicBezTo>
                    <a:pt x="537" y="196"/>
                    <a:pt x="534" y="196"/>
                    <a:pt x="531" y="197"/>
                  </a:cubicBezTo>
                  <a:cubicBezTo>
                    <a:pt x="527" y="197"/>
                    <a:pt x="523" y="197"/>
                    <a:pt x="519" y="197"/>
                  </a:cubicBezTo>
                  <a:cubicBezTo>
                    <a:pt x="515" y="197"/>
                    <a:pt x="511" y="197"/>
                    <a:pt x="508" y="197"/>
                  </a:cubicBezTo>
                  <a:cubicBezTo>
                    <a:pt x="504" y="197"/>
                    <a:pt x="500" y="198"/>
                    <a:pt x="496" y="198"/>
                  </a:cubicBezTo>
                  <a:cubicBezTo>
                    <a:pt x="492" y="198"/>
                    <a:pt x="487" y="198"/>
                    <a:pt x="483" y="198"/>
                  </a:cubicBezTo>
                  <a:cubicBezTo>
                    <a:pt x="480" y="198"/>
                    <a:pt x="476" y="198"/>
                    <a:pt x="473" y="198"/>
                  </a:cubicBezTo>
                  <a:cubicBezTo>
                    <a:pt x="466" y="198"/>
                    <a:pt x="458" y="198"/>
                    <a:pt x="450" y="198"/>
                  </a:cubicBezTo>
                  <a:cubicBezTo>
                    <a:pt x="442" y="198"/>
                    <a:pt x="435" y="198"/>
                    <a:pt x="427" y="198"/>
                  </a:cubicBezTo>
                  <a:cubicBezTo>
                    <a:pt x="424" y="198"/>
                    <a:pt x="421" y="198"/>
                    <a:pt x="418" y="198"/>
                  </a:cubicBezTo>
                  <a:cubicBezTo>
                    <a:pt x="413" y="198"/>
                    <a:pt x="409" y="198"/>
                    <a:pt x="404" y="198"/>
                  </a:cubicBezTo>
                  <a:cubicBezTo>
                    <a:pt x="400" y="198"/>
                    <a:pt x="396" y="197"/>
                    <a:pt x="392" y="197"/>
                  </a:cubicBezTo>
                  <a:cubicBezTo>
                    <a:pt x="389" y="197"/>
                    <a:pt x="385" y="197"/>
                    <a:pt x="382" y="197"/>
                  </a:cubicBezTo>
                  <a:cubicBezTo>
                    <a:pt x="378" y="197"/>
                    <a:pt x="373" y="197"/>
                    <a:pt x="369" y="197"/>
                  </a:cubicBezTo>
                  <a:cubicBezTo>
                    <a:pt x="366" y="196"/>
                    <a:pt x="363" y="196"/>
                    <a:pt x="360" y="196"/>
                  </a:cubicBezTo>
                  <a:cubicBezTo>
                    <a:pt x="356" y="196"/>
                    <a:pt x="351" y="196"/>
                    <a:pt x="347" y="196"/>
                  </a:cubicBezTo>
                  <a:cubicBezTo>
                    <a:pt x="344" y="195"/>
                    <a:pt x="341" y="195"/>
                    <a:pt x="338" y="195"/>
                  </a:cubicBezTo>
                  <a:cubicBezTo>
                    <a:pt x="334" y="195"/>
                    <a:pt x="329" y="195"/>
                    <a:pt x="325" y="194"/>
                  </a:cubicBezTo>
                  <a:cubicBezTo>
                    <a:pt x="322" y="194"/>
                    <a:pt x="319" y="194"/>
                    <a:pt x="317" y="194"/>
                  </a:cubicBezTo>
                  <a:cubicBezTo>
                    <a:pt x="312" y="193"/>
                    <a:pt x="308" y="193"/>
                    <a:pt x="304" y="193"/>
                  </a:cubicBezTo>
                  <a:cubicBezTo>
                    <a:pt x="301" y="193"/>
                    <a:pt x="298" y="192"/>
                    <a:pt x="296" y="192"/>
                  </a:cubicBezTo>
                  <a:cubicBezTo>
                    <a:pt x="291" y="192"/>
                    <a:pt x="287" y="191"/>
                    <a:pt x="283" y="191"/>
                  </a:cubicBezTo>
                  <a:cubicBezTo>
                    <a:pt x="280" y="191"/>
                    <a:pt x="278" y="191"/>
                    <a:pt x="275" y="190"/>
                  </a:cubicBezTo>
                  <a:cubicBezTo>
                    <a:pt x="271" y="190"/>
                    <a:pt x="266" y="190"/>
                    <a:pt x="261" y="189"/>
                  </a:cubicBezTo>
                  <a:cubicBezTo>
                    <a:pt x="259" y="189"/>
                    <a:pt x="258" y="189"/>
                    <a:pt x="256" y="189"/>
                  </a:cubicBezTo>
                  <a:cubicBezTo>
                    <a:pt x="251" y="188"/>
                    <a:pt x="246" y="187"/>
                    <a:pt x="241" y="187"/>
                  </a:cubicBezTo>
                  <a:cubicBezTo>
                    <a:pt x="239" y="187"/>
                    <a:pt x="238" y="187"/>
                    <a:pt x="236" y="186"/>
                  </a:cubicBezTo>
                  <a:cubicBezTo>
                    <a:pt x="231" y="186"/>
                    <a:pt x="226" y="185"/>
                    <a:pt x="221" y="184"/>
                  </a:cubicBezTo>
                  <a:cubicBezTo>
                    <a:pt x="220" y="184"/>
                    <a:pt x="219" y="184"/>
                    <a:pt x="218" y="184"/>
                  </a:cubicBezTo>
                  <a:cubicBezTo>
                    <a:pt x="213" y="183"/>
                    <a:pt x="208" y="183"/>
                    <a:pt x="203" y="182"/>
                  </a:cubicBezTo>
                  <a:cubicBezTo>
                    <a:pt x="202" y="182"/>
                    <a:pt x="200" y="182"/>
                    <a:pt x="199" y="181"/>
                  </a:cubicBezTo>
                  <a:cubicBezTo>
                    <a:pt x="194" y="181"/>
                    <a:pt x="190" y="180"/>
                    <a:pt x="185" y="179"/>
                  </a:cubicBezTo>
                  <a:cubicBezTo>
                    <a:pt x="184" y="179"/>
                    <a:pt x="183" y="179"/>
                    <a:pt x="182" y="179"/>
                  </a:cubicBezTo>
                  <a:cubicBezTo>
                    <a:pt x="177" y="178"/>
                    <a:pt x="172" y="177"/>
                    <a:pt x="167" y="176"/>
                  </a:cubicBezTo>
                  <a:cubicBezTo>
                    <a:pt x="166" y="176"/>
                    <a:pt x="166" y="176"/>
                    <a:pt x="165" y="176"/>
                  </a:cubicBezTo>
                  <a:cubicBezTo>
                    <a:pt x="160" y="175"/>
                    <a:pt x="155" y="174"/>
                    <a:pt x="150" y="173"/>
                  </a:cubicBezTo>
                  <a:cubicBezTo>
                    <a:pt x="149" y="173"/>
                    <a:pt x="149" y="173"/>
                    <a:pt x="149" y="173"/>
                  </a:cubicBezTo>
                  <a:cubicBezTo>
                    <a:pt x="144" y="172"/>
                    <a:pt x="139" y="171"/>
                    <a:pt x="134" y="170"/>
                  </a:cubicBezTo>
                  <a:cubicBezTo>
                    <a:pt x="133" y="170"/>
                    <a:pt x="133" y="169"/>
                    <a:pt x="133" y="169"/>
                  </a:cubicBezTo>
                  <a:cubicBezTo>
                    <a:pt x="128" y="168"/>
                    <a:pt x="123" y="167"/>
                    <a:pt x="118" y="166"/>
                  </a:cubicBezTo>
                  <a:cubicBezTo>
                    <a:pt x="118" y="166"/>
                    <a:pt x="118" y="166"/>
                    <a:pt x="118" y="166"/>
                  </a:cubicBezTo>
                  <a:cubicBezTo>
                    <a:pt x="46" y="149"/>
                    <a:pt x="1" y="126"/>
                    <a:pt x="0" y="100"/>
                  </a:cubicBezTo>
                  <a:close/>
                  <a:moveTo>
                    <a:pt x="118" y="166"/>
                  </a:moveTo>
                  <a:cubicBezTo>
                    <a:pt x="118" y="166"/>
                    <a:pt x="118" y="166"/>
                    <a:pt x="118" y="166"/>
                  </a:cubicBezTo>
                  <a:cubicBezTo>
                    <a:pt x="123" y="167"/>
                    <a:pt x="128" y="168"/>
                    <a:pt x="133" y="169"/>
                  </a:cubicBezTo>
                  <a:cubicBezTo>
                    <a:pt x="133" y="169"/>
                    <a:pt x="133" y="170"/>
                    <a:pt x="134" y="170"/>
                  </a:cubicBezTo>
                  <a:cubicBezTo>
                    <a:pt x="139" y="171"/>
                    <a:pt x="144" y="172"/>
                    <a:pt x="149" y="173"/>
                  </a:cubicBezTo>
                  <a:cubicBezTo>
                    <a:pt x="149" y="173"/>
                    <a:pt x="149" y="173"/>
                    <a:pt x="150" y="173"/>
                  </a:cubicBezTo>
                  <a:cubicBezTo>
                    <a:pt x="155" y="174"/>
                    <a:pt x="160" y="175"/>
                    <a:pt x="165" y="176"/>
                  </a:cubicBezTo>
                  <a:cubicBezTo>
                    <a:pt x="166" y="176"/>
                    <a:pt x="166" y="176"/>
                    <a:pt x="167" y="176"/>
                  </a:cubicBezTo>
                  <a:cubicBezTo>
                    <a:pt x="172" y="177"/>
                    <a:pt x="177" y="178"/>
                    <a:pt x="182" y="179"/>
                  </a:cubicBezTo>
                  <a:cubicBezTo>
                    <a:pt x="183" y="179"/>
                    <a:pt x="184" y="179"/>
                    <a:pt x="185" y="179"/>
                  </a:cubicBezTo>
                  <a:cubicBezTo>
                    <a:pt x="190" y="180"/>
                    <a:pt x="194" y="181"/>
                    <a:pt x="199" y="181"/>
                  </a:cubicBezTo>
                  <a:cubicBezTo>
                    <a:pt x="200" y="182"/>
                    <a:pt x="202" y="182"/>
                    <a:pt x="203" y="182"/>
                  </a:cubicBezTo>
                  <a:cubicBezTo>
                    <a:pt x="208" y="183"/>
                    <a:pt x="213" y="183"/>
                    <a:pt x="218" y="184"/>
                  </a:cubicBezTo>
                  <a:cubicBezTo>
                    <a:pt x="219" y="184"/>
                    <a:pt x="220" y="184"/>
                    <a:pt x="221" y="184"/>
                  </a:cubicBezTo>
                  <a:cubicBezTo>
                    <a:pt x="226" y="185"/>
                    <a:pt x="231" y="186"/>
                    <a:pt x="236" y="186"/>
                  </a:cubicBezTo>
                  <a:cubicBezTo>
                    <a:pt x="238" y="187"/>
                    <a:pt x="239" y="187"/>
                    <a:pt x="241" y="187"/>
                  </a:cubicBezTo>
                  <a:cubicBezTo>
                    <a:pt x="246" y="187"/>
                    <a:pt x="251" y="188"/>
                    <a:pt x="256" y="189"/>
                  </a:cubicBezTo>
                  <a:cubicBezTo>
                    <a:pt x="258" y="189"/>
                    <a:pt x="259" y="189"/>
                    <a:pt x="261" y="189"/>
                  </a:cubicBezTo>
                  <a:cubicBezTo>
                    <a:pt x="266" y="190"/>
                    <a:pt x="271" y="190"/>
                    <a:pt x="275" y="190"/>
                  </a:cubicBezTo>
                  <a:cubicBezTo>
                    <a:pt x="278" y="191"/>
                    <a:pt x="280" y="191"/>
                    <a:pt x="283" y="191"/>
                  </a:cubicBezTo>
                  <a:cubicBezTo>
                    <a:pt x="287" y="191"/>
                    <a:pt x="291" y="192"/>
                    <a:pt x="296" y="192"/>
                  </a:cubicBezTo>
                  <a:cubicBezTo>
                    <a:pt x="298" y="192"/>
                    <a:pt x="301" y="193"/>
                    <a:pt x="304" y="193"/>
                  </a:cubicBezTo>
                  <a:cubicBezTo>
                    <a:pt x="308" y="193"/>
                    <a:pt x="312" y="193"/>
                    <a:pt x="317" y="194"/>
                  </a:cubicBezTo>
                  <a:cubicBezTo>
                    <a:pt x="319" y="194"/>
                    <a:pt x="322" y="194"/>
                    <a:pt x="325" y="194"/>
                  </a:cubicBezTo>
                  <a:cubicBezTo>
                    <a:pt x="329" y="195"/>
                    <a:pt x="334" y="195"/>
                    <a:pt x="338" y="195"/>
                  </a:cubicBezTo>
                  <a:cubicBezTo>
                    <a:pt x="341" y="195"/>
                    <a:pt x="344" y="195"/>
                    <a:pt x="347" y="196"/>
                  </a:cubicBezTo>
                  <a:cubicBezTo>
                    <a:pt x="351" y="196"/>
                    <a:pt x="356" y="196"/>
                    <a:pt x="360" y="196"/>
                  </a:cubicBezTo>
                  <a:cubicBezTo>
                    <a:pt x="363" y="196"/>
                    <a:pt x="366" y="196"/>
                    <a:pt x="369" y="197"/>
                  </a:cubicBezTo>
                  <a:cubicBezTo>
                    <a:pt x="373" y="197"/>
                    <a:pt x="378" y="197"/>
                    <a:pt x="382" y="197"/>
                  </a:cubicBezTo>
                  <a:cubicBezTo>
                    <a:pt x="385" y="197"/>
                    <a:pt x="389" y="197"/>
                    <a:pt x="392" y="197"/>
                  </a:cubicBezTo>
                  <a:cubicBezTo>
                    <a:pt x="396" y="197"/>
                    <a:pt x="400" y="198"/>
                    <a:pt x="404" y="198"/>
                  </a:cubicBezTo>
                  <a:cubicBezTo>
                    <a:pt x="409" y="198"/>
                    <a:pt x="413" y="198"/>
                    <a:pt x="418" y="198"/>
                  </a:cubicBezTo>
                  <a:cubicBezTo>
                    <a:pt x="421" y="198"/>
                    <a:pt x="424" y="198"/>
                    <a:pt x="427" y="198"/>
                  </a:cubicBezTo>
                  <a:cubicBezTo>
                    <a:pt x="435" y="198"/>
                    <a:pt x="442" y="198"/>
                    <a:pt x="450" y="198"/>
                  </a:cubicBezTo>
                  <a:cubicBezTo>
                    <a:pt x="458" y="198"/>
                    <a:pt x="466" y="198"/>
                    <a:pt x="473" y="198"/>
                  </a:cubicBezTo>
                  <a:cubicBezTo>
                    <a:pt x="476" y="198"/>
                    <a:pt x="480" y="198"/>
                    <a:pt x="483" y="198"/>
                  </a:cubicBezTo>
                  <a:cubicBezTo>
                    <a:pt x="487" y="198"/>
                    <a:pt x="492" y="198"/>
                    <a:pt x="496" y="198"/>
                  </a:cubicBezTo>
                  <a:cubicBezTo>
                    <a:pt x="500" y="198"/>
                    <a:pt x="504" y="197"/>
                    <a:pt x="508" y="197"/>
                  </a:cubicBezTo>
                  <a:cubicBezTo>
                    <a:pt x="511" y="197"/>
                    <a:pt x="515" y="197"/>
                    <a:pt x="519" y="197"/>
                  </a:cubicBezTo>
                  <a:cubicBezTo>
                    <a:pt x="523" y="197"/>
                    <a:pt x="527" y="197"/>
                    <a:pt x="531" y="197"/>
                  </a:cubicBezTo>
                  <a:cubicBezTo>
                    <a:pt x="534" y="196"/>
                    <a:pt x="537" y="196"/>
                    <a:pt x="541" y="196"/>
                  </a:cubicBezTo>
                  <a:cubicBezTo>
                    <a:pt x="545" y="196"/>
                    <a:pt x="549" y="196"/>
                    <a:pt x="553" y="196"/>
                  </a:cubicBezTo>
                  <a:cubicBezTo>
                    <a:pt x="556" y="195"/>
                    <a:pt x="559" y="195"/>
                    <a:pt x="562" y="195"/>
                  </a:cubicBezTo>
                  <a:cubicBezTo>
                    <a:pt x="567" y="195"/>
                    <a:pt x="571" y="195"/>
                    <a:pt x="575" y="194"/>
                  </a:cubicBezTo>
                  <a:cubicBezTo>
                    <a:pt x="578" y="194"/>
                    <a:pt x="581" y="194"/>
                    <a:pt x="584" y="194"/>
                  </a:cubicBezTo>
                  <a:cubicBezTo>
                    <a:pt x="588" y="193"/>
                    <a:pt x="592" y="193"/>
                    <a:pt x="597" y="193"/>
                  </a:cubicBezTo>
                  <a:cubicBezTo>
                    <a:pt x="599" y="193"/>
                    <a:pt x="602" y="192"/>
                    <a:pt x="604" y="192"/>
                  </a:cubicBezTo>
                  <a:cubicBezTo>
                    <a:pt x="609" y="192"/>
                    <a:pt x="613" y="191"/>
                    <a:pt x="618" y="191"/>
                  </a:cubicBezTo>
                  <a:cubicBezTo>
                    <a:pt x="620" y="191"/>
                    <a:pt x="622" y="191"/>
                    <a:pt x="625" y="190"/>
                  </a:cubicBezTo>
                  <a:cubicBezTo>
                    <a:pt x="630" y="190"/>
                    <a:pt x="634" y="190"/>
                    <a:pt x="639" y="189"/>
                  </a:cubicBezTo>
                  <a:cubicBezTo>
                    <a:pt x="641" y="189"/>
                    <a:pt x="643" y="189"/>
                    <a:pt x="645" y="189"/>
                  </a:cubicBezTo>
                  <a:cubicBezTo>
                    <a:pt x="650" y="188"/>
                    <a:pt x="654" y="187"/>
                    <a:pt x="659" y="187"/>
                  </a:cubicBezTo>
                  <a:cubicBezTo>
                    <a:pt x="661" y="187"/>
                    <a:pt x="662" y="187"/>
                    <a:pt x="664" y="186"/>
                  </a:cubicBezTo>
                  <a:cubicBezTo>
                    <a:pt x="669" y="186"/>
                    <a:pt x="674" y="185"/>
                    <a:pt x="679" y="184"/>
                  </a:cubicBezTo>
                  <a:cubicBezTo>
                    <a:pt x="680" y="184"/>
                    <a:pt x="682" y="184"/>
                    <a:pt x="683" y="184"/>
                  </a:cubicBezTo>
                  <a:cubicBezTo>
                    <a:pt x="688" y="183"/>
                    <a:pt x="693" y="183"/>
                    <a:pt x="698" y="182"/>
                  </a:cubicBezTo>
                  <a:cubicBezTo>
                    <a:pt x="699" y="182"/>
                    <a:pt x="700" y="182"/>
                    <a:pt x="701" y="181"/>
                  </a:cubicBezTo>
                  <a:cubicBezTo>
                    <a:pt x="706" y="181"/>
                    <a:pt x="711" y="180"/>
                    <a:pt x="716" y="179"/>
                  </a:cubicBezTo>
                  <a:cubicBezTo>
                    <a:pt x="717" y="179"/>
                    <a:pt x="718" y="179"/>
                    <a:pt x="719" y="179"/>
                  </a:cubicBezTo>
                  <a:cubicBezTo>
                    <a:pt x="724" y="178"/>
                    <a:pt x="729" y="177"/>
                    <a:pt x="734" y="176"/>
                  </a:cubicBezTo>
                  <a:cubicBezTo>
                    <a:pt x="734" y="176"/>
                    <a:pt x="735" y="176"/>
                    <a:pt x="735" y="176"/>
                  </a:cubicBezTo>
                  <a:cubicBezTo>
                    <a:pt x="741" y="175"/>
                    <a:pt x="746" y="174"/>
                    <a:pt x="751" y="173"/>
                  </a:cubicBezTo>
                  <a:cubicBezTo>
                    <a:pt x="751" y="173"/>
                    <a:pt x="751" y="173"/>
                    <a:pt x="752" y="173"/>
                  </a:cubicBezTo>
                  <a:cubicBezTo>
                    <a:pt x="757" y="172"/>
                    <a:pt x="762" y="171"/>
                    <a:pt x="767" y="170"/>
                  </a:cubicBezTo>
                  <a:cubicBezTo>
                    <a:pt x="767" y="170"/>
                    <a:pt x="767" y="169"/>
                    <a:pt x="767" y="169"/>
                  </a:cubicBezTo>
                  <a:cubicBezTo>
                    <a:pt x="772" y="168"/>
                    <a:pt x="777" y="167"/>
                    <a:pt x="782" y="166"/>
                  </a:cubicBezTo>
                  <a:cubicBezTo>
                    <a:pt x="782" y="166"/>
                    <a:pt x="782" y="166"/>
                    <a:pt x="782" y="166"/>
                  </a:cubicBezTo>
                  <a:cubicBezTo>
                    <a:pt x="856" y="148"/>
                    <a:pt x="901" y="125"/>
                    <a:pt x="901" y="99"/>
                  </a:cubicBezTo>
                  <a:cubicBezTo>
                    <a:pt x="901" y="44"/>
                    <a:pt x="699" y="0"/>
                    <a:pt x="450" y="0"/>
                  </a:cubicBezTo>
                  <a:cubicBezTo>
                    <a:pt x="201" y="0"/>
                    <a:pt x="0" y="44"/>
                    <a:pt x="0" y="99"/>
                  </a:cubicBezTo>
                  <a:cubicBezTo>
                    <a:pt x="0" y="125"/>
                    <a:pt x="45" y="148"/>
                    <a:pt x="118" y="166"/>
                  </a:cubicBezTo>
                  <a:close/>
                  <a:moveTo>
                    <a:pt x="1223" y="1417"/>
                  </a:moveTo>
                  <a:lnTo>
                    <a:pt x="1449" y="1417"/>
                  </a:lnTo>
                  <a:lnTo>
                    <a:pt x="1449" y="1399"/>
                  </a:lnTo>
                  <a:lnTo>
                    <a:pt x="1223" y="1399"/>
                  </a:lnTo>
                  <a:lnTo>
                    <a:pt x="1223" y="1417"/>
                  </a:lnTo>
                  <a:close/>
                  <a:moveTo>
                    <a:pt x="1223" y="1362"/>
                  </a:moveTo>
                  <a:lnTo>
                    <a:pt x="1449" y="1362"/>
                  </a:lnTo>
                  <a:lnTo>
                    <a:pt x="1449" y="1344"/>
                  </a:lnTo>
                  <a:lnTo>
                    <a:pt x="1223" y="1344"/>
                  </a:lnTo>
                  <a:lnTo>
                    <a:pt x="1223" y="1362"/>
                  </a:lnTo>
                  <a:close/>
                  <a:moveTo>
                    <a:pt x="1223" y="1307"/>
                  </a:moveTo>
                  <a:lnTo>
                    <a:pt x="1449" y="1307"/>
                  </a:lnTo>
                  <a:lnTo>
                    <a:pt x="1449" y="1289"/>
                  </a:lnTo>
                  <a:lnTo>
                    <a:pt x="1223" y="1289"/>
                  </a:lnTo>
                  <a:lnTo>
                    <a:pt x="1223" y="1307"/>
                  </a:lnTo>
                  <a:close/>
                  <a:moveTo>
                    <a:pt x="1444" y="1199"/>
                  </a:moveTo>
                  <a:cubicBezTo>
                    <a:pt x="1444" y="1183"/>
                    <a:pt x="1431" y="1171"/>
                    <a:pt x="1416" y="1171"/>
                  </a:cubicBezTo>
                  <a:cubicBezTo>
                    <a:pt x="1401" y="1171"/>
                    <a:pt x="1388" y="1183"/>
                    <a:pt x="1388" y="1199"/>
                  </a:cubicBezTo>
                  <a:cubicBezTo>
                    <a:pt x="1388" y="1214"/>
                    <a:pt x="1401" y="1227"/>
                    <a:pt x="1416" y="1227"/>
                  </a:cubicBezTo>
                  <a:cubicBezTo>
                    <a:pt x="1431" y="1227"/>
                    <a:pt x="1444" y="1214"/>
                    <a:pt x="1444" y="1199"/>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00" name="Group 199"/>
          <p:cNvGrpSpPr/>
          <p:nvPr/>
        </p:nvGrpSpPr>
        <p:grpSpPr>
          <a:xfrm>
            <a:off x="3209688" y="1516764"/>
            <a:ext cx="839554" cy="701513"/>
            <a:chOff x="903662" y="2388881"/>
            <a:chExt cx="812800" cy="730251"/>
          </a:xfrm>
        </p:grpSpPr>
        <p:sp>
          <p:nvSpPr>
            <p:cNvPr id="201" name="Line 28"/>
            <p:cNvSpPr>
              <a:spLocks noChangeShapeType="1"/>
            </p:cNvSpPr>
            <p:nvPr/>
          </p:nvSpPr>
          <p:spPr bwMode="auto">
            <a:xfrm>
              <a:off x="1170362" y="2979431"/>
              <a:ext cx="260350"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2" name="Freeform 29"/>
            <p:cNvSpPr>
              <a:spLocks/>
            </p:cNvSpPr>
            <p:nvPr/>
          </p:nvSpPr>
          <p:spPr bwMode="auto">
            <a:xfrm>
              <a:off x="1408487" y="2933394"/>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9"/>
                    <a:pt x="20" y="41"/>
                    <a:pt x="0" y="0"/>
                  </a:cubicBezTo>
                  <a:lnTo>
                    <a:pt x="129"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3" name="Rectangle 30"/>
            <p:cNvSpPr>
              <a:spLocks noChangeArrowheads="1"/>
            </p:cNvSpPr>
            <p:nvPr/>
          </p:nvSpPr>
          <p:spPr bwMode="auto">
            <a:xfrm>
              <a:off x="1500562" y="2787344"/>
              <a:ext cx="215900" cy="331788"/>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4" name="Rectangle 31"/>
            <p:cNvSpPr>
              <a:spLocks noChangeArrowheads="1"/>
            </p:cNvSpPr>
            <p:nvPr/>
          </p:nvSpPr>
          <p:spPr bwMode="auto">
            <a:xfrm>
              <a:off x="1500562" y="2787344"/>
              <a:ext cx="215900" cy="3317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5" name="Oval 32"/>
            <p:cNvSpPr>
              <a:spLocks noChangeArrowheads="1"/>
            </p:cNvSpPr>
            <p:nvPr/>
          </p:nvSpPr>
          <p:spPr bwMode="auto">
            <a:xfrm>
              <a:off x="903662" y="2388881"/>
              <a:ext cx="538163" cy="528638"/>
            </a:xfrm>
            <a:prstGeom prst="ellipse">
              <a:avLst/>
            </a:prstGeom>
            <a:solidFill>
              <a:srgbClr val="28669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6" name="Oval 33"/>
            <p:cNvSpPr>
              <a:spLocks noChangeArrowheads="1"/>
            </p:cNvSpPr>
            <p:nvPr/>
          </p:nvSpPr>
          <p:spPr bwMode="auto">
            <a:xfrm>
              <a:off x="903662" y="2388881"/>
              <a:ext cx="538163" cy="528638"/>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7" name="Freeform 34"/>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8" name="Freeform 35"/>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09" name="Group 208"/>
          <p:cNvGrpSpPr/>
          <p:nvPr/>
        </p:nvGrpSpPr>
        <p:grpSpPr>
          <a:xfrm>
            <a:off x="6264738" y="1516764"/>
            <a:ext cx="839554" cy="701513"/>
            <a:chOff x="903662" y="2388881"/>
            <a:chExt cx="812800" cy="730251"/>
          </a:xfrm>
        </p:grpSpPr>
        <p:sp>
          <p:nvSpPr>
            <p:cNvPr id="210" name="Line 28"/>
            <p:cNvSpPr>
              <a:spLocks noChangeShapeType="1"/>
            </p:cNvSpPr>
            <p:nvPr/>
          </p:nvSpPr>
          <p:spPr bwMode="auto">
            <a:xfrm>
              <a:off x="1170362" y="2979431"/>
              <a:ext cx="260350" cy="0"/>
            </a:xfrm>
            <a:prstGeom prst="line">
              <a:avLst/>
            </a:prstGeom>
            <a:noFill/>
            <a:ln w="11113"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1" name="Freeform 29"/>
            <p:cNvSpPr>
              <a:spLocks/>
            </p:cNvSpPr>
            <p:nvPr/>
          </p:nvSpPr>
          <p:spPr bwMode="auto">
            <a:xfrm>
              <a:off x="1408487" y="2933394"/>
              <a:ext cx="92075" cy="90488"/>
            </a:xfrm>
            <a:custGeom>
              <a:avLst/>
              <a:gdLst>
                <a:gd name="T0" fmla="*/ 129 w 129"/>
                <a:gd name="T1" fmla="*/ 65 h 129"/>
                <a:gd name="T2" fmla="*/ 0 w 129"/>
                <a:gd name="T3" fmla="*/ 129 h 129"/>
                <a:gd name="T4" fmla="*/ 0 w 129"/>
                <a:gd name="T5" fmla="*/ 0 h 129"/>
                <a:gd name="T6" fmla="*/ 129 w 129"/>
                <a:gd name="T7" fmla="*/ 65 h 129"/>
              </a:gdLst>
              <a:ahLst/>
              <a:cxnLst>
                <a:cxn ang="0">
                  <a:pos x="T0" y="T1"/>
                </a:cxn>
                <a:cxn ang="0">
                  <a:pos x="T2" y="T3"/>
                </a:cxn>
                <a:cxn ang="0">
                  <a:pos x="T4" y="T5"/>
                </a:cxn>
                <a:cxn ang="0">
                  <a:pos x="T6" y="T7"/>
                </a:cxn>
              </a:cxnLst>
              <a:rect l="0" t="0" r="r" b="b"/>
              <a:pathLst>
                <a:path w="129" h="129">
                  <a:moveTo>
                    <a:pt x="129" y="65"/>
                  </a:moveTo>
                  <a:lnTo>
                    <a:pt x="0" y="129"/>
                  </a:lnTo>
                  <a:cubicBezTo>
                    <a:pt x="20" y="89"/>
                    <a:pt x="20" y="41"/>
                    <a:pt x="0" y="0"/>
                  </a:cubicBezTo>
                  <a:lnTo>
                    <a:pt x="129" y="65"/>
                  </a:ln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2" name="Rectangle 30"/>
            <p:cNvSpPr>
              <a:spLocks noChangeArrowheads="1"/>
            </p:cNvSpPr>
            <p:nvPr/>
          </p:nvSpPr>
          <p:spPr bwMode="auto">
            <a:xfrm>
              <a:off x="1500562" y="2787344"/>
              <a:ext cx="215900" cy="331788"/>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3" name="Rectangle 31"/>
            <p:cNvSpPr>
              <a:spLocks noChangeArrowheads="1"/>
            </p:cNvSpPr>
            <p:nvPr/>
          </p:nvSpPr>
          <p:spPr bwMode="auto">
            <a:xfrm>
              <a:off x="1500562" y="2787344"/>
              <a:ext cx="215900" cy="331788"/>
            </a:xfrm>
            <a:prstGeom prst="rect">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4" name="Oval 32"/>
            <p:cNvSpPr>
              <a:spLocks noChangeArrowheads="1"/>
            </p:cNvSpPr>
            <p:nvPr/>
          </p:nvSpPr>
          <p:spPr bwMode="auto">
            <a:xfrm>
              <a:off x="903662" y="2388881"/>
              <a:ext cx="538163" cy="528638"/>
            </a:xfrm>
            <a:prstGeom prst="ellipse">
              <a:avLst/>
            </a:prstGeom>
            <a:solidFill>
              <a:srgbClr val="28669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5" name="Oval 33"/>
            <p:cNvSpPr>
              <a:spLocks noChangeArrowheads="1"/>
            </p:cNvSpPr>
            <p:nvPr/>
          </p:nvSpPr>
          <p:spPr bwMode="auto">
            <a:xfrm>
              <a:off x="903662" y="2388881"/>
              <a:ext cx="538163" cy="528638"/>
            </a:xfrm>
            <a:prstGeom prst="ellipse">
              <a:avLst/>
            </a:pr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6" name="Freeform 34"/>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solidFill>
              <a:srgbClr val="5B9B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7" name="Freeform 35"/>
            <p:cNvSpPr>
              <a:spLocks noEditPoints="1"/>
            </p:cNvSpPr>
            <p:nvPr/>
          </p:nvSpPr>
          <p:spPr bwMode="auto">
            <a:xfrm>
              <a:off x="914775" y="2399994"/>
              <a:ext cx="768350" cy="665163"/>
            </a:xfrm>
            <a:custGeom>
              <a:avLst/>
              <a:gdLst>
                <a:gd name="T0" fmla="*/ 707 w 1086"/>
                <a:gd name="T1" fmla="*/ 234 h 939"/>
                <a:gd name="T2" fmla="*/ 707 w 1086"/>
                <a:gd name="T3" fmla="*/ 481 h 939"/>
                <a:gd name="T4" fmla="*/ 699 w 1086"/>
                <a:gd name="T5" fmla="*/ 215 h 939"/>
                <a:gd name="T6" fmla="*/ 636 w 1086"/>
                <a:gd name="T7" fmla="*/ 500 h 939"/>
                <a:gd name="T8" fmla="*/ 636 w 1086"/>
                <a:gd name="T9" fmla="*/ 500 h 939"/>
                <a:gd name="T10" fmla="*/ 564 w 1086"/>
                <a:gd name="T11" fmla="*/ 82 h 939"/>
                <a:gd name="T12" fmla="*/ 622 w 1086"/>
                <a:gd name="T13" fmla="*/ 481 h 939"/>
                <a:gd name="T14" fmla="*/ 522 w 1086"/>
                <a:gd name="T15" fmla="*/ 348 h 939"/>
                <a:gd name="T16" fmla="*/ 485 w 1086"/>
                <a:gd name="T17" fmla="*/ 695 h 939"/>
                <a:gd name="T18" fmla="*/ 507 w 1086"/>
                <a:gd name="T19" fmla="*/ 500 h 939"/>
                <a:gd name="T20" fmla="*/ 467 w 1086"/>
                <a:gd name="T21" fmla="*/ 101 h 939"/>
                <a:gd name="T22" fmla="*/ 467 w 1086"/>
                <a:gd name="T23" fmla="*/ 101 h 939"/>
                <a:gd name="T24" fmla="*/ 421 w 1086"/>
                <a:gd name="T25" fmla="*/ 711 h 939"/>
                <a:gd name="T26" fmla="*/ 459 w 1086"/>
                <a:gd name="T27" fmla="*/ 82 h 939"/>
                <a:gd name="T28" fmla="*/ 439 w 1086"/>
                <a:gd name="T29" fmla="*/ 82 h 939"/>
                <a:gd name="T30" fmla="*/ 374 w 1086"/>
                <a:gd name="T31" fmla="*/ 101 h 939"/>
                <a:gd name="T32" fmla="*/ 374 w 1086"/>
                <a:gd name="T33" fmla="*/ 101 h 939"/>
                <a:gd name="T34" fmla="*/ 374 w 1086"/>
                <a:gd name="T35" fmla="*/ 234 h 939"/>
                <a:gd name="T36" fmla="*/ 374 w 1086"/>
                <a:gd name="T37" fmla="*/ 715 h 939"/>
                <a:gd name="T38" fmla="*/ 490 w 1086"/>
                <a:gd name="T39" fmla="*/ 481 h 939"/>
                <a:gd name="T40" fmla="*/ 374 w 1086"/>
                <a:gd name="T41" fmla="*/ 614 h 939"/>
                <a:gd name="T42" fmla="*/ 374 w 1086"/>
                <a:gd name="T43" fmla="*/ 614 h 939"/>
                <a:gd name="T44" fmla="*/ 355 w 1086"/>
                <a:gd name="T45" fmla="*/ 82 h 939"/>
                <a:gd name="T46" fmla="*/ 325 w 1086"/>
                <a:gd name="T47" fmla="*/ 713 h 939"/>
                <a:gd name="T48" fmla="*/ 275 w 1086"/>
                <a:gd name="T49" fmla="*/ 101 h 939"/>
                <a:gd name="T50" fmla="*/ 355 w 1086"/>
                <a:gd name="T51" fmla="*/ 500 h 939"/>
                <a:gd name="T52" fmla="*/ 355 w 1086"/>
                <a:gd name="T53" fmla="*/ 500 h 939"/>
                <a:gd name="T54" fmla="*/ 355 w 1086"/>
                <a:gd name="T55" fmla="*/ 348 h 939"/>
                <a:gd name="T56" fmla="*/ 232 w 1086"/>
                <a:gd name="T57" fmla="*/ 481 h 939"/>
                <a:gd name="T58" fmla="*/ 260 w 1086"/>
                <a:gd name="T59" fmla="*/ 633 h 939"/>
                <a:gd name="T60" fmla="*/ 263 w 1086"/>
                <a:gd name="T61" fmla="*/ 82 h 939"/>
                <a:gd name="T62" fmla="*/ 172 w 1086"/>
                <a:gd name="T63" fmla="*/ 633 h 939"/>
                <a:gd name="T64" fmla="*/ 162 w 1086"/>
                <a:gd name="T65" fmla="*/ 82 h 939"/>
                <a:gd name="T66" fmla="*/ 252 w 1086"/>
                <a:gd name="T67" fmla="*/ 614 h 939"/>
                <a:gd name="T68" fmla="*/ 252 w 1086"/>
                <a:gd name="T69" fmla="*/ 614 h 939"/>
                <a:gd name="T70" fmla="*/ 217 w 1086"/>
                <a:gd name="T71" fmla="*/ 215 h 939"/>
                <a:gd name="T72" fmla="*/ 83 w 1086"/>
                <a:gd name="T73" fmla="*/ 367 h 939"/>
                <a:gd name="T74" fmla="*/ 201 w 1086"/>
                <a:gd name="T75" fmla="*/ 348 h 939"/>
                <a:gd name="T76" fmla="*/ 90 w 1086"/>
                <a:gd name="T77" fmla="*/ 500 h 939"/>
                <a:gd name="T78" fmla="*/ 90 w 1086"/>
                <a:gd name="T79" fmla="*/ 500 h 939"/>
                <a:gd name="T80" fmla="*/ 30 w 1086"/>
                <a:gd name="T81" fmla="*/ 215 h 939"/>
                <a:gd name="T82" fmla="*/ 0 w 1086"/>
                <a:gd name="T83" fmla="*/ 367 h 939"/>
                <a:gd name="T84" fmla="*/ 80 w 1086"/>
                <a:gd name="T85" fmla="*/ 234 h 939"/>
                <a:gd name="T86" fmla="*/ 937 w 1086"/>
                <a:gd name="T87" fmla="*/ 939 h 939"/>
                <a:gd name="T88" fmla="*/ 937 w 1086"/>
                <a:gd name="T89" fmla="*/ 939 h 939"/>
                <a:gd name="T90" fmla="*/ 937 w 1086"/>
                <a:gd name="T91" fmla="*/ 892 h 939"/>
                <a:gd name="T92" fmla="*/ 1086 w 1086"/>
                <a:gd name="T93" fmla="*/ 856 h 939"/>
                <a:gd name="T94" fmla="*/ 1065 w 1086"/>
                <a:gd name="T95" fmla="*/ 78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6" h="939">
                  <a:moveTo>
                    <a:pt x="646" y="234"/>
                  </a:moveTo>
                  <a:cubicBezTo>
                    <a:pt x="657" y="270"/>
                    <a:pt x="663" y="308"/>
                    <a:pt x="663" y="348"/>
                  </a:cubicBezTo>
                  <a:lnTo>
                    <a:pt x="729" y="348"/>
                  </a:lnTo>
                  <a:cubicBezTo>
                    <a:pt x="728" y="308"/>
                    <a:pt x="720" y="270"/>
                    <a:pt x="707" y="234"/>
                  </a:cubicBezTo>
                  <a:lnTo>
                    <a:pt x="646" y="234"/>
                  </a:lnTo>
                  <a:close/>
                  <a:moveTo>
                    <a:pt x="663" y="367"/>
                  </a:moveTo>
                  <a:cubicBezTo>
                    <a:pt x="662" y="407"/>
                    <a:pt x="655" y="445"/>
                    <a:pt x="643" y="481"/>
                  </a:cubicBezTo>
                  <a:lnTo>
                    <a:pt x="707" y="481"/>
                  </a:lnTo>
                  <a:cubicBezTo>
                    <a:pt x="720" y="445"/>
                    <a:pt x="728" y="407"/>
                    <a:pt x="729" y="367"/>
                  </a:cubicBezTo>
                  <a:lnTo>
                    <a:pt x="663" y="367"/>
                  </a:lnTo>
                  <a:close/>
                  <a:moveTo>
                    <a:pt x="640" y="215"/>
                  </a:moveTo>
                  <a:lnTo>
                    <a:pt x="699" y="215"/>
                  </a:lnTo>
                  <a:cubicBezTo>
                    <a:pt x="680" y="172"/>
                    <a:pt x="652" y="133"/>
                    <a:pt x="618" y="101"/>
                  </a:cubicBezTo>
                  <a:lnTo>
                    <a:pt x="579" y="101"/>
                  </a:lnTo>
                  <a:cubicBezTo>
                    <a:pt x="605" y="135"/>
                    <a:pt x="626" y="174"/>
                    <a:pt x="640" y="215"/>
                  </a:cubicBezTo>
                  <a:close/>
                  <a:moveTo>
                    <a:pt x="636" y="500"/>
                  </a:moveTo>
                  <a:cubicBezTo>
                    <a:pt x="620" y="542"/>
                    <a:pt x="598" y="580"/>
                    <a:pt x="570" y="614"/>
                  </a:cubicBezTo>
                  <a:lnTo>
                    <a:pt x="618" y="614"/>
                  </a:lnTo>
                  <a:cubicBezTo>
                    <a:pt x="652" y="582"/>
                    <a:pt x="680" y="543"/>
                    <a:pt x="699" y="500"/>
                  </a:cubicBezTo>
                  <a:lnTo>
                    <a:pt x="636" y="500"/>
                  </a:lnTo>
                  <a:close/>
                  <a:moveTo>
                    <a:pt x="564" y="82"/>
                  </a:moveTo>
                  <a:lnTo>
                    <a:pt x="597" y="82"/>
                  </a:lnTo>
                  <a:cubicBezTo>
                    <a:pt x="572" y="61"/>
                    <a:pt x="543" y="44"/>
                    <a:pt x="513" y="31"/>
                  </a:cubicBezTo>
                  <a:cubicBezTo>
                    <a:pt x="531" y="47"/>
                    <a:pt x="548" y="64"/>
                    <a:pt x="564" y="82"/>
                  </a:cubicBezTo>
                  <a:close/>
                  <a:moveTo>
                    <a:pt x="643" y="367"/>
                  </a:moveTo>
                  <a:lnTo>
                    <a:pt x="522" y="367"/>
                  </a:lnTo>
                  <a:cubicBezTo>
                    <a:pt x="521" y="406"/>
                    <a:pt x="518" y="444"/>
                    <a:pt x="511" y="481"/>
                  </a:cubicBezTo>
                  <a:lnTo>
                    <a:pt x="622" y="481"/>
                  </a:lnTo>
                  <a:cubicBezTo>
                    <a:pt x="635" y="445"/>
                    <a:pt x="642" y="406"/>
                    <a:pt x="643" y="367"/>
                  </a:cubicBezTo>
                  <a:close/>
                  <a:moveTo>
                    <a:pt x="626" y="234"/>
                  </a:moveTo>
                  <a:lnTo>
                    <a:pt x="509" y="234"/>
                  </a:lnTo>
                  <a:cubicBezTo>
                    <a:pt x="517" y="271"/>
                    <a:pt x="521" y="309"/>
                    <a:pt x="522" y="348"/>
                  </a:cubicBezTo>
                  <a:lnTo>
                    <a:pt x="644" y="348"/>
                  </a:lnTo>
                  <a:cubicBezTo>
                    <a:pt x="643" y="309"/>
                    <a:pt x="637" y="270"/>
                    <a:pt x="626" y="234"/>
                  </a:cubicBezTo>
                  <a:close/>
                  <a:moveTo>
                    <a:pt x="554" y="633"/>
                  </a:moveTo>
                  <a:cubicBezTo>
                    <a:pt x="534" y="656"/>
                    <a:pt x="510" y="677"/>
                    <a:pt x="485" y="695"/>
                  </a:cubicBezTo>
                  <a:cubicBezTo>
                    <a:pt x="526" y="681"/>
                    <a:pt x="564" y="660"/>
                    <a:pt x="597" y="633"/>
                  </a:cubicBezTo>
                  <a:lnTo>
                    <a:pt x="554" y="633"/>
                  </a:lnTo>
                  <a:close/>
                  <a:moveTo>
                    <a:pt x="616" y="500"/>
                  </a:moveTo>
                  <a:lnTo>
                    <a:pt x="507" y="500"/>
                  </a:lnTo>
                  <a:cubicBezTo>
                    <a:pt x="498" y="540"/>
                    <a:pt x="486" y="578"/>
                    <a:pt x="470" y="614"/>
                  </a:cubicBezTo>
                  <a:lnTo>
                    <a:pt x="547" y="614"/>
                  </a:lnTo>
                  <a:cubicBezTo>
                    <a:pt x="576" y="581"/>
                    <a:pt x="599" y="542"/>
                    <a:pt x="616" y="500"/>
                  </a:cubicBezTo>
                  <a:close/>
                  <a:moveTo>
                    <a:pt x="467" y="101"/>
                  </a:moveTo>
                  <a:cubicBezTo>
                    <a:pt x="484" y="137"/>
                    <a:pt x="496" y="175"/>
                    <a:pt x="505" y="215"/>
                  </a:cubicBezTo>
                  <a:lnTo>
                    <a:pt x="620" y="215"/>
                  </a:lnTo>
                  <a:cubicBezTo>
                    <a:pt x="605" y="173"/>
                    <a:pt x="584" y="134"/>
                    <a:pt x="558" y="101"/>
                  </a:cubicBezTo>
                  <a:lnTo>
                    <a:pt x="467" y="101"/>
                  </a:lnTo>
                  <a:close/>
                  <a:moveTo>
                    <a:pt x="530" y="633"/>
                  </a:moveTo>
                  <a:lnTo>
                    <a:pt x="462" y="633"/>
                  </a:lnTo>
                  <a:cubicBezTo>
                    <a:pt x="449" y="660"/>
                    <a:pt x="435" y="686"/>
                    <a:pt x="419" y="711"/>
                  </a:cubicBezTo>
                  <a:cubicBezTo>
                    <a:pt x="420" y="711"/>
                    <a:pt x="421" y="711"/>
                    <a:pt x="421" y="711"/>
                  </a:cubicBezTo>
                  <a:cubicBezTo>
                    <a:pt x="462" y="692"/>
                    <a:pt x="499" y="665"/>
                    <a:pt x="530" y="633"/>
                  </a:cubicBezTo>
                  <a:close/>
                  <a:moveTo>
                    <a:pt x="460" y="13"/>
                  </a:moveTo>
                  <a:cubicBezTo>
                    <a:pt x="445" y="9"/>
                    <a:pt x="430" y="6"/>
                    <a:pt x="415" y="4"/>
                  </a:cubicBezTo>
                  <a:cubicBezTo>
                    <a:pt x="431" y="29"/>
                    <a:pt x="446" y="55"/>
                    <a:pt x="459" y="82"/>
                  </a:cubicBezTo>
                  <a:lnTo>
                    <a:pt x="543" y="82"/>
                  </a:lnTo>
                  <a:cubicBezTo>
                    <a:pt x="518" y="53"/>
                    <a:pt x="490" y="29"/>
                    <a:pt x="460" y="13"/>
                  </a:cubicBezTo>
                  <a:close/>
                  <a:moveTo>
                    <a:pt x="374" y="82"/>
                  </a:moveTo>
                  <a:lnTo>
                    <a:pt x="439" y="82"/>
                  </a:lnTo>
                  <a:cubicBezTo>
                    <a:pt x="425" y="54"/>
                    <a:pt x="410" y="27"/>
                    <a:pt x="394" y="1"/>
                  </a:cubicBezTo>
                  <a:cubicBezTo>
                    <a:pt x="387" y="1"/>
                    <a:pt x="381" y="1"/>
                    <a:pt x="374" y="0"/>
                  </a:cubicBezTo>
                  <a:lnTo>
                    <a:pt x="374" y="82"/>
                  </a:lnTo>
                  <a:close/>
                  <a:moveTo>
                    <a:pt x="374" y="101"/>
                  </a:moveTo>
                  <a:lnTo>
                    <a:pt x="374" y="215"/>
                  </a:lnTo>
                  <a:lnTo>
                    <a:pt x="485" y="215"/>
                  </a:lnTo>
                  <a:cubicBezTo>
                    <a:pt x="476" y="175"/>
                    <a:pt x="463" y="137"/>
                    <a:pt x="447" y="101"/>
                  </a:cubicBezTo>
                  <a:lnTo>
                    <a:pt x="374" y="101"/>
                  </a:lnTo>
                  <a:close/>
                  <a:moveTo>
                    <a:pt x="374" y="348"/>
                  </a:moveTo>
                  <a:lnTo>
                    <a:pt x="502" y="348"/>
                  </a:lnTo>
                  <a:cubicBezTo>
                    <a:pt x="501" y="309"/>
                    <a:pt x="497" y="271"/>
                    <a:pt x="489" y="234"/>
                  </a:cubicBezTo>
                  <a:lnTo>
                    <a:pt x="374" y="234"/>
                  </a:lnTo>
                  <a:lnTo>
                    <a:pt x="374" y="348"/>
                  </a:lnTo>
                  <a:close/>
                  <a:moveTo>
                    <a:pt x="441" y="633"/>
                  </a:moveTo>
                  <a:lnTo>
                    <a:pt x="374" y="633"/>
                  </a:lnTo>
                  <a:lnTo>
                    <a:pt x="374" y="715"/>
                  </a:lnTo>
                  <a:cubicBezTo>
                    <a:pt x="382" y="714"/>
                    <a:pt x="389" y="714"/>
                    <a:pt x="396" y="713"/>
                  </a:cubicBezTo>
                  <a:cubicBezTo>
                    <a:pt x="413" y="688"/>
                    <a:pt x="428" y="661"/>
                    <a:pt x="441" y="633"/>
                  </a:cubicBezTo>
                  <a:close/>
                  <a:moveTo>
                    <a:pt x="374" y="481"/>
                  </a:moveTo>
                  <a:lnTo>
                    <a:pt x="490" y="481"/>
                  </a:lnTo>
                  <a:cubicBezTo>
                    <a:pt x="497" y="444"/>
                    <a:pt x="501" y="406"/>
                    <a:pt x="502" y="367"/>
                  </a:cubicBezTo>
                  <a:lnTo>
                    <a:pt x="374" y="367"/>
                  </a:lnTo>
                  <a:lnTo>
                    <a:pt x="374" y="481"/>
                  </a:lnTo>
                  <a:close/>
                  <a:moveTo>
                    <a:pt x="374" y="614"/>
                  </a:moveTo>
                  <a:lnTo>
                    <a:pt x="449" y="614"/>
                  </a:lnTo>
                  <a:cubicBezTo>
                    <a:pt x="465" y="578"/>
                    <a:pt x="477" y="540"/>
                    <a:pt x="486" y="500"/>
                  </a:cubicBezTo>
                  <a:lnTo>
                    <a:pt x="374" y="500"/>
                  </a:lnTo>
                  <a:lnTo>
                    <a:pt x="374" y="614"/>
                  </a:lnTo>
                  <a:close/>
                  <a:moveTo>
                    <a:pt x="355" y="0"/>
                  </a:moveTo>
                  <a:cubicBezTo>
                    <a:pt x="346" y="1"/>
                    <a:pt x="337" y="1"/>
                    <a:pt x="328" y="2"/>
                  </a:cubicBezTo>
                  <a:cubicBezTo>
                    <a:pt x="312" y="27"/>
                    <a:pt x="297" y="54"/>
                    <a:pt x="284" y="82"/>
                  </a:cubicBezTo>
                  <a:lnTo>
                    <a:pt x="355" y="82"/>
                  </a:lnTo>
                  <a:lnTo>
                    <a:pt x="355" y="0"/>
                  </a:lnTo>
                  <a:close/>
                  <a:moveTo>
                    <a:pt x="355" y="633"/>
                  </a:moveTo>
                  <a:lnTo>
                    <a:pt x="281" y="633"/>
                  </a:lnTo>
                  <a:cubicBezTo>
                    <a:pt x="294" y="661"/>
                    <a:pt x="309" y="688"/>
                    <a:pt x="325" y="713"/>
                  </a:cubicBezTo>
                  <a:cubicBezTo>
                    <a:pt x="335" y="714"/>
                    <a:pt x="345" y="714"/>
                    <a:pt x="355" y="715"/>
                  </a:cubicBezTo>
                  <a:lnTo>
                    <a:pt x="355" y="633"/>
                  </a:lnTo>
                  <a:close/>
                  <a:moveTo>
                    <a:pt x="355" y="101"/>
                  </a:moveTo>
                  <a:lnTo>
                    <a:pt x="275" y="101"/>
                  </a:lnTo>
                  <a:cubicBezTo>
                    <a:pt x="259" y="137"/>
                    <a:pt x="246" y="175"/>
                    <a:pt x="237" y="215"/>
                  </a:cubicBezTo>
                  <a:lnTo>
                    <a:pt x="355" y="215"/>
                  </a:lnTo>
                  <a:lnTo>
                    <a:pt x="355" y="101"/>
                  </a:lnTo>
                  <a:close/>
                  <a:moveTo>
                    <a:pt x="355" y="500"/>
                  </a:moveTo>
                  <a:lnTo>
                    <a:pt x="236" y="500"/>
                  </a:lnTo>
                  <a:cubicBezTo>
                    <a:pt x="245" y="540"/>
                    <a:pt x="257" y="578"/>
                    <a:pt x="273" y="614"/>
                  </a:cubicBezTo>
                  <a:lnTo>
                    <a:pt x="355" y="614"/>
                  </a:lnTo>
                  <a:lnTo>
                    <a:pt x="355" y="500"/>
                  </a:lnTo>
                  <a:close/>
                  <a:moveTo>
                    <a:pt x="355" y="234"/>
                  </a:moveTo>
                  <a:lnTo>
                    <a:pt x="233" y="234"/>
                  </a:lnTo>
                  <a:cubicBezTo>
                    <a:pt x="226" y="271"/>
                    <a:pt x="221" y="309"/>
                    <a:pt x="221" y="348"/>
                  </a:cubicBezTo>
                  <a:lnTo>
                    <a:pt x="355" y="348"/>
                  </a:lnTo>
                  <a:lnTo>
                    <a:pt x="355" y="234"/>
                  </a:lnTo>
                  <a:close/>
                  <a:moveTo>
                    <a:pt x="355" y="367"/>
                  </a:moveTo>
                  <a:lnTo>
                    <a:pt x="220" y="367"/>
                  </a:lnTo>
                  <a:cubicBezTo>
                    <a:pt x="221" y="406"/>
                    <a:pt x="225" y="444"/>
                    <a:pt x="232" y="481"/>
                  </a:cubicBezTo>
                  <a:lnTo>
                    <a:pt x="355" y="481"/>
                  </a:lnTo>
                  <a:lnTo>
                    <a:pt x="355" y="367"/>
                  </a:lnTo>
                  <a:close/>
                  <a:moveTo>
                    <a:pt x="302" y="709"/>
                  </a:moveTo>
                  <a:cubicBezTo>
                    <a:pt x="287" y="685"/>
                    <a:pt x="273" y="659"/>
                    <a:pt x="260" y="633"/>
                  </a:cubicBezTo>
                  <a:lnTo>
                    <a:pt x="196" y="633"/>
                  </a:lnTo>
                  <a:cubicBezTo>
                    <a:pt x="227" y="664"/>
                    <a:pt x="263" y="690"/>
                    <a:pt x="302" y="709"/>
                  </a:cubicBezTo>
                  <a:close/>
                  <a:moveTo>
                    <a:pt x="183" y="82"/>
                  </a:moveTo>
                  <a:lnTo>
                    <a:pt x="263" y="82"/>
                  </a:lnTo>
                  <a:cubicBezTo>
                    <a:pt x="276" y="55"/>
                    <a:pt x="291" y="29"/>
                    <a:pt x="307" y="5"/>
                  </a:cubicBezTo>
                  <a:cubicBezTo>
                    <a:pt x="292" y="7"/>
                    <a:pt x="278" y="10"/>
                    <a:pt x="264" y="14"/>
                  </a:cubicBezTo>
                  <a:cubicBezTo>
                    <a:pt x="235" y="31"/>
                    <a:pt x="208" y="54"/>
                    <a:pt x="183" y="82"/>
                  </a:cubicBezTo>
                  <a:close/>
                  <a:moveTo>
                    <a:pt x="172" y="633"/>
                  </a:moveTo>
                  <a:lnTo>
                    <a:pt x="132" y="633"/>
                  </a:lnTo>
                  <a:cubicBezTo>
                    <a:pt x="164" y="659"/>
                    <a:pt x="200" y="679"/>
                    <a:pt x="240" y="693"/>
                  </a:cubicBezTo>
                  <a:cubicBezTo>
                    <a:pt x="215" y="676"/>
                    <a:pt x="192" y="655"/>
                    <a:pt x="172" y="633"/>
                  </a:cubicBezTo>
                  <a:close/>
                  <a:moveTo>
                    <a:pt x="162" y="82"/>
                  </a:moveTo>
                  <a:cubicBezTo>
                    <a:pt x="177" y="65"/>
                    <a:pt x="193" y="48"/>
                    <a:pt x="210" y="33"/>
                  </a:cubicBezTo>
                  <a:cubicBezTo>
                    <a:pt x="182" y="46"/>
                    <a:pt x="156" y="63"/>
                    <a:pt x="132" y="82"/>
                  </a:cubicBezTo>
                  <a:lnTo>
                    <a:pt x="162" y="82"/>
                  </a:lnTo>
                  <a:close/>
                  <a:moveTo>
                    <a:pt x="252" y="614"/>
                  </a:moveTo>
                  <a:cubicBezTo>
                    <a:pt x="237" y="578"/>
                    <a:pt x="224" y="540"/>
                    <a:pt x="216" y="500"/>
                  </a:cubicBezTo>
                  <a:lnTo>
                    <a:pt x="111" y="500"/>
                  </a:lnTo>
                  <a:cubicBezTo>
                    <a:pt x="127" y="542"/>
                    <a:pt x="151" y="581"/>
                    <a:pt x="179" y="614"/>
                  </a:cubicBezTo>
                  <a:lnTo>
                    <a:pt x="252" y="614"/>
                  </a:lnTo>
                  <a:close/>
                  <a:moveTo>
                    <a:pt x="255" y="101"/>
                  </a:moveTo>
                  <a:lnTo>
                    <a:pt x="168" y="101"/>
                  </a:lnTo>
                  <a:cubicBezTo>
                    <a:pt x="143" y="134"/>
                    <a:pt x="121" y="173"/>
                    <a:pt x="107" y="215"/>
                  </a:cubicBezTo>
                  <a:lnTo>
                    <a:pt x="217" y="215"/>
                  </a:lnTo>
                  <a:cubicBezTo>
                    <a:pt x="226" y="175"/>
                    <a:pt x="239" y="137"/>
                    <a:pt x="255" y="101"/>
                  </a:cubicBezTo>
                  <a:close/>
                  <a:moveTo>
                    <a:pt x="212" y="481"/>
                  </a:moveTo>
                  <a:cubicBezTo>
                    <a:pt x="205" y="444"/>
                    <a:pt x="201" y="406"/>
                    <a:pt x="201" y="367"/>
                  </a:cubicBezTo>
                  <a:lnTo>
                    <a:pt x="83" y="367"/>
                  </a:lnTo>
                  <a:cubicBezTo>
                    <a:pt x="84" y="406"/>
                    <a:pt x="92" y="445"/>
                    <a:pt x="104" y="481"/>
                  </a:cubicBezTo>
                  <a:lnTo>
                    <a:pt x="212" y="481"/>
                  </a:lnTo>
                  <a:close/>
                  <a:moveTo>
                    <a:pt x="83" y="348"/>
                  </a:moveTo>
                  <a:lnTo>
                    <a:pt x="201" y="348"/>
                  </a:lnTo>
                  <a:cubicBezTo>
                    <a:pt x="201" y="309"/>
                    <a:pt x="206" y="271"/>
                    <a:pt x="213" y="234"/>
                  </a:cubicBezTo>
                  <a:lnTo>
                    <a:pt x="100" y="234"/>
                  </a:lnTo>
                  <a:cubicBezTo>
                    <a:pt x="89" y="270"/>
                    <a:pt x="83" y="309"/>
                    <a:pt x="83" y="348"/>
                  </a:cubicBezTo>
                  <a:close/>
                  <a:moveTo>
                    <a:pt x="90" y="500"/>
                  </a:moveTo>
                  <a:lnTo>
                    <a:pt x="30" y="500"/>
                  </a:lnTo>
                  <a:cubicBezTo>
                    <a:pt x="49" y="543"/>
                    <a:pt x="77" y="582"/>
                    <a:pt x="111" y="614"/>
                  </a:cubicBezTo>
                  <a:lnTo>
                    <a:pt x="156" y="614"/>
                  </a:lnTo>
                  <a:cubicBezTo>
                    <a:pt x="128" y="580"/>
                    <a:pt x="106" y="542"/>
                    <a:pt x="90" y="500"/>
                  </a:cubicBezTo>
                  <a:close/>
                  <a:moveTo>
                    <a:pt x="86" y="215"/>
                  </a:moveTo>
                  <a:cubicBezTo>
                    <a:pt x="101" y="174"/>
                    <a:pt x="121" y="135"/>
                    <a:pt x="147" y="101"/>
                  </a:cubicBezTo>
                  <a:lnTo>
                    <a:pt x="111" y="101"/>
                  </a:lnTo>
                  <a:cubicBezTo>
                    <a:pt x="77" y="133"/>
                    <a:pt x="49" y="172"/>
                    <a:pt x="30" y="215"/>
                  </a:cubicBezTo>
                  <a:lnTo>
                    <a:pt x="86" y="215"/>
                  </a:lnTo>
                  <a:close/>
                  <a:moveTo>
                    <a:pt x="83" y="481"/>
                  </a:moveTo>
                  <a:cubicBezTo>
                    <a:pt x="72" y="445"/>
                    <a:pt x="65" y="407"/>
                    <a:pt x="63" y="367"/>
                  </a:cubicBezTo>
                  <a:lnTo>
                    <a:pt x="0" y="367"/>
                  </a:lnTo>
                  <a:cubicBezTo>
                    <a:pt x="1" y="407"/>
                    <a:pt x="8" y="446"/>
                    <a:pt x="22" y="481"/>
                  </a:cubicBezTo>
                  <a:lnTo>
                    <a:pt x="83" y="481"/>
                  </a:lnTo>
                  <a:close/>
                  <a:moveTo>
                    <a:pt x="63" y="348"/>
                  </a:moveTo>
                  <a:cubicBezTo>
                    <a:pt x="63" y="308"/>
                    <a:pt x="69" y="270"/>
                    <a:pt x="80" y="234"/>
                  </a:cubicBezTo>
                  <a:lnTo>
                    <a:pt x="22" y="234"/>
                  </a:lnTo>
                  <a:cubicBezTo>
                    <a:pt x="8" y="270"/>
                    <a:pt x="1" y="308"/>
                    <a:pt x="0" y="348"/>
                  </a:cubicBezTo>
                  <a:lnTo>
                    <a:pt x="63" y="348"/>
                  </a:lnTo>
                  <a:close/>
                  <a:moveTo>
                    <a:pt x="937" y="939"/>
                  </a:moveTo>
                  <a:lnTo>
                    <a:pt x="1086" y="939"/>
                  </a:lnTo>
                  <a:lnTo>
                    <a:pt x="1086" y="927"/>
                  </a:lnTo>
                  <a:lnTo>
                    <a:pt x="937" y="927"/>
                  </a:lnTo>
                  <a:lnTo>
                    <a:pt x="937" y="939"/>
                  </a:lnTo>
                  <a:close/>
                  <a:moveTo>
                    <a:pt x="937" y="904"/>
                  </a:moveTo>
                  <a:lnTo>
                    <a:pt x="1086" y="904"/>
                  </a:lnTo>
                  <a:lnTo>
                    <a:pt x="1086" y="892"/>
                  </a:lnTo>
                  <a:lnTo>
                    <a:pt x="937" y="892"/>
                  </a:lnTo>
                  <a:lnTo>
                    <a:pt x="937" y="904"/>
                  </a:lnTo>
                  <a:close/>
                  <a:moveTo>
                    <a:pt x="937" y="868"/>
                  </a:moveTo>
                  <a:lnTo>
                    <a:pt x="1086" y="868"/>
                  </a:lnTo>
                  <a:lnTo>
                    <a:pt x="1086" y="856"/>
                  </a:lnTo>
                  <a:lnTo>
                    <a:pt x="937" y="856"/>
                  </a:lnTo>
                  <a:lnTo>
                    <a:pt x="937" y="868"/>
                  </a:lnTo>
                  <a:close/>
                  <a:moveTo>
                    <a:pt x="1083" y="798"/>
                  </a:moveTo>
                  <a:cubicBezTo>
                    <a:pt x="1083" y="788"/>
                    <a:pt x="1075" y="780"/>
                    <a:pt x="1065" y="780"/>
                  </a:cubicBezTo>
                  <a:cubicBezTo>
                    <a:pt x="1055" y="780"/>
                    <a:pt x="1046" y="788"/>
                    <a:pt x="1046" y="798"/>
                  </a:cubicBezTo>
                  <a:cubicBezTo>
                    <a:pt x="1046" y="808"/>
                    <a:pt x="1055" y="816"/>
                    <a:pt x="1065" y="816"/>
                  </a:cubicBezTo>
                  <a:cubicBezTo>
                    <a:pt x="1075" y="816"/>
                    <a:pt x="1083" y="808"/>
                    <a:pt x="1083" y="798"/>
                  </a:cubicBezTo>
                  <a:close/>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230" name="TextBox 229"/>
          <p:cNvSpPr txBox="1"/>
          <p:nvPr/>
        </p:nvSpPr>
        <p:spPr>
          <a:xfrm>
            <a:off x="667040" y="3393042"/>
            <a:ext cx="7643814" cy="1037207"/>
          </a:xfrm>
          <a:prstGeom prst="rect">
            <a:avLst/>
          </a:prstGeom>
          <a:noFill/>
        </p:spPr>
        <p:txBody>
          <a:bodyPr wrap="square" lIns="182880" tIns="146304" rIns="182880" bIns="146304" rtlCol="0">
            <a:spAutoFit/>
          </a:bodyPr>
          <a:lstStyle>
            <a:defPPr>
              <a:defRPr lang="en-US"/>
            </a:defPPr>
            <a:lvl1pPr marL="285750" indent="-285750">
              <a:lnSpc>
                <a:spcPct val="90000"/>
              </a:lnSpc>
              <a:spcAft>
                <a:spcPts val="300"/>
              </a:spcAft>
              <a:buFont typeface="Arial" panose="020B0604020202020204" pitchFamily="34" charset="0"/>
              <a:buChar char="•"/>
              <a:defRPr sz="1600">
                <a:gradFill>
                  <a:gsLst>
                    <a:gs pos="2917">
                      <a:schemeClr val="tx1"/>
                    </a:gs>
                    <a:gs pos="30000">
                      <a:schemeClr val="tx1"/>
                    </a:gs>
                  </a:gsLst>
                  <a:lin ang="5400000" scaled="0"/>
                </a:gradFill>
                <a:cs typeface="AngsanaUPC" panose="02020603050405020304" pitchFamily="18" charset="-34"/>
              </a:defRPr>
            </a:lvl1pPr>
          </a:lstStyle>
          <a:p>
            <a:r>
              <a:rPr lang="en-US" dirty="0">
                <a:gradFill>
                  <a:gsLst>
                    <a:gs pos="2917">
                      <a:srgbClr val="505050"/>
                    </a:gs>
                    <a:gs pos="30000">
                      <a:srgbClr val="505050"/>
                    </a:gs>
                  </a:gsLst>
                  <a:lin ang="5400000" scaled="0"/>
                </a:gradFill>
              </a:rPr>
              <a:t>Microsoft SharePoint Foundation Incoming E-Mail</a:t>
            </a:r>
          </a:p>
          <a:p>
            <a:r>
              <a:rPr lang="en-US" dirty="0">
                <a:gradFill>
                  <a:gsLst>
                    <a:gs pos="2917">
                      <a:srgbClr val="505050"/>
                    </a:gs>
                    <a:gs pos="30000">
                      <a:srgbClr val="505050"/>
                    </a:gs>
                  </a:gsLst>
                  <a:lin ang="5400000" scaled="0"/>
                </a:gradFill>
              </a:rPr>
              <a:t>Microsoft SharePoint Foundation Web App</a:t>
            </a:r>
          </a:p>
          <a:p>
            <a:r>
              <a:rPr lang="en-US" dirty="0">
                <a:gradFill>
                  <a:gsLst>
                    <a:gs pos="2917">
                      <a:srgbClr val="505050"/>
                    </a:gs>
                    <a:gs pos="30000">
                      <a:srgbClr val="505050"/>
                    </a:gs>
                  </a:gsLst>
                  <a:lin ang="5400000" scaled="0"/>
                </a:gradFill>
              </a:rPr>
              <a:t>Microsoft SharePoint Foundation Workflow Timer</a:t>
            </a:r>
          </a:p>
        </p:txBody>
      </p:sp>
      <p:sp>
        <p:nvSpPr>
          <p:cNvPr id="232" name="TextBox 231"/>
          <p:cNvSpPr txBox="1"/>
          <p:nvPr/>
        </p:nvSpPr>
        <p:spPr>
          <a:xfrm>
            <a:off x="10445881" y="1554885"/>
            <a:ext cx="1656987"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latin typeface="Arial Narrow" panose="020B0606020202030204" pitchFamily="34" charset="0"/>
              </a:rPr>
              <a:t>TK5-RCTRAPP-V02</a:t>
            </a:r>
          </a:p>
        </p:txBody>
      </p:sp>
      <p:sp>
        <p:nvSpPr>
          <p:cNvPr id="233" name="TextBox 232"/>
          <p:cNvSpPr txBox="1"/>
          <p:nvPr/>
        </p:nvSpPr>
        <p:spPr>
          <a:xfrm>
            <a:off x="8216634" y="1547675"/>
            <a:ext cx="1656987"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505050"/>
                    </a:gs>
                    <a:gs pos="30000">
                      <a:srgbClr val="505050"/>
                    </a:gs>
                  </a:gsLst>
                  <a:lin ang="5400000" scaled="0"/>
                </a:gradFill>
                <a:latin typeface="Arial Narrow" panose="020B0606020202030204" pitchFamily="34" charset="0"/>
              </a:rPr>
              <a:t>TK5-RCTRAPP-V01</a:t>
            </a:r>
          </a:p>
        </p:txBody>
      </p:sp>
      <p:sp>
        <p:nvSpPr>
          <p:cNvPr id="234" name="TextBox 233"/>
          <p:cNvSpPr txBox="1"/>
          <p:nvPr/>
        </p:nvSpPr>
        <p:spPr>
          <a:xfrm>
            <a:off x="7345924" y="3260588"/>
            <a:ext cx="4984654" cy="1297278"/>
          </a:xfrm>
          <a:prstGeom prst="rect">
            <a:avLst/>
          </a:prstGeom>
          <a:noFill/>
        </p:spPr>
        <p:txBody>
          <a:bodyPr wrap="square" lIns="182880" tIns="146304" rIns="182880" bIns="146304" rtlCol="0">
            <a:spAutoFit/>
          </a:bodyPr>
          <a:lstStyle/>
          <a:p>
            <a:pPr marL="169863" indent="-169863">
              <a:lnSpc>
                <a:spcPct val="90000"/>
              </a:lnSpc>
              <a:spcAft>
                <a:spcPts val="300"/>
              </a:spcAft>
              <a:buFont typeface="Arial" panose="020B0604020202020204" pitchFamily="34" charset="0"/>
              <a:buChar char="•"/>
            </a:pPr>
            <a:r>
              <a:rPr lang="en-US" sz="1600" dirty="0" smtClean="0">
                <a:gradFill>
                  <a:gsLst>
                    <a:gs pos="2917">
                      <a:srgbClr val="505050"/>
                    </a:gs>
                    <a:gs pos="30000">
                      <a:srgbClr val="505050"/>
                    </a:gs>
                  </a:gsLst>
                  <a:lin ang="5400000" scaled="0"/>
                </a:gradFill>
                <a:cs typeface="AngsanaUPC" panose="02020603050405020304" pitchFamily="18" charset="-34"/>
              </a:rPr>
              <a:t>Managed </a:t>
            </a:r>
            <a:r>
              <a:rPr lang="en-US" sz="1600" dirty="0" err="1" smtClean="0">
                <a:gradFill>
                  <a:gsLst>
                    <a:gs pos="2917">
                      <a:srgbClr val="505050"/>
                    </a:gs>
                    <a:gs pos="30000">
                      <a:srgbClr val="505050"/>
                    </a:gs>
                  </a:gsLst>
                  <a:lin ang="5400000" scaled="0"/>
                </a:gradFill>
                <a:cs typeface="AngsanaUPC" panose="02020603050405020304" pitchFamily="18" charset="-34"/>
              </a:rPr>
              <a:t>Megadata</a:t>
            </a:r>
            <a:r>
              <a:rPr lang="en-US" sz="1600" dirty="0" smtClean="0">
                <a:gradFill>
                  <a:gsLst>
                    <a:gs pos="2917">
                      <a:srgbClr val="505050"/>
                    </a:gs>
                    <a:gs pos="30000">
                      <a:srgbClr val="505050"/>
                    </a:gs>
                  </a:gsLst>
                  <a:lin ang="5400000" scaled="0"/>
                </a:gradFill>
                <a:cs typeface="AngsanaUPC" panose="02020603050405020304" pitchFamily="18" charset="-34"/>
              </a:rPr>
              <a:t> Web Service</a:t>
            </a:r>
            <a:endParaRPr lang="en-US" sz="1600" dirty="0">
              <a:gradFill>
                <a:gsLst>
                  <a:gs pos="2917">
                    <a:srgbClr val="505050"/>
                  </a:gs>
                  <a:gs pos="30000">
                    <a:srgbClr val="505050"/>
                  </a:gs>
                </a:gsLst>
                <a:lin ang="5400000" scaled="0"/>
              </a:gradFill>
              <a:cs typeface="AngsanaUPC" panose="02020603050405020304" pitchFamily="18" charset="-34"/>
            </a:endParaRPr>
          </a:p>
          <a:p>
            <a:pPr marL="169863" indent="-169863">
              <a:lnSpc>
                <a:spcPct val="90000"/>
              </a:lnSpc>
              <a:spcAft>
                <a:spcPts val="300"/>
              </a:spcAft>
              <a:buFont typeface="Arial" panose="020B0604020202020204" pitchFamily="34" charset="0"/>
              <a:buChar char="•"/>
            </a:pPr>
            <a:r>
              <a:rPr lang="en-US" sz="1600" dirty="0" smtClean="0">
                <a:gradFill>
                  <a:gsLst>
                    <a:gs pos="2917">
                      <a:srgbClr val="505050"/>
                    </a:gs>
                    <a:gs pos="30000">
                      <a:srgbClr val="505050"/>
                    </a:gs>
                  </a:gsLst>
                  <a:lin ang="5400000" scaled="0"/>
                </a:gradFill>
                <a:cs typeface="AngsanaUPC" panose="02020603050405020304" pitchFamily="18" charset="-34"/>
              </a:rPr>
              <a:t>MS </a:t>
            </a:r>
            <a:r>
              <a:rPr lang="en-US" sz="1600" dirty="0">
                <a:gradFill>
                  <a:gsLst>
                    <a:gs pos="2917">
                      <a:srgbClr val="505050"/>
                    </a:gs>
                    <a:gs pos="30000">
                      <a:srgbClr val="505050"/>
                    </a:gs>
                  </a:gsLst>
                  <a:lin ang="5400000" scaled="0"/>
                </a:gradFill>
                <a:cs typeface="AngsanaUPC" panose="02020603050405020304" pitchFamily="18" charset="-34"/>
              </a:rPr>
              <a:t>SharePoint Foundation </a:t>
            </a:r>
            <a:r>
              <a:rPr lang="en-US" sz="1600" dirty="0" smtClean="0">
                <a:gradFill>
                  <a:gsLst>
                    <a:gs pos="2917">
                      <a:srgbClr val="505050"/>
                    </a:gs>
                    <a:gs pos="30000">
                      <a:srgbClr val="505050"/>
                    </a:gs>
                  </a:gsLst>
                  <a:lin ang="5400000" scaled="0"/>
                </a:gradFill>
                <a:cs typeface="AngsanaUPC" panose="02020603050405020304" pitchFamily="18" charset="-34"/>
              </a:rPr>
              <a:t>Web App</a:t>
            </a:r>
          </a:p>
          <a:p>
            <a:pPr marL="169863" indent="-169863">
              <a:lnSpc>
                <a:spcPct val="90000"/>
              </a:lnSpc>
              <a:spcAft>
                <a:spcPts val="300"/>
              </a:spcAft>
              <a:buFont typeface="Arial" panose="020B0604020202020204" pitchFamily="34" charset="0"/>
              <a:buChar char="•"/>
            </a:pPr>
            <a:r>
              <a:rPr lang="en-US" sz="1600" dirty="0" smtClean="0">
                <a:gradFill>
                  <a:gsLst>
                    <a:gs pos="2917">
                      <a:srgbClr val="505050"/>
                    </a:gs>
                    <a:gs pos="30000">
                      <a:srgbClr val="505050"/>
                    </a:gs>
                  </a:gsLst>
                  <a:lin ang="5400000" scaled="0"/>
                </a:gradFill>
                <a:cs typeface="AngsanaUPC" panose="02020603050405020304" pitchFamily="18" charset="-34"/>
              </a:rPr>
              <a:t>MS SharePoint </a:t>
            </a:r>
            <a:r>
              <a:rPr lang="en-US" sz="1600" dirty="0">
                <a:gradFill>
                  <a:gsLst>
                    <a:gs pos="2917">
                      <a:srgbClr val="505050"/>
                    </a:gs>
                    <a:gs pos="30000">
                      <a:srgbClr val="505050"/>
                    </a:gs>
                  </a:gsLst>
                  <a:lin ang="5400000" scaled="0"/>
                </a:gradFill>
                <a:cs typeface="AngsanaUPC" panose="02020603050405020304" pitchFamily="18" charset="-34"/>
              </a:rPr>
              <a:t>Foundation Workflow Timer</a:t>
            </a:r>
          </a:p>
          <a:p>
            <a:pPr marL="169863" indent="-169863">
              <a:lnSpc>
                <a:spcPct val="90000"/>
              </a:lnSpc>
              <a:spcAft>
                <a:spcPts val="300"/>
              </a:spcAft>
              <a:buFont typeface="Arial" panose="020B0604020202020204" pitchFamily="34" charset="0"/>
              <a:buChar char="•"/>
            </a:pPr>
            <a:r>
              <a:rPr lang="en-US" sz="1600" dirty="0">
                <a:gradFill>
                  <a:gsLst>
                    <a:gs pos="2917">
                      <a:srgbClr val="505050"/>
                    </a:gs>
                    <a:gs pos="30000">
                      <a:srgbClr val="505050"/>
                    </a:gs>
                  </a:gsLst>
                  <a:lin ang="5400000" scaled="0"/>
                </a:gradFill>
                <a:cs typeface="AngsanaUPC" panose="02020603050405020304" pitchFamily="18" charset="-34"/>
              </a:rPr>
              <a:t>Excel Calculation Services</a:t>
            </a:r>
          </a:p>
        </p:txBody>
      </p:sp>
      <p:sp>
        <p:nvSpPr>
          <p:cNvPr id="235" name="TextBox 234"/>
          <p:cNvSpPr txBox="1"/>
          <p:nvPr/>
        </p:nvSpPr>
        <p:spPr>
          <a:xfrm>
            <a:off x="8224716" y="4528395"/>
            <a:ext cx="4984654" cy="1258806"/>
          </a:xfrm>
          <a:prstGeom prst="rect">
            <a:avLst/>
          </a:prstGeom>
          <a:noFill/>
        </p:spPr>
        <p:txBody>
          <a:bodyPr wrap="square" lIns="182880" tIns="146304" rIns="182880" bIns="146304" rtlCol="0">
            <a:spAutoFit/>
          </a:bodyPr>
          <a:lstStyle/>
          <a:p>
            <a:pPr marL="169863" indent="-169863">
              <a:lnSpc>
                <a:spcPct val="90000"/>
              </a:lnSpc>
              <a:spcAft>
                <a:spcPts val="300"/>
              </a:spcAft>
              <a:buFont typeface="Arial" panose="020B0604020202020204" pitchFamily="34" charset="0"/>
              <a:buChar char="•"/>
            </a:pPr>
            <a:r>
              <a:rPr lang="en-US" sz="1600" dirty="0">
                <a:gradFill>
                  <a:gsLst>
                    <a:gs pos="2917">
                      <a:srgbClr val="505050"/>
                    </a:gs>
                    <a:gs pos="30000">
                      <a:srgbClr val="505050"/>
                    </a:gs>
                  </a:gsLst>
                  <a:lin ang="5400000" scaled="0"/>
                </a:gradFill>
                <a:cs typeface="AngsanaUPC" panose="02020603050405020304" pitchFamily="18" charset="-34"/>
              </a:rPr>
              <a:t>MS SharePoint Foundation Database</a:t>
            </a:r>
          </a:p>
          <a:p>
            <a:pPr marL="169863" indent="-169863">
              <a:lnSpc>
                <a:spcPct val="90000"/>
              </a:lnSpc>
              <a:spcAft>
                <a:spcPts val="300"/>
              </a:spcAft>
              <a:buFont typeface="Arial" panose="020B0604020202020204" pitchFamily="34" charset="0"/>
              <a:buChar char="•"/>
            </a:pPr>
            <a:r>
              <a:rPr lang="en-US" sz="1600" dirty="0" smtClean="0">
                <a:gradFill>
                  <a:gsLst>
                    <a:gs pos="2917">
                      <a:srgbClr val="505050"/>
                    </a:gs>
                    <a:gs pos="30000">
                      <a:srgbClr val="505050"/>
                    </a:gs>
                  </a:gsLst>
                  <a:lin ang="5400000" scaled="0"/>
                </a:gradFill>
                <a:cs typeface="AngsanaUPC" panose="02020603050405020304" pitchFamily="18" charset="-34"/>
              </a:rPr>
              <a:t>Windows clustering with active/active/active/active/passive</a:t>
            </a:r>
            <a:endParaRPr lang="en-US" sz="1600" dirty="0">
              <a:gradFill>
                <a:gsLst>
                  <a:gs pos="2917">
                    <a:srgbClr val="505050"/>
                  </a:gs>
                  <a:gs pos="30000">
                    <a:srgbClr val="505050"/>
                  </a:gs>
                </a:gsLst>
                <a:lin ang="5400000" scaled="0"/>
              </a:gradFill>
              <a:cs typeface="AngsanaUPC" panose="02020603050405020304" pitchFamily="18" charset="-34"/>
            </a:endParaRPr>
          </a:p>
          <a:p>
            <a:pPr marL="169863" indent="-169863">
              <a:lnSpc>
                <a:spcPct val="90000"/>
              </a:lnSpc>
              <a:spcAft>
                <a:spcPts val="300"/>
              </a:spcAft>
              <a:buFont typeface="Arial" panose="020B0604020202020204" pitchFamily="34" charset="0"/>
              <a:buChar char="•"/>
            </a:pPr>
            <a:r>
              <a:rPr lang="en-US" sz="1600" dirty="0" smtClean="0">
                <a:gradFill>
                  <a:gsLst>
                    <a:gs pos="2917">
                      <a:srgbClr val="505050"/>
                    </a:gs>
                    <a:gs pos="30000">
                      <a:srgbClr val="505050"/>
                    </a:gs>
                  </a:gsLst>
                  <a:lin ang="5400000" scaled="0"/>
                </a:gradFill>
                <a:cs typeface="AngsanaUPC" panose="02020603050405020304" pitchFamily="18" charset="-34"/>
              </a:rPr>
              <a:t>Total storage on the SAN: 27.5TB</a:t>
            </a:r>
            <a:endParaRPr lang="en-US" sz="1600" dirty="0">
              <a:gradFill>
                <a:gsLst>
                  <a:gs pos="2917">
                    <a:srgbClr val="505050"/>
                  </a:gs>
                  <a:gs pos="30000">
                    <a:srgbClr val="505050"/>
                  </a:gs>
                </a:gsLst>
                <a:lin ang="5400000" scaled="0"/>
              </a:gradFill>
              <a:cs typeface="AngsanaUPC" panose="02020603050405020304" pitchFamily="18" charset="-34"/>
            </a:endParaRPr>
          </a:p>
        </p:txBody>
      </p:sp>
      <p:sp>
        <p:nvSpPr>
          <p:cNvPr id="236" name="TextBox 235"/>
          <p:cNvSpPr txBox="1"/>
          <p:nvPr/>
        </p:nvSpPr>
        <p:spPr>
          <a:xfrm>
            <a:off x="546235" y="5975334"/>
            <a:ext cx="1655887"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pPr>
              <a:spcAft>
                <a:spcPts val="0"/>
              </a:spcAft>
            </a:pPr>
            <a:r>
              <a:rPr lang="en-US" sz="1200" dirty="0" smtClean="0">
                <a:gradFill>
                  <a:gsLst>
                    <a:gs pos="2917">
                      <a:srgbClr val="505050"/>
                    </a:gs>
                    <a:gs pos="30000">
                      <a:srgbClr val="505050"/>
                    </a:gs>
                  </a:gsLst>
                  <a:lin ang="5400000" scaled="0"/>
                </a:gradFill>
              </a:rPr>
              <a:t>TK5-RECCSQL-01</a:t>
            </a:r>
          </a:p>
          <a:p>
            <a:pPr>
              <a:spcAft>
                <a:spcPts val="0"/>
              </a:spcAft>
            </a:pPr>
            <a:r>
              <a:rPr lang="en-US" sz="1200" dirty="0" smtClean="0">
                <a:gradFill>
                  <a:gsLst>
                    <a:gs pos="2917">
                      <a:srgbClr val="505050"/>
                    </a:gs>
                    <a:gs pos="30000">
                      <a:srgbClr val="505050"/>
                    </a:gs>
                  </a:gsLst>
                  <a:lin ang="5400000" scaled="0"/>
                </a:gradFill>
              </a:rPr>
              <a:t>Win2012R2</a:t>
            </a:r>
          </a:p>
          <a:p>
            <a:pPr>
              <a:spcAft>
                <a:spcPts val="0"/>
              </a:spcAft>
            </a:pPr>
            <a:r>
              <a:rPr lang="en-US" sz="1200" dirty="0" smtClean="0">
                <a:gradFill>
                  <a:gsLst>
                    <a:gs pos="2917">
                      <a:srgbClr val="505050"/>
                    </a:gs>
                    <a:gs pos="30000">
                      <a:srgbClr val="505050"/>
                    </a:gs>
                  </a:gsLst>
                  <a:lin ang="5400000" scaled="0"/>
                </a:gradFill>
              </a:rPr>
              <a:t>SQL2012 </a:t>
            </a:r>
            <a:r>
              <a:rPr lang="en-US" sz="1200" dirty="0" err="1" smtClean="0">
                <a:gradFill>
                  <a:gsLst>
                    <a:gs pos="2917">
                      <a:srgbClr val="505050"/>
                    </a:gs>
                    <a:gs pos="30000">
                      <a:srgbClr val="505050"/>
                    </a:gs>
                  </a:gsLst>
                  <a:lin ang="5400000" scaled="0"/>
                </a:gradFill>
              </a:rPr>
              <a:t>DBEngine</a:t>
            </a:r>
            <a:endParaRPr lang="en-US" sz="1200" dirty="0">
              <a:gradFill>
                <a:gsLst>
                  <a:gs pos="2917">
                    <a:srgbClr val="505050"/>
                  </a:gs>
                  <a:gs pos="30000">
                    <a:srgbClr val="505050"/>
                  </a:gs>
                </a:gsLst>
                <a:lin ang="5400000" scaled="0"/>
              </a:gradFill>
            </a:endParaRPr>
          </a:p>
        </p:txBody>
      </p:sp>
      <p:sp>
        <p:nvSpPr>
          <p:cNvPr id="237" name="TextBox 236"/>
          <p:cNvSpPr txBox="1"/>
          <p:nvPr/>
        </p:nvSpPr>
        <p:spPr>
          <a:xfrm>
            <a:off x="8249535" y="5770815"/>
            <a:ext cx="3346950" cy="1264962"/>
          </a:xfrm>
          <a:prstGeom prst="rect">
            <a:avLst/>
          </a:prstGeom>
          <a:noFill/>
        </p:spPr>
        <p:txBody>
          <a:bodyPr wrap="square" lIns="182880" tIns="146304" rIns="182880" bIns="146304" rtlCol="0">
            <a:spAutoFit/>
          </a:bodyPr>
          <a:lstStyle/>
          <a:p>
            <a:pPr>
              <a:lnSpc>
                <a:spcPct val="90000"/>
              </a:lnSpc>
            </a:pPr>
            <a:r>
              <a:rPr lang="en-US" sz="1400" b="1" dirty="0" smtClean="0">
                <a:gradFill>
                  <a:gsLst>
                    <a:gs pos="2917">
                      <a:srgbClr val="505050"/>
                    </a:gs>
                    <a:gs pos="30000">
                      <a:srgbClr val="505050"/>
                    </a:gs>
                  </a:gsLst>
                  <a:lin ang="5400000" scaled="0"/>
                </a:gradFill>
              </a:rPr>
              <a:t>Server Specs:</a:t>
            </a:r>
          </a:p>
          <a:p>
            <a:pPr>
              <a:lnSpc>
                <a:spcPct val="90000"/>
              </a:lnSpc>
            </a:pPr>
            <a:r>
              <a:rPr lang="en-US" sz="1400" dirty="0" smtClean="0">
                <a:gradFill>
                  <a:gsLst>
                    <a:gs pos="2917">
                      <a:srgbClr val="505050"/>
                    </a:gs>
                    <a:gs pos="30000">
                      <a:srgbClr val="505050"/>
                    </a:gs>
                  </a:gsLst>
                  <a:lin ang="5400000" scaled="0"/>
                </a:gradFill>
              </a:rPr>
              <a:t>ProLiant DL580</a:t>
            </a:r>
          </a:p>
          <a:p>
            <a:pPr>
              <a:lnSpc>
                <a:spcPct val="90000"/>
              </a:lnSpc>
            </a:pPr>
            <a:r>
              <a:rPr lang="en-US" sz="1400" dirty="0" smtClean="0">
                <a:gradFill>
                  <a:gsLst>
                    <a:gs pos="2917">
                      <a:srgbClr val="505050"/>
                    </a:gs>
                    <a:gs pos="30000">
                      <a:srgbClr val="505050"/>
                    </a:gs>
                  </a:gsLst>
                  <a:lin ang="5400000" scaled="0"/>
                </a:gradFill>
              </a:rPr>
              <a:t>48 Logical CPUs; 128GB Memory</a:t>
            </a:r>
          </a:p>
          <a:p>
            <a:pPr>
              <a:lnSpc>
                <a:spcPct val="90000"/>
              </a:lnSpc>
            </a:pPr>
            <a:r>
              <a:rPr lang="en-US" sz="1400" dirty="0" smtClean="0">
                <a:gradFill>
                  <a:gsLst>
                    <a:gs pos="2917">
                      <a:srgbClr val="505050"/>
                    </a:gs>
                    <a:gs pos="30000">
                      <a:srgbClr val="505050"/>
                    </a:gs>
                  </a:gsLst>
                  <a:lin ang="5400000" scaled="0"/>
                </a:gradFill>
              </a:rPr>
              <a:t>Drive: 6.8TB per instance</a:t>
            </a:r>
          </a:p>
          <a:p>
            <a:pPr>
              <a:lnSpc>
                <a:spcPct val="90000"/>
              </a:lnSpc>
            </a:pPr>
            <a:endParaRPr lang="en-US" sz="1400" dirty="0" smtClean="0">
              <a:gradFill>
                <a:gsLst>
                  <a:gs pos="2917">
                    <a:srgbClr val="505050"/>
                  </a:gs>
                  <a:gs pos="30000">
                    <a:srgbClr val="505050"/>
                  </a:gs>
                </a:gsLst>
                <a:lin ang="5400000" scaled="0"/>
              </a:gradFill>
            </a:endParaRPr>
          </a:p>
        </p:txBody>
      </p:sp>
      <p:sp>
        <p:nvSpPr>
          <p:cNvPr id="238" name="TextBox 237"/>
          <p:cNvSpPr txBox="1"/>
          <p:nvPr/>
        </p:nvSpPr>
        <p:spPr>
          <a:xfrm>
            <a:off x="2082801" y="5975334"/>
            <a:ext cx="1655887"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pPr>
              <a:spcAft>
                <a:spcPts val="0"/>
              </a:spcAft>
            </a:pPr>
            <a:r>
              <a:rPr lang="en-US" sz="1200" dirty="0" smtClean="0">
                <a:gradFill>
                  <a:gsLst>
                    <a:gs pos="2917">
                      <a:srgbClr val="505050"/>
                    </a:gs>
                    <a:gs pos="30000">
                      <a:srgbClr val="505050"/>
                    </a:gs>
                  </a:gsLst>
                  <a:lin ang="5400000" scaled="0"/>
                </a:gradFill>
              </a:rPr>
              <a:t>TK5-RECCSQL-02</a:t>
            </a:r>
          </a:p>
          <a:p>
            <a:pPr>
              <a:spcAft>
                <a:spcPts val="0"/>
              </a:spcAft>
            </a:pPr>
            <a:r>
              <a:rPr lang="en-US" sz="1200" dirty="0" smtClean="0">
                <a:gradFill>
                  <a:gsLst>
                    <a:gs pos="2917">
                      <a:srgbClr val="505050"/>
                    </a:gs>
                    <a:gs pos="30000">
                      <a:srgbClr val="505050"/>
                    </a:gs>
                  </a:gsLst>
                  <a:lin ang="5400000" scaled="0"/>
                </a:gradFill>
              </a:rPr>
              <a:t>Win2012R2</a:t>
            </a:r>
          </a:p>
          <a:p>
            <a:pPr>
              <a:spcAft>
                <a:spcPts val="0"/>
              </a:spcAft>
            </a:pPr>
            <a:r>
              <a:rPr lang="en-US" sz="1200" dirty="0" smtClean="0">
                <a:gradFill>
                  <a:gsLst>
                    <a:gs pos="2917">
                      <a:srgbClr val="505050"/>
                    </a:gs>
                    <a:gs pos="30000">
                      <a:srgbClr val="505050"/>
                    </a:gs>
                  </a:gsLst>
                  <a:lin ang="5400000" scaled="0"/>
                </a:gradFill>
              </a:rPr>
              <a:t>SQL2012 </a:t>
            </a:r>
            <a:r>
              <a:rPr lang="en-US" sz="1200" dirty="0" err="1" smtClean="0">
                <a:gradFill>
                  <a:gsLst>
                    <a:gs pos="2917">
                      <a:srgbClr val="505050"/>
                    </a:gs>
                    <a:gs pos="30000">
                      <a:srgbClr val="505050"/>
                    </a:gs>
                  </a:gsLst>
                  <a:lin ang="5400000" scaled="0"/>
                </a:gradFill>
              </a:rPr>
              <a:t>DBEngine</a:t>
            </a:r>
            <a:endParaRPr lang="en-US" sz="1200" dirty="0">
              <a:gradFill>
                <a:gsLst>
                  <a:gs pos="2917">
                    <a:srgbClr val="505050"/>
                  </a:gs>
                  <a:gs pos="30000">
                    <a:srgbClr val="505050"/>
                  </a:gs>
                </a:gsLst>
                <a:lin ang="5400000" scaled="0"/>
              </a:gradFill>
            </a:endParaRPr>
          </a:p>
        </p:txBody>
      </p:sp>
      <p:sp>
        <p:nvSpPr>
          <p:cNvPr id="239" name="TextBox 238"/>
          <p:cNvSpPr txBox="1"/>
          <p:nvPr/>
        </p:nvSpPr>
        <p:spPr>
          <a:xfrm>
            <a:off x="3764435" y="5975334"/>
            <a:ext cx="1655887"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pPr>
              <a:spcAft>
                <a:spcPts val="0"/>
              </a:spcAft>
            </a:pPr>
            <a:r>
              <a:rPr lang="en-US" sz="1200" dirty="0" smtClean="0">
                <a:gradFill>
                  <a:gsLst>
                    <a:gs pos="2917">
                      <a:srgbClr val="505050"/>
                    </a:gs>
                    <a:gs pos="30000">
                      <a:srgbClr val="505050"/>
                    </a:gs>
                  </a:gsLst>
                  <a:lin ang="5400000" scaled="0"/>
                </a:gradFill>
              </a:rPr>
              <a:t>TK5-RECCSQL-03</a:t>
            </a:r>
          </a:p>
          <a:p>
            <a:pPr>
              <a:spcAft>
                <a:spcPts val="0"/>
              </a:spcAft>
            </a:pPr>
            <a:r>
              <a:rPr lang="en-US" sz="1200" dirty="0" smtClean="0">
                <a:gradFill>
                  <a:gsLst>
                    <a:gs pos="2917">
                      <a:srgbClr val="505050"/>
                    </a:gs>
                    <a:gs pos="30000">
                      <a:srgbClr val="505050"/>
                    </a:gs>
                  </a:gsLst>
                  <a:lin ang="5400000" scaled="0"/>
                </a:gradFill>
              </a:rPr>
              <a:t>Win2012R2</a:t>
            </a:r>
          </a:p>
          <a:p>
            <a:pPr>
              <a:spcAft>
                <a:spcPts val="0"/>
              </a:spcAft>
            </a:pPr>
            <a:r>
              <a:rPr lang="en-US" sz="1200" dirty="0" smtClean="0">
                <a:gradFill>
                  <a:gsLst>
                    <a:gs pos="2917">
                      <a:srgbClr val="505050"/>
                    </a:gs>
                    <a:gs pos="30000">
                      <a:srgbClr val="505050"/>
                    </a:gs>
                  </a:gsLst>
                  <a:lin ang="5400000" scaled="0"/>
                </a:gradFill>
              </a:rPr>
              <a:t>SQL2012 </a:t>
            </a:r>
            <a:r>
              <a:rPr lang="en-US" sz="1200" dirty="0" err="1" smtClean="0">
                <a:gradFill>
                  <a:gsLst>
                    <a:gs pos="2917">
                      <a:srgbClr val="505050"/>
                    </a:gs>
                    <a:gs pos="30000">
                      <a:srgbClr val="505050"/>
                    </a:gs>
                  </a:gsLst>
                  <a:lin ang="5400000" scaled="0"/>
                </a:gradFill>
              </a:rPr>
              <a:t>DBEngine</a:t>
            </a:r>
            <a:endParaRPr lang="en-US" sz="1200" dirty="0">
              <a:gradFill>
                <a:gsLst>
                  <a:gs pos="2917">
                    <a:srgbClr val="505050"/>
                  </a:gs>
                  <a:gs pos="30000">
                    <a:srgbClr val="505050"/>
                  </a:gs>
                </a:gsLst>
                <a:lin ang="5400000" scaled="0"/>
              </a:gradFill>
            </a:endParaRPr>
          </a:p>
        </p:txBody>
      </p:sp>
      <p:sp>
        <p:nvSpPr>
          <p:cNvPr id="240" name="TextBox 239"/>
          <p:cNvSpPr txBox="1"/>
          <p:nvPr/>
        </p:nvSpPr>
        <p:spPr>
          <a:xfrm>
            <a:off x="5318968" y="5975334"/>
            <a:ext cx="1655887"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pPr>
              <a:spcAft>
                <a:spcPts val="0"/>
              </a:spcAft>
            </a:pPr>
            <a:r>
              <a:rPr lang="en-US" sz="1200" dirty="0" smtClean="0">
                <a:gradFill>
                  <a:gsLst>
                    <a:gs pos="2917">
                      <a:srgbClr val="505050"/>
                    </a:gs>
                    <a:gs pos="30000">
                      <a:srgbClr val="505050"/>
                    </a:gs>
                  </a:gsLst>
                  <a:lin ang="5400000" scaled="0"/>
                </a:gradFill>
              </a:rPr>
              <a:t>TK5-RECCSQL-04</a:t>
            </a:r>
          </a:p>
          <a:p>
            <a:pPr>
              <a:spcAft>
                <a:spcPts val="0"/>
              </a:spcAft>
            </a:pPr>
            <a:r>
              <a:rPr lang="en-US" sz="1200" dirty="0" smtClean="0">
                <a:gradFill>
                  <a:gsLst>
                    <a:gs pos="2917">
                      <a:srgbClr val="505050"/>
                    </a:gs>
                    <a:gs pos="30000">
                      <a:srgbClr val="505050"/>
                    </a:gs>
                  </a:gsLst>
                  <a:lin ang="5400000" scaled="0"/>
                </a:gradFill>
              </a:rPr>
              <a:t>Win2012R2</a:t>
            </a:r>
          </a:p>
          <a:p>
            <a:pPr>
              <a:spcAft>
                <a:spcPts val="0"/>
              </a:spcAft>
            </a:pPr>
            <a:r>
              <a:rPr lang="en-US" sz="1200" dirty="0" smtClean="0">
                <a:gradFill>
                  <a:gsLst>
                    <a:gs pos="2917">
                      <a:srgbClr val="505050"/>
                    </a:gs>
                    <a:gs pos="30000">
                      <a:srgbClr val="505050"/>
                    </a:gs>
                  </a:gsLst>
                  <a:lin ang="5400000" scaled="0"/>
                </a:gradFill>
              </a:rPr>
              <a:t>SQL2012 </a:t>
            </a:r>
            <a:r>
              <a:rPr lang="en-US" sz="1200" dirty="0" err="1" smtClean="0">
                <a:gradFill>
                  <a:gsLst>
                    <a:gs pos="2917">
                      <a:srgbClr val="505050"/>
                    </a:gs>
                    <a:gs pos="30000">
                      <a:srgbClr val="505050"/>
                    </a:gs>
                  </a:gsLst>
                  <a:lin ang="5400000" scaled="0"/>
                </a:gradFill>
              </a:rPr>
              <a:t>DBEngine</a:t>
            </a:r>
            <a:endParaRPr lang="en-US" sz="1200" dirty="0">
              <a:gradFill>
                <a:gsLst>
                  <a:gs pos="2917">
                    <a:srgbClr val="505050"/>
                  </a:gs>
                  <a:gs pos="30000">
                    <a:srgbClr val="505050"/>
                  </a:gs>
                </a:gsLst>
                <a:lin ang="5400000" scaled="0"/>
              </a:gradFill>
            </a:endParaRPr>
          </a:p>
        </p:txBody>
      </p:sp>
      <p:sp>
        <p:nvSpPr>
          <p:cNvPr id="241" name="TextBox 240"/>
          <p:cNvSpPr txBox="1"/>
          <p:nvPr/>
        </p:nvSpPr>
        <p:spPr>
          <a:xfrm>
            <a:off x="6755219" y="5975334"/>
            <a:ext cx="1655887"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1400">
                <a:gradFill>
                  <a:gsLst>
                    <a:gs pos="2917">
                      <a:schemeClr val="tx1"/>
                    </a:gs>
                    <a:gs pos="30000">
                      <a:schemeClr val="tx1"/>
                    </a:gs>
                  </a:gsLst>
                  <a:lin ang="5400000" scaled="0"/>
                </a:gradFill>
                <a:latin typeface="Arial Narrow" panose="020B0606020202030204" pitchFamily="34" charset="0"/>
              </a:defRPr>
            </a:lvl1pPr>
          </a:lstStyle>
          <a:p>
            <a:pPr>
              <a:spcAft>
                <a:spcPts val="0"/>
              </a:spcAft>
            </a:pPr>
            <a:r>
              <a:rPr lang="en-US" sz="1200" dirty="0" smtClean="0">
                <a:gradFill>
                  <a:gsLst>
                    <a:gs pos="2917">
                      <a:srgbClr val="505050"/>
                    </a:gs>
                    <a:gs pos="30000">
                      <a:srgbClr val="505050"/>
                    </a:gs>
                  </a:gsLst>
                  <a:lin ang="5400000" scaled="0"/>
                </a:gradFill>
              </a:rPr>
              <a:t>TK5-RECCSQL-05</a:t>
            </a:r>
          </a:p>
          <a:p>
            <a:pPr>
              <a:spcAft>
                <a:spcPts val="0"/>
              </a:spcAft>
            </a:pPr>
            <a:r>
              <a:rPr lang="en-US" sz="1200" dirty="0" smtClean="0">
                <a:gradFill>
                  <a:gsLst>
                    <a:gs pos="2917">
                      <a:srgbClr val="505050"/>
                    </a:gs>
                    <a:gs pos="30000">
                      <a:srgbClr val="505050"/>
                    </a:gs>
                  </a:gsLst>
                  <a:lin ang="5400000" scaled="0"/>
                </a:gradFill>
              </a:rPr>
              <a:t>Win2012R2</a:t>
            </a:r>
          </a:p>
          <a:p>
            <a:pPr>
              <a:spcAft>
                <a:spcPts val="0"/>
              </a:spcAft>
            </a:pPr>
            <a:r>
              <a:rPr lang="en-US" sz="1200" dirty="0" smtClean="0">
                <a:gradFill>
                  <a:gsLst>
                    <a:gs pos="2917">
                      <a:srgbClr val="505050"/>
                    </a:gs>
                    <a:gs pos="30000">
                      <a:srgbClr val="505050"/>
                    </a:gs>
                  </a:gsLst>
                  <a:lin ang="5400000" scaled="0"/>
                </a:gradFill>
              </a:rPr>
              <a:t>SQL2012 </a:t>
            </a:r>
            <a:r>
              <a:rPr lang="en-US" sz="1200" dirty="0" err="1" smtClean="0">
                <a:gradFill>
                  <a:gsLst>
                    <a:gs pos="2917">
                      <a:srgbClr val="505050"/>
                    </a:gs>
                    <a:gs pos="30000">
                      <a:srgbClr val="505050"/>
                    </a:gs>
                  </a:gsLst>
                  <a:lin ang="5400000" scaled="0"/>
                </a:gradFill>
              </a:rPr>
              <a:t>DBEngine</a:t>
            </a:r>
            <a:endParaRPr lang="en-US" sz="1200" dirty="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344523180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p:cNvSpPr/>
          <p:nvPr/>
        </p:nvSpPr>
        <p:spPr>
          <a:xfrm>
            <a:off x="2112884" y="-1322494"/>
            <a:ext cx="4413660" cy="270284"/>
          </a:xfrm>
          <a:prstGeom prst="rect">
            <a:avLst/>
          </a:prstGeom>
        </p:spPr>
        <p:txBody>
          <a:bodyPr wrap="square">
            <a:spAutoFit/>
          </a:bodyPr>
          <a:lstStyle/>
          <a:p>
            <a:pPr algn="ctr" defTabSz="932317"/>
            <a:r>
              <a:rPr lang="en-US" sz="1122" dirty="0">
                <a:solidFill>
                  <a:srgbClr val="FFFFFF"/>
                </a:solidFill>
                <a:ea typeface="Segoe UI" pitchFamily="34" charset="0"/>
                <a:cs typeface="Segoe UI Light" pitchFamily="34" charset="0"/>
              </a:rPr>
              <a:t>Physical Records – Hosted </a:t>
            </a:r>
            <a:r>
              <a:rPr lang="en-US" sz="1122" dirty="0" err="1">
                <a:solidFill>
                  <a:srgbClr val="FFFFFF"/>
                </a:solidFill>
                <a:ea typeface="Segoe UI" pitchFamily="34" charset="0"/>
                <a:cs typeface="Segoe UI Light" pitchFamily="34" charset="0"/>
              </a:rPr>
              <a:t>Accutrac</a:t>
            </a:r>
            <a:endParaRPr lang="en-US" sz="1122" dirty="0">
              <a:solidFill>
                <a:srgbClr val="FFFFFF"/>
              </a:solidFill>
              <a:ea typeface="Segoe UI" pitchFamily="34" charset="0"/>
              <a:cs typeface="Segoe UI Light" pitchFamily="34" charset="0"/>
            </a:endParaRPr>
          </a:p>
        </p:txBody>
      </p:sp>
      <p:sp>
        <p:nvSpPr>
          <p:cNvPr id="75" name="Title 3"/>
          <p:cNvSpPr txBox="1">
            <a:spLocks/>
          </p:cNvSpPr>
          <p:nvPr/>
        </p:nvSpPr>
        <p:spPr>
          <a:xfrm>
            <a:off x="172569" y="109088"/>
            <a:ext cx="12105879" cy="762786"/>
          </a:xfrm>
          <a:prstGeom prst="rect">
            <a:avLst/>
          </a:prstGeom>
        </p:spPr>
        <p:txBody>
          <a:bodyPr vert="horz" wrap="square" lIns="146304" tIns="91440" rIns="146304" bIns="91440" rtlCol="0" anchor="t">
            <a:noAutofit/>
          </a:bodyPr>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a:gradFill>
                  <a:gsLst>
                    <a:gs pos="1250">
                      <a:srgbClr val="505050"/>
                    </a:gs>
                    <a:gs pos="100000">
                      <a:srgbClr val="505050"/>
                    </a:gs>
                  </a:gsLst>
                  <a:lin ang="5400000" scaled="0"/>
                </a:gradFill>
              </a:rPr>
              <a:t>Current Records Management Ecosystem</a:t>
            </a:r>
          </a:p>
        </p:txBody>
      </p:sp>
      <p:grpSp>
        <p:nvGrpSpPr>
          <p:cNvPr id="3" name="Group 2"/>
          <p:cNvGrpSpPr/>
          <p:nvPr/>
        </p:nvGrpSpPr>
        <p:grpSpPr>
          <a:xfrm>
            <a:off x="172571" y="1119848"/>
            <a:ext cx="12213614" cy="5635841"/>
            <a:chOff x="172571" y="1119848"/>
            <a:chExt cx="12213614" cy="5635841"/>
          </a:xfrm>
        </p:grpSpPr>
        <p:sp>
          <p:nvSpPr>
            <p:cNvPr id="27" name="Rectangle 26"/>
            <p:cNvSpPr/>
            <p:nvPr/>
          </p:nvSpPr>
          <p:spPr bwMode="auto">
            <a:xfrm>
              <a:off x="172571" y="1650331"/>
              <a:ext cx="9057212" cy="5105357"/>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Rectangle 27"/>
            <p:cNvSpPr/>
            <p:nvPr/>
          </p:nvSpPr>
          <p:spPr bwMode="auto">
            <a:xfrm>
              <a:off x="572127" y="4279270"/>
              <a:ext cx="2430232" cy="3943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4" name="Rectangle 123"/>
            <p:cNvSpPr/>
            <p:nvPr/>
          </p:nvSpPr>
          <p:spPr bwMode="auto">
            <a:xfrm>
              <a:off x="6444563" y="4272889"/>
              <a:ext cx="2430232" cy="3943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6" name="Rectangle 125"/>
            <p:cNvSpPr/>
            <p:nvPr/>
          </p:nvSpPr>
          <p:spPr bwMode="auto">
            <a:xfrm>
              <a:off x="3568735" y="4303344"/>
              <a:ext cx="2430232" cy="3943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9657990" y="1129203"/>
              <a:ext cx="2620458" cy="562648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200" name="Straight Arrow Connector 199"/>
            <p:cNvCxnSpPr/>
            <p:nvPr/>
          </p:nvCxnSpPr>
          <p:spPr>
            <a:xfrm flipH="1">
              <a:off x="9722364" y="4928959"/>
              <a:ext cx="976384"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427407" y="1859294"/>
              <a:ext cx="2775877" cy="1323439"/>
            </a:xfrm>
            <a:prstGeom prst="rect">
              <a:avLst/>
            </a:prstGeom>
          </p:spPr>
          <p:txBody>
            <a:bodyPr wrap="square">
              <a:spAutoFit/>
            </a:bodyPr>
            <a:lstStyle/>
            <a:p>
              <a:pPr algn="ctr" defTabSz="932317"/>
              <a:r>
                <a:rPr lang="en-US" sz="2000" dirty="0">
                  <a:solidFill>
                    <a:srgbClr val="505050"/>
                  </a:solidFill>
                  <a:ea typeface="Segoe UI" pitchFamily="34" charset="0"/>
                  <a:cs typeface="Segoe UI Light" pitchFamily="34" charset="0"/>
                </a:rPr>
                <a:t>Electronic Records - O365 </a:t>
              </a:r>
              <a:r>
                <a:rPr lang="en-US" sz="2000" dirty="0" smtClean="0">
                  <a:solidFill>
                    <a:srgbClr val="505050"/>
                  </a:solidFill>
                  <a:ea typeface="Segoe UI" pitchFamily="34" charset="0"/>
                  <a:cs typeface="Segoe UI Light" pitchFamily="34" charset="0"/>
                </a:rPr>
                <a:t>Microsoft </a:t>
              </a:r>
              <a:r>
                <a:rPr lang="en-US" sz="2000" dirty="0">
                  <a:solidFill>
                    <a:srgbClr val="505050"/>
                  </a:solidFill>
                  <a:ea typeface="Segoe UI" pitchFamily="34" charset="0"/>
                  <a:cs typeface="Segoe UI Light" pitchFamily="34" charset="0"/>
                </a:rPr>
                <a:t>Tenant</a:t>
              </a:r>
            </a:p>
            <a:p>
              <a:pPr algn="ctr" defTabSz="932317"/>
              <a:r>
                <a:rPr lang="en-US" sz="2000" dirty="0">
                  <a:solidFill>
                    <a:srgbClr val="505050"/>
                  </a:solidFill>
                  <a:ea typeface="Segoe UI" pitchFamily="34" charset="0"/>
                  <a:cs typeface="Segoe UI Light" pitchFamily="34" charset="0"/>
                </a:rPr>
                <a:t>SharePoint Online 2013 </a:t>
              </a:r>
            </a:p>
          </p:txBody>
        </p:sp>
        <p:pic>
          <p:nvPicPr>
            <p:cNvPr id="97" name="Picture 96"/>
            <p:cNvPicPr>
              <a:picLocks noChangeAspect="1"/>
            </p:cNvPicPr>
            <p:nvPr/>
          </p:nvPicPr>
          <p:blipFill rotWithShape="1">
            <a:blip r:embed="rId3" cstate="print">
              <a:extLst>
                <a:ext uri="{28A0092B-C50C-407E-A947-70E740481C1C}">
                  <a14:useLocalDpi xmlns:a14="http://schemas.microsoft.com/office/drawing/2010/main" val="0"/>
                </a:ext>
              </a:extLst>
            </a:blip>
            <a:srcRect l="1118" t="20292" r="5229" b="20261"/>
            <a:stretch/>
          </p:blipFill>
          <p:spPr>
            <a:xfrm>
              <a:off x="6583993" y="4359032"/>
              <a:ext cx="2217138" cy="297397"/>
            </a:xfrm>
            <a:prstGeom prst="rect">
              <a:avLst/>
            </a:prstGeom>
          </p:spPr>
        </p:pic>
        <p:sp>
          <p:nvSpPr>
            <p:cNvPr id="46" name="Rectangle 45"/>
            <p:cNvSpPr/>
            <p:nvPr/>
          </p:nvSpPr>
          <p:spPr bwMode="auto">
            <a:xfrm>
              <a:off x="3413822" y="1774923"/>
              <a:ext cx="2712930" cy="3006938"/>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sp>
          <p:nvSpPr>
            <p:cNvPr id="52" name="Rectangle 51"/>
            <p:cNvSpPr/>
            <p:nvPr/>
          </p:nvSpPr>
          <p:spPr>
            <a:xfrm>
              <a:off x="3392089" y="1886128"/>
              <a:ext cx="2628684" cy="1323439"/>
            </a:xfrm>
            <a:prstGeom prst="rect">
              <a:avLst/>
            </a:prstGeom>
          </p:spPr>
          <p:txBody>
            <a:bodyPr wrap="square">
              <a:spAutoFit/>
            </a:bodyPr>
            <a:lstStyle/>
            <a:p>
              <a:pPr algn="ctr" defTabSz="932317"/>
              <a:r>
                <a:rPr lang="en-US" sz="2000" dirty="0">
                  <a:solidFill>
                    <a:srgbClr val="505050"/>
                  </a:solidFill>
                  <a:ea typeface="Segoe UI" pitchFamily="34" charset="0"/>
                  <a:cs typeface="Segoe UI Light" pitchFamily="34" charset="0"/>
                </a:rPr>
                <a:t>Electronic </a:t>
              </a:r>
              <a:r>
                <a:rPr lang="en-US" sz="2000" dirty="0" smtClean="0">
                  <a:solidFill>
                    <a:srgbClr val="505050"/>
                  </a:solidFill>
                  <a:ea typeface="Segoe UI" pitchFamily="34" charset="0"/>
                  <a:cs typeface="Segoe UI Light" pitchFamily="34" charset="0"/>
                </a:rPr>
                <a:t>Records, On-Premise </a:t>
              </a:r>
              <a:r>
                <a:rPr lang="en-US" sz="2000" dirty="0">
                  <a:solidFill>
                    <a:srgbClr val="505050"/>
                  </a:solidFill>
                  <a:ea typeface="Segoe UI" pitchFamily="34" charset="0"/>
                  <a:cs typeface="Segoe UI Light" pitchFamily="34" charset="0"/>
                </a:rPr>
                <a:t/>
              </a:r>
              <a:br>
                <a:rPr lang="en-US" sz="2000" dirty="0">
                  <a:solidFill>
                    <a:srgbClr val="505050"/>
                  </a:solidFill>
                  <a:ea typeface="Segoe UI" pitchFamily="34" charset="0"/>
                  <a:cs typeface="Segoe UI Light" pitchFamily="34" charset="0"/>
                </a:rPr>
              </a:br>
              <a:r>
                <a:rPr lang="en-US" sz="2000" dirty="0">
                  <a:solidFill>
                    <a:srgbClr val="505050"/>
                  </a:solidFill>
                  <a:ea typeface="Segoe UI" pitchFamily="34" charset="0"/>
                  <a:cs typeface="Segoe UI Light" pitchFamily="34" charset="0"/>
                </a:rPr>
                <a:t>Corporate Records</a:t>
              </a:r>
            </a:p>
            <a:p>
              <a:pPr algn="ctr" defTabSz="932317"/>
              <a:r>
                <a:rPr lang="en-US" sz="2000" dirty="0">
                  <a:solidFill>
                    <a:srgbClr val="505050"/>
                  </a:solidFill>
                  <a:ea typeface="Segoe UI" pitchFamily="34" charset="0"/>
                  <a:cs typeface="Segoe UI Light" pitchFamily="34" charset="0"/>
                </a:rPr>
                <a:t>SharePoint 2013</a:t>
              </a:r>
            </a:p>
          </p:txBody>
        </p:sp>
        <p:grpSp>
          <p:nvGrpSpPr>
            <p:cNvPr id="2" name="Group 1"/>
            <p:cNvGrpSpPr/>
            <p:nvPr/>
          </p:nvGrpSpPr>
          <p:grpSpPr>
            <a:xfrm>
              <a:off x="731837" y="3490922"/>
              <a:ext cx="2194596" cy="633191"/>
              <a:chOff x="731837" y="3490922"/>
              <a:chExt cx="2194596" cy="633191"/>
            </a:xfrm>
          </p:grpSpPr>
          <p:pic>
            <p:nvPicPr>
              <p:cNvPr id="60" name="Picture 2" descr="\\MAGNUM\Projects\Microsoft\Cloud Power FY12\Design\ICONS_PNG\Tower.png"/>
              <p:cNvPicPr>
                <a:picLocks noChangeAspect="1" noChangeArrowheads="1"/>
              </p:cNvPicPr>
              <p:nvPr/>
            </p:nvPicPr>
            <p:blipFill>
              <a:blip r:embed="rId4" cstate="print"/>
              <a:stretch>
                <a:fillRect/>
              </a:stretch>
            </p:blipFill>
            <p:spPr bwMode="auto">
              <a:xfrm>
                <a:off x="731837" y="3490922"/>
                <a:ext cx="815478" cy="633191"/>
              </a:xfrm>
              <a:prstGeom prst="rect">
                <a:avLst/>
              </a:prstGeom>
              <a:noFill/>
            </p:spPr>
          </p:pic>
          <p:pic>
            <p:nvPicPr>
              <p:cNvPr id="61" name="Picture 2" descr="\\MAGNUM\Projects\Microsoft\Cloud Power FY12\Design\ICONS_PNG\Tower.png"/>
              <p:cNvPicPr>
                <a:picLocks noChangeAspect="1" noChangeArrowheads="1"/>
              </p:cNvPicPr>
              <p:nvPr/>
            </p:nvPicPr>
            <p:blipFill>
              <a:blip r:embed="rId4" cstate="print"/>
              <a:stretch>
                <a:fillRect/>
              </a:stretch>
            </p:blipFill>
            <p:spPr bwMode="auto">
              <a:xfrm>
                <a:off x="1191543" y="3490922"/>
                <a:ext cx="815478" cy="633191"/>
              </a:xfrm>
              <a:prstGeom prst="rect">
                <a:avLst/>
              </a:prstGeom>
              <a:noFill/>
            </p:spPr>
          </p:pic>
          <p:pic>
            <p:nvPicPr>
              <p:cNvPr id="62" name="Picture 2" descr="\\MAGNUM\Projects\Microsoft\Cloud Power FY12\Design\ICONS_PNG\Tower.png"/>
              <p:cNvPicPr>
                <a:picLocks noChangeAspect="1" noChangeArrowheads="1"/>
              </p:cNvPicPr>
              <p:nvPr/>
            </p:nvPicPr>
            <p:blipFill>
              <a:blip r:embed="rId4" cstate="print"/>
              <a:stretch>
                <a:fillRect/>
              </a:stretch>
            </p:blipFill>
            <p:spPr bwMode="auto">
              <a:xfrm>
                <a:off x="1651249" y="3490922"/>
                <a:ext cx="815478" cy="633191"/>
              </a:xfrm>
              <a:prstGeom prst="rect">
                <a:avLst/>
              </a:prstGeom>
              <a:noFill/>
            </p:spPr>
          </p:pic>
          <p:pic>
            <p:nvPicPr>
              <p:cNvPr id="63" name="Picture 2" descr="\\MAGNUM\Projects\Microsoft\Cloud Power FY12\Design\ICONS_PNG\Tower.png"/>
              <p:cNvPicPr>
                <a:picLocks noChangeAspect="1" noChangeArrowheads="1"/>
              </p:cNvPicPr>
              <p:nvPr/>
            </p:nvPicPr>
            <p:blipFill>
              <a:blip r:embed="rId4" cstate="print"/>
              <a:stretch>
                <a:fillRect/>
              </a:stretch>
            </p:blipFill>
            <p:spPr bwMode="auto">
              <a:xfrm>
                <a:off x="2110955" y="3490922"/>
                <a:ext cx="815478" cy="633191"/>
              </a:xfrm>
              <a:prstGeom prst="rect">
                <a:avLst/>
              </a:prstGeom>
              <a:noFill/>
            </p:spPr>
          </p:pic>
        </p:grpSp>
        <p:sp>
          <p:nvSpPr>
            <p:cNvPr id="103" name="Rectangle 102"/>
            <p:cNvSpPr/>
            <p:nvPr/>
          </p:nvSpPr>
          <p:spPr bwMode="auto">
            <a:xfrm>
              <a:off x="365407" y="1774923"/>
              <a:ext cx="2841366" cy="3006938"/>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sp>
          <p:nvSpPr>
            <p:cNvPr id="104" name="Rectangle 103"/>
            <p:cNvSpPr/>
            <p:nvPr/>
          </p:nvSpPr>
          <p:spPr bwMode="auto">
            <a:xfrm>
              <a:off x="6340978" y="1774923"/>
              <a:ext cx="2620429" cy="2987576"/>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sp>
          <p:nvSpPr>
            <p:cNvPr id="105" name="Rectangle 104"/>
            <p:cNvSpPr/>
            <p:nvPr/>
          </p:nvSpPr>
          <p:spPr bwMode="auto">
            <a:xfrm>
              <a:off x="172571" y="1119849"/>
              <a:ext cx="9057212" cy="490358"/>
            </a:xfrm>
            <a:prstGeom prst="rect">
              <a:avLst/>
            </a:prstGeom>
            <a:solidFill>
              <a:srgbClr val="FF8A00"/>
            </a:solidFill>
            <a:ln w="9525" cap="flat" cmpd="sng" algn="ctr">
              <a:noFill/>
              <a:prstDash val="solid"/>
            </a:ln>
            <a:effectLst/>
          </p:spPr>
          <p:txBody>
            <a:bodyPr lIns="182880" rtlCol="0" anchor="ctr"/>
            <a:lstStyle/>
            <a:p>
              <a:pPr defTabSz="466159"/>
              <a:r>
                <a:rPr lang="en-US" sz="2400" kern="0" dirty="0" smtClean="0">
                  <a:solidFill>
                    <a:prstClr val="white"/>
                  </a:solidFill>
                </a:rPr>
                <a:t>Records </a:t>
              </a:r>
              <a:r>
                <a:rPr lang="en-US" sz="2400" kern="0" dirty="0">
                  <a:solidFill>
                    <a:prstClr val="white"/>
                  </a:solidFill>
                </a:rPr>
                <a:t>Management – Policies, </a:t>
              </a:r>
              <a:r>
                <a:rPr lang="en-US" sz="2400" kern="0" dirty="0" smtClean="0">
                  <a:solidFill>
                    <a:prstClr val="white"/>
                  </a:solidFill>
                </a:rPr>
                <a:t>Processes, Tools </a:t>
              </a:r>
              <a:r>
                <a:rPr lang="en-US" sz="2400" kern="0" dirty="0">
                  <a:solidFill>
                    <a:prstClr val="white"/>
                  </a:solidFill>
                </a:rPr>
                <a:t>– In Progress</a:t>
              </a:r>
            </a:p>
          </p:txBody>
        </p:sp>
        <p:sp>
          <p:nvSpPr>
            <p:cNvPr id="108" name="TextBox 107"/>
            <p:cNvSpPr txBox="1"/>
            <p:nvPr/>
          </p:nvSpPr>
          <p:spPr>
            <a:xfrm>
              <a:off x="9784028" y="6037606"/>
              <a:ext cx="2406752" cy="590363"/>
            </a:xfrm>
            <a:prstGeom prst="rect">
              <a:avLst/>
            </a:prstGeom>
            <a:noFill/>
          </p:spPr>
          <p:txBody>
            <a:bodyPr wrap="square" lIns="0" tIns="0" rIns="0" bIns="0" rtlCol="0">
              <a:noAutofit/>
            </a:bodyPr>
            <a:lstStyle>
              <a:defPPr>
                <a:defRPr lang="en-US"/>
              </a:defPPr>
              <a:lvl1pPr defTabSz="932317">
                <a:defRPr>
                  <a:solidFill>
                    <a:srgbClr val="FFFFFF"/>
                  </a:solidFill>
                  <a:latin typeface="Segoe" pitchFamily="34" charset="0"/>
                </a:defRPr>
              </a:lvl1pPr>
            </a:lstStyle>
            <a:p>
              <a:r>
                <a:rPr lang="en-US" dirty="0"/>
                <a:t>Intake </a:t>
              </a:r>
              <a:r>
                <a:rPr lang="en-US" dirty="0" smtClean="0"/>
                <a:t>Forms ITSM </a:t>
              </a:r>
              <a:r>
                <a:rPr lang="en-US" dirty="0"/>
                <a:t>and </a:t>
              </a:r>
              <a:r>
                <a:rPr lang="en-US" dirty="0" smtClean="0"/>
                <a:t>Email </a:t>
              </a:r>
              <a:r>
                <a:rPr lang="en-US" dirty="0" err="1" smtClean="0"/>
                <a:t>PSI:Capture</a:t>
              </a:r>
              <a:endParaRPr lang="en-US" dirty="0"/>
            </a:p>
          </p:txBody>
        </p:sp>
        <p:sp>
          <p:nvSpPr>
            <p:cNvPr id="161" name="Rectangle 160"/>
            <p:cNvSpPr/>
            <p:nvPr/>
          </p:nvSpPr>
          <p:spPr>
            <a:xfrm>
              <a:off x="9274207" y="1119848"/>
              <a:ext cx="314786" cy="562648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66159">
                <a:defRPr/>
              </a:pPr>
              <a:r>
                <a:rPr lang="en-US" sz="2000" kern="0" dirty="0">
                  <a:solidFill>
                    <a:prstClr val="white"/>
                  </a:solidFill>
                </a:rPr>
                <a:t>INTAKE</a:t>
              </a:r>
            </a:p>
            <a:p>
              <a:pPr algn="ctr" defTabSz="466159">
                <a:defRPr/>
              </a:pPr>
              <a:endParaRPr lang="en-US" sz="2000" kern="0" dirty="0">
                <a:solidFill>
                  <a:prstClr val="white"/>
                </a:solidFill>
              </a:endParaRPr>
            </a:p>
            <a:p>
              <a:pPr algn="ctr" defTabSz="466159">
                <a:defRPr/>
              </a:pPr>
              <a:r>
                <a:rPr lang="en-US" sz="2000" kern="0" dirty="0">
                  <a:solidFill>
                    <a:prstClr val="white"/>
                  </a:solidFill>
                </a:rPr>
                <a:t>SERVICE</a:t>
              </a:r>
            </a:p>
            <a:p>
              <a:pPr algn="ctr" defTabSz="466159">
                <a:defRPr/>
              </a:pPr>
              <a:endParaRPr lang="en-US" sz="2400" kern="0" dirty="0">
                <a:solidFill>
                  <a:prstClr val="white"/>
                </a:solidFill>
              </a:endParaRPr>
            </a:p>
            <a:p>
              <a:pPr algn="ctr" defTabSz="466159">
                <a:defRPr/>
              </a:pPr>
              <a:endParaRPr lang="en-US" sz="2400" kern="0" dirty="0">
                <a:solidFill>
                  <a:prstClr val="white"/>
                </a:solidFill>
              </a:endParaRPr>
            </a:p>
          </p:txBody>
        </p:sp>
        <p:sp>
          <p:nvSpPr>
            <p:cNvPr id="176" name="Rectangle 175"/>
            <p:cNvSpPr>
              <a:spLocks noChangeAspect="1"/>
            </p:cNvSpPr>
            <p:nvPr/>
          </p:nvSpPr>
          <p:spPr bwMode="auto">
            <a:xfrm>
              <a:off x="10366131" y="2394615"/>
              <a:ext cx="831878" cy="53925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err="1">
                <a:gradFill>
                  <a:gsLst>
                    <a:gs pos="0">
                      <a:srgbClr val="FFFFFF"/>
                    </a:gs>
                    <a:gs pos="100000">
                      <a:srgbClr val="FFFFFF"/>
                    </a:gs>
                  </a:gsLst>
                  <a:lin ang="5400000" scaled="0"/>
                </a:gradFill>
                <a:ea typeface="Segoe UI" pitchFamily="34" charset="0"/>
                <a:cs typeface="Segoe UI" pitchFamily="34" charset="0"/>
              </a:endParaRPr>
            </a:p>
          </p:txBody>
        </p:sp>
        <p:sp>
          <p:nvSpPr>
            <p:cNvPr id="177" name="TextBox 176"/>
            <p:cNvSpPr txBox="1"/>
            <p:nvPr/>
          </p:nvSpPr>
          <p:spPr bwMode="black">
            <a:xfrm>
              <a:off x="10634406" y="2399700"/>
              <a:ext cx="834290" cy="698578"/>
            </a:xfrm>
            <a:prstGeom prst="rect">
              <a:avLst/>
            </a:prstGeom>
            <a:noFill/>
          </p:spPr>
          <p:txBody>
            <a:bodyPr wrap="square" lIns="0" tIns="0" rIns="0" bIns="0" rtlCol="0">
              <a:noAutofit/>
            </a:bodyPr>
            <a:lstStyle>
              <a:defPPr>
                <a:defRPr lang="en-US"/>
              </a:defPPr>
              <a:lvl1pPr algn="ctr" defTabSz="932317">
                <a:defRPr>
                  <a:solidFill>
                    <a:srgbClr val="FFFFFF"/>
                  </a:solidFill>
                  <a:latin typeface="Segoe" pitchFamily="34" charset="0"/>
                </a:defRPr>
              </a:lvl1pPr>
            </a:lstStyle>
            <a:p>
              <a:r>
                <a:rPr lang="en-US" dirty="0"/>
                <a:t>Paper Intake</a:t>
              </a:r>
            </a:p>
          </p:txBody>
        </p:sp>
        <p:pic>
          <p:nvPicPr>
            <p:cNvPr id="178" name="Picture 30" descr="service-based.png"/>
            <p:cNvPicPr>
              <a:picLocks noChangeAspect="1"/>
            </p:cNvPicPr>
            <p:nvPr/>
          </p:nvPicPr>
          <p:blipFill>
            <a:blip r:embed="rId5" cstate="print"/>
            <a:srcRect/>
            <a:stretch>
              <a:fillRect/>
            </a:stretch>
          </p:blipFill>
          <p:spPr bwMode="auto">
            <a:xfrm>
              <a:off x="9953143" y="2407941"/>
              <a:ext cx="731902" cy="578822"/>
            </a:xfrm>
            <a:prstGeom prst="rect">
              <a:avLst/>
            </a:prstGeom>
            <a:noFill/>
            <a:ln>
              <a:noFill/>
            </a:ln>
          </p:spPr>
        </p:pic>
        <p:sp>
          <p:nvSpPr>
            <p:cNvPr id="180" name="Rectangle 179"/>
            <p:cNvSpPr>
              <a:spLocks noChangeAspect="1"/>
            </p:cNvSpPr>
            <p:nvPr/>
          </p:nvSpPr>
          <p:spPr bwMode="auto">
            <a:xfrm>
              <a:off x="10231381" y="3384948"/>
              <a:ext cx="869250" cy="5458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err="1">
                <a:gradFill>
                  <a:gsLst>
                    <a:gs pos="0">
                      <a:srgbClr val="FFFFFF"/>
                    </a:gs>
                    <a:gs pos="100000">
                      <a:srgbClr val="FFFFFF"/>
                    </a:gs>
                  </a:gsLst>
                  <a:lin ang="5400000" scaled="0"/>
                </a:gradFill>
                <a:ea typeface="Segoe UI" pitchFamily="34" charset="0"/>
                <a:cs typeface="Segoe UI" pitchFamily="34" charset="0"/>
              </a:endParaRPr>
            </a:p>
          </p:txBody>
        </p:sp>
        <p:sp>
          <p:nvSpPr>
            <p:cNvPr id="181" name="TextBox 180"/>
            <p:cNvSpPr txBox="1"/>
            <p:nvPr/>
          </p:nvSpPr>
          <p:spPr bwMode="black">
            <a:xfrm>
              <a:off x="10746611" y="3246744"/>
              <a:ext cx="1444169" cy="821909"/>
            </a:xfrm>
            <a:prstGeom prst="rect">
              <a:avLst/>
            </a:prstGeom>
            <a:noFill/>
          </p:spPr>
          <p:txBody>
            <a:bodyPr wrap="square" lIns="0" tIns="0" rIns="0" bIns="0" rtlCol="0">
              <a:noAutofit/>
            </a:bodyPr>
            <a:lstStyle>
              <a:defPPr>
                <a:defRPr lang="en-US"/>
              </a:defPPr>
              <a:lvl1pPr defTabSz="932317">
                <a:defRPr>
                  <a:solidFill>
                    <a:srgbClr val="FFFFFF"/>
                  </a:solidFill>
                  <a:latin typeface="Segoe" pitchFamily="34" charset="0"/>
                </a:defRPr>
              </a:lvl1pPr>
            </a:lstStyle>
            <a:p>
              <a:r>
                <a:rPr lang="en-US" dirty="0"/>
                <a:t>Collaboration Sites – on Premises</a:t>
              </a:r>
            </a:p>
          </p:txBody>
        </p:sp>
        <p:pic>
          <p:nvPicPr>
            <p:cNvPr id="182" name="Picture 195" descr="\\sfp\Work\White_Whale\8-20320_StephenFrazzini\Working\David\Icons\EMF\Consumerization_of_IT.emf"/>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10073223" y="3404838"/>
              <a:ext cx="592783" cy="523728"/>
            </a:xfrm>
            <a:prstGeom prst="rect">
              <a:avLst/>
            </a:prstGeom>
            <a:noFill/>
            <a:extLst/>
          </p:spPr>
        </p:pic>
        <p:grpSp>
          <p:nvGrpSpPr>
            <p:cNvPr id="26" name="Group 25"/>
            <p:cNvGrpSpPr/>
            <p:nvPr/>
          </p:nvGrpSpPr>
          <p:grpSpPr>
            <a:xfrm>
              <a:off x="4027570" y="5051725"/>
              <a:ext cx="4329373" cy="1513554"/>
              <a:chOff x="4130495" y="5051725"/>
              <a:chExt cx="4329373" cy="1513554"/>
            </a:xfrm>
          </p:grpSpPr>
          <p:sp>
            <p:nvSpPr>
              <p:cNvPr id="121" name="Rectangle 120"/>
              <p:cNvSpPr/>
              <p:nvPr/>
            </p:nvSpPr>
            <p:spPr>
              <a:xfrm rot="21593338">
                <a:off x="4259753" y="5875904"/>
                <a:ext cx="3090315" cy="570927"/>
              </a:xfrm>
              <a:prstGeom prst="rect">
                <a:avLst/>
              </a:prstGeom>
              <a:ln/>
            </p:spPr>
            <p:style>
              <a:lnRef idx="3">
                <a:schemeClr val="lt1"/>
              </a:lnRef>
              <a:fillRef idx="1">
                <a:schemeClr val="accent2"/>
              </a:fillRef>
              <a:effectRef idx="1">
                <a:schemeClr val="accent2"/>
              </a:effectRef>
              <a:fontRef idx="minor">
                <a:schemeClr val="lt1"/>
              </a:fontRef>
            </p:style>
            <p:txBody>
              <a:bodyPr spcFirstLastPara="0" vert="horz" wrap="square" lIns="91204" tIns="91204" rIns="91204" bIns="91204" numCol="1" spcCol="1270" anchor="ctr" anchorCtr="0">
                <a:noAutofit/>
              </a:bodyPr>
              <a:lstStyle/>
              <a:p>
                <a:pPr defTabSz="863114">
                  <a:lnSpc>
                    <a:spcPct val="90000"/>
                  </a:lnSpc>
                  <a:spcBef>
                    <a:spcPct val="0"/>
                  </a:spcBef>
                  <a:spcAft>
                    <a:spcPct val="35000"/>
                  </a:spcAft>
                </a:pPr>
                <a:r>
                  <a:rPr lang="en-US" dirty="0" smtClean="0">
                    <a:solidFill>
                      <a:srgbClr val="FFFFFF"/>
                    </a:solidFill>
                    <a:latin typeface="Segoe"/>
                  </a:rPr>
                  <a:t>Onboard </a:t>
                </a:r>
                <a:r>
                  <a:rPr lang="en-US" dirty="0">
                    <a:solidFill>
                      <a:srgbClr val="FFFFFF"/>
                    </a:solidFill>
                    <a:latin typeface="Segoe"/>
                  </a:rPr>
                  <a:t>New Customers</a:t>
                </a:r>
              </a:p>
            </p:txBody>
          </p:sp>
          <p:sp>
            <p:nvSpPr>
              <p:cNvPr id="123" name="Rectangle 122"/>
              <p:cNvSpPr/>
              <p:nvPr/>
            </p:nvSpPr>
            <p:spPr>
              <a:xfrm rot="5400000">
                <a:off x="7283508" y="5412003"/>
                <a:ext cx="1228258" cy="847392"/>
              </a:xfrm>
              <a:prstGeom prst="rect">
                <a:avLst/>
              </a:prstGeom>
              <a:solidFill>
                <a:srgbClr val="FF8C00"/>
              </a:solid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25679" tIns="125679" rIns="125679" bIns="125679" numCol="1" spcCol="1270" anchor="ctr" anchorCtr="0">
                <a:noAutofit/>
              </a:bodyPr>
              <a:lstStyle/>
              <a:p>
                <a:pPr algn="ctr" defTabSz="1780172">
                  <a:lnSpc>
                    <a:spcPct val="90000"/>
                  </a:lnSpc>
                  <a:spcBef>
                    <a:spcPct val="0"/>
                  </a:spcBef>
                  <a:spcAft>
                    <a:spcPct val="35000"/>
                  </a:spcAft>
                </a:pPr>
                <a:r>
                  <a:rPr lang="en-US" sz="1799" dirty="0">
                    <a:solidFill>
                      <a:prstClr val="white"/>
                    </a:solidFill>
                    <a:latin typeface="Segoe"/>
                  </a:rPr>
                  <a:t>One Off Projects </a:t>
                </a:r>
              </a:p>
            </p:txBody>
          </p:sp>
          <p:sp>
            <p:nvSpPr>
              <p:cNvPr id="125" name="Rectangle 124"/>
              <p:cNvSpPr/>
              <p:nvPr/>
            </p:nvSpPr>
            <p:spPr>
              <a:xfrm rot="21593338">
                <a:off x="4277109" y="5248526"/>
                <a:ext cx="3089345" cy="571019"/>
              </a:xfrm>
              <a:prstGeom prst="rect">
                <a:avLst/>
              </a:prstGeom>
              <a:ln/>
            </p:spPr>
            <p:style>
              <a:lnRef idx="3">
                <a:schemeClr val="lt1"/>
              </a:lnRef>
              <a:fillRef idx="1">
                <a:schemeClr val="accent2"/>
              </a:fillRef>
              <a:effectRef idx="1">
                <a:schemeClr val="accent2"/>
              </a:effectRef>
              <a:fontRef idx="minor">
                <a:schemeClr val="lt1"/>
              </a:fontRef>
            </p:style>
            <p:txBody>
              <a:bodyPr spcFirstLastPara="0" vert="horz" wrap="square" lIns="91204" tIns="91204" rIns="91204" bIns="91204" numCol="1" spcCol="1270" anchor="ctr" anchorCtr="0">
                <a:noAutofit/>
              </a:bodyPr>
              <a:lstStyle/>
              <a:p>
                <a:pPr defTabSz="863114">
                  <a:lnSpc>
                    <a:spcPct val="90000"/>
                  </a:lnSpc>
                  <a:spcBef>
                    <a:spcPct val="0"/>
                  </a:spcBef>
                  <a:spcAft>
                    <a:spcPct val="35000"/>
                  </a:spcAft>
                </a:pPr>
                <a:r>
                  <a:rPr lang="en-US" dirty="0" smtClean="0">
                    <a:solidFill>
                      <a:srgbClr val="FFFFFF"/>
                    </a:solidFill>
                    <a:latin typeface="Segoe"/>
                  </a:rPr>
                  <a:t>Onboard </a:t>
                </a:r>
                <a:r>
                  <a:rPr lang="en-US" dirty="0">
                    <a:solidFill>
                      <a:srgbClr val="FFFFFF"/>
                    </a:solidFill>
                    <a:latin typeface="Segoe"/>
                  </a:rPr>
                  <a:t>Other Repositories</a:t>
                </a:r>
              </a:p>
            </p:txBody>
          </p:sp>
          <p:sp>
            <p:nvSpPr>
              <p:cNvPr id="195" name="Rectangle 194"/>
              <p:cNvSpPr/>
              <p:nvPr/>
            </p:nvSpPr>
            <p:spPr bwMode="auto">
              <a:xfrm>
                <a:off x="4130495" y="5051725"/>
                <a:ext cx="4329373" cy="1513554"/>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grpSp>
        <p:sp>
          <p:nvSpPr>
            <p:cNvPr id="198" name="TextBox 197"/>
            <p:cNvSpPr txBox="1"/>
            <p:nvPr/>
          </p:nvSpPr>
          <p:spPr bwMode="black">
            <a:xfrm>
              <a:off x="10749215" y="4897315"/>
              <a:ext cx="1636970" cy="743830"/>
            </a:xfrm>
            <a:prstGeom prst="rect">
              <a:avLst/>
            </a:prstGeom>
            <a:noFill/>
          </p:spPr>
          <p:txBody>
            <a:bodyPr wrap="square" lIns="0" tIns="0" rIns="0" bIns="0" rtlCol="0">
              <a:noAutofit/>
            </a:bodyPr>
            <a:lstStyle>
              <a:defPPr>
                <a:defRPr lang="en-US"/>
              </a:defPPr>
              <a:lvl1pPr defTabSz="932317">
                <a:defRPr>
                  <a:solidFill>
                    <a:srgbClr val="FFFFFF"/>
                  </a:solidFill>
                  <a:latin typeface="Segoe" pitchFamily="34" charset="0"/>
                </a:defRPr>
              </a:lvl1pPr>
            </a:lstStyle>
            <a:p>
              <a:r>
                <a:rPr lang="en-US" dirty="0"/>
                <a:t>Collaboration Sites – Cloud</a:t>
              </a:r>
            </a:p>
          </p:txBody>
        </p:sp>
        <p:sp>
          <p:nvSpPr>
            <p:cNvPr id="202" name="Rectangle 201"/>
            <p:cNvSpPr/>
            <p:nvPr/>
          </p:nvSpPr>
          <p:spPr>
            <a:xfrm>
              <a:off x="6126798" y="1906913"/>
              <a:ext cx="2979086" cy="707886"/>
            </a:xfrm>
            <a:prstGeom prst="rect">
              <a:avLst/>
            </a:prstGeom>
          </p:spPr>
          <p:txBody>
            <a:bodyPr wrap="square">
              <a:spAutoFit/>
            </a:bodyPr>
            <a:lstStyle/>
            <a:p>
              <a:pPr algn="ctr" defTabSz="932317"/>
              <a:r>
                <a:rPr lang="en-US" sz="2000" dirty="0">
                  <a:solidFill>
                    <a:srgbClr val="505050"/>
                  </a:solidFill>
                  <a:ea typeface="Segoe UI" pitchFamily="34" charset="0"/>
                  <a:cs typeface="Segoe UI Light" pitchFamily="34" charset="0"/>
                </a:rPr>
                <a:t>Physical Records – Hosted </a:t>
              </a:r>
              <a:r>
                <a:rPr lang="en-US" sz="2000" dirty="0" err="1">
                  <a:solidFill>
                    <a:srgbClr val="505050"/>
                  </a:solidFill>
                  <a:ea typeface="Segoe UI" pitchFamily="34" charset="0"/>
                  <a:cs typeface="Segoe UI Light" pitchFamily="34" charset="0"/>
                </a:rPr>
                <a:t>Accutrac</a:t>
              </a:r>
              <a:endParaRPr lang="en-US" sz="2000" dirty="0">
                <a:solidFill>
                  <a:srgbClr val="505050"/>
                </a:solidFill>
                <a:ea typeface="Segoe UI" pitchFamily="34" charset="0"/>
                <a:cs typeface="Segoe UI Light" pitchFamily="34" charset="0"/>
              </a:endParaRPr>
            </a:p>
          </p:txBody>
        </p:sp>
        <p:sp>
          <p:nvSpPr>
            <p:cNvPr id="163" name="Rectangle 162"/>
            <p:cNvSpPr>
              <a:spLocks noChangeAspect="1"/>
            </p:cNvSpPr>
            <p:nvPr/>
          </p:nvSpPr>
          <p:spPr bwMode="auto">
            <a:xfrm>
              <a:off x="9912779" y="1466670"/>
              <a:ext cx="1722950" cy="6548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14" name="Group 213"/>
            <p:cNvGrpSpPr/>
            <p:nvPr/>
          </p:nvGrpSpPr>
          <p:grpSpPr bwMode="black">
            <a:xfrm>
              <a:off x="10057453" y="1650332"/>
              <a:ext cx="500760" cy="308805"/>
              <a:chOff x="8876553" y="3459812"/>
              <a:chExt cx="543869" cy="534696"/>
            </a:xfrm>
          </p:grpSpPr>
          <p:sp>
            <p:nvSpPr>
              <p:cNvPr id="216" name="Freeform 139"/>
              <p:cNvSpPr>
                <a:spLocks noEditPoints="1"/>
              </p:cNvSpPr>
              <p:nvPr/>
            </p:nvSpPr>
            <p:spPr bwMode="black">
              <a:xfrm>
                <a:off x="8876553" y="3610741"/>
                <a:ext cx="543869" cy="257351"/>
              </a:xfrm>
              <a:custGeom>
                <a:avLst/>
                <a:gdLst>
                  <a:gd name="T0" fmla="*/ 332 w 357"/>
                  <a:gd name="T1" fmla="*/ 0 h 169"/>
                  <a:gd name="T2" fmla="*/ 26 w 357"/>
                  <a:gd name="T3" fmla="*/ 0 h 169"/>
                  <a:gd name="T4" fmla="*/ 0 w 357"/>
                  <a:gd name="T5" fmla="*/ 25 h 169"/>
                  <a:gd name="T6" fmla="*/ 0 w 357"/>
                  <a:gd name="T7" fmla="*/ 144 h 169"/>
                  <a:gd name="T8" fmla="*/ 26 w 357"/>
                  <a:gd name="T9" fmla="*/ 169 h 169"/>
                  <a:gd name="T10" fmla="*/ 70 w 357"/>
                  <a:gd name="T11" fmla="*/ 169 h 169"/>
                  <a:gd name="T12" fmla="*/ 70 w 357"/>
                  <a:gd name="T13" fmla="*/ 90 h 169"/>
                  <a:gd name="T14" fmla="*/ 288 w 357"/>
                  <a:gd name="T15" fmla="*/ 90 h 169"/>
                  <a:gd name="T16" fmla="*/ 288 w 357"/>
                  <a:gd name="T17" fmla="*/ 169 h 169"/>
                  <a:gd name="T18" fmla="*/ 332 w 357"/>
                  <a:gd name="T19" fmla="*/ 169 h 169"/>
                  <a:gd name="T20" fmla="*/ 357 w 357"/>
                  <a:gd name="T21" fmla="*/ 144 h 169"/>
                  <a:gd name="T22" fmla="*/ 357 w 357"/>
                  <a:gd name="T23" fmla="*/ 25 h 169"/>
                  <a:gd name="T24" fmla="*/ 332 w 357"/>
                  <a:gd name="T25" fmla="*/ 0 h 169"/>
                  <a:gd name="T26" fmla="*/ 319 w 357"/>
                  <a:gd name="T27" fmla="*/ 56 h 169"/>
                  <a:gd name="T28" fmla="*/ 308 w 357"/>
                  <a:gd name="T29" fmla="*/ 45 h 169"/>
                  <a:gd name="T30" fmla="*/ 319 w 357"/>
                  <a:gd name="T31" fmla="*/ 34 h 169"/>
                  <a:gd name="T32" fmla="*/ 330 w 357"/>
                  <a:gd name="T33" fmla="*/ 45 h 169"/>
                  <a:gd name="T34" fmla="*/ 319 w 357"/>
                  <a:gd name="T35" fmla="*/ 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7" h="169">
                    <a:moveTo>
                      <a:pt x="332" y="0"/>
                    </a:moveTo>
                    <a:cubicBezTo>
                      <a:pt x="26" y="0"/>
                      <a:pt x="26" y="0"/>
                      <a:pt x="26" y="0"/>
                    </a:cubicBezTo>
                    <a:cubicBezTo>
                      <a:pt x="12" y="0"/>
                      <a:pt x="0" y="11"/>
                      <a:pt x="0" y="25"/>
                    </a:cubicBezTo>
                    <a:cubicBezTo>
                      <a:pt x="0" y="144"/>
                      <a:pt x="0" y="144"/>
                      <a:pt x="0" y="144"/>
                    </a:cubicBezTo>
                    <a:cubicBezTo>
                      <a:pt x="0" y="158"/>
                      <a:pt x="12" y="169"/>
                      <a:pt x="26" y="169"/>
                    </a:cubicBezTo>
                    <a:cubicBezTo>
                      <a:pt x="70" y="169"/>
                      <a:pt x="70" y="169"/>
                      <a:pt x="70" y="169"/>
                    </a:cubicBezTo>
                    <a:cubicBezTo>
                      <a:pt x="70" y="90"/>
                      <a:pt x="70" y="90"/>
                      <a:pt x="70" y="90"/>
                    </a:cubicBezTo>
                    <a:cubicBezTo>
                      <a:pt x="288" y="90"/>
                      <a:pt x="288" y="90"/>
                      <a:pt x="288" y="90"/>
                    </a:cubicBezTo>
                    <a:cubicBezTo>
                      <a:pt x="288" y="169"/>
                      <a:pt x="288" y="169"/>
                      <a:pt x="288" y="169"/>
                    </a:cubicBezTo>
                    <a:cubicBezTo>
                      <a:pt x="332" y="169"/>
                      <a:pt x="332" y="169"/>
                      <a:pt x="332" y="169"/>
                    </a:cubicBezTo>
                    <a:cubicBezTo>
                      <a:pt x="346" y="169"/>
                      <a:pt x="357" y="158"/>
                      <a:pt x="357" y="144"/>
                    </a:cubicBezTo>
                    <a:cubicBezTo>
                      <a:pt x="357" y="25"/>
                      <a:pt x="357" y="25"/>
                      <a:pt x="357" y="25"/>
                    </a:cubicBezTo>
                    <a:cubicBezTo>
                      <a:pt x="357" y="11"/>
                      <a:pt x="346" y="0"/>
                      <a:pt x="332" y="0"/>
                    </a:cubicBezTo>
                    <a:close/>
                    <a:moveTo>
                      <a:pt x="319" y="56"/>
                    </a:moveTo>
                    <a:cubicBezTo>
                      <a:pt x="313" y="56"/>
                      <a:pt x="308" y="51"/>
                      <a:pt x="308" y="45"/>
                    </a:cubicBezTo>
                    <a:cubicBezTo>
                      <a:pt x="308" y="39"/>
                      <a:pt x="313" y="34"/>
                      <a:pt x="319" y="34"/>
                    </a:cubicBezTo>
                    <a:cubicBezTo>
                      <a:pt x="325" y="34"/>
                      <a:pt x="330" y="39"/>
                      <a:pt x="330" y="45"/>
                    </a:cubicBezTo>
                    <a:cubicBezTo>
                      <a:pt x="330" y="51"/>
                      <a:pt x="325" y="56"/>
                      <a:pt x="319"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1632">
                  <a:solidFill>
                    <a:srgbClr val="FFFFFF"/>
                  </a:solidFill>
                </a:endParaRPr>
              </a:p>
            </p:txBody>
          </p:sp>
          <p:sp>
            <p:nvSpPr>
              <p:cNvPr id="217" name="Freeform 140"/>
              <p:cNvSpPr>
                <a:spLocks noEditPoints="1"/>
              </p:cNvSpPr>
              <p:nvPr/>
            </p:nvSpPr>
            <p:spPr bwMode="black">
              <a:xfrm>
                <a:off x="9007520" y="3741672"/>
                <a:ext cx="281935" cy="252836"/>
              </a:xfrm>
              <a:custGeom>
                <a:avLst/>
                <a:gdLst>
                  <a:gd name="T0" fmla="*/ 0 w 185"/>
                  <a:gd name="T1" fmla="*/ 0 h 166"/>
                  <a:gd name="T2" fmla="*/ 0 w 185"/>
                  <a:gd name="T3" fmla="*/ 126 h 166"/>
                  <a:gd name="T4" fmla="*/ 41 w 185"/>
                  <a:gd name="T5" fmla="*/ 166 h 166"/>
                  <a:gd name="T6" fmla="*/ 185 w 185"/>
                  <a:gd name="T7" fmla="*/ 166 h 166"/>
                  <a:gd name="T8" fmla="*/ 185 w 185"/>
                  <a:gd name="T9" fmla="*/ 0 h 166"/>
                  <a:gd name="T10" fmla="*/ 0 w 185"/>
                  <a:gd name="T11" fmla="*/ 0 h 166"/>
                  <a:gd name="T12" fmla="*/ 162 w 185"/>
                  <a:gd name="T13" fmla="*/ 144 h 166"/>
                  <a:gd name="T14" fmla="*/ 69 w 185"/>
                  <a:gd name="T15" fmla="*/ 144 h 166"/>
                  <a:gd name="T16" fmla="*/ 69 w 185"/>
                  <a:gd name="T17" fmla="*/ 116 h 166"/>
                  <a:gd name="T18" fmla="*/ 51 w 185"/>
                  <a:gd name="T19" fmla="*/ 98 h 166"/>
                  <a:gd name="T20" fmla="*/ 23 w 185"/>
                  <a:gd name="T21" fmla="*/ 98 h 166"/>
                  <a:gd name="T22" fmla="*/ 23 w 185"/>
                  <a:gd name="T23" fmla="*/ 4 h 166"/>
                  <a:gd name="T24" fmla="*/ 162 w 185"/>
                  <a:gd name="T25" fmla="*/ 4 h 166"/>
                  <a:gd name="T26" fmla="*/ 162 w 185"/>
                  <a:gd name="T27" fmla="*/ 14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166">
                    <a:moveTo>
                      <a:pt x="0" y="0"/>
                    </a:moveTo>
                    <a:cubicBezTo>
                      <a:pt x="0" y="126"/>
                      <a:pt x="0" y="126"/>
                      <a:pt x="0" y="126"/>
                    </a:cubicBezTo>
                    <a:cubicBezTo>
                      <a:pt x="41" y="166"/>
                      <a:pt x="41" y="166"/>
                      <a:pt x="41" y="166"/>
                    </a:cubicBezTo>
                    <a:cubicBezTo>
                      <a:pt x="185" y="166"/>
                      <a:pt x="185" y="166"/>
                      <a:pt x="185" y="166"/>
                    </a:cubicBezTo>
                    <a:cubicBezTo>
                      <a:pt x="185" y="0"/>
                      <a:pt x="185" y="0"/>
                      <a:pt x="185" y="0"/>
                    </a:cubicBezTo>
                    <a:lnTo>
                      <a:pt x="0" y="0"/>
                    </a:lnTo>
                    <a:close/>
                    <a:moveTo>
                      <a:pt x="162" y="144"/>
                    </a:moveTo>
                    <a:cubicBezTo>
                      <a:pt x="154" y="144"/>
                      <a:pt x="77" y="144"/>
                      <a:pt x="69" y="144"/>
                    </a:cubicBezTo>
                    <a:cubicBezTo>
                      <a:pt x="69" y="138"/>
                      <a:pt x="69" y="116"/>
                      <a:pt x="69" y="116"/>
                    </a:cubicBezTo>
                    <a:cubicBezTo>
                      <a:pt x="69" y="104"/>
                      <a:pt x="63" y="98"/>
                      <a:pt x="51" y="98"/>
                    </a:cubicBezTo>
                    <a:cubicBezTo>
                      <a:pt x="51" y="98"/>
                      <a:pt x="29" y="98"/>
                      <a:pt x="23" y="98"/>
                    </a:cubicBezTo>
                    <a:cubicBezTo>
                      <a:pt x="23" y="90"/>
                      <a:pt x="23" y="4"/>
                      <a:pt x="23" y="4"/>
                    </a:cubicBezTo>
                    <a:cubicBezTo>
                      <a:pt x="162" y="4"/>
                      <a:pt x="162" y="4"/>
                      <a:pt x="162" y="4"/>
                    </a:cubicBezTo>
                    <a:cubicBezTo>
                      <a:pt x="162" y="4"/>
                      <a:pt x="162" y="135"/>
                      <a:pt x="162" y="1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1632">
                  <a:solidFill>
                    <a:srgbClr val="FFFFFF"/>
                  </a:solidFill>
                </a:endParaRPr>
              </a:p>
            </p:txBody>
          </p:sp>
          <p:sp>
            <p:nvSpPr>
              <p:cNvPr id="218" name="Rectangle 141"/>
              <p:cNvSpPr>
                <a:spLocks noChangeArrowheads="1"/>
              </p:cNvSpPr>
              <p:nvPr/>
            </p:nvSpPr>
            <p:spPr bwMode="black">
              <a:xfrm>
                <a:off x="9072036" y="3782951"/>
                <a:ext cx="161290" cy="21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1632">
                  <a:solidFill>
                    <a:srgbClr val="FFFFFF"/>
                  </a:solidFill>
                </a:endParaRPr>
              </a:p>
            </p:txBody>
          </p:sp>
          <p:sp>
            <p:nvSpPr>
              <p:cNvPr id="219" name="Rectangle 142"/>
              <p:cNvSpPr>
                <a:spLocks noChangeArrowheads="1"/>
              </p:cNvSpPr>
              <p:nvPr/>
            </p:nvSpPr>
            <p:spPr bwMode="black">
              <a:xfrm>
                <a:off x="9072036" y="3839066"/>
                <a:ext cx="161290" cy="21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1632">
                  <a:solidFill>
                    <a:srgbClr val="FFFFFF"/>
                  </a:solidFill>
                </a:endParaRPr>
              </a:p>
            </p:txBody>
          </p:sp>
          <p:sp>
            <p:nvSpPr>
              <p:cNvPr id="220" name="Freeform 143"/>
              <p:cNvSpPr>
                <a:spLocks/>
              </p:cNvSpPr>
              <p:nvPr/>
            </p:nvSpPr>
            <p:spPr bwMode="black">
              <a:xfrm>
                <a:off x="8983649" y="3459812"/>
                <a:ext cx="331612" cy="126418"/>
              </a:xfrm>
              <a:custGeom>
                <a:avLst/>
                <a:gdLst>
                  <a:gd name="T0" fmla="*/ 0 w 218"/>
                  <a:gd name="T1" fmla="*/ 83 h 83"/>
                  <a:gd name="T2" fmla="*/ 0 w 218"/>
                  <a:gd name="T3" fmla="*/ 13 h 83"/>
                  <a:gd name="T4" fmla="*/ 12 w 218"/>
                  <a:gd name="T5" fmla="*/ 0 h 83"/>
                  <a:gd name="T6" fmla="*/ 205 w 218"/>
                  <a:gd name="T7" fmla="*/ 0 h 83"/>
                  <a:gd name="T8" fmla="*/ 218 w 218"/>
                  <a:gd name="T9" fmla="*/ 13 h 83"/>
                  <a:gd name="T10" fmla="*/ 218 w 218"/>
                  <a:gd name="T11" fmla="*/ 83 h 83"/>
                  <a:gd name="T12" fmla="*/ 0 w 2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18" h="83">
                    <a:moveTo>
                      <a:pt x="0" y="83"/>
                    </a:moveTo>
                    <a:cubicBezTo>
                      <a:pt x="0" y="13"/>
                      <a:pt x="0" y="13"/>
                      <a:pt x="0" y="13"/>
                    </a:cubicBezTo>
                    <a:cubicBezTo>
                      <a:pt x="0" y="6"/>
                      <a:pt x="5" y="0"/>
                      <a:pt x="12" y="0"/>
                    </a:cubicBezTo>
                    <a:cubicBezTo>
                      <a:pt x="205" y="0"/>
                      <a:pt x="205" y="0"/>
                      <a:pt x="205" y="0"/>
                    </a:cubicBezTo>
                    <a:cubicBezTo>
                      <a:pt x="212" y="0"/>
                      <a:pt x="218" y="6"/>
                      <a:pt x="218" y="13"/>
                    </a:cubicBezTo>
                    <a:cubicBezTo>
                      <a:pt x="218" y="83"/>
                      <a:pt x="218" y="83"/>
                      <a:pt x="218" y="83"/>
                    </a:cubicBezTo>
                    <a:lnTo>
                      <a:pt x="0"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1632">
                  <a:solidFill>
                    <a:srgbClr val="FFFFFF"/>
                  </a:solidFill>
                </a:endParaRPr>
              </a:p>
            </p:txBody>
          </p:sp>
        </p:grpSp>
        <p:sp>
          <p:nvSpPr>
            <p:cNvPr id="215" name="TextBox 214"/>
            <p:cNvSpPr txBox="1"/>
            <p:nvPr/>
          </p:nvSpPr>
          <p:spPr bwMode="black">
            <a:xfrm>
              <a:off x="10706888" y="1529521"/>
              <a:ext cx="1077779" cy="777826"/>
            </a:xfrm>
            <a:prstGeom prst="rect">
              <a:avLst/>
            </a:prstGeom>
            <a:noFill/>
          </p:spPr>
          <p:txBody>
            <a:bodyPr wrap="square" lIns="0" tIns="0" rIns="0" bIns="0" rtlCol="0">
              <a:noAutofit/>
            </a:bodyPr>
            <a:lstStyle/>
            <a:p>
              <a:pPr defTabSz="932317"/>
              <a:r>
                <a:rPr lang="en-US" dirty="0">
                  <a:solidFill>
                    <a:srgbClr val="FFFFFF"/>
                  </a:solidFill>
                  <a:latin typeface="Segoe" pitchFamily="34" charset="0"/>
                </a:rPr>
                <a:t>Scanning Service</a:t>
              </a:r>
            </a:p>
          </p:txBody>
        </p:sp>
        <p:sp>
          <p:nvSpPr>
            <p:cNvPr id="222" name="TextBox 221"/>
            <p:cNvSpPr txBox="1"/>
            <p:nvPr/>
          </p:nvSpPr>
          <p:spPr>
            <a:xfrm>
              <a:off x="516535" y="4272889"/>
              <a:ext cx="2469080" cy="390722"/>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5088" tIns="47544" rIns="95088" bIns="47544" numCol="1" rtlCol="0" anchor="ctr" anchorCtr="0" compatLnSpc="1">
              <a:prstTxWarp prst="textNoShape">
                <a:avLst/>
              </a:prstTxWarp>
            </a:bodyPr>
            <a:lstStyle>
              <a:defPPr>
                <a:defRPr lang="en-US"/>
              </a:defPPr>
              <a:lvl1pPr algn="ctr" defTabSz="932290">
                <a:lnSpc>
                  <a:spcPct val="100000"/>
                </a:lnSpc>
                <a:defRPr>
                  <a:solidFill>
                    <a:srgbClr val="505050"/>
                  </a:solidFill>
                  <a:latin typeface="Segoe UI" panose="020B0502040204020203" pitchFamily="34" charset="0"/>
                  <a:cs typeface="Segoe UI" panose="020B0502040204020203" pitchFamily="34" charset="0"/>
                </a:defRPr>
              </a:lvl1pPr>
            </a:lstStyle>
            <a:p>
              <a:r>
                <a:rPr lang="en-US" dirty="0"/>
                <a:t>1 TB + Growing</a:t>
              </a:r>
            </a:p>
          </p:txBody>
        </p:sp>
        <p:sp>
          <p:nvSpPr>
            <p:cNvPr id="66" name="TextBox 65"/>
            <p:cNvSpPr txBox="1"/>
            <p:nvPr/>
          </p:nvSpPr>
          <p:spPr>
            <a:xfrm>
              <a:off x="3568735" y="4279270"/>
              <a:ext cx="2357563" cy="406699"/>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5088" tIns="47544" rIns="95088" bIns="47544" numCol="1" rtlCol="0" anchor="ctr" anchorCtr="0" compatLnSpc="1">
              <a:prstTxWarp prst="textNoShape">
                <a:avLst/>
              </a:prstTxWarp>
            </a:bodyPr>
            <a:lstStyle>
              <a:defPPr>
                <a:defRPr lang="en-US"/>
              </a:defPPr>
              <a:lvl1pPr algn="ctr" defTabSz="932290">
                <a:lnSpc>
                  <a:spcPct val="85000"/>
                </a:lnSpc>
                <a:defRPr sz="12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00000"/>
                </a:lnSpc>
              </a:pPr>
              <a:r>
                <a:rPr lang="en-US" sz="1800" dirty="0">
                  <a:solidFill>
                    <a:srgbClr val="505050"/>
                  </a:solidFill>
                  <a:cs typeface="Segoe UI" panose="020B0502040204020203" pitchFamily="34" charset="0"/>
                </a:rPr>
                <a:t>40TB </a:t>
              </a:r>
              <a:r>
                <a:rPr lang="en-US" sz="1800" dirty="0" smtClean="0">
                  <a:solidFill>
                    <a:srgbClr val="505050"/>
                  </a:solidFill>
                  <a:cs typeface="Segoe UI" panose="020B0502040204020203" pitchFamily="34" charset="0"/>
                </a:rPr>
                <a:t>– grow 200TB</a:t>
              </a:r>
              <a:endParaRPr lang="en-US" sz="1800" dirty="0">
                <a:solidFill>
                  <a:srgbClr val="505050"/>
                </a:solidFill>
                <a:ea typeface="Segoe UI" pitchFamily="34" charset="0"/>
                <a:cs typeface="Segoe UI" panose="020B0502040204020203" pitchFamily="34" charset="0"/>
              </a:endParaRPr>
            </a:p>
          </p:txBody>
        </p:sp>
        <p:pic>
          <p:nvPicPr>
            <p:cNvPr id="201" name="Picture 6" descr="\\MAGNUM\Projects\Microsoft\Cloud Power FY12\Design\Icons\PNGs\Firewall.png"/>
            <p:cNvPicPr>
              <a:picLocks noChangeAspect="1" noChangeArrowheads="1"/>
            </p:cNvPicPr>
            <p:nvPr/>
          </p:nvPicPr>
          <p:blipFill>
            <a:blip r:embed="rId7" cstate="print">
              <a:biLevel thresh="25000"/>
            </a:blip>
            <a:srcRect/>
            <a:stretch>
              <a:fillRect/>
            </a:stretch>
          </p:blipFill>
          <p:spPr bwMode="auto">
            <a:xfrm rot="5400000">
              <a:off x="9898905" y="4618540"/>
              <a:ext cx="747219" cy="669589"/>
            </a:xfrm>
            <a:prstGeom prst="rect">
              <a:avLst/>
            </a:prstGeom>
            <a:ln>
              <a:solidFill>
                <a:schemeClr val="tx1"/>
              </a:solidFill>
              <a:prstDash val="dash"/>
            </a:ln>
          </p:spPr>
        </p:pic>
        <p:cxnSp>
          <p:nvCxnSpPr>
            <p:cNvPr id="87" name="Straight Arrow Connector 86"/>
            <p:cNvCxnSpPr/>
            <p:nvPr/>
          </p:nvCxnSpPr>
          <p:spPr>
            <a:xfrm flipH="1">
              <a:off x="9694297" y="1774924"/>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flipH="1">
              <a:off x="9710227" y="2664243"/>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H="1">
              <a:off x="9710227" y="3674095"/>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91" name="Picture 195" descr="\\sfp\Work\White_Whale\8-20320_StephenFrazzini\Working\David\Icons\EMF\Consumerization_of_IT.emf"/>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11096180" y="4346513"/>
              <a:ext cx="592783" cy="523728"/>
            </a:xfrm>
            <a:prstGeom prst="rect">
              <a:avLst/>
            </a:prstGeom>
            <a:noFill/>
            <a:extLst/>
          </p:spPr>
        </p:pic>
        <p:cxnSp>
          <p:nvCxnSpPr>
            <p:cNvPr id="30" name="Elbow Connector 29"/>
            <p:cNvCxnSpPr>
              <a:stCxn id="195" idx="1"/>
            </p:cNvCxnSpPr>
            <p:nvPr/>
          </p:nvCxnSpPr>
          <p:spPr>
            <a:xfrm rot="10800000">
              <a:off x="3660774" y="4781862"/>
              <a:ext cx="366797" cy="1026641"/>
            </a:xfrm>
            <a:prstGeom prst="bentConnector2">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5" name="Elbow Connector 224"/>
            <p:cNvCxnSpPr>
              <a:stCxn id="195" idx="3"/>
            </p:cNvCxnSpPr>
            <p:nvPr/>
          </p:nvCxnSpPr>
          <p:spPr>
            <a:xfrm flipV="1">
              <a:off x="8356943" y="4781862"/>
              <a:ext cx="444188" cy="1026640"/>
            </a:xfrm>
            <a:prstGeom prst="bentConnector2">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7" name="Elbow Connector 226"/>
            <p:cNvCxnSpPr>
              <a:stCxn id="195" idx="1"/>
              <a:endCxn id="103" idx="2"/>
            </p:cNvCxnSpPr>
            <p:nvPr/>
          </p:nvCxnSpPr>
          <p:spPr>
            <a:xfrm rot="10800000">
              <a:off x="1786090" y="4781862"/>
              <a:ext cx="2241480" cy="1026641"/>
            </a:xfrm>
            <a:prstGeom prst="bentConnector2">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3722003" y="3490922"/>
              <a:ext cx="2194596" cy="633191"/>
              <a:chOff x="731837" y="3490922"/>
              <a:chExt cx="2194596" cy="633191"/>
            </a:xfrm>
          </p:grpSpPr>
          <p:pic>
            <p:nvPicPr>
              <p:cNvPr id="68" name="Picture 2" descr="\\MAGNUM\Projects\Microsoft\Cloud Power FY12\Design\ICONS_PNG\Tower.png"/>
              <p:cNvPicPr>
                <a:picLocks noChangeAspect="1" noChangeArrowheads="1"/>
              </p:cNvPicPr>
              <p:nvPr/>
            </p:nvPicPr>
            <p:blipFill>
              <a:blip r:embed="rId4" cstate="print"/>
              <a:stretch>
                <a:fillRect/>
              </a:stretch>
            </p:blipFill>
            <p:spPr bwMode="auto">
              <a:xfrm>
                <a:off x="731837" y="3490922"/>
                <a:ext cx="815478" cy="633191"/>
              </a:xfrm>
              <a:prstGeom prst="rect">
                <a:avLst/>
              </a:prstGeom>
              <a:noFill/>
            </p:spPr>
          </p:pic>
          <p:pic>
            <p:nvPicPr>
              <p:cNvPr id="69" name="Picture 2" descr="\\MAGNUM\Projects\Microsoft\Cloud Power FY12\Design\ICONS_PNG\Tower.png"/>
              <p:cNvPicPr>
                <a:picLocks noChangeAspect="1" noChangeArrowheads="1"/>
              </p:cNvPicPr>
              <p:nvPr/>
            </p:nvPicPr>
            <p:blipFill>
              <a:blip r:embed="rId4" cstate="print"/>
              <a:stretch>
                <a:fillRect/>
              </a:stretch>
            </p:blipFill>
            <p:spPr bwMode="auto">
              <a:xfrm>
                <a:off x="1191543" y="3490922"/>
                <a:ext cx="815478" cy="633191"/>
              </a:xfrm>
              <a:prstGeom prst="rect">
                <a:avLst/>
              </a:prstGeom>
              <a:noFill/>
            </p:spPr>
          </p:pic>
          <p:pic>
            <p:nvPicPr>
              <p:cNvPr id="70" name="Picture 2" descr="\\MAGNUM\Projects\Microsoft\Cloud Power FY12\Design\ICONS_PNG\Tower.png"/>
              <p:cNvPicPr>
                <a:picLocks noChangeAspect="1" noChangeArrowheads="1"/>
              </p:cNvPicPr>
              <p:nvPr/>
            </p:nvPicPr>
            <p:blipFill>
              <a:blip r:embed="rId4" cstate="print"/>
              <a:stretch>
                <a:fillRect/>
              </a:stretch>
            </p:blipFill>
            <p:spPr bwMode="auto">
              <a:xfrm>
                <a:off x="1651249" y="3490922"/>
                <a:ext cx="815478" cy="633191"/>
              </a:xfrm>
              <a:prstGeom prst="rect">
                <a:avLst/>
              </a:prstGeom>
              <a:noFill/>
            </p:spPr>
          </p:pic>
          <p:pic>
            <p:nvPicPr>
              <p:cNvPr id="71" name="Picture 2" descr="\\MAGNUM\Projects\Microsoft\Cloud Power FY12\Design\ICONS_PNG\Tower.png"/>
              <p:cNvPicPr>
                <a:picLocks noChangeAspect="1" noChangeArrowheads="1"/>
              </p:cNvPicPr>
              <p:nvPr/>
            </p:nvPicPr>
            <p:blipFill>
              <a:blip r:embed="rId4" cstate="print"/>
              <a:stretch>
                <a:fillRect/>
              </a:stretch>
            </p:blipFill>
            <p:spPr bwMode="auto">
              <a:xfrm>
                <a:off x="2110955" y="3490922"/>
                <a:ext cx="815478" cy="633191"/>
              </a:xfrm>
              <a:prstGeom prst="rect">
                <a:avLst/>
              </a:prstGeom>
              <a:noFill/>
            </p:spPr>
          </p:pic>
        </p:grpSp>
        <p:grpSp>
          <p:nvGrpSpPr>
            <p:cNvPr id="72" name="Group 71"/>
            <p:cNvGrpSpPr/>
            <p:nvPr/>
          </p:nvGrpSpPr>
          <p:grpSpPr>
            <a:xfrm>
              <a:off x="6580969" y="3470925"/>
              <a:ext cx="2194596" cy="633191"/>
              <a:chOff x="731837" y="3490922"/>
              <a:chExt cx="2194596" cy="633191"/>
            </a:xfrm>
          </p:grpSpPr>
          <p:pic>
            <p:nvPicPr>
              <p:cNvPr id="73" name="Picture 2" descr="\\MAGNUM\Projects\Microsoft\Cloud Power FY12\Design\ICONS_PNG\Tower.png"/>
              <p:cNvPicPr>
                <a:picLocks noChangeAspect="1" noChangeArrowheads="1"/>
              </p:cNvPicPr>
              <p:nvPr/>
            </p:nvPicPr>
            <p:blipFill>
              <a:blip r:embed="rId4" cstate="print"/>
              <a:stretch>
                <a:fillRect/>
              </a:stretch>
            </p:blipFill>
            <p:spPr bwMode="auto">
              <a:xfrm>
                <a:off x="731837" y="3490922"/>
                <a:ext cx="815478" cy="633191"/>
              </a:xfrm>
              <a:prstGeom prst="rect">
                <a:avLst/>
              </a:prstGeom>
              <a:noFill/>
            </p:spPr>
          </p:pic>
          <p:pic>
            <p:nvPicPr>
              <p:cNvPr id="74" name="Picture 2" descr="\\MAGNUM\Projects\Microsoft\Cloud Power FY12\Design\ICONS_PNG\Tower.png"/>
              <p:cNvPicPr>
                <a:picLocks noChangeAspect="1" noChangeArrowheads="1"/>
              </p:cNvPicPr>
              <p:nvPr/>
            </p:nvPicPr>
            <p:blipFill>
              <a:blip r:embed="rId4" cstate="print"/>
              <a:stretch>
                <a:fillRect/>
              </a:stretch>
            </p:blipFill>
            <p:spPr bwMode="auto">
              <a:xfrm>
                <a:off x="1191543" y="3490922"/>
                <a:ext cx="815478" cy="633191"/>
              </a:xfrm>
              <a:prstGeom prst="rect">
                <a:avLst/>
              </a:prstGeom>
              <a:noFill/>
            </p:spPr>
          </p:pic>
          <p:pic>
            <p:nvPicPr>
              <p:cNvPr id="76" name="Picture 2" descr="\\MAGNUM\Projects\Microsoft\Cloud Power FY12\Design\ICONS_PNG\Tower.png"/>
              <p:cNvPicPr>
                <a:picLocks noChangeAspect="1" noChangeArrowheads="1"/>
              </p:cNvPicPr>
              <p:nvPr/>
            </p:nvPicPr>
            <p:blipFill>
              <a:blip r:embed="rId4" cstate="print"/>
              <a:stretch>
                <a:fillRect/>
              </a:stretch>
            </p:blipFill>
            <p:spPr bwMode="auto">
              <a:xfrm>
                <a:off x="1651249" y="3490922"/>
                <a:ext cx="815478" cy="633191"/>
              </a:xfrm>
              <a:prstGeom prst="rect">
                <a:avLst/>
              </a:prstGeom>
              <a:noFill/>
            </p:spPr>
          </p:pic>
          <p:pic>
            <p:nvPicPr>
              <p:cNvPr id="77" name="Picture 2" descr="\\MAGNUM\Projects\Microsoft\Cloud Power FY12\Design\ICONS_PNG\Tower.png"/>
              <p:cNvPicPr>
                <a:picLocks noChangeAspect="1" noChangeArrowheads="1"/>
              </p:cNvPicPr>
              <p:nvPr/>
            </p:nvPicPr>
            <p:blipFill>
              <a:blip r:embed="rId4" cstate="print"/>
              <a:stretch>
                <a:fillRect/>
              </a:stretch>
            </p:blipFill>
            <p:spPr bwMode="auto">
              <a:xfrm>
                <a:off x="2110955" y="3490922"/>
                <a:ext cx="815478" cy="633191"/>
              </a:xfrm>
              <a:prstGeom prst="rect">
                <a:avLst/>
              </a:prstGeom>
              <a:noFill/>
            </p:spPr>
          </p:pic>
        </p:grpSp>
      </p:grpSp>
    </p:spTree>
    <p:extLst>
      <p:ext uri="{BB962C8B-B14F-4D97-AF65-F5344CB8AC3E}">
        <p14:creationId xmlns:p14="http://schemas.microsoft.com/office/powerpoint/2010/main" val="6509647"/>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
      <p:transition spd="slow" advClick="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p:cNvSpPr/>
          <p:nvPr/>
        </p:nvSpPr>
        <p:spPr>
          <a:xfrm>
            <a:off x="2112884" y="-1322494"/>
            <a:ext cx="4413660" cy="270284"/>
          </a:xfrm>
          <a:prstGeom prst="rect">
            <a:avLst/>
          </a:prstGeom>
        </p:spPr>
        <p:txBody>
          <a:bodyPr wrap="square">
            <a:spAutoFit/>
          </a:bodyPr>
          <a:lstStyle/>
          <a:p>
            <a:pPr algn="ctr" defTabSz="932317"/>
            <a:r>
              <a:rPr lang="en-US" sz="1122" dirty="0">
                <a:solidFill>
                  <a:srgbClr val="FFFFFF"/>
                </a:solidFill>
                <a:ea typeface="Segoe UI" pitchFamily="34" charset="0"/>
                <a:cs typeface="Segoe UI Light" pitchFamily="34" charset="0"/>
              </a:rPr>
              <a:t>Physical Records – Hosted </a:t>
            </a:r>
            <a:r>
              <a:rPr lang="en-US" sz="1122" dirty="0" err="1">
                <a:solidFill>
                  <a:srgbClr val="FFFFFF"/>
                </a:solidFill>
                <a:ea typeface="Segoe UI" pitchFamily="34" charset="0"/>
                <a:cs typeface="Segoe UI Light" pitchFamily="34" charset="0"/>
              </a:rPr>
              <a:t>Accutrac</a:t>
            </a:r>
            <a:endParaRPr lang="en-US" sz="1122" dirty="0">
              <a:solidFill>
                <a:srgbClr val="FFFFFF"/>
              </a:solidFill>
              <a:ea typeface="Segoe UI" pitchFamily="34" charset="0"/>
              <a:cs typeface="Segoe UI Light" pitchFamily="34" charset="0"/>
            </a:endParaRPr>
          </a:p>
        </p:txBody>
      </p:sp>
      <p:sp>
        <p:nvSpPr>
          <p:cNvPr id="75" name="Title 3"/>
          <p:cNvSpPr txBox="1">
            <a:spLocks/>
          </p:cNvSpPr>
          <p:nvPr/>
        </p:nvSpPr>
        <p:spPr>
          <a:xfrm>
            <a:off x="172569" y="109088"/>
            <a:ext cx="4978867" cy="2667162"/>
          </a:xfrm>
          <a:prstGeom prst="rect">
            <a:avLst/>
          </a:prstGeom>
        </p:spPr>
        <p:txBody>
          <a:bodyPr vert="horz" wrap="square" lIns="146304" tIns="91440" rIns="146304" bIns="91440" rtlCol="0" anchor="t">
            <a:noAutofit/>
          </a:bodyPr>
          <a:lstStyle>
            <a:lvl1pPr>
              <a:lnSpc>
                <a:spcPct val="90000"/>
              </a:lnSpc>
              <a:spcBef>
                <a:spcPct val="0"/>
              </a:spcBef>
              <a:buNone/>
              <a:defRPr lang="en-US" sz="5400" b="0" cap="none" spc="-102"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a:gradFill>
                  <a:gsLst>
                    <a:gs pos="1250">
                      <a:srgbClr val="505050"/>
                    </a:gs>
                    <a:gs pos="100000">
                      <a:srgbClr val="505050"/>
                    </a:gs>
                  </a:gsLst>
                  <a:lin ang="5400000" scaled="0"/>
                </a:gradFill>
              </a:rPr>
              <a:t>Transformation to the Cloud</a:t>
            </a:r>
          </a:p>
        </p:txBody>
      </p:sp>
      <p:pic>
        <p:nvPicPr>
          <p:cNvPr id="7" name="Picture 6"/>
          <p:cNvPicPr>
            <a:picLocks noChangeAspect="1"/>
          </p:cNvPicPr>
          <p:nvPr/>
        </p:nvPicPr>
        <p:blipFill rotWithShape="1">
          <a:blip r:embed="rId3">
            <a:extLst>
              <a:ext uri="{BEBA8EAE-BF5A-486C-A8C5-ECC9F3942E4B}">
                <a14:imgProps xmlns:a14="http://schemas.microsoft.com/office/drawing/2010/main">
                  <a14:imgLayer r:embed="rId4">
                    <a14:imgEffect>
                      <a14:backgroundRemoval t="19222" b="63667" l="30750" r="70313"/>
                    </a14:imgEffect>
                  </a14:imgLayer>
                </a14:imgProps>
              </a:ext>
            </a:extLst>
          </a:blip>
          <a:srcRect l="30500" t="18186" r="29298" b="36285"/>
          <a:stretch/>
        </p:blipFill>
        <p:spPr>
          <a:xfrm>
            <a:off x="1367819" y="1536138"/>
            <a:ext cx="3371275" cy="4148187"/>
          </a:xfrm>
          <a:prstGeom prst="rect">
            <a:avLst/>
          </a:prstGeom>
        </p:spPr>
      </p:pic>
      <p:sp>
        <p:nvSpPr>
          <p:cNvPr id="71" name="Rectangle 70"/>
          <p:cNvSpPr/>
          <p:nvPr/>
        </p:nvSpPr>
        <p:spPr bwMode="auto">
          <a:xfrm>
            <a:off x="4922837" y="1198978"/>
            <a:ext cx="7238999" cy="2974718"/>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2" name="Rectangle 71"/>
          <p:cNvSpPr/>
          <p:nvPr/>
        </p:nvSpPr>
        <p:spPr bwMode="auto">
          <a:xfrm>
            <a:off x="5467616" y="3341876"/>
            <a:ext cx="2430232" cy="3943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3" name="Rectangle 72"/>
          <p:cNvSpPr/>
          <p:nvPr/>
        </p:nvSpPr>
        <p:spPr bwMode="auto">
          <a:xfrm>
            <a:off x="9306148" y="3321435"/>
            <a:ext cx="2430232" cy="3943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6" name="Rectangle 75"/>
          <p:cNvSpPr/>
          <p:nvPr/>
        </p:nvSpPr>
        <p:spPr>
          <a:xfrm>
            <a:off x="5227637" y="1407940"/>
            <a:ext cx="3257776" cy="1200329"/>
          </a:xfrm>
          <a:prstGeom prst="rect">
            <a:avLst/>
          </a:prstGeom>
        </p:spPr>
        <p:txBody>
          <a:bodyPr wrap="square">
            <a:spAutoFit/>
          </a:bodyPr>
          <a:lstStyle/>
          <a:p>
            <a:pPr algn="ctr" defTabSz="932317"/>
            <a:r>
              <a:rPr lang="en-US" sz="2400" dirty="0" smtClean="0">
                <a:solidFill>
                  <a:srgbClr val="505050"/>
                </a:solidFill>
                <a:ea typeface="Segoe UI" pitchFamily="34" charset="0"/>
                <a:cs typeface="Segoe UI Light" pitchFamily="34" charset="0"/>
              </a:rPr>
              <a:t>O365 Microsoft </a:t>
            </a:r>
            <a:r>
              <a:rPr lang="en-US" sz="2400" dirty="0">
                <a:solidFill>
                  <a:srgbClr val="505050"/>
                </a:solidFill>
                <a:ea typeface="Segoe UI" pitchFamily="34" charset="0"/>
                <a:cs typeface="Segoe UI Light" pitchFamily="34" charset="0"/>
              </a:rPr>
              <a:t>Tenant</a:t>
            </a:r>
          </a:p>
          <a:p>
            <a:pPr algn="ctr" defTabSz="932317"/>
            <a:r>
              <a:rPr lang="en-US" sz="2400" dirty="0">
                <a:solidFill>
                  <a:srgbClr val="505050"/>
                </a:solidFill>
                <a:ea typeface="Segoe UI" pitchFamily="34" charset="0"/>
                <a:cs typeface="Segoe UI Light" pitchFamily="34" charset="0"/>
              </a:rPr>
              <a:t>SharePoint Online 2013 </a:t>
            </a:r>
          </a:p>
        </p:txBody>
      </p:sp>
      <p:pic>
        <p:nvPicPr>
          <p:cNvPr id="77" name="Picture 76"/>
          <p:cNvPicPr>
            <a:picLocks noChangeAspect="1"/>
          </p:cNvPicPr>
          <p:nvPr/>
        </p:nvPicPr>
        <p:blipFill rotWithShape="1">
          <a:blip r:embed="rId5" cstate="print">
            <a:extLst>
              <a:ext uri="{28A0092B-C50C-407E-A947-70E740481C1C}">
                <a14:useLocalDpi xmlns:a14="http://schemas.microsoft.com/office/drawing/2010/main" val="0"/>
              </a:ext>
            </a:extLst>
          </a:blip>
          <a:srcRect l="1118" t="20292" r="5229" b="20261"/>
          <a:stretch/>
        </p:blipFill>
        <p:spPr>
          <a:xfrm>
            <a:off x="9412695" y="3355011"/>
            <a:ext cx="2217138" cy="297397"/>
          </a:xfrm>
          <a:prstGeom prst="rect">
            <a:avLst/>
          </a:prstGeom>
        </p:spPr>
      </p:pic>
      <p:sp>
        <p:nvSpPr>
          <p:cNvPr id="85" name="Rectangle 84"/>
          <p:cNvSpPr/>
          <p:nvPr/>
        </p:nvSpPr>
        <p:spPr bwMode="auto">
          <a:xfrm>
            <a:off x="5164544" y="1323569"/>
            <a:ext cx="3437104" cy="2638515"/>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sp>
        <p:nvSpPr>
          <p:cNvPr id="86" name="Rectangle 85"/>
          <p:cNvSpPr/>
          <p:nvPr/>
        </p:nvSpPr>
        <p:spPr bwMode="auto">
          <a:xfrm>
            <a:off x="8904492" y="1323569"/>
            <a:ext cx="3048022" cy="2621526"/>
          </a:xfrm>
          <a:prstGeom prst="rect">
            <a:avLst/>
          </a:prstGeom>
          <a:noFill/>
          <a:ln w="57150" cap="flat" cmpd="sng" algn="ctr">
            <a:solidFill>
              <a:srgbClr val="FF8C00"/>
            </a:solidFill>
            <a:prstDash val="lgDash"/>
            <a:headEnd type="none" w="med" len="med"/>
            <a:tailEnd type="none" w="med" len="med"/>
          </a:ln>
          <a:effectLst/>
        </p:spPr>
        <p:txBody>
          <a:bodyPr vert="horz" wrap="square" lIns="149162" tIns="93227" rIns="149162" bIns="93227" numCol="1" rtlCol="0" anchor="ctr" anchorCtr="0" compatLnSpc="1">
            <a:prstTxWarp prst="textNoShape">
              <a:avLst/>
            </a:prstTxWarp>
          </a:bodyPr>
          <a:lstStyle/>
          <a:p>
            <a:pPr algn="ctr" defTabSz="713131" fontAlgn="base">
              <a:spcBef>
                <a:spcPct val="0"/>
              </a:spcBef>
              <a:spcAft>
                <a:spcPct val="0"/>
              </a:spcAft>
            </a:pPr>
            <a:endParaRPr lang="en-US" sz="1224" kern="0" dirty="0">
              <a:gradFill>
                <a:gsLst>
                  <a:gs pos="0">
                    <a:srgbClr val="FFFFFF"/>
                  </a:gs>
                  <a:gs pos="100000">
                    <a:srgbClr val="FFFFFF"/>
                  </a:gs>
                </a:gsLst>
                <a:lin ang="5400000" scaled="0"/>
              </a:gradFill>
            </a:endParaRPr>
          </a:p>
        </p:txBody>
      </p:sp>
      <p:sp>
        <p:nvSpPr>
          <p:cNvPr id="88" name="Rectangle 87"/>
          <p:cNvSpPr/>
          <p:nvPr/>
        </p:nvSpPr>
        <p:spPr bwMode="auto">
          <a:xfrm>
            <a:off x="4922837" y="373062"/>
            <a:ext cx="7238999" cy="856686"/>
          </a:xfrm>
          <a:prstGeom prst="rect">
            <a:avLst/>
          </a:prstGeom>
          <a:solidFill>
            <a:srgbClr val="FF8A00"/>
          </a:solidFill>
          <a:ln w="9525" cap="flat" cmpd="sng" algn="ctr">
            <a:noFill/>
            <a:prstDash val="solid"/>
          </a:ln>
          <a:effectLst/>
        </p:spPr>
        <p:txBody>
          <a:bodyPr lIns="182880" rtlCol="0" anchor="ctr"/>
          <a:lstStyle/>
          <a:p>
            <a:pPr defTabSz="466159"/>
            <a:r>
              <a:rPr lang="en-US" sz="2800" kern="0" dirty="0" smtClean="0">
                <a:solidFill>
                  <a:prstClr val="white"/>
                </a:solidFill>
              </a:rPr>
              <a:t>100% Cloud-based Records Management</a:t>
            </a:r>
            <a:endParaRPr lang="en-US" sz="2800" kern="0" dirty="0">
              <a:solidFill>
                <a:prstClr val="white"/>
              </a:solidFill>
            </a:endParaRPr>
          </a:p>
        </p:txBody>
      </p:sp>
      <p:sp>
        <p:nvSpPr>
          <p:cNvPr id="99" name="Rectangle 98"/>
          <p:cNvSpPr/>
          <p:nvPr/>
        </p:nvSpPr>
        <p:spPr>
          <a:xfrm>
            <a:off x="9057279" y="1455559"/>
            <a:ext cx="2979086" cy="830997"/>
          </a:xfrm>
          <a:prstGeom prst="rect">
            <a:avLst/>
          </a:prstGeom>
        </p:spPr>
        <p:txBody>
          <a:bodyPr wrap="square">
            <a:spAutoFit/>
          </a:bodyPr>
          <a:lstStyle/>
          <a:p>
            <a:pPr algn="ctr" defTabSz="932317"/>
            <a:r>
              <a:rPr lang="en-US" sz="2400" dirty="0">
                <a:solidFill>
                  <a:srgbClr val="505050"/>
                </a:solidFill>
                <a:ea typeface="Segoe UI" pitchFamily="34" charset="0"/>
                <a:cs typeface="Segoe UI Light" pitchFamily="34" charset="0"/>
              </a:rPr>
              <a:t>Physical Records – Hosted </a:t>
            </a:r>
            <a:r>
              <a:rPr lang="en-US" sz="2400" dirty="0" err="1">
                <a:solidFill>
                  <a:srgbClr val="505050"/>
                </a:solidFill>
                <a:ea typeface="Segoe UI" pitchFamily="34" charset="0"/>
                <a:cs typeface="Segoe UI Light" pitchFamily="34" charset="0"/>
              </a:rPr>
              <a:t>Accutrac</a:t>
            </a:r>
            <a:endParaRPr lang="en-US" sz="2400" dirty="0">
              <a:solidFill>
                <a:srgbClr val="505050"/>
              </a:solidFill>
              <a:ea typeface="Segoe UI" pitchFamily="34" charset="0"/>
              <a:cs typeface="Segoe UI Light" pitchFamily="34" charset="0"/>
            </a:endParaRPr>
          </a:p>
        </p:txBody>
      </p:sp>
      <p:sp>
        <p:nvSpPr>
          <p:cNvPr id="100" name="TextBox 99"/>
          <p:cNvSpPr txBox="1"/>
          <p:nvPr/>
        </p:nvSpPr>
        <p:spPr>
          <a:xfrm>
            <a:off x="5608636" y="3335495"/>
            <a:ext cx="2293443" cy="390722"/>
          </a:xfrm>
          <a:prstGeom prst="rect">
            <a:avLst/>
          </a:prstGeom>
          <a:no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5088" tIns="47544" rIns="95088" bIns="47544" numCol="1" rtlCol="0" anchor="ctr" anchorCtr="0" compatLnSpc="1">
            <a:prstTxWarp prst="textNoShape">
              <a:avLst/>
            </a:prstTxWarp>
          </a:bodyPr>
          <a:lstStyle>
            <a:defPPr>
              <a:defRPr lang="en-US"/>
            </a:defPPr>
            <a:lvl1pPr algn="ctr" defTabSz="932290">
              <a:lnSpc>
                <a:spcPct val="100000"/>
              </a:lnSpc>
              <a:defRPr>
                <a:solidFill>
                  <a:srgbClr val="505050"/>
                </a:solidFill>
                <a:latin typeface="Segoe UI" panose="020B0502040204020203" pitchFamily="34" charset="0"/>
                <a:cs typeface="Segoe UI" panose="020B0502040204020203" pitchFamily="34" charset="0"/>
              </a:defRPr>
            </a:lvl1pPr>
          </a:lstStyle>
          <a:p>
            <a:r>
              <a:rPr lang="en-US" dirty="0" smtClean="0"/>
              <a:t>1 PB Azure/0365</a:t>
            </a:r>
            <a:endParaRPr lang="en-US" dirty="0"/>
          </a:p>
        </p:txBody>
      </p:sp>
      <p:sp>
        <p:nvSpPr>
          <p:cNvPr id="134" name="Rectangle 133"/>
          <p:cNvSpPr/>
          <p:nvPr/>
        </p:nvSpPr>
        <p:spPr bwMode="auto">
          <a:xfrm>
            <a:off x="4922837" y="4802665"/>
            <a:ext cx="7239000" cy="2047397"/>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135" name="Rectangle 134"/>
          <p:cNvSpPr/>
          <p:nvPr/>
        </p:nvSpPr>
        <p:spPr>
          <a:xfrm>
            <a:off x="4922837" y="4214559"/>
            <a:ext cx="7239000" cy="544031"/>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defTabSz="466159">
              <a:defRPr/>
            </a:pPr>
            <a:r>
              <a:rPr lang="en-US" sz="2400" kern="0" dirty="0" smtClean="0">
                <a:solidFill>
                  <a:prstClr val="white"/>
                </a:solidFill>
              </a:rPr>
              <a:t>Intake Service</a:t>
            </a:r>
            <a:endParaRPr lang="en-US" sz="2800" kern="0" dirty="0">
              <a:solidFill>
                <a:prstClr val="white"/>
              </a:solidFill>
            </a:endParaRPr>
          </a:p>
        </p:txBody>
      </p:sp>
      <p:sp>
        <p:nvSpPr>
          <p:cNvPr id="136" name="Rectangle 135"/>
          <p:cNvSpPr>
            <a:spLocks noChangeAspect="1"/>
          </p:cNvSpPr>
          <p:nvPr/>
        </p:nvSpPr>
        <p:spPr bwMode="auto">
          <a:xfrm>
            <a:off x="8176102" y="5202984"/>
            <a:ext cx="831878" cy="53925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8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7" name="TextBox 136"/>
          <p:cNvSpPr txBox="1"/>
          <p:nvPr/>
        </p:nvSpPr>
        <p:spPr bwMode="black">
          <a:xfrm>
            <a:off x="7645580" y="5793270"/>
            <a:ext cx="1710161" cy="838222"/>
          </a:xfrm>
          <a:prstGeom prst="rect">
            <a:avLst/>
          </a:prstGeom>
          <a:noFill/>
        </p:spPr>
        <p:txBody>
          <a:bodyPr wrap="square" lIns="0" tIns="0" rIns="0" bIns="0" rtlCol="0">
            <a:noAutofit/>
          </a:bodyPr>
          <a:lstStyle>
            <a:defPPr>
              <a:defRPr lang="en-US"/>
            </a:defPPr>
            <a:lvl1pPr algn="ctr" defTabSz="932317">
              <a:defRPr>
                <a:solidFill>
                  <a:srgbClr val="FFFFFF"/>
                </a:solidFill>
                <a:latin typeface="Segoe" pitchFamily="34" charset="0"/>
              </a:defRPr>
            </a:lvl1pPr>
          </a:lstStyle>
          <a:p>
            <a:r>
              <a:rPr lang="en-US" sz="2800" dirty="0"/>
              <a:t>Paper Intake</a:t>
            </a:r>
          </a:p>
        </p:txBody>
      </p:sp>
      <p:pic>
        <p:nvPicPr>
          <p:cNvPr id="138" name="Picture 30" descr="service-based.png"/>
          <p:cNvPicPr>
            <a:picLocks noChangeAspect="1"/>
          </p:cNvPicPr>
          <p:nvPr/>
        </p:nvPicPr>
        <p:blipFill>
          <a:blip r:embed="rId6" cstate="print"/>
          <a:srcRect/>
          <a:stretch>
            <a:fillRect/>
          </a:stretch>
        </p:blipFill>
        <p:spPr bwMode="auto">
          <a:xfrm>
            <a:off x="8153335" y="5216310"/>
            <a:ext cx="731902" cy="578822"/>
          </a:xfrm>
          <a:prstGeom prst="rect">
            <a:avLst/>
          </a:prstGeom>
          <a:noFill/>
          <a:ln>
            <a:noFill/>
          </a:ln>
        </p:spPr>
      </p:pic>
      <p:sp>
        <p:nvSpPr>
          <p:cNvPr id="139" name="Rectangle 138"/>
          <p:cNvSpPr>
            <a:spLocks noChangeAspect="1"/>
          </p:cNvSpPr>
          <p:nvPr/>
        </p:nvSpPr>
        <p:spPr bwMode="auto">
          <a:xfrm>
            <a:off x="6454415" y="5261073"/>
            <a:ext cx="869250" cy="54584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8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TextBox 139"/>
          <p:cNvSpPr txBox="1"/>
          <p:nvPr/>
        </p:nvSpPr>
        <p:spPr bwMode="black">
          <a:xfrm>
            <a:off x="5307843" y="5809583"/>
            <a:ext cx="2388227" cy="821909"/>
          </a:xfrm>
          <a:prstGeom prst="rect">
            <a:avLst/>
          </a:prstGeom>
          <a:noFill/>
        </p:spPr>
        <p:txBody>
          <a:bodyPr wrap="square" lIns="0" tIns="0" rIns="0" bIns="0" rtlCol="0">
            <a:noAutofit/>
          </a:bodyPr>
          <a:lstStyle>
            <a:defPPr>
              <a:defRPr lang="en-US"/>
            </a:defPPr>
            <a:lvl1pPr defTabSz="932317">
              <a:defRPr>
                <a:solidFill>
                  <a:srgbClr val="FFFFFF"/>
                </a:solidFill>
                <a:latin typeface="Segoe" pitchFamily="34" charset="0"/>
              </a:defRPr>
            </a:lvl1pPr>
          </a:lstStyle>
          <a:p>
            <a:r>
              <a:rPr lang="en-US" sz="2800" dirty="0" smtClean="0"/>
              <a:t>End-User Submissions</a:t>
            </a:r>
            <a:endParaRPr lang="en-US" sz="2800" dirty="0"/>
          </a:p>
        </p:txBody>
      </p:sp>
      <p:pic>
        <p:nvPicPr>
          <p:cNvPr id="141" name="Picture 195" descr="\\sfp\Work\White_Whale\8-20320_StephenFrazzini\Working\David\Icons\EMF\Consumerization_of_IT.emf"/>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5837237" y="5280963"/>
            <a:ext cx="592783" cy="523728"/>
          </a:xfrm>
          <a:prstGeom prst="rect">
            <a:avLst/>
          </a:prstGeom>
          <a:noFill/>
          <a:extLst/>
        </p:spPr>
      </p:pic>
      <p:sp>
        <p:nvSpPr>
          <p:cNvPr id="142" name="Rectangle 141"/>
          <p:cNvSpPr>
            <a:spLocks noChangeAspect="1"/>
          </p:cNvSpPr>
          <p:nvPr/>
        </p:nvSpPr>
        <p:spPr bwMode="auto">
          <a:xfrm>
            <a:off x="10515087" y="5140133"/>
            <a:ext cx="1722950" cy="65483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8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43" name="Group 142"/>
          <p:cNvGrpSpPr/>
          <p:nvPr/>
        </p:nvGrpSpPr>
        <p:grpSpPr bwMode="black">
          <a:xfrm>
            <a:off x="10659761" y="5323795"/>
            <a:ext cx="500760" cy="308805"/>
            <a:chOff x="8876553" y="3459812"/>
            <a:chExt cx="543869" cy="534696"/>
          </a:xfrm>
        </p:grpSpPr>
        <p:sp>
          <p:nvSpPr>
            <p:cNvPr id="144" name="Freeform 139"/>
            <p:cNvSpPr>
              <a:spLocks noEditPoints="1"/>
            </p:cNvSpPr>
            <p:nvPr/>
          </p:nvSpPr>
          <p:spPr bwMode="black">
            <a:xfrm>
              <a:off x="8876553" y="3610741"/>
              <a:ext cx="543869" cy="257351"/>
            </a:xfrm>
            <a:custGeom>
              <a:avLst/>
              <a:gdLst>
                <a:gd name="T0" fmla="*/ 332 w 357"/>
                <a:gd name="T1" fmla="*/ 0 h 169"/>
                <a:gd name="T2" fmla="*/ 26 w 357"/>
                <a:gd name="T3" fmla="*/ 0 h 169"/>
                <a:gd name="T4" fmla="*/ 0 w 357"/>
                <a:gd name="T5" fmla="*/ 25 h 169"/>
                <a:gd name="T6" fmla="*/ 0 w 357"/>
                <a:gd name="T7" fmla="*/ 144 h 169"/>
                <a:gd name="T8" fmla="*/ 26 w 357"/>
                <a:gd name="T9" fmla="*/ 169 h 169"/>
                <a:gd name="T10" fmla="*/ 70 w 357"/>
                <a:gd name="T11" fmla="*/ 169 h 169"/>
                <a:gd name="T12" fmla="*/ 70 w 357"/>
                <a:gd name="T13" fmla="*/ 90 h 169"/>
                <a:gd name="T14" fmla="*/ 288 w 357"/>
                <a:gd name="T15" fmla="*/ 90 h 169"/>
                <a:gd name="T16" fmla="*/ 288 w 357"/>
                <a:gd name="T17" fmla="*/ 169 h 169"/>
                <a:gd name="T18" fmla="*/ 332 w 357"/>
                <a:gd name="T19" fmla="*/ 169 h 169"/>
                <a:gd name="T20" fmla="*/ 357 w 357"/>
                <a:gd name="T21" fmla="*/ 144 h 169"/>
                <a:gd name="T22" fmla="*/ 357 w 357"/>
                <a:gd name="T23" fmla="*/ 25 h 169"/>
                <a:gd name="T24" fmla="*/ 332 w 357"/>
                <a:gd name="T25" fmla="*/ 0 h 169"/>
                <a:gd name="T26" fmla="*/ 319 w 357"/>
                <a:gd name="T27" fmla="*/ 56 h 169"/>
                <a:gd name="T28" fmla="*/ 308 w 357"/>
                <a:gd name="T29" fmla="*/ 45 h 169"/>
                <a:gd name="T30" fmla="*/ 319 w 357"/>
                <a:gd name="T31" fmla="*/ 34 h 169"/>
                <a:gd name="T32" fmla="*/ 330 w 357"/>
                <a:gd name="T33" fmla="*/ 45 h 169"/>
                <a:gd name="T34" fmla="*/ 319 w 357"/>
                <a:gd name="T35" fmla="*/ 5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7" h="169">
                  <a:moveTo>
                    <a:pt x="332" y="0"/>
                  </a:moveTo>
                  <a:cubicBezTo>
                    <a:pt x="26" y="0"/>
                    <a:pt x="26" y="0"/>
                    <a:pt x="26" y="0"/>
                  </a:cubicBezTo>
                  <a:cubicBezTo>
                    <a:pt x="12" y="0"/>
                    <a:pt x="0" y="11"/>
                    <a:pt x="0" y="25"/>
                  </a:cubicBezTo>
                  <a:cubicBezTo>
                    <a:pt x="0" y="144"/>
                    <a:pt x="0" y="144"/>
                    <a:pt x="0" y="144"/>
                  </a:cubicBezTo>
                  <a:cubicBezTo>
                    <a:pt x="0" y="158"/>
                    <a:pt x="12" y="169"/>
                    <a:pt x="26" y="169"/>
                  </a:cubicBezTo>
                  <a:cubicBezTo>
                    <a:pt x="70" y="169"/>
                    <a:pt x="70" y="169"/>
                    <a:pt x="70" y="169"/>
                  </a:cubicBezTo>
                  <a:cubicBezTo>
                    <a:pt x="70" y="90"/>
                    <a:pt x="70" y="90"/>
                    <a:pt x="70" y="90"/>
                  </a:cubicBezTo>
                  <a:cubicBezTo>
                    <a:pt x="288" y="90"/>
                    <a:pt x="288" y="90"/>
                    <a:pt x="288" y="90"/>
                  </a:cubicBezTo>
                  <a:cubicBezTo>
                    <a:pt x="288" y="169"/>
                    <a:pt x="288" y="169"/>
                    <a:pt x="288" y="169"/>
                  </a:cubicBezTo>
                  <a:cubicBezTo>
                    <a:pt x="332" y="169"/>
                    <a:pt x="332" y="169"/>
                    <a:pt x="332" y="169"/>
                  </a:cubicBezTo>
                  <a:cubicBezTo>
                    <a:pt x="346" y="169"/>
                    <a:pt x="357" y="158"/>
                    <a:pt x="357" y="144"/>
                  </a:cubicBezTo>
                  <a:cubicBezTo>
                    <a:pt x="357" y="25"/>
                    <a:pt x="357" y="25"/>
                    <a:pt x="357" y="25"/>
                  </a:cubicBezTo>
                  <a:cubicBezTo>
                    <a:pt x="357" y="11"/>
                    <a:pt x="346" y="0"/>
                    <a:pt x="332" y="0"/>
                  </a:cubicBezTo>
                  <a:close/>
                  <a:moveTo>
                    <a:pt x="319" y="56"/>
                  </a:moveTo>
                  <a:cubicBezTo>
                    <a:pt x="313" y="56"/>
                    <a:pt x="308" y="51"/>
                    <a:pt x="308" y="45"/>
                  </a:cubicBezTo>
                  <a:cubicBezTo>
                    <a:pt x="308" y="39"/>
                    <a:pt x="313" y="34"/>
                    <a:pt x="319" y="34"/>
                  </a:cubicBezTo>
                  <a:cubicBezTo>
                    <a:pt x="325" y="34"/>
                    <a:pt x="330" y="39"/>
                    <a:pt x="330" y="45"/>
                  </a:cubicBezTo>
                  <a:cubicBezTo>
                    <a:pt x="330" y="51"/>
                    <a:pt x="325" y="56"/>
                    <a:pt x="319"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2400">
                <a:solidFill>
                  <a:srgbClr val="FFFFFF"/>
                </a:solidFill>
              </a:endParaRPr>
            </a:p>
          </p:txBody>
        </p:sp>
        <p:sp>
          <p:nvSpPr>
            <p:cNvPr id="145" name="Freeform 140"/>
            <p:cNvSpPr>
              <a:spLocks noEditPoints="1"/>
            </p:cNvSpPr>
            <p:nvPr/>
          </p:nvSpPr>
          <p:spPr bwMode="black">
            <a:xfrm>
              <a:off x="9007520" y="3741672"/>
              <a:ext cx="281935" cy="252836"/>
            </a:xfrm>
            <a:custGeom>
              <a:avLst/>
              <a:gdLst>
                <a:gd name="T0" fmla="*/ 0 w 185"/>
                <a:gd name="T1" fmla="*/ 0 h 166"/>
                <a:gd name="T2" fmla="*/ 0 w 185"/>
                <a:gd name="T3" fmla="*/ 126 h 166"/>
                <a:gd name="T4" fmla="*/ 41 w 185"/>
                <a:gd name="T5" fmla="*/ 166 h 166"/>
                <a:gd name="T6" fmla="*/ 185 w 185"/>
                <a:gd name="T7" fmla="*/ 166 h 166"/>
                <a:gd name="T8" fmla="*/ 185 w 185"/>
                <a:gd name="T9" fmla="*/ 0 h 166"/>
                <a:gd name="T10" fmla="*/ 0 w 185"/>
                <a:gd name="T11" fmla="*/ 0 h 166"/>
                <a:gd name="T12" fmla="*/ 162 w 185"/>
                <a:gd name="T13" fmla="*/ 144 h 166"/>
                <a:gd name="T14" fmla="*/ 69 w 185"/>
                <a:gd name="T15" fmla="*/ 144 h 166"/>
                <a:gd name="T16" fmla="*/ 69 w 185"/>
                <a:gd name="T17" fmla="*/ 116 h 166"/>
                <a:gd name="T18" fmla="*/ 51 w 185"/>
                <a:gd name="T19" fmla="*/ 98 h 166"/>
                <a:gd name="T20" fmla="*/ 23 w 185"/>
                <a:gd name="T21" fmla="*/ 98 h 166"/>
                <a:gd name="T22" fmla="*/ 23 w 185"/>
                <a:gd name="T23" fmla="*/ 4 h 166"/>
                <a:gd name="T24" fmla="*/ 162 w 185"/>
                <a:gd name="T25" fmla="*/ 4 h 166"/>
                <a:gd name="T26" fmla="*/ 162 w 185"/>
                <a:gd name="T27" fmla="*/ 14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5" h="166">
                  <a:moveTo>
                    <a:pt x="0" y="0"/>
                  </a:moveTo>
                  <a:cubicBezTo>
                    <a:pt x="0" y="126"/>
                    <a:pt x="0" y="126"/>
                    <a:pt x="0" y="126"/>
                  </a:cubicBezTo>
                  <a:cubicBezTo>
                    <a:pt x="41" y="166"/>
                    <a:pt x="41" y="166"/>
                    <a:pt x="41" y="166"/>
                  </a:cubicBezTo>
                  <a:cubicBezTo>
                    <a:pt x="185" y="166"/>
                    <a:pt x="185" y="166"/>
                    <a:pt x="185" y="166"/>
                  </a:cubicBezTo>
                  <a:cubicBezTo>
                    <a:pt x="185" y="0"/>
                    <a:pt x="185" y="0"/>
                    <a:pt x="185" y="0"/>
                  </a:cubicBezTo>
                  <a:lnTo>
                    <a:pt x="0" y="0"/>
                  </a:lnTo>
                  <a:close/>
                  <a:moveTo>
                    <a:pt x="162" y="144"/>
                  </a:moveTo>
                  <a:cubicBezTo>
                    <a:pt x="154" y="144"/>
                    <a:pt x="77" y="144"/>
                    <a:pt x="69" y="144"/>
                  </a:cubicBezTo>
                  <a:cubicBezTo>
                    <a:pt x="69" y="138"/>
                    <a:pt x="69" y="116"/>
                    <a:pt x="69" y="116"/>
                  </a:cubicBezTo>
                  <a:cubicBezTo>
                    <a:pt x="69" y="104"/>
                    <a:pt x="63" y="98"/>
                    <a:pt x="51" y="98"/>
                  </a:cubicBezTo>
                  <a:cubicBezTo>
                    <a:pt x="51" y="98"/>
                    <a:pt x="29" y="98"/>
                    <a:pt x="23" y="98"/>
                  </a:cubicBezTo>
                  <a:cubicBezTo>
                    <a:pt x="23" y="90"/>
                    <a:pt x="23" y="4"/>
                    <a:pt x="23" y="4"/>
                  </a:cubicBezTo>
                  <a:cubicBezTo>
                    <a:pt x="162" y="4"/>
                    <a:pt x="162" y="4"/>
                    <a:pt x="162" y="4"/>
                  </a:cubicBezTo>
                  <a:cubicBezTo>
                    <a:pt x="162" y="4"/>
                    <a:pt x="162" y="135"/>
                    <a:pt x="162" y="1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2400">
                <a:solidFill>
                  <a:srgbClr val="FFFFFF"/>
                </a:solidFill>
              </a:endParaRPr>
            </a:p>
          </p:txBody>
        </p:sp>
        <p:sp>
          <p:nvSpPr>
            <p:cNvPr id="146" name="Rectangle 141"/>
            <p:cNvSpPr>
              <a:spLocks noChangeArrowheads="1"/>
            </p:cNvSpPr>
            <p:nvPr/>
          </p:nvSpPr>
          <p:spPr bwMode="black">
            <a:xfrm>
              <a:off x="9072036" y="3782951"/>
              <a:ext cx="161290" cy="21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2400">
                <a:solidFill>
                  <a:srgbClr val="FFFFFF"/>
                </a:solidFill>
              </a:endParaRPr>
            </a:p>
          </p:txBody>
        </p:sp>
        <p:sp>
          <p:nvSpPr>
            <p:cNvPr id="147" name="Rectangle 142"/>
            <p:cNvSpPr>
              <a:spLocks noChangeArrowheads="1"/>
            </p:cNvSpPr>
            <p:nvPr/>
          </p:nvSpPr>
          <p:spPr bwMode="black">
            <a:xfrm>
              <a:off x="9072036" y="3839066"/>
              <a:ext cx="161290" cy="212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2400">
                <a:solidFill>
                  <a:srgbClr val="FFFFFF"/>
                </a:solidFill>
              </a:endParaRPr>
            </a:p>
          </p:txBody>
        </p:sp>
        <p:sp>
          <p:nvSpPr>
            <p:cNvPr id="148" name="Freeform 143"/>
            <p:cNvSpPr>
              <a:spLocks/>
            </p:cNvSpPr>
            <p:nvPr/>
          </p:nvSpPr>
          <p:spPr bwMode="black">
            <a:xfrm>
              <a:off x="8983649" y="3459812"/>
              <a:ext cx="331612" cy="126418"/>
            </a:xfrm>
            <a:custGeom>
              <a:avLst/>
              <a:gdLst>
                <a:gd name="T0" fmla="*/ 0 w 218"/>
                <a:gd name="T1" fmla="*/ 83 h 83"/>
                <a:gd name="T2" fmla="*/ 0 w 218"/>
                <a:gd name="T3" fmla="*/ 13 h 83"/>
                <a:gd name="T4" fmla="*/ 12 w 218"/>
                <a:gd name="T5" fmla="*/ 0 h 83"/>
                <a:gd name="T6" fmla="*/ 205 w 218"/>
                <a:gd name="T7" fmla="*/ 0 h 83"/>
                <a:gd name="T8" fmla="*/ 218 w 218"/>
                <a:gd name="T9" fmla="*/ 13 h 83"/>
                <a:gd name="T10" fmla="*/ 218 w 218"/>
                <a:gd name="T11" fmla="*/ 83 h 83"/>
                <a:gd name="T12" fmla="*/ 0 w 218"/>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18" h="83">
                  <a:moveTo>
                    <a:pt x="0" y="83"/>
                  </a:moveTo>
                  <a:cubicBezTo>
                    <a:pt x="0" y="13"/>
                    <a:pt x="0" y="13"/>
                    <a:pt x="0" y="13"/>
                  </a:cubicBezTo>
                  <a:cubicBezTo>
                    <a:pt x="0" y="6"/>
                    <a:pt x="5" y="0"/>
                    <a:pt x="12" y="0"/>
                  </a:cubicBezTo>
                  <a:cubicBezTo>
                    <a:pt x="205" y="0"/>
                    <a:pt x="205" y="0"/>
                    <a:pt x="205" y="0"/>
                  </a:cubicBezTo>
                  <a:cubicBezTo>
                    <a:pt x="212" y="0"/>
                    <a:pt x="218" y="6"/>
                    <a:pt x="218" y="13"/>
                  </a:cubicBezTo>
                  <a:cubicBezTo>
                    <a:pt x="218" y="83"/>
                    <a:pt x="218" y="83"/>
                    <a:pt x="218" y="83"/>
                  </a:cubicBezTo>
                  <a:lnTo>
                    <a:pt x="0"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pPr algn="ctr" defTabSz="932317"/>
              <a:endParaRPr lang="en-US" sz="2400">
                <a:solidFill>
                  <a:srgbClr val="FFFFFF"/>
                </a:solidFill>
              </a:endParaRPr>
            </a:p>
          </p:txBody>
        </p:sp>
      </p:grpSp>
      <p:sp>
        <p:nvSpPr>
          <p:cNvPr id="149" name="TextBox 148"/>
          <p:cNvSpPr txBox="1"/>
          <p:nvPr/>
        </p:nvSpPr>
        <p:spPr bwMode="black">
          <a:xfrm>
            <a:off x="9849904" y="5711336"/>
            <a:ext cx="2020405" cy="824710"/>
          </a:xfrm>
          <a:prstGeom prst="rect">
            <a:avLst/>
          </a:prstGeom>
          <a:noFill/>
        </p:spPr>
        <p:txBody>
          <a:bodyPr wrap="square" lIns="0" tIns="0" rIns="0" bIns="0" rtlCol="0">
            <a:noAutofit/>
          </a:bodyPr>
          <a:lstStyle/>
          <a:p>
            <a:pPr algn="ctr" defTabSz="932317"/>
            <a:r>
              <a:rPr lang="en-US" sz="2800" dirty="0">
                <a:solidFill>
                  <a:srgbClr val="FFFFFF"/>
                </a:solidFill>
                <a:latin typeface="Segoe" pitchFamily="34" charset="0"/>
              </a:rPr>
              <a:t>Scanning Service</a:t>
            </a:r>
          </a:p>
        </p:txBody>
      </p:sp>
      <p:cxnSp>
        <p:nvCxnSpPr>
          <p:cNvPr id="150" name="Straight Arrow Connector 149"/>
          <p:cNvCxnSpPr/>
          <p:nvPr/>
        </p:nvCxnSpPr>
        <p:spPr>
          <a:xfrm rot="5400000" flipH="1">
            <a:off x="10733429" y="5066514"/>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rot="5400000" flipH="1">
            <a:off x="8367767" y="5079840"/>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p:cNvCxnSpPr/>
          <p:nvPr/>
        </p:nvCxnSpPr>
        <p:spPr>
          <a:xfrm rot="5400000" flipH="1">
            <a:off x="6005568" y="5022166"/>
            <a:ext cx="272939" cy="0"/>
          </a:xfrm>
          <a:prstGeom prst="straightConnector1">
            <a:avLst/>
          </a:prstGeom>
          <a:ln w="508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5634512" y="2531352"/>
            <a:ext cx="2194596" cy="633191"/>
            <a:chOff x="731837" y="3490922"/>
            <a:chExt cx="2194596" cy="633191"/>
          </a:xfrm>
        </p:grpSpPr>
        <p:pic>
          <p:nvPicPr>
            <p:cNvPr id="46" name="Picture 2" descr="\\MAGNUM\Projects\Microsoft\Cloud Power FY12\Design\ICONS_PNG\Tower.png"/>
            <p:cNvPicPr>
              <a:picLocks noChangeAspect="1" noChangeArrowheads="1"/>
            </p:cNvPicPr>
            <p:nvPr/>
          </p:nvPicPr>
          <p:blipFill>
            <a:blip r:embed="rId8" cstate="print"/>
            <a:stretch>
              <a:fillRect/>
            </a:stretch>
          </p:blipFill>
          <p:spPr bwMode="auto">
            <a:xfrm>
              <a:off x="731837" y="3490922"/>
              <a:ext cx="815478" cy="633191"/>
            </a:xfrm>
            <a:prstGeom prst="rect">
              <a:avLst/>
            </a:prstGeom>
            <a:noFill/>
          </p:spPr>
        </p:pic>
        <p:pic>
          <p:nvPicPr>
            <p:cNvPr id="47" name="Picture 2" descr="\\MAGNUM\Projects\Microsoft\Cloud Power FY12\Design\ICONS_PNG\Tower.png"/>
            <p:cNvPicPr>
              <a:picLocks noChangeAspect="1" noChangeArrowheads="1"/>
            </p:cNvPicPr>
            <p:nvPr/>
          </p:nvPicPr>
          <p:blipFill>
            <a:blip r:embed="rId8" cstate="print"/>
            <a:stretch>
              <a:fillRect/>
            </a:stretch>
          </p:blipFill>
          <p:spPr bwMode="auto">
            <a:xfrm>
              <a:off x="1191543" y="3490922"/>
              <a:ext cx="815478" cy="633191"/>
            </a:xfrm>
            <a:prstGeom prst="rect">
              <a:avLst/>
            </a:prstGeom>
            <a:noFill/>
          </p:spPr>
        </p:pic>
        <p:pic>
          <p:nvPicPr>
            <p:cNvPr id="48" name="Picture 2" descr="\\MAGNUM\Projects\Microsoft\Cloud Power FY12\Design\ICONS_PNG\Tower.png"/>
            <p:cNvPicPr>
              <a:picLocks noChangeAspect="1" noChangeArrowheads="1"/>
            </p:cNvPicPr>
            <p:nvPr/>
          </p:nvPicPr>
          <p:blipFill>
            <a:blip r:embed="rId8" cstate="print"/>
            <a:stretch>
              <a:fillRect/>
            </a:stretch>
          </p:blipFill>
          <p:spPr bwMode="auto">
            <a:xfrm>
              <a:off x="1651249" y="3490922"/>
              <a:ext cx="815478" cy="633191"/>
            </a:xfrm>
            <a:prstGeom prst="rect">
              <a:avLst/>
            </a:prstGeom>
            <a:noFill/>
          </p:spPr>
        </p:pic>
        <p:pic>
          <p:nvPicPr>
            <p:cNvPr id="49" name="Picture 2" descr="\\MAGNUM\Projects\Microsoft\Cloud Power FY12\Design\ICONS_PNG\Tower.png"/>
            <p:cNvPicPr>
              <a:picLocks noChangeAspect="1" noChangeArrowheads="1"/>
            </p:cNvPicPr>
            <p:nvPr/>
          </p:nvPicPr>
          <p:blipFill>
            <a:blip r:embed="rId8" cstate="print"/>
            <a:stretch>
              <a:fillRect/>
            </a:stretch>
          </p:blipFill>
          <p:spPr bwMode="auto">
            <a:xfrm>
              <a:off x="2110955" y="3490922"/>
              <a:ext cx="815478" cy="633191"/>
            </a:xfrm>
            <a:prstGeom prst="rect">
              <a:avLst/>
            </a:prstGeom>
            <a:noFill/>
          </p:spPr>
        </p:pic>
      </p:grpSp>
      <p:grpSp>
        <p:nvGrpSpPr>
          <p:cNvPr id="50" name="Group 49"/>
          <p:cNvGrpSpPr/>
          <p:nvPr/>
        </p:nvGrpSpPr>
        <p:grpSpPr>
          <a:xfrm>
            <a:off x="9387027" y="2499967"/>
            <a:ext cx="2194596" cy="633191"/>
            <a:chOff x="731837" y="3490922"/>
            <a:chExt cx="2194596" cy="633191"/>
          </a:xfrm>
        </p:grpSpPr>
        <p:pic>
          <p:nvPicPr>
            <p:cNvPr id="51" name="Picture 2" descr="\\MAGNUM\Projects\Microsoft\Cloud Power FY12\Design\ICONS_PNG\Tower.png"/>
            <p:cNvPicPr>
              <a:picLocks noChangeAspect="1" noChangeArrowheads="1"/>
            </p:cNvPicPr>
            <p:nvPr/>
          </p:nvPicPr>
          <p:blipFill>
            <a:blip r:embed="rId8" cstate="print"/>
            <a:stretch>
              <a:fillRect/>
            </a:stretch>
          </p:blipFill>
          <p:spPr bwMode="auto">
            <a:xfrm>
              <a:off x="731837" y="3490922"/>
              <a:ext cx="815478" cy="633191"/>
            </a:xfrm>
            <a:prstGeom prst="rect">
              <a:avLst/>
            </a:prstGeom>
            <a:noFill/>
          </p:spPr>
        </p:pic>
        <p:pic>
          <p:nvPicPr>
            <p:cNvPr id="52" name="Picture 2" descr="\\MAGNUM\Projects\Microsoft\Cloud Power FY12\Design\ICONS_PNG\Tower.png"/>
            <p:cNvPicPr>
              <a:picLocks noChangeAspect="1" noChangeArrowheads="1"/>
            </p:cNvPicPr>
            <p:nvPr/>
          </p:nvPicPr>
          <p:blipFill>
            <a:blip r:embed="rId8" cstate="print"/>
            <a:stretch>
              <a:fillRect/>
            </a:stretch>
          </p:blipFill>
          <p:spPr bwMode="auto">
            <a:xfrm>
              <a:off x="1191543" y="3490922"/>
              <a:ext cx="815478" cy="633191"/>
            </a:xfrm>
            <a:prstGeom prst="rect">
              <a:avLst/>
            </a:prstGeom>
            <a:noFill/>
          </p:spPr>
        </p:pic>
        <p:pic>
          <p:nvPicPr>
            <p:cNvPr id="53" name="Picture 2" descr="\\MAGNUM\Projects\Microsoft\Cloud Power FY12\Design\ICONS_PNG\Tower.png"/>
            <p:cNvPicPr>
              <a:picLocks noChangeAspect="1" noChangeArrowheads="1"/>
            </p:cNvPicPr>
            <p:nvPr/>
          </p:nvPicPr>
          <p:blipFill>
            <a:blip r:embed="rId8" cstate="print"/>
            <a:stretch>
              <a:fillRect/>
            </a:stretch>
          </p:blipFill>
          <p:spPr bwMode="auto">
            <a:xfrm>
              <a:off x="1651249" y="3490922"/>
              <a:ext cx="815478" cy="633191"/>
            </a:xfrm>
            <a:prstGeom prst="rect">
              <a:avLst/>
            </a:prstGeom>
            <a:noFill/>
          </p:spPr>
        </p:pic>
        <p:pic>
          <p:nvPicPr>
            <p:cNvPr id="54" name="Picture 2" descr="\\MAGNUM\Projects\Microsoft\Cloud Power FY12\Design\ICONS_PNG\Tower.png"/>
            <p:cNvPicPr>
              <a:picLocks noChangeAspect="1" noChangeArrowheads="1"/>
            </p:cNvPicPr>
            <p:nvPr/>
          </p:nvPicPr>
          <p:blipFill>
            <a:blip r:embed="rId8" cstate="print"/>
            <a:stretch>
              <a:fillRect/>
            </a:stretch>
          </p:blipFill>
          <p:spPr bwMode="auto">
            <a:xfrm>
              <a:off x="2110955" y="3490922"/>
              <a:ext cx="815478" cy="633191"/>
            </a:xfrm>
            <a:prstGeom prst="rect">
              <a:avLst/>
            </a:prstGeom>
            <a:noFill/>
          </p:spPr>
        </p:pic>
      </p:grpSp>
      <p:pic>
        <p:nvPicPr>
          <p:cNvPr id="3" name="Picture 2"/>
          <p:cNvPicPr>
            <a:picLocks noChangeAspect="1"/>
          </p:cNvPicPr>
          <p:nvPr/>
        </p:nvPicPr>
        <p:blipFill>
          <a:blip r:embed="rId9"/>
          <a:stretch>
            <a:fillRect/>
          </a:stretch>
        </p:blipFill>
        <p:spPr>
          <a:xfrm>
            <a:off x="333904" y="5305207"/>
            <a:ext cx="3081826" cy="1430188"/>
          </a:xfrm>
          <a:prstGeom prst="rect">
            <a:avLst/>
          </a:prstGeom>
        </p:spPr>
      </p:pic>
    </p:spTree>
    <p:extLst>
      <p:ext uri="{BB962C8B-B14F-4D97-AF65-F5344CB8AC3E}">
        <p14:creationId xmlns:p14="http://schemas.microsoft.com/office/powerpoint/2010/main" val="3784177977"/>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
      <p:transition spd="slow" advClick="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12" t="4394" r="1" b="11091"/>
          <a:stretch/>
        </p:blipFill>
        <p:spPr>
          <a:xfrm>
            <a:off x="-30163" y="-7938"/>
            <a:ext cx="12490552" cy="7010400"/>
          </a:xfrm>
          <a:prstGeom prst="rect">
            <a:avLst/>
          </a:prstGeom>
        </p:spPr>
      </p:pic>
      <p:sp>
        <p:nvSpPr>
          <p:cNvPr id="2" name="Title 1"/>
          <p:cNvSpPr>
            <a:spLocks noGrp="1"/>
          </p:cNvSpPr>
          <p:nvPr>
            <p:ph type="title"/>
          </p:nvPr>
        </p:nvSpPr>
        <p:spPr>
          <a:xfrm>
            <a:off x="-1" y="647926"/>
            <a:ext cx="12460389" cy="1401536"/>
          </a:xfrm>
          <a:solidFill>
            <a:srgbClr val="FFFFFF">
              <a:alpha val="65098"/>
            </a:srgbClr>
          </a:solidFill>
          <a:ln>
            <a:noFill/>
          </a:ln>
        </p:spPr>
        <p:txBody>
          <a:bodyPr vert="horz" wrap="square" lIns="548640" tIns="91440" rIns="146304" bIns="91440" rtlCol="0" anchor="t" anchorCtr="0">
            <a:noAutofit/>
          </a:bodyPr>
          <a:lstStyle/>
          <a:p>
            <a:r>
              <a:rPr lang="en-US" sz="7200" spc="-100" dirty="0" smtClean="0">
                <a:solidFill>
                  <a:schemeClr val="tx1"/>
                </a:solidFill>
              </a:rPr>
              <a:t>Conclusions &amp; What’s </a:t>
            </a:r>
            <a:r>
              <a:rPr lang="en-US" sz="7200" spc="-100" dirty="0">
                <a:solidFill>
                  <a:schemeClr val="tx1"/>
                </a:solidFill>
              </a:rPr>
              <a:t>Next</a:t>
            </a:r>
          </a:p>
        </p:txBody>
      </p:sp>
      <p:sp>
        <p:nvSpPr>
          <p:cNvPr id="6" name="Rectangle 5"/>
          <p:cNvSpPr/>
          <p:nvPr/>
        </p:nvSpPr>
        <p:spPr bwMode="auto">
          <a:xfrm>
            <a:off x="6980236" y="4359916"/>
            <a:ext cx="5214681" cy="1270946"/>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Records Management in the Cloud</a:t>
            </a:r>
          </a:p>
        </p:txBody>
      </p:sp>
      <p:sp>
        <p:nvSpPr>
          <p:cNvPr id="7" name="Rectangle 6"/>
          <p:cNvSpPr/>
          <p:nvPr/>
        </p:nvSpPr>
        <p:spPr bwMode="auto">
          <a:xfrm>
            <a:off x="7008528" y="5754979"/>
            <a:ext cx="5186389" cy="1095083"/>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Big Data and Records</a:t>
            </a:r>
          </a:p>
        </p:txBody>
      </p:sp>
      <p:sp>
        <p:nvSpPr>
          <p:cNvPr id="8" name="Rectangle 7"/>
          <p:cNvSpPr/>
          <p:nvPr/>
        </p:nvSpPr>
        <p:spPr bwMode="auto">
          <a:xfrm>
            <a:off x="6980236" y="2963862"/>
            <a:ext cx="5214681" cy="1270946"/>
          </a:xfrm>
          <a:prstGeom prst="rect">
            <a:avLst/>
          </a:prstGeom>
          <a:solidFill>
            <a:srgbClr val="00188F">
              <a:alpha val="87059"/>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4320" tIns="46637" rIns="274320" bIns="46637" numCol="1" rtlCol="0" anchor="ctr" anchorCtr="0" compatLnSpc="1">
            <a:prstTxWarp prst="textNoShape">
              <a:avLst/>
            </a:prstTxWarp>
          </a:bodyPr>
          <a:lstStyle/>
          <a:p>
            <a:pPr algn="r" defTabSz="932472" fontAlgn="base">
              <a:spcBef>
                <a:spcPct val="0"/>
              </a:spcBef>
              <a:spcAft>
                <a:spcPct val="0"/>
              </a:spcAft>
            </a:pPr>
            <a:r>
              <a:rPr lang="en-US" sz="3600" dirty="0">
                <a:solidFill>
                  <a:srgbClr val="FFFFFF"/>
                </a:solidFill>
              </a:rPr>
              <a:t>Automating Business Process is KING!</a:t>
            </a:r>
          </a:p>
        </p:txBody>
      </p:sp>
    </p:spTree>
    <p:extLst>
      <p:ext uri="{BB962C8B-B14F-4D97-AF65-F5344CB8AC3E}">
        <p14:creationId xmlns:p14="http://schemas.microsoft.com/office/powerpoint/2010/main" val="9562915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p:tgtEl>
                                          <p:spTgt spid="2"/>
                                        </p:tgtEl>
                                      </p:cBhvr>
                                    </p:animEffect>
                                  </p:childTnLst>
                                </p:cTn>
                              </p:par>
                            </p:childTnLst>
                          </p:cTn>
                        </p:par>
                        <p:par>
                          <p:cTn id="8" fill="hold">
                            <p:stCondLst>
                              <p:cond delay="14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9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9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579" t="20710" r="20930" b="12954"/>
          <a:stretch/>
        </p:blipFill>
        <p:spPr>
          <a:xfrm>
            <a:off x="-106362" y="0"/>
            <a:ext cx="12877800" cy="6994525"/>
          </a:xfrm>
          <a:prstGeom prst="rect">
            <a:avLst/>
          </a:prstGeom>
        </p:spPr>
      </p:pic>
      <p:sp>
        <p:nvSpPr>
          <p:cNvPr id="5" name="Rectangle 4"/>
          <p:cNvSpPr/>
          <p:nvPr/>
        </p:nvSpPr>
        <p:spPr bwMode="auto">
          <a:xfrm>
            <a:off x="274702" y="4246401"/>
            <a:ext cx="7955194" cy="664216"/>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But wait, there’s more: transforming business process</a:t>
            </a:r>
          </a:p>
        </p:txBody>
      </p:sp>
      <p:sp>
        <p:nvSpPr>
          <p:cNvPr id="6" name="Rectangle 5"/>
          <p:cNvSpPr/>
          <p:nvPr/>
        </p:nvSpPr>
        <p:spPr bwMode="auto">
          <a:xfrm>
            <a:off x="274701" y="5135454"/>
            <a:ext cx="7955194" cy="664216"/>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What’s next? Future of Information Protection</a:t>
            </a:r>
          </a:p>
        </p:txBody>
      </p:sp>
      <p:sp>
        <p:nvSpPr>
          <p:cNvPr id="7" name="Rectangle 6"/>
          <p:cNvSpPr/>
          <p:nvPr/>
        </p:nvSpPr>
        <p:spPr bwMode="auto">
          <a:xfrm>
            <a:off x="274701" y="1552901"/>
            <a:ext cx="7929513" cy="664216"/>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Records Management – can we scale? </a:t>
            </a:r>
          </a:p>
        </p:txBody>
      </p:sp>
      <p:sp>
        <p:nvSpPr>
          <p:cNvPr id="8" name="Rectangle 7"/>
          <p:cNvSpPr/>
          <p:nvPr/>
        </p:nvSpPr>
        <p:spPr bwMode="auto">
          <a:xfrm>
            <a:off x="274701" y="6024506"/>
            <a:ext cx="7955194" cy="628841"/>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Discussion</a:t>
            </a:r>
          </a:p>
        </p:txBody>
      </p:sp>
      <p:sp>
        <p:nvSpPr>
          <p:cNvPr id="13" name="Rectangle 12"/>
          <p:cNvSpPr/>
          <p:nvPr/>
        </p:nvSpPr>
        <p:spPr bwMode="auto">
          <a:xfrm>
            <a:off x="274702" y="3331007"/>
            <a:ext cx="7939784" cy="690557"/>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When dreams become reality: realized benefits  </a:t>
            </a:r>
          </a:p>
        </p:txBody>
      </p:sp>
      <p:sp>
        <p:nvSpPr>
          <p:cNvPr id="14" name="Rectangle 13"/>
          <p:cNvSpPr/>
          <p:nvPr/>
        </p:nvSpPr>
        <p:spPr bwMode="auto">
          <a:xfrm>
            <a:off x="274702" y="2441954"/>
            <a:ext cx="7925658" cy="664216"/>
          </a:xfrm>
          <a:prstGeom prst="rect">
            <a:avLst/>
          </a:prstGeom>
          <a:solidFill>
            <a:srgbClr val="414141">
              <a:alpha val="78824"/>
            </a:srgbClr>
          </a:solid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91440" tIns="91440" rIns="45720" bIns="91440" numCol="1" spcCol="0" rtlCol="0" fromWordArt="0" anchor="t" anchorCtr="0" forceAA="0" compatLnSpc="1">
            <a:prstTxWarp prst="textNoShape">
              <a:avLst/>
            </a:prstTxWarp>
            <a:noAutofit/>
          </a:bodyPr>
          <a:lstStyle/>
          <a:p>
            <a:pPr defTabSz="932076" fontAlgn="base">
              <a:spcBef>
                <a:spcPct val="0"/>
              </a:spcBef>
              <a:spcAft>
                <a:spcPct val="0"/>
              </a:spcAft>
            </a:pPr>
            <a:r>
              <a:rPr lang="en-US" sz="2600" dirty="0">
                <a:gradFill>
                  <a:gsLst>
                    <a:gs pos="0">
                      <a:srgbClr val="FFFFFF"/>
                    </a:gs>
                    <a:gs pos="100000">
                      <a:srgbClr val="FFFFFF"/>
                    </a:gs>
                  </a:gsLst>
                  <a:lin ang="5400000" scaled="0"/>
                </a:gradFill>
                <a:ea typeface="Segoe UI" pitchFamily="34" charset="0"/>
                <a:cs typeface="Segoe UI" pitchFamily="34" charset="0"/>
              </a:rPr>
              <a:t>Dreaming big: a journey of epic proportion</a:t>
            </a:r>
          </a:p>
        </p:txBody>
      </p:sp>
      <p:sp>
        <p:nvSpPr>
          <p:cNvPr id="25" name="Title 1"/>
          <p:cNvSpPr>
            <a:spLocks noGrp="1"/>
          </p:cNvSpPr>
          <p:nvPr>
            <p:ph type="title"/>
          </p:nvPr>
        </p:nvSpPr>
        <p:spPr>
          <a:xfrm>
            <a:off x="91759" y="117731"/>
            <a:ext cx="11887200" cy="1289606"/>
          </a:xfrm>
          <a:noFill/>
          <a:ln>
            <a:noFill/>
          </a:ln>
        </p:spPr>
        <p:style>
          <a:lnRef idx="3">
            <a:schemeClr val="lt1"/>
          </a:lnRef>
          <a:fillRef idx="1">
            <a:schemeClr val="accent1"/>
          </a:fillRef>
          <a:effectRef idx="1">
            <a:schemeClr val="accent1"/>
          </a:effectRef>
          <a:fontRef idx="minor">
            <a:schemeClr val="lt1"/>
          </a:fontRef>
        </p:style>
        <p:txBody>
          <a:bodyPr/>
          <a:lstStyle/>
          <a:p>
            <a:r>
              <a:rPr lang="en-US" sz="7200" dirty="0" smtClean="0"/>
              <a:t>Session Agenda</a:t>
            </a:r>
            <a:endParaRPr lang="en-US" sz="7200" dirty="0"/>
          </a:p>
        </p:txBody>
      </p:sp>
    </p:spTree>
    <p:extLst>
      <p:ext uri="{BB962C8B-B14F-4D97-AF65-F5344CB8AC3E}">
        <p14:creationId xmlns:p14="http://schemas.microsoft.com/office/powerpoint/2010/main" val="17948442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200"/>
                                        <p:tgtEl>
                                          <p:spTgt spid="25"/>
                                        </p:tgtEl>
                                      </p:cBhvr>
                                    </p:animEffect>
                                  </p:childTnLst>
                                </p:cTn>
                              </p:par>
                              <p:par>
                                <p:cTn id="8" presetID="10" presetClass="entr" presetSubtype="0" fill="hold" grpId="0" nodeType="withEffect">
                                  <p:stCondLst>
                                    <p:cond delay="11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200"/>
                                        <p:tgtEl>
                                          <p:spTgt spid="7"/>
                                        </p:tgtEl>
                                      </p:cBhvr>
                                    </p:animEffect>
                                  </p:childTnLst>
                                </p:cTn>
                              </p:par>
                              <p:par>
                                <p:cTn id="11" presetID="10" presetClass="entr" presetSubtype="0" fill="hold" grpId="0" nodeType="withEffect">
                                  <p:stCondLst>
                                    <p:cond delay="11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200"/>
                                        <p:tgtEl>
                                          <p:spTgt spid="5"/>
                                        </p:tgtEl>
                                      </p:cBhvr>
                                    </p:animEffect>
                                  </p:childTnLst>
                                </p:cTn>
                              </p:par>
                              <p:par>
                                <p:cTn id="14" presetID="10" presetClass="entr" presetSubtype="0" fill="hold" grpId="0" nodeType="withEffect">
                                  <p:stCondLst>
                                    <p:cond delay="11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200"/>
                                        <p:tgtEl>
                                          <p:spTgt spid="6"/>
                                        </p:tgtEl>
                                      </p:cBhvr>
                                    </p:animEffect>
                                  </p:childTnLst>
                                </p:cTn>
                              </p:par>
                              <p:par>
                                <p:cTn id="17" presetID="10" presetClass="entr" presetSubtype="0" fill="hold" grpId="0" nodeType="withEffect">
                                  <p:stCondLst>
                                    <p:cond delay="11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00"/>
                                        <p:tgtEl>
                                          <p:spTgt spid="8"/>
                                        </p:tgtEl>
                                      </p:cBhvr>
                                    </p:animEffect>
                                  </p:childTnLst>
                                </p:cTn>
                              </p:par>
                              <p:par>
                                <p:cTn id="20" presetID="10" presetClass="entr" presetSubtype="0" fill="hold" grpId="0" nodeType="withEffect">
                                  <p:stCondLst>
                                    <p:cond delay="11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200"/>
                                        <p:tgtEl>
                                          <p:spTgt spid="13"/>
                                        </p:tgtEl>
                                      </p:cBhvr>
                                    </p:animEffect>
                                  </p:childTnLst>
                                </p:cTn>
                              </p:par>
                              <p:par>
                                <p:cTn id="23" presetID="10" presetClass="entr" presetSubtype="0" fill="hold" grpId="0" nodeType="withEffect">
                                  <p:stCondLst>
                                    <p:cond delay="11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965" r="8442" b="23857"/>
          <a:stretch/>
        </p:blipFill>
        <p:spPr>
          <a:xfrm>
            <a:off x="-30164" y="1"/>
            <a:ext cx="12496801" cy="7154862"/>
          </a:xfrm>
          <a:prstGeom prst="rect">
            <a:avLst/>
          </a:prstGeom>
        </p:spPr>
      </p:pic>
      <p:sp>
        <p:nvSpPr>
          <p:cNvPr id="2" name="Title 1"/>
          <p:cNvSpPr>
            <a:spLocks noGrp="1"/>
          </p:cNvSpPr>
          <p:nvPr>
            <p:ph type="title"/>
          </p:nvPr>
        </p:nvSpPr>
        <p:spPr>
          <a:xfrm>
            <a:off x="2494" y="601662"/>
            <a:ext cx="12466639" cy="2076224"/>
          </a:xfrm>
          <a:solidFill>
            <a:srgbClr val="FFFFFF">
              <a:alpha val="65098"/>
            </a:srgbClr>
          </a:solidFill>
          <a:ln>
            <a:noFill/>
          </a:ln>
        </p:spPr>
        <p:txBody>
          <a:bodyPr vert="horz" wrap="square" lIns="548640" tIns="91440" rIns="146304" bIns="91440" rtlCol="0" anchor="t" anchorCtr="0">
            <a:noAutofit/>
          </a:bodyPr>
          <a:lstStyle/>
          <a:p>
            <a:r>
              <a:rPr lang="en-US" sz="7200" spc="-100" dirty="0">
                <a:solidFill>
                  <a:schemeClr val="tx1"/>
                </a:solidFill>
              </a:rPr>
              <a:t>Information Protection Investments</a:t>
            </a:r>
          </a:p>
        </p:txBody>
      </p:sp>
      <p:sp>
        <p:nvSpPr>
          <p:cNvPr id="3" name="Rectangle 2"/>
          <p:cNvSpPr/>
          <p:nvPr/>
        </p:nvSpPr>
        <p:spPr>
          <a:xfrm>
            <a:off x="503236" y="4030662"/>
            <a:ext cx="7924801" cy="2382191"/>
          </a:xfrm>
          <a:prstGeom prst="rect">
            <a:avLst/>
          </a:prstGeom>
          <a:solidFill>
            <a:srgbClr val="505050">
              <a:alpha val="80000"/>
            </a:srgbClr>
          </a:solidFill>
          <a:ln>
            <a:noFill/>
          </a:ln>
        </p:spPr>
        <p:style>
          <a:lnRef idx="3">
            <a:schemeClr val="lt1"/>
          </a:lnRef>
          <a:fillRef idx="1">
            <a:schemeClr val="dk1"/>
          </a:fillRef>
          <a:effectRef idx="1">
            <a:schemeClr val="dk1"/>
          </a:effectRef>
          <a:fontRef idx="minor">
            <a:schemeClr val="lt1"/>
          </a:fontRef>
        </p:style>
        <p:txBody>
          <a:bodyPr vert="horz" wrap="square" lIns="146304" tIns="91440" rIns="146304" bIns="91440" rtlCol="0">
            <a:spAutoFit/>
          </a:bodyPr>
          <a:lstStyle/>
          <a:p>
            <a:pPr>
              <a:lnSpc>
                <a:spcPct val="90000"/>
              </a:lnSpc>
              <a:spcBef>
                <a:spcPct val="20000"/>
              </a:spcBef>
              <a:buClr>
                <a:srgbClr val="505050"/>
              </a:buClr>
              <a:buSzPct val="90000"/>
              <a:buFont typeface="Wingdings" panose="05000000000000000000" pitchFamily="2" charset="2"/>
              <a:buNone/>
            </a:pPr>
            <a:endParaRPr lang="en-US" sz="1200" dirty="0" smtClean="0">
              <a:solidFill>
                <a:srgbClr val="FFFFFF"/>
              </a:solidFill>
            </a:endParaRPr>
          </a:p>
          <a:p>
            <a:pPr>
              <a:lnSpc>
                <a:spcPct val="90000"/>
              </a:lnSpc>
              <a:spcBef>
                <a:spcPct val="20000"/>
              </a:spcBef>
              <a:buClr>
                <a:srgbClr val="505050"/>
              </a:buClr>
              <a:buSzPct val="90000"/>
              <a:buFont typeface="Wingdings" panose="05000000000000000000" pitchFamily="2" charset="2"/>
              <a:buNone/>
            </a:pPr>
            <a:r>
              <a:rPr lang="en-US" sz="3600" dirty="0" smtClean="0">
                <a:solidFill>
                  <a:srgbClr val="FFFFFF"/>
                </a:solidFill>
              </a:rPr>
              <a:t>Quentin </a:t>
            </a:r>
            <a:r>
              <a:rPr lang="en-US" sz="3600" dirty="0">
                <a:solidFill>
                  <a:srgbClr val="FFFFFF"/>
                </a:solidFill>
              </a:rPr>
              <a:t>Christensen</a:t>
            </a:r>
          </a:p>
          <a:p>
            <a:pPr>
              <a:lnSpc>
                <a:spcPct val="90000"/>
              </a:lnSpc>
              <a:spcBef>
                <a:spcPct val="20000"/>
              </a:spcBef>
              <a:buClr>
                <a:srgbClr val="505050"/>
              </a:buClr>
              <a:buSzPct val="90000"/>
              <a:buFont typeface="Wingdings" panose="05000000000000000000" pitchFamily="2" charset="2"/>
              <a:buNone/>
            </a:pPr>
            <a:r>
              <a:rPr lang="en-US" sz="3600" dirty="0">
                <a:solidFill>
                  <a:srgbClr val="FFFFFF"/>
                </a:solidFill>
              </a:rPr>
              <a:t>Quentin.Christensen@microsoft.com</a:t>
            </a:r>
          </a:p>
          <a:p>
            <a:pPr>
              <a:lnSpc>
                <a:spcPct val="90000"/>
              </a:lnSpc>
              <a:spcBef>
                <a:spcPct val="20000"/>
              </a:spcBef>
              <a:buClr>
                <a:srgbClr val="505050"/>
              </a:buClr>
              <a:buSzPct val="90000"/>
              <a:buFont typeface="Wingdings" panose="05000000000000000000" pitchFamily="2" charset="2"/>
              <a:buNone/>
            </a:pPr>
            <a:r>
              <a:rPr lang="en-US" sz="3600" dirty="0">
                <a:solidFill>
                  <a:srgbClr val="FFFFFF"/>
                </a:solidFill>
              </a:rPr>
              <a:t>Program Manager, Microsoft</a:t>
            </a:r>
          </a:p>
          <a:p>
            <a:pPr>
              <a:lnSpc>
                <a:spcPct val="90000"/>
              </a:lnSpc>
              <a:spcBef>
                <a:spcPct val="20000"/>
              </a:spcBef>
              <a:buClr>
                <a:srgbClr val="505050"/>
              </a:buClr>
              <a:buSzPct val="90000"/>
              <a:buFont typeface="Wingdings" panose="05000000000000000000" pitchFamily="2" charset="2"/>
              <a:buNone/>
            </a:pPr>
            <a:endParaRPr lang="en-US" sz="1200" dirty="0">
              <a:solidFill>
                <a:srgbClr val="FFFFFF"/>
              </a:solidFill>
            </a:endParaRPr>
          </a:p>
        </p:txBody>
      </p:sp>
    </p:spTree>
    <p:extLst>
      <p:ext uri="{BB962C8B-B14F-4D97-AF65-F5344CB8AC3E}">
        <p14:creationId xmlns:p14="http://schemas.microsoft.com/office/powerpoint/2010/main" val="2492851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00"/>
                                        <p:tgtEl>
                                          <p:spTgt spid="2"/>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1372"/>
          <a:stretch/>
        </p:blipFill>
        <p:spPr>
          <a:xfrm>
            <a:off x="882" y="-1"/>
            <a:ext cx="12434711" cy="7352384"/>
          </a:xfrm>
          <a:prstGeom prst="rect">
            <a:avLst/>
          </a:prstGeom>
        </p:spPr>
      </p:pic>
      <p:sp>
        <p:nvSpPr>
          <p:cNvPr id="8" name="Flowchart: Process 7"/>
          <p:cNvSpPr/>
          <p:nvPr/>
        </p:nvSpPr>
        <p:spPr bwMode="auto">
          <a:xfrm>
            <a:off x="882" y="-1"/>
            <a:ext cx="12434711" cy="7352384"/>
          </a:xfrm>
          <a:prstGeom prst="flowChartProcess">
            <a:avLst/>
          </a:prstGeom>
          <a:solidFill>
            <a:srgbClr val="111111">
              <a:alpha val="3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7565" rIns="0" bIns="47565" numCol="1" spcCol="0" rtlCol="0" fromWordArt="0" anchor="ctr" anchorCtr="0" forceAA="0" compatLnSpc="1">
            <a:prstTxWarp prst="textNoShape">
              <a:avLst/>
            </a:prstTxWarp>
            <a:noAutofit/>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4" name="TextBox 3"/>
          <p:cNvSpPr txBox="1"/>
          <p:nvPr/>
        </p:nvSpPr>
        <p:spPr>
          <a:xfrm>
            <a:off x="1963697" y="2071822"/>
            <a:ext cx="3280244" cy="1245740"/>
          </a:xfrm>
          <a:prstGeom prst="rect">
            <a:avLst/>
          </a:prstGeom>
          <a:noFill/>
        </p:spPr>
        <p:txBody>
          <a:bodyPr wrap="square" rtlCol="0">
            <a:spAutoFit/>
          </a:bodyPr>
          <a:lstStyle/>
          <a:p>
            <a:pPr defTabSz="932138">
              <a:defRPr/>
            </a:pPr>
            <a:r>
              <a:rPr lang="en-US" sz="7337" spc="-306" dirty="0">
                <a:solidFill>
                  <a:srgbClr val="FFFFFF"/>
                </a:solidFill>
                <a:latin typeface="Segoe UI bold" pitchFamily="34" charset="0"/>
                <a:ea typeface="Segoe UI bold" pitchFamily="34" charset="0"/>
                <a:cs typeface="Segoe UI bold" pitchFamily="34" charset="0"/>
              </a:rPr>
              <a:t>99.99%</a:t>
            </a:r>
          </a:p>
        </p:txBody>
      </p:sp>
      <p:grpSp>
        <p:nvGrpSpPr>
          <p:cNvPr id="5" name="Group 47"/>
          <p:cNvGrpSpPr/>
          <p:nvPr/>
        </p:nvGrpSpPr>
        <p:grpSpPr>
          <a:xfrm>
            <a:off x="1866326" y="1647074"/>
            <a:ext cx="6002081" cy="510019"/>
            <a:chOff x="630807" y="1999684"/>
            <a:chExt cx="4097614" cy="500266"/>
          </a:xfrm>
        </p:grpSpPr>
        <p:sp>
          <p:nvSpPr>
            <p:cNvPr id="6" name="TextBox 48"/>
            <p:cNvSpPr txBox="1"/>
            <p:nvPr/>
          </p:nvSpPr>
          <p:spPr>
            <a:xfrm>
              <a:off x="630807" y="1999684"/>
              <a:ext cx="3975430" cy="469228"/>
            </a:xfrm>
            <a:prstGeom prst="rect">
              <a:avLst/>
            </a:prstGeom>
            <a:noFill/>
          </p:spPr>
          <p:txBody>
            <a:bodyPr wrap="square" rtlCol="0">
              <a:spAutoFit/>
            </a:bodyPr>
            <a:lstStyle/>
            <a:p>
              <a:pPr defTabSz="932138">
                <a:defRPr/>
              </a:pPr>
              <a:r>
                <a:rPr lang="en-US" sz="2448" b="1" dirty="0">
                  <a:solidFill>
                    <a:srgbClr val="FFFFFF"/>
                  </a:solidFill>
                  <a:ea typeface="Segoe UI" pitchFamily="34" charset="0"/>
                  <a:cs typeface="Segoe UI" pitchFamily="34" charset="0"/>
                </a:rPr>
                <a:t>Availability history for last 4 months</a:t>
              </a:r>
            </a:p>
          </p:txBody>
        </p:sp>
        <p:sp>
          <p:nvSpPr>
            <p:cNvPr id="7" name="Rectangle 49"/>
            <p:cNvSpPr/>
            <p:nvPr/>
          </p:nvSpPr>
          <p:spPr>
            <a:xfrm>
              <a:off x="726314" y="2454213"/>
              <a:ext cx="4002107" cy="4573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138">
                <a:defRPr/>
              </a:pPr>
              <a:endParaRPr lang="en-US" sz="1834">
                <a:solidFill>
                  <a:srgbClr val="FFFFFF"/>
                </a:solidFill>
                <a:latin typeface="Calibri"/>
              </a:endParaRPr>
            </a:p>
          </p:txBody>
        </p:sp>
      </p:grpSp>
      <p:sp>
        <p:nvSpPr>
          <p:cNvPr id="11" name="Title 3"/>
          <p:cNvSpPr txBox="1">
            <a:spLocks/>
          </p:cNvSpPr>
          <p:nvPr/>
        </p:nvSpPr>
        <p:spPr>
          <a:xfrm>
            <a:off x="350837" y="294677"/>
            <a:ext cx="11887454" cy="918032"/>
          </a:xfrm>
          <a:prstGeom prst="rect">
            <a:avLst/>
          </a:prstGeom>
        </p:spPr>
        <p:txBody>
          <a:bodyPr vert="horz" wrap="square" lIns="149217" tIns="93260" rIns="149217" bIns="93260" rtlCol="0" anchor="t">
            <a:noAutofit/>
          </a:bodyPr>
          <a:lst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r"/>
            <a:r>
              <a:rPr sz="5400">
                <a:solidFill>
                  <a:srgbClr val="FFFFFF"/>
                </a:solidFill>
              </a:rPr>
              <a:t>Office 365: The Bank for Your Data</a:t>
            </a:r>
          </a:p>
        </p:txBody>
      </p:sp>
      <p:sp>
        <p:nvSpPr>
          <p:cNvPr id="16" name="TextBox 15"/>
          <p:cNvSpPr txBox="1"/>
          <p:nvPr/>
        </p:nvSpPr>
        <p:spPr>
          <a:xfrm>
            <a:off x="1963696" y="3843124"/>
            <a:ext cx="5725741" cy="2397308"/>
          </a:xfrm>
          <a:prstGeom prst="rect">
            <a:avLst/>
          </a:prstGeom>
          <a:noFill/>
        </p:spPr>
        <p:txBody>
          <a:bodyPr wrap="square" rtlCol="0">
            <a:spAutoFit/>
          </a:bodyPr>
          <a:lstStyle/>
          <a:p>
            <a:pPr defTabSz="932138">
              <a:defRPr/>
            </a:pPr>
            <a:r>
              <a:rPr lang="en-US" sz="7337" spc="-306" dirty="0">
                <a:solidFill>
                  <a:srgbClr val="FFFFFF"/>
                </a:solidFill>
                <a:latin typeface="Segoe UI bold" pitchFamily="34" charset="0"/>
                <a:ea typeface="Segoe UI bold" pitchFamily="34" charset="0"/>
                <a:cs typeface="Segoe UI bold" pitchFamily="34" charset="0"/>
              </a:rPr>
              <a:t>1PB </a:t>
            </a:r>
            <a:r>
              <a:rPr lang="en-US" sz="4488" spc="-306" dirty="0">
                <a:solidFill>
                  <a:srgbClr val="FFFFFF"/>
                </a:solidFill>
                <a:latin typeface="Segoe UI bold" pitchFamily="34" charset="0"/>
                <a:ea typeface="Segoe UI bold" pitchFamily="34" charset="0"/>
                <a:cs typeface="Segoe UI bold" pitchFamily="34" charset="0"/>
              </a:rPr>
              <a:t>Tenants</a:t>
            </a:r>
          </a:p>
          <a:p>
            <a:pPr defTabSz="932138">
              <a:defRPr/>
            </a:pPr>
            <a:r>
              <a:rPr lang="en-US" sz="7337" spc="-306" dirty="0">
                <a:solidFill>
                  <a:srgbClr val="FFFFFF"/>
                </a:solidFill>
                <a:latin typeface="Segoe UI bold" pitchFamily="34" charset="0"/>
                <a:ea typeface="Segoe UI bold" pitchFamily="34" charset="0"/>
                <a:cs typeface="Segoe UI bold" pitchFamily="34" charset="0"/>
              </a:rPr>
              <a:t>1TB </a:t>
            </a:r>
            <a:r>
              <a:rPr lang="en-US" sz="4488" spc="-306" dirty="0">
                <a:solidFill>
                  <a:srgbClr val="FFFFFF"/>
                </a:solidFill>
                <a:latin typeface="Segoe UI bold" pitchFamily="34" charset="0"/>
                <a:ea typeface="Segoe UI bold" pitchFamily="34" charset="0"/>
                <a:cs typeface="Segoe UI bold" pitchFamily="34" charset="0"/>
              </a:rPr>
              <a:t>Site Collections</a:t>
            </a:r>
          </a:p>
        </p:txBody>
      </p:sp>
      <p:grpSp>
        <p:nvGrpSpPr>
          <p:cNvPr id="17" name="Group 47"/>
          <p:cNvGrpSpPr/>
          <p:nvPr/>
        </p:nvGrpSpPr>
        <p:grpSpPr>
          <a:xfrm>
            <a:off x="1866327" y="3447011"/>
            <a:ext cx="6002080" cy="509496"/>
            <a:chOff x="630808" y="2002705"/>
            <a:chExt cx="4097613" cy="499752"/>
          </a:xfrm>
        </p:grpSpPr>
        <p:sp>
          <p:nvSpPr>
            <p:cNvPr id="18" name="TextBox 48"/>
            <p:cNvSpPr txBox="1"/>
            <p:nvPr/>
          </p:nvSpPr>
          <p:spPr>
            <a:xfrm>
              <a:off x="630808" y="2002705"/>
              <a:ext cx="3732744" cy="469228"/>
            </a:xfrm>
            <a:prstGeom prst="rect">
              <a:avLst/>
            </a:prstGeom>
            <a:noFill/>
          </p:spPr>
          <p:txBody>
            <a:bodyPr wrap="square" rtlCol="0">
              <a:spAutoFit/>
            </a:bodyPr>
            <a:lstStyle>
              <a:defPPr>
                <a:defRPr lang="en-US"/>
              </a:defPPr>
              <a:lvl1pPr defTabSz="913950">
                <a:defRPr sz="2400" b="1">
                  <a:latin typeface="Segoe UI" pitchFamily="34" charset="0"/>
                  <a:ea typeface="Segoe UI" pitchFamily="34" charset="0"/>
                  <a:cs typeface="Segoe UI" pitchFamily="34" charset="0"/>
                </a:defRPr>
              </a:lvl1pPr>
            </a:lstStyle>
            <a:p>
              <a:r>
                <a:rPr lang="en-US" sz="2448" dirty="0">
                  <a:solidFill>
                    <a:srgbClr val="FFFFFF"/>
                  </a:solidFill>
                </a:rPr>
                <a:t>More storage coming soon</a:t>
              </a:r>
            </a:p>
          </p:txBody>
        </p:sp>
        <p:sp>
          <p:nvSpPr>
            <p:cNvPr id="19" name="Rectangle 49"/>
            <p:cNvSpPr/>
            <p:nvPr/>
          </p:nvSpPr>
          <p:spPr>
            <a:xfrm>
              <a:off x="726315" y="2454213"/>
              <a:ext cx="4002106" cy="482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138">
                <a:defRPr/>
              </a:pPr>
              <a:endParaRPr lang="en-US" sz="1834">
                <a:solidFill>
                  <a:srgbClr val="FFFFFF"/>
                </a:solidFill>
                <a:latin typeface="Calibri"/>
              </a:endParaRPr>
            </a:p>
          </p:txBody>
        </p:sp>
      </p:grpSp>
    </p:spTree>
    <p:extLst>
      <p:ext uri="{BB962C8B-B14F-4D97-AF65-F5344CB8AC3E}">
        <p14:creationId xmlns:p14="http://schemas.microsoft.com/office/powerpoint/2010/main" val="498838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wrap="square" lIns="146304" tIns="91440" rIns="146304" bIns="91440" rtlCol="0" anchor="t">
            <a:noAutofit/>
          </a:bodyPr>
          <a:lstStyle/>
          <a:p>
            <a:r>
              <a:rPr lang="en-US" dirty="0"/>
              <a:t>Deletion &amp; Hold Policies</a:t>
            </a:r>
          </a:p>
        </p:txBody>
      </p:sp>
      <p:sp>
        <p:nvSpPr>
          <p:cNvPr id="4" name="Rectangle 3"/>
          <p:cNvSpPr/>
          <p:nvPr/>
        </p:nvSpPr>
        <p:spPr bwMode="auto">
          <a:xfrm>
            <a:off x="8086891" y="4225054"/>
            <a:ext cx="460101" cy="29011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p:cNvPicPr>
            <a:picLocks noChangeAspect="1"/>
          </p:cNvPicPr>
          <p:nvPr/>
        </p:nvPicPr>
        <p:blipFill>
          <a:blip r:embed="rId3"/>
          <a:stretch>
            <a:fillRect/>
          </a:stretch>
        </p:blipFill>
        <p:spPr>
          <a:xfrm>
            <a:off x="6008289" y="1471584"/>
            <a:ext cx="6151515" cy="4282300"/>
          </a:xfrm>
          <a:prstGeom prst="rect">
            <a:avLst/>
          </a:prstGeom>
          <a:ln>
            <a:solidFill>
              <a:schemeClr val="tx1"/>
            </a:solidFill>
          </a:ln>
        </p:spPr>
      </p:pic>
      <p:grpSp>
        <p:nvGrpSpPr>
          <p:cNvPr id="10" name="Group 9"/>
          <p:cNvGrpSpPr/>
          <p:nvPr/>
        </p:nvGrpSpPr>
        <p:grpSpPr>
          <a:xfrm>
            <a:off x="9621326" y="3455496"/>
            <a:ext cx="2278948" cy="359444"/>
            <a:chOff x="52761" y="3562594"/>
            <a:chExt cx="2234783" cy="352479"/>
          </a:xfrm>
        </p:grpSpPr>
        <p:cxnSp>
          <p:nvCxnSpPr>
            <p:cNvPr id="12" name="Straight Arrow Connector 11"/>
            <p:cNvCxnSpPr/>
            <p:nvPr/>
          </p:nvCxnSpPr>
          <p:spPr>
            <a:xfrm flipH="1" flipV="1">
              <a:off x="52761" y="3736325"/>
              <a:ext cx="584630" cy="2508"/>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auto">
            <a:xfrm>
              <a:off x="243840" y="3562594"/>
              <a:ext cx="2043704" cy="352479"/>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defTabSz="932111"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Define central policies</a:t>
              </a:r>
            </a:p>
          </p:txBody>
        </p:sp>
      </p:grpSp>
      <p:sp>
        <p:nvSpPr>
          <p:cNvPr id="21" name="Rectangle 20"/>
          <p:cNvSpPr/>
          <p:nvPr/>
        </p:nvSpPr>
        <p:spPr bwMode="auto">
          <a:xfrm>
            <a:off x="9946050" y="4272037"/>
            <a:ext cx="2084093" cy="641873"/>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defTabSz="932111"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Assign policies to site collection templates or individual site collections</a:t>
            </a:r>
          </a:p>
        </p:txBody>
      </p:sp>
      <p:cxnSp>
        <p:nvCxnSpPr>
          <p:cNvPr id="18" name="Straight Arrow Connector 17"/>
          <p:cNvCxnSpPr/>
          <p:nvPr/>
        </p:nvCxnSpPr>
        <p:spPr>
          <a:xfrm flipH="1">
            <a:off x="9718754" y="4515171"/>
            <a:ext cx="508400" cy="0"/>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stretch>
            <a:fillRect/>
          </a:stretch>
        </p:blipFill>
        <p:spPr>
          <a:xfrm>
            <a:off x="110420" y="1471585"/>
            <a:ext cx="5815698" cy="4282298"/>
          </a:xfrm>
          <a:prstGeom prst="rect">
            <a:avLst/>
          </a:prstGeom>
        </p:spPr>
      </p:pic>
      <p:grpSp>
        <p:nvGrpSpPr>
          <p:cNvPr id="14" name="Group 13"/>
          <p:cNvGrpSpPr/>
          <p:nvPr/>
        </p:nvGrpSpPr>
        <p:grpSpPr>
          <a:xfrm>
            <a:off x="305276" y="5109774"/>
            <a:ext cx="2396698" cy="359444"/>
            <a:chOff x="243840" y="3562594"/>
            <a:chExt cx="2350250" cy="352479"/>
          </a:xfrm>
        </p:grpSpPr>
        <p:sp>
          <p:nvSpPr>
            <p:cNvPr id="15" name="Rectangle 14"/>
            <p:cNvSpPr/>
            <p:nvPr/>
          </p:nvSpPr>
          <p:spPr bwMode="auto">
            <a:xfrm>
              <a:off x="243840" y="3562594"/>
              <a:ext cx="2043704" cy="352479"/>
            </a:xfrm>
            <a:prstGeom prst="rect">
              <a:avLst/>
            </a:prstGeom>
            <a:solidFill>
              <a:schemeClr val="bg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defTabSz="932111" fontAlgn="base">
                <a:spcBef>
                  <a:spcPct val="0"/>
                </a:spcBef>
                <a:spcAft>
                  <a:spcPct val="0"/>
                </a:spcAft>
              </a:pPr>
              <a:r>
                <a:rPr lang="en-US" sz="1224" dirty="0">
                  <a:gradFill>
                    <a:gsLst>
                      <a:gs pos="0">
                        <a:srgbClr val="FFFFFF"/>
                      </a:gs>
                      <a:gs pos="100000">
                        <a:srgbClr val="FFFFFF"/>
                      </a:gs>
                    </a:gsLst>
                    <a:lin ang="5400000" scaled="0"/>
                  </a:gradFill>
                  <a:ea typeface="Segoe UI" pitchFamily="34" charset="0"/>
                  <a:cs typeface="Segoe UI" pitchFamily="34" charset="0"/>
                </a:rPr>
                <a:t>Time based hold</a:t>
              </a:r>
            </a:p>
          </p:txBody>
        </p:sp>
        <p:cxnSp>
          <p:nvCxnSpPr>
            <p:cNvPr id="16" name="Straight Arrow Connector 15"/>
            <p:cNvCxnSpPr/>
            <p:nvPr/>
          </p:nvCxnSpPr>
          <p:spPr>
            <a:xfrm flipV="1">
              <a:off x="1865033" y="3732575"/>
              <a:ext cx="729057" cy="6259"/>
            </a:xfrm>
            <a:prstGeom prst="straightConnector1">
              <a:avLst/>
            </a:prstGeom>
            <a:ln>
              <a:solidFill>
                <a:schemeClr val="bg2">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3318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903000" y="1483312"/>
            <a:ext cx="8531613" cy="2222067"/>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86468" tIns="149175" rIns="186468" bIns="149175" numCol="1" spcCol="0" rtlCol="0" fromWordArt="0" anchor="t" anchorCtr="0" forceAA="0" compatLnSpc="1">
            <a:prstTxWarp prst="textNoShape">
              <a:avLst/>
            </a:prstTxWarp>
            <a:noAutofit/>
          </a:bodyPr>
          <a:lstStyle/>
          <a:p>
            <a:pPr algn="ctr" defTabSz="950663"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Content Lifecycle</a:t>
            </a:r>
          </a:p>
        </p:txBody>
      </p:sp>
      <p:sp>
        <p:nvSpPr>
          <p:cNvPr id="6" name="Rectangle 5"/>
          <p:cNvSpPr/>
          <p:nvPr/>
        </p:nvSpPr>
        <p:spPr bwMode="auto">
          <a:xfrm>
            <a:off x="6179948" y="2054669"/>
            <a:ext cx="1828023" cy="1371002"/>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7" name="Rectangle 6"/>
          <p:cNvSpPr/>
          <p:nvPr/>
        </p:nvSpPr>
        <p:spPr bwMode="auto">
          <a:xfrm>
            <a:off x="2167603" y="2056975"/>
            <a:ext cx="1828023" cy="1371002"/>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8" name="Rectangle 7"/>
          <p:cNvSpPr/>
          <p:nvPr/>
        </p:nvSpPr>
        <p:spPr bwMode="auto">
          <a:xfrm>
            <a:off x="4178406" y="2056974"/>
            <a:ext cx="1828023" cy="1371002"/>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9" name="Rectangle 8"/>
          <p:cNvSpPr/>
          <p:nvPr/>
        </p:nvSpPr>
        <p:spPr>
          <a:xfrm>
            <a:off x="2529047" y="2987914"/>
            <a:ext cx="1058238" cy="424732"/>
          </a:xfrm>
          <a:prstGeom prst="rect">
            <a:avLst/>
          </a:prstGeom>
        </p:spPr>
        <p:txBody>
          <a:bodyPr wrap="non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Create</a:t>
            </a:r>
          </a:p>
        </p:txBody>
      </p:sp>
      <p:sp>
        <p:nvSpPr>
          <p:cNvPr id="10" name="Rectangle 9"/>
          <p:cNvSpPr/>
          <p:nvPr/>
        </p:nvSpPr>
        <p:spPr>
          <a:xfrm>
            <a:off x="4206579" y="2987914"/>
            <a:ext cx="1855194"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Collaborate</a:t>
            </a:r>
          </a:p>
        </p:txBody>
      </p:sp>
      <p:sp>
        <p:nvSpPr>
          <p:cNvPr id="11" name="Rectangle 10"/>
          <p:cNvSpPr/>
          <p:nvPr/>
        </p:nvSpPr>
        <p:spPr>
          <a:xfrm>
            <a:off x="6653254" y="2987914"/>
            <a:ext cx="911916"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Store</a:t>
            </a:r>
          </a:p>
        </p:txBody>
      </p:sp>
      <p:pic>
        <p:nvPicPr>
          <p:cNvPr id="12" name="Picture 6" descr="\\MAGNUM\Projects\Microsoft\Cloud Power FY12\Design\ICONS_PNG\Flexible_Workspace.png"/>
          <p:cNvPicPr>
            <a:picLocks noChangeAspect="1" noChangeArrowheads="1"/>
          </p:cNvPicPr>
          <p:nvPr/>
        </p:nvPicPr>
        <p:blipFill rotWithShape="1">
          <a:blip r:embed="rId2" cstate="print">
            <a:biLevel thresh="25000"/>
          </a:blip>
          <a:srcRect l="38714" b="45714"/>
          <a:stretch/>
        </p:blipFill>
        <p:spPr bwMode="auto">
          <a:xfrm>
            <a:off x="6593115" y="2142391"/>
            <a:ext cx="1001690" cy="887278"/>
          </a:xfrm>
          <a:prstGeom prst="rect">
            <a:avLst/>
          </a:prstGeom>
          <a:noFill/>
        </p:spPr>
      </p:pic>
      <p:grpSp>
        <p:nvGrpSpPr>
          <p:cNvPr id="13" name="Group 12"/>
          <p:cNvGrpSpPr/>
          <p:nvPr/>
        </p:nvGrpSpPr>
        <p:grpSpPr>
          <a:xfrm>
            <a:off x="4519067" y="2242731"/>
            <a:ext cx="1194645" cy="621281"/>
            <a:chOff x="4519067" y="2144469"/>
            <a:chExt cx="1194645" cy="621281"/>
          </a:xfrm>
        </p:grpSpPr>
        <p:sp>
          <p:nvSpPr>
            <p:cNvPr id="14" name="Freeform 6"/>
            <p:cNvSpPr>
              <a:spLocks/>
            </p:cNvSpPr>
            <p:nvPr/>
          </p:nvSpPr>
          <p:spPr bwMode="auto">
            <a:xfrm>
              <a:off x="4783049" y="2605175"/>
              <a:ext cx="118539" cy="110973"/>
            </a:xfrm>
            <a:custGeom>
              <a:avLst/>
              <a:gdLst>
                <a:gd name="T0" fmla="*/ 1 w 60"/>
                <a:gd name="T1" fmla="*/ 0 h 56"/>
                <a:gd name="T2" fmla="*/ 0 w 60"/>
                <a:gd name="T3" fmla="*/ 0 h 56"/>
                <a:gd name="T4" fmla="*/ 0 w 60"/>
                <a:gd name="T5" fmla="*/ 38 h 56"/>
                <a:gd name="T6" fmla="*/ 18 w 60"/>
                <a:gd name="T7" fmla="*/ 56 h 56"/>
                <a:gd name="T8" fmla="*/ 44 w 60"/>
                <a:gd name="T9" fmla="*/ 56 h 56"/>
                <a:gd name="T10" fmla="*/ 60 w 60"/>
                <a:gd name="T11" fmla="*/ 38 h 56"/>
                <a:gd name="T12" fmla="*/ 60 w 60"/>
                <a:gd name="T13" fmla="*/ 10 h 56"/>
                <a:gd name="T14" fmla="*/ 1 w 6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6">
                  <a:moveTo>
                    <a:pt x="1" y="0"/>
                  </a:moveTo>
                  <a:cubicBezTo>
                    <a:pt x="1" y="0"/>
                    <a:pt x="0" y="0"/>
                    <a:pt x="0" y="0"/>
                  </a:cubicBezTo>
                  <a:cubicBezTo>
                    <a:pt x="0" y="38"/>
                    <a:pt x="0" y="38"/>
                    <a:pt x="0" y="38"/>
                  </a:cubicBezTo>
                  <a:cubicBezTo>
                    <a:pt x="0" y="48"/>
                    <a:pt x="8" y="56"/>
                    <a:pt x="18" y="56"/>
                  </a:cubicBezTo>
                  <a:cubicBezTo>
                    <a:pt x="44" y="56"/>
                    <a:pt x="44" y="56"/>
                    <a:pt x="44" y="56"/>
                  </a:cubicBezTo>
                  <a:cubicBezTo>
                    <a:pt x="53" y="56"/>
                    <a:pt x="60" y="48"/>
                    <a:pt x="60" y="38"/>
                  </a:cubicBezTo>
                  <a:cubicBezTo>
                    <a:pt x="60" y="27"/>
                    <a:pt x="60" y="18"/>
                    <a:pt x="60" y="10"/>
                  </a:cubicBezTo>
                  <a:cubicBezTo>
                    <a:pt x="40" y="8"/>
                    <a:pt x="20" y="4"/>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sz="2400" dirty="0">
                <a:solidFill>
                  <a:srgbClr val="FFFFFF"/>
                </a:solidFill>
              </a:endParaRPr>
            </a:p>
          </p:txBody>
        </p:sp>
        <p:sp>
          <p:nvSpPr>
            <p:cNvPr id="15" name="Freeform 7"/>
            <p:cNvSpPr>
              <a:spLocks/>
            </p:cNvSpPr>
            <p:nvPr/>
          </p:nvSpPr>
          <p:spPr bwMode="auto">
            <a:xfrm>
              <a:off x="4746898" y="2329425"/>
              <a:ext cx="190840" cy="170663"/>
            </a:xfrm>
            <a:custGeom>
              <a:avLst/>
              <a:gdLst>
                <a:gd name="T0" fmla="*/ 31 w 96"/>
                <a:gd name="T1" fmla="*/ 78 h 86"/>
                <a:gd name="T2" fmla="*/ 96 w 96"/>
                <a:gd name="T3" fmla="*/ 86 h 86"/>
                <a:gd name="T4" fmla="*/ 96 w 96"/>
                <a:gd name="T5" fmla="*/ 18 h 86"/>
                <a:gd name="T6" fmla="*/ 78 w 96"/>
                <a:gd name="T7" fmla="*/ 0 h 86"/>
                <a:gd name="T8" fmla="*/ 18 w 96"/>
                <a:gd name="T9" fmla="*/ 0 h 86"/>
                <a:gd name="T10" fmla="*/ 0 w 96"/>
                <a:gd name="T11" fmla="*/ 18 h 86"/>
                <a:gd name="T12" fmla="*/ 0 w 96"/>
                <a:gd name="T13" fmla="*/ 72 h 86"/>
                <a:gd name="T14" fmla="*/ 31 w 96"/>
                <a:gd name="T15" fmla="*/ 78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6">
                  <a:moveTo>
                    <a:pt x="31" y="78"/>
                  </a:moveTo>
                  <a:cubicBezTo>
                    <a:pt x="52" y="82"/>
                    <a:pt x="74" y="85"/>
                    <a:pt x="96" y="86"/>
                  </a:cubicBezTo>
                  <a:cubicBezTo>
                    <a:pt x="96" y="18"/>
                    <a:pt x="96" y="18"/>
                    <a:pt x="96" y="18"/>
                  </a:cubicBezTo>
                  <a:cubicBezTo>
                    <a:pt x="96" y="8"/>
                    <a:pt x="88" y="0"/>
                    <a:pt x="78" y="0"/>
                  </a:cubicBezTo>
                  <a:cubicBezTo>
                    <a:pt x="18" y="0"/>
                    <a:pt x="18" y="0"/>
                    <a:pt x="18" y="0"/>
                  </a:cubicBezTo>
                  <a:cubicBezTo>
                    <a:pt x="8" y="0"/>
                    <a:pt x="0" y="8"/>
                    <a:pt x="0" y="18"/>
                  </a:cubicBezTo>
                  <a:cubicBezTo>
                    <a:pt x="0" y="43"/>
                    <a:pt x="0" y="60"/>
                    <a:pt x="0" y="72"/>
                  </a:cubicBezTo>
                  <a:cubicBezTo>
                    <a:pt x="10" y="74"/>
                    <a:pt x="20" y="76"/>
                    <a:pt x="31"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16" name="Freeform 8"/>
            <p:cNvSpPr>
              <a:spLocks/>
            </p:cNvSpPr>
            <p:nvPr/>
          </p:nvSpPr>
          <p:spPr bwMode="auto">
            <a:xfrm>
              <a:off x="5029377" y="2637122"/>
              <a:ext cx="140398" cy="128628"/>
            </a:xfrm>
            <a:custGeom>
              <a:avLst/>
              <a:gdLst>
                <a:gd name="T0" fmla="*/ 56 w 71"/>
                <a:gd name="T1" fmla="*/ 2 h 65"/>
                <a:gd name="T2" fmla="*/ 38 w 71"/>
                <a:gd name="T3" fmla="*/ 2 h 65"/>
                <a:gd name="T4" fmla="*/ 0 w 71"/>
                <a:gd name="T5" fmla="*/ 0 h 65"/>
                <a:gd name="T6" fmla="*/ 0 w 71"/>
                <a:gd name="T7" fmla="*/ 43 h 65"/>
                <a:gd name="T8" fmla="*/ 20 w 71"/>
                <a:gd name="T9" fmla="*/ 65 h 65"/>
                <a:gd name="T10" fmla="*/ 50 w 71"/>
                <a:gd name="T11" fmla="*/ 65 h 65"/>
                <a:gd name="T12" fmla="*/ 71 w 71"/>
                <a:gd name="T13" fmla="*/ 43 h 65"/>
                <a:gd name="T14" fmla="*/ 71 w 71"/>
                <a:gd name="T15" fmla="*/ 2 h 65"/>
                <a:gd name="T16" fmla="*/ 56 w 71"/>
                <a:gd name="T17" fmla="*/ 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5">
                  <a:moveTo>
                    <a:pt x="56" y="2"/>
                  </a:moveTo>
                  <a:cubicBezTo>
                    <a:pt x="50" y="2"/>
                    <a:pt x="44" y="2"/>
                    <a:pt x="38" y="2"/>
                  </a:cubicBezTo>
                  <a:cubicBezTo>
                    <a:pt x="25" y="1"/>
                    <a:pt x="12" y="1"/>
                    <a:pt x="0" y="0"/>
                  </a:cubicBezTo>
                  <a:cubicBezTo>
                    <a:pt x="0" y="43"/>
                    <a:pt x="0" y="43"/>
                    <a:pt x="0" y="43"/>
                  </a:cubicBezTo>
                  <a:cubicBezTo>
                    <a:pt x="0" y="55"/>
                    <a:pt x="9" y="65"/>
                    <a:pt x="20" y="65"/>
                  </a:cubicBezTo>
                  <a:cubicBezTo>
                    <a:pt x="50" y="65"/>
                    <a:pt x="50" y="65"/>
                    <a:pt x="50" y="65"/>
                  </a:cubicBezTo>
                  <a:cubicBezTo>
                    <a:pt x="62" y="65"/>
                    <a:pt x="71" y="55"/>
                    <a:pt x="71" y="43"/>
                  </a:cubicBezTo>
                  <a:cubicBezTo>
                    <a:pt x="71" y="25"/>
                    <a:pt x="71" y="12"/>
                    <a:pt x="71" y="2"/>
                  </a:cubicBezTo>
                  <a:cubicBezTo>
                    <a:pt x="66" y="2"/>
                    <a:pt x="61" y="2"/>
                    <a:pt x="56"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sz="2400" dirty="0">
                <a:solidFill>
                  <a:srgbClr val="FFFFFF"/>
                </a:solidFill>
              </a:endParaRPr>
            </a:p>
          </p:txBody>
        </p:sp>
        <p:sp>
          <p:nvSpPr>
            <p:cNvPr id="17" name="Freeform 9"/>
            <p:cNvSpPr>
              <a:spLocks/>
            </p:cNvSpPr>
            <p:nvPr/>
          </p:nvSpPr>
          <p:spPr bwMode="auto">
            <a:xfrm>
              <a:off x="4985659" y="2311770"/>
              <a:ext cx="226150" cy="194203"/>
            </a:xfrm>
            <a:custGeom>
              <a:avLst/>
              <a:gdLst>
                <a:gd name="T0" fmla="*/ 42 w 114"/>
                <a:gd name="T1" fmla="*/ 98 h 98"/>
                <a:gd name="T2" fmla="*/ 60 w 114"/>
                <a:gd name="T3" fmla="*/ 98 h 98"/>
                <a:gd name="T4" fmla="*/ 114 w 114"/>
                <a:gd name="T5" fmla="*/ 95 h 98"/>
                <a:gd name="T6" fmla="*/ 114 w 114"/>
                <a:gd name="T7" fmla="*/ 22 h 98"/>
                <a:gd name="T8" fmla="*/ 93 w 114"/>
                <a:gd name="T9" fmla="*/ 0 h 98"/>
                <a:gd name="T10" fmla="*/ 22 w 114"/>
                <a:gd name="T11" fmla="*/ 0 h 98"/>
                <a:gd name="T12" fmla="*/ 0 w 114"/>
                <a:gd name="T13" fmla="*/ 22 h 98"/>
                <a:gd name="T14" fmla="*/ 0 w 114"/>
                <a:gd name="T15" fmla="*/ 97 h 98"/>
                <a:gd name="T16" fmla="*/ 42 w 114"/>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8">
                  <a:moveTo>
                    <a:pt x="42" y="98"/>
                  </a:moveTo>
                  <a:cubicBezTo>
                    <a:pt x="48" y="98"/>
                    <a:pt x="54" y="98"/>
                    <a:pt x="60" y="98"/>
                  </a:cubicBezTo>
                  <a:cubicBezTo>
                    <a:pt x="78" y="97"/>
                    <a:pt x="97" y="96"/>
                    <a:pt x="114" y="95"/>
                  </a:cubicBezTo>
                  <a:cubicBezTo>
                    <a:pt x="114" y="22"/>
                    <a:pt x="114" y="22"/>
                    <a:pt x="114" y="22"/>
                  </a:cubicBezTo>
                  <a:cubicBezTo>
                    <a:pt x="114" y="11"/>
                    <a:pt x="104" y="0"/>
                    <a:pt x="93" y="0"/>
                  </a:cubicBezTo>
                  <a:cubicBezTo>
                    <a:pt x="22" y="0"/>
                    <a:pt x="22" y="0"/>
                    <a:pt x="22" y="0"/>
                  </a:cubicBezTo>
                  <a:cubicBezTo>
                    <a:pt x="10" y="0"/>
                    <a:pt x="0" y="11"/>
                    <a:pt x="0" y="22"/>
                  </a:cubicBezTo>
                  <a:cubicBezTo>
                    <a:pt x="0" y="60"/>
                    <a:pt x="0" y="83"/>
                    <a:pt x="0" y="97"/>
                  </a:cubicBezTo>
                  <a:cubicBezTo>
                    <a:pt x="14" y="98"/>
                    <a:pt x="28" y="98"/>
                    <a:pt x="42"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18" name="Freeform 10"/>
            <p:cNvSpPr>
              <a:spLocks/>
            </p:cNvSpPr>
            <p:nvPr/>
          </p:nvSpPr>
          <p:spPr bwMode="auto">
            <a:xfrm>
              <a:off x="5295040" y="2622830"/>
              <a:ext cx="119381" cy="93318"/>
            </a:xfrm>
            <a:custGeom>
              <a:avLst/>
              <a:gdLst>
                <a:gd name="T0" fmla="*/ 0 w 60"/>
                <a:gd name="T1" fmla="*/ 7 h 47"/>
                <a:gd name="T2" fmla="*/ 0 w 60"/>
                <a:gd name="T3" fmla="*/ 29 h 47"/>
                <a:gd name="T4" fmla="*/ 16 w 60"/>
                <a:gd name="T5" fmla="*/ 47 h 47"/>
                <a:gd name="T6" fmla="*/ 43 w 60"/>
                <a:gd name="T7" fmla="*/ 47 h 47"/>
                <a:gd name="T8" fmla="*/ 60 w 60"/>
                <a:gd name="T9" fmla="*/ 29 h 47"/>
                <a:gd name="T10" fmla="*/ 60 w 60"/>
                <a:gd name="T11" fmla="*/ 0 h 47"/>
                <a:gd name="T12" fmla="*/ 0 w 60"/>
                <a:gd name="T13" fmla="*/ 7 h 47"/>
              </a:gdLst>
              <a:ahLst/>
              <a:cxnLst>
                <a:cxn ang="0">
                  <a:pos x="T0" y="T1"/>
                </a:cxn>
                <a:cxn ang="0">
                  <a:pos x="T2" y="T3"/>
                </a:cxn>
                <a:cxn ang="0">
                  <a:pos x="T4" y="T5"/>
                </a:cxn>
                <a:cxn ang="0">
                  <a:pos x="T6" y="T7"/>
                </a:cxn>
                <a:cxn ang="0">
                  <a:pos x="T8" y="T9"/>
                </a:cxn>
                <a:cxn ang="0">
                  <a:pos x="T10" y="T11"/>
                </a:cxn>
                <a:cxn ang="0">
                  <a:pos x="T12" y="T13"/>
                </a:cxn>
              </a:cxnLst>
              <a:rect l="0" t="0" r="r" b="b"/>
              <a:pathLst>
                <a:path w="60" h="47">
                  <a:moveTo>
                    <a:pt x="0" y="7"/>
                  </a:moveTo>
                  <a:cubicBezTo>
                    <a:pt x="0" y="29"/>
                    <a:pt x="0" y="29"/>
                    <a:pt x="0" y="29"/>
                  </a:cubicBezTo>
                  <a:cubicBezTo>
                    <a:pt x="0" y="39"/>
                    <a:pt x="7" y="47"/>
                    <a:pt x="16" y="47"/>
                  </a:cubicBezTo>
                  <a:cubicBezTo>
                    <a:pt x="43" y="47"/>
                    <a:pt x="43" y="47"/>
                    <a:pt x="43" y="47"/>
                  </a:cubicBezTo>
                  <a:cubicBezTo>
                    <a:pt x="53" y="47"/>
                    <a:pt x="60" y="39"/>
                    <a:pt x="60" y="29"/>
                  </a:cubicBezTo>
                  <a:cubicBezTo>
                    <a:pt x="60" y="17"/>
                    <a:pt x="60" y="8"/>
                    <a:pt x="60" y="0"/>
                  </a:cubicBezTo>
                  <a:cubicBezTo>
                    <a:pt x="41" y="3"/>
                    <a:pt x="21" y="6"/>
                    <a:pt x="0"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sz="2400" dirty="0">
                <a:solidFill>
                  <a:srgbClr val="FFFFFF"/>
                </a:solidFill>
              </a:endParaRPr>
            </a:p>
          </p:txBody>
        </p:sp>
        <p:sp>
          <p:nvSpPr>
            <p:cNvPr id="19" name="Freeform 11"/>
            <p:cNvSpPr>
              <a:spLocks/>
            </p:cNvSpPr>
            <p:nvPr/>
          </p:nvSpPr>
          <p:spPr bwMode="auto">
            <a:xfrm>
              <a:off x="5259730" y="2329425"/>
              <a:ext cx="190000" cy="168982"/>
            </a:xfrm>
            <a:custGeom>
              <a:avLst/>
              <a:gdLst>
                <a:gd name="T0" fmla="*/ 71 w 96"/>
                <a:gd name="T1" fmla="*/ 74 h 85"/>
                <a:gd name="T2" fmla="*/ 96 w 96"/>
                <a:gd name="T3" fmla="*/ 68 h 85"/>
                <a:gd name="T4" fmla="*/ 96 w 96"/>
                <a:gd name="T5" fmla="*/ 18 h 85"/>
                <a:gd name="T6" fmla="*/ 78 w 96"/>
                <a:gd name="T7" fmla="*/ 0 h 85"/>
                <a:gd name="T8" fmla="*/ 18 w 96"/>
                <a:gd name="T9" fmla="*/ 0 h 85"/>
                <a:gd name="T10" fmla="*/ 0 w 96"/>
                <a:gd name="T11" fmla="*/ 18 h 85"/>
                <a:gd name="T12" fmla="*/ 0 w 96"/>
                <a:gd name="T13" fmla="*/ 85 h 85"/>
                <a:gd name="T14" fmla="*/ 71 w 96"/>
                <a:gd name="T15" fmla="*/ 74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85">
                  <a:moveTo>
                    <a:pt x="71" y="74"/>
                  </a:moveTo>
                  <a:cubicBezTo>
                    <a:pt x="80" y="72"/>
                    <a:pt x="88" y="70"/>
                    <a:pt x="96" y="68"/>
                  </a:cubicBezTo>
                  <a:cubicBezTo>
                    <a:pt x="96" y="18"/>
                    <a:pt x="96" y="18"/>
                    <a:pt x="96" y="18"/>
                  </a:cubicBezTo>
                  <a:cubicBezTo>
                    <a:pt x="96" y="8"/>
                    <a:pt x="89" y="0"/>
                    <a:pt x="78" y="0"/>
                  </a:cubicBezTo>
                  <a:cubicBezTo>
                    <a:pt x="18" y="0"/>
                    <a:pt x="18" y="0"/>
                    <a:pt x="18" y="0"/>
                  </a:cubicBezTo>
                  <a:cubicBezTo>
                    <a:pt x="8" y="0"/>
                    <a:pt x="0" y="8"/>
                    <a:pt x="0" y="18"/>
                  </a:cubicBezTo>
                  <a:cubicBezTo>
                    <a:pt x="0" y="54"/>
                    <a:pt x="0" y="74"/>
                    <a:pt x="0" y="85"/>
                  </a:cubicBezTo>
                  <a:cubicBezTo>
                    <a:pt x="25" y="83"/>
                    <a:pt x="49" y="79"/>
                    <a:pt x="71"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0" name="Oval 12"/>
            <p:cNvSpPr>
              <a:spLocks noChangeArrowheads="1"/>
            </p:cNvSpPr>
            <p:nvPr/>
          </p:nvSpPr>
          <p:spPr bwMode="auto">
            <a:xfrm>
              <a:off x="5031057" y="2144469"/>
              <a:ext cx="135354" cy="1370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1" name="Oval 13"/>
            <p:cNvSpPr>
              <a:spLocks noChangeArrowheads="1"/>
            </p:cNvSpPr>
            <p:nvPr/>
          </p:nvSpPr>
          <p:spPr bwMode="auto">
            <a:xfrm>
              <a:off x="5296721" y="2182301"/>
              <a:ext cx="115177" cy="11517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2" name="Oval 14"/>
            <p:cNvSpPr>
              <a:spLocks noChangeArrowheads="1"/>
            </p:cNvSpPr>
            <p:nvPr/>
          </p:nvSpPr>
          <p:spPr bwMode="auto">
            <a:xfrm>
              <a:off x="4784730" y="2182301"/>
              <a:ext cx="115177" cy="11517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3" name="Freeform 15"/>
            <p:cNvSpPr>
              <a:spLocks/>
            </p:cNvSpPr>
            <p:nvPr/>
          </p:nvSpPr>
          <p:spPr bwMode="auto">
            <a:xfrm>
              <a:off x="4929332" y="2221814"/>
              <a:ext cx="78186" cy="36151"/>
            </a:xfrm>
            <a:custGeom>
              <a:avLst/>
              <a:gdLst>
                <a:gd name="T0" fmla="*/ 39 w 39"/>
                <a:gd name="T1" fmla="*/ 14 h 18"/>
                <a:gd name="T2" fmla="*/ 36 w 39"/>
                <a:gd name="T3" fmla="*/ 0 h 18"/>
                <a:gd name="T4" fmla="*/ 0 w 39"/>
                <a:gd name="T5" fmla="*/ 2 h 18"/>
                <a:gd name="T6" fmla="*/ 1 w 39"/>
                <a:gd name="T7" fmla="*/ 10 h 18"/>
                <a:gd name="T8" fmla="*/ 0 w 39"/>
                <a:gd name="T9" fmla="*/ 18 h 18"/>
                <a:gd name="T10" fmla="*/ 39 w 39"/>
                <a:gd name="T11" fmla="*/ 14 h 18"/>
              </a:gdLst>
              <a:ahLst/>
              <a:cxnLst>
                <a:cxn ang="0">
                  <a:pos x="T0" y="T1"/>
                </a:cxn>
                <a:cxn ang="0">
                  <a:pos x="T2" y="T3"/>
                </a:cxn>
                <a:cxn ang="0">
                  <a:pos x="T4" y="T5"/>
                </a:cxn>
                <a:cxn ang="0">
                  <a:pos x="T6" y="T7"/>
                </a:cxn>
                <a:cxn ang="0">
                  <a:pos x="T8" y="T9"/>
                </a:cxn>
                <a:cxn ang="0">
                  <a:pos x="T10" y="T11"/>
                </a:cxn>
              </a:cxnLst>
              <a:rect l="0" t="0" r="r" b="b"/>
              <a:pathLst>
                <a:path w="39" h="18">
                  <a:moveTo>
                    <a:pt x="39" y="14"/>
                  </a:moveTo>
                  <a:cubicBezTo>
                    <a:pt x="37" y="10"/>
                    <a:pt x="36" y="5"/>
                    <a:pt x="36" y="0"/>
                  </a:cubicBezTo>
                  <a:cubicBezTo>
                    <a:pt x="24" y="1"/>
                    <a:pt x="12" y="1"/>
                    <a:pt x="0" y="2"/>
                  </a:cubicBezTo>
                  <a:cubicBezTo>
                    <a:pt x="1" y="5"/>
                    <a:pt x="1" y="7"/>
                    <a:pt x="1" y="10"/>
                  </a:cubicBezTo>
                  <a:cubicBezTo>
                    <a:pt x="1" y="13"/>
                    <a:pt x="1" y="15"/>
                    <a:pt x="0" y="18"/>
                  </a:cubicBezTo>
                  <a:cubicBezTo>
                    <a:pt x="13" y="16"/>
                    <a:pt x="26" y="15"/>
                    <a:pt x="39"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4" name="Freeform 16"/>
            <p:cNvSpPr>
              <a:spLocks/>
            </p:cNvSpPr>
            <p:nvPr/>
          </p:nvSpPr>
          <p:spPr bwMode="auto">
            <a:xfrm>
              <a:off x="5439641" y="2261327"/>
              <a:ext cx="226991" cy="141238"/>
            </a:xfrm>
            <a:custGeom>
              <a:avLst/>
              <a:gdLst>
                <a:gd name="T0" fmla="*/ 95 w 114"/>
                <a:gd name="T1" fmla="*/ 39 h 71"/>
                <a:gd name="T2" fmla="*/ 61 w 114"/>
                <a:gd name="T3" fmla="*/ 20 h 71"/>
                <a:gd name="T4" fmla="*/ 1 w 114"/>
                <a:gd name="T5" fmla="*/ 0 h 71"/>
                <a:gd name="T6" fmla="*/ 0 w 114"/>
                <a:gd name="T7" fmla="*/ 5 h 71"/>
                <a:gd name="T8" fmla="*/ 60 w 114"/>
                <a:gd name="T9" fmla="*/ 22 h 71"/>
                <a:gd name="T10" fmla="*/ 94 w 114"/>
                <a:gd name="T11" fmla="*/ 40 h 71"/>
                <a:gd name="T12" fmla="*/ 108 w 114"/>
                <a:gd name="T13" fmla="*/ 53 h 71"/>
                <a:gd name="T14" fmla="*/ 114 w 114"/>
                <a:gd name="T15" fmla="*/ 71 h 71"/>
                <a:gd name="T16" fmla="*/ 108 w 114"/>
                <a:gd name="T17" fmla="*/ 53 h 71"/>
                <a:gd name="T18" fmla="*/ 95 w 114"/>
                <a:gd name="T19" fmla="*/ 3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71">
                  <a:moveTo>
                    <a:pt x="95" y="39"/>
                  </a:moveTo>
                  <a:cubicBezTo>
                    <a:pt x="84" y="31"/>
                    <a:pt x="73" y="25"/>
                    <a:pt x="61" y="20"/>
                  </a:cubicBezTo>
                  <a:cubicBezTo>
                    <a:pt x="42" y="11"/>
                    <a:pt x="22" y="5"/>
                    <a:pt x="1" y="0"/>
                  </a:cubicBezTo>
                  <a:cubicBezTo>
                    <a:pt x="1" y="2"/>
                    <a:pt x="0" y="4"/>
                    <a:pt x="0" y="5"/>
                  </a:cubicBezTo>
                  <a:cubicBezTo>
                    <a:pt x="20" y="9"/>
                    <a:pt x="40" y="15"/>
                    <a:pt x="60" y="22"/>
                  </a:cubicBezTo>
                  <a:cubicBezTo>
                    <a:pt x="72" y="27"/>
                    <a:pt x="83" y="33"/>
                    <a:pt x="94" y="40"/>
                  </a:cubicBezTo>
                  <a:cubicBezTo>
                    <a:pt x="99" y="44"/>
                    <a:pt x="104" y="48"/>
                    <a:pt x="108" y="53"/>
                  </a:cubicBezTo>
                  <a:cubicBezTo>
                    <a:pt x="112" y="59"/>
                    <a:pt x="114" y="65"/>
                    <a:pt x="114" y="71"/>
                  </a:cubicBezTo>
                  <a:cubicBezTo>
                    <a:pt x="114" y="65"/>
                    <a:pt x="112" y="58"/>
                    <a:pt x="108" y="53"/>
                  </a:cubicBezTo>
                  <a:cubicBezTo>
                    <a:pt x="105" y="48"/>
                    <a:pt x="100" y="43"/>
                    <a:pt x="95"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5" name="Freeform 17"/>
            <p:cNvSpPr>
              <a:spLocks/>
            </p:cNvSpPr>
            <p:nvPr/>
          </p:nvSpPr>
          <p:spPr bwMode="auto">
            <a:xfrm>
              <a:off x="4519067" y="2252080"/>
              <a:ext cx="1194645" cy="357299"/>
            </a:xfrm>
            <a:custGeom>
              <a:avLst/>
              <a:gdLst>
                <a:gd name="T0" fmla="*/ 578 w 602"/>
                <a:gd name="T1" fmla="*/ 76 h 180"/>
                <a:gd name="T2" fmla="*/ 554 w 602"/>
                <a:gd name="T3" fmla="*/ 76 h 180"/>
                <a:gd name="T4" fmla="*/ 554 w 602"/>
                <a:gd name="T5" fmla="*/ 77 h 180"/>
                <a:gd name="T6" fmla="*/ 554 w 602"/>
                <a:gd name="T7" fmla="*/ 76 h 180"/>
                <a:gd name="T8" fmla="*/ 554 w 602"/>
                <a:gd name="T9" fmla="*/ 76 h 180"/>
                <a:gd name="T10" fmla="*/ 554 w 602"/>
                <a:gd name="T11" fmla="*/ 77 h 180"/>
                <a:gd name="T12" fmla="*/ 554 w 602"/>
                <a:gd name="T13" fmla="*/ 78 h 180"/>
                <a:gd name="T14" fmla="*/ 553 w 602"/>
                <a:gd name="T15" fmla="*/ 81 h 180"/>
                <a:gd name="T16" fmla="*/ 544 w 602"/>
                <a:gd name="T17" fmla="*/ 89 h 180"/>
                <a:gd name="T18" fmla="*/ 516 w 602"/>
                <a:gd name="T19" fmla="*/ 106 h 180"/>
                <a:gd name="T20" fmla="*/ 446 w 602"/>
                <a:gd name="T21" fmla="*/ 127 h 180"/>
                <a:gd name="T22" fmla="*/ 295 w 602"/>
                <a:gd name="T23" fmla="*/ 144 h 180"/>
                <a:gd name="T24" fmla="*/ 277 w 602"/>
                <a:gd name="T25" fmla="*/ 144 h 180"/>
                <a:gd name="T26" fmla="*/ 144 w 602"/>
                <a:gd name="T27" fmla="*/ 133 h 180"/>
                <a:gd name="T28" fmla="*/ 71 w 602"/>
                <a:gd name="T29" fmla="*/ 114 h 180"/>
                <a:gd name="T30" fmla="*/ 40 w 602"/>
                <a:gd name="T31" fmla="*/ 98 h 180"/>
                <a:gd name="T32" fmla="*/ 28 w 602"/>
                <a:gd name="T33" fmla="*/ 87 h 180"/>
                <a:gd name="T34" fmla="*/ 24 w 602"/>
                <a:gd name="T35" fmla="*/ 76 h 180"/>
                <a:gd name="T36" fmla="*/ 24 w 602"/>
                <a:gd name="T37" fmla="*/ 75 h 180"/>
                <a:gd name="T38" fmla="*/ 24 w 602"/>
                <a:gd name="T39" fmla="*/ 74 h 180"/>
                <a:gd name="T40" fmla="*/ 25 w 602"/>
                <a:gd name="T41" fmla="*/ 71 h 180"/>
                <a:gd name="T42" fmla="*/ 28 w 602"/>
                <a:gd name="T43" fmla="*/ 65 h 180"/>
                <a:gd name="T44" fmla="*/ 39 w 602"/>
                <a:gd name="T45" fmla="*/ 54 h 180"/>
                <a:gd name="T46" fmla="*/ 70 w 602"/>
                <a:gd name="T47" fmla="*/ 36 h 180"/>
                <a:gd name="T48" fmla="*/ 124 w 602"/>
                <a:gd name="T49" fmla="*/ 18 h 180"/>
                <a:gd name="T50" fmla="*/ 118 w 602"/>
                <a:gd name="T51" fmla="*/ 0 h 180"/>
                <a:gd name="T52" fmla="*/ 62 w 602"/>
                <a:gd name="T53" fmla="*/ 16 h 180"/>
                <a:gd name="T54" fmla="*/ 25 w 602"/>
                <a:gd name="T55" fmla="*/ 36 h 180"/>
                <a:gd name="T56" fmla="*/ 9 w 602"/>
                <a:gd name="T57" fmla="*/ 51 h 180"/>
                <a:gd name="T58" fmla="*/ 3 w 602"/>
                <a:gd name="T59" fmla="*/ 63 h 180"/>
                <a:gd name="T60" fmla="*/ 1 w 602"/>
                <a:gd name="T61" fmla="*/ 69 h 180"/>
                <a:gd name="T62" fmla="*/ 0 w 602"/>
                <a:gd name="T63" fmla="*/ 73 h 180"/>
                <a:gd name="T64" fmla="*/ 0 w 602"/>
                <a:gd name="T65" fmla="*/ 75 h 180"/>
                <a:gd name="T66" fmla="*/ 0 w 602"/>
                <a:gd name="T67" fmla="*/ 76 h 180"/>
                <a:gd name="T68" fmla="*/ 8 w 602"/>
                <a:gd name="T69" fmla="*/ 101 h 180"/>
                <a:gd name="T70" fmla="*/ 24 w 602"/>
                <a:gd name="T71" fmla="*/ 118 h 180"/>
                <a:gd name="T72" fmla="*/ 61 w 602"/>
                <a:gd name="T73" fmla="*/ 139 h 180"/>
                <a:gd name="T74" fmla="*/ 138 w 602"/>
                <a:gd name="T75" fmla="*/ 163 h 180"/>
                <a:gd name="T76" fmla="*/ 295 w 602"/>
                <a:gd name="T77" fmla="*/ 180 h 180"/>
                <a:gd name="T78" fmla="*/ 313 w 602"/>
                <a:gd name="T79" fmla="*/ 180 h 180"/>
                <a:gd name="T80" fmla="*/ 454 w 602"/>
                <a:gd name="T81" fmla="*/ 168 h 180"/>
                <a:gd name="T82" fmla="*/ 533 w 602"/>
                <a:gd name="T83" fmla="*/ 147 h 180"/>
                <a:gd name="T84" fmla="*/ 572 w 602"/>
                <a:gd name="T85" fmla="*/ 126 h 180"/>
                <a:gd name="T86" fmla="*/ 591 w 602"/>
                <a:gd name="T87" fmla="*/ 108 h 180"/>
                <a:gd name="T88" fmla="*/ 599 w 602"/>
                <a:gd name="T89" fmla="*/ 94 h 180"/>
                <a:gd name="T90" fmla="*/ 601 w 602"/>
                <a:gd name="T91" fmla="*/ 85 h 180"/>
                <a:gd name="T92" fmla="*/ 602 w 602"/>
                <a:gd name="T93" fmla="*/ 81 h 180"/>
                <a:gd name="T94" fmla="*/ 602 w 602"/>
                <a:gd name="T95" fmla="*/ 78 h 180"/>
                <a:gd name="T96" fmla="*/ 602 w 602"/>
                <a:gd name="T97" fmla="*/ 77 h 180"/>
                <a:gd name="T98" fmla="*/ 578 w 602"/>
                <a:gd name="T99" fmla="*/ 7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2" h="180">
                  <a:moveTo>
                    <a:pt x="578" y="76"/>
                  </a:moveTo>
                  <a:cubicBezTo>
                    <a:pt x="554" y="76"/>
                    <a:pt x="554" y="76"/>
                    <a:pt x="554" y="76"/>
                  </a:cubicBezTo>
                  <a:cubicBezTo>
                    <a:pt x="554" y="77"/>
                    <a:pt x="554" y="77"/>
                    <a:pt x="554" y="77"/>
                  </a:cubicBezTo>
                  <a:cubicBezTo>
                    <a:pt x="554" y="77"/>
                    <a:pt x="554" y="76"/>
                    <a:pt x="554" y="76"/>
                  </a:cubicBezTo>
                  <a:cubicBezTo>
                    <a:pt x="554" y="76"/>
                    <a:pt x="554" y="76"/>
                    <a:pt x="554" y="76"/>
                  </a:cubicBezTo>
                  <a:cubicBezTo>
                    <a:pt x="554" y="77"/>
                    <a:pt x="554" y="77"/>
                    <a:pt x="554" y="77"/>
                  </a:cubicBezTo>
                  <a:cubicBezTo>
                    <a:pt x="554" y="77"/>
                    <a:pt x="554" y="77"/>
                    <a:pt x="554" y="78"/>
                  </a:cubicBezTo>
                  <a:cubicBezTo>
                    <a:pt x="554" y="78"/>
                    <a:pt x="554" y="79"/>
                    <a:pt x="553" y="81"/>
                  </a:cubicBezTo>
                  <a:cubicBezTo>
                    <a:pt x="551" y="83"/>
                    <a:pt x="548" y="86"/>
                    <a:pt x="544" y="89"/>
                  </a:cubicBezTo>
                  <a:cubicBezTo>
                    <a:pt x="537" y="95"/>
                    <a:pt x="526" y="101"/>
                    <a:pt x="516" y="106"/>
                  </a:cubicBezTo>
                  <a:cubicBezTo>
                    <a:pt x="494" y="115"/>
                    <a:pt x="470" y="122"/>
                    <a:pt x="446" y="127"/>
                  </a:cubicBezTo>
                  <a:cubicBezTo>
                    <a:pt x="397" y="138"/>
                    <a:pt x="346" y="143"/>
                    <a:pt x="295" y="144"/>
                  </a:cubicBezTo>
                  <a:cubicBezTo>
                    <a:pt x="289" y="144"/>
                    <a:pt x="283" y="144"/>
                    <a:pt x="277" y="144"/>
                  </a:cubicBezTo>
                  <a:cubicBezTo>
                    <a:pt x="232" y="144"/>
                    <a:pt x="187" y="141"/>
                    <a:pt x="144" y="133"/>
                  </a:cubicBezTo>
                  <a:cubicBezTo>
                    <a:pt x="119" y="129"/>
                    <a:pt x="94" y="123"/>
                    <a:pt x="71" y="114"/>
                  </a:cubicBezTo>
                  <a:cubicBezTo>
                    <a:pt x="60" y="110"/>
                    <a:pt x="49" y="104"/>
                    <a:pt x="40" y="98"/>
                  </a:cubicBezTo>
                  <a:cubicBezTo>
                    <a:pt x="35" y="94"/>
                    <a:pt x="31" y="91"/>
                    <a:pt x="28" y="87"/>
                  </a:cubicBezTo>
                  <a:cubicBezTo>
                    <a:pt x="26" y="83"/>
                    <a:pt x="24" y="79"/>
                    <a:pt x="24" y="76"/>
                  </a:cubicBezTo>
                  <a:cubicBezTo>
                    <a:pt x="24" y="75"/>
                    <a:pt x="24" y="75"/>
                    <a:pt x="24" y="75"/>
                  </a:cubicBezTo>
                  <a:cubicBezTo>
                    <a:pt x="24" y="74"/>
                    <a:pt x="24" y="74"/>
                    <a:pt x="24" y="74"/>
                  </a:cubicBezTo>
                  <a:cubicBezTo>
                    <a:pt x="24" y="73"/>
                    <a:pt x="25" y="72"/>
                    <a:pt x="25" y="71"/>
                  </a:cubicBezTo>
                  <a:cubicBezTo>
                    <a:pt x="25" y="69"/>
                    <a:pt x="26" y="67"/>
                    <a:pt x="28" y="65"/>
                  </a:cubicBezTo>
                  <a:cubicBezTo>
                    <a:pt x="30" y="61"/>
                    <a:pt x="34" y="57"/>
                    <a:pt x="39" y="54"/>
                  </a:cubicBezTo>
                  <a:cubicBezTo>
                    <a:pt x="48" y="46"/>
                    <a:pt x="59" y="41"/>
                    <a:pt x="70" y="36"/>
                  </a:cubicBezTo>
                  <a:cubicBezTo>
                    <a:pt x="87" y="28"/>
                    <a:pt x="106" y="22"/>
                    <a:pt x="124" y="18"/>
                  </a:cubicBezTo>
                  <a:cubicBezTo>
                    <a:pt x="121" y="12"/>
                    <a:pt x="119" y="6"/>
                    <a:pt x="118" y="0"/>
                  </a:cubicBezTo>
                  <a:cubicBezTo>
                    <a:pt x="99" y="4"/>
                    <a:pt x="81" y="9"/>
                    <a:pt x="62" y="16"/>
                  </a:cubicBezTo>
                  <a:cubicBezTo>
                    <a:pt x="49" y="21"/>
                    <a:pt x="37" y="27"/>
                    <a:pt x="25" y="36"/>
                  </a:cubicBezTo>
                  <a:cubicBezTo>
                    <a:pt x="19" y="40"/>
                    <a:pt x="14" y="45"/>
                    <a:pt x="9" y="51"/>
                  </a:cubicBezTo>
                  <a:cubicBezTo>
                    <a:pt x="6" y="55"/>
                    <a:pt x="4" y="58"/>
                    <a:pt x="3" y="63"/>
                  </a:cubicBezTo>
                  <a:cubicBezTo>
                    <a:pt x="2" y="65"/>
                    <a:pt x="1" y="67"/>
                    <a:pt x="1" y="69"/>
                  </a:cubicBezTo>
                  <a:cubicBezTo>
                    <a:pt x="1" y="70"/>
                    <a:pt x="0" y="72"/>
                    <a:pt x="0" y="73"/>
                  </a:cubicBezTo>
                  <a:cubicBezTo>
                    <a:pt x="0" y="75"/>
                    <a:pt x="0" y="75"/>
                    <a:pt x="0" y="75"/>
                  </a:cubicBezTo>
                  <a:cubicBezTo>
                    <a:pt x="0" y="76"/>
                    <a:pt x="0" y="76"/>
                    <a:pt x="0" y="76"/>
                  </a:cubicBezTo>
                  <a:cubicBezTo>
                    <a:pt x="0" y="86"/>
                    <a:pt x="4" y="95"/>
                    <a:pt x="8" y="101"/>
                  </a:cubicBezTo>
                  <a:cubicBezTo>
                    <a:pt x="13" y="108"/>
                    <a:pt x="19" y="113"/>
                    <a:pt x="24" y="118"/>
                  </a:cubicBezTo>
                  <a:cubicBezTo>
                    <a:pt x="36" y="127"/>
                    <a:pt x="48" y="133"/>
                    <a:pt x="61" y="139"/>
                  </a:cubicBezTo>
                  <a:cubicBezTo>
                    <a:pt x="86" y="150"/>
                    <a:pt x="112" y="157"/>
                    <a:pt x="138" y="163"/>
                  </a:cubicBezTo>
                  <a:cubicBezTo>
                    <a:pt x="190" y="174"/>
                    <a:pt x="242" y="179"/>
                    <a:pt x="295" y="180"/>
                  </a:cubicBezTo>
                  <a:cubicBezTo>
                    <a:pt x="301" y="180"/>
                    <a:pt x="307" y="180"/>
                    <a:pt x="313" y="180"/>
                  </a:cubicBezTo>
                  <a:cubicBezTo>
                    <a:pt x="360" y="180"/>
                    <a:pt x="407" y="177"/>
                    <a:pt x="454" y="168"/>
                  </a:cubicBezTo>
                  <a:cubicBezTo>
                    <a:pt x="480" y="164"/>
                    <a:pt x="507" y="158"/>
                    <a:pt x="533" y="147"/>
                  </a:cubicBezTo>
                  <a:cubicBezTo>
                    <a:pt x="546" y="142"/>
                    <a:pt x="559" y="136"/>
                    <a:pt x="572" y="126"/>
                  </a:cubicBezTo>
                  <a:cubicBezTo>
                    <a:pt x="579" y="122"/>
                    <a:pt x="585" y="116"/>
                    <a:pt x="591" y="108"/>
                  </a:cubicBezTo>
                  <a:cubicBezTo>
                    <a:pt x="594" y="104"/>
                    <a:pt x="597" y="99"/>
                    <a:pt x="599" y="94"/>
                  </a:cubicBezTo>
                  <a:cubicBezTo>
                    <a:pt x="600" y="91"/>
                    <a:pt x="601" y="88"/>
                    <a:pt x="601" y="85"/>
                  </a:cubicBezTo>
                  <a:cubicBezTo>
                    <a:pt x="602" y="84"/>
                    <a:pt x="602" y="82"/>
                    <a:pt x="602" y="81"/>
                  </a:cubicBezTo>
                  <a:cubicBezTo>
                    <a:pt x="602" y="80"/>
                    <a:pt x="602" y="79"/>
                    <a:pt x="602" y="78"/>
                  </a:cubicBezTo>
                  <a:cubicBezTo>
                    <a:pt x="602" y="77"/>
                    <a:pt x="602" y="77"/>
                    <a:pt x="602" y="77"/>
                  </a:cubicBezTo>
                  <a:lnTo>
                    <a:pt x="578"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26" name="Freeform 18"/>
            <p:cNvSpPr>
              <a:spLocks/>
            </p:cNvSpPr>
            <p:nvPr/>
          </p:nvSpPr>
          <p:spPr bwMode="auto">
            <a:xfrm>
              <a:off x="5194155" y="2226018"/>
              <a:ext cx="71460" cy="23540"/>
            </a:xfrm>
            <a:custGeom>
              <a:avLst/>
              <a:gdLst>
                <a:gd name="T0" fmla="*/ 36 w 36"/>
                <a:gd name="T1" fmla="*/ 8 h 12"/>
                <a:gd name="T2" fmla="*/ 36 w 36"/>
                <a:gd name="T3" fmla="*/ 3 h 12"/>
                <a:gd name="T4" fmla="*/ 2 w 36"/>
                <a:gd name="T5" fmla="*/ 0 h 12"/>
                <a:gd name="T6" fmla="*/ 0 w 36"/>
                <a:gd name="T7" fmla="*/ 10 h 12"/>
                <a:gd name="T8" fmla="*/ 36 w 36"/>
                <a:gd name="T9" fmla="*/ 12 h 12"/>
                <a:gd name="T10" fmla="*/ 36 w 36"/>
                <a:gd name="T11" fmla="*/ 8 h 12"/>
              </a:gdLst>
              <a:ahLst/>
              <a:cxnLst>
                <a:cxn ang="0">
                  <a:pos x="T0" y="T1"/>
                </a:cxn>
                <a:cxn ang="0">
                  <a:pos x="T2" y="T3"/>
                </a:cxn>
                <a:cxn ang="0">
                  <a:pos x="T4" y="T5"/>
                </a:cxn>
                <a:cxn ang="0">
                  <a:pos x="T6" y="T7"/>
                </a:cxn>
                <a:cxn ang="0">
                  <a:pos x="T8" y="T9"/>
                </a:cxn>
                <a:cxn ang="0">
                  <a:pos x="T10" y="T11"/>
                </a:cxn>
              </a:cxnLst>
              <a:rect l="0" t="0" r="r" b="b"/>
              <a:pathLst>
                <a:path w="36" h="12">
                  <a:moveTo>
                    <a:pt x="36" y="8"/>
                  </a:moveTo>
                  <a:cubicBezTo>
                    <a:pt x="36" y="6"/>
                    <a:pt x="36" y="5"/>
                    <a:pt x="36" y="3"/>
                  </a:cubicBezTo>
                  <a:cubicBezTo>
                    <a:pt x="25" y="2"/>
                    <a:pt x="13" y="1"/>
                    <a:pt x="2" y="0"/>
                  </a:cubicBezTo>
                  <a:cubicBezTo>
                    <a:pt x="1" y="3"/>
                    <a:pt x="1" y="7"/>
                    <a:pt x="0" y="10"/>
                  </a:cubicBezTo>
                  <a:cubicBezTo>
                    <a:pt x="12" y="10"/>
                    <a:pt x="24" y="11"/>
                    <a:pt x="36" y="12"/>
                  </a:cubicBezTo>
                  <a:cubicBezTo>
                    <a:pt x="36" y="11"/>
                    <a:pt x="36" y="9"/>
                    <a:pt x="36"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gr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0934" y="1949622"/>
            <a:ext cx="1218851" cy="1218851"/>
          </a:xfrm>
          <a:prstGeom prst="rect">
            <a:avLst/>
          </a:prstGeom>
        </p:spPr>
      </p:pic>
      <p:sp>
        <p:nvSpPr>
          <p:cNvPr id="28" name="Rectangle 27"/>
          <p:cNvSpPr/>
          <p:nvPr/>
        </p:nvSpPr>
        <p:spPr bwMode="auto">
          <a:xfrm>
            <a:off x="8221911" y="2058912"/>
            <a:ext cx="1828023" cy="1371002"/>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29" name="Rectangle 28"/>
          <p:cNvSpPr/>
          <p:nvPr/>
        </p:nvSpPr>
        <p:spPr>
          <a:xfrm>
            <a:off x="8568181" y="2987914"/>
            <a:ext cx="1285929"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Dispose</a:t>
            </a:r>
          </a:p>
        </p:txBody>
      </p:sp>
      <p:sp>
        <p:nvSpPr>
          <p:cNvPr id="30" name="Freeform 94"/>
          <p:cNvSpPr>
            <a:spLocks noEditPoints="1"/>
          </p:cNvSpPr>
          <p:nvPr/>
        </p:nvSpPr>
        <p:spPr bwMode="black">
          <a:xfrm>
            <a:off x="8941715" y="2251612"/>
            <a:ext cx="472638" cy="641046"/>
          </a:xfrm>
          <a:custGeom>
            <a:avLst/>
            <a:gdLst>
              <a:gd name="T0" fmla="*/ 50 w 53"/>
              <a:gd name="T1" fmla="*/ 15 h 71"/>
              <a:gd name="T2" fmla="*/ 50 w 53"/>
              <a:gd name="T3" fmla="*/ 15 h 71"/>
              <a:gd name="T4" fmla="*/ 3 w 53"/>
              <a:gd name="T5" fmla="*/ 15 h 71"/>
              <a:gd name="T6" fmla="*/ 0 w 53"/>
              <a:gd name="T7" fmla="*/ 11 h 71"/>
              <a:gd name="T8" fmla="*/ 3 w 53"/>
              <a:gd name="T9" fmla="*/ 8 h 71"/>
              <a:gd name="T10" fmla="*/ 3 w 53"/>
              <a:gd name="T11" fmla="*/ 8 h 71"/>
              <a:gd name="T12" fmla="*/ 50 w 53"/>
              <a:gd name="T13" fmla="*/ 8 h 71"/>
              <a:gd name="T14" fmla="*/ 53 w 53"/>
              <a:gd name="T15" fmla="*/ 11 h 71"/>
              <a:gd name="T16" fmla="*/ 50 w 53"/>
              <a:gd name="T17" fmla="*/ 15 h 71"/>
              <a:gd name="T18" fmla="*/ 34 w 53"/>
              <a:gd name="T19" fmla="*/ 3 h 71"/>
              <a:gd name="T20" fmla="*/ 32 w 53"/>
              <a:gd name="T21" fmla="*/ 0 h 71"/>
              <a:gd name="T22" fmla="*/ 21 w 53"/>
              <a:gd name="T23" fmla="*/ 0 h 71"/>
              <a:gd name="T24" fmla="*/ 21 w 53"/>
              <a:gd name="T25" fmla="*/ 0 h 71"/>
              <a:gd name="T26" fmla="*/ 19 w 53"/>
              <a:gd name="T27" fmla="*/ 3 h 71"/>
              <a:gd name="T28" fmla="*/ 21 w 53"/>
              <a:gd name="T29" fmla="*/ 5 h 71"/>
              <a:gd name="T30" fmla="*/ 32 w 53"/>
              <a:gd name="T31" fmla="*/ 5 h 71"/>
              <a:gd name="T32" fmla="*/ 32 w 53"/>
              <a:gd name="T33" fmla="*/ 5 h 71"/>
              <a:gd name="T34" fmla="*/ 34 w 53"/>
              <a:gd name="T35" fmla="*/ 3 h 71"/>
              <a:gd name="T36" fmla="*/ 49 w 53"/>
              <a:gd name="T37" fmla="*/ 24 h 71"/>
              <a:gd name="T38" fmla="*/ 47 w 53"/>
              <a:gd name="T39" fmla="*/ 65 h 71"/>
              <a:gd name="T40" fmla="*/ 42 w 53"/>
              <a:gd name="T41" fmla="*/ 71 h 71"/>
              <a:gd name="T42" fmla="*/ 12 w 53"/>
              <a:gd name="T43" fmla="*/ 71 h 71"/>
              <a:gd name="T44" fmla="*/ 6 w 53"/>
              <a:gd name="T45" fmla="*/ 65 h 71"/>
              <a:gd name="T46" fmla="*/ 4 w 53"/>
              <a:gd name="T47" fmla="*/ 24 h 71"/>
              <a:gd name="T48" fmla="*/ 9 w 53"/>
              <a:gd name="T49" fmla="*/ 19 h 71"/>
              <a:gd name="T50" fmla="*/ 44 w 53"/>
              <a:gd name="T51" fmla="*/ 19 h 71"/>
              <a:gd name="T52" fmla="*/ 49 w 53"/>
              <a:gd name="T53" fmla="*/ 24 h 71"/>
              <a:gd name="T54" fmla="*/ 17 w 53"/>
              <a:gd name="T55" fmla="*/ 62 h 71"/>
              <a:gd name="T56" fmla="*/ 16 w 53"/>
              <a:gd name="T57" fmla="*/ 27 h 71"/>
              <a:gd name="T58" fmla="*/ 13 w 53"/>
              <a:gd name="T59" fmla="*/ 25 h 71"/>
              <a:gd name="T60" fmla="*/ 11 w 53"/>
              <a:gd name="T61" fmla="*/ 27 h 71"/>
              <a:gd name="T62" fmla="*/ 12 w 53"/>
              <a:gd name="T63" fmla="*/ 63 h 71"/>
              <a:gd name="T64" fmla="*/ 14 w 53"/>
              <a:gd name="T65" fmla="*/ 65 h 71"/>
              <a:gd name="T66" fmla="*/ 14 w 53"/>
              <a:gd name="T67" fmla="*/ 65 h 71"/>
              <a:gd name="T68" fmla="*/ 17 w 53"/>
              <a:gd name="T69" fmla="*/ 62 h 71"/>
              <a:gd name="T70" fmla="*/ 29 w 53"/>
              <a:gd name="T71" fmla="*/ 27 h 71"/>
              <a:gd name="T72" fmla="*/ 27 w 53"/>
              <a:gd name="T73" fmla="*/ 25 h 71"/>
              <a:gd name="T74" fmla="*/ 27 w 53"/>
              <a:gd name="T75" fmla="*/ 25 h 71"/>
              <a:gd name="T76" fmla="*/ 24 w 53"/>
              <a:gd name="T77" fmla="*/ 27 h 71"/>
              <a:gd name="T78" fmla="*/ 24 w 53"/>
              <a:gd name="T79" fmla="*/ 62 h 71"/>
              <a:gd name="T80" fmla="*/ 26 w 53"/>
              <a:gd name="T81" fmla="*/ 65 h 71"/>
              <a:gd name="T82" fmla="*/ 26 w 53"/>
              <a:gd name="T83" fmla="*/ 65 h 71"/>
              <a:gd name="T84" fmla="*/ 29 w 53"/>
              <a:gd name="T85" fmla="*/ 62 h 71"/>
              <a:gd name="T86" fmla="*/ 29 w 53"/>
              <a:gd name="T87" fmla="*/ 27 h 71"/>
              <a:gd name="T88" fmla="*/ 43 w 53"/>
              <a:gd name="T89" fmla="*/ 27 h 71"/>
              <a:gd name="T90" fmla="*/ 40 w 53"/>
              <a:gd name="T91" fmla="*/ 25 h 71"/>
              <a:gd name="T92" fmla="*/ 38 w 53"/>
              <a:gd name="T93" fmla="*/ 27 h 71"/>
              <a:gd name="T94" fmla="*/ 36 w 53"/>
              <a:gd name="T95" fmla="*/ 62 h 71"/>
              <a:gd name="T96" fmla="*/ 39 w 53"/>
              <a:gd name="T97" fmla="*/ 65 h 71"/>
              <a:gd name="T98" fmla="*/ 39 w 53"/>
              <a:gd name="T99" fmla="*/ 65 h 71"/>
              <a:gd name="T100" fmla="*/ 41 w 53"/>
              <a:gd name="T101" fmla="*/ 63 h 71"/>
              <a:gd name="T102" fmla="*/ 43 w 53"/>
              <a:gd name="T103"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 h="71">
                <a:moveTo>
                  <a:pt x="50" y="15"/>
                </a:moveTo>
                <a:cubicBezTo>
                  <a:pt x="50" y="15"/>
                  <a:pt x="50" y="15"/>
                  <a:pt x="50" y="15"/>
                </a:cubicBezTo>
                <a:cubicBezTo>
                  <a:pt x="3" y="15"/>
                  <a:pt x="3" y="15"/>
                  <a:pt x="3" y="15"/>
                </a:cubicBezTo>
                <a:cubicBezTo>
                  <a:pt x="1" y="15"/>
                  <a:pt x="0" y="13"/>
                  <a:pt x="0" y="11"/>
                </a:cubicBezTo>
                <a:cubicBezTo>
                  <a:pt x="0" y="9"/>
                  <a:pt x="1" y="8"/>
                  <a:pt x="3" y="8"/>
                </a:cubicBezTo>
                <a:cubicBezTo>
                  <a:pt x="3" y="8"/>
                  <a:pt x="3" y="8"/>
                  <a:pt x="3" y="8"/>
                </a:cubicBezTo>
                <a:cubicBezTo>
                  <a:pt x="50" y="8"/>
                  <a:pt x="50" y="8"/>
                  <a:pt x="50" y="8"/>
                </a:cubicBezTo>
                <a:cubicBezTo>
                  <a:pt x="52" y="8"/>
                  <a:pt x="53" y="9"/>
                  <a:pt x="53" y="11"/>
                </a:cubicBezTo>
                <a:cubicBezTo>
                  <a:pt x="53" y="14"/>
                  <a:pt x="52" y="15"/>
                  <a:pt x="50" y="15"/>
                </a:cubicBezTo>
                <a:close/>
                <a:moveTo>
                  <a:pt x="34" y="3"/>
                </a:moveTo>
                <a:cubicBezTo>
                  <a:pt x="34" y="1"/>
                  <a:pt x="33" y="0"/>
                  <a:pt x="32" y="0"/>
                </a:cubicBezTo>
                <a:cubicBezTo>
                  <a:pt x="21" y="0"/>
                  <a:pt x="21" y="0"/>
                  <a:pt x="21" y="0"/>
                </a:cubicBezTo>
                <a:cubicBezTo>
                  <a:pt x="21" y="0"/>
                  <a:pt x="21" y="0"/>
                  <a:pt x="21" y="0"/>
                </a:cubicBezTo>
                <a:cubicBezTo>
                  <a:pt x="20" y="0"/>
                  <a:pt x="19" y="1"/>
                  <a:pt x="19" y="3"/>
                </a:cubicBezTo>
                <a:cubicBezTo>
                  <a:pt x="19" y="4"/>
                  <a:pt x="20" y="5"/>
                  <a:pt x="21" y="5"/>
                </a:cubicBezTo>
                <a:cubicBezTo>
                  <a:pt x="32" y="5"/>
                  <a:pt x="32" y="5"/>
                  <a:pt x="32" y="5"/>
                </a:cubicBezTo>
                <a:cubicBezTo>
                  <a:pt x="32" y="5"/>
                  <a:pt x="32" y="5"/>
                  <a:pt x="32" y="5"/>
                </a:cubicBezTo>
                <a:cubicBezTo>
                  <a:pt x="33" y="5"/>
                  <a:pt x="34" y="4"/>
                  <a:pt x="34" y="3"/>
                </a:cubicBezTo>
                <a:close/>
                <a:moveTo>
                  <a:pt x="49" y="24"/>
                </a:moveTo>
                <a:cubicBezTo>
                  <a:pt x="47" y="65"/>
                  <a:pt x="47" y="65"/>
                  <a:pt x="47" y="65"/>
                </a:cubicBezTo>
                <a:cubicBezTo>
                  <a:pt x="47" y="68"/>
                  <a:pt x="45" y="71"/>
                  <a:pt x="42" y="71"/>
                </a:cubicBezTo>
                <a:cubicBezTo>
                  <a:pt x="12" y="71"/>
                  <a:pt x="12" y="71"/>
                  <a:pt x="12" y="71"/>
                </a:cubicBezTo>
                <a:cubicBezTo>
                  <a:pt x="9" y="71"/>
                  <a:pt x="6" y="68"/>
                  <a:pt x="6" y="65"/>
                </a:cubicBezTo>
                <a:cubicBezTo>
                  <a:pt x="4" y="24"/>
                  <a:pt x="4" y="24"/>
                  <a:pt x="4" y="24"/>
                </a:cubicBezTo>
                <a:cubicBezTo>
                  <a:pt x="4" y="21"/>
                  <a:pt x="6" y="19"/>
                  <a:pt x="9" y="19"/>
                </a:cubicBezTo>
                <a:cubicBezTo>
                  <a:pt x="44" y="19"/>
                  <a:pt x="44" y="19"/>
                  <a:pt x="44" y="19"/>
                </a:cubicBezTo>
                <a:cubicBezTo>
                  <a:pt x="47" y="19"/>
                  <a:pt x="50" y="21"/>
                  <a:pt x="49" y="24"/>
                </a:cubicBezTo>
                <a:close/>
                <a:moveTo>
                  <a:pt x="17" y="62"/>
                </a:moveTo>
                <a:cubicBezTo>
                  <a:pt x="16" y="27"/>
                  <a:pt x="16" y="27"/>
                  <a:pt x="16" y="27"/>
                </a:cubicBezTo>
                <a:cubicBezTo>
                  <a:pt x="16" y="26"/>
                  <a:pt x="14" y="25"/>
                  <a:pt x="13" y="25"/>
                </a:cubicBezTo>
                <a:cubicBezTo>
                  <a:pt x="12" y="25"/>
                  <a:pt x="10" y="26"/>
                  <a:pt x="11" y="27"/>
                </a:cubicBezTo>
                <a:cubicBezTo>
                  <a:pt x="12" y="63"/>
                  <a:pt x="12" y="63"/>
                  <a:pt x="12" y="63"/>
                </a:cubicBezTo>
                <a:cubicBezTo>
                  <a:pt x="12" y="64"/>
                  <a:pt x="13" y="65"/>
                  <a:pt x="14" y="65"/>
                </a:cubicBezTo>
                <a:cubicBezTo>
                  <a:pt x="14" y="65"/>
                  <a:pt x="14" y="65"/>
                  <a:pt x="14" y="65"/>
                </a:cubicBezTo>
                <a:cubicBezTo>
                  <a:pt x="16" y="65"/>
                  <a:pt x="17" y="64"/>
                  <a:pt x="17" y="62"/>
                </a:cubicBezTo>
                <a:close/>
                <a:moveTo>
                  <a:pt x="29" y="27"/>
                </a:moveTo>
                <a:cubicBezTo>
                  <a:pt x="29" y="26"/>
                  <a:pt x="28" y="25"/>
                  <a:pt x="27" y="25"/>
                </a:cubicBezTo>
                <a:cubicBezTo>
                  <a:pt x="27" y="25"/>
                  <a:pt x="27" y="25"/>
                  <a:pt x="27" y="25"/>
                </a:cubicBezTo>
                <a:cubicBezTo>
                  <a:pt x="25" y="25"/>
                  <a:pt x="24" y="26"/>
                  <a:pt x="24" y="27"/>
                </a:cubicBezTo>
                <a:cubicBezTo>
                  <a:pt x="24" y="62"/>
                  <a:pt x="24" y="62"/>
                  <a:pt x="24" y="62"/>
                </a:cubicBezTo>
                <a:cubicBezTo>
                  <a:pt x="24" y="64"/>
                  <a:pt x="25" y="65"/>
                  <a:pt x="26" y="65"/>
                </a:cubicBezTo>
                <a:cubicBezTo>
                  <a:pt x="26" y="65"/>
                  <a:pt x="26" y="65"/>
                  <a:pt x="26" y="65"/>
                </a:cubicBezTo>
                <a:cubicBezTo>
                  <a:pt x="28" y="65"/>
                  <a:pt x="29" y="64"/>
                  <a:pt x="29" y="62"/>
                </a:cubicBezTo>
                <a:lnTo>
                  <a:pt x="29" y="27"/>
                </a:lnTo>
                <a:close/>
                <a:moveTo>
                  <a:pt x="43" y="27"/>
                </a:moveTo>
                <a:cubicBezTo>
                  <a:pt x="43" y="26"/>
                  <a:pt x="42" y="25"/>
                  <a:pt x="40" y="25"/>
                </a:cubicBezTo>
                <a:cubicBezTo>
                  <a:pt x="39" y="25"/>
                  <a:pt x="38" y="26"/>
                  <a:pt x="38" y="27"/>
                </a:cubicBezTo>
                <a:cubicBezTo>
                  <a:pt x="36" y="62"/>
                  <a:pt x="36" y="62"/>
                  <a:pt x="36" y="62"/>
                </a:cubicBezTo>
                <a:cubicBezTo>
                  <a:pt x="36" y="64"/>
                  <a:pt x="37" y="65"/>
                  <a:pt x="39" y="65"/>
                </a:cubicBezTo>
                <a:cubicBezTo>
                  <a:pt x="39" y="65"/>
                  <a:pt x="39" y="65"/>
                  <a:pt x="39" y="65"/>
                </a:cubicBezTo>
                <a:cubicBezTo>
                  <a:pt x="40" y="65"/>
                  <a:pt x="41" y="64"/>
                  <a:pt x="41" y="63"/>
                </a:cubicBezTo>
                <a:lnTo>
                  <a:pt x="43" y="27"/>
                </a:lnTo>
                <a:close/>
              </a:path>
            </a:pathLst>
          </a:custGeom>
          <a:solidFill>
            <a:srgbClr val="FFFFFF"/>
          </a:solidFill>
          <a:ln>
            <a:noFill/>
          </a:ln>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34" name="Rectangle 33"/>
          <p:cNvSpPr/>
          <p:nvPr/>
        </p:nvSpPr>
        <p:spPr bwMode="auto">
          <a:xfrm>
            <a:off x="704764" y="4513174"/>
            <a:ext cx="11092728" cy="2240951"/>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155382" tIns="127961" rIns="155382" bIns="127961" numCol="1" spcCol="0" rtlCol="0" fromWordArt="0" anchor="t" anchorCtr="0" forceAA="0" compatLnSpc="1">
            <a:prstTxWarp prst="textNoShape">
              <a:avLst/>
            </a:prstTxWarp>
            <a:noAutofit/>
          </a:bodyPr>
          <a:lstStyle/>
          <a:p>
            <a:pPr algn="ctr" defTabSz="931935" fontAlgn="base">
              <a:lnSpc>
                <a:spcPct val="90000"/>
              </a:lnSpc>
              <a:spcBef>
                <a:spcPct val="0"/>
              </a:spcBef>
              <a:spcAft>
                <a:spcPts val="300"/>
              </a:spcAft>
            </a:pPr>
            <a:r>
              <a:rPr lang="en-US" sz="2800" spc="-71" dirty="0">
                <a:gradFill>
                  <a:gsLst>
                    <a:gs pos="0">
                      <a:srgbClr val="FFFFFF"/>
                    </a:gs>
                    <a:gs pos="100000">
                      <a:srgbClr val="FFFFFF"/>
                    </a:gs>
                  </a:gsLst>
                  <a:lin ang="5400000" scaled="0"/>
                </a:gradFill>
                <a:ea typeface="Segoe UI" pitchFamily="34" charset="0"/>
                <a:cs typeface="Segoe UI" pitchFamily="34" charset="0"/>
              </a:rPr>
              <a:t>Compliance</a:t>
            </a:r>
          </a:p>
        </p:txBody>
      </p:sp>
      <p:sp>
        <p:nvSpPr>
          <p:cNvPr id="35" name="Rectangle 34"/>
          <p:cNvSpPr/>
          <p:nvPr/>
        </p:nvSpPr>
        <p:spPr bwMode="auto">
          <a:xfrm>
            <a:off x="10316394" y="5121674"/>
            <a:ext cx="1347908" cy="134589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36" name="Rectangle 35"/>
          <p:cNvSpPr/>
          <p:nvPr/>
        </p:nvSpPr>
        <p:spPr>
          <a:xfrm>
            <a:off x="10514781" y="6113865"/>
            <a:ext cx="1085362" cy="424732"/>
          </a:xfrm>
          <a:prstGeom prst="rect">
            <a:avLst/>
          </a:prstGeom>
        </p:spPr>
        <p:txBody>
          <a:bodyPr wrap="non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Delete</a:t>
            </a:r>
            <a:endParaRPr lang="en-US" sz="32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
        <p:nvSpPr>
          <p:cNvPr id="37" name="Freeform 94"/>
          <p:cNvSpPr>
            <a:spLocks noEditPoints="1"/>
          </p:cNvSpPr>
          <p:nvPr/>
        </p:nvSpPr>
        <p:spPr bwMode="black">
          <a:xfrm>
            <a:off x="10805661" y="5428158"/>
            <a:ext cx="421689" cy="629305"/>
          </a:xfrm>
          <a:custGeom>
            <a:avLst/>
            <a:gdLst>
              <a:gd name="T0" fmla="*/ 50 w 53"/>
              <a:gd name="T1" fmla="*/ 15 h 71"/>
              <a:gd name="T2" fmla="*/ 50 w 53"/>
              <a:gd name="T3" fmla="*/ 15 h 71"/>
              <a:gd name="T4" fmla="*/ 3 w 53"/>
              <a:gd name="T5" fmla="*/ 15 h 71"/>
              <a:gd name="T6" fmla="*/ 0 w 53"/>
              <a:gd name="T7" fmla="*/ 11 h 71"/>
              <a:gd name="T8" fmla="*/ 3 w 53"/>
              <a:gd name="T9" fmla="*/ 8 h 71"/>
              <a:gd name="T10" fmla="*/ 3 w 53"/>
              <a:gd name="T11" fmla="*/ 8 h 71"/>
              <a:gd name="T12" fmla="*/ 50 w 53"/>
              <a:gd name="T13" fmla="*/ 8 h 71"/>
              <a:gd name="T14" fmla="*/ 53 w 53"/>
              <a:gd name="T15" fmla="*/ 11 h 71"/>
              <a:gd name="T16" fmla="*/ 50 w 53"/>
              <a:gd name="T17" fmla="*/ 15 h 71"/>
              <a:gd name="T18" fmla="*/ 34 w 53"/>
              <a:gd name="T19" fmla="*/ 3 h 71"/>
              <a:gd name="T20" fmla="*/ 32 w 53"/>
              <a:gd name="T21" fmla="*/ 0 h 71"/>
              <a:gd name="T22" fmla="*/ 21 w 53"/>
              <a:gd name="T23" fmla="*/ 0 h 71"/>
              <a:gd name="T24" fmla="*/ 21 w 53"/>
              <a:gd name="T25" fmla="*/ 0 h 71"/>
              <a:gd name="T26" fmla="*/ 19 w 53"/>
              <a:gd name="T27" fmla="*/ 3 h 71"/>
              <a:gd name="T28" fmla="*/ 21 w 53"/>
              <a:gd name="T29" fmla="*/ 5 h 71"/>
              <a:gd name="T30" fmla="*/ 32 w 53"/>
              <a:gd name="T31" fmla="*/ 5 h 71"/>
              <a:gd name="T32" fmla="*/ 32 w 53"/>
              <a:gd name="T33" fmla="*/ 5 h 71"/>
              <a:gd name="T34" fmla="*/ 34 w 53"/>
              <a:gd name="T35" fmla="*/ 3 h 71"/>
              <a:gd name="T36" fmla="*/ 49 w 53"/>
              <a:gd name="T37" fmla="*/ 24 h 71"/>
              <a:gd name="T38" fmla="*/ 47 w 53"/>
              <a:gd name="T39" fmla="*/ 65 h 71"/>
              <a:gd name="T40" fmla="*/ 42 w 53"/>
              <a:gd name="T41" fmla="*/ 71 h 71"/>
              <a:gd name="T42" fmla="*/ 12 w 53"/>
              <a:gd name="T43" fmla="*/ 71 h 71"/>
              <a:gd name="T44" fmla="*/ 6 w 53"/>
              <a:gd name="T45" fmla="*/ 65 h 71"/>
              <a:gd name="T46" fmla="*/ 4 w 53"/>
              <a:gd name="T47" fmla="*/ 24 h 71"/>
              <a:gd name="T48" fmla="*/ 9 w 53"/>
              <a:gd name="T49" fmla="*/ 19 h 71"/>
              <a:gd name="T50" fmla="*/ 44 w 53"/>
              <a:gd name="T51" fmla="*/ 19 h 71"/>
              <a:gd name="T52" fmla="*/ 49 w 53"/>
              <a:gd name="T53" fmla="*/ 24 h 71"/>
              <a:gd name="T54" fmla="*/ 17 w 53"/>
              <a:gd name="T55" fmla="*/ 62 h 71"/>
              <a:gd name="T56" fmla="*/ 16 w 53"/>
              <a:gd name="T57" fmla="*/ 27 h 71"/>
              <a:gd name="T58" fmla="*/ 13 w 53"/>
              <a:gd name="T59" fmla="*/ 25 h 71"/>
              <a:gd name="T60" fmla="*/ 11 w 53"/>
              <a:gd name="T61" fmla="*/ 27 h 71"/>
              <a:gd name="T62" fmla="*/ 12 w 53"/>
              <a:gd name="T63" fmla="*/ 63 h 71"/>
              <a:gd name="T64" fmla="*/ 14 w 53"/>
              <a:gd name="T65" fmla="*/ 65 h 71"/>
              <a:gd name="T66" fmla="*/ 14 w 53"/>
              <a:gd name="T67" fmla="*/ 65 h 71"/>
              <a:gd name="T68" fmla="*/ 17 w 53"/>
              <a:gd name="T69" fmla="*/ 62 h 71"/>
              <a:gd name="T70" fmla="*/ 29 w 53"/>
              <a:gd name="T71" fmla="*/ 27 h 71"/>
              <a:gd name="T72" fmla="*/ 27 w 53"/>
              <a:gd name="T73" fmla="*/ 25 h 71"/>
              <a:gd name="T74" fmla="*/ 27 w 53"/>
              <a:gd name="T75" fmla="*/ 25 h 71"/>
              <a:gd name="T76" fmla="*/ 24 w 53"/>
              <a:gd name="T77" fmla="*/ 27 h 71"/>
              <a:gd name="T78" fmla="*/ 24 w 53"/>
              <a:gd name="T79" fmla="*/ 62 h 71"/>
              <a:gd name="T80" fmla="*/ 26 w 53"/>
              <a:gd name="T81" fmla="*/ 65 h 71"/>
              <a:gd name="T82" fmla="*/ 26 w 53"/>
              <a:gd name="T83" fmla="*/ 65 h 71"/>
              <a:gd name="T84" fmla="*/ 29 w 53"/>
              <a:gd name="T85" fmla="*/ 62 h 71"/>
              <a:gd name="T86" fmla="*/ 29 w 53"/>
              <a:gd name="T87" fmla="*/ 27 h 71"/>
              <a:gd name="T88" fmla="*/ 43 w 53"/>
              <a:gd name="T89" fmla="*/ 27 h 71"/>
              <a:gd name="T90" fmla="*/ 40 w 53"/>
              <a:gd name="T91" fmla="*/ 25 h 71"/>
              <a:gd name="T92" fmla="*/ 38 w 53"/>
              <a:gd name="T93" fmla="*/ 27 h 71"/>
              <a:gd name="T94" fmla="*/ 36 w 53"/>
              <a:gd name="T95" fmla="*/ 62 h 71"/>
              <a:gd name="T96" fmla="*/ 39 w 53"/>
              <a:gd name="T97" fmla="*/ 65 h 71"/>
              <a:gd name="T98" fmla="*/ 39 w 53"/>
              <a:gd name="T99" fmla="*/ 65 h 71"/>
              <a:gd name="T100" fmla="*/ 41 w 53"/>
              <a:gd name="T101" fmla="*/ 63 h 71"/>
              <a:gd name="T102" fmla="*/ 43 w 53"/>
              <a:gd name="T103"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 h="71">
                <a:moveTo>
                  <a:pt x="50" y="15"/>
                </a:moveTo>
                <a:cubicBezTo>
                  <a:pt x="50" y="15"/>
                  <a:pt x="50" y="15"/>
                  <a:pt x="50" y="15"/>
                </a:cubicBezTo>
                <a:cubicBezTo>
                  <a:pt x="3" y="15"/>
                  <a:pt x="3" y="15"/>
                  <a:pt x="3" y="15"/>
                </a:cubicBezTo>
                <a:cubicBezTo>
                  <a:pt x="1" y="15"/>
                  <a:pt x="0" y="13"/>
                  <a:pt x="0" y="11"/>
                </a:cubicBezTo>
                <a:cubicBezTo>
                  <a:pt x="0" y="9"/>
                  <a:pt x="1" y="8"/>
                  <a:pt x="3" y="8"/>
                </a:cubicBezTo>
                <a:cubicBezTo>
                  <a:pt x="3" y="8"/>
                  <a:pt x="3" y="8"/>
                  <a:pt x="3" y="8"/>
                </a:cubicBezTo>
                <a:cubicBezTo>
                  <a:pt x="50" y="8"/>
                  <a:pt x="50" y="8"/>
                  <a:pt x="50" y="8"/>
                </a:cubicBezTo>
                <a:cubicBezTo>
                  <a:pt x="52" y="8"/>
                  <a:pt x="53" y="9"/>
                  <a:pt x="53" y="11"/>
                </a:cubicBezTo>
                <a:cubicBezTo>
                  <a:pt x="53" y="14"/>
                  <a:pt x="52" y="15"/>
                  <a:pt x="50" y="15"/>
                </a:cubicBezTo>
                <a:close/>
                <a:moveTo>
                  <a:pt x="34" y="3"/>
                </a:moveTo>
                <a:cubicBezTo>
                  <a:pt x="34" y="1"/>
                  <a:pt x="33" y="0"/>
                  <a:pt x="32" y="0"/>
                </a:cubicBezTo>
                <a:cubicBezTo>
                  <a:pt x="21" y="0"/>
                  <a:pt x="21" y="0"/>
                  <a:pt x="21" y="0"/>
                </a:cubicBezTo>
                <a:cubicBezTo>
                  <a:pt x="21" y="0"/>
                  <a:pt x="21" y="0"/>
                  <a:pt x="21" y="0"/>
                </a:cubicBezTo>
                <a:cubicBezTo>
                  <a:pt x="20" y="0"/>
                  <a:pt x="19" y="1"/>
                  <a:pt x="19" y="3"/>
                </a:cubicBezTo>
                <a:cubicBezTo>
                  <a:pt x="19" y="4"/>
                  <a:pt x="20" y="5"/>
                  <a:pt x="21" y="5"/>
                </a:cubicBezTo>
                <a:cubicBezTo>
                  <a:pt x="32" y="5"/>
                  <a:pt x="32" y="5"/>
                  <a:pt x="32" y="5"/>
                </a:cubicBezTo>
                <a:cubicBezTo>
                  <a:pt x="32" y="5"/>
                  <a:pt x="32" y="5"/>
                  <a:pt x="32" y="5"/>
                </a:cubicBezTo>
                <a:cubicBezTo>
                  <a:pt x="33" y="5"/>
                  <a:pt x="34" y="4"/>
                  <a:pt x="34" y="3"/>
                </a:cubicBezTo>
                <a:close/>
                <a:moveTo>
                  <a:pt x="49" y="24"/>
                </a:moveTo>
                <a:cubicBezTo>
                  <a:pt x="47" y="65"/>
                  <a:pt x="47" y="65"/>
                  <a:pt x="47" y="65"/>
                </a:cubicBezTo>
                <a:cubicBezTo>
                  <a:pt x="47" y="68"/>
                  <a:pt x="45" y="71"/>
                  <a:pt x="42" y="71"/>
                </a:cubicBezTo>
                <a:cubicBezTo>
                  <a:pt x="12" y="71"/>
                  <a:pt x="12" y="71"/>
                  <a:pt x="12" y="71"/>
                </a:cubicBezTo>
                <a:cubicBezTo>
                  <a:pt x="9" y="71"/>
                  <a:pt x="6" y="68"/>
                  <a:pt x="6" y="65"/>
                </a:cubicBezTo>
                <a:cubicBezTo>
                  <a:pt x="4" y="24"/>
                  <a:pt x="4" y="24"/>
                  <a:pt x="4" y="24"/>
                </a:cubicBezTo>
                <a:cubicBezTo>
                  <a:pt x="4" y="21"/>
                  <a:pt x="6" y="19"/>
                  <a:pt x="9" y="19"/>
                </a:cubicBezTo>
                <a:cubicBezTo>
                  <a:pt x="44" y="19"/>
                  <a:pt x="44" y="19"/>
                  <a:pt x="44" y="19"/>
                </a:cubicBezTo>
                <a:cubicBezTo>
                  <a:pt x="47" y="19"/>
                  <a:pt x="50" y="21"/>
                  <a:pt x="49" y="24"/>
                </a:cubicBezTo>
                <a:close/>
                <a:moveTo>
                  <a:pt x="17" y="62"/>
                </a:moveTo>
                <a:cubicBezTo>
                  <a:pt x="16" y="27"/>
                  <a:pt x="16" y="27"/>
                  <a:pt x="16" y="27"/>
                </a:cubicBezTo>
                <a:cubicBezTo>
                  <a:pt x="16" y="26"/>
                  <a:pt x="14" y="25"/>
                  <a:pt x="13" y="25"/>
                </a:cubicBezTo>
                <a:cubicBezTo>
                  <a:pt x="12" y="25"/>
                  <a:pt x="10" y="26"/>
                  <a:pt x="11" y="27"/>
                </a:cubicBezTo>
                <a:cubicBezTo>
                  <a:pt x="12" y="63"/>
                  <a:pt x="12" y="63"/>
                  <a:pt x="12" y="63"/>
                </a:cubicBezTo>
                <a:cubicBezTo>
                  <a:pt x="12" y="64"/>
                  <a:pt x="13" y="65"/>
                  <a:pt x="14" y="65"/>
                </a:cubicBezTo>
                <a:cubicBezTo>
                  <a:pt x="14" y="65"/>
                  <a:pt x="14" y="65"/>
                  <a:pt x="14" y="65"/>
                </a:cubicBezTo>
                <a:cubicBezTo>
                  <a:pt x="16" y="65"/>
                  <a:pt x="17" y="64"/>
                  <a:pt x="17" y="62"/>
                </a:cubicBezTo>
                <a:close/>
                <a:moveTo>
                  <a:pt x="29" y="27"/>
                </a:moveTo>
                <a:cubicBezTo>
                  <a:pt x="29" y="26"/>
                  <a:pt x="28" y="25"/>
                  <a:pt x="27" y="25"/>
                </a:cubicBezTo>
                <a:cubicBezTo>
                  <a:pt x="27" y="25"/>
                  <a:pt x="27" y="25"/>
                  <a:pt x="27" y="25"/>
                </a:cubicBezTo>
                <a:cubicBezTo>
                  <a:pt x="25" y="25"/>
                  <a:pt x="24" y="26"/>
                  <a:pt x="24" y="27"/>
                </a:cubicBezTo>
                <a:cubicBezTo>
                  <a:pt x="24" y="62"/>
                  <a:pt x="24" y="62"/>
                  <a:pt x="24" y="62"/>
                </a:cubicBezTo>
                <a:cubicBezTo>
                  <a:pt x="24" y="64"/>
                  <a:pt x="25" y="65"/>
                  <a:pt x="26" y="65"/>
                </a:cubicBezTo>
                <a:cubicBezTo>
                  <a:pt x="26" y="65"/>
                  <a:pt x="26" y="65"/>
                  <a:pt x="26" y="65"/>
                </a:cubicBezTo>
                <a:cubicBezTo>
                  <a:pt x="28" y="65"/>
                  <a:pt x="29" y="64"/>
                  <a:pt x="29" y="62"/>
                </a:cubicBezTo>
                <a:lnTo>
                  <a:pt x="29" y="27"/>
                </a:lnTo>
                <a:close/>
                <a:moveTo>
                  <a:pt x="43" y="27"/>
                </a:moveTo>
                <a:cubicBezTo>
                  <a:pt x="43" y="26"/>
                  <a:pt x="42" y="25"/>
                  <a:pt x="40" y="25"/>
                </a:cubicBezTo>
                <a:cubicBezTo>
                  <a:pt x="39" y="25"/>
                  <a:pt x="38" y="26"/>
                  <a:pt x="38" y="27"/>
                </a:cubicBezTo>
                <a:cubicBezTo>
                  <a:pt x="36" y="62"/>
                  <a:pt x="36" y="62"/>
                  <a:pt x="36" y="62"/>
                </a:cubicBezTo>
                <a:cubicBezTo>
                  <a:pt x="36" y="64"/>
                  <a:pt x="37" y="65"/>
                  <a:pt x="39" y="65"/>
                </a:cubicBezTo>
                <a:cubicBezTo>
                  <a:pt x="39" y="65"/>
                  <a:pt x="39" y="65"/>
                  <a:pt x="39" y="65"/>
                </a:cubicBezTo>
                <a:cubicBezTo>
                  <a:pt x="40" y="65"/>
                  <a:pt x="41" y="64"/>
                  <a:pt x="41" y="63"/>
                </a:cubicBezTo>
                <a:lnTo>
                  <a:pt x="43" y="27"/>
                </a:lnTo>
                <a:close/>
              </a:path>
            </a:pathLst>
          </a:custGeom>
          <a:solidFill>
            <a:srgbClr val="FFFFFF"/>
          </a:solidFill>
          <a:ln>
            <a:noFill/>
          </a:ln>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38" name="Rectangle 37"/>
          <p:cNvSpPr/>
          <p:nvPr/>
        </p:nvSpPr>
        <p:spPr bwMode="auto">
          <a:xfrm>
            <a:off x="8812102" y="5121674"/>
            <a:ext cx="1347909" cy="134589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39" name="Freeform 92"/>
          <p:cNvSpPr>
            <a:spLocks noEditPoints="1"/>
          </p:cNvSpPr>
          <p:nvPr/>
        </p:nvSpPr>
        <p:spPr bwMode="black">
          <a:xfrm>
            <a:off x="9278452" y="5451121"/>
            <a:ext cx="382236" cy="573024"/>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01" tIns="45700" rIns="91401" bIns="45700" numCol="1" anchor="t" anchorCtr="0" compatLnSpc="1">
            <a:prstTxWarp prst="textNoShape">
              <a:avLst/>
            </a:prstTxWarp>
          </a:bodyPr>
          <a:lstStyle/>
          <a:p>
            <a:pPr defTabSz="932205"/>
            <a:endParaRPr lang="en-US" dirty="0">
              <a:solidFill>
                <a:srgbClr val="FFFFFF"/>
              </a:solidFill>
            </a:endParaRPr>
          </a:p>
        </p:txBody>
      </p:sp>
      <p:sp>
        <p:nvSpPr>
          <p:cNvPr id="40" name="Rectangle 39"/>
          <p:cNvSpPr/>
          <p:nvPr/>
        </p:nvSpPr>
        <p:spPr bwMode="auto">
          <a:xfrm>
            <a:off x="4143797" y="5121674"/>
            <a:ext cx="1347909" cy="134589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41" name="Rectangle 40"/>
          <p:cNvSpPr/>
          <p:nvPr/>
        </p:nvSpPr>
        <p:spPr>
          <a:xfrm>
            <a:off x="3959989" y="6105348"/>
            <a:ext cx="1642411"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Discover</a:t>
            </a:r>
          </a:p>
        </p:txBody>
      </p:sp>
      <p:sp>
        <p:nvSpPr>
          <p:cNvPr id="42" name="Freeform 8"/>
          <p:cNvSpPr>
            <a:spLocks noChangeAspect="1" noEditPoints="1"/>
          </p:cNvSpPr>
          <p:nvPr/>
        </p:nvSpPr>
        <p:spPr bwMode="black">
          <a:xfrm>
            <a:off x="4385390" y="5266858"/>
            <a:ext cx="695706" cy="770988"/>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3886" tIns="41940" rIns="83886" bIns="41940" numCol="1" anchor="t" anchorCtr="0" compatLnSpc="1">
            <a:prstTxWarp prst="textNoShape">
              <a:avLst/>
            </a:prstTxWarp>
          </a:bodyPr>
          <a:lstStyle/>
          <a:p>
            <a:endParaRPr lang="en-US" sz="1632" dirty="0">
              <a:solidFill>
                <a:srgbClr val="FFFFFF"/>
              </a:solidFill>
            </a:endParaRPr>
          </a:p>
        </p:txBody>
      </p:sp>
      <p:sp>
        <p:nvSpPr>
          <p:cNvPr id="43" name="Rectangle 42"/>
          <p:cNvSpPr/>
          <p:nvPr/>
        </p:nvSpPr>
        <p:spPr bwMode="auto">
          <a:xfrm>
            <a:off x="7256227" y="5121674"/>
            <a:ext cx="1347909" cy="1338020"/>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pic>
        <p:nvPicPr>
          <p:cNvPr id="44" name="Picture 15" descr="paper-lock"/>
          <p:cNvPicPr>
            <a:picLocks noChangeAspect="1" noChangeArrowheads="1"/>
          </p:cNvPicPr>
          <p:nvPr/>
        </p:nvPicPr>
        <p:blipFill>
          <a:blip r:embed="rId4"/>
          <a:srcRect/>
          <a:stretch>
            <a:fillRect/>
          </a:stretch>
        </p:blipFill>
        <p:spPr bwMode="auto">
          <a:xfrm>
            <a:off x="7638875" y="5394882"/>
            <a:ext cx="477210" cy="555828"/>
          </a:xfrm>
          <a:prstGeom prst="rect">
            <a:avLst/>
          </a:prstGeom>
          <a:ln>
            <a:noFill/>
            <a:headEnd type="none" w="med" len="med"/>
            <a:tailEnd type="none" w="med" len="med"/>
          </a:ln>
        </p:spPr>
      </p:pic>
      <p:sp>
        <p:nvSpPr>
          <p:cNvPr id="45" name="Rectangle 44"/>
          <p:cNvSpPr/>
          <p:nvPr/>
        </p:nvSpPr>
        <p:spPr bwMode="auto">
          <a:xfrm>
            <a:off x="2534625" y="5121673"/>
            <a:ext cx="1347909" cy="134190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46" name="Rectangle 45"/>
          <p:cNvSpPr/>
          <p:nvPr/>
        </p:nvSpPr>
        <p:spPr>
          <a:xfrm>
            <a:off x="2370889" y="6092819"/>
            <a:ext cx="1642411"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Archive</a:t>
            </a:r>
          </a:p>
        </p:txBody>
      </p:sp>
      <p:sp>
        <p:nvSpPr>
          <p:cNvPr id="47" name="Rectangle 46"/>
          <p:cNvSpPr/>
          <p:nvPr/>
        </p:nvSpPr>
        <p:spPr bwMode="auto">
          <a:xfrm>
            <a:off x="5712827" y="5121673"/>
            <a:ext cx="1347909" cy="134190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48" name="Rectangle 47"/>
          <p:cNvSpPr/>
          <p:nvPr/>
        </p:nvSpPr>
        <p:spPr>
          <a:xfrm>
            <a:off x="5549091" y="6092819"/>
            <a:ext cx="1642411"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Encrypt</a:t>
            </a:r>
          </a:p>
        </p:txBody>
      </p:sp>
      <p:sp>
        <p:nvSpPr>
          <p:cNvPr id="49" name="Rectangle 48"/>
          <p:cNvSpPr/>
          <p:nvPr/>
        </p:nvSpPr>
        <p:spPr bwMode="auto">
          <a:xfrm>
            <a:off x="945524" y="5121673"/>
            <a:ext cx="1347909" cy="1341901"/>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146227" tIns="91392" rIns="146227" bIns="91392" numCol="1" rtlCol="0" anchor="ctr" anchorCtr="0" compatLnSpc="1">
            <a:prstTxWarp prst="textNoShape">
              <a:avLst/>
            </a:prstTxWarp>
          </a:bodyPr>
          <a:lstStyle/>
          <a:p>
            <a:pPr algn="ctr" defTabSz="699024" fontAlgn="base">
              <a:spcBef>
                <a:spcPct val="0"/>
              </a:spcBef>
              <a:spcAft>
                <a:spcPct val="0"/>
              </a:spcAft>
            </a:pPr>
            <a:endParaRPr lang="en-US" sz="1598" kern="0" dirty="0">
              <a:gradFill>
                <a:gsLst>
                  <a:gs pos="0">
                    <a:srgbClr val="FFFFFF"/>
                  </a:gs>
                  <a:gs pos="100000">
                    <a:srgbClr val="FFFFFF"/>
                  </a:gs>
                </a:gsLst>
                <a:lin ang="5400000" scaled="0"/>
              </a:gradFill>
            </a:endParaRPr>
          </a:p>
        </p:txBody>
      </p:sp>
      <p:sp>
        <p:nvSpPr>
          <p:cNvPr id="50" name="Rectangle 49"/>
          <p:cNvSpPr/>
          <p:nvPr/>
        </p:nvSpPr>
        <p:spPr>
          <a:xfrm>
            <a:off x="781788" y="6092819"/>
            <a:ext cx="1642411"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Audit</a:t>
            </a:r>
          </a:p>
        </p:txBody>
      </p:sp>
      <p:pic>
        <p:nvPicPr>
          <p:cNvPr id="51" name="Picture 3" descr="C:\Users\hannahr\Dropbox\MOD Servers Metro Icon Library\victor melniciuc\PNGs\Tech_Words\TechWords_06-13-12-Securit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4916" y="5159597"/>
            <a:ext cx="922870" cy="1015425"/>
          </a:xfrm>
          <a:prstGeom prst="rect">
            <a:avLst/>
          </a:prstGeom>
          <a:ln>
            <a:noFill/>
            <a:headEnd type="none" w="med" len="med"/>
            <a:tailEnd type="none" w="med" len="med"/>
          </a:ln>
          <a:extLst>
            <a:ext uri="{909E8E84-426E-40DD-AFC4-6F175D3DCCD1}">
              <a14:hiddenFill xmlns:a14="http://schemas.microsoft.com/office/drawing/2010/main">
                <a:solidFill>
                  <a:srgbClr val="FFFFFF"/>
                </a:solidFill>
              </a14:hiddenFill>
            </a:ext>
          </a:extLst>
        </p:spPr>
      </p:pic>
      <p:pic>
        <p:nvPicPr>
          <p:cNvPr id="52" name="Picture 5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835701" y="5290869"/>
            <a:ext cx="681379" cy="717918"/>
          </a:xfrm>
          <a:prstGeom prst="rect">
            <a:avLst/>
          </a:prstGeom>
          <a:ln>
            <a:noFill/>
            <a:headEnd type="none" w="med" len="med"/>
            <a:tailEnd type="none" w="med" len="med"/>
          </a:ln>
          <a:extLst>
            <a:ext uri="{909E8E84-426E-40DD-AFC4-6F175D3DCCD1}">
              <a14:hiddenFill xmlns:a14="http://schemas.microsoft.com/office/drawing/2010/main">
                <a:solidFill>
                  <a:srgbClr val="FFFFFF"/>
                </a:solidFill>
              </a14:hiddenFill>
            </a:ext>
          </a:extLst>
        </p:spPr>
      </p:pic>
      <p:sp>
        <p:nvSpPr>
          <p:cNvPr id="33" name="Rectangle 32"/>
          <p:cNvSpPr/>
          <p:nvPr/>
        </p:nvSpPr>
        <p:spPr>
          <a:xfrm>
            <a:off x="7243074" y="6120530"/>
            <a:ext cx="1361065"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DLP</a:t>
            </a:r>
          </a:p>
        </p:txBody>
      </p:sp>
      <p:sp>
        <p:nvSpPr>
          <p:cNvPr id="53" name="Rectangle 52"/>
          <p:cNvSpPr/>
          <p:nvPr/>
        </p:nvSpPr>
        <p:spPr>
          <a:xfrm>
            <a:off x="8593032" y="6089629"/>
            <a:ext cx="1840846" cy="424732"/>
          </a:xfrm>
          <a:prstGeom prst="rect">
            <a:avLst/>
          </a:prstGeom>
        </p:spPr>
        <p:txBody>
          <a:bodyPr wrap="square">
            <a:spAutoFit/>
          </a:bodyPr>
          <a:lstStyle/>
          <a:p>
            <a:pPr algn="ctr" defTabSz="931935"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anose="020B0502040204020203" pitchFamily="34" charset="0"/>
                <a:cs typeface="Segoe UI" panose="020B0502040204020203" pitchFamily="34" charset="0"/>
              </a:rPr>
              <a:t>Preserve</a:t>
            </a:r>
          </a:p>
        </p:txBody>
      </p:sp>
      <p:sp>
        <p:nvSpPr>
          <p:cNvPr id="54" name="Freeform 7"/>
          <p:cNvSpPr>
            <a:spLocks noEditPoints="1"/>
          </p:cNvSpPr>
          <p:nvPr/>
        </p:nvSpPr>
        <p:spPr bwMode="black">
          <a:xfrm>
            <a:off x="1267719" y="5279582"/>
            <a:ext cx="764073" cy="764953"/>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270" tIns="41135" rIns="82270" bIns="41135" numCol="1" anchor="t" anchorCtr="0" compatLnSpc="1">
            <a:prstTxWarp prst="textNoShape">
              <a:avLst/>
            </a:prstTxWarp>
          </a:bodyPr>
          <a:lstStyle/>
          <a:p>
            <a:pPr defTabSz="932205"/>
            <a:endParaRPr lang="en-US" sz="1598" dirty="0">
              <a:solidFill>
                <a:srgbClr val="FFFFFF"/>
              </a:solidFill>
            </a:endParaRPr>
          </a:p>
        </p:txBody>
      </p:sp>
      <p:pic>
        <p:nvPicPr>
          <p:cNvPr id="55" name="Picture 37" descr="6-00108_Scenario_1-Arrow"/>
          <p:cNvPicPr>
            <a:picLocks noChangeAspect="1" noChangeArrowheads="1"/>
          </p:cNvPicPr>
          <p:nvPr/>
        </p:nvPicPr>
        <p:blipFill>
          <a:blip r:embed="rId7" cstate="print">
            <a:grayscl/>
            <a:extLst>
              <a:ext uri="{28A0092B-C50C-407E-A947-70E740481C1C}">
                <a14:useLocalDpi xmlns:a14="http://schemas.microsoft.com/office/drawing/2010/main" val="0"/>
              </a:ext>
            </a:extLst>
          </a:blip>
          <a:srcRect/>
          <a:stretch>
            <a:fillRect/>
          </a:stretch>
        </p:blipFill>
        <p:spPr bwMode="auto">
          <a:xfrm rot="17682066">
            <a:off x="4186613" y="3925579"/>
            <a:ext cx="964840" cy="497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80" descr="6-00108_Scenario_1-Arrow"/>
          <p:cNvPicPr>
            <a:picLocks noChangeAspect="1" noChangeArrowheads="1"/>
          </p:cNvPicPr>
          <p:nvPr/>
        </p:nvPicPr>
        <p:blipFill>
          <a:blip r:embed="rId7" cstate="print">
            <a:grayscl/>
            <a:extLst>
              <a:ext uri="{28A0092B-C50C-407E-A947-70E740481C1C}">
                <a14:useLocalDpi xmlns:a14="http://schemas.microsoft.com/office/drawing/2010/main" val="0"/>
              </a:ext>
            </a:extLst>
          </a:blip>
          <a:srcRect/>
          <a:stretch>
            <a:fillRect/>
          </a:stretch>
        </p:blipFill>
        <p:spPr bwMode="auto">
          <a:xfrm rot="16200000" flipV="1">
            <a:off x="5882582" y="3853617"/>
            <a:ext cx="849839" cy="578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37" descr="6-00108_Scenario_1-Arrow"/>
          <p:cNvPicPr>
            <a:picLocks noChangeAspect="1" noChangeArrowheads="1"/>
          </p:cNvPicPr>
          <p:nvPr/>
        </p:nvPicPr>
        <p:blipFill>
          <a:blip r:embed="rId7" cstate="print">
            <a:grayscl/>
            <a:extLst>
              <a:ext uri="{28A0092B-C50C-407E-A947-70E740481C1C}">
                <a14:useLocalDpi xmlns:a14="http://schemas.microsoft.com/office/drawing/2010/main" val="0"/>
              </a:ext>
            </a:extLst>
          </a:blip>
          <a:srcRect/>
          <a:stretch>
            <a:fillRect/>
          </a:stretch>
        </p:blipFill>
        <p:spPr bwMode="auto">
          <a:xfrm rot="14039007">
            <a:off x="7454986" y="3919167"/>
            <a:ext cx="953397" cy="497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itle 1"/>
          <p:cNvSpPr txBox="1">
            <a:spLocks/>
          </p:cNvSpPr>
          <p:nvPr/>
        </p:nvSpPr>
        <p:spPr>
          <a:xfrm>
            <a:off x="-1" y="220661"/>
            <a:ext cx="12460389" cy="920215"/>
          </a:xfrm>
          <a:prstGeom prst="rect">
            <a:avLst/>
          </a:prstGeom>
          <a:solidFill>
            <a:srgbClr val="FFFFFF">
              <a:alpha val="65098"/>
            </a:srgbClr>
          </a:solidFill>
          <a:ln>
            <a:noFill/>
          </a:ln>
        </p:spPr>
        <p:txBody>
          <a:bodyPr vert="horz" wrap="square" lIns="548640" tIns="91440" rIns="146304" bIns="91440" rtlCol="0" anchor="t" anchorCtr="0">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fr-FR">
                <a:solidFill>
                  <a:srgbClr val="505050"/>
                </a:solidFill>
              </a:rPr>
              <a:t>Information </a:t>
            </a:r>
            <a:r>
              <a:rPr lang="fr-FR" err="1">
                <a:solidFill>
                  <a:srgbClr val="505050"/>
                </a:solidFill>
              </a:rPr>
              <a:t>Governance</a:t>
            </a:r>
            <a:endParaRPr lang="fr-FR">
              <a:solidFill>
                <a:srgbClr val="505050"/>
              </a:solidFill>
            </a:endParaRPr>
          </a:p>
        </p:txBody>
      </p:sp>
    </p:spTree>
    <p:extLst>
      <p:ext uri="{BB962C8B-B14F-4D97-AF65-F5344CB8AC3E}">
        <p14:creationId xmlns:p14="http://schemas.microsoft.com/office/powerpoint/2010/main" val="2475696177"/>
      </p:ext>
    </p:extLst>
  </p:cSld>
  <p:clrMapOvr>
    <a:masterClrMapping/>
  </p:clrMapOvr>
  <p:transition spd="slow">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8031" y="-27771"/>
            <a:ext cx="10698443" cy="5963433"/>
          </a:xfrm>
          <a:prstGeom prst="rect">
            <a:avLst/>
          </a:prstGeom>
        </p:spPr>
      </p:pic>
      <p:sp>
        <p:nvSpPr>
          <p:cNvPr id="2" name="Title 1"/>
          <p:cNvSpPr>
            <a:spLocks noGrp="1"/>
          </p:cNvSpPr>
          <p:nvPr>
            <p:ph type="title" idx="4294967295"/>
          </p:nvPr>
        </p:nvSpPr>
        <p:spPr>
          <a:xfrm>
            <a:off x="0" y="5259387"/>
            <a:ext cx="11887200" cy="1666875"/>
          </a:xfrm>
        </p:spPr>
        <p:txBody>
          <a:bodyPr/>
          <a:lstStyle/>
          <a:p>
            <a:r>
              <a:rPr lang="en-US" sz="7200" dirty="0" smtClean="0"/>
              <a:t>Nokia 2520 Giveaway</a:t>
            </a:r>
            <a:br>
              <a:rPr lang="en-US" sz="7200" dirty="0" smtClean="0"/>
            </a:br>
            <a:r>
              <a:rPr lang="en-US" sz="4800" dirty="0" smtClean="0"/>
              <a:t>At this session!</a:t>
            </a:r>
            <a:endParaRPr lang="en-US" sz="4800" dirty="0"/>
          </a:p>
        </p:txBody>
      </p:sp>
    </p:spTree>
    <p:extLst>
      <p:ext uri="{BB962C8B-B14F-4D97-AF65-F5344CB8AC3E}">
        <p14:creationId xmlns:p14="http://schemas.microsoft.com/office/powerpoint/2010/main" val="4191997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1563" y="-1"/>
            <a:ext cx="12475260"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1"/>
          <p:cNvSpPr>
            <a:spLocks noGrp="1"/>
          </p:cNvSpPr>
          <p:nvPr>
            <p:ph type="sldNum" sz="quarter" idx="4294967295"/>
          </p:nvPr>
        </p:nvSpPr>
        <p:spPr>
          <a:xfrm>
            <a:off x="9534161" y="6482888"/>
            <a:ext cx="2899813" cy="372394"/>
          </a:xfrm>
          <a:prstGeom prst="rect">
            <a:avLst/>
          </a:prstGeom>
        </p:spPr>
        <p:txBody>
          <a:bodyPr/>
          <a:lstStyle/>
          <a:p>
            <a:fld id="{CABC6E21-1A3F-4021-BEE2-BF5745EFB0A8}" type="slidenum">
              <a:rPr lang="en-US" smtClean="0">
                <a:solidFill>
                  <a:prstClr val="black">
                    <a:tint val="75000"/>
                  </a:prstClr>
                </a:solidFill>
              </a:rPr>
              <a:pPr/>
              <a:t>55</a:t>
            </a:fld>
            <a:endParaRPr lang="en-US" dirty="0">
              <a:solidFill>
                <a:prstClr val="black">
                  <a:tint val="75000"/>
                </a:prstClr>
              </a:solidFill>
            </a:endParaRPr>
          </a:p>
        </p:txBody>
      </p:sp>
    </p:spTree>
    <p:extLst>
      <p:ext uri="{BB962C8B-B14F-4D97-AF65-F5344CB8AC3E}">
        <p14:creationId xmlns:p14="http://schemas.microsoft.com/office/powerpoint/2010/main" val="307197809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16932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710659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9748" t="14700" b="25741"/>
          <a:stretch/>
        </p:blipFill>
        <p:spPr>
          <a:xfrm>
            <a:off x="46037" y="-7938"/>
            <a:ext cx="12394688" cy="7010400"/>
          </a:xfrm>
          <a:prstGeom prst="rect">
            <a:avLst/>
          </a:prstGeom>
        </p:spPr>
      </p:pic>
      <p:sp>
        <p:nvSpPr>
          <p:cNvPr id="3" name="Title 2"/>
          <p:cNvSpPr>
            <a:spLocks noGrp="1"/>
          </p:cNvSpPr>
          <p:nvPr>
            <p:ph type="title"/>
          </p:nvPr>
        </p:nvSpPr>
        <p:spPr>
          <a:xfrm>
            <a:off x="-1" y="302418"/>
            <a:ext cx="12440725" cy="2204244"/>
          </a:xfrm>
          <a:solidFill>
            <a:srgbClr val="FFFFFF">
              <a:alpha val="65098"/>
            </a:srgbClr>
          </a:solidFill>
          <a:ln>
            <a:noFill/>
          </a:ln>
        </p:spPr>
        <p:txBody>
          <a:bodyPr vert="horz" wrap="square" lIns="548640" tIns="91440" rIns="146304" bIns="91440" rtlCol="0" anchor="t" anchorCtr="0">
            <a:noAutofit/>
          </a:bodyPr>
          <a:lstStyle/>
          <a:p>
            <a:r>
              <a:rPr lang="en-GB" sz="7200" dirty="0">
                <a:solidFill>
                  <a:schemeClr val="tx1"/>
                </a:solidFill>
              </a:rPr>
              <a:t>Case </a:t>
            </a:r>
            <a:r>
              <a:rPr lang="en-GB" sz="7200" dirty="0" smtClean="0">
                <a:solidFill>
                  <a:schemeClr val="tx1"/>
                </a:solidFill>
              </a:rPr>
              <a:t>Study 1: Financial</a:t>
            </a:r>
            <a:r>
              <a:rPr lang="en-GB" sz="7200" dirty="0">
                <a:solidFill>
                  <a:schemeClr val="tx1"/>
                </a:solidFill>
              </a:rPr>
              <a:t/>
            </a:r>
            <a:br>
              <a:rPr lang="en-GB" sz="7200" dirty="0">
                <a:solidFill>
                  <a:schemeClr val="tx1"/>
                </a:solidFill>
              </a:rPr>
            </a:br>
            <a:r>
              <a:rPr lang="en-GB" sz="7200" dirty="0">
                <a:solidFill>
                  <a:schemeClr val="tx1"/>
                </a:solidFill>
              </a:rPr>
              <a:t>A large global bank</a:t>
            </a:r>
          </a:p>
        </p:txBody>
      </p:sp>
      <p:sp>
        <p:nvSpPr>
          <p:cNvPr id="4" name="Text Placeholder 3"/>
          <p:cNvSpPr>
            <a:spLocks noGrp="1"/>
          </p:cNvSpPr>
          <p:nvPr>
            <p:ph type="body" sz="quarter" idx="4294967295"/>
          </p:nvPr>
        </p:nvSpPr>
        <p:spPr>
          <a:xfrm>
            <a:off x="473074" y="4276725"/>
            <a:ext cx="5364163" cy="2401888"/>
          </a:xfrm>
          <a:solidFill>
            <a:srgbClr val="505050">
              <a:alpha val="80000"/>
            </a:srgbClr>
          </a:solidFill>
          <a:ln>
            <a:noFill/>
          </a:ln>
        </p:spPr>
        <p:style>
          <a:lnRef idx="3">
            <a:schemeClr val="lt1"/>
          </a:lnRef>
          <a:fillRef idx="1">
            <a:schemeClr val="dk1"/>
          </a:fillRef>
          <a:effectRef idx="1">
            <a:schemeClr val="dk1"/>
          </a:effectRef>
          <a:fontRef idx="minor">
            <a:schemeClr val="lt1"/>
          </a:fontRef>
        </p:style>
        <p:txBody>
          <a:bodyPr/>
          <a:lstStyle/>
          <a:p>
            <a:pPr marL="0" indent="0">
              <a:buNone/>
            </a:pPr>
            <a:r>
              <a:rPr lang="en-GB" sz="3600" dirty="0" smtClean="0"/>
              <a:t>Alex O’Donnell</a:t>
            </a:r>
          </a:p>
          <a:p>
            <a:pPr marL="0" indent="0">
              <a:buNone/>
            </a:pPr>
            <a:r>
              <a:rPr lang="en-GB" sz="3600" dirty="0" smtClean="0"/>
              <a:t>alexdo@microsoft.com</a:t>
            </a:r>
          </a:p>
          <a:p>
            <a:pPr marL="0" indent="0">
              <a:buNone/>
            </a:pPr>
            <a:r>
              <a:rPr lang="en-GB" sz="3600" dirty="0" smtClean="0"/>
              <a:t>Productivity Consultant, Microsoft UK</a:t>
            </a:r>
            <a:endParaRPr lang="en-GB" sz="3600" dirty="0"/>
          </a:p>
        </p:txBody>
      </p:sp>
    </p:spTree>
    <p:extLst>
      <p:ext uri="{BB962C8B-B14F-4D97-AF65-F5344CB8AC3E}">
        <p14:creationId xmlns:p14="http://schemas.microsoft.com/office/powerpoint/2010/main" val="4099911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p:tgtEl>
                                          <p:spTgt spid="3"/>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
                                            <p:bg/>
                                          </p:spTgt>
                                        </p:tgtEl>
                                        <p:attrNameLst>
                                          <p:attrName>style.visibility</p:attrName>
                                        </p:attrNameLst>
                                      </p:cBhvr>
                                      <p:to>
                                        <p:strVal val="visible"/>
                                      </p:to>
                                    </p:set>
                                    <p:animEffect transition="in" filter="fade">
                                      <p:cBhvr>
                                        <p:cTn id="10" dur="1100"/>
                                        <p:tgtEl>
                                          <p:spTgt spid="4">
                                            <p:bg/>
                                          </p:spTgt>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436475" cy="9327357"/>
          </a:xfrm>
          <a:prstGeom prst="rect">
            <a:avLst/>
          </a:prstGeom>
        </p:spPr>
      </p:pic>
      <p:sp>
        <p:nvSpPr>
          <p:cNvPr id="3" name="Title 2"/>
          <p:cNvSpPr>
            <a:spLocks noGrp="1"/>
          </p:cNvSpPr>
          <p:nvPr>
            <p:ph type="title"/>
          </p:nvPr>
        </p:nvSpPr>
        <p:spPr>
          <a:xfrm>
            <a:off x="3942025" y="284734"/>
            <a:ext cx="8219813" cy="1227583"/>
          </a:xfrm>
          <a:solidFill>
            <a:srgbClr val="000000">
              <a:alpha val="85000"/>
            </a:srgbClr>
          </a:solidFill>
        </p:spPr>
        <p:txBody>
          <a:bodyPr anchor="ctr" anchorCtr="0"/>
          <a:lstStyle/>
          <a:p>
            <a:pPr algn="ctr"/>
            <a:r>
              <a:rPr lang="en-GB" dirty="0" smtClean="0">
                <a:solidFill>
                  <a:schemeClr val="bg1"/>
                </a:solidFill>
              </a:rPr>
              <a:t>Hello from Microsoft UK</a:t>
            </a:r>
            <a:endParaRPr lang="en-GB" dirty="0">
              <a:solidFill>
                <a:schemeClr val="bg1"/>
              </a:solidFill>
            </a:endParaRPr>
          </a:p>
        </p:txBody>
      </p:sp>
      <p:sp>
        <p:nvSpPr>
          <p:cNvPr id="5" name="Title 2"/>
          <p:cNvSpPr txBox="1">
            <a:spLocks/>
          </p:cNvSpPr>
          <p:nvPr/>
        </p:nvSpPr>
        <p:spPr>
          <a:xfrm>
            <a:off x="269877" y="6017542"/>
            <a:ext cx="6405562" cy="680121"/>
          </a:xfrm>
          <a:prstGeom prst="rect">
            <a:avLst/>
          </a:prstGeom>
          <a:solidFill>
            <a:srgbClr val="000000">
              <a:alpha val="85000"/>
            </a:srgb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sz="3600" dirty="0" smtClean="0">
                <a:solidFill>
                  <a:srgbClr val="FFFFFF"/>
                </a:solidFill>
              </a:rPr>
              <a:t>(records centre = records </a:t>
            </a:r>
            <a:r>
              <a:rPr lang="en-GB" sz="3600" dirty="0" err="1" smtClean="0">
                <a:solidFill>
                  <a:srgbClr val="FFFFFF"/>
                </a:solidFill>
              </a:rPr>
              <a:t>center</a:t>
            </a:r>
            <a:r>
              <a:rPr lang="en-GB" sz="3600" dirty="0" smtClean="0">
                <a:solidFill>
                  <a:srgbClr val="FFFFFF"/>
                </a:solidFill>
              </a:rPr>
              <a:t>)</a:t>
            </a:r>
            <a:endParaRPr lang="en-GB" sz="3600" dirty="0">
              <a:solidFill>
                <a:srgbClr val="FFFFFF"/>
              </a:solidFill>
            </a:endParaRPr>
          </a:p>
        </p:txBody>
      </p:sp>
    </p:spTree>
    <p:extLst>
      <p:ext uri="{BB962C8B-B14F-4D97-AF65-F5344CB8AC3E}">
        <p14:creationId xmlns:p14="http://schemas.microsoft.com/office/powerpoint/2010/main" val="4178955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3749230" y="860865"/>
            <a:ext cx="4716820" cy="4716820"/>
          </a:xfrm>
          <a:prstGeom prst="ellipse">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4400" dirty="0" smtClean="0">
              <a:gradFill>
                <a:gsLst>
                  <a:gs pos="0">
                    <a:srgbClr val="FFFFFF"/>
                  </a:gs>
                  <a:gs pos="100000">
                    <a:srgbClr val="FFFFFF"/>
                  </a:gs>
                </a:gsLst>
                <a:lin ang="5400000" scaled="0"/>
              </a:gradFill>
              <a:ea typeface="Segoe UI" pitchFamily="34" charset="0"/>
              <a:cs typeface="Segoe UI" pitchFamily="34" charset="0"/>
            </a:endParaRPr>
          </a:p>
          <a:p>
            <a:pPr algn="ctr" defTabSz="951028" fontAlgn="base">
              <a:lnSpc>
                <a:spcPct val="90000"/>
              </a:lnSpc>
              <a:spcBef>
                <a:spcPct val="0"/>
              </a:spcBef>
              <a:spcAft>
                <a:spcPct val="0"/>
              </a:spcAft>
            </a:pPr>
            <a:endParaRPr lang="en-US" sz="4400" dirty="0">
              <a:gradFill>
                <a:gsLst>
                  <a:gs pos="0">
                    <a:srgbClr val="FFFFFF"/>
                  </a:gs>
                  <a:gs pos="100000">
                    <a:srgbClr val="FFFFFF"/>
                  </a:gs>
                </a:gsLst>
                <a:lin ang="5400000" scaled="0"/>
              </a:gradFill>
              <a:ea typeface="Segoe UI" pitchFamily="34" charset="0"/>
              <a:cs typeface="Segoe UI" pitchFamily="34" charset="0"/>
            </a:endParaRPr>
          </a:p>
          <a:p>
            <a:pPr algn="ctr" defTabSz="951028"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This is a top tip!</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591485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1"/>
            <a:ext cx="12436475" cy="8268933"/>
          </a:xfrm>
          <a:prstGeom prst="rect">
            <a:avLst/>
          </a:prstGeom>
        </p:spPr>
      </p:pic>
      <p:sp>
        <p:nvSpPr>
          <p:cNvPr id="3" name="Title 2"/>
          <p:cNvSpPr>
            <a:spLocks noGrp="1"/>
          </p:cNvSpPr>
          <p:nvPr>
            <p:ph type="title"/>
          </p:nvPr>
        </p:nvSpPr>
        <p:spPr>
          <a:xfrm>
            <a:off x="284425" y="296863"/>
            <a:ext cx="5476613" cy="1227583"/>
          </a:xfrm>
          <a:solidFill>
            <a:schemeClr val="accent1">
              <a:alpha val="85000"/>
            </a:schemeClr>
          </a:solidFill>
        </p:spPr>
        <p:txBody>
          <a:bodyPr anchor="ctr" anchorCtr="0"/>
          <a:lstStyle/>
          <a:p>
            <a:pPr algn="ctr"/>
            <a:r>
              <a:rPr lang="en-GB" dirty="0" smtClean="0">
                <a:solidFill>
                  <a:schemeClr val="bg1"/>
                </a:solidFill>
              </a:rPr>
              <a:t>A </a:t>
            </a:r>
            <a:r>
              <a:rPr lang="en-GB" b="1" dirty="0" smtClean="0">
                <a:solidFill>
                  <a:schemeClr val="accent4"/>
                </a:solidFill>
              </a:rPr>
              <a:t>global</a:t>
            </a:r>
            <a:r>
              <a:rPr lang="en-GB" dirty="0" smtClean="0">
                <a:solidFill>
                  <a:schemeClr val="bg1"/>
                </a:solidFill>
              </a:rPr>
              <a:t> bank</a:t>
            </a:r>
            <a:endParaRPr lang="en-GB" dirty="0">
              <a:solidFill>
                <a:schemeClr val="bg1"/>
              </a:solidFill>
            </a:endParaRPr>
          </a:p>
        </p:txBody>
      </p:sp>
      <p:sp>
        <p:nvSpPr>
          <p:cNvPr id="5" name="Title 2"/>
          <p:cNvSpPr txBox="1">
            <a:spLocks/>
          </p:cNvSpPr>
          <p:nvPr/>
        </p:nvSpPr>
        <p:spPr>
          <a:xfrm>
            <a:off x="4846639" y="5470080"/>
            <a:ext cx="7315200" cy="1227583"/>
          </a:xfrm>
          <a:prstGeom prst="rect">
            <a:avLst/>
          </a:prstGeom>
          <a:solidFill>
            <a:schemeClr val="accent1">
              <a:alpha val="85000"/>
            </a:schemeClr>
          </a:solidFill>
        </p:spPr>
        <p:txBody>
          <a:bodyPr vert="horz" wrap="square" lIns="146304" tIns="91440" rIns="146304" bIns="91440" rtlCol="0" anchor="ctr" anchorCtr="0">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GB" dirty="0" smtClean="0">
                <a:solidFill>
                  <a:srgbClr val="FFFFFF"/>
                </a:solidFill>
              </a:rPr>
              <a:t>with </a:t>
            </a:r>
            <a:r>
              <a:rPr lang="en-GB" b="1" dirty="0" smtClean="0">
                <a:solidFill>
                  <a:srgbClr val="DC3C00"/>
                </a:solidFill>
              </a:rPr>
              <a:t>global</a:t>
            </a:r>
            <a:r>
              <a:rPr lang="en-GB" dirty="0" smtClean="0">
                <a:solidFill>
                  <a:srgbClr val="FFFFFF"/>
                </a:solidFill>
              </a:rPr>
              <a:t> needs</a:t>
            </a:r>
            <a:endParaRPr lang="en-GB" dirty="0">
              <a:solidFill>
                <a:srgbClr val="FFFFFF"/>
              </a:solidFill>
            </a:endParaRPr>
          </a:p>
        </p:txBody>
      </p:sp>
    </p:spTree>
    <p:extLst>
      <p:ext uri="{BB962C8B-B14F-4D97-AF65-F5344CB8AC3E}">
        <p14:creationId xmlns:p14="http://schemas.microsoft.com/office/powerpoint/2010/main" val="4739670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CompiledDeckDRAFT022714v4" id="{BFAD8048-B73D-464B-B0DF-6F7AC4B142EC}" vid="{C23F46D3-5B95-4E20-AAA3-E3CBB2D02B0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3B7129-6A34-48DB-AB34-E4DF70590E55}"/>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21</TotalTime>
  <Words>4828</Words>
  <Application>Microsoft Office PowerPoint</Application>
  <PresentationFormat>Custom</PresentationFormat>
  <Paragraphs>581</Paragraphs>
  <Slides>57</Slides>
  <Notes>29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57</vt:i4>
      </vt:variant>
    </vt:vector>
  </HeadingPairs>
  <TitlesOfParts>
    <vt:vector size="69" baseType="lpstr">
      <vt:lpstr>AngsanaUPC</vt:lpstr>
      <vt:lpstr>Arial</vt:lpstr>
      <vt:lpstr>Arial Narrow</vt:lpstr>
      <vt:lpstr>Calibri</vt:lpstr>
      <vt:lpstr>Consolas</vt:lpstr>
      <vt:lpstr>Segoe</vt:lpstr>
      <vt:lpstr>Segoe UI</vt:lpstr>
      <vt:lpstr>Segoe UI bold</vt:lpstr>
      <vt:lpstr>Segoe UI Light</vt:lpstr>
      <vt:lpstr>Wingdings</vt:lpstr>
      <vt:lpstr>5-30499_SPC_2014_ITPro_Template_16x9</vt:lpstr>
      <vt:lpstr>1_5-30499_SPC_2014_ITPro_Template_16x9</vt:lpstr>
      <vt:lpstr>PowerPoint Presentation</vt:lpstr>
      <vt:lpstr>SharePoint for large scale records management - hundreds of millions of documents and beyond! </vt:lpstr>
      <vt:lpstr>The Speakers?     Really!!!</vt:lpstr>
      <vt:lpstr>Nokia 2520 Giveaway At this session!</vt:lpstr>
      <vt:lpstr>Session Agenda</vt:lpstr>
      <vt:lpstr>Case Study 1: Financial A large global bank</vt:lpstr>
      <vt:lpstr>Hello from Microsoft UK</vt:lpstr>
      <vt:lpstr>PowerPoint Presentation</vt:lpstr>
      <vt:lpstr>A global bank</vt:lpstr>
      <vt:lpstr>on the cloud journey</vt:lpstr>
      <vt:lpstr>of epic scale</vt:lpstr>
      <vt:lpstr>PowerPoint Presentation</vt:lpstr>
      <vt:lpstr>Crunching the numbers</vt:lpstr>
      <vt:lpstr>PowerPoint Presentation</vt:lpstr>
      <vt:lpstr>In-place versus Records Centre</vt:lpstr>
      <vt:lpstr>Information Architecture Mapping</vt:lpstr>
      <vt:lpstr>Why?</vt:lpstr>
      <vt:lpstr>PowerPoint Presentation</vt:lpstr>
      <vt:lpstr>We need to talk about metadata</vt:lpstr>
      <vt:lpstr>One Content Type to rule them all</vt:lpstr>
      <vt:lpstr>Two Content Types</vt:lpstr>
      <vt:lpstr>Knowing when to customise</vt:lpstr>
      <vt:lpstr>PowerPoint Presentation</vt:lpstr>
      <vt:lpstr>High level overview</vt:lpstr>
      <vt:lpstr>Document Flow</vt:lpstr>
      <vt:lpstr>Development Core Principles</vt:lpstr>
      <vt:lpstr>Relevant Customisation Points</vt:lpstr>
      <vt:lpstr>Architecture</vt:lpstr>
      <vt:lpstr>Potential end state architecture (ex. Social)</vt:lpstr>
      <vt:lpstr>Potential end state architecture (ex. Social)</vt:lpstr>
      <vt:lpstr>PowerPoint Presentation</vt:lpstr>
      <vt:lpstr>Nokia 2520 Giveaway At this session!</vt:lpstr>
      <vt:lpstr>Case Study 2: Global Human Resources Consulting Firm </vt:lpstr>
      <vt:lpstr>The Business Case Large Human Resources Consulting Firm</vt:lpstr>
      <vt:lpstr>Farm Architecture</vt:lpstr>
      <vt:lpstr>The Solution Demo</vt:lpstr>
      <vt:lpstr>Multi-Stage Retention Policies</vt:lpstr>
      <vt:lpstr>PowerPoint Presentation</vt:lpstr>
      <vt:lpstr>Nokia 2520 Giveaway At this session!</vt:lpstr>
      <vt:lpstr>Case Study 3: Microsoft Case Study</vt:lpstr>
      <vt:lpstr>PowerPoint Presentation</vt:lpstr>
      <vt:lpstr>Solution Architecture</vt:lpstr>
      <vt:lpstr>Document Classification</vt:lpstr>
      <vt:lpstr>Metadata Extraction and Lookup</vt:lpstr>
      <vt:lpstr>PowerPoint Presentation</vt:lpstr>
      <vt:lpstr>2013 Records Center Server Topology </vt:lpstr>
      <vt:lpstr>PowerPoint Presentation</vt:lpstr>
      <vt:lpstr>PowerPoint Presentation</vt:lpstr>
      <vt:lpstr>Conclusions &amp; What’s Next</vt:lpstr>
      <vt:lpstr>Information Protection Investments</vt:lpstr>
      <vt:lpstr>PowerPoint Presentation</vt:lpstr>
      <vt:lpstr>Deletion &amp; Hold Policies</vt:lpstr>
      <vt:lpstr>PowerPoint Presentation</vt:lpstr>
      <vt:lpstr>Nokia 2520 Giveaway At this session!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for large scale records management - hundreds of millions of documents and beyond! </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2014-03-04T21:46:48Z</dcterms:created>
  <dcterms:modified xsi:type="dcterms:W3CDTF">2014-03-05T02:50:45Z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