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17" r:id="rId5"/>
    <p:sldMasterId id="2147484247" r:id="rId6"/>
  </p:sldMasterIdLst>
  <p:notesMasterIdLst>
    <p:notesMasterId r:id="rId50"/>
  </p:notesMasterIdLst>
  <p:handoutMasterIdLst>
    <p:handoutMasterId r:id="rId51"/>
  </p:handoutMasterIdLst>
  <p:sldIdLst>
    <p:sldId id="1236" r:id="rId7"/>
    <p:sldId id="1124" r:id="rId8"/>
    <p:sldId id="1274" r:id="rId9"/>
    <p:sldId id="1275" r:id="rId10"/>
    <p:sldId id="1276" r:id="rId11"/>
    <p:sldId id="1277" r:id="rId12"/>
    <p:sldId id="1278" r:id="rId13"/>
    <p:sldId id="1279" r:id="rId14"/>
    <p:sldId id="1280" r:id="rId15"/>
    <p:sldId id="1281" r:id="rId16"/>
    <p:sldId id="1282" r:id="rId17"/>
    <p:sldId id="1283" r:id="rId18"/>
    <p:sldId id="1284" r:id="rId19"/>
    <p:sldId id="1285" r:id="rId20"/>
    <p:sldId id="1286" r:id="rId21"/>
    <p:sldId id="1287" r:id="rId22"/>
    <p:sldId id="1288" r:id="rId23"/>
    <p:sldId id="1289" r:id="rId24"/>
    <p:sldId id="1290" r:id="rId25"/>
    <p:sldId id="1291" r:id="rId26"/>
    <p:sldId id="1292" r:id="rId27"/>
    <p:sldId id="1293" r:id="rId28"/>
    <p:sldId id="1294" r:id="rId29"/>
    <p:sldId id="1295" r:id="rId30"/>
    <p:sldId id="1296" r:id="rId31"/>
    <p:sldId id="1297" r:id="rId32"/>
    <p:sldId id="1298" r:id="rId33"/>
    <p:sldId id="1299" r:id="rId34"/>
    <p:sldId id="1300" r:id="rId35"/>
    <p:sldId id="1301" r:id="rId36"/>
    <p:sldId id="1302" r:id="rId37"/>
    <p:sldId id="1303" r:id="rId38"/>
    <p:sldId id="1304" r:id="rId39"/>
    <p:sldId id="1305" r:id="rId40"/>
    <p:sldId id="1306" r:id="rId41"/>
    <p:sldId id="1307" r:id="rId42"/>
    <p:sldId id="1308" r:id="rId43"/>
    <p:sldId id="1309" r:id="rId44"/>
    <p:sldId id="1310" r:id="rId45"/>
    <p:sldId id="1311" r:id="rId46"/>
    <p:sldId id="1312" r:id="rId47"/>
    <p:sldId id="1313" r:id="rId48"/>
    <p:sldId id="1314" r:id="rId49"/>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 id="2" name="Rita Zhang" initials="RZ" lastIdx="15" clrIdx="2">
    <p:extLst>
      <p:ext uri="{19B8F6BF-5375-455C-9EA6-DF929625EA0E}">
        <p15:presenceInfo xmlns:p15="http://schemas.microsoft.com/office/powerpoint/2012/main" userId="S-1-5-21-124525095-708259637-1543119021-629162" providerId="AD"/>
      </p:ext>
    </p:extLst>
  </p:cmAuthor>
  <p:cmAuthor id="3" name="Eric Overfield" initials="EO" lastIdx="9" clrIdx="3">
    <p:extLst>
      <p:ext uri="{19B8F6BF-5375-455C-9EA6-DF929625EA0E}">
        <p15:presenceInfo xmlns:p15="http://schemas.microsoft.com/office/powerpoint/2012/main" userId="S-1-5-21-673008316-2065323145-561332275-100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E8B2D"/>
    <a:srgbClr val="87AB37"/>
    <a:srgbClr val="9FC54D"/>
    <a:srgbClr val="505050"/>
    <a:srgbClr val="785393"/>
    <a:srgbClr val="80599D"/>
    <a:srgbClr val="000000"/>
    <a:srgbClr val="8E6AAA"/>
    <a:srgbClr val="8E6A78"/>
    <a:srgbClr val="9B4F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9697" autoAdjust="0"/>
    <p:restoredTop sz="95202" autoAdjust="0"/>
  </p:normalViewPr>
  <p:slideViewPr>
    <p:cSldViewPr snapToObjects="1">
      <p:cViewPr varScale="1">
        <p:scale>
          <a:sx n="130" d="100"/>
          <a:sy n="130" d="100"/>
        </p:scale>
        <p:origin x="516" y="120"/>
      </p:cViewPr>
      <p:guideLst/>
    </p:cSldViewPr>
  </p:slideViewPr>
  <p:outlineViewPr>
    <p:cViewPr>
      <p:scale>
        <a:sx n="33" d="100"/>
        <a:sy n="33" d="100"/>
      </p:scale>
      <p:origin x="0" y="-21634"/>
    </p:cViewPr>
  </p:outlineViewPr>
  <p:notesTextViewPr>
    <p:cViewPr>
      <p:scale>
        <a:sx n="100" d="100"/>
        <a:sy n="100" d="100"/>
      </p:scale>
      <p:origin x="0" y="0"/>
    </p:cViewPr>
  </p:notesTextViewPr>
  <p:sorterViewPr>
    <p:cViewPr varScale="1">
      <p:scale>
        <a:sx n="1" d="1"/>
        <a:sy n="1" d="1"/>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notesMaster" Target="notesMasters/notesMaster1.xml"/><Relationship Id="rId55" Type="http://schemas.openxmlformats.org/officeDocument/2006/relationships/theme" Target="theme/theme1.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presProps" Target="presProps.xml"/><Relationship Id="rId5" Type="http://schemas.openxmlformats.org/officeDocument/2006/relationships/slideMaster" Target="slideMasters/slideMaster2.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tableStyles" Target="tableStyles.xml"/><Relationship Id="rId8" Type="http://schemas.openxmlformats.org/officeDocument/2006/relationships/slide" Target="slides/slide2.xml"/><Relationship Id="rId51" Type="http://schemas.openxmlformats.org/officeDocument/2006/relationships/handoutMaster" Target="handoutMasters/handoutMaster1.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3/4/2014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3/4/2014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4988308-DA46-4504-956E-21F7DECBE5F6}"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1765695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0097E157-E0D5-46B4-9986-DBFE9E7E9A3F}"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10</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4179969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70C7DD1B-F37C-4560-8AF2-E71C76F14CED}"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11</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7426225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D21AEA4E-C8DD-4389-8732-D0D2DA460746}"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12</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688066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fld id="{9C5C844E-7AD1-4784-A3F6-73047CAABE30}" type="datetime1">
              <a:rPr lang="en-US" smtClean="0">
                <a:solidFill>
                  <a:prstClr val="black"/>
                </a:solidFill>
              </a:rPr>
              <a:pPr/>
              <a:t>3/4/2014</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13</a:t>
            </a:fld>
            <a:endParaRPr lang="en-US" dirty="0">
              <a:solidFill>
                <a:prstClr val="black"/>
              </a:solidFill>
            </a:endParaRPr>
          </a:p>
        </p:txBody>
      </p:sp>
      <p:sp>
        <p:nvSpPr>
          <p:cNvPr id="7" name="Footer Placeholder 6"/>
          <p:cNvSpPr>
            <a:spLocks noGrp="1"/>
          </p:cNvSpPr>
          <p:nvPr>
            <p:ph type="ftr" sz="quarter" idx="12"/>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1888179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C4288E4C-8759-4E7B-86B2-188CDEA78791}"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14</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8392892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8DCB9518-E088-4E9F-B3D4-F476B5E368BF}"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15</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437271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16</a:t>
            </a:fld>
            <a:endParaRPr lang="en-US" dirty="0">
              <a:solidFill>
                <a:prstClr val="black"/>
              </a:solidFill>
            </a:endParaRPr>
          </a:p>
        </p:txBody>
      </p:sp>
      <p:sp>
        <p:nvSpPr>
          <p:cNvPr id="10" name="Date Placeholder 9"/>
          <p:cNvSpPr>
            <a:spLocks noGrp="1"/>
          </p:cNvSpPr>
          <p:nvPr>
            <p:ph type="dt" idx="13"/>
          </p:nvPr>
        </p:nvSpPr>
        <p:spPr/>
        <p:txBody>
          <a:bodyPr/>
          <a:lstStyle/>
          <a:p>
            <a:fld id="{F6D0C1E9-C76A-461C-8E91-17FFC972AC04}" type="datetime1">
              <a:rPr lang="en-US" smtClean="0">
                <a:solidFill>
                  <a:prstClr val="black"/>
                </a:solidFill>
              </a:rPr>
              <a:pPr/>
              <a:t>3/4/2014</a:t>
            </a:fld>
            <a:endParaRPr lang="en-US" dirty="0">
              <a:solidFill>
                <a:prstClr val="black"/>
              </a:solidFill>
            </a:endParaRPr>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5025325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8D6C57BE-ADFB-4D6B-8A59-F41CC65A0C6D}"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17</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1896695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70C7DD1B-F37C-4560-8AF2-E71C76F14CED}"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18</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1934222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0097E157-E0D5-46B4-9986-DBFE9E7E9A3F}"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19</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1559927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6A1D164-B33D-4403-8B09-EB3C0309BC7D}"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5210978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70C7DD1B-F37C-4560-8AF2-E71C76F14CED}"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20</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3317011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fld id="{DC87056A-E8F5-428F-AC0C-A0612B013C53}" type="datetime1">
              <a:rPr lang="en-US" smtClean="0">
                <a:solidFill>
                  <a:prstClr val="black"/>
                </a:solidFill>
              </a:rPr>
              <a:pPr/>
              <a:t>3/4/2014</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21</a:t>
            </a:fld>
            <a:endParaRPr lang="en-US" dirty="0">
              <a:solidFill>
                <a:prstClr val="black"/>
              </a:solidFill>
            </a:endParaRPr>
          </a:p>
        </p:txBody>
      </p:sp>
      <p:sp>
        <p:nvSpPr>
          <p:cNvPr id="7" name="Footer Placeholder 6"/>
          <p:cNvSpPr>
            <a:spLocks noGrp="1"/>
          </p:cNvSpPr>
          <p:nvPr>
            <p:ph type="ftr" sz="quarter" idx="12"/>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41072222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0097E157-E0D5-46B4-9986-DBFE9E7E9A3F}"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22</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7088027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23</a:t>
            </a:fld>
            <a:endParaRPr lang="en-US" dirty="0">
              <a:solidFill>
                <a:prstClr val="black"/>
              </a:solidFill>
            </a:endParaRPr>
          </a:p>
        </p:txBody>
      </p:sp>
    </p:spTree>
    <p:extLst>
      <p:ext uri="{BB962C8B-B14F-4D97-AF65-F5344CB8AC3E}">
        <p14:creationId xmlns:p14="http://schemas.microsoft.com/office/powerpoint/2010/main" val="40874712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59A47E80-8152-4C93-B5EB-FB5EA07D8999}"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24</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9084753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70C7DD1B-F37C-4560-8AF2-E71C76F14CED}"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25</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5624520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0097E157-E0D5-46B4-9986-DBFE9E7E9A3F}"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26</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47613233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D21AEA4E-C8DD-4389-8732-D0D2DA460746}"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27</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41326523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70C7DD1B-F37C-4560-8AF2-E71C76F14CED}"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28</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00162188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59A47E80-8152-4C93-B5EB-FB5EA07D8999}"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29</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2395089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fld id="{DC87056A-E8F5-428F-AC0C-A0612B013C53}" type="datetime1">
              <a:rPr lang="en-US" smtClean="0">
                <a:solidFill>
                  <a:prstClr val="black"/>
                </a:solidFill>
              </a:rPr>
              <a:pPr/>
              <a:t>3/4/2014</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3</a:t>
            </a:fld>
            <a:endParaRPr lang="en-US" dirty="0">
              <a:solidFill>
                <a:prstClr val="black"/>
              </a:solidFill>
            </a:endParaRPr>
          </a:p>
        </p:txBody>
      </p:sp>
      <p:sp>
        <p:nvSpPr>
          <p:cNvPr id="7" name="Footer Placeholder 6"/>
          <p:cNvSpPr>
            <a:spLocks noGrp="1"/>
          </p:cNvSpPr>
          <p:nvPr>
            <p:ph type="ftr" sz="quarter" idx="12"/>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52964650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fld id="{DC87056A-E8F5-428F-AC0C-A0612B013C53}" type="datetime1">
              <a:rPr lang="en-US" smtClean="0">
                <a:solidFill>
                  <a:prstClr val="black"/>
                </a:solidFill>
              </a:rPr>
              <a:pPr/>
              <a:t>3/4/2014</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30</a:t>
            </a:fld>
            <a:endParaRPr lang="en-US" dirty="0">
              <a:solidFill>
                <a:prstClr val="black"/>
              </a:solidFill>
            </a:endParaRPr>
          </a:p>
        </p:txBody>
      </p:sp>
      <p:sp>
        <p:nvSpPr>
          <p:cNvPr id="7" name="Footer Placeholder 6"/>
          <p:cNvSpPr>
            <a:spLocks noGrp="1"/>
          </p:cNvSpPr>
          <p:nvPr>
            <p:ph type="ftr" sz="quarter" idx="12"/>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54928285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0097E157-E0D5-46B4-9986-DBFE9E7E9A3F}"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31</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6465795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8D6C57BE-ADFB-4D6B-8A59-F41CC65A0C6D}"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32</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06671002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70C7DD1B-F37C-4560-8AF2-E71C76F14CED}"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33</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39967218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0097E157-E0D5-46B4-9986-DBFE9E7E9A3F}"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34</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62189964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59A47E80-8152-4C93-B5EB-FB5EA07D8999}"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35</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06174228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70C7DD1B-F37C-4560-8AF2-E71C76F14CED}"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36</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83416436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37</a:t>
            </a:fld>
            <a:endParaRPr lang="en-US" dirty="0">
              <a:solidFill>
                <a:prstClr val="black"/>
              </a:solidFill>
            </a:endParaRPr>
          </a:p>
        </p:txBody>
      </p:sp>
      <p:sp>
        <p:nvSpPr>
          <p:cNvPr id="10" name="Date Placeholder 9"/>
          <p:cNvSpPr>
            <a:spLocks noGrp="1"/>
          </p:cNvSpPr>
          <p:nvPr>
            <p:ph type="dt" idx="13"/>
          </p:nvPr>
        </p:nvSpPr>
        <p:spPr/>
        <p:txBody>
          <a:bodyPr/>
          <a:lstStyle/>
          <a:p>
            <a:fld id="{F6D0C1E9-C76A-461C-8E91-17FFC972AC04}" type="datetime1">
              <a:rPr lang="en-US" smtClean="0">
                <a:solidFill>
                  <a:prstClr val="black"/>
                </a:solidFill>
              </a:rPr>
              <a:pPr/>
              <a:t>3/4/2014</a:t>
            </a:fld>
            <a:endParaRPr lang="en-US" dirty="0">
              <a:solidFill>
                <a:prstClr val="black"/>
              </a:solidFill>
            </a:endParaRPr>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9479069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59A47E80-8152-4C93-B5EB-FB5EA07D8999}"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38</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90290423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70C7DD1B-F37C-4560-8AF2-E71C76F14CED}"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39</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5108194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59A47E80-8152-4C93-B5EB-FB5EA07D8999}"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4</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13406681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70C7DD1B-F37C-4560-8AF2-E71C76F14CED}"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40</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39158806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06A1D164-B33D-4403-8B09-EB3C0309BC7D}"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41</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40087849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42</a:t>
            </a:fld>
            <a:endParaRPr lang="en-US" dirty="0">
              <a:solidFill>
                <a:prstClr val="black"/>
              </a:solidFill>
            </a:endParaRPr>
          </a:p>
        </p:txBody>
      </p:sp>
      <p:sp>
        <p:nvSpPr>
          <p:cNvPr id="10" name="Date Placeholder 9"/>
          <p:cNvSpPr>
            <a:spLocks noGrp="1"/>
          </p:cNvSpPr>
          <p:nvPr>
            <p:ph type="dt" idx="13"/>
          </p:nvPr>
        </p:nvSpPr>
        <p:spPr/>
        <p:txBody>
          <a:bodyPr/>
          <a:lstStyle/>
          <a:p>
            <a:fld id="{F6D0C1E9-C76A-461C-8E91-17FFC972AC04}" type="datetime1">
              <a:rPr lang="en-US" smtClean="0">
                <a:solidFill>
                  <a:prstClr val="black"/>
                </a:solidFill>
              </a:rPr>
              <a:pPr/>
              <a:t>3/4/2014</a:t>
            </a:fld>
            <a:endParaRPr lang="en-US" dirty="0">
              <a:solidFill>
                <a:prstClr val="black"/>
              </a:solidFill>
            </a:endParaRPr>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09521553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43</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4872574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CB9AB204-7D86-4363-947A-E892579E27F0}"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5</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3716418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70C7DD1B-F37C-4560-8AF2-E71C76F14CED}"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6</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2829575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fld id="{21C8F4E6-00F7-4809-875A-B1EF556C9672}" type="datetime1">
              <a:rPr lang="en-US" smtClean="0">
                <a:solidFill>
                  <a:prstClr val="black"/>
                </a:solidFill>
              </a:rPr>
              <a:pPr/>
              <a:t>3/4/2014</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7</a:t>
            </a:fld>
            <a:endParaRPr lang="en-US" dirty="0">
              <a:solidFill>
                <a:prstClr val="black"/>
              </a:solidFill>
            </a:endParaRPr>
          </a:p>
        </p:txBody>
      </p:sp>
      <p:sp>
        <p:nvSpPr>
          <p:cNvPr id="7" name="Footer Placeholder 6"/>
          <p:cNvSpPr>
            <a:spLocks noGrp="1"/>
          </p:cNvSpPr>
          <p:nvPr>
            <p:ph type="ftr" sz="quarter" idx="12"/>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4727381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33192143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59A47E80-8152-4C93-B5EB-FB5EA07D8999}"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9</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77726465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30151" y="2938012"/>
            <a:ext cx="4695936" cy="959618"/>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63" presetClass="path" presetSubtype="0" decel="100000" fill="hold" nodeType="withEffect">
                                  <p:stCondLst>
                                    <p:cond delay="580"/>
                                  </p:stCondLst>
                                  <p:childTnLst>
                                    <p:animMotion origin="layout" path="M -0.02409 1.50289E-6 L -4.16667E-7 1.50289E-6 " pathEditMode="relative" rAng="0" ptsTypes="AA">
                                      <p:cBhvr>
                                        <p:cTn id="21" dur="500" fill="hold"/>
                                        <p:tgtEl>
                                          <p:spTgt spid="8"/>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
        <p:nvSpPr>
          <p:cNvPr id="5" name="Text Placeholder 4"/>
          <p:cNvSpPr>
            <a:spLocks noGrp="1"/>
          </p:cNvSpPr>
          <p:nvPr>
            <p:ph type="body" sz="quarter" idx="15" hasCustomPrompt="1"/>
          </p:nvPr>
        </p:nvSpPr>
        <p:spPr>
          <a:xfrm>
            <a:off x="8800211" y="1590086"/>
            <a:ext cx="1600200" cy="433965"/>
          </a:xfrm>
        </p:spPr>
        <p:txBody>
          <a:bodyPr/>
          <a:lstStyle>
            <a:lvl1pPr marL="0" indent="0" algn="r">
              <a:buNone/>
              <a:defRPr sz="1800" baseline="0"/>
            </a:lvl1pPr>
          </a:lstStyle>
          <a:p>
            <a:pPr lvl="0"/>
            <a:r>
              <a:rPr lang="en-US" dirty="0" smtClean="0"/>
              <a:t>Session Code</a:t>
            </a:r>
            <a:endParaRPr lang="en-US" dirty="0"/>
          </a:p>
        </p:txBody>
      </p:sp>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599"/>
            <a:ext cx="8071104"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30151" y="2938012"/>
            <a:ext cx="4695936" cy="959618"/>
          </a:xfrm>
          <a:prstGeom prst="rect">
            <a:avLst/>
          </a:prstGeom>
        </p:spPr>
      </p:pic>
    </p:spTree>
    <p:extLst>
      <p:ext uri="{BB962C8B-B14F-4D97-AF65-F5344CB8AC3E}">
        <p14:creationId xmlns:p14="http://schemas.microsoft.com/office/powerpoint/2010/main" val="424090054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63" presetClass="path" presetSubtype="0" decel="100000" fill="hold" nodeType="withEffect">
                                  <p:stCondLst>
                                    <p:cond delay="580"/>
                                  </p:stCondLst>
                                  <p:childTnLst>
                                    <p:animMotion origin="layout" path="M -0.02409 1.50289E-6 L -4.16667E-7 1.50289E-6 " pathEditMode="relative" rAng="0" ptsTypes="AA">
                                      <p:cBhvr>
                                        <p:cTn id="21" dur="500" fill="hold"/>
                                        <p:tgtEl>
                                          <p:spTgt spid="8"/>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335840899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81134777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414327705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2945915922"/>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958589802"/>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18623050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3451307744"/>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726423412"/>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33282378"/>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11097745"/>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4126209"/>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91801831"/>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712593010"/>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61806204"/>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797784234"/>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386144321"/>
      </p:ext>
    </p:extLst>
  </p:cSld>
  <p:clrMapOvr>
    <a:masterClrMapping/>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1134799306"/>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3273100917"/>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27474944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1656762524"/>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420331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2457884169"/>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61819721"/>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777653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6826018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2337754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352424353"/>
      </p:ext>
    </p:extLst>
  </p:cSld>
  <p:clrMapOvr>
    <a:masterClrMapping/>
  </p:clrMapOvr>
  <p:transition>
    <p:fade/>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78136393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599"/>
            <a:ext cx="8071104"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30151" y="2938012"/>
            <a:ext cx="4695936" cy="959618"/>
          </a:xfrm>
          <a:prstGeom prst="rect">
            <a:avLst/>
          </a:prstGeom>
        </p:spPr>
      </p:pic>
    </p:spTree>
    <p:extLst>
      <p:ext uri="{BB962C8B-B14F-4D97-AF65-F5344CB8AC3E}">
        <p14:creationId xmlns:p14="http://schemas.microsoft.com/office/powerpoint/2010/main" val="181043309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63" presetClass="path" presetSubtype="0" decel="100000" fill="hold" nodeType="withEffect">
                                  <p:stCondLst>
                                    <p:cond delay="580"/>
                                  </p:stCondLst>
                                  <p:childTnLst>
                                    <p:animMotion origin="layout" path="M -0.02409 1.50289E-6 L -4.16667E-7 1.50289E-6 " pathEditMode="relative" rAng="0" ptsTypes="AA">
                                      <p:cBhvr>
                                        <p:cTn id="21" dur="500" fill="hold"/>
                                        <p:tgtEl>
                                          <p:spTgt spid="8"/>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232049883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37327047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252756130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213828578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16273501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94162752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3407264484"/>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037211093"/>
      </p:ext>
    </p:extLst>
  </p:cSld>
  <p:clrMapOvr>
    <a:masterClrMapping/>
  </p:clrMapOvr>
  <p:transition>
    <p:fade/>
  </p:transition>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402479570"/>
      </p:ext>
    </p:extLst>
  </p:cSld>
  <p:clrMapOvr>
    <a:masterClrMapping/>
  </p:clrMapOvr>
  <p:transition>
    <p:fade/>
  </p:transition>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217423942"/>
      </p:ext>
    </p:extLst>
  </p:cSld>
  <p:clrMapOvr>
    <a:masterClrMapping/>
  </p:clrMapOvr>
  <p:transition>
    <p:fade/>
  </p:transition>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326598383"/>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46076164"/>
      </p:ext>
    </p:extLst>
  </p:cSld>
  <p:clrMapOvr>
    <a:masterClrMapping/>
  </p:clrMapOvr>
  <p:transition>
    <p:fade/>
  </p:transition>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816782062"/>
      </p:ext>
    </p:extLst>
  </p:cSld>
  <p:clrMapOvr>
    <a:masterClrMapping/>
  </p:clrMapOvr>
  <p:transition>
    <p:fade/>
  </p:transition>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163186273"/>
      </p:ext>
    </p:extLst>
  </p:cSld>
  <p:clrMapOvr>
    <a:masterClrMapping/>
  </p:clrMapOvr>
  <p:transition>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45773945"/>
      </p:ext>
    </p:extLst>
  </p:cSld>
  <p:clrMapOvr>
    <a:masterClrMapping/>
  </p:clrMapOvr>
  <p:transition>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699963537"/>
      </p:ext>
    </p:extLst>
  </p:cSld>
  <p:clrMapOvr>
    <a:masterClrMapping/>
  </p:clrMapOvr>
  <p:transition>
    <p:fade/>
  </p:transition>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3236410358"/>
      </p:ext>
    </p:extLst>
  </p:cSld>
  <p:clrMapOvr>
    <a:masterClrMapping/>
  </p:clrMapOvr>
  <p:transition>
    <p:fade/>
  </p:transition>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1845279866"/>
      </p:ext>
    </p:extLst>
  </p:cSld>
  <p:clrMapOvr>
    <a:masterClrMapping/>
  </p:clrMapOvr>
  <p:transition>
    <p:fade/>
  </p:transition>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15738341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425780964"/>
      </p:ext>
    </p:extLst>
  </p:cSld>
  <p:clrMapOvr>
    <a:masterClrMapping/>
  </p:clrMapOvr>
  <p:transition>
    <p:fade/>
  </p:transition>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405512345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2726595551"/>
      </p:ext>
    </p:extLst>
  </p:cSld>
  <p:clrMapOvr>
    <a:masterClrMapping/>
  </p:clrMapOvr>
  <p:transition>
    <p:fade/>
  </p:transition>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7184199"/>
      </p:ext>
    </p:extLst>
  </p:cSld>
  <p:clrMapOvr>
    <a:masterClrMapping/>
  </p:clrMapOvr>
  <p:transition>
    <p:fade/>
  </p:transition>
  <p:timing>
    <p:tnLst>
      <p:par>
        <p:cTn id="1" dur="indefinite" restart="never" nodeType="tmRoot"/>
      </p:par>
    </p:tn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21030472"/>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9506706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585611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512171213"/>
      </p:ext>
    </p:extLst>
  </p:cSld>
  <p:clrMapOvr>
    <a:masterClrMapping/>
  </p:clrMapOvr>
  <p:transition>
    <p:fade/>
  </p:transition>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54969973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slideLayout" Target="../slideLayouts/slideLayout57.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slideLayout" Target="../slideLayouts/slideLayout56.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31" Type="http://schemas.openxmlformats.org/officeDocument/2006/relationships/image" Target="../media/image1.png"/><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slideLayout" Target="../slideLayouts/slideLayout70.xml"/><Relationship Id="rId18" Type="http://schemas.openxmlformats.org/officeDocument/2006/relationships/slideLayout" Target="../slideLayouts/slideLayout75.xml"/><Relationship Id="rId26" Type="http://schemas.openxmlformats.org/officeDocument/2006/relationships/slideLayout" Target="../slideLayouts/slideLayout83.xml"/><Relationship Id="rId3" Type="http://schemas.openxmlformats.org/officeDocument/2006/relationships/slideLayout" Target="../slideLayouts/slideLayout60.xml"/><Relationship Id="rId21" Type="http://schemas.openxmlformats.org/officeDocument/2006/relationships/slideLayout" Target="../slideLayouts/slideLayout78.xml"/><Relationship Id="rId7" Type="http://schemas.openxmlformats.org/officeDocument/2006/relationships/slideLayout" Target="../slideLayouts/slideLayout64.xml"/><Relationship Id="rId12" Type="http://schemas.openxmlformats.org/officeDocument/2006/relationships/slideLayout" Target="../slideLayouts/slideLayout69.xml"/><Relationship Id="rId17" Type="http://schemas.openxmlformats.org/officeDocument/2006/relationships/slideLayout" Target="../slideLayouts/slideLayout74.xml"/><Relationship Id="rId25" Type="http://schemas.openxmlformats.org/officeDocument/2006/relationships/slideLayout" Target="../slideLayouts/slideLayout82.xml"/><Relationship Id="rId2" Type="http://schemas.openxmlformats.org/officeDocument/2006/relationships/slideLayout" Target="../slideLayouts/slideLayout59.xml"/><Relationship Id="rId16" Type="http://schemas.openxmlformats.org/officeDocument/2006/relationships/slideLayout" Target="../slideLayouts/slideLayout73.xml"/><Relationship Id="rId20" Type="http://schemas.openxmlformats.org/officeDocument/2006/relationships/slideLayout" Target="../slideLayouts/slideLayout77.xml"/><Relationship Id="rId29" Type="http://schemas.openxmlformats.org/officeDocument/2006/relationships/slideLayout" Target="../slideLayouts/slideLayout86.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24" Type="http://schemas.openxmlformats.org/officeDocument/2006/relationships/slideLayout" Target="../slideLayouts/slideLayout81.xml"/><Relationship Id="rId5" Type="http://schemas.openxmlformats.org/officeDocument/2006/relationships/slideLayout" Target="../slideLayouts/slideLayout62.xml"/><Relationship Id="rId15" Type="http://schemas.openxmlformats.org/officeDocument/2006/relationships/slideLayout" Target="../slideLayouts/slideLayout72.xml"/><Relationship Id="rId23" Type="http://schemas.openxmlformats.org/officeDocument/2006/relationships/slideLayout" Target="../slideLayouts/slideLayout80.xml"/><Relationship Id="rId28" Type="http://schemas.openxmlformats.org/officeDocument/2006/relationships/slideLayout" Target="../slideLayouts/slideLayout85.xml"/><Relationship Id="rId10" Type="http://schemas.openxmlformats.org/officeDocument/2006/relationships/slideLayout" Target="../slideLayouts/slideLayout67.xml"/><Relationship Id="rId19" Type="http://schemas.openxmlformats.org/officeDocument/2006/relationships/slideLayout" Target="../slideLayouts/slideLayout76.xml"/><Relationship Id="rId31" Type="http://schemas.openxmlformats.org/officeDocument/2006/relationships/image" Target="../media/image1.png"/><Relationship Id="rId4" Type="http://schemas.openxmlformats.org/officeDocument/2006/relationships/slideLayout" Target="../slideLayouts/slideLayout61.xml"/><Relationship Id="rId9" Type="http://schemas.openxmlformats.org/officeDocument/2006/relationships/slideLayout" Target="../slideLayouts/slideLayout66.xml"/><Relationship Id="rId14" Type="http://schemas.openxmlformats.org/officeDocument/2006/relationships/slideLayout" Target="../slideLayouts/slideLayout71.xml"/><Relationship Id="rId22" Type="http://schemas.openxmlformats.org/officeDocument/2006/relationships/slideLayout" Target="../slideLayouts/slideLayout79.xml"/><Relationship Id="rId27" Type="http://schemas.openxmlformats.org/officeDocument/2006/relationships/slideLayout" Target="../slideLayouts/slideLayout84.xml"/><Relationship Id="rId30"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1"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350091054"/>
      </p:ext>
    </p:extLst>
  </p:cSld>
  <p:clrMap bg1="lt1" tx1="dk1" bg2="lt2" tx2="dk2" accent1="accent1" accent2="accent2" accent3="accent3" accent4="accent4" accent5="accent5" accent6="accent6" hlink="hlink" folHlink="folHlink"/>
  <p:sldLayoutIdLst>
    <p:sldLayoutId id="2147484218" r:id="rId1"/>
    <p:sldLayoutId id="2147484219" r:id="rId2"/>
    <p:sldLayoutId id="2147484220" r:id="rId3"/>
    <p:sldLayoutId id="2147484221" r:id="rId4"/>
    <p:sldLayoutId id="2147484222" r:id="rId5"/>
    <p:sldLayoutId id="2147484223" r:id="rId6"/>
    <p:sldLayoutId id="2147484224" r:id="rId7"/>
    <p:sldLayoutId id="2147484225" r:id="rId8"/>
    <p:sldLayoutId id="2147484226" r:id="rId9"/>
    <p:sldLayoutId id="2147484227" r:id="rId10"/>
    <p:sldLayoutId id="2147484228" r:id="rId11"/>
    <p:sldLayoutId id="2147484229" r:id="rId12"/>
    <p:sldLayoutId id="2147484230" r:id="rId13"/>
    <p:sldLayoutId id="2147484231" r:id="rId14"/>
    <p:sldLayoutId id="2147484232" r:id="rId15"/>
    <p:sldLayoutId id="2147484233" r:id="rId16"/>
    <p:sldLayoutId id="2147484234" r:id="rId17"/>
    <p:sldLayoutId id="2147484235" r:id="rId18"/>
    <p:sldLayoutId id="2147484236" r:id="rId19"/>
    <p:sldLayoutId id="2147484237" r:id="rId20"/>
    <p:sldLayoutId id="2147484238" r:id="rId21"/>
    <p:sldLayoutId id="2147484239" r:id="rId22"/>
    <p:sldLayoutId id="2147484240" r:id="rId23"/>
    <p:sldLayoutId id="2147484241" r:id="rId24"/>
    <p:sldLayoutId id="2147484242" r:id="rId25"/>
    <p:sldLayoutId id="2147484243" r:id="rId26"/>
    <p:sldLayoutId id="2147484244" r:id="rId27"/>
    <p:sldLayoutId id="2147484245" r:id="rId28"/>
    <p:sldLayoutId id="2147484246" r:id="rId29"/>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1"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917235697"/>
      </p:ext>
    </p:extLst>
  </p:cSld>
  <p:clrMap bg1="lt1" tx1="dk1" bg2="lt2" tx2="dk2" accent1="accent1" accent2="accent2" accent3="accent3" accent4="accent4" accent5="accent5" accent6="accent6" hlink="hlink" folHlink="folHlink"/>
  <p:sldLayoutIdLst>
    <p:sldLayoutId id="2147484248" r:id="rId1"/>
    <p:sldLayoutId id="2147484249" r:id="rId2"/>
    <p:sldLayoutId id="2147484250" r:id="rId3"/>
    <p:sldLayoutId id="2147484251" r:id="rId4"/>
    <p:sldLayoutId id="2147484252" r:id="rId5"/>
    <p:sldLayoutId id="2147484253" r:id="rId6"/>
    <p:sldLayoutId id="2147484254" r:id="rId7"/>
    <p:sldLayoutId id="2147484255" r:id="rId8"/>
    <p:sldLayoutId id="2147484256" r:id="rId9"/>
    <p:sldLayoutId id="2147484257" r:id="rId10"/>
    <p:sldLayoutId id="2147484258" r:id="rId11"/>
    <p:sldLayoutId id="2147484259" r:id="rId12"/>
    <p:sldLayoutId id="2147484260" r:id="rId13"/>
    <p:sldLayoutId id="2147484261" r:id="rId14"/>
    <p:sldLayoutId id="2147484262" r:id="rId15"/>
    <p:sldLayoutId id="2147484263" r:id="rId16"/>
    <p:sldLayoutId id="2147484264" r:id="rId17"/>
    <p:sldLayoutId id="2147484265" r:id="rId18"/>
    <p:sldLayoutId id="2147484266" r:id="rId19"/>
    <p:sldLayoutId id="2147484267" r:id="rId20"/>
    <p:sldLayoutId id="2147484268" r:id="rId21"/>
    <p:sldLayoutId id="2147484269" r:id="rId22"/>
    <p:sldLayoutId id="2147484270" r:id="rId23"/>
    <p:sldLayoutId id="2147484271" r:id="rId24"/>
    <p:sldLayoutId id="2147484272" r:id="rId25"/>
    <p:sldLayoutId id="2147484273" r:id="rId26"/>
    <p:sldLayoutId id="2147484274" r:id="rId27"/>
    <p:sldLayoutId id="2147484275" r:id="rId28"/>
    <p:sldLayoutId id="2147484276" r:id="rId29"/>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6.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38.xml"/></Relationships>
</file>

<file path=ppt/slides/_rels/slide14.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53.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 Id="rId9"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53.xml"/><Relationship Id="rId5" Type="http://schemas.openxmlformats.org/officeDocument/2006/relationships/image" Target="../media/image21.png"/><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0.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3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0.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9.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56.xml"/></Relationships>
</file>

<file path=ppt/slides/_rels/slide38.xml.rels><?xml version="1.0" encoding="UTF-8" standalone="yes"?>
<Relationships xmlns="http://schemas.openxmlformats.org/package/2006/relationships"><Relationship Id="rId3" Type="http://schemas.openxmlformats.org/officeDocument/2006/relationships/hyperlink" Target="http://responsivesharepoint.codeplex.com/" TargetMode="External"/><Relationship Id="rId2" Type="http://schemas.openxmlformats.org/officeDocument/2006/relationships/notesSlide" Target="../notesSlides/notesSlide38.xml"/><Relationship Id="rId1" Type="http://schemas.openxmlformats.org/officeDocument/2006/relationships/slideLayout" Target="../slideLayouts/slideLayout40.xml"/><Relationship Id="rId4" Type="http://schemas.openxmlformats.org/officeDocument/2006/relationships/hyperlink" Target="http://spblueprint.codeplex.com/" TargetMode="Externa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0.xml"/></Relationships>
</file>

<file path=ppt/slides/_rels/slide40.xml.rels><?xml version="1.0" encoding="UTF-8" standalone="yes"?>
<Relationships xmlns="http://schemas.openxmlformats.org/package/2006/relationships"><Relationship Id="rId8" Type="http://schemas.openxmlformats.org/officeDocument/2006/relationships/hyperlink" Target="http://pxml.ly/zcw2jb2" TargetMode="External"/><Relationship Id="rId13" Type="http://schemas.openxmlformats.org/officeDocument/2006/relationships/hyperlink" Target="http://pxml.ly/y4wq8w" TargetMode="External"/><Relationship Id="rId3" Type="http://schemas.openxmlformats.org/officeDocument/2006/relationships/hyperlink" Target="http://pxml.ly/23fkmjd" TargetMode="External"/><Relationship Id="rId7" Type="http://schemas.openxmlformats.org/officeDocument/2006/relationships/hyperlink" Target="http://modernizr.com/" TargetMode="External"/><Relationship Id="rId12" Type="http://schemas.openxmlformats.org/officeDocument/2006/relationships/hyperlink" Target="http://pxml.ly/t2gkrft" TargetMode="External"/><Relationship Id="rId2" Type="http://schemas.openxmlformats.org/officeDocument/2006/relationships/notesSlide" Target="../notesSlides/notesSlide40.xml"/><Relationship Id="rId1" Type="http://schemas.openxmlformats.org/officeDocument/2006/relationships/slideLayout" Target="../slideLayouts/slideLayout39.xml"/><Relationship Id="rId6" Type="http://schemas.openxmlformats.org/officeDocument/2006/relationships/hyperlink" Target="http://pxml.ly/uzcz32" TargetMode="External"/><Relationship Id="rId11" Type="http://schemas.openxmlformats.org/officeDocument/2006/relationships/hyperlink" Target="http://pxml.ly/wcxkqv" TargetMode="External"/><Relationship Id="rId5" Type="http://schemas.openxmlformats.org/officeDocument/2006/relationships/hyperlink" Target="http://spblueprint.codeplex.com/" TargetMode="External"/><Relationship Id="rId15" Type="http://schemas.openxmlformats.org/officeDocument/2006/relationships/image" Target="../media/image9.png"/><Relationship Id="rId10" Type="http://schemas.openxmlformats.org/officeDocument/2006/relationships/hyperlink" Target="http://pxml.ly/d3qbekq" TargetMode="External"/><Relationship Id="rId4" Type="http://schemas.openxmlformats.org/officeDocument/2006/relationships/hyperlink" Target="http://responsivesharepoint.codeplex.com/" TargetMode="External"/><Relationship Id="rId9" Type="http://schemas.openxmlformats.org/officeDocument/2006/relationships/hyperlink" Target="http://sprwd-public.sharepoint.com/" TargetMode="External"/><Relationship Id="rId14" Type="http://schemas.openxmlformats.org/officeDocument/2006/relationships/hyperlink" Target="http://pxml.ly/26ajefj" TargetMode="Externa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0.xml"/></Relationships>
</file>

<file path=ppt/slides/_rels/slide4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2.xml"/><Relationship Id="rId1" Type="http://schemas.openxmlformats.org/officeDocument/2006/relationships/slideLayout" Target="../slideLayouts/slideLayout66.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4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3.xml"/><Relationship Id="rId1" Type="http://schemas.openxmlformats.org/officeDocument/2006/relationships/slideLayout" Target="../slideLayouts/slideLayout5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5175879"/>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Demo</a:t>
            </a:r>
            <a:endParaRPr lang="en-US" dirty="0"/>
          </a:p>
        </p:txBody>
      </p:sp>
      <p:sp>
        <p:nvSpPr>
          <p:cNvPr id="5" name="Text Placeholder 4"/>
          <p:cNvSpPr>
            <a:spLocks noGrp="1"/>
          </p:cNvSpPr>
          <p:nvPr>
            <p:ph type="body" sz="quarter" idx="12"/>
          </p:nvPr>
        </p:nvSpPr>
        <p:spPr/>
        <p:txBody>
          <a:bodyPr/>
          <a:lstStyle/>
          <a:p>
            <a:r>
              <a:rPr lang="en-US" dirty="0" smtClean="0"/>
              <a:t>Responsive Web Design in Action</a:t>
            </a:r>
            <a:endParaRPr lang="en-US" dirty="0"/>
          </a:p>
        </p:txBody>
      </p:sp>
    </p:spTree>
    <p:extLst>
      <p:ext uri="{BB962C8B-B14F-4D97-AF65-F5344CB8AC3E}">
        <p14:creationId xmlns:p14="http://schemas.microsoft.com/office/powerpoint/2010/main" val="8312582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74638" y="1212850"/>
            <a:ext cx="11887200" cy="3447098"/>
          </a:xfrm>
        </p:spPr>
        <p:txBody>
          <a:bodyPr/>
          <a:lstStyle/>
          <a:p>
            <a:r>
              <a:rPr lang="en-US" dirty="0" smtClean="0">
                <a:solidFill>
                  <a:schemeClr val="tx2"/>
                </a:solidFill>
              </a:rPr>
              <a:t>New to SharePoint 2013</a:t>
            </a:r>
          </a:p>
          <a:p>
            <a:r>
              <a:rPr lang="en-US" dirty="0" smtClean="0">
                <a:solidFill>
                  <a:schemeClr val="tx2"/>
                </a:solidFill>
              </a:rPr>
              <a:t>Interfaces tailored and mapped to specific device(s)</a:t>
            </a:r>
          </a:p>
          <a:p>
            <a:r>
              <a:rPr lang="en-US" dirty="0" smtClean="0">
                <a:solidFill>
                  <a:schemeClr val="tx2"/>
                </a:solidFill>
              </a:rPr>
              <a:t>Custom Master Pages per Channel</a:t>
            </a:r>
          </a:p>
          <a:p>
            <a:r>
              <a:rPr lang="en-US" dirty="0" smtClean="0">
                <a:solidFill>
                  <a:schemeClr val="tx2"/>
                </a:solidFill>
              </a:rPr>
              <a:t>Custom DeviceChannelPanels</a:t>
            </a:r>
          </a:p>
          <a:p>
            <a:r>
              <a:rPr lang="en-US" dirty="0" smtClean="0">
                <a:solidFill>
                  <a:schemeClr val="tx2"/>
                </a:solidFill>
              </a:rPr>
              <a:t>Yes, but?</a:t>
            </a:r>
          </a:p>
        </p:txBody>
      </p:sp>
      <p:sp>
        <p:nvSpPr>
          <p:cNvPr id="17" name="Title 16"/>
          <p:cNvSpPr>
            <a:spLocks noGrp="1"/>
          </p:cNvSpPr>
          <p:nvPr>
            <p:ph type="title"/>
          </p:nvPr>
        </p:nvSpPr>
        <p:spPr/>
        <p:txBody>
          <a:bodyPr/>
          <a:lstStyle/>
          <a:p>
            <a:r>
              <a:rPr lang="en-US" dirty="0" smtClean="0"/>
              <a:t>But what </a:t>
            </a:r>
            <a:r>
              <a:rPr lang="en-US" dirty="0"/>
              <a:t>a</a:t>
            </a:r>
            <a:r>
              <a:rPr lang="en-US" dirty="0" smtClean="0"/>
              <a:t>bout </a:t>
            </a:r>
            <a:r>
              <a:rPr lang="en-US" dirty="0"/>
              <a:t>d</a:t>
            </a:r>
            <a:r>
              <a:rPr lang="en-US" dirty="0" smtClean="0"/>
              <a:t>evice </a:t>
            </a:r>
            <a:r>
              <a:rPr lang="en-US" dirty="0"/>
              <a:t>c</a:t>
            </a:r>
            <a:r>
              <a:rPr lang="en-US" dirty="0" smtClean="0"/>
              <a:t>hannels?</a:t>
            </a:r>
            <a:endParaRPr lang="en-US" dirty="0"/>
          </a:p>
        </p:txBody>
      </p:sp>
    </p:spTree>
    <p:extLst>
      <p:ext uri="{BB962C8B-B14F-4D97-AF65-F5344CB8AC3E}">
        <p14:creationId xmlns:p14="http://schemas.microsoft.com/office/powerpoint/2010/main" val="31138086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5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fade">
                                      <p:cBhvr>
                                        <p:cTn id="27"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Fundamentals of RWD</a:t>
            </a:r>
            <a:endParaRPr lang="en-US" dirty="0"/>
          </a:p>
        </p:txBody>
      </p:sp>
    </p:spTree>
    <p:extLst>
      <p:ext uri="{BB962C8B-B14F-4D97-AF65-F5344CB8AC3E}">
        <p14:creationId xmlns:p14="http://schemas.microsoft.com/office/powerpoint/2010/main" val="33270809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3 pillars of responsive </a:t>
            </a:r>
            <a:r>
              <a:rPr lang="en-US" dirty="0"/>
              <a:t>w</a:t>
            </a:r>
            <a:r>
              <a:rPr lang="en-US" dirty="0" smtClean="0"/>
              <a:t>eb </a:t>
            </a:r>
            <a:r>
              <a:rPr lang="en-US" dirty="0"/>
              <a:t>d</a:t>
            </a:r>
            <a:r>
              <a:rPr lang="en-US" dirty="0" smtClean="0"/>
              <a:t>esign</a:t>
            </a:r>
            <a:endParaRPr lang="en-US" dirty="0"/>
          </a:p>
        </p:txBody>
      </p:sp>
      <p:sp>
        <p:nvSpPr>
          <p:cNvPr id="13" name="Text Placeholder 12"/>
          <p:cNvSpPr>
            <a:spLocks noGrp="1"/>
          </p:cNvSpPr>
          <p:nvPr>
            <p:ph type="body" sz="quarter" idx="11"/>
          </p:nvPr>
        </p:nvSpPr>
        <p:spPr>
          <a:xfrm>
            <a:off x="274639" y="5966115"/>
            <a:ext cx="11889564" cy="738664"/>
          </a:xfrm>
          <a:noFill/>
        </p:spPr>
        <p:txBody>
          <a:bodyPr/>
          <a:lstStyle/>
          <a:p>
            <a:pPr algn="ctr"/>
            <a:r>
              <a:rPr lang="en-US" dirty="0" smtClean="0"/>
              <a:t>Fluid Grid – Flexible Media – CSS3 Media Queries</a:t>
            </a:r>
          </a:p>
        </p:txBody>
      </p:sp>
      <p:pic>
        <p:nvPicPr>
          <p:cNvPr id="5" name="Picture 4"/>
          <p:cNvPicPr>
            <a:picLocks noChangeAspect="1" noChangeArrowheads="1"/>
          </p:cNvPicPr>
          <p:nvPr/>
        </p:nvPicPr>
        <p:blipFill>
          <a:blip r:embed="rId3" cstate="print"/>
          <a:srcRect/>
          <a:stretch>
            <a:fillRect/>
          </a:stretch>
        </p:blipFill>
        <p:spPr bwMode="auto">
          <a:xfrm>
            <a:off x="3413123" y="1981870"/>
            <a:ext cx="5577779" cy="3344172"/>
          </a:xfrm>
          <a:prstGeom prst="rect">
            <a:avLst/>
          </a:prstGeom>
          <a:noFill/>
          <a:ln w="9525">
            <a:noFill/>
            <a:miter lim="800000"/>
            <a:headEnd/>
            <a:tailEnd/>
          </a:ln>
        </p:spPr>
      </p:pic>
    </p:spTree>
    <p:extLst>
      <p:ext uri="{BB962C8B-B14F-4D97-AF65-F5344CB8AC3E}">
        <p14:creationId xmlns:p14="http://schemas.microsoft.com/office/powerpoint/2010/main" val="7170343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5" name="Picture 14" descr="bluecirle_final.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44973" y="486459"/>
            <a:ext cx="3441700" cy="3441700"/>
          </a:xfrm>
          <a:prstGeom prst="rect">
            <a:avLst/>
          </a:prstGeom>
        </p:spPr>
      </p:pic>
      <p:sp>
        <p:nvSpPr>
          <p:cNvPr id="13" name="Title 16"/>
          <p:cNvSpPr txBox="1">
            <a:spLocks/>
          </p:cNvSpPr>
          <p:nvPr/>
        </p:nvSpPr>
        <p:spPr>
          <a:xfrm>
            <a:off x="363647" y="372500"/>
            <a:ext cx="11889564" cy="917575"/>
          </a:xfrm>
          <a:prstGeom prst="rect">
            <a:avLst/>
          </a:prstGeom>
        </p:spPr>
        <p:txBody>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a:solidFill>
                  <a:srgbClr val="0070C0"/>
                </a:solidFill>
              </a:rPr>
              <a:t>A fluid grid</a:t>
            </a:r>
          </a:p>
        </p:txBody>
      </p:sp>
      <p:sp>
        <p:nvSpPr>
          <p:cNvPr id="4" name="TextBox 3"/>
          <p:cNvSpPr txBox="1"/>
          <p:nvPr/>
        </p:nvSpPr>
        <p:spPr>
          <a:xfrm>
            <a:off x="12617450" y="2308225"/>
            <a:ext cx="369332" cy="634020"/>
          </a:xfrm>
          <a:prstGeom prst="rect">
            <a:avLst/>
          </a:prstGeom>
          <a:noFill/>
        </p:spPr>
        <p:txBody>
          <a:bodyPr wrap="none" lIns="182880" tIns="146304" rIns="182880" bIns="146304" rtlCol="0">
            <a:spAutoFit/>
          </a:bodyPr>
          <a:lstStyle/>
          <a:p>
            <a:pPr>
              <a:lnSpc>
                <a:spcPct val="90000"/>
              </a:lnSpc>
              <a:spcAft>
                <a:spcPts val="600"/>
              </a:spcAft>
            </a:pPr>
            <a:endParaRPr lang="en-US" sz="2400" dirty="0" err="1" smtClean="0">
              <a:gradFill>
                <a:gsLst>
                  <a:gs pos="2917">
                    <a:srgbClr val="FFFFFF"/>
                  </a:gs>
                  <a:gs pos="30000">
                    <a:srgbClr val="FFFFFF"/>
                  </a:gs>
                </a:gsLst>
                <a:lin ang="5400000" scaled="0"/>
              </a:gradFill>
            </a:endParaRPr>
          </a:p>
        </p:txBody>
      </p:sp>
      <p:grpSp>
        <p:nvGrpSpPr>
          <p:cNvPr id="8" name="Group 7"/>
          <p:cNvGrpSpPr/>
          <p:nvPr/>
        </p:nvGrpSpPr>
        <p:grpSpPr>
          <a:xfrm>
            <a:off x="7431819" y="349309"/>
            <a:ext cx="4539557" cy="5129881"/>
            <a:chOff x="7431819" y="349309"/>
            <a:chExt cx="4539557" cy="5129881"/>
          </a:xfrm>
        </p:grpSpPr>
        <p:pic>
          <p:nvPicPr>
            <p:cNvPr id="2" name="Picture 1" descr="tabportrait_final.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20276" y="3967890"/>
              <a:ext cx="2451100" cy="1511300"/>
            </a:xfrm>
            <a:prstGeom prst="rect">
              <a:avLst/>
            </a:prstGeom>
          </p:spPr>
        </p:pic>
        <p:grpSp>
          <p:nvGrpSpPr>
            <p:cNvPr id="7" name="Group 6"/>
            <p:cNvGrpSpPr/>
            <p:nvPr/>
          </p:nvGrpSpPr>
          <p:grpSpPr>
            <a:xfrm>
              <a:off x="7431819" y="349309"/>
              <a:ext cx="3501617" cy="5129881"/>
              <a:chOff x="7431819" y="349309"/>
              <a:chExt cx="3501617" cy="5129881"/>
            </a:xfrm>
          </p:grpSpPr>
          <p:pic>
            <p:nvPicPr>
              <p:cNvPr id="22" name="Picture 21" descr="arrow_3.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9076683">
                <a:off x="7431819" y="349309"/>
                <a:ext cx="598818" cy="4721340"/>
              </a:xfrm>
              <a:prstGeom prst="rect">
                <a:avLst/>
              </a:prstGeom>
            </p:spPr>
          </p:pic>
          <p:pic>
            <p:nvPicPr>
              <p:cNvPr id="5" name="Picture 4" descr="tablandscape_final.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422136" y="3028090"/>
                <a:ext cx="1511300" cy="2451100"/>
              </a:xfrm>
              <a:prstGeom prst="rect">
                <a:avLst/>
              </a:prstGeom>
            </p:spPr>
          </p:pic>
        </p:grpSp>
      </p:grpSp>
      <p:grpSp>
        <p:nvGrpSpPr>
          <p:cNvPr id="6" name="Group 5"/>
          <p:cNvGrpSpPr/>
          <p:nvPr/>
        </p:nvGrpSpPr>
        <p:grpSpPr>
          <a:xfrm>
            <a:off x="6642358" y="486459"/>
            <a:ext cx="838200" cy="6302607"/>
            <a:chOff x="6642358" y="486459"/>
            <a:chExt cx="838200" cy="6302607"/>
          </a:xfrm>
        </p:grpSpPr>
        <p:pic>
          <p:nvPicPr>
            <p:cNvPr id="21" name="Picture 20" descr="arrow_3.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78607" y="486459"/>
              <a:ext cx="598818" cy="4623748"/>
            </a:xfrm>
            <a:prstGeom prst="rect">
              <a:avLst/>
            </a:prstGeom>
          </p:spPr>
        </p:pic>
        <p:pic>
          <p:nvPicPr>
            <p:cNvPr id="9" name="Picture 8" descr="phonefinal.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642358" y="5252366"/>
              <a:ext cx="838200" cy="1536700"/>
            </a:xfrm>
            <a:prstGeom prst="rect">
              <a:avLst/>
            </a:prstGeom>
          </p:spPr>
        </p:pic>
      </p:grpSp>
      <p:grpSp>
        <p:nvGrpSpPr>
          <p:cNvPr id="3" name="Group 2"/>
          <p:cNvGrpSpPr/>
          <p:nvPr/>
        </p:nvGrpSpPr>
        <p:grpSpPr>
          <a:xfrm>
            <a:off x="367259" y="2570811"/>
            <a:ext cx="8447585" cy="3281039"/>
            <a:chOff x="367259" y="2570811"/>
            <a:chExt cx="8447585" cy="3281039"/>
          </a:xfrm>
        </p:grpSpPr>
        <p:pic>
          <p:nvPicPr>
            <p:cNvPr id="26" name="Picture 25" descr="arrow_3.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59256">
              <a:off x="6154765" y="509550"/>
              <a:ext cx="598818" cy="4721340"/>
            </a:xfrm>
            <a:prstGeom prst="rect">
              <a:avLst/>
            </a:prstGeom>
          </p:spPr>
        </p:pic>
        <p:pic>
          <p:nvPicPr>
            <p:cNvPr id="11" name="Picture 10" descr="monitorfinal.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67259" y="2765750"/>
              <a:ext cx="4051300" cy="3086100"/>
            </a:xfrm>
            <a:prstGeom prst="rect">
              <a:avLst/>
            </a:prstGeom>
          </p:spPr>
        </p:pic>
      </p:grpSp>
      <p:pic>
        <p:nvPicPr>
          <p:cNvPr id="12" name="Picture 11" descr="gridfinal.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833923" y="1419909"/>
            <a:ext cx="2463800" cy="1574800"/>
          </a:xfrm>
          <a:prstGeom prst="rect">
            <a:avLst/>
          </a:prstGeom>
        </p:spPr>
      </p:pic>
    </p:spTree>
    <p:extLst>
      <p:ext uri="{BB962C8B-B14F-4D97-AF65-F5344CB8AC3E}">
        <p14:creationId xmlns:p14="http://schemas.microsoft.com/office/powerpoint/2010/main" val="504344018"/>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nodeType="afterEffect">
                                  <p:stCondLst>
                                    <p:cond delay="100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par>
                          <p:cTn id="12" fill="hold">
                            <p:stCondLst>
                              <p:cond delay="2000"/>
                            </p:stCondLst>
                            <p:childTnLst>
                              <p:par>
                                <p:cTn id="13" presetID="10" presetClass="entr" presetSubtype="0" fill="hold" nodeType="afterEffect">
                                  <p:stCondLst>
                                    <p:cond delay="10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 name="TextBox 252"/>
          <p:cNvSpPr txBox="1"/>
          <p:nvPr/>
        </p:nvSpPr>
        <p:spPr>
          <a:xfrm>
            <a:off x="247484" y="246810"/>
            <a:ext cx="5879314" cy="1141851"/>
          </a:xfrm>
          <a:prstGeom prst="rect">
            <a:avLst/>
          </a:prstGeom>
          <a:noFill/>
        </p:spPr>
        <p:txBody>
          <a:bodyPr wrap="square" lIns="182880" tIns="146304" rIns="182880" bIns="146304" rtlCol="0">
            <a:spAutoFit/>
          </a:bodyPr>
          <a:lstStyle/>
          <a:p>
            <a:pPr>
              <a:lnSpc>
                <a:spcPct val="90000"/>
              </a:lnSpc>
              <a:spcAft>
                <a:spcPts val="600"/>
              </a:spcAft>
            </a:pPr>
            <a:r>
              <a:rPr lang="en-US" sz="6000" dirty="0" smtClean="0">
                <a:solidFill>
                  <a:srgbClr val="FFFFFF"/>
                </a:solidFill>
                <a:latin typeface="Segoe UI Light"/>
              </a:rPr>
              <a:t>Flexible media</a:t>
            </a:r>
          </a:p>
        </p:txBody>
      </p:sp>
      <p:sp>
        <p:nvSpPr>
          <p:cNvPr id="82" name="Text Placeholder 5"/>
          <p:cNvSpPr txBox="1">
            <a:spLocks/>
          </p:cNvSpPr>
          <p:nvPr/>
        </p:nvSpPr>
        <p:spPr>
          <a:xfrm>
            <a:off x="7406944" y="2125677"/>
            <a:ext cx="4445379" cy="2120038"/>
          </a:xfrm>
          <a:prstGeom prst="rect">
            <a:avLst/>
          </a:prstGeom>
        </p:spPr>
        <p:txBody>
          <a:bodyPr/>
          <a:lst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FFFFFF"/>
              </a:buClr>
            </a:pPr>
            <a:r>
              <a:rPr lang="en-US" dirty="0" smtClean="0">
                <a:solidFill>
                  <a:srgbClr val="FFFFFF"/>
                </a:solidFill>
              </a:rPr>
              <a:t>Flexible Images</a:t>
            </a:r>
          </a:p>
          <a:p>
            <a:pPr>
              <a:buClr>
                <a:srgbClr val="FFFFFF"/>
              </a:buClr>
            </a:pPr>
            <a:r>
              <a:rPr lang="en-US" dirty="0" smtClean="0">
                <a:solidFill>
                  <a:srgbClr val="FFFFFF"/>
                </a:solidFill>
              </a:rPr>
              <a:t>Flexible Video</a:t>
            </a:r>
          </a:p>
          <a:p>
            <a:pPr>
              <a:buClr>
                <a:srgbClr val="FFFFFF"/>
              </a:buClr>
            </a:pPr>
            <a:r>
              <a:rPr lang="en-US" dirty="0" smtClean="0">
                <a:solidFill>
                  <a:srgbClr val="FFFFFF"/>
                </a:solidFill>
              </a:rPr>
              <a:t>Proportional Text</a:t>
            </a:r>
          </a:p>
        </p:txBody>
      </p:sp>
      <p:pic>
        <p:nvPicPr>
          <p:cNvPr id="35" name="Picture 34" descr="responsive_monitor_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0458" y="1576148"/>
            <a:ext cx="5777065" cy="4397855"/>
          </a:xfrm>
          <a:prstGeom prst="rect">
            <a:avLst/>
          </a:prstGeom>
        </p:spPr>
      </p:pic>
      <p:pic>
        <p:nvPicPr>
          <p:cNvPr id="3" name="Picture 2" descr="responsive_tablet_2.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27542" y="4503091"/>
            <a:ext cx="3253719" cy="1994215"/>
          </a:xfrm>
          <a:prstGeom prst="rect">
            <a:avLst/>
          </a:prstGeom>
        </p:spPr>
      </p:pic>
      <p:pic>
        <p:nvPicPr>
          <p:cNvPr id="4" name="Picture 3" descr="responsive_phone_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4416" y="4411652"/>
            <a:ext cx="976115" cy="1721323"/>
          </a:xfrm>
          <a:prstGeom prst="rect">
            <a:avLst/>
          </a:prstGeom>
        </p:spPr>
      </p:pic>
    </p:spTree>
    <p:extLst>
      <p:ext uri="{BB962C8B-B14F-4D97-AF65-F5344CB8AC3E}">
        <p14:creationId xmlns:p14="http://schemas.microsoft.com/office/powerpoint/2010/main" val="237189723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82">
                                            <p:txEl>
                                              <p:pRg st="0" end="0"/>
                                            </p:txEl>
                                          </p:spTgt>
                                        </p:tgtEl>
                                        <p:attrNameLst>
                                          <p:attrName>style.visibility</p:attrName>
                                        </p:attrNameLst>
                                      </p:cBhvr>
                                      <p:to>
                                        <p:strVal val="visible"/>
                                      </p:to>
                                    </p:set>
                                    <p:animEffect transition="in" filter="fade">
                                      <p:cBhvr>
                                        <p:cTn id="7" dur="500"/>
                                        <p:tgtEl>
                                          <p:spTgt spid="82">
                                            <p:txEl>
                                              <p:pRg st="0" end="0"/>
                                            </p:txEl>
                                          </p:spTgt>
                                        </p:tgtEl>
                                      </p:cBhvr>
                                    </p:animEffect>
                                  </p:childTnLst>
                                </p:cTn>
                              </p:par>
                            </p:childTnLst>
                          </p:cTn>
                        </p:par>
                        <p:par>
                          <p:cTn id="8" fill="hold">
                            <p:stCondLst>
                              <p:cond delay="1000"/>
                            </p:stCondLst>
                            <p:childTnLst>
                              <p:par>
                                <p:cTn id="9" presetID="10" presetClass="entr" presetSubtype="0" fill="hold" grpId="0" nodeType="afterEffect">
                                  <p:stCondLst>
                                    <p:cond delay="500"/>
                                  </p:stCondLst>
                                  <p:childTnLst>
                                    <p:set>
                                      <p:cBhvr>
                                        <p:cTn id="10" dur="1" fill="hold">
                                          <p:stCondLst>
                                            <p:cond delay="0"/>
                                          </p:stCondLst>
                                        </p:cTn>
                                        <p:tgtEl>
                                          <p:spTgt spid="82">
                                            <p:txEl>
                                              <p:pRg st="1" end="1"/>
                                            </p:txEl>
                                          </p:spTgt>
                                        </p:tgtEl>
                                        <p:attrNameLst>
                                          <p:attrName>style.visibility</p:attrName>
                                        </p:attrNameLst>
                                      </p:cBhvr>
                                      <p:to>
                                        <p:strVal val="visible"/>
                                      </p:to>
                                    </p:set>
                                    <p:animEffect transition="in" filter="fade">
                                      <p:cBhvr>
                                        <p:cTn id="11" dur="500"/>
                                        <p:tgtEl>
                                          <p:spTgt spid="82">
                                            <p:txEl>
                                              <p:pRg st="1" end="1"/>
                                            </p:txEl>
                                          </p:spTgt>
                                        </p:tgtEl>
                                      </p:cBhvr>
                                    </p:animEffect>
                                  </p:childTnLst>
                                </p:cTn>
                              </p:par>
                            </p:childTnLst>
                          </p:cTn>
                        </p:par>
                        <p:par>
                          <p:cTn id="12" fill="hold">
                            <p:stCondLst>
                              <p:cond delay="2000"/>
                            </p:stCondLst>
                            <p:childTnLst>
                              <p:par>
                                <p:cTn id="13" presetID="10" presetClass="entr" presetSubtype="0" fill="hold" grpId="0" nodeType="afterEffect">
                                  <p:stCondLst>
                                    <p:cond delay="500"/>
                                  </p:stCondLst>
                                  <p:childTnLst>
                                    <p:set>
                                      <p:cBhvr>
                                        <p:cTn id="14" dur="1" fill="hold">
                                          <p:stCondLst>
                                            <p:cond delay="0"/>
                                          </p:stCondLst>
                                        </p:cTn>
                                        <p:tgtEl>
                                          <p:spTgt spid="82">
                                            <p:txEl>
                                              <p:pRg st="2" end="2"/>
                                            </p:txEl>
                                          </p:spTgt>
                                        </p:tgtEl>
                                        <p:attrNameLst>
                                          <p:attrName>style.visibility</p:attrName>
                                        </p:attrNameLst>
                                      </p:cBhvr>
                                      <p:to>
                                        <p:strVal val="visible"/>
                                      </p:to>
                                    </p:set>
                                    <p:animEffect transition="in" filter="fade">
                                      <p:cBhvr>
                                        <p:cTn id="15" dur="500"/>
                                        <p:tgtEl>
                                          <p:spTgt spid="8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Media queries</a:t>
            </a:r>
            <a:endParaRPr lang="en-US" dirty="0"/>
          </a:p>
        </p:txBody>
      </p:sp>
      <p:sp>
        <p:nvSpPr>
          <p:cNvPr id="5" name="Text Placeholder 4"/>
          <p:cNvSpPr>
            <a:spLocks noGrp="1"/>
          </p:cNvSpPr>
          <p:nvPr>
            <p:ph type="body" sz="quarter" idx="10"/>
          </p:nvPr>
        </p:nvSpPr>
        <p:spPr>
          <a:xfrm>
            <a:off x="274638" y="1216152"/>
            <a:ext cx="11887199" cy="1415772"/>
          </a:xfrm>
        </p:spPr>
        <p:txBody>
          <a:bodyPr/>
          <a:lstStyle/>
          <a:p>
            <a:r>
              <a:rPr lang="en-US" sz="2000" b="1" dirty="0">
                <a:solidFill>
                  <a:schemeClr val="tx2"/>
                </a:solidFill>
              </a:rPr>
              <a:t>In-Line Media Query:</a:t>
            </a:r>
          </a:p>
          <a:p>
            <a:endParaRPr lang="en-US" sz="2000" dirty="0" smtClean="0"/>
          </a:p>
          <a:p>
            <a:r>
              <a:rPr lang="en-US" sz="2000" dirty="0" smtClean="0"/>
              <a:t>&lt;</a:t>
            </a:r>
            <a:r>
              <a:rPr lang="en-US" sz="2000" dirty="0"/>
              <a:t>link </a:t>
            </a:r>
            <a:r>
              <a:rPr lang="en-US" sz="2000" dirty="0" err="1"/>
              <a:t>rel</a:t>
            </a:r>
            <a:r>
              <a:rPr lang="en-US" sz="2000" dirty="0"/>
              <a:t>="stylesheet" media="screen </a:t>
            </a:r>
            <a:r>
              <a:rPr lang="en-US" sz="2000" b="1" dirty="0"/>
              <a:t>and (min-width: 768px)</a:t>
            </a:r>
            <a:r>
              <a:rPr lang="en-US" sz="2000" dirty="0"/>
              <a:t>" </a:t>
            </a:r>
            <a:r>
              <a:rPr lang="en-US" sz="2000" dirty="0" err="1"/>
              <a:t>href</a:t>
            </a:r>
            <a:r>
              <a:rPr lang="en-US" sz="2000" dirty="0"/>
              <a:t>=“tablet.css" /&gt;</a:t>
            </a:r>
            <a:br>
              <a:rPr lang="en-US" sz="2000" dirty="0"/>
            </a:br>
            <a:r>
              <a:rPr lang="en-US" sz="2000" dirty="0"/>
              <a:t>&lt;link </a:t>
            </a:r>
            <a:r>
              <a:rPr lang="en-US" sz="2000" dirty="0" err="1"/>
              <a:t>rel</a:t>
            </a:r>
            <a:r>
              <a:rPr lang="en-US" sz="2000" dirty="0"/>
              <a:t>="stylesheet" media="screen </a:t>
            </a:r>
            <a:r>
              <a:rPr lang="en-US" sz="2000" b="1" dirty="0"/>
              <a:t>and (max-width: 599px)</a:t>
            </a:r>
            <a:r>
              <a:rPr lang="en-US" sz="2000" dirty="0"/>
              <a:t>" </a:t>
            </a:r>
            <a:r>
              <a:rPr lang="en-US" sz="2000" dirty="0" err="1"/>
              <a:t>href</a:t>
            </a:r>
            <a:r>
              <a:rPr lang="en-US" sz="2000" dirty="0"/>
              <a:t>=“small.css" /&gt;</a:t>
            </a:r>
          </a:p>
        </p:txBody>
      </p:sp>
      <p:sp>
        <p:nvSpPr>
          <p:cNvPr id="6" name="Text Placeholder 4"/>
          <p:cNvSpPr txBox="1">
            <a:spLocks/>
          </p:cNvSpPr>
          <p:nvPr/>
        </p:nvSpPr>
        <p:spPr>
          <a:xfrm>
            <a:off x="365762" y="2820536"/>
            <a:ext cx="5120964" cy="3785652"/>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3300" kern="1200" spc="0" baseline="0">
                <a:gradFill>
                  <a:gsLst>
                    <a:gs pos="1250">
                      <a:srgbClr val="000000"/>
                    </a:gs>
                    <a:gs pos="100000">
                      <a:srgbClr val="000000"/>
                    </a:gs>
                  </a:gsLst>
                  <a:lin ang="5400000" scaled="0"/>
                </a:gradFill>
                <a:latin typeface="Consolas" panose="020B0609020204030204" pitchFamily="49" charset="0"/>
                <a:ea typeface="+mn-ea"/>
                <a:cs typeface="Consolas" panose="020B0609020204030204" pitchFamily="49" charset="0"/>
              </a:defRPr>
            </a:lvl1pPr>
            <a:lvl2pPr marL="346553"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400" kern="1200" spc="0" baseline="0">
                <a:gradFill>
                  <a:gsLst>
                    <a:gs pos="1250">
                      <a:srgbClr val="000000"/>
                    </a:gs>
                    <a:gs pos="100000">
                      <a:srgbClr val="000000"/>
                    </a:gs>
                  </a:gsLst>
                  <a:lin ang="5400000" scaled="0"/>
                </a:gradFill>
                <a:latin typeface="Consolas" panose="020B0609020204030204" pitchFamily="49" charset="0"/>
                <a:ea typeface="+mn-ea"/>
                <a:cs typeface="Consolas" panose="020B0609020204030204" pitchFamily="49" charset="0"/>
              </a:defRPr>
            </a:lvl2pPr>
            <a:lvl3pPr marL="584607"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400" kern="1200" spc="0" baseline="0">
                <a:gradFill>
                  <a:gsLst>
                    <a:gs pos="1250">
                      <a:srgbClr val="000000"/>
                    </a:gs>
                    <a:gs pos="100000">
                      <a:srgbClr val="000000"/>
                    </a:gs>
                  </a:gsLst>
                  <a:lin ang="5400000" scaled="0"/>
                </a:gradFill>
                <a:latin typeface="Consolas" panose="020B0609020204030204" pitchFamily="49" charset="0"/>
                <a:ea typeface="+mn-ea"/>
                <a:cs typeface="Consolas" panose="020B0609020204030204" pitchFamily="49" charset="0"/>
              </a:defRPr>
            </a:lvl3pPr>
            <a:lvl4pPr marL="814563"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rgbClr val="000000"/>
                    </a:gs>
                    <a:gs pos="100000">
                      <a:srgbClr val="000000"/>
                    </a:gs>
                  </a:gsLst>
                  <a:lin ang="5400000" scaled="0"/>
                </a:gradFill>
                <a:latin typeface="Consolas" panose="020B0609020204030204" pitchFamily="49" charset="0"/>
                <a:ea typeface="+mn-ea"/>
                <a:cs typeface="Consolas" panose="020B0609020204030204" pitchFamily="49" charset="0"/>
              </a:defRPr>
            </a:lvl4pPr>
            <a:lvl5pPr marL="1050997"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rgbClr val="000000"/>
                    </a:gs>
                    <a:gs pos="100000">
                      <a:srgbClr val="000000"/>
                    </a:gs>
                  </a:gsLst>
                  <a:lin ang="5400000" scaled="0"/>
                </a:gradFill>
                <a:latin typeface="Consolas" panose="020B0609020204030204" pitchFamily="49" charset="0"/>
                <a:ea typeface="+mn-ea"/>
                <a:cs typeface="Consolas" panose="020B0609020204030204" pitchFamily="49" charset="0"/>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505050"/>
              </a:buClr>
            </a:pPr>
            <a:r>
              <a:rPr lang="en-US" sz="1800" b="1" dirty="0" smtClean="0">
                <a:solidFill>
                  <a:srgbClr val="0072C6"/>
                </a:solidFill>
              </a:rPr>
              <a:t>Media Query in style sheets:</a:t>
            </a:r>
          </a:p>
          <a:p>
            <a:pPr>
              <a:buClr>
                <a:srgbClr val="505050"/>
              </a:buClr>
            </a:pPr>
            <a:endParaRPr lang="en-US" sz="1800" dirty="0" smtClean="0"/>
          </a:p>
          <a:p>
            <a:pPr>
              <a:buClr>
                <a:srgbClr val="505050"/>
              </a:buClr>
            </a:pPr>
            <a:r>
              <a:rPr lang="en-US" sz="1800" dirty="0" smtClean="0"/>
              <a:t>@</a:t>
            </a:r>
            <a:r>
              <a:rPr lang="en-US" sz="1800" dirty="0"/>
              <a:t>media screen </a:t>
            </a:r>
            <a:r>
              <a:rPr lang="en-US" sz="1800" b="1" dirty="0"/>
              <a:t>and (min-width: 786px) </a:t>
            </a:r>
            <a:r>
              <a:rPr lang="en-US" sz="1800" dirty="0"/>
              <a:t>{</a:t>
            </a:r>
          </a:p>
          <a:p>
            <a:pPr>
              <a:buClr>
                <a:srgbClr val="505050"/>
              </a:buClr>
            </a:pPr>
            <a:r>
              <a:rPr lang="en-US" sz="1800" dirty="0"/>
              <a:t>   body {</a:t>
            </a:r>
          </a:p>
          <a:p>
            <a:pPr>
              <a:buClr>
                <a:srgbClr val="505050"/>
              </a:buClr>
            </a:pPr>
            <a:r>
              <a:rPr lang="en-US" sz="1800" dirty="0"/>
              <a:t>      font-size: 1.3em;</a:t>
            </a:r>
          </a:p>
          <a:p>
            <a:pPr>
              <a:buClr>
                <a:srgbClr val="505050"/>
              </a:buClr>
            </a:pPr>
            <a:r>
              <a:rPr lang="en-US" sz="1800" dirty="0"/>
              <a:t>   }</a:t>
            </a:r>
          </a:p>
          <a:p>
            <a:pPr>
              <a:buClr>
                <a:srgbClr val="505050"/>
              </a:buClr>
            </a:pPr>
            <a:r>
              <a:rPr lang="en-US" sz="1800" dirty="0"/>
              <a:t>}</a:t>
            </a:r>
          </a:p>
          <a:p>
            <a:pPr>
              <a:buClr>
                <a:srgbClr val="505050"/>
              </a:buClr>
            </a:pPr>
            <a:r>
              <a:rPr lang="en-US" sz="1800" dirty="0"/>
              <a:t>@media screen </a:t>
            </a:r>
            <a:r>
              <a:rPr lang="en-US" sz="1800" b="1" dirty="0"/>
              <a:t>and (min-width: 992px)</a:t>
            </a:r>
            <a:r>
              <a:rPr lang="en-US" sz="1800" dirty="0"/>
              <a:t> {</a:t>
            </a:r>
          </a:p>
          <a:p>
            <a:pPr>
              <a:buClr>
                <a:srgbClr val="505050"/>
              </a:buClr>
            </a:pPr>
            <a:r>
              <a:rPr lang="en-US" sz="1800" dirty="0"/>
              <a:t>   body {</a:t>
            </a:r>
          </a:p>
          <a:p>
            <a:pPr>
              <a:buClr>
                <a:srgbClr val="505050"/>
              </a:buClr>
            </a:pPr>
            <a:r>
              <a:rPr lang="en-US" sz="1800" dirty="0"/>
              <a:t>      font-size: 1.6em;</a:t>
            </a:r>
          </a:p>
          <a:p>
            <a:pPr>
              <a:buClr>
                <a:srgbClr val="505050"/>
              </a:buClr>
            </a:pPr>
            <a:r>
              <a:rPr lang="en-US" sz="1800" dirty="0"/>
              <a:t>   }</a:t>
            </a:r>
          </a:p>
          <a:p>
            <a:pPr>
              <a:buClr>
                <a:srgbClr val="505050"/>
              </a:buClr>
            </a:pPr>
            <a:r>
              <a:rPr lang="en-US" sz="1800" dirty="0"/>
              <a:t>}</a:t>
            </a:r>
          </a:p>
        </p:txBody>
      </p:sp>
      <p:sp>
        <p:nvSpPr>
          <p:cNvPr id="7" name="Text Placeholder 4"/>
          <p:cNvSpPr txBox="1">
            <a:spLocks/>
          </p:cNvSpPr>
          <p:nvPr/>
        </p:nvSpPr>
        <p:spPr>
          <a:xfrm>
            <a:off x="6203271" y="2821267"/>
            <a:ext cx="5814692" cy="2566857"/>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3300" kern="1200" spc="0" baseline="0">
                <a:gradFill>
                  <a:gsLst>
                    <a:gs pos="1250">
                      <a:srgbClr val="000000"/>
                    </a:gs>
                    <a:gs pos="100000">
                      <a:srgbClr val="000000"/>
                    </a:gs>
                  </a:gsLst>
                  <a:lin ang="5400000" scaled="0"/>
                </a:gradFill>
                <a:latin typeface="Consolas" panose="020B0609020204030204" pitchFamily="49" charset="0"/>
                <a:ea typeface="+mn-ea"/>
                <a:cs typeface="Consolas" panose="020B0609020204030204" pitchFamily="49" charset="0"/>
              </a:defRPr>
            </a:lvl1pPr>
            <a:lvl2pPr marL="346553"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400" kern="1200" spc="0" baseline="0">
                <a:gradFill>
                  <a:gsLst>
                    <a:gs pos="1250">
                      <a:srgbClr val="000000"/>
                    </a:gs>
                    <a:gs pos="100000">
                      <a:srgbClr val="000000"/>
                    </a:gs>
                  </a:gsLst>
                  <a:lin ang="5400000" scaled="0"/>
                </a:gradFill>
                <a:latin typeface="Consolas" panose="020B0609020204030204" pitchFamily="49" charset="0"/>
                <a:ea typeface="+mn-ea"/>
                <a:cs typeface="Consolas" panose="020B0609020204030204" pitchFamily="49" charset="0"/>
              </a:defRPr>
            </a:lvl2pPr>
            <a:lvl3pPr marL="584607"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400" kern="1200" spc="0" baseline="0">
                <a:gradFill>
                  <a:gsLst>
                    <a:gs pos="1250">
                      <a:srgbClr val="000000"/>
                    </a:gs>
                    <a:gs pos="100000">
                      <a:srgbClr val="000000"/>
                    </a:gs>
                  </a:gsLst>
                  <a:lin ang="5400000" scaled="0"/>
                </a:gradFill>
                <a:latin typeface="Consolas" panose="020B0609020204030204" pitchFamily="49" charset="0"/>
                <a:ea typeface="+mn-ea"/>
                <a:cs typeface="Consolas" panose="020B0609020204030204" pitchFamily="49" charset="0"/>
              </a:defRPr>
            </a:lvl3pPr>
            <a:lvl4pPr marL="814563"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rgbClr val="000000"/>
                    </a:gs>
                    <a:gs pos="100000">
                      <a:srgbClr val="000000"/>
                    </a:gs>
                  </a:gsLst>
                  <a:lin ang="5400000" scaled="0"/>
                </a:gradFill>
                <a:latin typeface="Consolas" panose="020B0609020204030204" pitchFamily="49" charset="0"/>
                <a:ea typeface="+mn-ea"/>
                <a:cs typeface="Consolas" panose="020B0609020204030204" pitchFamily="49" charset="0"/>
              </a:defRPr>
            </a:lvl4pPr>
            <a:lvl5pPr marL="1050997"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rgbClr val="000000"/>
                    </a:gs>
                    <a:gs pos="100000">
                      <a:srgbClr val="000000"/>
                    </a:gs>
                  </a:gsLst>
                  <a:lin ang="5400000" scaled="0"/>
                </a:gradFill>
                <a:latin typeface="Consolas" panose="020B0609020204030204" pitchFamily="49" charset="0"/>
                <a:ea typeface="+mn-ea"/>
                <a:cs typeface="Consolas" panose="020B0609020204030204" pitchFamily="49" charset="0"/>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505050"/>
              </a:buClr>
            </a:pPr>
            <a:r>
              <a:rPr lang="en-US" sz="1800" b="1" dirty="0" smtClean="0">
                <a:solidFill>
                  <a:srgbClr val="0072C6"/>
                </a:solidFill>
              </a:rPr>
              <a:t>Device ability </a:t>
            </a:r>
            <a:r>
              <a:rPr lang="en-US" sz="1800" b="1" dirty="0">
                <a:solidFill>
                  <a:srgbClr val="0072C6"/>
                </a:solidFill>
              </a:rPr>
              <a:t>to handle </a:t>
            </a:r>
            <a:r>
              <a:rPr lang="en-US" sz="1800" b="1" dirty="0" smtClean="0">
                <a:solidFill>
                  <a:srgbClr val="0072C6"/>
                </a:solidFill>
              </a:rPr>
              <a:t>orientation</a:t>
            </a:r>
            <a:endParaRPr lang="en-US" sz="1800" b="1" dirty="0">
              <a:solidFill>
                <a:srgbClr val="0072C6"/>
              </a:solidFill>
            </a:endParaRPr>
          </a:p>
          <a:p>
            <a:pPr>
              <a:buClr>
                <a:srgbClr val="505050"/>
              </a:buClr>
            </a:pPr>
            <a:endParaRPr lang="en-US" sz="1800" dirty="0"/>
          </a:p>
          <a:p>
            <a:pPr>
              <a:buClr>
                <a:srgbClr val="505050"/>
              </a:buClr>
            </a:pPr>
            <a:r>
              <a:rPr lang="en-US" sz="1800" dirty="0"/>
              <a:t>@media screen </a:t>
            </a:r>
            <a:r>
              <a:rPr lang="en-US" sz="1800" b="1" dirty="0"/>
              <a:t>and (</a:t>
            </a:r>
            <a:r>
              <a:rPr lang="en-US" sz="1800" b="1" dirty="0" smtClean="0"/>
              <a:t>orientation: landscape</a:t>
            </a:r>
            <a:r>
              <a:rPr lang="en-US" sz="1800" b="1" dirty="0"/>
              <a:t>)</a:t>
            </a:r>
            <a:r>
              <a:rPr lang="en-US" sz="1800" dirty="0"/>
              <a:t> {</a:t>
            </a:r>
          </a:p>
          <a:p>
            <a:pPr>
              <a:buClr>
                <a:srgbClr val="505050"/>
              </a:buClr>
            </a:pPr>
            <a:r>
              <a:rPr lang="en-US" sz="1800" dirty="0"/>
              <a:t>   .landscape {</a:t>
            </a:r>
          </a:p>
          <a:p>
            <a:pPr>
              <a:buClr>
                <a:srgbClr val="505050"/>
              </a:buClr>
            </a:pPr>
            <a:r>
              <a:rPr lang="en-US" sz="1800" dirty="0"/>
              <a:t>      width: 30%;</a:t>
            </a:r>
          </a:p>
          <a:p>
            <a:pPr>
              <a:buClr>
                <a:srgbClr val="505050"/>
              </a:buClr>
            </a:pPr>
            <a:r>
              <a:rPr lang="en-US" sz="1800" dirty="0"/>
              <a:t>      float: right;</a:t>
            </a:r>
          </a:p>
          <a:p>
            <a:pPr>
              <a:buClr>
                <a:srgbClr val="505050"/>
              </a:buClr>
            </a:pPr>
            <a:r>
              <a:rPr lang="en-US" sz="1800" dirty="0"/>
              <a:t>   }</a:t>
            </a:r>
          </a:p>
          <a:p>
            <a:pPr>
              <a:buClr>
                <a:srgbClr val="505050"/>
              </a:buClr>
            </a:pPr>
            <a:r>
              <a:rPr lang="en-US" sz="1800" dirty="0"/>
              <a:t>}</a:t>
            </a:r>
          </a:p>
        </p:txBody>
      </p:sp>
    </p:spTree>
    <p:extLst>
      <p:ext uri="{BB962C8B-B14F-4D97-AF65-F5344CB8AC3E}">
        <p14:creationId xmlns:p14="http://schemas.microsoft.com/office/powerpoint/2010/main" val="5299212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638" y="2078831"/>
            <a:ext cx="11887200" cy="1831975"/>
          </a:xfrm>
        </p:spPr>
        <p:txBody>
          <a:bodyPr/>
          <a:lstStyle/>
          <a:p>
            <a:pPr>
              <a:spcAft>
                <a:spcPts val="1200"/>
              </a:spcAft>
            </a:pPr>
            <a:r>
              <a:rPr lang="en-US" dirty="0">
                <a:gradFill>
                  <a:gsLst>
                    <a:gs pos="0">
                      <a:srgbClr val="FFFFFF"/>
                    </a:gs>
                    <a:gs pos="100000">
                      <a:srgbClr val="FFFFFF"/>
                    </a:gs>
                  </a:gsLst>
                  <a:lin ang="5400000" scaled="0"/>
                </a:gradFill>
              </a:rPr>
              <a:t>Beyond the Pillars</a:t>
            </a:r>
          </a:p>
        </p:txBody>
      </p:sp>
    </p:spTree>
    <p:extLst>
      <p:ext uri="{BB962C8B-B14F-4D97-AF65-F5344CB8AC3E}">
        <p14:creationId xmlns:p14="http://schemas.microsoft.com/office/powerpoint/2010/main" val="13160684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74638" y="1755854"/>
            <a:ext cx="11887200" cy="4985980"/>
          </a:xfrm>
        </p:spPr>
        <p:txBody>
          <a:bodyPr/>
          <a:lstStyle/>
          <a:p>
            <a:r>
              <a:rPr lang="en-US" dirty="0" smtClean="0">
                <a:solidFill>
                  <a:schemeClr val="tx2"/>
                </a:solidFill>
              </a:rPr>
              <a:t>Build and code mobile interface first</a:t>
            </a:r>
            <a:br>
              <a:rPr lang="en-US" dirty="0" smtClean="0">
                <a:solidFill>
                  <a:schemeClr val="tx2"/>
                </a:solidFill>
              </a:rPr>
            </a:br>
            <a:endParaRPr lang="en-US" dirty="0" smtClean="0">
              <a:solidFill>
                <a:schemeClr val="tx2"/>
              </a:solidFill>
            </a:endParaRPr>
          </a:p>
          <a:p>
            <a:r>
              <a:rPr lang="en-US" dirty="0">
                <a:solidFill>
                  <a:schemeClr val="tx2"/>
                </a:solidFill>
              </a:rPr>
              <a:t>Helps control some </a:t>
            </a:r>
            <a:r>
              <a:rPr lang="en-US" dirty="0" smtClean="0">
                <a:solidFill>
                  <a:schemeClr val="tx2"/>
                </a:solidFill>
              </a:rPr>
              <a:t>resources</a:t>
            </a:r>
            <a:br>
              <a:rPr lang="en-US" dirty="0" smtClean="0">
                <a:solidFill>
                  <a:schemeClr val="tx2"/>
                </a:solidFill>
              </a:rPr>
            </a:br>
            <a:endParaRPr lang="en-US" dirty="0" smtClean="0">
              <a:solidFill>
                <a:schemeClr val="tx2"/>
              </a:solidFill>
            </a:endParaRPr>
          </a:p>
          <a:p>
            <a:r>
              <a:rPr lang="en-US" dirty="0" smtClean="0">
                <a:solidFill>
                  <a:schemeClr val="tx2"/>
                </a:solidFill>
              </a:rPr>
              <a:t>Forces us to concentrate on content</a:t>
            </a:r>
            <a:br>
              <a:rPr lang="en-US" dirty="0" smtClean="0">
                <a:solidFill>
                  <a:schemeClr val="tx2"/>
                </a:solidFill>
              </a:rPr>
            </a:br>
            <a:endParaRPr lang="en-US" dirty="0" smtClean="0">
              <a:solidFill>
                <a:schemeClr val="tx2"/>
              </a:solidFill>
            </a:endParaRPr>
          </a:p>
          <a:p>
            <a:r>
              <a:rPr lang="en-US" dirty="0" smtClean="0">
                <a:solidFill>
                  <a:schemeClr val="tx2"/>
                </a:solidFill>
              </a:rPr>
              <a:t>*Caveats for IE8</a:t>
            </a:r>
            <a:r>
              <a:rPr lang="en-US" dirty="0">
                <a:solidFill>
                  <a:schemeClr val="tx2"/>
                </a:solidFill>
              </a:rPr>
              <a:t/>
            </a:r>
            <a:br>
              <a:rPr lang="en-US" dirty="0">
                <a:solidFill>
                  <a:schemeClr val="tx2"/>
                </a:solidFill>
              </a:rPr>
            </a:br>
            <a:endParaRPr lang="en-US" dirty="0" smtClean="0">
              <a:solidFill>
                <a:schemeClr val="tx2"/>
              </a:solidFill>
            </a:endParaRPr>
          </a:p>
        </p:txBody>
      </p:sp>
      <p:sp>
        <p:nvSpPr>
          <p:cNvPr id="17" name="Title 16"/>
          <p:cNvSpPr>
            <a:spLocks noGrp="1"/>
          </p:cNvSpPr>
          <p:nvPr>
            <p:ph type="title"/>
          </p:nvPr>
        </p:nvSpPr>
        <p:spPr/>
        <p:txBody>
          <a:bodyPr/>
          <a:lstStyle/>
          <a:p>
            <a:r>
              <a:rPr lang="en-US" dirty="0" smtClean="0"/>
              <a:t>Mobile first</a:t>
            </a:r>
            <a:endParaRPr lang="en-US" dirty="0"/>
          </a:p>
        </p:txBody>
      </p:sp>
    </p:spTree>
    <p:extLst>
      <p:ext uri="{BB962C8B-B14F-4D97-AF65-F5344CB8AC3E}">
        <p14:creationId xmlns:p14="http://schemas.microsoft.com/office/powerpoint/2010/main" val="35867147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p:txBody>
          <a:bodyPr/>
          <a:lstStyle/>
          <a:p>
            <a:r>
              <a:rPr lang="en-US" dirty="0" smtClean="0"/>
              <a:t>Mobile First – An Introduction Demo</a:t>
            </a:r>
            <a:endParaRPr lang="en-US" dirty="0"/>
          </a:p>
        </p:txBody>
      </p:sp>
    </p:spTree>
    <p:extLst>
      <p:ext uri="{BB962C8B-B14F-4D97-AF65-F5344CB8AC3E}">
        <p14:creationId xmlns:p14="http://schemas.microsoft.com/office/powerpoint/2010/main" val="4033276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931886" y="3060901"/>
            <a:ext cx="8629751" cy="1371600"/>
          </a:xfrm>
        </p:spPr>
        <p:txBody>
          <a:bodyPr/>
          <a:lstStyle/>
          <a:p>
            <a:r>
              <a:rPr lang="en-US" sz="3600" dirty="0"/>
              <a:t>SharePoint for any screen size: </a:t>
            </a:r>
            <a:r>
              <a:rPr lang="en-US" sz="3600" dirty="0" smtClean="0"/>
              <a:t>An </a:t>
            </a:r>
            <a:r>
              <a:rPr lang="en-US" sz="3600" dirty="0"/>
              <a:t>in-depth look into building </a:t>
            </a:r>
            <a:r>
              <a:rPr lang="en-US" sz="3600" dirty="0" smtClean="0"/>
              <a:t>responsive </a:t>
            </a:r>
            <a:r>
              <a:rPr lang="en-US" sz="3600" dirty="0"/>
              <a:t>web design</a:t>
            </a:r>
          </a:p>
        </p:txBody>
      </p:sp>
      <p:sp>
        <p:nvSpPr>
          <p:cNvPr id="5" name="Text Placeholder 4"/>
          <p:cNvSpPr>
            <a:spLocks noGrp="1"/>
          </p:cNvSpPr>
          <p:nvPr>
            <p:ph type="body" sz="quarter" idx="14"/>
          </p:nvPr>
        </p:nvSpPr>
        <p:spPr/>
        <p:txBody>
          <a:bodyPr/>
          <a:lstStyle/>
          <a:p>
            <a:r>
              <a:rPr lang="en-US" dirty="0"/>
              <a:t>Rita Zhang, GE</a:t>
            </a:r>
          </a:p>
          <a:p>
            <a:r>
              <a:rPr lang="en-US" dirty="0"/>
              <a:t>Eric </a:t>
            </a:r>
            <a:r>
              <a:rPr lang="en-US" dirty="0" err="1"/>
              <a:t>Overfield</a:t>
            </a:r>
            <a:r>
              <a:rPr lang="en-US" dirty="0"/>
              <a:t>, </a:t>
            </a:r>
            <a:r>
              <a:rPr lang="en-US" dirty="0" err="1"/>
              <a:t>PixelMill</a:t>
            </a:r>
            <a:endParaRPr lang="en-US" dirty="0"/>
          </a:p>
        </p:txBody>
      </p:sp>
      <p:sp>
        <p:nvSpPr>
          <p:cNvPr id="2" name="Text Placeholder 1"/>
          <p:cNvSpPr>
            <a:spLocks noGrp="1"/>
          </p:cNvSpPr>
          <p:nvPr>
            <p:ph type="body" sz="quarter" idx="15"/>
          </p:nvPr>
        </p:nvSpPr>
        <p:spPr>
          <a:xfrm>
            <a:off x="8800211" y="1590086"/>
            <a:ext cx="1685226" cy="433965"/>
          </a:xfrm>
        </p:spPr>
        <p:txBody>
          <a:bodyPr/>
          <a:lstStyle/>
          <a:p>
            <a:r>
              <a:rPr lang="en-US" dirty="0" smtClean="0"/>
              <a:t>SPC345</a:t>
            </a:r>
            <a:endParaRPr lang="en-US" dirty="0"/>
          </a:p>
        </p:txBody>
      </p:sp>
    </p:spTree>
    <p:extLst>
      <p:ext uri="{BB962C8B-B14F-4D97-AF65-F5344CB8AC3E}">
        <p14:creationId xmlns:p14="http://schemas.microsoft.com/office/powerpoint/2010/main" val="1255344354"/>
      </p:ext>
    </p:extLst>
  </p:cSld>
  <p:clrMapOvr>
    <a:masterClrMapping/>
  </p:clrMapOvr>
  <p:transition spd="slow">
    <p:pu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74638" y="1581589"/>
            <a:ext cx="11887200" cy="3582519"/>
          </a:xfrm>
        </p:spPr>
        <p:txBody>
          <a:bodyPr/>
          <a:lstStyle/>
          <a:p>
            <a:r>
              <a:rPr lang="en-US" sz="3200" dirty="0" smtClean="0">
                <a:solidFill>
                  <a:schemeClr val="tx2"/>
                </a:solidFill>
              </a:rPr>
              <a:t>How </a:t>
            </a:r>
            <a:r>
              <a:rPr lang="en-US" sz="3200" dirty="0">
                <a:solidFill>
                  <a:schemeClr val="tx2"/>
                </a:solidFill>
              </a:rPr>
              <a:t>will your navigation adapt to different viewports</a:t>
            </a:r>
            <a:br>
              <a:rPr lang="en-US" sz="3200" dirty="0">
                <a:solidFill>
                  <a:schemeClr val="tx2"/>
                </a:solidFill>
              </a:rPr>
            </a:br>
            <a:endParaRPr lang="en-US" sz="3200" dirty="0">
              <a:solidFill>
                <a:schemeClr val="tx2"/>
              </a:solidFill>
            </a:endParaRPr>
          </a:p>
          <a:p>
            <a:r>
              <a:rPr lang="en-US" sz="3200" dirty="0">
                <a:solidFill>
                  <a:schemeClr val="tx2"/>
                </a:solidFill>
              </a:rPr>
              <a:t>Responsive navigation may require thought</a:t>
            </a:r>
            <a:br>
              <a:rPr lang="en-US" sz="3200" dirty="0">
                <a:solidFill>
                  <a:schemeClr val="tx2"/>
                </a:solidFill>
              </a:rPr>
            </a:br>
            <a:endParaRPr lang="en-US" sz="3200" dirty="0">
              <a:solidFill>
                <a:schemeClr val="tx2"/>
              </a:solidFill>
            </a:endParaRPr>
          </a:p>
          <a:p>
            <a:r>
              <a:rPr lang="en-US" sz="3200" dirty="0" smtClean="0">
                <a:solidFill>
                  <a:schemeClr val="tx2"/>
                </a:solidFill>
              </a:rPr>
              <a:t>Consider real estate required for navigation</a:t>
            </a:r>
            <a:r>
              <a:rPr lang="en-US" sz="3200" dirty="0">
                <a:solidFill>
                  <a:schemeClr val="tx2"/>
                </a:solidFill>
              </a:rPr>
              <a:t/>
            </a:r>
            <a:br>
              <a:rPr lang="en-US" sz="3200" dirty="0">
                <a:solidFill>
                  <a:schemeClr val="tx2"/>
                </a:solidFill>
              </a:rPr>
            </a:br>
            <a:endParaRPr lang="en-US" sz="3200" dirty="0">
              <a:solidFill>
                <a:schemeClr val="tx2"/>
              </a:solidFill>
            </a:endParaRPr>
          </a:p>
          <a:p>
            <a:r>
              <a:rPr lang="en-US" sz="3200" dirty="0">
                <a:solidFill>
                  <a:schemeClr val="tx2"/>
                </a:solidFill>
              </a:rPr>
              <a:t>Multi-level </a:t>
            </a:r>
            <a:r>
              <a:rPr lang="en-US" sz="3200" dirty="0" smtClean="0">
                <a:solidFill>
                  <a:schemeClr val="tx2"/>
                </a:solidFill>
              </a:rPr>
              <a:t>SP OOTB </a:t>
            </a:r>
            <a:r>
              <a:rPr lang="en-US" sz="3200" dirty="0">
                <a:solidFill>
                  <a:schemeClr val="tx2"/>
                </a:solidFill>
              </a:rPr>
              <a:t>Navigation relies on </a:t>
            </a:r>
            <a:r>
              <a:rPr lang="en-US" sz="3200" dirty="0" smtClean="0">
                <a:solidFill>
                  <a:schemeClr val="tx2"/>
                </a:solidFill>
              </a:rPr>
              <a:t>hover</a:t>
            </a:r>
          </a:p>
        </p:txBody>
      </p:sp>
      <p:sp>
        <p:nvSpPr>
          <p:cNvPr id="17" name="Title 16"/>
          <p:cNvSpPr>
            <a:spLocks noGrp="1"/>
          </p:cNvSpPr>
          <p:nvPr>
            <p:ph type="title"/>
          </p:nvPr>
        </p:nvSpPr>
        <p:spPr/>
        <p:txBody>
          <a:bodyPr/>
          <a:lstStyle/>
          <a:p>
            <a:r>
              <a:rPr lang="en-US" dirty="0" smtClean="0"/>
              <a:t>Navigation</a:t>
            </a:r>
            <a:endParaRPr lang="en-US" dirty="0"/>
          </a:p>
        </p:txBody>
      </p:sp>
    </p:spTree>
    <p:extLst>
      <p:ext uri="{BB962C8B-B14F-4D97-AF65-F5344CB8AC3E}">
        <p14:creationId xmlns:p14="http://schemas.microsoft.com/office/powerpoint/2010/main" val="1209316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00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par>
                          <p:cTn id="8" fill="hold">
                            <p:stCondLst>
                              <p:cond delay="2500"/>
                            </p:stCondLst>
                            <p:childTnLst>
                              <p:par>
                                <p:cTn id="9" presetID="10" presetClass="entr" presetSubtype="0" fill="hold" grpId="0" nodeType="afterEffect">
                                  <p:stCondLst>
                                    <p:cond delay="2000"/>
                                  </p:stCondLst>
                                  <p:childTnLst>
                                    <p:set>
                                      <p:cBhvr>
                                        <p:cTn id="10" dur="1" fill="hold">
                                          <p:stCondLst>
                                            <p:cond delay="0"/>
                                          </p:stCondLst>
                                        </p:cTn>
                                        <p:tgtEl>
                                          <p:spTgt spid="6">
                                            <p:txEl>
                                              <p:pRg st="1" end="1"/>
                                            </p:txEl>
                                          </p:spTgt>
                                        </p:tgtEl>
                                        <p:attrNameLst>
                                          <p:attrName>style.visibility</p:attrName>
                                        </p:attrNameLst>
                                      </p:cBhvr>
                                      <p:to>
                                        <p:strVal val="visible"/>
                                      </p:to>
                                    </p:set>
                                    <p:animEffect transition="in" filter="fade">
                                      <p:cBhvr>
                                        <p:cTn id="11" dur="500"/>
                                        <p:tgtEl>
                                          <p:spTgt spid="6">
                                            <p:txEl>
                                              <p:pRg st="1" end="1"/>
                                            </p:txEl>
                                          </p:spTgt>
                                        </p:tgtEl>
                                      </p:cBhvr>
                                    </p:animEffect>
                                  </p:childTnLst>
                                </p:cTn>
                              </p:par>
                            </p:childTnLst>
                          </p:cTn>
                        </p:par>
                        <p:par>
                          <p:cTn id="12" fill="hold">
                            <p:stCondLst>
                              <p:cond delay="5000"/>
                            </p:stCondLst>
                            <p:childTnLst>
                              <p:par>
                                <p:cTn id="13" presetID="10" presetClass="entr" presetSubtype="0" fill="hold" grpId="0" nodeType="afterEffect">
                                  <p:stCondLst>
                                    <p:cond delay="2000"/>
                                  </p:stCondLst>
                                  <p:childTnLst>
                                    <p:set>
                                      <p:cBhvr>
                                        <p:cTn id="14" dur="1" fill="hold">
                                          <p:stCondLst>
                                            <p:cond delay="0"/>
                                          </p:stCondLst>
                                        </p:cTn>
                                        <p:tgtEl>
                                          <p:spTgt spid="6">
                                            <p:txEl>
                                              <p:pRg st="2" end="2"/>
                                            </p:txEl>
                                          </p:spTgt>
                                        </p:tgtEl>
                                        <p:attrNameLst>
                                          <p:attrName>style.visibility</p:attrName>
                                        </p:attrNameLst>
                                      </p:cBhvr>
                                      <p:to>
                                        <p:strVal val="visible"/>
                                      </p:to>
                                    </p:set>
                                    <p:animEffect transition="in" filter="fade">
                                      <p:cBhvr>
                                        <p:cTn id="15" dur="500"/>
                                        <p:tgtEl>
                                          <p:spTgt spid="6">
                                            <p:txEl>
                                              <p:pRg st="2" end="2"/>
                                            </p:txEl>
                                          </p:spTgt>
                                        </p:tgtEl>
                                      </p:cBhvr>
                                    </p:animEffect>
                                  </p:childTnLst>
                                </p:cTn>
                              </p:par>
                            </p:childTnLst>
                          </p:cTn>
                        </p:par>
                        <p:par>
                          <p:cTn id="16" fill="hold">
                            <p:stCondLst>
                              <p:cond delay="7500"/>
                            </p:stCondLst>
                            <p:childTnLst>
                              <p:par>
                                <p:cTn id="17" presetID="10" presetClass="entr" presetSubtype="0" fill="hold" grpId="0" nodeType="afterEffect">
                                  <p:stCondLst>
                                    <p:cond delay="2000"/>
                                  </p:stCondLst>
                                  <p:childTnLst>
                                    <p:set>
                                      <p:cBhvr>
                                        <p:cTn id="18" dur="1" fill="hold">
                                          <p:stCondLst>
                                            <p:cond delay="0"/>
                                          </p:stCondLst>
                                        </p:cTn>
                                        <p:tgtEl>
                                          <p:spTgt spid="6">
                                            <p:txEl>
                                              <p:pRg st="3" end="3"/>
                                            </p:txEl>
                                          </p:spTgt>
                                        </p:tgtEl>
                                        <p:attrNameLst>
                                          <p:attrName>style.visibility</p:attrName>
                                        </p:attrNameLst>
                                      </p:cBhvr>
                                      <p:to>
                                        <p:strVal val="visible"/>
                                      </p:to>
                                    </p:set>
                                    <p:animEffect transition="in" filter="fade">
                                      <p:cBhvr>
                                        <p:cTn id="19"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bwMode="auto">
          <a:xfrm>
            <a:off x="269009" y="2125677"/>
            <a:ext cx="2697480" cy="2744787"/>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3600" dirty="0" smtClean="0">
                <a:gradFill>
                  <a:gsLst>
                    <a:gs pos="0">
                      <a:srgbClr val="FFFFFF"/>
                    </a:gs>
                    <a:gs pos="100000">
                      <a:srgbClr val="FFFFFF"/>
                    </a:gs>
                  </a:gsLst>
                  <a:lin ang="5400000" scaled="0"/>
                </a:gradFill>
                <a:ea typeface="Segoe UI" pitchFamily="34" charset="0"/>
                <a:cs typeface="Segoe UI" pitchFamily="34" charset="0"/>
              </a:rPr>
              <a:t>Floating</a:t>
            </a:r>
            <a:endParaRPr lang="en-US" sz="3600" dirty="0">
              <a:gradFill>
                <a:gsLst>
                  <a:gs pos="0">
                    <a:srgbClr val="FFFFFF"/>
                  </a:gs>
                  <a:gs pos="100000">
                    <a:srgbClr val="FFFFFF"/>
                  </a:gs>
                </a:gsLst>
                <a:lin ang="5400000" scaled="0"/>
              </a:gradFill>
              <a:ea typeface="Segoe UI" pitchFamily="34" charset="0"/>
              <a:cs typeface="Segoe UI" pitchFamily="34" charset="0"/>
            </a:endParaRPr>
          </a:p>
        </p:txBody>
      </p:sp>
      <p:sp>
        <p:nvSpPr>
          <p:cNvPr id="27" name="Rectangle 26"/>
          <p:cNvSpPr/>
          <p:nvPr/>
        </p:nvSpPr>
        <p:spPr bwMode="auto">
          <a:xfrm>
            <a:off x="3011966" y="2125663"/>
            <a:ext cx="2697480" cy="2744787"/>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3600" dirty="0" smtClean="0">
                <a:gradFill>
                  <a:gsLst>
                    <a:gs pos="0">
                      <a:srgbClr val="FFFFFF"/>
                    </a:gs>
                    <a:gs pos="100000">
                      <a:srgbClr val="FFFFFF"/>
                    </a:gs>
                  </a:gsLst>
                  <a:lin ang="5400000" scaled="0"/>
                </a:gradFill>
                <a:ea typeface="Segoe UI" pitchFamily="34" charset="0"/>
                <a:cs typeface="Segoe UI" pitchFamily="34" charset="0"/>
              </a:rPr>
              <a:t>Drop down</a:t>
            </a:r>
          </a:p>
        </p:txBody>
      </p:sp>
      <p:sp>
        <p:nvSpPr>
          <p:cNvPr id="29" name="Rectangle 28"/>
          <p:cNvSpPr/>
          <p:nvPr/>
        </p:nvSpPr>
        <p:spPr bwMode="auto">
          <a:xfrm>
            <a:off x="8497880" y="2125663"/>
            <a:ext cx="2743200" cy="2744787"/>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3600" dirty="0" smtClean="0">
                <a:gradFill>
                  <a:gsLst>
                    <a:gs pos="0">
                      <a:srgbClr val="FFFFFF"/>
                    </a:gs>
                    <a:gs pos="100000">
                      <a:srgbClr val="FFFFFF"/>
                    </a:gs>
                  </a:gsLst>
                  <a:lin ang="5400000" scaled="0"/>
                </a:gradFill>
                <a:ea typeface="Segoe UI" pitchFamily="34" charset="0"/>
                <a:cs typeface="Segoe UI" pitchFamily="34" charset="0"/>
              </a:rPr>
              <a:t>Off Canvas</a:t>
            </a:r>
            <a:endParaRPr lang="en-US" sz="3600" dirty="0">
              <a:gradFill>
                <a:gsLst>
                  <a:gs pos="0">
                    <a:srgbClr val="FFFFFF"/>
                  </a:gs>
                  <a:gs pos="100000">
                    <a:srgbClr val="FFFFFF"/>
                  </a:gs>
                </a:gsLst>
                <a:lin ang="5400000" scaled="0"/>
              </a:gradFill>
              <a:ea typeface="Segoe UI" pitchFamily="34" charset="0"/>
              <a:cs typeface="Segoe UI" pitchFamily="34" charset="0"/>
            </a:endParaRPr>
          </a:p>
        </p:txBody>
      </p:sp>
      <p:sp>
        <p:nvSpPr>
          <p:cNvPr id="31" name="Rectangle 30"/>
          <p:cNvSpPr/>
          <p:nvPr/>
        </p:nvSpPr>
        <p:spPr bwMode="auto">
          <a:xfrm>
            <a:off x="5754923" y="2125663"/>
            <a:ext cx="2697480" cy="2744787"/>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3600" dirty="0" smtClean="0">
                <a:gradFill>
                  <a:gsLst>
                    <a:gs pos="0">
                      <a:srgbClr val="FFFFFF"/>
                    </a:gs>
                    <a:gs pos="100000">
                      <a:srgbClr val="FFFFFF"/>
                    </a:gs>
                  </a:gsLst>
                  <a:lin ang="5400000" scaled="0"/>
                </a:gradFill>
                <a:ea typeface="Segoe UI" pitchFamily="34" charset="0"/>
                <a:cs typeface="Segoe UI" pitchFamily="34" charset="0"/>
              </a:rPr>
              <a:t>Collapsing</a:t>
            </a:r>
            <a:endParaRPr lang="en-US" sz="36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p:cNvSpPr>
            <a:spLocks noGrp="1"/>
          </p:cNvSpPr>
          <p:nvPr>
            <p:ph type="title"/>
          </p:nvPr>
        </p:nvSpPr>
        <p:spPr/>
        <p:txBody>
          <a:bodyPr/>
          <a:lstStyle/>
          <a:p>
            <a:r>
              <a:rPr lang="en-US" dirty="0" smtClean="0"/>
              <a:t>Common mobile navigation</a:t>
            </a:r>
            <a:endParaRPr lang="en-US" dirty="0"/>
          </a:p>
        </p:txBody>
      </p:sp>
    </p:spTree>
    <p:extLst>
      <p:ext uri="{BB962C8B-B14F-4D97-AF65-F5344CB8AC3E}">
        <p14:creationId xmlns:p14="http://schemas.microsoft.com/office/powerpoint/2010/main" val="795256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par>
                          <p:cTn id="8" fill="hold">
                            <p:stCondLst>
                              <p:cond delay="1000"/>
                            </p:stCondLst>
                            <p:childTnLst>
                              <p:par>
                                <p:cTn id="9" presetID="10" presetClass="entr" presetSubtype="0" fill="hold" grpId="0" nodeType="afterEffect">
                                  <p:stCondLst>
                                    <p:cond delay="50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childTnLst>
                          </p:cTn>
                        </p:par>
                        <p:par>
                          <p:cTn id="12" fill="hold">
                            <p:stCondLst>
                              <p:cond delay="2000"/>
                            </p:stCondLst>
                            <p:childTnLst>
                              <p:par>
                                <p:cTn id="13" presetID="10" presetClass="entr" presetSubtype="0" fill="hold" grpId="0" nodeType="afterEffect">
                                  <p:stCondLst>
                                    <p:cond delay="50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childTnLst>
                                </p:cTn>
                              </p:par>
                            </p:childTnLst>
                          </p:cTn>
                        </p:par>
                        <p:par>
                          <p:cTn id="16" fill="hold">
                            <p:stCondLst>
                              <p:cond delay="3000"/>
                            </p:stCondLst>
                            <p:childTnLst>
                              <p:par>
                                <p:cTn id="17" presetID="10" presetClass="entr" presetSubtype="0" fill="hold" grpId="0" nodeType="afterEffect">
                                  <p:stCondLst>
                                    <p:cond delay="50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9" grpId="0" animBg="1"/>
      <p:bldP spid="3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p:txBody>
          <a:bodyPr/>
          <a:lstStyle/>
          <a:p>
            <a:r>
              <a:rPr lang="en-US" dirty="0" smtClean="0"/>
              <a:t>Collapsing Navigation</a:t>
            </a:r>
            <a:endParaRPr lang="en-US" dirty="0"/>
          </a:p>
        </p:txBody>
      </p:sp>
    </p:spTree>
    <p:extLst>
      <p:ext uri="{BB962C8B-B14F-4D97-AF65-F5344CB8AC3E}">
        <p14:creationId xmlns:p14="http://schemas.microsoft.com/office/powerpoint/2010/main" val="35027722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Build a RWD Site</a:t>
            </a:r>
            <a:endParaRPr lang="en-US" dirty="0"/>
          </a:p>
        </p:txBody>
      </p:sp>
    </p:spTree>
    <p:extLst>
      <p:ext uri="{BB962C8B-B14F-4D97-AF65-F5344CB8AC3E}">
        <p14:creationId xmlns:p14="http://schemas.microsoft.com/office/powerpoint/2010/main" val="2464889286"/>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74637" y="1212850"/>
            <a:ext cx="12039599" cy="4789003"/>
          </a:xfrm>
        </p:spPr>
        <p:txBody>
          <a:bodyPr/>
          <a:lstStyle/>
          <a:p>
            <a:r>
              <a:rPr lang="en-US" dirty="0" smtClean="0"/>
              <a:t>This should be familiar...</a:t>
            </a:r>
          </a:p>
          <a:p>
            <a:pPr lvl="1"/>
            <a:r>
              <a:rPr lang="en-US" dirty="0" smtClean="0"/>
              <a:t>Start with content / site purpose</a:t>
            </a:r>
          </a:p>
          <a:p>
            <a:pPr lvl="1"/>
            <a:r>
              <a:rPr lang="en-US" dirty="0" smtClean="0"/>
              <a:t>Sitemap</a:t>
            </a:r>
          </a:p>
          <a:p>
            <a:pPr lvl="1"/>
            <a:r>
              <a:rPr lang="en-US" dirty="0" smtClean="0"/>
              <a:t>Information Architecture</a:t>
            </a:r>
            <a:br>
              <a:rPr lang="en-US" dirty="0" smtClean="0"/>
            </a:br>
            <a:endParaRPr lang="en-US" dirty="0" smtClean="0"/>
          </a:p>
          <a:p>
            <a:r>
              <a:rPr lang="en-US" dirty="0" smtClean="0"/>
              <a:t>What’s different…</a:t>
            </a:r>
          </a:p>
          <a:p>
            <a:pPr lvl="1"/>
            <a:r>
              <a:rPr lang="en-US" dirty="0" err="1" smtClean="0"/>
              <a:t>Wireframing</a:t>
            </a:r>
            <a:r>
              <a:rPr lang="en-US" dirty="0" smtClean="0"/>
              <a:t> – </a:t>
            </a:r>
            <a:r>
              <a:rPr lang="en-US" dirty="0" smtClean="0">
                <a:solidFill>
                  <a:srgbClr val="0070C0"/>
                </a:solidFill>
              </a:rPr>
              <a:t>including for mobile devices</a:t>
            </a:r>
          </a:p>
          <a:p>
            <a:pPr lvl="1"/>
            <a:r>
              <a:rPr lang="en-US" dirty="0" smtClean="0"/>
              <a:t>High fidelity mockups</a:t>
            </a:r>
            <a:r>
              <a:rPr lang="en-US" dirty="0"/>
              <a:t> – </a:t>
            </a:r>
            <a:r>
              <a:rPr lang="en-US" dirty="0">
                <a:solidFill>
                  <a:srgbClr val="0070C0"/>
                </a:solidFill>
              </a:rPr>
              <a:t>including for mobile </a:t>
            </a:r>
            <a:r>
              <a:rPr lang="en-US" dirty="0" smtClean="0">
                <a:solidFill>
                  <a:srgbClr val="0070C0"/>
                </a:solidFill>
              </a:rPr>
              <a:t>devices</a:t>
            </a:r>
            <a:br>
              <a:rPr lang="en-US" dirty="0" smtClean="0">
                <a:solidFill>
                  <a:srgbClr val="0070C0"/>
                </a:solidFill>
              </a:rPr>
            </a:br>
            <a:endParaRPr lang="en-US" dirty="0">
              <a:solidFill>
                <a:srgbClr val="0070C0"/>
              </a:solidFill>
            </a:endParaRPr>
          </a:p>
          <a:p>
            <a:r>
              <a:rPr lang="en-US" dirty="0" smtClean="0">
                <a:solidFill>
                  <a:srgbClr val="0070C0"/>
                </a:solidFill>
              </a:rPr>
              <a:t>Design to the extremes, then fill in the gaps</a:t>
            </a:r>
          </a:p>
        </p:txBody>
      </p:sp>
      <p:sp>
        <p:nvSpPr>
          <p:cNvPr id="17" name="Title 16"/>
          <p:cNvSpPr>
            <a:spLocks noGrp="1"/>
          </p:cNvSpPr>
          <p:nvPr>
            <p:ph type="title"/>
          </p:nvPr>
        </p:nvSpPr>
        <p:spPr/>
        <p:txBody>
          <a:bodyPr/>
          <a:lstStyle/>
          <a:p>
            <a:r>
              <a:rPr lang="en-US" dirty="0" smtClean="0"/>
              <a:t>Begin with </a:t>
            </a:r>
            <a:r>
              <a:rPr lang="en-US" dirty="0"/>
              <a:t>s</a:t>
            </a:r>
            <a:r>
              <a:rPr lang="en-US" dirty="0" smtClean="0"/>
              <a:t>ite planning</a:t>
            </a:r>
            <a:endParaRPr lang="en-US" dirty="0"/>
          </a:p>
        </p:txBody>
      </p:sp>
    </p:spTree>
    <p:extLst>
      <p:ext uri="{BB962C8B-B14F-4D97-AF65-F5344CB8AC3E}">
        <p14:creationId xmlns:p14="http://schemas.microsoft.com/office/powerpoint/2010/main" val="38131020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fade">
                                      <p:cBhvr>
                                        <p:cTn id="10" dur="500"/>
                                        <p:tgtEl>
                                          <p:spTgt spid="6">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Effect transition="in" filter="fade">
                                      <p:cBhvr>
                                        <p:cTn id="13" dur="500"/>
                                        <p:tgtEl>
                                          <p:spTgt spid="6">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
                                            <p:txEl>
                                              <p:pRg st="3" end="3"/>
                                            </p:txEl>
                                          </p:spTgt>
                                        </p:tgtEl>
                                        <p:attrNameLst>
                                          <p:attrName>style.visibility</p:attrName>
                                        </p:attrNameLst>
                                      </p:cBhvr>
                                      <p:to>
                                        <p:strVal val="visible"/>
                                      </p:to>
                                    </p:set>
                                    <p:animEffect transition="in" filter="fade">
                                      <p:cBhvr>
                                        <p:cTn id="16" dur="500"/>
                                        <p:tgtEl>
                                          <p:spTgt spid="6">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6">
                                            <p:txEl>
                                              <p:pRg st="4" end="4"/>
                                            </p:txEl>
                                          </p:spTgt>
                                        </p:tgtEl>
                                        <p:attrNameLst>
                                          <p:attrName>style.visibility</p:attrName>
                                        </p:attrNameLst>
                                      </p:cBhvr>
                                      <p:to>
                                        <p:strVal val="visible"/>
                                      </p:to>
                                    </p:set>
                                    <p:animEffect transition="in" filter="fade">
                                      <p:cBhvr>
                                        <p:cTn id="21" dur="500"/>
                                        <p:tgtEl>
                                          <p:spTgt spid="6">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
                                            <p:txEl>
                                              <p:pRg st="5" end="5"/>
                                            </p:txEl>
                                          </p:spTgt>
                                        </p:tgtEl>
                                        <p:attrNameLst>
                                          <p:attrName>style.visibility</p:attrName>
                                        </p:attrNameLst>
                                      </p:cBhvr>
                                      <p:to>
                                        <p:strVal val="visible"/>
                                      </p:to>
                                    </p:set>
                                    <p:animEffect transition="in" filter="fade">
                                      <p:cBhvr>
                                        <p:cTn id="24" dur="500"/>
                                        <p:tgtEl>
                                          <p:spTgt spid="6">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6">
                                            <p:txEl>
                                              <p:pRg st="6" end="6"/>
                                            </p:txEl>
                                          </p:spTgt>
                                        </p:tgtEl>
                                        <p:attrNameLst>
                                          <p:attrName>style.visibility</p:attrName>
                                        </p:attrNameLst>
                                      </p:cBhvr>
                                      <p:to>
                                        <p:strVal val="visible"/>
                                      </p:to>
                                    </p:set>
                                    <p:animEffect transition="in" filter="fade">
                                      <p:cBhvr>
                                        <p:cTn id="27" dur="500"/>
                                        <p:tgtEl>
                                          <p:spTgt spid="6">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
                                            <p:txEl>
                                              <p:pRg st="7" end="7"/>
                                            </p:txEl>
                                          </p:spTgt>
                                        </p:tgtEl>
                                        <p:attrNameLst>
                                          <p:attrName>style.visibility</p:attrName>
                                        </p:attrNameLst>
                                      </p:cBhvr>
                                      <p:to>
                                        <p:strVal val="visible"/>
                                      </p:to>
                                    </p:set>
                                    <p:animEffect transition="in" filter="fade">
                                      <p:cBhvr>
                                        <p:cTn id="32" dur="500"/>
                                        <p:tgtEl>
                                          <p:spTgt spid="6">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74638" y="1581589"/>
            <a:ext cx="11887200" cy="4431983"/>
          </a:xfrm>
        </p:spPr>
        <p:txBody>
          <a:bodyPr/>
          <a:lstStyle/>
          <a:p>
            <a:r>
              <a:rPr lang="en-US" dirty="0" smtClean="0">
                <a:solidFill>
                  <a:schemeClr val="tx2"/>
                </a:solidFill>
              </a:rPr>
              <a:t>What will be a part of the Master Page</a:t>
            </a:r>
            <a:r>
              <a:rPr lang="en-US" dirty="0">
                <a:solidFill>
                  <a:schemeClr val="tx2"/>
                </a:solidFill>
              </a:rPr>
              <a:t/>
            </a:r>
            <a:br>
              <a:rPr lang="en-US" dirty="0">
                <a:solidFill>
                  <a:schemeClr val="tx2"/>
                </a:solidFill>
              </a:rPr>
            </a:br>
            <a:endParaRPr lang="en-US" dirty="0">
              <a:solidFill>
                <a:schemeClr val="tx2"/>
              </a:solidFill>
            </a:endParaRPr>
          </a:p>
          <a:p>
            <a:r>
              <a:rPr lang="en-US" dirty="0" smtClean="0">
                <a:solidFill>
                  <a:schemeClr val="tx2"/>
                </a:solidFill>
              </a:rPr>
              <a:t>How will Page Layout content be defined</a:t>
            </a:r>
            <a:r>
              <a:rPr lang="en-US" dirty="0">
                <a:solidFill>
                  <a:schemeClr val="tx2"/>
                </a:solidFill>
              </a:rPr>
              <a:t/>
            </a:r>
            <a:br>
              <a:rPr lang="en-US" dirty="0">
                <a:solidFill>
                  <a:schemeClr val="tx2"/>
                </a:solidFill>
              </a:rPr>
            </a:br>
            <a:endParaRPr lang="en-US" dirty="0">
              <a:solidFill>
                <a:schemeClr val="tx2"/>
              </a:solidFill>
            </a:endParaRPr>
          </a:p>
          <a:p>
            <a:r>
              <a:rPr lang="en-US" dirty="0" smtClean="0">
                <a:solidFill>
                  <a:schemeClr val="tx2"/>
                </a:solidFill>
              </a:rPr>
              <a:t>How will you handle navigation?</a:t>
            </a:r>
            <a:r>
              <a:rPr lang="en-US" dirty="0">
                <a:solidFill>
                  <a:schemeClr val="tx2"/>
                </a:solidFill>
              </a:rPr>
              <a:t/>
            </a:r>
            <a:br>
              <a:rPr lang="en-US" dirty="0">
                <a:solidFill>
                  <a:schemeClr val="tx2"/>
                </a:solidFill>
              </a:rPr>
            </a:br>
            <a:endParaRPr lang="en-US" dirty="0">
              <a:solidFill>
                <a:schemeClr val="tx2"/>
              </a:solidFill>
            </a:endParaRPr>
          </a:p>
          <a:p>
            <a:r>
              <a:rPr lang="en-US" dirty="0" smtClean="0">
                <a:solidFill>
                  <a:schemeClr val="tx2"/>
                </a:solidFill>
              </a:rPr>
              <a:t>Will you include the quick launch on all pages?</a:t>
            </a:r>
          </a:p>
        </p:txBody>
      </p:sp>
      <p:sp>
        <p:nvSpPr>
          <p:cNvPr id="17" name="Title 16"/>
          <p:cNvSpPr>
            <a:spLocks noGrp="1"/>
          </p:cNvSpPr>
          <p:nvPr>
            <p:ph type="title"/>
          </p:nvPr>
        </p:nvSpPr>
        <p:spPr/>
        <p:txBody>
          <a:bodyPr/>
          <a:lstStyle/>
          <a:p>
            <a:r>
              <a:rPr lang="en-US" dirty="0" smtClean="0"/>
              <a:t>Always remember SharePoint</a:t>
            </a:r>
            <a:endParaRPr lang="en-US" dirty="0"/>
          </a:p>
        </p:txBody>
      </p:sp>
    </p:spTree>
    <p:extLst>
      <p:ext uri="{BB962C8B-B14F-4D97-AF65-F5344CB8AC3E}">
        <p14:creationId xmlns:p14="http://schemas.microsoft.com/office/powerpoint/2010/main" val="3623349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p:txBody>
          <a:bodyPr/>
          <a:lstStyle/>
          <a:p>
            <a:r>
              <a:rPr lang="en-US" dirty="0" smtClean="0"/>
              <a:t>Responsive friendly wireframes and mockups</a:t>
            </a:r>
            <a:endParaRPr lang="en-US" dirty="0"/>
          </a:p>
        </p:txBody>
      </p:sp>
    </p:spTree>
    <p:extLst>
      <p:ext uri="{BB962C8B-B14F-4D97-AF65-F5344CB8AC3E}">
        <p14:creationId xmlns:p14="http://schemas.microsoft.com/office/powerpoint/2010/main" val="4282135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Time to Code it Up</a:t>
            </a:r>
            <a:endParaRPr lang="en-US" dirty="0"/>
          </a:p>
        </p:txBody>
      </p:sp>
      <p:sp>
        <p:nvSpPr>
          <p:cNvPr id="4" name="Rectangle 3"/>
          <p:cNvSpPr/>
          <p:nvPr/>
        </p:nvSpPr>
        <p:spPr>
          <a:xfrm>
            <a:off x="273049" y="3908584"/>
            <a:ext cx="10517138" cy="960263"/>
          </a:xfrm>
          <a:prstGeom prst="rect">
            <a:avLst/>
          </a:prstGeom>
        </p:spPr>
        <p:txBody>
          <a:bodyPr wrap="square" lIns="182880" tIns="146304" rIns="182880" bIns="146304">
            <a:spAutoFit/>
          </a:bodyPr>
          <a:lstStyle/>
          <a:p>
            <a:pPr>
              <a:lnSpc>
                <a:spcPct val="90000"/>
              </a:lnSpc>
              <a:spcAft>
                <a:spcPts val="1200"/>
              </a:spcAft>
            </a:pPr>
            <a:r>
              <a:rPr lang="en-US" sz="4800" dirty="0" smtClean="0">
                <a:ln w="3175">
                  <a:noFill/>
                </a:ln>
                <a:solidFill>
                  <a:srgbClr val="505050"/>
                </a:solidFill>
                <a:latin typeface="Segoe UI Light"/>
                <a:cs typeface="Segoe UI" pitchFamily="34" charset="0"/>
              </a:rPr>
              <a:t>A HTML Prototype</a:t>
            </a:r>
            <a:endParaRPr lang="en-US" sz="4800" dirty="0">
              <a:ln w="3175">
                <a:noFill/>
              </a:ln>
              <a:solidFill>
                <a:srgbClr val="505050"/>
              </a:solidFill>
              <a:latin typeface="Segoe UI Light"/>
              <a:cs typeface="Segoe UI" pitchFamily="34" charset="0"/>
            </a:endParaRPr>
          </a:p>
        </p:txBody>
      </p:sp>
    </p:spTree>
    <p:extLst>
      <p:ext uri="{BB962C8B-B14F-4D97-AF65-F5344CB8AC3E}">
        <p14:creationId xmlns:p14="http://schemas.microsoft.com/office/powerpoint/2010/main" val="42431317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74638" y="1755854"/>
            <a:ext cx="11887200" cy="4985980"/>
          </a:xfrm>
        </p:spPr>
        <p:txBody>
          <a:bodyPr/>
          <a:lstStyle/>
          <a:p>
            <a:r>
              <a:rPr lang="en-US" dirty="0" smtClean="0">
                <a:solidFill>
                  <a:schemeClr val="tx2"/>
                </a:solidFill>
              </a:rPr>
              <a:t>Pre-built responsive and fluid grids</a:t>
            </a:r>
            <a:br>
              <a:rPr lang="en-US" dirty="0" smtClean="0">
                <a:solidFill>
                  <a:schemeClr val="tx2"/>
                </a:solidFill>
              </a:rPr>
            </a:br>
            <a:endParaRPr lang="en-US" dirty="0" smtClean="0">
              <a:solidFill>
                <a:schemeClr val="tx2"/>
              </a:solidFill>
            </a:endParaRPr>
          </a:p>
          <a:p>
            <a:r>
              <a:rPr lang="en-US" dirty="0" smtClean="0">
                <a:solidFill>
                  <a:schemeClr val="tx2"/>
                </a:solidFill>
              </a:rPr>
              <a:t>Saves time and resources</a:t>
            </a:r>
            <a:br>
              <a:rPr lang="en-US" dirty="0" smtClean="0">
                <a:solidFill>
                  <a:schemeClr val="tx2"/>
                </a:solidFill>
              </a:rPr>
            </a:br>
            <a:endParaRPr lang="en-US" dirty="0" smtClean="0">
              <a:solidFill>
                <a:schemeClr val="tx2"/>
              </a:solidFill>
            </a:endParaRPr>
          </a:p>
          <a:p>
            <a:r>
              <a:rPr lang="en-US" dirty="0" smtClean="0">
                <a:solidFill>
                  <a:schemeClr val="tx2"/>
                </a:solidFill>
              </a:rPr>
              <a:t>Many includes extras</a:t>
            </a:r>
            <a:br>
              <a:rPr lang="en-US" dirty="0" smtClean="0">
                <a:solidFill>
                  <a:schemeClr val="tx2"/>
                </a:solidFill>
              </a:rPr>
            </a:br>
            <a:endParaRPr lang="en-US" dirty="0" smtClean="0">
              <a:solidFill>
                <a:schemeClr val="tx2"/>
              </a:solidFill>
            </a:endParaRPr>
          </a:p>
          <a:p>
            <a:r>
              <a:rPr lang="en-US" dirty="0" smtClean="0">
                <a:solidFill>
                  <a:schemeClr val="tx2"/>
                </a:solidFill>
              </a:rPr>
              <a:t>i.e. collapsing navigation</a:t>
            </a:r>
            <a:r>
              <a:rPr lang="en-US" dirty="0">
                <a:solidFill>
                  <a:schemeClr val="tx2"/>
                </a:solidFill>
              </a:rPr>
              <a:t/>
            </a:r>
            <a:br>
              <a:rPr lang="en-US" dirty="0">
                <a:solidFill>
                  <a:schemeClr val="tx2"/>
                </a:solidFill>
              </a:rPr>
            </a:br>
            <a:endParaRPr lang="en-US" dirty="0" smtClean="0">
              <a:solidFill>
                <a:schemeClr val="tx2"/>
              </a:solidFill>
            </a:endParaRPr>
          </a:p>
        </p:txBody>
      </p:sp>
      <p:sp>
        <p:nvSpPr>
          <p:cNvPr id="17" name="Title 16"/>
          <p:cNvSpPr>
            <a:spLocks noGrp="1"/>
          </p:cNvSpPr>
          <p:nvPr>
            <p:ph type="title"/>
          </p:nvPr>
        </p:nvSpPr>
        <p:spPr/>
        <p:txBody>
          <a:bodyPr/>
          <a:lstStyle/>
          <a:p>
            <a:r>
              <a:rPr lang="en-US" dirty="0" smtClean="0"/>
              <a:t>Your own </a:t>
            </a:r>
            <a:r>
              <a:rPr lang="en-US" dirty="0"/>
              <a:t>g</a:t>
            </a:r>
            <a:r>
              <a:rPr lang="en-US" dirty="0" smtClean="0"/>
              <a:t>rid vs existing framework</a:t>
            </a:r>
            <a:endParaRPr lang="en-US" dirty="0"/>
          </a:p>
        </p:txBody>
      </p:sp>
    </p:spTree>
    <p:extLst>
      <p:ext uri="{BB962C8B-B14F-4D97-AF65-F5344CB8AC3E}">
        <p14:creationId xmlns:p14="http://schemas.microsoft.com/office/powerpoint/2010/main" val="20773193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74637" y="1732279"/>
            <a:ext cx="12039599" cy="3200876"/>
          </a:xfrm>
        </p:spPr>
        <p:txBody>
          <a:bodyPr/>
          <a:lstStyle/>
          <a:p>
            <a:r>
              <a:rPr lang="en-US" dirty="0" smtClean="0"/>
              <a:t>May take time to learn framework</a:t>
            </a:r>
            <a:br>
              <a:rPr lang="en-US" dirty="0" smtClean="0"/>
            </a:br>
            <a:endParaRPr lang="en-US" dirty="0" smtClean="0"/>
          </a:p>
          <a:p>
            <a:r>
              <a:rPr lang="en-US" dirty="0" smtClean="0"/>
              <a:t>Not always SharePoint ready OOTB</a:t>
            </a:r>
            <a:br>
              <a:rPr lang="en-US" dirty="0" smtClean="0"/>
            </a:br>
            <a:endParaRPr lang="en-US" dirty="0" smtClean="0"/>
          </a:p>
          <a:p>
            <a:r>
              <a:rPr lang="en-US" dirty="0" smtClean="0"/>
              <a:t>Can save you a bunch of </a:t>
            </a:r>
            <a:r>
              <a:rPr lang="en-US" smtClean="0"/>
              <a:t>time!</a:t>
            </a:r>
            <a:endParaRPr lang="en-US" dirty="0" smtClean="0"/>
          </a:p>
        </p:txBody>
      </p:sp>
      <p:sp>
        <p:nvSpPr>
          <p:cNvPr id="17" name="Title 16"/>
          <p:cNvSpPr>
            <a:spLocks noGrp="1"/>
          </p:cNvSpPr>
          <p:nvPr>
            <p:ph type="title"/>
          </p:nvPr>
        </p:nvSpPr>
        <p:spPr/>
        <p:txBody>
          <a:bodyPr/>
          <a:lstStyle/>
          <a:p>
            <a:r>
              <a:rPr lang="en-US" dirty="0" smtClean="0"/>
              <a:t>Frameworks pluses and minuses</a:t>
            </a:r>
            <a:endParaRPr lang="en-US" dirty="0"/>
          </a:p>
        </p:txBody>
      </p:sp>
    </p:spTree>
    <p:extLst>
      <p:ext uri="{BB962C8B-B14F-4D97-AF65-F5344CB8AC3E}">
        <p14:creationId xmlns:p14="http://schemas.microsoft.com/office/powerpoint/2010/main" val="4253338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bwMode="auto">
          <a:xfrm>
            <a:off x="269009" y="2128596"/>
            <a:ext cx="183369" cy="186521"/>
          </a:xfrm>
          <a:prstGeom prst="rect">
            <a:avLst/>
          </a:prstGeom>
          <a:noFill/>
          <a:ln w="3175">
            <a:solidFill>
              <a:srgbClr val="50505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26" name="Rectangle 25"/>
          <p:cNvSpPr/>
          <p:nvPr/>
        </p:nvSpPr>
        <p:spPr bwMode="auto">
          <a:xfrm>
            <a:off x="269009" y="2125663"/>
            <a:ext cx="2697480" cy="2744787"/>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27" name="Rectangle 26"/>
          <p:cNvSpPr/>
          <p:nvPr/>
        </p:nvSpPr>
        <p:spPr bwMode="auto">
          <a:xfrm>
            <a:off x="3011966" y="2125663"/>
            <a:ext cx="2697480" cy="2744787"/>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Software Architect</a:t>
            </a:r>
            <a:r>
              <a:rPr lang="en-US" dirty="0">
                <a:gradFill>
                  <a:gsLst>
                    <a:gs pos="0">
                      <a:srgbClr val="FFFFFF"/>
                    </a:gs>
                    <a:gs pos="100000">
                      <a:srgbClr val="FFFFFF"/>
                    </a:gs>
                  </a:gsLst>
                  <a:lin ang="5400000" scaled="0"/>
                </a:gradFill>
                <a:ea typeface="Segoe UI" pitchFamily="34" charset="0"/>
                <a:cs typeface="Segoe UI" pitchFamily="34" charset="0"/>
              </a:rPr>
              <a:t>, General </a:t>
            </a:r>
            <a:r>
              <a:rPr lang="en-US" dirty="0" smtClean="0">
                <a:gradFill>
                  <a:gsLst>
                    <a:gs pos="0">
                      <a:srgbClr val="FFFFFF"/>
                    </a:gs>
                    <a:gs pos="100000">
                      <a:srgbClr val="FFFFFF"/>
                    </a:gs>
                  </a:gsLst>
                  <a:lin ang="5400000" scaled="0"/>
                </a:gradFill>
                <a:ea typeface="Segoe UI" pitchFamily="34" charset="0"/>
                <a:cs typeface="Segoe UI" pitchFamily="34" charset="0"/>
              </a:rPr>
              <a:t>Electric</a:t>
            </a:r>
          </a:p>
          <a:p>
            <a:pP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Founder </a:t>
            </a:r>
            <a:r>
              <a:rPr lang="en-US" dirty="0">
                <a:gradFill>
                  <a:gsLst>
                    <a:gs pos="0">
                      <a:srgbClr val="FFFFFF"/>
                    </a:gs>
                    <a:gs pos="100000">
                      <a:srgbClr val="FFFFFF"/>
                    </a:gs>
                  </a:gsLst>
                  <a:lin ang="5400000" scaled="0"/>
                </a:gradFill>
                <a:ea typeface="Segoe UI" pitchFamily="34" charset="0"/>
                <a:cs typeface="Segoe UI" pitchFamily="34" charset="0"/>
              </a:rPr>
              <a:t>and Architect, </a:t>
            </a:r>
            <a:r>
              <a:rPr lang="en-US" dirty="0" smtClean="0">
                <a:gradFill>
                  <a:gsLst>
                    <a:gs pos="0">
                      <a:srgbClr val="FFFFFF"/>
                    </a:gs>
                    <a:gs pos="100000">
                      <a:srgbClr val="FFFFFF"/>
                    </a:gs>
                  </a:gsLst>
                  <a:lin ang="5400000" scaled="0"/>
                </a:gradFill>
                <a:ea typeface="Segoe UI" pitchFamily="34" charset="0"/>
                <a:cs typeface="Segoe UI" pitchFamily="34" charset="0"/>
              </a:rPr>
              <a:t>SP.me</a:t>
            </a:r>
          </a:p>
          <a:p>
            <a:pP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Author</a:t>
            </a:r>
          </a:p>
        </p:txBody>
      </p:sp>
      <p:sp>
        <p:nvSpPr>
          <p:cNvPr id="29" name="Rectangle 28"/>
          <p:cNvSpPr/>
          <p:nvPr/>
        </p:nvSpPr>
        <p:spPr bwMode="auto">
          <a:xfrm>
            <a:off x="8497880" y="2125663"/>
            <a:ext cx="2743200" cy="2744787"/>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31" name="Rectangle 30"/>
          <p:cNvSpPr/>
          <p:nvPr/>
        </p:nvSpPr>
        <p:spPr bwMode="auto">
          <a:xfrm>
            <a:off x="5754923" y="2125663"/>
            <a:ext cx="2697480" cy="2744787"/>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dirty="0">
                <a:gradFill>
                  <a:gsLst>
                    <a:gs pos="0">
                      <a:srgbClr val="FFFFFF"/>
                    </a:gs>
                    <a:gs pos="100000">
                      <a:srgbClr val="FFFFFF"/>
                    </a:gs>
                  </a:gsLst>
                  <a:lin ang="5400000" scaled="0"/>
                </a:gradFill>
                <a:ea typeface="Segoe UI" pitchFamily="34" charset="0"/>
                <a:cs typeface="Segoe UI" pitchFamily="34" charset="0"/>
              </a:rPr>
              <a:t>Founder/SharePoint Branding/UI Lead, PixelMill</a:t>
            </a:r>
          </a:p>
          <a:p>
            <a:pP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Speaker</a:t>
            </a:r>
            <a:r>
              <a:rPr lang="en-US" dirty="0">
                <a:gradFill>
                  <a:gsLst>
                    <a:gs pos="0">
                      <a:srgbClr val="FFFFFF"/>
                    </a:gs>
                    <a:gs pos="100000">
                      <a:srgbClr val="FFFFFF"/>
                    </a:gs>
                  </a:gsLst>
                  <a:lin ang="5400000" scaled="0"/>
                </a:gradFill>
                <a:ea typeface="Segoe UI" pitchFamily="34" charset="0"/>
                <a:cs typeface="Segoe UI" pitchFamily="34" charset="0"/>
              </a:rPr>
              <a:t>, Teacher, Advocate</a:t>
            </a:r>
          </a:p>
          <a:p>
            <a:pP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Author</a:t>
            </a:r>
            <a:r>
              <a:rPr lang="en-US" dirty="0">
                <a:gradFill>
                  <a:gsLst>
                    <a:gs pos="0">
                      <a:srgbClr val="FFFFFF"/>
                    </a:gs>
                    <a:gs pos="100000">
                      <a:srgbClr val="FFFFFF"/>
                    </a:gs>
                  </a:gsLst>
                  <a:lin ang="5400000" scaled="0"/>
                </a:gradFill>
                <a:ea typeface="Segoe UI" pitchFamily="34" charset="0"/>
                <a:cs typeface="Segoe UI" pitchFamily="34" charset="0"/>
              </a:rPr>
              <a:t>, SharePoint Community Organizer</a:t>
            </a:r>
          </a:p>
        </p:txBody>
      </p:sp>
      <p:sp>
        <p:nvSpPr>
          <p:cNvPr id="2" name="TextBox 1"/>
          <p:cNvSpPr txBox="1"/>
          <p:nvPr/>
        </p:nvSpPr>
        <p:spPr>
          <a:xfrm>
            <a:off x="1341437" y="4945063"/>
            <a:ext cx="7156091" cy="762000"/>
          </a:xfrm>
          <a:prstGeom prst="rect">
            <a:avLst/>
          </a:prstGeom>
          <a:noFill/>
        </p:spPr>
        <p:txBody>
          <a:bodyPr wrap="square" lIns="182880" tIns="146304" rIns="182880" bIns="146304" rtlCol="0">
            <a:noAutofit/>
          </a:bodyPr>
          <a:lstStyle/>
          <a:p>
            <a:pPr marL="231775">
              <a:lnSpc>
                <a:spcPct val="90000"/>
              </a:lnSpc>
              <a:spcAft>
                <a:spcPts val="600"/>
              </a:spcAft>
            </a:pPr>
            <a:r>
              <a:rPr lang="en-US" sz="1600" dirty="0">
                <a:gradFill>
                  <a:gsLst>
                    <a:gs pos="1250">
                      <a:srgbClr val="505050"/>
                    </a:gs>
                    <a:gs pos="99000">
                      <a:srgbClr val="505050"/>
                    </a:gs>
                  </a:gsLst>
                  <a:lin ang="5400000" scaled="0"/>
                </a:gradFill>
              </a:rPr>
              <a:t>“Pro SharePoint 2013 Branding and Responsive Web Development” (Apress – June 2013)</a:t>
            </a:r>
          </a:p>
        </p:txBody>
      </p:sp>
      <p:sp>
        <p:nvSpPr>
          <p:cNvPr id="3" name="Title 2"/>
          <p:cNvSpPr>
            <a:spLocks noGrp="1"/>
          </p:cNvSpPr>
          <p:nvPr>
            <p:ph type="title"/>
          </p:nvPr>
        </p:nvSpPr>
        <p:spPr/>
        <p:txBody>
          <a:bodyPr/>
          <a:lstStyle/>
          <a:p>
            <a:r>
              <a:rPr lang="en-US" dirty="0" smtClean="0"/>
              <a:t>About us</a:t>
            </a:r>
            <a:endParaRPr lang="en-US" dirty="0"/>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6585" y="2246106"/>
            <a:ext cx="1752600" cy="2502215"/>
          </a:xfrm>
          <a:prstGeom prst="rect">
            <a:avLst/>
          </a:prstGeom>
        </p:spPr>
      </p:pic>
      <p:sp>
        <p:nvSpPr>
          <p:cNvPr id="5" name="Text Placeholder 4"/>
          <p:cNvSpPr>
            <a:spLocks noGrp="1"/>
          </p:cNvSpPr>
          <p:nvPr>
            <p:ph type="body" sz="quarter" idx="11"/>
          </p:nvPr>
        </p:nvSpPr>
        <p:spPr>
          <a:xfrm>
            <a:off x="274639" y="1212849"/>
            <a:ext cx="11889564" cy="738664"/>
          </a:xfrm>
        </p:spPr>
        <p:txBody>
          <a:bodyPr/>
          <a:lstStyle/>
          <a:p>
            <a:r>
              <a:rPr lang="en-US" dirty="0" smtClean="0"/>
              <a:t>Rita Zhang						    Eric Overfield</a:t>
            </a:r>
            <a:endParaRPr lang="en-US" dirty="0"/>
          </a:p>
        </p:txBody>
      </p:sp>
      <p:pic>
        <p:nvPicPr>
          <p:cNvPr id="12" name="Picture 11" descr="eric-overfield-400-width.png"/>
          <p:cNvPicPr>
            <a:picLocks noChangeAspect="1"/>
          </p:cNvPicPr>
          <p:nvPr/>
        </p:nvPicPr>
        <p:blipFill>
          <a:blip r:embed="rId4" cstate="print"/>
          <a:stretch>
            <a:fillRect/>
          </a:stretch>
        </p:blipFill>
        <p:spPr>
          <a:xfrm>
            <a:off x="8891705" y="2267851"/>
            <a:ext cx="1984595" cy="2450974"/>
          </a:xfrm>
          <a:prstGeom prst="rect">
            <a:avLst/>
          </a:prstGeom>
        </p:spPr>
      </p:pic>
      <p:pic>
        <p:nvPicPr>
          <p:cNvPr id="13" name="Picture 2" descr="Pro SharePoint 2013 Branding and Responsive Web Development Cover Image"/>
          <p:cNvPicPr>
            <a:picLocks noChangeAspect="1" noChangeArrowheads="1"/>
          </p:cNvPicPr>
          <p:nvPr/>
        </p:nvPicPr>
        <p:blipFill>
          <a:blip r:embed="rId5" cstate="print"/>
          <a:srcRect/>
          <a:stretch>
            <a:fillRect/>
          </a:stretch>
        </p:blipFill>
        <p:spPr bwMode="auto">
          <a:xfrm>
            <a:off x="270337" y="4838215"/>
            <a:ext cx="1756900" cy="2219907"/>
          </a:xfrm>
          <a:prstGeom prst="rect">
            <a:avLst/>
          </a:prstGeom>
          <a:noFill/>
        </p:spPr>
      </p:pic>
      <p:pic>
        <p:nvPicPr>
          <p:cNvPr id="14"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728752" y="5021262"/>
            <a:ext cx="1442485" cy="17828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5" name="TextBox 14"/>
          <p:cNvSpPr txBox="1"/>
          <p:nvPr/>
        </p:nvSpPr>
        <p:spPr>
          <a:xfrm>
            <a:off x="4389437" y="6092416"/>
            <a:ext cx="5181600" cy="681446"/>
          </a:xfrm>
          <a:prstGeom prst="rect">
            <a:avLst/>
          </a:prstGeom>
          <a:noFill/>
        </p:spPr>
        <p:txBody>
          <a:bodyPr wrap="square" lIns="182880" tIns="146304" rIns="182880" bIns="146304" rtlCol="0">
            <a:noAutofit/>
          </a:bodyPr>
          <a:lstStyle/>
          <a:p>
            <a:pPr marL="231775" algn="r">
              <a:lnSpc>
                <a:spcPct val="90000"/>
              </a:lnSpc>
              <a:spcAft>
                <a:spcPts val="600"/>
              </a:spcAft>
            </a:pPr>
            <a:r>
              <a:rPr lang="en-US" sz="1600" dirty="0">
                <a:gradFill>
                  <a:gsLst>
                    <a:gs pos="1250">
                      <a:srgbClr val="505050"/>
                    </a:gs>
                    <a:gs pos="99000">
                      <a:srgbClr val="505050"/>
                    </a:gs>
                  </a:gsLst>
                  <a:lin ang="5400000" scaled="0"/>
                </a:gradFill>
              </a:rPr>
              <a:t>Co-author: “Black Magic Solutions for White Hat SharePoint” (August, 2013)</a:t>
            </a:r>
          </a:p>
        </p:txBody>
      </p:sp>
    </p:spTree>
    <p:extLst>
      <p:ext uri="{BB962C8B-B14F-4D97-AF65-F5344CB8AC3E}">
        <p14:creationId xmlns:p14="http://schemas.microsoft.com/office/powerpoint/2010/main" val="39183052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bwMode="auto">
          <a:xfrm>
            <a:off x="269009" y="2125677"/>
            <a:ext cx="2697480" cy="2744787"/>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3600" dirty="0" smtClean="0">
                <a:gradFill>
                  <a:gsLst>
                    <a:gs pos="0">
                      <a:srgbClr val="FFFFFF"/>
                    </a:gs>
                    <a:gs pos="100000">
                      <a:srgbClr val="FFFFFF"/>
                    </a:gs>
                  </a:gsLst>
                  <a:lin ang="5400000" scaled="0"/>
                </a:gradFill>
                <a:ea typeface="Segoe UI" pitchFamily="34" charset="0"/>
                <a:cs typeface="Segoe UI" pitchFamily="34" charset="0"/>
              </a:rPr>
              <a:t>Twitter</a:t>
            </a:r>
          </a:p>
          <a:p>
            <a:pPr defTabSz="932472" fontAlgn="base">
              <a:spcBef>
                <a:spcPct val="0"/>
              </a:spcBef>
              <a:spcAft>
                <a:spcPct val="0"/>
              </a:spcAft>
            </a:pPr>
            <a:r>
              <a:rPr lang="en-US" sz="3600" dirty="0" smtClean="0">
                <a:gradFill>
                  <a:gsLst>
                    <a:gs pos="0">
                      <a:srgbClr val="FFFFFF"/>
                    </a:gs>
                    <a:gs pos="100000">
                      <a:srgbClr val="FFFFFF"/>
                    </a:gs>
                  </a:gsLst>
                  <a:lin ang="5400000" scaled="0"/>
                </a:gradFill>
                <a:ea typeface="Segoe UI" pitchFamily="34" charset="0"/>
                <a:cs typeface="Segoe UI" pitchFamily="34" charset="0"/>
              </a:rPr>
              <a:t>Bootstrap</a:t>
            </a:r>
            <a:endParaRPr lang="en-US" sz="3600" dirty="0">
              <a:gradFill>
                <a:gsLst>
                  <a:gs pos="0">
                    <a:srgbClr val="FFFFFF"/>
                  </a:gs>
                  <a:gs pos="100000">
                    <a:srgbClr val="FFFFFF"/>
                  </a:gs>
                </a:gsLst>
                <a:lin ang="5400000" scaled="0"/>
              </a:gradFill>
              <a:ea typeface="Segoe UI" pitchFamily="34" charset="0"/>
              <a:cs typeface="Segoe UI" pitchFamily="34" charset="0"/>
            </a:endParaRPr>
          </a:p>
        </p:txBody>
      </p:sp>
      <p:sp>
        <p:nvSpPr>
          <p:cNvPr id="27" name="Rectangle 26"/>
          <p:cNvSpPr/>
          <p:nvPr/>
        </p:nvSpPr>
        <p:spPr bwMode="auto">
          <a:xfrm>
            <a:off x="3011966" y="2125663"/>
            <a:ext cx="2697480" cy="2744787"/>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3600" dirty="0" smtClean="0">
                <a:gradFill>
                  <a:gsLst>
                    <a:gs pos="0">
                      <a:srgbClr val="FFFFFF"/>
                    </a:gs>
                    <a:gs pos="100000">
                      <a:srgbClr val="FFFFFF"/>
                    </a:gs>
                  </a:gsLst>
                  <a:lin ang="5400000" scaled="0"/>
                </a:gradFill>
                <a:ea typeface="Segoe UI" pitchFamily="34" charset="0"/>
                <a:cs typeface="Segoe UI" pitchFamily="34" charset="0"/>
              </a:rPr>
              <a:t>Zurb</a:t>
            </a:r>
          </a:p>
          <a:p>
            <a:pPr defTabSz="932472" fontAlgn="base">
              <a:spcBef>
                <a:spcPct val="0"/>
              </a:spcBef>
              <a:spcAft>
                <a:spcPct val="0"/>
              </a:spcAft>
            </a:pPr>
            <a:r>
              <a:rPr lang="en-US" sz="3600" dirty="0" smtClean="0">
                <a:gradFill>
                  <a:gsLst>
                    <a:gs pos="0">
                      <a:srgbClr val="FFFFFF"/>
                    </a:gs>
                    <a:gs pos="100000">
                      <a:srgbClr val="FFFFFF"/>
                    </a:gs>
                  </a:gsLst>
                  <a:lin ang="5400000" scaled="0"/>
                </a:gradFill>
                <a:ea typeface="Segoe UI" pitchFamily="34" charset="0"/>
                <a:cs typeface="Segoe UI" pitchFamily="34" charset="0"/>
              </a:rPr>
              <a:t>Foundation</a:t>
            </a:r>
          </a:p>
        </p:txBody>
      </p:sp>
      <p:sp>
        <p:nvSpPr>
          <p:cNvPr id="29" name="Rectangle 28"/>
          <p:cNvSpPr/>
          <p:nvPr/>
        </p:nvSpPr>
        <p:spPr bwMode="auto">
          <a:xfrm>
            <a:off x="8497880" y="2125663"/>
            <a:ext cx="2743200" cy="2744787"/>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3600" dirty="0" smtClean="0">
                <a:gradFill>
                  <a:gsLst>
                    <a:gs pos="0">
                      <a:srgbClr val="FFFFFF"/>
                    </a:gs>
                    <a:gs pos="100000">
                      <a:srgbClr val="FFFFFF"/>
                    </a:gs>
                  </a:gsLst>
                  <a:lin ang="5400000" scaled="0"/>
                </a:gradFill>
                <a:ea typeface="Segoe UI" pitchFamily="34" charset="0"/>
                <a:cs typeface="Segoe UI" pitchFamily="34" charset="0"/>
              </a:rPr>
              <a:t>Less</a:t>
            </a:r>
          </a:p>
          <a:p>
            <a:pPr defTabSz="932472" fontAlgn="base">
              <a:spcBef>
                <a:spcPct val="0"/>
              </a:spcBef>
              <a:spcAft>
                <a:spcPct val="0"/>
              </a:spcAft>
            </a:pPr>
            <a:r>
              <a:rPr lang="en-US" sz="3600" dirty="0" smtClean="0">
                <a:gradFill>
                  <a:gsLst>
                    <a:gs pos="0">
                      <a:srgbClr val="FFFFFF"/>
                    </a:gs>
                    <a:gs pos="100000">
                      <a:srgbClr val="FFFFFF"/>
                    </a:gs>
                  </a:gsLst>
                  <a:lin ang="5400000" scaled="0"/>
                </a:gradFill>
                <a:ea typeface="Segoe UI" pitchFamily="34" charset="0"/>
                <a:cs typeface="Segoe UI" pitchFamily="34" charset="0"/>
              </a:rPr>
              <a:t>Framework</a:t>
            </a:r>
            <a:endParaRPr lang="en-US" sz="3600" dirty="0">
              <a:gradFill>
                <a:gsLst>
                  <a:gs pos="0">
                    <a:srgbClr val="FFFFFF"/>
                  </a:gs>
                  <a:gs pos="100000">
                    <a:srgbClr val="FFFFFF"/>
                  </a:gs>
                </a:gsLst>
                <a:lin ang="5400000" scaled="0"/>
              </a:gradFill>
              <a:ea typeface="Segoe UI" pitchFamily="34" charset="0"/>
              <a:cs typeface="Segoe UI" pitchFamily="34" charset="0"/>
            </a:endParaRPr>
          </a:p>
        </p:txBody>
      </p:sp>
      <p:sp>
        <p:nvSpPr>
          <p:cNvPr id="31" name="Rectangle 30"/>
          <p:cNvSpPr/>
          <p:nvPr/>
        </p:nvSpPr>
        <p:spPr bwMode="auto">
          <a:xfrm>
            <a:off x="5754923" y="2125663"/>
            <a:ext cx="2697480" cy="2744787"/>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3600" dirty="0" smtClean="0">
                <a:gradFill>
                  <a:gsLst>
                    <a:gs pos="0">
                      <a:srgbClr val="FFFFFF"/>
                    </a:gs>
                    <a:gs pos="100000">
                      <a:srgbClr val="FFFFFF"/>
                    </a:gs>
                  </a:gsLst>
                  <a:lin ang="5400000" scaled="0"/>
                </a:gradFill>
                <a:ea typeface="Segoe UI" pitchFamily="34" charset="0"/>
                <a:cs typeface="Segoe UI" pitchFamily="34" charset="0"/>
              </a:rPr>
              <a:t>Skeleton</a:t>
            </a:r>
            <a:endParaRPr lang="en-US" sz="36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p:cNvSpPr>
            <a:spLocks noGrp="1"/>
          </p:cNvSpPr>
          <p:nvPr>
            <p:ph type="title"/>
          </p:nvPr>
        </p:nvSpPr>
        <p:spPr/>
        <p:txBody>
          <a:bodyPr/>
          <a:lstStyle/>
          <a:p>
            <a:r>
              <a:rPr lang="en-US" dirty="0" smtClean="0"/>
              <a:t>Common frameworks</a:t>
            </a:r>
            <a:endParaRPr lang="en-US" dirty="0"/>
          </a:p>
        </p:txBody>
      </p:sp>
      <p:sp>
        <p:nvSpPr>
          <p:cNvPr id="8" name="Title 2"/>
          <p:cNvSpPr txBox="1">
            <a:spLocks/>
          </p:cNvSpPr>
          <p:nvPr/>
        </p:nvSpPr>
        <p:spPr>
          <a:xfrm>
            <a:off x="363656" y="5600359"/>
            <a:ext cx="10975165" cy="917575"/>
          </a:xfrm>
          <a:prstGeom prst="rect">
            <a:avLst/>
          </a:prstGeom>
        </p:spPr>
        <p:txBody>
          <a:bodyPr vert="horz" wrap="square" lIns="146304" tIns="91440" rIns="146304" bIns="91440" rtlCol="0" anchor="t">
            <a:noAutofit/>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sz="4000">
                <a:solidFill>
                  <a:srgbClr val="00188F"/>
                </a:solidFill>
              </a:rPr>
              <a:t>And so many more</a:t>
            </a:r>
          </a:p>
        </p:txBody>
      </p:sp>
    </p:spTree>
    <p:extLst>
      <p:ext uri="{BB962C8B-B14F-4D97-AF65-F5344CB8AC3E}">
        <p14:creationId xmlns:p14="http://schemas.microsoft.com/office/powerpoint/2010/main" val="35033331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par>
                          <p:cTn id="8" fill="hold">
                            <p:stCondLst>
                              <p:cond delay="1000"/>
                            </p:stCondLst>
                            <p:childTnLst>
                              <p:par>
                                <p:cTn id="9" presetID="10" presetClass="entr" presetSubtype="0" fill="hold" grpId="0" nodeType="afterEffect">
                                  <p:stCondLst>
                                    <p:cond delay="50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childTnLst>
                          </p:cTn>
                        </p:par>
                        <p:par>
                          <p:cTn id="12" fill="hold">
                            <p:stCondLst>
                              <p:cond delay="2000"/>
                            </p:stCondLst>
                            <p:childTnLst>
                              <p:par>
                                <p:cTn id="13" presetID="10" presetClass="entr" presetSubtype="0" fill="hold" grpId="0" nodeType="afterEffect">
                                  <p:stCondLst>
                                    <p:cond delay="50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childTnLst>
                                </p:cTn>
                              </p:par>
                            </p:childTnLst>
                          </p:cTn>
                        </p:par>
                        <p:par>
                          <p:cTn id="16" fill="hold">
                            <p:stCondLst>
                              <p:cond delay="3000"/>
                            </p:stCondLst>
                            <p:childTnLst>
                              <p:par>
                                <p:cTn id="17" presetID="10" presetClass="entr" presetSubtype="0" fill="hold" grpId="0" nodeType="afterEffect">
                                  <p:stCondLst>
                                    <p:cond delay="50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childTnLst>
                                </p:cTn>
                              </p:par>
                            </p:childTnLst>
                          </p:cTn>
                        </p:par>
                        <p:par>
                          <p:cTn id="20" fill="hold">
                            <p:stCondLst>
                              <p:cond delay="4000"/>
                            </p:stCondLst>
                            <p:childTnLst>
                              <p:par>
                                <p:cTn id="21" presetID="10" presetClass="entr" presetSubtype="0" fill="hold" grpId="0" nodeType="afterEffect">
                                  <p:stCondLst>
                                    <p:cond delay="50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9" grpId="0" animBg="1"/>
      <p:bldP spid="31" grpId="0" animBg="1"/>
      <p:bldP spid="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p:txBody>
          <a:bodyPr/>
          <a:lstStyle/>
          <a:p>
            <a:r>
              <a:rPr lang="en-US" dirty="0" smtClean="0"/>
              <a:t>A Responsive HTML Prototype</a:t>
            </a:r>
            <a:endParaRPr lang="en-US" dirty="0"/>
          </a:p>
        </p:txBody>
      </p:sp>
    </p:spTree>
    <p:extLst>
      <p:ext uri="{BB962C8B-B14F-4D97-AF65-F5344CB8AC3E}">
        <p14:creationId xmlns:p14="http://schemas.microsoft.com/office/powerpoint/2010/main" val="29099531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638" y="2078831"/>
            <a:ext cx="11887200" cy="1831975"/>
          </a:xfrm>
        </p:spPr>
        <p:txBody>
          <a:bodyPr/>
          <a:lstStyle/>
          <a:p>
            <a:pPr>
              <a:spcBef>
                <a:spcPts val="0"/>
              </a:spcBef>
              <a:spcAft>
                <a:spcPts val="1836"/>
              </a:spcAft>
              <a:buSzPct val="90000"/>
            </a:pPr>
            <a:r>
              <a:rPr lang="en-US" dirty="0" smtClean="0"/>
              <a:t>Joining RWD</a:t>
            </a:r>
            <a:endParaRPr lang="en-US" sz="3200" spc="-71" dirty="0">
              <a:gradFill>
                <a:gsLst>
                  <a:gs pos="0">
                    <a:srgbClr val="FFFFFF"/>
                  </a:gs>
                  <a:gs pos="86000">
                    <a:srgbClr val="FFFFFF"/>
                  </a:gs>
                </a:gsLst>
                <a:lin ang="5400000" scaled="0"/>
              </a:gradFill>
              <a:cs typeface="+mn-cs"/>
            </a:endParaRPr>
          </a:p>
        </p:txBody>
      </p:sp>
      <p:sp>
        <p:nvSpPr>
          <p:cNvPr id="4" name="Rectangle 3"/>
          <p:cNvSpPr/>
          <p:nvPr/>
        </p:nvSpPr>
        <p:spPr>
          <a:xfrm>
            <a:off x="273049" y="3908584"/>
            <a:ext cx="10517138" cy="960263"/>
          </a:xfrm>
          <a:prstGeom prst="rect">
            <a:avLst/>
          </a:prstGeom>
        </p:spPr>
        <p:txBody>
          <a:bodyPr wrap="square" lIns="182880" tIns="146304" rIns="182880" bIns="146304">
            <a:spAutoFit/>
          </a:bodyPr>
          <a:lstStyle/>
          <a:p>
            <a:pPr>
              <a:lnSpc>
                <a:spcPct val="90000"/>
              </a:lnSpc>
              <a:spcAft>
                <a:spcPts val="1200"/>
              </a:spcAft>
            </a:pPr>
            <a:r>
              <a:rPr lang="en-US" sz="4800" dirty="0" smtClean="0">
                <a:ln w="3175">
                  <a:noFill/>
                </a:ln>
                <a:gradFill>
                  <a:gsLst>
                    <a:gs pos="0">
                      <a:srgbClr val="FFFFFF"/>
                    </a:gs>
                    <a:gs pos="100000">
                      <a:srgbClr val="FFFFFF"/>
                    </a:gs>
                  </a:gsLst>
                  <a:lin ang="5400000" scaled="0"/>
                </a:gradFill>
                <a:latin typeface="Segoe UI Light"/>
                <a:cs typeface="Segoe UI" pitchFamily="34" charset="0"/>
              </a:rPr>
              <a:t>And SharePoint</a:t>
            </a:r>
            <a:endParaRPr lang="en-US" sz="4800" dirty="0">
              <a:ln w="3175">
                <a:noFill/>
              </a:ln>
              <a:gradFill>
                <a:gsLst>
                  <a:gs pos="0">
                    <a:srgbClr val="FFFFFF"/>
                  </a:gs>
                  <a:gs pos="100000">
                    <a:srgbClr val="FFFFFF"/>
                  </a:gs>
                </a:gsLst>
                <a:lin ang="5400000" scaled="0"/>
              </a:gradFill>
              <a:latin typeface="Segoe UI Light"/>
              <a:cs typeface="Segoe UI" pitchFamily="34" charset="0"/>
            </a:endParaRPr>
          </a:p>
        </p:txBody>
      </p:sp>
    </p:spTree>
    <p:extLst>
      <p:ext uri="{BB962C8B-B14F-4D97-AF65-F5344CB8AC3E}">
        <p14:creationId xmlns:p14="http://schemas.microsoft.com/office/powerpoint/2010/main" val="28206642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74638" y="1755854"/>
            <a:ext cx="11887200" cy="3939540"/>
          </a:xfrm>
        </p:spPr>
        <p:txBody>
          <a:bodyPr/>
          <a:lstStyle/>
          <a:p>
            <a:r>
              <a:rPr lang="en-US" dirty="0" smtClean="0">
                <a:solidFill>
                  <a:schemeClr val="tx2"/>
                </a:solidFill>
              </a:rPr>
              <a:t>Distill page into Master Page and Page Layout(s)</a:t>
            </a:r>
            <a:br>
              <a:rPr lang="en-US" dirty="0" smtClean="0">
                <a:solidFill>
                  <a:schemeClr val="tx2"/>
                </a:solidFill>
              </a:rPr>
            </a:br>
            <a:endParaRPr lang="en-US" dirty="0" smtClean="0">
              <a:solidFill>
                <a:schemeClr val="tx2"/>
              </a:solidFill>
            </a:endParaRPr>
          </a:p>
          <a:p>
            <a:r>
              <a:rPr lang="en-US" dirty="0" smtClean="0">
                <a:solidFill>
                  <a:schemeClr val="tx2"/>
                </a:solidFill>
              </a:rPr>
              <a:t>Fix framework to work with SharePoint</a:t>
            </a:r>
            <a:br>
              <a:rPr lang="en-US" dirty="0" smtClean="0">
                <a:solidFill>
                  <a:schemeClr val="tx2"/>
                </a:solidFill>
              </a:rPr>
            </a:br>
            <a:endParaRPr lang="en-US" dirty="0" smtClean="0">
              <a:solidFill>
                <a:schemeClr val="tx2"/>
              </a:solidFill>
            </a:endParaRPr>
          </a:p>
          <a:p>
            <a:pPr lvl="1"/>
            <a:r>
              <a:rPr lang="en-US" dirty="0" smtClean="0">
                <a:solidFill>
                  <a:schemeClr val="tx2"/>
                </a:solidFill>
              </a:rPr>
              <a:t>Or use pre-converted RWD framework for SharePoint</a:t>
            </a:r>
            <a:br>
              <a:rPr lang="en-US" dirty="0" smtClean="0">
                <a:solidFill>
                  <a:schemeClr val="tx2"/>
                </a:solidFill>
              </a:rPr>
            </a:br>
            <a:endParaRPr lang="en-US" dirty="0" smtClean="0">
              <a:solidFill>
                <a:schemeClr val="tx2"/>
              </a:solidFill>
            </a:endParaRPr>
          </a:p>
          <a:p>
            <a:r>
              <a:rPr lang="en-US" dirty="0" smtClean="0">
                <a:solidFill>
                  <a:schemeClr val="tx2"/>
                </a:solidFill>
              </a:rPr>
              <a:t>Add SharePoint controls, snippets and navigation</a:t>
            </a:r>
          </a:p>
        </p:txBody>
      </p:sp>
      <p:sp>
        <p:nvSpPr>
          <p:cNvPr id="17" name="Title 16"/>
          <p:cNvSpPr>
            <a:spLocks noGrp="1"/>
          </p:cNvSpPr>
          <p:nvPr>
            <p:ph type="title"/>
          </p:nvPr>
        </p:nvSpPr>
        <p:spPr>
          <a:xfrm>
            <a:off x="274639" y="295274"/>
            <a:ext cx="12161836" cy="917575"/>
          </a:xfrm>
        </p:spPr>
        <p:txBody>
          <a:bodyPr/>
          <a:lstStyle/>
          <a:p>
            <a:r>
              <a:rPr lang="en-US" dirty="0" smtClean="0"/>
              <a:t>Convert key </a:t>
            </a:r>
            <a:r>
              <a:rPr lang="en-US" dirty="0"/>
              <a:t>c</a:t>
            </a:r>
            <a:r>
              <a:rPr lang="en-US" dirty="0" smtClean="0"/>
              <a:t>omponents to </a:t>
            </a:r>
            <a:r>
              <a:rPr lang="en-US" dirty="0"/>
              <a:t>S</a:t>
            </a:r>
            <a:r>
              <a:rPr lang="en-US" dirty="0" smtClean="0"/>
              <a:t>harePoint</a:t>
            </a:r>
            <a:endParaRPr lang="en-US" dirty="0"/>
          </a:p>
        </p:txBody>
      </p:sp>
    </p:spTree>
    <p:extLst>
      <p:ext uri="{BB962C8B-B14F-4D97-AF65-F5344CB8AC3E}">
        <p14:creationId xmlns:p14="http://schemas.microsoft.com/office/powerpoint/2010/main" val="7060168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Effect transition="in" filter="fade">
                                      <p:cBhvr>
                                        <p:cTn id="15" dur="500"/>
                                        <p:tgtEl>
                                          <p:spTgt spid="6">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6">
                                            <p:txEl>
                                              <p:pRg st="3" end="3"/>
                                            </p:txEl>
                                          </p:spTgt>
                                        </p:tgtEl>
                                        <p:attrNameLst>
                                          <p:attrName>style.visibility</p:attrName>
                                        </p:attrNameLst>
                                      </p:cBhvr>
                                      <p:to>
                                        <p:strVal val="visible"/>
                                      </p:to>
                                    </p:set>
                                    <p:animEffect transition="in" filter="fade">
                                      <p:cBhvr>
                                        <p:cTn id="20"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p:txBody>
          <a:bodyPr/>
          <a:lstStyle/>
          <a:p>
            <a:r>
              <a:rPr lang="en-US" dirty="0" smtClean="0"/>
              <a:t>Convert a responsive prototype to SharePoint</a:t>
            </a:r>
          </a:p>
          <a:p>
            <a:endParaRPr lang="en-US" dirty="0" smtClean="0"/>
          </a:p>
          <a:p>
            <a:r>
              <a:rPr lang="en-US" dirty="0"/>
              <a:t>https://sprwd-public.sharepoint.com</a:t>
            </a:r>
            <a:r>
              <a:rPr lang="en-US" dirty="0" smtClean="0"/>
              <a:t>/</a:t>
            </a:r>
            <a:endParaRPr lang="en-US" dirty="0"/>
          </a:p>
        </p:txBody>
      </p:sp>
    </p:spTree>
    <p:extLst>
      <p:ext uri="{BB962C8B-B14F-4D97-AF65-F5344CB8AC3E}">
        <p14:creationId xmlns:p14="http://schemas.microsoft.com/office/powerpoint/2010/main" val="1397868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74637" y="1732279"/>
            <a:ext cx="12039599" cy="4431983"/>
          </a:xfrm>
        </p:spPr>
        <p:txBody>
          <a:bodyPr/>
          <a:lstStyle/>
          <a:p>
            <a:r>
              <a:rPr lang="en-US" dirty="0" smtClean="0"/>
              <a:t>What is Responsive Web Design and Why We Need It</a:t>
            </a:r>
            <a:br>
              <a:rPr lang="en-US" dirty="0" smtClean="0"/>
            </a:br>
            <a:endParaRPr lang="en-US" dirty="0" smtClean="0"/>
          </a:p>
          <a:p>
            <a:r>
              <a:rPr lang="en-US" dirty="0"/>
              <a:t>Fundamentals of Responsive Web </a:t>
            </a:r>
            <a:r>
              <a:rPr lang="en-US" dirty="0" smtClean="0"/>
              <a:t>Design</a:t>
            </a:r>
            <a:br>
              <a:rPr lang="en-US" dirty="0" smtClean="0"/>
            </a:br>
            <a:endParaRPr lang="en-US" dirty="0" smtClean="0"/>
          </a:p>
          <a:p>
            <a:r>
              <a:rPr lang="en-US" dirty="0"/>
              <a:t>Responsive Design </a:t>
            </a:r>
            <a:r>
              <a:rPr lang="en-US" dirty="0" smtClean="0"/>
              <a:t>Process</a:t>
            </a:r>
            <a:br>
              <a:rPr lang="en-US" dirty="0" smtClean="0"/>
            </a:br>
            <a:endParaRPr lang="en-US" dirty="0" smtClean="0"/>
          </a:p>
          <a:p>
            <a:r>
              <a:rPr lang="en-US" dirty="0"/>
              <a:t>Join Responsive Web Design and </a:t>
            </a:r>
            <a:r>
              <a:rPr lang="en-US" dirty="0" smtClean="0"/>
              <a:t>SharePoint</a:t>
            </a:r>
            <a:endParaRPr lang="en-US" dirty="0"/>
          </a:p>
        </p:txBody>
      </p:sp>
      <p:sp>
        <p:nvSpPr>
          <p:cNvPr id="17" name="Title 16"/>
          <p:cNvSpPr>
            <a:spLocks noGrp="1"/>
          </p:cNvSpPr>
          <p:nvPr>
            <p:ph type="title"/>
          </p:nvPr>
        </p:nvSpPr>
        <p:spPr/>
        <p:txBody>
          <a:bodyPr/>
          <a:lstStyle/>
          <a:p>
            <a:r>
              <a:rPr lang="en-US" dirty="0" smtClean="0"/>
              <a:t>A quick review; we discussed…</a:t>
            </a:r>
            <a:endParaRPr lang="en-US" dirty="0"/>
          </a:p>
        </p:txBody>
      </p:sp>
    </p:spTree>
    <p:extLst>
      <p:ext uri="{BB962C8B-B14F-4D97-AF65-F5344CB8AC3E}">
        <p14:creationId xmlns:p14="http://schemas.microsoft.com/office/powerpoint/2010/main" val="29900169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74638" y="1581589"/>
            <a:ext cx="11887200" cy="4752070"/>
          </a:xfrm>
        </p:spPr>
        <p:txBody>
          <a:bodyPr/>
          <a:lstStyle/>
          <a:p>
            <a:r>
              <a:rPr lang="en-US" dirty="0" smtClean="0">
                <a:solidFill>
                  <a:schemeClr val="tx2"/>
                </a:solidFill>
              </a:rPr>
              <a:t>IE8- does not recognize CSS3 Media Queries</a:t>
            </a:r>
            <a:br>
              <a:rPr lang="en-US" dirty="0" smtClean="0">
                <a:solidFill>
                  <a:schemeClr val="tx2"/>
                </a:solidFill>
              </a:rPr>
            </a:br>
            <a:endParaRPr lang="en-US" dirty="0" smtClean="0">
              <a:solidFill>
                <a:schemeClr val="tx2"/>
              </a:solidFill>
            </a:endParaRPr>
          </a:p>
          <a:p>
            <a:r>
              <a:rPr lang="en-US" dirty="0" smtClean="0">
                <a:solidFill>
                  <a:schemeClr val="tx2"/>
                </a:solidFill>
              </a:rPr>
              <a:t>Will only load mobile view</a:t>
            </a:r>
            <a:br>
              <a:rPr lang="en-US" dirty="0" smtClean="0">
                <a:solidFill>
                  <a:schemeClr val="tx2"/>
                </a:solidFill>
              </a:rPr>
            </a:br>
            <a:endParaRPr lang="en-US" dirty="0" smtClean="0">
              <a:solidFill>
                <a:schemeClr val="tx2"/>
              </a:solidFill>
            </a:endParaRPr>
          </a:p>
          <a:p>
            <a:r>
              <a:rPr lang="en-US" dirty="0" smtClean="0">
                <a:solidFill>
                  <a:schemeClr val="tx2"/>
                </a:solidFill>
              </a:rPr>
              <a:t>Common fixes:</a:t>
            </a:r>
          </a:p>
          <a:p>
            <a:pPr lvl="1"/>
            <a:r>
              <a:rPr lang="en-US" dirty="0" smtClean="0">
                <a:solidFill>
                  <a:schemeClr val="tx2"/>
                </a:solidFill>
              </a:rPr>
              <a:t>IE8- stylesheet</a:t>
            </a:r>
          </a:p>
          <a:p>
            <a:pPr lvl="1"/>
            <a:r>
              <a:rPr lang="en-US" dirty="0" smtClean="0">
                <a:solidFill>
                  <a:schemeClr val="tx2"/>
                </a:solidFill>
              </a:rPr>
              <a:t>JavaScript Libraries such as CSS3 Media Queries</a:t>
            </a:r>
          </a:p>
          <a:p>
            <a:pPr lvl="2"/>
            <a:r>
              <a:rPr lang="en-US" dirty="0">
                <a:solidFill>
                  <a:schemeClr val="tx2"/>
                </a:solidFill>
              </a:rPr>
              <a:t>http://</a:t>
            </a:r>
            <a:r>
              <a:rPr lang="en-US" dirty="0" smtClean="0">
                <a:solidFill>
                  <a:schemeClr val="tx2"/>
                </a:solidFill>
              </a:rPr>
              <a:t>pxml.ly/zcw2jb2</a:t>
            </a:r>
            <a:r>
              <a:rPr lang="en-US" dirty="0">
                <a:solidFill>
                  <a:schemeClr val="tx2"/>
                </a:solidFill>
              </a:rPr>
              <a:t/>
            </a:r>
            <a:br>
              <a:rPr lang="en-US" dirty="0">
                <a:solidFill>
                  <a:schemeClr val="tx2"/>
                </a:solidFill>
              </a:rPr>
            </a:br>
            <a:endParaRPr lang="en-US" dirty="0" smtClean="0">
              <a:solidFill>
                <a:schemeClr val="tx2"/>
              </a:solidFill>
            </a:endParaRPr>
          </a:p>
        </p:txBody>
      </p:sp>
      <p:sp>
        <p:nvSpPr>
          <p:cNvPr id="17" name="Title 16"/>
          <p:cNvSpPr>
            <a:spLocks noGrp="1"/>
          </p:cNvSpPr>
          <p:nvPr>
            <p:ph type="title"/>
          </p:nvPr>
        </p:nvSpPr>
        <p:spPr/>
        <p:txBody>
          <a:bodyPr/>
          <a:lstStyle/>
          <a:p>
            <a:r>
              <a:rPr lang="en-US" dirty="0" smtClean="0"/>
              <a:t>Caveats – mobile </a:t>
            </a:r>
            <a:r>
              <a:rPr lang="en-US" dirty="0"/>
              <a:t>f</a:t>
            </a:r>
            <a:r>
              <a:rPr lang="en-US" dirty="0" smtClean="0"/>
              <a:t>irst and IE8 / IE7</a:t>
            </a:r>
            <a:endParaRPr lang="en-US" dirty="0"/>
          </a:p>
        </p:txBody>
      </p:sp>
    </p:spTree>
    <p:extLst>
      <p:ext uri="{BB962C8B-B14F-4D97-AF65-F5344CB8AC3E}">
        <p14:creationId xmlns:p14="http://schemas.microsoft.com/office/powerpoint/2010/main" val="38858434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6">
                                            <p:txEl>
                                              <p:pRg st="3" end="3"/>
                                            </p:txEl>
                                          </p:spTgt>
                                        </p:tgtEl>
                                        <p:attrNameLst>
                                          <p:attrName>style.visibility</p:attrName>
                                        </p:attrNameLst>
                                      </p:cBhvr>
                                      <p:to>
                                        <p:strVal val="visible"/>
                                      </p:to>
                                    </p:set>
                                    <p:animEffect transition="in" filter="fade">
                                      <p:cBhvr>
                                        <p:cTn id="20" dur="500"/>
                                        <p:tgtEl>
                                          <p:spTgt spid="6">
                                            <p:txEl>
                                              <p:pRg st="3" end="3"/>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animEffect transition="in" filter="fade">
                                      <p:cBhvr>
                                        <p:cTn id="23" dur="500"/>
                                        <p:tgtEl>
                                          <p:spTgt spid="6">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5" end="5"/>
                                            </p:txEl>
                                          </p:spTgt>
                                        </p:tgtEl>
                                        <p:attrNameLst>
                                          <p:attrName>style.visibility</p:attrName>
                                        </p:attrNameLst>
                                      </p:cBhvr>
                                      <p:to>
                                        <p:strVal val="visible"/>
                                      </p:to>
                                    </p:set>
                                    <p:animEffect transition="in" filter="fade">
                                      <p:cBhvr>
                                        <p:cTn id="26"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IE8- Stylesheet</a:t>
            </a:r>
            <a:endParaRPr lang="en-US" dirty="0"/>
          </a:p>
        </p:txBody>
      </p:sp>
      <p:sp>
        <p:nvSpPr>
          <p:cNvPr id="5" name="Text Placeholder 4"/>
          <p:cNvSpPr>
            <a:spLocks noGrp="1"/>
          </p:cNvSpPr>
          <p:nvPr>
            <p:ph type="body" sz="quarter" idx="10"/>
          </p:nvPr>
        </p:nvSpPr>
        <p:spPr>
          <a:xfrm>
            <a:off x="274638" y="1216152"/>
            <a:ext cx="11887199" cy="1077218"/>
          </a:xfrm>
        </p:spPr>
        <p:txBody>
          <a:bodyPr/>
          <a:lstStyle/>
          <a:p>
            <a:r>
              <a:rPr lang="en-US" sz="2000" dirty="0">
                <a:solidFill>
                  <a:schemeClr val="tx2"/>
                </a:solidFill>
              </a:rPr>
              <a:t>&lt;!--[if </a:t>
            </a:r>
            <a:r>
              <a:rPr lang="en-US" sz="2000" dirty="0" err="1">
                <a:solidFill>
                  <a:schemeClr val="tx2"/>
                </a:solidFill>
              </a:rPr>
              <a:t>lt</a:t>
            </a:r>
            <a:r>
              <a:rPr lang="en-US" sz="2000" dirty="0">
                <a:solidFill>
                  <a:schemeClr val="tx2"/>
                </a:solidFill>
              </a:rPr>
              <a:t> IE 9]&gt;</a:t>
            </a:r>
            <a:br>
              <a:rPr lang="en-US" sz="2000" dirty="0">
                <a:solidFill>
                  <a:schemeClr val="tx2"/>
                </a:solidFill>
              </a:rPr>
            </a:br>
            <a:r>
              <a:rPr lang="en-US" sz="2000" dirty="0">
                <a:solidFill>
                  <a:schemeClr val="tx2"/>
                </a:solidFill>
              </a:rPr>
              <a:t>	&lt;link </a:t>
            </a:r>
            <a:r>
              <a:rPr lang="en-US" sz="2000" dirty="0" err="1">
                <a:solidFill>
                  <a:schemeClr val="tx2"/>
                </a:solidFill>
              </a:rPr>
              <a:t>rel</a:t>
            </a:r>
            <a:r>
              <a:rPr lang="en-US" sz="2000" dirty="0">
                <a:solidFill>
                  <a:schemeClr val="tx2"/>
                </a:solidFill>
              </a:rPr>
              <a:t>="stylesheet" type="text/css“ </a:t>
            </a:r>
            <a:r>
              <a:rPr lang="en-US" sz="2000" dirty="0" err="1">
                <a:solidFill>
                  <a:schemeClr val="tx2"/>
                </a:solidFill>
              </a:rPr>
              <a:t>href</a:t>
            </a:r>
            <a:r>
              <a:rPr lang="en-US" sz="2000" dirty="0">
                <a:solidFill>
                  <a:schemeClr val="tx2"/>
                </a:solidFill>
              </a:rPr>
              <a:t>=“/styles/styles-ie8.css” /&gt;</a:t>
            </a:r>
          </a:p>
          <a:p>
            <a:r>
              <a:rPr lang="en-US" sz="2000" dirty="0">
                <a:solidFill>
                  <a:schemeClr val="tx2"/>
                </a:solidFill>
              </a:rPr>
              <a:t>&lt;![</a:t>
            </a:r>
            <a:r>
              <a:rPr lang="en-US" sz="2000" dirty="0" err="1">
                <a:solidFill>
                  <a:schemeClr val="tx2"/>
                </a:solidFill>
              </a:rPr>
              <a:t>endif</a:t>
            </a:r>
            <a:r>
              <a:rPr lang="en-US" sz="2000" dirty="0">
                <a:solidFill>
                  <a:schemeClr val="tx2"/>
                </a:solidFill>
              </a:rPr>
              <a:t>]--&gt;</a:t>
            </a:r>
          </a:p>
        </p:txBody>
      </p:sp>
      <p:sp>
        <p:nvSpPr>
          <p:cNvPr id="6" name="Title 3"/>
          <p:cNvSpPr txBox="1">
            <a:spLocks/>
          </p:cNvSpPr>
          <p:nvPr/>
        </p:nvSpPr>
        <p:spPr>
          <a:xfrm>
            <a:off x="274703" y="3145068"/>
            <a:ext cx="11889564" cy="917575"/>
          </a:xfrm>
          <a:prstGeom prst="rect">
            <a:avLst/>
          </a:prstGeom>
        </p:spPr>
        <p:txBody>
          <a:bodyPr vert="horz" wrap="square" lIns="146304" tIns="91440" rIns="146304" bIns="91440" rtlCol="0" anchor="t">
            <a:noAutofit/>
          </a:bodyPr>
          <a:lstStyle>
            <a:lvl1pPr algn="l" defTabSz="932742" rtl="0" eaLnBrk="1" latinLnBrk="0" hangingPunct="1">
              <a:lnSpc>
                <a:spcPct val="90000"/>
              </a:lnSpc>
              <a:spcBef>
                <a:spcPct val="0"/>
              </a:spcBef>
              <a:buNone/>
              <a:defRPr lang="en-US" sz="5400" b="0" kern="1200" cap="none" spc="-102" baseline="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dirty="0" smtClean="0">
                <a:gradFill>
                  <a:gsLst>
                    <a:gs pos="1250">
                      <a:srgbClr val="505050"/>
                    </a:gs>
                    <a:gs pos="100000">
                      <a:srgbClr val="505050"/>
                    </a:gs>
                  </a:gsLst>
                  <a:lin ang="5400000" scaled="0"/>
                </a:gradFill>
              </a:rPr>
              <a:t>JavaScript Library</a:t>
            </a:r>
            <a:endParaRPr dirty="0">
              <a:gradFill>
                <a:gsLst>
                  <a:gs pos="1250">
                    <a:srgbClr val="505050"/>
                  </a:gs>
                  <a:gs pos="100000">
                    <a:srgbClr val="505050"/>
                  </a:gs>
                </a:gsLst>
                <a:lin ang="5400000" scaled="0"/>
              </a:gradFill>
            </a:endParaRPr>
          </a:p>
        </p:txBody>
      </p:sp>
      <p:sp>
        <p:nvSpPr>
          <p:cNvPr id="7" name="Text Placeholder 4"/>
          <p:cNvSpPr txBox="1">
            <a:spLocks/>
          </p:cNvSpPr>
          <p:nvPr/>
        </p:nvSpPr>
        <p:spPr>
          <a:xfrm>
            <a:off x="274702" y="4065946"/>
            <a:ext cx="11887199" cy="898708"/>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3300" kern="1200" spc="0" baseline="0">
                <a:gradFill>
                  <a:gsLst>
                    <a:gs pos="1250">
                      <a:srgbClr val="000000"/>
                    </a:gs>
                    <a:gs pos="100000">
                      <a:srgbClr val="000000"/>
                    </a:gs>
                  </a:gsLst>
                  <a:lin ang="5400000" scaled="0"/>
                </a:gradFill>
                <a:latin typeface="Consolas" panose="020B0609020204030204" pitchFamily="49" charset="0"/>
                <a:ea typeface="+mn-ea"/>
                <a:cs typeface="Consolas" panose="020B0609020204030204" pitchFamily="49" charset="0"/>
              </a:defRPr>
            </a:lvl1pPr>
            <a:lvl2pPr marL="346553"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400" kern="1200" spc="0" baseline="0">
                <a:gradFill>
                  <a:gsLst>
                    <a:gs pos="1250">
                      <a:srgbClr val="000000"/>
                    </a:gs>
                    <a:gs pos="100000">
                      <a:srgbClr val="000000"/>
                    </a:gs>
                  </a:gsLst>
                  <a:lin ang="5400000" scaled="0"/>
                </a:gradFill>
                <a:latin typeface="Consolas" panose="020B0609020204030204" pitchFamily="49" charset="0"/>
                <a:ea typeface="+mn-ea"/>
                <a:cs typeface="Consolas" panose="020B0609020204030204" pitchFamily="49" charset="0"/>
              </a:defRPr>
            </a:lvl2pPr>
            <a:lvl3pPr marL="584607"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400" kern="1200" spc="0" baseline="0">
                <a:gradFill>
                  <a:gsLst>
                    <a:gs pos="1250">
                      <a:srgbClr val="000000"/>
                    </a:gs>
                    <a:gs pos="100000">
                      <a:srgbClr val="000000"/>
                    </a:gs>
                  </a:gsLst>
                  <a:lin ang="5400000" scaled="0"/>
                </a:gradFill>
                <a:latin typeface="Consolas" panose="020B0609020204030204" pitchFamily="49" charset="0"/>
                <a:ea typeface="+mn-ea"/>
                <a:cs typeface="Consolas" panose="020B0609020204030204" pitchFamily="49" charset="0"/>
              </a:defRPr>
            </a:lvl3pPr>
            <a:lvl4pPr marL="814563"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rgbClr val="000000"/>
                    </a:gs>
                    <a:gs pos="100000">
                      <a:srgbClr val="000000"/>
                    </a:gs>
                  </a:gsLst>
                  <a:lin ang="5400000" scaled="0"/>
                </a:gradFill>
                <a:latin typeface="Consolas" panose="020B0609020204030204" pitchFamily="49" charset="0"/>
                <a:ea typeface="+mn-ea"/>
                <a:cs typeface="Consolas" panose="020B0609020204030204" pitchFamily="49" charset="0"/>
              </a:defRPr>
            </a:lvl4pPr>
            <a:lvl5pPr marL="1050997"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rgbClr val="000000"/>
                    </a:gs>
                    <a:gs pos="100000">
                      <a:srgbClr val="000000"/>
                    </a:gs>
                  </a:gsLst>
                  <a:lin ang="5400000" scaled="0"/>
                </a:gradFill>
                <a:latin typeface="Consolas" panose="020B0609020204030204" pitchFamily="49" charset="0"/>
                <a:ea typeface="+mn-ea"/>
                <a:cs typeface="Consolas" panose="020B0609020204030204" pitchFamily="49" charset="0"/>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505050"/>
              </a:buClr>
            </a:pPr>
            <a:r>
              <a:rPr lang="en-US" sz="1600" dirty="0">
                <a:solidFill>
                  <a:srgbClr val="0072C6"/>
                </a:solidFill>
              </a:rPr>
              <a:t>&lt;!--[if </a:t>
            </a:r>
            <a:r>
              <a:rPr lang="en-US" sz="1600" dirty="0" err="1">
                <a:solidFill>
                  <a:srgbClr val="0072C6"/>
                </a:solidFill>
              </a:rPr>
              <a:t>lt</a:t>
            </a:r>
            <a:r>
              <a:rPr lang="en-US" sz="1600" dirty="0">
                <a:solidFill>
                  <a:srgbClr val="0072C6"/>
                </a:solidFill>
              </a:rPr>
              <a:t> IE 9]&gt;</a:t>
            </a:r>
            <a:br>
              <a:rPr lang="en-US" sz="1600" dirty="0">
                <a:solidFill>
                  <a:srgbClr val="0072C6"/>
                </a:solidFill>
              </a:rPr>
            </a:br>
            <a:r>
              <a:rPr lang="en-US" sz="1600" dirty="0">
                <a:solidFill>
                  <a:srgbClr val="0072C6"/>
                </a:solidFill>
              </a:rPr>
              <a:t>	&lt;script </a:t>
            </a:r>
            <a:r>
              <a:rPr lang="en-US" sz="1600" dirty="0" err="1">
                <a:solidFill>
                  <a:srgbClr val="0072C6"/>
                </a:solidFill>
              </a:rPr>
              <a:t>src</a:t>
            </a:r>
            <a:r>
              <a:rPr lang="en-US" sz="1600" dirty="0">
                <a:solidFill>
                  <a:srgbClr val="0072C6"/>
                </a:solidFill>
              </a:rPr>
              <a:t>="http://css3-mediaqueries-js.googlecode.com/files/css3-mediaqueries.js"&gt;&lt;/script&gt;</a:t>
            </a:r>
          </a:p>
          <a:p>
            <a:pPr>
              <a:buClr>
                <a:srgbClr val="505050"/>
              </a:buClr>
            </a:pPr>
            <a:r>
              <a:rPr lang="en-US" sz="1600" dirty="0">
                <a:solidFill>
                  <a:srgbClr val="0072C6"/>
                </a:solidFill>
              </a:rPr>
              <a:t>&lt;![</a:t>
            </a:r>
            <a:r>
              <a:rPr lang="en-US" sz="1600" dirty="0" err="1">
                <a:solidFill>
                  <a:srgbClr val="0072C6"/>
                </a:solidFill>
              </a:rPr>
              <a:t>endif</a:t>
            </a:r>
            <a:r>
              <a:rPr lang="en-US" sz="1600" dirty="0">
                <a:solidFill>
                  <a:srgbClr val="0072C6"/>
                </a:solidFill>
              </a:rPr>
              <a:t>]--&gt;</a:t>
            </a:r>
          </a:p>
        </p:txBody>
      </p:sp>
    </p:spTree>
    <p:extLst>
      <p:ext uri="{BB962C8B-B14F-4D97-AF65-F5344CB8AC3E}">
        <p14:creationId xmlns:p14="http://schemas.microsoft.com/office/powerpoint/2010/main" val="14120833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fade">
                                      <p:cBhvr>
                                        <p:cTn id="13" dur="500"/>
                                        <p:tgtEl>
                                          <p:spTgt spid="5">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P spid="6" grpId="0"/>
      <p:bldP spid="7"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74637" y="1212850"/>
            <a:ext cx="12039599" cy="4185761"/>
          </a:xfrm>
        </p:spPr>
        <p:txBody>
          <a:bodyPr/>
          <a:lstStyle/>
          <a:p>
            <a:r>
              <a:rPr lang="en-US" dirty="0" smtClean="0"/>
              <a:t>Responsive SharePoint at </a:t>
            </a:r>
            <a:r>
              <a:rPr lang="en-US" dirty="0" err="1" smtClean="0"/>
              <a:t>CodePlex</a:t>
            </a:r>
            <a:endParaRPr lang="en-US" dirty="0" smtClean="0"/>
          </a:p>
          <a:p>
            <a:pPr lvl="1"/>
            <a:r>
              <a:rPr lang="en-US" dirty="0" smtClean="0"/>
              <a:t>Free, open source responsive SharePoint Frameworks</a:t>
            </a:r>
          </a:p>
          <a:p>
            <a:pPr lvl="1"/>
            <a:r>
              <a:rPr lang="en-US" dirty="0" smtClean="0"/>
              <a:t>SharePoint 2013 Ready</a:t>
            </a:r>
          </a:p>
          <a:p>
            <a:pPr lvl="1"/>
            <a:r>
              <a:rPr lang="en-US" dirty="0" smtClean="0">
                <a:hlinkClick r:id="rId3"/>
              </a:rPr>
              <a:t>http://responsivesharepoint.codeplex.com</a:t>
            </a:r>
            <a:r>
              <a:rPr lang="en-US" dirty="0" smtClean="0"/>
              <a:t/>
            </a:r>
            <a:br>
              <a:rPr lang="en-US" dirty="0" smtClean="0"/>
            </a:br>
            <a:endParaRPr lang="en-US" dirty="0" smtClean="0"/>
          </a:p>
          <a:p>
            <a:r>
              <a:rPr lang="en-US" dirty="0" smtClean="0"/>
              <a:t>SP Blueprint</a:t>
            </a:r>
          </a:p>
          <a:p>
            <a:pPr lvl="1"/>
            <a:r>
              <a:rPr lang="en-US" dirty="0" smtClean="0"/>
              <a:t>SharePoint 2013 responsive framework</a:t>
            </a:r>
          </a:p>
          <a:p>
            <a:pPr lvl="1"/>
            <a:r>
              <a:rPr lang="en-US" dirty="0" smtClean="0"/>
              <a:t>A lean, custom grid</a:t>
            </a:r>
          </a:p>
          <a:p>
            <a:pPr lvl="1"/>
            <a:r>
              <a:rPr lang="en-US" dirty="0" smtClean="0">
                <a:hlinkClick r:id="rId4"/>
              </a:rPr>
              <a:t>http://spblueprint.codeplex.com</a:t>
            </a:r>
            <a:endParaRPr lang="en-US" dirty="0" smtClean="0"/>
          </a:p>
        </p:txBody>
      </p:sp>
      <p:sp>
        <p:nvSpPr>
          <p:cNvPr id="17" name="Title 16"/>
          <p:cNvSpPr>
            <a:spLocks noGrp="1"/>
          </p:cNvSpPr>
          <p:nvPr>
            <p:ph type="title"/>
          </p:nvPr>
        </p:nvSpPr>
        <p:spPr/>
        <p:txBody>
          <a:bodyPr/>
          <a:lstStyle/>
          <a:p>
            <a:r>
              <a:rPr lang="en-US" dirty="0" smtClean="0"/>
              <a:t>Responsive frameworks and </a:t>
            </a:r>
            <a:r>
              <a:rPr lang="en-US" dirty="0"/>
              <a:t>S</a:t>
            </a:r>
            <a:r>
              <a:rPr lang="en-US" dirty="0" smtClean="0"/>
              <a:t>harePoint</a:t>
            </a:r>
            <a:endParaRPr lang="en-US" dirty="0"/>
          </a:p>
        </p:txBody>
      </p:sp>
    </p:spTree>
    <p:extLst>
      <p:ext uri="{BB962C8B-B14F-4D97-AF65-F5344CB8AC3E}">
        <p14:creationId xmlns:p14="http://schemas.microsoft.com/office/powerpoint/2010/main" val="34630987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fade">
                                      <p:cBhvr>
                                        <p:cTn id="10" dur="500"/>
                                        <p:tgtEl>
                                          <p:spTgt spid="6">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Effect transition="in" filter="fade">
                                      <p:cBhvr>
                                        <p:cTn id="13" dur="500"/>
                                        <p:tgtEl>
                                          <p:spTgt spid="6">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6">
                                            <p:txEl>
                                              <p:pRg st="3" end="3"/>
                                            </p:txEl>
                                          </p:spTgt>
                                        </p:tgtEl>
                                        <p:attrNameLst>
                                          <p:attrName>style.visibility</p:attrName>
                                        </p:attrNameLst>
                                      </p:cBhvr>
                                      <p:to>
                                        <p:strVal val="visible"/>
                                      </p:to>
                                    </p:set>
                                    <p:animEffect transition="in" filter="fade">
                                      <p:cBhvr>
                                        <p:cTn id="16" dur="500"/>
                                        <p:tgtEl>
                                          <p:spTgt spid="6">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6">
                                            <p:txEl>
                                              <p:pRg st="4" end="4"/>
                                            </p:txEl>
                                          </p:spTgt>
                                        </p:tgtEl>
                                        <p:attrNameLst>
                                          <p:attrName>style.visibility</p:attrName>
                                        </p:attrNameLst>
                                      </p:cBhvr>
                                      <p:to>
                                        <p:strVal val="visible"/>
                                      </p:to>
                                    </p:set>
                                    <p:animEffect transition="in" filter="fade">
                                      <p:cBhvr>
                                        <p:cTn id="21" dur="500"/>
                                        <p:tgtEl>
                                          <p:spTgt spid="6">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6">
                                            <p:txEl>
                                              <p:pRg st="5" end="5"/>
                                            </p:txEl>
                                          </p:spTgt>
                                        </p:tgtEl>
                                        <p:attrNameLst>
                                          <p:attrName>style.visibility</p:attrName>
                                        </p:attrNameLst>
                                      </p:cBhvr>
                                      <p:to>
                                        <p:strVal val="visible"/>
                                      </p:to>
                                    </p:set>
                                    <p:animEffect transition="in" filter="fade">
                                      <p:cBhvr>
                                        <p:cTn id="24" dur="500"/>
                                        <p:tgtEl>
                                          <p:spTgt spid="6">
                                            <p:txEl>
                                              <p:pRg st="5" end="5"/>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6">
                                            <p:txEl>
                                              <p:pRg st="6" end="6"/>
                                            </p:txEl>
                                          </p:spTgt>
                                        </p:tgtEl>
                                        <p:attrNameLst>
                                          <p:attrName>style.visibility</p:attrName>
                                        </p:attrNameLst>
                                      </p:cBhvr>
                                      <p:to>
                                        <p:strVal val="visible"/>
                                      </p:to>
                                    </p:set>
                                    <p:animEffect transition="in" filter="fade">
                                      <p:cBhvr>
                                        <p:cTn id="27" dur="500"/>
                                        <p:tgtEl>
                                          <p:spTgt spid="6">
                                            <p:txEl>
                                              <p:pRg st="6" end="6"/>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6">
                                            <p:txEl>
                                              <p:pRg st="7" end="7"/>
                                            </p:txEl>
                                          </p:spTgt>
                                        </p:tgtEl>
                                        <p:attrNameLst>
                                          <p:attrName>style.visibility</p:attrName>
                                        </p:attrNameLst>
                                      </p:cBhvr>
                                      <p:to>
                                        <p:strVal val="visible"/>
                                      </p:to>
                                    </p:set>
                                    <p:animEffect transition="in" filter="fade">
                                      <p:cBhvr>
                                        <p:cTn id="30" dur="500"/>
                                        <p:tgtEl>
                                          <p:spTgt spid="6">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74638" y="1581589"/>
            <a:ext cx="11887200" cy="4419671"/>
          </a:xfrm>
        </p:spPr>
        <p:txBody>
          <a:bodyPr/>
          <a:lstStyle/>
          <a:p>
            <a:r>
              <a:rPr lang="en-US" sz="3200" dirty="0">
                <a:solidFill>
                  <a:schemeClr val="tx2"/>
                </a:solidFill>
              </a:rPr>
              <a:t>Use a prebuilt framework (SharePoint ready)</a:t>
            </a:r>
          </a:p>
          <a:p>
            <a:r>
              <a:rPr lang="en-US" sz="3200" dirty="0">
                <a:solidFill>
                  <a:schemeClr val="tx2"/>
                </a:solidFill>
              </a:rPr>
              <a:t>Set project budget, deliverables and expectations accordingly</a:t>
            </a:r>
          </a:p>
          <a:p>
            <a:r>
              <a:rPr lang="en-US" sz="3200" dirty="0">
                <a:solidFill>
                  <a:schemeClr val="tx2"/>
                </a:solidFill>
              </a:rPr>
              <a:t>Develop for the real world (will mobile users need to edit pages?)</a:t>
            </a:r>
          </a:p>
          <a:p>
            <a:r>
              <a:rPr lang="en-US" sz="3200" dirty="0">
                <a:solidFill>
                  <a:schemeClr val="tx2"/>
                </a:solidFill>
              </a:rPr>
              <a:t>Don’t break SharePoint</a:t>
            </a:r>
            <a:r>
              <a:rPr lang="en-US" sz="3200" dirty="0" smtClean="0">
                <a:solidFill>
                  <a:schemeClr val="tx2"/>
                </a:solidFill>
              </a:rPr>
              <a:t>!*</a:t>
            </a:r>
            <a:endParaRPr lang="en-US" sz="3200" dirty="0">
              <a:solidFill>
                <a:schemeClr val="tx2"/>
              </a:solidFill>
            </a:endParaRPr>
          </a:p>
          <a:p>
            <a:r>
              <a:rPr lang="en-US" sz="3200" dirty="0">
                <a:solidFill>
                  <a:schemeClr val="tx2"/>
                </a:solidFill>
              </a:rPr>
              <a:t>Mobile first (with caveats)</a:t>
            </a:r>
          </a:p>
          <a:p>
            <a:r>
              <a:rPr lang="en-US" sz="3200" dirty="0">
                <a:solidFill>
                  <a:schemeClr val="tx2"/>
                </a:solidFill>
              </a:rPr>
              <a:t>Be sure you are very comfortable with CSS/HTML</a:t>
            </a:r>
          </a:p>
          <a:p>
            <a:r>
              <a:rPr lang="en-US" sz="3200" dirty="0">
                <a:solidFill>
                  <a:schemeClr val="tx2"/>
                </a:solidFill>
              </a:rPr>
              <a:t>Test, and test, and test some more</a:t>
            </a:r>
          </a:p>
          <a:p>
            <a:r>
              <a:rPr lang="en-US" sz="3200" dirty="0">
                <a:solidFill>
                  <a:schemeClr val="tx2"/>
                </a:solidFill>
              </a:rPr>
              <a:t>Train content authors! RWD relies on groomed content.</a:t>
            </a:r>
          </a:p>
        </p:txBody>
      </p:sp>
      <p:sp>
        <p:nvSpPr>
          <p:cNvPr id="17" name="Title 16"/>
          <p:cNvSpPr>
            <a:spLocks noGrp="1"/>
          </p:cNvSpPr>
          <p:nvPr>
            <p:ph type="title"/>
          </p:nvPr>
        </p:nvSpPr>
        <p:spPr/>
        <p:txBody>
          <a:bodyPr/>
          <a:lstStyle/>
          <a:p>
            <a:r>
              <a:rPr lang="en-US" dirty="0" smtClean="0"/>
              <a:t>Our practical </a:t>
            </a:r>
            <a:r>
              <a:rPr lang="en-US" dirty="0"/>
              <a:t>t</a:t>
            </a:r>
            <a:r>
              <a:rPr lang="en-US" dirty="0" smtClean="0"/>
              <a:t>ips to #SPRWD</a:t>
            </a:r>
            <a:endParaRPr lang="en-US" dirty="0"/>
          </a:p>
        </p:txBody>
      </p:sp>
    </p:spTree>
    <p:extLst>
      <p:ext uri="{BB962C8B-B14F-4D97-AF65-F5344CB8AC3E}">
        <p14:creationId xmlns:p14="http://schemas.microsoft.com/office/powerpoint/2010/main" val="4105650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5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fade">
                                      <p:cBhvr>
                                        <p:cTn id="27" dur="500"/>
                                        <p:tgtEl>
                                          <p:spTgt spid="6">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
                                            <p:txEl>
                                              <p:pRg st="5" end="5"/>
                                            </p:txEl>
                                          </p:spTgt>
                                        </p:tgtEl>
                                        <p:attrNameLst>
                                          <p:attrName>style.visibility</p:attrName>
                                        </p:attrNameLst>
                                      </p:cBhvr>
                                      <p:to>
                                        <p:strVal val="visible"/>
                                      </p:to>
                                    </p:set>
                                    <p:animEffect transition="in" filter="fade">
                                      <p:cBhvr>
                                        <p:cTn id="32" dur="500"/>
                                        <p:tgtEl>
                                          <p:spTgt spid="6">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6">
                                            <p:txEl>
                                              <p:pRg st="6" end="6"/>
                                            </p:txEl>
                                          </p:spTgt>
                                        </p:tgtEl>
                                        <p:attrNameLst>
                                          <p:attrName>style.visibility</p:attrName>
                                        </p:attrNameLst>
                                      </p:cBhvr>
                                      <p:to>
                                        <p:strVal val="visible"/>
                                      </p:to>
                                    </p:set>
                                    <p:animEffect transition="in" filter="fade">
                                      <p:cBhvr>
                                        <p:cTn id="37" dur="500"/>
                                        <p:tgtEl>
                                          <p:spTgt spid="6">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6">
                                            <p:txEl>
                                              <p:pRg st="7" end="7"/>
                                            </p:txEl>
                                          </p:spTgt>
                                        </p:tgtEl>
                                        <p:attrNameLst>
                                          <p:attrName>style.visibility</p:attrName>
                                        </p:attrNameLst>
                                      </p:cBhvr>
                                      <p:to>
                                        <p:strVal val="visible"/>
                                      </p:to>
                                    </p:set>
                                    <p:animEffect transition="in" filter="fade">
                                      <p:cBhvr>
                                        <p:cTn id="42" dur="500"/>
                                        <p:tgtEl>
                                          <p:spTgt spid="6">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74637" y="1732279"/>
            <a:ext cx="12039599" cy="4431983"/>
          </a:xfrm>
        </p:spPr>
        <p:txBody>
          <a:bodyPr/>
          <a:lstStyle/>
          <a:p>
            <a:r>
              <a:rPr lang="en-US" dirty="0" smtClean="0"/>
              <a:t>What is Responsive Web Design and Why We Need It</a:t>
            </a:r>
            <a:br>
              <a:rPr lang="en-US" dirty="0" smtClean="0"/>
            </a:br>
            <a:endParaRPr lang="en-US" dirty="0" smtClean="0"/>
          </a:p>
          <a:p>
            <a:r>
              <a:rPr lang="en-US" dirty="0"/>
              <a:t>Fundamentals of Responsive Web </a:t>
            </a:r>
            <a:r>
              <a:rPr lang="en-US" dirty="0" smtClean="0"/>
              <a:t>Design</a:t>
            </a:r>
            <a:br>
              <a:rPr lang="en-US" dirty="0" smtClean="0"/>
            </a:br>
            <a:endParaRPr lang="en-US" dirty="0" smtClean="0"/>
          </a:p>
          <a:p>
            <a:r>
              <a:rPr lang="en-US" dirty="0"/>
              <a:t>Responsive Design </a:t>
            </a:r>
            <a:r>
              <a:rPr lang="en-US" dirty="0" smtClean="0"/>
              <a:t>Process</a:t>
            </a:r>
            <a:br>
              <a:rPr lang="en-US" dirty="0" smtClean="0"/>
            </a:br>
            <a:endParaRPr lang="en-US" dirty="0" smtClean="0"/>
          </a:p>
          <a:p>
            <a:r>
              <a:rPr lang="en-US" dirty="0"/>
              <a:t>Join Responsive Web Design and </a:t>
            </a:r>
            <a:r>
              <a:rPr lang="en-US" dirty="0" smtClean="0"/>
              <a:t>SharePoint</a:t>
            </a:r>
            <a:endParaRPr lang="en-US" dirty="0"/>
          </a:p>
        </p:txBody>
      </p:sp>
      <p:sp>
        <p:nvSpPr>
          <p:cNvPr id="17" name="Title 16"/>
          <p:cNvSpPr>
            <a:spLocks noGrp="1"/>
          </p:cNvSpPr>
          <p:nvPr>
            <p:ph type="title"/>
          </p:nvPr>
        </p:nvSpPr>
        <p:spPr/>
        <p:txBody>
          <a:bodyPr/>
          <a:lstStyle/>
          <a:p>
            <a:r>
              <a:rPr lang="en-US" dirty="0"/>
              <a:t>You will learn…</a:t>
            </a:r>
          </a:p>
        </p:txBody>
      </p:sp>
    </p:spTree>
    <p:extLst>
      <p:ext uri="{BB962C8B-B14F-4D97-AF65-F5344CB8AC3E}">
        <p14:creationId xmlns:p14="http://schemas.microsoft.com/office/powerpoint/2010/main" val="3048416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74702" y="1119848"/>
            <a:ext cx="6217916" cy="4007251"/>
          </a:xfrm>
        </p:spPr>
        <p:txBody>
          <a:bodyPr/>
          <a:lstStyle/>
          <a:p>
            <a:pPr marL="0" indent="0">
              <a:buNone/>
            </a:pPr>
            <a:r>
              <a:rPr lang="en-US" sz="1800" dirty="0">
                <a:latin typeface="+mn-lt"/>
              </a:rPr>
              <a:t>"Responsive Web Design" by Ethan </a:t>
            </a:r>
            <a:r>
              <a:rPr lang="en-US" sz="1800" dirty="0" smtClean="0">
                <a:latin typeface="+mn-lt"/>
              </a:rPr>
              <a:t>Marcotte</a:t>
            </a:r>
            <a:br>
              <a:rPr lang="en-US" sz="1800" dirty="0" smtClean="0">
                <a:latin typeface="+mn-lt"/>
              </a:rPr>
            </a:br>
            <a:r>
              <a:rPr lang="en-US" sz="1800" dirty="0" smtClean="0">
                <a:latin typeface="+mn-lt"/>
              </a:rPr>
              <a:t>	</a:t>
            </a:r>
            <a:r>
              <a:rPr lang="en-US" sz="1800" dirty="0" smtClean="0">
                <a:latin typeface="+mn-lt"/>
                <a:hlinkClick r:id="rId3"/>
              </a:rPr>
              <a:t>http</a:t>
            </a:r>
            <a:r>
              <a:rPr lang="en-US" sz="1800" dirty="0">
                <a:latin typeface="+mn-lt"/>
                <a:hlinkClick r:id="rId3"/>
              </a:rPr>
              <a:t>://</a:t>
            </a:r>
            <a:r>
              <a:rPr lang="en-US" sz="1800" dirty="0" smtClean="0">
                <a:latin typeface="+mn-lt"/>
                <a:hlinkClick r:id="rId3"/>
              </a:rPr>
              <a:t>pxml.ly/23fkmjd</a:t>
            </a:r>
            <a:endParaRPr lang="en-US" sz="1800" dirty="0">
              <a:latin typeface="+mn-lt"/>
            </a:endParaRPr>
          </a:p>
          <a:p>
            <a:pPr marL="0" indent="0">
              <a:buNone/>
            </a:pPr>
            <a:r>
              <a:rPr lang="en-US" sz="1800" dirty="0">
                <a:latin typeface="+mn-lt"/>
              </a:rPr>
              <a:t>Responsive Frameworks for SharePoint 2010 and 2013</a:t>
            </a:r>
            <a:br>
              <a:rPr lang="en-US" sz="1800" dirty="0">
                <a:latin typeface="+mn-lt"/>
              </a:rPr>
            </a:br>
            <a:r>
              <a:rPr lang="en-US" sz="1800" dirty="0">
                <a:latin typeface="+mn-lt"/>
              </a:rPr>
              <a:t>	</a:t>
            </a:r>
            <a:r>
              <a:rPr lang="en-US" sz="1800" dirty="0">
                <a:latin typeface="+mn-lt"/>
                <a:hlinkClick r:id="rId4"/>
              </a:rPr>
              <a:t>http://</a:t>
            </a:r>
            <a:r>
              <a:rPr lang="en-US" sz="1800" dirty="0" smtClean="0">
                <a:latin typeface="+mn-lt"/>
                <a:hlinkClick r:id="rId4"/>
              </a:rPr>
              <a:t>responsivesharepoint.codeplex.com</a:t>
            </a:r>
            <a:endParaRPr lang="en-US" sz="1800" dirty="0">
              <a:latin typeface="+mn-lt"/>
            </a:endParaRPr>
          </a:p>
          <a:p>
            <a:pPr marL="0" indent="0">
              <a:buNone/>
            </a:pPr>
            <a:r>
              <a:rPr lang="en-US" sz="1800" dirty="0" smtClean="0">
                <a:latin typeface="+mn-lt"/>
              </a:rPr>
              <a:t>SP </a:t>
            </a:r>
            <a:r>
              <a:rPr lang="en-US" sz="1800" dirty="0">
                <a:latin typeface="+mn-lt"/>
              </a:rPr>
              <a:t>Blueprint</a:t>
            </a:r>
            <a:br>
              <a:rPr lang="en-US" sz="1800" dirty="0">
                <a:latin typeface="+mn-lt"/>
              </a:rPr>
            </a:br>
            <a:r>
              <a:rPr lang="en-US" sz="1800" dirty="0">
                <a:latin typeface="+mn-lt"/>
              </a:rPr>
              <a:t>	</a:t>
            </a:r>
            <a:r>
              <a:rPr lang="en-US" sz="1800" dirty="0">
                <a:latin typeface="+mn-lt"/>
                <a:hlinkClick r:id="rId5"/>
              </a:rPr>
              <a:t>http://</a:t>
            </a:r>
            <a:r>
              <a:rPr lang="en-US" sz="1800" dirty="0" smtClean="0">
                <a:latin typeface="+mn-lt"/>
                <a:hlinkClick r:id="rId5"/>
              </a:rPr>
              <a:t>spblueprint.codeplex.com</a:t>
            </a:r>
            <a:endParaRPr lang="en-US" sz="1800" dirty="0">
              <a:latin typeface="+mn-lt"/>
            </a:endParaRPr>
          </a:p>
          <a:p>
            <a:pPr marL="0" indent="0">
              <a:buNone/>
            </a:pPr>
            <a:r>
              <a:rPr lang="en-US" sz="1800" dirty="0">
                <a:latin typeface="+mn-lt"/>
              </a:rPr>
              <a:t>html5shiv</a:t>
            </a:r>
            <a:br>
              <a:rPr lang="en-US" sz="1800" dirty="0">
                <a:latin typeface="+mn-lt"/>
              </a:rPr>
            </a:br>
            <a:r>
              <a:rPr lang="en-US" sz="1800" dirty="0">
                <a:latin typeface="+mn-lt"/>
              </a:rPr>
              <a:t>	</a:t>
            </a:r>
            <a:r>
              <a:rPr lang="en-US" sz="1800" dirty="0">
                <a:latin typeface="+mn-lt"/>
                <a:hlinkClick r:id="rId6"/>
              </a:rPr>
              <a:t>http://</a:t>
            </a:r>
            <a:r>
              <a:rPr lang="en-US" sz="1800" dirty="0" smtClean="0">
                <a:latin typeface="+mn-lt"/>
                <a:hlinkClick r:id="rId6"/>
              </a:rPr>
              <a:t>pxml.ly/uzcz32</a:t>
            </a:r>
            <a:endParaRPr lang="en-US" sz="1800" dirty="0">
              <a:latin typeface="+mn-lt"/>
            </a:endParaRPr>
          </a:p>
          <a:p>
            <a:pPr marL="0" indent="0">
              <a:buNone/>
            </a:pPr>
            <a:r>
              <a:rPr lang="en-US" sz="1800" dirty="0">
                <a:latin typeface="+mn-lt"/>
              </a:rPr>
              <a:t>Modernizr</a:t>
            </a:r>
            <a:br>
              <a:rPr lang="en-US" sz="1800" dirty="0">
                <a:latin typeface="+mn-lt"/>
              </a:rPr>
            </a:br>
            <a:r>
              <a:rPr lang="en-US" sz="1800" dirty="0">
                <a:latin typeface="+mn-lt"/>
              </a:rPr>
              <a:t>	</a:t>
            </a:r>
            <a:r>
              <a:rPr lang="en-US" sz="1800" dirty="0">
                <a:latin typeface="+mn-lt"/>
                <a:hlinkClick r:id="rId7"/>
              </a:rPr>
              <a:t>http://</a:t>
            </a:r>
            <a:r>
              <a:rPr lang="en-US" sz="1800" dirty="0" smtClean="0">
                <a:latin typeface="+mn-lt"/>
                <a:hlinkClick r:id="rId7"/>
              </a:rPr>
              <a:t>modernizr.com</a:t>
            </a:r>
            <a:endParaRPr lang="en-US" sz="1800" dirty="0">
              <a:latin typeface="+mn-lt"/>
            </a:endParaRPr>
          </a:p>
          <a:p>
            <a:pPr marL="0" indent="0">
              <a:buNone/>
            </a:pPr>
            <a:r>
              <a:rPr lang="en-US" sz="1800" dirty="0">
                <a:latin typeface="+mn-lt"/>
              </a:rPr>
              <a:t>css3-mediaqueries-js </a:t>
            </a:r>
            <a:br>
              <a:rPr lang="en-US" sz="1800" dirty="0">
                <a:latin typeface="+mn-lt"/>
              </a:rPr>
            </a:br>
            <a:r>
              <a:rPr lang="en-US" sz="1800" dirty="0">
                <a:latin typeface="+mn-lt"/>
              </a:rPr>
              <a:t>	</a:t>
            </a:r>
            <a:r>
              <a:rPr lang="en-US" sz="1800" dirty="0">
                <a:latin typeface="+mn-lt"/>
                <a:hlinkClick r:id="rId8"/>
              </a:rPr>
              <a:t>http://</a:t>
            </a:r>
            <a:r>
              <a:rPr lang="en-US" sz="1800" dirty="0" smtClean="0">
                <a:latin typeface="+mn-lt"/>
                <a:hlinkClick r:id="rId8"/>
              </a:rPr>
              <a:t>pxml.ly/zcw2jb2</a:t>
            </a:r>
            <a:endParaRPr lang="en-US" sz="1800" dirty="0" smtClean="0">
              <a:latin typeface="+mn-lt"/>
            </a:endParaRPr>
          </a:p>
          <a:p>
            <a:pPr marL="0" indent="0">
              <a:buNone/>
            </a:pPr>
            <a:r>
              <a:rPr lang="en-US" sz="1800" dirty="0">
                <a:solidFill>
                  <a:schemeClr val="tx1"/>
                </a:solidFill>
                <a:latin typeface="+mn-lt"/>
              </a:rPr>
              <a:t>Sample Office 365 SharePoint Online demo </a:t>
            </a:r>
            <a:r>
              <a:rPr lang="en-US" sz="1800" dirty="0"/>
              <a:t/>
            </a:r>
            <a:br>
              <a:rPr lang="en-US" sz="1800" dirty="0"/>
            </a:br>
            <a:r>
              <a:rPr lang="en-US" sz="1800" dirty="0"/>
              <a:t>	</a:t>
            </a:r>
            <a:r>
              <a:rPr lang="en-US" sz="1800" dirty="0">
                <a:hlinkClick r:id="rId9"/>
              </a:rPr>
              <a:t>http://</a:t>
            </a:r>
            <a:r>
              <a:rPr lang="en-US" sz="1800" dirty="0" smtClean="0">
                <a:hlinkClick r:id="rId9"/>
              </a:rPr>
              <a:t>sprwd-public.sharepoint.com</a:t>
            </a:r>
            <a:endParaRPr lang="en-US" sz="1800" dirty="0"/>
          </a:p>
        </p:txBody>
      </p:sp>
      <p:sp>
        <p:nvSpPr>
          <p:cNvPr id="17" name="Title 16"/>
          <p:cNvSpPr>
            <a:spLocks noGrp="1"/>
          </p:cNvSpPr>
          <p:nvPr>
            <p:ph type="title"/>
          </p:nvPr>
        </p:nvSpPr>
        <p:spPr/>
        <p:txBody>
          <a:bodyPr/>
          <a:lstStyle/>
          <a:p>
            <a:r>
              <a:rPr lang="en-US" dirty="0" smtClean="0"/>
              <a:t>Resources</a:t>
            </a:r>
            <a:endParaRPr lang="en-US" dirty="0"/>
          </a:p>
        </p:txBody>
      </p:sp>
      <p:sp>
        <p:nvSpPr>
          <p:cNvPr id="4" name="Text Placeholder 5"/>
          <p:cNvSpPr txBox="1">
            <a:spLocks/>
          </p:cNvSpPr>
          <p:nvPr/>
        </p:nvSpPr>
        <p:spPr>
          <a:xfrm>
            <a:off x="7532688" y="1125219"/>
            <a:ext cx="5638800" cy="2899255"/>
          </a:xfrm>
          <a:prstGeom prst="rect">
            <a:avLst/>
          </a:prstGeom>
        </p:spPr>
        <p:txBody>
          <a:bodyPr vert="horz" wrap="square" lIns="146304" tIns="91440" rIns="146304" bIns="91440" rtlCol="0">
            <a:spAutoFit/>
          </a:bodyPr>
          <a:lst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Clr>
                <a:srgbClr val="505050"/>
              </a:buClr>
              <a:buFont typeface="Wingdings" panose="05000000000000000000" pitchFamily="2" charset="2"/>
              <a:buNone/>
            </a:pPr>
            <a:r>
              <a:rPr lang="en-US" sz="1800" dirty="0" smtClean="0">
                <a:gradFill>
                  <a:gsLst>
                    <a:gs pos="1250">
                      <a:srgbClr val="505050"/>
                    </a:gs>
                    <a:gs pos="100000">
                      <a:srgbClr val="505050"/>
                    </a:gs>
                  </a:gsLst>
                  <a:lin ang="5400000" scaled="0"/>
                </a:gradFill>
                <a:latin typeface="Segoe UI"/>
              </a:rPr>
              <a:t>Twitter Bootstrap</a:t>
            </a:r>
            <a:br>
              <a:rPr lang="en-US" sz="1800" dirty="0" smtClean="0">
                <a:gradFill>
                  <a:gsLst>
                    <a:gs pos="1250">
                      <a:srgbClr val="505050"/>
                    </a:gs>
                    <a:gs pos="100000">
                      <a:srgbClr val="505050"/>
                    </a:gs>
                  </a:gsLst>
                  <a:lin ang="5400000" scaled="0"/>
                </a:gradFill>
                <a:latin typeface="Segoe UI"/>
              </a:rPr>
            </a:br>
            <a:r>
              <a:rPr lang="en-US" sz="1800" dirty="0" smtClean="0">
                <a:gradFill>
                  <a:gsLst>
                    <a:gs pos="1250">
                      <a:srgbClr val="505050"/>
                    </a:gs>
                    <a:gs pos="100000">
                      <a:srgbClr val="505050"/>
                    </a:gs>
                  </a:gsLst>
                  <a:lin ang="5400000" scaled="0"/>
                </a:gradFill>
                <a:latin typeface="Segoe UI"/>
              </a:rPr>
              <a:t>	</a:t>
            </a:r>
            <a:r>
              <a:rPr lang="en-US" sz="1800" dirty="0" smtClean="0">
                <a:gradFill>
                  <a:gsLst>
                    <a:gs pos="1250">
                      <a:srgbClr val="505050"/>
                    </a:gs>
                    <a:gs pos="100000">
                      <a:srgbClr val="505050"/>
                    </a:gs>
                  </a:gsLst>
                  <a:lin ang="5400000" scaled="0"/>
                </a:gradFill>
                <a:latin typeface="Segoe UI"/>
                <a:hlinkClick r:id="rId10"/>
              </a:rPr>
              <a:t>http://pxml.ly/d3qbekq</a:t>
            </a:r>
            <a:endParaRPr lang="en-US" sz="1800" dirty="0" smtClean="0">
              <a:gradFill>
                <a:gsLst>
                  <a:gs pos="1250">
                    <a:srgbClr val="505050"/>
                  </a:gs>
                  <a:gs pos="100000">
                    <a:srgbClr val="505050"/>
                  </a:gs>
                </a:gsLst>
                <a:lin ang="5400000" scaled="0"/>
              </a:gradFill>
              <a:latin typeface="Segoe UI"/>
            </a:endParaRPr>
          </a:p>
          <a:p>
            <a:pPr marL="0" indent="0">
              <a:buClr>
                <a:srgbClr val="505050"/>
              </a:buClr>
              <a:buFont typeface="Wingdings" panose="05000000000000000000" pitchFamily="2" charset="2"/>
              <a:buNone/>
            </a:pPr>
            <a:r>
              <a:rPr lang="en-US" sz="1800" dirty="0" smtClean="0">
                <a:gradFill>
                  <a:gsLst>
                    <a:gs pos="1250">
                      <a:srgbClr val="505050"/>
                    </a:gs>
                    <a:gs pos="100000">
                      <a:srgbClr val="505050"/>
                    </a:gs>
                  </a:gsLst>
                  <a:lin ang="5400000" scaled="0"/>
                </a:gradFill>
                <a:latin typeface="Segoe UI"/>
              </a:rPr>
              <a:t>Zurb Foundation</a:t>
            </a:r>
            <a:br>
              <a:rPr lang="en-US" sz="1800" dirty="0" smtClean="0">
                <a:gradFill>
                  <a:gsLst>
                    <a:gs pos="1250">
                      <a:srgbClr val="505050"/>
                    </a:gs>
                    <a:gs pos="100000">
                      <a:srgbClr val="505050"/>
                    </a:gs>
                  </a:gsLst>
                  <a:lin ang="5400000" scaled="0"/>
                </a:gradFill>
                <a:latin typeface="Segoe UI"/>
              </a:rPr>
            </a:br>
            <a:r>
              <a:rPr lang="en-US" sz="1800" dirty="0" smtClean="0">
                <a:gradFill>
                  <a:gsLst>
                    <a:gs pos="1250">
                      <a:srgbClr val="505050"/>
                    </a:gs>
                    <a:gs pos="100000">
                      <a:srgbClr val="505050"/>
                    </a:gs>
                  </a:gsLst>
                  <a:lin ang="5400000" scaled="0"/>
                </a:gradFill>
                <a:latin typeface="Segoe UI"/>
              </a:rPr>
              <a:t>	</a:t>
            </a:r>
            <a:r>
              <a:rPr lang="en-US" sz="1800" dirty="0" smtClean="0">
                <a:gradFill>
                  <a:gsLst>
                    <a:gs pos="1250">
                      <a:srgbClr val="505050"/>
                    </a:gs>
                    <a:gs pos="100000">
                      <a:srgbClr val="505050"/>
                    </a:gs>
                  </a:gsLst>
                  <a:lin ang="5400000" scaled="0"/>
                </a:gradFill>
                <a:latin typeface="Segoe UI"/>
                <a:hlinkClick r:id="rId11"/>
              </a:rPr>
              <a:t>http://pxml.ly/wcxkqv</a:t>
            </a:r>
            <a:endParaRPr lang="en-US" sz="1800" dirty="0" smtClean="0">
              <a:gradFill>
                <a:gsLst>
                  <a:gs pos="1250">
                    <a:srgbClr val="505050"/>
                  </a:gs>
                  <a:gs pos="100000">
                    <a:srgbClr val="505050"/>
                  </a:gs>
                </a:gsLst>
                <a:lin ang="5400000" scaled="0"/>
              </a:gradFill>
              <a:latin typeface="Segoe UI"/>
            </a:endParaRPr>
          </a:p>
          <a:p>
            <a:pPr marL="0" indent="0">
              <a:buClr>
                <a:srgbClr val="505050"/>
              </a:buClr>
              <a:buFont typeface="Wingdings" panose="05000000000000000000" pitchFamily="2" charset="2"/>
              <a:buNone/>
            </a:pPr>
            <a:r>
              <a:rPr lang="en-US" sz="1800" dirty="0" smtClean="0">
                <a:gradFill>
                  <a:gsLst>
                    <a:gs pos="1250">
                      <a:srgbClr val="505050"/>
                    </a:gs>
                    <a:gs pos="100000">
                      <a:srgbClr val="505050"/>
                    </a:gs>
                  </a:gsLst>
                  <a:lin ang="5400000" scaled="0"/>
                </a:gradFill>
                <a:latin typeface="Segoe UI"/>
              </a:rPr>
              <a:t>Skeleton Framework</a:t>
            </a:r>
            <a:br>
              <a:rPr lang="en-US" sz="1800" dirty="0" smtClean="0">
                <a:gradFill>
                  <a:gsLst>
                    <a:gs pos="1250">
                      <a:srgbClr val="505050"/>
                    </a:gs>
                    <a:gs pos="100000">
                      <a:srgbClr val="505050"/>
                    </a:gs>
                  </a:gsLst>
                  <a:lin ang="5400000" scaled="0"/>
                </a:gradFill>
                <a:latin typeface="Segoe UI"/>
              </a:rPr>
            </a:br>
            <a:r>
              <a:rPr lang="en-US" sz="1800" dirty="0" smtClean="0">
                <a:gradFill>
                  <a:gsLst>
                    <a:gs pos="1250">
                      <a:srgbClr val="505050"/>
                    </a:gs>
                    <a:gs pos="100000">
                      <a:srgbClr val="505050"/>
                    </a:gs>
                  </a:gsLst>
                  <a:lin ang="5400000" scaled="0"/>
                </a:gradFill>
                <a:latin typeface="Segoe UI"/>
              </a:rPr>
              <a:t>	</a:t>
            </a:r>
            <a:r>
              <a:rPr lang="en-US" sz="1800" dirty="0" smtClean="0">
                <a:gradFill>
                  <a:gsLst>
                    <a:gs pos="1250">
                      <a:srgbClr val="505050"/>
                    </a:gs>
                    <a:gs pos="100000">
                      <a:srgbClr val="505050"/>
                    </a:gs>
                  </a:gsLst>
                  <a:lin ang="5400000" scaled="0"/>
                </a:gradFill>
                <a:latin typeface="Segoe UI"/>
                <a:hlinkClick r:id="rId12"/>
              </a:rPr>
              <a:t>http://pxml.ly/t2gkrft</a:t>
            </a:r>
            <a:endParaRPr lang="en-US" sz="1800" dirty="0" smtClean="0">
              <a:gradFill>
                <a:gsLst>
                  <a:gs pos="1250">
                    <a:srgbClr val="505050"/>
                  </a:gs>
                  <a:gs pos="100000">
                    <a:srgbClr val="505050"/>
                  </a:gs>
                </a:gsLst>
                <a:lin ang="5400000" scaled="0"/>
              </a:gradFill>
              <a:latin typeface="Segoe UI"/>
            </a:endParaRPr>
          </a:p>
          <a:p>
            <a:pPr marL="0" indent="0">
              <a:buClr>
                <a:srgbClr val="505050"/>
              </a:buClr>
              <a:buFont typeface="Wingdings" panose="05000000000000000000" pitchFamily="2" charset="2"/>
              <a:buNone/>
            </a:pPr>
            <a:r>
              <a:rPr lang="en-US" sz="1800" dirty="0" smtClean="0">
                <a:gradFill>
                  <a:gsLst>
                    <a:gs pos="1250">
                      <a:srgbClr val="505050"/>
                    </a:gs>
                    <a:gs pos="100000">
                      <a:srgbClr val="505050"/>
                    </a:gs>
                  </a:gsLst>
                  <a:lin ang="5400000" scaled="0"/>
                </a:gradFill>
                <a:latin typeface="Segoe UI"/>
              </a:rPr>
              <a:t>Less Framework</a:t>
            </a:r>
            <a:br>
              <a:rPr lang="en-US" sz="1800" dirty="0" smtClean="0">
                <a:gradFill>
                  <a:gsLst>
                    <a:gs pos="1250">
                      <a:srgbClr val="505050"/>
                    </a:gs>
                    <a:gs pos="100000">
                      <a:srgbClr val="505050"/>
                    </a:gs>
                  </a:gsLst>
                  <a:lin ang="5400000" scaled="0"/>
                </a:gradFill>
                <a:latin typeface="Segoe UI"/>
              </a:rPr>
            </a:br>
            <a:r>
              <a:rPr lang="en-US" sz="1800" dirty="0" smtClean="0">
                <a:gradFill>
                  <a:gsLst>
                    <a:gs pos="1250">
                      <a:srgbClr val="505050"/>
                    </a:gs>
                    <a:gs pos="100000">
                      <a:srgbClr val="505050"/>
                    </a:gs>
                  </a:gsLst>
                  <a:lin ang="5400000" scaled="0"/>
                </a:gradFill>
                <a:latin typeface="Segoe UI"/>
              </a:rPr>
              <a:t>	</a:t>
            </a:r>
            <a:r>
              <a:rPr lang="en-US" sz="1800" dirty="0" smtClean="0">
                <a:gradFill>
                  <a:gsLst>
                    <a:gs pos="1250">
                      <a:srgbClr val="505050"/>
                    </a:gs>
                    <a:gs pos="100000">
                      <a:srgbClr val="505050"/>
                    </a:gs>
                  </a:gsLst>
                  <a:lin ang="5400000" scaled="0"/>
                </a:gradFill>
                <a:latin typeface="Segoe UI"/>
                <a:hlinkClick r:id="rId13"/>
              </a:rPr>
              <a:t>http://pxml.ly/y4wq8w</a:t>
            </a:r>
            <a:endParaRPr lang="en-US" sz="1800" dirty="0" smtClean="0">
              <a:gradFill>
                <a:gsLst>
                  <a:gs pos="1250">
                    <a:srgbClr val="505050"/>
                  </a:gs>
                  <a:gs pos="100000">
                    <a:srgbClr val="505050"/>
                  </a:gs>
                </a:gsLst>
                <a:lin ang="5400000" scaled="0"/>
              </a:gradFill>
              <a:latin typeface="Segoe UI"/>
            </a:endParaRPr>
          </a:p>
          <a:p>
            <a:pPr marL="0" indent="0">
              <a:buClr>
                <a:srgbClr val="505050"/>
              </a:buClr>
              <a:buFont typeface="Wingdings" panose="05000000000000000000" pitchFamily="2" charset="2"/>
              <a:buNone/>
            </a:pPr>
            <a:r>
              <a:rPr lang="en-US" sz="1800" dirty="0" smtClean="0">
                <a:gradFill>
                  <a:gsLst>
                    <a:gs pos="1250">
                      <a:srgbClr val="505050"/>
                    </a:gs>
                    <a:gs pos="100000">
                      <a:srgbClr val="505050"/>
                    </a:gs>
                  </a:gsLst>
                  <a:lin ang="5400000" scaled="0"/>
                </a:gradFill>
                <a:latin typeface="Segoe UI"/>
              </a:rPr>
              <a:t>Implementing Off Canvas Navigation </a:t>
            </a:r>
            <a:br>
              <a:rPr lang="en-US" sz="1800" dirty="0" smtClean="0">
                <a:gradFill>
                  <a:gsLst>
                    <a:gs pos="1250">
                      <a:srgbClr val="505050"/>
                    </a:gs>
                    <a:gs pos="100000">
                      <a:srgbClr val="505050"/>
                    </a:gs>
                  </a:gsLst>
                  <a:lin ang="5400000" scaled="0"/>
                </a:gradFill>
                <a:latin typeface="Segoe UI"/>
              </a:rPr>
            </a:br>
            <a:r>
              <a:rPr lang="en-US" sz="1800" dirty="0" smtClean="0">
                <a:gradFill>
                  <a:gsLst>
                    <a:gs pos="1250">
                      <a:srgbClr val="505050"/>
                    </a:gs>
                    <a:gs pos="100000">
                      <a:srgbClr val="505050"/>
                    </a:gs>
                  </a:gsLst>
                  <a:lin ang="5400000" scaled="0"/>
                </a:gradFill>
                <a:latin typeface="Segoe UI"/>
              </a:rPr>
              <a:t>	</a:t>
            </a:r>
            <a:r>
              <a:rPr lang="en-US" sz="1800" dirty="0" smtClean="0">
                <a:gradFill>
                  <a:gsLst>
                    <a:gs pos="1250">
                      <a:srgbClr val="505050"/>
                    </a:gs>
                    <a:gs pos="100000">
                      <a:srgbClr val="505050"/>
                    </a:gs>
                  </a:gsLst>
                  <a:lin ang="5400000" scaled="0"/>
                </a:gradFill>
                <a:latin typeface="Segoe UI"/>
                <a:hlinkClick r:id="rId14"/>
              </a:rPr>
              <a:t>http://pxml.ly/26ajefj</a:t>
            </a:r>
            <a:endParaRPr lang="en-US" sz="1800" dirty="0" smtClean="0">
              <a:gradFill>
                <a:gsLst>
                  <a:gs pos="1250">
                    <a:srgbClr val="505050"/>
                  </a:gs>
                  <a:gs pos="100000">
                    <a:srgbClr val="505050"/>
                  </a:gs>
                </a:gsLst>
                <a:lin ang="5400000" scaled="0"/>
              </a:gradFill>
              <a:latin typeface="Segoe UI"/>
            </a:endParaRPr>
          </a:p>
        </p:txBody>
      </p:sp>
      <p:grpSp>
        <p:nvGrpSpPr>
          <p:cNvPr id="2" name="Group 1"/>
          <p:cNvGrpSpPr/>
          <p:nvPr/>
        </p:nvGrpSpPr>
        <p:grpSpPr>
          <a:xfrm>
            <a:off x="2628267" y="3863018"/>
            <a:ext cx="9550012" cy="3024809"/>
            <a:chOff x="2628267" y="3863018"/>
            <a:chExt cx="9550012" cy="3024809"/>
          </a:xfrm>
        </p:grpSpPr>
        <p:pic>
          <p:nvPicPr>
            <p:cNvPr id="5" name="Picture 2" descr="Pro SharePoint 2013 Branding and Responsive Web Development Cover Image"/>
            <p:cNvPicPr>
              <a:picLocks noChangeAspect="1" noChangeArrowheads="1"/>
            </p:cNvPicPr>
            <p:nvPr/>
          </p:nvPicPr>
          <p:blipFill>
            <a:blip r:embed="rId15" cstate="print"/>
            <a:srcRect/>
            <a:stretch>
              <a:fillRect/>
            </a:stretch>
          </p:blipFill>
          <p:spPr bwMode="auto">
            <a:xfrm>
              <a:off x="9784358" y="3863018"/>
              <a:ext cx="2393921" cy="3024809"/>
            </a:xfrm>
            <a:prstGeom prst="rect">
              <a:avLst/>
            </a:prstGeom>
            <a:noFill/>
          </p:spPr>
        </p:pic>
        <p:sp>
          <p:nvSpPr>
            <p:cNvPr id="7" name="TextBox 6"/>
            <p:cNvSpPr txBox="1"/>
            <p:nvPr/>
          </p:nvSpPr>
          <p:spPr>
            <a:xfrm>
              <a:off x="2628267" y="5588140"/>
              <a:ext cx="7156091" cy="762000"/>
            </a:xfrm>
            <a:prstGeom prst="rect">
              <a:avLst/>
            </a:prstGeom>
            <a:noFill/>
          </p:spPr>
          <p:txBody>
            <a:bodyPr wrap="square" lIns="182880" tIns="146304" rIns="182880" bIns="146304" rtlCol="0">
              <a:noAutofit/>
            </a:bodyPr>
            <a:lstStyle/>
            <a:p>
              <a:pPr marL="231775" algn="r">
                <a:lnSpc>
                  <a:spcPct val="90000"/>
                </a:lnSpc>
                <a:spcAft>
                  <a:spcPts val="600"/>
                </a:spcAft>
              </a:pPr>
              <a:r>
                <a:rPr lang="en-US" sz="2400" dirty="0">
                  <a:gradFill>
                    <a:gsLst>
                      <a:gs pos="1250">
                        <a:srgbClr val="505050"/>
                      </a:gs>
                      <a:gs pos="99000">
                        <a:srgbClr val="505050"/>
                      </a:gs>
                    </a:gsLst>
                    <a:lin ang="5400000" scaled="0"/>
                  </a:gradFill>
                </a:rPr>
                <a:t>“Pro SharePoint 2013 Branding and Responsive Web Development” (Apress – June 2013)</a:t>
              </a:r>
            </a:p>
          </p:txBody>
        </p:sp>
      </p:grpSp>
    </p:spTree>
    <p:extLst>
      <p:ext uri="{BB962C8B-B14F-4D97-AF65-F5344CB8AC3E}">
        <p14:creationId xmlns:p14="http://schemas.microsoft.com/office/powerpoint/2010/main" val="29163730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6">
                                            <p:txEl>
                                              <p:pRg st="1" end="1"/>
                                            </p:txEl>
                                          </p:spTgt>
                                        </p:tgtEl>
                                        <p:attrNameLst>
                                          <p:attrName>style.visibility</p:attrName>
                                        </p:attrNameLst>
                                      </p:cBhvr>
                                      <p:to>
                                        <p:strVal val="visible"/>
                                      </p:to>
                                    </p:set>
                                    <p:animEffect transition="in" filter="fade">
                                      <p:cBhvr>
                                        <p:cTn id="11" dur="500"/>
                                        <p:tgtEl>
                                          <p:spTgt spid="6">
                                            <p:txEl>
                                              <p:pRg st="1" end="1"/>
                                            </p:txEl>
                                          </p:spTgt>
                                        </p:tgtEl>
                                      </p:cBhvr>
                                    </p:animEffect>
                                  </p:childTnLst>
                                </p:cTn>
                              </p:par>
                            </p:childTnLst>
                          </p:cTn>
                        </p:par>
                        <p:par>
                          <p:cTn id="12" fill="hold">
                            <p:stCondLst>
                              <p:cond delay="1500"/>
                            </p:stCondLst>
                            <p:childTnLst>
                              <p:par>
                                <p:cTn id="13" presetID="10" presetClass="entr" presetSubtype="0" fill="hold" grpId="0" nodeType="afterEffect">
                                  <p:stCondLst>
                                    <p:cond delay="250"/>
                                  </p:stCondLst>
                                  <p:childTnLst>
                                    <p:set>
                                      <p:cBhvr>
                                        <p:cTn id="14" dur="1" fill="hold">
                                          <p:stCondLst>
                                            <p:cond delay="0"/>
                                          </p:stCondLst>
                                        </p:cTn>
                                        <p:tgtEl>
                                          <p:spTgt spid="6">
                                            <p:txEl>
                                              <p:pRg st="2" end="2"/>
                                            </p:txEl>
                                          </p:spTgt>
                                        </p:tgtEl>
                                        <p:attrNameLst>
                                          <p:attrName>style.visibility</p:attrName>
                                        </p:attrNameLst>
                                      </p:cBhvr>
                                      <p:to>
                                        <p:strVal val="visible"/>
                                      </p:to>
                                    </p:set>
                                    <p:animEffect transition="in" filter="fade">
                                      <p:cBhvr>
                                        <p:cTn id="15" dur="500"/>
                                        <p:tgtEl>
                                          <p:spTgt spid="6">
                                            <p:txEl>
                                              <p:pRg st="2" end="2"/>
                                            </p:txEl>
                                          </p:spTgt>
                                        </p:tgtEl>
                                      </p:cBhvr>
                                    </p:animEffect>
                                  </p:childTnLst>
                                </p:cTn>
                              </p:par>
                            </p:childTnLst>
                          </p:cTn>
                        </p:par>
                        <p:par>
                          <p:cTn id="16" fill="hold">
                            <p:stCondLst>
                              <p:cond delay="2250"/>
                            </p:stCondLst>
                            <p:childTnLst>
                              <p:par>
                                <p:cTn id="17" presetID="10" presetClass="entr" presetSubtype="0" fill="hold" grpId="0" nodeType="afterEffect">
                                  <p:stCondLst>
                                    <p:cond delay="250"/>
                                  </p:stCondLst>
                                  <p:childTnLst>
                                    <p:set>
                                      <p:cBhvr>
                                        <p:cTn id="18" dur="1" fill="hold">
                                          <p:stCondLst>
                                            <p:cond delay="0"/>
                                          </p:stCondLst>
                                        </p:cTn>
                                        <p:tgtEl>
                                          <p:spTgt spid="6">
                                            <p:txEl>
                                              <p:pRg st="3" end="3"/>
                                            </p:txEl>
                                          </p:spTgt>
                                        </p:tgtEl>
                                        <p:attrNameLst>
                                          <p:attrName>style.visibility</p:attrName>
                                        </p:attrNameLst>
                                      </p:cBhvr>
                                      <p:to>
                                        <p:strVal val="visible"/>
                                      </p:to>
                                    </p:set>
                                    <p:animEffect transition="in" filter="fade">
                                      <p:cBhvr>
                                        <p:cTn id="19" dur="500"/>
                                        <p:tgtEl>
                                          <p:spTgt spid="6">
                                            <p:txEl>
                                              <p:pRg st="3" end="3"/>
                                            </p:txEl>
                                          </p:spTgt>
                                        </p:tgtEl>
                                      </p:cBhvr>
                                    </p:animEffect>
                                  </p:childTnLst>
                                </p:cTn>
                              </p:par>
                            </p:childTnLst>
                          </p:cTn>
                        </p:par>
                        <p:par>
                          <p:cTn id="20" fill="hold">
                            <p:stCondLst>
                              <p:cond delay="3000"/>
                            </p:stCondLst>
                            <p:childTnLst>
                              <p:par>
                                <p:cTn id="21" presetID="10" presetClass="entr" presetSubtype="0" fill="hold" grpId="0" nodeType="afterEffect">
                                  <p:stCondLst>
                                    <p:cond delay="250"/>
                                  </p:stCondLst>
                                  <p:childTnLst>
                                    <p:set>
                                      <p:cBhvr>
                                        <p:cTn id="22" dur="1" fill="hold">
                                          <p:stCondLst>
                                            <p:cond delay="0"/>
                                          </p:stCondLst>
                                        </p:cTn>
                                        <p:tgtEl>
                                          <p:spTgt spid="6">
                                            <p:txEl>
                                              <p:pRg st="4" end="4"/>
                                            </p:txEl>
                                          </p:spTgt>
                                        </p:tgtEl>
                                        <p:attrNameLst>
                                          <p:attrName>style.visibility</p:attrName>
                                        </p:attrNameLst>
                                      </p:cBhvr>
                                      <p:to>
                                        <p:strVal val="visible"/>
                                      </p:to>
                                    </p:set>
                                    <p:animEffect transition="in" filter="fade">
                                      <p:cBhvr>
                                        <p:cTn id="23" dur="500"/>
                                        <p:tgtEl>
                                          <p:spTgt spid="6">
                                            <p:txEl>
                                              <p:pRg st="4" end="4"/>
                                            </p:txEl>
                                          </p:spTgt>
                                        </p:tgtEl>
                                      </p:cBhvr>
                                    </p:animEffect>
                                  </p:childTnLst>
                                </p:cTn>
                              </p:par>
                            </p:childTnLst>
                          </p:cTn>
                        </p:par>
                        <p:par>
                          <p:cTn id="24" fill="hold">
                            <p:stCondLst>
                              <p:cond delay="3750"/>
                            </p:stCondLst>
                            <p:childTnLst>
                              <p:par>
                                <p:cTn id="25" presetID="10" presetClass="entr" presetSubtype="0" fill="hold" grpId="0" nodeType="afterEffect">
                                  <p:stCondLst>
                                    <p:cond delay="250"/>
                                  </p:stCondLst>
                                  <p:childTnLst>
                                    <p:set>
                                      <p:cBhvr>
                                        <p:cTn id="26" dur="1" fill="hold">
                                          <p:stCondLst>
                                            <p:cond delay="0"/>
                                          </p:stCondLst>
                                        </p:cTn>
                                        <p:tgtEl>
                                          <p:spTgt spid="6">
                                            <p:txEl>
                                              <p:pRg st="5" end="5"/>
                                            </p:txEl>
                                          </p:spTgt>
                                        </p:tgtEl>
                                        <p:attrNameLst>
                                          <p:attrName>style.visibility</p:attrName>
                                        </p:attrNameLst>
                                      </p:cBhvr>
                                      <p:to>
                                        <p:strVal val="visible"/>
                                      </p:to>
                                    </p:set>
                                    <p:animEffect transition="in" filter="fade">
                                      <p:cBhvr>
                                        <p:cTn id="27" dur="500"/>
                                        <p:tgtEl>
                                          <p:spTgt spid="6">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250"/>
                                  </p:stCondLst>
                                  <p:childTnLst>
                                    <p:set>
                                      <p:cBhvr>
                                        <p:cTn id="31" dur="1" fill="hold">
                                          <p:stCondLst>
                                            <p:cond delay="0"/>
                                          </p:stCondLst>
                                        </p:cTn>
                                        <p:tgtEl>
                                          <p:spTgt spid="6">
                                            <p:txEl>
                                              <p:pRg st="6" end="6"/>
                                            </p:txEl>
                                          </p:spTgt>
                                        </p:tgtEl>
                                        <p:attrNameLst>
                                          <p:attrName>style.visibility</p:attrName>
                                        </p:attrNameLst>
                                      </p:cBhvr>
                                      <p:to>
                                        <p:strVal val="visible"/>
                                      </p:to>
                                    </p:set>
                                    <p:animEffect transition="in" filter="fade">
                                      <p:cBhvr>
                                        <p:cTn id="32" dur="500"/>
                                        <p:tgtEl>
                                          <p:spTgt spid="6">
                                            <p:txEl>
                                              <p:pRg st="6" end="6"/>
                                            </p:txEl>
                                          </p:spTgt>
                                        </p:tgtEl>
                                      </p:cBhvr>
                                    </p:animEffect>
                                  </p:childTnLst>
                                </p:cTn>
                              </p:par>
                            </p:childTnLst>
                          </p:cTn>
                        </p:par>
                        <p:par>
                          <p:cTn id="33" fill="hold">
                            <p:stCondLst>
                              <p:cond delay="750"/>
                            </p:stCondLst>
                            <p:childTnLst>
                              <p:par>
                                <p:cTn id="34" presetID="10" presetClass="entr" presetSubtype="0" fill="hold" grpId="0" nodeType="afterEffect">
                                  <p:stCondLst>
                                    <p:cond delay="250"/>
                                  </p:stCondLst>
                                  <p:childTnLst>
                                    <p:set>
                                      <p:cBhvr>
                                        <p:cTn id="35" dur="1" fill="hold">
                                          <p:stCondLst>
                                            <p:cond delay="0"/>
                                          </p:stCondLst>
                                        </p:cTn>
                                        <p:tgtEl>
                                          <p:spTgt spid="4">
                                            <p:txEl>
                                              <p:pRg st="0" end="0"/>
                                            </p:txEl>
                                          </p:spTgt>
                                        </p:tgtEl>
                                        <p:attrNameLst>
                                          <p:attrName>style.visibility</p:attrName>
                                        </p:attrNameLst>
                                      </p:cBhvr>
                                      <p:to>
                                        <p:strVal val="visible"/>
                                      </p:to>
                                    </p:set>
                                    <p:animEffect transition="in" filter="fade">
                                      <p:cBhvr>
                                        <p:cTn id="36" dur="500"/>
                                        <p:tgtEl>
                                          <p:spTgt spid="4">
                                            <p:txEl>
                                              <p:pRg st="0" end="0"/>
                                            </p:txEl>
                                          </p:spTgt>
                                        </p:tgtEl>
                                      </p:cBhvr>
                                    </p:animEffect>
                                  </p:childTnLst>
                                </p:cTn>
                              </p:par>
                            </p:childTnLst>
                          </p:cTn>
                        </p:par>
                        <p:par>
                          <p:cTn id="37" fill="hold">
                            <p:stCondLst>
                              <p:cond delay="1500"/>
                            </p:stCondLst>
                            <p:childTnLst>
                              <p:par>
                                <p:cTn id="38" presetID="10" presetClass="entr" presetSubtype="0" fill="hold" grpId="0" nodeType="afterEffect">
                                  <p:stCondLst>
                                    <p:cond delay="250"/>
                                  </p:stCondLst>
                                  <p:childTnLst>
                                    <p:set>
                                      <p:cBhvr>
                                        <p:cTn id="39" dur="1" fill="hold">
                                          <p:stCondLst>
                                            <p:cond delay="0"/>
                                          </p:stCondLst>
                                        </p:cTn>
                                        <p:tgtEl>
                                          <p:spTgt spid="4">
                                            <p:txEl>
                                              <p:pRg st="1" end="1"/>
                                            </p:txEl>
                                          </p:spTgt>
                                        </p:tgtEl>
                                        <p:attrNameLst>
                                          <p:attrName>style.visibility</p:attrName>
                                        </p:attrNameLst>
                                      </p:cBhvr>
                                      <p:to>
                                        <p:strVal val="visible"/>
                                      </p:to>
                                    </p:set>
                                    <p:animEffect transition="in" filter="fade">
                                      <p:cBhvr>
                                        <p:cTn id="40" dur="500"/>
                                        <p:tgtEl>
                                          <p:spTgt spid="4">
                                            <p:txEl>
                                              <p:pRg st="1" end="1"/>
                                            </p:txEl>
                                          </p:spTgt>
                                        </p:tgtEl>
                                      </p:cBhvr>
                                    </p:animEffect>
                                  </p:childTnLst>
                                </p:cTn>
                              </p:par>
                            </p:childTnLst>
                          </p:cTn>
                        </p:par>
                        <p:par>
                          <p:cTn id="41" fill="hold">
                            <p:stCondLst>
                              <p:cond delay="2250"/>
                            </p:stCondLst>
                            <p:childTnLst>
                              <p:par>
                                <p:cTn id="42" presetID="10" presetClass="entr" presetSubtype="0" fill="hold" grpId="0" nodeType="afterEffect">
                                  <p:stCondLst>
                                    <p:cond delay="250"/>
                                  </p:stCondLst>
                                  <p:childTnLst>
                                    <p:set>
                                      <p:cBhvr>
                                        <p:cTn id="43" dur="1" fill="hold">
                                          <p:stCondLst>
                                            <p:cond delay="0"/>
                                          </p:stCondLst>
                                        </p:cTn>
                                        <p:tgtEl>
                                          <p:spTgt spid="4">
                                            <p:txEl>
                                              <p:pRg st="2" end="2"/>
                                            </p:txEl>
                                          </p:spTgt>
                                        </p:tgtEl>
                                        <p:attrNameLst>
                                          <p:attrName>style.visibility</p:attrName>
                                        </p:attrNameLst>
                                      </p:cBhvr>
                                      <p:to>
                                        <p:strVal val="visible"/>
                                      </p:to>
                                    </p:set>
                                    <p:animEffect transition="in" filter="fade">
                                      <p:cBhvr>
                                        <p:cTn id="44" dur="500"/>
                                        <p:tgtEl>
                                          <p:spTgt spid="4">
                                            <p:txEl>
                                              <p:pRg st="2" end="2"/>
                                            </p:txEl>
                                          </p:spTgt>
                                        </p:tgtEl>
                                      </p:cBhvr>
                                    </p:animEffect>
                                  </p:childTnLst>
                                </p:cTn>
                              </p:par>
                            </p:childTnLst>
                          </p:cTn>
                        </p:par>
                        <p:par>
                          <p:cTn id="45" fill="hold">
                            <p:stCondLst>
                              <p:cond delay="3000"/>
                            </p:stCondLst>
                            <p:childTnLst>
                              <p:par>
                                <p:cTn id="46" presetID="10" presetClass="entr" presetSubtype="0" fill="hold" grpId="0" nodeType="afterEffect">
                                  <p:stCondLst>
                                    <p:cond delay="250"/>
                                  </p:stCondLst>
                                  <p:childTnLst>
                                    <p:set>
                                      <p:cBhvr>
                                        <p:cTn id="47" dur="1" fill="hold">
                                          <p:stCondLst>
                                            <p:cond delay="0"/>
                                          </p:stCondLst>
                                        </p:cTn>
                                        <p:tgtEl>
                                          <p:spTgt spid="4">
                                            <p:txEl>
                                              <p:pRg st="3" end="3"/>
                                            </p:txEl>
                                          </p:spTgt>
                                        </p:tgtEl>
                                        <p:attrNameLst>
                                          <p:attrName>style.visibility</p:attrName>
                                        </p:attrNameLst>
                                      </p:cBhvr>
                                      <p:to>
                                        <p:strVal val="visible"/>
                                      </p:to>
                                    </p:set>
                                    <p:animEffect transition="in" filter="fade">
                                      <p:cBhvr>
                                        <p:cTn id="48" dur="500"/>
                                        <p:tgtEl>
                                          <p:spTgt spid="4">
                                            <p:txEl>
                                              <p:pRg st="3" end="3"/>
                                            </p:txEl>
                                          </p:spTgt>
                                        </p:tgtEl>
                                      </p:cBhvr>
                                    </p:animEffect>
                                  </p:childTnLst>
                                </p:cTn>
                              </p:par>
                            </p:childTnLst>
                          </p:cTn>
                        </p:par>
                        <p:par>
                          <p:cTn id="49" fill="hold">
                            <p:stCondLst>
                              <p:cond delay="3750"/>
                            </p:stCondLst>
                            <p:childTnLst>
                              <p:par>
                                <p:cTn id="50" presetID="10" presetClass="entr" presetSubtype="0" fill="hold" grpId="0" nodeType="afterEffect">
                                  <p:stCondLst>
                                    <p:cond delay="250"/>
                                  </p:stCondLst>
                                  <p:childTnLst>
                                    <p:set>
                                      <p:cBhvr>
                                        <p:cTn id="51" dur="1" fill="hold">
                                          <p:stCondLst>
                                            <p:cond delay="0"/>
                                          </p:stCondLst>
                                        </p:cTn>
                                        <p:tgtEl>
                                          <p:spTgt spid="4">
                                            <p:txEl>
                                              <p:pRg st="4" end="4"/>
                                            </p:txEl>
                                          </p:spTgt>
                                        </p:tgtEl>
                                        <p:attrNameLst>
                                          <p:attrName>style.visibility</p:attrName>
                                        </p:attrNameLst>
                                      </p:cBhvr>
                                      <p:to>
                                        <p:strVal val="visible"/>
                                      </p:to>
                                    </p:set>
                                    <p:animEffect transition="in" filter="fade">
                                      <p:cBhvr>
                                        <p:cTn id="52" dur="500"/>
                                        <p:tgtEl>
                                          <p:spTgt spid="4">
                                            <p:txEl>
                                              <p:pRg st="4" end="4"/>
                                            </p:txEl>
                                          </p:spTgt>
                                        </p:tgtEl>
                                      </p:cBhvr>
                                    </p:animEffect>
                                  </p:childTnLst>
                                </p:cTn>
                              </p:par>
                            </p:childTnLst>
                          </p:cTn>
                        </p:par>
                        <p:par>
                          <p:cTn id="53" fill="hold">
                            <p:stCondLst>
                              <p:cond delay="4500"/>
                            </p:stCondLst>
                            <p:childTnLst>
                              <p:par>
                                <p:cTn id="54" presetID="10" presetClass="entr" presetSubtype="0" fill="hold" nodeType="afterEffect">
                                  <p:stCondLst>
                                    <p:cond delay="250"/>
                                  </p:stCondLst>
                                  <p:childTnLst>
                                    <p:set>
                                      <p:cBhvr>
                                        <p:cTn id="55" dur="1" fill="hold">
                                          <p:stCondLst>
                                            <p:cond delay="0"/>
                                          </p:stCondLst>
                                        </p:cTn>
                                        <p:tgtEl>
                                          <p:spTgt spid="2"/>
                                        </p:tgtEl>
                                        <p:attrNameLst>
                                          <p:attrName>style.visibility</p:attrName>
                                        </p:attrNameLst>
                                      </p:cBhvr>
                                      <p:to>
                                        <p:strVal val="visible"/>
                                      </p:to>
                                    </p:set>
                                    <p:animEffect transition="in" filter="fade">
                                      <p:cBhvr>
                                        <p:cTn id="5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4"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931886" y="2491433"/>
            <a:ext cx="8214225" cy="1188707"/>
          </a:xfrm>
        </p:spPr>
        <p:txBody>
          <a:bodyPr/>
          <a:lstStyle/>
          <a:p>
            <a:r>
              <a:rPr lang="en-US" sz="3600" dirty="0" smtClean="0"/>
              <a:t>SharePoint for any screen size: an in-depth look into building responsive web design</a:t>
            </a:r>
            <a:endParaRPr lang="en-US" sz="3600" dirty="0"/>
          </a:p>
        </p:txBody>
      </p:sp>
      <p:sp>
        <p:nvSpPr>
          <p:cNvPr id="5" name="Text Placeholder 4"/>
          <p:cNvSpPr>
            <a:spLocks noGrp="1"/>
          </p:cNvSpPr>
          <p:nvPr>
            <p:ph type="body" sz="quarter" idx="14"/>
          </p:nvPr>
        </p:nvSpPr>
        <p:spPr>
          <a:xfrm>
            <a:off x="1931886" y="5143164"/>
            <a:ext cx="8214226" cy="1112517"/>
          </a:xfrm>
        </p:spPr>
        <p:txBody>
          <a:bodyPr/>
          <a:lstStyle/>
          <a:p>
            <a:r>
              <a:rPr lang="en-US" dirty="0" smtClean="0"/>
              <a:t>Rita Zhang, GE</a:t>
            </a:r>
          </a:p>
          <a:p>
            <a:r>
              <a:rPr lang="en-US" dirty="0" smtClean="0"/>
              <a:t>Eric Overfield, PixelMill</a:t>
            </a:r>
            <a:endParaRPr lang="en-US" dirty="0"/>
          </a:p>
        </p:txBody>
      </p:sp>
      <p:sp>
        <p:nvSpPr>
          <p:cNvPr id="6" name="Title 3"/>
          <p:cNvSpPr txBox="1">
            <a:spLocks/>
          </p:cNvSpPr>
          <p:nvPr/>
        </p:nvSpPr>
        <p:spPr bwMode="ltGray">
          <a:xfrm>
            <a:off x="4667413" y="4000176"/>
            <a:ext cx="2743170" cy="822951"/>
          </a:xfrm>
          <a:prstGeom prst="rect">
            <a:avLst/>
          </a:prstGeom>
          <a:noFill/>
        </p:spPr>
        <p:txBody>
          <a:bodyPr vert="horz" wrap="square" lIns="146304" tIns="91440" rIns="146304" bIns="91440" rtlCol="0" anchor="t" anchorCtr="0">
            <a:noAutofit/>
          </a:bodyPr>
          <a:lstStyle>
            <a:lvl1pPr algn="l" defTabSz="932742" rtl="0" eaLnBrk="1" latinLnBrk="0" hangingPunct="1">
              <a:lnSpc>
                <a:spcPct val="90000"/>
              </a:lnSpc>
              <a:spcBef>
                <a:spcPct val="0"/>
              </a:spcBef>
              <a:buNone/>
              <a:defRPr lang="en-US" sz="44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r>
              <a:rPr smtClean="0">
                <a:gradFill>
                  <a:gsLst>
                    <a:gs pos="0">
                      <a:srgbClr val="E6E6E6">
                        <a:lumMod val="10000"/>
                      </a:srgbClr>
                    </a:gs>
                    <a:gs pos="100000">
                      <a:srgbClr val="E6E6E6">
                        <a:lumMod val="10000"/>
                      </a:srgbClr>
                    </a:gs>
                  </a:gsLst>
                  <a:lin ang="5400000" scaled="0"/>
                </a:gradFill>
              </a:rPr>
              <a:t>Thank You</a:t>
            </a:r>
            <a:endParaRPr>
              <a:gradFill>
                <a:gsLst>
                  <a:gs pos="0">
                    <a:srgbClr val="E6E6E6">
                      <a:lumMod val="10000"/>
                    </a:srgbClr>
                  </a:gs>
                  <a:gs pos="100000">
                    <a:srgbClr val="E6E6E6">
                      <a:lumMod val="10000"/>
                    </a:srgbClr>
                  </a:gs>
                </a:gsLst>
                <a:lin ang="5400000" scaled="0"/>
              </a:gradFill>
            </a:endParaRPr>
          </a:p>
        </p:txBody>
      </p:sp>
    </p:spTree>
    <p:extLst>
      <p:ext uri="{BB962C8B-B14F-4D97-AF65-F5344CB8AC3E}">
        <p14:creationId xmlns:p14="http://schemas.microsoft.com/office/powerpoint/2010/main" val="27445413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 y="-1772"/>
            <a:ext cx="12441902" cy="1304498"/>
          </a:xfrm>
          <a:prstGeom prst="rect">
            <a:avLst/>
          </a:prstGeom>
          <a:solidFill>
            <a:srgbClr val="9FC54D"/>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Title 3"/>
          <p:cNvSpPr>
            <a:spLocks noGrp="1"/>
          </p:cNvSpPr>
          <p:nvPr>
            <p:ph type="title"/>
          </p:nvPr>
        </p:nvSpPr>
        <p:spPr/>
        <p:txBody>
          <a:bodyPr/>
          <a:lstStyle/>
          <a:p>
            <a:r>
              <a:rPr lang="en-US" dirty="0" err="1" smtClean="0">
                <a:gradFill>
                  <a:gsLst>
                    <a:gs pos="1250">
                      <a:schemeClr val="bg1"/>
                    </a:gs>
                    <a:gs pos="100000">
                      <a:schemeClr val="bg1"/>
                    </a:gs>
                  </a:gsLst>
                  <a:lin ang="5400000" scaled="0"/>
                </a:gradFill>
              </a:rPr>
              <a:t>MySPC</a:t>
            </a:r>
            <a:endParaRPr lang="en-US" dirty="0">
              <a:gradFill>
                <a:gsLst>
                  <a:gs pos="1250">
                    <a:schemeClr val="bg1"/>
                  </a:gs>
                  <a:gs pos="100000">
                    <a:schemeClr val="bg1"/>
                  </a:gs>
                </a:gsLst>
                <a:lin ang="5400000" scaled="0"/>
              </a:gradFill>
            </a:endParaRPr>
          </a:p>
        </p:txBody>
      </p:sp>
      <p:grpSp>
        <p:nvGrpSpPr>
          <p:cNvPr id="6" name="Group 5"/>
          <p:cNvGrpSpPr/>
          <p:nvPr/>
        </p:nvGrpSpPr>
        <p:grpSpPr>
          <a:xfrm>
            <a:off x="9887683" y="72345"/>
            <a:ext cx="3252155" cy="1098069"/>
            <a:chOff x="9493983" y="21545"/>
            <a:chExt cx="3252155" cy="1098069"/>
          </a:xfrm>
        </p:grpSpPr>
        <p:sp>
          <p:nvSpPr>
            <p:cNvPr id="7" name="Title 3"/>
            <p:cNvSpPr txBox="1">
              <a:spLocks/>
            </p:cNvSpPr>
            <p:nvPr/>
          </p:nvSpPr>
          <p:spPr>
            <a:xfrm>
              <a:off x="9519383" y="21545"/>
              <a:ext cx="3226755" cy="385754"/>
            </a:xfrm>
            <a:prstGeom prst="rect">
              <a:avLst/>
            </a:prstGeom>
          </p:spPr>
          <p:txBody>
            <a:bodyPr vert="horz" wrap="square" lIns="0" tIns="0" rIns="0" bIns="0" rtlCol="0" anchor="b">
              <a:noAutofit/>
            </a:bodyPr>
            <a:lstStyle>
              <a:lvl1pPr algn="l" defTabSz="914180" rtl="0" eaLnBrk="1" latinLnBrk="0" hangingPunct="1">
                <a:lnSpc>
                  <a:spcPct val="90000"/>
                </a:lnSpc>
                <a:spcBef>
                  <a:spcPct val="0"/>
                </a:spcBef>
                <a:buNone/>
                <a:defRPr lang="en-US" sz="5293"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sz="1600">
                  <a:solidFill>
                    <a:srgbClr val="FFFFFF"/>
                  </a:solidFill>
                </a:rPr>
                <a:t>Sponsored by</a:t>
              </a:r>
            </a:p>
          </p:txBody>
        </p:sp>
        <p:grpSp>
          <p:nvGrpSpPr>
            <p:cNvPr id="8" name="Group 4"/>
            <p:cNvGrpSpPr>
              <a:grpSpLocks noChangeAspect="1"/>
            </p:cNvGrpSpPr>
            <p:nvPr/>
          </p:nvGrpSpPr>
          <p:grpSpPr bwMode="auto">
            <a:xfrm>
              <a:off x="9493983" y="373065"/>
              <a:ext cx="1800711" cy="746549"/>
              <a:chOff x="1052" y="1007"/>
              <a:chExt cx="5567" cy="2308"/>
            </a:xfrm>
            <a:solidFill>
              <a:schemeClr val="bg1"/>
            </a:solidFill>
          </p:grpSpPr>
          <p:sp>
            <p:nvSpPr>
              <p:cNvPr id="9" name="Freeform 6"/>
              <p:cNvSpPr>
                <a:spLocks/>
              </p:cNvSpPr>
              <p:nvPr/>
            </p:nvSpPr>
            <p:spPr bwMode="auto">
              <a:xfrm>
                <a:off x="3211" y="2494"/>
                <a:ext cx="1250" cy="821"/>
              </a:xfrm>
              <a:custGeom>
                <a:avLst/>
                <a:gdLst>
                  <a:gd name="T0" fmla="*/ 1241 w 1250"/>
                  <a:gd name="T1" fmla="*/ 0 h 821"/>
                  <a:gd name="T2" fmla="*/ 1250 w 1250"/>
                  <a:gd name="T3" fmla="*/ 2 h 821"/>
                  <a:gd name="T4" fmla="*/ 1108 w 1250"/>
                  <a:gd name="T5" fmla="*/ 151 h 821"/>
                  <a:gd name="T6" fmla="*/ 917 w 1250"/>
                  <a:gd name="T7" fmla="*/ 335 h 821"/>
                  <a:gd name="T8" fmla="*/ 718 w 1250"/>
                  <a:gd name="T9" fmla="*/ 507 h 821"/>
                  <a:gd name="T10" fmla="*/ 505 w 1250"/>
                  <a:gd name="T11" fmla="*/ 664 h 821"/>
                  <a:gd name="T12" fmla="*/ 349 w 1250"/>
                  <a:gd name="T13" fmla="*/ 755 h 821"/>
                  <a:gd name="T14" fmla="*/ 214 w 1250"/>
                  <a:gd name="T15" fmla="*/ 809 h 821"/>
                  <a:gd name="T16" fmla="*/ 158 w 1250"/>
                  <a:gd name="T17" fmla="*/ 821 h 821"/>
                  <a:gd name="T18" fmla="*/ 106 w 1250"/>
                  <a:gd name="T19" fmla="*/ 821 h 821"/>
                  <a:gd name="T20" fmla="*/ 60 w 1250"/>
                  <a:gd name="T21" fmla="*/ 806 h 821"/>
                  <a:gd name="T22" fmla="*/ 23 w 1250"/>
                  <a:gd name="T23" fmla="*/ 772 h 821"/>
                  <a:gd name="T24" fmla="*/ 5 w 1250"/>
                  <a:gd name="T25" fmla="*/ 721 h 821"/>
                  <a:gd name="T26" fmla="*/ 1 w 1250"/>
                  <a:gd name="T27" fmla="*/ 637 h 821"/>
                  <a:gd name="T28" fmla="*/ 25 w 1250"/>
                  <a:gd name="T29" fmla="*/ 525 h 821"/>
                  <a:gd name="T30" fmla="*/ 74 w 1250"/>
                  <a:gd name="T31" fmla="*/ 394 h 821"/>
                  <a:gd name="T32" fmla="*/ 158 w 1250"/>
                  <a:gd name="T33" fmla="*/ 218 h 821"/>
                  <a:gd name="T34" fmla="*/ 283 w 1250"/>
                  <a:gd name="T35" fmla="*/ 7 h 821"/>
                  <a:gd name="T36" fmla="*/ 288 w 1250"/>
                  <a:gd name="T37" fmla="*/ 2 h 821"/>
                  <a:gd name="T38" fmla="*/ 398 w 1250"/>
                  <a:gd name="T39" fmla="*/ 0 h 821"/>
                  <a:gd name="T40" fmla="*/ 393 w 1250"/>
                  <a:gd name="T41" fmla="*/ 14 h 821"/>
                  <a:gd name="T42" fmla="*/ 336 w 1250"/>
                  <a:gd name="T43" fmla="*/ 159 h 821"/>
                  <a:gd name="T44" fmla="*/ 309 w 1250"/>
                  <a:gd name="T45" fmla="*/ 281 h 821"/>
                  <a:gd name="T46" fmla="*/ 309 w 1250"/>
                  <a:gd name="T47" fmla="*/ 374 h 821"/>
                  <a:gd name="T48" fmla="*/ 331 w 1250"/>
                  <a:gd name="T49" fmla="*/ 426 h 821"/>
                  <a:gd name="T50" fmla="*/ 371 w 1250"/>
                  <a:gd name="T51" fmla="*/ 460 h 821"/>
                  <a:gd name="T52" fmla="*/ 427 w 1250"/>
                  <a:gd name="T53" fmla="*/ 473 h 821"/>
                  <a:gd name="T54" fmla="*/ 528 w 1250"/>
                  <a:gd name="T55" fmla="*/ 458 h 821"/>
                  <a:gd name="T56" fmla="*/ 655 w 1250"/>
                  <a:gd name="T57" fmla="*/ 406 h 821"/>
                  <a:gd name="T58" fmla="*/ 805 w 1250"/>
                  <a:gd name="T59" fmla="*/ 318 h 821"/>
                  <a:gd name="T60" fmla="*/ 996 w 1250"/>
                  <a:gd name="T61" fmla="*/ 178 h 821"/>
                  <a:gd name="T62" fmla="*/ 1179 w 1250"/>
                  <a:gd name="T63" fmla="*/ 24 h 821"/>
                  <a:gd name="T64" fmla="*/ 1202 w 1250"/>
                  <a:gd name="T65" fmla="*/ 5 h 821"/>
                  <a:gd name="T66" fmla="*/ 1224 w 1250"/>
                  <a:gd name="T67"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0" h="821">
                    <a:moveTo>
                      <a:pt x="1224" y="0"/>
                    </a:moveTo>
                    <a:lnTo>
                      <a:pt x="1241" y="0"/>
                    </a:lnTo>
                    <a:lnTo>
                      <a:pt x="1245" y="2"/>
                    </a:lnTo>
                    <a:lnTo>
                      <a:pt x="1250" y="2"/>
                    </a:lnTo>
                    <a:lnTo>
                      <a:pt x="1201" y="54"/>
                    </a:lnTo>
                    <a:lnTo>
                      <a:pt x="1108" y="151"/>
                    </a:lnTo>
                    <a:lnTo>
                      <a:pt x="1013" y="244"/>
                    </a:lnTo>
                    <a:lnTo>
                      <a:pt x="917" y="335"/>
                    </a:lnTo>
                    <a:lnTo>
                      <a:pt x="819" y="422"/>
                    </a:lnTo>
                    <a:lnTo>
                      <a:pt x="718" y="507"/>
                    </a:lnTo>
                    <a:lnTo>
                      <a:pt x="613" y="588"/>
                    </a:lnTo>
                    <a:lnTo>
                      <a:pt x="505" y="664"/>
                    </a:lnTo>
                    <a:lnTo>
                      <a:pt x="429" y="711"/>
                    </a:lnTo>
                    <a:lnTo>
                      <a:pt x="349" y="755"/>
                    </a:lnTo>
                    <a:lnTo>
                      <a:pt x="267" y="792"/>
                    </a:lnTo>
                    <a:lnTo>
                      <a:pt x="214" y="809"/>
                    </a:lnTo>
                    <a:lnTo>
                      <a:pt x="160" y="819"/>
                    </a:lnTo>
                    <a:lnTo>
                      <a:pt x="158" y="821"/>
                    </a:lnTo>
                    <a:lnTo>
                      <a:pt x="158" y="821"/>
                    </a:lnTo>
                    <a:lnTo>
                      <a:pt x="106" y="821"/>
                    </a:lnTo>
                    <a:lnTo>
                      <a:pt x="86" y="816"/>
                    </a:lnTo>
                    <a:lnTo>
                      <a:pt x="60" y="806"/>
                    </a:lnTo>
                    <a:lnTo>
                      <a:pt x="39" y="791"/>
                    </a:lnTo>
                    <a:lnTo>
                      <a:pt x="23" y="772"/>
                    </a:lnTo>
                    <a:lnTo>
                      <a:pt x="11" y="748"/>
                    </a:lnTo>
                    <a:lnTo>
                      <a:pt x="5" y="721"/>
                    </a:lnTo>
                    <a:lnTo>
                      <a:pt x="0" y="679"/>
                    </a:lnTo>
                    <a:lnTo>
                      <a:pt x="1" y="637"/>
                    </a:lnTo>
                    <a:lnTo>
                      <a:pt x="8" y="595"/>
                    </a:lnTo>
                    <a:lnTo>
                      <a:pt x="25" y="525"/>
                    </a:lnTo>
                    <a:lnTo>
                      <a:pt x="49" y="458"/>
                    </a:lnTo>
                    <a:lnTo>
                      <a:pt x="74" y="394"/>
                    </a:lnTo>
                    <a:lnTo>
                      <a:pt x="103" y="330"/>
                    </a:lnTo>
                    <a:lnTo>
                      <a:pt x="158" y="218"/>
                    </a:lnTo>
                    <a:lnTo>
                      <a:pt x="219" y="112"/>
                    </a:lnTo>
                    <a:lnTo>
                      <a:pt x="283" y="7"/>
                    </a:lnTo>
                    <a:lnTo>
                      <a:pt x="287" y="5"/>
                    </a:lnTo>
                    <a:lnTo>
                      <a:pt x="288" y="2"/>
                    </a:lnTo>
                    <a:lnTo>
                      <a:pt x="292" y="2"/>
                    </a:lnTo>
                    <a:lnTo>
                      <a:pt x="398" y="0"/>
                    </a:lnTo>
                    <a:lnTo>
                      <a:pt x="395" y="7"/>
                    </a:lnTo>
                    <a:lnTo>
                      <a:pt x="393" y="14"/>
                    </a:lnTo>
                    <a:lnTo>
                      <a:pt x="363" y="85"/>
                    </a:lnTo>
                    <a:lnTo>
                      <a:pt x="336" y="159"/>
                    </a:lnTo>
                    <a:lnTo>
                      <a:pt x="316" y="235"/>
                    </a:lnTo>
                    <a:lnTo>
                      <a:pt x="309" y="281"/>
                    </a:lnTo>
                    <a:lnTo>
                      <a:pt x="305" y="326"/>
                    </a:lnTo>
                    <a:lnTo>
                      <a:pt x="309" y="374"/>
                    </a:lnTo>
                    <a:lnTo>
                      <a:pt x="317" y="402"/>
                    </a:lnTo>
                    <a:lnTo>
                      <a:pt x="331" y="426"/>
                    </a:lnTo>
                    <a:lnTo>
                      <a:pt x="349" y="446"/>
                    </a:lnTo>
                    <a:lnTo>
                      <a:pt x="371" y="460"/>
                    </a:lnTo>
                    <a:lnTo>
                      <a:pt x="398" y="470"/>
                    </a:lnTo>
                    <a:lnTo>
                      <a:pt x="427" y="473"/>
                    </a:lnTo>
                    <a:lnTo>
                      <a:pt x="478" y="468"/>
                    </a:lnTo>
                    <a:lnTo>
                      <a:pt x="528" y="458"/>
                    </a:lnTo>
                    <a:lnTo>
                      <a:pt x="576" y="441"/>
                    </a:lnTo>
                    <a:lnTo>
                      <a:pt x="655" y="406"/>
                    </a:lnTo>
                    <a:lnTo>
                      <a:pt x="731" y="363"/>
                    </a:lnTo>
                    <a:lnTo>
                      <a:pt x="805" y="318"/>
                    </a:lnTo>
                    <a:lnTo>
                      <a:pt x="902" y="250"/>
                    </a:lnTo>
                    <a:lnTo>
                      <a:pt x="996" y="178"/>
                    </a:lnTo>
                    <a:lnTo>
                      <a:pt x="1089" y="102"/>
                    </a:lnTo>
                    <a:lnTo>
                      <a:pt x="1179" y="24"/>
                    </a:lnTo>
                    <a:lnTo>
                      <a:pt x="1192" y="12"/>
                    </a:lnTo>
                    <a:lnTo>
                      <a:pt x="1202" y="5"/>
                    </a:lnTo>
                    <a:lnTo>
                      <a:pt x="1212" y="2"/>
                    </a:lnTo>
                    <a:lnTo>
                      <a:pt x="1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0" name="Freeform 7"/>
              <p:cNvSpPr>
                <a:spLocks/>
              </p:cNvSpPr>
              <p:nvPr/>
            </p:nvSpPr>
            <p:spPr bwMode="auto">
              <a:xfrm>
                <a:off x="5030" y="1007"/>
                <a:ext cx="1209" cy="778"/>
              </a:xfrm>
              <a:custGeom>
                <a:avLst/>
                <a:gdLst>
                  <a:gd name="T0" fmla="*/ 1103 w 1209"/>
                  <a:gd name="T1" fmla="*/ 0 h 778"/>
                  <a:gd name="T2" fmla="*/ 1133 w 1209"/>
                  <a:gd name="T3" fmla="*/ 8 h 778"/>
                  <a:gd name="T4" fmla="*/ 1175 w 1209"/>
                  <a:gd name="T5" fmla="*/ 37 h 778"/>
                  <a:gd name="T6" fmla="*/ 1199 w 1209"/>
                  <a:gd name="T7" fmla="*/ 77 h 778"/>
                  <a:gd name="T8" fmla="*/ 1209 w 1209"/>
                  <a:gd name="T9" fmla="*/ 150 h 778"/>
                  <a:gd name="T10" fmla="*/ 1197 w 1209"/>
                  <a:gd name="T11" fmla="*/ 243 h 778"/>
                  <a:gd name="T12" fmla="*/ 1157 w 1209"/>
                  <a:gd name="T13" fmla="*/ 373 h 778"/>
                  <a:gd name="T14" fmla="*/ 1103 w 1209"/>
                  <a:gd name="T15" fmla="*/ 498 h 778"/>
                  <a:gd name="T16" fmla="*/ 1007 w 1209"/>
                  <a:gd name="T17" fmla="*/ 682 h 778"/>
                  <a:gd name="T18" fmla="*/ 951 w 1209"/>
                  <a:gd name="T19" fmla="*/ 775 h 778"/>
                  <a:gd name="T20" fmla="*/ 944 w 1209"/>
                  <a:gd name="T21" fmla="*/ 778 h 778"/>
                  <a:gd name="T22" fmla="*/ 833 w 1209"/>
                  <a:gd name="T23" fmla="*/ 778 h 778"/>
                  <a:gd name="T24" fmla="*/ 838 w 1209"/>
                  <a:gd name="T25" fmla="*/ 756 h 778"/>
                  <a:gd name="T26" fmla="*/ 883 w 1209"/>
                  <a:gd name="T27" fmla="*/ 630 h 778"/>
                  <a:gd name="T28" fmla="*/ 903 w 1209"/>
                  <a:gd name="T29" fmla="*/ 520 h 778"/>
                  <a:gd name="T30" fmla="*/ 897 w 1209"/>
                  <a:gd name="T31" fmla="*/ 435 h 778"/>
                  <a:gd name="T32" fmla="*/ 868 w 1209"/>
                  <a:gd name="T33" fmla="*/ 383 h 778"/>
                  <a:gd name="T34" fmla="*/ 819 w 1209"/>
                  <a:gd name="T35" fmla="*/ 354 h 778"/>
                  <a:gd name="T36" fmla="*/ 743 w 1209"/>
                  <a:gd name="T37" fmla="*/ 351 h 778"/>
                  <a:gd name="T38" fmla="*/ 655 w 1209"/>
                  <a:gd name="T39" fmla="*/ 373 h 778"/>
                  <a:gd name="T40" fmla="*/ 532 w 1209"/>
                  <a:gd name="T41" fmla="*/ 429 h 778"/>
                  <a:gd name="T42" fmla="*/ 415 w 1209"/>
                  <a:gd name="T43" fmla="*/ 498 h 778"/>
                  <a:gd name="T44" fmla="*/ 231 w 1209"/>
                  <a:gd name="T45" fmla="*/ 628 h 778"/>
                  <a:gd name="T46" fmla="*/ 59 w 1209"/>
                  <a:gd name="T47" fmla="*/ 771 h 778"/>
                  <a:gd name="T48" fmla="*/ 49 w 1209"/>
                  <a:gd name="T49" fmla="*/ 776 h 778"/>
                  <a:gd name="T50" fmla="*/ 3 w 1209"/>
                  <a:gd name="T51" fmla="*/ 778 h 778"/>
                  <a:gd name="T52" fmla="*/ 0 w 1209"/>
                  <a:gd name="T53" fmla="*/ 776 h 778"/>
                  <a:gd name="T54" fmla="*/ 118 w 1209"/>
                  <a:gd name="T55" fmla="*/ 657 h 778"/>
                  <a:gd name="T56" fmla="*/ 304 w 1209"/>
                  <a:gd name="T57" fmla="*/ 476 h 778"/>
                  <a:gd name="T58" fmla="*/ 498 w 1209"/>
                  <a:gd name="T59" fmla="*/ 310 h 778"/>
                  <a:gd name="T60" fmla="*/ 704 w 1209"/>
                  <a:gd name="T61" fmla="*/ 158 h 778"/>
                  <a:gd name="T62" fmla="*/ 822 w 1209"/>
                  <a:gd name="T63" fmla="*/ 86 h 778"/>
                  <a:gd name="T64" fmla="*/ 949 w 1209"/>
                  <a:gd name="T65" fmla="*/ 28 h 778"/>
                  <a:gd name="T66" fmla="*/ 1050 w 1209"/>
                  <a:gd name="T67" fmla="*/ 1 h 778"/>
                  <a:gd name="T68" fmla="*/ 1054 w 1209"/>
                  <a:gd name="T69"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9" h="778">
                    <a:moveTo>
                      <a:pt x="1054" y="0"/>
                    </a:moveTo>
                    <a:lnTo>
                      <a:pt x="1103" y="0"/>
                    </a:lnTo>
                    <a:lnTo>
                      <a:pt x="1118" y="3"/>
                    </a:lnTo>
                    <a:lnTo>
                      <a:pt x="1133" y="8"/>
                    </a:lnTo>
                    <a:lnTo>
                      <a:pt x="1157" y="20"/>
                    </a:lnTo>
                    <a:lnTo>
                      <a:pt x="1175" y="37"/>
                    </a:lnTo>
                    <a:lnTo>
                      <a:pt x="1191" y="55"/>
                    </a:lnTo>
                    <a:lnTo>
                      <a:pt x="1199" y="77"/>
                    </a:lnTo>
                    <a:lnTo>
                      <a:pt x="1206" y="103"/>
                    </a:lnTo>
                    <a:lnTo>
                      <a:pt x="1209" y="150"/>
                    </a:lnTo>
                    <a:lnTo>
                      <a:pt x="1206" y="197"/>
                    </a:lnTo>
                    <a:lnTo>
                      <a:pt x="1197" y="243"/>
                    </a:lnTo>
                    <a:lnTo>
                      <a:pt x="1180" y="309"/>
                    </a:lnTo>
                    <a:lnTo>
                      <a:pt x="1157" y="373"/>
                    </a:lnTo>
                    <a:lnTo>
                      <a:pt x="1132" y="437"/>
                    </a:lnTo>
                    <a:lnTo>
                      <a:pt x="1103" y="498"/>
                    </a:lnTo>
                    <a:lnTo>
                      <a:pt x="1057" y="591"/>
                    </a:lnTo>
                    <a:lnTo>
                      <a:pt x="1007" y="682"/>
                    </a:lnTo>
                    <a:lnTo>
                      <a:pt x="952" y="771"/>
                    </a:lnTo>
                    <a:lnTo>
                      <a:pt x="951" y="775"/>
                    </a:lnTo>
                    <a:lnTo>
                      <a:pt x="947" y="776"/>
                    </a:lnTo>
                    <a:lnTo>
                      <a:pt x="944" y="778"/>
                    </a:lnTo>
                    <a:lnTo>
                      <a:pt x="834" y="778"/>
                    </a:lnTo>
                    <a:lnTo>
                      <a:pt x="833" y="778"/>
                    </a:lnTo>
                    <a:lnTo>
                      <a:pt x="831" y="776"/>
                    </a:lnTo>
                    <a:lnTo>
                      <a:pt x="838" y="756"/>
                    </a:lnTo>
                    <a:lnTo>
                      <a:pt x="863" y="694"/>
                    </a:lnTo>
                    <a:lnTo>
                      <a:pt x="883" y="630"/>
                    </a:lnTo>
                    <a:lnTo>
                      <a:pt x="898" y="564"/>
                    </a:lnTo>
                    <a:lnTo>
                      <a:pt x="903" y="520"/>
                    </a:lnTo>
                    <a:lnTo>
                      <a:pt x="903" y="478"/>
                    </a:lnTo>
                    <a:lnTo>
                      <a:pt x="897" y="435"/>
                    </a:lnTo>
                    <a:lnTo>
                      <a:pt x="885" y="407"/>
                    </a:lnTo>
                    <a:lnTo>
                      <a:pt x="868" y="383"/>
                    </a:lnTo>
                    <a:lnTo>
                      <a:pt x="846" y="366"/>
                    </a:lnTo>
                    <a:lnTo>
                      <a:pt x="819" y="354"/>
                    </a:lnTo>
                    <a:lnTo>
                      <a:pt x="789" y="349"/>
                    </a:lnTo>
                    <a:lnTo>
                      <a:pt x="743" y="351"/>
                    </a:lnTo>
                    <a:lnTo>
                      <a:pt x="699" y="359"/>
                    </a:lnTo>
                    <a:lnTo>
                      <a:pt x="655" y="373"/>
                    </a:lnTo>
                    <a:lnTo>
                      <a:pt x="593" y="398"/>
                    </a:lnTo>
                    <a:lnTo>
                      <a:pt x="532" y="429"/>
                    </a:lnTo>
                    <a:lnTo>
                      <a:pt x="473" y="462"/>
                    </a:lnTo>
                    <a:lnTo>
                      <a:pt x="415" y="498"/>
                    </a:lnTo>
                    <a:lnTo>
                      <a:pt x="322" y="562"/>
                    </a:lnTo>
                    <a:lnTo>
                      <a:pt x="231" y="628"/>
                    </a:lnTo>
                    <a:lnTo>
                      <a:pt x="145" y="699"/>
                    </a:lnTo>
                    <a:lnTo>
                      <a:pt x="59" y="771"/>
                    </a:lnTo>
                    <a:lnTo>
                      <a:pt x="54" y="775"/>
                    </a:lnTo>
                    <a:lnTo>
                      <a:pt x="49" y="776"/>
                    </a:lnTo>
                    <a:lnTo>
                      <a:pt x="42" y="778"/>
                    </a:lnTo>
                    <a:lnTo>
                      <a:pt x="3" y="778"/>
                    </a:lnTo>
                    <a:lnTo>
                      <a:pt x="3" y="778"/>
                    </a:lnTo>
                    <a:lnTo>
                      <a:pt x="0" y="776"/>
                    </a:lnTo>
                    <a:lnTo>
                      <a:pt x="25" y="749"/>
                    </a:lnTo>
                    <a:lnTo>
                      <a:pt x="118" y="657"/>
                    </a:lnTo>
                    <a:lnTo>
                      <a:pt x="211" y="564"/>
                    </a:lnTo>
                    <a:lnTo>
                      <a:pt x="304" y="476"/>
                    </a:lnTo>
                    <a:lnTo>
                      <a:pt x="398" y="391"/>
                    </a:lnTo>
                    <a:lnTo>
                      <a:pt x="498" y="310"/>
                    </a:lnTo>
                    <a:lnTo>
                      <a:pt x="599" y="233"/>
                    </a:lnTo>
                    <a:lnTo>
                      <a:pt x="704" y="158"/>
                    </a:lnTo>
                    <a:lnTo>
                      <a:pt x="763" y="121"/>
                    </a:lnTo>
                    <a:lnTo>
                      <a:pt x="822" y="86"/>
                    </a:lnTo>
                    <a:lnTo>
                      <a:pt x="885" y="55"/>
                    </a:lnTo>
                    <a:lnTo>
                      <a:pt x="949" y="28"/>
                    </a:lnTo>
                    <a:lnTo>
                      <a:pt x="1000" y="12"/>
                    </a:lnTo>
                    <a:lnTo>
                      <a:pt x="1050" y="1"/>
                    </a:lnTo>
                    <a:lnTo>
                      <a:pt x="1052" y="1"/>
                    </a:lnTo>
                    <a:lnTo>
                      <a:pt x="10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1" name="Freeform 8"/>
              <p:cNvSpPr>
                <a:spLocks/>
              </p:cNvSpPr>
              <p:nvPr/>
            </p:nvSpPr>
            <p:spPr bwMode="auto">
              <a:xfrm>
                <a:off x="1052" y="1559"/>
                <a:ext cx="492" cy="863"/>
              </a:xfrm>
              <a:custGeom>
                <a:avLst/>
                <a:gdLst>
                  <a:gd name="T0" fmla="*/ 377 w 492"/>
                  <a:gd name="T1" fmla="*/ 0 h 863"/>
                  <a:gd name="T2" fmla="*/ 431 w 492"/>
                  <a:gd name="T3" fmla="*/ 0 h 863"/>
                  <a:gd name="T4" fmla="*/ 458 w 492"/>
                  <a:gd name="T5" fmla="*/ 5 h 863"/>
                  <a:gd name="T6" fmla="*/ 485 w 492"/>
                  <a:gd name="T7" fmla="*/ 13 h 863"/>
                  <a:gd name="T8" fmla="*/ 488 w 492"/>
                  <a:gd name="T9" fmla="*/ 13 h 863"/>
                  <a:gd name="T10" fmla="*/ 490 w 492"/>
                  <a:gd name="T11" fmla="*/ 15 h 863"/>
                  <a:gd name="T12" fmla="*/ 492 w 492"/>
                  <a:gd name="T13" fmla="*/ 18 h 863"/>
                  <a:gd name="T14" fmla="*/ 492 w 492"/>
                  <a:gd name="T15" fmla="*/ 22 h 863"/>
                  <a:gd name="T16" fmla="*/ 465 w 492"/>
                  <a:gd name="T17" fmla="*/ 172 h 863"/>
                  <a:gd name="T18" fmla="*/ 465 w 492"/>
                  <a:gd name="T19" fmla="*/ 175 h 863"/>
                  <a:gd name="T20" fmla="*/ 465 w 492"/>
                  <a:gd name="T21" fmla="*/ 177 h 863"/>
                  <a:gd name="T22" fmla="*/ 449 w 492"/>
                  <a:gd name="T23" fmla="*/ 172 h 863"/>
                  <a:gd name="T24" fmla="*/ 417 w 492"/>
                  <a:gd name="T25" fmla="*/ 162 h 863"/>
                  <a:gd name="T26" fmla="*/ 383 w 492"/>
                  <a:gd name="T27" fmla="*/ 162 h 863"/>
                  <a:gd name="T28" fmla="*/ 365 w 492"/>
                  <a:gd name="T29" fmla="*/ 165 h 863"/>
                  <a:gd name="T30" fmla="*/ 350 w 492"/>
                  <a:gd name="T31" fmla="*/ 174 h 863"/>
                  <a:gd name="T32" fmla="*/ 336 w 492"/>
                  <a:gd name="T33" fmla="*/ 186 h 863"/>
                  <a:gd name="T34" fmla="*/ 326 w 492"/>
                  <a:gd name="T35" fmla="*/ 201 h 863"/>
                  <a:gd name="T36" fmla="*/ 318 w 492"/>
                  <a:gd name="T37" fmla="*/ 226 h 863"/>
                  <a:gd name="T38" fmla="*/ 312 w 492"/>
                  <a:gd name="T39" fmla="*/ 250 h 863"/>
                  <a:gd name="T40" fmla="*/ 297 w 492"/>
                  <a:gd name="T41" fmla="*/ 334 h 863"/>
                  <a:gd name="T42" fmla="*/ 437 w 492"/>
                  <a:gd name="T43" fmla="*/ 334 h 863"/>
                  <a:gd name="T44" fmla="*/ 426 w 492"/>
                  <a:gd name="T45" fmla="*/ 407 h 863"/>
                  <a:gd name="T46" fmla="*/ 414 w 492"/>
                  <a:gd name="T47" fmla="*/ 481 h 863"/>
                  <a:gd name="T48" fmla="*/ 412 w 492"/>
                  <a:gd name="T49" fmla="*/ 484 h 863"/>
                  <a:gd name="T50" fmla="*/ 410 w 492"/>
                  <a:gd name="T51" fmla="*/ 488 h 863"/>
                  <a:gd name="T52" fmla="*/ 407 w 492"/>
                  <a:gd name="T53" fmla="*/ 490 h 863"/>
                  <a:gd name="T54" fmla="*/ 402 w 492"/>
                  <a:gd name="T55" fmla="*/ 490 h 863"/>
                  <a:gd name="T56" fmla="*/ 280 w 492"/>
                  <a:gd name="T57" fmla="*/ 490 h 863"/>
                  <a:gd name="T58" fmla="*/ 277 w 492"/>
                  <a:gd name="T59" fmla="*/ 490 h 863"/>
                  <a:gd name="T60" fmla="*/ 274 w 492"/>
                  <a:gd name="T61" fmla="*/ 491 h 863"/>
                  <a:gd name="T62" fmla="*/ 272 w 492"/>
                  <a:gd name="T63" fmla="*/ 493 h 863"/>
                  <a:gd name="T64" fmla="*/ 270 w 492"/>
                  <a:gd name="T65" fmla="*/ 498 h 863"/>
                  <a:gd name="T66" fmla="*/ 215 w 492"/>
                  <a:gd name="T67" fmla="*/ 822 h 863"/>
                  <a:gd name="T68" fmla="*/ 209 w 492"/>
                  <a:gd name="T69" fmla="*/ 856 h 863"/>
                  <a:gd name="T70" fmla="*/ 208 w 492"/>
                  <a:gd name="T71" fmla="*/ 859 h 863"/>
                  <a:gd name="T72" fmla="*/ 206 w 492"/>
                  <a:gd name="T73" fmla="*/ 861 h 863"/>
                  <a:gd name="T74" fmla="*/ 203 w 492"/>
                  <a:gd name="T75" fmla="*/ 863 h 863"/>
                  <a:gd name="T76" fmla="*/ 7 w 492"/>
                  <a:gd name="T77" fmla="*/ 863 h 863"/>
                  <a:gd name="T78" fmla="*/ 69 w 492"/>
                  <a:gd name="T79" fmla="*/ 490 h 863"/>
                  <a:gd name="T80" fmla="*/ 0 w 492"/>
                  <a:gd name="T81" fmla="*/ 490 h 863"/>
                  <a:gd name="T82" fmla="*/ 0 w 492"/>
                  <a:gd name="T83" fmla="*/ 481 h 863"/>
                  <a:gd name="T84" fmla="*/ 12 w 492"/>
                  <a:gd name="T85" fmla="*/ 419 h 863"/>
                  <a:gd name="T86" fmla="*/ 25 w 492"/>
                  <a:gd name="T87" fmla="*/ 334 h 863"/>
                  <a:gd name="T88" fmla="*/ 96 w 492"/>
                  <a:gd name="T89" fmla="*/ 334 h 863"/>
                  <a:gd name="T90" fmla="*/ 106 w 492"/>
                  <a:gd name="T91" fmla="*/ 280 h 863"/>
                  <a:gd name="T92" fmla="*/ 117 w 492"/>
                  <a:gd name="T93" fmla="*/ 228 h 863"/>
                  <a:gd name="T94" fmla="*/ 130 w 492"/>
                  <a:gd name="T95" fmla="*/ 177 h 863"/>
                  <a:gd name="T96" fmla="*/ 147 w 492"/>
                  <a:gd name="T97" fmla="*/ 140 h 863"/>
                  <a:gd name="T98" fmla="*/ 169 w 492"/>
                  <a:gd name="T99" fmla="*/ 108 h 863"/>
                  <a:gd name="T100" fmla="*/ 198 w 492"/>
                  <a:gd name="T101" fmla="*/ 81 h 863"/>
                  <a:gd name="T102" fmla="*/ 230 w 492"/>
                  <a:gd name="T103" fmla="*/ 56 h 863"/>
                  <a:gd name="T104" fmla="*/ 275 w 492"/>
                  <a:gd name="T105" fmla="*/ 29 h 863"/>
                  <a:gd name="T106" fmla="*/ 326 w 492"/>
                  <a:gd name="T107" fmla="*/ 8 h 863"/>
                  <a:gd name="T108" fmla="*/ 377 w 492"/>
                  <a:gd name="T10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2" h="863">
                    <a:moveTo>
                      <a:pt x="377" y="0"/>
                    </a:moveTo>
                    <a:lnTo>
                      <a:pt x="431" y="0"/>
                    </a:lnTo>
                    <a:lnTo>
                      <a:pt x="458" y="5"/>
                    </a:lnTo>
                    <a:lnTo>
                      <a:pt x="485" y="13"/>
                    </a:lnTo>
                    <a:lnTo>
                      <a:pt x="488" y="13"/>
                    </a:lnTo>
                    <a:lnTo>
                      <a:pt x="490" y="15"/>
                    </a:lnTo>
                    <a:lnTo>
                      <a:pt x="492" y="18"/>
                    </a:lnTo>
                    <a:lnTo>
                      <a:pt x="492" y="22"/>
                    </a:lnTo>
                    <a:lnTo>
                      <a:pt x="465" y="172"/>
                    </a:lnTo>
                    <a:lnTo>
                      <a:pt x="465" y="175"/>
                    </a:lnTo>
                    <a:lnTo>
                      <a:pt x="465" y="177"/>
                    </a:lnTo>
                    <a:lnTo>
                      <a:pt x="449" y="172"/>
                    </a:lnTo>
                    <a:lnTo>
                      <a:pt x="417" y="162"/>
                    </a:lnTo>
                    <a:lnTo>
                      <a:pt x="383" y="162"/>
                    </a:lnTo>
                    <a:lnTo>
                      <a:pt x="365" y="165"/>
                    </a:lnTo>
                    <a:lnTo>
                      <a:pt x="350" y="174"/>
                    </a:lnTo>
                    <a:lnTo>
                      <a:pt x="336" y="186"/>
                    </a:lnTo>
                    <a:lnTo>
                      <a:pt x="326" y="201"/>
                    </a:lnTo>
                    <a:lnTo>
                      <a:pt x="318" y="226"/>
                    </a:lnTo>
                    <a:lnTo>
                      <a:pt x="312" y="250"/>
                    </a:lnTo>
                    <a:lnTo>
                      <a:pt x="297" y="334"/>
                    </a:lnTo>
                    <a:lnTo>
                      <a:pt x="437" y="334"/>
                    </a:lnTo>
                    <a:lnTo>
                      <a:pt x="426" y="407"/>
                    </a:lnTo>
                    <a:lnTo>
                      <a:pt x="414" y="481"/>
                    </a:lnTo>
                    <a:lnTo>
                      <a:pt x="412" y="484"/>
                    </a:lnTo>
                    <a:lnTo>
                      <a:pt x="410" y="488"/>
                    </a:lnTo>
                    <a:lnTo>
                      <a:pt x="407" y="490"/>
                    </a:lnTo>
                    <a:lnTo>
                      <a:pt x="402" y="490"/>
                    </a:lnTo>
                    <a:lnTo>
                      <a:pt x="280" y="490"/>
                    </a:lnTo>
                    <a:lnTo>
                      <a:pt x="277" y="490"/>
                    </a:lnTo>
                    <a:lnTo>
                      <a:pt x="274" y="491"/>
                    </a:lnTo>
                    <a:lnTo>
                      <a:pt x="272" y="493"/>
                    </a:lnTo>
                    <a:lnTo>
                      <a:pt x="270" y="498"/>
                    </a:lnTo>
                    <a:lnTo>
                      <a:pt x="215" y="822"/>
                    </a:lnTo>
                    <a:lnTo>
                      <a:pt x="209" y="856"/>
                    </a:lnTo>
                    <a:lnTo>
                      <a:pt x="208" y="859"/>
                    </a:lnTo>
                    <a:lnTo>
                      <a:pt x="206" y="861"/>
                    </a:lnTo>
                    <a:lnTo>
                      <a:pt x="203" y="863"/>
                    </a:lnTo>
                    <a:lnTo>
                      <a:pt x="7" y="863"/>
                    </a:lnTo>
                    <a:lnTo>
                      <a:pt x="69" y="490"/>
                    </a:lnTo>
                    <a:lnTo>
                      <a:pt x="0" y="490"/>
                    </a:lnTo>
                    <a:lnTo>
                      <a:pt x="0" y="481"/>
                    </a:lnTo>
                    <a:lnTo>
                      <a:pt x="12" y="419"/>
                    </a:lnTo>
                    <a:lnTo>
                      <a:pt x="25" y="334"/>
                    </a:lnTo>
                    <a:lnTo>
                      <a:pt x="96" y="334"/>
                    </a:lnTo>
                    <a:lnTo>
                      <a:pt x="106" y="280"/>
                    </a:lnTo>
                    <a:lnTo>
                      <a:pt x="117" y="228"/>
                    </a:lnTo>
                    <a:lnTo>
                      <a:pt x="130" y="177"/>
                    </a:lnTo>
                    <a:lnTo>
                      <a:pt x="147" y="140"/>
                    </a:lnTo>
                    <a:lnTo>
                      <a:pt x="169" y="108"/>
                    </a:lnTo>
                    <a:lnTo>
                      <a:pt x="198" y="81"/>
                    </a:lnTo>
                    <a:lnTo>
                      <a:pt x="230" y="56"/>
                    </a:lnTo>
                    <a:lnTo>
                      <a:pt x="275" y="29"/>
                    </a:lnTo>
                    <a:lnTo>
                      <a:pt x="326" y="8"/>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2" name="Freeform 9"/>
              <p:cNvSpPr>
                <a:spLocks/>
              </p:cNvSpPr>
              <p:nvPr/>
            </p:nvSpPr>
            <p:spPr bwMode="auto">
              <a:xfrm>
                <a:off x="6214" y="1724"/>
                <a:ext cx="405" cy="686"/>
              </a:xfrm>
              <a:custGeom>
                <a:avLst/>
                <a:gdLst>
                  <a:gd name="T0" fmla="*/ 118 w 405"/>
                  <a:gd name="T1" fmla="*/ 0 h 686"/>
                  <a:gd name="T2" fmla="*/ 319 w 405"/>
                  <a:gd name="T3" fmla="*/ 0 h 686"/>
                  <a:gd name="T4" fmla="*/ 294 w 405"/>
                  <a:gd name="T5" fmla="*/ 157 h 686"/>
                  <a:gd name="T6" fmla="*/ 405 w 405"/>
                  <a:gd name="T7" fmla="*/ 157 h 686"/>
                  <a:gd name="T8" fmla="*/ 405 w 405"/>
                  <a:gd name="T9" fmla="*/ 168 h 686"/>
                  <a:gd name="T10" fmla="*/ 395 w 405"/>
                  <a:gd name="T11" fmla="*/ 230 h 686"/>
                  <a:gd name="T12" fmla="*/ 380 w 405"/>
                  <a:gd name="T13" fmla="*/ 313 h 686"/>
                  <a:gd name="T14" fmla="*/ 370 w 405"/>
                  <a:gd name="T15" fmla="*/ 313 h 686"/>
                  <a:gd name="T16" fmla="*/ 275 w 405"/>
                  <a:gd name="T17" fmla="*/ 313 h 686"/>
                  <a:gd name="T18" fmla="*/ 272 w 405"/>
                  <a:gd name="T19" fmla="*/ 313 h 686"/>
                  <a:gd name="T20" fmla="*/ 268 w 405"/>
                  <a:gd name="T21" fmla="*/ 314 h 686"/>
                  <a:gd name="T22" fmla="*/ 267 w 405"/>
                  <a:gd name="T23" fmla="*/ 316 h 686"/>
                  <a:gd name="T24" fmla="*/ 265 w 405"/>
                  <a:gd name="T25" fmla="*/ 321 h 686"/>
                  <a:gd name="T26" fmla="*/ 208 w 405"/>
                  <a:gd name="T27" fmla="*/ 661 h 686"/>
                  <a:gd name="T28" fmla="*/ 204 w 405"/>
                  <a:gd name="T29" fmla="*/ 686 h 686"/>
                  <a:gd name="T30" fmla="*/ 2 w 405"/>
                  <a:gd name="T31" fmla="*/ 686 h 686"/>
                  <a:gd name="T32" fmla="*/ 66 w 405"/>
                  <a:gd name="T33" fmla="*/ 313 h 686"/>
                  <a:gd name="T34" fmla="*/ 0 w 405"/>
                  <a:gd name="T35" fmla="*/ 313 h 686"/>
                  <a:gd name="T36" fmla="*/ 27 w 405"/>
                  <a:gd name="T37" fmla="*/ 157 h 686"/>
                  <a:gd name="T38" fmla="*/ 91 w 405"/>
                  <a:gd name="T39" fmla="*/ 157 h 686"/>
                  <a:gd name="T40" fmla="*/ 118 w 405"/>
                  <a:gd name="T41"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5" h="686">
                    <a:moveTo>
                      <a:pt x="118" y="0"/>
                    </a:moveTo>
                    <a:lnTo>
                      <a:pt x="319" y="0"/>
                    </a:lnTo>
                    <a:lnTo>
                      <a:pt x="294" y="157"/>
                    </a:lnTo>
                    <a:lnTo>
                      <a:pt x="405" y="157"/>
                    </a:lnTo>
                    <a:lnTo>
                      <a:pt x="405" y="168"/>
                    </a:lnTo>
                    <a:lnTo>
                      <a:pt x="395" y="230"/>
                    </a:lnTo>
                    <a:lnTo>
                      <a:pt x="380" y="313"/>
                    </a:lnTo>
                    <a:lnTo>
                      <a:pt x="370" y="313"/>
                    </a:lnTo>
                    <a:lnTo>
                      <a:pt x="275" y="313"/>
                    </a:lnTo>
                    <a:lnTo>
                      <a:pt x="272" y="313"/>
                    </a:lnTo>
                    <a:lnTo>
                      <a:pt x="268" y="314"/>
                    </a:lnTo>
                    <a:lnTo>
                      <a:pt x="267" y="316"/>
                    </a:lnTo>
                    <a:lnTo>
                      <a:pt x="265" y="321"/>
                    </a:lnTo>
                    <a:lnTo>
                      <a:pt x="208" y="661"/>
                    </a:lnTo>
                    <a:lnTo>
                      <a:pt x="204" y="686"/>
                    </a:lnTo>
                    <a:lnTo>
                      <a:pt x="2" y="686"/>
                    </a:lnTo>
                    <a:lnTo>
                      <a:pt x="66" y="313"/>
                    </a:lnTo>
                    <a:lnTo>
                      <a:pt x="0" y="313"/>
                    </a:lnTo>
                    <a:lnTo>
                      <a:pt x="27" y="157"/>
                    </a:lnTo>
                    <a:lnTo>
                      <a:pt x="91" y="15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3" name="Freeform 10"/>
              <p:cNvSpPr>
                <a:spLocks noEditPoints="1"/>
              </p:cNvSpPr>
              <p:nvPr/>
            </p:nvSpPr>
            <p:spPr bwMode="auto">
              <a:xfrm>
                <a:off x="3802" y="1555"/>
                <a:ext cx="709" cy="873"/>
              </a:xfrm>
              <a:custGeom>
                <a:avLst/>
                <a:gdLst>
                  <a:gd name="T0" fmla="*/ 361 w 709"/>
                  <a:gd name="T1" fmla="*/ 475 h 873"/>
                  <a:gd name="T2" fmla="*/ 302 w 709"/>
                  <a:gd name="T3" fmla="*/ 497 h 873"/>
                  <a:gd name="T4" fmla="*/ 257 w 709"/>
                  <a:gd name="T5" fmla="*/ 543 h 873"/>
                  <a:gd name="T6" fmla="*/ 236 w 709"/>
                  <a:gd name="T7" fmla="*/ 608 h 873"/>
                  <a:gd name="T8" fmla="*/ 248 w 709"/>
                  <a:gd name="T9" fmla="*/ 661 h 873"/>
                  <a:gd name="T10" fmla="*/ 289 w 709"/>
                  <a:gd name="T11" fmla="*/ 698 h 873"/>
                  <a:gd name="T12" fmla="*/ 348 w 709"/>
                  <a:gd name="T13" fmla="*/ 710 h 873"/>
                  <a:gd name="T14" fmla="*/ 417 w 709"/>
                  <a:gd name="T15" fmla="*/ 694 h 873"/>
                  <a:gd name="T16" fmla="*/ 469 w 709"/>
                  <a:gd name="T17" fmla="*/ 654 h 873"/>
                  <a:gd name="T18" fmla="*/ 496 w 709"/>
                  <a:gd name="T19" fmla="*/ 593 h 873"/>
                  <a:gd name="T20" fmla="*/ 495 w 709"/>
                  <a:gd name="T21" fmla="*/ 543 h 873"/>
                  <a:gd name="T22" fmla="*/ 471 w 709"/>
                  <a:gd name="T23" fmla="*/ 502 h 873"/>
                  <a:gd name="T24" fmla="*/ 429 w 709"/>
                  <a:gd name="T25" fmla="*/ 478 h 873"/>
                  <a:gd name="T26" fmla="*/ 145 w 709"/>
                  <a:gd name="T27" fmla="*/ 0 h 873"/>
                  <a:gd name="T28" fmla="*/ 282 w 709"/>
                  <a:gd name="T29" fmla="*/ 377 h 873"/>
                  <a:gd name="T30" fmla="*/ 289 w 709"/>
                  <a:gd name="T31" fmla="*/ 372 h 873"/>
                  <a:gd name="T32" fmla="*/ 366 w 709"/>
                  <a:gd name="T33" fmla="*/ 326 h 873"/>
                  <a:gd name="T34" fmla="*/ 453 w 709"/>
                  <a:gd name="T35" fmla="*/ 309 h 873"/>
                  <a:gd name="T36" fmla="*/ 544 w 709"/>
                  <a:gd name="T37" fmla="*/ 318 h 873"/>
                  <a:gd name="T38" fmla="*/ 623 w 709"/>
                  <a:gd name="T39" fmla="*/ 358 h 873"/>
                  <a:gd name="T40" fmla="*/ 677 w 709"/>
                  <a:gd name="T41" fmla="*/ 418 h 873"/>
                  <a:gd name="T42" fmla="*/ 704 w 709"/>
                  <a:gd name="T43" fmla="*/ 490 h 873"/>
                  <a:gd name="T44" fmla="*/ 706 w 709"/>
                  <a:gd name="T45" fmla="*/ 585 h 873"/>
                  <a:gd name="T46" fmla="*/ 672 w 709"/>
                  <a:gd name="T47" fmla="*/ 686 h 873"/>
                  <a:gd name="T48" fmla="*/ 608 w 709"/>
                  <a:gd name="T49" fmla="*/ 774 h 873"/>
                  <a:gd name="T50" fmla="*/ 518 w 709"/>
                  <a:gd name="T51" fmla="*/ 838 h 873"/>
                  <a:gd name="T52" fmla="*/ 410 w 709"/>
                  <a:gd name="T53" fmla="*/ 870 h 873"/>
                  <a:gd name="T54" fmla="*/ 339 w 709"/>
                  <a:gd name="T55" fmla="*/ 872 h 873"/>
                  <a:gd name="T56" fmla="*/ 268 w 709"/>
                  <a:gd name="T57" fmla="*/ 850 h 873"/>
                  <a:gd name="T58" fmla="*/ 246 w 709"/>
                  <a:gd name="T59" fmla="*/ 836 h 873"/>
                  <a:gd name="T60" fmla="*/ 226 w 709"/>
                  <a:gd name="T61" fmla="*/ 814 h 873"/>
                  <a:gd name="T62" fmla="*/ 201 w 709"/>
                  <a:gd name="T63" fmla="*/ 855 h 873"/>
                  <a:gd name="T64" fmla="*/ 145 w 709"/>
                  <a:gd name="T65" fmla="*/ 0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09" h="873">
                    <a:moveTo>
                      <a:pt x="395" y="473"/>
                    </a:moveTo>
                    <a:lnTo>
                      <a:pt x="361" y="475"/>
                    </a:lnTo>
                    <a:lnTo>
                      <a:pt x="331" y="482"/>
                    </a:lnTo>
                    <a:lnTo>
                      <a:pt x="302" y="497"/>
                    </a:lnTo>
                    <a:lnTo>
                      <a:pt x="277" y="517"/>
                    </a:lnTo>
                    <a:lnTo>
                      <a:pt x="257" y="543"/>
                    </a:lnTo>
                    <a:lnTo>
                      <a:pt x="243" y="575"/>
                    </a:lnTo>
                    <a:lnTo>
                      <a:pt x="236" y="608"/>
                    </a:lnTo>
                    <a:lnTo>
                      <a:pt x="240" y="637"/>
                    </a:lnTo>
                    <a:lnTo>
                      <a:pt x="248" y="661"/>
                    </a:lnTo>
                    <a:lnTo>
                      <a:pt x="265" y="683"/>
                    </a:lnTo>
                    <a:lnTo>
                      <a:pt x="289" y="698"/>
                    </a:lnTo>
                    <a:lnTo>
                      <a:pt x="317" y="706"/>
                    </a:lnTo>
                    <a:lnTo>
                      <a:pt x="348" y="710"/>
                    </a:lnTo>
                    <a:lnTo>
                      <a:pt x="385" y="706"/>
                    </a:lnTo>
                    <a:lnTo>
                      <a:pt x="417" y="694"/>
                    </a:lnTo>
                    <a:lnTo>
                      <a:pt x="446" y="678"/>
                    </a:lnTo>
                    <a:lnTo>
                      <a:pt x="469" y="654"/>
                    </a:lnTo>
                    <a:lnTo>
                      <a:pt x="486" y="625"/>
                    </a:lnTo>
                    <a:lnTo>
                      <a:pt x="496" y="593"/>
                    </a:lnTo>
                    <a:lnTo>
                      <a:pt x="498" y="566"/>
                    </a:lnTo>
                    <a:lnTo>
                      <a:pt x="495" y="543"/>
                    </a:lnTo>
                    <a:lnTo>
                      <a:pt x="486" y="521"/>
                    </a:lnTo>
                    <a:lnTo>
                      <a:pt x="471" y="502"/>
                    </a:lnTo>
                    <a:lnTo>
                      <a:pt x="453" y="487"/>
                    </a:lnTo>
                    <a:lnTo>
                      <a:pt x="429" y="478"/>
                    </a:lnTo>
                    <a:lnTo>
                      <a:pt x="395" y="473"/>
                    </a:lnTo>
                    <a:close/>
                    <a:moveTo>
                      <a:pt x="145" y="0"/>
                    </a:moveTo>
                    <a:lnTo>
                      <a:pt x="346" y="0"/>
                    </a:lnTo>
                    <a:lnTo>
                      <a:pt x="282" y="377"/>
                    </a:lnTo>
                    <a:lnTo>
                      <a:pt x="285" y="374"/>
                    </a:lnTo>
                    <a:lnTo>
                      <a:pt x="289" y="372"/>
                    </a:lnTo>
                    <a:lnTo>
                      <a:pt x="326" y="347"/>
                    </a:lnTo>
                    <a:lnTo>
                      <a:pt x="366" y="326"/>
                    </a:lnTo>
                    <a:lnTo>
                      <a:pt x="409" y="315"/>
                    </a:lnTo>
                    <a:lnTo>
                      <a:pt x="453" y="309"/>
                    </a:lnTo>
                    <a:lnTo>
                      <a:pt x="500" y="311"/>
                    </a:lnTo>
                    <a:lnTo>
                      <a:pt x="544" y="318"/>
                    </a:lnTo>
                    <a:lnTo>
                      <a:pt x="586" y="335"/>
                    </a:lnTo>
                    <a:lnTo>
                      <a:pt x="623" y="358"/>
                    </a:lnTo>
                    <a:lnTo>
                      <a:pt x="654" y="385"/>
                    </a:lnTo>
                    <a:lnTo>
                      <a:pt x="677" y="418"/>
                    </a:lnTo>
                    <a:lnTo>
                      <a:pt x="694" y="453"/>
                    </a:lnTo>
                    <a:lnTo>
                      <a:pt x="704" y="490"/>
                    </a:lnTo>
                    <a:lnTo>
                      <a:pt x="709" y="531"/>
                    </a:lnTo>
                    <a:lnTo>
                      <a:pt x="706" y="585"/>
                    </a:lnTo>
                    <a:lnTo>
                      <a:pt x="694" y="637"/>
                    </a:lnTo>
                    <a:lnTo>
                      <a:pt x="672" y="686"/>
                    </a:lnTo>
                    <a:lnTo>
                      <a:pt x="643" y="733"/>
                    </a:lnTo>
                    <a:lnTo>
                      <a:pt x="608" y="774"/>
                    </a:lnTo>
                    <a:lnTo>
                      <a:pt x="566" y="809"/>
                    </a:lnTo>
                    <a:lnTo>
                      <a:pt x="518" y="838"/>
                    </a:lnTo>
                    <a:lnTo>
                      <a:pt x="466" y="858"/>
                    </a:lnTo>
                    <a:lnTo>
                      <a:pt x="410" y="870"/>
                    </a:lnTo>
                    <a:lnTo>
                      <a:pt x="375" y="873"/>
                    </a:lnTo>
                    <a:lnTo>
                      <a:pt x="339" y="872"/>
                    </a:lnTo>
                    <a:lnTo>
                      <a:pt x="304" y="863"/>
                    </a:lnTo>
                    <a:lnTo>
                      <a:pt x="268" y="850"/>
                    </a:lnTo>
                    <a:lnTo>
                      <a:pt x="257" y="845"/>
                    </a:lnTo>
                    <a:lnTo>
                      <a:pt x="246" y="836"/>
                    </a:lnTo>
                    <a:lnTo>
                      <a:pt x="238" y="828"/>
                    </a:lnTo>
                    <a:lnTo>
                      <a:pt x="226" y="814"/>
                    </a:lnTo>
                    <a:lnTo>
                      <a:pt x="211" y="796"/>
                    </a:lnTo>
                    <a:lnTo>
                      <a:pt x="201" y="855"/>
                    </a:lnTo>
                    <a:lnTo>
                      <a:pt x="0" y="855"/>
                    </a:lnTo>
                    <a:lnTo>
                      <a:pt x="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4" name="Freeform 11"/>
              <p:cNvSpPr>
                <a:spLocks noEditPoints="1"/>
              </p:cNvSpPr>
              <p:nvPr/>
            </p:nvSpPr>
            <p:spPr bwMode="auto">
              <a:xfrm>
                <a:off x="1407" y="1873"/>
                <a:ext cx="753" cy="809"/>
              </a:xfrm>
              <a:custGeom>
                <a:avLst/>
                <a:gdLst>
                  <a:gd name="T0" fmla="*/ 414 w 753"/>
                  <a:gd name="T1" fmla="*/ 164 h 809"/>
                  <a:gd name="T2" fmla="*/ 353 w 753"/>
                  <a:gd name="T3" fmla="*/ 184 h 809"/>
                  <a:gd name="T4" fmla="*/ 307 w 753"/>
                  <a:gd name="T5" fmla="*/ 225 h 809"/>
                  <a:gd name="T6" fmla="*/ 283 w 753"/>
                  <a:gd name="T7" fmla="*/ 284 h 809"/>
                  <a:gd name="T8" fmla="*/ 285 w 753"/>
                  <a:gd name="T9" fmla="*/ 334 h 809"/>
                  <a:gd name="T10" fmla="*/ 311 w 753"/>
                  <a:gd name="T11" fmla="*/ 373 h 809"/>
                  <a:gd name="T12" fmla="*/ 354 w 753"/>
                  <a:gd name="T13" fmla="*/ 395 h 809"/>
                  <a:gd name="T14" fmla="*/ 392 w 753"/>
                  <a:gd name="T15" fmla="*/ 402 h 809"/>
                  <a:gd name="T16" fmla="*/ 466 w 753"/>
                  <a:gd name="T17" fmla="*/ 383 h 809"/>
                  <a:gd name="T18" fmla="*/ 518 w 753"/>
                  <a:gd name="T19" fmla="*/ 336 h 809"/>
                  <a:gd name="T20" fmla="*/ 542 w 753"/>
                  <a:gd name="T21" fmla="*/ 265 h 809"/>
                  <a:gd name="T22" fmla="*/ 532 w 753"/>
                  <a:gd name="T23" fmla="*/ 213 h 809"/>
                  <a:gd name="T24" fmla="*/ 493 w 753"/>
                  <a:gd name="T25" fmla="*/ 176 h 809"/>
                  <a:gd name="T26" fmla="*/ 441 w 753"/>
                  <a:gd name="T27" fmla="*/ 164 h 809"/>
                  <a:gd name="T28" fmla="*/ 560 w 753"/>
                  <a:gd name="T29" fmla="*/ 3 h 809"/>
                  <a:gd name="T30" fmla="*/ 642 w 753"/>
                  <a:gd name="T31" fmla="*/ 32 h 809"/>
                  <a:gd name="T32" fmla="*/ 706 w 753"/>
                  <a:gd name="T33" fmla="*/ 86 h 809"/>
                  <a:gd name="T34" fmla="*/ 741 w 753"/>
                  <a:gd name="T35" fmla="*/ 159 h 809"/>
                  <a:gd name="T36" fmla="*/ 753 w 753"/>
                  <a:gd name="T37" fmla="*/ 248 h 809"/>
                  <a:gd name="T38" fmla="*/ 733 w 753"/>
                  <a:gd name="T39" fmla="*/ 341 h 809"/>
                  <a:gd name="T40" fmla="*/ 687 w 753"/>
                  <a:gd name="T41" fmla="*/ 427 h 809"/>
                  <a:gd name="T42" fmla="*/ 618 w 753"/>
                  <a:gd name="T43" fmla="*/ 496 h 809"/>
                  <a:gd name="T44" fmla="*/ 528 w 753"/>
                  <a:gd name="T45" fmla="*/ 544 h 809"/>
                  <a:gd name="T46" fmla="*/ 427 w 753"/>
                  <a:gd name="T47" fmla="*/ 564 h 809"/>
                  <a:gd name="T48" fmla="*/ 324 w 753"/>
                  <a:gd name="T49" fmla="*/ 547 h 809"/>
                  <a:gd name="T50" fmla="*/ 275 w 753"/>
                  <a:gd name="T51" fmla="*/ 518 h 809"/>
                  <a:gd name="T52" fmla="*/ 245 w 753"/>
                  <a:gd name="T53" fmla="*/ 555 h 809"/>
                  <a:gd name="T54" fmla="*/ 202 w 753"/>
                  <a:gd name="T55" fmla="*/ 802 h 809"/>
                  <a:gd name="T56" fmla="*/ 199 w 753"/>
                  <a:gd name="T57" fmla="*/ 807 h 809"/>
                  <a:gd name="T58" fmla="*/ 194 w 753"/>
                  <a:gd name="T59" fmla="*/ 809 h 809"/>
                  <a:gd name="T60" fmla="*/ 3 w 753"/>
                  <a:gd name="T61" fmla="*/ 809 h 809"/>
                  <a:gd name="T62" fmla="*/ 8 w 753"/>
                  <a:gd name="T63" fmla="*/ 755 h 809"/>
                  <a:gd name="T64" fmla="*/ 104 w 753"/>
                  <a:gd name="T65" fmla="*/ 186 h 809"/>
                  <a:gd name="T66" fmla="*/ 133 w 753"/>
                  <a:gd name="T67" fmla="*/ 20 h 809"/>
                  <a:gd name="T68" fmla="*/ 137 w 753"/>
                  <a:gd name="T69" fmla="*/ 17 h 809"/>
                  <a:gd name="T70" fmla="*/ 329 w 753"/>
                  <a:gd name="T71" fmla="*/ 17 h 809"/>
                  <a:gd name="T72" fmla="*/ 334 w 753"/>
                  <a:gd name="T73" fmla="*/ 19 h 809"/>
                  <a:gd name="T74" fmla="*/ 327 w 753"/>
                  <a:gd name="T75" fmla="*/ 74 h 809"/>
                  <a:gd name="T76" fmla="*/ 359 w 753"/>
                  <a:gd name="T77" fmla="*/ 46 h 809"/>
                  <a:gd name="T78" fmla="*/ 434 w 753"/>
                  <a:gd name="T79" fmla="*/ 10 h 809"/>
                  <a:gd name="T80" fmla="*/ 518 w 753"/>
                  <a:gd name="T8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3" h="809">
                    <a:moveTo>
                      <a:pt x="441" y="164"/>
                    </a:moveTo>
                    <a:lnTo>
                      <a:pt x="414" y="164"/>
                    </a:lnTo>
                    <a:lnTo>
                      <a:pt x="381" y="170"/>
                    </a:lnTo>
                    <a:lnTo>
                      <a:pt x="353" y="184"/>
                    </a:lnTo>
                    <a:lnTo>
                      <a:pt x="327" y="201"/>
                    </a:lnTo>
                    <a:lnTo>
                      <a:pt x="307" y="225"/>
                    </a:lnTo>
                    <a:lnTo>
                      <a:pt x="292" y="252"/>
                    </a:lnTo>
                    <a:lnTo>
                      <a:pt x="283" y="284"/>
                    </a:lnTo>
                    <a:lnTo>
                      <a:pt x="282" y="309"/>
                    </a:lnTo>
                    <a:lnTo>
                      <a:pt x="285" y="334"/>
                    </a:lnTo>
                    <a:lnTo>
                      <a:pt x="295" y="355"/>
                    </a:lnTo>
                    <a:lnTo>
                      <a:pt x="311" y="373"/>
                    </a:lnTo>
                    <a:lnTo>
                      <a:pt x="329" y="387"/>
                    </a:lnTo>
                    <a:lnTo>
                      <a:pt x="354" y="395"/>
                    </a:lnTo>
                    <a:lnTo>
                      <a:pt x="373" y="398"/>
                    </a:lnTo>
                    <a:lnTo>
                      <a:pt x="392" y="402"/>
                    </a:lnTo>
                    <a:lnTo>
                      <a:pt x="432" y="397"/>
                    </a:lnTo>
                    <a:lnTo>
                      <a:pt x="466" y="383"/>
                    </a:lnTo>
                    <a:lnTo>
                      <a:pt x="496" y="363"/>
                    </a:lnTo>
                    <a:lnTo>
                      <a:pt x="518" y="336"/>
                    </a:lnTo>
                    <a:lnTo>
                      <a:pt x="535" y="304"/>
                    </a:lnTo>
                    <a:lnTo>
                      <a:pt x="542" y="265"/>
                    </a:lnTo>
                    <a:lnTo>
                      <a:pt x="540" y="238"/>
                    </a:lnTo>
                    <a:lnTo>
                      <a:pt x="532" y="213"/>
                    </a:lnTo>
                    <a:lnTo>
                      <a:pt x="515" y="192"/>
                    </a:lnTo>
                    <a:lnTo>
                      <a:pt x="493" y="176"/>
                    </a:lnTo>
                    <a:lnTo>
                      <a:pt x="468" y="167"/>
                    </a:lnTo>
                    <a:lnTo>
                      <a:pt x="441" y="164"/>
                    </a:lnTo>
                    <a:close/>
                    <a:moveTo>
                      <a:pt x="518" y="0"/>
                    </a:moveTo>
                    <a:lnTo>
                      <a:pt x="560" y="3"/>
                    </a:lnTo>
                    <a:lnTo>
                      <a:pt x="601" y="13"/>
                    </a:lnTo>
                    <a:lnTo>
                      <a:pt x="642" y="32"/>
                    </a:lnTo>
                    <a:lnTo>
                      <a:pt x="677" y="57"/>
                    </a:lnTo>
                    <a:lnTo>
                      <a:pt x="706" y="86"/>
                    </a:lnTo>
                    <a:lnTo>
                      <a:pt x="726" y="122"/>
                    </a:lnTo>
                    <a:lnTo>
                      <a:pt x="741" y="159"/>
                    </a:lnTo>
                    <a:lnTo>
                      <a:pt x="750" y="201"/>
                    </a:lnTo>
                    <a:lnTo>
                      <a:pt x="753" y="248"/>
                    </a:lnTo>
                    <a:lnTo>
                      <a:pt x="746" y="295"/>
                    </a:lnTo>
                    <a:lnTo>
                      <a:pt x="733" y="341"/>
                    </a:lnTo>
                    <a:lnTo>
                      <a:pt x="713" y="385"/>
                    </a:lnTo>
                    <a:lnTo>
                      <a:pt x="687" y="427"/>
                    </a:lnTo>
                    <a:lnTo>
                      <a:pt x="655" y="464"/>
                    </a:lnTo>
                    <a:lnTo>
                      <a:pt x="618" y="496"/>
                    </a:lnTo>
                    <a:lnTo>
                      <a:pt x="576" y="523"/>
                    </a:lnTo>
                    <a:lnTo>
                      <a:pt x="528" y="544"/>
                    </a:lnTo>
                    <a:lnTo>
                      <a:pt x="478" y="559"/>
                    </a:lnTo>
                    <a:lnTo>
                      <a:pt x="427" y="564"/>
                    </a:lnTo>
                    <a:lnTo>
                      <a:pt x="375" y="561"/>
                    </a:lnTo>
                    <a:lnTo>
                      <a:pt x="324" y="547"/>
                    </a:lnTo>
                    <a:lnTo>
                      <a:pt x="299" y="534"/>
                    </a:lnTo>
                    <a:lnTo>
                      <a:pt x="275" y="518"/>
                    </a:lnTo>
                    <a:lnTo>
                      <a:pt x="253" y="496"/>
                    </a:lnTo>
                    <a:lnTo>
                      <a:pt x="245" y="555"/>
                    </a:lnTo>
                    <a:lnTo>
                      <a:pt x="234" y="611"/>
                    </a:lnTo>
                    <a:lnTo>
                      <a:pt x="202" y="802"/>
                    </a:lnTo>
                    <a:lnTo>
                      <a:pt x="201" y="805"/>
                    </a:lnTo>
                    <a:lnTo>
                      <a:pt x="199" y="807"/>
                    </a:lnTo>
                    <a:lnTo>
                      <a:pt x="197" y="809"/>
                    </a:lnTo>
                    <a:lnTo>
                      <a:pt x="194" y="809"/>
                    </a:lnTo>
                    <a:lnTo>
                      <a:pt x="5" y="809"/>
                    </a:lnTo>
                    <a:lnTo>
                      <a:pt x="3" y="809"/>
                    </a:lnTo>
                    <a:lnTo>
                      <a:pt x="0" y="809"/>
                    </a:lnTo>
                    <a:lnTo>
                      <a:pt x="8" y="755"/>
                    </a:lnTo>
                    <a:lnTo>
                      <a:pt x="54" y="486"/>
                    </a:lnTo>
                    <a:lnTo>
                      <a:pt x="104" y="186"/>
                    </a:lnTo>
                    <a:lnTo>
                      <a:pt x="131" y="25"/>
                    </a:lnTo>
                    <a:lnTo>
                      <a:pt x="133" y="20"/>
                    </a:lnTo>
                    <a:lnTo>
                      <a:pt x="135" y="19"/>
                    </a:lnTo>
                    <a:lnTo>
                      <a:pt x="137" y="17"/>
                    </a:lnTo>
                    <a:lnTo>
                      <a:pt x="140" y="17"/>
                    </a:lnTo>
                    <a:lnTo>
                      <a:pt x="329" y="17"/>
                    </a:lnTo>
                    <a:lnTo>
                      <a:pt x="331" y="17"/>
                    </a:lnTo>
                    <a:lnTo>
                      <a:pt x="334" y="19"/>
                    </a:lnTo>
                    <a:lnTo>
                      <a:pt x="326" y="76"/>
                    </a:lnTo>
                    <a:lnTo>
                      <a:pt x="327" y="74"/>
                    </a:lnTo>
                    <a:lnTo>
                      <a:pt x="329" y="74"/>
                    </a:lnTo>
                    <a:lnTo>
                      <a:pt x="359" y="46"/>
                    </a:lnTo>
                    <a:lnTo>
                      <a:pt x="395" y="25"/>
                    </a:lnTo>
                    <a:lnTo>
                      <a:pt x="434" y="10"/>
                    </a:lnTo>
                    <a:lnTo>
                      <a:pt x="474" y="2"/>
                    </a:lnTo>
                    <a:lnTo>
                      <a:pt x="5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5" name="Freeform 12"/>
              <p:cNvSpPr>
                <a:spLocks/>
              </p:cNvSpPr>
              <p:nvPr/>
            </p:nvSpPr>
            <p:spPr bwMode="auto">
              <a:xfrm>
                <a:off x="2131" y="1881"/>
                <a:ext cx="1132" cy="531"/>
              </a:xfrm>
              <a:custGeom>
                <a:avLst/>
                <a:gdLst>
                  <a:gd name="T0" fmla="*/ 921 w 1132"/>
                  <a:gd name="T1" fmla="*/ 0 h 531"/>
                  <a:gd name="T2" fmla="*/ 1122 w 1132"/>
                  <a:gd name="T3" fmla="*/ 0 h 531"/>
                  <a:gd name="T4" fmla="*/ 1132 w 1132"/>
                  <a:gd name="T5" fmla="*/ 0 h 531"/>
                  <a:gd name="T6" fmla="*/ 1127 w 1132"/>
                  <a:gd name="T7" fmla="*/ 7 h 531"/>
                  <a:gd name="T8" fmla="*/ 1124 w 1132"/>
                  <a:gd name="T9" fmla="*/ 14 h 531"/>
                  <a:gd name="T10" fmla="*/ 1119 w 1132"/>
                  <a:gd name="T11" fmla="*/ 21 h 531"/>
                  <a:gd name="T12" fmla="*/ 754 w 1132"/>
                  <a:gd name="T13" fmla="*/ 522 h 531"/>
                  <a:gd name="T14" fmla="*/ 750 w 1132"/>
                  <a:gd name="T15" fmla="*/ 526 h 531"/>
                  <a:gd name="T16" fmla="*/ 747 w 1132"/>
                  <a:gd name="T17" fmla="*/ 527 h 531"/>
                  <a:gd name="T18" fmla="*/ 742 w 1132"/>
                  <a:gd name="T19" fmla="*/ 529 h 531"/>
                  <a:gd name="T20" fmla="*/ 737 w 1132"/>
                  <a:gd name="T21" fmla="*/ 529 h 531"/>
                  <a:gd name="T22" fmla="*/ 629 w 1132"/>
                  <a:gd name="T23" fmla="*/ 531 h 531"/>
                  <a:gd name="T24" fmla="*/ 622 w 1132"/>
                  <a:gd name="T25" fmla="*/ 529 h 531"/>
                  <a:gd name="T26" fmla="*/ 619 w 1132"/>
                  <a:gd name="T27" fmla="*/ 527 h 531"/>
                  <a:gd name="T28" fmla="*/ 615 w 1132"/>
                  <a:gd name="T29" fmla="*/ 524 h 531"/>
                  <a:gd name="T30" fmla="*/ 613 w 1132"/>
                  <a:gd name="T31" fmla="*/ 519 h 531"/>
                  <a:gd name="T32" fmla="*/ 527 w 1132"/>
                  <a:gd name="T33" fmla="*/ 245 h 531"/>
                  <a:gd name="T34" fmla="*/ 527 w 1132"/>
                  <a:gd name="T35" fmla="*/ 245 h 531"/>
                  <a:gd name="T36" fmla="*/ 526 w 1132"/>
                  <a:gd name="T37" fmla="*/ 242 h 531"/>
                  <a:gd name="T38" fmla="*/ 524 w 1132"/>
                  <a:gd name="T39" fmla="*/ 245 h 531"/>
                  <a:gd name="T40" fmla="*/ 521 w 1132"/>
                  <a:gd name="T41" fmla="*/ 249 h 531"/>
                  <a:gd name="T42" fmla="*/ 345 w 1132"/>
                  <a:gd name="T43" fmla="*/ 517 h 531"/>
                  <a:gd name="T44" fmla="*/ 342 w 1132"/>
                  <a:gd name="T45" fmla="*/ 522 h 531"/>
                  <a:gd name="T46" fmla="*/ 338 w 1132"/>
                  <a:gd name="T47" fmla="*/ 526 h 531"/>
                  <a:gd name="T48" fmla="*/ 335 w 1132"/>
                  <a:gd name="T49" fmla="*/ 529 h 531"/>
                  <a:gd name="T50" fmla="*/ 330 w 1132"/>
                  <a:gd name="T51" fmla="*/ 529 h 531"/>
                  <a:gd name="T52" fmla="*/ 323 w 1132"/>
                  <a:gd name="T53" fmla="*/ 531 h 531"/>
                  <a:gd name="T54" fmla="*/ 215 w 1132"/>
                  <a:gd name="T55" fmla="*/ 529 h 531"/>
                  <a:gd name="T56" fmla="*/ 211 w 1132"/>
                  <a:gd name="T57" fmla="*/ 529 h 531"/>
                  <a:gd name="T58" fmla="*/ 208 w 1132"/>
                  <a:gd name="T59" fmla="*/ 527 h 531"/>
                  <a:gd name="T60" fmla="*/ 205 w 1132"/>
                  <a:gd name="T61" fmla="*/ 526 h 531"/>
                  <a:gd name="T62" fmla="*/ 203 w 1132"/>
                  <a:gd name="T63" fmla="*/ 522 h 531"/>
                  <a:gd name="T64" fmla="*/ 4 w 1132"/>
                  <a:gd name="T65" fmla="*/ 9 h 531"/>
                  <a:gd name="T66" fmla="*/ 2 w 1132"/>
                  <a:gd name="T67" fmla="*/ 5 h 531"/>
                  <a:gd name="T68" fmla="*/ 0 w 1132"/>
                  <a:gd name="T69" fmla="*/ 2 h 531"/>
                  <a:gd name="T70" fmla="*/ 223 w 1132"/>
                  <a:gd name="T71" fmla="*/ 2 h 531"/>
                  <a:gd name="T72" fmla="*/ 316 w 1132"/>
                  <a:gd name="T73" fmla="*/ 286 h 531"/>
                  <a:gd name="T74" fmla="*/ 320 w 1132"/>
                  <a:gd name="T75" fmla="*/ 282 h 531"/>
                  <a:gd name="T76" fmla="*/ 321 w 1132"/>
                  <a:gd name="T77" fmla="*/ 279 h 531"/>
                  <a:gd name="T78" fmla="*/ 323 w 1132"/>
                  <a:gd name="T79" fmla="*/ 276 h 531"/>
                  <a:gd name="T80" fmla="*/ 502 w 1132"/>
                  <a:gd name="T81" fmla="*/ 9 h 531"/>
                  <a:gd name="T82" fmla="*/ 505 w 1132"/>
                  <a:gd name="T83" fmla="*/ 4 h 531"/>
                  <a:gd name="T84" fmla="*/ 510 w 1132"/>
                  <a:gd name="T85" fmla="*/ 2 h 531"/>
                  <a:gd name="T86" fmla="*/ 516 w 1132"/>
                  <a:gd name="T87" fmla="*/ 0 h 531"/>
                  <a:gd name="T88" fmla="*/ 617 w 1132"/>
                  <a:gd name="T89" fmla="*/ 0 h 531"/>
                  <a:gd name="T90" fmla="*/ 622 w 1132"/>
                  <a:gd name="T91" fmla="*/ 0 h 531"/>
                  <a:gd name="T92" fmla="*/ 625 w 1132"/>
                  <a:gd name="T93" fmla="*/ 2 h 531"/>
                  <a:gd name="T94" fmla="*/ 627 w 1132"/>
                  <a:gd name="T95" fmla="*/ 5 h 531"/>
                  <a:gd name="T96" fmla="*/ 629 w 1132"/>
                  <a:gd name="T97" fmla="*/ 9 h 531"/>
                  <a:gd name="T98" fmla="*/ 715 w 1132"/>
                  <a:gd name="T99" fmla="*/ 272 h 531"/>
                  <a:gd name="T100" fmla="*/ 718 w 1132"/>
                  <a:gd name="T101" fmla="*/ 277 h 531"/>
                  <a:gd name="T102" fmla="*/ 720 w 1132"/>
                  <a:gd name="T103" fmla="*/ 286 h 531"/>
                  <a:gd name="T104" fmla="*/ 725 w 1132"/>
                  <a:gd name="T105" fmla="*/ 281 h 531"/>
                  <a:gd name="T106" fmla="*/ 727 w 1132"/>
                  <a:gd name="T107" fmla="*/ 276 h 531"/>
                  <a:gd name="T108" fmla="*/ 906 w 1132"/>
                  <a:gd name="T109" fmla="*/ 9 h 531"/>
                  <a:gd name="T110" fmla="*/ 907 w 1132"/>
                  <a:gd name="T111" fmla="*/ 5 h 531"/>
                  <a:gd name="T112" fmla="*/ 911 w 1132"/>
                  <a:gd name="T113" fmla="*/ 2 h 531"/>
                  <a:gd name="T114" fmla="*/ 916 w 1132"/>
                  <a:gd name="T115" fmla="*/ 0 h 531"/>
                  <a:gd name="T116" fmla="*/ 921 w 1132"/>
                  <a:gd name="T117"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2" h="531">
                    <a:moveTo>
                      <a:pt x="921" y="0"/>
                    </a:moveTo>
                    <a:lnTo>
                      <a:pt x="1122" y="0"/>
                    </a:lnTo>
                    <a:lnTo>
                      <a:pt x="1132" y="0"/>
                    </a:lnTo>
                    <a:lnTo>
                      <a:pt x="1127" y="7"/>
                    </a:lnTo>
                    <a:lnTo>
                      <a:pt x="1124" y="14"/>
                    </a:lnTo>
                    <a:lnTo>
                      <a:pt x="1119" y="21"/>
                    </a:lnTo>
                    <a:lnTo>
                      <a:pt x="754" y="522"/>
                    </a:lnTo>
                    <a:lnTo>
                      <a:pt x="750" y="526"/>
                    </a:lnTo>
                    <a:lnTo>
                      <a:pt x="747" y="527"/>
                    </a:lnTo>
                    <a:lnTo>
                      <a:pt x="742" y="529"/>
                    </a:lnTo>
                    <a:lnTo>
                      <a:pt x="737" y="529"/>
                    </a:lnTo>
                    <a:lnTo>
                      <a:pt x="629" y="531"/>
                    </a:lnTo>
                    <a:lnTo>
                      <a:pt x="622" y="529"/>
                    </a:lnTo>
                    <a:lnTo>
                      <a:pt x="619" y="527"/>
                    </a:lnTo>
                    <a:lnTo>
                      <a:pt x="615" y="524"/>
                    </a:lnTo>
                    <a:lnTo>
                      <a:pt x="613" y="519"/>
                    </a:lnTo>
                    <a:lnTo>
                      <a:pt x="527" y="245"/>
                    </a:lnTo>
                    <a:lnTo>
                      <a:pt x="527" y="245"/>
                    </a:lnTo>
                    <a:lnTo>
                      <a:pt x="526" y="242"/>
                    </a:lnTo>
                    <a:lnTo>
                      <a:pt x="524" y="245"/>
                    </a:lnTo>
                    <a:lnTo>
                      <a:pt x="521" y="249"/>
                    </a:lnTo>
                    <a:lnTo>
                      <a:pt x="345" y="517"/>
                    </a:lnTo>
                    <a:lnTo>
                      <a:pt x="342" y="522"/>
                    </a:lnTo>
                    <a:lnTo>
                      <a:pt x="338" y="526"/>
                    </a:lnTo>
                    <a:lnTo>
                      <a:pt x="335" y="529"/>
                    </a:lnTo>
                    <a:lnTo>
                      <a:pt x="330" y="529"/>
                    </a:lnTo>
                    <a:lnTo>
                      <a:pt x="323" y="531"/>
                    </a:lnTo>
                    <a:lnTo>
                      <a:pt x="215" y="529"/>
                    </a:lnTo>
                    <a:lnTo>
                      <a:pt x="211" y="529"/>
                    </a:lnTo>
                    <a:lnTo>
                      <a:pt x="208" y="527"/>
                    </a:lnTo>
                    <a:lnTo>
                      <a:pt x="205" y="526"/>
                    </a:lnTo>
                    <a:lnTo>
                      <a:pt x="203" y="522"/>
                    </a:lnTo>
                    <a:lnTo>
                      <a:pt x="4" y="9"/>
                    </a:lnTo>
                    <a:lnTo>
                      <a:pt x="2" y="5"/>
                    </a:lnTo>
                    <a:lnTo>
                      <a:pt x="0" y="2"/>
                    </a:lnTo>
                    <a:lnTo>
                      <a:pt x="223" y="2"/>
                    </a:lnTo>
                    <a:lnTo>
                      <a:pt x="316" y="286"/>
                    </a:lnTo>
                    <a:lnTo>
                      <a:pt x="320" y="282"/>
                    </a:lnTo>
                    <a:lnTo>
                      <a:pt x="321" y="279"/>
                    </a:lnTo>
                    <a:lnTo>
                      <a:pt x="323" y="276"/>
                    </a:lnTo>
                    <a:lnTo>
                      <a:pt x="502" y="9"/>
                    </a:lnTo>
                    <a:lnTo>
                      <a:pt x="505" y="4"/>
                    </a:lnTo>
                    <a:lnTo>
                      <a:pt x="510" y="2"/>
                    </a:lnTo>
                    <a:lnTo>
                      <a:pt x="516" y="0"/>
                    </a:lnTo>
                    <a:lnTo>
                      <a:pt x="617" y="0"/>
                    </a:lnTo>
                    <a:lnTo>
                      <a:pt x="622" y="0"/>
                    </a:lnTo>
                    <a:lnTo>
                      <a:pt x="625" y="2"/>
                    </a:lnTo>
                    <a:lnTo>
                      <a:pt x="627" y="5"/>
                    </a:lnTo>
                    <a:lnTo>
                      <a:pt x="629" y="9"/>
                    </a:lnTo>
                    <a:lnTo>
                      <a:pt x="715" y="272"/>
                    </a:lnTo>
                    <a:lnTo>
                      <a:pt x="718" y="277"/>
                    </a:lnTo>
                    <a:lnTo>
                      <a:pt x="720" y="286"/>
                    </a:lnTo>
                    <a:lnTo>
                      <a:pt x="725" y="281"/>
                    </a:lnTo>
                    <a:lnTo>
                      <a:pt x="727" y="276"/>
                    </a:lnTo>
                    <a:lnTo>
                      <a:pt x="906" y="9"/>
                    </a:lnTo>
                    <a:lnTo>
                      <a:pt x="907" y="5"/>
                    </a:lnTo>
                    <a:lnTo>
                      <a:pt x="911" y="2"/>
                    </a:lnTo>
                    <a:lnTo>
                      <a:pt x="916" y="0"/>
                    </a:lnTo>
                    <a:lnTo>
                      <a:pt x="9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6" name="Freeform 13"/>
              <p:cNvSpPr>
                <a:spLocks/>
              </p:cNvSpPr>
              <p:nvPr/>
            </p:nvSpPr>
            <p:spPr bwMode="auto">
              <a:xfrm>
                <a:off x="4878" y="1864"/>
                <a:ext cx="659" cy="546"/>
              </a:xfrm>
              <a:custGeom>
                <a:avLst/>
                <a:gdLst>
                  <a:gd name="T0" fmla="*/ 485 w 659"/>
                  <a:gd name="T1" fmla="*/ 0 h 546"/>
                  <a:gd name="T2" fmla="*/ 522 w 659"/>
                  <a:gd name="T3" fmla="*/ 4 h 546"/>
                  <a:gd name="T4" fmla="*/ 561 w 659"/>
                  <a:gd name="T5" fmla="*/ 12 h 546"/>
                  <a:gd name="T6" fmla="*/ 591 w 659"/>
                  <a:gd name="T7" fmla="*/ 26 h 546"/>
                  <a:gd name="T8" fmla="*/ 616 w 659"/>
                  <a:gd name="T9" fmla="*/ 44 h 546"/>
                  <a:gd name="T10" fmla="*/ 635 w 659"/>
                  <a:gd name="T11" fmla="*/ 68 h 546"/>
                  <a:gd name="T12" fmla="*/ 648 w 659"/>
                  <a:gd name="T13" fmla="*/ 95 h 546"/>
                  <a:gd name="T14" fmla="*/ 655 w 659"/>
                  <a:gd name="T15" fmla="*/ 129 h 546"/>
                  <a:gd name="T16" fmla="*/ 659 w 659"/>
                  <a:gd name="T17" fmla="*/ 166 h 546"/>
                  <a:gd name="T18" fmla="*/ 655 w 659"/>
                  <a:gd name="T19" fmla="*/ 205 h 546"/>
                  <a:gd name="T20" fmla="*/ 648 w 659"/>
                  <a:gd name="T21" fmla="*/ 242 h 546"/>
                  <a:gd name="T22" fmla="*/ 611 w 659"/>
                  <a:gd name="T23" fmla="*/ 465 h 546"/>
                  <a:gd name="T24" fmla="*/ 598 w 659"/>
                  <a:gd name="T25" fmla="*/ 546 h 546"/>
                  <a:gd name="T26" fmla="*/ 397 w 659"/>
                  <a:gd name="T27" fmla="*/ 546 h 546"/>
                  <a:gd name="T28" fmla="*/ 409 w 659"/>
                  <a:gd name="T29" fmla="*/ 472 h 546"/>
                  <a:gd name="T30" fmla="*/ 447 w 659"/>
                  <a:gd name="T31" fmla="*/ 242 h 546"/>
                  <a:gd name="T32" fmla="*/ 449 w 659"/>
                  <a:gd name="T33" fmla="*/ 225 h 546"/>
                  <a:gd name="T34" fmla="*/ 447 w 659"/>
                  <a:gd name="T35" fmla="*/ 207 h 546"/>
                  <a:gd name="T36" fmla="*/ 442 w 659"/>
                  <a:gd name="T37" fmla="*/ 186 h 546"/>
                  <a:gd name="T38" fmla="*/ 432 w 659"/>
                  <a:gd name="T39" fmla="*/ 169 h 546"/>
                  <a:gd name="T40" fmla="*/ 417 w 659"/>
                  <a:gd name="T41" fmla="*/ 159 h 546"/>
                  <a:gd name="T42" fmla="*/ 395 w 659"/>
                  <a:gd name="T43" fmla="*/ 152 h 546"/>
                  <a:gd name="T44" fmla="*/ 365 w 659"/>
                  <a:gd name="T45" fmla="*/ 149 h 546"/>
                  <a:gd name="T46" fmla="*/ 338 w 659"/>
                  <a:gd name="T47" fmla="*/ 154 h 546"/>
                  <a:gd name="T48" fmla="*/ 312 w 659"/>
                  <a:gd name="T49" fmla="*/ 164 h 546"/>
                  <a:gd name="T50" fmla="*/ 290 w 659"/>
                  <a:gd name="T51" fmla="*/ 181 h 546"/>
                  <a:gd name="T52" fmla="*/ 272 w 659"/>
                  <a:gd name="T53" fmla="*/ 203 h 546"/>
                  <a:gd name="T54" fmla="*/ 258 w 659"/>
                  <a:gd name="T55" fmla="*/ 230 h 546"/>
                  <a:gd name="T56" fmla="*/ 248 w 659"/>
                  <a:gd name="T57" fmla="*/ 269 h 546"/>
                  <a:gd name="T58" fmla="*/ 202 w 659"/>
                  <a:gd name="T59" fmla="*/ 539 h 546"/>
                  <a:gd name="T60" fmla="*/ 202 w 659"/>
                  <a:gd name="T61" fmla="*/ 541 h 546"/>
                  <a:gd name="T62" fmla="*/ 202 w 659"/>
                  <a:gd name="T63" fmla="*/ 543 h 546"/>
                  <a:gd name="T64" fmla="*/ 201 w 659"/>
                  <a:gd name="T65" fmla="*/ 546 h 546"/>
                  <a:gd name="T66" fmla="*/ 199 w 659"/>
                  <a:gd name="T67" fmla="*/ 546 h 546"/>
                  <a:gd name="T68" fmla="*/ 196 w 659"/>
                  <a:gd name="T69" fmla="*/ 546 h 546"/>
                  <a:gd name="T70" fmla="*/ 5 w 659"/>
                  <a:gd name="T71" fmla="*/ 546 h 546"/>
                  <a:gd name="T72" fmla="*/ 3 w 659"/>
                  <a:gd name="T73" fmla="*/ 546 h 546"/>
                  <a:gd name="T74" fmla="*/ 0 w 659"/>
                  <a:gd name="T75" fmla="*/ 546 h 546"/>
                  <a:gd name="T76" fmla="*/ 89 w 659"/>
                  <a:gd name="T77" fmla="*/ 19 h 546"/>
                  <a:gd name="T78" fmla="*/ 290 w 659"/>
                  <a:gd name="T79" fmla="*/ 19 h 546"/>
                  <a:gd name="T80" fmla="*/ 285 w 659"/>
                  <a:gd name="T81" fmla="*/ 51 h 546"/>
                  <a:gd name="T82" fmla="*/ 280 w 659"/>
                  <a:gd name="T83" fmla="*/ 87 h 546"/>
                  <a:gd name="T84" fmla="*/ 287 w 659"/>
                  <a:gd name="T85" fmla="*/ 80 h 546"/>
                  <a:gd name="T86" fmla="*/ 294 w 659"/>
                  <a:gd name="T87" fmla="*/ 73 h 546"/>
                  <a:gd name="T88" fmla="*/ 300 w 659"/>
                  <a:gd name="T89" fmla="*/ 66 h 546"/>
                  <a:gd name="T90" fmla="*/ 333 w 659"/>
                  <a:gd name="T91" fmla="*/ 41 h 546"/>
                  <a:gd name="T92" fmla="*/ 366 w 659"/>
                  <a:gd name="T93" fmla="*/ 21 h 546"/>
                  <a:gd name="T94" fmla="*/ 403 w 659"/>
                  <a:gd name="T95" fmla="*/ 9 h 546"/>
                  <a:gd name="T96" fmla="*/ 442 w 659"/>
                  <a:gd name="T97" fmla="*/ 2 h 546"/>
                  <a:gd name="T98" fmla="*/ 485 w 659"/>
                  <a:gd name="T99"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9" h="546">
                    <a:moveTo>
                      <a:pt x="485" y="0"/>
                    </a:moveTo>
                    <a:lnTo>
                      <a:pt x="522" y="4"/>
                    </a:lnTo>
                    <a:lnTo>
                      <a:pt x="561" y="12"/>
                    </a:lnTo>
                    <a:lnTo>
                      <a:pt x="591" y="26"/>
                    </a:lnTo>
                    <a:lnTo>
                      <a:pt x="616" y="44"/>
                    </a:lnTo>
                    <a:lnTo>
                      <a:pt x="635" y="68"/>
                    </a:lnTo>
                    <a:lnTo>
                      <a:pt x="648" y="95"/>
                    </a:lnTo>
                    <a:lnTo>
                      <a:pt x="655" y="129"/>
                    </a:lnTo>
                    <a:lnTo>
                      <a:pt x="659" y="166"/>
                    </a:lnTo>
                    <a:lnTo>
                      <a:pt x="655" y="205"/>
                    </a:lnTo>
                    <a:lnTo>
                      <a:pt x="648" y="242"/>
                    </a:lnTo>
                    <a:lnTo>
                      <a:pt x="611" y="465"/>
                    </a:lnTo>
                    <a:lnTo>
                      <a:pt x="598" y="546"/>
                    </a:lnTo>
                    <a:lnTo>
                      <a:pt x="397" y="546"/>
                    </a:lnTo>
                    <a:lnTo>
                      <a:pt x="409" y="472"/>
                    </a:lnTo>
                    <a:lnTo>
                      <a:pt x="447" y="242"/>
                    </a:lnTo>
                    <a:lnTo>
                      <a:pt x="449" y="225"/>
                    </a:lnTo>
                    <a:lnTo>
                      <a:pt x="447" y="207"/>
                    </a:lnTo>
                    <a:lnTo>
                      <a:pt x="442" y="186"/>
                    </a:lnTo>
                    <a:lnTo>
                      <a:pt x="432" y="169"/>
                    </a:lnTo>
                    <a:lnTo>
                      <a:pt x="417" y="159"/>
                    </a:lnTo>
                    <a:lnTo>
                      <a:pt x="395" y="152"/>
                    </a:lnTo>
                    <a:lnTo>
                      <a:pt x="365" y="149"/>
                    </a:lnTo>
                    <a:lnTo>
                      <a:pt x="338" y="154"/>
                    </a:lnTo>
                    <a:lnTo>
                      <a:pt x="312" y="164"/>
                    </a:lnTo>
                    <a:lnTo>
                      <a:pt x="290" y="181"/>
                    </a:lnTo>
                    <a:lnTo>
                      <a:pt x="272" y="203"/>
                    </a:lnTo>
                    <a:lnTo>
                      <a:pt x="258" y="230"/>
                    </a:lnTo>
                    <a:lnTo>
                      <a:pt x="248" y="269"/>
                    </a:lnTo>
                    <a:lnTo>
                      <a:pt x="202" y="539"/>
                    </a:lnTo>
                    <a:lnTo>
                      <a:pt x="202" y="541"/>
                    </a:lnTo>
                    <a:lnTo>
                      <a:pt x="202" y="543"/>
                    </a:lnTo>
                    <a:lnTo>
                      <a:pt x="201" y="546"/>
                    </a:lnTo>
                    <a:lnTo>
                      <a:pt x="199" y="546"/>
                    </a:lnTo>
                    <a:lnTo>
                      <a:pt x="196" y="546"/>
                    </a:lnTo>
                    <a:lnTo>
                      <a:pt x="5" y="546"/>
                    </a:lnTo>
                    <a:lnTo>
                      <a:pt x="3" y="546"/>
                    </a:lnTo>
                    <a:lnTo>
                      <a:pt x="0" y="546"/>
                    </a:lnTo>
                    <a:lnTo>
                      <a:pt x="89" y="19"/>
                    </a:lnTo>
                    <a:lnTo>
                      <a:pt x="290" y="19"/>
                    </a:lnTo>
                    <a:lnTo>
                      <a:pt x="285" y="51"/>
                    </a:lnTo>
                    <a:lnTo>
                      <a:pt x="280" y="87"/>
                    </a:lnTo>
                    <a:lnTo>
                      <a:pt x="287" y="80"/>
                    </a:lnTo>
                    <a:lnTo>
                      <a:pt x="294" y="73"/>
                    </a:lnTo>
                    <a:lnTo>
                      <a:pt x="300" y="66"/>
                    </a:lnTo>
                    <a:lnTo>
                      <a:pt x="333" y="41"/>
                    </a:lnTo>
                    <a:lnTo>
                      <a:pt x="366" y="21"/>
                    </a:lnTo>
                    <a:lnTo>
                      <a:pt x="403" y="9"/>
                    </a:lnTo>
                    <a:lnTo>
                      <a:pt x="442" y="2"/>
                    </a:lnTo>
                    <a:lnTo>
                      <a:pt x="4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7" name="Freeform 14"/>
              <p:cNvSpPr>
                <a:spLocks noEditPoints="1"/>
              </p:cNvSpPr>
              <p:nvPr/>
            </p:nvSpPr>
            <p:spPr bwMode="auto">
              <a:xfrm>
                <a:off x="5555" y="1863"/>
                <a:ext cx="632" cy="565"/>
              </a:xfrm>
              <a:custGeom>
                <a:avLst/>
                <a:gdLst>
                  <a:gd name="T0" fmla="*/ 326 w 632"/>
                  <a:gd name="T1" fmla="*/ 126 h 565"/>
                  <a:gd name="T2" fmla="*/ 270 w 632"/>
                  <a:gd name="T3" fmla="*/ 148 h 565"/>
                  <a:gd name="T4" fmla="*/ 235 w 632"/>
                  <a:gd name="T5" fmla="*/ 184 h 565"/>
                  <a:gd name="T6" fmla="*/ 454 w 632"/>
                  <a:gd name="T7" fmla="*/ 206 h 565"/>
                  <a:gd name="T8" fmla="*/ 454 w 632"/>
                  <a:gd name="T9" fmla="*/ 192 h 565"/>
                  <a:gd name="T10" fmla="*/ 431 w 632"/>
                  <a:gd name="T11" fmla="*/ 150 h 565"/>
                  <a:gd name="T12" fmla="*/ 384 w 632"/>
                  <a:gd name="T13" fmla="*/ 126 h 565"/>
                  <a:gd name="T14" fmla="*/ 375 w 632"/>
                  <a:gd name="T15" fmla="*/ 0 h 565"/>
                  <a:gd name="T16" fmla="*/ 487 w 632"/>
                  <a:gd name="T17" fmla="*/ 20 h 565"/>
                  <a:gd name="T18" fmla="*/ 561 w 632"/>
                  <a:gd name="T19" fmla="*/ 59 h 565"/>
                  <a:gd name="T20" fmla="*/ 610 w 632"/>
                  <a:gd name="T21" fmla="*/ 121 h 565"/>
                  <a:gd name="T22" fmla="*/ 632 w 632"/>
                  <a:gd name="T23" fmla="*/ 202 h 565"/>
                  <a:gd name="T24" fmla="*/ 625 w 632"/>
                  <a:gd name="T25" fmla="*/ 309 h 565"/>
                  <a:gd name="T26" fmla="*/ 623 w 632"/>
                  <a:gd name="T27" fmla="*/ 316 h 565"/>
                  <a:gd name="T28" fmla="*/ 199 w 632"/>
                  <a:gd name="T29" fmla="*/ 339 h 565"/>
                  <a:gd name="T30" fmla="*/ 206 w 632"/>
                  <a:gd name="T31" fmla="*/ 383 h 565"/>
                  <a:gd name="T32" fmla="*/ 233 w 632"/>
                  <a:gd name="T33" fmla="*/ 415 h 565"/>
                  <a:gd name="T34" fmla="*/ 289 w 632"/>
                  <a:gd name="T35" fmla="*/ 430 h 565"/>
                  <a:gd name="T36" fmla="*/ 341 w 632"/>
                  <a:gd name="T37" fmla="*/ 429 h 565"/>
                  <a:gd name="T38" fmla="*/ 387 w 632"/>
                  <a:gd name="T39" fmla="*/ 407 h 565"/>
                  <a:gd name="T40" fmla="*/ 411 w 632"/>
                  <a:gd name="T41" fmla="*/ 385 h 565"/>
                  <a:gd name="T42" fmla="*/ 416 w 632"/>
                  <a:gd name="T43" fmla="*/ 383 h 565"/>
                  <a:gd name="T44" fmla="*/ 603 w 632"/>
                  <a:gd name="T45" fmla="*/ 383 h 565"/>
                  <a:gd name="T46" fmla="*/ 586 w 632"/>
                  <a:gd name="T47" fmla="*/ 419 h 565"/>
                  <a:gd name="T48" fmla="*/ 534 w 632"/>
                  <a:gd name="T49" fmla="*/ 481 h 565"/>
                  <a:gd name="T50" fmla="*/ 466 w 632"/>
                  <a:gd name="T51" fmla="*/ 525 h 565"/>
                  <a:gd name="T52" fmla="*/ 387 w 632"/>
                  <a:gd name="T53" fmla="*/ 554 h 565"/>
                  <a:gd name="T54" fmla="*/ 264 w 632"/>
                  <a:gd name="T55" fmla="*/ 565 h 565"/>
                  <a:gd name="T56" fmla="*/ 142 w 632"/>
                  <a:gd name="T57" fmla="*/ 540 h 565"/>
                  <a:gd name="T58" fmla="*/ 80 w 632"/>
                  <a:gd name="T59" fmla="*/ 506 h 565"/>
                  <a:gd name="T60" fmla="*/ 34 w 632"/>
                  <a:gd name="T61" fmla="*/ 457 h 565"/>
                  <a:gd name="T62" fmla="*/ 7 w 632"/>
                  <a:gd name="T63" fmla="*/ 390 h 565"/>
                  <a:gd name="T64" fmla="*/ 5 w 632"/>
                  <a:gd name="T65" fmla="*/ 285 h 565"/>
                  <a:gd name="T66" fmla="*/ 37 w 632"/>
                  <a:gd name="T67" fmla="*/ 186 h 565"/>
                  <a:gd name="T68" fmla="*/ 93 w 632"/>
                  <a:gd name="T69" fmla="*/ 106 h 565"/>
                  <a:gd name="T70" fmla="*/ 169 w 632"/>
                  <a:gd name="T71" fmla="*/ 49 h 565"/>
                  <a:gd name="T72" fmla="*/ 264 w 632"/>
                  <a:gd name="T73" fmla="*/ 13 h 565"/>
                  <a:gd name="T74" fmla="*/ 375 w 632"/>
                  <a:gd name="T7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2" h="565">
                    <a:moveTo>
                      <a:pt x="355" y="123"/>
                    </a:moveTo>
                    <a:lnTo>
                      <a:pt x="326" y="126"/>
                    </a:lnTo>
                    <a:lnTo>
                      <a:pt x="297" y="135"/>
                    </a:lnTo>
                    <a:lnTo>
                      <a:pt x="270" y="148"/>
                    </a:lnTo>
                    <a:lnTo>
                      <a:pt x="248" y="167"/>
                    </a:lnTo>
                    <a:lnTo>
                      <a:pt x="235" y="184"/>
                    </a:lnTo>
                    <a:lnTo>
                      <a:pt x="225" y="206"/>
                    </a:lnTo>
                    <a:lnTo>
                      <a:pt x="454" y="206"/>
                    </a:lnTo>
                    <a:lnTo>
                      <a:pt x="454" y="199"/>
                    </a:lnTo>
                    <a:lnTo>
                      <a:pt x="454" y="192"/>
                    </a:lnTo>
                    <a:lnTo>
                      <a:pt x="444" y="169"/>
                    </a:lnTo>
                    <a:lnTo>
                      <a:pt x="431" y="150"/>
                    </a:lnTo>
                    <a:lnTo>
                      <a:pt x="411" y="137"/>
                    </a:lnTo>
                    <a:lnTo>
                      <a:pt x="384" y="126"/>
                    </a:lnTo>
                    <a:lnTo>
                      <a:pt x="355" y="123"/>
                    </a:lnTo>
                    <a:close/>
                    <a:moveTo>
                      <a:pt x="375" y="0"/>
                    </a:moveTo>
                    <a:lnTo>
                      <a:pt x="431" y="5"/>
                    </a:lnTo>
                    <a:lnTo>
                      <a:pt x="487" y="20"/>
                    </a:lnTo>
                    <a:lnTo>
                      <a:pt x="527" y="37"/>
                    </a:lnTo>
                    <a:lnTo>
                      <a:pt x="561" y="59"/>
                    </a:lnTo>
                    <a:lnTo>
                      <a:pt x="588" y="88"/>
                    </a:lnTo>
                    <a:lnTo>
                      <a:pt x="610" y="121"/>
                    </a:lnTo>
                    <a:lnTo>
                      <a:pt x="623" y="159"/>
                    </a:lnTo>
                    <a:lnTo>
                      <a:pt x="632" y="202"/>
                    </a:lnTo>
                    <a:lnTo>
                      <a:pt x="632" y="256"/>
                    </a:lnTo>
                    <a:lnTo>
                      <a:pt x="625" y="309"/>
                    </a:lnTo>
                    <a:lnTo>
                      <a:pt x="623" y="312"/>
                    </a:lnTo>
                    <a:lnTo>
                      <a:pt x="623" y="316"/>
                    </a:lnTo>
                    <a:lnTo>
                      <a:pt x="203" y="316"/>
                    </a:lnTo>
                    <a:lnTo>
                      <a:pt x="199" y="339"/>
                    </a:lnTo>
                    <a:lnTo>
                      <a:pt x="199" y="361"/>
                    </a:lnTo>
                    <a:lnTo>
                      <a:pt x="206" y="383"/>
                    </a:lnTo>
                    <a:lnTo>
                      <a:pt x="218" y="400"/>
                    </a:lnTo>
                    <a:lnTo>
                      <a:pt x="233" y="415"/>
                    </a:lnTo>
                    <a:lnTo>
                      <a:pt x="260" y="425"/>
                    </a:lnTo>
                    <a:lnTo>
                      <a:pt x="289" y="430"/>
                    </a:lnTo>
                    <a:lnTo>
                      <a:pt x="316" y="432"/>
                    </a:lnTo>
                    <a:lnTo>
                      <a:pt x="341" y="429"/>
                    </a:lnTo>
                    <a:lnTo>
                      <a:pt x="365" y="420"/>
                    </a:lnTo>
                    <a:lnTo>
                      <a:pt x="387" y="407"/>
                    </a:lnTo>
                    <a:lnTo>
                      <a:pt x="407" y="388"/>
                    </a:lnTo>
                    <a:lnTo>
                      <a:pt x="411" y="385"/>
                    </a:lnTo>
                    <a:lnTo>
                      <a:pt x="412" y="385"/>
                    </a:lnTo>
                    <a:lnTo>
                      <a:pt x="416" y="383"/>
                    </a:lnTo>
                    <a:lnTo>
                      <a:pt x="601" y="383"/>
                    </a:lnTo>
                    <a:lnTo>
                      <a:pt x="603" y="383"/>
                    </a:lnTo>
                    <a:lnTo>
                      <a:pt x="605" y="385"/>
                    </a:lnTo>
                    <a:lnTo>
                      <a:pt x="586" y="419"/>
                    </a:lnTo>
                    <a:lnTo>
                      <a:pt x="564" y="451"/>
                    </a:lnTo>
                    <a:lnTo>
                      <a:pt x="534" y="481"/>
                    </a:lnTo>
                    <a:lnTo>
                      <a:pt x="502" y="505"/>
                    </a:lnTo>
                    <a:lnTo>
                      <a:pt x="466" y="525"/>
                    </a:lnTo>
                    <a:lnTo>
                      <a:pt x="427" y="542"/>
                    </a:lnTo>
                    <a:lnTo>
                      <a:pt x="387" y="554"/>
                    </a:lnTo>
                    <a:lnTo>
                      <a:pt x="324" y="564"/>
                    </a:lnTo>
                    <a:lnTo>
                      <a:pt x="264" y="565"/>
                    </a:lnTo>
                    <a:lnTo>
                      <a:pt x="203" y="557"/>
                    </a:lnTo>
                    <a:lnTo>
                      <a:pt x="142" y="540"/>
                    </a:lnTo>
                    <a:lnTo>
                      <a:pt x="108" y="525"/>
                    </a:lnTo>
                    <a:lnTo>
                      <a:pt x="80" y="506"/>
                    </a:lnTo>
                    <a:lnTo>
                      <a:pt x="54" y="483"/>
                    </a:lnTo>
                    <a:lnTo>
                      <a:pt x="34" y="457"/>
                    </a:lnTo>
                    <a:lnTo>
                      <a:pt x="17" y="425"/>
                    </a:lnTo>
                    <a:lnTo>
                      <a:pt x="7" y="390"/>
                    </a:lnTo>
                    <a:lnTo>
                      <a:pt x="0" y="338"/>
                    </a:lnTo>
                    <a:lnTo>
                      <a:pt x="5" y="285"/>
                    </a:lnTo>
                    <a:lnTo>
                      <a:pt x="19" y="233"/>
                    </a:lnTo>
                    <a:lnTo>
                      <a:pt x="37" y="186"/>
                    </a:lnTo>
                    <a:lnTo>
                      <a:pt x="63" y="143"/>
                    </a:lnTo>
                    <a:lnTo>
                      <a:pt x="93" y="106"/>
                    </a:lnTo>
                    <a:lnTo>
                      <a:pt x="128" y="74"/>
                    </a:lnTo>
                    <a:lnTo>
                      <a:pt x="169" y="49"/>
                    </a:lnTo>
                    <a:lnTo>
                      <a:pt x="215" y="29"/>
                    </a:lnTo>
                    <a:lnTo>
                      <a:pt x="264" y="13"/>
                    </a:lnTo>
                    <a:lnTo>
                      <a:pt x="319" y="3"/>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8" name="Freeform 15"/>
              <p:cNvSpPr>
                <a:spLocks noEditPoints="1"/>
              </p:cNvSpPr>
              <p:nvPr/>
            </p:nvSpPr>
            <p:spPr bwMode="auto">
              <a:xfrm>
                <a:off x="3167" y="1863"/>
                <a:ext cx="631" cy="565"/>
              </a:xfrm>
              <a:custGeom>
                <a:avLst/>
                <a:gdLst>
                  <a:gd name="T0" fmla="*/ 319 w 631"/>
                  <a:gd name="T1" fmla="*/ 126 h 565"/>
                  <a:gd name="T2" fmla="*/ 262 w 631"/>
                  <a:gd name="T3" fmla="*/ 153 h 565"/>
                  <a:gd name="T4" fmla="*/ 233 w 631"/>
                  <a:gd name="T5" fmla="*/ 186 h 565"/>
                  <a:gd name="T6" fmla="*/ 454 w 631"/>
                  <a:gd name="T7" fmla="*/ 206 h 565"/>
                  <a:gd name="T8" fmla="*/ 441 w 631"/>
                  <a:gd name="T9" fmla="*/ 164 h 565"/>
                  <a:gd name="T10" fmla="*/ 410 w 631"/>
                  <a:gd name="T11" fmla="*/ 137 h 565"/>
                  <a:gd name="T12" fmla="*/ 348 w 631"/>
                  <a:gd name="T13" fmla="*/ 123 h 565"/>
                  <a:gd name="T14" fmla="*/ 430 w 631"/>
                  <a:gd name="T15" fmla="*/ 5 h 565"/>
                  <a:gd name="T16" fmla="*/ 530 w 631"/>
                  <a:gd name="T17" fmla="*/ 39 h 565"/>
                  <a:gd name="T18" fmla="*/ 588 w 631"/>
                  <a:gd name="T19" fmla="*/ 89 h 565"/>
                  <a:gd name="T20" fmla="*/ 621 w 631"/>
                  <a:gd name="T21" fmla="*/ 159 h 565"/>
                  <a:gd name="T22" fmla="*/ 631 w 631"/>
                  <a:gd name="T23" fmla="*/ 238 h 565"/>
                  <a:gd name="T24" fmla="*/ 623 w 631"/>
                  <a:gd name="T25" fmla="*/ 316 h 565"/>
                  <a:gd name="T26" fmla="*/ 197 w 631"/>
                  <a:gd name="T27" fmla="*/ 346 h 565"/>
                  <a:gd name="T28" fmla="*/ 211 w 631"/>
                  <a:gd name="T29" fmla="*/ 395 h 565"/>
                  <a:gd name="T30" fmla="*/ 240 w 631"/>
                  <a:gd name="T31" fmla="*/ 419 h 565"/>
                  <a:gd name="T32" fmla="*/ 299 w 631"/>
                  <a:gd name="T33" fmla="*/ 432 h 565"/>
                  <a:gd name="T34" fmla="*/ 363 w 631"/>
                  <a:gd name="T35" fmla="*/ 420 h 565"/>
                  <a:gd name="T36" fmla="*/ 403 w 631"/>
                  <a:gd name="T37" fmla="*/ 390 h 565"/>
                  <a:gd name="T38" fmla="*/ 412 w 631"/>
                  <a:gd name="T39" fmla="*/ 385 h 565"/>
                  <a:gd name="T40" fmla="*/ 603 w 631"/>
                  <a:gd name="T41" fmla="*/ 383 h 565"/>
                  <a:gd name="T42" fmla="*/ 596 w 631"/>
                  <a:gd name="T43" fmla="*/ 400 h 565"/>
                  <a:gd name="T44" fmla="*/ 547 w 631"/>
                  <a:gd name="T45" fmla="*/ 466 h 565"/>
                  <a:gd name="T46" fmla="*/ 483 w 631"/>
                  <a:gd name="T47" fmla="*/ 515 h 565"/>
                  <a:gd name="T48" fmla="*/ 381 w 631"/>
                  <a:gd name="T49" fmla="*/ 554 h 565"/>
                  <a:gd name="T50" fmla="*/ 255 w 631"/>
                  <a:gd name="T51" fmla="*/ 565 h 565"/>
                  <a:gd name="T52" fmla="*/ 126 w 631"/>
                  <a:gd name="T53" fmla="*/ 535 h 565"/>
                  <a:gd name="T54" fmla="*/ 59 w 631"/>
                  <a:gd name="T55" fmla="*/ 491 h 565"/>
                  <a:gd name="T56" fmla="*/ 17 w 631"/>
                  <a:gd name="T57" fmla="*/ 429 h 565"/>
                  <a:gd name="T58" fmla="*/ 0 w 631"/>
                  <a:gd name="T59" fmla="*/ 348 h 565"/>
                  <a:gd name="T60" fmla="*/ 15 w 631"/>
                  <a:gd name="T61" fmla="*/ 235 h 565"/>
                  <a:gd name="T62" fmla="*/ 64 w 631"/>
                  <a:gd name="T63" fmla="*/ 138 h 565"/>
                  <a:gd name="T64" fmla="*/ 143 w 631"/>
                  <a:gd name="T65" fmla="*/ 64 h 565"/>
                  <a:gd name="T66" fmla="*/ 246 w 631"/>
                  <a:gd name="T67" fmla="*/ 17 h 565"/>
                  <a:gd name="T68" fmla="*/ 370 w 631"/>
                  <a:gd name="T69"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1" h="565">
                    <a:moveTo>
                      <a:pt x="348" y="123"/>
                    </a:moveTo>
                    <a:lnTo>
                      <a:pt x="319" y="126"/>
                    </a:lnTo>
                    <a:lnTo>
                      <a:pt x="290" y="137"/>
                    </a:lnTo>
                    <a:lnTo>
                      <a:pt x="262" y="153"/>
                    </a:lnTo>
                    <a:lnTo>
                      <a:pt x="245" y="169"/>
                    </a:lnTo>
                    <a:lnTo>
                      <a:pt x="233" y="186"/>
                    </a:lnTo>
                    <a:lnTo>
                      <a:pt x="223" y="206"/>
                    </a:lnTo>
                    <a:lnTo>
                      <a:pt x="454" y="206"/>
                    </a:lnTo>
                    <a:lnTo>
                      <a:pt x="449" y="184"/>
                    </a:lnTo>
                    <a:lnTo>
                      <a:pt x="441" y="164"/>
                    </a:lnTo>
                    <a:lnTo>
                      <a:pt x="427" y="148"/>
                    </a:lnTo>
                    <a:lnTo>
                      <a:pt x="410" y="137"/>
                    </a:lnTo>
                    <a:lnTo>
                      <a:pt x="378" y="126"/>
                    </a:lnTo>
                    <a:lnTo>
                      <a:pt x="348" y="123"/>
                    </a:lnTo>
                    <a:close/>
                    <a:moveTo>
                      <a:pt x="370" y="0"/>
                    </a:moveTo>
                    <a:lnTo>
                      <a:pt x="430" y="5"/>
                    </a:lnTo>
                    <a:lnTo>
                      <a:pt x="491" y="22"/>
                    </a:lnTo>
                    <a:lnTo>
                      <a:pt x="530" y="39"/>
                    </a:lnTo>
                    <a:lnTo>
                      <a:pt x="562" y="61"/>
                    </a:lnTo>
                    <a:lnTo>
                      <a:pt x="588" y="89"/>
                    </a:lnTo>
                    <a:lnTo>
                      <a:pt x="608" y="121"/>
                    </a:lnTo>
                    <a:lnTo>
                      <a:pt x="621" y="159"/>
                    </a:lnTo>
                    <a:lnTo>
                      <a:pt x="630" y="201"/>
                    </a:lnTo>
                    <a:lnTo>
                      <a:pt x="631" y="238"/>
                    </a:lnTo>
                    <a:lnTo>
                      <a:pt x="628" y="277"/>
                    </a:lnTo>
                    <a:lnTo>
                      <a:pt x="623" y="316"/>
                    </a:lnTo>
                    <a:lnTo>
                      <a:pt x="201" y="316"/>
                    </a:lnTo>
                    <a:lnTo>
                      <a:pt x="197" y="346"/>
                    </a:lnTo>
                    <a:lnTo>
                      <a:pt x="202" y="376"/>
                    </a:lnTo>
                    <a:lnTo>
                      <a:pt x="211" y="395"/>
                    </a:lnTo>
                    <a:lnTo>
                      <a:pt x="224" y="408"/>
                    </a:lnTo>
                    <a:lnTo>
                      <a:pt x="240" y="419"/>
                    </a:lnTo>
                    <a:lnTo>
                      <a:pt x="258" y="425"/>
                    </a:lnTo>
                    <a:lnTo>
                      <a:pt x="299" y="432"/>
                    </a:lnTo>
                    <a:lnTo>
                      <a:pt x="338" y="429"/>
                    </a:lnTo>
                    <a:lnTo>
                      <a:pt x="363" y="420"/>
                    </a:lnTo>
                    <a:lnTo>
                      <a:pt x="385" y="408"/>
                    </a:lnTo>
                    <a:lnTo>
                      <a:pt x="403" y="390"/>
                    </a:lnTo>
                    <a:lnTo>
                      <a:pt x="409" y="386"/>
                    </a:lnTo>
                    <a:lnTo>
                      <a:pt x="412" y="385"/>
                    </a:lnTo>
                    <a:lnTo>
                      <a:pt x="419" y="383"/>
                    </a:lnTo>
                    <a:lnTo>
                      <a:pt x="603" y="383"/>
                    </a:lnTo>
                    <a:lnTo>
                      <a:pt x="599" y="392"/>
                    </a:lnTo>
                    <a:lnTo>
                      <a:pt x="596" y="400"/>
                    </a:lnTo>
                    <a:lnTo>
                      <a:pt x="574" y="435"/>
                    </a:lnTo>
                    <a:lnTo>
                      <a:pt x="547" y="466"/>
                    </a:lnTo>
                    <a:lnTo>
                      <a:pt x="517" y="493"/>
                    </a:lnTo>
                    <a:lnTo>
                      <a:pt x="483" y="515"/>
                    </a:lnTo>
                    <a:lnTo>
                      <a:pt x="446" y="533"/>
                    </a:lnTo>
                    <a:lnTo>
                      <a:pt x="381" y="554"/>
                    </a:lnTo>
                    <a:lnTo>
                      <a:pt x="317" y="565"/>
                    </a:lnTo>
                    <a:lnTo>
                      <a:pt x="255" y="565"/>
                    </a:lnTo>
                    <a:lnTo>
                      <a:pt x="191" y="555"/>
                    </a:lnTo>
                    <a:lnTo>
                      <a:pt x="126" y="535"/>
                    </a:lnTo>
                    <a:lnTo>
                      <a:pt x="89" y="515"/>
                    </a:lnTo>
                    <a:lnTo>
                      <a:pt x="59" y="491"/>
                    </a:lnTo>
                    <a:lnTo>
                      <a:pt x="34" y="461"/>
                    </a:lnTo>
                    <a:lnTo>
                      <a:pt x="17" y="429"/>
                    </a:lnTo>
                    <a:lnTo>
                      <a:pt x="5" y="390"/>
                    </a:lnTo>
                    <a:lnTo>
                      <a:pt x="0" y="348"/>
                    </a:lnTo>
                    <a:lnTo>
                      <a:pt x="3" y="290"/>
                    </a:lnTo>
                    <a:lnTo>
                      <a:pt x="15" y="235"/>
                    </a:lnTo>
                    <a:lnTo>
                      <a:pt x="35" y="184"/>
                    </a:lnTo>
                    <a:lnTo>
                      <a:pt x="64" y="138"/>
                    </a:lnTo>
                    <a:lnTo>
                      <a:pt x="99" y="99"/>
                    </a:lnTo>
                    <a:lnTo>
                      <a:pt x="143" y="64"/>
                    </a:lnTo>
                    <a:lnTo>
                      <a:pt x="192" y="37"/>
                    </a:lnTo>
                    <a:lnTo>
                      <a:pt x="246" y="17"/>
                    </a:lnTo>
                    <a:lnTo>
                      <a:pt x="307" y="5"/>
                    </a:lnTo>
                    <a:lnTo>
                      <a:pt x="3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9" name="Freeform 16"/>
              <p:cNvSpPr>
                <a:spLocks/>
              </p:cNvSpPr>
              <p:nvPr/>
            </p:nvSpPr>
            <p:spPr bwMode="auto">
              <a:xfrm>
                <a:off x="4515" y="2094"/>
                <a:ext cx="334" cy="331"/>
              </a:xfrm>
              <a:custGeom>
                <a:avLst/>
                <a:gdLst>
                  <a:gd name="T0" fmla="*/ 167 w 334"/>
                  <a:gd name="T1" fmla="*/ 0 h 331"/>
                  <a:gd name="T2" fmla="*/ 206 w 334"/>
                  <a:gd name="T3" fmla="*/ 4 h 331"/>
                  <a:gd name="T4" fmla="*/ 239 w 334"/>
                  <a:gd name="T5" fmla="*/ 17 h 331"/>
                  <a:gd name="T6" fmla="*/ 272 w 334"/>
                  <a:gd name="T7" fmla="*/ 36 h 331"/>
                  <a:gd name="T8" fmla="*/ 297 w 334"/>
                  <a:gd name="T9" fmla="*/ 63 h 331"/>
                  <a:gd name="T10" fmla="*/ 317 w 334"/>
                  <a:gd name="T11" fmla="*/ 93 h 331"/>
                  <a:gd name="T12" fmla="*/ 329 w 334"/>
                  <a:gd name="T13" fmla="*/ 128 h 331"/>
                  <a:gd name="T14" fmla="*/ 334 w 334"/>
                  <a:gd name="T15" fmla="*/ 166 h 331"/>
                  <a:gd name="T16" fmla="*/ 329 w 334"/>
                  <a:gd name="T17" fmla="*/ 204 h 331"/>
                  <a:gd name="T18" fmla="*/ 315 w 334"/>
                  <a:gd name="T19" fmla="*/ 240 h 331"/>
                  <a:gd name="T20" fmla="*/ 297 w 334"/>
                  <a:gd name="T21" fmla="*/ 270 h 331"/>
                  <a:gd name="T22" fmla="*/ 270 w 334"/>
                  <a:gd name="T23" fmla="*/ 296 h 331"/>
                  <a:gd name="T24" fmla="*/ 239 w 334"/>
                  <a:gd name="T25" fmla="*/ 316 h 331"/>
                  <a:gd name="T26" fmla="*/ 204 w 334"/>
                  <a:gd name="T27" fmla="*/ 328 h 331"/>
                  <a:gd name="T28" fmla="*/ 167 w 334"/>
                  <a:gd name="T29" fmla="*/ 331 h 331"/>
                  <a:gd name="T30" fmla="*/ 128 w 334"/>
                  <a:gd name="T31" fmla="*/ 328 h 331"/>
                  <a:gd name="T32" fmla="*/ 93 w 334"/>
                  <a:gd name="T33" fmla="*/ 314 h 331"/>
                  <a:gd name="T34" fmla="*/ 62 w 334"/>
                  <a:gd name="T35" fmla="*/ 296 h 331"/>
                  <a:gd name="T36" fmla="*/ 37 w 334"/>
                  <a:gd name="T37" fmla="*/ 269 h 331"/>
                  <a:gd name="T38" fmla="*/ 17 w 334"/>
                  <a:gd name="T39" fmla="*/ 238 h 331"/>
                  <a:gd name="T40" fmla="*/ 5 w 334"/>
                  <a:gd name="T41" fmla="*/ 204 h 331"/>
                  <a:gd name="T42" fmla="*/ 0 w 334"/>
                  <a:gd name="T43" fmla="*/ 166 h 331"/>
                  <a:gd name="T44" fmla="*/ 5 w 334"/>
                  <a:gd name="T45" fmla="*/ 127 h 331"/>
                  <a:gd name="T46" fmla="*/ 18 w 334"/>
                  <a:gd name="T47" fmla="*/ 93 h 331"/>
                  <a:gd name="T48" fmla="*/ 37 w 334"/>
                  <a:gd name="T49" fmla="*/ 61 h 331"/>
                  <a:gd name="T50" fmla="*/ 64 w 334"/>
                  <a:gd name="T51" fmla="*/ 36 h 331"/>
                  <a:gd name="T52" fmla="*/ 94 w 334"/>
                  <a:gd name="T53" fmla="*/ 15 h 331"/>
                  <a:gd name="T54" fmla="*/ 130 w 334"/>
                  <a:gd name="T55" fmla="*/ 4 h 331"/>
                  <a:gd name="T56" fmla="*/ 167 w 334"/>
                  <a:gd name="T5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4" h="331">
                    <a:moveTo>
                      <a:pt x="167" y="0"/>
                    </a:moveTo>
                    <a:lnTo>
                      <a:pt x="206" y="4"/>
                    </a:lnTo>
                    <a:lnTo>
                      <a:pt x="239" y="17"/>
                    </a:lnTo>
                    <a:lnTo>
                      <a:pt x="272" y="36"/>
                    </a:lnTo>
                    <a:lnTo>
                      <a:pt x="297" y="63"/>
                    </a:lnTo>
                    <a:lnTo>
                      <a:pt x="317" y="93"/>
                    </a:lnTo>
                    <a:lnTo>
                      <a:pt x="329" y="128"/>
                    </a:lnTo>
                    <a:lnTo>
                      <a:pt x="334" y="166"/>
                    </a:lnTo>
                    <a:lnTo>
                      <a:pt x="329" y="204"/>
                    </a:lnTo>
                    <a:lnTo>
                      <a:pt x="315" y="240"/>
                    </a:lnTo>
                    <a:lnTo>
                      <a:pt x="297" y="270"/>
                    </a:lnTo>
                    <a:lnTo>
                      <a:pt x="270" y="296"/>
                    </a:lnTo>
                    <a:lnTo>
                      <a:pt x="239" y="316"/>
                    </a:lnTo>
                    <a:lnTo>
                      <a:pt x="204" y="328"/>
                    </a:lnTo>
                    <a:lnTo>
                      <a:pt x="167" y="331"/>
                    </a:lnTo>
                    <a:lnTo>
                      <a:pt x="128" y="328"/>
                    </a:lnTo>
                    <a:lnTo>
                      <a:pt x="93" y="314"/>
                    </a:lnTo>
                    <a:lnTo>
                      <a:pt x="62" y="296"/>
                    </a:lnTo>
                    <a:lnTo>
                      <a:pt x="37" y="269"/>
                    </a:lnTo>
                    <a:lnTo>
                      <a:pt x="17" y="238"/>
                    </a:lnTo>
                    <a:lnTo>
                      <a:pt x="5" y="204"/>
                    </a:lnTo>
                    <a:lnTo>
                      <a:pt x="0" y="166"/>
                    </a:lnTo>
                    <a:lnTo>
                      <a:pt x="5" y="127"/>
                    </a:lnTo>
                    <a:lnTo>
                      <a:pt x="18" y="93"/>
                    </a:lnTo>
                    <a:lnTo>
                      <a:pt x="37" y="61"/>
                    </a:lnTo>
                    <a:lnTo>
                      <a:pt x="64" y="36"/>
                    </a:lnTo>
                    <a:lnTo>
                      <a:pt x="94" y="15"/>
                    </a:lnTo>
                    <a:lnTo>
                      <a:pt x="130" y="4"/>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grpSp>
      </p:grpSp>
      <p:grpSp>
        <p:nvGrpSpPr>
          <p:cNvPr id="20" name="Group 19"/>
          <p:cNvGrpSpPr/>
          <p:nvPr/>
        </p:nvGrpSpPr>
        <p:grpSpPr>
          <a:xfrm>
            <a:off x="7502722" y="1530218"/>
            <a:ext cx="4374253" cy="3675868"/>
            <a:chOff x="7531335" y="2371100"/>
            <a:chExt cx="3676259" cy="3089314"/>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1335" y="2371100"/>
              <a:ext cx="3171058" cy="2032930"/>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48066">
              <a:off x="10022939" y="3357944"/>
              <a:ext cx="1184655" cy="2102470"/>
            </a:xfrm>
            <a:prstGeom prst="rect">
              <a:avLst/>
            </a:prstGeom>
          </p:spPr>
        </p:pic>
      </p:grpSp>
      <p:grpSp>
        <p:nvGrpSpPr>
          <p:cNvPr id="29" name="Group 28"/>
          <p:cNvGrpSpPr/>
          <p:nvPr/>
        </p:nvGrpSpPr>
        <p:grpSpPr>
          <a:xfrm>
            <a:off x="7954142" y="4301799"/>
            <a:ext cx="2138856" cy="1481293"/>
            <a:chOff x="3880379" y="4405853"/>
            <a:chExt cx="2278619" cy="1578088"/>
          </a:xfrm>
        </p:grpSpPr>
        <p:pic>
          <p:nvPicPr>
            <p:cNvPr id="26" name="Picture 25"/>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28498"/>
            <a:stretch/>
          </p:blipFill>
          <p:spPr>
            <a:xfrm>
              <a:off x="3880379" y="4502648"/>
              <a:ext cx="2195354" cy="1468552"/>
            </a:xfrm>
            <a:prstGeom prst="rect">
              <a:avLst/>
            </a:prstGeom>
          </p:spPr>
        </p:pic>
        <p:pic>
          <p:nvPicPr>
            <p:cNvPr id="27" name="Picture 26"/>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4609897" y="4405853"/>
              <a:ext cx="1549101" cy="1578088"/>
            </a:xfrm>
            <a:prstGeom prst="rect">
              <a:avLst/>
            </a:prstGeom>
          </p:spPr>
        </p:pic>
        <p:pic>
          <p:nvPicPr>
            <p:cNvPr id="28" name="Picture 27"/>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3939347" y="4988053"/>
              <a:ext cx="350539" cy="357098"/>
            </a:xfrm>
            <a:prstGeom prst="rect">
              <a:avLst/>
            </a:prstGeom>
          </p:spPr>
        </p:pic>
      </p:grpSp>
      <p:sp>
        <p:nvSpPr>
          <p:cNvPr id="33" name="TextBox 32"/>
          <p:cNvSpPr txBox="1"/>
          <p:nvPr/>
        </p:nvSpPr>
        <p:spPr>
          <a:xfrm>
            <a:off x="0" y="6422061"/>
            <a:ext cx="12436475" cy="572464"/>
          </a:xfrm>
          <a:prstGeom prst="rect">
            <a:avLst/>
          </a:prstGeom>
          <a:solidFill>
            <a:srgbClr val="3E3E3E"/>
          </a:solidFill>
        </p:spPr>
        <p:txBody>
          <a:bodyPr wrap="square" lIns="182880" tIns="146304" rIns="182880" bIns="146304" rtlCol="0">
            <a:spAutoFit/>
          </a:bodyPr>
          <a:lstStyle/>
          <a:p>
            <a:pPr algn="ctr">
              <a:lnSpc>
                <a:spcPct val="90000"/>
              </a:lnSpc>
              <a:spcAft>
                <a:spcPts val="600"/>
              </a:spcAft>
              <a:defRPr/>
            </a:pPr>
            <a:r>
              <a:rPr lang="en-US" sz="2000" kern="0" dirty="0" smtClean="0">
                <a:gradFill>
                  <a:gsLst>
                    <a:gs pos="2917">
                      <a:srgbClr val="00BCF2">
                        <a:lumMod val="20000"/>
                        <a:lumOff val="80000"/>
                      </a:srgbClr>
                    </a:gs>
                    <a:gs pos="96000">
                      <a:srgbClr val="00BCF2">
                        <a:lumMod val="20000"/>
                        <a:lumOff val="80000"/>
                      </a:srgbClr>
                    </a:gs>
                  </a:gsLst>
                  <a:lin ang="5400000" scaled="0"/>
                </a:gradFill>
                <a:latin typeface="Segoe UI Light"/>
              </a:rPr>
              <a:t>connect. </a:t>
            </a:r>
            <a:r>
              <a:rPr lang="en-US" sz="2000" kern="0" dirty="0" smtClean="0">
                <a:gradFill>
                  <a:gsLst>
                    <a:gs pos="2917">
                      <a:srgbClr val="00BCF2"/>
                    </a:gs>
                    <a:gs pos="30000">
                      <a:srgbClr val="00BCF2"/>
                    </a:gs>
                  </a:gsLst>
                  <a:lin ang="5400000" scaled="0"/>
                </a:gradFill>
                <a:latin typeface="Segoe UI Light"/>
              </a:rPr>
              <a:t>reimagine. </a:t>
            </a:r>
            <a:r>
              <a:rPr lang="en-US" sz="2000" kern="0" dirty="0" smtClean="0">
                <a:gradFill>
                  <a:gsLst>
                    <a:gs pos="2917">
                      <a:srgbClr val="0072C6"/>
                    </a:gs>
                    <a:gs pos="30000">
                      <a:srgbClr val="0072C6"/>
                    </a:gs>
                  </a:gsLst>
                  <a:lin ang="5400000" scaled="0"/>
                </a:gradFill>
                <a:latin typeface="Segoe UI Light"/>
              </a:rPr>
              <a:t>transform.</a:t>
            </a:r>
          </a:p>
        </p:txBody>
      </p:sp>
      <p:sp>
        <p:nvSpPr>
          <p:cNvPr id="5" name="Text Placeholder 4"/>
          <p:cNvSpPr>
            <a:spLocks noGrp="1"/>
          </p:cNvSpPr>
          <p:nvPr>
            <p:ph type="body" sz="quarter" idx="11"/>
          </p:nvPr>
        </p:nvSpPr>
        <p:spPr>
          <a:xfrm>
            <a:off x="274639" y="2125677"/>
            <a:ext cx="11889564" cy="2523768"/>
          </a:xfrm>
        </p:spPr>
        <p:txBody>
          <a:bodyPr/>
          <a:lstStyle/>
          <a:p>
            <a:r>
              <a:rPr lang="en-US" dirty="0" smtClean="0"/>
              <a:t>Evaluate sessions</a:t>
            </a:r>
            <a:br>
              <a:rPr lang="en-US" dirty="0" smtClean="0"/>
            </a:br>
            <a:r>
              <a:rPr lang="en-US" dirty="0" smtClean="0"/>
              <a:t>on </a:t>
            </a:r>
            <a:r>
              <a:rPr lang="en-US" dirty="0" err="1" smtClean="0"/>
              <a:t>MySPC</a:t>
            </a:r>
            <a:r>
              <a:rPr lang="en-US" dirty="0" smtClean="0"/>
              <a:t> using  your</a:t>
            </a:r>
            <a:br>
              <a:rPr lang="en-US" dirty="0" smtClean="0"/>
            </a:br>
            <a:r>
              <a:rPr lang="en-US" dirty="0" smtClean="0"/>
              <a:t>laptop or mobile device:</a:t>
            </a:r>
          </a:p>
          <a:p>
            <a:r>
              <a:rPr lang="en-US" dirty="0">
                <a:gradFill>
                  <a:gsLst>
                    <a:gs pos="1250">
                      <a:schemeClr val="tx2"/>
                    </a:gs>
                    <a:gs pos="100000">
                      <a:schemeClr val="tx2"/>
                    </a:gs>
                  </a:gsLst>
                  <a:lin ang="5400000" scaled="0"/>
                </a:gradFill>
              </a:rPr>
              <a:t>m</a:t>
            </a:r>
            <a:r>
              <a:rPr lang="en-US" dirty="0" smtClean="0">
                <a:gradFill>
                  <a:gsLst>
                    <a:gs pos="1250">
                      <a:schemeClr val="tx2"/>
                    </a:gs>
                    <a:gs pos="100000">
                      <a:schemeClr val="tx2"/>
                    </a:gs>
                  </a:gsLst>
                  <a:lin ang="5400000" scaled="0"/>
                </a:gradFill>
              </a:rPr>
              <a:t>yspc.sharepointconference.com</a:t>
            </a:r>
            <a:endParaRPr lang="en-US" dirty="0">
              <a:gradFill>
                <a:gsLst>
                  <a:gs pos="1250">
                    <a:schemeClr val="tx2"/>
                  </a:gs>
                  <a:gs pos="100000">
                    <a:schemeClr val="tx2"/>
                  </a:gs>
                </a:gsLst>
                <a:lin ang="5400000" scaled="0"/>
              </a:gradFill>
            </a:endParaRPr>
          </a:p>
        </p:txBody>
      </p:sp>
    </p:spTree>
    <p:extLst>
      <p:ext uri="{BB962C8B-B14F-4D97-AF65-F5344CB8AC3E}">
        <p14:creationId xmlns:p14="http://schemas.microsoft.com/office/powerpoint/2010/main" val="18135150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3" y="3146782"/>
            <a:ext cx="3288507" cy="700960"/>
          </a:xfrm>
          <a:prstGeom prst="rect">
            <a:avLst/>
          </a:prstGeom>
        </p:spPr>
      </p:pic>
      <p:sp>
        <p:nvSpPr>
          <p:cNvPr id="5" name="Text Box 3"/>
          <p:cNvSpPr txBox="1">
            <a:spLocks noChangeArrowheads="1"/>
          </p:cNvSpPr>
          <p:nvPr/>
        </p:nvSpPr>
        <p:spPr bwMode="blackWhite">
          <a:xfrm>
            <a:off x="273051" y="6079032"/>
            <a:ext cx="10974388" cy="618631"/>
          </a:xfrm>
          <a:prstGeom prst="rect">
            <a:avLst/>
          </a:prstGeom>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a:t>
            </a:r>
            <a:r>
              <a:rPr lang="en-US" sz="700" dirty="0" smtClean="0">
                <a:gradFill>
                  <a:gsLst>
                    <a:gs pos="0">
                      <a:srgbClr val="FFFFFF"/>
                    </a:gs>
                    <a:gs pos="100000">
                      <a:srgbClr val="FFFFFF"/>
                    </a:gs>
                  </a:gsLst>
                  <a:lin ang="5400000" scaled="0"/>
                </a:gradFill>
                <a:cs typeface="Segoe UI" pitchFamily="34" charset="0"/>
              </a:rPr>
              <a:t>2014 </a:t>
            </a:r>
            <a:r>
              <a:rPr lang="en-US" sz="700" dirty="0">
                <a:gradFill>
                  <a:gsLst>
                    <a:gs pos="0">
                      <a:srgbClr val="FFFFFF"/>
                    </a:gs>
                    <a:gs pos="100000">
                      <a:srgbClr val="FFFFFF"/>
                    </a:gs>
                  </a:gsLst>
                  <a:lin ang="5400000" scaled="0"/>
                </a:gradFill>
                <a:cs typeface="Segoe UI" pitchFamily="34" charset="0"/>
              </a:rPr>
              <a:t>Microsoft Corporation. All rights reserved. Microsoft, Windows, </a:t>
            </a:r>
            <a:r>
              <a:rPr lang="en-US" sz="700" dirty="0" smtClean="0">
                <a:gradFill>
                  <a:gsLst>
                    <a:gs pos="0">
                      <a:srgbClr val="FFFFFF"/>
                    </a:gs>
                    <a:gs pos="100000">
                      <a:srgbClr val="FFFFFF"/>
                    </a:gs>
                  </a:gsLst>
                  <a:lin ang="5400000" scaled="0"/>
                </a:gradFill>
                <a:cs typeface="Segoe UI" pitchFamily="34" charset="0"/>
              </a:rPr>
              <a:t>and </a:t>
            </a:r>
            <a:r>
              <a:rPr lang="en-US" sz="700" dirty="0">
                <a:gradFill>
                  <a:gsLst>
                    <a:gs pos="0">
                      <a:srgbClr val="FFFFFF"/>
                    </a:gs>
                    <a:gs pos="100000">
                      <a:srgbClr val="FFFFFF"/>
                    </a:gs>
                  </a:gsLst>
                  <a:lin ang="5400000" scaled="0"/>
                </a:gradFill>
                <a:cs typeface="Segoe UI" pitchFamily="34" charset="0"/>
              </a:rPr>
              <a:t>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0581757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74638" y="2122482"/>
            <a:ext cx="11887200" cy="1831975"/>
          </a:xfrm>
        </p:spPr>
        <p:txBody>
          <a:bodyPr/>
          <a:lstStyle/>
          <a:p>
            <a:r>
              <a:rPr lang="en-US" sz="6600" dirty="0" smtClean="0"/>
              <a:t>What is Responsive Web Design</a:t>
            </a:r>
            <a:endParaRPr lang="en-US" sz="6600" dirty="0"/>
          </a:p>
        </p:txBody>
      </p:sp>
    </p:spTree>
    <p:extLst>
      <p:ext uri="{BB962C8B-B14F-4D97-AF65-F5344CB8AC3E}">
        <p14:creationId xmlns:p14="http://schemas.microsoft.com/office/powerpoint/2010/main" val="27767761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74638" y="1755854"/>
            <a:ext cx="11887200" cy="3570208"/>
          </a:xfrm>
        </p:spPr>
        <p:txBody>
          <a:bodyPr/>
          <a:lstStyle/>
          <a:p>
            <a:r>
              <a:rPr lang="en-US" dirty="0" smtClean="0">
                <a:solidFill>
                  <a:schemeClr val="tx2"/>
                </a:solidFill>
              </a:rPr>
              <a:t>A “new-</a:t>
            </a:r>
            <a:r>
              <a:rPr lang="en-US" dirty="0" err="1" smtClean="0">
                <a:solidFill>
                  <a:schemeClr val="tx2"/>
                </a:solidFill>
              </a:rPr>
              <a:t>ish</a:t>
            </a:r>
            <a:r>
              <a:rPr lang="en-US" dirty="0" smtClean="0">
                <a:solidFill>
                  <a:schemeClr val="tx2"/>
                </a:solidFill>
              </a:rPr>
              <a:t>” web design methodology</a:t>
            </a:r>
          </a:p>
          <a:p>
            <a:pPr lvl="1"/>
            <a:r>
              <a:rPr lang="en-US" dirty="0" smtClean="0">
                <a:solidFill>
                  <a:schemeClr val="tx2"/>
                </a:solidFill>
              </a:rPr>
              <a:t>Addresses growing number of </a:t>
            </a:r>
            <a:r>
              <a:rPr lang="en-US" dirty="0">
                <a:solidFill>
                  <a:schemeClr val="tx2"/>
                </a:solidFill>
              </a:rPr>
              <a:t>I</a:t>
            </a:r>
            <a:r>
              <a:rPr lang="en-US" dirty="0" smtClean="0">
                <a:solidFill>
                  <a:schemeClr val="tx2"/>
                </a:solidFill>
              </a:rPr>
              <a:t>nternet devices</a:t>
            </a:r>
            <a:br>
              <a:rPr lang="en-US" dirty="0" smtClean="0">
                <a:solidFill>
                  <a:schemeClr val="tx2"/>
                </a:solidFill>
              </a:rPr>
            </a:br>
            <a:endParaRPr lang="en-US" dirty="0" smtClean="0">
              <a:solidFill>
                <a:schemeClr val="tx2"/>
              </a:solidFill>
            </a:endParaRPr>
          </a:p>
          <a:p>
            <a:r>
              <a:rPr lang="en-US" dirty="0" smtClean="0">
                <a:solidFill>
                  <a:schemeClr val="tx2"/>
                </a:solidFill>
              </a:rPr>
              <a:t>Tailored experience to any device</a:t>
            </a:r>
            <a:endParaRPr lang="en-US" dirty="0">
              <a:solidFill>
                <a:schemeClr val="tx2"/>
              </a:solidFill>
            </a:endParaRPr>
          </a:p>
          <a:p>
            <a:pPr lvl="1"/>
            <a:r>
              <a:rPr lang="en-US" dirty="0" smtClean="0">
                <a:solidFill>
                  <a:schemeClr val="tx2"/>
                </a:solidFill>
              </a:rPr>
              <a:t>Limits resizing, panning and scrolling</a:t>
            </a:r>
            <a:br>
              <a:rPr lang="en-US" dirty="0" smtClean="0">
                <a:solidFill>
                  <a:schemeClr val="tx2"/>
                </a:solidFill>
              </a:rPr>
            </a:br>
            <a:endParaRPr lang="en-US" dirty="0" smtClean="0">
              <a:solidFill>
                <a:schemeClr val="tx2"/>
              </a:solidFill>
            </a:endParaRPr>
          </a:p>
          <a:p>
            <a:r>
              <a:rPr lang="en-US" dirty="0" smtClean="0">
                <a:solidFill>
                  <a:schemeClr val="tx2"/>
                </a:solidFill>
              </a:rPr>
              <a:t>The Key: All devices load the same page*</a:t>
            </a:r>
          </a:p>
        </p:txBody>
      </p:sp>
      <p:sp>
        <p:nvSpPr>
          <p:cNvPr id="17" name="Title 16"/>
          <p:cNvSpPr>
            <a:spLocks noGrp="1"/>
          </p:cNvSpPr>
          <p:nvPr>
            <p:ph type="title"/>
          </p:nvPr>
        </p:nvSpPr>
        <p:spPr/>
        <p:txBody>
          <a:bodyPr/>
          <a:lstStyle/>
          <a:p>
            <a:r>
              <a:rPr lang="en-US" dirty="0" smtClean="0"/>
              <a:t>Responsive web </a:t>
            </a:r>
            <a:r>
              <a:rPr lang="en-US" dirty="0"/>
              <a:t>d</a:t>
            </a:r>
            <a:r>
              <a:rPr lang="en-US" dirty="0" smtClean="0"/>
              <a:t>esign</a:t>
            </a:r>
            <a:endParaRPr lang="en-US" dirty="0"/>
          </a:p>
        </p:txBody>
      </p:sp>
    </p:spTree>
    <p:extLst>
      <p:ext uri="{BB962C8B-B14F-4D97-AF65-F5344CB8AC3E}">
        <p14:creationId xmlns:p14="http://schemas.microsoft.com/office/powerpoint/2010/main" val="3758789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fade">
                                      <p:cBhvr>
                                        <p:cTn id="10" dur="500"/>
                                        <p:tgtEl>
                                          <p:spTgt spid="6">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Effect transition="in" filter="fade">
                                      <p:cBhvr>
                                        <p:cTn id="15" dur="500"/>
                                        <p:tgtEl>
                                          <p:spTgt spid="6">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3" end="3"/>
                                            </p:txEl>
                                          </p:spTgt>
                                        </p:tgtEl>
                                        <p:attrNameLst>
                                          <p:attrName>style.visibility</p:attrName>
                                        </p:attrNameLst>
                                      </p:cBhvr>
                                      <p:to>
                                        <p:strVal val="visible"/>
                                      </p:to>
                                    </p:set>
                                    <p:animEffect transition="in" filter="fade">
                                      <p:cBhvr>
                                        <p:cTn id="18" dur="500"/>
                                        <p:tgtEl>
                                          <p:spTgt spid="6">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animEffect transition="in" filter="fade">
                                      <p:cBhvr>
                                        <p:cTn id="23"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itle 33"/>
          <p:cNvSpPr>
            <a:spLocks noGrp="1"/>
          </p:cNvSpPr>
          <p:nvPr>
            <p:ph type="title"/>
          </p:nvPr>
        </p:nvSpPr>
        <p:spPr/>
        <p:txBody>
          <a:bodyPr/>
          <a:lstStyle/>
          <a:p>
            <a:r>
              <a:rPr lang="en-US" dirty="0" smtClean="0"/>
              <a:t>Important related </a:t>
            </a:r>
            <a:r>
              <a:rPr lang="en-US" dirty="0"/>
              <a:t>b</a:t>
            </a:r>
            <a:r>
              <a:rPr lang="en-US" dirty="0" smtClean="0"/>
              <a:t>uzzwords</a:t>
            </a:r>
            <a:endParaRPr lang="en-US" dirty="0"/>
          </a:p>
        </p:txBody>
      </p:sp>
      <p:grpSp>
        <p:nvGrpSpPr>
          <p:cNvPr id="4" name="Group 3"/>
          <p:cNvGrpSpPr/>
          <p:nvPr/>
        </p:nvGrpSpPr>
        <p:grpSpPr>
          <a:xfrm>
            <a:off x="1920604" y="2132513"/>
            <a:ext cx="8169527" cy="4054772"/>
            <a:chOff x="1920604" y="2132513"/>
            <a:chExt cx="8169527" cy="4054772"/>
          </a:xfrm>
        </p:grpSpPr>
        <p:sp>
          <p:nvSpPr>
            <p:cNvPr id="2" name="Oval 1"/>
            <p:cNvSpPr/>
            <p:nvPr/>
          </p:nvSpPr>
          <p:spPr bwMode="auto">
            <a:xfrm>
              <a:off x="1980587" y="2132513"/>
              <a:ext cx="4054772" cy="4054772"/>
            </a:xfrm>
            <a:prstGeom prst="ellipse">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3" name="Oval 12"/>
            <p:cNvSpPr/>
            <p:nvPr/>
          </p:nvSpPr>
          <p:spPr bwMode="auto">
            <a:xfrm>
              <a:off x="6035359" y="2132513"/>
              <a:ext cx="4054772" cy="4054772"/>
            </a:xfrm>
            <a:prstGeom prst="ellipse">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7" name="Title 1"/>
            <p:cNvSpPr txBox="1">
              <a:spLocks/>
            </p:cNvSpPr>
            <p:nvPr/>
          </p:nvSpPr>
          <p:spPr>
            <a:xfrm>
              <a:off x="1920604" y="3778393"/>
              <a:ext cx="2683187" cy="1280168"/>
            </a:xfrm>
            <a:prstGeom prst="rect">
              <a:avLst/>
            </a:prstGeom>
          </p:spPr>
          <p:txBody>
            <a:bodyPr vert="horz" wrap="square" lIns="146304" tIns="91440" rIns="146304" bIns="91440" rtlCol="0" anchor="t">
              <a:noAutofit/>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sz="3000">
                  <a:solidFill>
                    <a:srgbClr val="FFFFFF"/>
                  </a:solidFill>
                </a:rPr>
                <a:t>Progressive</a:t>
              </a:r>
            </a:p>
            <a:p>
              <a:r>
                <a:rPr sz="3000">
                  <a:solidFill>
                    <a:srgbClr val="FFFFFF"/>
                  </a:solidFill>
                </a:rPr>
                <a:t>Enhancement</a:t>
              </a:r>
            </a:p>
          </p:txBody>
        </p:sp>
        <p:sp>
          <p:nvSpPr>
            <p:cNvPr id="19" name="Title 1"/>
            <p:cNvSpPr txBox="1">
              <a:spLocks/>
            </p:cNvSpPr>
            <p:nvPr/>
          </p:nvSpPr>
          <p:spPr>
            <a:xfrm>
              <a:off x="7406944" y="3778393"/>
              <a:ext cx="2683187" cy="1280168"/>
            </a:xfrm>
            <a:prstGeom prst="rect">
              <a:avLst/>
            </a:prstGeom>
          </p:spPr>
          <p:txBody>
            <a:bodyPr vert="horz" wrap="square" lIns="146304" tIns="91440" rIns="146304" bIns="91440" rtlCol="0" anchor="t">
              <a:noAutofit/>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pPr algn="r"/>
              <a:r>
                <a:rPr sz="3000">
                  <a:solidFill>
                    <a:srgbClr val="FFFFFF"/>
                  </a:solidFill>
                </a:rPr>
                <a:t>Graceful</a:t>
              </a:r>
            </a:p>
            <a:p>
              <a:pPr algn="r"/>
              <a:r>
                <a:rPr sz="3000">
                  <a:solidFill>
                    <a:srgbClr val="FFFFFF"/>
                  </a:solidFill>
                </a:rPr>
                <a:t>Degradation</a:t>
              </a:r>
            </a:p>
          </p:txBody>
        </p:sp>
      </p:grpSp>
      <p:grpSp>
        <p:nvGrpSpPr>
          <p:cNvPr id="7" name="Group 6"/>
          <p:cNvGrpSpPr/>
          <p:nvPr/>
        </p:nvGrpSpPr>
        <p:grpSpPr>
          <a:xfrm>
            <a:off x="4115140" y="2315390"/>
            <a:ext cx="3864945" cy="4648199"/>
            <a:chOff x="4115140" y="2315390"/>
            <a:chExt cx="3864945" cy="4648199"/>
          </a:xfrm>
        </p:grpSpPr>
        <p:sp>
          <p:nvSpPr>
            <p:cNvPr id="16" name="Oval 15"/>
            <p:cNvSpPr/>
            <p:nvPr/>
          </p:nvSpPr>
          <p:spPr bwMode="auto">
            <a:xfrm>
              <a:off x="4121974" y="2315390"/>
              <a:ext cx="3833603" cy="3833603"/>
            </a:xfrm>
            <a:prstGeom prst="ellipse">
              <a:avLst/>
            </a:prstGeom>
            <a:solidFill>
              <a:srgbClr val="00B050">
                <a:alpha val="5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0" name="Title 1"/>
            <p:cNvSpPr txBox="1">
              <a:spLocks/>
            </p:cNvSpPr>
            <p:nvPr/>
          </p:nvSpPr>
          <p:spPr>
            <a:xfrm>
              <a:off x="4115140" y="6325035"/>
              <a:ext cx="3864945" cy="638554"/>
            </a:xfrm>
            <a:prstGeom prst="rect">
              <a:avLst/>
            </a:prstGeom>
            <a:noFill/>
          </p:spPr>
          <p:txBody>
            <a:bodyPr vert="horz" wrap="square" lIns="146304" tIns="91440" rIns="146304" bIns="91440" rtlCol="0" anchor="t">
              <a:noAutofit/>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sz="3000">
                  <a:solidFill>
                    <a:srgbClr val="505050"/>
                  </a:solidFill>
                </a:rPr>
                <a:t>Adaptive Web Design</a:t>
              </a:r>
            </a:p>
          </p:txBody>
        </p:sp>
        <p:cxnSp>
          <p:nvCxnSpPr>
            <p:cNvPr id="44" name="Straight Connector 43"/>
            <p:cNvCxnSpPr/>
            <p:nvPr/>
          </p:nvCxnSpPr>
          <p:spPr>
            <a:xfrm flipH="1">
              <a:off x="5992977" y="5874676"/>
              <a:ext cx="7627" cy="479171"/>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grpSp>
      <p:grpSp>
        <p:nvGrpSpPr>
          <p:cNvPr id="5" name="Group 4"/>
          <p:cNvGrpSpPr/>
          <p:nvPr/>
        </p:nvGrpSpPr>
        <p:grpSpPr>
          <a:xfrm>
            <a:off x="4115140" y="1257483"/>
            <a:ext cx="3864945" cy="4166834"/>
            <a:chOff x="4115140" y="1257483"/>
            <a:chExt cx="3864945" cy="4166834"/>
          </a:xfrm>
        </p:grpSpPr>
        <p:sp>
          <p:nvSpPr>
            <p:cNvPr id="39" name="Title 1"/>
            <p:cNvSpPr txBox="1">
              <a:spLocks/>
            </p:cNvSpPr>
            <p:nvPr/>
          </p:nvSpPr>
          <p:spPr>
            <a:xfrm>
              <a:off x="4115140" y="1257483"/>
              <a:ext cx="3864945" cy="638554"/>
            </a:xfrm>
            <a:prstGeom prst="rect">
              <a:avLst/>
            </a:prstGeom>
            <a:noFill/>
          </p:spPr>
          <p:txBody>
            <a:bodyPr vert="horz" wrap="square" lIns="146304" tIns="91440" rIns="146304" bIns="91440" rtlCol="0" anchor="t">
              <a:noAutofit/>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sz="3000">
                  <a:solidFill>
                    <a:srgbClr val="505050"/>
                  </a:solidFill>
                </a:rPr>
                <a:t>Responsive Web Design</a:t>
              </a:r>
            </a:p>
          </p:txBody>
        </p:sp>
        <p:sp>
          <p:nvSpPr>
            <p:cNvPr id="14" name="Oval 13"/>
            <p:cNvSpPr/>
            <p:nvPr/>
          </p:nvSpPr>
          <p:spPr bwMode="auto">
            <a:xfrm>
              <a:off x="4886784" y="3113539"/>
              <a:ext cx="2310778" cy="2310778"/>
            </a:xfrm>
            <a:prstGeom prst="ellipse">
              <a:avLst/>
            </a:prstGeom>
            <a:solidFill>
              <a:srgbClr val="FFFF00">
                <a:alpha val="5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cxnSp>
          <p:nvCxnSpPr>
            <p:cNvPr id="41" name="Straight Connector 40"/>
            <p:cNvCxnSpPr>
              <a:stCxn id="39" idx="2"/>
            </p:cNvCxnSpPr>
            <p:nvPr/>
          </p:nvCxnSpPr>
          <p:spPr>
            <a:xfrm flipH="1">
              <a:off x="6020668" y="1896037"/>
              <a:ext cx="26945" cy="1692664"/>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grpSp>
      <p:grpSp>
        <p:nvGrpSpPr>
          <p:cNvPr id="9" name="Group 8"/>
          <p:cNvGrpSpPr/>
          <p:nvPr/>
        </p:nvGrpSpPr>
        <p:grpSpPr>
          <a:xfrm>
            <a:off x="1330104" y="1353860"/>
            <a:ext cx="9857295" cy="3006507"/>
            <a:chOff x="1330104" y="1353860"/>
            <a:chExt cx="9857295" cy="3006507"/>
          </a:xfrm>
        </p:grpSpPr>
        <p:sp>
          <p:nvSpPr>
            <p:cNvPr id="23" name="Title 1"/>
            <p:cNvSpPr txBox="1">
              <a:spLocks/>
            </p:cNvSpPr>
            <p:nvPr/>
          </p:nvSpPr>
          <p:spPr>
            <a:xfrm>
              <a:off x="8992863" y="1353860"/>
              <a:ext cx="2194536" cy="638554"/>
            </a:xfrm>
            <a:prstGeom prst="rect">
              <a:avLst/>
            </a:prstGeom>
            <a:noFill/>
          </p:spPr>
          <p:txBody>
            <a:bodyPr vert="horz" wrap="square" lIns="146304" tIns="91440" rIns="146304" bIns="91440" rtlCol="0" anchor="t">
              <a:noAutofit/>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sz="3000">
                  <a:solidFill>
                    <a:srgbClr val="505050"/>
                  </a:solidFill>
                </a:rPr>
                <a:t>Desktop First</a:t>
              </a:r>
            </a:p>
          </p:txBody>
        </p:sp>
        <p:cxnSp>
          <p:nvCxnSpPr>
            <p:cNvPr id="27" name="Straight Connector 26"/>
            <p:cNvCxnSpPr>
              <a:stCxn id="23" idx="2"/>
            </p:cNvCxnSpPr>
            <p:nvPr/>
          </p:nvCxnSpPr>
          <p:spPr>
            <a:xfrm flipH="1">
              <a:off x="7563693" y="1992414"/>
              <a:ext cx="2526438" cy="2331216"/>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8" name="Group 7"/>
            <p:cNvGrpSpPr/>
            <p:nvPr/>
          </p:nvGrpSpPr>
          <p:grpSpPr>
            <a:xfrm>
              <a:off x="1330104" y="1353860"/>
              <a:ext cx="4176103" cy="3006507"/>
              <a:chOff x="1330104" y="1353860"/>
              <a:chExt cx="4176103" cy="3006507"/>
            </a:xfrm>
          </p:grpSpPr>
          <p:sp>
            <p:nvSpPr>
              <p:cNvPr id="22" name="Title 1"/>
              <p:cNvSpPr txBox="1">
                <a:spLocks/>
              </p:cNvSpPr>
              <p:nvPr/>
            </p:nvSpPr>
            <p:spPr>
              <a:xfrm>
                <a:off x="1330104" y="1353860"/>
                <a:ext cx="2034716" cy="638554"/>
              </a:xfrm>
              <a:prstGeom prst="rect">
                <a:avLst/>
              </a:prstGeom>
              <a:noFill/>
            </p:spPr>
            <p:txBody>
              <a:bodyPr vert="horz" wrap="square" lIns="146304" tIns="91440" rIns="146304" bIns="91440" rtlCol="0" anchor="t">
                <a:noAutofit/>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sz="3000">
                    <a:solidFill>
                      <a:srgbClr val="505050"/>
                    </a:solidFill>
                  </a:rPr>
                  <a:t>Mobile First</a:t>
                </a:r>
              </a:p>
            </p:txBody>
          </p:sp>
          <p:cxnSp>
            <p:nvCxnSpPr>
              <p:cNvPr id="6" name="Straight Connector 5"/>
              <p:cNvCxnSpPr>
                <a:stCxn id="22" idx="2"/>
              </p:cNvCxnSpPr>
              <p:nvPr/>
            </p:nvCxnSpPr>
            <p:spPr>
              <a:xfrm>
                <a:off x="2347462" y="1992414"/>
                <a:ext cx="2173191" cy="2367953"/>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a:stCxn id="22" idx="2"/>
              </p:cNvCxnSpPr>
              <p:nvPr/>
            </p:nvCxnSpPr>
            <p:spPr>
              <a:xfrm>
                <a:off x="2347462" y="1992414"/>
                <a:ext cx="3158745" cy="2331216"/>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grpSp>
        <p:cxnSp>
          <p:nvCxnSpPr>
            <p:cNvPr id="30" name="Straight Connector 29"/>
            <p:cNvCxnSpPr>
              <a:stCxn id="23" idx="2"/>
            </p:cNvCxnSpPr>
            <p:nvPr/>
          </p:nvCxnSpPr>
          <p:spPr>
            <a:xfrm flipH="1">
              <a:off x="6538121" y="1992414"/>
              <a:ext cx="3552010" cy="2331216"/>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794077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We Need It</a:t>
            </a:r>
            <a:endParaRPr lang="en-US" dirty="0"/>
          </a:p>
        </p:txBody>
      </p:sp>
    </p:spTree>
    <p:extLst>
      <p:ext uri="{BB962C8B-B14F-4D97-AF65-F5344CB8AC3E}">
        <p14:creationId xmlns:p14="http://schemas.microsoft.com/office/powerpoint/2010/main" val="185033249"/>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74637" y="1732279"/>
            <a:ext cx="12039599" cy="3200876"/>
          </a:xfrm>
        </p:spPr>
        <p:txBody>
          <a:bodyPr/>
          <a:lstStyle/>
          <a:p>
            <a:r>
              <a:rPr lang="en-US" dirty="0" smtClean="0"/>
              <a:t>Screen size (viewport, proportions, resolution)</a:t>
            </a:r>
            <a:br>
              <a:rPr lang="en-US" dirty="0" smtClean="0"/>
            </a:br>
            <a:endParaRPr lang="en-US" dirty="0" smtClean="0"/>
          </a:p>
          <a:p>
            <a:r>
              <a:rPr lang="en-US" dirty="0" smtClean="0"/>
              <a:t>Functionality (clicks, hover, touch, swipe…)</a:t>
            </a:r>
            <a:br>
              <a:rPr lang="en-US" dirty="0" smtClean="0"/>
            </a:br>
            <a:endParaRPr lang="en-US" dirty="0" smtClean="0"/>
          </a:p>
          <a:p>
            <a:r>
              <a:rPr lang="en-US" dirty="0" smtClean="0"/>
              <a:t>Usability (can your site be used on any device?)</a:t>
            </a:r>
            <a:endParaRPr lang="en-US" dirty="0"/>
          </a:p>
        </p:txBody>
      </p:sp>
      <p:sp>
        <p:nvSpPr>
          <p:cNvPr id="17" name="Title 16"/>
          <p:cNvSpPr>
            <a:spLocks noGrp="1"/>
          </p:cNvSpPr>
          <p:nvPr>
            <p:ph type="title"/>
          </p:nvPr>
        </p:nvSpPr>
        <p:spPr/>
        <p:txBody>
          <a:bodyPr/>
          <a:lstStyle/>
          <a:p>
            <a:r>
              <a:rPr lang="en-US" dirty="0" smtClean="0"/>
              <a:t>So many different devices</a:t>
            </a:r>
            <a:endParaRPr lang="en-US" dirty="0"/>
          </a:p>
        </p:txBody>
      </p:sp>
    </p:spTree>
    <p:extLst>
      <p:ext uri="{BB962C8B-B14F-4D97-AF65-F5344CB8AC3E}">
        <p14:creationId xmlns:p14="http://schemas.microsoft.com/office/powerpoint/2010/main" val="1014813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00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par>
                          <p:cTn id="8" fill="hold">
                            <p:stCondLst>
                              <p:cond delay="2500"/>
                            </p:stCondLst>
                            <p:childTnLst>
                              <p:par>
                                <p:cTn id="9" presetID="10" presetClass="entr" presetSubtype="0" fill="hold" grpId="0" nodeType="afterEffect">
                                  <p:stCondLst>
                                    <p:cond delay="2000"/>
                                  </p:stCondLst>
                                  <p:childTnLst>
                                    <p:set>
                                      <p:cBhvr>
                                        <p:cTn id="10" dur="1" fill="hold">
                                          <p:stCondLst>
                                            <p:cond delay="0"/>
                                          </p:stCondLst>
                                        </p:cTn>
                                        <p:tgtEl>
                                          <p:spTgt spid="6">
                                            <p:txEl>
                                              <p:pRg st="1" end="1"/>
                                            </p:txEl>
                                          </p:spTgt>
                                        </p:tgtEl>
                                        <p:attrNameLst>
                                          <p:attrName>style.visibility</p:attrName>
                                        </p:attrNameLst>
                                      </p:cBhvr>
                                      <p:to>
                                        <p:strVal val="visible"/>
                                      </p:to>
                                    </p:set>
                                    <p:animEffect transition="in" filter="fade">
                                      <p:cBhvr>
                                        <p:cTn id="11" dur="500"/>
                                        <p:tgtEl>
                                          <p:spTgt spid="6">
                                            <p:txEl>
                                              <p:pRg st="1" end="1"/>
                                            </p:txEl>
                                          </p:spTgt>
                                        </p:tgtEl>
                                      </p:cBhvr>
                                    </p:animEffect>
                                  </p:childTnLst>
                                </p:cTn>
                              </p:par>
                            </p:childTnLst>
                          </p:cTn>
                        </p:par>
                        <p:par>
                          <p:cTn id="12" fill="hold">
                            <p:stCondLst>
                              <p:cond delay="5000"/>
                            </p:stCondLst>
                            <p:childTnLst>
                              <p:par>
                                <p:cTn id="13" presetID="10" presetClass="entr" presetSubtype="0" fill="hold" grpId="0" nodeType="afterEffect">
                                  <p:stCondLst>
                                    <p:cond delay="2000"/>
                                  </p:stCondLst>
                                  <p:childTnLst>
                                    <p:set>
                                      <p:cBhvr>
                                        <p:cTn id="14" dur="1" fill="hold">
                                          <p:stCondLst>
                                            <p:cond delay="0"/>
                                          </p:stCondLst>
                                        </p:cTn>
                                        <p:tgtEl>
                                          <p:spTgt spid="6">
                                            <p:txEl>
                                              <p:pRg st="2" end="2"/>
                                            </p:txEl>
                                          </p:spTgt>
                                        </p:tgtEl>
                                        <p:attrNameLst>
                                          <p:attrName>style.visibility</p:attrName>
                                        </p:attrNameLst>
                                      </p:cBhvr>
                                      <p:to>
                                        <p:strVal val="visible"/>
                                      </p:to>
                                    </p:set>
                                    <p:animEffect transition="in" filter="fade">
                                      <p:cBhvr>
                                        <p:cTn id="15"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theme/theme1.xml><?xml version="1.0" encoding="utf-8"?>
<a:theme xmlns:a="http://schemas.openxmlformats.org/drawingml/2006/main" name="5-30499_SPC_2014_Dev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2" id="{0585D100-4DB1-4C94-840A-C7F01FA866D2}" vid="{99564389-1B2E-4D56-88D1-053D641CBDB4}"/>
    </a:ext>
  </a:extLst>
</a:theme>
</file>

<file path=ppt/theme/theme2.xml><?xml version="1.0" encoding="utf-8"?>
<a:theme xmlns:a="http://schemas.openxmlformats.org/drawingml/2006/main" name="1_5-30499_SPC_2014_Dev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Dev_Template" id="{3CEC72EA-3862-4FAE-8E59-14FEC61C09A5}" vid="{D22EE48B-31ED-4E29-97C6-F232FE185A9B}"/>
    </a:ext>
  </a:extLst>
</a:theme>
</file>

<file path=ppt/theme/theme3.xml><?xml version="1.0" encoding="utf-8"?>
<a:theme xmlns:a="http://schemas.openxmlformats.org/drawingml/2006/main" name="2_5-30499_SPC_2014_Dev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ySPC_Dev_v01" id="{22DB4827-4ED5-43EC-8839-CEFE06BE7DAD}" vid="{62E7F515-C1B5-46B5-84DE-B2ED7102B099}"/>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8723EEE-E957-46D9-8034-D0B7BE41EA15}"/>
</file>

<file path=customXml/itemProps2.xml><?xml version="1.0" encoding="utf-8"?>
<ds:datastoreItem xmlns:ds="http://schemas.openxmlformats.org/officeDocument/2006/customXml" ds:itemID="{758FDAC0-319D-4A54-8D8E-1D42CB1F8004}"/>
</file>

<file path=customXml/itemProps3.xml><?xml version="1.0" encoding="utf-8"?>
<ds:datastoreItem xmlns:ds="http://schemas.openxmlformats.org/officeDocument/2006/customXml" ds:itemID="{F990F116-B58F-4255-B05B-DA3808E0E5C6}"/>
</file>

<file path=docProps/app.xml><?xml version="1.0" encoding="utf-8"?>
<Properties xmlns="http://schemas.openxmlformats.org/officeDocument/2006/extended-properties" xmlns:vt="http://schemas.openxmlformats.org/officeDocument/2006/docPropsVTypes">
  <Template>SharePoint_Conference_2014_Dev_Template</Template>
  <TotalTime>12</TotalTime>
  <Words>5870</Words>
  <Application>Microsoft Office PowerPoint</Application>
  <PresentationFormat>Custom</PresentationFormat>
  <Paragraphs>344</Paragraphs>
  <Slides>43</Slides>
  <Notes>43</Notes>
  <HiddenSlides>1</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43</vt:i4>
      </vt:variant>
    </vt:vector>
  </HeadingPairs>
  <TitlesOfParts>
    <vt:vector size="52" baseType="lpstr">
      <vt:lpstr>Arial</vt:lpstr>
      <vt:lpstr>Calibri</vt:lpstr>
      <vt:lpstr>Consolas</vt:lpstr>
      <vt:lpstr>Segoe UI</vt:lpstr>
      <vt:lpstr>Segoe UI Light</vt:lpstr>
      <vt:lpstr>Wingdings</vt:lpstr>
      <vt:lpstr>5-30499_SPC_2014_Dev_Template_16x9</vt:lpstr>
      <vt:lpstr>1_5-30499_SPC_2014_Dev_Template_16x9</vt:lpstr>
      <vt:lpstr>2_5-30499_SPC_2014_Dev_Template_16x9</vt:lpstr>
      <vt:lpstr>PowerPoint Presentation</vt:lpstr>
      <vt:lpstr>SharePoint for any screen size: An in-depth look into building responsive web design</vt:lpstr>
      <vt:lpstr>About us</vt:lpstr>
      <vt:lpstr>You will learn…</vt:lpstr>
      <vt:lpstr>What is Responsive Web Design</vt:lpstr>
      <vt:lpstr>Responsive web design</vt:lpstr>
      <vt:lpstr>Important related buzzwords</vt:lpstr>
      <vt:lpstr>Why We Need It</vt:lpstr>
      <vt:lpstr>So many different devices</vt:lpstr>
      <vt:lpstr>Demo</vt:lpstr>
      <vt:lpstr>But what about device channels?</vt:lpstr>
      <vt:lpstr>Fundamentals of RWD</vt:lpstr>
      <vt:lpstr>The 3 pillars of responsive web design</vt:lpstr>
      <vt:lpstr>PowerPoint Presentation</vt:lpstr>
      <vt:lpstr>PowerPoint Presentation</vt:lpstr>
      <vt:lpstr>Media queries</vt:lpstr>
      <vt:lpstr>Beyond the Pillars</vt:lpstr>
      <vt:lpstr>Mobile first</vt:lpstr>
      <vt:lpstr>Demo</vt:lpstr>
      <vt:lpstr>Navigation</vt:lpstr>
      <vt:lpstr>Common mobile navigation</vt:lpstr>
      <vt:lpstr>Demo</vt:lpstr>
      <vt:lpstr>Let’s Build a RWD Site</vt:lpstr>
      <vt:lpstr>Begin with site planning</vt:lpstr>
      <vt:lpstr>Always remember SharePoint</vt:lpstr>
      <vt:lpstr>Demo</vt:lpstr>
      <vt:lpstr>Time to Code it Up</vt:lpstr>
      <vt:lpstr>Your own grid vs existing framework</vt:lpstr>
      <vt:lpstr>Frameworks pluses and minuses</vt:lpstr>
      <vt:lpstr>Common frameworks</vt:lpstr>
      <vt:lpstr>Demo</vt:lpstr>
      <vt:lpstr>Joining RWD</vt:lpstr>
      <vt:lpstr>Convert key components to SharePoint</vt:lpstr>
      <vt:lpstr>Demo</vt:lpstr>
      <vt:lpstr>A quick review; we discussed…</vt:lpstr>
      <vt:lpstr>Caveats – mobile first and IE8 / IE7</vt:lpstr>
      <vt:lpstr>IE8- Stylesheet</vt:lpstr>
      <vt:lpstr>Responsive frameworks and SharePoint</vt:lpstr>
      <vt:lpstr>Our practical tips to #SPRWD</vt:lpstr>
      <vt:lpstr>Resources</vt:lpstr>
      <vt:lpstr>SharePoint for any screen size: an in-depth look into building responsive web design</vt:lpstr>
      <vt:lpstr>MySPC</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SharePoint for any screen size: an in-depth look into building responsive web design</dc:title>
  <dc:subject>SharePoint Conference 2014 Executive</dc:subject>
  <dc:creator>Administrator</dc:creator>
  <cp:keywords>SharePoint Conference 2014 Executive</cp:keywords>
  <dc:description>Template by: Mitchell Derrey, Silver Fox Productions, Inc.
Formatting by: 
Event Dates: March 2-6, 2014
Event Location: Las Vegas, NV
Audience Type: Internal/External</dc:description>
  <cp:lastModifiedBy>Erin Baranick (Silver Fox)</cp:lastModifiedBy>
  <cp:revision>3</cp:revision>
  <dcterms:created xsi:type="dcterms:W3CDTF">2014-03-04T14:08:19Z</dcterms:created>
  <dcterms:modified xsi:type="dcterms:W3CDTF">2014-03-04T23:53:22Z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92;#Venetian|bd55f5f3-c228-4542-b738-d5b5edd79abd</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9;#developers|8e4a08dc-5d95-4156-ab65-f22579a1592a</vt:lpwstr>
  </property>
  <property fmtid="{D5CDD505-2E9C-101B-9397-08002B2CF9AE}" pid="13" name="Event Name">
    <vt:lpwstr>91;#Microsoft SharePoint Conference|a629e079-6b4e-41d1-9641-98de5e4410b7</vt:lpwstr>
  </property>
  <property fmtid="{D5CDD505-2E9C-101B-9397-08002B2CF9AE}" pid="14" name="TaxKeywordTaxHTField">
    <vt:lpwstr>SharePoint Conference 2014 Executive|c7618099-af1d-412d-92b3-b97338d93c70</vt:lpwstr>
  </property>
  <property fmtid="{D5CDD505-2E9C-101B-9397-08002B2CF9AE}" pid="15" name="TaxCatchAll">
    <vt:lpwstr>10;#SharePoint Conference 2014 Executive;#90;#SharePoint Conference 2014 Executive|c7618099-af1d-412d-92b3-b97338d93c70</vt:lpwstr>
  </property>
</Properties>
</file>