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52"/>
  </p:notesMasterIdLst>
  <p:handoutMasterIdLst>
    <p:handoutMasterId r:id="rId53"/>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1" r:id="rId50"/>
    <p:sldId id="300" r:id="rId5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590"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5" Type="http://schemas.openxmlformats.org/officeDocument/2006/relationships/image" Target="../media/image57.wmf"/><Relationship Id="rId4"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95461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94387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83974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598229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35792636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808959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117896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9761475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7857899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55146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811228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0694207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8993916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459798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9569149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0814169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4989662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4854815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3816701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5077133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226945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56562255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54708381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4408328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45586232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585960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1487894"/>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135771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14346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83483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49844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3760137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78168317"/>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1884219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45278704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image" Target="../media/image38.emf"/><Relationship Id="rId1" Type="http://schemas.openxmlformats.org/officeDocument/2006/relationships/slideLayout" Target="../slideLayouts/slideLayout39.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5.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image" Target="../media/image39.emf"/><Relationship Id="rId7" Type="http://schemas.openxmlformats.org/officeDocument/2006/relationships/image" Target="../media/image45.emf"/><Relationship Id="rId2" Type="http://schemas.openxmlformats.org/officeDocument/2006/relationships/image" Target="../media/image38.emf"/><Relationship Id="rId1" Type="http://schemas.openxmlformats.org/officeDocument/2006/relationships/slideLayout" Target="../slideLayouts/slideLayout39.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9.emf"/><Relationship Id="rId7" Type="http://schemas.openxmlformats.org/officeDocument/2006/relationships/image" Target="../media/image47.emf"/><Relationship Id="rId2" Type="http://schemas.openxmlformats.org/officeDocument/2006/relationships/image" Target="../media/image38.emf"/><Relationship Id="rId1" Type="http://schemas.openxmlformats.org/officeDocument/2006/relationships/slideLayout" Target="../slideLayouts/slideLayout39.xml"/><Relationship Id="rId6" Type="http://schemas.openxmlformats.org/officeDocument/2006/relationships/image" Target="../media/image42.emf"/><Relationship Id="rId5" Type="http://schemas.openxmlformats.org/officeDocument/2006/relationships/image" Target="../media/image41.emf"/><Relationship Id="rId10" Type="http://schemas.openxmlformats.org/officeDocument/2006/relationships/image" Target="../media/image46.png"/><Relationship Id="rId4" Type="http://schemas.openxmlformats.org/officeDocument/2006/relationships/image" Target="../media/image40.emf"/><Relationship Id="rId9" Type="http://schemas.openxmlformats.org/officeDocument/2006/relationships/image" Target="../media/image48.emf"/></Relationships>
</file>

<file path=ppt/slides/_rels/slide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9.xml"/><Relationship Id="rId5" Type="http://schemas.openxmlformats.org/officeDocument/2006/relationships/image" Target="../media/image49.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8" Type="http://schemas.openxmlformats.org/officeDocument/2006/relationships/image" Target="../media/image58.emf"/><Relationship Id="rId13" Type="http://schemas.openxmlformats.org/officeDocument/2006/relationships/oleObject" Target="../embeddings/oleObject3.bin"/><Relationship Id="rId18" Type="http://schemas.openxmlformats.org/officeDocument/2006/relationships/image" Target="../media/image48.emf"/><Relationship Id="rId3" Type="http://schemas.openxmlformats.org/officeDocument/2006/relationships/image" Target="../media/image38.emf"/><Relationship Id="rId21" Type="http://schemas.openxmlformats.org/officeDocument/2006/relationships/image" Target="../media/image49.png"/><Relationship Id="rId7" Type="http://schemas.openxmlformats.org/officeDocument/2006/relationships/image" Target="../media/image42.emf"/><Relationship Id="rId12" Type="http://schemas.openxmlformats.org/officeDocument/2006/relationships/image" Target="../media/image54.wmf"/><Relationship Id="rId17" Type="http://schemas.openxmlformats.org/officeDocument/2006/relationships/image" Target="../media/image59.emf"/><Relationship Id="rId2" Type="http://schemas.openxmlformats.org/officeDocument/2006/relationships/slideLayout" Target="../slideLayouts/slideLayout39.xml"/><Relationship Id="rId16" Type="http://schemas.openxmlformats.org/officeDocument/2006/relationships/image" Target="../media/image56.wmf"/><Relationship Id="rId20" Type="http://schemas.openxmlformats.org/officeDocument/2006/relationships/image" Target="../media/image57.wmf"/><Relationship Id="rId1" Type="http://schemas.openxmlformats.org/officeDocument/2006/relationships/vmlDrawing" Target="../drawings/vmlDrawing1.vml"/><Relationship Id="rId6" Type="http://schemas.openxmlformats.org/officeDocument/2006/relationships/image" Target="../media/image41.emf"/><Relationship Id="rId11" Type="http://schemas.openxmlformats.org/officeDocument/2006/relationships/oleObject" Target="../embeddings/oleObject2.bin"/><Relationship Id="rId5" Type="http://schemas.openxmlformats.org/officeDocument/2006/relationships/image" Target="../media/image40.emf"/><Relationship Id="rId15" Type="http://schemas.openxmlformats.org/officeDocument/2006/relationships/oleObject" Target="../embeddings/oleObject4.bin"/><Relationship Id="rId10" Type="http://schemas.openxmlformats.org/officeDocument/2006/relationships/image" Target="../media/image53.wmf"/><Relationship Id="rId19" Type="http://schemas.openxmlformats.org/officeDocument/2006/relationships/oleObject" Target="../embeddings/oleObject5.bin"/><Relationship Id="rId4" Type="http://schemas.openxmlformats.org/officeDocument/2006/relationships/image" Target="../media/image39.emf"/><Relationship Id="rId9" Type="http://schemas.openxmlformats.org/officeDocument/2006/relationships/oleObject" Target="../embeddings/oleObject1.bin"/><Relationship Id="rId14" Type="http://schemas.openxmlformats.org/officeDocument/2006/relationships/image" Target="../media/image5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6.pn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blog.helloitsliam.com/" TargetMode="External"/><Relationship Id="rId1" Type="http://schemas.openxmlformats.org/officeDocument/2006/relationships/slideLayout" Target="../slideLayouts/slideLayout57.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blogs.msdn.com/b/uksharepoint/archive/2013/01/21/sharepoint-2013-ports-proxies-and-protocols-an-overview-of-farm-communications.aspx" TargetMode="External"/><Relationship Id="rId1" Type="http://schemas.openxmlformats.org/officeDocument/2006/relationships/slideLayout" Target="../slideLayouts/slideLayout5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8" Type="http://schemas.openxmlformats.org/officeDocument/2006/relationships/image" Target="../media/image15.jpg"/><Relationship Id="rId13" Type="http://schemas.openxmlformats.org/officeDocument/2006/relationships/image" Target="../media/image20.jpg"/><Relationship Id="rId18" Type="http://schemas.openxmlformats.org/officeDocument/2006/relationships/image" Target="../media/image25.jpg"/><Relationship Id="rId26" Type="http://schemas.openxmlformats.org/officeDocument/2006/relationships/image" Target="../media/image33.jpg"/><Relationship Id="rId3" Type="http://schemas.openxmlformats.org/officeDocument/2006/relationships/image" Target="../media/image10.jpg"/><Relationship Id="rId21" Type="http://schemas.openxmlformats.org/officeDocument/2006/relationships/image" Target="../media/image28.png"/><Relationship Id="rId7" Type="http://schemas.openxmlformats.org/officeDocument/2006/relationships/image" Target="../media/image14.jpg"/><Relationship Id="rId12" Type="http://schemas.openxmlformats.org/officeDocument/2006/relationships/image" Target="../media/image19.jpeg"/><Relationship Id="rId17" Type="http://schemas.openxmlformats.org/officeDocument/2006/relationships/image" Target="../media/image24.jpeg"/><Relationship Id="rId25" Type="http://schemas.openxmlformats.org/officeDocument/2006/relationships/image" Target="../media/image32.jpg"/><Relationship Id="rId2" Type="http://schemas.openxmlformats.org/officeDocument/2006/relationships/image" Target="../media/image9.jpg"/><Relationship Id="rId16" Type="http://schemas.openxmlformats.org/officeDocument/2006/relationships/image" Target="../media/image23.jpeg"/><Relationship Id="rId20" Type="http://schemas.openxmlformats.org/officeDocument/2006/relationships/image" Target="../media/image27.jpg"/><Relationship Id="rId1" Type="http://schemas.openxmlformats.org/officeDocument/2006/relationships/slideLayout" Target="../slideLayouts/slideLayout37.xml"/><Relationship Id="rId6" Type="http://schemas.openxmlformats.org/officeDocument/2006/relationships/image" Target="../media/image13.jpg"/><Relationship Id="rId11" Type="http://schemas.openxmlformats.org/officeDocument/2006/relationships/image" Target="../media/image18.jpg"/><Relationship Id="rId24" Type="http://schemas.openxmlformats.org/officeDocument/2006/relationships/image" Target="../media/image31.jpg"/><Relationship Id="rId5" Type="http://schemas.openxmlformats.org/officeDocument/2006/relationships/image" Target="../media/image12.jpg"/><Relationship Id="rId15" Type="http://schemas.openxmlformats.org/officeDocument/2006/relationships/image" Target="../media/image22.png"/><Relationship Id="rId23" Type="http://schemas.openxmlformats.org/officeDocument/2006/relationships/image" Target="../media/image30.jpg"/><Relationship Id="rId28" Type="http://schemas.openxmlformats.org/officeDocument/2006/relationships/image" Target="../media/image35.jpg"/><Relationship Id="rId10" Type="http://schemas.openxmlformats.org/officeDocument/2006/relationships/image" Target="../media/image17.jpeg"/><Relationship Id="rId19" Type="http://schemas.openxmlformats.org/officeDocument/2006/relationships/image" Target="../media/image26.png"/><Relationship Id="rId4" Type="http://schemas.openxmlformats.org/officeDocument/2006/relationships/image" Target="../media/image11.jpg"/><Relationship Id="rId9" Type="http://schemas.openxmlformats.org/officeDocument/2006/relationships/image" Target="../media/image16.jpg"/><Relationship Id="rId14" Type="http://schemas.openxmlformats.org/officeDocument/2006/relationships/image" Target="../media/image21.jpeg"/><Relationship Id="rId22" Type="http://schemas.openxmlformats.org/officeDocument/2006/relationships/image" Target="../media/image29.jpg"/><Relationship Id="rId27" Type="http://schemas.openxmlformats.org/officeDocument/2006/relationships/image" Target="../media/image3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216055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87462"/>
            <a:ext cx="11887200" cy="6069354"/>
          </a:xfrm>
        </p:spPr>
        <p:txBody>
          <a:bodyPr/>
          <a:lstStyle/>
          <a:p>
            <a:pPr>
              <a:lnSpc>
                <a:spcPct val="100000"/>
              </a:lnSpc>
              <a:buClr>
                <a:schemeClr val="tx2"/>
              </a:buClr>
            </a:pPr>
            <a:r>
              <a:rPr lang="en-US" dirty="0">
                <a:gradFill>
                  <a:gsLst>
                    <a:gs pos="13869">
                      <a:schemeClr val="tx2"/>
                    </a:gs>
                    <a:gs pos="42000">
                      <a:schemeClr val="tx2"/>
                    </a:gs>
                  </a:gsLst>
                  <a:lin ang="5400000" scaled="0"/>
                </a:gradFill>
              </a:rPr>
              <a:t>Authentication = Verification of Claim</a:t>
            </a:r>
          </a:p>
          <a:p>
            <a:pPr>
              <a:lnSpc>
                <a:spcPct val="100000"/>
              </a:lnSpc>
              <a:buClr>
                <a:schemeClr val="tx2"/>
              </a:buClr>
            </a:pPr>
            <a:r>
              <a:rPr lang="en-US" dirty="0">
                <a:gradFill>
                  <a:gsLst>
                    <a:gs pos="13869">
                      <a:schemeClr val="tx2"/>
                    </a:gs>
                    <a:gs pos="42000">
                      <a:schemeClr val="tx2"/>
                    </a:gs>
                  </a:gsLst>
                  <a:lin ang="5400000" scaled="0"/>
                </a:gradFill>
              </a:rPr>
              <a:t>Authorization = Verification of Permission</a:t>
            </a:r>
          </a:p>
          <a:p>
            <a:pPr>
              <a:lnSpc>
                <a:spcPct val="100000"/>
              </a:lnSpc>
              <a:buClr>
                <a:schemeClr val="tx2"/>
              </a:buClr>
            </a:pPr>
            <a:r>
              <a:rPr lang="en-US" dirty="0">
                <a:gradFill>
                  <a:gsLst>
                    <a:gs pos="13869">
                      <a:schemeClr val="tx2"/>
                    </a:gs>
                    <a:gs pos="42000">
                      <a:schemeClr val="tx2"/>
                    </a:gs>
                  </a:gsLst>
                  <a:lin ang="5400000" scaled="0"/>
                </a:gradFill>
              </a:rPr>
              <a:t>Authentication Precedes Authorization</a:t>
            </a:r>
          </a:p>
          <a:p>
            <a:pPr>
              <a:lnSpc>
                <a:spcPct val="100000"/>
              </a:lnSpc>
              <a:buClr>
                <a:schemeClr val="tx2"/>
              </a:buClr>
            </a:pPr>
            <a:r>
              <a:rPr lang="en-US" dirty="0" smtClean="0">
                <a:gradFill>
                  <a:gsLst>
                    <a:gs pos="13869">
                      <a:schemeClr val="tx2"/>
                    </a:gs>
                    <a:gs pos="42000">
                      <a:schemeClr val="tx2"/>
                    </a:gs>
                  </a:gsLst>
                  <a:lin ang="5400000" scaled="0"/>
                </a:gradFill>
              </a:rPr>
              <a:t>Exception </a:t>
            </a:r>
            <a:r>
              <a:rPr lang="en-US" dirty="0">
                <a:gradFill>
                  <a:gsLst>
                    <a:gs pos="13869">
                      <a:schemeClr val="tx2"/>
                    </a:gs>
                    <a:gs pos="42000">
                      <a:schemeClr val="tx2"/>
                    </a:gs>
                  </a:gsLst>
                  <a:lin ang="5400000" scaled="0"/>
                </a:gradFill>
              </a:rPr>
              <a:t>to the rule</a:t>
            </a:r>
          </a:p>
          <a:p>
            <a:pPr lvl="1">
              <a:lnSpc>
                <a:spcPct val="100000"/>
              </a:lnSpc>
            </a:pPr>
            <a:r>
              <a:rPr lang="en-US" dirty="0"/>
              <a:t>Anonymous Access can leave comments on Blog site</a:t>
            </a:r>
          </a:p>
          <a:p>
            <a:pPr lvl="1">
              <a:lnSpc>
                <a:spcPct val="100000"/>
              </a:lnSpc>
            </a:pPr>
            <a:r>
              <a:rPr lang="en-US" dirty="0"/>
              <a:t>Anonymous users are already Authorized but not Authenticated</a:t>
            </a:r>
          </a:p>
          <a:p>
            <a:pPr>
              <a:lnSpc>
                <a:spcPct val="100000"/>
              </a:lnSpc>
              <a:buClr>
                <a:schemeClr val="tx2"/>
              </a:buClr>
            </a:pPr>
            <a:r>
              <a:rPr lang="en-US" dirty="0">
                <a:gradFill>
                  <a:gsLst>
                    <a:gs pos="13869">
                      <a:schemeClr val="tx2"/>
                    </a:gs>
                    <a:gs pos="42000">
                      <a:schemeClr val="tx2"/>
                    </a:gs>
                  </a:gsLst>
                  <a:lin ang="5400000" scaled="0"/>
                </a:gradFill>
              </a:rPr>
              <a:t>We often forget that Authentication can be broken, but Authorization is slightly more complicated</a:t>
            </a:r>
          </a:p>
          <a:p>
            <a:endParaRPr lang="en-US" sz="4800" dirty="0"/>
          </a:p>
        </p:txBody>
      </p:sp>
      <p:sp>
        <p:nvSpPr>
          <p:cNvPr id="3" name="Title 2"/>
          <p:cNvSpPr>
            <a:spLocks noGrp="1"/>
          </p:cNvSpPr>
          <p:nvPr>
            <p:ph type="title"/>
          </p:nvPr>
        </p:nvSpPr>
        <p:spPr/>
        <p:txBody>
          <a:bodyPr/>
          <a:lstStyle/>
          <a:p>
            <a:r>
              <a:rPr lang="en-US" dirty="0"/>
              <a:t>Authentication vs. Authorization</a:t>
            </a:r>
          </a:p>
        </p:txBody>
      </p:sp>
    </p:spTree>
    <p:extLst>
      <p:ext uri="{BB962C8B-B14F-4D97-AF65-F5344CB8AC3E}">
        <p14:creationId xmlns:p14="http://schemas.microsoft.com/office/powerpoint/2010/main" val="417935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87462"/>
            <a:ext cx="11887200" cy="5663089"/>
          </a:xfrm>
        </p:spPr>
        <p:txBody>
          <a:bodyPr/>
          <a:lstStyle/>
          <a:p>
            <a:pPr>
              <a:lnSpc>
                <a:spcPct val="100000"/>
              </a:lnSpc>
              <a:buClr>
                <a:schemeClr val="tx2"/>
              </a:buClr>
            </a:pPr>
            <a:r>
              <a:rPr lang="en-US" dirty="0">
                <a:gradFill>
                  <a:gsLst>
                    <a:gs pos="13869">
                      <a:schemeClr val="tx2"/>
                    </a:gs>
                    <a:gs pos="42000">
                      <a:schemeClr val="tx2"/>
                    </a:gs>
                  </a:gsLst>
                  <a:lin ang="5400000" scaled="0"/>
                </a:gradFill>
              </a:rPr>
              <a:t>SharePoint does this after Authentication</a:t>
            </a:r>
          </a:p>
          <a:p>
            <a:pPr lvl="1"/>
            <a:r>
              <a:rPr lang="en-US" dirty="0" smtClean="0"/>
              <a:t>Is </a:t>
            </a:r>
            <a:r>
              <a:rPr lang="en-US" dirty="0"/>
              <a:t>user member of group?</a:t>
            </a:r>
          </a:p>
          <a:p>
            <a:pPr lvl="1"/>
            <a:r>
              <a:rPr lang="en-US" dirty="0"/>
              <a:t>Is user account added to ACL of object?</a:t>
            </a:r>
          </a:p>
          <a:p>
            <a:pPr lvl="1"/>
            <a:r>
              <a:rPr lang="en-US" dirty="0"/>
              <a:t>Does user have required attribute?</a:t>
            </a:r>
          </a:p>
          <a:p>
            <a:pPr marL="342900" lvl="1" indent="0">
              <a:buNone/>
            </a:pPr>
            <a:endParaRPr lang="en-US" sz="1600" dirty="0"/>
          </a:p>
          <a:p>
            <a:pPr>
              <a:lnSpc>
                <a:spcPct val="100000"/>
              </a:lnSpc>
              <a:buClr>
                <a:schemeClr val="tx2"/>
              </a:buClr>
            </a:pPr>
            <a:r>
              <a:rPr lang="en-US" dirty="0">
                <a:gradFill>
                  <a:gsLst>
                    <a:gs pos="13869">
                      <a:schemeClr val="tx2"/>
                    </a:gs>
                    <a:gs pos="42000">
                      <a:schemeClr val="tx2"/>
                    </a:gs>
                  </a:gsLst>
                  <a:lin ang="5400000" scaled="0"/>
                </a:gradFill>
              </a:rPr>
              <a:t>SharePoint only understands what it is told</a:t>
            </a:r>
          </a:p>
          <a:p>
            <a:pPr lvl="1"/>
            <a:r>
              <a:rPr lang="en-US" dirty="0" smtClean="0"/>
              <a:t>e.g</a:t>
            </a:r>
            <a:r>
              <a:rPr lang="en-US" dirty="0"/>
              <a:t>. Just because user logged in at? Does not authorize</a:t>
            </a:r>
          </a:p>
          <a:p>
            <a:pPr lvl="1"/>
            <a:endParaRPr lang="en-US" sz="1600" dirty="0"/>
          </a:p>
          <a:p>
            <a:pPr>
              <a:lnSpc>
                <a:spcPct val="100000"/>
              </a:lnSpc>
              <a:buClr>
                <a:schemeClr val="tx2"/>
              </a:buClr>
            </a:pPr>
            <a:r>
              <a:rPr lang="en-US" dirty="0">
                <a:gradFill>
                  <a:gsLst>
                    <a:gs pos="13869">
                      <a:schemeClr val="tx2"/>
                    </a:gs>
                    <a:gs pos="42000">
                      <a:schemeClr val="tx2"/>
                    </a:gs>
                  </a:gsLst>
                  <a:lin ang="5400000" scaled="0"/>
                </a:gradFill>
              </a:rPr>
              <a:t>Best Approach to Authorize</a:t>
            </a:r>
          </a:p>
          <a:p>
            <a:pPr lvl="1"/>
            <a:r>
              <a:rPr lang="en-US" dirty="0" smtClean="0"/>
              <a:t>Active </a:t>
            </a:r>
            <a:r>
              <a:rPr lang="en-US" dirty="0"/>
              <a:t>Directory Groups</a:t>
            </a:r>
          </a:p>
          <a:p>
            <a:pPr lvl="1"/>
            <a:r>
              <a:rPr lang="en-US" dirty="0"/>
              <a:t>Roles from Membership and Role Provider</a:t>
            </a:r>
          </a:p>
          <a:p>
            <a:pPr lvl="1"/>
            <a:r>
              <a:rPr lang="en-US" dirty="0"/>
              <a:t>Claims associated to user</a:t>
            </a:r>
          </a:p>
        </p:txBody>
      </p:sp>
      <p:sp>
        <p:nvSpPr>
          <p:cNvPr id="3" name="Title 2"/>
          <p:cNvSpPr>
            <a:spLocks noGrp="1"/>
          </p:cNvSpPr>
          <p:nvPr>
            <p:ph type="title"/>
          </p:nvPr>
        </p:nvSpPr>
        <p:spPr/>
        <p:txBody>
          <a:bodyPr/>
          <a:lstStyle/>
          <a:p>
            <a:r>
              <a:rPr lang="en-US" dirty="0"/>
              <a:t>Authorization</a:t>
            </a:r>
          </a:p>
        </p:txBody>
      </p:sp>
    </p:spTree>
    <p:extLst>
      <p:ext uri="{BB962C8B-B14F-4D97-AF65-F5344CB8AC3E}">
        <p14:creationId xmlns:p14="http://schemas.microsoft.com/office/powerpoint/2010/main" val="11626175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743200"/>
          </a:xfrm>
        </p:spPr>
        <p:txBody>
          <a:bodyPr/>
          <a:lstStyle/>
          <a:p>
            <a:r>
              <a:rPr lang="en-US" dirty="0" smtClean="0"/>
              <a:t>Authentication Types</a:t>
            </a:r>
            <a:endParaRPr lang="en-US" dirty="0"/>
          </a:p>
        </p:txBody>
      </p:sp>
    </p:spTree>
    <p:extLst>
      <p:ext uri="{BB962C8B-B14F-4D97-AF65-F5344CB8AC3E}">
        <p14:creationId xmlns:p14="http://schemas.microsoft.com/office/powerpoint/2010/main" val="89253969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4419598" cy="917575"/>
          </a:xfrm>
        </p:spPr>
        <p:txBody>
          <a:bodyPr/>
          <a:lstStyle/>
          <a:p>
            <a:r>
              <a:rPr lang="en-US" dirty="0" smtClean="0"/>
              <a:t>Authentication</a:t>
            </a:r>
            <a:endParaRPr lang="en-US" dirty="0"/>
          </a:p>
        </p:txBody>
      </p:sp>
      <p:sp>
        <p:nvSpPr>
          <p:cNvPr id="3" name="Content Placeholder 2"/>
          <p:cNvSpPr>
            <a:spLocks noGrp="1"/>
          </p:cNvSpPr>
          <p:nvPr>
            <p:ph idx="4294967295"/>
          </p:nvPr>
        </p:nvSpPr>
        <p:spPr>
          <a:xfrm>
            <a:off x="274640" y="1302061"/>
            <a:ext cx="11604502" cy="5692463"/>
          </a:xfrm>
          <a:prstGeom prst="rect">
            <a:avLst/>
          </a:prstGeom>
        </p:spPr>
        <p:txBody>
          <a:bodyPr>
            <a:normAutofit fontScale="25000" lnSpcReduction="20000"/>
          </a:bodyPr>
          <a:lstStyle/>
          <a:p>
            <a:pPr>
              <a:lnSpc>
                <a:spcPct val="120000"/>
              </a:lnSpc>
              <a:buClr>
                <a:schemeClr val="tx2"/>
              </a:buClr>
            </a:pPr>
            <a:r>
              <a:rPr lang="en-US" sz="16000" dirty="0">
                <a:gradFill>
                  <a:gsLst>
                    <a:gs pos="13869">
                      <a:schemeClr val="tx2"/>
                    </a:gs>
                    <a:gs pos="42000">
                      <a:schemeClr val="tx2"/>
                    </a:gs>
                  </a:gsLst>
                  <a:lin ang="5400000" scaled="0"/>
                </a:gradFill>
              </a:rPr>
              <a:t>Classic Authorization approach</a:t>
            </a:r>
          </a:p>
          <a:p>
            <a:pPr marL="559558" lvl="2" indent="-279779">
              <a:spcBef>
                <a:spcPts val="1836"/>
              </a:spcBef>
            </a:pPr>
            <a:r>
              <a:rPr lang="en-US" sz="9600" dirty="0"/>
              <a:t>Active Directory Users and Groups</a:t>
            </a:r>
          </a:p>
          <a:p>
            <a:pPr marL="559558" lvl="2" indent="-279779">
              <a:spcBef>
                <a:spcPts val="1836"/>
              </a:spcBef>
            </a:pPr>
            <a:r>
              <a:rPr lang="en-US" sz="9600" dirty="0"/>
              <a:t>Users Added to AD groups, AD Groups added to SharePoint Site Groups</a:t>
            </a:r>
          </a:p>
          <a:p>
            <a:pPr>
              <a:lnSpc>
                <a:spcPct val="120000"/>
              </a:lnSpc>
              <a:buClr>
                <a:schemeClr val="tx2"/>
              </a:buClr>
            </a:pPr>
            <a:r>
              <a:rPr lang="en-US" sz="16000" dirty="0">
                <a:gradFill>
                  <a:gsLst>
                    <a:gs pos="13869">
                      <a:schemeClr val="tx2"/>
                    </a:gs>
                    <a:gs pos="42000">
                      <a:schemeClr val="tx2"/>
                    </a:gs>
                  </a:gsLst>
                  <a:lin ang="5400000" scaled="0"/>
                </a:gradFill>
              </a:rPr>
              <a:t>Single Sign On</a:t>
            </a:r>
          </a:p>
          <a:p>
            <a:pPr marL="559558" lvl="2" indent="-279779">
              <a:spcBef>
                <a:spcPts val="1836"/>
              </a:spcBef>
            </a:pPr>
            <a:r>
              <a:rPr lang="en-US" sz="9600" dirty="0" smtClean="0"/>
              <a:t>Web </a:t>
            </a:r>
            <a:r>
              <a:rPr lang="en-US" sz="9600" dirty="0"/>
              <a:t>Applications set to the same Authentication</a:t>
            </a:r>
          </a:p>
          <a:p>
            <a:pPr marL="559558" lvl="2" indent="-279779">
              <a:spcBef>
                <a:spcPts val="1836"/>
              </a:spcBef>
            </a:pPr>
            <a:r>
              <a:rPr lang="en-US" sz="9600" dirty="0"/>
              <a:t>Sites added to intranet zone with “</a:t>
            </a:r>
            <a:r>
              <a:rPr lang="en-US" sz="9600" b="1" dirty="0"/>
              <a:t>auto</a:t>
            </a:r>
            <a:r>
              <a:rPr lang="en-US" sz="9600" dirty="0"/>
              <a:t>” login enabled</a:t>
            </a:r>
          </a:p>
          <a:p>
            <a:pPr>
              <a:lnSpc>
                <a:spcPct val="120000"/>
              </a:lnSpc>
              <a:buClr>
                <a:schemeClr val="tx2"/>
              </a:buClr>
            </a:pPr>
            <a:r>
              <a:rPr lang="en-US" sz="16000" dirty="0">
                <a:gradFill>
                  <a:gsLst>
                    <a:gs pos="13869">
                      <a:schemeClr val="tx2"/>
                    </a:gs>
                    <a:gs pos="42000">
                      <a:schemeClr val="tx2"/>
                    </a:gs>
                  </a:gsLst>
                  <a:lin ang="5400000" scaled="0"/>
                </a:gradFill>
              </a:rPr>
              <a:t>People </a:t>
            </a:r>
            <a:r>
              <a:rPr lang="en-US" sz="16000" dirty="0" smtClean="0">
                <a:gradFill>
                  <a:gsLst>
                    <a:gs pos="13869">
                      <a:schemeClr val="tx2"/>
                    </a:gs>
                    <a:gs pos="42000">
                      <a:schemeClr val="tx2"/>
                    </a:gs>
                  </a:gsLst>
                  <a:lin ang="5400000" scaled="0"/>
                </a:gradFill>
              </a:rPr>
              <a:t>Picker = “</a:t>
            </a:r>
            <a:r>
              <a:rPr lang="en-US" sz="16000" b="1" dirty="0" smtClean="0">
                <a:gradFill>
                  <a:gsLst>
                    <a:gs pos="13869">
                      <a:schemeClr val="tx2"/>
                    </a:gs>
                    <a:gs pos="42000">
                      <a:schemeClr val="tx2"/>
                    </a:gs>
                  </a:gsLst>
                  <a:lin ang="5400000" scaled="0"/>
                </a:gradFill>
              </a:rPr>
              <a:t>name </a:t>
            </a:r>
            <a:r>
              <a:rPr lang="en-US" sz="16000" b="1" dirty="0">
                <a:gradFill>
                  <a:gsLst>
                    <a:gs pos="13869">
                      <a:schemeClr val="tx2"/>
                    </a:gs>
                    <a:gs pos="42000">
                      <a:schemeClr val="tx2"/>
                    </a:gs>
                  </a:gsLst>
                  <a:lin ang="5400000" scaled="0"/>
                </a:gradFill>
              </a:rPr>
              <a:t>resolution</a:t>
            </a:r>
            <a:r>
              <a:rPr lang="en-US" sz="16000" dirty="0">
                <a:gradFill>
                  <a:gsLst>
                    <a:gs pos="13869">
                      <a:schemeClr val="tx2"/>
                    </a:gs>
                    <a:gs pos="42000">
                      <a:schemeClr val="tx2"/>
                    </a:gs>
                  </a:gsLst>
                  <a:lin ang="5400000" scaled="0"/>
                </a:gradFill>
              </a:rPr>
              <a:t>” control</a:t>
            </a:r>
          </a:p>
          <a:p>
            <a:pPr>
              <a:lnSpc>
                <a:spcPct val="120000"/>
              </a:lnSpc>
              <a:buClr>
                <a:schemeClr val="tx2"/>
              </a:buClr>
            </a:pPr>
            <a:r>
              <a:rPr lang="en-US" sz="16000" dirty="0">
                <a:gradFill>
                  <a:gsLst>
                    <a:gs pos="13869">
                      <a:schemeClr val="tx2"/>
                    </a:gs>
                    <a:gs pos="42000">
                      <a:schemeClr val="tx2"/>
                    </a:gs>
                  </a:gsLst>
                  <a:lin ang="5400000" scaled="0"/>
                </a:gradFill>
              </a:rPr>
              <a:t>Specific </a:t>
            </a:r>
            <a:r>
              <a:rPr lang="en-US" sz="16000" dirty="0" smtClean="0">
                <a:gradFill>
                  <a:gsLst>
                    <a:gs pos="13869">
                      <a:schemeClr val="tx2"/>
                    </a:gs>
                    <a:gs pos="42000">
                      <a:schemeClr val="tx2"/>
                    </a:gs>
                  </a:gsLst>
                  <a:lin ang="5400000" scaled="0"/>
                </a:gradFill>
              </a:rPr>
              <a:t>Configuration = None</a:t>
            </a:r>
          </a:p>
          <a:p>
            <a:pPr>
              <a:lnSpc>
                <a:spcPct val="120000"/>
              </a:lnSpc>
              <a:buClr>
                <a:schemeClr val="tx2"/>
              </a:buClr>
            </a:pPr>
            <a:r>
              <a:rPr lang="en-US" sz="16000" dirty="0" smtClean="0">
                <a:gradFill>
                  <a:gsLst>
                    <a:gs pos="13869">
                      <a:schemeClr val="tx2"/>
                    </a:gs>
                    <a:gs pos="42000">
                      <a:schemeClr val="tx2"/>
                    </a:gs>
                  </a:gsLst>
                  <a:lin ang="5400000" scaled="0"/>
                </a:gradFill>
              </a:rPr>
              <a:t>Custom </a:t>
            </a:r>
            <a:r>
              <a:rPr lang="en-US" sz="16000" dirty="0">
                <a:gradFill>
                  <a:gsLst>
                    <a:gs pos="13869">
                      <a:schemeClr val="tx2"/>
                    </a:gs>
                    <a:gs pos="42000">
                      <a:schemeClr val="tx2"/>
                    </a:gs>
                  </a:gsLst>
                  <a:lin ang="5400000" scaled="0"/>
                </a:gradFill>
              </a:rPr>
              <a:t>Components in </a:t>
            </a:r>
            <a:r>
              <a:rPr lang="en-US" sz="16000" dirty="0" smtClean="0">
                <a:gradFill>
                  <a:gsLst>
                    <a:gs pos="13869">
                      <a:schemeClr val="tx2"/>
                    </a:gs>
                    <a:gs pos="42000">
                      <a:schemeClr val="tx2"/>
                    </a:gs>
                  </a:gsLst>
                  <a:lin ang="5400000" scaled="0"/>
                </a:gradFill>
              </a:rPr>
              <a:t>SharePoint = None</a:t>
            </a:r>
            <a:endParaRPr lang="en-US" sz="8159" b="1" dirty="0">
              <a:latin typeface="Segoe UI Light" panose="020B0502040204020203" pitchFamily="34" charset="0"/>
              <a:cs typeface="Segoe UI Light" panose="020B0502040204020203" pitchFamily="34" charset="0"/>
            </a:endParaRPr>
          </a:p>
          <a:p>
            <a:pPr marL="0" indent="0">
              <a:buNone/>
            </a:pPr>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pPr lvl="1"/>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endParaRPr lang="en-US"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237" y="158748"/>
            <a:ext cx="1714500" cy="1190625"/>
          </a:xfrm>
          <a:prstGeom prst="rect">
            <a:avLst/>
          </a:prstGeom>
        </p:spPr>
      </p:pic>
    </p:spTree>
    <p:extLst>
      <p:ext uri="{BB962C8B-B14F-4D97-AF65-F5344CB8AC3E}">
        <p14:creationId xmlns:p14="http://schemas.microsoft.com/office/powerpoint/2010/main" val="144838402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6705598" cy="917575"/>
          </a:xfrm>
        </p:spPr>
        <p:txBody>
          <a:bodyPr/>
          <a:lstStyle/>
          <a:p>
            <a:r>
              <a:rPr lang="en-US" dirty="0"/>
              <a:t>Authentication </a:t>
            </a:r>
            <a:r>
              <a:rPr lang="en-US" dirty="0" smtClean="0"/>
              <a:t>Process</a:t>
            </a:r>
            <a:endParaRPr lang="en-US" dirty="0"/>
          </a:p>
        </p:txBody>
      </p:sp>
      <p:pic>
        <p:nvPicPr>
          <p:cNvPr id="5" name="Picture 4"/>
          <p:cNvPicPr>
            <a:picLocks noChangeAspect="1"/>
          </p:cNvPicPr>
          <p:nvPr/>
        </p:nvPicPr>
        <p:blipFill>
          <a:blip r:embed="rId2"/>
          <a:stretch>
            <a:fillRect/>
          </a:stretch>
        </p:blipFill>
        <p:spPr>
          <a:xfrm>
            <a:off x="3722748" y="4722357"/>
            <a:ext cx="455134" cy="503834"/>
          </a:xfrm>
          <a:prstGeom prst="rect">
            <a:avLst/>
          </a:prstGeom>
        </p:spPr>
      </p:pic>
      <p:pic>
        <p:nvPicPr>
          <p:cNvPr id="6" name="Picture 5"/>
          <p:cNvPicPr>
            <a:picLocks noChangeAspect="1"/>
          </p:cNvPicPr>
          <p:nvPr/>
        </p:nvPicPr>
        <p:blipFill>
          <a:blip r:embed="rId3"/>
          <a:stretch>
            <a:fillRect/>
          </a:stretch>
        </p:blipFill>
        <p:spPr>
          <a:xfrm>
            <a:off x="8323869" y="4702978"/>
            <a:ext cx="546160" cy="523213"/>
          </a:xfrm>
          <a:prstGeom prst="rect">
            <a:avLst/>
          </a:prstGeom>
        </p:spPr>
      </p:pic>
      <p:pic>
        <p:nvPicPr>
          <p:cNvPr id="8" name="Picture 7"/>
          <p:cNvPicPr>
            <a:picLocks noChangeAspect="1"/>
          </p:cNvPicPr>
          <p:nvPr/>
        </p:nvPicPr>
        <p:blipFill>
          <a:blip r:embed="rId4"/>
          <a:stretch>
            <a:fillRect/>
          </a:stretch>
        </p:blipFill>
        <p:spPr>
          <a:xfrm>
            <a:off x="4361994" y="4786951"/>
            <a:ext cx="533157" cy="439240"/>
          </a:xfrm>
          <a:prstGeom prst="rect">
            <a:avLst/>
          </a:prstGeom>
        </p:spPr>
      </p:pic>
      <p:cxnSp>
        <p:nvCxnSpPr>
          <p:cNvPr id="10" name="Straight Arrow Connector 9"/>
          <p:cNvCxnSpPr/>
          <p:nvPr/>
        </p:nvCxnSpPr>
        <p:spPr>
          <a:xfrm>
            <a:off x="4984186" y="5006570"/>
            <a:ext cx="324998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4984186" y="4867940"/>
            <a:ext cx="3249982"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p:cNvCxnSpPr/>
          <p:nvPr/>
        </p:nvCxnSpPr>
        <p:spPr>
          <a:xfrm>
            <a:off x="4984186" y="5141412"/>
            <a:ext cx="3249982" cy="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a:off x="8366053" y="3099258"/>
            <a:ext cx="18840" cy="1516657"/>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24" name="Straight Arrow Connector 23"/>
          <p:cNvCxnSpPr/>
          <p:nvPr/>
        </p:nvCxnSpPr>
        <p:spPr>
          <a:xfrm>
            <a:off x="8568689" y="3099258"/>
            <a:ext cx="18840" cy="1516657"/>
          </a:xfrm>
          <a:prstGeom prst="straightConnector1">
            <a:avLst/>
          </a:prstGeom>
          <a:ln>
            <a:headEnd type="triangle" w="med" len="med"/>
            <a:tailEnd type="triangle" w="med" len="med"/>
          </a:ln>
        </p:spPr>
        <p:style>
          <a:lnRef idx="3">
            <a:schemeClr val="accent5"/>
          </a:lnRef>
          <a:fillRef idx="0">
            <a:schemeClr val="accent5"/>
          </a:fillRef>
          <a:effectRef idx="2">
            <a:schemeClr val="accent5"/>
          </a:effectRef>
          <a:fontRef idx="minor">
            <a:schemeClr val="tx1"/>
          </a:fontRef>
        </p:style>
      </p:cxnSp>
      <p:sp>
        <p:nvSpPr>
          <p:cNvPr id="25" name="Content Placeholder 2"/>
          <p:cNvSpPr>
            <a:spLocks noGrp="1"/>
          </p:cNvSpPr>
          <p:nvPr>
            <p:ph idx="4294967295"/>
          </p:nvPr>
        </p:nvSpPr>
        <p:spPr>
          <a:xfrm>
            <a:off x="274639" y="1347690"/>
            <a:ext cx="6857998" cy="3063972"/>
          </a:xfrm>
          <a:prstGeom prst="rect">
            <a:avLst/>
          </a:prstGeom>
        </p:spPr>
        <p:txBody>
          <a:bodyPr>
            <a:noAutofit/>
          </a:bodyPr>
          <a:lstStyle/>
          <a:p>
            <a:pPr marL="559558" lvl="2" indent="-279779">
              <a:lnSpc>
                <a:spcPct val="80000"/>
              </a:lnSpc>
              <a:spcBef>
                <a:spcPts val="1836"/>
              </a:spcBef>
            </a:pPr>
            <a:r>
              <a:rPr lang="en-US" sz="1800" dirty="0"/>
              <a:t>Request Web Page (Anonymous)</a:t>
            </a:r>
          </a:p>
          <a:p>
            <a:pPr marL="559558" lvl="2" indent="-279779">
              <a:lnSpc>
                <a:spcPct val="80000"/>
              </a:lnSpc>
              <a:spcBef>
                <a:spcPts val="1836"/>
              </a:spcBef>
            </a:pPr>
            <a:r>
              <a:rPr lang="en-US" sz="1800" dirty="0"/>
              <a:t>Request Windows Credentials</a:t>
            </a:r>
          </a:p>
          <a:p>
            <a:pPr marL="559558" lvl="2" indent="-279779">
              <a:lnSpc>
                <a:spcPct val="80000"/>
              </a:lnSpc>
              <a:spcBef>
                <a:spcPts val="1836"/>
              </a:spcBef>
            </a:pPr>
            <a:r>
              <a:rPr lang="en-US" sz="1800" dirty="0"/>
              <a:t>Send Windows Credentials</a:t>
            </a:r>
          </a:p>
          <a:p>
            <a:pPr marL="559558" lvl="2" indent="-279779">
              <a:lnSpc>
                <a:spcPct val="80000"/>
              </a:lnSpc>
              <a:spcBef>
                <a:spcPts val="1836"/>
              </a:spcBef>
            </a:pPr>
            <a:r>
              <a:rPr lang="en-US" sz="1800" dirty="0"/>
              <a:t>Validate Windows Credentials</a:t>
            </a:r>
          </a:p>
          <a:p>
            <a:pPr marL="559558" lvl="2" indent="-279779">
              <a:lnSpc>
                <a:spcPct val="80000"/>
              </a:lnSpc>
              <a:spcBef>
                <a:spcPts val="1836"/>
              </a:spcBef>
            </a:pPr>
            <a:r>
              <a:rPr lang="en-US" sz="1800" dirty="0"/>
              <a:t>Obtain Group Membership List</a:t>
            </a:r>
          </a:p>
          <a:p>
            <a:pPr marL="559558" lvl="2" indent="-279779">
              <a:lnSpc>
                <a:spcPct val="80000"/>
              </a:lnSpc>
              <a:spcBef>
                <a:spcPts val="1836"/>
              </a:spcBef>
            </a:pPr>
            <a:r>
              <a:rPr lang="en-US" sz="1800" dirty="0"/>
              <a:t>Create Security Token and Authorization Token</a:t>
            </a:r>
          </a:p>
          <a:p>
            <a:pPr marL="559558" lvl="2" indent="-279779">
              <a:lnSpc>
                <a:spcPct val="80000"/>
              </a:lnSpc>
              <a:spcBef>
                <a:spcPts val="1836"/>
              </a:spcBef>
            </a:pPr>
            <a:r>
              <a:rPr lang="en-US" sz="1800" dirty="0"/>
              <a:t>Send Web Page to Client with Authorization Token</a:t>
            </a:r>
          </a:p>
          <a:p>
            <a:pPr marL="0" indent="0">
              <a:buNone/>
            </a:pPr>
            <a:endParaRPr lang="en-US" sz="3200" dirty="0" smtClean="0">
              <a:latin typeface="Segoe UI Light" panose="020B0502040204020203" pitchFamily="34" charset="0"/>
              <a:cs typeface="Segoe UI Light" panose="020B0502040204020203" pitchFamily="34" charset="0"/>
            </a:endParaRPr>
          </a:p>
          <a:p>
            <a:endParaRPr lang="en-US" sz="3200" dirty="0" smtClean="0">
              <a:latin typeface="Segoe UI Light" panose="020B0502040204020203" pitchFamily="34" charset="0"/>
              <a:cs typeface="Segoe UI Light" panose="020B0502040204020203" pitchFamily="34" charset="0"/>
            </a:endParaRPr>
          </a:p>
          <a:p>
            <a:pPr lvl="1"/>
            <a:endParaRPr lang="en-US" sz="1800" dirty="0" smtClean="0">
              <a:latin typeface="Segoe UI Light" panose="020B0502040204020203" pitchFamily="34" charset="0"/>
              <a:cs typeface="Segoe UI Light" panose="020B0502040204020203" pitchFamily="34" charset="0"/>
            </a:endParaRPr>
          </a:p>
          <a:p>
            <a:endParaRPr lang="en-US" sz="3200" dirty="0" smtClean="0">
              <a:latin typeface="Segoe UI Light" panose="020B0502040204020203" pitchFamily="34" charset="0"/>
              <a:cs typeface="Segoe UI Light" panose="020B0502040204020203" pitchFamily="34" charset="0"/>
            </a:endParaRPr>
          </a:p>
          <a:p>
            <a:endParaRPr lang="en-US" sz="3200" dirty="0">
              <a:latin typeface="Segoe UI Light" panose="020B0502040204020203" pitchFamily="34" charset="0"/>
              <a:cs typeface="Segoe UI Light" panose="020B0502040204020203" pitchFamily="34" charset="0"/>
            </a:endParaRPr>
          </a:p>
        </p:txBody>
      </p:sp>
      <p:grpSp>
        <p:nvGrpSpPr>
          <p:cNvPr id="28" name="Group 27"/>
          <p:cNvGrpSpPr/>
          <p:nvPr/>
        </p:nvGrpSpPr>
        <p:grpSpPr>
          <a:xfrm>
            <a:off x="7890858" y="5298245"/>
            <a:ext cx="685952" cy="568428"/>
            <a:chOff x="7400019" y="5292751"/>
            <a:chExt cx="672563" cy="557333"/>
          </a:xfrm>
        </p:grpSpPr>
        <p:pic>
          <p:nvPicPr>
            <p:cNvPr id="27" name="Picture 26"/>
            <p:cNvPicPr>
              <a:picLocks noChangeAspect="1"/>
            </p:cNvPicPr>
            <p:nvPr/>
          </p:nvPicPr>
          <p:blipFill>
            <a:blip r:embed="rId5"/>
            <a:stretch>
              <a:fillRect/>
            </a:stretch>
          </p:blipFill>
          <p:spPr>
            <a:xfrm>
              <a:off x="7537082" y="5292751"/>
              <a:ext cx="535500" cy="557333"/>
            </a:xfrm>
            <a:prstGeom prst="rect">
              <a:avLst/>
            </a:prstGeom>
          </p:spPr>
        </p:pic>
        <p:pic>
          <p:nvPicPr>
            <p:cNvPr id="26" name="Picture 25"/>
            <p:cNvPicPr>
              <a:picLocks noChangeAspect="1"/>
            </p:cNvPicPr>
            <p:nvPr/>
          </p:nvPicPr>
          <p:blipFill>
            <a:blip r:embed="rId6"/>
            <a:stretch>
              <a:fillRect/>
            </a:stretch>
          </p:blipFill>
          <p:spPr>
            <a:xfrm>
              <a:off x="7400019" y="5330750"/>
              <a:ext cx="274125" cy="481333"/>
            </a:xfrm>
            <a:prstGeom prst="rect">
              <a:avLst/>
            </a:prstGeom>
          </p:spPr>
        </p:pic>
      </p:grpSp>
      <p:pic>
        <p:nvPicPr>
          <p:cNvPr id="29" name="Picture 28"/>
          <p:cNvPicPr>
            <a:picLocks noChangeAspect="1"/>
          </p:cNvPicPr>
          <p:nvPr/>
        </p:nvPicPr>
        <p:blipFill>
          <a:blip r:embed="rId7"/>
          <a:stretch>
            <a:fillRect/>
          </a:stretch>
        </p:blipFill>
        <p:spPr>
          <a:xfrm>
            <a:off x="8303729" y="2543771"/>
            <a:ext cx="494145" cy="549050"/>
          </a:xfrm>
          <a:prstGeom prst="rect">
            <a:avLst/>
          </a:prstGeom>
        </p:spPr>
      </p:pic>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47616" y="158748"/>
            <a:ext cx="1714500" cy="1190625"/>
          </a:xfrm>
          <a:prstGeom prst="rect">
            <a:avLst/>
          </a:prstGeom>
        </p:spPr>
      </p:pic>
    </p:spTree>
    <p:extLst>
      <p:ext uri="{BB962C8B-B14F-4D97-AF65-F5344CB8AC3E}">
        <p14:creationId xmlns:p14="http://schemas.microsoft.com/office/powerpoint/2010/main" val="356800041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6.25E-7 3.33333E-6 L -0.31133 -0.00139 " pathEditMode="relative" rAng="0" ptsTypes="AA">
                                      <p:cBhvr>
                                        <p:cTn id="52" dur="2000" fill="hold"/>
                                        <p:tgtEl>
                                          <p:spTgt spid="28"/>
                                        </p:tgtEl>
                                        <p:attrNameLst>
                                          <p:attrName>ppt_x</p:attrName>
                                          <p:attrName>ppt_y</p:attrName>
                                        </p:attrNameLst>
                                      </p:cBhvr>
                                      <p:rCtr x="-15573" y="-69"/>
                                    </p:animMotion>
                                  </p:childTnLst>
                                </p:cTn>
                              </p:par>
                              <p:par>
                                <p:cTn id="53" presetID="1" presetClass="entr" presetSubtype="0" fill="hold" nodeType="withEffect">
                                  <p:stCondLst>
                                    <p:cond delay="0"/>
                                  </p:stCondLst>
                                  <p:childTnLst>
                                    <p:set>
                                      <p:cBhvr>
                                        <p:cTn id="54" dur="1" fill="hold">
                                          <p:stCondLst>
                                            <p:cond delay="0"/>
                                          </p:stCondLst>
                                        </p:cTn>
                                        <p:tgtEl>
                                          <p:spTgt spid="2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4648198" cy="917575"/>
          </a:xfrm>
        </p:spPr>
        <p:txBody>
          <a:bodyPr/>
          <a:lstStyle/>
          <a:p>
            <a:r>
              <a:rPr lang="en-US" dirty="0" smtClean="0"/>
              <a:t>Authentication</a:t>
            </a:r>
            <a:endParaRPr lang="en-US" dirty="0"/>
          </a:p>
        </p:txBody>
      </p:sp>
      <p:sp>
        <p:nvSpPr>
          <p:cNvPr id="3" name="Content Placeholder 2"/>
          <p:cNvSpPr>
            <a:spLocks noGrp="1"/>
          </p:cNvSpPr>
          <p:nvPr>
            <p:ph idx="4294967295"/>
          </p:nvPr>
        </p:nvSpPr>
        <p:spPr>
          <a:xfrm>
            <a:off x="274639" y="1287462"/>
            <a:ext cx="11452104" cy="5203927"/>
          </a:xfrm>
          <a:prstGeom prst="rect">
            <a:avLst/>
          </a:prstGeom>
        </p:spPr>
        <p:txBody>
          <a:bodyPr>
            <a:normAutofit fontScale="25000" lnSpcReduction="20000"/>
          </a:bodyPr>
          <a:lstStyle/>
          <a:p>
            <a:pPr>
              <a:lnSpc>
                <a:spcPct val="120000"/>
              </a:lnSpc>
              <a:buClr>
                <a:schemeClr val="tx2"/>
              </a:buClr>
            </a:pPr>
            <a:r>
              <a:rPr lang="en-US" sz="16000" dirty="0">
                <a:gradFill>
                  <a:gsLst>
                    <a:gs pos="13869">
                      <a:schemeClr val="tx2"/>
                    </a:gs>
                    <a:gs pos="42000">
                      <a:schemeClr val="tx2"/>
                    </a:gs>
                  </a:gsLst>
                  <a:lin ang="5400000" scaled="0"/>
                </a:gradFill>
              </a:rPr>
              <a:t>Classic .NET approach</a:t>
            </a:r>
          </a:p>
          <a:p>
            <a:pPr marL="559558" lvl="2" indent="-279779">
              <a:spcBef>
                <a:spcPts val="1836"/>
              </a:spcBef>
            </a:pPr>
            <a:r>
              <a:rPr lang="en-US" sz="9600" dirty="0"/>
              <a:t>Support Local &amp; Remote Authentication Store</a:t>
            </a:r>
          </a:p>
          <a:p>
            <a:pPr marL="559558" lvl="2" indent="-279779">
              <a:spcBef>
                <a:spcPts val="1836"/>
              </a:spcBef>
            </a:pPr>
            <a:r>
              <a:rPr lang="en-US" sz="9600" dirty="0"/>
              <a:t>Web Services, Remote Database Calls</a:t>
            </a:r>
          </a:p>
          <a:p>
            <a:pPr>
              <a:lnSpc>
                <a:spcPct val="120000"/>
              </a:lnSpc>
              <a:buClr>
                <a:schemeClr val="tx2"/>
              </a:buClr>
            </a:pPr>
            <a:r>
              <a:rPr lang="en-US" sz="16000" dirty="0">
                <a:gradFill>
                  <a:gsLst>
                    <a:gs pos="13869">
                      <a:schemeClr val="tx2"/>
                    </a:gs>
                    <a:gs pos="42000">
                      <a:schemeClr val="tx2"/>
                    </a:gs>
                  </a:gsLst>
                  <a:lin ang="5400000" scaled="0"/>
                </a:gradFill>
              </a:rPr>
              <a:t>Single Sign </a:t>
            </a:r>
            <a:r>
              <a:rPr lang="en-US" sz="16000" dirty="0" smtClean="0">
                <a:gradFill>
                  <a:gsLst>
                    <a:gs pos="13869">
                      <a:schemeClr val="tx2"/>
                    </a:gs>
                    <a:gs pos="42000">
                      <a:schemeClr val="tx2"/>
                    </a:gs>
                  </a:gsLst>
                  <a:lin ang="5400000" scaled="0"/>
                </a:gradFill>
              </a:rPr>
              <a:t>On = Custom Solution</a:t>
            </a:r>
            <a:endParaRPr lang="en-US" sz="16000" dirty="0">
              <a:gradFill>
                <a:gsLst>
                  <a:gs pos="13869">
                    <a:schemeClr val="tx2"/>
                  </a:gs>
                  <a:gs pos="42000">
                    <a:schemeClr val="tx2"/>
                  </a:gs>
                </a:gsLst>
                <a:lin ang="5400000" scaled="0"/>
              </a:gradFill>
            </a:endParaRPr>
          </a:p>
          <a:p>
            <a:pPr>
              <a:lnSpc>
                <a:spcPct val="120000"/>
              </a:lnSpc>
              <a:buClr>
                <a:schemeClr val="tx2"/>
              </a:buClr>
            </a:pPr>
            <a:r>
              <a:rPr lang="en-US" sz="16000" dirty="0">
                <a:gradFill>
                  <a:gsLst>
                    <a:gs pos="13869">
                      <a:schemeClr val="tx2"/>
                    </a:gs>
                    <a:gs pos="42000">
                      <a:schemeClr val="tx2"/>
                    </a:gs>
                  </a:gsLst>
                  <a:lin ang="5400000" scaled="0"/>
                </a:gradFill>
              </a:rPr>
              <a:t>People Picker = “</a:t>
            </a:r>
            <a:r>
              <a:rPr lang="en-US" sz="16000" b="1" dirty="0">
                <a:gradFill>
                  <a:gsLst>
                    <a:gs pos="13869">
                      <a:schemeClr val="tx2"/>
                    </a:gs>
                    <a:gs pos="42000">
                      <a:schemeClr val="tx2"/>
                    </a:gs>
                  </a:gsLst>
                  <a:lin ang="5400000" scaled="0"/>
                </a:gradFill>
              </a:rPr>
              <a:t>name resolution</a:t>
            </a:r>
            <a:r>
              <a:rPr lang="en-US" sz="16000" dirty="0">
                <a:gradFill>
                  <a:gsLst>
                    <a:gs pos="13869">
                      <a:schemeClr val="tx2"/>
                    </a:gs>
                    <a:gs pos="42000">
                      <a:schemeClr val="tx2"/>
                    </a:gs>
                  </a:gsLst>
                  <a:lin ang="5400000" scaled="0"/>
                </a:gradFill>
              </a:rPr>
              <a:t>” control</a:t>
            </a:r>
          </a:p>
          <a:p>
            <a:pPr>
              <a:lnSpc>
                <a:spcPct val="120000"/>
              </a:lnSpc>
              <a:buClr>
                <a:schemeClr val="tx2"/>
              </a:buClr>
            </a:pPr>
            <a:r>
              <a:rPr lang="en-US" sz="16000" dirty="0">
                <a:gradFill>
                  <a:gsLst>
                    <a:gs pos="13869">
                      <a:schemeClr val="tx2"/>
                    </a:gs>
                    <a:gs pos="42000">
                      <a:schemeClr val="tx2"/>
                    </a:gs>
                  </a:gsLst>
                  <a:lin ang="5400000" scaled="0"/>
                </a:gradFill>
              </a:rPr>
              <a:t>Specific Configuration = </a:t>
            </a:r>
            <a:r>
              <a:rPr lang="en-US" sz="16000" dirty="0" smtClean="0">
                <a:gradFill>
                  <a:gsLst>
                    <a:gs pos="13869">
                      <a:schemeClr val="tx2"/>
                    </a:gs>
                    <a:gs pos="42000">
                      <a:schemeClr val="tx2"/>
                    </a:gs>
                  </a:gsLst>
                  <a:lin ang="5400000" scaled="0"/>
                </a:gradFill>
              </a:rPr>
              <a:t>Yes, “</a:t>
            </a:r>
            <a:r>
              <a:rPr lang="en-US" sz="16000" b="1" dirty="0" err="1" smtClean="0">
                <a:gradFill>
                  <a:gsLst>
                    <a:gs pos="13869">
                      <a:schemeClr val="tx2"/>
                    </a:gs>
                    <a:gs pos="42000">
                      <a:schemeClr val="tx2"/>
                    </a:gs>
                  </a:gsLst>
                  <a:lin ang="5400000" scaled="0"/>
                </a:gradFill>
              </a:rPr>
              <a:t>Web.Config</a:t>
            </a:r>
            <a:r>
              <a:rPr lang="en-US" sz="16000" dirty="0" smtClean="0">
                <a:gradFill>
                  <a:gsLst>
                    <a:gs pos="13869">
                      <a:schemeClr val="tx2"/>
                    </a:gs>
                    <a:gs pos="42000">
                      <a:schemeClr val="tx2"/>
                    </a:gs>
                  </a:gsLst>
                  <a:lin ang="5400000" scaled="0"/>
                </a:gradFill>
              </a:rPr>
              <a:t>”</a:t>
            </a:r>
            <a:endParaRPr lang="en-US" sz="16000" dirty="0">
              <a:gradFill>
                <a:gsLst>
                  <a:gs pos="13869">
                    <a:schemeClr val="tx2"/>
                  </a:gs>
                  <a:gs pos="42000">
                    <a:schemeClr val="tx2"/>
                  </a:gs>
                </a:gsLst>
                <a:lin ang="5400000" scaled="0"/>
              </a:gradFill>
            </a:endParaRPr>
          </a:p>
          <a:p>
            <a:pPr>
              <a:lnSpc>
                <a:spcPct val="120000"/>
              </a:lnSpc>
              <a:buClr>
                <a:schemeClr val="tx2"/>
              </a:buClr>
            </a:pPr>
            <a:r>
              <a:rPr lang="en-US" sz="16000" dirty="0">
                <a:gradFill>
                  <a:gsLst>
                    <a:gs pos="13869">
                      <a:schemeClr val="tx2"/>
                    </a:gs>
                    <a:gs pos="42000">
                      <a:schemeClr val="tx2"/>
                    </a:gs>
                  </a:gsLst>
                  <a:lin ang="5400000" scaled="0"/>
                </a:gradFill>
              </a:rPr>
              <a:t>Custom Components in SharePoint = </a:t>
            </a:r>
            <a:r>
              <a:rPr lang="en-US" sz="16000" dirty="0" smtClean="0">
                <a:gradFill>
                  <a:gsLst>
                    <a:gs pos="13869">
                      <a:schemeClr val="tx2"/>
                    </a:gs>
                    <a:gs pos="42000">
                      <a:schemeClr val="tx2"/>
                    </a:gs>
                  </a:gsLst>
                  <a:lin ang="5400000" scaled="0"/>
                </a:gradFill>
              </a:rPr>
              <a:t>Yes, Welcome </a:t>
            </a:r>
            <a:r>
              <a:rPr lang="en-US" sz="16000" dirty="0">
                <a:gradFill>
                  <a:gsLst>
                    <a:gs pos="13869">
                      <a:schemeClr val="tx2"/>
                    </a:gs>
                    <a:gs pos="42000">
                      <a:schemeClr val="tx2"/>
                    </a:gs>
                  </a:gsLst>
                  <a:lin ang="5400000" scaled="0"/>
                </a:gradFill>
              </a:rPr>
              <a:t>Control, Login Control etc.</a:t>
            </a:r>
          </a:p>
          <a:p>
            <a:pPr marL="0" indent="0">
              <a:buNone/>
            </a:pPr>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pPr lvl="1"/>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endParaRPr lang="en-US"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038" y="101636"/>
            <a:ext cx="1676400" cy="1304850"/>
          </a:xfrm>
          <a:prstGeom prst="rect">
            <a:avLst/>
          </a:prstGeom>
        </p:spPr>
      </p:pic>
    </p:spTree>
    <p:extLst>
      <p:ext uri="{BB962C8B-B14F-4D97-AF65-F5344CB8AC3E}">
        <p14:creationId xmlns:p14="http://schemas.microsoft.com/office/powerpoint/2010/main" val="33475161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95274"/>
            <a:ext cx="9123029" cy="917575"/>
          </a:xfrm>
        </p:spPr>
        <p:txBody>
          <a:bodyPr/>
          <a:lstStyle/>
          <a:p>
            <a:r>
              <a:rPr lang="en-US" dirty="0" smtClean="0"/>
              <a:t>Authentication Process</a:t>
            </a:r>
            <a:endParaRPr lang="en-US" dirty="0"/>
          </a:p>
        </p:txBody>
      </p:sp>
      <p:pic>
        <p:nvPicPr>
          <p:cNvPr id="5" name="Picture 4"/>
          <p:cNvPicPr>
            <a:picLocks noChangeAspect="1"/>
          </p:cNvPicPr>
          <p:nvPr/>
        </p:nvPicPr>
        <p:blipFill>
          <a:blip r:embed="rId2"/>
          <a:stretch>
            <a:fillRect/>
          </a:stretch>
        </p:blipFill>
        <p:spPr>
          <a:xfrm>
            <a:off x="4551726" y="4722357"/>
            <a:ext cx="455134" cy="503834"/>
          </a:xfrm>
          <a:prstGeom prst="rect">
            <a:avLst/>
          </a:prstGeom>
        </p:spPr>
      </p:pic>
      <p:pic>
        <p:nvPicPr>
          <p:cNvPr id="6" name="Picture 5"/>
          <p:cNvPicPr>
            <a:picLocks noChangeAspect="1"/>
          </p:cNvPicPr>
          <p:nvPr/>
        </p:nvPicPr>
        <p:blipFill>
          <a:blip r:embed="rId3"/>
          <a:stretch>
            <a:fillRect/>
          </a:stretch>
        </p:blipFill>
        <p:spPr>
          <a:xfrm>
            <a:off x="9152847" y="4702978"/>
            <a:ext cx="546160" cy="523213"/>
          </a:xfrm>
          <a:prstGeom prst="rect">
            <a:avLst/>
          </a:prstGeom>
        </p:spPr>
      </p:pic>
      <p:pic>
        <p:nvPicPr>
          <p:cNvPr id="8" name="Picture 7"/>
          <p:cNvPicPr>
            <a:picLocks noChangeAspect="1"/>
          </p:cNvPicPr>
          <p:nvPr/>
        </p:nvPicPr>
        <p:blipFill>
          <a:blip r:embed="rId4"/>
          <a:stretch>
            <a:fillRect/>
          </a:stretch>
        </p:blipFill>
        <p:spPr>
          <a:xfrm>
            <a:off x="5190973" y="4786951"/>
            <a:ext cx="533157" cy="439240"/>
          </a:xfrm>
          <a:prstGeom prst="rect">
            <a:avLst/>
          </a:prstGeom>
        </p:spPr>
      </p:pic>
      <p:cxnSp>
        <p:nvCxnSpPr>
          <p:cNvPr id="10" name="Straight Arrow Connector 9"/>
          <p:cNvCxnSpPr/>
          <p:nvPr/>
        </p:nvCxnSpPr>
        <p:spPr>
          <a:xfrm>
            <a:off x="5813164" y="5006570"/>
            <a:ext cx="324998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5813164" y="4867940"/>
            <a:ext cx="3249982"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p:cNvCxnSpPr/>
          <p:nvPr/>
        </p:nvCxnSpPr>
        <p:spPr>
          <a:xfrm>
            <a:off x="5813164" y="5141412"/>
            <a:ext cx="3249982" cy="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a:off x="9195031" y="3099258"/>
            <a:ext cx="18840" cy="1516657"/>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24" name="Straight Arrow Connector 23"/>
          <p:cNvCxnSpPr/>
          <p:nvPr/>
        </p:nvCxnSpPr>
        <p:spPr>
          <a:xfrm>
            <a:off x="9397668" y="3099258"/>
            <a:ext cx="18840" cy="1516657"/>
          </a:xfrm>
          <a:prstGeom prst="straightConnector1">
            <a:avLst/>
          </a:prstGeom>
          <a:ln>
            <a:headEnd type="triangle" w="med" len="med"/>
            <a:tailEnd type="triangle" w="med" len="med"/>
          </a:ln>
        </p:spPr>
        <p:style>
          <a:lnRef idx="3">
            <a:schemeClr val="accent5"/>
          </a:lnRef>
          <a:fillRef idx="0">
            <a:schemeClr val="accent5"/>
          </a:fillRef>
          <a:effectRef idx="2">
            <a:schemeClr val="accent5"/>
          </a:effectRef>
          <a:fontRef idx="minor">
            <a:schemeClr val="tx1"/>
          </a:fontRef>
        </p:style>
      </p:cxnSp>
      <p:sp>
        <p:nvSpPr>
          <p:cNvPr id="25" name="Content Placeholder 2"/>
          <p:cNvSpPr>
            <a:spLocks noGrp="1"/>
          </p:cNvSpPr>
          <p:nvPr>
            <p:ph idx="4294967295"/>
          </p:nvPr>
        </p:nvSpPr>
        <p:spPr>
          <a:xfrm>
            <a:off x="273971" y="1352776"/>
            <a:ext cx="7544465" cy="2551001"/>
          </a:xfrm>
          <a:prstGeom prst="rect">
            <a:avLst/>
          </a:prstGeom>
        </p:spPr>
        <p:txBody>
          <a:bodyPr vert="horz" wrap="square" lIns="146304" tIns="91440" rIns="146304" bIns="91440" rtlCol="0">
            <a:noAutofit/>
          </a:bodyPr>
          <a:lstStyle/>
          <a:p>
            <a:pPr marL="559558" lvl="2" indent="-279779">
              <a:lnSpc>
                <a:spcPct val="80000"/>
              </a:lnSpc>
              <a:spcBef>
                <a:spcPts val="1836"/>
              </a:spcBef>
            </a:pPr>
            <a:r>
              <a:rPr lang="en-US" sz="1800" dirty="0"/>
              <a:t>Request Web Page (Anonymous)</a:t>
            </a:r>
          </a:p>
          <a:p>
            <a:pPr marL="559558" lvl="2" indent="-279779">
              <a:lnSpc>
                <a:spcPct val="80000"/>
              </a:lnSpc>
              <a:spcBef>
                <a:spcPts val="1836"/>
              </a:spcBef>
            </a:pPr>
            <a:r>
              <a:rPr lang="en-US" sz="1800" dirty="0"/>
              <a:t>Send SharePoint Forms Based Login Page</a:t>
            </a:r>
          </a:p>
          <a:p>
            <a:pPr marL="559558" lvl="2" indent="-279779">
              <a:lnSpc>
                <a:spcPct val="80000"/>
              </a:lnSpc>
              <a:spcBef>
                <a:spcPts val="1836"/>
              </a:spcBef>
            </a:pPr>
            <a:r>
              <a:rPr lang="en-US" sz="1800" dirty="0"/>
              <a:t>Send Credentials</a:t>
            </a:r>
          </a:p>
          <a:p>
            <a:pPr marL="559558" lvl="2" indent="-279779">
              <a:lnSpc>
                <a:spcPct val="80000"/>
              </a:lnSpc>
              <a:spcBef>
                <a:spcPts val="1836"/>
              </a:spcBef>
            </a:pPr>
            <a:r>
              <a:rPr lang="en-US" sz="1800" dirty="0"/>
              <a:t>Validate Credentials with User Store</a:t>
            </a:r>
          </a:p>
          <a:p>
            <a:pPr marL="559558" lvl="2" indent="-279779">
              <a:lnSpc>
                <a:spcPct val="80000"/>
              </a:lnSpc>
              <a:spcBef>
                <a:spcPts val="1836"/>
              </a:spcBef>
            </a:pPr>
            <a:r>
              <a:rPr lang="en-US" sz="1800" dirty="0"/>
              <a:t>Obtain Role Membership List</a:t>
            </a:r>
          </a:p>
          <a:p>
            <a:pPr marL="559558" lvl="2" indent="-279779">
              <a:lnSpc>
                <a:spcPct val="80000"/>
              </a:lnSpc>
              <a:spcBef>
                <a:spcPts val="1836"/>
              </a:spcBef>
            </a:pPr>
            <a:r>
              <a:rPr lang="en-US" sz="1800" dirty="0"/>
              <a:t>Create Security Token and Authorization Token / Cookie</a:t>
            </a:r>
          </a:p>
          <a:p>
            <a:pPr marL="559558" lvl="2" indent="-279779">
              <a:lnSpc>
                <a:spcPct val="80000"/>
              </a:lnSpc>
              <a:spcBef>
                <a:spcPts val="1836"/>
              </a:spcBef>
            </a:pPr>
            <a:r>
              <a:rPr lang="en-US" sz="1800" dirty="0"/>
              <a:t>Send Web Page to Client with Authorization Token / Cookie</a:t>
            </a:r>
          </a:p>
          <a:p>
            <a:pPr marL="0" indent="0">
              <a:buNone/>
            </a:pPr>
            <a:endParaRPr lang="en-US" sz="1800" dirty="0">
              <a:latin typeface="+mn-lt"/>
              <a:cs typeface="Segoe UI Light" panose="020B0502040204020203" pitchFamily="34" charset="0"/>
            </a:endParaRPr>
          </a:p>
          <a:p>
            <a:pPr marL="0" indent="0">
              <a:buNone/>
            </a:pPr>
            <a:endParaRPr lang="en-US" sz="1800" dirty="0">
              <a:latin typeface="+mn-lt"/>
              <a:cs typeface="Segoe UI Light" panose="020B0502040204020203" pitchFamily="34" charset="0"/>
            </a:endParaRPr>
          </a:p>
          <a:p>
            <a:pPr lvl="1"/>
            <a:endParaRPr lang="en-US" sz="1800" dirty="0">
              <a:cs typeface="Segoe UI Light" panose="020B0502040204020203" pitchFamily="34" charset="0"/>
            </a:endParaRPr>
          </a:p>
          <a:p>
            <a:pPr marL="0" indent="0">
              <a:buNone/>
            </a:pPr>
            <a:endParaRPr lang="en-US" sz="1800" dirty="0">
              <a:latin typeface="+mn-lt"/>
              <a:cs typeface="Segoe UI Light" panose="020B0502040204020203" pitchFamily="34" charset="0"/>
            </a:endParaRPr>
          </a:p>
          <a:p>
            <a:pPr marL="0" indent="0">
              <a:buNone/>
            </a:pPr>
            <a:endParaRPr lang="en-US" sz="1800" dirty="0">
              <a:latin typeface="+mn-lt"/>
              <a:cs typeface="Segoe UI Light" panose="020B0502040204020203" pitchFamily="34" charset="0"/>
            </a:endParaRPr>
          </a:p>
        </p:txBody>
      </p:sp>
      <p:grpSp>
        <p:nvGrpSpPr>
          <p:cNvPr id="28" name="Group 27"/>
          <p:cNvGrpSpPr/>
          <p:nvPr/>
        </p:nvGrpSpPr>
        <p:grpSpPr>
          <a:xfrm>
            <a:off x="8719837" y="5298245"/>
            <a:ext cx="685952" cy="568428"/>
            <a:chOff x="7400019" y="5292751"/>
            <a:chExt cx="672563" cy="557333"/>
          </a:xfrm>
        </p:grpSpPr>
        <p:pic>
          <p:nvPicPr>
            <p:cNvPr id="27" name="Picture 26"/>
            <p:cNvPicPr>
              <a:picLocks noChangeAspect="1"/>
            </p:cNvPicPr>
            <p:nvPr/>
          </p:nvPicPr>
          <p:blipFill>
            <a:blip r:embed="rId5"/>
            <a:stretch>
              <a:fillRect/>
            </a:stretch>
          </p:blipFill>
          <p:spPr>
            <a:xfrm>
              <a:off x="7537082" y="5292751"/>
              <a:ext cx="535500" cy="557333"/>
            </a:xfrm>
            <a:prstGeom prst="rect">
              <a:avLst/>
            </a:prstGeom>
          </p:spPr>
        </p:pic>
        <p:pic>
          <p:nvPicPr>
            <p:cNvPr id="26" name="Picture 25"/>
            <p:cNvPicPr>
              <a:picLocks noChangeAspect="1"/>
            </p:cNvPicPr>
            <p:nvPr/>
          </p:nvPicPr>
          <p:blipFill>
            <a:blip r:embed="rId6"/>
            <a:stretch>
              <a:fillRect/>
            </a:stretch>
          </p:blipFill>
          <p:spPr>
            <a:xfrm>
              <a:off x="7400019" y="5330750"/>
              <a:ext cx="274125" cy="481333"/>
            </a:xfrm>
            <a:prstGeom prst="rect">
              <a:avLst/>
            </a:prstGeom>
          </p:spPr>
        </p:pic>
      </p:grpSp>
      <p:pic>
        <p:nvPicPr>
          <p:cNvPr id="3" name="Picture 2"/>
          <p:cNvPicPr>
            <a:picLocks noChangeAspect="1"/>
          </p:cNvPicPr>
          <p:nvPr/>
        </p:nvPicPr>
        <p:blipFill>
          <a:blip r:embed="rId7"/>
          <a:stretch>
            <a:fillRect/>
          </a:stretch>
        </p:blipFill>
        <p:spPr>
          <a:xfrm>
            <a:off x="9063146" y="2582528"/>
            <a:ext cx="494145" cy="510293"/>
          </a:xfrm>
          <a:prstGeom prst="rect">
            <a:avLst/>
          </a:prstGeom>
        </p:spPr>
      </p:pic>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72153" y="101636"/>
            <a:ext cx="1676400" cy="1304850"/>
          </a:xfrm>
          <a:prstGeom prst="rect">
            <a:avLst/>
          </a:prstGeom>
        </p:spPr>
      </p:pic>
    </p:spTree>
    <p:extLst>
      <p:ext uri="{BB962C8B-B14F-4D97-AF65-F5344CB8AC3E}">
        <p14:creationId xmlns:p14="http://schemas.microsoft.com/office/powerpoint/2010/main" val="183296188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95833E-6 3.33333E-6 L -0.31133 -0.00139 " pathEditMode="relative" rAng="0" ptsTypes="AA">
                                      <p:cBhvr>
                                        <p:cTn id="52" dur="2000" fill="hold"/>
                                        <p:tgtEl>
                                          <p:spTgt spid="28"/>
                                        </p:tgtEl>
                                        <p:attrNameLst>
                                          <p:attrName>ppt_x</p:attrName>
                                          <p:attrName>ppt_y</p:attrName>
                                        </p:attrNameLst>
                                      </p:cBhvr>
                                      <p:rCtr x="-15573" y="-69"/>
                                    </p:animMotion>
                                  </p:childTnLst>
                                </p:cTn>
                              </p:par>
                              <p:par>
                                <p:cTn id="53" presetID="1" presetClass="entr" presetSubtype="0" fill="hold" nodeType="withEffect">
                                  <p:stCondLst>
                                    <p:cond delay="0"/>
                                  </p:stCondLst>
                                  <p:childTnLst>
                                    <p:set>
                                      <p:cBhvr>
                                        <p:cTn id="54" dur="1" fill="hold">
                                          <p:stCondLst>
                                            <p:cond delay="0"/>
                                          </p:stCondLst>
                                        </p:cTn>
                                        <p:tgtEl>
                                          <p:spTgt spid="2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sp>
        <p:nvSpPr>
          <p:cNvPr id="3" name="Content Placeholder 2"/>
          <p:cNvSpPr>
            <a:spLocks noGrp="1"/>
          </p:cNvSpPr>
          <p:nvPr>
            <p:ph idx="4294967295"/>
          </p:nvPr>
        </p:nvSpPr>
        <p:spPr>
          <a:xfrm>
            <a:off x="274639" y="1342387"/>
            <a:ext cx="11737166" cy="4890233"/>
          </a:xfrm>
          <a:prstGeom prst="rect">
            <a:avLst/>
          </a:prstGeom>
        </p:spPr>
        <p:txBody>
          <a:bodyPr>
            <a:normAutofit fontScale="25000" lnSpcReduction="20000"/>
          </a:bodyPr>
          <a:lstStyle/>
          <a:p>
            <a:pPr>
              <a:lnSpc>
                <a:spcPct val="120000"/>
              </a:lnSpc>
              <a:buClr>
                <a:schemeClr val="tx2"/>
              </a:buClr>
            </a:pPr>
            <a:r>
              <a:rPr lang="en-US" sz="16000" dirty="0">
                <a:gradFill>
                  <a:gsLst>
                    <a:gs pos="13869">
                      <a:schemeClr val="tx2"/>
                    </a:gs>
                    <a:gs pos="42000">
                      <a:schemeClr val="tx2"/>
                    </a:gs>
                  </a:gsLst>
                  <a:lin ang="5400000" scaled="0"/>
                </a:gradFill>
              </a:rPr>
              <a:t>Single Sign </a:t>
            </a:r>
            <a:r>
              <a:rPr lang="en-US" sz="16000" dirty="0" smtClean="0">
                <a:gradFill>
                  <a:gsLst>
                    <a:gs pos="13869">
                      <a:schemeClr val="tx2"/>
                    </a:gs>
                    <a:gs pos="42000">
                      <a:schemeClr val="tx2"/>
                    </a:gs>
                  </a:gsLst>
                  <a:lin ang="5400000" scaled="0"/>
                </a:gradFill>
              </a:rPr>
              <a:t>On, Sites set to Require Authentication</a:t>
            </a:r>
            <a:endParaRPr lang="en-US" sz="16000" dirty="0">
              <a:gradFill>
                <a:gsLst>
                  <a:gs pos="13869">
                    <a:schemeClr val="tx2"/>
                  </a:gs>
                  <a:gs pos="42000">
                    <a:schemeClr val="tx2"/>
                  </a:gs>
                </a:gsLst>
                <a:lin ang="5400000" scaled="0"/>
              </a:gradFill>
            </a:endParaRPr>
          </a:p>
          <a:p>
            <a:pPr>
              <a:lnSpc>
                <a:spcPct val="120000"/>
              </a:lnSpc>
              <a:buClr>
                <a:schemeClr val="tx2"/>
              </a:buClr>
            </a:pPr>
            <a:r>
              <a:rPr lang="en-US" sz="16000" dirty="0">
                <a:gradFill>
                  <a:gsLst>
                    <a:gs pos="13869">
                      <a:schemeClr val="tx2"/>
                    </a:gs>
                    <a:gs pos="42000">
                      <a:schemeClr val="tx2"/>
                    </a:gs>
                  </a:gsLst>
                  <a:lin ang="5400000" scaled="0"/>
                </a:gradFill>
              </a:rPr>
              <a:t>People Picker </a:t>
            </a:r>
            <a:r>
              <a:rPr lang="en-US" sz="16000" dirty="0" smtClean="0">
                <a:gradFill>
                  <a:gsLst>
                    <a:gs pos="13869">
                      <a:schemeClr val="tx2"/>
                    </a:gs>
                    <a:gs pos="42000">
                      <a:schemeClr val="tx2"/>
                    </a:gs>
                  </a:gsLst>
                  <a:lin ang="5400000" scaled="0"/>
                </a:gradFill>
              </a:rPr>
              <a:t>= “</a:t>
            </a:r>
            <a:r>
              <a:rPr lang="en-US" sz="16000" b="1" dirty="0" smtClean="0">
                <a:gradFill>
                  <a:gsLst>
                    <a:gs pos="13869">
                      <a:schemeClr val="tx2"/>
                    </a:gs>
                    <a:gs pos="42000">
                      <a:schemeClr val="tx2"/>
                    </a:gs>
                  </a:gsLst>
                  <a:lin ang="5400000" scaled="0"/>
                </a:gradFill>
              </a:rPr>
              <a:t>Claim Provider</a:t>
            </a:r>
            <a:r>
              <a:rPr lang="en-US" sz="16000" dirty="0" smtClean="0">
                <a:gradFill>
                  <a:gsLst>
                    <a:gs pos="13869">
                      <a:schemeClr val="tx2"/>
                    </a:gs>
                    <a:gs pos="42000">
                      <a:schemeClr val="tx2"/>
                    </a:gs>
                  </a:gsLst>
                  <a:lin ang="5400000" scaled="0"/>
                </a:gradFill>
              </a:rPr>
              <a:t>” needed</a:t>
            </a:r>
            <a:endParaRPr lang="en-US" sz="16000" dirty="0">
              <a:gradFill>
                <a:gsLst>
                  <a:gs pos="13869">
                    <a:schemeClr val="tx2"/>
                  </a:gs>
                  <a:gs pos="42000">
                    <a:schemeClr val="tx2"/>
                  </a:gs>
                </a:gsLst>
                <a:lin ang="5400000" scaled="0"/>
              </a:gradFill>
            </a:endParaRPr>
          </a:p>
          <a:p>
            <a:pPr>
              <a:lnSpc>
                <a:spcPct val="120000"/>
              </a:lnSpc>
              <a:buClr>
                <a:schemeClr val="tx2"/>
              </a:buClr>
            </a:pPr>
            <a:r>
              <a:rPr lang="en-US" sz="16000" dirty="0">
                <a:gradFill>
                  <a:gsLst>
                    <a:gs pos="13869">
                      <a:schemeClr val="tx2"/>
                    </a:gs>
                    <a:gs pos="42000">
                      <a:schemeClr val="tx2"/>
                    </a:gs>
                  </a:gsLst>
                  <a:lin ang="5400000" scaled="0"/>
                </a:gradFill>
              </a:rPr>
              <a:t>Specific Configuration = </a:t>
            </a:r>
            <a:r>
              <a:rPr lang="en-US" sz="16000" dirty="0" smtClean="0">
                <a:gradFill>
                  <a:gsLst>
                    <a:gs pos="13869">
                      <a:schemeClr val="tx2"/>
                    </a:gs>
                    <a:gs pos="42000">
                      <a:schemeClr val="tx2"/>
                    </a:gs>
                  </a:gsLst>
                  <a:lin ang="5400000" scaled="0"/>
                </a:gradFill>
              </a:rPr>
              <a:t>No</a:t>
            </a:r>
          </a:p>
          <a:p>
            <a:pPr>
              <a:lnSpc>
                <a:spcPct val="120000"/>
              </a:lnSpc>
              <a:buClr>
                <a:schemeClr val="tx2"/>
              </a:buClr>
            </a:pPr>
            <a:r>
              <a:rPr lang="en-US" sz="16000" dirty="0" smtClean="0">
                <a:gradFill>
                  <a:gsLst>
                    <a:gs pos="13869">
                      <a:schemeClr val="tx2"/>
                    </a:gs>
                    <a:gs pos="42000">
                      <a:schemeClr val="tx2"/>
                    </a:gs>
                  </a:gsLst>
                  <a:lin ang="5400000" scaled="0"/>
                </a:gradFill>
              </a:rPr>
              <a:t>Custom </a:t>
            </a:r>
            <a:r>
              <a:rPr lang="en-US" sz="16000" dirty="0">
                <a:gradFill>
                  <a:gsLst>
                    <a:gs pos="13869">
                      <a:schemeClr val="tx2"/>
                    </a:gs>
                    <a:gs pos="42000">
                      <a:schemeClr val="tx2"/>
                    </a:gs>
                  </a:gsLst>
                  <a:lin ang="5400000" scaled="0"/>
                </a:gradFill>
              </a:rPr>
              <a:t>Components in SharePoint = Yes, Welcome Control, Login Control etc.</a:t>
            </a:r>
          </a:p>
          <a:p>
            <a:pPr>
              <a:lnSpc>
                <a:spcPct val="120000"/>
              </a:lnSpc>
              <a:buClr>
                <a:schemeClr val="tx2"/>
              </a:buClr>
            </a:pPr>
            <a:r>
              <a:rPr lang="en-US" sz="16000" dirty="0" smtClean="0">
                <a:gradFill>
                  <a:gsLst>
                    <a:gs pos="13869">
                      <a:schemeClr val="tx2"/>
                    </a:gs>
                    <a:gs pos="42000">
                      <a:schemeClr val="tx2"/>
                    </a:gs>
                  </a:gsLst>
                  <a:lin ang="5400000" scaled="0"/>
                </a:gradFill>
              </a:rPr>
              <a:t>PowerShell </a:t>
            </a:r>
            <a:r>
              <a:rPr lang="en-US" sz="16000" dirty="0">
                <a:gradFill>
                  <a:gsLst>
                    <a:gs pos="13869">
                      <a:schemeClr val="tx2"/>
                    </a:gs>
                    <a:gs pos="42000">
                      <a:schemeClr val="tx2"/>
                    </a:gs>
                  </a:gsLst>
                  <a:lin ang="5400000" scaled="0"/>
                </a:gradFill>
              </a:rPr>
              <a:t>configuration to implement</a:t>
            </a:r>
          </a:p>
          <a:p>
            <a:pPr>
              <a:lnSpc>
                <a:spcPct val="120000"/>
              </a:lnSpc>
              <a:buClr>
                <a:schemeClr val="tx2"/>
              </a:buClr>
            </a:pPr>
            <a:r>
              <a:rPr lang="en-US" sz="16000" dirty="0">
                <a:gradFill>
                  <a:gsLst>
                    <a:gs pos="13869">
                      <a:schemeClr val="tx2"/>
                    </a:gs>
                    <a:gs pos="42000">
                      <a:schemeClr val="tx2"/>
                    </a:gs>
                  </a:gsLst>
                  <a:lin ang="5400000" scaled="0"/>
                </a:gradFill>
              </a:rPr>
              <a:t>Requires Trusted Certificate for Communication</a:t>
            </a:r>
          </a:p>
          <a:p>
            <a:pPr>
              <a:lnSpc>
                <a:spcPct val="120000"/>
              </a:lnSpc>
              <a:buClr>
                <a:schemeClr val="tx2"/>
              </a:buClr>
            </a:pPr>
            <a:endParaRPr lang="en-US" sz="16000" dirty="0">
              <a:gradFill>
                <a:gsLst>
                  <a:gs pos="13869">
                    <a:schemeClr val="tx2"/>
                  </a:gs>
                  <a:gs pos="42000">
                    <a:schemeClr val="tx2"/>
                  </a:gs>
                </a:gsLst>
                <a:lin ang="5400000" scaled="0"/>
              </a:gradFill>
            </a:endParaRPr>
          </a:p>
          <a:p>
            <a:pPr>
              <a:lnSpc>
                <a:spcPct val="120000"/>
              </a:lnSpc>
              <a:buClr>
                <a:schemeClr val="tx2"/>
              </a:buClr>
            </a:pPr>
            <a:endParaRPr lang="en-US" sz="16000" dirty="0">
              <a:gradFill>
                <a:gsLst>
                  <a:gs pos="13869">
                    <a:schemeClr val="tx2"/>
                  </a:gs>
                  <a:gs pos="42000">
                    <a:schemeClr val="tx2"/>
                  </a:gs>
                </a:gsLst>
                <a:lin ang="5400000" scaled="0"/>
              </a:gra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837" y="165734"/>
            <a:ext cx="1238582" cy="1176653"/>
          </a:xfrm>
          <a:prstGeom prst="rect">
            <a:avLst/>
          </a:prstGeom>
        </p:spPr>
      </p:pic>
    </p:spTree>
    <p:extLst>
      <p:ext uri="{BB962C8B-B14F-4D97-AF65-F5344CB8AC3E}">
        <p14:creationId xmlns:p14="http://schemas.microsoft.com/office/powerpoint/2010/main" val="21021480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Authentication </a:t>
            </a:r>
            <a:r>
              <a:rPr lang="en-US" dirty="0" smtClean="0"/>
              <a:t>Process</a:t>
            </a:r>
            <a:endParaRPr lang="en-US" dirty="0"/>
          </a:p>
        </p:txBody>
      </p:sp>
      <p:pic>
        <p:nvPicPr>
          <p:cNvPr id="5" name="Picture 4"/>
          <p:cNvPicPr>
            <a:picLocks noChangeAspect="1"/>
          </p:cNvPicPr>
          <p:nvPr/>
        </p:nvPicPr>
        <p:blipFill>
          <a:blip r:embed="rId2"/>
          <a:stretch>
            <a:fillRect/>
          </a:stretch>
        </p:blipFill>
        <p:spPr>
          <a:xfrm>
            <a:off x="4551726" y="4722357"/>
            <a:ext cx="455134" cy="503834"/>
          </a:xfrm>
          <a:prstGeom prst="rect">
            <a:avLst/>
          </a:prstGeom>
        </p:spPr>
      </p:pic>
      <p:pic>
        <p:nvPicPr>
          <p:cNvPr id="6" name="Picture 5"/>
          <p:cNvPicPr>
            <a:picLocks noChangeAspect="1"/>
          </p:cNvPicPr>
          <p:nvPr/>
        </p:nvPicPr>
        <p:blipFill>
          <a:blip r:embed="rId3"/>
          <a:stretch>
            <a:fillRect/>
          </a:stretch>
        </p:blipFill>
        <p:spPr>
          <a:xfrm>
            <a:off x="9152847" y="4702978"/>
            <a:ext cx="546160" cy="523213"/>
          </a:xfrm>
          <a:prstGeom prst="rect">
            <a:avLst/>
          </a:prstGeom>
        </p:spPr>
      </p:pic>
      <p:pic>
        <p:nvPicPr>
          <p:cNvPr id="8" name="Picture 7"/>
          <p:cNvPicPr>
            <a:picLocks noChangeAspect="1"/>
          </p:cNvPicPr>
          <p:nvPr/>
        </p:nvPicPr>
        <p:blipFill>
          <a:blip r:embed="rId4"/>
          <a:stretch>
            <a:fillRect/>
          </a:stretch>
        </p:blipFill>
        <p:spPr>
          <a:xfrm>
            <a:off x="5190973" y="4786951"/>
            <a:ext cx="533157" cy="439240"/>
          </a:xfrm>
          <a:prstGeom prst="rect">
            <a:avLst/>
          </a:prstGeom>
        </p:spPr>
      </p:pic>
      <p:cxnSp>
        <p:nvCxnSpPr>
          <p:cNvPr id="10" name="Straight Arrow Connector 9"/>
          <p:cNvCxnSpPr/>
          <p:nvPr/>
        </p:nvCxnSpPr>
        <p:spPr>
          <a:xfrm>
            <a:off x="5813164" y="5006570"/>
            <a:ext cx="324998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5813164" y="4867940"/>
            <a:ext cx="3249982"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p:cNvCxnSpPr/>
          <p:nvPr/>
        </p:nvCxnSpPr>
        <p:spPr>
          <a:xfrm flipV="1">
            <a:off x="5527631" y="2720389"/>
            <a:ext cx="3393497" cy="185141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a:off x="9470624" y="2702375"/>
            <a:ext cx="1697897" cy="1"/>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25" name="Content Placeholder 2"/>
          <p:cNvSpPr>
            <a:spLocks noGrp="1"/>
          </p:cNvSpPr>
          <p:nvPr>
            <p:ph idx="4294967295"/>
          </p:nvPr>
        </p:nvSpPr>
        <p:spPr>
          <a:xfrm>
            <a:off x="271524" y="1272224"/>
            <a:ext cx="6146948" cy="3041293"/>
          </a:xfrm>
          <a:prstGeom prst="rect">
            <a:avLst/>
          </a:prstGeom>
        </p:spPr>
        <p:txBody>
          <a:bodyPr>
            <a:noAutofit/>
          </a:bodyPr>
          <a:lstStyle/>
          <a:p>
            <a:pPr marL="559558" lvl="2" indent="-279779">
              <a:lnSpc>
                <a:spcPct val="100000"/>
              </a:lnSpc>
              <a:spcBef>
                <a:spcPts val="1836"/>
              </a:spcBef>
            </a:pPr>
            <a:r>
              <a:rPr lang="en-US" sz="1800" dirty="0"/>
              <a:t>Request Web Page (Anonymous)</a:t>
            </a:r>
          </a:p>
          <a:p>
            <a:pPr marL="559558" lvl="2" indent="-279779">
              <a:lnSpc>
                <a:spcPct val="100000"/>
              </a:lnSpc>
              <a:spcBef>
                <a:spcPts val="1836"/>
              </a:spcBef>
            </a:pPr>
            <a:r>
              <a:rPr lang="en-US" sz="1800" dirty="0"/>
              <a:t>Obtain Login Page from Provider</a:t>
            </a:r>
          </a:p>
          <a:p>
            <a:pPr marL="559558" lvl="2" indent="-279779">
              <a:lnSpc>
                <a:spcPct val="100000"/>
              </a:lnSpc>
              <a:spcBef>
                <a:spcPts val="1836"/>
              </a:spcBef>
            </a:pPr>
            <a:r>
              <a:rPr lang="en-US" sz="1800" dirty="0"/>
              <a:t>Request SAML Security Token</a:t>
            </a:r>
          </a:p>
          <a:p>
            <a:pPr marL="559558" lvl="2" indent="-279779">
              <a:lnSpc>
                <a:spcPct val="100000"/>
              </a:lnSpc>
              <a:spcBef>
                <a:spcPts val="1836"/>
              </a:spcBef>
            </a:pPr>
            <a:r>
              <a:rPr lang="en-US" sz="1800" dirty="0"/>
              <a:t>Validate Credentials with Identity Provider</a:t>
            </a:r>
          </a:p>
          <a:p>
            <a:pPr marL="559558" lvl="2" indent="-279779">
              <a:lnSpc>
                <a:spcPct val="100000"/>
              </a:lnSpc>
              <a:spcBef>
                <a:spcPts val="1836"/>
              </a:spcBef>
            </a:pPr>
            <a:r>
              <a:rPr lang="en-US" sz="1800" dirty="0"/>
              <a:t>Send a SAML Security Token</a:t>
            </a:r>
          </a:p>
          <a:p>
            <a:pPr marL="559558" lvl="2" indent="-279779">
              <a:lnSpc>
                <a:spcPct val="100000"/>
              </a:lnSpc>
              <a:spcBef>
                <a:spcPts val="1836"/>
              </a:spcBef>
            </a:pPr>
            <a:r>
              <a:rPr lang="en-US" sz="1800" dirty="0"/>
              <a:t>Create SharePoint Security Token and Send Page</a:t>
            </a:r>
          </a:p>
        </p:txBody>
      </p:sp>
      <p:grpSp>
        <p:nvGrpSpPr>
          <p:cNvPr id="28" name="Group 27"/>
          <p:cNvGrpSpPr/>
          <p:nvPr/>
        </p:nvGrpSpPr>
        <p:grpSpPr>
          <a:xfrm>
            <a:off x="8719837" y="5298245"/>
            <a:ext cx="685952" cy="568428"/>
            <a:chOff x="7400019" y="5292751"/>
            <a:chExt cx="672563" cy="557333"/>
          </a:xfrm>
        </p:grpSpPr>
        <p:pic>
          <p:nvPicPr>
            <p:cNvPr id="27" name="Picture 26"/>
            <p:cNvPicPr>
              <a:picLocks noChangeAspect="1"/>
            </p:cNvPicPr>
            <p:nvPr/>
          </p:nvPicPr>
          <p:blipFill>
            <a:blip r:embed="rId5"/>
            <a:stretch>
              <a:fillRect/>
            </a:stretch>
          </p:blipFill>
          <p:spPr>
            <a:xfrm>
              <a:off x="7537082" y="5292751"/>
              <a:ext cx="535500" cy="557333"/>
            </a:xfrm>
            <a:prstGeom prst="rect">
              <a:avLst/>
            </a:prstGeom>
          </p:spPr>
        </p:pic>
        <p:pic>
          <p:nvPicPr>
            <p:cNvPr id="26" name="Picture 25"/>
            <p:cNvPicPr>
              <a:picLocks noChangeAspect="1"/>
            </p:cNvPicPr>
            <p:nvPr/>
          </p:nvPicPr>
          <p:blipFill>
            <a:blip r:embed="rId6"/>
            <a:stretch>
              <a:fillRect/>
            </a:stretch>
          </p:blipFill>
          <p:spPr>
            <a:xfrm>
              <a:off x="7400019" y="5330750"/>
              <a:ext cx="274125" cy="481333"/>
            </a:xfrm>
            <a:prstGeom prst="rect">
              <a:avLst/>
            </a:prstGeom>
          </p:spPr>
        </p:pic>
      </p:grpSp>
      <p:pic>
        <p:nvPicPr>
          <p:cNvPr id="18" name="Picture 17"/>
          <p:cNvPicPr>
            <a:picLocks noChangeAspect="1"/>
          </p:cNvPicPr>
          <p:nvPr/>
        </p:nvPicPr>
        <p:blipFill>
          <a:blip r:embed="rId7"/>
          <a:stretch>
            <a:fillRect/>
          </a:stretch>
        </p:blipFill>
        <p:spPr>
          <a:xfrm>
            <a:off x="9126734" y="2550208"/>
            <a:ext cx="494145" cy="549050"/>
          </a:xfrm>
          <a:prstGeom prst="rect">
            <a:avLst/>
          </a:prstGeom>
        </p:spPr>
      </p:pic>
      <p:pic>
        <p:nvPicPr>
          <p:cNvPr id="4" name="Picture 3"/>
          <p:cNvPicPr>
            <a:picLocks noChangeAspect="1"/>
          </p:cNvPicPr>
          <p:nvPr/>
        </p:nvPicPr>
        <p:blipFill>
          <a:blip r:embed="rId8"/>
          <a:stretch>
            <a:fillRect/>
          </a:stretch>
        </p:blipFill>
        <p:spPr>
          <a:xfrm>
            <a:off x="11234722" y="2550207"/>
            <a:ext cx="494145" cy="549050"/>
          </a:xfrm>
          <a:prstGeom prst="rect">
            <a:avLst/>
          </a:prstGeom>
        </p:spPr>
      </p:pic>
      <p:cxnSp>
        <p:nvCxnSpPr>
          <p:cNvPr id="19" name="Straight Arrow Connector 18"/>
          <p:cNvCxnSpPr/>
          <p:nvPr/>
        </p:nvCxnSpPr>
        <p:spPr>
          <a:xfrm flipH="1">
            <a:off x="9524742" y="2753098"/>
            <a:ext cx="1589663" cy="0"/>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9804676" y="2987734"/>
            <a:ext cx="601648" cy="350330"/>
          </a:xfrm>
          <a:prstGeom prst="rect">
            <a:avLst/>
          </a:prstGeom>
          <a:noFill/>
        </p:spPr>
        <p:txBody>
          <a:bodyPr wrap="none" rtlCol="0">
            <a:spAutoFit/>
          </a:bodyPr>
          <a:lstStyle/>
          <a:p>
            <a:r>
              <a:rPr lang="en-US" sz="1632" b="1" dirty="0">
                <a:solidFill>
                  <a:srgbClr val="505050"/>
                </a:solidFill>
                <a:latin typeface="Segoe UI Light" panose="020B0502040204020203" pitchFamily="34" charset="0"/>
                <a:cs typeface="Segoe UI Light" panose="020B0502040204020203" pitchFamily="34" charset="0"/>
              </a:rPr>
              <a:t>Trust</a:t>
            </a:r>
          </a:p>
        </p:txBody>
      </p:sp>
      <p:cxnSp>
        <p:nvCxnSpPr>
          <p:cNvPr id="29" name="Straight Arrow Connector 28"/>
          <p:cNvCxnSpPr/>
          <p:nvPr/>
        </p:nvCxnSpPr>
        <p:spPr>
          <a:xfrm flipH="1" flipV="1">
            <a:off x="9564057" y="3099258"/>
            <a:ext cx="28768" cy="1687693"/>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p:nvPr/>
        </p:nvCxnSpPr>
        <p:spPr>
          <a:xfrm>
            <a:off x="9688459" y="3114159"/>
            <a:ext cx="10549" cy="1682212"/>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pic>
        <p:nvPicPr>
          <p:cNvPr id="22" name="Picture 21"/>
          <p:cNvPicPr>
            <a:picLocks noChangeAspect="1"/>
          </p:cNvPicPr>
          <p:nvPr/>
        </p:nvPicPr>
        <p:blipFill>
          <a:blip r:embed="rId9"/>
          <a:stretch>
            <a:fillRect/>
          </a:stretch>
        </p:blipFill>
        <p:spPr>
          <a:xfrm>
            <a:off x="9468221" y="2369488"/>
            <a:ext cx="336455" cy="282165"/>
          </a:xfrm>
          <a:prstGeom prst="rect">
            <a:avLst/>
          </a:prstGeom>
        </p:spPr>
      </p:pic>
      <p:pic>
        <p:nvPicPr>
          <p:cNvPr id="32" name="Picture 31"/>
          <p:cNvPicPr>
            <a:picLocks noChangeAspect="1"/>
          </p:cNvPicPr>
          <p:nvPr/>
        </p:nvPicPr>
        <p:blipFill>
          <a:blip r:embed="rId9"/>
          <a:stretch>
            <a:fillRect/>
          </a:stretch>
        </p:blipFill>
        <p:spPr>
          <a:xfrm>
            <a:off x="9468221" y="2362358"/>
            <a:ext cx="336455" cy="282165"/>
          </a:xfrm>
          <a:prstGeom prst="rect">
            <a:avLst/>
          </a:prstGeom>
        </p:spPr>
      </p:pic>
      <p:cxnSp>
        <p:nvCxnSpPr>
          <p:cNvPr id="38" name="Straight Arrow Connector 37"/>
          <p:cNvCxnSpPr/>
          <p:nvPr/>
        </p:nvCxnSpPr>
        <p:spPr>
          <a:xfrm flipV="1">
            <a:off x="5619530" y="2876166"/>
            <a:ext cx="3393497" cy="1851410"/>
          </a:xfrm>
          <a:prstGeom prst="straightConnector1">
            <a:avLst/>
          </a:prstGeom>
          <a:ln>
            <a:headEnd type="triangl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Arrow Connector 38"/>
          <p:cNvCxnSpPr/>
          <p:nvPr/>
        </p:nvCxnSpPr>
        <p:spPr>
          <a:xfrm flipH="1">
            <a:off x="5813164" y="5136416"/>
            <a:ext cx="324998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24" name="Picture 2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18864" y="135407"/>
            <a:ext cx="1238582" cy="1176653"/>
          </a:xfrm>
          <a:prstGeom prst="rect">
            <a:avLst/>
          </a:prstGeom>
        </p:spPr>
      </p:pic>
    </p:spTree>
    <p:extLst>
      <p:ext uri="{BB962C8B-B14F-4D97-AF65-F5344CB8AC3E}">
        <p14:creationId xmlns:p14="http://schemas.microsoft.com/office/powerpoint/2010/main" val="109768884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2.08333E-7 -3.7037E-7 L 0.00378 0.41644 " pathEditMode="relative" rAng="0" ptsTypes="AA">
                                      <p:cBhvr>
                                        <p:cTn id="34" dur="2000" fill="hold"/>
                                        <p:tgtEl>
                                          <p:spTgt spid="32"/>
                                        </p:tgtEl>
                                        <p:attrNameLst>
                                          <p:attrName>ppt_x</p:attrName>
                                          <p:attrName>ppt_y</p:attrName>
                                        </p:attrNameLst>
                                      </p:cBhvr>
                                      <p:rCtr x="182" y="2081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19"/>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9"/>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30"/>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1"/>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2"/>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32"/>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5">
                                            <p:txEl>
                                              <p:pRg st="3" end="3"/>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8"/>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5">
                                            <p:txEl>
                                              <p:pRg st="5" end="5"/>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8"/>
                                        </p:tgtEl>
                                        <p:attrNameLst>
                                          <p:attrName>style.visibility</p:attrName>
                                        </p:attrNameLst>
                                      </p:cBhvr>
                                      <p:to>
                                        <p:strVal val="visible"/>
                                      </p:to>
                                    </p:set>
                                  </p:childTnLst>
                                </p:cTn>
                              </p:par>
                              <p:par>
                                <p:cTn id="87" presetID="42" presetClass="path" presetSubtype="0" accel="50000" decel="50000" fill="hold" nodeType="withEffect">
                                  <p:stCondLst>
                                    <p:cond delay="0"/>
                                  </p:stCondLst>
                                  <p:childTnLst>
                                    <p:animMotion origin="layout" path="M 3.95833E-6 3.33333E-6 L -0.31133 -0.00139 " pathEditMode="relative" rAng="0" ptsTypes="AA">
                                      <p:cBhvr>
                                        <p:cTn id="88" dur="2000" fill="hold"/>
                                        <p:tgtEl>
                                          <p:spTgt spid="28"/>
                                        </p:tgtEl>
                                        <p:attrNameLst>
                                          <p:attrName>ppt_x</p:attrName>
                                          <p:attrName>ppt_y</p:attrName>
                                        </p:attrNameLst>
                                      </p:cBhvr>
                                      <p:rCtr x="-15573"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sp>
        <p:nvSpPr>
          <p:cNvPr id="3" name="Content Placeholder 2"/>
          <p:cNvSpPr>
            <a:spLocks noGrp="1"/>
          </p:cNvSpPr>
          <p:nvPr>
            <p:ph idx="4294967295"/>
          </p:nvPr>
        </p:nvSpPr>
        <p:spPr>
          <a:xfrm>
            <a:off x="279310" y="1366837"/>
            <a:ext cx="11425327" cy="5330825"/>
          </a:xfrm>
          <a:prstGeom prst="rect">
            <a:avLst/>
          </a:prstGeom>
        </p:spPr>
        <p:txBody>
          <a:bodyPr>
            <a:normAutofit fontScale="25000" lnSpcReduction="20000"/>
          </a:bodyPr>
          <a:lstStyle/>
          <a:p>
            <a:pPr>
              <a:lnSpc>
                <a:spcPct val="120000"/>
              </a:lnSpc>
              <a:buClr>
                <a:schemeClr val="tx2"/>
              </a:buClr>
            </a:pPr>
            <a:r>
              <a:rPr lang="en-US" sz="16000" dirty="0">
                <a:gradFill>
                  <a:gsLst>
                    <a:gs pos="13869">
                      <a:schemeClr val="tx2"/>
                    </a:gs>
                    <a:gs pos="42000">
                      <a:schemeClr val="tx2"/>
                    </a:gs>
                  </a:gsLst>
                  <a:lin ang="5400000" scaled="0"/>
                </a:gradFill>
              </a:rPr>
              <a:t>Microsoft </a:t>
            </a:r>
            <a:r>
              <a:rPr lang="en-US" sz="16000" dirty="0" smtClean="0">
                <a:gradFill>
                  <a:gsLst>
                    <a:gs pos="13869">
                      <a:schemeClr val="tx2"/>
                    </a:gs>
                    <a:gs pos="42000">
                      <a:schemeClr val="tx2"/>
                    </a:gs>
                  </a:gsLst>
                  <a:lin ang="5400000" scaled="0"/>
                </a:gradFill>
              </a:rPr>
              <a:t>Federated Cloud Service</a:t>
            </a:r>
            <a:endParaRPr lang="en-US" sz="16000" dirty="0">
              <a:gradFill>
                <a:gsLst>
                  <a:gs pos="13869">
                    <a:schemeClr val="tx2"/>
                  </a:gs>
                  <a:gs pos="42000">
                    <a:schemeClr val="tx2"/>
                  </a:gs>
                </a:gsLst>
                <a:lin ang="5400000" scaled="0"/>
              </a:gradFill>
            </a:endParaRPr>
          </a:p>
          <a:p>
            <a:pPr marL="559558" lvl="2" indent="-279779">
              <a:spcBef>
                <a:spcPts val="1836"/>
              </a:spcBef>
            </a:pPr>
            <a:r>
              <a:rPr lang="en-US" sz="9600" dirty="0" smtClean="0"/>
              <a:t>Supports </a:t>
            </a:r>
            <a:r>
              <a:rPr lang="en-US" sz="9600" dirty="0"/>
              <a:t>SAML 1.1 / SAML 2.0</a:t>
            </a:r>
          </a:p>
          <a:p>
            <a:pPr marL="559558" lvl="2" indent="-279779">
              <a:spcBef>
                <a:spcPts val="1836"/>
              </a:spcBef>
            </a:pPr>
            <a:r>
              <a:rPr lang="en-US" sz="9600" dirty="0"/>
              <a:t>Support</a:t>
            </a:r>
          </a:p>
          <a:p>
            <a:pPr marL="788158" lvl="3" indent="-279779">
              <a:spcBef>
                <a:spcPts val="1836"/>
              </a:spcBef>
            </a:pPr>
            <a:r>
              <a:rPr lang="en-US" sz="9200" dirty="0" smtClean="0"/>
              <a:t>Facebook, Google, Windows </a:t>
            </a:r>
            <a:r>
              <a:rPr lang="en-US" sz="9200" dirty="0"/>
              <a:t>Live </a:t>
            </a:r>
            <a:r>
              <a:rPr lang="en-US" sz="9200" dirty="0" smtClean="0"/>
              <a:t>ID, Yahoo</a:t>
            </a:r>
            <a:endParaRPr lang="en-US" sz="9200" dirty="0"/>
          </a:p>
          <a:p>
            <a:pPr marL="788158" lvl="3" indent="-279779">
              <a:spcBef>
                <a:spcPts val="1836"/>
              </a:spcBef>
            </a:pPr>
            <a:r>
              <a:rPr lang="en-US" sz="9200" dirty="0"/>
              <a:t>Integrate </a:t>
            </a:r>
            <a:r>
              <a:rPr lang="en-US" sz="9200" dirty="0" smtClean="0"/>
              <a:t>with On-Premise ADFS</a:t>
            </a:r>
          </a:p>
          <a:p>
            <a:pPr marL="788158" lvl="3" indent="-279779">
              <a:spcBef>
                <a:spcPts val="1836"/>
              </a:spcBef>
            </a:pPr>
            <a:r>
              <a:rPr lang="en-US" sz="9200" dirty="0" smtClean="0"/>
              <a:t>Integrate </a:t>
            </a:r>
            <a:r>
              <a:rPr lang="en-US" sz="9200" dirty="0"/>
              <a:t>with Custom Identity Provider</a:t>
            </a:r>
          </a:p>
          <a:p>
            <a:pPr marL="788158" lvl="3" indent="-279779">
              <a:spcBef>
                <a:spcPts val="1836"/>
              </a:spcBef>
            </a:pPr>
            <a:r>
              <a:rPr lang="en-US" sz="9200" dirty="0"/>
              <a:t>Open ID type authentication</a:t>
            </a:r>
          </a:p>
          <a:p>
            <a:pPr>
              <a:lnSpc>
                <a:spcPct val="120000"/>
              </a:lnSpc>
              <a:buClr>
                <a:schemeClr val="tx2"/>
              </a:buClr>
            </a:pPr>
            <a:r>
              <a:rPr lang="en-US" sz="16000" dirty="0">
                <a:gradFill>
                  <a:gsLst>
                    <a:gs pos="13869">
                      <a:schemeClr val="tx2"/>
                    </a:gs>
                    <a:gs pos="42000">
                      <a:schemeClr val="tx2"/>
                    </a:gs>
                  </a:gsLst>
                  <a:lin ang="5400000" scaled="0"/>
                </a:gradFill>
              </a:rPr>
              <a:t>Support for 3rd Party Integration</a:t>
            </a:r>
          </a:p>
          <a:p>
            <a:pPr>
              <a:lnSpc>
                <a:spcPct val="120000"/>
              </a:lnSpc>
              <a:buClr>
                <a:schemeClr val="tx2"/>
              </a:buClr>
            </a:pPr>
            <a:r>
              <a:rPr lang="en-US" sz="16000" dirty="0">
                <a:gradFill>
                  <a:gsLst>
                    <a:gs pos="13869">
                      <a:schemeClr val="tx2"/>
                    </a:gs>
                    <a:gs pos="42000">
                      <a:schemeClr val="tx2"/>
                    </a:gs>
                  </a:gsLst>
                  <a:lin ang="5400000" scaled="0"/>
                </a:gradFill>
              </a:rPr>
              <a:t>Claim Mapping through configuration</a:t>
            </a:r>
          </a:p>
          <a:p>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pPr lvl="1"/>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endParaRPr lang="en-US" dirty="0">
              <a:latin typeface="Segoe UI Light" panose="020B0502040204020203" pitchFamily="34" charset="0"/>
              <a:cs typeface="Segoe UI Light" panose="020B0502040204020203"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037" y="449262"/>
            <a:ext cx="4031233" cy="611187"/>
          </a:xfrm>
          <a:prstGeom prst="rect">
            <a:avLst/>
          </a:prstGeom>
        </p:spPr>
      </p:pic>
    </p:spTree>
    <p:extLst>
      <p:ext uri="{BB962C8B-B14F-4D97-AF65-F5344CB8AC3E}">
        <p14:creationId xmlns:p14="http://schemas.microsoft.com/office/powerpoint/2010/main" val="309115928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Data Security and Compliance</a:t>
            </a:r>
            <a:endParaRPr lang="en-US" sz="4000" dirty="0"/>
          </a:p>
        </p:txBody>
      </p:sp>
      <p:sp>
        <p:nvSpPr>
          <p:cNvPr id="5" name="Text Placeholder 4"/>
          <p:cNvSpPr>
            <a:spLocks noGrp="1"/>
          </p:cNvSpPr>
          <p:nvPr>
            <p:ph type="body" sz="quarter" idx="14"/>
          </p:nvPr>
        </p:nvSpPr>
        <p:spPr/>
        <p:txBody>
          <a:bodyPr/>
          <a:lstStyle/>
          <a:p>
            <a:r>
              <a:rPr lang="en-US" dirty="0" smtClean="0"/>
              <a:t>Liam Cleary</a:t>
            </a:r>
          </a:p>
          <a:p>
            <a:r>
              <a:rPr lang="en-US" dirty="0" smtClean="0"/>
              <a:t>Solution Architect</a:t>
            </a:r>
          </a:p>
          <a:p>
            <a:r>
              <a:rPr lang="en-US" dirty="0" smtClean="0"/>
              <a:t>Protiviti</a:t>
            </a:r>
            <a:endParaRPr lang="en-US" dirty="0"/>
          </a:p>
        </p:txBody>
      </p:sp>
      <p:sp>
        <p:nvSpPr>
          <p:cNvPr id="2" name="Text Placeholder 1"/>
          <p:cNvSpPr>
            <a:spLocks noGrp="1"/>
          </p:cNvSpPr>
          <p:nvPr>
            <p:ph type="body" sz="quarter" idx="15"/>
          </p:nvPr>
        </p:nvSpPr>
        <p:spPr/>
        <p:txBody>
          <a:bodyPr/>
          <a:lstStyle/>
          <a:p>
            <a:r>
              <a:rPr lang="en-US" dirty="0" smtClean="0"/>
              <a:t>SPC344</a:t>
            </a:r>
            <a:endParaRPr lang="en-US" dirty="0"/>
          </a:p>
        </p:txBody>
      </p:sp>
    </p:spTree>
    <p:extLst>
      <p:ext uri="{BB962C8B-B14F-4D97-AF65-F5344CB8AC3E}">
        <p14:creationId xmlns:p14="http://schemas.microsoft.com/office/powerpoint/2010/main" val="1479089842"/>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437" y="1363662"/>
            <a:ext cx="8289809" cy="530706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288" y="1378597"/>
            <a:ext cx="7712107" cy="529213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9948" y="1378597"/>
            <a:ext cx="7548787" cy="528257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8037" y="449262"/>
            <a:ext cx="4031233" cy="611187"/>
          </a:xfrm>
          <a:prstGeom prst="rect">
            <a:avLst/>
          </a:prstGeom>
        </p:spPr>
      </p:pic>
    </p:spTree>
    <p:extLst>
      <p:ext uri="{BB962C8B-B14F-4D97-AF65-F5344CB8AC3E}">
        <p14:creationId xmlns:p14="http://schemas.microsoft.com/office/powerpoint/2010/main" val="240892862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Authentication </a:t>
            </a:r>
            <a:r>
              <a:rPr lang="en-US" dirty="0" smtClean="0"/>
              <a:t>Process</a:t>
            </a:r>
            <a:endParaRPr lang="en-US" dirty="0"/>
          </a:p>
        </p:txBody>
      </p:sp>
      <p:pic>
        <p:nvPicPr>
          <p:cNvPr id="5" name="Picture 4"/>
          <p:cNvPicPr>
            <a:picLocks noChangeAspect="1"/>
          </p:cNvPicPr>
          <p:nvPr/>
        </p:nvPicPr>
        <p:blipFill>
          <a:blip r:embed="rId3"/>
          <a:stretch>
            <a:fillRect/>
          </a:stretch>
        </p:blipFill>
        <p:spPr>
          <a:xfrm>
            <a:off x="2579229" y="5531164"/>
            <a:ext cx="455134" cy="503834"/>
          </a:xfrm>
          <a:prstGeom prst="rect">
            <a:avLst/>
          </a:prstGeom>
        </p:spPr>
      </p:pic>
      <p:pic>
        <p:nvPicPr>
          <p:cNvPr id="6" name="Picture 5"/>
          <p:cNvPicPr>
            <a:picLocks noChangeAspect="1"/>
          </p:cNvPicPr>
          <p:nvPr/>
        </p:nvPicPr>
        <p:blipFill>
          <a:blip r:embed="rId4"/>
          <a:stretch>
            <a:fillRect/>
          </a:stretch>
        </p:blipFill>
        <p:spPr>
          <a:xfrm>
            <a:off x="7180350" y="5511785"/>
            <a:ext cx="546160" cy="523213"/>
          </a:xfrm>
          <a:prstGeom prst="rect">
            <a:avLst/>
          </a:prstGeom>
        </p:spPr>
      </p:pic>
      <p:pic>
        <p:nvPicPr>
          <p:cNvPr id="8" name="Picture 7"/>
          <p:cNvPicPr>
            <a:picLocks noChangeAspect="1"/>
          </p:cNvPicPr>
          <p:nvPr/>
        </p:nvPicPr>
        <p:blipFill>
          <a:blip r:embed="rId5"/>
          <a:stretch>
            <a:fillRect/>
          </a:stretch>
        </p:blipFill>
        <p:spPr>
          <a:xfrm>
            <a:off x="3218475" y="5595758"/>
            <a:ext cx="533157" cy="439240"/>
          </a:xfrm>
          <a:prstGeom prst="rect">
            <a:avLst/>
          </a:prstGeom>
        </p:spPr>
      </p:pic>
      <p:cxnSp>
        <p:nvCxnSpPr>
          <p:cNvPr id="10" name="Straight Arrow Connector 9"/>
          <p:cNvCxnSpPr/>
          <p:nvPr/>
        </p:nvCxnSpPr>
        <p:spPr>
          <a:xfrm>
            <a:off x="3840667" y="5815116"/>
            <a:ext cx="324998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3840667" y="5676486"/>
            <a:ext cx="3249982" cy="0"/>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17" name="Straight Arrow Connector 16"/>
          <p:cNvCxnSpPr/>
          <p:nvPr/>
        </p:nvCxnSpPr>
        <p:spPr>
          <a:xfrm flipV="1">
            <a:off x="7593759" y="5105729"/>
            <a:ext cx="542331" cy="51880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flipV="1">
            <a:off x="8482165" y="3552485"/>
            <a:ext cx="1163789" cy="1269030"/>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25" name="Content Placeholder 2"/>
          <p:cNvSpPr>
            <a:spLocks noGrp="1"/>
          </p:cNvSpPr>
          <p:nvPr>
            <p:ph idx="4294967295"/>
          </p:nvPr>
        </p:nvSpPr>
        <p:spPr>
          <a:xfrm>
            <a:off x="268425" y="1251604"/>
            <a:ext cx="8717045" cy="4806081"/>
          </a:xfrm>
          <a:prstGeom prst="rect">
            <a:avLst/>
          </a:prstGeom>
        </p:spPr>
        <p:txBody>
          <a:bodyPr>
            <a:noAutofit/>
          </a:bodyPr>
          <a:lstStyle/>
          <a:p>
            <a:pPr marL="559558" lvl="2" indent="-279779">
              <a:spcBef>
                <a:spcPts val="1836"/>
              </a:spcBef>
            </a:pPr>
            <a:r>
              <a:rPr lang="en-US" sz="1200" dirty="0"/>
              <a:t>Request Web Page (Anonymous)</a:t>
            </a:r>
          </a:p>
          <a:p>
            <a:pPr marL="559558" lvl="2" indent="-279779">
              <a:spcBef>
                <a:spcPts val="1836"/>
              </a:spcBef>
            </a:pPr>
            <a:r>
              <a:rPr lang="en-US" sz="1200" dirty="0"/>
              <a:t>Send to Azure ACS Provider Picker</a:t>
            </a:r>
          </a:p>
          <a:p>
            <a:pPr marL="559558" lvl="2" indent="-279779">
              <a:spcBef>
                <a:spcPts val="1836"/>
              </a:spcBef>
            </a:pPr>
            <a:r>
              <a:rPr lang="en-US" sz="1200" dirty="0"/>
              <a:t>Redirect to Provider Login Page</a:t>
            </a:r>
          </a:p>
          <a:p>
            <a:pPr marL="559558" lvl="2" indent="-279779">
              <a:spcBef>
                <a:spcPts val="1836"/>
              </a:spcBef>
            </a:pPr>
            <a:r>
              <a:rPr lang="en-US" sz="1200" dirty="0"/>
              <a:t>Send Credentials to Provider</a:t>
            </a:r>
          </a:p>
          <a:p>
            <a:pPr marL="559558" lvl="2" indent="-279779">
              <a:spcBef>
                <a:spcPts val="1836"/>
              </a:spcBef>
            </a:pPr>
            <a:r>
              <a:rPr lang="en-US" sz="1200" dirty="0"/>
              <a:t>User Authenticated, Redirect to Azure ACS</a:t>
            </a:r>
          </a:p>
          <a:p>
            <a:pPr marL="559558" lvl="2" indent="-279779">
              <a:spcBef>
                <a:spcPts val="1836"/>
              </a:spcBef>
            </a:pPr>
            <a:r>
              <a:rPr lang="en-US" sz="1200" dirty="0"/>
              <a:t>Request SAML Security Token Wrapped from Provider</a:t>
            </a:r>
          </a:p>
          <a:p>
            <a:pPr marL="559558" lvl="2" indent="-279779">
              <a:spcBef>
                <a:spcPts val="1836"/>
              </a:spcBef>
            </a:pPr>
            <a:r>
              <a:rPr lang="en-US" sz="1200" dirty="0"/>
              <a:t>Validate Credentials with STS</a:t>
            </a:r>
          </a:p>
          <a:p>
            <a:pPr marL="559558" lvl="2" indent="-279779">
              <a:spcBef>
                <a:spcPts val="1836"/>
              </a:spcBef>
            </a:pPr>
            <a:r>
              <a:rPr lang="en-US" sz="1200" dirty="0"/>
              <a:t>Send a SAML Security Token</a:t>
            </a:r>
          </a:p>
          <a:p>
            <a:pPr marL="559558" lvl="2" indent="-279779">
              <a:spcBef>
                <a:spcPts val="1836"/>
              </a:spcBef>
            </a:pPr>
            <a:r>
              <a:rPr lang="en-US" sz="1200" dirty="0"/>
              <a:t>Create SharePoint Security Token and Send Page</a:t>
            </a:r>
          </a:p>
        </p:txBody>
      </p:sp>
      <p:grpSp>
        <p:nvGrpSpPr>
          <p:cNvPr id="28" name="Group 27"/>
          <p:cNvGrpSpPr/>
          <p:nvPr/>
        </p:nvGrpSpPr>
        <p:grpSpPr>
          <a:xfrm>
            <a:off x="7090649" y="6134833"/>
            <a:ext cx="685952" cy="568428"/>
            <a:chOff x="7400019" y="5292751"/>
            <a:chExt cx="672563" cy="557333"/>
          </a:xfrm>
        </p:grpSpPr>
        <p:pic>
          <p:nvPicPr>
            <p:cNvPr id="27" name="Picture 26"/>
            <p:cNvPicPr>
              <a:picLocks noChangeAspect="1"/>
            </p:cNvPicPr>
            <p:nvPr/>
          </p:nvPicPr>
          <p:blipFill>
            <a:blip r:embed="rId6"/>
            <a:stretch>
              <a:fillRect/>
            </a:stretch>
          </p:blipFill>
          <p:spPr>
            <a:xfrm>
              <a:off x="7537082" y="5292751"/>
              <a:ext cx="535500" cy="557333"/>
            </a:xfrm>
            <a:prstGeom prst="rect">
              <a:avLst/>
            </a:prstGeom>
          </p:spPr>
        </p:pic>
        <p:pic>
          <p:nvPicPr>
            <p:cNvPr id="26" name="Picture 25"/>
            <p:cNvPicPr>
              <a:picLocks noChangeAspect="1"/>
            </p:cNvPicPr>
            <p:nvPr/>
          </p:nvPicPr>
          <p:blipFill>
            <a:blip r:embed="rId7"/>
            <a:stretch>
              <a:fillRect/>
            </a:stretch>
          </p:blipFill>
          <p:spPr>
            <a:xfrm>
              <a:off x="7400019" y="5330750"/>
              <a:ext cx="274125" cy="481333"/>
            </a:xfrm>
            <a:prstGeom prst="rect">
              <a:avLst/>
            </a:prstGeom>
          </p:spPr>
        </p:pic>
      </p:grpSp>
      <p:cxnSp>
        <p:nvCxnSpPr>
          <p:cNvPr id="19" name="Straight Arrow Connector 18"/>
          <p:cNvCxnSpPr>
            <a:stCxn id="7" idx="2"/>
            <a:endCxn id="6" idx="3"/>
          </p:cNvCxnSpPr>
          <p:nvPr/>
        </p:nvCxnSpPr>
        <p:spPr>
          <a:xfrm flipH="1">
            <a:off x="7726510" y="5105729"/>
            <a:ext cx="720072" cy="667662"/>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8055008" y="3621279"/>
            <a:ext cx="601648" cy="350330"/>
          </a:xfrm>
          <a:prstGeom prst="rect">
            <a:avLst/>
          </a:prstGeom>
          <a:noFill/>
        </p:spPr>
        <p:txBody>
          <a:bodyPr wrap="none" rtlCol="0">
            <a:spAutoFit/>
          </a:bodyPr>
          <a:lstStyle/>
          <a:p>
            <a:r>
              <a:rPr lang="en-US" sz="1632" b="1" dirty="0">
                <a:solidFill>
                  <a:srgbClr val="505050"/>
                </a:solidFill>
                <a:latin typeface="Segoe UI Light" panose="020B0502040204020203" pitchFamily="34" charset="0"/>
                <a:cs typeface="Segoe UI Light" panose="020B0502040204020203" pitchFamily="34" charset="0"/>
              </a:rPr>
              <a:t>Trust</a:t>
            </a:r>
          </a:p>
        </p:txBody>
      </p:sp>
      <p:cxnSp>
        <p:nvCxnSpPr>
          <p:cNvPr id="29" name="Straight Arrow Connector 28"/>
          <p:cNvCxnSpPr/>
          <p:nvPr/>
        </p:nvCxnSpPr>
        <p:spPr>
          <a:xfrm flipV="1">
            <a:off x="8454082" y="3373694"/>
            <a:ext cx="914098" cy="1021501"/>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p:nvPr/>
        </p:nvCxnSpPr>
        <p:spPr>
          <a:xfrm flipH="1">
            <a:off x="8577863" y="3501750"/>
            <a:ext cx="878083" cy="968011"/>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38" name="Straight Arrow Connector 37"/>
          <p:cNvCxnSpPr/>
          <p:nvPr/>
        </p:nvCxnSpPr>
        <p:spPr>
          <a:xfrm flipH="1">
            <a:off x="8631754" y="3710440"/>
            <a:ext cx="1033059" cy="1024438"/>
          </a:xfrm>
          <a:prstGeom prst="straightConnector1">
            <a:avLst/>
          </a:prstGeom>
          <a:ln>
            <a:headEnd type="triangl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Arrow Connector 38"/>
          <p:cNvCxnSpPr/>
          <p:nvPr/>
        </p:nvCxnSpPr>
        <p:spPr>
          <a:xfrm flipH="1">
            <a:off x="3840667" y="5944962"/>
            <a:ext cx="324998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 name="Picture 2"/>
          <p:cNvPicPr>
            <a:picLocks noChangeAspect="1"/>
          </p:cNvPicPr>
          <p:nvPr/>
        </p:nvPicPr>
        <p:blipFill>
          <a:blip r:embed="rId8"/>
          <a:stretch>
            <a:fillRect/>
          </a:stretch>
        </p:blipFill>
        <p:spPr>
          <a:xfrm>
            <a:off x="7180349" y="3787859"/>
            <a:ext cx="494145" cy="549050"/>
          </a:xfrm>
          <a:prstGeom prst="rect">
            <a:avLst/>
          </a:prstGeom>
        </p:spPr>
      </p:pic>
      <p:graphicFrame>
        <p:nvGraphicFramePr>
          <p:cNvPr id="13" name="Object 12"/>
          <p:cNvGraphicFramePr>
            <a:graphicFrameLocks noChangeAspect="1"/>
          </p:cNvGraphicFramePr>
          <p:nvPr>
            <p:extLst/>
          </p:nvPr>
        </p:nvGraphicFramePr>
        <p:xfrm>
          <a:off x="9748028" y="3938695"/>
          <a:ext cx="518113" cy="531066"/>
        </p:xfrm>
        <a:graphic>
          <a:graphicData uri="http://schemas.openxmlformats.org/presentationml/2006/ole">
            <mc:AlternateContent xmlns:mc="http://schemas.openxmlformats.org/markup-compatibility/2006">
              <mc:Choice xmlns:v="urn:schemas-microsoft-com:vml" Requires="v">
                <p:oleObj spid="_x0000_s1031" name="Image" r:id="rId9" imgW="507600" imgH="520560" progId="Photoshop.Image.13">
                  <p:embed/>
                </p:oleObj>
              </mc:Choice>
              <mc:Fallback>
                <p:oleObj name="Image" r:id="rId9" imgW="507600" imgH="520560" progId="Photoshop.Image.13">
                  <p:embed/>
                  <p:pic>
                    <p:nvPicPr>
                      <p:cNvPr id="0" name=""/>
                      <p:cNvPicPr/>
                      <p:nvPr/>
                    </p:nvPicPr>
                    <p:blipFill>
                      <a:blip r:embed="rId10"/>
                      <a:stretch>
                        <a:fillRect/>
                      </a:stretch>
                    </p:blipFill>
                    <p:spPr>
                      <a:xfrm>
                        <a:off x="9748028" y="3938695"/>
                        <a:ext cx="518113" cy="531066"/>
                      </a:xfrm>
                      <a:prstGeom prst="rect">
                        <a:avLst/>
                      </a:prstGeom>
                    </p:spPr>
                  </p:pic>
                </p:oleObj>
              </mc:Fallback>
            </mc:AlternateContent>
          </a:graphicData>
        </a:graphic>
      </p:graphicFrame>
      <p:graphicFrame>
        <p:nvGraphicFramePr>
          <p:cNvPr id="14" name="Object 13"/>
          <p:cNvGraphicFramePr>
            <a:graphicFrameLocks noChangeAspect="1"/>
          </p:cNvGraphicFramePr>
          <p:nvPr>
            <p:extLst/>
          </p:nvPr>
        </p:nvGraphicFramePr>
        <p:xfrm>
          <a:off x="9741587" y="4574664"/>
          <a:ext cx="518113" cy="531066"/>
        </p:xfrm>
        <a:graphic>
          <a:graphicData uri="http://schemas.openxmlformats.org/presentationml/2006/ole">
            <mc:AlternateContent xmlns:mc="http://schemas.openxmlformats.org/markup-compatibility/2006">
              <mc:Choice xmlns:v="urn:schemas-microsoft-com:vml" Requires="v">
                <p:oleObj spid="_x0000_s1032" name="Image" r:id="rId11" imgW="507600" imgH="520560" progId="Photoshop.Image.13">
                  <p:embed/>
                </p:oleObj>
              </mc:Choice>
              <mc:Fallback>
                <p:oleObj name="Image" r:id="rId11" imgW="507600" imgH="520560" progId="Photoshop.Image.13">
                  <p:embed/>
                  <p:pic>
                    <p:nvPicPr>
                      <p:cNvPr id="0" name=""/>
                      <p:cNvPicPr/>
                      <p:nvPr/>
                    </p:nvPicPr>
                    <p:blipFill>
                      <a:blip r:embed="rId12"/>
                      <a:stretch>
                        <a:fillRect/>
                      </a:stretch>
                    </p:blipFill>
                    <p:spPr>
                      <a:xfrm>
                        <a:off x="9741587" y="4574664"/>
                        <a:ext cx="518113" cy="531066"/>
                      </a:xfrm>
                      <a:prstGeom prst="rect">
                        <a:avLst/>
                      </a:prstGeom>
                    </p:spPr>
                  </p:pic>
                </p:oleObj>
              </mc:Fallback>
            </mc:AlternateContent>
          </a:graphicData>
        </a:graphic>
      </p:graphicFrame>
      <p:graphicFrame>
        <p:nvGraphicFramePr>
          <p:cNvPr id="20" name="Object 19"/>
          <p:cNvGraphicFramePr>
            <a:graphicFrameLocks noChangeAspect="1"/>
          </p:cNvGraphicFramePr>
          <p:nvPr>
            <p:extLst/>
          </p:nvPr>
        </p:nvGraphicFramePr>
        <p:xfrm>
          <a:off x="9741587" y="5846600"/>
          <a:ext cx="518113" cy="531066"/>
        </p:xfrm>
        <a:graphic>
          <a:graphicData uri="http://schemas.openxmlformats.org/presentationml/2006/ole">
            <mc:AlternateContent xmlns:mc="http://schemas.openxmlformats.org/markup-compatibility/2006">
              <mc:Choice xmlns:v="urn:schemas-microsoft-com:vml" Requires="v">
                <p:oleObj spid="_x0000_s1033" name="Image" r:id="rId13" imgW="507600" imgH="520560" progId="Photoshop.Image.13">
                  <p:embed/>
                </p:oleObj>
              </mc:Choice>
              <mc:Fallback>
                <p:oleObj name="Image" r:id="rId13" imgW="507600" imgH="520560" progId="Photoshop.Image.13">
                  <p:embed/>
                  <p:pic>
                    <p:nvPicPr>
                      <p:cNvPr id="0" name=""/>
                      <p:cNvPicPr/>
                      <p:nvPr/>
                    </p:nvPicPr>
                    <p:blipFill>
                      <a:blip r:embed="rId14"/>
                      <a:stretch>
                        <a:fillRect/>
                      </a:stretch>
                    </p:blipFill>
                    <p:spPr>
                      <a:xfrm>
                        <a:off x="9741587" y="5846600"/>
                        <a:ext cx="518113" cy="531066"/>
                      </a:xfrm>
                      <a:prstGeom prst="rect">
                        <a:avLst/>
                      </a:prstGeom>
                    </p:spPr>
                  </p:pic>
                </p:oleObj>
              </mc:Fallback>
            </mc:AlternateContent>
          </a:graphicData>
        </a:graphic>
      </p:graphicFrame>
      <p:graphicFrame>
        <p:nvGraphicFramePr>
          <p:cNvPr id="21" name="Object 20"/>
          <p:cNvGraphicFramePr>
            <a:graphicFrameLocks noChangeAspect="1"/>
          </p:cNvGraphicFramePr>
          <p:nvPr>
            <p:extLst/>
          </p:nvPr>
        </p:nvGraphicFramePr>
        <p:xfrm>
          <a:off x="9741587" y="5210632"/>
          <a:ext cx="518113" cy="531066"/>
        </p:xfrm>
        <a:graphic>
          <a:graphicData uri="http://schemas.openxmlformats.org/presentationml/2006/ole">
            <mc:AlternateContent xmlns:mc="http://schemas.openxmlformats.org/markup-compatibility/2006">
              <mc:Choice xmlns:v="urn:schemas-microsoft-com:vml" Requires="v">
                <p:oleObj spid="_x0000_s1034" name="Image" r:id="rId15" imgW="507600" imgH="520560" progId="Photoshop.Image.13">
                  <p:embed/>
                </p:oleObj>
              </mc:Choice>
              <mc:Fallback>
                <p:oleObj name="Image" r:id="rId15" imgW="507600" imgH="520560" progId="Photoshop.Image.13">
                  <p:embed/>
                  <p:pic>
                    <p:nvPicPr>
                      <p:cNvPr id="0" name=""/>
                      <p:cNvPicPr/>
                      <p:nvPr/>
                    </p:nvPicPr>
                    <p:blipFill>
                      <a:blip r:embed="rId16"/>
                      <a:stretch>
                        <a:fillRect/>
                      </a:stretch>
                    </p:blipFill>
                    <p:spPr>
                      <a:xfrm>
                        <a:off x="9741587" y="5210632"/>
                        <a:ext cx="518113" cy="531066"/>
                      </a:xfrm>
                      <a:prstGeom prst="rect">
                        <a:avLst/>
                      </a:prstGeom>
                    </p:spPr>
                  </p:pic>
                </p:oleObj>
              </mc:Fallback>
            </mc:AlternateContent>
          </a:graphicData>
        </a:graphic>
      </p:graphicFrame>
      <p:cxnSp>
        <p:nvCxnSpPr>
          <p:cNvPr id="36" name="Straight Arrow Connector 35"/>
          <p:cNvCxnSpPr/>
          <p:nvPr/>
        </p:nvCxnSpPr>
        <p:spPr>
          <a:xfrm flipV="1">
            <a:off x="8446581" y="4192008"/>
            <a:ext cx="1199372" cy="629507"/>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41" name="Straight Arrow Connector 40"/>
          <p:cNvCxnSpPr/>
          <p:nvPr/>
        </p:nvCxnSpPr>
        <p:spPr>
          <a:xfrm>
            <a:off x="8446581" y="4815055"/>
            <a:ext cx="1199372" cy="25142"/>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44" name="Straight Arrow Connector 43"/>
          <p:cNvCxnSpPr/>
          <p:nvPr/>
        </p:nvCxnSpPr>
        <p:spPr>
          <a:xfrm>
            <a:off x="8482165" y="4815055"/>
            <a:ext cx="1163789" cy="696730"/>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47" name="Straight Arrow Connector 46"/>
          <p:cNvCxnSpPr/>
          <p:nvPr/>
        </p:nvCxnSpPr>
        <p:spPr>
          <a:xfrm>
            <a:off x="8482165" y="4815055"/>
            <a:ext cx="1163789" cy="1319778"/>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pic>
        <p:nvPicPr>
          <p:cNvPr id="7" name="Picture 6"/>
          <p:cNvPicPr>
            <a:picLocks noChangeAspect="1"/>
          </p:cNvPicPr>
          <p:nvPr/>
        </p:nvPicPr>
        <p:blipFill>
          <a:blip r:embed="rId17"/>
          <a:stretch>
            <a:fillRect/>
          </a:stretch>
        </p:blipFill>
        <p:spPr>
          <a:xfrm>
            <a:off x="8170251" y="4537302"/>
            <a:ext cx="552662" cy="568428"/>
          </a:xfrm>
          <a:prstGeom prst="rect">
            <a:avLst/>
          </a:prstGeom>
        </p:spPr>
      </p:pic>
      <p:pic>
        <p:nvPicPr>
          <p:cNvPr id="69" name="Picture 68"/>
          <p:cNvPicPr>
            <a:picLocks noChangeAspect="1"/>
          </p:cNvPicPr>
          <p:nvPr/>
        </p:nvPicPr>
        <p:blipFill>
          <a:blip r:embed="rId18"/>
          <a:stretch>
            <a:fillRect/>
          </a:stretch>
        </p:blipFill>
        <p:spPr>
          <a:xfrm>
            <a:off x="10139430" y="3348935"/>
            <a:ext cx="336455" cy="282165"/>
          </a:xfrm>
          <a:prstGeom prst="rect">
            <a:avLst/>
          </a:prstGeom>
        </p:spPr>
      </p:pic>
      <p:pic>
        <p:nvPicPr>
          <p:cNvPr id="70" name="Picture 69"/>
          <p:cNvPicPr>
            <a:picLocks noChangeAspect="1"/>
          </p:cNvPicPr>
          <p:nvPr/>
        </p:nvPicPr>
        <p:blipFill>
          <a:blip r:embed="rId18"/>
          <a:stretch>
            <a:fillRect/>
          </a:stretch>
        </p:blipFill>
        <p:spPr>
          <a:xfrm>
            <a:off x="10139430" y="3986271"/>
            <a:ext cx="336455" cy="282165"/>
          </a:xfrm>
          <a:prstGeom prst="rect">
            <a:avLst/>
          </a:prstGeom>
        </p:spPr>
      </p:pic>
      <p:pic>
        <p:nvPicPr>
          <p:cNvPr id="71" name="Picture 70"/>
          <p:cNvPicPr>
            <a:picLocks noChangeAspect="1"/>
          </p:cNvPicPr>
          <p:nvPr/>
        </p:nvPicPr>
        <p:blipFill>
          <a:blip r:embed="rId18"/>
          <a:stretch>
            <a:fillRect/>
          </a:stretch>
        </p:blipFill>
        <p:spPr>
          <a:xfrm>
            <a:off x="10139430" y="4627337"/>
            <a:ext cx="336455" cy="282165"/>
          </a:xfrm>
          <a:prstGeom prst="rect">
            <a:avLst/>
          </a:prstGeom>
        </p:spPr>
      </p:pic>
      <p:pic>
        <p:nvPicPr>
          <p:cNvPr id="72" name="Picture 71"/>
          <p:cNvPicPr>
            <a:picLocks noChangeAspect="1"/>
          </p:cNvPicPr>
          <p:nvPr/>
        </p:nvPicPr>
        <p:blipFill>
          <a:blip r:embed="rId18"/>
          <a:stretch>
            <a:fillRect/>
          </a:stretch>
        </p:blipFill>
        <p:spPr>
          <a:xfrm>
            <a:off x="10139430" y="5257006"/>
            <a:ext cx="336455" cy="282165"/>
          </a:xfrm>
          <a:prstGeom prst="rect">
            <a:avLst/>
          </a:prstGeom>
        </p:spPr>
      </p:pic>
      <p:pic>
        <p:nvPicPr>
          <p:cNvPr id="73" name="Picture 72"/>
          <p:cNvPicPr>
            <a:picLocks noChangeAspect="1"/>
          </p:cNvPicPr>
          <p:nvPr/>
        </p:nvPicPr>
        <p:blipFill>
          <a:blip r:embed="rId18"/>
          <a:stretch>
            <a:fillRect/>
          </a:stretch>
        </p:blipFill>
        <p:spPr>
          <a:xfrm>
            <a:off x="10139430" y="5894543"/>
            <a:ext cx="336455" cy="282165"/>
          </a:xfrm>
          <a:prstGeom prst="rect">
            <a:avLst/>
          </a:prstGeom>
        </p:spPr>
      </p:pic>
      <p:pic>
        <p:nvPicPr>
          <p:cNvPr id="76" name="Picture 75"/>
          <p:cNvPicPr>
            <a:picLocks noChangeAspect="1"/>
          </p:cNvPicPr>
          <p:nvPr/>
        </p:nvPicPr>
        <p:blipFill>
          <a:blip r:embed="rId18"/>
          <a:stretch>
            <a:fillRect/>
          </a:stretch>
        </p:blipFill>
        <p:spPr>
          <a:xfrm>
            <a:off x="7818218" y="4756111"/>
            <a:ext cx="336455" cy="282165"/>
          </a:xfrm>
          <a:prstGeom prst="rect">
            <a:avLst/>
          </a:prstGeom>
        </p:spPr>
      </p:pic>
      <p:cxnSp>
        <p:nvCxnSpPr>
          <p:cNvPr id="77" name="Straight Arrow Connector 76"/>
          <p:cNvCxnSpPr/>
          <p:nvPr/>
        </p:nvCxnSpPr>
        <p:spPr>
          <a:xfrm flipH="1" flipV="1">
            <a:off x="7694246" y="3956874"/>
            <a:ext cx="612709" cy="496149"/>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85" name="Curved Connector 84"/>
          <p:cNvCxnSpPr/>
          <p:nvPr/>
        </p:nvCxnSpPr>
        <p:spPr>
          <a:xfrm rot="10800000" flipV="1">
            <a:off x="3485057" y="3420284"/>
            <a:ext cx="6515588" cy="2019275"/>
          </a:xfrm>
          <a:prstGeom prst="curvedConnector3">
            <a:avLst>
              <a:gd name="adj1" fmla="val 108266"/>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12" name="Object 11"/>
          <p:cNvGraphicFramePr>
            <a:graphicFrameLocks noChangeAspect="1"/>
          </p:cNvGraphicFramePr>
          <p:nvPr>
            <p:extLst/>
          </p:nvPr>
        </p:nvGraphicFramePr>
        <p:xfrm>
          <a:off x="9748028" y="3302727"/>
          <a:ext cx="518113" cy="531066"/>
        </p:xfrm>
        <a:graphic>
          <a:graphicData uri="http://schemas.openxmlformats.org/presentationml/2006/ole">
            <mc:AlternateContent xmlns:mc="http://schemas.openxmlformats.org/markup-compatibility/2006">
              <mc:Choice xmlns:v="urn:schemas-microsoft-com:vml" Requires="v">
                <p:oleObj spid="_x0000_s1035" name="Image" r:id="rId19" imgW="507600" imgH="520560" progId="Photoshop.Image.13">
                  <p:embed/>
                </p:oleObj>
              </mc:Choice>
              <mc:Fallback>
                <p:oleObj name="Image" r:id="rId19" imgW="507600" imgH="520560" progId="Photoshop.Image.13">
                  <p:embed/>
                  <p:pic>
                    <p:nvPicPr>
                      <p:cNvPr id="0" name=""/>
                      <p:cNvPicPr/>
                      <p:nvPr/>
                    </p:nvPicPr>
                    <p:blipFill>
                      <a:blip r:embed="rId20"/>
                      <a:stretch>
                        <a:fillRect/>
                      </a:stretch>
                    </p:blipFill>
                    <p:spPr>
                      <a:xfrm>
                        <a:off x="9748028" y="3302727"/>
                        <a:ext cx="518113" cy="531066"/>
                      </a:xfrm>
                      <a:prstGeom prst="rect">
                        <a:avLst/>
                      </a:prstGeom>
                    </p:spPr>
                  </p:pic>
                </p:oleObj>
              </mc:Fallback>
            </mc:AlternateContent>
          </a:graphicData>
        </a:graphic>
      </p:graphicFrame>
      <p:cxnSp>
        <p:nvCxnSpPr>
          <p:cNvPr id="93" name="Straight Arrow Connector 92"/>
          <p:cNvCxnSpPr>
            <a:stCxn id="76" idx="3"/>
          </p:cNvCxnSpPr>
          <p:nvPr/>
        </p:nvCxnSpPr>
        <p:spPr>
          <a:xfrm flipH="1">
            <a:off x="7587724" y="4897193"/>
            <a:ext cx="566949" cy="559297"/>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96" name="Straight Arrow Connector 95"/>
          <p:cNvCxnSpPr/>
          <p:nvPr/>
        </p:nvCxnSpPr>
        <p:spPr>
          <a:xfrm flipH="1">
            <a:off x="8497110" y="3496734"/>
            <a:ext cx="1052144" cy="1060184"/>
          </a:xfrm>
          <a:prstGeom prst="straightConnector1">
            <a:avLst/>
          </a:prstGeom>
          <a:ln>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99" name="Straight Arrow Connector 98"/>
          <p:cNvCxnSpPr/>
          <p:nvPr/>
        </p:nvCxnSpPr>
        <p:spPr>
          <a:xfrm flipH="1">
            <a:off x="8463305" y="3420283"/>
            <a:ext cx="985628" cy="99017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0" name="Straight Arrow Connector 99"/>
          <p:cNvCxnSpPr/>
          <p:nvPr/>
        </p:nvCxnSpPr>
        <p:spPr>
          <a:xfrm flipH="1">
            <a:off x="7385386" y="4768419"/>
            <a:ext cx="736298" cy="71112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43" name="Picture 4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827837" y="454210"/>
            <a:ext cx="4031233" cy="611187"/>
          </a:xfrm>
          <a:prstGeom prst="rect">
            <a:avLst/>
          </a:prstGeom>
        </p:spPr>
      </p:pic>
    </p:spTree>
    <p:extLst>
      <p:ext uri="{BB962C8B-B14F-4D97-AF65-F5344CB8AC3E}">
        <p14:creationId xmlns:p14="http://schemas.microsoft.com/office/powerpoint/2010/main" val="10010018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19"/>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29"/>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30"/>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77"/>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11"/>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23"/>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36"/>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41"/>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44"/>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47"/>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38"/>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85"/>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16"/>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25">
                                            <p:txEl>
                                              <p:pRg st="3" end="3"/>
                                            </p:txEl>
                                          </p:spTgt>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93"/>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96"/>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99"/>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25">
                                            <p:txEl>
                                              <p:pRg st="4" end="4"/>
                                            </p:txEl>
                                          </p:spTgt>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39"/>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25">
                                            <p:txEl>
                                              <p:pRg st="6" end="6"/>
                                            </p:txEl>
                                          </p:spTgt>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25">
                                            <p:txEl>
                                              <p:pRg st="7" end="7"/>
                                            </p:txEl>
                                          </p:spTgt>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100"/>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25">
                                            <p:txEl>
                                              <p:pRg st="8" end="8"/>
                                            </p:txEl>
                                          </p:spTgt>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28"/>
                                        </p:tgtEl>
                                        <p:attrNameLst>
                                          <p:attrName>style.visibility</p:attrName>
                                        </p:attrNameLst>
                                      </p:cBhvr>
                                      <p:to>
                                        <p:strVal val="visible"/>
                                      </p:to>
                                    </p:set>
                                  </p:childTnLst>
                                </p:cTn>
                              </p:par>
                              <p:par>
                                <p:cTn id="135" presetID="42" presetClass="path" presetSubtype="0" accel="50000" decel="50000" fill="hold" nodeType="withEffect">
                                  <p:stCondLst>
                                    <p:cond delay="0"/>
                                  </p:stCondLst>
                                  <p:childTnLst>
                                    <p:animMotion origin="layout" path="M 3.95833E-6 3.33333E-6 L -0.31133 -0.00139 " pathEditMode="relative" rAng="0" ptsTypes="AA">
                                      <p:cBhvr>
                                        <p:cTn id="136" dur="2000" fill="hold"/>
                                        <p:tgtEl>
                                          <p:spTgt spid="28"/>
                                        </p:tgtEl>
                                        <p:attrNameLst>
                                          <p:attrName>ppt_x</p:attrName>
                                          <p:attrName>ppt_y</p:attrName>
                                        </p:attrNameLst>
                                      </p:cBhvr>
                                      <p:rCtr x="-15573" y="-69"/>
                                    </p:animMotion>
                                  </p:childTnLst>
                                </p:cTn>
                              </p:par>
                              <p:par>
                                <p:cTn id="137" presetID="1" presetClass="entr" presetSubtype="0" fill="hold" nodeType="withEffect">
                                  <p:stCondLst>
                                    <p:cond delay="0"/>
                                  </p:stCondLst>
                                  <p:childTnLst>
                                    <p:set>
                                      <p:cBhvr>
                                        <p:cTn id="138"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Claims</a:t>
            </a:r>
            <a:endParaRPr lang="en-US" dirty="0"/>
          </a:p>
        </p:txBody>
      </p:sp>
    </p:spTree>
    <p:extLst>
      <p:ext uri="{BB962C8B-B14F-4D97-AF65-F5344CB8AC3E}">
        <p14:creationId xmlns:p14="http://schemas.microsoft.com/office/powerpoint/2010/main" val="246125866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973669"/>
          </a:xfrm>
        </p:spPr>
        <p:txBody>
          <a:bodyPr/>
          <a:lstStyle/>
          <a:p>
            <a:pPr>
              <a:lnSpc>
                <a:spcPct val="100000"/>
              </a:lnSpc>
              <a:buClr>
                <a:schemeClr val="tx2"/>
              </a:buClr>
            </a:pPr>
            <a:r>
              <a:rPr lang="en-US" dirty="0">
                <a:gradFill>
                  <a:gsLst>
                    <a:gs pos="13869">
                      <a:schemeClr val="tx2"/>
                    </a:gs>
                    <a:gs pos="42000">
                      <a:schemeClr val="tx2"/>
                    </a:gs>
                  </a:gsLst>
                  <a:lin ang="5400000" scaled="0"/>
                </a:gradFill>
              </a:rPr>
              <a:t>Identity</a:t>
            </a:r>
          </a:p>
          <a:p>
            <a:pPr marL="559558" lvl="2" indent="-279779">
              <a:lnSpc>
                <a:spcPct val="70000"/>
              </a:lnSpc>
              <a:spcBef>
                <a:spcPts val="1836"/>
              </a:spcBef>
            </a:pPr>
            <a:r>
              <a:rPr lang="en-US" dirty="0"/>
              <a:t>Info about a Person or Object (AD, Google, Windows Live, Facebook etc.)</a:t>
            </a:r>
          </a:p>
          <a:p>
            <a:pPr>
              <a:lnSpc>
                <a:spcPct val="100000"/>
              </a:lnSpc>
              <a:buClr>
                <a:schemeClr val="tx2"/>
              </a:buClr>
            </a:pPr>
            <a:r>
              <a:rPr lang="en-US" dirty="0">
                <a:gradFill>
                  <a:gsLst>
                    <a:gs pos="13869">
                      <a:schemeClr val="tx2"/>
                    </a:gs>
                    <a:gs pos="42000">
                      <a:schemeClr val="tx2"/>
                    </a:gs>
                  </a:gsLst>
                  <a:lin ang="5400000" scaled="0"/>
                </a:gradFill>
              </a:rPr>
              <a:t>Claim</a:t>
            </a:r>
          </a:p>
          <a:p>
            <a:pPr marL="559558" lvl="2" indent="-279779">
              <a:lnSpc>
                <a:spcPct val="70000"/>
              </a:lnSpc>
              <a:spcBef>
                <a:spcPts val="1836"/>
              </a:spcBef>
            </a:pPr>
            <a:r>
              <a:rPr lang="en-US" dirty="0"/>
              <a:t>Attributes of the Identity (user ID, Email, Age etc.)</a:t>
            </a:r>
          </a:p>
          <a:p>
            <a:pPr>
              <a:lnSpc>
                <a:spcPct val="100000"/>
              </a:lnSpc>
              <a:buClr>
                <a:schemeClr val="tx2"/>
              </a:buClr>
            </a:pPr>
            <a:r>
              <a:rPr lang="en-US" dirty="0">
                <a:gradFill>
                  <a:gsLst>
                    <a:gs pos="13869">
                      <a:schemeClr val="tx2"/>
                    </a:gs>
                    <a:gs pos="42000">
                      <a:schemeClr val="tx2"/>
                    </a:gs>
                  </a:gsLst>
                  <a:lin ang="5400000" scaled="0"/>
                </a:gradFill>
              </a:rPr>
              <a:t>Token</a:t>
            </a:r>
          </a:p>
          <a:p>
            <a:pPr marL="559558" lvl="2" indent="-279779">
              <a:lnSpc>
                <a:spcPct val="70000"/>
              </a:lnSpc>
              <a:spcBef>
                <a:spcPts val="1836"/>
              </a:spcBef>
            </a:pPr>
            <a:r>
              <a:rPr lang="en-US" dirty="0" smtClean="0"/>
              <a:t>Binary of Identity, Claims and Signature</a:t>
            </a:r>
            <a:endParaRPr lang="en-US" dirty="0"/>
          </a:p>
          <a:p>
            <a:pPr>
              <a:lnSpc>
                <a:spcPct val="100000"/>
              </a:lnSpc>
              <a:buClr>
                <a:schemeClr val="tx2"/>
              </a:buClr>
            </a:pPr>
            <a:r>
              <a:rPr lang="en-US" dirty="0" smtClean="0">
                <a:gradFill>
                  <a:gsLst>
                    <a:gs pos="13869">
                      <a:schemeClr val="tx2"/>
                    </a:gs>
                    <a:gs pos="42000">
                      <a:schemeClr val="tx2"/>
                    </a:gs>
                  </a:gsLst>
                  <a:lin ang="5400000" scaled="0"/>
                </a:gradFill>
              </a:rPr>
              <a:t>Relying </a:t>
            </a:r>
            <a:r>
              <a:rPr lang="en-US" dirty="0">
                <a:gradFill>
                  <a:gsLst>
                    <a:gs pos="13869">
                      <a:schemeClr val="tx2"/>
                    </a:gs>
                    <a:gs pos="42000">
                      <a:schemeClr val="tx2"/>
                    </a:gs>
                  </a:gsLst>
                  <a:lin ang="5400000" scaled="0"/>
                </a:gradFill>
              </a:rPr>
              <a:t>Party (aka RP)</a:t>
            </a:r>
          </a:p>
          <a:p>
            <a:pPr marL="559558" lvl="2" indent="-279779">
              <a:lnSpc>
                <a:spcPct val="70000"/>
              </a:lnSpc>
              <a:spcBef>
                <a:spcPts val="1836"/>
              </a:spcBef>
            </a:pPr>
            <a:r>
              <a:rPr lang="en-US" dirty="0"/>
              <a:t>Users </a:t>
            </a:r>
            <a:r>
              <a:rPr lang="en-US" dirty="0" smtClean="0"/>
              <a:t>Token</a:t>
            </a:r>
            <a:endParaRPr lang="en-US" dirty="0"/>
          </a:p>
        </p:txBody>
      </p:sp>
      <p:sp>
        <p:nvSpPr>
          <p:cNvPr id="3" name="Title 2"/>
          <p:cNvSpPr>
            <a:spLocks noGrp="1"/>
          </p:cNvSpPr>
          <p:nvPr>
            <p:ph type="title"/>
          </p:nvPr>
        </p:nvSpPr>
        <p:spPr/>
        <p:txBody>
          <a:bodyPr/>
          <a:lstStyle/>
          <a:p>
            <a:r>
              <a:rPr lang="en-US" dirty="0"/>
              <a:t>Claims Fundamentals</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12101" y="3929173"/>
            <a:ext cx="3048000" cy="1924050"/>
          </a:xfrm>
          <a:prstGeom prst="rect">
            <a:avLst/>
          </a:prstGeom>
        </p:spPr>
      </p:pic>
      <p:sp>
        <p:nvSpPr>
          <p:cNvPr id="15" name="Rectangular Callout 14"/>
          <p:cNvSpPr/>
          <p:nvPr/>
        </p:nvSpPr>
        <p:spPr>
          <a:xfrm>
            <a:off x="7742237" y="2589177"/>
            <a:ext cx="1606945" cy="639271"/>
          </a:xfrm>
          <a:prstGeom prst="wedgeRectCallout">
            <a:avLst>
              <a:gd name="adj1" fmla="val 34846"/>
              <a:gd name="adj2" fmla="val 245699"/>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dirty="0" smtClean="0">
                <a:solidFill>
                  <a:srgbClr val="FFFFFF"/>
                </a:solidFill>
              </a:rPr>
              <a:t>Identity</a:t>
            </a:r>
            <a:endParaRPr lang="en-US" sz="1600" dirty="0">
              <a:solidFill>
                <a:srgbClr val="FFFFFF"/>
              </a:solidFill>
            </a:endParaRPr>
          </a:p>
        </p:txBody>
      </p:sp>
      <p:sp>
        <p:nvSpPr>
          <p:cNvPr id="16" name="Rectangular Callout 15"/>
          <p:cNvSpPr/>
          <p:nvPr/>
        </p:nvSpPr>
        <p:spPr>
          <a:xfrm>
            <a:off x="10554892" y="2963862"/>
            <a:ext cx="1606945" cy="639271"/>
          </a:xfrm>
          <a:prstGeom prst="wedgeRectCallout">
            <a:avLst>
              <a:gd name="adj1" fmla="val 2331"/>
              <a:gd name="adj2" fmla="val 362499"/>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rgbClr val="FFFFFF"/>
                </a:solidFill>
              </a:rPr>
              <a:t>Issuer</a:t>
            </a:r>
            <a:endParaRPr lang="en-US" sz="1600" dirty="0">
              <a:solidFill>
                <a:srgbClr val="FFFFFF"/>
              </a:solidFill>
            </a:endParaRPr>
          </a:p>
        </p:txBody>
      </p:sp>
      <p:sp>
        <p:nvSpPr>
          <p:cNvPr id="17" name="Rectangular Callout 16"/>
          <p:cNvSpPr/>
          <p:nvPr/>
        </p:nvSpPr>
        <p:spPr>
          <a:xfrm>
            <a:off x="8831626" y="6199832"/>
            <a:ext cx="1606945" cy="639271"/>
          </a:xfrm>
          <a:prstGeom prst="wedgeRectCallout">
            <a:avLst>
              <a:gd name="adj1" fmla="val 22474"/>
              <a:gd name="adj2" fmla="val -123576"/>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smtClean="0">
                <a:solidFill>
                  <a:srgbClr val="FFFFFF"/>
                </a:solidFill>
              </a:rPr>
              <a:t>Claims</a:t>
            </a:r>
            <a:endParaRPr lang="en-US" sz="1600" dirty="0">
              <a:solidFill>
                <a:srgbClr val="FFFFFF"/>
              </a:solidFill>
            </a:endParaRPr>
          </a:p>
        </p:txBody>
      </p:sp>
    </p:spTree>
    <p:extLst>
      <p:ext uri="{BB962C8B-B14F-4D97-AF65-F5344CB8AC3E}">
        <p14:creationId xmlns:p14="http://schemas.microsoft.com/office/powerpoint/2010/main" val="32392282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2778" y="1248326"/>
            <a:ext cx="11887200" cy="5743111"/>
          </a:xfrm>
        </p:spPr>
        <p:txBody>
          <a:bodyPr/>
          <a:lstStyle/>
          <a:p>
            <a:pPr>
              <a:lnSpc>
                <a:spcPct val="100000"/>
              </a:lnSpc>
              <a:buClr>
                <a:schemeClr val="tx2"/>
              </a:buClr>
            </a:pPr>
            <a:r>
              <a:rPr lang="en-US" dirty="0">
                <a:gradFill>
                  <a:gsLst>
                    <a:gs pos="13869">
                      <a:schemeClr val="tx2"/>
                    </a:gs>
                    <a:gs pos="42000">
                      <a:schemeClr val="tx2"/>
                    </a:gs>
                  </a:gsLst>
                  <a:lin ang="5400000" scaled="0"/>
                </a:gradFill>
              </a:rPr>
              <a:t>What is Claims Augmentation?</a:t>
            </a:r>
          </a:p>
          <a:p>
            <a:pPr marL="559558" lvl="2" indent="-279779">
              <a:lnSpc>
                <a:spcPct val="70000"/>
              </a:lnSpc>
              <a:spcBef>
                <a:spcPts val="1836"/>
              </a:spcBef>
            </a:pPr>
            <a:r>
              <a:rPr lang="en-US" dirty="0" smtClean="0"/>
              <a:t>Ability </a:t>
            </a:r>
            <a:r>
              <a:rPr lang="en-US" dirty="0"/>
              <a:t>to intercept the incoming claims and transform to different outgoing claims</a:t>
            </a:r>
          </a:p>
          <a:p>
            <a:pPr marL="559558" lvl="2" indent="-279779">
              <a:lnSpc>
                <a:spcPct val="70000"/>
              </a:lnSpc>
              <a:spcBef>
                <a:spcPts val="1836"/>
              </a:spcBef>
            </a:pPr>
            <a:r>
              <a:rPr lang="en-US" dirty="0"/>
              <a:t>Add additional attributes before output is generated</a:t>
            </a:r>
          </a:p>
          <a:p>
            <a:pPr>
              <a:lnSpc>
                <a:spcPct val="100000"/>
              </a:lnSpc>
              <a:buClr>
                <a:schemeClr val="tx2"/>
              </a:buClr>
            </a:pPr>
            <a:r>
              <a:rPr lang="en-US" dirty="0" smtClean="0">
                <a:gradFill>
                  <a:gsLst>
                    <a:gs pos="13869">
                      <a:schemeClr val="tx2"/>
                    </a:gs>
                    <a:gs pos="42000">
                      <a:schemeClr val="tx2"/>
                    </a:gs>
                  </a:gsLst>
                  <a:lin ang="5400000" scaled="0"/>
                </a:gradFill>
              </a:rPr>
              <a:t>Why </a:t>
            </a:r>
            <a:r>
              <a:rPr lang="en-US" dirty="0">
                <a:gradFill>
                  <a:gsLst>
                    <a:gs pos="13869">
                      <a:schemeClr val="tx2"/>
                    </a:gs>
                    <a:gs pos="42000">
                      <a:schemeClr val="tx2"/>
                    </a:gs>
                  </a:gsLst>
                  <a:lin ang="5400000" scaled="0"/>
                </a:gradFill>
              </a:rPr>
              <a:t>would you need to Augment returned claims?</a:t>
            </a:r>
          </a:p>
          <a:p>
            <a:pPr marL="559558" lvl="2" indent="-279779">
              <a:lnSpc>
                <a:spcPct val="70000"/>
              </a:lnSpc>
              <a:spcBef>
                <a:spcPts val="1836"/>
              </a:spcBef>
            </a:pPr>
            <a:r>
              <a:rPr lang="en-US" dirty="0" smtClean="0"/>
              <a:t>E.g. Retrieve user attributes from line of business application</a:t>
            </a:r>
          </a:p>
          <a:p>
            <a:pPr>
              <a:lnSpc>
                <a:spcPct val="100000"/>
              </a:lnSpc>
              <a:buClr>
                <a:schemeClr val="tx2"/>
              </a:buClr>
            </a:pPr>
            <a:r>
              <a:rPr lang="en-US" dirty="0" smtClean="0">
                <a:gradFill>
                  <a:gsLst>
                    <a:gs pos="13869">
                      <a:schemeClr val="tx2"/>
                    </a:gs>
                    <a:gs pos="42000">
                      <a:schemeClr val="tx2"/>
                    </a:gs>
                  </a:gsLst>
                  <a:lin ang="5400000" scaled="0"/>
                </a:gradFill>
              </a:rPr>
              <a:t>Types </a:t>
            </a:r>
            <a:r>
              <a:rPr lang="en-US" dirty="0">
                <a:gradFill>
                  <a:gsLst>
                    <a:gs pos="13869">
                      <a:schemeClr val="tx2"/>
                    </a:gs>
                    <a:gs pos="42000">
                      <a:schemeClr val="tx2"/>
                    </a:gs>
                  </a:gsLst>
                  <a:lin ang="5400000" scaled="0"/>
                </a:gradFill>
              </a:rPr>
              <a:t>of Augmentation</a:t>
            </a:r>
          </a:p>
          <a:p>
            <a:pPr marL="559558" lvl="2" indent="-279779">
              <a:lnSpc>
                <a:spcPct val="70000"/>
              </a:lnSpc>
              <a:spcBef>
                <a:spcPts val="1836"/>
              </a:spcBef>
            </a:pPr>
            <a:r>
              <a:rPr lang="en-US" dirty="0" smtClean="0"/>
              <a:t>Federation </a:t>
            </a:r>
            <a:r>
              <a:rPr lang="en-US" dirty="0"/>
              <a:t>Gateway: Claim Mapping Transformation (Incoming &gt; Outgoing)</a:t>
            </a:r>
          </a:p>
          <a:p>
            <a:pPr marL="559558" lvl="2" indent="-279779">
              <a:lnSpc>
                <a:spcPct val="70000"/>
              </a:lnSpc>
              <a:spcBef>
                <a:spcPts val="1836"/>
              </a:spcBef>
            </a:pPr>
            <a:r>
              <a:rPr lang="en-US" dirty="0"/>
              <a:t>SharePoint: Claim Mapping Transformation (Incoming &gt; Outgoing)</a:t>
            </a:r>
          </a:p>
          <a:p>
            <a:pPr marL="559558" lvl="2" indent="-279779">
              <a:lnSpc>
                <a:spcPct val="70000"/>
              </a:lnSpc>
              <a:spcBef>
                <a:spcPts val="1836"/>
              </a:spcBef>
            </a:pPr>
            <a:r>
              <a:rPr lang="en-US" dirty="0"/>
              <a:t>Custom: Append Claim Attributes</a:t>
            </a:r>
          </a:p>
          <a:p>
            <a:pPr marL="342900" lvl="1" indent="0">
              <a:buNone/>
            </a:pPr>
            <a:endParaRPr lang="en-US" sz="1600" dirty="0"/>
          </a:p>
        </p:txBody>
      </p:sp>
      <p:sp>
        <p:nvSpPr>
          <p:cNvPr id="3" name="Title 2"/>
          <p:cNvSpPr>
            <a:spLocks noGrp="1"/>
          </p:cNvSpPr>
          <p:nvPr>
            <p:ph type="title"/>
          </p:nvPr>
        </p:nvSpPr>
        <p:spPr/>
        <p:txBody>
          <a:bodyPr/>
          <a:lstStyle/>
          <a:p>
            <a:r>
              <a:rPr lang="en-US" dirty="0" smtClean="0"/>
              <a:t>Claims Augmentation</a:t>
            </a:r>
            <a:endParaRPr lang="en-US" dirty="0"/>
          </a:p>
        </p:txBody>
      </p:sp>
    </p:spTree>
    <p:extLst>
      <p:ext uri="{BB962C8B-B14F-4D97-AF65-F5344CB8AC3E}">
        <p14:creationId xmlns:p14="http://schemas.microsoft.com/office/powerpoint/2010/main" val="2255582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Claims Processing</a:t>
            </a:r>
            <a:endParaRPr lang="en-US" dirty="0"/>
          </a:p>
        </p:txBody>
      </p:sp>
      <p:sp>
        <p:nvSpPr>
          <p:cNvPr id="4" name="Rounded Rectangle 3"/>
          <p:cNvSpPr/>
          <p:nvPr/>
        </p:nvSpPr>
        <p:spPr>
          <a:xfrm>
            <a:off x="1537146" y="2755641"/>
            <a:ext cx="1088450" cy="191167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5" name="Rounded Rectangle 4"/>
          <p:cNvSpPr/>
          <p:nvPr/>
        </p:nvSpPr>
        <p:spPr>
          <a:xfrm>
            <a:off x="3174737" y="2752877"/>
            <a:ext cx="1088450" cy="191167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6" name="Rounded Rectangle 5"/>
          <p:cNvSpPr/>
          <p:nvPr/>
        </p:nvSpPr>
        <p:spPr>
          <a:xfrm>
            <a:off x="5396255" y="2755641"/>
            <a:ext cx="1088450" cy="191167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7" name="Rounded Rectangle 6"/>
          <p:cNvSpPr/>
          <p:nvPr/>
        </p:nvSpPr>
        <p:spPr>
          <a:xfrm>
            <a:off x="6855259" y="2750600"/>
            <a:ext cx="1088450" cy="191167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8" name="Rounded Rectangle 7"/>
          <p:cNvSpPr/>
          <p:nvPr/>
        </p:nvSpPr>
        <p:spPr>
          <a:xfrm>
            <a:off x="9595984" y="2752877"/>
            <a:ext cx="1041853" cy="1236404"/>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9" name="Rounded Rectangle 8"/>
          <p:cNvSpPr/>
          <p:nvPr/>
        </p:nvSpPr>
        <p:spPr>
          <a:xfrm>
            <a:off x="9595984" y="4859719"/>
            <a:ext cx="1041853" cy="117173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100" dirty="0">
              <a:solidFill>
                <a:srgbClr val="FFFFFF"/>
              </a:solidFill>
            </a:endParaRPr>
          </a:p>
        </p:txBody>
      </p:sp>
      <p:sp>
        <p:nvSpPr>
          <p:cNvPr id="10" name="Rounded Rectangle 9"/>
          <p:cNvSpPr/>
          <p:nvPr/>
        </p:nvSpPr>
        <p:spPr>
          <a:xfrm>
            <a:off x="1378828" y="3252094"/>
            <a:ext cx="3072162" cy="53260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solidFill>
                  <a:srgbClr val="FFFFFF"/>
                </a:solidFill>
              </a:rPr>
              <a:t>Transformation</a:t>
            </a:r>
          </a:p>
        </p:txBody>
      </p:sp>
      <p:sp>
        <p:nvSpPr>
          <p:cNvPr id="11" name="Rounded Rectangle 10"/>
          <p:cNvSpPr/>
          <p:nvPr/>
        </p:nvSpPr>
        <p:spPr>
          <a:xfrm>
            <a:off x="1378828" y="3900863"/>
            <a:ext cx="3072162" cy="53260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solidFill>
                  <a:srgbClr val="FFFFFF"/>
                </a:solidFill>
              </a:rPr>
              <a:t>Augmentation</a:t>
            </a:r>
          </a:p>
        </p:txBody>
      </p:sp>
      <p:sp>
        <p:nvSpPr>
          <p:cNvPr id="12" name="Rounded Rectangle 11"/>
          <p:cNvSpPr/>
          <p:nvPr/>
        </p:nvSpPr>
        <p:spPr>
          <a:xfrm>
            <a:off x="5256487" y="3465452"/>
            <a:ext cx="2871523" cy="53260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800" dirty="0">
                <a:solidFill>
                  <a:srgbClr val="FFFFFF"/>
                </a:solidFill>
              </a:rPr>
              <a:t>Augmentation</a:t>
            </a:r>
          </a:p>
        </p:txBody>
      </p:sp>
      <p:sp>
        <p:nvSpPr>
          <p:cNvPr id="13" name="TextBox 12"/>
          <p:cNvSpPr txBox="1"/>
          <p:nvPr/>
        </p:nvSpPr>
        <p:spPr>
          <a:xfrm>
            <a:off x="1631598" y="2991583"/>
            <a:ext cx="899546" cy="327720"/>
          </a:xfrm>
          <a:prstGeom prst="rect">
            <a:avLst/>
          </a:prstGeom>
          <a:noFill/>
        </p:spPr>
        <p:txBody>
          <a:bodyPr wrap="square" rtlCol="0">
            <a:spAutoFit/>
          </a:bodyPr>
          <a:lstStyle/>
          <a:p>
            <a:pPr algn="ctr"/>
            <a:r>
              <a:rPr lang="en-US" sz="1000" b="1" dirty="0">
                <a:solidFill>
                  <a:srgbClr val="FFFFFF"/>
                </a:solidFill>
              </a:rPr>
              <a:t>In</a:t>
            </a:r>
          </a:p>
        </p:txBody>
      </p:sp>
      <p:sp>
        <p:nvSpPr>
          <p:cNvPr id="14" name="TextBox 13"/>
          <p:cNvSpPr txBox="1"/>
          <p:nvPr/>
        </p:nvSpPr>
        <p:spPr>
          <a:xfrm>
            <a:off x="3244288" y="2990698"/>
            <a:ext cx="889215" cy="327720"/>
          </a:xfrm>
          <a:prstGeom prst="rect">
            <a:avLst/>
          </a:prstGeom>
          <a:noFill/>
        </p:spPr>
        <p:txBody>
          <a:bodyPr wrap="square" rtlCol="0">
            <a:spAutoFit/>
          </a:bodyPr>
          <a:lstStyle/>
          <a:p>
            <a:pPr algn="ctr"/>
            <a:r>
              <a:rPr lang="en-US" sz="1000" b="1" dirty="0">
                <a:solidFill>
                  <a:srgbClr val="FFFFFF"/>
                </a:solidFill>
              </a:rPr>
              <a:t>Out</a:t>
            </a:r>
          </a:p>
        </p:txBody>
      </p:sp>
      <p:sp>
        <p:nvSpPr>
          <p:cNvPr id="15" name="TextBox 14"/>
          <p:cNvSpPr txBox="1"/>
          <p:nvPr/>
        </p:nvSpPr>
        <p:spPr>
          <a:xfrm>
            <a:off x="5396257" y="2991583"/>
            <a:ext cx="1088448" cy="327720"/>
          </a:xfrm>
          <a:prstGeom prst="rect">
            <a:avLst/>
          </a:prstGeom>
          <a:noFill/>
        </p:spPr>
        <p:txBody>
          <a:bodyPr wrap="square" rtlCol="0">
            <a:spAutoFit/>
          </a:bodyPr>
          <a:lstStyle/>
          <a:p>
            <a:pPr algn="ctr"/>
            <a:r>
              <a:rPr lang="en-US" sz="1000" b="1" dirty="0">
                <a:solidFill>
                  <a:srgbClr val="FFFFFF"/>
                </a:solidFill>
              </a:rPr>
              <a:t>In</a:t>
            </a:r>
          </a:p>
        </p:txBody>
      </p:sp>
      <p:sp>
        <p:nvSpPr>
          <p:cNvPr id="16" name="TextBox 15"/>
          <p:cNvSpPr txBox="1"/>
          <p:nvPr/>
        </p:nvSpPr>
        <p:spPr>
          <a:xfrm>
            <a:off x="6949712" y="2986542"/>
            <a:ext cx="899545" cy="327720"/>
          </a:xfrm>
          <a:prstGeom prst="rect">
            <a:avLst/>
          </a:prstGeom>
          <a:noFill/>
        </p:spPr>
        <p:txBody>
          <a:bodyPr wrap="square" rtlCol="0">
            <a:spAutoFit/>
          </a:bodyPr>
          <a:lstStyle/>
          <a:p>
            <a:pPr algn="ctr"/>
            <a:r>
              <a:rPr lang="en-US" sz="1000" b="1" dirty="0">
                <a:solidFill>
                  <a:srgbClr val="FFFFFF"/>
                </a:solidFill>
              </a:rPr>
              <a:t>Out</a:t>
            </a:r>
          </a:p>
        </p:txBody>
      </p:sp>
      <p:sp>
        <p:nvSpPr>
          <p:cNvPr id="17" name="TextBox 16"/>
          <p:cNvSpPr txBox="1"/>
          <p:nvPr/>
        </p:nvSpPr>
        <p:spPr>
          <a:xfrm>
            <a:off x="1537146" y="1452040"/>
            <a:ext cx="2726041" cy="456519"/>
          </a:xfrm>
          <a:prstGeom prst="rect">
            <a:avLst/>
          </a:pr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solidFill>
                  <a:srgbClr val="FFFFFF"/>
                </a:solidFill>
              </a:rPr>
              <a:t>Identity Platform Sent Claims</a:t>
            </a:r>
          </a:p>
        </p:txBody>
      </p:sp>
      <p:sp>
        <p:nvSpPr>
          <p:cNvPr id="18" name="Down Arrow 17"/>
          <p:cNvSpPr/>
          <p:nvPr/>
        </p:nvSpPr>
        <p:spPr>
          <a:xfrm>
            <a:off x="1939949" y="2147750"/>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19" name="Down Arrow 18"/>
          <p:cNvSpPr/>
          <p:nvPr/>
        </p:nvSpPr>
        <p:spPr>
          <a:xfrm rot="16200000">
            <a:off x="4682536" y="3541537"/>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0" name="Down Arrow 19"/>
          <p:cNvSpPr/>
          <p:nvPr/>
        </p:nvSpPr>
        <p:spPr>
          <a:xfrm rot="16200000">
            <a:off x="8568571" y="3133814"/>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1" name="TextBox 20"/>
          <p:cNvSpPr txBox="1"/>
          <p:nvPr/>
        </p:nvSpPr>
        <p:spPr>
          <a:xfrm>
            <a:off x="1537147" y="5707742"/>
            <a:ext cx="2726040" cy="456519"/>
          </a:xfrm>
          <a:prstGeom prst="rect">
            <a:avLst/>
          </a:pr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solidFill>
                  <a:srgbClr val="FFFFFF"/>
                </a:solidFill>
              </a:rPr>
              <a:t>Federation Gateway</a:t>
            </a:r>
          </a:p>
        </p:txBody>
      </p:sp>
      <p:sp>
        <p:nvSpPr>
          <p:cNvPr id="22" name="TextBox 21"/>
          <p:cNvSpPr txBox="1"/>
          <p:nvPr/>
        </p:nvSpPr>
        <p:spPr>
          <a:xfrm>
            <a:off x="5396255" y="5707743"/>
            <a:ext cx="2547454" cy="456519"/>
          </a:xfrm>
          <a:prstGeom prst="rect">
            <a:avLst/>
          </a:prstGeom>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800"/>
            </a:lvl1pPr>
          </a:lstStyle>
          <a:p>
            <a:r>
              <a:rPr lang="en-US" dirty="0">
                <a:solidFill>
                  <a:srgbClr val="FFFFFF"/>
                </a:solidFill>
              </a:rPr>
              <a:t>SharePoint</a:t>
            </a:r>
          </a:p>
        </p:txBody>
      </p:sp>
      <p:sp>
        <p:nvSpPr>
          <p:cNvPr id="23" name="Down Arrow 22"/>
          <p:cNvSpPr/>
          <p:nvPr/>
        </p:nvSpPr>
        <p:spPr>
          <a:xfrm>
            <a:off x="1925868" y="4994793"/>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4" name="Down Arrow 23"/>
          <p:cNvSpPr/>
          <p:nvPr/>
        </p:nvSpPr>
        <p:spPr>
          <a:xfrm rot="10800000">
            <a:off x="3577704" y="4999544"/>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5" name="Down Arrow 24"/>
          <p:cNvSpPr/>
          <p:nvPr/>
        </p:nvSpPr>
        <p:spPr>
          <a:xfrm>
            <a:off x="5799058" y="5000027"/>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6" name="Down Arrow 25"/>
          <p:cNvSpPr/>
          <p:nvPr/>
        </p:nvSpPr>
        <p:spPr>
          <a:xfrm rot="10800000">
            <a:off x="7258062" y="4994792"/>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27" name="TextBox 26"/>
          <p:cNvSpPr txBox="1"/>
          <p:nvPr/>
        </p:nvSpPr>
        <p:spPr>
          <a:xfrm>
            <a:off x="9703710" y="3190677"/>
            <a:ext cx="857927" cy="327720"/>
          </a:xfrm>
          <a:prstGeom prst="rect">
            <a:avLst/>
          </a:prstGeom>
          <a:noFill/>
        </p:spPr>
        <p:txBody>
          <a:bodyPr wrap="none" rtlCol="0">
            <a:spAutoFit/>
          </a:bodyPr>
          <a:lstStyle/>
          <a:p>
            <a:r>
              <a:rPr lang="en-US" sz="1000" b="1" dirty="0">
                <a:solidFill>
                  <a:srgbClr val="FFFFFF"/>
                </a:solidFill>
              </a:rPr>
              <a:t>SP Security</a:t>
            </a:r>
          </a:p>
        </p:txBody>
      </p:sp>
      <p:sp>
        <p:nvSpPr>
          <p:cNvPr id="28" name="TextBox 27"/>
          <p:cNvSpPr txBox="1"/>
          <p:nvPr/>
        </p:nvSpPr>
        <p:spPr>
          <a:xfrm>
            <a:off x="9703709" y="5248797"/>
            <a:ext cx="848309" cy="360492"/>
          </a:xfrm>
          <a:prstGeom prst="rect">
            <a:avLst/>
          </a:prstGeom>
          <a:noFill/>
        </p:spPr>
        <p:txBody>
          <a:bodyPr wrap="none" rtlCol="0">
            <a:spAutoFit/>
          </a:bodyPr>
          <a:lstStyle/>
          <a:p>
            <a:r>
              <a:rPr lang="en-US" sz="1000" b="1" dirty="0">
                <a:solidFill>
                  <a:srgbClr val="FFFFFF"/>
                </a:solidFill>
              </a:rPr>
              <a:t>Site Access</a:t>
            </a:r>
          </a:p>
        </p:txBody>
      </p:sp>
      <p:sp>
        <p:nvSpPr>
          <p:cNvPr id="29" name="Down Arrow 28"/>
          <p:cNvSpPr/>
          <p:nvPr/>
        </p:nvSpPr>
        <p:spPr>
          <a:xfrm>
            <a:off x="9975488" y="4250119"/>
            <a:ext cx="282843" cy="380432"/>
          </a:xfrm>
          <a:prstGeom prst="downArrow">
            <a:avLst/>
          </a:prstGeom>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a:solidFill>
                <a:srgbClr val="FFFFFF"/>
              </a:solidFill>
            </a:endParaRPr>
          </a:p>
        </p:txBody>
      </p:sp>
      <p:sp>
        <p:nvSpPr>
          <p:cNvPr id="30" name="Cloud Callout 29"/>
          <p:cNvSpPr/>
          <p:nvPr/>
        </p:nvSpPr>
        <p:spPr>
          <a:xfrm>
            <a:off x="3452990" y="2750600"/>
            <a:ext cx="1416238" cy="1276618"/>
          </a:xfrm>
          <a:prstGeom prst="cloudCallou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a:solidFill>
                  <a:srgbClr val="FFFFFF"/>
                </a:solidFill>
              </a:rPr>
              <a:t>Add Claims</a:t>
            </a:r>
          </a:p>
        </p:txBody>
      </p:sp>
      <p:sp>
        <p:nvSpPr>
          <p:cNvPr id="31" name="Cloud Callout 30"/>
          <p:cNvSpPr/>
          <p:nvPr/>
        </p:nvSpPr>
        <p:spPr>
          <a:xfrm>
            <a:off x="2022984" y="2065333"/>
            <a:ext cx="1416238" cy="1276618"/>
          </a:xfrm>
          <a:prstGeom prst="cloudCallou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solidFill>
                  <a:srgbClr val="FFFFFF"/>
                </a:solidFill>
              </a:rPr>
              <a:t>Claims Mappings</a:t>
            </a:r>
          </a:p>
        </p:txBody>
      </p:sp>
    </p:spTree>
    <p:extLst>
      <p:ext uri="{BB962C8B-B14F-4D97-AF65-F5344CB8AC3E}">
        <p14:creationId xmlns:p14="http://schemas.microsoft.com/office/powerpoint/2010/main" val="2463758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animBg="1"/>
      <p:bldP spid="30" grpId="0" animBg="1"/>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819400"/>
          </a:xfrm>
        </p:spPr>
        <p:txBody>
          <a:bodyPr/>
          <a:lstStyle/>
          <a:p>
            <a:r>
              <a:rPr lang="en-US" dirty="0" smtClean="0"/>
              <a:t>OAuth</a:t>
            </a:r>
            <a:endParaRPr lang="en-US" dirty="0"/>
          </a:p>
        </p:txBody>
      </p:sp>
    </p:spTree>
    <p:extLst>
      <p:ext uri="{BB962C8B-B14F-4D97-AF65-F5344CB8AC3E}">
        <p14:creationId xmlns:p14="http://schemas.microsoft.com/office/powerpoint/2010/main" val="248320791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003" y="1260346"/>
            <a:ext cx="11887200" cy="4973669"/>
          </a:xfrm>
        </p:spPr>
        <p:txBody>
          <a:bodyPr/>
          <a:lstStyle/>
          <a:p>
            <a:pPr>
              <a:lnSpc>
                <a:spcPct val="100000"/>
              </a:lnSpc>
              <a:buClr>
                <a:schemeClr val="tx2"/>
              </a:buClr>
            </a:pPr>
            <a:r>
              <a:rPr lang="en-US" dirty="0">
                <a:gradFill>
                  <a:gsLst>
                    <a:gs pos="13869">
                      <a:schemeClr val="tx2"/>
                    </a:gs>
                    <a:gs pos="42000">
                      <a:schemeClr val="tx2"/>
                    </a:gs>
                  </a:gsLst>
                  <a:lin ang="5400000" scaled="0"/>
                </a:gradFill>
              </a:rPr>
              <a:t>Definition</a:t>
            </a:r>
          </a:p>
          <a:p>
            <a:pPr marL="622679" lvl="2" indent="-279779">
              <a:lnSpc>
                <a:spcPct val="70000"/>
              </a:lnSpc>
              <a:spcBef>
                <a:spcPts val="1836"/>
              </a:spcBef>
            </a:pPr>
            <a:r>
              <a:rPr lang="en-US" dirty="0"/>
              <a:t>E</a:t>
            </a:r>
            <a:r>
              <a:rPr lang="en-US" dirty="0" smtClean="0"/>
              <a:t>nables </a:t>
            </a:r>
            <a:r>
              <a:rPr lang="en-US" dirty="0"/>
              <a:t>users to approve an application </a:t>
            </a:r>
            <a:r>
              <a:rPr lang="en-US" dirty="0" smtClean="0"/>
              <a:t>without </a:t>
            </a:r>
            <a:r>
              <a:rPr lang="en-US" dirty="0"/>
              <a:t>sharing </a:t>
            </a:r>
            <a:r>
              <a:rPr lang="en-US" dirty="0" smtClean="0"/>
              <a:t>credentials</a:t>
            </a:r>
            <a:endParaRPr lang="en-US" dirty="0"/>
          </a:p>
          <a:p>
            <a:pPr marL="622679" lvl="2" indent="-279779">
              <a:lnSpc>
                <a:spcPct val="70000"/>
              </a:lnSpc>
              <a:spcBef>
                <a:spcPts val="1836"/>
              </a:spcBef>
            </a:pPr>
            <a:r>
              <a:rPr lang="en-US" dirty="0"/>
              <a:t>U</a:t>
            </a:r>
            <a:r>
              <a:rPr lang="en-US" dirty="0" smtClean="0"/>
              <a:t>sed </a:t>
            </a:r>
            <a:r>
              <a:rPr lang="en-US" dirty="0"/>
              <a:t>only for access token that are then used to retrieve date from SharePoint</a:t>
            </a:r>
          </a:p>
          <a:p>
            <a:pPr marL="622679" lvl="2" indent="-279779">
              <a:lnSpc>
                <a:spcPct val="70000"/>
              </a:lnSpc>
              <a:spcBef>
                <a:spcPts val="1836"/>
              </a:spcBef>
            </a:pPr>
            <a:r>
              <a:rPr lang="en-US" dirty="0" smtClean="0"/>
              <a:t>Not </a:t>
            </a:r>
            <a:r>
              <a:rPr lang="en-US" dirty="0"/>
              <a:t>used for sign-in tokens</a:t>
            </a:r>
          </a:p>
          <a:p>
            <a:pPr>
              <a:lnSpc>
                <a:spcPct val="100000"/>
              </a:lnSpc>
              <a:buClr>
                <a:schemeClr val="tx2"/>
              </a:buClr>
            </a:pPr>
            <a:r>
              <a:rPr lang="en-US" dirty="0" smtClean="0">
                <a:gradFill>
                  <a:gsLst>
                    <a:gs pos="13869">
                      <a:schemeClr val="tx2"/>
                    </a:gs>
                    <a:gs pos="42000">
                      <a:schemeClr val="tx2"/>
                    </a:gs>
                  </a:gsLst>
                  <a:lin ang="5400000" scaled="0"/>
                </a:gradFill>
              </a:rPr>
              <a:t>Abstraction Authorization </a:t>
            </a:r>
            <a:r>
              <a:rPr lang="en-US" dirty="0">
                <a:gradFill>
                  <a:gsLst>
                    <a:gs pos="13869">
                      <a:schemeClr val="tx2"/>
                    </a:gs>
                    <a:gs pos="42000">
                      <a:schemeClr val="tx2"/>
                    </a:gs>
                  </a:gsLst>
                  <a:lin ang="5400000" scaled="0"/>
                </a:gradFill>
              </a:rPr>
              <a:t>Components of </a:t>
            </a:r>
            <a:r>
              <a:rPr lang="en-US" dirty="0" smtClean="0">
                <a:gradFill>
                  <a:gsLst>
                    <a:gs pos="13869">
                      <a:schemeClr val="tx2"/>
                    </a:gs>
                    <a:gs pos="42000">
                      <a:schemeClr val="tx2"/>
                    </a:gs>
                  </a:gsLst>
                  <a:lin ang="5400000" scaled="0"/>
                </a:gradFill>
              </a:rPr>
              <a:t>SharePoint</a:t>
            </a:r>
            <a:endParaRPr lang="en-US" dirty="0">
              <a:gradFill>
                <a:gsLst>
                  <a:gs pos="13869">
                    <a:schemeClr val="tx2"/>
                  </a:gs>
                  <a:gs pos="42000">
                    <a:schemeClr val="tx2"/>
                  </a:gs>
                </a:gsLst>
                <a:lin ang="5400000" scaled="0"/>
              </a:gradFill>
            </a:endParaRPr>
          </a:p>
          <a:p>
            <a:pPr>
              <a:lnSpc>
                <a:spcPct val="100000"/>
              </a:lnSpc>
              <a:buClr>
                <a:schemeClr val="tx2"/>
              </a:buClr>
            </a:pPr>
            <a:r>
              <a:rPr lang="en-US" dirty="0">
                <a:gradFill>
                  <a:gsLst>
                    <a:gs pos="13869">
                      <a:schemeClr val="tx2"/>
                    </a:gs>
                    <a:gs pos="42000">
                      <a:schemeClr val="tx2"/>
                    </a:gs>
                  </a:gsLst>
                  <a:lin ang="5400000" scaled="0"/>
                </a:gradFill>
              </a:rPr>
              <a:t>Use of </a:t>
            </a:r>
            <a:r>
              <a:rPr lang="en-US" dirty="0" smtClean="0">
                <a:gradFill>
                  <a:gsLst>
                    <a:gs pos="13869">
                      <a:schemeClr val="tx2"/>
                    </a:gs>
                    <a:gs pos="42000">
                      <a:schemeClr val="tx2"/>
                    </a:gs>
                  </a:gsLst>
                  <a:lin ang="5400000" scaled="0"/>
                </a:gradFill>
              </a:rPr>
              <a:t>Tokens</a:t>
            </a:r>
            <a:endParaRPr lang="en-US" sz="1600" dirty="0" smtClean="0"/>
          </a:p>
          <a:p>
            <a:pPr marL="559558" lvl="2" indent="-279779">
              <a:lnSpc>
                <a:spcPct val="70000"/>
              </a:lnSpc>
              <a:spcBef>
                <a:spcPts val="1836"/>
              </a:spcBef>
            </a:pPr>
            <a:r>
              <a:rPr lang="en-US" dirty="0"/>
              <a:t>S</a:t>
            </a:r>
            <a:r>
              <a:rPr lang="en-US" dirty="0" smtClean="0"/>
              <a:t>pecific site, resource or for a defined duration</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User does not reveal credentials or their data</a:t>
            </a:r>
          </a:p>
        </p:txBody>
      </p:sp>
      <p:sp>
        <p:nvSpPr>
          <p:cNvPr id="3" name="Title 2"/>
          <p:cNvSpPr>
            <a:spLocks noGrp="1"/>
          </p:cNvSpPr>
          <p:nvPr>
            <p:ph type="title"/>
          </p:nvPr>
        </p:nvSpPr>
        <p:spPr/>
        <p:txBody>
          <a:bodyPr/>
          <a:lstStyle/>
          <a:p>
            <a:r>
              <a:rPr lang="en-US" dirty="0" err="1" smtClean="0"/>
              <a:t>OAuth</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8237" y="271524"/>
            <a:ext cx="971550" cy="965073"/>
          </a:xfrm>
          <a:prstGeom prst="rect">
            <a:avLst/>
          </a:prstGeom>
        </p:spPr>
      </p:pic>
    </p:spTree>
    <p:extLst>
      <p:ext uri="{BB962C8B-B14F-4D97-AF65-F5344CB8AC3E}">
        <p14:creationId xmlns:p14="http://schemas.microsoft.com/office/powerpoint/2010/main" val="3856514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sp>
        <p:nvSpPr>
          <p:cNvPr id="3" name="Content Placeholder 2"/>
          <p:cNvSpPr>
            <a:spLocks noGrp="1"/>
          </p:cNvSpPr>
          <p:nvPr>
            <p:ph idx="4294967295"/>
          </p:nvPr>
        </p:nvSpPr>
        <p:spPr>
          <a:xfrm>
            <a:off x="274639" y="1287462"/>
            <a:ext cx="8980971" cy="5334000"/>
          </a:xfrm>
          <a:prstGeom prst="rect">
            <a:avLst/>
          </a:prstGeom>
        </p:spPr>
        <p:txBody>
          <a:bodyPr>
            <a:normAutofit fontScale="25000" lnSpcReduction="20000"/>
          </a:bodyPr>
          <a:lstStyle/>
          <a:p>
            <a:pPr>
              <a:lnSpc>
                <a:spcPct val="120000"/>
              </a:lnSpc>
              <a:buClr>
                <a:schemeClr val="tx2"/>
              </a:buClr>
            </a:pPr>
            <a:r>
              <a:rPr lang="en-US" sz="16000" dirty="0">
                <a:gradFill>
                  <a:gsLst>
                    <a:gs pos="13869">
                      <a:schemeClr val="tx2"/>
                    </a:gs>
                    <a:gs pos="42000">
                      <a:schemeClr val="tx2"/>
                    </a:gs>
                  </a:gsLst>
                  <a:lin ang="5400000" scaled="0"/>
                </a:gradFill>
              </a:rPr>
              <a:t>App Model</a:t>
            </a:r>
          </a:p>
          <a:p>
            <a:pPr marL="622679" lvl="2" indent="-279779">
              <a:spcBef>
                <a:spcPts val="1836"/>
              </a:spcBef>
            </a:pPr>
            <a:r>
              <a:rPr lang="en-US" sz="9600" dirty="0"/>
              <a:t>Used to Authorize App Requests – Facebook Type</a:t>
            </a:r>
          </a:p>
          <a:p>
            <a:pPr marL="622679" lvl="2" indent="-279779">
              <a:spcBef>
                <a:spcPts val="1836"/>
              </a:spcBef>
            </a:pPr>
            <a:r>
              <a:rPr lang="en-US" sz="9600" dirty="0"/>
              <a:t>SharePoint Store Based using Windows Azure ACS</a:t>
            </a:r>
          </a:p>
          <a:p>
            <a:pPr marL="622679" lvl="2" indent="-279779">
              <a:spcBef>
                <a:spcPts val="1836"/>
              </a:spcBef>
            </a:pPr>
            <a:r>
              <a:rPr lang="en-US" sz="9600" dirty="0" smtClean="0"/>
              <a:t>Windows </a:t>
            </a:r>
            <a:r>
              <a:rPr lang="en-US" sz="9600" dirty="0"/>
              <a:t>Azure ACS </a:t>
            </a:r>
            <a:r>
              <a:rPr lang="en-US" sz="9600" dirty="0" smtClean="0"/>
              <a:t>or User </a:t>
            </a:r>
            <a:r>
              <a:rPr lang="en-US" sz="9600" dirty="0"/>
              <a:t>defined permission</a:t>
            </a:r>
          </a:p>
          <a:p>
            <a:pPr>
              <a:lnSpc>
                <a:spcPct val="120000"/>
              </a:lnSpc>
              <a:buClr>
                <a:schemeClr val="tx2"/>
              </a:buClr>
            </a:pPr>
            <a:r>
              <a:rPr lang="en-US" sz="16000" dirty="0">
                <a:gradFill>
                  <a:gsLst>
                    <a:gs pos="13869">
                      <a:schemeClr val="tx2"/>
                    </a:gs>
                    <a:gs pos="42000">
                      <a:schemeClr val="tx2"/>
                    </a:gs>
                  </a:gsLst>
                  <a:lin ang="5400000" scaled="0"/>
                </a:gradFill>
              </a:rPr>
              <a:t>App Permissions</a:t>
            </a:r>
          </a:p>
          <a:p>
            <a:pPr marL="736979" lvl="2" indent="-279779">
              <a:spcBef>
                <a:spcPts val="1836"/>
              </a:spcBef>
            </a:pPr>
            <a:r>
              <a:rPr lang="en-US" sz="9600" dirty="0"/>
              <a:t>Based on “Trust”</a:t>
            </a:r>
          </a:p>
          <a:p>
            <a:pPr marL="736979" lvl="2" indent="-279779">
              <a:spcBef>
                <a:spcPts val="1836"/>
              </a:spcBef>
            </a:pPr>
            <a:r>
              <a:rPr lang="en-US" sz="9600" dirty="0"/>
              <a:t>Request trust levels as part of the App</a:t>
            </a:r>
          </a:p>
          <a:p>
            <a:pPr>
              <a:lnSpc>
                <a:spcPct val="120000"/>
              </a:lnSpc>
              <a:buClr>
                <a:schemeClr val="tx2"/>
              </a:buClr>
            </a:pPr>
            <a:r>
              <a:rPr lang="en-US" sz="16000" dirty="0">
                <a:gradFill>
                  <a:gsLst>
                    <a:gs pos="13869">
                      <a:schemeClr val="tx2"/>
                    </a:gs>
                    <a:gs pos="42000">
                      <a:schemeClr val="tx2"/>
                    </a:gs>
                  </a:gsLst>
                  <a:lin ang="5400000" scaled="0"/>
                </a:gradFill>
              </a:rPr>
              <a:t>App Types</a:t>
            </a:r>
          </a:p>
          <a:p>
            <a:pPr marL="736979" lvl="2" indent="-279779">
              <a:spcBef>
                <a:spcPts val="1836"/>
              </a:spcBef>
            </a:pPr>
            <a:r>
              <a:rPr lang="en-US" sz="9600" dirty="0" smtClean="0"/>
              <a:t>Cloud, SharePoint of Provider Hosted</a:t>
            </a:r>
            <a:endParaRPr lang="en-US" sz="9600" dirty="0"/>
          </a:p>
          <a:p>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pPr lvl="1"/>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endParaRPr lang="en-US"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037" y="271524"/>
            <a:ext cx="971550" cy="96507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8013" y="3954462"/>
            <a:ext cx="5276190" cy="2657143"/>
          </a:xfrm>
          <a:prstGeom prst="rect">
            <a:avLst/>
          </a:prstGeom>
        </p:spPr>
      </p:pic>
    </p:spTree>
    <p:extLst>
      <p:ext uri="{BB962C8B-B14F-4D97-AF65-F5344CB8AC3E}">
        <p14:creationId xmlns:p14="http://schemas.microsoft.com/office/powerpoint/2010/main" val="3548862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a:t>
            </a:r>
            <a:endParaRPr lang="en-US" dirty="0"/>
          </a:p>
        </p:txBody>
      </p:sp>
      <p:sp>
        <p:nvSpPr>
          <p:cNvPr id="3" name="Content Placeholder 2"/>
          <p:cNvSpPr>
            <a:spLocks noGrp="1"/>
          </p:cNvSpPr>
          <p:nvPr>
            <p:ph idx="4294967295"/>
          </p:nvPr>
        </p:nvSpPr>
        <p:spPr>
          <a:xfrm>
            <a:off x="274639" y="1260347"/>
            <a:ext cx="11810998" cy="5513515"/>
          </a:xfrm>
          <a:prstGeom prst="rect">
            <a:avLst/>
          </a:prstGeom>
        </p:spPr>
        <p:txBody>
          <a:bodyPr>
            <a:normAutofit/>
          </a:bodyPr>
          <a:lstStyle/>
          <a:p>
            <a:pPr>
              <a:lnSpc>
                <a:spcPct val="100000"/>
              </a:lnSpc>
              <a:buClr>
                <a:schemeClr val="tx2"/>
              </a:buClr>
            </a:pPr>
            <a:r>
              <a:rPr lang="en-US" sz="4300" dirty="0">
                <a:gradFill>
                  <a:gsLst>
                    <a:gs pos="13869">
                      <a:schemeClr val="tx2"/>
                    </a:gs>
                    <a:gs pos="42000">
                      <a:schemeClr val="tx2"/>
                    </a:gs>
                  </a:gsLst>
                  <a:lin ang="5400000" scaled="0"/>
                </a:gradFill>
              </a:rPr>
              <a:t>Permissions</a:t>
            </a:r>
          </a:p>
          <a:p>
            <a:pPr marL="622679" lvl="2" indent="-279779">
              <a:lnSpc>
                <a:spcPct val="70000"/>
              </a:lnSpc>
              <a:spcBef>
                <a:spcPts val="1836"/>
              </a:spcBef>
            </a:pPr>
            <a:r>
              <a:rPr lang="en-US" dirty="0"/>
              <a:t>User Permission</a:t>
            </a:r>
          </a:p>
          <a:p>
            <a:pPr marL="622679" lvl="2" indent="-279779">
              <a:lnSpc>
                <a:spcPct val="70000"/>
              </a:lnSpc>
              <a:spcBef>
                <a:spcPts val="1836"/>
              </a:spcBef>
            </a:pPr>
            <a:r>
              <a:rPr lang="en-US" dirty="0"/>
              <a:t>App &amp; User Permission</a:t>
            </a:r>
          </a:p>
          <a:p>
            <a:pPr marL="622679" lvl="2" indent="-279779">
              <a:lnSpc>
                <a:spcPct val="70000"/>
              </a:lnSpc>
              <a:spcBef>
                <a:spcPts val="1836"/>
              </a:spcBef>
            </a:pPr>
            <a:r>
              <a:rPr lang="en-US" dirty="0"/>
              <a:t>App Permission</a:t>
            </a:r>
          </a:p>
          <a:p>
            <a:pPr>
              <a:lnSpc>
                <a:spcPct val="100000"/>
              </a:lnSpc>
              <a:buClr>
                <a:schemeClr val="tx2"/>
              </a:buClr>
            </a:pPr>
            <a:r>
              <a:rPr lang="en-US" sz="4300" dirty="0">
                <a:gradFill>
                  <a:gsLst>
                    <a:gs pos="13869">
                      <a:schemeClr val="tx2"/>
                    </a:gs>
                    <a:gs pos="42000">
                      <a:schemeClr val="tx2"/>
                    </a:gs>
                  </a:gsLst>
                  <a:lin ang="5400000" scaled="0"/>
                </a:gradFill>
              </a:rPr>
              <a:t>Types</a:t>
            </a:r>
          </a:p>
          <a:p>
            <a:pPr marL="622679" lvl="2" indent="-279779">
              <a:lnSpc>
                <a:spcPct val="70000"/>
              </a:lnSpc>
              <a:spcBef>
                <a:spcPts val="1836"/>
              </a:spcBef>
            </a:pPr>
            <a:r>
              <a:rPr lang="en-US" dirty="0"/>
              <a:t>Server 2 Server – Two Legged Approach</a:t>
            </a:r>
          </a:p>
          <a:p>
            <a:pPr marL="622679" lvl="2" indent="-279779">
              <a:lnSpc>
                <a:spcPct val="70000"/>
              </a:lnSpc>
              <a:spcBef>
                <a:spcPts val="1836"/>
              </a:spcBef>
            </a:pPr>
            <a:r>
              <a:rPr lang="en-US" dirty="0"/>
              <a:t>High Trust – SSL Certificate (inherent trust for anything using that certificate)s</a:t>
            </a:r>
          </a:p>
          <a:p>
            <a:pPr marL="622679" lvl="2" indent="-279779">
              <a:lnSpc>
                <a:spcPct val="70000"/>
              </a:lnSpc>
              <a:spcBef>
                <a:spcPts val="1836"/>
              </a:spcBef>
            </a:pPr>
            <a:r>
              <a:rPr lang="en-US" dirty="0"/>
              <a:t>Azure ACS – Three Legged Approach</a:t>
            </a:r>
          </a:p>
          <a:p>
            <a:pPr>
              <a:lnSpc>
                <a:spcPct val="100000"/>
              </a:lnSpc>
              <a:buClr>
                <a:schemeClr val="tx2"/>
              </a:buClr>
            </a:pPr>
            <a:r>
              <a:rPr lang="en-US" sz="4300" dirty="0">
                <a:gradFill>
                  <a:gsLst>
                    <a:gs pos="13869">
                      <a:schemeClr val="tx2"/>
                    </a:gs>
                    <a:gs pos="42000">
                      <a:schemeClr val="tx2"/>
                    </a:gs>
                  </a:gsLst>
                  <a:lin ang="5400000" scaled="0"/>
                </a:gradFill>
              </a:rPr>
              <a:t>Man in the Middle Attack</a:t>
            </a:r>
          </a:p>
          <a:p>
            <a:endParaRPr lang="en-US" dirty="0" smtClean="0">
              <a:latin typeface="Segoe UI Light" panose="020B0502040204020203" pitchFamily="34" charset="0"/>
              <a:cs typeface="Segoe UI Light" panose="020B0502040204020203" pitchFamily="34" charset="0"/>
            </a:endParaRPr>
          </a:p>
          <a:p>
            <a:pPr lvl="1"/>
            <a:endParaRPr lang="en-US" dirty="0" smtClean="0">
              <a:latin typeface="Segoe UI Light" panose="020B0502040204020203" pitchFamily="34" charset="0"/>
              <a:cs typeface="Segoe UI Light" panose="020B0502040204020203" pitchFamily="34" charset="0"/>
            </a:endParaRPr>
          </a:p>
          <a:p>
            <a:endParaRPr lang="en-US" dirty="0" smtClean="0">
              <a:latin typeface="Segoe UI Light" panose="020B0502040204020203" pitchFamily="34" charset="0"/>
              <a:cs typeface="Segoe UI Light" panose="020B0502040204020203" pitchFamily="34" charset="0"/>
            </a:endParaRPr>
          </a:p>
          <a:p>
            <a:endParaRPr lang="en-US"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037" y="271524"/>
            <a:ext cx="971550" cy="965073"/>
          </a:xfrm>
          <a:prstGeom prst="rect">
            <a:avLst/>
          </a:prstGeom>
        </p:spPr>
      </p:pic>
    </p:spTree>
    <p:extLst>
      <p:ext uri="{BB962C8B-B14F-4D97-AF65-F5344CB8AC3E}">
        <p14:creationId xmlns:p14="http://schemas.microsoft.com/office/powerpoint/2010/main" val="322344828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5" name="Content Placeholder 2"/>
          <p:cNvSpPr txBox="1">
            <a:spLocks/>
          </p:cNvSpPr>
          <p:nvPr/>
        </p:nvSpPr>
        <p:spPr>
          <a:xfrm>
            <a:off x="274637" y="1363662"/>
            <a:ext cx="9601200" cy="52578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Clr>
                <a:srgbClr val="0072C6"/>
              </a:buClr>
            </a:pPr>
            <a:r>
              <a:rPr lang="en-US" dirty="0">
                <a:gradFill>
                  <a:gsLst>
                    <a:gs pos="13869">
                      <a:srgbClr val="0072C6"/>
                    </a:gs>
                    <a:gs pos="42000">
                      <a:srgbClr val="0072C6"/>
                    </a:gs>
                  </a:gsLst>
                  <a:lin ang="5400000" scaled="0"/>
                </a:gradFill>
              </a:rPr>
              <a:t>Solution Architect @ Protiviti</a:t>
            </a:r>
          </a:p>
          <a:p>
            <a:pPr>
              <a:lnSpc>
                <a:spcPct val="100000"/>
              </a:lnSpc>
              <a:buClr>
                <a:srgbClr val="0072C6"/>
              </a:buClr>
            </a:pPr>
            <a:r>
              <a:rPr lang="en-US" dirty="0">
                <a:gradFill>
                  <a:gsLst>
                    <a:gs pos="13869">
                      <a:srgbClr val="0072C6"/>
                    </a:gs>
                    <a:gs pos="42000">
                      <a:srgbClr val="0072C6"/>
                    </a:gs>
                  </a:gsLst>
                  <a:lin ang="5400000" scaled="0"/>
                </a:gradFill>
              </a:rPr>
              <a:t>7 Time SharePoint MVP</a:t>
            </a:r>
          </a:p>
          <a:p>
            <a:pPr>
              <a:lnSpc>
                <a:spcPct val="100000"/>
              </a:lnSpc>
              <a:buClr>
                <a:srgbClr val="0072C6"/>
              </a:buClr>
            </a:pPr>
            <a:r>
              <a:rPr lang="en-US" dirty="0" smtClean="0">
                <a:gradFill>
                  <a:gsLst>
                    <a:gs pos="13869">
                      <a:srgbClr val="0072C6"/>
                    </a:gs>
                    <a:gs pos="42000">
                      <a:srgbClr val="0072C6"/>
                    </a:gs>
                  </a:gsLst>
                  <a:lin ang="5400000" scaled="0"/>
                </a:gradFill>
              </a:rPr>
              <a:t>Techy Guy for SharePoint</a:t>
            </a:r>
          </a:p>
          <a:p>
            <a:pPr>
              <a:lnSpc>
                <a:spcPct val="100000"/>
              </a:lnSpc>
              <a:buClr>
                <a:srgbClr val="0072C6"/>
              </a:buClr>
            </a:pPr>
            <a:r>
              <a:rPr lang="en-US" dirty="0" smtClean="0">
                <a:gradFill>
                  <a:gsLst>
                    <a:gs pos="13869">
                      <a:srgbClr val="0072C6"/>
                    </a:gs>
                    <a:gs pos="42000">
                      <a:srgbClr val="0072C6"/>
                    </a:gs>
                  </a:gsLst>
                  <a:lin ang="5400000" scaled="0"/>
                </a:gradFill>
              </a:rPr>
              <a:t>Dream </a:t>
            </a:r>
            <a:r>
              <a:rPr lang="en-US" dirty="0">
                <a:gradFill>
                  <a:gsLst>
                    <a:gs pos="13869">
                      <a:srgbClr val="0072C6"/>
                    </a:gs>
                    <a:gs pos="42000">
                      <a:srgbClr val="0072C6"/>
                    </a:gs>
                  </a:gsLst>
                  <a:lin ang="5400000" scaled="0"/>
                </a:gradFill>
              </a:rPr>
              <a:t>about SharePoint, well </a:t>
            </a:r>
            <a:r>
              <a:rPr lang="en-US" dirty="0" smtClean="0">
                <a:gradFill>
                  <a:gsLst>
                    <a:gs pos="13869">
                      <a:srgbClr val="0072C6"/>
                    </a:gs>
                    <a:gs pos="42000">
                      <a:srgbClr val="0072C6"/>
                    </a:gs>
                  </a:gsLst>
                  <a:lin ang="5400000" scaled="0"/>
                </a:gradFill>
              </a:rPr>
              <a:t>sometimes</a:t>
            </a:r>
          </a:p>
          <a:p>
            <a:pPr>
              <a:lnSpc>
                <a:spcPct val="100000"/>
              </a:lnSpc>
              <a:buClr>
                <a:srgbClr val="0072C6"/>
              </a:buClr>
            </a:pPr>
            <a:endParaRPr lang="en-US" dirty="0">
              <a:gradFill>
                <a:gsLst>
                  <a:gs pos="13869">
                    <a:srgbClr val="0072C6"/>
                  </a:gs>
                  <a:gs pos="42000">
                    <a:srgbClr val="0072C6"/>
                  </a:gs>
                </a:gsLst>
                <a:lin ang="5400000" scaled="0"/>
              </a:gradFill>
            </a:endParaRPr>
          </a:p>
          <a:p>
            <a:pPr>
              <a:lnSpc>
                <a:spcPct val="100000"/>
              </a:lnSpc>
              <a:buClr>
                <a:srgbClr val="0072C6"/>
              </a:buClr>
            </a:pPr>
            <a:r>
              <a:rPr lang="en-US" dirty="0" smtClean="0">
                <a:gradFill>
                  <a:gsLst>
                    <a:gs pos="13869">
                      <a:srgbClr val="0072C6"/>
                    </a:gs>
                    <a:gs pos="42000">
                      <a:srgbClr val="0072C6"/>
                    </a:gs>
                  </a:gsLst>
                  <a:lin ang="5400000" scaled="0"/>
                </a:gradFill>
              </a:rPr>
              <a:t>@helloitsliam | @hacksharepoint</a:t>
            </a:r>
          </a:p>
          <a:p>
            <a:pPr>
              <a:lnSpc>
                <a:spcPct val="100000"/>
              </a:lnSpc>
              <a:buClr>
                <a:srgbClr val="0072C6"/>
              </a:buClr>
            </a:pPr>
            <a:r>
              <a:rPr lang="en-US" dirty="0" smtClean="0">
                <a:gradFill>
                  <a:gsLst>
                    <a:gs pos="13869">
                      <a:srgbClr val="0072C6"/>
                    </a:gs>
                    <a:gs pos="42000">
                      <a:srgbClr val="0072C6"/>
                    </a:gs>
                  </a:gsLst>
                  <a:lin ang="5400000" scaled="0"/>
                </a:gradFill>
                <a:hlinkClick r:id="rId2"/>
              </a:rPr>
              <a:t>http://blog.helloitsliam.com</a:t>
            </a:r>
            <a:r>
              <a:rPr lang="en-US" dirty="0" smtClean="0">
                <a:gradFill>
                  <a:gsLst>
                    <a:gs pos="13869">
                      <a:srgbClr val="0072C6"/>
                    </a:gs>
                    <a:gs pos="42000">
                      <a:srgbClr val="0072C6"/>
                    </a:gs>
                  </a:gsLst>
                  <a:lin ang="5400000" scaled="0"/>
                </a:gradFill>
              </a:rPr>
              <a:t>  </a:t>
            </a:r>
            <a:endParaRPr lang="en-US" dirty="0">
              <a:gradFill>
                <a:gsLst>
                  <a:gs pos="13869">
                    <a:srgbClr val="0072C6"/>
                  </a:gs>
                  <a:gs pos="42000">
                    <a:srgbClr val="0072C6"/>
                  </a:gs>
                </a:gsLst>
                <a:lin ang="5400000" scaled="0"/>
              </a:gra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5649" y="1363662"/>
            <a:ext cx="3000375" cy="1524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53435" y="2914558"/>
            <a:ext cx="1425083" cy="2235425"/>
          </a:xfrm>
          <a:prstGeom prst="rect">
            <a:avLst/>
          </a:prstGeom>
        </p:spPr>
      </p:pic>
    </p:spTree>
    <p:extLst>
      <p:ext uri="{BB962C8B-B14F-4D97-AF65-F5344CB8AC3E}">
        <p14:creationId xmlns:p14="http://schemas.microsoft.com/office/powerpoint/2010/main" val="19594369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3662"/>
            <a:ext cx="11887200" cy="4724370"/>
          </a:xfrm>
        </p:spPr>
        <p:txBody>
          <a:bodyPr/>
          <a:lstStyle/>
          <a:p>
            <a:pPr>
              <a:lnSpc>
                <a:spcPct val="100000"/>
              </a:lnSpc>
              <a:buClr>
                <a:schemeClr val="tx2"/>
              </a:buClr>
            </a:pPr>
            <a:r>
              <a:rPr lang="en-US" dirty="0">
                <a:gradFill>
                  <a:gsLst>
                    <a:gs pos="13869">
                      <a:schemeClr val="tx2"/>
                    </a:gs>
                    <a:gs pos="42000">
                      <a:schemeClr val="tx2"/>
                    </a:gs>
                  </a:gsLst>
                  <a:lin ang="5400000" scaled="0"/>
                </a:gradFill>
              </a:rPr>
              <a:t>Server to Server</a:t>
            </a:r>
          </a:p>
          <a:p>
            <a:pPr marL="559558" lvl="2" indent="-279779">
              <a:lnSpc>
                <a:spcPct val="70000"/>
              </a:lnSpc>
              <a:spcBef>
                <a:spcPts val="1836"/>
              </a:spcBef>
            </a:pPr>
            <a:r>
              <a:rPr lang="en-US" dirty="0" smtClean="0"/>
              <a:t>Compliant </a:t>
            </a:r>
            <a:r>
              <a:rPr lang="en-US" dirty="0"/>
              <a:t>Services such as Lync 2013 and Exchange 2013</a:t>
            </a:r>
          </a:p>
          <a:p>
            <a:pPr marL="559558" lvl="2" indent="-279779">
              <a:lnSpc>
                <a:spcPct val="70000"/>
              </a:lnSpc>
              <a:spcBef>
                <a:spcPts val="1836"/>
              </a:spcBef>
            </a:pPr>
            <a:r>
              <a:rPr lang="en-US" dirty="0"/>
              <a:t>SharePoint 2013 contains local “</a:t>
            </a:r>
            <a:r>
              <a:rPr lang="en-US" b="1" dirty="0"/>
              <a:t>server-to-server</a:t>
            </a:r>
            <a:r>
              <a:rPr lang="en-US" dirty="0"/>
              <a:t>” STS</a:t>
            </a:r>
          </a:p>
          <a:p>
            <a:pPr marL="559558" lvl="2" indent="-279779">
              <a:lnSpc>
                <a:spcPct val="70000"/>
              </a:lnSpc>
              <a:spcBef>
                <a:spcPts val="1836"/>
              </a:spcBef>
            </a:pPr>
            <a:r>
              <a:rPr lang="en-US" dirty="0"/>
              <a:t>Online Services uses an instance of Windows Azure ACS for Authentication Tokens</a:t>
            </a:r>
          </a:p>
          <a:p>
            <a:pPr marL="559558" lvl="2" indent="-279779">
              <a:lnSpc>
                <a:spcPct val="70000"/>
              </a:lnSpc>
              <a:spcBef>
                <a:spcPts val="1836"/>
              </a:spcBef>
            </a:pPr>
            <a:r>
              <a:rPr lang="en-US" dirty="0"/>
              <a:t>On-premise can use JSON enabled STS </a:t>
            </a:r>
            <a:r>
              <a:rPr lang="en-US" dirty="0" smtClean="0"/>
              <a:t>Endpoint</a:t>
            </a:r>
            <a:endParaRPr lang="en-US" dirty="0"/>
          </a:p>
          <a:p>
            <a:pPr marL="788158" lvl="3" indent="-279779">
              <a:lnSpc>
                <a:spcPct val="70000"/>
              </a:lnSpc>
              <a:spcBef>
                <a:spcPts val="1836"/>
              </a:spcBef>
            </a:pPr>
            <a:r>
              <a:rPr lang="en-US" dirty="0"/>
              <a:t>http://{serverurl}/_</a:t>
            </a:r>
            <a:r>
              <a:rPr lang="en-US" dirty="0" smtClean="0"/>
              <a:t>layouts/15/metadata/json/1</a:t>
            </a:r>
            <a:endParaRPr lang="en-US" dirty="0"/>
          </a:p>
          <a:p>
            <a:pPr marL="559558" lvl="2" indent="-279779">
              <a:lnSpc>
                <a:spcPct val="70000"/>
              </a:lnSpc>
              <a:spcBef>
                <a:spcPts val="1836"/>
              </a:spcBef>
            </a:pPr>
            <a:r>
              <a:rPr lang="en-US" dirty="0"/>
              <a:t>Used to generate Temporary Access Tokens to the services</a:t>
            </a:r>
          </a:p>
          <a:p>
            <a:pPr marL="559558" lvl="2" indent="-279779">
              <a:lnSpc>
                <a:spcPct val="70000"/>
              </a:lnSpc>
              <a:spcBef>
                <a:spcPts val="1836"/>
              </a:spcBef>
            </a:pPr>
            <a:r>
              <a:rPr lang="en-US" dirty="0"/>
              <a:t>Relies on User Profile being mapped to an Account</a:t>
            </a:r>
          </a:p>
          <a:p>
            <a:pPr marL="342900" lvl="1" indent="0">
              <a:buNone/>
            </a:pPr>
            <a:endParaRPr lang="en-US" sz="1600" dirty="0"/>
          </a:p>
          <a:p>
            <a:pPr marL="342900" lvl="1" indent="0">
              <a:buNone/>
            </a:pPr>
            <a:endParaRPr lang="en-US" sz="1600" dirty="0"/>
          </a:p>
        </p:txBody>
      </p:sp>
      <p:sp>
        <p:nvSpPr>
          <p:cNvPr id="3" name="Title 2"/>
          <p:cNvSpPr>
            <a:spLocks noGrp="1"/>
          </p:cNvSpPr>
          <p:nvPr>
            <p:ph type="title"/>
          </p:nvPr>
        </p:nvSpPr>
        <p:spPr/>
        <p:txBody>
          <a:bodyPr/>
          <a:lstStyle/>
          <a:p>
            <a:r>
              <a:rPr lang="en-US" dirty="0" err="1" smtClean="0"/>
              <a:t>OAuth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8237" y="271524"/>
            <a:ext cx="971550" cy="965073"/>
          </a:xfrm>
          <a:prstGeom prst="rect">
            <a:avLst/>
          </a:prstGeom>
        </p:spPr>
      </p:pic>
    </p:spTree>
    <p:extLst>
      <p:ext uri="{BB962C8B-B14F-4D97-AF65-F5344CB8AC3E}">
        <p14:creationId xmlns:p14="http://schemas.microsoft.com/office/powerpoint/2010/main" val="2703059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90800"/>
          </a:xfrm>
        </p:spPr>
        <p:txBody>
          <a:bodyPr/>
          <a:lstStyle/>
          <a:p>
            <a:r>
              <a:rPr lang="en-US" dirty="0" smtClean="0"/>
              <a:t>Protection</a:t>
            </a:r>
            <a:endParaRPr lang="en-US" dirty="0"/>
          </a:p>
        </p:txBody>
      </p:sp>
    </p:spTree>
    <p:extLst>
      <p:ext uri="{BB962C8B-B14F-4D97-AF65-F5344CB8AC3E}">
        <p14:creationId xmlns:p14="http://schemas.microsoft.com/office/powerpoint/2010/main" val="256665317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212849"/>
            <a:ext cx="11658599" cy="6069354"/>
          </a:xfrm>
        </p:spPr>
        <p:txBody>
          <a:bodyPr/>
          <a:lstStyle/>
          <a:p>
            <a:pPr>
              <a:lnSpc>
                <a:spcPct val="100000"/>
              </a:lnSpc>
              <a:buClr>
                <a:schemeClr val="tx2"/>
              </a:buClr>
            </a:pPr>
            <a:r>
              <a:rPr lang="en-US" dirty="0">
                <a:gradFill>
                  <a:gsLst>
                    <a:gs pos="13869">
                      <a:schemeClr val="tx2"/>
                    </a:gs>
                    <a:gs pos="42000">
                      <a:schemeClr val="tx2"/>
                    </a:gs>
                  </a:gsLst>
                  <a:lin ang="5400000" scaled="0"/>
                </a:gradFill>
              </a:rPr>
              <a:t>Location </a:t>
            </a:r>
            <a:r>
              <a:rPr lang="en-US" dirty="0" smtClean="0">
                <a:gradFill>
                  <a:gsLst>
                    <a:gs pos="13869">
                      <a:schemeClr val="tx2"/>
                    </a:gs>
                    <a:gs pos="42000">
                      <a:schemeClr val="tx2"/>
                    </a:gs>
                  </a:gsLst>
                  <a:lin ang="5400000" scaled="0"/>
                </a:gradFill>
              </a:rPr>
              <a:t>Based</a:t>
            </a:r>
            <a:endParaRPr lang="en-US" sz="1600" dirty="0" smtClean="0"/>
          </a:p>
          <a:p>
            <a:pPr lvl="1"/>
            <a:r>
              <a:rPr lang="en-US" dirty="0" smtClean="0"/>
              <a:t>URL </a:t>
            </a:r>
            <a:r>
              <a:rPr lang="en-US" dirty="0"/>
              <a:t>Path </a:t>
            </a:r>
            <a:r>
              <a:rPr lang="en-US" dirty="0" smtClean="0"/>
              <a:t>classification</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Taxonomy </a:t>
            </a:r>
            <a:r>
              <a:rPr lang="en-US" dirty="0" smtClean="0">
                <a:gradFill>
                  <a:gsLst>
                    <a:gs pos="13869">
                      <a:schemeClr val="tx2"/>
                    </a:gs>
                    <a:gs pos="42000">
                      <a:schemeClr val="tx2"/>
                    </a:gs>
                  </a:gsLst>
                  <a:lin ang="5400000" scaled="0"/>
                </a:gradFill>
              </a:rPr>
              <a:t>Classification</a:t>
            </a:r>
            <a:endParaRPr lang="en-US" sz="1600" dirty="0" smtClean="0"/>
          </a:p>
          <a:p>
            <a:pPr lvl="1"/>
            <a:r>
              <a:rPr lang="en-US" dirty="0" smtClean="0"/>
              <a:t>Only </a:t>
            </a:r>
            <a:r>
              <a:rPr lang="en-US" dirty="0"/>
              <a:t>show data based on tagged </a:t>
            </a:r>
            <a:r>
              <a:rPr lang="en-US" dirty="0" smtClean="0"/>
              <a:t>taxonomy</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Permission </a:t>
            </a:r>
            <a:r>
              <a:rPr lang="en-US" dirty="0" smtClean="0">
                <a:gradFill>
                  <a:gsLst>
                    <a:gs pos="13869">
                      <a:schemeClr val="tx2"/>
                    </a:gs>
                    <a:gs pos="42000">
                      <a:schemeClr val="tx2"/>
                    </a:gs>
                  </a:gsLst>
                  <a:lin ang="5400000" scaled="0"/>
                </a:gradFill>
              </a:rPr>
              <a:t>Based</a:t>
            </a:r>
            <a:endParaRPr lang="en-US" sz="1600" dirty="0" smtClean="0"/>
          </a:p>
          <a:p>
            <a:pPr lvl="1"/>
            <a:r>
              <a:rPr lang="en-US" dirty="0"/>
              <a:t>Security Groups / Roles</a:t>
            </a:r>
          </a:p>
          <a:p>
            <a:pPr>
              <a:buClr>
                <a:schemeClr val="tx2"/>
              </a:buClr>
            </a:pPr>
            <a:r>
              <a:rPr lang="en-US" dirty="0">
                <a:gradFill>
                  <a:gsLst>
                    <a:gs pos="13869">
                      <a:schemeClr val="tx2"/>
                    </a:gs>
                    <a:gs pos="42000">
                      <a:schemeClr val="tx2"/>
                    </a:gs>
                  </a:gsLst>
                  <a:lin ang="5400000" scaled="0"/>
                </a:gradFill>
              </a:rPr>
              <a:t>Claim Attribute Based</a:t>
            </a:r>
            <a:endParaRPr lang="en-US" sz="1600" dirty="0"/>
          </a:p>
          <a:p>
            <a:pPr lvl="1"/>
            <a:r>
              <a:rPr lang="en-US" dirty="0"/>
              <a:t>User has “X” associated to them</a:t>
            </a:r>
          </a:p>
          <a:p>
            <a:pPr>
              <a:buClr>
                <a:schemeClr val="tx2"/>
              </a:buClr>
            </a:pPr>
            <a:r>
              <a:rPr lang="en-US" dirty="0" smtClean="0">
                <a:gradFill>
                  <a:gsLst>
                    <a:gs pos="13869">
                      <a:schemeClr val="tx2"/>
                    </a:gs>
                    <a:gs pos="42000">
                      <a:schemeClr val="tx2"/>
                    </a:gs>
                  </a:gsLst>
                  <a:lin ang="5400000" scaled="0"/>
                </a:gradFill>
              </a:rPr>
              <a:t>Request </a:t>
            </a:r>
            <a:r>
              <a:rPr lang="en-US" dirty="0">
                <a:gradFill>
                  <a:gsLst>
                    <a:gs pos="13869">
                      <a:schemeClr val="tx2"/>
                    </a:gs>
                    <a:gs pos="42000">
                      <a:schemeClr val="tx2"/>
                    </a:gs>
                  </a:gsLst>
                  <a:lin ang="5400000" scaled="0"/>
                </a:gradFill>
              </a:rPr>
              <a:t>Management </a:t>
            </a:r>
            <a:r>
              <a:rPr lang="en-US" dirty="0" smtClean="0">
                <a:gradFill>
                  <a:gsLst>
                    <a:gs pos="13869">
                      <a:schemeClr val="tx2"/>
                    </a:gs>
                    <a:gs pos="42000">
                      <a:schemeClr val="tx2"/>
                    </a:gs>
                  </a:gsLst>
                  <a:lin ang="5400000" scaled="0"/>
                </a:gradFill>
              </a:rPr>
              <a:t>Service</a:t>
            </a:r>
            <a:endParaRPr lang="en-US" sz="1600" dirty="0"/>
          </a:p>
          <a:p>
            <a:pPr lvl="1"/>
            <a:r>
              <a:rPr lang="en-US" dirty="0"/>
              <a:t>Specific blocking based on parameter</a:t>
            </a:r>
          </a:p>
          <a:p>
            <a:pPr lvl="1"/>
            <a:endParaRPr lang="en-US" dirty="0" smtClean="0"/>
          </a:p>
        </p:txBody>
      </p:sp>
      <p:sp>
        <p:nvSpPr>
          <p:cNvPr id="3" name="Title 2"/>
          <p:cNvSpPr>
            <a:spLocks noGrp="1"/>
          </p:cNvSpPr>
          <p:nvPr>
            <p:ph type="title"/>
          </p:nvPr>
        </p:nvSpPr>
        <p:spPr/>
        <p:txBody>
          <a:bodyPr/>
          <a:lstStyle/>
          <a:p>
            <a:r>
              <a:rPr lang="en-US" dirty="0" smtClean="0"/>
              <a:t>Protecting Content</a:t>
            </a:r>
            <a:endParaRPr lang="en-US" dirty="0"/>
          </a:p>
        </p:txBody>
      </p:sp>
    </p:spTree>
    <p:extLst>
      <p:ext uri="{BB962C8B-B14F-4D97-AF65-F5344CB8AC3E}">
        <p14:creationId xmlns:p14="http://schemas.microsoft.com/office/powerpoint/2010/main" val="894523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49"/>
            <a:ext cx="11734799" cy="4715137"/>
          </a:xfrm>
        </p:spPr>
        <p:txBody>
          <a:bodyPr/>
          <a:lstStyle/>
          <a:p>
            <a:pPr>
              <a:lnSpc>
                <a:spcPct val="100000"/>
              </a:lnSpc>
              <a:buClr>
                <a:schemeClr val="tx2"/>
              </a:buClr>
            </a:pPr>
            <a:r>
              <a:rPr lang="en-US" dirty="0">
                <a:gradFill>
                  <a:gsLst>
                    <a:gs pos="13869">
                      <a:schemeClr val="tx2"/>
                    </a:gs>
                    <a:gs pos="42000">
                      <a:schemeClr val="tx2"/>
                    </a:gs>
                  </a:gsLst>
                  <a:lin ang="5400000" scaled="0"/>
                </a:gradFill>
              </a:rPr>
              <a:t>Rights </a:t>
            </a:r>
            <a:r>
              <a:rPr lang="en-US" dirty="0" smtClean="0">
                <a:gradFill>
                  <a:gsLst>
                    <a:gs pos="13869">
                      <a:schemeClr val="tx2"/>
                    </a:gs>
                    <a:gs pos="42000">
                      <a:schemeClr val="tx2"/>
                    </a:gs>
                  </a:gsLst>
                  <a:lin ang="5400000" scaled="0"/>
                </a:gradFill>
              </a:rPr>
              <a:t>Management</a:t>
            </a:r>
            <a:endParaRPr lang="en-US" sz="1600" dirty="0" smtClean="0"/>
          </a:p>
          <a:p>
            <a:pPr lvl="1"/>
            <a:r>
              <a:rPr lang="en-US" dirty="0"/>
              <a:t>Client Based</a:t>
            </a:r>
          </a:p>
          <a:p>
            <a:pPr lvl="1"/>
            <a:r>
              <a:rPr lang="en-US" dirty="0"/>
              <a:t>Compliments Baseline </a:t>
            </a:r>
            <a:r>
              <a:rPr lang="en-US" dirty="0" smtClean="0"/>
              <a:t>Security</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File &amp; </a:t>
            </a:r>
            <a:r>
              <a:rPr lang="en-US" dirty="0" smtClean="0">
                <a:gradFill>
                  <a:gsLst>
                    <a:gs pos="13869">
                      <a:schemeClr val="tx2"/>
                    </a:gs>
                    <a:gs pos="42000">
                      <a:schemeClr val="tx2"/>
                    </a:gs>
                  </a:gsLst>
                  <a:lin ang="5400000" scaled="0"/>
                </a:gradFill>
              </a:rPr>
              <a:t>Drive</a:t>
            </a:r>
            <a:endParaRPr lang="en-US" sz="1600" dirty="0" smtClean="0"/>
          </a:p>
          <a:p>
            <a:pPr lvl="1"/>
            <a:r>
              <a:rPr lang="en-US" dirty="0"/>
              <a:t>BitLocker &amp; EFS</a:t>
            </a:r>
          </a:p>
          <a:p>
            <a:pPr lvl="1"/>
            <a:r>
              <a:rPr lang="en-US" dirty="0"/>
              <a:t>Protection Storage Location </a:t>
            </a:r>
            <a:r>
              <a:rPr lang="en-US" dirty="0" smtClean="0"/>
              <a:t>Only</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SQL </a:t>
            </a:r>
            <a:r>
              <a:rPr lang="en-US" dirty="0" smtClean="0">
                <a:gradFill>
                  <a:gsLst>
                    <a:gs pos="13869">
                      <a:schemeClr val="tx2"/>
                    </a:gs>
                    <a:gs pos="42000">
                      <a:schemeClr val="tx2"/>
                    </a:gs>
                  </a:gsLst>
                  <a:lin ang="5400000" scaled="0"/>
                </a:gradFill>
              </a:rPr>
              <a:t>Encryption</a:t>
            </a:r>
            <a:endParaRPr lang="en-US" sz="1600" dirty="0" smtClean="0"/>
          </a:p>
          <a:p>
            <a:pPr lvl="1"/>
            <a:r>
              <a:rPr lang="en-US" dirty="0"/>
              <a:t>Content Database Specific</a:t>
            </a:r>
          </a:p>
          <a:p>
            <a:pPr lvl="1"/>
            <a:r>
              <a:rPr lang="en-US" dirty="0"/>
              <a:t>No restoring of databases without Private Key</a:t>
            </a:r>
          </a:p>
        </p:txBody>
      </p:sp>
      <p:sp>
        <p:nvSpPr>
          <p:cNvPr id="3" name="Title 2"/>
          <p:cNvSpPr>
            <a:spLocks noGrp="1"/>
          </p:cNvSpPr>
          <p:nvPr>
            <p:ph type="title"/>
          </p:nvPr>
        </p:nvSpPr>
        <p:spPr/>
        <p:txBody>
          <a:bodyPr/>
          <a:lstStyle/>
          <a:p>
            <a:r>
              <a:rPr lang="en-US" dirty="0" smtClean="0"/>
              <a:t>Protecting Content: Encryption</a:t>
            </a:r>
            <a:endParaRPr lang="en-US" dirty="0"/>
          </a:p>
        </p:txBody>
      </p:sp>
    </p:spTree>
    <p:extLst>
      <p:ext uri="{BB962C8B-B14F-4D97-AF65-F5344CB8AC3E}">
        <p14:creationId xmlns:p14="http://schemas.microsoft.com/office/powerpoint/2010/main" val="2270422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49"/>
            <a:ext cx="11658599" cy="5202876"/>
          </a:xfrm>
        </p:spPr>
        <p:txBody>
          <a:bodyPr/>
          <a:lstStyle/>
          <a:p>
            <a:pPr>
              <a:lnSpc>
                <a:spcPct val="100000"/>
              </a:lnSpc>
              <a:buClr>
                <a:schemeClr val="tx2"/>
              </a:buClr>
            </a:pPr>
            <a:r>
              <a:rPr lang="en-US" dirty="0">
                <a:gradFill>
                  <a:gsLst>
                    <a:gs pos="13869">
                      <a:schemeClr val="tx2"/>
                    </a:gs>
                    <a:gs pos="42000">
                      <a:schemeClr val="tx2"/>
                    </a:gs>
                  </a:gsLst>
                  <a:lin ang="5400000" scaled="0"/>
                </a:gradFill>
              </a:rPr>
              <a:t>Stop just publishing “</a:t>
            </a:r>
            <a:r>
              <a:rPr lang="en-US" b="1" dirty="0">
                <a:gradFill>
                  <a:gsLst>
                    <a:gs pos="13869">
                      <a:schemeClr val="tx2"/>
                    </a:gs>
                    <a:gs pos="42000">
                      <a:schemeClr val="tx2"/>
                    </a:gs>
                  </a:gsLst>
                  <a:lin ang="5400000" scaled="0"/>
                </a:gradFill>
              </a:rPr>
              <a:t>Windows Login</a:t>
            </a:r>
            <a:r>
              <a:rPr lang="en-US" dirty="0" smtClean="0">
                <a:gradFill>
                  <a:gsLst>
                    <a:gs pos="13869">
                      <a:schemeClr val="tx2"/>
                    </a:gs>
                    <a:gs pos="42000">
                      <a:schemeClr val="tx2"/>
                    </a:gs>
                  </a:gsLst>
                  <a:lin ang="5400000" scaled="0"/>
                </a:gradFill>
              </a:rPr>
              <a:t>”</a:t>
            </a:r>
            <a:endParaRPr lang="en-US" dirty="0">
              <a:gradFill>
                <a:gsLst>
                  <a:gs pos="13869">
                    <a:schemeClr val="tx2"/>
                  </a:gs>
                  <a:gs pos="42000">
                    <a:schemeClr val="tx2"/>
                  </a:gs>
                </a:gsLst>
                <a:lin ang="5400000" scaled="0"/>
              </a:gradFill>
            </a:endParaRPr>
          </a:p>
          <a:p>
            <a:pPr>
              <a:lnSpc>
                <a:spcPct val="100000"/>
              </a:lnSpc>
              <a:buClr>
                <a:schemeClr val="tx2"/>
              </a:buClr>
            </a:pPr>
            <a:r>
              <a:rPr lang="en-US" dirty="0">
                <a:gradFill>
                  <a:gsLst>
                    <a:gs pos="13869">
                      <a:schemeClr val="tx2"/>
                    </a:gs>
                    <a:gs pos="42000">
                      <a:schemeClr val="tx2"/>
                    </a:gs>
                  </a:gsLst>
                  <a:lin ang="5400000" scaled="0"/>
                </a:gradFill>
              </a:rPr>
              <a:t>Utilize Firewall </a:t>
            </a:r>
            <a:r>
              <a:rPr lang="en-US" dirty="0" smtClean="0">
                <a:gradFill>
                  <a:gsLst>
                    <a:gs pos="13869">
                      <a:schemeClr val="tx2"/>
                    </a:gs>
                    <a:gs pos="42000">
                      <a:schemeClr val="tx2"/>
                    </a:gs>
                  </a:gsLst>
                  <a:lin ang="5400000" scaled="0"/>
                </a:gradFill>
              </a:rPr>
              <a:t>Technology</a:t>
            </a:r>
            <a:endParaRPr lang="en-US" sz="1600" dirty="0" smtClean="0"/>
          </a:p>
          <a:p>
            <a:pPr lvl="1"/>
            <a:r>
              <a:rPr lang="en-US" dirty="0"/>
              <a:t>UAG</a:t>
            </a:r>
          </a:p>
          <a:p>
            <a:pPr lvl="1"/>
            <a:r>
              <a:rPr lang="en-US" dirty="0"/>
              <a:t>Similar Firewall </a:t>
            </a:r>
            <a:r>
              <a:rPr lang="en-US" dirty="0" smtClean="0"/>
              <a:t>Technology</a:t>
            </a:r>
            <a:endParaRPr lang="en-US" sz="1600" dirty="0"/>
          </a:p>
          <a:p>
            <a:pPr>
              <a:lnSpc>
                <a:spcPct val="100000"/>
              </a:lnSpc>
              <a:buClr>
                <a:schemeClr val="tx2"/>
              </a:buClr>
            </a:pPr>
            <a:r>
              <a:rPr lang="en-US" dirty="0">
                <a:gradFill>
                  <a:gsLst>
                    <a:gs pos="13869">
                      <a:schemeClr val="tx2"/>
                    </a:gs>
                    <a:gs pos="42000">
                      <a:schemeClr val="tx2"/>
                    </a:gs>
                  </a:gsLst>
                  <a:lin ang="5400000" scaled="0"/>
                </a:gradFill>
              </a:rPr>
              <a:t>Multi Factor </a:t>
            </a:r>
            <a:r>
              <a:rPr lang="en-US" dirty="0" smtClean="0">
                <a:gradFill>
                  <a:gsLst>
                    <a:gs pos="13869">
                      <a:schemeClr val="tx2"/>
                    </a:gs>
                    <a:gs pos="42000">
                      <a:schemeClr val="tx2"/>
                    </a:gs>
                  </a:gsLst>
                  <a:lin ang="5400000" scaled="0"/>
                </a:gradFill>
              </a:rPr>
              <a:t>Authentication</a:t>
            </a:r>
            <a:endParaRPr lang="en-US" sz="1600" dirty="0" smtClean="0"/>
          </a:p>
          <a:p>
            <a:pPr lvl="1"/>
            <a:r>
              <a:rPr lang="en-US" dirty="0"/>
              <a:t>Certificate Services</a:t>
            </a:r>
          </a:p>
          <a:p>
            <a:pPr lvl="1"/>
            <a:r>
              <a:rPr lang="en-US" dirty="0"/>
              <a:t>Azure Multi-Factor Services</a:t>
            </a:r>
          </a:p>
        </p:txBody>
      </p:sp>
      <p:sp>
        <p:nvSpPr>
          <p:cNvPr id="3" name="Title 2"/>
          <p:cNvSpPr>
            <a:spLocks noGrp="1"/>
          </p:cNvSpPr>
          <p:nvPr>
            <p:ph type="title"/>
          </p:nvPr>
        </p:nvSpPr>
        <p:spPr/>
        <p:txBody>
          <a:bodyPr/>
          <a:lstStyle/>
          <a:p>
            <a:r>
              <a:rPr lang="en-US" dirty="0" smtClean="0"/>
              <a:t>Protecting Infrastructure: Edge / Perimeter</a:t>
            </a:r>
            <a:endParaRPr lang="en-US" dirty="0"/>
          </a:p>
        </p:txBody>
      </p:sp>
    </p:spTree>
    <p:extLst>
      <p:ext uri="{BB962C8B-B14F-4D97-AF65-F5344CB8AC3E}">
        <p14:creationId xmlns:p14="http://schemas.microsoft.com/office/powerpoint/2010/main" val="1220320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56352"/>
            <a:ext cx="11810999" cy="3016210"/>
          </a:xfrm>
        </p:spPr>
        <p:txBody>
          <a:bodyPr/>
          <a:lstStyle/>
          <a:p>
            <a:pPr>
              <a:lnSpc>
                <a:spcPct val="100000"/>
              </a:lnSpc>
              <a:buClr>
                <a:schemeClr val="tx2"/>
              </a:buClr>
            </a:pPr>
            <a:r>
              <a:rPr lang="en-US" dirty="0">
                <a:gradFill>
                  <a:gsLst>
                    <a:gs pos="13869">
                      <a:schemeClr val="tx2"/>
                    </a:gs>
                    <a:gs pos="42000">
                      <a:schemeClr val="tx2"/>
                    </a:gs>
                  </a:gsLst>
                  <a:lin ang="5400000" scaled="0"/>
                </a:gradFill>
              </a:rPr>
              <a:t>Block the standard SQL Server ports</a:t>
            </a:r>
          </a:p>
          <a:p>
            <a:pPr>
              <a:lnSpc>
                <a:spcPct val="100000"/>
              </a:lnSpc>
              <a:buClr>
                <a:schemeClr val="tx2"/>
              </a:buClr>
            </a:pPr>
            <a:r>
              <a:rPr lang="en-US" dirty="0" smtClean="0">
                <a:gradFill>
                  <a:gsLst>
                    <a:gs pos="13869">
                      <a:schemeClr val="tx2"/>
                    </a:gs>
                    <a:gs pos="42000">
                      <a:schemeClr val="tx2"/>
                    </a:gs>
                  </a:gsLst>
                  <a:lin ang="5400000" scaled="0"/>
                </a:gradFill>
              </a:rPr>
              <a:t>Listen </a:t>
            </a:r>
            <a:r>
              <a:rPr lang="en-US" dirty="0">
                <a:gradFill>
                  <a:gsLst>
                    <a:gs pos="13869">
                      <a:schemeClr val="tx2"/>
                    </a:gs>
                    <a:gs pos="42000">
                      <a:schemeClr val="tx2"/>
                    </a:gs>
                  </a:gsLst>
                  <a:lin ang="5400000" scaled="0"/>
                </a:gradFill>
              </a:rPr>
              <a:t>on a nonstandard port</a:t>
            </a:r>
          </a:p>
          <a:p>
            <a:pPr>
              <a:lnSpc>
                <a:spcPct val="100000"/>
              </a:lnSpc>
              <a:buClr>
                <a:schemeClr val="tx2"/>
              </a:buClr>
            </a:pPr>
            <a:r>
              <a:rPr lang="en-US" dirty="0" smtClean="0">
                <a:gradFill>
                  <a:gsLst>
                    <a:gs pos="13869">
                      <a:schemeClr val="tx2"/>
                    </a:gs>
                    <a:gs pos="42000">
                      <a:schemeClr val="tx2"/>
                    </a:gs>
                  </a:gsLst>
                  <a:lin ang="5400000" scaled="0"/>
                </a:gradFill>
              </a:rPr>
              <a:t>Implement </a:t>
            </a:r>
            <a:r>
              <a:rPr lang="en-US" dirty="0">
                <a:gradFill>
                  <a:gsLst>
                    <a:gs pos="13869">
                      <a:schemeClr val="tx2"/>
                    </a:gs>
                    <a:gs pos="42000">
                      <a:schemeClr val="tx2"/>
                    </a:gs>
                  </a:gsLst>
                  <a:lin ang="5400000" scaled="0"/>
                </a:gradFill>
              </a:rPr>
              <a:t>Windows Firewall </a:t>
            </a:r>
            <a:r>
              <a:rPr lang="en-US" dirty="0" smtClean="0">
                <a:gradFill>
                  <a:gsLst>
                    <a:gs pos="13869">
                      <a:schemeClr val="tx2"/>
                    </a:gs>
                    <a:gs pos="42000">
                      <a:schemeClr val="tx2"/>
                    </a:gs>
                  </a:gsLst>
                  <a:lin ang="5400000" scaled="0"/>
                </a:gradFill>
              </a:rPr>
              <a:t>Policies</a:t>
            </a:r>
          </a:p>
          <a:p>
            <a:pPr>
              <a:lnSpc>
                <a:spcPct val="100000"/>
              </a:lnSpc>
              <a:buClr>
                <a:schemeClr val="tx2"/>
              </a:buClr>
            </a:pPr>
            <a:r>
              <a:rPr lang="en-US" dirty="0">
                <a:gradFill>
                  <a:gsLst>
                    <a:gs pos="13869">
                      <a:schemeClr val="tx2"/>
                    </a:gs>
                    <a:gs pos="42000">
                      <a:schemeClr val="tx2"/>
                    </a:gs>
                  </a:gsLst>
                  <a:lin ang="5400000" scaled="0"/>
                </a:gradFill>
              </a:rPr>
              <a:t>Utilize Group </a:t>
            </a:r>
            <a:r>
              <a:rPr lang="en-US" dirty="0" smtClean="0">
                <a:gradFill>
                  <a:gsLst>
                    <a:gs pos="13869">
                      <a:schemeClr val="tx2"/>
                    </a:gs>
                    <a:gs pos="42000">
                      <a:schemeClr val="tx2"/>
                    </a:gs>
                  </a:gsLst>
                  <a:lin ang="5400000" scaled="0"/>
                </a:gradFill>
              </a:rPr>
              <a:t>Policies</a:t>
            </a:r>
            <a:endParaRPr lang="en-US" dirty="0">
              <a:gradFill>
                <a:gsLst>
                  <a:gs pos="13869">
                    <a:schemeClr val="tx2"/>
                  </a:gs>
                  <a:gs pos="42000">
                    <a:schemeClr val="tx2"/>
                  </a:gs>
                </a:gsLst>
                <a:lin ang="5400000" scaled="0"/>
              </a:gradFill>
            </a:endParaRPr>
          </a:p>
        </p:txBody>
      </p:sp>
      <p:sp>
        <p:nvSpPr>
          <p:cNvPr id="3" name="Title 2"/>
          <p:cNvSpPr>
            <a:spLocks noGrp="1"/>
          </p:cNvSpPr>
          <p:nvPr>
            <p:ph type="title"/>
          </p:nvPr>
        </p:nvSpPr>
        <p:spPr/>
        <p:txBody>
          <a:bodyPr/>
          <a:lstStyle/>
          <a:p>
            <a:r>
              <a:rPr lang="en-US" dirty="0" smtClean="0"/>
              <a:t>Protecting Infrastructure: Database</a:t>
            </a:r>
            <a:endParaRPr lang="en-US" dirty="0"/>
          </a:p>
        </p:txBody>
      </p:sp>
    </p:spTree>
    <p:extLst>
      <p:ext uri="{BB962C8B-B14F-4D97-AF65-F5344CB8AC3E}">
        <p14:creationId xmlns:p14="http://schemas.microsoft.com/office/powerpoint/2010/main" val="3536319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56352"/>
            <a:ext cx="11810999" cy="3287054"/>
          </a:xfrm>
        </p:spPr>
        <p:txBody>
          <a:bodyPr/>
          <a:lstStyle/>
          <a:p>
            <a:pPr>
              <a:lnSpc>
                <a:spcPct val="100000"/>
              </a:lnSpc>
              <a:buClr>
                <a:schemeClr val="tx2"/>
              </a:buClr>
            </a:pPr>
            <a:r>
              <a:rPr lang="en-US" dirty="0" smtClean="0">
                <a:gradFill>
                  <a:gsLst>
                    <a:gs pos="13869">
                      <a:schemeClr val="tx2"/>
                    </a:gs>
                    <a:gs pos="42000">
                      <a:schemeClr val="tx2"/>
                    </a:gs>
                  </a:gsLst>
                  <a:lin ang="5400000" scaled="0"/>
                </a:gradFill>
              </a:rPr>
              <a:t>Implement </a:t>
            </a:r>
            <a:r>
              <a:rPr lang="en-US" dirty="0">
                <a:gradFill>
                  <a:gsLst>
                    <a:gs pos="13869">
                      <a:schemeClr val="tx2"/>
                    </a:gs>
                    <a:gs pos="42000">
                      <a:schemeClr val="tx2"/>
                    </a:gs>
                  </a:gsLst>
                  <a:lin ang="5400000" scaled="0"/>
                </a:gradFill>
              </a:rPr>
              <a:t>Windows Firewall Policies</a:t>
            </a:r>
          </a:p>
          <a:p>
            <a:pPr>
              <a:lnSpc>
                <a:spcPct val="100000"/>
              </a:lnSpc>
              <a:buClr>
                <a:schemeClr val="tx2"/>
              </a:buClr>
            </a:pPr>
            <a:r>
              <a:rPr lang="en-US" dirty="0" smtClean="0">
                <a:gradFill>
                  <a:gsLst>
                    <a:gs pos="13869">
                      <a:schemeClr val="tx2"/>
                    </a:gs>
                    <a:gs pos="42000">
                      <a:schemeClr val="tx2"/>
                    </a:gs>
                  </a:gsLst>
                  <a:lin ang="5400000" scaled="0"/>
                </a:gradFill>
              </a:rPr>
              <a:t>Utilize Group Policies</a:t>
            </a:r>
          </a:p>
          <a:p>
            <a:pPr>
              <a:lnSpc>
                <a:spcPct val="100000"/>
              </a:lnSpc>
              <a:buClr>
                <a:schemeClr val="tx2"/>
              </a:buClr>
            </a:pPr>
            <a:r>
              <a:rPr lang="en-US" dirty="0" smtClean="0">
                <a:gradFill>
                  <a:gsLst>
                    <a:gs pos="13869">
                      <a:schemeClr val="tx2"/>
                    </a:gs>
                    <a:gs pos="42000">
                      <a:schemeClr val="tx2"/>
                    </a:gs>
                  </a:gsLst>
                  <a:lin ang="5400000" scaled="0"/>
                </a:gradFill>
              </a:rPr>
              <a:t>Utilize Claim Attributes </a:t>
            </a:r>
            <a:endParaRPr lang="en-US" sz="1600" dirty="0" smtClean="0"/>
          </a:p>
          <a:p>
            <a:pPr marL="342900" lvl="1" indent="-342900">
              <a:lnSpc>
                <a:spcPct val="100000"/>
              </a:lnSpc>
              <a:buClr>
                <a:schemeClr val="tx2"/>
              </a:buClr>
            </a:pPr>
            <a:r>
              <a:rPr lang="en-US" sz="4000" dirty="0">
                <a:gradFill>
                  <a:gsLst>
                    <a:gs pos="13869">
                      <a:schemeClr val="tx2"/>
                    </a:gs>
                    <a:gs pos="42000">
                      <a:schemeClr val="tx2"/>
                    </a:gs>
                  </a:gsLst>
                  <a:lin ang="5400000" scaled="0"/>
                </a:gradFill>
                <a:latin typeface="+mj-lt"/>
              </a:rPr>
              <a:t>Secure Communication with SSL</a:t>
            </a:r>
          </a:p>
          <a:p>
            <a:endParaRPr lang="en-US" sz="1600" dirty="0" smtClean="0"/>
          </a:p>
        </p:txBody>
      </p:sp>
      <p:sp>
        <p:nvSpPr>
          <p:cNvPr id="3" name="Title 2"/>
          <p:cNvSpPr>
            <a:spLocks noGrp="1"/>
          </p:cNvSpPr>
          <p:nvPr>
            <p:ph type="title"/>
          </p:nvPr>
        </p:nvSpPr>
        <p:spPr/>
        <p:txBody>
          <a:bodyPr/>
          <a:lstStyle/>
          <a:p>
            <a:r>
              <a:rPr lang="en-US" dirty="0" smtClean="0"/>
              <a:t>Protecting Infrastructure: Web, Application</a:t>
            </a:r>
            <a:endParaRPr lang="en-US" dirty="0"/>
          </a:p>
        </p:txBody>
      </p:sp>
    </p:spTree>
    <p:extLst>
      <p:ext uri="{BB962C8B-B14F-4D97-AF65-F5344CB8AC3E}">
        <p14:creationId xmlns:p14="http://schemas.microsoft.com/office/powerpoint/2010/main" val="1333288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56352"/>
            <a:ext cx="11810999" cy="2154436"/>
          </a:xfrm>
        </p:spPr>
        <p:txBody>
          <a:bodyPr/>
          <a:lstStyle/>
          <a:p>
            <a:pPr>
              <a:lnSpc>
                <a:spcPct val="100000"/>
              </a:lnSpc>
              <a:buClr>
                <a:schemeClr val="tx2"/>
              </a:buClr>
            </a:pPr>
            <a:r>
              <a:rPr lang="en-US" dirty="0" smtClean="0">
                <a:gradFill>
                  <a:gsLst>
                    <a:gs pos="13869">
                      <a:schemeClr val="tx2"/>
                    </a:gs>
                    <a:gs pos="42000">
                      <a:schemeClr val="tx2"/>
                    </a:gs>
                  </a:gsLst>
                  <a:lin ang="5400000" scaled="0"/>
                </a:gradFill>
              </a:rPr>
              <a:t>Implement </a:t>
            </a:r>
            <a:r>
              <a:rPr lang="en-US" dirty="0">
                <a:gradFill>
                  <a:gsLst>
                    <a:gs pos="13869">
                      <a:schemeClr val="tx2"/>
                    </a:gs>
                    <a:gs pos="42000">
                      <a:schemeClr val="tx2"/>
                    </a:gs>
                  </a:gsLst>
                  <a:lin ang="5400000" scaled="0"/>
                </a:gradFill>
              </a:rPr>
              <a:t>Firewall Layer between server layers</a:t>
            </a:r>
          </a:p>
          <a:p>
            <a:pPr>
              <a:lnSpc>
                <a:spcPct val="100000"/>
              </a:lnSpc>
              <a:buClr>
                <a:schemeClr val="tx2"/>
              </a:buClr>
            </a:pPr>
            <a:r>
              <a:rPr lang="en-US" dirty="0" smtClean="0">
                <a:gradFill>
                  <a:gsLst>
                    <a:gs pos="13869">
                      <a:schemeClr val="tx2"/>
                    </a:gs>
                    <a:gs pos="42000">
                      <a:schemeClr val="tx2"/>
                    </a:gs>
                  </a:gsLst>
                  <a:lin ang="5400000" scaled="0"/>
                </a:gradFill>
              </a:rPr>
              <a:t>Run “</a:t>
            </a:r>
            <a:r>
              <a:rPr lang="en-US" b="1" dirty="0" smtClean="0">
                <a:gradFill>
                  <a:gsLst>
                    <a:gs pos="13869">
                      <a:schemeClr val="tx2"/>
                    </a:gs>
                    <a:gs pos="42000">
                      <a:schemeClr val="tx2"/>
                    </a:gs>
                  </a:gsLst>
                  <a:lin ang="5400000" scaled="0"/>
                </a:gradFill>
              </a:rPr>
              <a:t>Best Practice Security Analyzer</a:t>
            </a:r>
            <a:r>
              <a:rPr lang="en-US" dirty="0" smtClean="0">
                <a:gradFill>
                  <a:gsLst>
                    <a:gs pos="13869">
                      <a:schemeClr val="tx2"/>
                    </a:gs>
                    <a:gs pos="42000">
                      <a:schemeClr val="tx2"/>
                    </a:gs>
                  </a:gsLst>
                  <a:lin ang="5400000" scaled="0"/>
                </a:gradFill>
              </a:rPr>
              <a:t>” and use “</a:t>
            </a:r>
            <a:r>
              <a:rPr lang="en-US" b="1" dirty="0" smtClean="0">
                <a:gradFill>
                  <a:gsLst>
                    <a:gs pos="13869">
                      <a:schemeClr val="tx2"/>
                    </a:gs>
                    <a:gs pos="42000">
                      <a:schemeClr val="tx2"/>
                    </a:gs>
                  </a:gsLst>
                  <a:lin ang="5400000" scaled="0"/>
                </a:gradFill>
              </a:rPr>
              <a:t>Server Hardening Guidance</a:t>
            </a:r>
            <a:r>
              <a:rPr lang="en-US" dirty="0" smtClean="0">
                <a:gradFill>
                  <a:gsLst>
                    <a:gs pos="13869">
                      <a:schemeClr val="tx2"/>
                    </a:gs>
                    <a:gs pos="42000">
                      <a:schemeClr val="tx2"/>
                    </a:gs>
                  </a:gsLst>
                  <a:lin ang="5400000" scaled="0"/>
                </a:gradFill>
              </a:rPr>
              <a:t>”</a:t>
            </a:r>
          </a:p>
        </p:txBody>
      </p:sp>
      <p:sp>
        <p:nvSpPr>
          <p:cNvPr id="3" name="Title 2"/>
          <p:cNvSpPr>
            <a:spLocks noGrp="1"/>
          </p:cNvSpPr>
          <p:nvPr>
            <p:ph type="title"/>
          </p:nvPr>
        </p:nvSpPr>
        <p:spPr/>
        <p:txBody>
          <a:bodyPr/>
          <a:lstStyle/>
          <a:p>
            <a:r>
              <a:rPr lang="en-US" dirty="0" smtClean="0"/>
              <a:t>Protecting Infrastructure: General</a:t>
            </a:r>
            <a:endParaRPr lang="en-US" dirty="0"/>
          </a:p>
        </p:txBody>
      </p:sp>
    </p:spTree>
    <p:extLst>
      <p:ext uri="{BB962C8B-B14F-4D97-AF65-F5344CB8AC3E}">
        <p14:creationId xmlns:p14="http://schemas.microsoft.com/office/powerpoint/2010/main" val="207431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49"/>
            <a:ext cx="11734799" cy="4161139"/>
          </a:xfrm>
        </p:spPr>
        <p:txBody>
          <a:bodyPr/>
          <a:lstStyle/>
          <a:p>
            <a:pPr lvl="0">
              <a:lnSpc>
                <a:spcPct val="100000"/>
              </a:lnSpc>
              <a:buClr>
                <a:schemeClr val="tx2"/>
              </a:buClr>
            </a:pPr>
            <a:r>
              <a:rPr lang="en-US" dirty="0">
                <a:gradFill>
                  <a:gsLst>
                    <a:gs pos="13869">
                      <a:schemeClr val="tx2"/>
                    </a:gs>
                    <a:gs pos="42000">
                      <a:schemeClr val="tx2"/>
                    </a:gs>
                  </a:gsLst>
                  <a:lin ang="5400000" scaled="0"/>
                </a:gradFill>
              </a:rPr>
              <a:t>Port 80 / 443</a:t>
            </a:r>
          </a:p>
          <a:p>
            <a:pPr lvl="0">
              <a:lnSpc>
                <a:spcPct val="100000"/>
              </a:lnSpc>
              <a:buClr>
                <a:schemeClr val="tx2"/>
              </a:buClr>
            </a:pPr>
            <a:r>
              <a:rPr lang="en-US" dirty="0">
                <a:gradFill>
                  <a:gsLst>
                    <a:gs pos="13869">
                      <a:schemeClr val="tx2"/>
                    </a:gs>
                    <a:gs pos="42000">
                      <a:schemeClr val="tx2"/>
                    </a:gs>
                  </a:gsLst>
                  <a:lin ang="5400000" scaled="0"/>
                </a:gradFill>
              </a:rPr>
              <a:t>UDP 1434 and TCP 1433</a:t>
            </a:r>
          </a:p>
          <a:p>
            <a:pPr>
              <a:lnSpc>
                <a:spcPct val="100000"/>
              </a:lnSpc>
              <a:buClr>
                <a:schemeClr val="tx2"/>
              </a:buClr>
            </a:pPr>
            <a:r>
              <a:rPr lang="en-US" dirty="0">
                <a:gradFill>
                  <a:gsLst>
                    <a:gs pos="13869">
                      <a:schemeClr val="tx2"/>
                    </a:gs>
                    <a:gs pos="42000">
                      <a:schemeClr val="tx2"/>
                    </a:gs>
                  </a:gsLst>
                  <a:lin ang="5400000" scaled="0"/>
                </a:gradFill>
              </a:rPr>
              <a:t>TCP 25 (SMTP)</a:t>
            </a:r>
          </a:p>
          <a:p>
            <a:pPr>
              <a:lnSpc>
                <a:spcPct val="100000"/>
              </a:lnSpc>
              <a:buClr>
                <a:schemeClr val="tx2"/>
              </a:buClr>
            </a:pPr>
            <a:r>
              <a:rPr lang="en-US" dirty="0">
                <a:gradFill>
                  <a:gsLst>
                    <a:gs pos="13869">
                      <a:schemeClr val="tx2"/>
                    </a:gs>
                    <a:gs pos="42000">
                      <a:schemeClr val="tx2"/>
                    </a:gs>
                  </a:gsLst>
                  <a:lin ang="5400000" scaled="0"/>
                </a:gradFill>
              </a:rPr>
              <a:t>File and Printer Sharing </a:t>
            </a:r>
            <a:r>
              <a:rPr lang="en-US" dirty="0" smtClean="0">
                <a:gradFill>
                  <a:gsLst>
                    <a:gs pos="13869">
                      <a:schemeClr val="tx2"/>
                    </a:gs>
                    <a:gs pos="42000">
                      <a:schemeClr val="tx2"/>
                    </a:gs>
                  </a:gsLst>
                  <a:lin ang="5400000" scaled="0"/>
                </a:gradFill>
              </a:rPr>
              <a:t>service:</a:t>
            </a:r>
            <a:endParaRPr lang="en-US" sz="2400" dirty="0"/>
          </a:p>
          <a:p>
            <a:pPr lvl="1"/>
            <a:r>
              <a:rPr lang="en-US" dirty="0"/>
              <a:t>Direct-hosted SMB (TCP/UDP 445) — this is the recommended port</a:t>
            </a:r>
          </a:p>
          <a:p>
            <a:pPr lvl="1"/>
            <a:r>
              <a:rPr lang="en-US" dirty="0"/>
              <a:t>NetBIOS over TCP/IP (</a:t>
            </a:r>
            <a:r>
              <a:rPr lang="en-US" dirty="0" err="1"/>
              <a:t>NetBT</a:t>
            </a:r>
            <a:r>
              <a:rPr lang="en-US" dirty="0"/>
              <a:t>) (TCP 137, UDP 138, UDP 139) — disable these ports if you do not use it</a:t>
            </a:r>
          </a:p>
        </p:txBody>
      </p:sp>
      <p:sp>
        <p:nvSpPr>
          <p:cNvPr id="3" name="Title 2"/>
          <p:cNvSpPr>
            <a:spLocks noGrp="1"/>
          </p:cNvSpPr>
          <p:nvPr>
            <p:ph type="title"/>
          </p:nvPr>
        </p:nvSpPr>
        <p:spPr/>
        <p:txBody>
          <a:bodyPr/>
          <a:lstStyle/>
          <a:p>
            <a:r>
              <a:rPr lang="en-US" dirty="0" smtClean="0"/>
              <a:t>Protecting Infrastructure: Ports</a:t>
            </a:r>
            <a:endParaRPr lang="en-US" dirty="0"/>
          </a:p>
        </p:txBody>
      </p:sp>
    </p:spTree>
    <p:extLst>
      <p:ext uri="{BB962C8B-B14F-4D97-AF65-F5344CB8AC3E}">
        <p14:creationId xmlns:p14="http://schemas.microsoft.com/office/powerpoint/2010/main" val="281252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Protecting Infrastructure: Ports</a:t>
            </a:r>
            <a:endParaRPr lang="en-US" dirty="0"/>
          </a:p>
        </p:txBody>
      </p:sp>
      <p:sp>
        <p:nvSpPr>
          <p:cNvPr id="4" name="Rectangle 3"/>
          <p:cNvSpPr/>
          <p:nvPr/>
        </p:nvSpPr>
        <p:spPr>
          <a:xfrm>
            <a:off x="274639" y="1212849"/>
            <a:ext cx="11889564" cy="4979825"/>
          </a:xfrm>
          <a:prstGeom prst="rect">
            <a:avLst/>
          </a:prstGeom>
        </p:spPr>
        <p:txBody>
          <a:bodyPr wrap="square">
            <a:spAutoFit/>
          </a:bodyPr>
          <a:lstStyle/>
          <a:p>
            <a:pPr marL="342900" indent="-342900">
              <a:spcBef>
                <a:spcPct val="20000"/>
              </a:spcBef>
              <a:buClr>
                <a:srgbClr val="0072C6"/>
              </a:buClr>
              <a:buSzPct val="90000"/>
              <a:buFont typeface="Wingdings" panose="05000000000000000000" pitchFamily="2" charset="2"/>
              <a:buChar char="§"/>
            </a:pPr>
            <a:r>
              <a:rPr lang="en-US" sz="4000" dirty="0">
                <a:gradFill>
                  <a:gsLst>
                    <a:gs pos="13869">
                      <a:srgbClr val="0072C6"/>
                    </a:gs>
                    <a:gs pos="42000">
                      <a:srgbClr val="0072C6"/>
                    </a:gs>
                  </a:gsLst>
                  <a:lin ang="5400000" scaled="0"/>
                </a:gradFill>
                <a:latin typeface="Segoe UI Light"/>
              </a:rPr>
              <a:t>Communication between Web servers and service applications (the default is HTTP</a:t>
            </a:r>
            <a:r>
              <a:rPr lang="en-US" sz="4000" dirty="0" smtClean="0">
                <a:gradFill>
                  <a:gsLst>
                    <a:gs pos="13869">
                      <a:srgbClr val="0072C6"/>
                    </a:gs>
                    <a:gs pos="42000">
                      <a:srgbClr val="0072C6"/>
                    </a:gs>
                  </a:gsLst>
                  <a:lin ang="5400000" scaled="0"/>
                </a:gradFill>
                <a:latin typeface="Segoe UI Light"/>
              </a:rPr>
              <a:t>):</a:t>
            </a:r>
            <a:endParaRPr lang="en-US" sz="1600" dirty="0" smtClean="0">
              <a:gradFill>
                <a:gsLst>
                  <a:gs pos="1250">
                    <a:srgbClr val="505050"/>
                  </a:gs>
                  <a:gs pos="100000">
                    <a:srgbClr val="505050"/>
                  </a:gs>
                </a:gsLst>
                <a:lin ang="5400000" scaled="0"/>
              </a:gradFill>
            </a:endParaRP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HTTP binding: TCP 32843</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HTTPS binding: TCP 32844</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net.tcp binding: TCP 32845 (</a:t>
            </a:r>
            <a:r>
              <a:rPr lang="en-US" sz="2400" dirty="0" smtClean="0">
                <a:gradFill>
                  <a:gsLst>
                    <a:gs pos="1250">
                      <a:srgbClr val="505050"/>
                    </a:gs>
                    <a:gs pos="100000">
                      <a:srgbClr val="505050"/>
                    </a:gs>
                  </a:gsLst>
                  <a:lin ang="5400000" scaled="0"/>
                </a:gradFill>
              </a:rPr>
              <a:t>if </a:t>
            </a:r>
            <a:r>
              <a:rPr lang="en-US" sz="2400" dirty="0">
                <a:gradFill>
                  <a:gsLst>
                    <a:gs pos="1250">
                      <a:srgbClr val="505050"/>
                    </a:gs>
                    <a:gs pos="100000">
                      <a:srgbClr val="505050"/>
                    </a:gs>
                  </a:gsLst>
                  <a:lin ang="5400000" scaled="0"/>
                </a:gradFill>
              </a:rPr>
              <a:t>a </a:t>
            </a:r>
            <a:r>
              <a:rPr lang="en-US" sz="2400" dirty="0" smtClean="0">
                <a:gradFill>
                  <a:gsLst>
                    <a:gs pos="1250">
                      <a:srgbClr val="505050"/>
                    </a:gs>
                    <a:gs pos="100000">
                      <a:srgbClr val="505050"/>
                    </a:gs>
                  </a:gsLst>
                  <a:lin ang="5400000" scaled="0"/>
                </a:gradFill>
              </a:rPr>
              <a:t>3rd </a:t>
            </a:r>
            <a:r>
              <a:rPr lang="en-US" sz="2400" dirty="0">
                <a:gradFill>
                  <a:gsLst>
                    <a:gs pos="1250">
                      <a:srgbClr val="505050"/>
                    </a:gs>
                    <a:gs pos="100000">
                      <a:srgbClr val="505050"/>
                    </a:gs>
                  </a:gsLst>
                  <a:lin ang="5400000" scaled="0"/>
                </a:gradFill>
              </a:rPr>
              <a:t>party has </a:t>
            </a:r>
            <a:r>
              <a:rPr lang="en-US" sz="2400" dirty="0" smtClean="0">
                <a:gradFill>
                  <a:gsLst>
                    <a:gs pos="1250">
                      <a:srgbClr val="505050"/>
                    </a:gs>
                    <a:gs pos="100000">
                      <a:srgbClr val="505050"/>
                    </a:gs>
                  </a:gsLst>
                  <a:lin ang="5400000" scaled="0"/>
                </a:gradFill>
              </a:rPr>
              <a:t>implemented it)</a:t>
            </a:r>
            <a:endParaRPr lang="en-US" sz="2400" dirty="0">
              <a:gradFill>
                <a:gsLst>
                  <a:gs pos="1250">
                    <a:srgbClr val="505050"/>
                  </a:gs>
                  <a:gs pos="100000">
                    <a:srgbClr val="505050"/>
                  </a:gs>
                </a:gsLst>
                <a:lin ang="5400000" scaled="0"/>
              </a:gradFill>
            </a:endParaRPr>
          </a:p>
          <a:p>
            <a:pPr marL="584200" lvl="1" indent="-241300">
              <a:lnSpc>
                <a:spcPct val="90000"/>
              </a:lnSpc>
              <a:spcBef>
                <a:spcPct val="20000"/>
              </a:spcBef>
              <a:buSzPct val="90000"/>
              <a:buFont typeface="Arial" pitchFamily="34" charset="0"/>
              <a:buChar char="•"/>
            </a:pPr>
            <a:endParaRPr lang="en-US" sz="1600" dirty="0">
              <a:gradFill>
                <a:gsLst>
                  <a:gs pos="1250">
                    <a:srgbClr val="505050"/>
                  </a:gs>
                  <a:gs pos="100000">
                    <a:srgbClr val="505050"/>
                  </a:gs>
                </a:gsLst>
                <a:lin ang="5400000" scaled="0"/>
              </a:gradFill>
            </a:endParaRPr>
          </a:p>
          <a:p>
            <a:pPr marL="342900" indent="-342900">
              <a:spcBef>
                <a:spcPct val="20000"/>
              </a:spcBef>
              <a:buClr>
                <a:srgbClr val="0072C6"/>
              </a:buClr>
              <a:buSzPct val="90000"/>
              <a:buFont typeface="Wingdings" panose="05000000000000000000" pitchFamily="2" charset="2"/>
              <a:buChar char="§"/>
            </a:pPr>
            <a:r>
              <a:rPr lang="en-US" sz="4000" dirty="0">
                <a:gradFill>
                  <a:gsLst>
                    <a:gs pos="13869">
                      <a:srgbClr val="0072C6"/>
                    </a:gs>
                    <a:gs pos="42000">
                      <a:srgbClr val="0072C6"/>
                    </a:gs>
                  </a:gsLst>
                  <a:lin ang="5400000" scaled="0"/>
                </a:gradFill>
                <a:latin typeface="Segoe UI Light"/>
              </a:rPr>
              <a:t>Communication between all farm servers when Kerberos authentication is being used</a:t>
            </a:r>
            <a:r>
              <a:rPr lang="en-US" sz="4000" dirty="0" smtClean="0">
                <a:gradFill>
                  <a:gsLst>
                    <a:gs pos="13869">
                      <a:srgbClr val="0072C6"/>
                    </a:gs>
                    <a:gs pos="42000">
                      <a:srgbClr val="0072C6"/>
                    </a:gs>
                  </a:gsLst>
                  <a:lin ang="5400000" scaled="0"/>
                </a:gradFill>
                <a:latin typeface="Segoe UI Light"/>
              </a:rPr>
              <a:t>:</a:t>
            </a:r>
            <a:endParaRPr lang="en-US" sz="1600" dirty="0" smtClean="0">
              <a:gradFill>
                <a:gsLst>
                  <a:gs pos="1250">
                    <a:srgbClr val="505050"/>
                  </a:gs>
                  <a:gs pos="100000">
                    <a:srgbClr val="505050"/>
                  </a:gs>
                </a:gsLst>
                <a:lin ang="5400000" scaled="0"/>
              </a:gradFill>
            </a:endParaRP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TCP and UDP 88 (Kerberos)</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UDP 464 (Kerberos Change Password)</a:t>
            </a:r>
          </a:p>
        </p:txBody>
      </p:sp>
    </p:spTree>
    <p:extLst>
      <p:ext uri="{BB962C8B-B14F-4D97-AF65-F5344CB8AC3E}">
        <p14:creationId xmlns:p14="http://schemas.microsoft.com/office/powerpoint/2010/main" val="891440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7" y="1363662"/>
            <a:ext cx="11658600" cy="3754874"/>
          </a:xfrm>
        </p:spPr>
        <p:txBody>
          <a:bodyPr/>
          <a:lstStyle/>
          <a:p>
            <a:pPr marL="342900" indent="-342900">
              <a:lnSpc>
                <a:spcPct val="100000"/>
              </a:lnSpc>
              <a:spcBef>
                <a:spcPct val="20000"/>
              </a:spcBef>
              <a:buFont typeface="Wingdings" panose="05000000000000000000" pitchFamily="2" charset="2"/>
              <a:buChar char="§"/>
            </a:pPr>
            <a:r>
              <a:rPr lang="en-US" sz="4000" dirty="0">
                <a:gradFill>
                  <a:gsLst>
                    <a:gs pos="13869">
                      <a:schemeClr val="tx2"/>
                    </a:gs>
                    <a:gs pos="42000">
                      <a:schemeClr val="tx2"/>
                    </a:gs>
                  </a:gsLst>
                  <a:lin ang="5400000" scaled="0"/>
                </a:gradFill>
              </a:rPr>
              <a:t>Authentication &amp; Authorization</a:t>
            </a:r>
          </a:p>
          <a:p>
            <a:pPr marL="342900" indent="-342900">
              <a:lnSpc>
                <a:spcPct val="100000"/>
              </a:lnSpc>
              <a:spcBef>
                <a:spcPct val="20000"/>
              </a:spcBef>
              <a:buFont typeface="Wingdings" panose="05000000000000000000" pitchFamily="2" charset="2"/>
              <a:buChar char="§"/>
            </a:pPr>
            <a:r>
              <a:rPr lang="en-US" sz="4000" dirty="0" smtClean="0">
                <a:gradFill>
                  <a:gsLst>
                    <a:gs pos="13869">
                      <a:schemeClr val="tx2"/>
                    </a:gs>
                    <a:gs pos="42000">
                      <a:schemeClr val="tx2"/>
                    </a:gs>
                  </a:gsLst>
                  <a:lin ang="5400000" scaled="0"/>
                </a:gradFill>
              </a:rPr>
              <a:t>Claims</a:t>
            </a:r>
            <a:endParaRPr lang="en-US" sz="1600" dirty="0" smtClean="0"/>
          </a:p>
          <a:p>
            <a:pPr marL="342900" indent="-342900">
              <a:lnSpc>
                <a:spcPct val="100000"/>
              </a:lnSpc>
              <a:spcBef>
                <a:spcPct val="20000"/>
              </a:spcBef>
              <a:buFont typeface="Wingdings" panose="05000000000000000000" pitchFamily="2" charset="2"/>
              <a:buChar char="§"/>
            </a:pPr>
            <a:r>
              <a:rPr lang="en-US" sz="4000" dirty="0" err="1">
                <a:gradFill>
                  <a:gsLst>
                    <a:gs pos="13869">
                      <a:schemeClr val="tx2"/>
                    </a:gs>
                    <a:gs pos="42000">
                      <a:schemeClr val="tx2"/>
                    </a:gs>
                  </a:gsLst>
                  <a:lin ang="5400000" scaled="0"/>
                </a:gradFill>
              </a:rPr>
              <a:t>OAuth</a:t>
            </a:r>
            <a:endParaRPr lang="en-US" sz="4000" dirty="0">
              <a:gradFill>
                <a:gsLst>
                  <a:gs pos="13869">
                    <a:schemeClr val="tx2"/>
                  </a:gs>
                  <a:gs pos="42000">
                    <a:schemeClr val="tx2"/>
                  </a:gs>
                </a:gsLst>
                <a:lin ang="5400000" scaled="0"/>
              </a:gradFill>
            </a:endParaRPr>
          </a:p>
          <a:p>
            <a:pPr marL="342900" indent="-342900">
              <a:lnSpc>
                <a:spcPct val="100000"/>
              </a:lnSpc>
              <a:spcBef>
                <a:spcPct val="20000"/>
              </a:spcBef>
              <a:buFont typeface="Wingdings" panose="05000000000000000000" pitchFamily="2" charset="2"/>
              <a:buChar char="§"/>
            </a:pPr>
            <a:r>
              <a:rPr lang="en-US" sz="4000" dirty="0">
                <a:gradFill>
                  <a:gsLst>
                    <a:gs pos="13869">
                      <a:schemeClr val="tx2"/>
                    </a:gs>
                    <a:gs pos="42000">
                      <a:schemeClr val="tx2"/>
                    </a:gs>
                  </a:gsLst>
                  <a:lin ang="5400000" scaled="0"/>
                </a:gradFill>
              </a:rPr>
              <a:t>Protecting </a:t>
            </a:r>
            <a:r>
              <a:rPr lang="en-US" sz="4000" dirty="0" smtClean="0">
                <a:gradFill>
                  <a:gsLst>
                    <a:gs pos="13869">
                      <a:schemeClr val="tx2"/>
                    </a:gs>
                    <a:gs pos="42000">
                      <a:schemeClr val="tx2"/>
                    </a:gs>
                  </a:gsLst>
                  <a:lin ang="5400000" scaled="0"/>
                </a:gradFill>
              </a:rPr>
              <a:t>Content</a:t>
            </a:r>
          </a:p>
          <a:p>
            <a:pPr marL="342900" indent="-342900">
              <a:lnSpc>
                <a:spcPct val="100000"/>
              </a:lnSpc>
              <a:spcBef>
                <a:spcPct val="20000"/>
              </a:spcBef>
              <a:buFont typeface="Wingdings" panose="05000000000000000000" pitchFamily="2" charset="2"/>
              <a:buChar char="§"/>
            </a:pPr>
            <a:r>
              <a:rPr lang="en-US" sz="4000" dirty="0">
                <a:gradFill>
                  <a:gsLst>
                    <a:gs pos="13869">
                      <a:schemeClr val="tx2"/>
                    </a:gs>
                    <a:gs pos="42000">
                      <a:schemeClr val="tx2"/>
                    </a:gs>
                  </a:gsLst>
                  <a:lin ang="5400000" scaled="0"/>
                </a:gradFill>
              </a:rPr>
              <a:t>Protecting </a:t>
            </a:r>
            <a:r>
              <a:rPr lang="en-US" sz="4000" dirty="0" smtClean="0">
                <a:gradFill>
                  <a:gsLst>
                    <a:gs pos="13869">
                      <a:schemeClr val="tx2"/>
                    </a:gs>
                    <a:gs pos="42000">
                      <a:schemeClr val="tx2"/>
                    </a:gs>
                  </a:gsLst>
                  <a:lin ang="5400000" scaled="0"/>
                </a:gradFill>
              </a:rPr>
              <a:t>Infrastructure</a:t>
            </a:r>
            <a:endParaRPr lang="en-US" sz="4000" dirty="0">
              <a:gradFill>
                <a:gsLst>
                  <a:gs pos="13869">
                    <a:schemeClr val="tx2"/>
                  </a:gs>
                  <a:gs pos="42000">
                    <a:schemeClr val="tx2"/>
                  </a:gs>
                </a:gsLst>
                <a:lin ang="5400000" scaled="0"/>
              </a:gradFill>
            </a:endParaRPr>
          </a:p>
        </p:txBody>
      </p:sp>
    </p:spTree>
    <p:extLst>
      <p:ext uri="{BB962C8B-B14F-4D97-AF65-F5344CB8AC3E}">
        <p14:creationId xmlns:p14="http://schemas.microsoft.com/office/powerpoint/2010/main" val="140020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Protecting Infrastructure: Ports</a:t>
            </a:r>
            <a:endParaRPr lang="en-US" dirty="0"/>
          </a:p>
        </p:txBody>
      </p:sp>
      <p:sp>
        <p:nvSpPr>
          <p:cNvPr id="4" name="Rectangle 3"/>
          <p:cNvSpPr/>
          <p:nvPr/>
        </p:nvSpPr>
        <p:spPr>
          <a:xfrm>
            <a:off x="274639" y="5935662"/>
            <a:ext cx="11889564" cy="757130"/>
          </a:xfrm>
          <a:prstGeom prst="rect">
            <a:avLst/>
          </a:prstGeom>
        </p:spPr>
        <p:txBody>
          <a:bodyPr wrap="square">
            <a:spAutoFit/>
          </a:bodyPr>
          <a:lstStyle/>
          <a:p>
            <a:pPr marL="584200" lvl="1" indent="-241300">
              <a:lnSpc>
                <a:spcPct val="90000"/>
              </a:lnSpc>
              <a:spcBef>
                <a:spcPct val="20000"/>
              </a:spcBef>
              <a:buClr>
                <a:srgbClr val="505050"/>
              </a:buClr>
              <a:buSzPct val="90000"/>
              <a:buFont typeface="Wingdings" panose="05000000000000000000" pitchFamily="2" charset="2"/>
              <a:buChar char="§"/>
            </a:pPr>
            <a:r>
              <a:rPr lang="en-US" sz="2400" dirty="0" smtClean="0">
                <a:gradFill>
                  <a:gsLst>
                    <a:gs pos="1250">
                      <a:srgbClr val="505050"/>
                    </a:gs>
                    <a:gs pos="100000">
                      <a:srgbClr val="505050"/>
                    </a:gs>
                  </a:gsLst>
                  <a:lin ang="5400000" scaled="0"/>
                </a:gradFill>
                <a:hlinkClick r:id="rId2"/>
              </a:rPr>
              <a:t>http</a:t>
            </a:r>
            <a:r>
              <a:rPr lang="en-US" sz="2400" dirty="0">
                <a:gradFill>
                  <a:gsLst>
                    <a:gs pos="1250">
                      <a:srgbClr val="505050"/>
                    </a:gs>
                    <a:gs pos="100000">
                      <a:srgbClr val="505050"/>
                    </a:gs>
                  </a:gsLst>
                  <a:lin ang="5400000" scaled="0"/>
                </a:gradFill>
                <a:hlinkClick r:id="rId2"/>
              </a:rPr>
              <a:t>://</a:t>
            </a:r>
            <a:r>
              <a:rPr lang="en-US" sz="2400" dirty="0" smtClean="0">
                <a:gradFill>
                  <a:gsLst>
                    <a:gs pos="1250">
                      <a:srgbClr val="505050"/>
                    </a:gs>
                    <a:gs pos="100000">
                      <a:srgbClr val="505050"/>
                    </a:gs>
                  </a:gsLst>
                  <a:lin ang="5400000" scaled="0"/>
                </a:gradFill>
                <a:hlinkClick r:id="rId2"/>
              </a:rPr>
              <a:t>blogs.msdn.com/b/uksharepoint/archive/2013/01/21/sharepoint-2013-ports-proxies-and-protocols-an-overview-of-farm-communications.aspx</a:t>
            </a:r>
            <a:r>
              <a:rPr lang="en-US" sz="2400" dirty="0" smtClean="0">
                <a:gradFill>
                  <a:gsLst>
                    <a:gs pos="1250">
                      <a:srgbClr val="505050"/>
                    </a:gs>
                    <a:gs pos="100000">
                      <a:srgbClr val="505050"/>
                    </a:gs>
                  </a:gsLst>
                  <a:lin ang="5400000" scaled="0"/>
                </a:gradFill>
              </a:rPr>
              <a:t> </a:t>
            </a:r>
            <a:endParaRPr lang="en-US" sz="2400" dirty="0">
              <a:gradFill>
                <a:gsLst>
                  <a:gs pos="1250">
                    <a:srgbClr val="505050"/>
                  </a:gs>
                  <a:gs pos="100000">
                    <a:srgbClr val="505050"/>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1810" y="1259213"/>
            <a:ext cx="6324600" cy="4630084"/>
          </a:xfrm>
          <a:prstGeom prst="rect">
            <a:avLst/>
          </a:prstGeom>
        </p:spPr>
      </p:pic>
    </p:spTree>
    <p:extLst>
      <p:ext uri="{BB962C8B-B14F-4D97-AF65-F5344CB8AC3E}">
        <p14:creationId xmlns:p14="http://schemas.microsoft.com/office/powerpoint/2010/main" val="1298768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90800"/>
          </a:xfrm>
        </p:spPr>
        <p:txBody>
          <a:bodyPr/>
          <a:lstStyle/>
          <a:p>
            <a:r>
              <a:rPr lang="en-US" dirty="0" smtClean="0"/>
              <a:t>Protecting Against?</a:t>
            </a:r>
            <a:endParaRPr lang="en-US" dirty="0"/>
          </a:p>
        </p:txBody>
      </p:sp>
    </p:spTree>
    <p:extLst>
      <p:ext uri="{BB962C8B-B14F-4D97-AF65-F5344CB8AC3E}">
        <p14:creationId xmlns:p14="http://schemas.microsoft.com/office/powerpoint/2010/main" val="7381018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49"/>
            <a:ext cx="11658599" cy="4665893"/>
          </a:xfrm>
        </p:spPr>
        <p:txBody>
          <a:bodyPr/>
          <a:lstStyle/>
          <a:p>
            <a:pPr>
              <a:buClr>
                <a:schemeClr val="tx2"/>
              </a:buClr>
            </a:pPr>
            <a:r>
              <a:rPr lang="en-US" dirty="0">
                <a:gradFill>
                  <a:gsLst>
                    <a:gs pos="13869">
                      <a:schemeClr val="tx2"/>
                    </a:gs>
                    <a:gs pos="42000">
                      <a:schemeClr val="tx2"/>
                    </a:gs>
                  </a:gsLst>
                  <a:lin ang="5400000" scaled="0"/>
                </a:gradFill>
              </a:rPr>
              <a:t>Who are they?</a:t>
            </a:r>
          </a:p>
          <a:p>
            <a:pPr lvl="1"/>
            <a:r>
              <a:rPr lang="en-US" dirty="0"/>
              <a:t>Staff, Vendors, Partners, Anonymous Users or the kid next </a:t>
            </a:r>
            <a:r>
              <a:rPr lang="en-US" dirty="0" smtClean="0"/>
              <a:t>door</a:t>
            </a:r>
            <a:endParaRPr lang="en-US" sz="1600" dirty="0"/>
          </a:p>
          <a:p>
            <a:pPr>
              <a:buClr>
                <a:schemeClr val="tx2"/>
              </a:buClr>
            </a:pPr>
            <a:r>
              <a:rPr lang="en-US" dirty="0" smtClean="0">
                <a:gradFill>
                  <a:gsLst>
                    <a:gs pos="13869">
                      <a:schemeClr val="tx2"/>
                    </a:gs>
                    <a:gs pos="42000">
                      <a:schemeClr val="tx2"/>
                    </a:gs>
                  </a:gsLst>
                  <a:lin ang="5400000" scaled="0"/>
                </a:gradFill>
              </a:rPr>
              <a:t>Protection </a:t>
            </a:r>
            <a:r>
              <a:rPr lang="en-US" dirty="0">
                <a:gradFill>
                  <a:gsLst>
                    <a:gs pos="13869">
                      <a:schemeClr val="tx2"/>
                    </a:gs>
                    <a:gs pos="42000">
                      <a:schemeClr val="tx2"/>
                    </a:gs>
                  </a:gsLst>
                  <a:lin ang="5400000" scaled="0"/>
                </a:gradFill>
              </a:rPr>
              <a:t>is only as good as what you implement</a:t>
            </a:r>
          </a:p>
          <a:p>
            <a:pPr>
              <a:buClr>
                <a:schemeClr val="tx2"/>
              </a:buClr>
            </a:pPr>
            <a:r>
              <a:rPr lang="en-US" dirty="0">
                <a:gradFill>
                  <a:gsLst>
                    <a:gs pos="13869">
                      <a:schemeClr val="tx2"/>
                    </a:gs>
                    <a:gs pos="42000">
                      <a:schemeClr val="tx2"/>
                    </a:gs>
                  </a:gsLst>
                  <a:lin ang="5400000" scaled="0"/>
                </a:gradFill>
              </a:rPr>
              <a:t>Log traffic</a:t>
            </a:r>
          </a:p>
          <a:p>
            <a:pPr lvl="1"/>
            <a:r>
              <a:rPr lang="en-US" dirty="0"/>
              <a:t>Authentication Traffic is now logged extensively in SharePoint 2013</a:t>
            </a:r>
          </a:p>
          <a:p>
            <a:pPr lvl="1"/>
            <a:r>
              <a:rPr lang="en-US" dirty="0"/>
              <a:t>Review the Firewall Logs</a:t>
            </a:r>
          </a:p>
          <a:p>
            <a:pPr lvl="1"/>
            <a:r>
              <a:rPr lang="en-US" dirty="0"/>
              <a:t>Review the Server </a:t>
            </a:r>
            <a:r>
              <a:rPr lang="en-US" dirty="0" smtClean="0"/>
              <a:t>Logs</a:t>
            </a:r>
            <a:endParaRPr lang="en-US" sz="1600" dirty="0"/>
          </a:p>
          <a:p>
            <a:pPr>
              <a:buClr>
                <a:schemeClr val="tx2"/>
              </a:buClr>
            </a:pPr>
            <a:r>
              <a:rPr lang="en-US" dirty="0">
                <a:gradFill>
                  <a:gsLst>
                    <a:gs pos="13869">
                      <a:schemeClr val="tx2"/>
                    </a:gs>
                    <a:gs pos="42000">
                      <a:schemeClr val="tx2"/>
                    </a:gs>
                  </a:gsLst>
                  <a:lin ang="5400000" scaled="0"/>
                </a:gradFill>
              </a:rPr>
              <a:t>Implement Alerting Mechanism for </a:t>
            </a:r>
            <a:r>
              <a:rPr lang="en-US" dirty="0" smtClean="0">
                <a:gradFill>
                  <a:gsLst>
                    <a:gs pos="13869">
                      <a:schemeClr val="tx2"/>
                    </a:gs>
                    <a:gs pos="42000">
                      <a:schemeClr val="tx2"/>
                    </a:gs>
                  </a:gsLst>
                  <a:lin ang="5400000" scaled="0"/>
                </a:gradFill>
              </a:rPr>
              <a:t>breaches</a:t>
            </a:r>
            <a:endParaRPr lang="en-US" dirty="0">
              <a:gradFill>
                <a:gsLst>
                  <a:gs pos="13869">
                    <a:schemeClr val="tx2"/>
                  </a:gs>
                  <a:gs pos="42000">
                    <a:schemeClr val="tx2"/>
                  </a:gs>
                </a:gsLst>
                <a:lin ang="5400000" scaled="0"/>
              </a:gradFill>
            </a:endParaRPr>
          </a:p>
          <a:p>
            <a:pPr lvl="1"/>
            <a:endParaRPr lang="en-US" sz="1600" dirty="0"/>
          </a:p>
        </p:txBody>
      </p:sp>
      <p:sp>
        <p:nvSpPr>
          <p:cNvPr id="3" name="Title 2"/>
          <p:cNvSpPr>
            <a:spLocks noGrp="1"/>
          </p:cNvSpPr>
          <p:nvPr>
            <p:ph type="title"/>
          </p:nvPr>
        </p:nvSpPr>
        <p:spPr/>
        <p:txBody>
          <a:bodyPr/>
          <a:lstStyle/>
          <a:p>
            <a:r>
              <a:rPr lang="en-US" dirty="0" smtClean="0"/>
              <a:t>Who are we protecting against?</a:t>
            </a:r>
            <a:endParaRPr lang="en-US" dirty="0"/>
          </a:p>
        </p:txBody>
      </p:sp>
    </p:spTree>
    <p:extLst>
      <p:ext uri="{BB962C8B-B14F-4D97-AF65-F5344CB8AC3E}">
        <p14:creationId xmlns:p14="http://schemas.microsoft.com/office/powerpoint/2010/main" val="2468549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49"/>
            <a:ext cx="11658599" cy="5478423"/>
          </a:xfrm>
        </p:spPr>
        <p:txBody>
          <a:bodyPr/>
          <a:lstStyle/>
          <a:p>
            <a:pPr>
              <a:buClr>
                <a:schemeClr val="tx2"/>
              </a:buClr>
            </a:pPr>
            <a:r>
              <a:rPr lang="en-US" dirty="0">
                <a:gradFill>
                  <a:gsLst>
                    <a:gs pos="13869">
                      <a:schemeClr val="tx2"/>
                    </a:gs>
                    <a:gs pos="42000">
                      <a:schemeClr val="tx2"/>
                    </a:gs>
                  </a:gsLst>
                  <a:lin ang="5400000" scaled="0"/>
                </a:gradFill>
              </a:rPr>
              <a:t>Test </a:t>
            </a:r>
            <a:r>
              <a:rPr lang="en-US" dirty="0" smtClean="0">
                <a:gradFill>
                  <a:gsLst>
                    <a:gs pos="13869">
                      <a:schemeClr val="tx2"/>
                    </a:gs>
                    <a:gs pos="42000">
                      <a:schemeClr val="tx2"/>
                    </a:gs>
                  </a:gsLst>
                  <a:lin ang="5400000" scaled="0"/>
                </a:gradFill>
              </a:rPr>
              <a:t>Security</a:t>
            </a:r>
            <a:endParaRPr lang="en-US" sz="1600" dirty="0" smtClean="0"/>
          </a:p>
          <a:p>
            <a:pPr lvl="1"/>
            <a:r>
              <a:rPr lang="en-US" dirty="0"/>
              <a:t>Test Security from the inside</a:t>
            </a:r>
          </a:p>
          <a:p>
            <a:pPr lvl="1"/>
            <a:r>
              <a:rPr lang="en-US" dirty="0"/>
              <a:t>Test it like an end user</a:t>
            </a:r>
          </a:p>
          <a:p>
            <a:pPr lvl="1"/>
            <a:r>
              <a:rPr lang="en-US" dirty="0"/>
              <a:t>Test the search results</a:t>
            </a:r>
          </a:p>
          <a:p>
            <a:pPr lvl="1"/>
            <a:r>
              <a:rPr lang="en-US" dirty="0"/>
              <a:t>Test Security from the outside</a:t>
            </a:r>
          </a:p>
          <a:p>
            <a:pPr lvl="1"/>
            <a:r>
              <a:rPr lang="en-US" dirty="0"/>
              <a:t>Be a hacker for the day</a:t>
            </a:r>
          </a:p>
          <a:p>
            <a:pPr lvl="1"/>
            <a:r>
              <a:rPr lang="en-US" dirty="0"/>
              <a:t>Test the search results</a:t>
            </a:r>
          </a:p>
          <a:p>
            <a:pPr lvl="1"/>
            <a:r>
              <a:rPr lang="en-US" dirty="0"/>
              <a:t>Use </a:t>
            </a:r>
            <a:r>
              <a:rPr lang="en-US" dirty="0" err="1"/>
              <a:t>Pentest</a:t>
            </a:r>
            <a:r>
              <a:rPr lang="en-US" dirty="0"/>
              <a:t> Tools to scan you’re infrastructure</a:t>
            </a:r>
          </a:p>
          <a:p>
            <a:pPr lvl="1"/>
            <a:r>
              <a:rPr lang="en-US" dirty="0"/>
              <a:t>Use well known hacking / security tools such as:</a:t>
            </a:r>
          </a:p>
          <a:p>
            <a:pPr lvl="2"/>
            <a:r>
              <a:rPr lang="en-US" dirty="0" err="1"/>
              <a:t>Nmap</a:t>
            </a:r>
            <a:endParaRPr lang="en-US" dirty="0"/>
          </a:p>
          <a:p>
            <a:pPr lvl="2"/>
            <a:r>
              <a:rPr lang="en-US" dirty="0" smtClean="0"/>
              <a:t>w3af</a:t>
            </a:r>
            <a:endParaRPr lang="en-US" sz="1600" dirty="0"/>
          </a:p>
          <a:p>
            <a:pPr>
              <a:buClr>
                <a:schemeClr val="tx2"/>
              </a:buClr>
            </a:pPr>
            <a:r>
              <a:rPr lang="en-US" dirty="0">
                <a:gradFill>
                  <a:gsLst>
                    <a:gs pos="13869">
                      <a:schemeClr val="tx2"/>
                    </a:gs>
                    <a:gs pos="42000">
                      <a:schemeClr val="tx2"/>
                    </a:gs>
                  </a:gsLst>
                  <a:lin ang="5400000" scaled="0"/>
                </a:gradFill>
              </a:rPr>
              <a:t>Always be on your guard</a:t>
            </a:r>
          </a:p>
        </p:txBody>
      </p:sp>
      <p:sp>
        <p:nvSpPr>
          <p:cNvPr id="3" name="Title 2"/>
          <p:cNvSpPr>
            <a:spLocks noGrp="1"/>
          </p:cNvSpPr>
          <p:nvPr>
            <p:ph type="title"/>
          </p:nvPr>
        </p:nvSpPr>
        <p:spPr/>
        <p:txBody>
          <a:bodyPr/>
          <a:lstStyle/>
          <a:p>
            <a:r>
              <a:rPr lang="en-US" dirty="0" smtClean="0"/>
              <a:t>So you think you are secure?</a:t>
            </a:r>
            <a:endParaRPr lang="en-US" dirty="0"/>
          </a:p>
        </p:txBody>
      </p:sp>
    </p:spTree>
    <p:extLst>
      <p:ext uri="{BB962C8B-B14F-4D97-AF65-F5344CB8AC3E}">
        <p14:creationId xmlns:p14="http://schemas.microsoft.com/office/powerpoint/2010/main" val="175720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212849"/>
            <a:ext cx="6553199" cy="5398401"/>
          </a:xfrm>
        </p:spPr>
        <p:txBody>
          <a:bodyPr/>
          <a:lstStyle/>
          <a:p>
            <a:pPr>
              <a:buClr>
                <a:schemeClr val="tx2"/>
              </a:buClr>
            </a:pPr>
            <a:r>
              <a:rPr lang="en-US" dirty="0">
                <a:gradFill>
                  <a:gsLst>
                    <a:gs pos="13869">
                      <a:schemeClr val="tx2"/>
                    </a:gs>
                    <a:gs pos="42000">
                      <a:schemeClr val="tx2"/>
                    </a:gs>
                  </a:gsLst>
                  <a:lin ang="5400000" scaled="0"/>
                </a:gradFill>
              </a:rPr>
              <a:t>How</a:t>
            </a:r>
          </a:p>
          <a:p>
            <a:pPr marL="558800" lvl="2" indent="-342900"/>
            <a:endParaRPr lang="en-US" sz="1600" dirty="0" smtClean="0"/>
          </a:p>
          <a:p>
            <a:pPr lvl="1"/>
            <a:r>
              <a:rPr lang="en-US" dirty="0"/>
              <a:t>Staff, Vendors, Partners, Anonymous Users or the kid next door</a:t>
            </a:r>
          </a:p>
          <a:p>
            <a:pPr lvl="1"/>
            <a:r>
              <a:rPr lang="en-US" dirty="0"/>
              <a:t>Take time to select an Authentication Mechanism</a:t>
            </a:r>
          </a:p>
          <a:p>
            <a:pPr lvl="1"/>
            <a:r>
              <a:rPr lang="en-US" dirty="0"/>
              <a:t>Do you need Single Sign On?</a:t>
            </a:r>
          </a:p>
          <a:p>
            <a:pPr lvl="1"/>
            <a:r>
              <a:rPr lang="en-US" dirty="0"/>
              <a:t>Single or Multiple Factor Authentication?</a:t>
            </a:r>
          </a:p>
          <a:p>
            <a:pPr marL="558800" lvl="2" indent="-342900"/>
            <a:endParaRPr lang="en-US" sz="2800" dirty="0" smtClean="0"/>
          </a:p>
          <a:p>
            <a:pPr marL="342900" lvl="1" indent="-342900">
              <a:buClr>
                <a:schemeClr val="tx2"/>
              </a:buClr>
            </a:pPr>
            <a:r>
              <a:rPr lang="en-US" sz="4000" dirty="0">
                <a:gradFill>
                  <a:gsLst>
                    <a:gs pos="13869">
                      <a:schemeClr val="tx2"/>
                    </a:gs>
                    <a:gs pos="42000">
                      <a:schemeClr val="tx2"/>
                    </a:gs>
                  </a:gsLst>
                  <a:lin ang="5400000" scaled="0"/>
                </a:gradFill>
                <a:latin typeface="+mj-lt"/>
              </a:rPr>
              <a:t>Who</a:t>
            </a:r>
          </a:p>
          <a:p>
            <a:pPr marL="558800" lvl="2" indent="-342900"/>
            <a:endParaRPr lang="en-US" sz="1600" dirty="0" smtClean="0"/>
          </a:p>
          <a:p>
            <a:pPr lvl="1"/>
            <a:r>
              <a:rPr lang="en-US" dirty="0"/>
              <a:t>Internal, External, Partners and Public</a:t>
            </a:r>
          </a:p>
          <a:p>
            <a:pPr marL="215900" lvl="2" indent="0">
              <a:buNone/>
            </a:pPr>
            <a:endParaRPr lang="en-US" sz="1600" dirty="0" smtClean="0"/>
          </a:p>
        </p:txBody>
      </p:sp>
      <p:sp>
        <p:nvSpPr>
          <p:cNvPr id="3" name="Title 2"/>
          <p:cNvSpPr>
            <a:spLocks noGrp="1"/>
          </p:cNvSpPr>
          <p:nvPr>
            <p:ph type="title"/>
          </p:nvPr>
        </p:nvSpPr>
        <p:spPr/>
        <p:txBody>
          <a:bodyPr/>
          <a:lstStyle/>
          <a:p>
            <a:r>
              <a:rPr lang="en-US" dirty="0" smtClean="0"/>
              <a:t>Final Thoughts</a:t>
            </a:r>
            <a:endParaRPr lang="en-US" dirty="0"/>
          </a:p>
        </p:txBody>
      </p:sp>
      <p:sp>
        <p:nvSpPr>
          <p:cNvPr id="5" name="Rectangle 4"/>
          <p:cNvSpPr/>
          <p:nvPr/>
        </p:nvSpPr>
        <p:spPr>
          <a:xfrm>
            <a:off x="7132637" y="1207096"/>
            <a:ext cx="4495800" cy="5718489"/>
          </a:xfrm>
          <a:prstGeom prst="rect">
            <a:avLst/>
          </a:prstGeom>
        </p:spPr>
        <p:txBody>
          <a:bodyPr wrap="square">
            <a:spAutoFit/>
          </a:bodyPr>
          <a:lstStyle/>
          <a:p>
            <a:pPr marL="342900" indent="-342900">
              <a:spcBef>
                <a:spcPct val="20000"/>
              </a:spcBef>
              <a:buClr>
                <a:srgbClr val="0072C6"/>
              </a:buClr>
              <a:buSzPct val="90000"/>
              <a:buFont typeface="Wingdings" panose="05000000000000000000" pitchFamily="2" charset="2"/>
              <a:buChar char="§"/>
            </a:pPr>
            <a:r>
              <a:rPr lang="en-US" sz="4000" dirty="0">
                <a:gradFill>
                  <a:gsLst>
                    <a:gs pos="13869">
                      <a:srgbClr val="0072C6"/>
                    </a:gs>
                    <a:gs pos="42000">
                      <a:srgbClr val="0072C6"/>
                    </a:gs>
                  </a:gsLst>
                  <a:lin ang="5400000" scaled="0"/>
                </a:gradFill>
                <a:latin typeface="Segoe UI Light"/>
              </a:rPr>
              <a:t>When</a:t>
            </a:r>
          </a:p>
          <a:p>
            <a:pPr marL="558800" lvl="2" indent="-342900">
              <a:buFont typeface="Arial" panose="020B0604020202020204" pitchFamily="34" charset="0"/>
              <a:buChar char="•"/>
            </a:pPr>
            <a:endParaRPr lang="en-US" sz="1600" dirty="0" smtClean="0">
              <a:solidFill>
                <a:srgbClr val="505050"/>
              </a:solidFill>
            </a:endParaRP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Business Hours</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Restrictive Login Hours</a:t>
            </a:r>
          </a:p>
          <a:p>
            <a:pPr marL="558800" lvl="2" indent="-342900">
              <a:buFont typeface="Arial" panose="020B0604020202020204" pitchFamily="34" charset="0"/>
              <a:buChar char="•"/>
            </a:pPr>
            <a:endParaRPr lang="en-US" sz="2800" dirty="0">
              <a:solidFill>
                <a:srgbClr val="505050"/>
              </a:solidFill>
            </a:endParaRPr>
          </a:p>
          <a:p>
            <a:pPr marL="342900" indent="-342900">
              <a:spcBef>
                <a:spcPct val="20000"/>
              </a:spcBef>
              <a:buClr>
                <a:srgbClr val="0072C6"/>
              </a:buClr>
              <a:buSzPct val="90000"/>
              <a:buFont typeface="Wingdings" panose="05000000000000000000" pitchFamily="2" charset="2"/>
              <a:buChar char="§"/>
            </a:pPr>
            <a:r>
              <a:rPr lang="en-US" sz="4000" dirty="0">
                <a:gradFill>
                  <a:gsLst>
                    <a:gs pos="13869">
                      <a:srgbClr val="0072C6"/>
                    </a:gs>
                    <a:gs pos="42000">
                      <a:srgbClr val="0072C6"/>
                    </a:gs>
                  </a:gsLst>
                  <a:lin ang="5400000" scaled="0"/>
                </a:gradFill>
                <a:latin typeface="Segoe UI Light"/>
              </a:rPr>
              <a:t>Why</a:t>
            </a:r>
          </a:p>
          <a:p>
            <a:pPr marL="558800" lvl="2" indent="-342900">
              <a:buFont typeface="Arial" panose="020B0604020202020204" pitchFamily="34" charset="0"/>
              <a:buChar char="•"/>
            </a:pPr>
            <a:endParaRPr lang="en-US" sz="1600" dirty="0" smtClean="0">
              <a:solidFill>
                <a:srgbClr val="505050"/>
              </a:solidFill>
            </a:endParaRP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Public View</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Collaboration – Extranet or Intranet</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Partner Access</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a:gradFill>
                  <a:gsLst>
                    <a:gs pos="1250">
                      <a:srgbClr val="505050"/>
                    </a:gs>
                    <a:gs pos="100000">
                      <a:srgbClr val="505050"/>
                    </a:gs>
                  </a:gsLst>
                  <a:lin ang="5400000" scaled="0"/>
                </a:gradFill>
              </a:rPr>
              <a:t>Paid Subscription to Content</a:t>
            </a:r>
          </a:p>
          <a:p>
            <a:pPr marL="558800" lvl="2" indent="-342900">
              <a:buFont typeface="Arial" panose="020B0604020202020204" pitchFamily="34" charset="0"/>
              <a:buChar char="•"/>
            </a:pPr>
            <a:endParaRPr lang="en-US" sz="1600" dirty="0">
              <a:solidFill>
                <a:srgbClr val="505050"/>
              </a:solidFill>
            </a:endParaRPr>
          </a:p>
        </p:txBody>
      </p:sp>
    </p:spTree>
    <p:extLst>
      <p:ext uri="{BB962C8B-B14F-4D97-AF65-F5344CB8AC3E}">
        <p14:creationId xmlns:p14="http://schemas.microsoft.com/office/powerpoint/2010/main" val="1059208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45203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5670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Tree>
    <p:extLst>
      <p:ext uri="{BB962C8B-B14F-4D97-AF65-F5344CB8AC3E}">
        <p14:creationId xmlns:p14="http://schemas.microsoft.com/office/powerpoint/2010/main" val="81424249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4" name="Content Placeholder 2"/>
          <p:cNvSpPr txBox="1">
            <a:spLocks/>
          </p:cNvSpPr>
          <p:nvPr/>
        </p:nvSpPr>
        <p:spPr>
          <a:xfrm>
            <a:off x="278709" y="1306616"/>
            <a:ext cx="9601200" cy="53901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1250">
                      <a:srgbClr val="505050"/>
                    </a:gs>
                    <a:gs pos="100000">
                      <a:srgbClr val="505050"/>
                    </a:gs>
                  </a:gsLst>
                  <a:lin ang="5400000" scaled="0"/>
                </a:gradFill>
                <a:cs typeface="Segoe UI Light" panose="020B0502040204020203" pitchFamily="34" charset="0"/>
              </a:rPr>
              <a:t>Hacks</a:t>
            </a:r>
          </a:p>
          <a:p>
            <a:pPr>
              <a:buClr>
                <a:srgbClr val="505050"/>
              </a:buClr>
            </a:pPr>
            <a:endParaRPr lang="en-US" dirty="0" smtClean="0">
              <a:gradFill>
                <a:gsLst>
                  <a:gs pos="1250">
                    <a:srgbClr val="505050"/>
                  </a:gs>
                  <a:gs pos="100000">
                    <a:srgbClr val="505050"/>
                  </a:gs>
                </a:gsLst>
                <a:lin ang="5400000" scaled="0"/>
              </a:gradFill>
              <a:cs typeface="Segoe UI Light" panose="020B0502040204020203" pitchFamily="34" charset="0"/>
            </a:endParaRPr>
          </a:p>
          <a:p>
            <a:pPr>
              <a:buClr>
                <a:srgbClr val="505050"/>
              </a:buClr>
            </a:pPr>
            <a:endParaRPr lang="en-US" dirty="0">
              <a:gradFill>
                <a:gsLst>
                  <a:gs pos="1250">
                    <a:srgbClr val="505050"/>
                  </a:gs>
                  <a:gs pos="100000">
                    <a:srgbClr val="505050"/>
                  </a:gs>
                </a:gsLst>
                <a:lin ang="5400000" scaled="0"/>
              </a:gradFill>
              <a:cs typeface="Segoe UI Light" panose="020B0502040204020203"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615" y="2439403"/>
            <a:ext cx="2105025" cy="21717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5014" y="2439403"/>
            <a:ext cx="3486150" cy="13144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4041265"/>
            <a:ext cx="2882065" cy="214479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6008" y="4094992"/>
            <a:ext cx="3245623" cy="99372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6802" y="4500133"/>
            <a:ext cx="2705100" cy="1685925"/>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99319" y="2658478"/>
            <a:ext cx="2638425" cy="173355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22418" y="1754434"/>
            <a:ext cx="2143125" cy="2143125"/>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8709" y="2358116"/>
            <a:ext cx="1666875" cy="1666875"/>
          </a:xfrm>
          <a:prstGeom prst="rect">
            <a:avLst/>
          </a:prstGeom>
        </p:spPr>
      </p:pic>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80292" y="2338232"/>
            <a:ext cx="1910248" cy="1274200"/>
          </a:xfrm>
          <a:prstGeom prst="rect">
            <a:avLst/>
          </a:prstGeom>
        </p:spPr>
      </p:pic>
      <p:pic>
        <p:nvPicPr>
          <p:cNvPr id="14" name="Picture 1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87229" y="2058684"/>
            <a:ext cx="3464144" cy="1174286"/>
          </a:xfrm>
          <a:prstGeom prst="rect">
            <a:avLst/>
          </a:prstGeom>
        </p:spPr>
      </p:pic>
      <p:pic>
        <p:nvPicPr>
          <p:cNvPr id="15" name="Pictur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095999" y="3321777"/>
            <a:ext cx="3450951" cy="1725476"/>
          </a:xfrm>
          <a:prstGeom prst="rect">
            <a:avLst/>
          </a:prstGeom>
        </p:spPr>
      </p:pic>
      <p:pic>
        <p:nvPicPr>
          <p:cNvPr id="16" name="Picture 1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096961" y="5113661"/>
            <a:ext cx="2991731" cy="1400674"/>
          </a:xfrm>
          <a:prstGeom prst="rect">
            <a:avLst/>
          </a:prstGeom>
        </p:spPr>
      </p:pic>
      <p:pic>
        <p:nvPicPr>
          <p:cNvPr id="17" name="Picture 1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96615" y="5166096"/>
            <a:ext cx="5267632" cy="1225622"/>
          </a:xfrm>
          <a:prstGeom prst="rect">
            <a:avLst/>
          </a:prstGeom>
        </p:spPr>
      </p:pic>
      <p:pic>
        <p:nvPicPr>
          <p:cNvPr id="18" name="Picture 1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96902" y="4474072"/>
            <a:ext cx="2857500" cy="1905000"/>
          </a:xfrm>
          <a:prstGeom prst="rect">
            <a:avLst/>
          </a:prstGeom>
        </p:spPr>
      </p:pic>
      <p:pic>
        <p:nvPicPr>
          <p:cNvPr id="19" name="Picture 1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54402" y="4513518"/>
            <a:ext cx="2011680" cy="1609344"/>
          </a:xfrm>
          <a:prstGeom prst="rect">
            <a:avLst/>
          </a:prstGeom>
        </p:spPr>
      </p:pic>
      <p:pic>
        <p:nvPicPr>
          <p:cNvPr id="20" name="Picture 1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592085" y="4228335"/>
            <a:ext cx="2286000" cy="2286000"/>
          </a:xfrm>
          <a:prstGeom prst="rect">
            <a:avLst/>
          </a:prstGeom>
        </p:spPr>
      </p:pic>
      <p:pic>
        <p:nvPicPr>
          <p:cNvPr id="21" name="Picture 2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667106" y="2266032"/>
            <a:ext cx="2301757" cy="1288984"/>
          </a:xfrm>
          <a:prstGeom prst="rect">
            <a:avLst/>
          </a:prstGeom>
        </p:spPr>
      </p:pic>
      <p:pic>
        <p:nvPicPr>
          <p:cNvPr id="22" name="Picture 2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166182" y="2325715"/>
            <a:ext cx="1745904" cy="1400138"/>
          </a:xfrm>
          <a:prstGeom prst="rect">
            <a:avLst/>
          </a:prstGeom>
        </p:spPr>
      </p:pic>
      <p:pic>
        <p:nvPicPr>
          <p:cNvPr id="23" name="Picture 22"/>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95706" y="2462176"/>
            <a:ext cx="3175000" cy="2540000"/>
          </a:xfrm>
          <a:prstGeom prst="rect">
            <a:avLst/>
          </a:prstGeom>
        </p:spPr>
      </p:pic>
      <p:pic>
        <p:nvPicPr>
          <p:cNvPr id="25" name="Picture 24"/>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221781" y="4386773"/>
            <a:ext cx="2003003" cy="2006862"/>
          </a:xfrm>
          <a:prstGeom prst="rect">
            <a:avLst/>
          </a:prstGeom>
        </p:spPr>
      </p:pic>
      <p:pic>
        <p:nvPicPr>
          <p:cNvPr id="26" name="Picture 25"/>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979980" y="2372770"/>
            <a:ext cx="2879458" cy="2879458"/>
          </a:xfrm>
          <a:prstGeom prst="rect">
            <a:avLst/>
          </a:prstGeom>
        </p:spPr>
      </p:pic>
      <p:pic>
        <p:nvPicPr>
          <p:cNvPr id="27" name="Picture 26"/>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18015" y="4377643"/>
            <a:ext cx="2881421" cy="1337414"/>
          </a:xfrm>
          <a:prstGeom prst="rect">
            <a:avLst/>
          </a:prstGeom>
        </p:spPr>
      </p:pic>
      <p:pic>
        <p:nvPicPr>
          <p:cNvPr id="28" name="Picture 27"/>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327225" y="2391205"/>
            <a:ext cx="2375954" cy="1583969"/>
          </a:xfrm>
          <a:prstGeom prst="rect">
            <a:avLst/>
          </a:prstGeom>
        </p:spPr>
      </p:pic>
      <p:pic>
        <p:nvPicPr>
          <p:cNvPr id="29" name="Picture 28"/>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608703" y="5519501"/>
            <a:ext cx="3360160" cy="965638"/>
          </a:xfrm>
          <a:prstGeom prst="rect">
            <a:avLst/>
          </a:prstGeom>
        </p:spPr>
      </p:pic>
      <p:pic>
        <p:nvPicPr>
          <p:cNvPr id="30" name="Picture 29"/>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3065730" y="2727225"/>
            <a:ext cx="3944928" cy="1425877"/>
          </a:xfrm>
          <a:prstGeom prst="rect">
            <a:avLst/>
          </a:prstGeom>
        </p:spPr>
      </p:pic>
      <p:pic>
        <p:nvPicPr>
          <p:cNvPr id="31" name="Picture 30"/>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9052434" y="4035751"/>
            <a:ext cx="2897000" cy="1388721"/>
          </a:xfrm>
          <a:prstGeom prst="rect">
            <a:avLst/>
          </a:prstGeom>
        </p:spPr>
      </p:pic>
      <p:pic>
        <p:nvPicPr>
          <p:cNvPr id="32" name="Picture 31"/>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435697" y="2158710"/>
            <a:ext cx="3503616" cy="4139250"/>
          </a:xfrm>
          <a:prstGeom prst="rect">
            <a:avLst/>
          </a:prstGeom>
        </p:spPr>
      </p:pic>
    </p:spTree>
    <p:extLst>
      <p:ext uri="{BB962C8B-B14F-4D97-AF65-F5344CB8AC3E}">
        <p14:creationId xmlns:p14="http://schemas.microsoft.com/office/powerpoint/2010/main" val="11165128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27"/>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3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spTree>
    <p:extLst>
      <p:ext uri="{BB962C8B-B14F-4D97-AF65-F5344CB8AC3E}">
        <p14:creationId xmlns:p14="http://schemas.microsoft.com/office/powerpoint/2010/main" val="222856554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87462"/>
            <a:ext cx="11734799" cy="5558076"/>
          </a:xfrm>
        </p:spPr>
        <p:txBody>
          <a:bodyPr/>
          <a:lstStyle/>
          <a:p>
            <a:pPr>
              <a:lnSpc>
                <a:spcPct val="100000"/>
              </a:lnSpc>
              <a:buClr>
                <a:schemeClr val="tx2"/>
              </a:buClr>
            </a:pPr>
            <a:r>
              <a:rPr lang="en-US" dirty="0">
                <a:gradFill>
                  <a:gsLst>
                    <a:gs pos="13869">
                      <a:schemeClr val="tx2"/>
                    </a:gs>
                    <a:gs pos="42000">
                      <a:schemeClr val="tx2"/>
                    </a:gs>
                  </a:gsLst>
                  <a:lin ang="5400000" scaled="0"/>
                </a:gradFill>
              </a:rPr>
              <a:t>Windows</a:t>
            </a:r>
          </a:p>
          <a:p>
            <a:pPr lvl="1"/>
            <a:endParaRPr lang="en-US" sz="1600" dirty="0" smtClean="0"/>
          </a:p>
          <a:p>
            <a:pPr lvl="1"/>
            <a:r>
              <a:rPr lang="en-US" dirty="0"/>
              <a:t>NTLM</a:t>
            </a:r>
          </a:p>
          <a:p>
            <a:pPr lvl="1"/>
            <a:r>
              <a:rPr lang="en-US" dirty="0"/>
              <a:t>Kerberos</a:t>
            </a:r>
          </a:p>
          <a:p>
            <a:pPr lvl="1"/>
            <a:r>
              <a:rPr lang="en-US" dirty="0"/>
              <a:t>Basic</a:t>
            </a:r>
          </a:p>
          <a:p>
            <a:pPr lvl="1"/>
            <a:r>
              <a:rPr lang="en-US" dirty="0"/>
              <a:t>Anonymous</a:t>
            </a:r>
          </a:p>
          <a:p>
            <a:pPr lvl="1"/>
            <a:r>
              <a:rPr lang="en-US" dirty="0"/>
              <a:t>Digest</a:t>
            </a:r>
          </a:p>
          <a:p>
            <a:pPr marL="342900" lvl="1" indent="0">
              <a:buNone/>
            </a:pPr>
            <a:endParaRPr lang="en-US" sz="1600" dirty="0" smtClean="0"/>
          </a:p>
          <a:p>
            <a:pPr>
              <a:lnSpc>
                <a:spcPct val="100000"/>
              </a:lnSpc>
              <a:buClr>
                <a:schemeClr val="tx2"/>
              </a:buClr>
            </a:pPr>
            <a:r>
              <a:rPr lang="en-US" dirty="0">
                <a:gradFill>
                  <a:gsLst>
                    <a:gs pos="13869">
                      <a:schemeClr val="tx2"/>
                    </a:gs>
                    <a:gs pos="42000">
                      <a:schemeClr val="tx2"/>
                    </a:gs>
                  </a:gsLst>
                  <a:lin ang="5400000" scaled="0"/>
                </a:gradFill>
              </a:rPr>
              <a:t>Forms-based Authentication</a:t>
            </a:r>
          </a:p>
          <a:p>
            <a:pPr lvl="1"/>
            <a:endParaRPr lang="en-US" sz="1600" dirty="0" smtClean="0"/>
          </a:p>
          <a:p>
            <a:pPr lvl="1"/>
            <a:r>
              <a:rPr lang="en-US" dirty="0"/>
              <a:t>Lightweight Directory Access protocol</a:t>
            </a:r>
          </a:p>
          <a:p>
            <a:pPr lvl="1"/>
            <a:r>
              <a:rPr lang="en-US" dirty="0"/>
              <a:t>Microsoft SQL Server</a:t>
            </a:r>
          </a:p>
          <a:p>
            <a:pPr lvl="1"/>
            <a:r>
              <a:rPr lang="en-US" dirty="0"/>
              <a:t>ASP.NET Membership and Role provider</a:t>
            </a:r>
          </a:p>
        </p:txBody>
      </p:sp>
      <p:sp>
        <p:nvSpPr>
          <p:cNvPr id="3" name="Title 2"/>
          <p:cNvSpPr>
            <a:spLocks noGrp="1"/>
          </p:cNvSpPr>
          <p:nvPr>
            <p:ph type="title"/>
          </p:nvPr>
        </p:nvSpPr>
        <p:spPr/>
        <p:txBody>
          <a:bodyPr/>
          <a:lstStyle/>
          <a:p>
            <a:r>
              <a:rPr lang="en-US" dirty="0" smtClean="0"/>
              <a:t>Authentication Types – Windows &amp; Forms</a:t>
            </a:r>
            <a:endParaRPr lang="en-US" dirty="0"/>
          </a:p>
        </p:txBody>
      </p:sp>
    </p:spTree>
    <p:extLst>
      <p:ext uri="{BB962C8B-B14F-4D97-AF65-F5344CB8AC3E}">
        <p14:creationId xmlns:p14="http://schemas.microsoft.com/office/powerpoint/2010/main" val="1988460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Authentication Types – SAML &amp; OAuth</a:t>
            </a:r>
            <a:endParaRPr lang="en-US" dirty="0"/>
          </a:p>
        </p:txBody>
      </p:sp>
      <p:sp>
        <p:nvSpPr>
          <p:cNvPr id="4" name="Text Placeholder 1"/>
          <p:cNvSpPr txBox="1">
            <a:spLocks/>
          </p:cNvSpPr>
          <p:nvPr/>
        </p:nvSpPr>
        <p:spPr>
          <a:xfrm>
            <a:off x="274639" y="1287462"/>
            <a:ext cx="11557985" cy="5059847"/>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2"/>
                    </a:gs>
                    <a:gs pos="99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SAML Token-based Authentication</a:t>
            </a:r>
          </a:p>
          <a:p>
            <a:pPr lvl="1">
              <a:buClr>
                <a:srgbClr val="505050"/>
              </a:buClr>
              <a:buFont typeface="Wingdings" panose="05000000000000000000" pitchFamily="2" charset="2"/>
              <a:buChar char="§"/>
            </a:pPr>
            <a:endParaRPr lang="en-US" dirty="0">
              <a:gradFill>
                <a:gsLst>
                  <a:gs pos="1250">
                    <a:srgbClr val="505050"/>
                  </a:gs>
                  <a:gs pos="100000">
                    <a:srgbClr val="505050"/>
                  </a:gs>
                </a:gsLst>
                <a:lin ang="5400000" scaled="0"/>
              </a:gradFill>
            </a:endParaRP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Active Directory Federated Services</a:t>
            </a: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3rd Party / Custom Identity Provider</a:t>
            </a: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Lightweight Directory Access protocol</a:t>
            </a: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Windows Azure Access Control Services</a:t>
            </a:r>
          </a:p>
          <a:p>
            <a:pPr marL="342900" lvl="1" indent="0">
              <a:buFont typeface="Arial" pitchFamily="34" charset="0"/>
              <a:buNone/>
            </a:pPr>
            <a:endParaRPr lang="en-US" sz="1600" dirty="0" smtClean="0">
              <a:gradFill>
                <a:gsLst>
                  <a:gs pos="1250">
                    <a:srgbClr val="505050"/>
                  </a:gs>
                  <a:gs pos="100000">
                    <a:srgbClr val="505050"/>
                  </a:gs>
                </a:gsLst>
                <a:lin ang="5400000" scaled="0"/>
              </a:gradFill>
            </a:endParaRPr>
          </a:p>
          <a:p>
            <a:pPr>
              <a:lnSpc>
                <a:spcPct val="100000"/>
              </a:lnSpc>
              <a:buClr>
                <a:srgbClr val="0072C6"/>
              </a:buClr>
              <a:buFont typeface="Wingdings" panose="05000000000000000000" pitchFamily="2" charset="2"/>
              <a:buChar char="§"/>
            </a:pPr>
            <a:r>
              <a:rPr lang="en-US" dirty="0" err="1">
                <a:gradFill>
                  <a:gsLst>
                    <a:gs pos="13869">
                      <a:srgbClr val="0072C6"/>
                    </a:gs>
                    <a:gs pos="42000">
                      <a:srgbClr val="0072C6"/>
                    </a:gs>
                  </a:gsLst>
                  <a:lin ang="5400000" scaled="0"/>
                </a:gradFill>
              </a:rPr>
              <a:t>Oauth</a:t>
            </a:r>
            <a:endParaRPr lang="en-US" dirty="0">
              <a:gradFill>
                <a:gsLst>
                  <a:gs pos="13869">
                    <a:srgbClr val="0072C6"/>
                  </a:gs>
                  <a:gs pos="42000">
                    <a:srgbClr val="0072C6"/>
                  </a:gs>
                </a:gsLst>
                <a:lin ang="5400000" scaled="0"/>
              </a:gradFill>
            </a:endParaRPr>
          </a:p>
          <a:p>
            <a:pPr lvl="1">
              <a:buClr>
                <a:srgbClr val="505050"/>
              </a:buClr>
              <a:buFont typeface="Wingdings" panose="05000000000000000000" pitchFamily="2" charset="2"/>
              <a:buChar char="§"/>
            </a:pPr>
            <a:endParaRPr lang="en-US" dirty="0">
              <a:gradFill>
                <a:gsLst>
                  <a:gs pos="1250">
                    <a:srgbClr val="505050"/>
                  </a:gs>
                  <a:gs pos="100000">
                    <a:srgbClr val="505050"/>
                  </a:gs>
                </a:gsLst>
                <a:lin ang="5400000" scaled="0"/>
              </a:gradFill>
            </a:endParaRP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Server to Server</a:t>
            </a:r>
          </a:p>
          <a:p>
            <a:pPr lvl="1">
              <a:buClr>
                <a:srgbClr val="505050"/>
              </a:buClr>
              <a:buFont typeface="Wingdings" panose="05000000000000000000" pitchFamily="2" charset="2"/>
              <a:buChar char="§"/>
            </a:pPr>
            <a:r>
              <a:rPr lang="en-US" dirty="0">
                <a:gradFill>
                  <a:gsLst>
                    <a:gs pos="1250">
                      <a:srgbClr val="505050"/>
                    </a:gs>
                    <a:gs pos="100000">
                      <a:srgbClr val="505050"/>
                    </a:gs>
                  </a:gsLst>
                  <a:lin ang="5400000" scaled="0"/>
                </a:gradFill>
              </a:rPr>
              <a:t>Application Model</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037" y="4640262"/>
            <a:ext cx="1212250" cy="1204168"/>
          </a:xfrm>
          <a:prstGeom prst="rect">
            <a:avLst/>
          </a:prstGeom>
        </p:spPr>
      </p:pic>
    </p:spTree>
    <p:extLst>
      <p:ext uri="{BB962C8B-B14F-4D97-AF65-F5344CB8AC3E}">
        <p14:creationId xmlns:p14="http://schemas.microsoft.com/office/powerpoint/2010/main" val="16416960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867433-FF07-47D3-A2D4-5B50D581EA31}"/>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ITPro</Template>
  <TotalTime>9</TotalTime>
  <Words>2057</Words>
  <Application>Microsoft Office PowerPoint</Application>
  <PresentationFormat>Custom</PresentationFormat>
  <Paragraphs>364</Paragraphs>
  <Slides>46</Slides>
  <Notes>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46</vt:i4>
      </vt:variant>
    </vt:vector>
  </HeadingPairs>
  <TitlesOfParts>
    <vt:vector size="54" baseType="lpstr">
      <vt:lpstr>Arial</vt:lpstr>
      <vt:lpstr>Calibri</vt:lpstr>
      <vt:lpstr>Segoe UI</vt:lpstr>
      <vt:lpstr>Segoe UI Light</vt:lpstr>
      <vt:lpstr>Wingdings</vt:lpstr>
      <vt:lpstr>5-30499_SPC_2014_ITPro_Template_16x9</vt:lpstr>
      <vt:lpstr>1_5-30499_SPC_2014_ITPro_Template_16x9</vt:lpstr>
      <vt:lpstr>Image</vt:lpstr>
      <vt:lpstr>PowerPoint Presentation</vt:lpstr>
      <vt:lpstr>Data Security and Compliance</vt:lpstr>
      <vt:lpstr>About Me</vt:lpstr>
      <vt:lpstr>Agenda</vt:lpstr>
      <vt:lpstr>Why?</vt:lpstr>
      <vt:lpstr>Why?</vt:lpstr>
      <vt:lpstr>Authentication</vt:lpstr>
      <vt:lpstr>Authentication Types – Windows &amp; Forms</vt:lpstr>
      <vt:lpstr>Authentication Types – SAML &amp; OAuth</vt:lpstr>
      <vt:lpstr>Authentication vs. Authorization</vt:lpstr>
      <vt:lpstr>Authorization</vt:lpstr>
      <vt:lpstr>Authentication Types</vt:lpstr>
      <vt:lpstr>Authentication</vt:lpstr>
      <vt:lpstr>Authentication Process</vt:lpstr>
      <vt:lpstr>Authentication</vt:lpstr>
      <vt:lpstr>Authentication Process</vt:lpstr>
      <vt:lpstr>Authentication</vt:lpstr>
      <vt:lpstr>Authentication Process</vt:lpstr>
      <vt:lpstr>Authentication</vt:lpstr>
      <vt:lpstr>Authentication</vt:lpstr>
      <vt:lpstr>Authentication Process</vt:lpstr>
      <vt:lpstr>Claims</vt:lpstr>
      <vt:lpstr>Claims Fundamentals</vt:lpstr>
      <vt:lpstr>Claims Augmentation</vt:lpstr>
      <vt:lpstr>Claims Processing</vt:lpstr>
      <vt:lpstr>OAuth</vt:lpstr>
      <vt:lpstr>OAuth</vt:lpstr>
      <vt:lpstr>Authentication</vt:lpstr>
      <vt:lpstr>Authorization</vt:lpstr>
      <vt:lpstr>OAuth</vt:lpstr>
      <vt:lpstr>Protection</vt:lpstr>
      <vt:lpstr>Protecting Content</vt:lpstr>
      <vt:lpstr>Protecting Content: Encryption</vt:lpstr>
      <vt:lpstr>Protecting Infrastructure: Edge / Perimeter</vt:lpstr>
      <vt:lpstr>Protecting Infrastructure: Database</vt:lpstr>
      <vt:lpstr>Protecting Infrastructure: Web, Application</vt:lpstr>
      <vt:lpstr>Protecting Infrastructure: General</vt:lpstr>
      <vt:lpstr>Protecting Infrastructure: Ports</vt:lpstr>
      <vt:lpstr>Protecting Infrastructure: Ports</vt:lpstr>
      <vt:lpstr>Protecting Infrastructure: Ports</vt:lpstr>
      <vt:lpstr>Protecting Against?</vt:lpstr>
      <vt:lpstr>Who are we protecting against?</vt:lpstr>
      <vt:lpstr>So you think you are secure?</vt:lpstr>
      <vt:lpstr>Final Thoughts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data security and compliance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2014-03-05T15:45:23Z</dcterms:created>
  <dcterms:modified xsi:type="dcterms:W3CDTF">2014-03-05T19:28:02Z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