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57"/>
  </p:notesMasterIdLst>
  <p:handoutMasterIdLst>
    <p:handoutMasterId r:id="rId58"/>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viewProps" Target="view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commentAuthors" Target="commentAuthor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notesMaster" Target="notesMasters/notes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384174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225598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155051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219849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6744756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2135961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2EC64DE5-4A80-4049-BDC7-E36CCA811281}" type="datetime1">
              <a:rPr lang="en-US" smtClean="0">
                <a:solidFill>
                  <a:prstClr val="black"/>
                </a:solidFill>
              </a:rPr>
              <a:pPr/>
              <a:t>3/6/2014</a:t>
            </a:fld>
            <a:endParaRPr lang="en-US" dirty="0">
              <a:solidFill>
                <a:prstClr val="black"/>
              </a:solidFill>
            </a:endParaRPr>
          </a:p>
        </p:txBody>
      </p:sp>
      <p:sp>
        <p:nvSpPr>
          <p:cNvPr id="9" name="Footer Placeholder 8"/>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solidFill>
                  <a:prstClr val="black"/>
                </a:solidFill>
              </a:rPr>
              <a:pPr/>
              <a:t>48</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3673502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50</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3/6/2014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532175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691874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04262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7E956174-FB3E-413A-AA38-8CB329E65D5D}"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636509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3/6/2014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1113153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879881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957295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62639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85823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848840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25509150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818252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9794340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1744279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64492737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407992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69728653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92774626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541152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9984471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4327587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5747697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9131175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8366568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0593874"/>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57730835"/>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3899728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53187878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54456840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711603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94323764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9709457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15479938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143203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58865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7424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603631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431076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amp;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9926382"/>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cSld name="Title Only White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9223719" y="6372789"/>
            <a:ext cx="2590932" cy="466302"/>
          </a:xfrm>
          <a:prstGeom prst="rect">
            <a:avLst/>
          </a:prstGeom>
          <a:ln/>
        </p:spPr>
        <p:txBody>
          <a:bodyPr/>
          <a:lstStyle>
            <a:lvl1pPr>
              <a:defRPr/>
            </a:lvl1pPr>
          </a:lstStyle>
          <a:p>
            <a:pPr>
              <a:defRPr/>
            </a:pPr>
            <a:endParaRPr lang="en-US">
              <a:solidFill>
                <a:srgbClr val="505050"/>
              </a:solidFill>
            </a:endParaRPr>
          </a:p>
        </p:txBody>
      </p:sp>
      <p:sp>
        <p:nvSpPr>
          <p:cNvPr id="4" name="Rectangle 5"/>
          <p:cNvSpPr>
            <a:spLocks noGrp="1" noChangeArrowheads="1"/>
          </p:cNvSpPr>
          <p:nvPr>
            <p:ph type="ftr" sz="quarter" idx="11"/>
          </p:nvPr>
        </p:nvSpPr>
        <p:spPr>
          <a:xfrm>
            <a:off x="621824" y="6372789"/>
            <a:ext cx="3938217" cy="466302"/>
          </a:xfrm>
          <a:prstGeom prst="rect">
            <a:avLst/>
          </a:prstGeom>
          <a:ln/>
        </p:spPr>
        <p:txBody>
          <a:bodyPr/>
          <a:lstStyle>
            <a:lvl1pPr>
              <a:defRPr/>
            </a:lvl1pPr>
          </a:lstStyle>
          <a:p>
            <a:pPr>
              <a:defRPr/>
            </a:pPr>
            <a:endParaRPr lang="en-US">
              <a:solidFill>
                <a:srgbClr val="505050"/>
              </a:solidFill>
            </a:endParaRPr>
          </a:p>
        </p:txBody>
      </p:sp>
      <p:sp>
        <p:nvSpPr>
          <p:cNvPr id="5" name="Rectangle 6"/>
          <p:cNvSpPr>
            <a:spLocks noGrp="1" noChangeArrowheads="1"/>
          </p:cNvSpPr>
          <p:nvPr>
            <p:ph type="sldNum" sz="quarter" idx="12"/>
          </p:nvPr>
        </p:nvSpPr>
        <p:spPr>
          <a:xfrm>
            <a:off x="4870953" y="6372789"/>
            <a:ext cx="2590932" cy="310868"/>
          </a:xfrm>
          <a:prstGeom prst="rect">
            <a:avLst/>
          </a:prstGeom>
          <a:ln/>
        </p:spPr>
        <p:txBody>
          <a:bodyPr/>
          <a:lstStyle>
            <a:lvl1pPr>
              <a:defRPr/>
            </a:lvl1pPr>
          </a:lstStyle>
          <a:p>
            <a:pPr>
              <a:defRPr/>
            </a:pPr>
            <a:endParaRPr lang="en-US">
              <a:solidFill>
                <a:srgbClr val="505050"/>
              </a:solidFill>
            </a:endParaRPr>
          </a:p>
        </p:txBody>
      </p:sp>
    </p:spTree>
    <p:extLst>
      <p:ext uri="{BB962C8B-B14F-4D97-AF65-F5344CB8AC3E}">
        <p14:creationId xmlns:p14="http://schemas.microsoft.com/office/powerpoint/2010/main" val="3594715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image" Target="../media/image1.png"/><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theme" Target="../theme/theme2.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432573431"/>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themeOverride" Target="../theme/themeOverride2.xml"/></Relationships>
</file>

<file path=ppt/slides/_rels/slide11.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19.jpg"/><Relationship Id="rId7" Type="http://schemas.openxmlformats.org/officeDocument/2006/relationships/image" Target="../media/image23.jpg"/><Relationship Id="rId2" Type="http://schemas.openxmlformats.org/officeDocument/2006/relationships/notesSlide" Target="../notesSlides/notesSlide6.xml"/><Relationship Id="rId1" Type="http://schemas.openxmlformats.org/officeDocument/2006/relationships/slideLayout" Target="../slideLayouts/slideLayout38.xml"/><Relationship Id="rId6" Type="http://schemas.openxmlformats.org/officeDocument/2006/relationships/image" Target="../media/image22.jpg"/><Relationship Id="rId5" Type="http://schemas.openxmlformats.org/officeDocument/2006/relationships/image" Target="../media/image21.png"/><Relationship Id="rId10" Type="http://schemas.openxmlformats.org/officeDocument/2006/relationships/image" Target="../media/image26.jpg"/><Relationship Id="rId4" Type="http://schemas.openxmlformats.org/officeDocument/2006/relationships/image" Target="../media/image20.jpeg"/><Relationship Id="rId9" Type="http://schemas.openxmlformats.org/officeDocument/2006/relationships/image" Target="../media/image25.jpg"/></Relationships>
</file>

<file path=ppt/slides/_rels/slide1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5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58.xml"/><Relationship Id="rId5" Type="http://schemas.openxmlformats.org/officeDocument/2006/relationships/image" Target="../media/image33.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58.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58.xml"/><Relationship Id="rId5" Type="http://schemas.openxmlformats.org/officeDocument/2006/relationships/image" Target="../media/image3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image" Target="../media/image38.png"/><Relationship Id="rId1" Type="http://schemas.openxmlformats.org/officeDocument/2006/relationships/slideLayout" Target="../slideLayouts/slideLayout53.xml"/></Relationships>
</file>

<file path=ppt/slides/_rels/slide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g"/><Relationship Id="rId1" Type="http://schemas.openxmlformats.org/officeDocument/2006/relationships/slideLayout" Target="../slideLayouts/slideLayout58.xml"/><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7.xml"/><Relationship Id="rId5" Type="http://schemas.openxmlformats.org/officeDocument/2006/relationships/image" Target="../media/image48.pn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8" Type="http://schemas.openxmlformats.org/officeDocument/2006/relationships/image" Target="../media/image12.jpg"/><Relationship Id="rId13" Type="http://schemas.openxmlformats.org/officeDocument/2006/relationships/image" Target="../media/image17.jpg"/><Relationship Id="rId3" Type="http://schemas.openxmlformats.org/officeDocument/2006/relationships/image" Target="../media/image7.jpg"/><Relationship Id="rId7" Type="http://schemas.openxmlformats.org/officeDocument/2006/relationships/image" Target="../media/image11.jpeg"/><Relationship Id="rId12"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41.xml"/><Relationship Id="rId6" Type="http://schemas.openxmlformats.org/officeDocument/2006/relationships/image" Target="../media/image10.jpg"/><Relationship Id="rId11" Type="http://schemas.openxmlformats.org/officeDocument/2006/relationships/image" Target="../media/image15.png"/><Relationship Id="rId5" Type="http://schemas.openxmlformats.org/officeDocument/2006/relationships/image" Target="../media/image9.jpe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58.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58.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4.png"/></Relationships>
</file>

<file path=ppt/slides/_rels/slide34.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58.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58.xml"/><Relationship Id="rId6" Type="http://schemas.openxmlformats.org/officeDocument/2006/relationships/image" Target="../media/image48.png"/><Relationship Id="rId5" Type="http://schemas.openxmlformats.org/officeDocument/2006/relationships/image" Target="../media/image44.png"/><Relationship Id="rId4" Type="http://schemas.openxmlformats.org/officeDocument/2006/relationships/image" Target="../media/image43.png"/></Relationships>
</file>

<file path=ppt/slides/_rels/slide46.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3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3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3.xml"/><Relationship Id="rId1" Type="http://schemas.openxmlformats.org/officeDocument/2006/relationships/themeOverride" Target="../theme/themeOverr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39635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Fault Domains</a:t>
            </a:r>
            <a:endParaRPr lang="en-US" dirty="0"/>
          </a:p>
        </p:txBody>
      </p:sp>
      <p:sp>
        <p:nvSpPr>
          <p:cNvPr id="3" name="Text Placeholder 2"/>
          <p:cNvSpPr>
            <a:spLocks noGrp="1"/>
          </p:cNvSpPr>
          <p:nvPr>
            <p:ph type="body" sz="quarter" idx="11"/>
          </p:nvPr>
        </p:nvSpPr>
        <p:spPr>
          <a:xfrm>
            <a:off x="274638" y="1212850"/>
            <a:ext cx="11887200" cy="2068388"/>
          </a:xfrm>
          <a:prstGeom prst="rect">
            <a:avLst/>
          </a:prstGeom>
        </p:spPr>
        <p:txBody>
          <a:bodyPr/>
          <a:lstStyle/>
          <a:p>
            <a:r>
              <a:rPr lang="en-NZ" dirty="0" smtClean="0">
                <a:gradFill>
                  <a:gsLst>
                    <a:gs pos="1250">
                      <a:schemeClr val="tx1"/>
                    </a:gs>
                    <a:gs pos="100000">
                      <a:schemeClr val="tx1"/>
                    </a:gs>
                  </a:gsLst>
                  <a:lin ang="5400000" scaled="0"/>
                </a:gradFill>
              </a:rPr>
              <a:t>“A Fault </a:t>
            </a:r>
            <a:r>
              <a:rPr lang="en-NZ" dirty="0">
                <a:gradFill>
                  <a:gsLst>
                    <a:gs pos="1250">
                      <a:schemeClr val="tx1"/>
                    </a:gs>
                    <a:gs pos="100000">
                      <a:schemeClr val="tx1"/>
                    </a:gs>
                  </a:gsLst>
                  <a:lin ang="5400000" scaled="0"/>
                </a:gradFill>
              </a:rPr>
              <a:t>Domain is the group of physical </a:t>
            </a:r>
            <a:r>
              <a:rPr lang="en-NZ" dirty="0" smtClean="0">
                <a:gradFill>
                  <a:gsLst>
                    <a:gs pos="1250">
                      <a:schemeClr val="tx1"/>
                    </a:gs>
                    <a:gs pos="100000">
                      <a:schemeClr val="tx1"/>
                    </a:gs>
                  </a:gsLst>
                  <a:lin ang="5400000" scaled="0"/>
                </a:gradFill>
              </a:rPr>
              <a:t>or virtual infrastructure </a:t>
            </a:r>
            <a:r>
              <a:rPr lang="en-NZ" dirty="0">
                <a:gradFill>
                  <a:gsLst>
                    <a:gs pos="1250">
                      <a:schemeClr val="tx1"/>
                    </a:gs>
                    <a:gs pos="100000">
                      <a:schemeClr val="tx1"/>
                    </a:gs>
                  </a:gsLst>
                  <a:lin ang="5400000" scaled="0"/>
                </a:gradFill>
              </a:rPr>
              <a:t>pieces with a common configuration that share a single point of failure.”</a:t>
            </a:r>
          </a:p>
          <a:p>
            <a:endParaRPr lang="en-AU" dirty="0" smtClean="0"/>
          </a:p>
          <a:p>
            <a:endParaRPr lang="en-AU" sz="2000" dirty="0" smtClean="0">
              <a:solidFill>
                <a:schemeClr val="tx1"/>
              </a:solidFill>
            </a:endParaRPr>
          </a:p>
          <a:p>
            <a:endParaRPr lang="en-NZ" dirty="0"/>
          </a:p>
        </p:txBody>
      </p:sp>
    </p:spTree>
    <p:extLst>
      <p:ext uri="{BB962C8B-B14F-4D97-AF65-F5344CB8AC3E}">
        <p14:creationId xmlns:p14="http://schemas.microsoft.com/office/powerpoint/2010/main" val="11078255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Fault Domains</a:t>
            </a:r>
            <a:endParaRPr lang="en-GB" dirty="0"/>
          </a:p>
        </p:txBody>
      </p:sp>
      <p:sp>
        <p:nvSpPr>
          <p:cNvPr id="3" name="Text Placeholder 2"/>
          <p:cNvSpPr>
            <a:spLocks noGrp="1"/>
          </p:cNvSpPr>
          <p:nvPr>
            <p:ph type="body" sz="quarter" idx="11"/>
          </p:nvPr>
        </p:nvSpPr>
        <p:spPr>
          <a:xfrm>
            <a:off x="274639" y="1212849"/>
            <a:ext cx="11889564" cy="738664"/>
          </a:xfrm>
        </p:spPr>
        <p:txBody>
          <a:bodyPr/>
          <a:lstStyle/>
          <a:p>
            <a:r>
              <a:rPr lang="en-GB" dirty="0" smtClean="0"/>
              <a:t>What am I protecting against?</a:t>
            </a:r>
            <a:endParaRPr lang="en-GB"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1933" y="4361358"/>
            <a:ext cx="1436369" cy="1828799"/>
          </a:xfrm>
          <a:prstGeom prst="rect">
            <a:avLst/>
          </a:prstGeom>
        </p:spPr>
      </p:pic>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642173" y="4633644"/>
            <a:ext cx="3076575" cy="10801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l="206" t="7629"/>
          <a:stretch/>
        </p:blipFill>
        <p:spPr>
          <a:xfrm>
            <a:off x="9098557" y="4361358"/>
            <a:ext cx="3133491" cy="16222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3586" y="2196592"/>
            <a:ext cx="2438400" cy="1771650"/>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70759" y="2217358"/>
            <a:ext cx="2626326" cy="1750884"/>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51253" y="2222686"/>
            <a:ext cx="2562662" cy="1748305"/>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890645" y="2113150"/>
            <a:ext cx="2194216" cy="1689546"/>
          </a:xfrm>
          <a:prstGeom prst="rect">
            <a:avLst/>
          </a:prstGeom>
        </p:spPr>
      </p:pic>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7822" y="4405842"/>
            <a:ext cx="2160240" cy="1847005"/>
          </a:xfrm>
          <a:prstGeom prst="rect">
            <a:avLst/>
          </a:prstGeom>
        </p:spPr>
      </p:pic>
    </p:spTree>
    <p:extLst>
      <p:ext uri="{BB962C8B-B14F-4D97-AF65-F5344CB8AC3E}">
        <p14:creationId xmlns:p14="http://schemas.microsoft.com/office/powerpoint/2010/main" val="2457150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Building the </a:t>
            </a:r>
            <a:r>
              <a:rPr lang="en-AU" dirty="0" smtClean="0"/>
              <a:t>Franken </a:t>
            </a:r>
            <a:r>
              <a:rPr lang="en-AU" dirty="0"/>
              <a:t>Rack</a:t>
            </a:r>
            <a:endParaRPr lang="en-US" dirty="0"/>
          </a:p>
        </p:txBody>
      </p:sp>
      <p:sp>
        <p:nvSpPr>
          <p:cNvPr id="3" name="Text Placeholder 2"/>
          <p:cNvSpPr>
            <a:spLocks noGrp="1"/>
          </p:cNvSpPr>
          <p:nvPr>
            <p:ph type="body" sz="quarter" idx="10"/>
          </p:nvPr>
        </p:nvSpPr>
        <p:spPr>
          <a:xfrm>
            <a:off x="4196541" y="1990810"/>
            <a:ext cx="7967343" cy="1046440"/>
          </a:xfrm>
        </p:spPr>
        <p:txBody>
          <a:bodyPr/>
          <a:lstStyle/>
          <a:p>
            <a:r>
              <a:rPr lang="en-US" sz="2800" dirty="0" smtClean="0"/>
              <a:t>Lack of Redundant Power</a:t>
            </a:r>
          </a:p>
          <a:p>
            <a:r>
              <a:rPr lang="en-US" sz="2800" dirty="0" smtClean="0"/>
              <a:t>Lack of Redundant Network Connectivity</a:t>
            </a:r>
            <a:endParaRPr lang="en-US" sz="2800"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4553" y="1990812"/>
            <a:ext cx="1231648" cy="3447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3887" y="1990811"/>
            <a:ext cx="1552314" cy="3447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3887" y="1990811"/>
            <a:ext cx="1552314" cy="3447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43887" y="1990812"/>
            <a:ext cx="1552314" cy="3447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43887" y="1990811"/>
            <a:ext cx="1552314" cy="3447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43887" y="1990810"/>
            <a:ext cx="1552314" cy="3447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723473" y="23718"/>
            <a:ext cx="1686783" cy="1967094"/>
          </a:xfrm>
          <a:prstGeom prst="rect">
            <a:avLst/>
          </a:prstGeom>
        </p:spPr>
      </p:pic>
    </p:spTree>
    <p:extLst>
      <p:ext uri="{BB962C8B-B14F-4D97-AF65-F5344CB8AC3E}">
        <p14:creationId xmlns:p14="http://schemas.microsoft.com/office/powerpoint/2010/main" val="23871867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2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03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031"/>
                                        </p:tgtEl>
                                        <p:attrNameLst>
                                          <p:attrName>style.visibility</p:attrName>
                                        </p:attrNameLst>
                                      </p:cBhvr>
                                      <p:to>
                                        <p:strVal val="visible"/>
                                      </p:to>
                                    </p:set>
                                  </p:childTnLst>
                                </p:cTn>
                              </p:par>
                              <p:par>
                                <p:cTn id="24" presetID="10" presetClass="entr" presetSubtype="0" fill="hold" nodeType="with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fade">
                                      <p:cBhvr>
                                        <p:cTn id="26" dur="500"/>
                                        <p:tgtEl>
                                          <p:spTgt spid="3">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32"/>
                                        </p:tgtEl>
                                        <p:attrNameLst>
                                          <p:attrName>style.visibility</p:attrName>
                                        </p:attrNameLst>
                                      </p:cBhvr>
                                      <p:to>
                                        <p:strVal val="visible"/>
                                      </p:to>
                                    </p:set>
                                  </p:childTnLst>
                                </p:cTn>
                              </p:par>
                              <p:par>
                                <p:cTn id="31" presetID="10" presetClass="entr" presetSubtype="0" fill="hold" nodeType="with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Effect transition="in" filter="fade">
                                      <p:cBhvr>
                                        <p:cTn id="3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3887" y="1990812"/>
            <a:ext cx="1552314" cy="3447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AU" dirty="0"/>
              <a:t>Building the </a:t>
            </a:r>
            <a:r>
              <a:rPr lang="en-AU" dirty="0" smtClean="0"/>
              <a:t>Franken </a:t>
            </a:r>
            <a:r>
              <a:rPr lang="en-AU" dirty="0"/>
              <a:t>Rack</a:t>
            </a:r>
            <a:endParaRPr lang="en-US" dirty="0"/>
          </a:p>
        </p:txBody>
      </p:sp>
      <p:sp>
        <p:nvSpPr>
          <p:cNvPr id="3" name="Text Placeholder 2"/>
          <p:cNvSpPr>
            <a:spLocks noGrp="1"/>
          </p:cNvSpPr>
          <p:nvPr>
            <p:ph type="body" sz="quarter" idx="4294967295"/>
          </p:nvPr>
        </p:nvSpPr>
        <p:spPr>
          <a:xfrm>
            <a:off x="4310033" y="2039690"/>
            <a:ext cx="6571222" cy="1520416"/>
          </a:xfrm>
        </p:spPr>
        <p:txBody>
          <a:bodyPr vert="horz" wrap="square" lIns="146304" tIns="91440" rIns="146304" bIns="91440" rtlCol="0">
            <a:spAutoFit/>
          </a:bodyPr>
          <a:lstStyle/>
          <a:p>
            <a:pPr marL="0" indent="0">
              <a:buNone/>
            </a:pPr>
            <a:r>
              <a:rPr lang="en-US" sz="2800" dirty="0" smtClean="0">
                <a:gradFill>
                  <a:gsLst>
                    <a:gs pos="1250">
                      <a:schemeClr val="tx1"/>
                    </a:gs>
                    <a:gs pos="99000">
                      <a:schemeClr val="tx1"/>
                    </a:gs>
                  </a:gsLst>
                  <a:lin ang="5400000" scaled="0"/>
                </a:gradFill>
              </a:rPr>
              <a:t>Every Rack is Bespoke</a:t>
            </a:r>
          </a:p>
          <a:p>
            <a:pPr marL="0" indent="0">
              <a:buNone/>
            </a:pPr>
            <a:r>
              <a:rPr lang="en-US" sz="2800" dirty="0" smtClean="0">
                <a:gradFill>
                  <a:gsLst>
                    <a:gs pos="1250">
                      <a:schemeClr val="tx1"/>
                    </a:gs>
                    <a:gs pos="99000">
                      <a:schemeClr val="tx1"/>
                    </a:gs>
                  </a:gsLst>
                  <a:lin ang="5400000" scaled="0"/>
                </a:gradFill>
              </a:rPr>
              <a:t>No Consistency – Hot Spare Sourcing</a:t>
            </a:r>
            <a:endParaRPr lang="en-US" sz="2800" dirty="0">
              <a:gradFill>
                <a:gsLst>
                  <a:gs pos="1250">
                    <a:schemeClr val="tx1"/>
                  </a:gs>
                  <a:gs pos="99000">
                    <a:schemeClr val="tx1"/>
                  </a:gs>
                </a:gsLst>
                <a:lin ang="5400000" scaled="0"/>
              </a:gradFill>
            </a:endParaRPr>
          </a:p>
          <a:p>
            <a:pPr marL="0" indent="0">
              <a:buNone/>
            </a:pPr>
            <a:r>
              <a:rPr lang="en-US" sz="2800" dirty="0" smtClean="0">
                <a:gradFill>
                  <a:gsLst>
                    <a:gs pos="1250">
                      <a:schemeClr val="tx1"/>
                    </a:gs>
                    <a:gs pos="99000">
                      <a:schemeClr val="tx1"/>
                    </a:gs>
                  </a:gsLst>
                  <a:lin ang="5400000" scaled="0"/>
                </a:gradFill>
              </a:rPr>
              <a:t>The </a:t>
            </a:r>
            <a:r>
              <a:rPr lang="en-US" sz="2800" dirty="0">
                <a:gradFill>
                  <a:gsLst>
                    <a:gs pos="1250">
                      <a:schemeClr val="tx1"/>
                    </a:gs>
                    <a:gs pos="99000">
                      <a:schemeClr val="tx1"/>
                    </a:gs>
                  </a:gsLst>
                  <a:lin ang="5400000" scaled="0"/>
                </a:gradFill>
              </a:rPr>
              <a:t>Datacenter People Hate You</a:t>
            </a:r>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3887" y="1990812"/>
            <a:ext cx="1559603" cy="3447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23473" y="23718"/>
            <a:ext cx="1686783" cy="1967094"/>
          </a:xfrm>
          <a:prstGeom prst="rect">
            <a:avLst/>
          </a:prstGeom>
        </p:spPr>
      </p:pic>
    </p:spTree>
    <p:extLst>
      <p:ext uri="{BB962C8B-B14F-4D97-AF65-F5344CB8AC3E}">
        <p14:creationId xmlns:p14="http://schemas.microsoft.com/office/powerpoint/2010/main" val="2350878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3887" y="1990812"/>
            <a:ext cx="1552314" cy="3447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AU" dirty="0"/>
              <a:t>Building the </a:t>
            </a:r>
            <a:r>
              <a:rPr lang="en-AU" dirty="0" smtClean="0"/>
              <a:t>Franken </a:t>
            </a:r>
            <a:r>
              <a:rPr lang="en-AU" dirty="0"/>
              <a:t>Rack</a:t>
            </a:r>
            <a:endParaRPr lang="en-US" dirty="0"/>
          </a:p>
        </p:txBody>
      </p:sp>
      <p:sp>
        <p:nvSpPr>
          <p:cNvPr id="3" name="Text Placeholder 2"/>
          <p:cNvSpPr>
            <a:spLocks noGrp="1"/>
          </p:cNvSpPr>
          <p:nvPr>
            <p:ph type="body" sz="quarter" idx="4294967295"/>
          </p:nvPr>
        </p:nvSpPr>
        <p:spPr>
          <a:xfrm>
            <a:off x="5890285" y="2039690"/>
            <a:ext cx="4990970" cy="572464"/>
          </a:xfrm>
        </p:spPr>
        <p:txBody>
          <a:bodyPr vert="horz" wrap="square" lIns="146304" tIns="91440" rIns="146304" bIns="91440" rtlCol="0">
            <a:spAutoFit/>
          </a:bodyPr>
          <a:lstStyle/>
          <a:p>
            <a:pPr marL="0" indent="0">
              <a:buNone/>
            </a:pPr>
            <a:r>
              <a:rPr lang="en-US" sz="2800" dirty="0">
                <a:gradFill>
                  <a:gsLst>
                    <a:gs pos="1250">
                      <a:schemeClr val="tx1"/>
                    </a:gs>
                    <a:gs pos="99000">
                      <a:schemeClr val="tx1"/>
                    </a:gs>
                  </a:gsLst>
                  <a:lin ang="5400000" scaled="0"/>
                </a:gradFill>
              </a:rPr>
              <a:t>What about what’s inside?</a:t>
            </a: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0702" y="1990811"/>
            <a:ext cx="1552314" cy="3447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925138" y="5699898"/>
            <a:ext cx="1715278"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gradFill>
                  <a:gsLst>
                    <a:gs pos="2917">
                      <a:srgbClr val="505050"/>
                    </a:gs>
                    <a:gs pos="30000">
                      <a:srgbClr val="505050"/>
                    </a:gs>
                  </a:gsLst>
                  <a:lin ang="5400000" scaled="0"/>
                </a:gradFill>
              </a:rPr>
              <a:t>Fault Domain</a:t>
            </a:r>
            <a:endParaRPr lang="en-US" dirty="0" err="1" smtClean="0">
              <a:gradFill>
                <a:gsLst>
                  <a:gs pos="2917">
                    <a:srgbClr val="505050"/>
                  </a:gs>
                  <a:gs pos="30000">
                    <a:srgbClr val="505050"/>
                  </a:gs>
                </a:gsLst>
                <a:lin ang="5400000" scaled="0"/>
              </a:gradFill>
            </a:endParaRPr>
          </a:p>
        </p:txBody>
      </p:sp>
      <p:sp>
        <p:nvSpPr>
          <p:cNvPr id="10" name="Left Brace 9"/>
          <p:cNvSpPr/>
          <p:nvPr/>
        </p:nvSpPr>
        <p:spPr>
          <a:xfrm rot="16200000">
            <a:off x="2623386" y="5131235"/>
            <a:ext cx="302004" cy="982926"/>
          </a:xfrm>
          <a:prstGeom prst="lef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2" name="TextBox 11"/>
          <p:cNvSpPr txBox="1"/>
          <p:nvPr/>
        </p:nvSpPr>
        <p:spPr>
          <a:xfrm>
            <a:off x="3507694" y="5699898"/>
            <a:ext cx="1715278"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gradFill>
                  <a:gsLst>
                    <a:gs pos="2917">
                      <a:srgbClr val="505050"/>
                    </a:gs>
                    <a:gs pos="30000">
                      <a:srgbClr val="505050"/>
                    </a:gs>
                  </a:gsLst>
                  <a:lin ang="5400000" scaled="0"/>
                </a:gradFill>
              </a:rPr>
              <a:t>Fault Domain</a:t>
            </a:r>
            <a:endParaRPr lang="en-US" dirty="0" err="1" smtClean="0">
              <a:gradFill>
                <a:gsLst>
                  <a:gs pos="2917">
                    <a:srgbClr val="505050"/>
                  </a:gs>
                  <a:gs pos="30000">
                    <a:srgbClr val="505050"/>
                  </a:gs>
                </a:gsLst>
                <a:lin ang="5400000" scaled="0"/>
              </a:gradFill>
            </a:endParaRPr>
          </a:p>
        </p:txBody>
      </p:sp>
      <p:sp>
        <p:nvSpPr>
          <p:cNvPr id="13" name="Left Brace 12"/>
          <p:cNvSpPr/>
          <p:nvPr/>
        </p:nvSpPr>
        <p:spPr>
          <a:xfrm rot="16200000">
            <a:off x="4205942" y="5131235"/>
            <a:ext cx="302004" cy="982926"/>
          </a:xfrm>
          <a:prstGeom prst="lef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23473" y="23718"/>
            <a:ext cx="1686783" cy="1967094"/>
          </a:xfrm>
          <a:prstGeom prst="rect">
            <a:avLst/>
          </a:prstGeom>
        </p:spPr>
      </p:pic>
    </p:spTree>
    <p:extLst>
      <p:ext uri="{BB962C8B-B14F-4D97-AF65-F5344CB8AC3E}">
        <p14:creationId xmlns:p14="http://schemas.microsoft.com/office/powerpoint/2010/main" val="9268756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2" grpId="0"/>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3887" y="1990812"/>
            <a:ext cx="1552314" cy="3447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a:t>Defining Fault Domains</a:t>
            </a: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76060" y="1990811"/>
            <a:ext cx="1552314" cy="3447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5902" y="2209070"/>
            <a:ext cx="2211071" cy="1000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a:xfrm flipV="1">
            <a:off x="3304308" y="2707158"/>
            <a:ext cx="482507" cy="106806"/>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pic>
        <p:nvPicPr>
          <p:cNvPr id="1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5901" y="3577933"/>
            <a:ext cx="2211073" cy="1000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5" name="Straight Arrow Connector 14"/>
          <p:cNvCxnSpPr/>
          <p:nvPr/>
        </p:nvCxnSpPr>
        <p:spPr>
          <a:xfrm>
            <a:off x="3304308" y="3189664"/>
            <a:ext cx="482507" cy="820261"/>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40499" y="2201611"/>
            <a:ext cx="2211071" cy="988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Straight Arrow Connector 18"/>
          <p:cNvCxnSpPr/>
          <p:nvPr/>
        </p:nvCxnSpPr>
        <p:spPr>
          <a:xfrm flipH="1">
            <a:off x="7562430" y="2813963"/>
            <a:ext cx="1604334" cy="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sp>
        <p:nvSpPr>
          <p:cNvPr id="4" name="TextBox 3"/>
          <p:cNvSpPr txBox="1"/>
          <p:nvPr/>
        </p:nvSpPr>
        <p:spPr>
          <a:xfrm>
            <a:off x="1925138" y="5699898"/>
            <a:ext cx="1715278"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gradFill>
                  <a:gsLst>
                    <a:gs pos="2917">
                      <a:srgbClr val="505050"/>
                    </a:gs>
                    <a:gs pos="30000">
                      <a:srgbClr val="505050"/>
                    </a:gs>
                  </a:gsLst>
                  <a:lin ang="5400000" scaled="0"/>
                </a:gradFill>
              </a:rPr>
              <a:t>Fault Domain</a:t>
            </a:r>
            <a:endParaRPr lang="en-US" dirty="0" err="1" smtClean="0">
              <a:gradFill>
                <a:gsLst>
                  <a:gs pos="2917">
                    <a:srgbClr val="505050"/>
                  </a:gs>
                  <a:gs pos="30000">
                    <a:srgbClr val="505050"/>
                  </a:gs>
                </a:gsLst>
                <a:lin ang="5400000" scaled="0"/>
              </a:gradFill>
            </a:endParaRPr>
          </a:p>
        </p:txBody>
      </p:sp>
      <p:sp>
        <p:nvSpPr>
          <p:cNvPr id="16" name="TextBox 15"/>
          <p:cNvSpPr txBox="1"/>
          <p:nvPr/>
        </p:nvSpPr>
        <p:spPr>
          <a:xfrm>
            <a:off x="8885117" y="5694711"/>
            <a:ext cx="1715278"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gradFill>
                  <a:gsLst>
                    <a:gs pos="2917">
                      <a:srgbClr val="505050"/>
                    </a:gs>
                    <a:gs pos="30000">
                      <a:srgbClr val="505050"/>
                    </a:gs>
                  </a:gsLst>
                  <a:lin ang="5400000" scaled="0"/>
                </a:gradFill>
              </a:rPr>
              <a:t>Fault Domain</a:t>
            </a:r>
            <a:endParaRPr lang="en-US" dirty="0" err="1" smtClean="0">
              <a:gradFill>
                <a:gsLst>
                  <a:gs pos="2917">
                    <a:srgbClr val="505050"/>
                  </a:gs>
                  <a:gs pos="30000">
                    <a:srgbClr val="505050"/>
                  </a:gs>
                </a:gsLst>
                <a:lin ang="5400000" scaled="0"/>
              </a:gradFill>
            </a:endParaRPr>
          </a:p>
        </p:txBody>
      </p:sp>
      <p:sp>
        <p:nvSpPr>
          <p:cNvPr id="5" name="Left Brace 4"/>
          <p:cNvSpPr/>
          <p:nvPr/>
        </p:nvSpPr>
        <p:spPr>
          <a:xfrm rot="16200000">
            <a:off x="2623386" y="5131235"/>
            <a:ext cx="302004" cy="982926"/>
          </a:xfrm>
          <a:prstGeom prst="lef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7" name="Left Brace 16"/>
          <p:cNvSpPr/>
          <p:nvPr/>
        </p:nvSpPr>
        <p:spPr>
          <a:xfrm rot="16200000">
            <a:off x="9579258" y="5178081"/>
            <a:ext cx="302004" cy="982926"/>
          </a:xfrm>
          <a:prstGeom prst="lef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8" name="TextBox 17"/>
          <p:cNvSpPr txBox="1"/>
          <p:nvPr/>
        </p:nvSpPr>
        <p:spPr>
          <a:xfrm>
            <a:off x="11806058" y="6546710"/>
            <a:ext cx="633670" cy="447815"/>
          </a:xfrm>
          <a:prstGeom prst="rect">
            <a:avLst/>
          </a:prstGeom>
          <a:noFill/>
        </p:spPr>
        <p:txBody>
          <a:bodyPr wrap="square" lIns="182880" tIns="146304" rIns="182880" bIns="146304" rtlCol="0">
            <a:spAutoFit/>
          </a:bodyPr>
          <a:lstStyle/>
          <a:p>
            <a:pPr algn="ctr">
              <a:lnSpc>
                <a:spcPct val="90000"/>
              </a:lnSpc>
              <a:spcAft>
                <a:spcPts val="600"/>
              </a:spcAft>
            </a:pPr>
            <a:r>
              <a:rPr lang="en-NZ" sz="1100" dirty="0" smtClean="0">
                <a:solidFill>
                  <a:srgbClr val="0072C6"/>
                </a:solidFill>
              </a:rPr>
              <a:t>WE</a:t>
            </a:r>
          </a:p>
        </p:txBody>
      </p:sp>
    </p:spTree>
    <p:extLst>
      <p:ext uri="{BB962C8B-B14F-4D97-AF65-F5344CB8AC3E}">
        <p14:creationId xmlns:p14="http://schemas.microsoft.com/office/powerpoint/2010/main" val="3257328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4100"/>
                                        </p:tgtEl>
                                        <p:attrNameLst>
                                          <p:attrName>style.visibility</p:attrName>
                                        </p:attrNameLst>
                                      </p:cBhvr>
                                      <p:to>
                                        <p:strVal val="visible"/>
                                      </p:to>
                                    </p:set>
                                    <p:animEffect transition="in" filter="fade">
                                      <p:cBhvr>
                                        <p:cTn id="10" dur="500"/>
                                        <p:tgtEl>
                                          <p:spTgt spid="410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nodeType="withEffect">
                                  <p:stCondLst>
                                    <p:cond delay="0"/>
                                  </p:stCondLst>
                                  <p:childTnLst>
                                    <p:set>
                                      <p:cBhvr>
                                        <p:cTn id="25" dur="1" fill="hold">
                                          <p:stCondLst>
                                            <p:cond delay="0"/>
                                          </p:stCondLst>
                                        </p:cTn>
                                        <p:tgtEl>
                                          <p:spTgt spid="4101"/>
                                        </p:tgtEl>
                                        <p:attrNameLst>
                                          <p:attrName>style.visibility</p:attrName>
                                        </p:attrNameLst>
                                      </p:cBhvr>
                                      <p:to>
                                        <p:strVal val="visible"/>
                                      </p:to>
                                    </p:set>
                                    <p:animEffect transition="in" filter="fade">
                                      <p:cBhvr>
                                        <p:cTn id="26" dur="5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74638" y="295275"/>
            <a:ext cx="12161837" cy="917575"/>
          </a:xfrm>
        </p:spPr>
        <p:txBody>
          <a:bodyPr/>
          <a:lstStyle/>
          <a:p>
            <a:r>
              <a:rPr lang="en-NZ" dirty="0" smtClean="0"/>
              <a:t>Disaster Recovery</a:t>
            </a:r>
            <a:endParaRPr lang="en-US" dirty="0"/>
          </a:p>
        </p:txBody>
      </p:sp>
      <p:sp>
        <p:nvSpPr>
          <p:cNvPr id="3" name="Text Placeholder 2"/>
          <p:cNvSpPr>
            <a:spLocks noGrp="1"/>
          </p:cNvSpPr>
          <p:nvPr>
            <p:ph type="body" sz="quarter" idx="4294967295"/>
          </p:nvPr>
        </p:nvSpPr>
        <p:spPr>
          <a:xfrm>
            <a:off x="274638" y="1212850"/>
            <a:ext cx="12064279" cy="3896451"/>
          </a:xfrm>
          <a:prstGeom prst="rect">
            <a:avLst/>
          </a:prstGeom>
        </p:spPr>
        <p:txBody>
          <a:bodyPr/>
          <a:lstStyle/>
          <a:p>
            <a:pPr marL="0" indent="0">
              <a:buNone/>
            </a:pPr>
            <a:r>
              <a:rPr lang="en-NZ" sz="3200" dirty="0" smtClean="0"/>
              <a:t>“The process, policies, and procedures that are related to preparing for recovery or continuation of technology infrastructure which are vital to an organization after a natural or human-induced disaster.”</a:t>
            </a:r>
          </a:p>
          <a:p>
            <a:pPr marL="0" indent="0">
              <a:buNone/>
            </a:pPr>
            <a:endParaRPr lang="en-NZ" sz="1800" dirty="0"/>
          </a:p>
          <a:p>
            <a:pPr lvl="1"/>
            <a:endParaRPr lang="en-NZ" sz="1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4468" y="2778044"/>
            <a:ext cx="5456537" cy="277666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589" y="2804648"/>
            <a:ext cx="5486400" cy="2743200"/>
          </a:xfrm>
          <a:prstGeom prst="rect">
            <a:avLst/>
          </a:prstGeom>
        </p:spPr>
      </p:pic>
      <p:sp>
        <p:nvSpPr>
          <p:cNvPr id="6" name="Rectangle 5"/>
          <p:cNvSpPr/>
          <p:nvPr/>
        </p:nvSpPr>
        <p:spPr>
          <a:xfrm>
            <a:off x="274638" y="5642224"/>
            <a:ext cx="11848255" cy="1071062"/>
          </a:xfrm>
          <a:prstGeom prst="rect">
            <a:avLst/>
          </a:prstGeom>
        </p:spPr>
        <p:txBody>
          <a:bodyPr vert="horz" wrap="square" lIns="146304" tIns="91440" rIns="146304" bIns="91440" rtlCol="0">
            <a:spAutoFit/>
          </a:bodyPr>
          <a:lstStyle/>
          <a:p>
            <a:pPr>
              <a:lnSpc>
                <a:spcPct val="90000"/>
              </a:lnSpc>
              <a:spcBef>
                <a:spcPct val="20000"/>
              </a:spcBef>
              <a:buClr>
                <a:srgbClr val="FFFFFF"/>
              </a:buClr>
              <a:buSzPct val="90000"/>
              <a:buFont typeface="Wingdings" panose="05000000000000000000" pitchFamily="2" charset="2"/>
              <a:buNone/>
            </a:pPr>
            <a:r>
              <a:rPr lang="en-NZ" sz="3200" dirty="0">
                <a:gradFill>
                  <a:gsLst>
                    <a:gs pos="1250">
                      <a:srgbClr val="FFFFFF"/>
                    </a:gs>
                    <a:gs pos="100000">
                      <a:srgbClr val="FFFFFF"/>
                    </a:gs>
                  </a:gsLst>
                  <a:lin ang="5400000" scaled="0"/>
                </a:gradFill>
                <a:latin typeface="Segoe UI Light"/>
              </a:rPr>
              <a:t>Disaster Recovery is about recovering the critical operations that enable the business to function</a:t>
            </a:r>
            <a:endParaRPr lang="en-AU" sz="3200" dirty="0">
              <a:gradFill>
                <a:gsLst>
                  <a:gs pos="1250">
                    <a:srgbClr val="FFFFFF"/>
                  </a:gs>
                  <a:gs pos="100000">
                    <a:srgbClr val="FFFFFF"/>
                  </a:gs>
                </a:gsLst>
                <a:lin ang="5400000" scaled="0"/>
              </a:gradFill>
              <a:latin typeface="Segoe UI Light"/>
            </a:endParaRPr>
          </a:p>
        </p:txBody>
      </p:sp>
    </p:spTree>
    <p:extLst>
      <p:ext uri="{BB962C8B-B14F-4D97-AF65-F5344CB8AC3E}">
        <p14:creationId xmlns:p14="http://schemas.microsoft.com/office/powerpoint/2010/main" val="41402229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Defining Requirements</a:t>
            </a:r>
            <a:endParaRPr lang="en-NZ" dirty="0"/>
          </a:p>
        </p:txBody>
      </p:sp>
      <p:sp>
        <p:nvSpPr>
          <p:cNvPr id="3" name="Text Placeholder 2"/>
          <p:cNvSpPr>
            <a:spLocks noGrp="1"/>
          </p:cNvSpPr>
          <p:nvPr>
            <p:ph type="body" sz="quarter" idx="4294967295"/>
          </p:nvPr>
        </p:nvSpPr>
        <p:spPr>
          <a:xfrm>
            <a:off x="274638" y="1212850"/>
            <a:ext cx="11887200" cy="2092881"/>
          </a:xfrm>
          <a:prstGeom prst="rect">
            <a:avLst/>
          </a:prstGeom>
        </p:spPr>
        <p:txBody>
          <a:bodyPr/>
          <a:lstStyle/>
          <a:p>
            <a:pPr marL="0" indent="0">
              <a:buNone/>
            </a:pPr>
            <a:r>
              <a:rPr lang="en-NZ" dirty="0" smtClean="0">
                <a:solidFill>
                  <a:schemeClr val="tx2"/>
                </a:solidFill>
              </a:rPr>
              <a:t>Recovery Point Objective (RPO)</a:t>
            </a:r>
          </a:p>
          <a:p>
            <a:pPr marL="0" indent="0">
              <a:buNone/>
            </a:pPr>
            <a:r>
              <a:rPr lang="en-NZ" sz="2000" dirty="0" smtClean="0">
                <a:solidFill>
                  <a:schemeClr val="tx1"/>
                </a:solidFill>
              </a:rPr>
              <a:t>Acceptable amount of data loss measured in time</a:t>
            </a:r>
          </a:p>
          <a:p>
            <a:pPr marL="0" indent="0">
              <a:buNone/>
            </a:pPr>
            <a:r>
              <a:rPr lang="en-NZ" dirty="0" smtClean="0">
                <a:solidFill>
                  <a:schemeClr val="tx2"/>
                </a:solidFill>
              </a:rPr>
              <a:t>Recovery Time Objective (RTO)</a:t>
            </a:r>
          </a:p>
          <a:p>
            <a:pPr marL="0" indent="0">
              <a:buNone/>
            </a:pPr>
            <a:r>
              <a:rPr lang="en-NZ" sz="2000" dirty="0" smtClean="0">
                <a:solidFill>
                  <a:schemeClr val="tx1"/>
                </a:solidFill>
              </a:rPr>
              <a:t>Duration of time within which a business process must be restored after a disaster</a:t>
            </a:r>
            <a:endParaRPr lang="en-NZ" sz="2000" dirty="0">
              <a:solidFill>
                <a:schemeClr val="tx1"/>
              </a:solidFill>
            </a:endParaRPr>
          </a:p>
        </p:txBody>
      </p:sp>
      <p:sp>
        <p:nvSpPr>
          <p:cNvPr id="4" name="Right Arrow 3"/>
          <p:cNvSpPr/>
          <p:nvPr/>
        </p:nvSpPr>
        <p:spPr bwMode="auto">
          <a:xfrm>
            <a:off x="4774778" y="4973304"/>
            <a:ext cx="5730713" cy="510970"/>
          </a:xfrm>
          <a:prstGeom prst="rightArrow">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t" anchorCtr="0" compatLnSpc="1">
            <a:prstTxWarp prst="textNoShape">
              <a:avLst/>
            </a:prstTxWarp>
          </a:bodyPr>
          <a:lstStyle/>
          <a:p>
            <a:pPr algn="ctr" defTabSz="699404"/>
            <a:endParaRPr lang="en-US" sz="1683" dirty="0">
              <a:gradFill>
                <a:gsLst>
                  <a:gs pos="0">
                    <a:srgbClr val="FFFFFF"/>
                  </a:gs>
                  <a:gs pos="100000">
                    <a:srgbClr val="FFFFFF"/>
                  </a:gs>
                </a:gsLst>
                <a:lin ang="5400000" scaled="0"/>
              </a:gradFill>
              <a:latin typeface="Segoe Condensed" pitchFamily="34" charset="0"/>
            </a:endParaRPr>
          </a:p>
        </p:txBody>
      </p:sp>
      <p:sp>
        <p:nvSpPr>
          <p:cNvPr id="5" name="Left Arrow 4"/>
          <p:cNvSpPr/>
          <p:nvPr/>
        </p:nvSpPr>
        <p:spPr bwMode="auto">
          <a:xfrm>
            <a:off x="5663079" y="4374518"/>
            <a:ext cx="707495" cy="398226"/>
          </a:xfrm>
          <a:prstGeom prst="leftArrow">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t" anchorCtr="0" compatLnSpc="1">
            <a:prstTxWarp prst="textNoShape">
              <a:avLst/>
            </a:prstTxWarp>
          </a:bodyPr>
          <a:lstStyle/>
          <a:p>
            <a:pPr algn="ctr" defTabSz="699404"/>
            <a:endParaRPr lang="en-US" sz="1683" dirty="0">
              <a:gradFill>
                <a:gsLst>
                  <a:gs pos="0">
                    <a:srgbClr val="FFFFFF"/>
                  </a:gs>
                  <a:gs pos="100000">
                    <a:srgbClr val="FFFFFF"/>
                  </a:gs>
                </a:gsLst>
                <a:lin ang="5400000" scaled="0"/>
              </a:gradFill>
              <a:latin typeface="Segoe Condensed" pitchFamily="34" charset="0"/>
            </a:endParaRPr>
          </a:p>
        </p:txBody>
      </p:sp>
      <p:sp>
        <p:nvSpPr>
          <p:cNvPr id="6" name="Right Arrow 5"/>
          <p:cNvSpPr/>
          <p:nvPr/>
        </p:nvSpPr>
        <p:spPr bwMode="auto">
          <a:xfrm>
            <a:off x="7746260" y="4374518"/>
            <a:ext cx="1666546" cy="398226"/>
          </a:xfrm>
          <a:prstGeom prst="rightArrow">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t" anchorCtr="0" compatLnSpc="1">
            <a:prstTxWarp prst="textNoShape">
              <a:avLst/>
            </a:prstTxWarp>
          </a:bodyPr>
          <a:lstStyle/>
          <a:p>
            <a:pPr algn="ctr" defTabSz="699404"/>
            <a:endParaRPr lang="en-US" sz="1683" dirty="0">
              <a:gradFill>
                <a:gsLst>
                  <a:gs pos="0">
                    <a:srgbClr val="FFFFFF"/>
                  </a:gs>
                  <a:gs pos="100000">
                    <a:srgbClr val="FFFFFF"/>
                  </a:gs>
                </a:gsLst>
                <a:lin ang="5400000" scaled="0"/>
              </a:gradFill>
              <a:latin typeface="Segoe Condensed" pitchFamily="34" charset="0"/>
            </a:endParaRPr>
          </a:p>
        </p:txBody>
      </p:sp>
      <p:cxnSp>
        <p:nvCxnSpPr>
          <p:cNvPr id="8" name="Straight Connector 7"/>
          <p:cNvCxnSpPr/>
          <p:nvPr/>
        </p:nvCxnSpPr>
        <p:spPr>
          <a:xfrm>
            <a:off x="5513719" y="3762704"/>
            <a:ext cx="0" cy="1721569"/>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9545135" y="3762704"/>
            <a:ext cx="1" cy="1721569"/>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725968" y="3918474"/>
            <a:ext cx="699635" cy="369470"/>
          </a:xfrm>
          <a:prstGeom prst="rect">
            <a:avLst/>
          </a:prstGeom>
          <a:noFill/>
        </p:spPr>
        <p:txBody>
          <a:bodyPr wrap="none" lIns="0" tIns="0" rIns="0" bIns="0" rtlCol="0">
            <a:noAutofit/>
          </a:bodyPr>
          <a:lstStyle/>
          <a:p>
            <a:pPr algn="ctr"/>
            <a:r>
              <a:rPr lang="en-NZ" sz="2143" b="1" dirty="0">
                <a:solidFill>
                  <a:srgbClr val="505050"/>
                </a:solidFill>
                <a:latin typeface="Segoe UI Light" pitchFamily="34" charset="0"/>
              </a:rPr>
              <a:t>RPO</a:t>
            </a:r>
            <a:endParaRPr lang="en-US" sz="2143" b="1" dirty="0">
              <a:solidFill>
                <a:srgbClr val="505050"/>
              </a:solidFill>
              <a:latin typeface="Segoe UI Light" pitchFamily="34" charset="0"/>
            </a:endParaRPr>
          </a:p>
        </p:txBody>
      </p:sp>
      <p:sp>
        <p:nvSpPr>
          <p:cNvPr id="17" name="TextBox 16"/>
          <p:cNvSpPr txBox="1"/>
          <p:nvPr/>
        </p:nvSpPr>
        <p:spPr>
          <a:xfrm>
            <a:off x="8229716" y="3918473"/>
            <a:ext cx="699635" cy="369470"/>
          </a:xfrm>
          <a:prstGeom prst="rect">
            <a:avLst/>
          </a:prstGeom>
          <a:noFill/>
        </p:spPr>
        <p:txBody>
          <a:bodyPr wrap="none" lIns="0" tIns="0" rIns="0" bIns="0" rtlCol="0">
            <a:noAutofit/>
          </a:bodyPr>
          <a:lstStyle/>
          <a:p>
            <a:pPr algn="ctr"/>
            <a:r>
              <a:rPr lang="en-NZ" sz="2143" b="1" dirty="0">
                <a:solidFill>
                  <a:srgbClr val="505050"/>
                </a:solidFill>
                <a:latin typeface="Segoe UI Light" pitchFamily="34" charset="0"/>
              </a:rPr>
              <a:t>RTO</a:t>
            </a:r>
            <a:endParaRPr lang="en-US" sz="2143" b="1" dirty="0">
              <a:solidFill>
                <a:srgbClr val="505050"/>
              </a:solidFill>
              <a:latin typeface="Segoe UI Light" pitchFamily="34" charset="0"/>
            </a:endParaRPr>
          </a:p>
        </p:txBody>
      </p:sp>
      <p:cxnSp>
        <p:nvCxnSpPr>
          <p:cNvPr id="21" name="Straight Connector 20"/>
          <p:cNvCxnSpPr/>
          <p:nvPr/>
        </p:nvCxnSpPr>
        <p:spPr>
          <a:xfrm>
            <a:off x="7002148" y="3762703"/>
            <a:ext cx="0" cy="1721569"/>
          </a:xfrm>
          <a:prstGeom prst="line">
            <a:avLst/>
          </a:prstGeom>
          <a:ln w="57150">
            <a:solidFill>
              <a:srgbClr val="FF0000"/>
            </a:solidFill>
            <a:prstDash val="dash"/>
          </a:ln>
        </p:spPr>
        <p:style>
          <a:lnRef idx="1">
            <a:schemeClr val="accent1"/>
          </a:lnRef>
          <a:fillRef idx="0">
            <a:schemeClr val="accent1"/>
          </a:fillRef>
          <a:effectRef idx="0">
            <a:schemeClr val="accent1"/>
          </a:effectRef>
          <a:fontRef idx="minor">
            <a:schemeClr val="tx1"/>
          </a:fontRef>
        </p:style>
      </p:cxnSp>
      <p:pic>
        <p:nvPicPr>
          <p:cNvPr id="1026" name="Picture 2" descr="E:\Users\waynewin\Pictures\MS Art\_ REAL VISTA STYLE\starburst star light yello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6991" y="3918474"/>
            <a:ext cx="1310314" cy="131031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79174" y="3742301"/>
            <a:ext cx="3178180" cy="2511457"/>
          </a:xfrm>
          <a:prstGeom prst="rect">
            <a:avLst/>
          </a:prstGeom>
          <a:noFill/>
        </p:spPr>
        <p:txBody>
          <a:bodyPr wrap="square" lIns="0" tIns="0" rIns="0" bIns="0" rtlCol="0">
            <a:spAutoFit/>
          </a:bodyPr>
          <a:lstStyle/>
          <a:p>
            <a:pPr marL="0" lvl="1"/>
            <a:r>
              <a:rPr lang="en-NZ" sz="2040" dirty="0">
                <a:solidFill>
                  <a:srgbClr val="505050"/>
                </a:solidFill>
              </a:rPr>
              <a:t>Example:</a:t>
            </a:r>
          </a:p>
          <a:p>
            <a:pPr marL="0" lvl="1"/>
            <a:r>
              <a:rPr lang="en-NZ" sz="2040" dirty="0">
                <a:solidFill>
                  <a:srgbClr val="505050"/>
                </a:solidFill>
              </a:rPr>
              <a:t>RPO of 1 hour</a:t>
            </a:r>
          </a:p>
          <a:p>
            <a:pPr marL="0" lvl="1"/>
            <a:r>
              <a:rPr lang="en-NZ" sz="2040" dirty="0">
                <a:solidFill>
                  <a:srgbClr val="505050"/>
                </a:solidFill>
              </a:rPr>
              <a:t>RTO of 3 hours</a:t>
            </a:r>
          </a:p>
          <a:p>
            <a:pPr marL="0" lvl="1"/>
            <a:endParaRPr lang="en-US" sz="2040" i="1" dirty="0">
              <a:solidFill>
                <a:srgbClr val="505050"/>
              </a:solidFill>
            </a:endParaRPr>
          </a:p>
          <a:p>
            <a:pPr marL="0" lvl="1"/>
            <a:r>
              <a:rPr lang="en-US" sz="2040" i="1" dirty="0">
                <a:solidFill>
                  <a:srgbClr val="505050"/>
                </a:solidFill>
              </a:rPr>
              <a:t>“I can lose 60 minutes worth of data, and all of my data can be inaccessible for three hours.”</a:t>
            </a:r>
          </a:p>
        </p:txBody>
      </p:sp>
    </p:spTree>
    <p:extLst>
      <p:ext uri="{BB962C8B-B14F-4D97-AF65-F5344CB8AC3E}">
        <p14:creationId xmlns:p14="http://schemas.microsoft.com/office/powerpoint/2010/main" val="165326264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RPO/RTO versus Cost</a:t>
            </a:r>
            <a:endParaRPr lang="en-US" dirty="0"/>
          </a:p>
        </p:txBody>
      </p:sp>
      <p:sp>
        <p:nvSpPr>
          <p:cNvPr id="6" name="Text Placeholder 5"/>
          <p:cNvSpPr>
            <a:spLocks noGrp="1"/>
          </p:cNvSpPr>
          <p:nvPr>
            <p:ph type="body" sz="quarter" idx="11"/>
          </p:nvPr>
        </p:nvSpPr>
        <p:spPr>
          <a:xfrm>
            <a:off x="274639" y="1212849"/>
            <a:ext cx="11889564" cy="738664"/>
          </a:xfrm>
        </p:spPr>
        <p:txBody>
          <a:bodyPr/>
          <a:lstStyle/>
          <a:p>
            <a:r>
              <a:rPr lang="en-GB" dirty="0" smtClean="0">
                <a:solidFill>
                  <a:schemeClr val="tx2"/>
                </a:solidFill>
              </a:rPr>
              <a:t>As data loss tends to 0, cost tends to $£¥€$£¥€$£¥</a:t>
            </a:r>
            <a:r>
              <a:rPr lang="en-GB" dirty="0">
                <a:solidFill>
                  <a:schemeClr val="tx2"/>
                </a:solidFill>
              </a:rPr>
              <a:t>€</a:t>
            </a:r>
          </a:p>
        </p:txBody>
      </p:sp>
      <p:sp>
        <p:nvSpPr>
          <p:cNvPr id="3" name="Down Arrow 2"/>
          <p:cNvSpPr/>
          <p:nvPr/>
        </p:nvSpPr>
        <p:spPr bwMode="auto">
          <a:xfrm>
            <a:off x="745629" y="3929310"/>
            <a:ext cx="3096344" cy="1942924"/>
          </a:xfrm>
          <a:prstGeom prst="downArrow">
            <a:avLst/>
          </a:prstGeom>
          <a:solidFill>
            <a:schemeClr val="accent3"/>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algn="ctr" defTabSz="932597" eaLnBrk="0" fontAlgn="base" hangingPunct="0">
              <a:spcBef>
                <a:spcPct val="0"/>
              </a:spcBef>
              <a:spcAft>
                <a:spcPct val="0"/>
              </a:spcAft>
            </a:pPr>
            <a:r>
              <a:rPr lang="en-AU" sz="1428" b="1" dirty="0">
                <a:solidFill>
                  <a:srgbClr val="505050"/>
                </a:solidFill>
                <a:latin typeface="Capitals" pitchFamily="8" charset="0"/>
                <a:ea typeface="ＭＳ Ｐゴシック" pitchFamily="8" charset="-128"/>
              </a:rPr>
              <a:t>RPO/RTO</a:t>
            </a:r>
            <a:endParaRPr lang="en-NZ" sz="1428" b="1" dirty="0">
              <a:solidFill>
                <a:srgbClr val="505050"/>
              </a:solidFill>
              <a:latin typeface="Capitals" pitchFamily="8" charset="0"/>
              <a:ea typeface="ＭＳ Ｐゴシック" pitchFamily="8" charset="-128"/>
            </a:endParaRPr>
          </a:p>
        </p:txBody>
      </p:sp>
      <p:sp>
        <p:nvSpPr>
          <p:cNvPr id="8" name="Up Arrow 7"/>
          <p:cNvSpPr/>
          <p:nvPr/>
        </p:nvSpPr>
        <p:spPr bwMode="auto">
          <a:xfrm>
            <a:off x="9098557" y="3497262"/>
            <a:ext cx="2874681" cy="1942924"/>
          </a:xfrm>
          <a:prstGeom prst="upArrow">
            <a:avLst/>
          </a:prstGeom>
          <a:solidFill>
            <a:schemeClr val="accent3"/>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algn="ctr" eaLnBrk="0" hangingPunct="0"/>
            <a:r>
              <a:rPr lang="en-AU" sz="1428" b="1" dirty="0">
                <a:solidFill>
                  <a:srgbClr val="505050"/>
                </a:solidFill>
                <a:latin typeface="Capitals" pitchFamily="8" charset="0"/>
                <a:ea typeface="ＭＳ Ｐゴシック" pitchFamily="8" charset="-128"/>
              </a:rPr>
              <a:t>COST</a:t>
            </a:r>
            <a:endParaRPr lang="en-NZ" sz="1428" b="1" dirty="0">
              <a:solidFill>
                <a:srgbClr val="505050"/>
              </a:solidFill>
              <a:latin typeface="Capitals" pitchFamily="8" charset="0"/>
              <a:ea typeface="ＭＳ Ｐゴシック" pitchFamily="8" charset="-128"/>
            </a:endParaRPr>
          </a:p>
        </p:txBody>
      </p:sp>
      <p:cxnSp>
        <p:nvCxnSpPr>
          <p:cNvPr id="10" name="Straight Connector 9"/>
          <p:cNvCxnSpPr/>
          <p:nvPr/>
        </p:nvCxnSpPr>
        <p:spPr bwMode="auto">
          <a:xfrm flipV="1">
            <a:off x="1105669" y="2869088"/>
            <a:ext cx="10218260" cy="3646014"/>
          </a:xfrm>
          <a:prstGeom prst="line">
            <a:avLst/>
          </a:prstGeom>
          <a:solidFill>
            <a:srgbClr val="0080FF"/>
          </a:solidFill>
          <a:ln w="127000" cap="flat" cmpd="sng" algn="ctr">
            <a:solidFill>
              <a:schemeClr val="accent4"/>
            </a:solidFill>
            <a:prstDash val="solid"/>
            <a:round/>
            <a:headEnd type="none" w="med" len="med"/>
            <a:tailEnd type="none" w="med" len="med"/>
          </a:ln>
          <a:effectLst/>
        </p:spPr>
      </p:cxnSp>
      <p:sp>
        <p:nvSpPr>
          <p:cNvPr id="14" name="Isosceles Triangle 13"/>
          <p:cNvSpPr/>
          <p:nvPr/>
        </p:nvSpPr>
        <p:spPr bwMode="auto">
          <a:xfrm>
            <a:off x="5426149" y="4766469"/>
            <a:ext cx="1981782" cy="1748631"/>
          </a:xfrm>
          <a:prstGeom prst="triangle">
            <a:avLst/>
          </a:prstGeom>
          <a:solidFill>
            <a:schemeClr val="tx2"/>
          </a:soli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7" name="TextBox 6"/>
          <p:cNvSpPr txBox="1"/>
          <p:nvPr/>
        </p:nvSpPr>
        <p:spPr>
          <a:xfrm>
            <a:off x="11806058" y="6546710"/>
            <a:ext cx="633670" cy="447815"/>
          </a:xfrm>
          <a:prstGeom prst="rect">
            <a:avLst/>
          </a:prstGeom>
          <a:noFill/>
        </p:spPr>
        <p:txBody>
          <a:bodyPr wrap="square" lIns="182880" tIns="146304" rIns="182880" bIns="146304" rtlCol="0">
            <a:spAutoFit/>
          </a:bodyPr>
          <a:lstStyle/>
          <a:p>
            <a:pPr algn="ctr">
              <a:lnSpc>
                <a:spcPct val="90000"/>
              </a:lnSpc>
              <a:spcAft>
                <a:spcPts val="600"/>
              </a:spcAft>
            </a:pPr>
            <a:r>
              <a:rPr lang="en-NZ" sz="1100" dirty="0" smtClean="0">
                <a:solidFill>
                  <a:srgbClr val="0072C6"/>
                </a:solidFill>
              </a:rPr>
              <a:t>NH</a:t>
            </a:r>
          </a:p>
        </p:txBody>
      </p:sp>
    </p:spTree>
    <p:extLst>
      <p:ext uri="{BB962C8B-B14F-4D97-AF65-F5344CB8AC3E}">
        <p14:creationId xmlns:p14="http://schemas.microsoft.com/office/powerpoint/2010/main" val="398964720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39" y="13027"/>
            <a:ext cx="12428835" cy="6959869"/>
          </a:xfrm>
          <a:prstGeom prst="rect">
            <a:avLst/>
          </a:prstGeom>
        </p:spPr>
      </p:pic>
      <p:sp>
        <p:nvSpPr>
          <p:cNvPr id="64" name="Rounded Rectangle 63"/>
          <p:cNvSpPr/>
          <p:nvPr/>
        </p:nvSpPr>
        <p:spPr bwMode="auto">
          <a:xfrm>
            <a:off x="8100130" y="1806505"/>
            <a:ext cx="3859120" cy="3720768"/>
          </a:xfrm>
          <a:prstGeom prst="roundRect">
            <a:avLst/>
          </a:prstGeom>
          <a:solidFill>
            <a:schemeClr val="accent6"/>
          </a:soli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3260" tIns="46630" rIns="93260" bIns="46630" numCol="1" rtlCol="0" anchor="b" anchorCtr="1" compatLnSpc="1">
            <a:prstTxWarp prst="textNoShape">
              <a:avLst/>
            </a:prstTxWarp>
          </a:bodyPr>
          <a:lstStyle/>
          <a:p>
            <a:pPr defTabSz="932597" eaLnBrk="0" fontAlgn="base" hangingPunct="0">
              <a:spcBef>
                <a:spcPct val="0"/>
              </a:spcBef>
              <a:spcAft>
                <a:spcPct val="0"/>
              </a:spcAft>
            </a:pPr>
            <a:r>
              <a:rPr lang="en-AU" sz="2000" b="1" dirty="0">
                <a:solidFill>
                  <a:srgbClr val="FFFFFF"/>
                </a:solidFill>
                <a:latin typeface="Segoe UI Light"/>
                <a:ea typeface="ＭＳ Ｐゴシック" pitchFamily="8" charset="-128"/>
              </a:rPr>
              <a:t>Datacentre B</a:t>
            </a:r>
            <a:endParaRPr lang="en-NZ" sz="2000" b="1" dirty="0">
              <a:solidFill>
                <a:srgbClr val="FFFFFF"/>
              </a:solidFill>
              <a:latin typeface="Segoe UI Light"/>
              <a:ea typeface="ＭＳ Ｐゴシック" pitchFamily="8" charset="-128"/>
            </a:endParaRPr>
          </a:p>
        </p:txBody>
      </p:sp>
      <p:sp>
        <p:nvSpPr>
          <p:cNvPr id="63" name="Rounded Rectangle 62"/>
          <p:cNvSpPr/>
          <p:nvPr/>
        </p:nvSpPr>
        <p:spPr bwMode="auto">
          <a:xfrm>
            <a:off x="1196588" y="1824532"/>
            <a:ext cx="3859120" cy="3720768"/>
          </a:xfrm>
          <a:prstGeom prst="roundRect">
            <a:avLst/>
          </a:prstGeom>
          <a:solidFill>
            <a:schemeClr val="accent6"/>
          </a:solidFill>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3260" tIns="46630" rIns="93260" bIns="46630" numCol="1" rtlCol="0" anchor="b" anchorCtr="1" compatLnSpc="1">
            <a:prstTxWarp prst="textNoShape">
              <a:avLst/>
            </a:prstTxWarp>
          </a:bodyPr>
          <a:lstStyle/>
          <a:p>
            <a:pPr defTabSz="932597" eaLnBrk="0" fontAlgn="base" hangingPunct="0">
              <a:spcBef>
                <a:spcPct val="0"/>
              </a:spcBef>
              <a:spcAft>
                <a:spcPct val="0"/>
              </a:spcAft>
            </a:pPr>
            <a:r>
              <a:rPr lang="en-AU" sz="2000" b="1" dirty="0">
                <a:solidFill>
                  <a:srgbClr val="FFFFFF"/>
                </a:solidFill>
                <a:latin typeface="Segoe UI Light"/>
                <a:ea typeface="ＭＳ Ｐゴシック" pitchFamily="8" charset="-128"/>
              </a:rPr>
              <a:t>Datacentre A</a:t>
            </a:r>
            <a:endParaRPr lang="en-NZ" sz="2000" b="1" dirty="0">
              <a:solidFill>
                <a:srgbClr val="FFFFFF"/>
              </a:solidFill>
              <a:latin typeface="Segoe UI Light"/>
              <a:ea typeface="ＭＳ Ｐゴシック" pitchFamily="8" charset="-128"/>
            </a:endParaRPr>
          </a:p>
        </p:txBody>
      </p:sp>
      <p:sp>
        <p:nvSpPr>
          <p:cNvPr id="62" name="Rectangle 61"/>
          <p:cNvSpPr/>
          <p:nvPr/>
        </p:nvSpPr>
        <p:spPr bwMode="auto">
          <a:xfrm>
            <a:off x="2103438" y="2438286"/>
            <a:ext cx="9144000" cy="2108652"/>
          </a:xfrm>
          <a:prstGeom prst="rect">
            <a:avLst/>
          </a:prstGeom>
          <a:solidFill>
            <a:schemeClr val="tx2"/>
          </a:solidFill>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3260" tIns="46630" rIns="93260" bIns="46630" numCol="1" rtlCol="0" anchor="t" anchorCtr="1" compatLnSpc="1">
            <a:prstTxWarp prst="textNoShape">
              <a:avLst/>
            </a:prstTxWarp>
          </a:bodyPr>
          <a:lstStyle/>
          <a:p>
            <a:pPr defTabSz="932597" eaLnBrk="0" fontAlgn="base" hangingPunct="0">
              <a:spcBef>
                <a:spcPct val="0"/>
              </a:spcBef>
              <a:spcAft>
                <a:spcPct val="0"/>
              </a:spcAft>
            </a:pPr>
            <a:r>
              <a:rPr lang="en-AU" sz="2000" b="1" dirty="0">
                <a:solidFill>
                  <a:srgbClr val="00BCF2">
                    <a:lumMod val="20000"/>
                    <a:lumOff val="80000"/>
                  </a:srgbClr>
                </a:solidFill>
                <a:latin typeface="Segoe UI Light"/>
                <a:ea typeface="ＭＳ Ｐゴシック" pitchFamily="8" charset="-128"/>
              </a:rPr>
              <a:t>SharePoint Farm</a:t>
            </a:r>
            <a:endParaRPr lang="en-NZ" sz="2000" b="1" dirty="0">
              <a:solidFill>
                <a:srgbClr val="00BCF2">
                  <a:lumMod val="20000"/>
                  <a:lumOff val="80000"/>
                </a:srgbClr>
              </a:solidFill>
              <a:latin typeface="Segoe UI Light"/>
              <a:ea typeface="ＭＳ Ｐゴシック" pitchFamily="8" charset="-128"/>
            </a:endParaRPr>
          </a:p>
        </p:txBody>
      </p:sp>
      <p:sp>
        <p:nvSpPr>
          <p:cNvPr id="2" name="Title 1"/>
          <p:cNvSpPr>
            <a:spLocks noGrp="1"/>
          </p:cNvSpPr>
          <p:nvPr>
            <p:ph type="title"/>
          </p:nvPr>
        </p:nvSpPr>
        <p:spPr/>
        <p:txBody>
          <a:bodyPr/>
          <a:lstStyle/>
          <a:p>
            <a:r>
              <a:rPr lang="en-AU" dirty="0" smtClean="0"/>
              <a:t>Stretched Farms – HA or DR or …..</a:t>
            </a:r>
            <a:endParaRPr lang="en-GB" dirty="0"/>
          </a:p>
        </p:txBody>
      </p:sp>
      <p:sp>
        <p:nvSpPr>
          <p:cNvPr id="65" name="Left-Right Arrow 64"/>
          <p:cNvSpPr/>
          <p:nvPr/>
        </p:nvSpPr>
        <p:spPr bwMode="auto">
          <a:xfrm>
            <a:off x="4239698" y="3196882"/>
            <a:ext cx="4254945" cy="404076"/>
          </a:xfrm>
          <a:prstGeom prst="leftRightArrow">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2000" b="1">
              <a:solidFill>
                <a:srgbClr val="00BCF2">
                  <a:lumMod val="20000"/>
                  <a:lumOff val="80000"/>
                </a:srgbClr>
              </a:solidFill>
              <a:latin typeface="Segoe UI Light"/>
              <a:ea typeface="ＭＳ Ｐゴシック" pitchFamily="8" charset="-128"/>
            </a:endParaRPr>
          </a:p>
        </p:txBody>
      </p:sp>
      <p:sp>
        <p:nvSpPr>
          <p:cNvPr id="66" name="TextBox 65"/>
          <p:cNvSpPr txBox="1"/>
          <p:nvPr/>
        </p:nvSpPr>
        <p:spPr>
          <a:xfrm>
            <a:off x="6074716" y="3642327"/>
            <a:ext cx="1201444" cy="400110"/>
          </a:xfrm>
          <a:prstGeom prst="rect">
            <a:avLst/>
          </a:prstGeom>
          <a:noFill/>
        </p:spPr>
        <p:txBody>
          <a:bodyPr wrap="square" rtlCol="0">
            <a:spAutoFit/>
          </a:bodyPr>
          <a:lstStyle/>
          <a:p>
            <a:pPr algn="ctr"/>
            <a:r>
              <a:rPr lang="en-AU" sz="2000" b="1" dirty="0">
                <a:solidFill>
                  <a:srgbClr val="00BCF2">
                    <a:lumMod val="20000"/>
                    <a:lumOff val="80000"/>
                  </a:srgbClr>
                </a:solidFill>
                <a:latin typeface="Segoe UI Light"/>
              </a:rPr>
              <a:t>&lt; 1ms</a:t>
            </a:r>
            <a:endParaRPr lang="en-NZ" sz="2000" b="1" dirty="0">
              <a:solidFill>
                <a:srgbClr val="00BCF2">
                  <a:lumMod val="20000"/>
                  <a:lumOff val="80000"/>
                </a:srgbClr>
              </a:solidFill>
              <a:latin typeface="Segoe UI Light"/>
            </a:endParaRPr>
          </a:p>
        </p:txBody>
      </p:sp>
      <p:grpSp>
        <p:nvGrpSpPr>
          <p:cNvPr id="3" name="Group 2"/>
          <p:cNvGrpSpPr/>
          <p:nvPr/>
        </p:nvGrpSpPr>
        <p:grpSpPr>
          <a:xfrm>
            <a:off x="2244551" y="2581465"/>
            <a:ext cx="2488133" cy="1763845"/>
            <a:chOff x="891571" y="3162259"/>
            <a:chExt cx="1833907" cy="1547365"/>
          </a:xfrm>
        </p:grpSpPr>
        <p:grpSp>
          <p:nvGrpSpPr>
            <p:cNvPr id="18" name="Group 67"/>
            <p:cNvGrpSpPr/>
            <p:nvPr/>
          </p:nvGrpSpPr>
          <p:grpSpPr>
            <a:xfrm>
              <a:off x="1335278" y="3162259"/>
              <a:ext cx="1390200" cy="1352386"/>
              <a:chOff x="6325965" y="35683"/>
              <a:chExt cx="2068041" cy="2011789"/>
            </a:xfrm>
          </p:grpSpPr>
          <p:grpSp>
            <p:nvGrpSpPr>
              <p:cNvPr id="19" name="Group 68"/>
              <p:cNvGrpSpPr/>
              <p:nvPr/>
            </p:nvGrpSpPr>
            <p:grpSpPr>
              <a:xfrm>
                <a:off x="6381692" y="35683"/>
                <a:ext cx="2012314" cy="2011789"/>
                <a:chOff x="6849580" y="4206958"/>
                <a:chExt cx="2012314" cy="2011789"/>
              </a:xfrm>
            </p:grpSpPr>
            <p:grpSp>
              <p:nvGrpSpPr>
                <p:cNvPr id="27" name="Group 76"/>
                <p:cNvGrpSpPr/>
                <p:nvPr/>
              </p:nvGrpSpPr>
              <p:grpSpPr>
                <a:xfrm>
                  <a:off x="7487957" y="4470625"/>
                  <a:ext cx="666750" cy="1487475"/>
                  <a:chOff x="2081162" y="4640597"/>
                  <a:chExt cx="666750" cy="1487475"/>
                </a:xfrm>
                <a:solidFill>
                  <a:schemeClr val="bg1"/>
                </a:solidFill>
              </p:grpSpPr>
              <p:sp>
                <p:nvSpPr>
                  <p:cNvPr id="29" name="Snip Diagonal Corner Rectangle 78"/>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solidFill>
                        <a:srgbClr val="00BCF2">
                          <a:lumMod val="20000"/>
                          <a:lumOff val="80000"/>
                        </a:srgbClr>
                      </a:solidFill>
                      <a:latin typeface="Segoe UI Light"/>
                      <a:ea typeface="Segoe UI" pitchFamily="34" charset="0"/>
                      <a:cs typeface="Segoe UI" pitchFamily="34" charset="0"/>
                    </a:endParaRPr>
                  </a:p>
                </p:txBody>
              </p:sp>
              <p:sp>
                <p:nvSpPr>
                  <p:cNvPr id="30" name="Isosceles Triangle 79"/>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solidFill>
                        <a:srgbClr val="00BCF2">
                          <a:lumMod val="20000"/>
                          <a:lumOff val="80000"/>
                        </a:srgbClr>
                      </a:solidFill>
                      <a:latin typeface="Segoe UI Light"/>
                      <a:ea typeface="Segoe UI" pitchFamily="34" charset="0"/>
                      <a:cs typeface="Segoe UI" pitchFamily="34" charset="0"/>
                    </a:endParaRPr>
                  </a:p>
                </p:txBody>
              </p:sp>
              <p:sp>
                <p:nvSpPr>
                  <p:cNvPr id="31" name="Isosceles Triangle 80"/>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solidFill>
                        <a:srgbClr val="00BCF2">
                          <a:lumMod val="20000"/>
                          <a:lumOff val="80000"/>
                        </a:srgbClr>
                      </a:solidFill>
                      <a:latin typeface="Segoe UI Light"/>
                      <a:ea typeface="Segoe UI" pitchFamily="34" charset="0"/>
                      <a:cs typeface="Segoe UI" pitchFamily="34" charset="0"/>
                    </a:endParaRPr>
                  </a:p>
                </p:txBody>
              </p:sp>
            </p:grpSp>
            <p:pic>
              <p:nvPicPr>
                <p:cNvPr id="28" name="Picture 2" descr="\\MAGNUM\Projects\Microsoft\Cloud Power FY12\Design\Icons\PNGs\Server_2.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6849580" y="4206958"/>
                  <a:ext cx="2012314" cy="2011789"/>
                </a:xfrm>
                <a:prstGeom prst="rect">
                  <a:avLst/>
                </a:prstGeom>
                <a:noFill/>
              </p:spPr>
            </p:pic>
          </p:grpSp>
          <p:grpSp>
            <p:nvGrpSpPr>
              <p:cNvPr id="20" name="Group 69"/>
              <p:cNvGrpSpPr/>
              <p:nvPr/>
            </p:nvGrpSpPr>
            <p:grpSpPr>
              <a:xfrm>
                <a:off x="6325965" y="652935"/>
                <a:ext cx="1090092" cy="875577"/>
                <a:chOff x="11139221" y="3379827"/>
                <a:chExt cx="1090092" cy="875577"/>
              </a:xfrm>
            </p:grpSpPr>
            <p:grpSp>
              <p:nvGrpSpPr>
                <p:cNvPr id="21" name="Group 70"/>
                <p:cNvGrpSpPr/>
                <p:nvPr/>
              </p:nvGrpSpPr>
              <p:grpSpPr>
                <a:xfrm>
                  <a:off x="11139221" y="3379827"/>
                  <a:ext cx="1090092" cy="875577"/>
                  <a:chOff x="3599175" y="4220568"/>
                  <a:chExt cx="1090092" cy="875577"/>
                </a:xfrm>
              </p:grpSpPr>
              <p:sp>
                <p:nvSpPr>
                  <p:cNvPr id="23" name="Rounded Rectangle 72"/>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solidFill>
                        <a:srgbClr val="00BCF2">
                          <a:lumMod val="20000"/>
                          <a:lumOff val="80000"/>
                        </a:srgbClr>
                      </a:solidFill>
                      <a:latin typeface="Segoe UI Light"/>
                      <a:ea typeface="Segoe UI" pitchFamily="34" charset="0"/>
                      <a:cs typeface="Segoe UI" pitchFamily="34" charset="0"/>
                    </a:endParaRPr>
                  </a:p>
                </p:txBody>
              </p:sp>
              <p:grpSp>
                <p:nvGrpSpPr>
                  <p:cNvPr id="24" name="Group 73"/>
                  <p:cNvGrpSpPr/>
                  <p:nvPr/>
                </p:nvGrpSpPr>
                <p:grpSpPr>
                  <a:xfrm>
                    <a:off x="3614541" y="4243079"/>
                    <a:ext cx="1057169" cy="832818"/>
                    <a:chOff x="3705190" y="4561217"/>
                    <a:chExt cx="1057169" cy="832818"/>
                  </a:xfrm>
                </p:grpSpPr>
                <p:pic>
                  <p:nvPicPr>
                    <p:cNvPr id="25" name="Picture 4" descr="\\MAGNUM\Projects\Microsoft\Cloud Power FY12\Design\ICONS_PNG\IIS-MULTI-TENANCY.png"/>
                    <p:cNvPicPr>
                      <a:picLocks noChangeAspect="1" noChangeArrowheads="1"/>
                    </p:cNvPicPr>
                    <p:nvPr/>
                  </p:nvPicPr>
                  <p:blipFill rotWithShape="1">
                    <a:blip r:embed="rId4"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26" name="Rectangle 75"/>
                    <p:cNvSpPr/>
                    <p:nvPr/>
                  </p:nvSpPr>
                  <p:spPr bwMode="auto">
                    <a:xfrm>
                      <a:off x="3783372" y="4772556"/>
                      <a:ext cx="907602" cy="5506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solidFill>
                          <a:srgbClr val="00BCF2">
                            <a:lumMod val="20000"/>
                            <a:lumOff val="80000"/>
                          </a:srgbClr>
                        </a:solidFill>
                        <a:latin typeface="Segoe UI Light"/>
                        <a:ea typeface="Segoe UI" pitchFamily="34" charset="0"/>
                        <a:cs typeface="Segoe UI" pitchFamily="34" charset="0"/>
                      </a:endParaRPr>
                    </a:p>
                  </p:txBody>
                </p:sp>
              </p:grpSp>
            </p:grpSp>
            <p:pic>
              <p:nvPicPr>
                <p:cNvPr id="22" name="Picture 71"/>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bwMode="black">
                <a:xfrm>
                  <a:off x="11254803" y="3727806"/>
                  <a:ext cx="864000" cy="296296"/>
                </a:xfrm>
                <a:prstGeom prst="rect">
                  <a:avLst/>
                </a:prstGeom>
              </p:spPr>
            </p:pic>
          </p:grpSp>
        </p:grpSp>
        <p:grpSp>
          <p:nvGrpSpPr>
            <p:cNvPr id="67" name="Group 67"/>
            <p:cNvGrpSpPr/>
            <p:nvPr/>
          </p:nvGrpSpPr>
          <p:grpSpPr>
            <a:xfrm>
              <a:off x="891571" y="3357238"/>
              <a:ext cx="1390200" cy="1352386"/>
              <a:chOff x="6325965" y="35683"/>
              <a:chExt cx="2068041" cy="2011789"/>
            </a:xfrm>
          </p:grpSpPr>
          <p:grpSp>
            <p:nvGrpSpPr>
              <p:cNvPr id="68" name="Group 68"/>
              <p:cNvGrpSpPr/>
              <p:nvPr/>
            </p:nvGrpSpPr>
            <p:grpSpPr>
              <a:xfrm>
                <a:off x="6381692" y="35683"/>
                <a:ext cx="2012314" cy="2011789"/>
                <a:chOff x="6849580" y="4206958"/>
                <a:chExt cx="2012314" cy="2011789"/>
              </a:xfrm>
            </p:grpSpPr>
            <p:grpSp>
              <p:nvGrpSpPr>
                <p:cNvPr id="76" name="Group 76"/>
                <p:cNvGrpSpPr/>
                <p:nvPr/>
              </p:nvGrpSpPr>
              <p:grpSpPr>
                <a:xfrm>
                  <a:off x="7487957" y="4470625"/>
                  <a:ext cx="666750" cy="1487475"/>
                  <a:chOff x="2081162" y="4640597"/>
                  <a:chExt cx="666750" cy="1487475"/>
                </a:xfrm>
                <a:solidFill>
                  <a:schemeClr val="bg1"/>
                </a:solidFill>
              </p:grpSpPr>
              <p:sp>
                <p:nvSpPr>
                  <p:cNvPr id="78" name="Snip Diagonal Corner Rectangle 78"/>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solidFill>
                        <a:srgbClr val="00BCF2">
                          <a:lumMod val="20000"/>
                          <a:lumOff val="80000"/>
                        </a:srgbClr>
                      </a:solidFill>
                      <a:latin typeface="Segoe UI Light"/>
                      <a:ea typeface="Segoe UI" pitchFamily="34" charset="0"/>
                      <a:cs typeface="Segoe UI" pitchFamily="34" charset="0"/>
                    </a:endParaRPr>
                  </a:p>
                </p:txBody>
              </p:sp>
              <p:sp>
                <p:nvSpPr>
                  <p:cNvPr id="79" name="Isosceles Triangle 79"/>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solidFill>
                        <a:srgbClr val="00BCF2">
                          <a:lumMod val="20000"/>
                          <a:lumOff val="80000"/>
                        </a:srgbClr>
                      </a:solidFill>
                      <a:latin typeface="Segoe UI Light"/>
                      <a:ea typeface="Segoe UI" pitchFamily="34" charset="0"/>
                      <a:cs typeface="Segoe UI" pitchFamily="34" charset="0"/>
                    </a:endParaRPr>
                  </a:p>
                </p:txBody>
              </p:sp>
              <p:sp>
                <p:nvSpPr>
                  <p:cNvPr id="80" name="Isosceles Triangle 80"/>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solidFill>
                        <a:srgbClr val="00BCF2">
                          <a:lumMod val="20000"/>
                          <a:lumOff val="80000"/>
                        </a:srgbClr>
                      </a:solidFill>
                      <a:latin typeface="Segoe UI Light"/>
                      <a:ea typeface="Segoe UI" pitchFamily="34" charset="0"/>
                      <a:cs typeface="Segoe UI" pitchFamily="34" charset="0"/>
                    </a:endParaRPr>
                  </a:p>
                </p:txBody>
              </p:sp>
            </p:grpSp>
            <p:pic>
              <p:nvPicPr>
                <p:cNvPr id="77" name="Picture 2" descr="\\MAGNUM\Projects\Microsoft\Cloud Power FY12\Design\Icons\PNGs\Server_2.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6849580" y="4206958"/>
                  <a:ext cx="2012314" cy="2011789"/>
                </a:xfrm>
                <a:prstGeom prst="rect">
                  <a:avLst/>
                </a:prstGeom>
                <a:noFill/>
              </p:spPr>
            </p:pic>
          </p:grpSp>
          <p:grpSp>
            <p:nvGrpSpPr>
              <p:cNvPr id="69" name="Group 69"/>
              <p:cNvGrpSpPr/>
              <p:nvPr/>
            </p:nvGrpSpPr>
            <p:grpSpPr>
              <a:xfrm>
                <a:off x="6325965" y="652935"/>
                <a:ext cx="1090092" cy="875577"/>
                <a:chOff x="11139221" y="3379827"/>
                <a:chExt cx="1090092" cy="875577"/>
              </a:xfrm>
            </p:grpSpPr>
            <p:grpSp>
              <p:nvGrpSpPr>
                <p:cNvPr id="70" name="Group 70"/>
                <p:cNvGrpSpPr/>
                <p:nvPr/>
              </p:nvGrpSpPr>
              <p:grpSpPr>
                <a:xfrm>
                  <a:off x="11139221" y="3379827"/>
                  <a:ext cx="1090092" cy="875577"/>
                  <a:chOff x="3599175" y="4220568"/>
                  <a:chExt cx="1090092" cy="875577"/>
                </a:xfrm>
              </p:grpSpPr>
              <p:sp>
                <p:nvSpPr>
                  <p:cNvPr id="72" name="Rounded Rectangle 72"/>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solidFill>
                        <a:srgbClr val="00BCF2">
                          <a:lumMod val="20000"/>
                          <a:lumOff val="80000"/>
                        </a:srgbClr>
                      </a:solidFill>
                      <a:latin typeface="Segoe UI Light"/>
                      <a:ea typeface="Segoe UI" pitchFamily="34" charset="0"/>
                      <a:cs typeface="Segoe UI" pitchFamily="34" charset="0"/>
                    </a:endParaRPr>
                  </a:p>
                </p:txBody>
              </p:sp>
              <p:grpSp>
                <p:nvGrpSpPr>
                  <p:cNvPr id="73" name="Group 73"/>
                  <p:cNvGrpSpPr/>
                  <p:nvPr/>
                </p:nvGrpSpPr>
                <p:grpSpPr>
                  <a:xfrm>
                    <a:off x="3614541" y="4243079"/>
                    <a:ext cx="1057169" cy="832818"/>
                    <a:chOff x="3705190" y="4561217"/>
                    <a:chExt cx="1057169" cy="832818"/>
                  </a:xfrm>
                </p:grpSpPr>
                <p:pic>
                  <p:nvPicPr>
                    <p:cNvPr id="74" name="Picture 4" descr="\\MAGNUM\Projects\Microsoft\Cloud Power FY12\Design\ICONS_PNG\IIS-MULTI-TENANCY.png"/>
                    <p:cNvPicPr>
                      <a:picLocks noChangeAspect="1" noChangeArrowheads="1"/>
                    </p:cNvPicPr>
                    <p:nvPr/>
                  </p:nvPicPr>
                  <p:blipFill rotWithShape="1">
                    <a:blip r:embed="rId4"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75" name="Rectangle 75"/>
                    <p:cNvSpPr/>
                    <p:nvPr/>
                  </p:nvSpPr>
                  <p:spPr bwMode="auto">
                    <a:xfrm>
                      <a:off x="3783372" y="4772556"/>
                      <a:ext cx="907602" cy="5506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solidFill>
                          <a:srgbClr val="00BCF2">
                            <a:lumMod val="20000"/>
                            <a:lumOff val="80000"/>
                          </a:srgbClr>
                        </a:solidFill>
                        <a:latin typeface="Segoe UI Light"/>
                        <a:ea typeface="Segoe UI" pitchFamily="34" charset="0"/>
                        <a:cs typeface="Segoe UI" pitchFamily="34" charset="0"/>
                      </a:endParaRPr>
                    </a:p>
                  </p:txBody>
                </p:sp>
              </p:grpSp>
            </p:grpSp>
            <p:pic>
              <p:nvPicPr>
                <p:cNvPr id="71" name="Picture 71"/>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bwMode="black">
                <a:xfrm>
                  <a:off x="11254803" y="3727806"/>
                  <a:ext cx="864000" cy="296296"/>
                </a:xfrm>
                <a:prstGeom prst="rect">
                  <a:avLst/>
                </a:prstGeom>
                <a:solidFill>
                  <a:schemeClr val="bg1"/>
                </a:solidFill>
              </p:spPr>
            </p:pic>
          </p:grpSp>
        </p:grpSp>
      </p:grpSp>
      <p:grpSp>
        <p:nvGrpSpPr>
          <p:cNvPr id="81" name="Group 80"/>
          <p:cNvGrpSpPr/>
          <p:nvPr/>
        </p:nvGrpSpPr>
        <p:grpSpPr>
          <a:xfrm>
            <a:off x="8590867" y="2661433"/>
            <a:ext cx="2488133" cy="1763845"/>
            <a:chOff x="891571" y="3162259"/>
            <a:chExt cx="1833907" cy="1547365"/>
          </a:xfrm>
        </p:grpSpPr>
        <p:grpSp>
          <p:nvGrpSpPr>
            <p:cNvPr id="82" name="Group 67"/>
            <p:cNvGrpSpPr/>
            <p:nvPr/>
          </p:nvGrpSpPr>
          <p:grpSpPr>
            <a:xfrm>
              <a:off x="1335278" y="3162259"/>
              <a:ext cx="1390200" cy="1352386"/>
              <a:chOff x="6325965" y="35683"/>
              <a:chExt cx="2068041" cy="2011789"/>
            </a:xfrm>
          </p:grpSpPr>
          <p:grpSp>
            <p:nvGrpSpPr>
              <p:cNvPr id="97" name="Group 68"/>
              <p:cNvGrpSpPr/>
              <p:nvPr/>
            </p:nvGrpSpPr>
            <p:grpSpPr>
              <a:xfrm>
                <a:off x="6381692" y="35683"/>
                <a:ext cx="2012314" cy="2011789"/>
                <a:chOff x="6849580" y="4206958"/>
                <a:chExt cx="2012314" cy="2011789"/>
              </a:xfrm>
            </p:grpSpPr>
            <p:grpSp>
              <p:nvGrpSpPr>
                <p:cNvPr id="105" name="Group 76"/>
                <p:cNvGrpSpPr/>
                <p:nvPr/>
              </p:nvGrpSpPr>
              <p:grpSpPr>
                <a:xfrm>
                  <a:off x="7487957" y="4470625"/>
                  <a:ext cx="666750" cy="1487475"/>
                  <a:chOff x="2081162" y="4640597"/>
                  <a:chExt cx="666750" cy="1487475"/>
                </a:xfrm>
                <a:solidFill>
                  <a:schemeClr val="bg1"/>
                </a:solidFill>
              </p:grpSpPr>
              <p:sp>
                <p:nvSpPr>
                  <p:cNvPr id="107" name="Snip Diagonal Corner Rectangle 78"/>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08" name="Isosceles Triangle 79"/>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109" name="Isosceles Triangle 80"/>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pic>
              <p:nvPicPr>
                <p:cNvPr id="106" name="Picture 2" descr="\\MAGNUM\Projects\Microsoft\Cloud Power FY12\Design\Icons\PNGs\Server_2.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6849580" y="4206958"/>
                  <a:ext cx="2012314" cy="2011789"/>
                </a:xfrm>
                <a:prstGeom prst="rect">
                  <a:avLst/>
                </a:prstGeom>
                <a:noFill/>
              </p:spPr>
            </p:pic>
          </p:grpSp>
          <p:grpSp>
            <p:nvGrpSpPr>
              <p:cNvPr id="98" name="Group 69"/>
              <p:cNvGrpSpPr/>
              <p:nvPr/>
            </p:nvGrpSpPr>
            <p:grpSpPr>
              <a:xfrm>
                <a:off x="6325965" y="652935"/>
                <a:ext cx="1090092" cy="875577"/>
                <a:chOff x="11139221" y="3379827"/>
                <a:chExt cx="1090092" cy="875577"/>
              </a:xfrm>
            </p:grpSpPr>
            <p:grpSp>
              <p:nvGrpSpPr>
                <p:cNvPr id="99" name="Group 70"/>
                <p:cNvGrpSpPr/>
                <p:nvPr/>
              </p:nvGrpSpPr>
              <p:grpSpPr>
                <a:xfrm>
                  <a:off x="11139221" y="3379827"/>
                  <a:ext cx="1090092" cy="875577"/>
                  <a:chOff x="3599175" y="4220568"/>
                  <a:chExt cx="1090092" cy="875577"/>
                </a:xfrm>
              </p:grpSpPr>
              <p:sp>
                <p:nvSpPr>
                  <p:cNvPr id="101" name="Rounded Rectangle 72"/>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nvGrpSpPr>
                  <p:cNvPr id="102" name="Group 73"/>
                  <p:cNvGrpSpPr/>
                  <p:nvPr/>
                </p:nvGrpSpPr>
                <p:grpSpPr>
                  <a:xfrm>
                    <a:off x="3614541" y="4243079"/>
                    <a:ext cx="1057169" cy="832818"/>
                    <a:chOff x="3705190" y="4561217"/>
                    <a:chExt cx="1057169" cy="832818"/>
                  </a:xfrm>
                </p:grpSpPr>
                <p:pic>
                  <p:nvPicPr>
                    <p:cNvPr id="103" name="Picture 4" descr="\\MAGNUM\Projects\Microsoft\Cloud Power FY12\Design\ICONS_PNG\IIS-MULTI-TENANCY.png"/>
                    <p:cNvPicPr>
                      <a:picLocks noChangeAspect="1" noChangeArrowheads="1"/>
                    </p:cNvPicPr>
                    <p:nvPr/>
                  </p:nvPicPr>
                  <p:blipFill rotWithShape="1">
                    <a:blip r:embed="rId4"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104" name="Rectangle 75"/>
                    <p:cNvSpPr/>
                    <p:nvPr/>
                  </p:nvSpPr>
                  <p:spPr bwMode="auto">
                    <a:xfrm>
                      <a:off x="3783372" y="4772556"/>
                      <a:ext cx="907602" cy="5506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grpSp>
            <p:pic>
              <p:nvPicPr>
                <p:cNvPr id="100" name="Picture 71"/>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bwMode="black">
                <a:xfrm>
                  <a:off x="11254803" y="3727806"/>
                  <a:ext cx="864000" cy="296296"/>
                </a:xfrm>
                <a:prstGeom prst="rect">
                  <a:avLst/>
                </a:prstGeom>
              </p:spPr>
            </p:pic>
          </p:grpSp>
        </p:grpSp>
        <p:grpSp>
          <p:nvGrpSpPr>
            <p:cNvPr id="83" name="Group 67"/>
            <p:cNvGrpSpPr/>
            <p:nvPr/>
          </p:nvGrpSpPr>
          <p:grpSpPr>
            <a:xfrm>
              <a:off x="891571" y="3357238"/>
              <a:ext cx="1390200" cy="1352386"/>
              <a:chOff x="6325965" y="35683"/>
              <a:chExt cx="2068041" cy="2011789"/>
            </a:xfrm>
          </p:grpSpPr>
          <p:grpSp>
            <p:nvGrpSpPr>
              <p:cNvPr id="84" name="Group 68"/>
              <p:cNvGrpSpPr/>
              <p:nvPr/>
            </p:nvGrpSpPr>
            <p:grpSpPr>
              <a:xfrm>
                <a:off x="6381692" y="35683"/>
                <a:ext cx="2012314" cy="2011789"/>
                <a:chOff x="6849580" y="4206958"/>
                <a:chExt cx="2012314" cy="2011789"/>
              </a:xfrm>
            </p:grpSpPr>
            <p:grpSp>
              <p:nvGrpSpPr>
                <p:cNvPr id="92" name="Group 76"/>
                <p:cNvGrpSpPr/>
                <p:nvPr/>
              </p:nvGrpSpPr>
              <p:grpSpPr>
                <a:xfrm>
                  <a:off x="7487957" y="4470625"/>
                  <a:ext cx="666750" cy="1487475"/>
                  <a:chOff x="2081162" y="4640597"/>
                  <a:chExt cx="666750" cy="1487475"/>
                </a:xfrm>
                <a:solidFill>
                  <a:schemeClr val="bg1"/>
                </a:solidFill>
              </p:grpSpPr>
              <p:sp>
                <p:nvSpPr>
                  <p:cNvPr id="94" name="Snip Diagonal Corner Rectangle 78"/>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95" name="Isosceles Triangle 79"/>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96" name="Isosceles Triangle 80"/>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pic>
              <p:nvPicPr>
                <p:cNvPr id="93" name="Picture 2" descr="\\MAGNUM\Projects\Microsoft\Cloud Power FY12\Design\Icons\PNGs\Server_2.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6849580" y="4206958"/>
                  <a:ext cx="2012314" cy="2011789"/>
                </a:xfrm>
                <a:prstGeom prst="rect">
                  <a:avLst/>
                </a:prstGeom>
                <a:noFill/>
              </p:spPr>
            </p:pic>
          </p:grpSp>
          <p:grpSp>
            <p:nvGrpSpPr>
              <p:cNvPr id="85" name="Group 69"/>
              <p:cNvGrpSpPr/>
              <p:nvPr/>
            </p:nvGrpSpPr>
            <p:grpSpPr>
              <a:xfrm>
                <a:off x="6325965" y="652935"/>
                <a:ext cx="1090092" cy="875577"/>
                <a:chOff x="11139221" y="3379827"/>
                <a:chExt cx="1090092" cy="875577"/>
              </a:xfrm>
            </p:grpSpPr>
            <p:grpSp>
              <p:nvGrpSpPr>
                <p:cNvPr id="86" name="Group 70"/>
                <p:cNvGrpSpPr/>
                <p:nvPr/>
              </p:nvGrpSpPr>
              <p:grpSpPr>
                <a:xfrm>
                  <a:off x="11139221" y="3379827"/>
                  <a:ext cx="1090092" cy="875577"/>
                  <a:chOff x="3599175" y="4220568"/>
                  <a:chExt cx="1090092" cy="875577"/>
                </a:xfrm>
              </p:grpSpPr>
              <p:sp>
                <p:nvSpPr>
                  <p:cNvPr id="88" name="Rounded Rectangle 72"/>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nvGrpSpPr>
                  <p:cNvPr id="89" name="Group 73"/>
                  <p:cNvGrpSpPr/>
                  <p:nvPr/>
                </p:nvGrpSpPr>
                <p:grpSpPr>
                  <a:xfrm>
                    <a:off x="3614541" y="4243079"/>
                    <a:ext cx="1057169" cy="832818"/>
                    <a:chOff x="3705190" y="4561217"/>
                    <a:chExt cx="1057169" cy="832818"/>
                  </a:xfrm>
                </p:grpSpPr>
                <p:pic>
                  <p:nvPicPr>
                    <p:cNvPr id="90" name="Picture 4" descr="\\MAGNUM\Projects\Microsoft\Cloud Power FY12\Design\ICONS_PNG\IIS-MULTI-TENANCY.png"/>
                    <p:cNvPicPr>
                      <a:picLocks noChangeAspect="1" noChangeArrowheads="1"/>
                    </p:cNvPicPr>
                    <p:nvPr/>
                  </p:nvPicPr>
                  <p:blipFill rotWithShape="1">
                    <a:blip r:embed="rId4"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91" name="Rectangle 75"/>
                    <p:cNvSpPr/>
                    <p:nvPr/>
                  </p:nvSpPr>
                  <p:spPr bwMode="auto">
                    <a:xfrm>
                      <a:off x="3783372" y="4772556"/>
                      <a:ext cx="907602" cy="5506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0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grpSp>
            <p:pic>
              <p:nvPicPr>
                <p:cNvPr id="87" name="Picture 71"/>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bwMode="black">
                <a:xfrm>
                  <a:off x="11254803" y="3727806"/>
                  <a:ext cx="864000" cy="296296"/>
                </a:xfrm>
                <a:prstGeom prst="rect">
                  <a:avLst/>
                </a:prstGeom>
                <a:solidFill>
                  <a:schemeClr val="bg1"/>
                </a:solidFill>
              </p:spPr>
            </p:pic>
          </p:grpSp>
        </p:grpSp>
      </p:grpSp>
    </p:spTree>
    <p:extLst>
      <p:ext uri="{BB962C8B-B14F-4D97-AF65-F5344CB8AC3E}">
        <p14:creationId xmlns:p14="http://schemas.microsoft.com/office/powerpoint/2010/main" val="3440778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3060901"/>
            <a:ext cx="8705951" cy="1371600"/>
          </a:xfrm>
        </p:spPr>
        <p:txBody>
          <a:bodyPr/>
          <a:lstStyle/>
          <a:p>
            <a:r>
              <a:rPr lang="en-NZ" sz="4000" dirty="0"/>
              <a:t>SharePoint Business Continuity Management with SQL Server </a:t>
            </a:r>
            <a:r>
              <a:rPr lang="en-NZ" sz="4000" dirty="0" smtClean="0"/>
              <a:t>Always On</a:t>
            </a:r>
            <a:endParaRPr lang="en-US" sz="4000" dirty="0"/>
          </a:p>
        </p:txBody>
      </p:sp>
      <p:sp>
        <p:nvSpPr>
          <p:cNvPr id="5" name="Text Placeholder 4"/>
          <p:cNvSpPr>
            <a:spLocks noGrp="1"/>
          </p:cNvSpPr>
          <p:nvPr>
            <p:ph type="body" sz="quarter" idx="14"/>
          </p:nvPr>
        </p:nvSpPr>
        <p:spPr/>
        <p:txBody>
          <a:bodyPr/>
          <a:lstStyle/>
          <a:p>
            <a:r>
              <a:rPr lang="en-US" dirty="0" smtClean="0"/>
              <a:t>Neil Hodgkinson</a:t>
            </a:r>
          </a:p>
          <a:p>
            <a:r>
              <a:rPr lang="en-US" dirty="0" smtClean="0"/>
              <a:t>Senior Program Manager</a:t>
            </a:r>
          </a:p>
          <a:p>
            <a:r>
              <a:rPr lang="en-US" dirty="0" smtClean="0"/>
              <a:t>Microsoft CXP CAT</a:t>
            </a:r>
            <a:endParaRPr lang="en-US" dirty="0"/>
          </a:p>
        </p:txBody>
      </p:sp>
      <p:sp>
        <p:nvSpPr>
          <p:cNvPr id="2" name="Text Placeholder 1"/>
          <p:cNvSpPr>
            <a:spLocks noGrp="1"/>
          </p:cNvSpPr>
          <p:nvPr>
            <p:ph type="body" sz="quarter" idx="15"/>
          </p:nvPr>
        </p:nvSpPr>
        <p:spPr/>
        <p:txBody>
          <a:bodyPr/>
          <a:lstStyle/>
          <a:p>
            <a:r>
              <a:rPr lang="en-US" dirty="0" smtClean="0"/>
              <a:t>SPc343</a:t>
            </a:r>
            <a:endParaRPr lang="en-US" dirty="0"/>
          </a:p>
        </p:txBody>
      </p:sp>
    </p:spTree>
    <p:extLst>
      <p:ext uri="{BB962C8B-B14F-4D97-AF65-F5344CB8AC3E}">
        <p14:creationId xmlns:p14="http://schemas.microsoft.com/office/powerpoint/2010/main" val="237957625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6855"/>
            <a:ext cx="11889564" cy="917575"/>
          </a:xfrm>
        </p:spPr>
        <p:txBody>
          <a:bodyPr/>
          <a:lstStyle/>
          <a:p>
            <a:r>
              <a:rPr lang="en-AU" dirty="0" smtClean="0"/>
              <a:t>Stretched Farms</a:t>
            </a:r>
            <a:endParaRPr lang="en-GB" dirty="0"/>
          </a:p>
        </p:txBody>
      </p:sp>
      <p:sp>
        <p:nvSpPr>
          <p:cNvPr id="3" name="Content Placeholder 2"/>
          <p:cNvSpPr>
            <a:spLocks noGrp="1"/>
          </p:cNvSpPr>
          <p:nvPr>
            <p:ph type="body" sz="quarter" idx="11"/>
          </p:nvPr>
        </p:nvSpPr>
        <p:spPr>
          <a:xfrm>
            <a:off x="457199" y="1212849"/>
            <a:ext cx="11707003" cy="2059025"/>
          </a:xfrm>
          <a:prstGeom prst="rect">
            <a:avLst/>
          </a:prstGeom>
        </p:spPr>
        <p:txBody>
          <a:bodyPr/>
          <a:lstStyle/>
          <a:p>
            <a:r>
              <a:rPr lang="en-AU" dirty="0" smtClean="0"/>
              <a:t>Originally NOT supported for SP2013</a:t>
            </a:r>
          </a:p>
          <a:p>
            <a:pPr lvl="1"/>
            <a:r>
              <a:rPr lang="en-AU" dirty="0" smtClean="0"/>
              <a:t>“Physical” Data Centre</a:t>
            </a:r>
          </a:p>
          <a:p>
            <a:pPr lvl="1"/>
            <a:r>
              <a:rPr lang="en-AU" dirty="0" smtClean="0"/>
              <a:t>Supported as of April 2013</a:t>
            </a:r>
          </a:p>
          <a:p>
            <a:pPr lvl="1"/>
            <a:r>
              <a:rPr lang="en-AU" dirty="0" smtClean="0"/>
              <a:t>“Logical” Data Centre</a:t>
            </a:r>
          </a:p>
        </p:txBody>
      </p:sp>
      <p:sp>
        <p:nvSpPr>
          <p:cNvPr id="4" name="TextBox 3"/>
          <p:cNvSpPr txBox="1"/>
          <p:nvPr/>
        </p:nvSpPr>
        <p:spPr>
          <a:xfrm>
            <a:off x="457199" y="3305731"/>
            <a:ext cx="11707004" cy="2245743"/>
          </a:xfrm>
          <a:prstGeom prst="rect">
            <a:avLst/>
          </a:prstGeom>
          <a:noFill/>
        </p:spPr>
        <p:txBody>
          <a:bodyPr wrap="square" rtlCol="0">
            <a:spAutoFit/>
          </a:bodyPr>
          <a:lstStyle/>
          <a:p>
            <a:pPr eaLnBrk="0" hangingPunct="0">
              <a:spcBef>
                <a:spcPct val="20000"/>
              </a:spcBef>
              <a:buClr>
                <a:srgbClr val="284B72"/>
              </a:buClr>
              <a:buSzPct val="75000"/>
            </a:pPr>
            <a:r>
              <a:rPr lang="en-NZ" sz="2040" i="1" kern="0" dirty="0">
                <a:solidFill>
                  <a:srgbClr val="0072C6"/>
                </a:solidFill>
                <a:latin typeface="Arial"/>
              </a:rPr>
              <a:t>For a stretched farm architecture to work as a supported high-availability solution, the following prerequisites must be met:</a:t>
            </a:r>
          </a:p>
          <a:p>
            <a:pPr marL="466299" lvl="1" eaLnBrk="0" hangingPunct="0">
              <a:spcBef>
                <a:spcPct val="20000"/>
              </a:spcBef>
              <a:buClr>
                <a:srgbClr val="284B72"/>
              </a:buClr>
            </a:pPr>
            <a:r>
              <a:rPr lang="en-NZ" sz="1836" i="1" kern="0" dirty="0">
                <a:solidFill>
                  <a:srgbClr val="0072C6"/>
                </a:solidFill>
                <a:latin typeface="Arial"/>
              </a:rPr>
              <a:t>There is a highly consistent intra-farm latency of &lt;1ms, 99.9% of the time over a period of ten minutes. (Intra-farm latency is commonly defined as the latency between the front-end web servers and the database servers</a:t>
            </a:r>
            <a:r>
              <a:rPr lang="en-NZ" sz="1836" i="1" kern="0" dirty="0" smtClean="0">
                <a:solidFill>
                  <a:srgbClr val="0072C6"/>
                </a:solidFill>
                <a:latin typeface="Arial"/>
              </a:rPr>
              <a:t>.)</a:t>
            </a:r>
          </a:p>
          <a:p>
            <a:pPr marL="466299" lvl="1" eaLnBrk="0" hangingPunct="0">
              <a:spcBef>
                <a:spcPct val="20000"/>
              </a:spcBef>
              <a:buClr>
                <a:srgbClr val="284B72"/>
              </a:buClr>
            </a:pPr>
            <a:r>
              <a:rPr lang="en-NZ" sz="1836" i="1" kern="0" dirty="0" smtClean="0">
                <a:solidFill>
                  <a:srgbClr val="0072C6"/>
                </a:solidFill>
                <a:latin typeface="Arial"/>
              </a:rPr>
              <a:t>The </a:t>
            </a:r>
            <a:r>
              <a:rPr lang="en-NZ" sz="1836" i="1" kern="0" dirty="0">
                <a:solidFill>
                  <a:srgbClr val="0072C6"/>
                </a:solidFill>
                <a:latin typeface="Arial"/>
              </a:rPr>
              <a:t>bandwidth speed must be at least 1 gigabit per second.</a:t>
            </a:r>
            <a:endParaRPr lang="en-AU" sz="1836" i="1" kern="0" dirty="0">
              <a:solidFill>
                <a:srgbClr val="0072C6"/>
              </a:solidFill>
              <a:latin typeface="Arial"/>
            </a:endParaRPr>
          </a:p>
          <a:p>
            <a:endParaRPr lang="en-NZ" sz="1836" dirty="0">
              <a:solidFill>
                <a:srgbClr val="0072C6"/>
              </a:solidFill>
            </a:endParaRPr>
          </a:p>
        </p:txBody>
      </p:sp>
      <p:sp>
        <p:nvSpPr>
          <p:cNvPr id="5" name="TextBox 4"/>
          <p:cNvSpPr txBox="1"/>
          <p:nvPr/>
        </p:nvSpPr>
        <p:spPr>
          <a:xfrm>
            <a:off x="1620400" y="5729510"/>
            <a:ext cx="9195675" cy="382308"/>
          </a:xfrm>
          <a:prstGeom prst="rect">
            <a:avLst/>
          </a:prstGeom>
          <a:noFill/>
        </p:spPr>
        <p:txBody>
          <a:bodyPr wrap="none" rtlCol="0">
            <a:spAutoFit/>
          </a:bodyPr>
          <a:lstStyle/>
          <a:p>
            <a:r>
              <a:rPr lang="en-NZ" sz="1836" u="sng" dirty="0">
                <a:solidFill>
                  <a:srgbClr val="505050"/>
                </a:solidFill>
              </a:rPr>
              <a:t>http://technet.microsoft.com/en-us/library/cc262485(v=office.15).aspx#hwLocServers</a:t>
            </a:r>
            <a:endParaRPr lang="en-NZ" sz="1836" dirty="0">
              <a:solidFill>
                <a:srgbClr val="505050"/>
              </a:solidFill>
            </a:endParaRPr>
          </a:p>
        </p:txBody>
      </p:sp>
      <p:sp>
        <p:nvSpPr>
          <p:cNvPr id="9" name="TextBox 8"/>
          <p:cNvSpPr txBox="1"/>
          <p:nvPr/>
        </p:nvSpPr>
        <p:spPr>
          <a:xfrm>
            <a:off x="11806058" y="6546710"/>
            <a:ext cx="633670" cy="447815"/>
          </a:xfrm>
          <a:prstGeom prst="rect">
            <a:avLst/>
          </a:prstGeom>
          <a:noFill/>
        </p:spPr>
        <p:txBody>
          <a:bodyPr wrap="square" lIns="182880" tIns="146304" rIns="182880" bIns="146304" rtlCol="0">
            <a:spAutoFit/>
          </a:bodyPr>
          <a:lstStyle/>
          <a:p>
            <a:pPr algn="ctr">
              <a:lnSpc>
                <a:spcPct val="90000"/>
              </a:lnSpc>
              <a:spcAft>
                <a:spcPts val="600"/>
              </a:spcAft>
            </a:pPr>
            <a:r>
              <a:rPr lang="en-NZ" sz="1100" dirty="0" smtClean="0">
                <a:solidFill>
                  <a:srgbClr val="0072C6"/>
                </a:solidFill>
              </a:rPr>
              <a:t>WE</a:t>
            </a:r>
          </a:p>
        </p:txBody>
      </p:sp>
    </p:spTree>
    <p:extLst>
      <p:ext uri="{BB962C8B-B14F-4D97-AF65-F5344CB8AC3E}">
        <p14:creationId xmlns:p14="http://schemas.microsoft.com/office/powerpoint/2010/main" val="225675090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smtClean="0"/>
              <a:t>SQL Server connection strings</a:t>
            </a:r>
            <a:endParaRPr lang="en-NZ" dirty="0"/>
          </a:p>
        </p:txBody>
      </p:sp>
      <p:sp>
        <p:nvSpPr>
          <p:cNvPr id="3" name="Text Placeholder 2"/>
          <p:cNvSpPr>
            <a:spLocks noGrp="1"/>
          </p:cNvSpPr>
          <p:nvPr>
            <p:ph type="body" sz="quarter" idx="11"/>
          </p:nvPr>
        </p:nvSpPr>
        <p:spPr>
          <a:xfrm>
            <a:off x="274639" y="1212849"/>
            <a:ext cx="11889564" cy="2431435"/>
          </a:xfrm>
          <a:prstGeom prst="rect">
            <a:avLst/>
          </a:prstGeom>
        </p:spPr>
        <p:txBody>
          <a:bodyPr/>
          <a:lstStyle/>
          <a:p>
            <a:r>
              <a:rPr lang="en-NZ" dirty="0" smtClean="0">
                <a:solidFill>
                  <a:schemeClr val="tx2"/>
                </a:solidFill>
              </a:rPr>
              <a:t>Isolate physical dependencies</a:t>
            </a:r>
          </a:p>
          <a:p>
            <a:r>
              <a:rPr lang="en-NZ" sz="2000" dirty="0" smtClean="0">
                <a:solidFill>
                  <a:schemeClr val="tx1"/>
                </a:solidFill>
              </a:rPr>
              <a:t>SQL Aliases and/or </a:t>
            </a:r>
            <a:r>
              <a:rPr lang="en-NZ" sz="2000" dirty="0" smtClean="0">
                <a:solidFill>
                  <a:schemeClr val="accent6"/>
                </a:solidFill>
              </a:rPr>
              <a:t>DNS A Records </a:t>
            </a:r>
          </a:p>
          <a:p>
            <a:r>
              <a:rPr lang="en-NZ" dirty="0" smtClean="0">
                <a:solidFill>
                  <a:schemeClr val="tx2"/>
                </a:solidFill>
              </a:rPr>
              <a:t>Planning is required!</a:t>
            </a:r>
          </a:p>
          <a:p>
            <a:r>
              <a:rPr lang="en-NZ" sz="2000" dirty="0" smtClean="0">
                <a:solidFill>
                  <a:schemeClr val="tx1"/>
                </a:solidFill>
              </a:rPr>
              <a:t>Consider SharePoint database types</a:t>
            </a:r>
          </a:p>
          <a:p>
            <a:r>
              <a:rPr lang="en-NZ" sz="2000" dirty="0" smtClean="0">
                <a:solidFill>
                  <a:schemeClr val="tx1"/>
                </a:solidFill>
              </a:rPr>
              <a:t>Configure the default database server in Central Admin</a:t>
            </a:r>
            <a:endParaRPr lang="en-NZ" sz="2000" dirty="0">
              <a:solidFill>
                <a:schemeClr val="tx1"/>
              </a:solidFill>
            </a:endParaRPr>
          </a:p>
        </p:txBody>
      </p:sp>
      <p:pic>
        <p:nvPicPr>
          <p:cNvPr id="4098" name="Picture 2" descr="C:\Users\waynewin\AppData\Local\Temp\SNAGHTML6518e3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1038" y="3929310"/>
            <a:ext cx="6218237" cy="259013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489197" y="3929310"/>
            <a:ext cx="4720237" cy="2513782"/>
          </a:xfrm>
          <a:prstGeom prst="rect">
            <a:avLst/>
          </a:prstGeom>
        </p:spPr>
      </p:pic>
    </p:spTree>
    <p:extLst>
      <p:ext uri="{BB962C8B-B14F-4D97-AF65-F5344CB8AC3E}">
        <p14:creationId xmlns:p14="http://schemas.microsoft.com/office/powerpoint/2010/main" val="97179552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7200" dirty="0" err="1" smtClean="0"/>
              <a:t>AlwaysOn</a:t>
            </a:r>
            <a:r>
              <a:rPr lang="en-US" sz="7200" dirty="0" smtClean="0"/>
              <a:t> Availability Groups</a:t>
            </a:r>
            <a:endParaRPr lang="en-US" sz="7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4840" y="3353246"/>
            <a:ext cx="4846795" cy="3042756"/>
          </a:xfrm>
          <a:prstGeom prst="rect">
            <a:avLst/>
          </a:prstGeom>
        </p:spPr>
      </p:pic>
    </p:spTree>
    <p:extLst>
      <p:ext uri="{BB962C8B-B14F-4D97-AF65-F5344CB8AC3E}">
        <p14:creationId xmlns:p14="http://schemas.microsoft.com/office/powerpoint/2010/main" val="694923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95274"/>
            <a:ext cx="11707004" cy="917575"/>
          </a:xfrm>
        </p:spPr>
        <p:txBody>
          <a:bodyPr/>
          <a:lstStyle/>
          <a:p>
            <a:r>
              <a:rPr lang="en-AU" dirty="0" smtClean="0"/>
              <a:t>AlwaysOn Availability Groups</a:t>
            </a:r>
            <a:endParaRPr lang="en-NZ" dirty="0"/>
          </a:p>
        </p:txBody>
      </p:sp>
      <p:sp>
        <p:nvSpPr>
          <p:cNvPr id="4" name="Content Placeholder 3"/>
          <p:cNvSpPr>
            <a:spLocks noGrp="1"/>
          </p:cNvSpPr>
          <p:nvPr>
            <p:ph type="body" sz="quarter" idx="11"/>
          </p:nvPr>
        </p:nvSpPr>
        <p:spPr>
          <a:xfrm>
            <a:off x="457199" y="1212849"/>
            <a:ext cx="11707003" cy="4462760"/>
          </a:xfrm>
          <a:prstGeom prst="rect">
            <a:avLst/>
          </a:prstGeom>
        </p:spPr>
        <p:txBody>
          <a:bodyPr/>
          <a:lstStyle/>
          <a:p>
            <a:r>
              <a:rPr lang="en-AU" dirty="0" smtClean="0">
                <a:solidFill>
                  <a:schemeClr val="tx2"/>
                </a:solidFill>
              </a:rPr>
              <a:t>SQL Server 2012</a:t>
            </a:r>
          </a:p>
          <a:p>
            <a:r>
              <a:rPr lang="en-AU" dirty="0" smtClean="0">
                <a:solidFill>
                  <a:schemeClr val="tx2"/>
                </a:solidFill>
              </a:rPr>
              <a:t>“Kind-of” Clustering and Mirroring</a:t>
            </a:r>
          </a:p>
          <a:p>
            <a:r>
              <a:rPr lang="en-AU" dirty="0" smtClean="0">
                <a:solidFill>
                  <a:schemeClr val="tx2"/>
                </a:solidFill>
              </a:rPr>
              <a:t>Sync Commit</a:t>
            </a:r>
          </a:p>
          <a:p>
            <a:pPr lvl="1"/>
            <a:r>
              <a:rPr lang="en-AU" dirty="0" smtClean="0"/>
              <a:t>Two sync replicas (three copies)</a:t>
            </a:r>
          </a:p>
          <a:p>
            <a:r>
              <a:rPr lang="en-AU" dirty="0" smtClean="0">
                <a:solidFill>
                  <a:schemeClr val="tx2"/>
                </a:solidFill>
              </a:rPr>
              <a:t>Async</a:t>
            </a:r>
            <a:r>
              <a:rPr lang="en-AU" dirty="0">
                <a:solidFill>
                  <a:schemeClr val="tx2"/>
                </a:solidFill>
              </a:rPr>
              <a:t> </a:t>
            </a:r>
            <a:r>
              <a:rPr lang="en-AU" dirty="0" smtClean="0">
                <a:solidFill>
                  <a:schemeClr val="tx2"/>
                </a:solidFill>
              </a:rPr>
              <a:t>Commit</a:t>
            </a:r>
          </a:p>
          <a:p>
            <a:r>
              <a:rPr lang="en-AU" dirty="0" smtClean="0">
                <a:solidFill>
                  <a:schemeClr val="tx2"/>
                </a:solidFill>
              </a:rPr>
              <a:t>Readable Secondaries</a:t>
            </a:r>
          </a:p>
          <a:p>
            <a:r>
              <a:rPr lang="en-AU" dirty="0" smtClean="0">
                <a:solidFill>
                  <a:schemeClr val="tx2"/>
                </a:solidFill>
              </a:rPr>
              <a:t>Backup Target Selection</a:t>
            </a:r>
            <a:endParaRPr lang="en-NZ" dirty="0">
              <a:solidFill>
                <a:schemeClr val="tx2"/>
              </a:solidFill>
            </a:endParaRPr>
          </a:p>
        </p:txBody>
      </p:sp>
      <p:sp>
        <p:nvSpPr>
          <p:cNvPr id="6" name="Rectangle 5"/>
          <p:cNvSpPr/>
          <p:nvPr/>
        </p:nvSpPr>
        <p:spPr bwMode="auto">
          <a:xfrm>
            <a:off x="8123498" y="2579590"/>
            <a:ext cx="3885847" cy="2761264"/>
          </a:xfrm>
          <a:prstGeom prst="rect">
            <a:avLst/>
          </a:prstGeom>
          <a:solidFill>
            <a:schemeClr val="accent6"/>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b" anchorCtr="1" compatLnSpc="1">
            <a:prstTxWarp prst="textNoShape">
              <a:avLst/>
            </a:prstTxWarp>
          </a:bodyPr>
          <a:lstStyle/>
          <a:p>
            <a:pPr defTabSz="932597" eaLnBrk="0" fontAlgn="base" hangingPunct="0">
              <a:spcBef>
                <a:spcPct val="0"/>
              </a:spcBef>
              <a:spcAft>
                <a:spcPct val="0"/>
              </a:spcAft>
            </a:pPr>
            <a:r>
              <a:rPr lang="en-AU" sz="1224" dirty="0">
                <a:solidFill>
                  <a:srgbClr val="FFFFFF"/>
                </a:solidFill>
                <a:latin typeface="Capitals" pitchFamily="8" charset="0"/>
                <a:ea typeface="ＭＳ Ｐゴシック" pitchFamily="8" charset="-128"/>
              </a:rPr>
              <a:t>Failover Cluster</a:t>
            </a:r>
            <a:endParaRPr lang="en-NZ" sz="1224" dirty="0">
              <a:solidFill>
                <a:srgbClr val="FFFFFF"/>
              </a:solidFill>
              <a:latin typeface="Capitals" pitchFamily="8" charset="0"/>
              <a:ea typeface="ＭＳ Ｐゴシック" pitchFamily="8" charset="-128"/>
            </a:endParaRPr>
          </a:p>
        </p:txBody>
      </p:sp>
      <p:grpSp>
        <p:nvGrpSpPr>
          <p:cNvPr id="7" name="Group 2"/>
          <p:cNvGrpSpPr/>
          <p:nvPr/>
        </p:nvGrpSpPr>
        <p:grpSpPr>
          <a:xfrm>
            <a:off x="9489326" y="976982"/>
            <a:ext cx="1390200" cy="1352386"/>
            <a:chOff x="6325965" y="35683"/>
            <a:chExt cx="2068041" cy="2011789"/>
          </a:xfrm>
        </p:grpSpPr>
        <p:grpSp>
          <p:nvGrpSpPr>
            <p:cNvPr id="8" name="Group 4"/>
            <p:cNvGrpSpPr/>
            <p:nvPr/>
          </p:nvGrpSpPr>
          <p:grpSpPr>
            <a:xfrm>
              <a:off x="6381692" y="35683"/>
              <a:ext cx="2012314" cy="2011789"/>
              <a:chOff x="6849580" y="4206958"/>
              <a:chExt cx="2012314" cy="2011789"/>
            </a:xfrm>
          </p:grpSpPr>
          <p:grpSp>
            <p:nvGrpSpPr>
              <p:cNvPr id="16" name="Group 60"/>
              <p:cNvGrpSpPr/>
              <p:nvPr/>
            </p:nvGrpSpPr>
            <p:grpSpPr>
              <a:xfrm>
                <a:off x="7487957" y="4470625"/>
                <a:ext cx="666750" cy="1487475"/>
                <a:chOff x="2081162" y="4640597"/>
                <a:chExt cx="666750" cy="1487475"/>
              </a:xfrm>
              <a:solidFill>
                <a:schemeClr val="bg1"/>
              </a:solidFill>
            </p:grpSpPr>
            <p:sp>
              <p:nvSpPr>
                <p:cNvPr id="18" name="Snip Diagonal Corner Rectangle 62"/>
                <p:cNvSpPr/>
                <p:nvPr/>
              </p:nvSpPr>
              <p:spPr bwMode="auto">
                <a:xfrm>
                  <a:off x="2081162" y="4724694"/>
                  <a:ext cx="666750" cy="1311774"/>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 name="Isosceles Triangle 63"/>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 name="Isosceles Triangle 64"/>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17"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6849580" y="4206958"/>
                <a:ext cx="2012314" cy="2011789"/>
              </a:xfrm>
              <a:prstGeom prst="rect">
                <a:avLst/>
              </a:prstGeom>
              <a:noFill/>
            </p:spPr>
          </p:pic>
        </p:grpSp>
        <p:grpSp>
          <p:nvGrpSpPr>
            <p:cNvPr id="9" name="Group 47"/>
            <p:cNvGrpSpPr/>
            <p:nvPr/>
          </p:nvGrpSpPr>
          <p:grpSpPr>
            <a:xfrm>
              <a:off x="6325965" y="652935"/>
              <a:ext cx="1090092" cy="875577"/>
              <a:chOff x="11139221" y="3379827"/>
              <a:chExt cx="1090092" cy="875577"/>
            </a:xfrm>
          </p:grpSpPr>
          <p:grpSp>
            <p:nvGrpSpPr>
              <p:cNvPr id="10" name="Group 48"/>
              <p:cNvGrpSpPr/>
              <p:nvPr/>
            </p:nvGrpSpPr>
            <p:grpSpPr>
              <a:xfrm>
                <a:off x="11139221" y="3379827"/>
                <a:ext cx="1090092" cy="875577"/>
                <a:chOff x="3599175" y="4220568"/>
                <a:chExt cx="1090092" cy="875577"/>
              </a:xfrm>
            </p:grpSpPr>
            <p:sp>
              <p:nvSpPr>
                <p:cNvPr id="12" name="Rounded Rectangle 56"/>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3" name="Group 57"/>
                <p:cNvGrpSpPr/>
                <p:nvPr/>
              </p:nvGrpSpPr>
              <p:grpSpPr>
                <a:xfrm>
                  <a:off x="3614541" y="4243079"/>
                  <a:ext cx="1057169" cy="832818"/>
                  <a:chOff x="3705190" y="4561217"/>
                  <a:chExt cx="1057169" cy="832818"/>
                </a:xfrm>
              </p:grpSpPr>
              <p:pic>
                <p:nvPicPr>
                  <p:cNvPr id="14"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15" name="Rectangle 59"/>
                  <p:cNvSpPr/>
                  <p:nvPr/>
                </p:nvSpPr>
                <p:spPr bwMode="auto">
                  <a:xfrm>
                    <a:off x="3783372" y="4772556"/>
                    <a:ext cx="907602" cy="5506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11" name="Picture 5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bwMode="black">
              <a:xfrm>
                <a:off x="11254803" y="3727806"/>
                <a:ext cx="864000" cy="296296"/>
              </a:xfrm>
              <a:prstGeom prst="rect">
                <a:avLst/>
              </a:prstGeom>
              <a:solidFill>
                <a:schemeClr val="bg1"/>
              </a:solidFill>
            </p:spPr>
          </p:pic>
        </p:grpSp>
      </p:grpSp>
      <p:grpSp>
        <p:nvGrpSpPr>
          <p:cNvPr id="21" name="Group 79"/>
          <p:cNvGrpSpPr/>
          <p:nvPr/>
        </p:nvGrpSpPr>
        <p:grpSpPr>
          <a:xfrm>
            <a:off x="8401120" y="3671256"/>
            <a:ext cx="1409226" cy="1358730"/>
            <a:chOff x="1368544" y="4376930"/>
            <a:chExt cx="2086555" cy="2011789"/>
          </a:xfrm>
        </p:grpSpPr>
        <p:grpSp>
          <p:nvGrpSpPr>
            <p:cNvPr id="22" name="Group 80"/>
            <p:cNvGrpSpPr/>
            <p:nvPr/>
          </p:nvGrpSpPr>
          <p:grpSpPr>
            <a:xfrm>
              <a:off x="2081162" y="4640597"/>
              <a:ext cx="666750" cy="1487475"/>
              <a:chOff x="2081162" y="4640597"/>
              <a:chExt cx="666750" cy="1487475"/>
            </a:xfrm>
            <a:solidFill>
              <a:schemeClr val="bg1"/>
            </a:solidFill>
          </p:grpSpPr>
          <p:sp>
            <p:nvSpPr>
              <p:cNvPr id="31" name="Snip Diagonal Corner Rectangle 89"/>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2" name="Isosceles Triangle 90"/>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3" name="Isosceles Triangle 91"/>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23"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1442785" y="4376930"/>
              <a:ext cx="2012314" cy="2011789"/>
            </a:xfrm>
            <a:prstGeom prst="rect">
              <a:avLst/>
            </a:prstGeom>
            <a:noFill/>
          </p:spPr>
        </p:pic>
        <p:grpSp>
          <p:nvGrpSpPr>
            <p:cNvPr id="24" name="Group 82"/>
            <p:cNvGrpSpPr/>
            <p:nvPr/>
          </p:nvGrpSpPr>
          <p:grpSpPr>
            <a:xfrm>
              <a:off x="1368544" y="4997777"/>
              <a:ext cx="1090092" cy="875577"/>
              <a:chOff x="10443966" y="1118814"/>
              <a:chExt cx="1090092" cy="875577"/>
            </a:xfrm>
          </p:grpSpPr>
          <p:grpSp>
            <p:nvGrpSpPr>
              <p:cNvPr id="25" name="Group 83"/>
              <p:cNvGrpSpPr/>
              <p:nvPr/>
            </p:nvGrpSpPr>
            <p:grpSpPr>
              <a:xfrm>
                <a:off x="10443966" y="1118814"/>
                <a:ext cx="1090092" cy="875577"/>
                <a:chOff x="3599175" y="4220568"/>
                <a:chExt cx="1090092" cy="875577"/>
              </a:xfrm>
            </p:grpSpPr>
            <p:sp>
              <p:nvSpPr>
                <p:cNvPr id="27" name="Rounded Rectangle 85"/>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28" name="Group 86"/>
                <p:cNvGrpSpPr/>
                <p:nvPr/>
              </p:nvGrpSpPr>
              <p:grpSpPr>
                <a:xfrm>
                  <a:off x="3614541" y="4243079"/>
                  <a:ext cx="1057169" cy="832818"/>
                  <a:chOff x="3705190" y="4561217"/>
                  <a:chExt cx="1057169" cy="832818"/>
                </a:xfrm>
              </p:grpSpPr>
              <p:pic>
                <p:nvPicPr>
                  <p:cNvPr id="29" name="Picture 4" descr="\\MAGNUM\Projects\Microsoft\Cloud Power FY12\Design\ICONS_PNG\IIS-MULTI-TENANCY.png"/>
                  <p:cNvPicPr>
                    <a:picLocks noChangeAspect="1" noChangeArrowheads="1"/>
                  </p:cNvPicPr>
                  <p:nvPr/>
                </p:nvPicPr>
                <p:blipFill rotWithShape="1">
                  <a:blip r:embed="rId5"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30" name="Rectangle 88"/>
                  <p:cNvSpPr/>
                  <p:nvPr/>
                </p:nvSpPr>
                <p:spPr bwMode="auto">
                  <a:xfrm>
                    <a:off x="3783372" y="4772556"/>
                    <a:ext cx="907602" cy="55068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26" name="Flowchart: Magnetic Disk 84"/>
              <p:cNvSpPr/>
              <p:nvPr/>
            </p:nvSpPr>
            <p:spPr bwMode="auto">
              <a:xfrm>
                <a:off x="10764906" y="1444267"/>
                <a:ext cx="459326" cy="360000"/>
              </a:xfrm>
              <a:prstGeom prst="flowChartMagneticDisk">
                <a:avLst/>
              </a:prstGeom>
              <a:solidFill>
                <a:schemeClr val="tx2"/>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34" name="Group 105"/>
          <p:cNvGrpSpPr/>
          <p:nvPr/>
        </p:nvGrpSpPr>
        <p:grpSpPr>
          <a:xfrm>
            <a:off x="10713667" y="3671256"/>
            <a:ext cx="1409226" cy="1358730"/>
            <a:chOff x="1368544" y="4376930"/>
            <a:chExt cx="2086555" cy="2011789"/>
          </a:xfrm>
        </p:grpSpPr>
        <p:grpSp>
          <p:nvGrpSpPr>
            <p:cNvPr id="35" name="Group 106"/>
            <p:cNvGrpSpPr/>
            <p:nvPr/>
          </p:nvGrpSpPr>
          <p:grpSpPr>
            <a:xfrm>
              <a:off x="2081162" y="4640597"/>
              <a:ext cx="666750" cy="1487475"/>
              <a:chOff x="2081162" y="4640597"/>
              <a:chExt cx="666750" cy="1487475"/>
            </a:xfrm>
            <a:solidFill>
              <a:schemeClr val="bg1"/>
            </a:solidFill>
          </p:grpSpPr>
          <p:sp>
            <p:nvSpPr>
              <p:cNvPr id="44" name="Snip Diagonal Corner Rectangle 115"/>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5" name="Isosceles Triangle 116"/>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6" name="Isosceles Triangle 117"/>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36"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1442785" y="4376930"/>
              <a:ext cx="2012314" cy="2011789"/>
            </a:xfrm>
            <a:prstGeom prst="rect">
              <a:avLst/>
            </a:prstGeom>
            <a:noFill/>
          </p:spPr>
        </p:pic>
        <p:grpSp>
          <p:nvGrpSpPr>
            <p:cNvPr id="37" name="Group 108"/>
            <p:cNvGrpSpPr/>
            <p:nvPr/>
          </p:nvGrpSpPr>
          <p:grpSpPr>
            <a:xfrm>
              <a:off x="1368544" y="4997777"/>
              <a:ext cx="1090092" cy="875577"/>
              <a:chOff x="10443966" y="1118814"/>
              <a:chExt cx="1090092" cy="875577"/>
            </a:xfrm>
          </p:grpSpPr>
          <p:grpSp>
            <p:nvGrpSpPr>
              <p:cNvPr id="38" name="Group 109"/>
              <p:cNvGrpSpPr/>
              <p:nvPr/>
            </p:nvGrpSpPr>
            <p:grpSpPr>
              <a:xfrm>
                <a:off x="10443966" y="1118814"/>
                <a:ext cx="1090092" cy="875577"/>
                <a:chOff x="3599175" y="4220568"/>
                <a:chExt cx="1090092" cy="875577"/>
              </a:xfrm>
            </p:grpSpPr>
            <p:sp>
              <p:nvSpPr>
                <p:cNvPr id="40" name="Rounded Rectangle 111"/>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41" name="Group 112"/>
                <p:cNvGrpSpPr/>
                <p:nvPr/>
              </p:nvGrpSpPr>
              <p:grpSpPr>
                <a:xfrm>
                  <a:off x="3614541" y="4243079"/>
                  <a:ext cx="1057169" cy="832818"/>
                  <a:chOff x="3705190" y="4561217"/>
                  <a:chExt cx="1057169" cy="832818"/>
                </a:xfrm>
              </p:grpSpPr>
              <p:pic>
                <p:nvPicPr>
                  <p:cNvPr id="42" name="Picture 4" descr="\\MAGNUM\Projects\Microsoft\Cloud Power FY12\Design\ICONS_PNG\IIS-MULTI-TENANCY.png"/>
                  <p:cNvPicPr>
                    <a:picLocks noChangeAspect="1" noChangeArrowheads="1"/>
                  </p:cNvPicPr>
                  <p:nvPr/>
                </p:nvPicPr>
                <p:blipFill rotWithShape="1">
                  <a:blip r:embed="rId5"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43" name="Rectangle 114"/>
                  <p:cNvSpPr/>
                  <p:nvPr/>
                </p:nvSpPr>
                <p:spPr bwMode="auto">
                  <a:xfrm>
                    <a:off x="3783372" y="4772556"/>
                    <a:ext cx="907602" cy="550680"/>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39" name="Flowchart: Magnetic Disk 110"/>
              <p:cNvSpPr/>
              <p:nvPr/>
            </p:nvSpPr>
            <p:spPr bwMode="auto">
              <a:xfrm>
                <a:off x="10764906" y="1444267"/>
                <a:ext cx="459326" cy="360000"/>
              </a:xfrm>
              <a:prstGeom prst="flowChartMagneticDisk">
                <a:avLst/>
              </a:prstGeom>
              <a:solidFill>
                <a:schemeClr val="tx2"/>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47" name="Flowchart: Magnetic Disk 46"/>
          <p:cNvSpPr/>
          <p:nvPr/>
        </p:nvSpPr>
        <p:spPr bwMode="auto">
          <a:xfrm>
            <a:off x="8708529" y="5815913"/>
            <a:ext cx="780796" cy="531951"/>
          </a:xfrm>
          <a:prstGeom prst="flowChartMagneticDisk">
            <a:avLst/>
          </a:prstGeom>
          <a:solidFill>
            <a:schemeClr val="accent1">
              <a:lumMod val="90000"/>
            </a:schemeClr>
          </a:solidFill>
          <a:ln w="17145" cap="flat" cmpd="sng" algn="ctr">
            <a:solidFill>
              <a:srgbClr val="FFFFFF">
                <a:shade val="95000"/>
                <a:alpha val="50000"/>
                <a:satMod val="150000"/>
              </a:srgbClr>
            </a:solid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a:gradFill>
                <a:gsLst>
                  <a:gs pos="0">
                    <a:srgbClr val="FFFFFF"/>
                  </a:gs>
                  <a:gs pos="100000">
                    <a:srgbClr val="FFFFFF"/>
                  </a:gs>
                </a:gsLst>
                <a:lin ang="5400000" scaled="0"/>
              </a:gradFill>
              <a:ea typeface="Segoe UI" pitchFamily="34" charset="0"/>
              <a:cs typeface="Segoe UI" pitchFamily="34" charset="0"/>
            </a:endParaRPr>
          </a:p>
        </p:txBody>
      </p:sp>
      <p:sp>
        <p:nvSpPr>
          <p:cNvPr id="51" name="Down Arrow 50"/>
          <p:cNvSpPr/>
          <p:nvPr/>
        </p:nvSpPr>
        <p:spPr bwMode="auto">
          <a:xfrm>
            <a:off x="8877764" y="4972850"/>
            <a:ext cx="442327" cy="661911"/>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52" name="Flowchart: Magnetic Disk 51"/>
          <p:cNvSpPr/>
          <p:nvPr/>
        </p:nvSpPr>
        <p:spPr bwMode="auto">
          <a:xfrm>
            <a:off x="11033709" y="5819223"/>
            <a:ext cx="780796" cy="531951"/>
          </a:xfrm>
          <a:prstGeom prst="flowChartMagneticDisk">
            <a:avLst/>
          </a:prstGeom>
          <a:solidFill>
            <a:schemeClr val="accent1">
              <a:lumMod val="90000"/>
            </a:schemeClr>
          </a:solidFill>
          <a:ln w="17145" cap="flat" cmpd="sng" algn="ctr">
            <a:solidFill>
              <a:srgbClr val="FFFFFF">
                <a:shade val="95000"/>
                <a:alpha val="50000"/>
                <a:satMod val="150000"/>
              </a:srgbClr>
            </a:solid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a:gradFill>
                <a:gsLst>
                  <a:gs pos="0">
                    <a:srgbClr val="FFFFFF"/>
                  </a:gs>
                  <a:gs pos="100000">
                    <a:srgbClr val="FFFFFF"/>
                  </a:gs>
                </a:gsLst>
                <a:lin ang="5400000" scaled="0"/>
              </a:gradFill>
              <a:ea typeface="Segoe UI" pitchFamily="34" charset="0"/>
              <a:cs typeface="Segoe UI" pitchFamily="34" charset="0"/>
            </a:endParaRPr>
          </a:p>
        </p:txBody>
      </p:sp>
      <p:sp>
        <p:nvSpPr>
          <p:cNvPr id="53" name="Down Arrow 52"/>
          <p:cNvSpPr/>
          <p:nvPr/>
        </p:nvSpPr>
        <p:spPr bwMode="auto">
          <a:xfrm>
            <a:off x="11202944" y="4976159"/>
            <a:ext cx="442327" cy="661911"/>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54" name="Rounded Rectangle 53"/>
          <p:cNvSpPr/>
          <p:nvPr/>
        </p:nvSpPr>
        <p:spPr bwMode="auto">
          <a:xfrm>
            <a:off x="8476256" y="2746964"/>
            <a:ext cx="3318262" cy="655383"/>
          </a:xfrm>
          <a:prstGeom prst="roundRect">
            <a:avLst/>
          </a:prstGeom>
          <a:solidFill>
            <a:schemeClr val="accent4"/>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b" anchorCtr="1" compatLnSpc="1">
            <a:prstTxWarp prst="textNoShape">
              <a:avLst/>
            </a:prstTxWarp>
          </a:bodyPr>
          <a:lstStyle/>
          <a:p>
            <a:pPr algn="ctr" defTabSz="932597" eaLnBrk="0" fontAlgn="base" hangingPunct="0">
              <a:spcBef>
                <a:spcPct val="0"/>
              </a:spcBef>
              <a:spcAft>
                <a:spcPct val="0"/>
              </a:spcAft>
            </a:pPr>
            <a:r>
              <a:rPr lang="en-AU" sz="1400" dirty="0">
                <a:solidFill>
                  <a:srgbClr val="FFFFFF"/>
                </a:solidFill>
                <a:ea typeface="ＭＳ Ｐゴシック" pitchFamily="8" charset="-128"/>
              </a:rPr>
              <a:t>Clustered Resource</a:t>
            </a:r>
            <a:endParaRPr lang="en-NZ" sz="1400" dirty="0">
              <a:solidFill>
                <a:srgbClr val="FFFFFF"/>
              </a:solidFill>
              <a:ea typeface="ＭＳ Ｐゴシック" pitchFamily="8" charset="-128"/>
            </a:endParaRPr>
          </a:p>
        </p:txBody>
      </p:sp>
      <p:sp>
        <p:nvSpPr>
          <p:cNvPr id="50" name="Down Arrow 49"/>
          <p:cNvSpPr/>
          <p:nvPr/>
        </p:nvSpPr>
        <p:spPr bwMode="auto">
          <a:xfrm>
            <a:off x="9955923" y="2219775"/>
            <a:ext cx="442327" cy="661911"/>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55" name="Down Arrow 54"/>
          <p:cNvSpPr/>
          <p:nvPr/>
        </p:nvSpPr>
        <p:spPr bwMode="auto">
          <a:xfrm>
            <a:off x="8871168" y="3087062"/>
            <a:ext cx="442327" cy="661911"/>
          </a:xfrm>
          <a:prstGeom prst="downArrow">
            <a:avLst/>
          </a:prstGeom>
          <a:solidFill>
            <a:schemeClr val="accent2"/>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Tree>
    <p:extLst>
      <p:ext uri="{BB962C8B-B14F-4D97-AF65-F5344CB8AC3E}">
        <p14:creationId xmlns:p14="http://schemas.microsoft.com/office/powerpoint/2010/main" val="167760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Creating an Availability Group</a:t>
            </a:r>
            <a:endParaRPr lang="en-GB" dirty="0"/>
          </a:p>
        </p:txBody>
      </p:sp>
      <p:sp>
        <p:nvSpPr>
          <p:cNvPr id="3" name="Text Placeholder 2"/>
          <p:cNvSpPr>
            <a:spLocks noGrp="1"/>
          </p:cNvSpPr>
          <p:nvPr>
            <p:ph type="body" sz="quarter" idx="12"/>
          </p:nvPr>
        </p:nvSpPr>
        <p:spPr/>
        <p:txBody>
          <a:bodyPr/>
          <a:lstStyle/>
          <a:p>
            <a:r>
              <a:rPr lang="en-GB" dirty="0" smtClean="0"/>
              <a:t>Neil Hodgkinson</a:t>
            </a:r>
            <a:endParaRPr lang="en-GB" dirty="0"/>
          </a:p>
        </p:txBody>
      </p:sp>
    </p:spTree>
    <p:extLst>
      <p:ext uri="{BB962C8B-B14F-4D97-AF65-F5344CB8AC3E}">
        <p14:creationId xmlns:p14="http://schemas.microsoft.com/office/powerpoint/2010/main" val="17710152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95274"/>
            <a:ext cx="11707004" cy="917575"/>
          </a:xfrm>
        </p:spPr>
        <p:txBody>
          <a:bodyPr/>
          <a:lstStyle/>
          <a:p>
            <a:r>
              <a:rPr lang="en-NZ" dirty="0" err="1" smtClean="0"/>
              <a:t>AlwaysOn</a:t>
            </a:r>
            <a:r>
              <a:rPr lang="en-NZ" dirty="0" smtClean="0"/>
              <a:t> Tips</a:t>
            </a:r>
            <a:endParaRPr lang="en-NZ" dirty="0"/>
          </a:p>
        </p:txBody>
      </p:sp>
      <p:sp>
        <p:nvSpPr>
          <p:cNvPr id="3" name="Text Placeholder 2"/>
          <p:cNvSpPr>
            <a:spLocks noGrp="1"/>
          </p:cNvSpPr>
          <p:nvPr>
            <p:ph type="body" sz="quarter" idx="11"/>
          </p:nvPr>
        </p:nvSpPr>
        <p:spPr>
          <a:xfrm>
            <a:off x="457199" y="1212849"/>
            <a:ext cx="11707003" cy="3988784"/>
          </a:xfrm>
          <a:prstGeom prst="rect">
            <a:avLst/>
          </a:prstGeom>
        </p:spPr>
        <p:txBody>
          <a:bodyPr/>
          <a:lstStyle/>
          <a:p>
            <a:r>
              <a:rPr lang="en-NZ" dirty="0" smtClean="0">
                <a:solidFill>
                  <a:schemeClr val="tx2"/>
                </a:solidFill>
              </a:rPr>
              <a:t>Quorum</a:t>
            </a:r>
          </a:p>
          <a:p>
            <a:r>
              <a:rPr lang="en-NZ" sz="2400" dirty="0" smtClean="0">
                <a:solidFill>
                  <a:schemeClr val="tx1"/>
                </a:solidFill>
              </a:rPr>
              <a:t>Odd number</a:t>
            </a:r>
          </a:p>
          <a:p>
            <a:r>
              <a:rPr lang="en-NZ" sz="2400" dirty="0" smtClean="0">
                <a:solidFill>
                  <a:schemeClr val="tx1"/>
                </a:solidFill>
              </a:rPr>
              <a:t>File Share Quorum</a:t>
            </a:r>
          </a:p>
          <a:p>
            <a:r>
              <a:rPr lang="en-NZ" sz="2400" dirty="0" smtClean="0">
                <a:solidFill>
                  <a:schemeClr val="tx1"/>
                </a:solidFill>
              </a:rPr>
              <a:t>Vote or no vote</a:t>
            </a:r>
          </a:p>
          <a:p>
            <a:r>
              <a:rPr lang="en-NZ" dirty="0" smtClean="0">
                <a:solidFill>
                  <a:schemeClr val="tx2"/>
                </a:solidFill>
              </a:rPr>
              <a:t>Database Backup Location</a:t>
            </a:r>
          </a:p>
          <a:p>
            <a:r>
              <a:rPr lang="en-NZ" sz="2000" dirty="0" smtClean="0">
                <a:solidFill>
                  <a:schemeClr val="tx1"/>
                </a:solidFill>
              </a:rPr>
              <a:t>Common file share</a:t>
            </a:r>
            <a:endParaRPr lang="en-NZ" dirty="0" smtClean="0"/>
          </a:p>
          <a:p>
            <a:r>
              <a:rPr lang="en-NZ" dirty="0" smtClean="0">
                <a:solidFill>
                  <a:schemeClr val="tx2"/>
                </a:solidFill>
              </a:rPr>
              <a:t>Firewall Ports</a:t>
            </a:r>
          </a:p>
          <a:p>
            <a:r>
              <a:rPr lang="en-NZ" sz="2000" dirty="0" smtClean="0">
                <a:solidFill>
                  <a:schemeClr val="tx1"/>
                </a:solidFill>
              </a:rPr>
              <a:t>1433, 5022</a:t>
            </a:r>
            <a:endParaRPr lang="en-NZ" dirty="0">
              <a:solidFill>
                <a:schemeClr val="tx1"/>
              </a:solidFill>
            </a:endParaRPr>
          </a:p>
        </p:txBody>
      </p:sp>
    </p:spTree>
    <p:extLst>
      <p:ext uri="{BB962C8B-B14F-4D97-AF65-F5344CB8AC3E}">
        <p14:creationId xmlns:p14="http://schemas.microsoft.com/office/powerpoint/2010/main" val="190855408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95274"/>
            <a:ext cx="11707004" cy="917575"/>
          </a:xfrm>
        </p:spPr>
        <p:txBody>
          <a:bodyPr/>
          <a:lstStyle/>
          <a:p>
            <a:r>
              <a:rPr lang="en-NZ" dirty="0" err="1" smtClean="0"/>
              <a:t>AlwaysOn</a:t>
            </a:r>
            <a:r>
              <a:rPr lang="en-NZ" dirty="0" smtClean="0"/>
              <a:t> Tips</a:t>
            </a:r>
            <a:endParaRPr lang="en-NZ" dirty="0"/>
          </a:p>
        </p:txBody>
      </p:sp>
      <p:sp>
        <p:nvSpPr>
          <p:cNvPr id="3" name="Text Placeholder 2"/>
          <p:cNvSpPr>
            <a:spLocks noGrp="1"/>
          </p:cNvSpPr>
          <p:nvPr>
            <p:ph type="body" sz="quarter" idx="11"/>
          </p:nvPr>
        </p:nvSpPr>
        <p:spPr>
          <a:xfrm>
            <a:off x="457199" y="1212849"/>
            <a:ext cx="11707003" cy="738664"/>
          </a:xfrm>
          <a:prstGeom prst="rect">
            <a:avLst/>
          </a:prstGeom>
        </p:spPr>
        <p:txBody>
          <a:bodyPr/>
          <a:lstStyle/>
          <a:p>
            <a:r>
              <a:rPr lang="en-NZ" dirty="0" smtClean="0">
                <a:solidFill>
                  <a:schemeClr val="tx2"/>
                </a:solidFill>
              </a:rPr>
              <a:t>Checking for Database Synchronicity – Data loss </a:t>
            </a:r>
            <a:endParaRPr lang="en-NZ" dirty="0">
              <a:solidFill>
                <a:schemeClr val="tx1"/>
              </a:solidFill>
            </a:endParaRPr>
          </a:p>
        </p:txBody>
      </p:sp>
      <p:sp>
        <p:nvSpPr>
          <p:cNvPr id="4" name="Rectangle 3"/>
          <p:cNvSpPr/>
          <p:nvPr/>
        </p:nvSpPr>
        <p:spPr>
          <a:xfrm>
            <a:off x="461116" y="2273126"/>
            <a:ext cx="11305256" cy="2554545"/>
          </a:xfrm>
          <a:prstGeom prst="rect">
            <a:avLst/>
          </a:prstGeom>
        </p:spPr>
        <p:txBody>
          <a:bodyPr wrap="square">
            <a:spAutoFit/>
          </a:bodyPr>
          <a:lstStyle/>
          <a:p>
            <a:r>
              <a:rPr lang="en-GB" sz="2000" dirty="0">
                <a:solidFill>
                  <a:srgbClr val="0000FF"/>
                </a:solidFill>
                <a:latin typeface="Consolas" panose="020B0609020204030204" pitchFamily="49" charset="0"/>
              </a:rPr>
              <a:t>SELECT</a:t>
            </a:r>
            <a:r>
              <a:rPr lang="en-GB" sz="2000" dirty="0">
                <a:solidFill>
                  <a:prstClr val="black"/>
                </a:solidFill>
                <a:latin typeface="Consolas" panose="020B0609020204030204" pitchFamily="49" charset="0"/>
              </a:rPr>
              <a:t> </a:t>
            </a:r>
            <a:r>
              <a:rPr lang="en-GB" sz="2000" dirty="0" err="1">
                <a:solidFill>
                  <a:srgbClr val="008000"/>
                </a:solidFill>
                <a:latin typeface="Consolas" panose="020B0609020204030204" pitchFamily="49" charset="0"/>
              </a:rPr>
              <a:t>sys</a:t>
            </a:r>
            <a:r>
              <a:rPr lang="en-GB" sz="2000" dirty="0" err="1">
                <a:solidFill>
                  <a:srgbClr val="808080"/>
                </a:solidFill>
                <a:latin typeface="Consolas" panose="020B0609020204030204" pitchFamily="49" charset="0"/>
              </a:rPr>
              <a:t>.</a:t>
            </a:r>
            <a:r>
              <a:rPr lang="en-GB" sz="2000" dirty="0" err="1">
                <a:solidFill>
                  <a:srgbClr val="008000"/>
                </a:solidFill>
                <a:latin typeface="Consolas" panose="020B0609020204030204" pitchFamily="49" charset="0"/>
              </a:rPr>
              <a:t>databases</a:t>
            </a:r>
            <a:r>
              <a:rPr lang="en-GB" sz="2000" dirty="0" err="1">
                <a:solidFill>
                  <a:srgbClr val="808080"/>
                </a:solidFill>
                <a:latin typeface="Consolas" panose="020B0609020204030204" pitchFamily="49" charset="0"/>
              </a:rPr>
              <a:t>.</a:t>
            </a:r>
            <a:r>
              <a:rPr lang="en-GB" sz="2000" dirty="0" err="1">
                <a:solidFill>
                  <a:srgbClr val="008080"/>
                </a:solidFill>
                <a:latin typeface="Consolas" panose="020B0609020204030204" pitchFamily="49" charset="0"/>
              </a:rPr>
              <a:t>database_id</a:t>
            </a:r>
            <a:r>
              <a:rPr lang="en-GB" sz="2000" dirty="0">
                <a:solidFill>
                  <a:srgbClr val="808080"/>
                </a:solidFill>
                <a:latin typeface="Consolas" panose="020B0609020204030204" pitchFamily="49" charset="0"/>
              </a:rPr>
              <a:t>,</a:t>
            </a:r>
            <a:r>
              <a:rPr lang="en-GB" sz="2000" dirty="0">
                <a:solidFill>
                  <a:prstClr val="black"/>
                </a:solidFill>
                <a:latin typeface="Consolas" panose="020B0609020204030204" pitchFamily="49" charset="0"/>
              </a:rPr>
              <a:t> </a:t>
            </a:r>
            <a:r>
              <a:rPr lang="en-GB" sz="2000" dirty="0">
                <a:solidFill>
                  <a:srgbClr val="008000"/>
                </a:solidFill>
                <a:latin typeface="Consolas" panose="020B0609020204030204" pitchFamily="49" charset="0"/>
              </a:rPr>
              <a:t>sys</a:t>
            </a:r>
            <a:r>
              <a:rPr lang="en-GB" sz="2000" dirty="0">
                <a:solidFill>
                  <a:srgbClr val="808080"/>
                </a:solidFill>
                <a:latin typeface="Consolas" panose="020B0609020204030204" pitchFamily="49" charset="0"/>
              </a:rPr>
              <a:t>.</a:t>
            </a:r>
            <a:r>
              <a:rPr lang="en-GB" sz="2000" dirty="0">
                <a:solidFill>
                  <a:srgbClr val="008000"/>
                </a:solidFill>
                <a:latin typeface="Consolas" panose="020B0609020204030204" pitchFamily="49" charset="0"/>
              </a:rPr>
              <a:t>databases</a:t>
            </a:r>
            <a:r>
              <a:rPr lang="en-GB" sz="2000" dirty="0">
                <a:solidFill>
                  <a:srgbClr val="808080"/>
                </a:solidFill>
                <a:latin typeface="Consolas" panose="020B0609020204030204" pitchFamily="49" charset="0"/>
              </a:rPr>
              <a:t>.</a:t>
            </a:r>
            <a:r>
              <a:rPr lang="en-GB" sz="2000" dirty="0">
                <a:solidFill>
                  <a:srgbClr val="008080"/>
                </a:solidFill>
                <a:latin typeface="Consolas" panose="020B0609020204030204" pitchFamily="49" charset="0"/>
              </a:rPr>
              <a:t>name</a:t>
            </a:r>
            <a:r>
              <a:rPr lang="en-GB" sz="2000" dirty="0">
                <a:solidFill>
                  <a:srgbClr val="808080"/>
                </a:solidFill>
                <a:latin typeface="Consolas" panose="020B0609020204030204" pitchFamily="49" charset="0"/>
              </a:rPr>
              <a:t>,</a:t>
            </a:r>
            <a:r>
              <a:rPr lang="en-GB" sz="2000" dirty="0">
                <a:solidFill>
                  <a:prstClr val="black"/>
                </a:solidFill>
                <a:latin typeface="Consolas" panose="020B0609020204030204" pitchFamily="49" charset="0"/>
              </a:rPr>
              <a:t> </a:t>
            </a:r>
            <a:r>
              <a:rPr lang="en-GB" sz="2000" dirty="0">
                <a:solidFill>
                  <a:srgbClr val="008000"/>
                </a:solidFill>
                <a:latin typeface="Consolas" panose="020B0609020204030204" pitchFamily="49" charset="0"/>
              </a:rPr>
              <a:t>sys</a:t>
            </a:r>
            <a:r>
              <a:rPr lang="en-GB" sz="2000" dirty="0">
                <a:solidFill>
                  <a:srgbClr val="808080"/>
                </a:solidFill>
                <a:latin typeface="Consolas" panose="020B0609020204030204" pitchFamily="49" charset="0"/>
              </a:rPr>
              <a:t>.</a:t>
            </a:r>
            <a:r>
              <a:rPr lang="en-GB" sz="2000" dirty="0">
                <a:solidFill>
                  <a:srgbClr val="008080"/>
                </a:solidFill>
                <a:latin typeface="Consolas" panose="020B0609020204030204" pitchFamily="49" charset="0"/>
              </a:rPr>
              <a:t>dm_hadr_database_replica_states</a:t>
            </a:r>
            <a:r>
              <a:rPr lang="en-GB" sz="2000" dirty="0">
                <a:solidFill>
                  <a:srgbClr val="808080"/>
                </a:solidFill>
                <a:latin typeface="Consolas" panose="020B0609020204030204" pitchFamily="49" charset="0"/>
              </a:rPr>
              <a:t>.</a:t>
            </a:r>
            <a:r>
              <a:rPr lang="en-GB" sz="2000" dirty="0">
                <a:solidFill>
                  <a:srgbClr val="008080"/>
                </a:solidFill>
                <a:latin typeface="Consolas" panose="020B0609020204030204" pitchFamily="49" charset="0"/>
              </a:rPr>
              <a:t>synchronization_health_desc</a:t>
            </a:r>
            <a:r>
              <a:rPr lang="en-GB" sz="2000" dirty="0">
                <a:solidFill>
                  <a:srgbClr val="808080"/>
                </a:solidFill>
                <a:latin typeface="Consolas" panose="020B0609020204030204" pitchFamily="49" charset="0"/>
              </a:rPr>
              <a:t>,</a:t>
            </a:r>
            <a:endParaRPr lang="en-GB" sz="2000" dirty="0">
              <a:solidFill>
                <a:prstClr val="black"/>
              </a:solidFill>
              <a:latin typeface="Consolas" panose="020B0609020204030204" pitchFamily="49" charset="0"/>
            </a:endParaRPr>
          </a:p>
          <a:p>
            <a:r>
              <a:rPr lang="en-GB" sz="2000" dirty="0" err="1">
                <a:solidFill>
                  <a:srgbClr val="008000"/>
                </a:solidFill>
                <a:latin typeface="Consolas" panose="020B0609020204030204" pitchFamily="49" charset="0"/>
              </a:rPr>
              <a:t>sys</a:t>
            </a:r>
            <a:r>
              <a:rPr lang="en-GB" sz="2000" dirty="0" err="1">
                <a:solidFill>
                  <a:srgbClr val="808080"/>
                </a:solidFill>
                <a:latin typeface="Consolas" panose="020B0609020204030204" pitchFamily="49" charset="0"/>
              </a:rPr>
              <a:t>.</a:t>
            </a:r>
            <a:r>
              <a:rPr lang="en-GB" sz="2000" dirty="0" err="1">
                <a:solidFill>
                  <a:srgbClr val="008080"/>
                </a:solidFill>
                <a:latin typeface="Consolas" panose="020B0609020204030204" pitchFamily="49" charset="0"/>
              </a:rPr>
              <a:t>dm_hadr_database_replica_states</a:t>
            </a:r>
            <a:r>
              <a:rPr lang="en-GB" sz="2000" dirty="0" err="1">
                <a:solidFill>
                  <a:srgbClr val="808080"/>
                </a:solidFill>
                <a:latin typeface="Consolas" panose="020B0609020204030204" pitchFamily="49" charset="0"/>
              </a:rPr>
              <a:t>.</a:t>
            </a:r>
            <a:r>
              <a:rPr lang="en-GB" sz="2000" dirty="0" err="1">
                <a:solidFill>
                  <a:srgbClr val="008080"/>
                </a:solidFill>
                <a:latin typeface="Consolas" panose="020B0609020204030204" pitchFamily="49" charset="0"/>
              </a:rPr>
              <a:t>database_state_desc</a:t>
            </a:r>
            <a:r>
              <a:rPr lang="en-GB" sz="2000" dirty="0" smtClean="0">
                <a:solidFill>
                  <a:srgbClr val="808080"/>
                </a:solidFill>
                <a:latin typeface="Consolas" panose="020B0609020204030204" pitchFamily="49" charset="0"/>
              </a:rPr>
              <a:t>,</a:t>
            </a:r>
          </a:p>
          <a:p>
            <a:r>
              <a:rPr lang="en-GB" sz="2000" dirty="0" err="1" smtClean="0">
                <a:solidFill>
                  <a:srgbClr val="008000"/>
                </a:solidFill>
                <a:latin typeface="Consolas" panose="020B0609020204030204" pitchFamily="49" charset="0"/>
              </a:rPr>
              <a:t>sys</a:t>
            </a:r>
            <a:r>
              <a:rPr lang="en-GB" sz="2000" dirty="0" err="1" smtClean="0">
                <a:solidFill>
                  <a:srgbClr val="808080"/>
                </a:solidFill>
                <a:latin typeface="Consolas" panose="020B0609020204030204" pitchFamily="49" charset="0"/>
              </a:rPr>
              <a:t>.</a:t>
            </a:r>
            <a:r>
              <a:rPr lang="en-GB" sz="2000" dirty="0" err="1" smtClean="0">
                <a:solidFill>
                  <a:srgbClr val="008080"/>
                </a:solidFill>
                <a:latin typeface="Consolas" panose="020B0609020204030204" pitchFamily="49" charset="0"/>
              </a:rPr>
              <a:t>dm_hadr_database_replica_states</a:t>
            </a:r>
            <a:r>
              <a:rPr lang="en-GB" sz="2000" dirty="0" err="1" smtClean="0">
                <a:solidFill>
                  <a:srgbClr val="808080"/>
                </a:solidFill>
                <a:latin typeface="Consolas" panose="020B0609020204030204" pitchFamily="49" charset="0"/>
              </a:rPr>
              <a:t>.</a:t>
            </a:r>
            <a:r>
              <a:rPr lang="en-GB" sz="2000" dirty="0" err="1" smtClean="0">
                <a:solidFill>
                  <a:srgbClr val="008080"/>
                </a:solidFill>
                <a:latin typeface="Consolas" panose="020B0609020204030204" pitchFamily="49" charset="0"/>
              </a:rPr>
              <a:t>last_commit_time</a:t>
            </a:r>
            <a:endParaRPr lang="en-GB" sz="2000" dirty="0">
              <a:solidFill>
                <a:prstClr val="black"/>
              </a:solidFill>
              <a:latin typeface="Consolas" panose="020B0609020204030204" pitchFamily="49" charset="0"/>
            </a:endParaRPr>
          </a:p>
          <a:p>
            <a:r>
              <a:rPr lang="en-GB" sz="2000" dirty="0">
                <a:solidFill>
                  <a:srgbClr val="0000FF"/>
                </a:solidFill>
                <a:latin typeface="Consolas" panose="020B0609020204030204" pitchFamily="49" charset="0"/>
              </a:rPr>
              <a:t>FROM</a:t>
            </a:r>
            <a:r>
              <a:rPr lang="en-GB" sz="2000" dirty="0">
                <a:solidFill>
                  <a:prstClr val="black"/>
                </a:solidFill>
                <a:latin typeface="Consolas" panose="020B0609020204030204" pitchFamily="49" charset="0"/>
              </a:rPr>
              <a:t> </a:t>
            </a:r>
            <a:r>
              <a:rPr lang="en-GB" sz="2000" dirty="0" err="1">
                <a:solidFill>
                  <a:srgbClr val="008000"/>
                </a:solidFill>
                <a:latin typeface="Consolas" panose="020B0609020204030204" pitchFamily="49" charset="0"/>
              </a:rPr>
              <a:t>sys</a:t>
            </a:r>
            <a:r>
              <a:rPr lang="en-GB" sz="2000" dirty="0" err="1">
                <a:solidFill>
                  <a:srgbClr val="808080"/>
                </a:solidFill>
                <a:latin typeface="Consolas" panose="020B0609020204030204" pitchFamily="49" charset="0"/>
              </a:rPr>
              <a:t>.</a:t>
            </a:r>
            <a:r>
              <a:rPr lang="en-GB" sz="2000" dirty="0" err="1">
                <a:solidFill>
                  <a:srgbClr val="008080"/>
                </a:solidFill>
                <a:latin typeface="Consolas" panose="020B0609020204030204" pitchFamily="49" charset="0"/>
              </a:rPr>
              <a:t>dm_hadr_database_replica_states</a:t>
            </a:r>
            <a:r>
              <a:rPr lang="en-GB" sz="2000" dirty="0">
                <a:solidFill>
                  <a:prstClr val="black"/>
                </a:solidFill>
                <a:latin typeface="Consolas" panose="020B0609020204030204" pitchFamily="49" charset="0"/>
              </a:rPr>
              <a:t> </a:t>
            </a:r>
          </a:p>
          <a:p>
            <a:r>
              <a:rPr lang="en-GB" sz="2000" dirty="0">
                <a:solidFill>
                  <a:srgbClr val="808080"/>
                </a:solidFill>
                <a:latin typeface="Consolas" panose="020B0609020204030204" pitchFamily="49" charset="0"/>
              </a:rPr>
              <a:t>INNER</a:t>
            </a:r>
            <a:r>
              <a:rPr lang="en-GB" sz="2000" dirty="0">
                <a:solidFill>
                  <a:prstClr val="black"/>
                </a:solidFill>
                <a:latin typeface="Consolas" panose="020B0609020204030204" pitchFamily="49" charset="0"/>
              </a:rPr>
              <a:t> </a:t>
            </a:r>
            <a:r>
              <a:rPr lang="en-GB" sz="2000" dirty="0">
                <a:solidFill>
                  <a:srgbClr val="808080"/>
                </a:solidFill>
                <a:latin typeface="Consolas" panose="020B0609020204030204" pitchFamily="49" charset="0"/>
              </a:rPr>
              <a:t>JOIN</a:t>
            </a:r>
            <a:r>
              <a:rPr lang="en-GB" sz="2000" dirty="0">
                <a:solidFill>
                  <a:prstClr val="black"/>
                </a:solidFill>
                <a:latin typeface="Consolas" panose="020B0609020204030204" pitchFamily="49" charset="0"/>
              </a:rPr>
              <a:t> </a:t>
            </a:r>
            <a:r>
              <a:rPr lang="en-GB" sz="2000" dirty="0" err="1">
                <a:solidFill>
                  <a:srgbClr val="008000"/>
                </a:solidFill>
                <a:latin typeface="Consolas" panose="020B0609020204030204" pitchFamily="49" charset="0"/>
              </a:rPr>
              <a:t>sys</a:t>
            </a:r>
            <a:r>
              <a:rPr lang="en-GB" sz="2000" dirty="0" err="1">
                <a:solidFill>
                  <a:srgbClr val="808080"/>
                </a:solidFill>
                <a:latin typeface="Consolas" panose="020B0609020204030204" pitchFamily="49" charset="0"/>
              </a:rPr>
              <a:t>.</a:t>
            </a:r>
            <a:r>
              <a:rPr lang="en-GB" sz="2000" dirty="0" err="1">
                <a:solidFill>
                  <a:srgbClr val="008000"/>
                </a:solidFill>
                <a:latin typeface="Consolas" panose="020B0609020204030204" pitchFamily="49" charset="0"/>
              </a:rPr>
              <a:t>databases</a:t>
            </a:r>
            <a:endParaRPr lang="en-GB" sz="2000" dirty="0">
              <a:solidFill>
                <a:prstClr val="black"/>
              </a:solidFill>
              <a:latin typeface="Consolas" panose="020B0609020204030204" pitchFamily="49" charset="0"/>
            </a:endParaRPr>
          </a:p>
          <a:p>
            <a:r>
              <a:rPr lang="en-GB" sz="2000" dirty="0">
                <a:solidFill>
                  <a:srgbClr val="0000FF"/>
                </a:solidFill>
                <a:latin typeface="Consolas" panose="020B0609020204030204" pitchFamily="49" charset="0"/>
              </a:rPr>
              <a:t>ON</a:t>
            </a:r>
            <a:r>
              <a:rPr lang="en-GB" sz="2000" dirty="0">
                <a:solidFill>
                  <a:prstClr val="black"/>
                </a:solidFill>
                <a:latin typeface="Consolas" panose="020B0609020204030204" pitchFamily="49" charset="0"/>
              </a:rPr>
              <a:t> </a:t>
            </a:r>
            <a:r>
              <a:rPr lang="en-GB" sz="2000" dirty="0" err="1">
                <a:solidFill>
                  <a:srgbClr val="008000"/>
                </a:solidFill>
                <a:latin typeface="Consolas" panose="020B0609020204030204" pitchFamily="49" charset="0"/>
              </a:rPr>
              <a:t>sys</a:t>
            </a:r>
            <a:r>
              <a:rPr lang="en-GB" sz="2000" dirty="0" err="1">
                <a:solidFill>
                  <a:srgbClr val="808080"/>
                </a:solidFill>
                <a:latin typeface="Consolas" panose="020B0609020204030204" pitchFamily="49" charset="0"/>
              </a:rPr>
              <a:t>.</a:t>
            </a:r>
            <a:r>
              <a:rPr lang="en-GB" sz="2000" dirty="0" err="1">
                <a:solidFill>
                  <a:srgbClr val="008000"/>
                </a:solidFill>
                <a:latin typeface="Consolas" panose="020B0609020204030204" pitchFamily="49" charset="0"/>
              </a:rPr>
              <a:t>databases</a:t>
            </a:r>
            <a:r>
              <a:rPr lang="en-GB" sz="2000" dirty="0" err="1">
                <a:solidFill>
                  <a:srgbClr val="808080"/>
                </a:solidFill>
                <a:latin typeface="Consolas" panose="020B0609020204030204" pitchFamily="49" charset="0"/>
              </a:rPr>
              <a:t>.</a:t>
            </a:r>
            <a:r>
              <a:rPr lang="en-GB" sz="2000" dirty="0" err="1">
                <a:solidFill>
                  <a:srgbClr val="008080"/>
                </a:solidFill>
                <a:latin typeface="Consolas" panose="020B0609020204030204" pitchFamily="49" charset="0"/>
              </a:rPr>
              <a:t>database_id</a:t>
            </a:r>
            <a:r>
              <a:rPr lang="en-GB" sz="2000" dirty="0">
                <a:solidFill>
                  <a:prstClr val="black"/>
                </a:solidFill>
                <a:latin typeface="Consolas" panose="020B0609020204030204" pitchFamily="49" charset="0"/>
              </a:rPr>
              <a:t> </a:t>
            </a:r>
            <a:r>
              <a:rPr lang="en-GB" sz="2000" dirty="0">
                <a:solidFill>
                  <a:srgbClr val="808080"/>
                </a:solidFill>
                <a:latin typeface="Consolas" panose="020B0609020204030204" pitchFamily="49" charset="0"/>
              </a:rPr>
              <a:t>=</a:t>
            </a:r>
            <a:r>
              <a:rPr lang="en-GB" sz="2000" dirty="0">
                <a:solidFill>
                  <a:prstClr val="black"/>
                </a:solidFill>
                <a:latin typeface="Consolas" panose="020B0609020204030204" pitchFamily="49" charset="0"/>
              </a:rPr>
              <a:t> </a:t>
            </a:r>
            <a:r>
              <a:rPr lang="en-GB" sz="2000" dirty="0" err="1">
                <a:solidFill>
                  <a:srgbClr val="008000"/>
                </a:solidFill>
                <a:latin typeface="Consolas" panose="020B0609020204030204" pitchFamily="49" charset="0"/>
              </a:rPr>
              <a:t>sys</a:t>
            </a:r>
            <a:r>
              <a:rPr lang="en-GB" sz="2000" dirty="0" err="1">
                <a:solidFill>
                  <a:srgbClr val="808080"/>
                </a:solidFill>
                <a:latin typeface="Consolas" panose="020B0609020204030204" pitchFamily="49" charset="0"/>
              </a:rPr>
              <a:t>.</a:t>
            </a:r>
            <a:r>
              <a:rPr lang="en-GB" sz="2000" dirty="0" err="1">
                <a:solidFill>
                  <a:srgbClr val="008080"/>
                </a:solidFill>
                <a:latin typeface="Consolas" panose="020B0609020204030204" pitchFamily="49" charset="0"/>
              </a:rPr>
              <a:t>dm_hadr_database_replica_states</a:t>
            </a:r>
            <a:r>
              <a:rPr lang="en-GB" sz="2000" dirty="0" err="1">
                <a:solidFill>
                  <a:srgbClr val="808080"/>
                </a:solidFill>
                <a:latin typeface="Consolas" panose="020B0609020204030204" pitchFamily="49" charset="0"/>
              </a:rPr>
              <a:t>.</a:t>
            </a:r>
            <a:r>
              <a:rPr lang="en-GB" sz="2000" dirty="0" err="1">
                <a:solidFill>
                  <a:srgbClr val="008080"/>
                </a:solidFill>
                <a:latin typeface="Consolas" panose="020B0609020204030204" pitchFamily="49" charset="0"/>
              </a:rPr>
              <a:t>database_id</a:t>
            </a:r>
            <a:endParaRPr lang="en-GB" sz="2000" dirty="0">
              <a:solidFill>
                <a:prstClr val="black"/>
              </a:solidFill>
              <a:latin typeface="Consolas" panose="020B0609020204030204" pitchFamily="49" charset="0"/>
            </a:endParaRPr>
          </a:p>
          <a:p>
            <a:r>
              <a:rPr lang="en-GB" sz="2000" dirty="0">
                <a:solidFill>
                  <a:srgbClr val="0000FF"/>
                </a:solidFill>
                <a:latin typeface="Consolas" panose="020B0609020204030204" pitchFamily="49" charset="0"/>
              </a:rPr>
              <a:t>WHERE</a:t>
            </a:r>
            <a:r>
              <a:rPr lang="en-GB" sz="2000" dirty="0">
                <a:solidFill>
                  <a:prstClr val="black"/>
                </a:solidFill>
                <a:latin typeface="Consolas" panose="020B0609020204030204" pitchFamily="49" charset="0"/>
              </a:rPr>
              <a:t> </a:t>
            </a:r>
            <a:r>
              <a:rPr lang="en-GB" sz="2000" dirty="0" err="1">
                <a:solidFill>
                  <a:srgbClr val="008000"/>
                </a:solidFill>
                <a:latin typeface="Consolas" panose="020B0609020204030204" pitchFamily="49" charset="0"/>
              </a:rPr>
              <a:t>sys</a:t>
            </a:r>
            <a:r>
              <a:rPr lang="en-GB" sz="2000" dirty="0" err="1">
                <a:solidFill>
                  <a:srgbClr val="808080"/>
                </a:solidFill>
                <a:latin typeface="Consolas" panose="020B0609020204030204" pitchFamily="49" charset="0"/>
              </a:rPr>
              <a:t>.</a:t>
            </a:r>
            <a:r>
              <a:rPr lang="en-GB" sz="2000" dirty="0" err="1">
                <a:solidFill>
                  <a:srgbClr val="008080"/>
                </a:solidFill>
                <a:latin typeface="Consolas" panose="020B0609020204030204" pitchFamily="49" charset="0"/>
              </a:rPr>
              <a:t>dm_hadr_database_replica_states</a:t>
            </a:r>
            <a:r>
              <a:rPr lang="en-GB" sz="2000" dirty="0" err="1">
                <a:solidFill>
                  <a:srgbClr val="808080"/>
                </a:solidFill>
                <a:latin typeface="Consolas" panose="020B0609020204030204" pitchFamily="49" charset="0"/>
              </a:rPr>
              <a:t>.</a:t>
            </a:r>
            <a:r>
              <a:rPr lang="en-GB" sz="2000" dirty="0" err="1">
                <a:solidFill>
                  <a:srgbClr val="008080"/>
                </a:solidFill>
                <a:latin typeface="Consolas" panose="020B0609020204030204" pitchFamily="49" charset="0"/>
              </a:rPr>
              <a:t>database_state</a:t>
            </a:r>
            <a:r>
              <a:rPr lang="en-GB" sz="2000" dirty="0">
                <a:solidFill>
                  <a:prstClr val="black"/>
                </a:solidFill>
                <a:latin typeface="Consolas" panose="020B0609020204030204" pitchFamily="49" charset="0"/>
              </a:rPr>
              <a:t> </a:t>
            </a:r>
            <a:r>
              <a:rPr lang="en-GB" sz="2000" dirty="0">
                <a:solidFill>
                  <a:srgbClr val="808080"/>
                </a:solidFill>
                <a:latin typeface="Consolas" panose="020B0609020204030204" pitchFamily="49" charset="0"/>
              </a:rPr>
              <a:t>is</a:t>
            </a:r>
            <a:r>
              <a:rPr lang="en-GB" sz="2000" dirty="0">
                <a:solidFill>
                  <a:prstClr val="black"/>
                </a:solidFill>
                <a:latin typeface="Consolas" panose="020B0609020204030204" pitchFamily="49" charset="0"/>
              </a:rPr>
              <a:t> </a:t>
            </a:r>
            <a:r>
              <a:rPr lang="en-GB" sz="2000" dirty="0">
                <a:solidFill>
                  <a:srgbClr val="808080"/>
                </a:solidFill>
                <a:latin typeface="Consolas" panose="020B0609020204030204" pitchFamily="49" charset="0"/>
              </a:rPr>
              <a:t>not</a:t>
            </a:r>
            <a:r>
              <a:rPr lang="en-GB" sz="2000" dirty="0">
                <a:solidFill>
                  <a:prstClr val="black"/>
                </a:solidFill>
                <a:latin typeface="Consolas" panose="020B0609020204030204" pitchFamily="49" charset="0"/>
              </a:rPr>
              <a:t> </a:t>
            </a:r>
            <a:r>
              <a:rPr lang="en-GB" sz="2000" dirty="0">
                <a:solidFill>
                  <a:srgbClr val="808080"/>
                </a:solidFill>
                <a:latin typeface="Consolas" panose="020B0609020204030204" pitchFamily="49" charset="0"/>
              </a:rPr>
              <a:t>NULL</a:t>
            </a:r>
          </a:p>
        </p:txBody>
      </p:sp>
    </p:spTree>
    <p:extLst>
      <p:ext uri="{BB962C8B-B14F-4D97-AF65-F5344CB8AC3E}">
        <p14:creationId xmlns:p14="http://schemas.microsoft.com/office/powerpoint/2010/main" val="69999988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22"/>
          <p:cNvSpPr/>
          <p:nvPr/>
        </p:nvSpPr>
        <p:spPr bwMode="auto">
          <a:xfrm>
            <a:off x="2720974" y="1787490"/>
            <a:ext cx="7227676" cy="2648592"/>
          </a:xfrm>
          <a:prstGeom prst="round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ea typeface="ＭＳ Ｐゴシック" pitchFamily="8" charset="-128"/>
            </a:endParaRPr>
          </a:p>
        </p:txBody>
      </p:sp>
      <p:sp>
        <p:nvSpPr>
          <p:cNvPr id="2" name="Title 1"/>
          <p:cNvSpPr>
            <a:spLocks noGrp="1"/>
          </p:cNvSpPr>
          <p:nvPr>
            <p:ph type="title"/>
          </p:nvPr>
        </p:nvSpPr>
        <p:spPr/>
        <p:txBody>
          <a:bodyPr/>
          <a:lstStyle/>
          <a:p>
            <a:r>
              <a:rPr lang="en-NZ" dirty="0" smtClean="0"/>
              <a:t>RPO/RTO Options</a:t>
            </a:r>
            <a:endParaRPr lang="en-US" dirty="0"/>
          </a:p>
        </p:txBody>
      </p:sp>
      <p:sp>
        <p:nvSpPr>
          <p:cNvPr id="10" name="Right Arrow 9"/>
          <p:cNvSpPr/>
          <p:nvPr/>
        </p:nvSpPr>
        <p:spPr bwMode="auto">
          <a:xfrm>
            <a:off x="2476275" y="5425533"/>
            <a:ext cx="7899058" cy="754661"/>
          </a:xfrm>
          <a:prstGeom prst="rightArrow">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ctr" anchorCtr="1" compatLnSpc="1">
            <a:prstTxWarp prst="textNoShape">
              <a:avLst/>
            </a:prstTxWarp>
          </a:bodyPr>
          <a:lstStyle/>
          <a:p>
            <a:pPr algn="ctr" defTabSz="699404"/>
            <a:endParaRPr lang="en-US" sz="918" dirty="0">
              <a:gradFill>
                <a:gsLst>
                  <a:gs pos="0">
                    <a:srgbClr val="FFFFFF"/>
                  </a:gs>
                  <a:gs pos="100000">
                    <a:srgbClr val="FFFFFF"/>
                  </a:gs>
                </a:gsLst>
                <a:lin ang="5400000" scaled="0"/>
              </a:gradFill>
            </a:endParaRPr>
          </a:p>
        </p:txBody>
      </p:sp>
      <p:sp>
        <p:nvSpPr>
          <p:cNvPr id="11" name="Up Arrow 10"/>
          <p:cNvSpPr/>
          <p:nvPr/>
        </p:nvSpPr>
        <p:spPr bwMode="auto">
          <a:xfrm>
            <a:off x="1908968" y="1632056"/>
            <a:ext cx="676052" cy="3885846"/>
          </a:xfrm>
          <a:prstGeom prst="upArrow">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270" wrap="square" lIns="139927" tIns="139927" rIns="139927" bIns="34980" numCol="1" rtlCol="0" anchor="ctr" anchorCtr="1" compatLnSpc="1">
            <a:prstTxWarp prst="textNoShape">
              <a:avLst/>
            </a:prstTxWarp>
          </a:bodyPr>
          <a:lstStyle/>
          <a:p>
            <a:pPr algn="ctr" defTabSz="699404"/>
            <a:endParaRPr lang="en-US" sz="1683" dirty="0">
              <a:gradFill>
                <a:gsLst>
                  <a:gs pos="0">
                    <a:srgbClr val="FFFFFF"/>
                  </a:gs>
                  <a:gs pos="100000">
                    <a:srgbClr val="FFFFFF"/>
                  </a:gs>
                </a:gsLst>
                <a:lin ang="5400000" scaled="0"/>
              </a:gradFill>
            </a:endParaRPr>
          </a:p>
        </p:txBody>
      </p:sp>
      <p:sp>
        <p:nvSpPr>
          <p:cNvPr id="13" name="TextBox 12"/>
          <p:cNvSpPr txBox="1"/>
          <p:nvPr/>
        </p:nvSpPr>
        <p:spPr>
          <a:xfrm>
            <a:off x="2643258" y="6097653"/>
            <a:ext cx="699635" cy="275136"/>
          </a:xfrm>
          <a:prstGeom prst="rect">
            <a:avLst/>
          </a:prstGeom>
          <a:noFill/>
        </p:spPr>
        <p:txBody>
          <a:bodyPr wrap="none" lIns="0" tIns="0" rIns="0" bIns="0" rtlCol="0">
            <a:noAutofit/>
          </a:bodyPr>
          <a:lstStyle/>
          <a:p>
            <a:pPr algn="ctr"/>
            <a:r>
              <a:rPr lang="en-NZ" sz="1836" b="1" dirty="0">
                <a:solidFill>
                  <a:srgbClr val="505050"/>
                </a:solidFill>
              </a:rPr>
              <a:t>Zero</a:t>
            </a:r>
            <a:endParaRPr lang="en-US" sz="1836" b="1" dirty="0">
              <a:solidFill>
                <a:srgbClr val="007233"/>
              </a:solidFill>
              <a:effectLst>
                <a:outerShdw blurRad="38100" dist="38100" dir="2700000" algn="tl">
                  <a:srgbClr val="000000">
                    <a:alpha val="43137"/>
                  </a:srgbClr>
                </a:outerShdw>
              </a:effectLst>
            </a:endParaRPr>
          </a:p>
        </p:txBody>
      </p:sp>
      <p:sp>
        <p:nvSpPr>
          <p:cNvPr id="14" name="TextBox 13"/>
          <p:cNvSpPr txBox="1"/>
          <p:nvPr/>
        </p:nvSpPr>
        <p:spPr>
          <a:xfrm>
            <a:off x="4119880" y="6097653"/>
            <a:ext cx="699635" cy="275136"/>
          </a:xfrm>
          <a:prstGeom prst="rect">
            <a:avLst/>
          </a:prstGeom>
          <a:noFill/>
        </p:spPr>
        <p:txBody>
          <a:bodyPr wrap="none" lIns="0" tIns="0" rIns="0" bIns="0" rtlCol="0">
            <a:noAutofit/>
          </a:bodyPr>
          <a:lstStyle/>
          <a:p>
            <a:pPr algn="ctr"/>
            <a:r>
              <a:rPr lang="en-NZ" sz="1836" b="1" dirty="0">
                <a:solidFill>
                  <a:srgbClr val="505050"/>
                </a:solidFill>
              </a:rPr>
              <a:t>Seconds</a:t>
            </a:r>
            <a:endParaRPr lang="en-US" sz="1836" b="1" dirty="0">
              <a:solidFill>
                <a:srgbClr val="007233"/>
              </a:solidFill>
              <a:effectLst>
                <a:outerShdw blurRad="38100" dist="38100" dir="2700000" algn="tl">
                  <a:srgbClr val="000000">
                    <a:alpha val="43137"/>
                  </a:srgbClr>
                </a:outerShdw>
              </a:effectLst>
            </a:endParaRPr>
          </a:p>
        </p:txBody>
      </p:sp>
      <p:sp>
        <p:nvSpPr>
          <p:cNvPr id="15" name="TextBox 14"/>
          <p:cNvSpPr txBox="1"/>
          <p:nvPr/>
        </p:nvSpPr>
        <p:spPr>
          <a:xfrm>
            <a:off x="5327836" y="6097653"/>
            <a:ext cx="699635" cy="275136"/>
          </a:xfrm>
          <a:prstGeom prst="rect">
            <a:avLst/>
          </a:prstGeom>
          <a:noFill/>
        </p:spPr>
        <p:txBody>
          <a:bodyPr wrap="none" lIns="0" tIns="0" rIns="0" bIns="0" rtlCol="0">
            <a:noAutofit/>
          </a:bodyPr>
          <a:lstStyle/>
          <a:p>
            <a:pPr algn="ctr"/>
            <a:r>
              <a:rPr lang="en-NZ" sz="1836" b="1" dirty="0">
                <a:solidFill>
                  <a:srgbClr val="505050"/>
                </a:solidFill>
              </a:rPr>
              <a:t>Minutes</a:t>
            </a:r>
            <a:endParaRPr lang="en-US" sz="1836" b="1" dirty="0">
              <a:solidFill>
                <a:srgbClr val="007233"/>
              </a:solidFill>
              <a:effectLst>
                <a:outerShdw blurRad="38100" dist="38100" dir="2700000" algn="tl">
                  <a:srgbClr val="000000">
                    <a:alpha val="43137"/>
                  </a:srgbClr>
                </a:outerShdw>
              </a:effectLst>
            </a:endParaRPr>
          </a:p>
        </p:txBody>
      </p:sp>
      <p:sp>
        <p:nvSpPr>
          <p:cNvPr id="16" name="TextBox 15"/>
          <p:cNvSpPr txBox="1"/>
          <p:nvPr/>
        </p:nvSpPr>
        <p:spPr>
          <a:xfrm>
            <a:off x="6761354" y="6097653"/>
            <a:ext cx="699635" cy="275136"/>
          </a:xfrm>
          <a:prstGeom prst="rect">
            <a:avLst/>
          </a:prstGeom>
          <a:noFill/>
        </p:spPr>
        <p:txBody>
          <a:bodyPr wrap="none" lIns="0" tIns="0" rIns="0" bIns="0" rtlCol="0">
            <a:noAutofit/>
          </a:bodyPr>
          <a:lstStyle/>
          <a:p>
            <a:pPr algn="ctr"/>
            <a:r>
              <a:rPr lang="en-NZ" sz="1836" b="1" dirty="0">
                <a:solidFill>
                  <a:srgbClr val="505050"/>
                </a:solidFill>
              </a:rPr>
              <a:t>Hours</a:t>
            </a:r>
            <a:endParaRPr lang="en-US" sz="1836" b="1" dirty="0">
              <a:solidFill>
                <a:srgbClr val="007233"/>
              </a:solidFill>
              <a:effectLst>
                <a:outerShdw blurRad="38100" dist="38100" dir="2700000" algn="tl">
                  <a:srgbClr val="000000">
                    <a:alpha val="43137"/>
                  </a:srgbClr>
                </a:outerShdw>
              </a:effectLst>
            </a:endParaRPr>
          </a:p>
        </p:txBody>
      </p:sp>
      <p:sp>
        <p:nvSpPr>
          <p:cNvPr id="17" name="TextBox 16"/>
          <p:cNvSpPr txBox="1"/>
          <p:nvPr/>
        </p:nvSpPr>
        <p:spPr>
          <a:xfrm>
            <a:off x="8140171" y="6089797"/>
            <a:ext cx="699635" cy="275136"/>
          </a:xfrm>
          <a:prstGeom prst="rect">
            <a:avLst/>
          </a:prstGeom>
          <a:noFill/>
        </p:spPr>
        <p:txBody>
          <a:bodyPr wrap="none" lIns="0" tIns="0" rIns="0" bIns="0" rtlCol="0">
            <a:noAutofit/>
          </a:bodyPr>
          <a:lstStyle/>
          <a:p>
            <a:pPr algn="ctr"/>
            <a:r>
              <a:rPr lang="en-NZ" sz="1836" b="1" dirty="0">
                <a:solidFill>
                  <a:srgbClr val="505050"/>
                </a:solidFill>
              </a:rPr>
              <a:t>Days</a:t>
            </a:r>
            <a:endParaRPr lang="en-US" sz="1836" b="1" dirty="0">
              <a:solidFill>
                <a:srgbClr val="007233"/>
              </a:solidFill>
              <a:effectLst>
                <a:outerShdw blurRad="38100" dist="38100" dir="2700000" algn="tl">
                  <a:srgbClr val="000000">
                    <a:alpha val="43137"/>
                  </a:srgbClr>
                </a:outerShdw>
              </a:effectLst>
            </a:endParaRPr>
          </a:p>
        </p:txBody>
      </p:sp>
      <p:sp>
        <p:nvSpPr>
          <p:cNvPr id="18" name="TextBox 17"/>
          <p:cNvSpPr txBox="1"/>
          <p:nvPr/>
        </p:nvSpPr>
        <p:spPr>
          <a:xfrm>
            <a:off x="9145075" y="6089797"/>
            <a:ext cx="699635" cy="275136"/>
          </a:xfrm>
          <a:prstGeom prst="rect">
            <a:avLst/>
          </a:prstGeom>
          <a:noFill/>
        </p:spPr>
        <p:txBody>
          <a:bodyPr wrap="none" lIns="0" tIns="0" rIns="0" bIns="0" rtlCol="0">
            <a:noAutofit/>
          </a:bodyPr>
          <a:lstStyle/>
          <a:p>
            <a:pPr algn="ctr"/>
            <a:r>
              <a:rPr lang="en-NZ" sz="1836" b="1" dirty="0">
                <a:solidFill>
                  <a:srgbClr val="505050"/>
                </a:solidFill>
              </a:rPr>
              <a:t>Weeks</a:t>
            </a:r>
            <a:endParaRPr lang="en-US" sz="1836" b="1" dirty="0">
              <a:solidFill>
                <a:srgbClr val="007233"/>
              </a:solidFill>
              <a:effectLst>
                <a:outerShdw blurRad="38100" dist="38100" dir="2700000" algn="tl">
                  <a:srgbClr val="000000">
                    <a:alpha val="43137"/>
                  </a:srgbClr>
                </a:outerShdw>
              </a:effectLst>
            </a:endParaRPr>
          </a:p>
        </p:txBody>
      </p:sp>
      <p:sp>
        <p:nvSpPr>
          <p:cNvPr id="3" name="TextBox 23"/>
          <p:cNvSpPr txBox="1"/>
          <p:nvPr/>
        </p:nvSpPr>
        <p:spPr>
          <a:xfrm>
            <a:off x="5130200" y="5623974"/>
            <a:ext cx="2766463" cy="374846"/>
          </a:xfrm>
          <a:prstGeom prst="rect">
            <a:avLst/>
          </a:prstGeom>
          <a:noFill/>
        </p:spPr>
        <p:txBody>
          <a:bodyPr wrap="none" rtlCol="0">
            <a:spAutoFit/>
          </a:bodyPr>
          <a:lstStyle/>
          <a:p>
            <a:r>
              <a:rPr lang="en-NZ" sz="1836" dirty="0">
                <a:gradFill>
                  <a:gsLst>
                    <a:gs pos="0">
                      <a:srgbClr val="FFFFFF"/>
                    </a:gs>
                    <a:gs pos="100000">
                      <a:srgbClr val="FFFFFF"/>
                    </a:gs>
                  </a:gsLst>
                  <a:lin ang="5400000" scaled="0"/>
                </a:gradFill>
              </a:rPr>
              <a:t>Recovery Point Objective</a:t>
            </a:r>
            <a:endParaRPr lang="en-NZ" sz="1836" dirty="0">
              <a:solidFill>
                <a:srgbClr val="505050"/>
              </a:solidFill>
            </a:endParaRPr>
          </a:p>
        </p:txBody>
      </p:sp>
      <p:sp>
        <p:nvSpPr>
          <p:cNvPr id="22" name="TextBox 24"/>
          <p:cNvSpPr txBox="1"/>
          <p:nvPr/>
        </p:nvSpPr>
        <p:spPr>
          <a:xfrm rot="16200000">
            <a:off x="810252" y="3502656"/>
            <a:ext cx="2743123" cy="374846"/>
          </a:xfrm>
          <a:prstGeom prst="rect">
            <a:avLst/>
          </a:prstGeom>
          <a:noFill/>
        </p:spPr>
        <p:txBody>
          <a:bodyPr wrap="none" rtlCol="0">
            <a:spAutoFit/>
          </a:bodyPr>
          <a:lstStyle/>
          <a:p>
            <a:r>
              <a:rPr lang="en-NZ" sz="1836" dirty="0">
                <a:gradFill>
                  <a:gsLst>
                    <a:gs pos="0">
                      <a:srgbClr val="FFFFFF"/>
                    </a:gs>
                    <a:gs pos="100000">
                      <a:srgbClr val="FFFFFF"/>
                    </a:gs>
                  </a:gsLst>
                  <a:lin ang="5400000" scaled="0"/>
                </a:gradFill>
              </a:rPr>
              <a:t>Recovery Time Objective</a:t>
            </a:r>
            <a:endParaRPr lang="en-NZ" sz="1836" dirty="0">
              <a:solidFill>
                <a:srgbClr val="505050"/>
              </a:solidFill>
            </a:endParaRPr>
          </a:p>
        </p:txBody>
      </p:sp>
      <p:grpSp>
        <p:nvGrpSpPr>
          <p:cNvPr id="4" name="Group 25"/>
          <p:cNvGrpSpPr/>
          <p:nvPr/>
        </p:nvGrpSpPr>
        <p:grpSpPr>
          <a:xfrm>
            <a:off x="2702241" y="4542194"/>
            <a:ext cx="1885385" cy="400915"/>
            <a:chOff x="980739" y="4264554"/>
            <a:chExt cx="1848584" cy="393090"/>
          </a:xfrm>
        </p:grpSpPr>
        <p:sp>
          <p:nvSpPr>
            <p:cNvPr id="6" name="Rounded Rectangle 27"/>
            <p:cNvSpPr/>
            <p:nvPr/>
          </p:nvSpPr>
          <p:spPr bwMode="auto">
            <a:xfrm>
              <a:off x="1009698" y="4264555"/>
              <a:ext cx="1790739" cy="393089"/>
            </a:xfrm>
            <a:prstGeom prst="roundRect">
              <a:avLst/>
            </a:prstGeom>
            <a:solidFill>
              <a:schemeClr val="bg2"/>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ctr" anchorCtr="1" compatLnSpc="1">
              <a:prstTxWarp prst="textNoShape">
                <a:avLst/>
              </a:prstTxWarp>
            </a:bodyPr>
            <a:lstStyle/>
            <a:p>
              <a:pPr algn="ctr" defTabSz="699404"/>
              <a:endParaRPr lang="en-US" sz="918" dirty="0">
                <a:solidFill>
                  <a:srgbClr val="00188F">
                    <a:lumMod val="75000"/>
                  </a:srgbClr>
                </a:solidFill>
              </a:endParaRPr>
            </a:p>
          </p:txBody>
        </p:sp>
        <p:sp>
          <p:nvSpPr>
            <p:cNvPr id="24" name="TextBox 28"/>
            <p:cNvSpPr txBox="1"/>
            <p:nvPr/>
          </p:nvSpPr>
          <p:spPr>
            <a:xfrm>
              <a:off x="980739" y="4264554"/>
              <a:ext cx="1848584" cy="374846"/>
            </a:xfrm>
            <a:prstGeom prst="rect">
              <a:avLst/>
            </a:prstGeom>
            <a:noFill/>
            <a:ln>
              <a:noFill/>
            </a:ln>
          </p:spPr>
          <p:txBody>
            <a:bodyPr wrap="none" rtlCol="0">
              <a:spAutoFit/>
            </a:bodyPr>
            <a:lstStyle/>
            <a:p>
              <a:pPr algn="ctr"/>
              <a:r>
                <a:rPr lang="en-AU" sz="1836" dirty="0">
                  <a:solidFill>
                    <a:srgbClr val="00188F">
                      <a:lumMod val="75000"/>
                    </a:srgbClr>
                  </a:solidFill>
                </a:rPr>
                <a:t>Mirroring - Sync</a:t>
              </a:r>
              <a:endParaRPr lang="en-NZ" sz="1836" dirty="0">
                <a:solidFill>
                  <a:srgbClr val="00188F">
                    <a:lumMod val="75000"/>
                  </a:srgbClr>
                </a:solidFill>
              </a:endParaRPr>
            </a:p>
          </p:txBody>
        </p:sp>
      </p:grpSp>
      <p:grpSp>
        <p:nvGrpSpPr>
          <p:cNvPr id="5" name="Group 31"/>
          <p:cNvGrpSpPr/>
          <p:nvPr/>
        </p:nvGrpSpPr>
        <p:grpSpPr>
          <a:xfrm>
            <a:off x="3985253" y="3556504"/>
            <a:ext cx="2050120" cy="385027"/>
            <a:chOff x="994621" y="4774143"/>
            <a:chExt cx="1811369" cy="377512"/>
          </a:xfrm>
        </p:grpSpPr>
        <p:sp>
          <p:nvSpPr>
            <p:cNvPr id="21" name="Rounded Rectangle 33"/>
            <p:cNvSpPr/>
            <p:nvPr/>
          </p:nvSpPr>
          <p:spPr bwMode="auto">
            <a:xfrm>
              <a:off x="994621" y="4777226"/>
              <a:ext cx="1804387" cy="374429"/>
            </a:xfrm>
            <a:prstGeom prst="roundRect">
              <a:avLst/>
            </a:prstGeom>
            <a:solidFill>
              <a:schemeClr val="bg2"/>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ctr" anchorCtr="1" compatLnSpc="1">
              <a:prstTxWarp prst="textNoShape">
                <a:avLst/>
              </a:prstTxWarp>
            </a:bodyPr>
            <a:lstStyle/>
            <a:p>
              <a:pPr algn="ctr" defTabSz="699404"/>
              <a:endParaRPr lang="en-US" sz="1632" dirty="0">
                <a:solidFill>
                  <a:srgbClr val="00188F">
                    <a:lumMod val="75000"/>
                  </a:srgbClr>
                </a:solidFill>
              </a:endParaRPr>
            </a:p>
          </p:txBody>
        </p:sp>
        <p:sp>
          <p:nvSpPr>
            <p:cNvPr id="26" name="TextBox 34"/>
            <p:cNvSpPr txBox="1"/>
            <p:nvPr/>
          </p:nvSpPr>
          <p:spPr>
            <a:xfrm>
              <a:off x="1004145" y="4774143"/>
              <a:ext cx="1801845" cy="367530"/>
            </a:xfrm>
            <a:prstGeom prst="rect">
              <a:avLst/>
            </a:prstGeom>
            <a:noFill/>
            <a:ln>
              <a:noFill/>
            </a:ln>
          </p:spPr>
          <p:txBody>
            <a:bodyPr wrap="none" rtlCol="0">
              <a:spAutoFit/>
            </a:bodyPr>
            <a:lstStyle/>
            <a:p>
              <a:pPr algn="ctr"/>
              <a:r>
                <a:rPr lang="en-NZ" sz="1836" dirty="0" err="1">
                  <a:solidFill>
                    <a:srgbClr val="00188F">
                      <a:lumMod val="75000"/>
                    </a:srgbClr>
                  </a:solidFill>
                </a:rPr>
                <a:t>AlwaysOn</a:t>
              </a:r>
              <a:r>
                <a:rPr lang="en-NZ" sz="1836" dirty="0">
                  <a:solidFill>
                    <a:srgbClr val="00188F">
                      <a:lumMod val="75000"/>
                    </a:srgbClr>
                  </a:solidFill>
                </a:rPr>
                <a:t> - </a:t>
              </a:r>
              <a:r>
                <a:rPr lang="en-NZ" sz="1836" dirty="0" err="1">
                  <a:solidFill>
                    <a:srgbClr val="00188F">
                      <a:lumMod val="75000"/>
                    </a:srgbClr>
                  </a:solidFill>
                </a:rPr>
                <a:t>Async</a:t>
              </a:r>
              <a:endParaRPr lang="en-NZ" sz="1836" dirty="0">
                <a:solidFill>
                  <a:srgbClr val="00188F">
                    <a:lumMod val="75000"/>
                  </a:srgbClr>
                </a:solidFill>
              </a:endParaRPr>
            </a:p>
          </p:txBody>
        </p:sp>
      </p:grpSp>
      <p:grpSp>
        <p:nvGrpSpPr>
          <p:cNvPr id="27" name="Group 37"/>
          <p:cNvGrpSpPr/>
          <p:nvPr/>
        </p:nvGrpSpPr>
        <p:grpSpPr>
          <a:xfrm>
            <a:off x="2720975" y="4035169"/>
            <a:ext cx="2210119" cy="408846"/>
            <a:chOff x="1009698" y="4264555"/>
            <a:chExt cx="1973447" cy="400866"/>
          </a:xfrm>
        </p:grpSpPr>
        <p:sp>
          <p:nvSpPr>
            <p:cNvPr id="28" name="Rounded Rectangle 38"/>
            <p:cNvSpPr/>
            <p:nvPr/>
          </p:nvSpPr>
          <p:spPr bwMode="auto">
            <a:xfrm>
              <a:off x="1009698" y="4264555"/>
              <a:ext cx="1948045" cy="393089"/>
            </a:xfrm>
            <a:prstGeom prst="roundRect">
              <a:avLst/>
            </a:prstGeom>
            <a:solidFill>
              <a:schemeClr val="bg2"/>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ctr" anchorCtr="1" compatLnSpc="1">
              <a:prstTxWarp prst="textNoShape">
                <a:avLst/>
              </a:prstTxWarp>
            </a:bodyPr>
            <a:lstStyle/>
            <a:p>
              <a:pPr algn="ctr" defTabSz="699404"/>
              <a:endParaRPr lang="en-US" sz="918" dirty="0">
                <a:solidFill>
                  <a:srgbClr val="00188F">
                    <a:lumMod val="75000"/>
                  </a:srgbClr>
                </a:solidFill>
              </a:endParaRPr>
            </a:p>
          </p:txBody>
        </p:sp>
        <p:sp>
          <p:nvSpPr>
            <p:cNvPr id="29" name="TextBox 39"/>
            <p:cNvSpPr txBox="1"/>
            <p:nvPr/>
          </p:nvSpPr>
          <p:spPr>
            <a:xfrm>
              <a:off x="1114210" y="4297891"/>
              <a:ext cx="1868935" cy="367530"/>
            </a:xfrm>
            <a:prstGeom prst="rect">
              <a:avLst/>
            </a:prstGeom>
            <a:noFill/>
            <a:ln>
              <a:noFill/>
            </a:ln>
          </p:spPr>
          <p:txBody>
            <a:bodyPr wrap="none" rtlCol="0">
              <a:spAutoFit/>
            </a:bodyPr>
            <a:lstStyle/>
            <a:p>
              <a:pPr algn="ctr"/>
              <a:r>
                <a:rPr lang="en-NZ" sz="1836" dirty="0">
                  <a:solidFill>
                    <a:srgbClr val="00188F">
                      <a:lumMod val="75000"/>
                    </a:srgbClr>
                  </a:solidFill>
                </a:rPr>
                <a:t>Failover Clustering</a:t>
              </a:r>
            </a:p>
          </p:txBody>
        </p:sp>
      </p:grpSp>
      <p:grpSp>
        <p:nvGrpSpPr>
          <p:cNvPr id="30" name="Group 40"/>
          <p:cNvGrpSpPr/>
          <p:nvPr/>
        </p:nvGrpSpPr>
        <p:grpSpPr>
          <a:xfrm>
            <a:off x="6868156" y="2047003"/>
            <a:ext cx="2847344" cy="400915"/>
            <a:chOff x="1009698" y="4264554"/>
            <a:chExt cx="1790739" cy="393090"/>
          </a:xfrm>
        </p:grpSpPr>
        <p:sp>
          <p:nvSpPr>
            <p:cNvPr id="31" name="Rounded Rectangle 42"/>
            <p:cNvSpPr/>
            <p:nvPr/>
          </p:nvSpPr>
          <p:spPr bwMode="auto">
            <a:xfrm>
              <a:off x="1009698" y="4264555"/>
              <a:ext cx="1790739" cy="393089"/>
            </a:xfrm>
            <a:prstGeom prst="roundRect">
              <a:avLst/>
            </a:prstGeom>
            <a:solidFill>
              <a:schemeClr val="bg2"/>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ctr" anchorCtr="1" compatLnSpc="1">
              <a:prstTxWarp prst="textNoShape">
                <a:avLst/>
              </a:prstTxWarp>
            </a:bodyPr>
            <a:lstStyle/>
            <a:p>
              <a:pPr algn="ctr" defTabSz="699404"/>
              <a:endParaRPr lang="en-US" sz="918" dirty="0">
                <a:solidFill>
                  <a:srgbClr val="00188F">
                    <a:lumMod val="75000"/>
                  </a:srgbClr>
                </a:solidFill>
              </a:endParaRPr>
            </a:p>
          </p:txBody>
        </p:sp>
        <p:sp>
          <p:nvSpPr>
            <p:cNvPr id="32" name="TextBox 43"/>
            <p:cNvSpPr txBox="1"/>
            <p:nvPr/>
          </p:nvSpPr>
          <p:spPr>
            <a:xfrm>
              <a:off x="1337926" y="4264554"/>
              <a:ext cx="1134213" cy="367530"/>
            </a:xfrm>
            <a:prstGeom prst="rect">
              <a:avLst/>
            </a:prstGeom>
            <a:noFill/>
          </p:spPr>
          <p:txBody>
            <a:bodyPr wrap="none" rtlCol="0">
              <a:spAutoFit/>
            </a:bodyPr>
            <a:lstStyle/>
            <a:p>
              <a:pPr algn="ctr"/>
              <a:r>
                <a:rPr lang="en-AU" sz="1836" dirty="0">
                  <a:solidFill>
                    <a:srgbClr val="00188F">
                      <a:lumMod val="75000"/>
                    </a:srgbClr>
                  </a:solidFill>
                </a:rPr>
                <a:t>Backup/Restore</a:t>
              </a:r>
              <a:endParaRPr lang="en-NZ" sz="1836" dirty="0">
                <a:solidFill>
                  <a:srgbClr val="00188F">
                    <a:lumMod val="75000"/>
                  </a:srgbClr>
                </a:solidFill>
              </a:endParaRPr>
            </a:p>
          </p:txBody>
        </p:sp>
      </p:grpSp>
      <p:grpSp>
        <p:nvGrpSpPr>
          <p:cNvPr id="33" name="Group 45"/>
          <p:cNvGrpSpPr/>
          <p:nvPr/>
        </p:nvGrpSpPr>
        <p:grpSpPr>
          <a:xfrm>
            <a:off x="3995149" y="3056368"/>
            <a:ext cx="2032323" cy="400915"/>
            <a:chOff x="1009698" y="4264554"/>
            <a:chExt cx="1790739" cy="393090"/>
          </a:xfrm>
        </p:grpSpPr>
        <p:sp>
          <p:nvSpPr>
            <p:cNvPr id="34" name="Rounded Rectangle 46"/>
            <p:cNvSpPr/>
            <p:nvPr/>
          </p:nvSpPr>
          <p:spPr bwMode="auto">
            <a:xfrm>
              <a:off x="1009698" y="4264555"/>
              <a:ext cx="1790739" cy="393089"/>
            </a:xfrm>
            <a:prstGeom prst="roundRect">
              <a:avLst/>
            </a:prstGeom>
            <a:solidFill>
              <a:schemeClr val="bg2"/>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ctr" anchorCtr="1" compatLnSpc="1">
              <a:prstTxWarp prst="textNoShape">
                <a:avLst/>
              </a:prstTxWarp>
            </a:bodyPr>
            <a:lstStyle/>
            <a:p>
              <a:pPr algn="ctr" defTabSz="699404"/>
              <a:endParaRPr lang="en-US" sz="918" dirty="0">
                <a:solidFill>
                  <a:srgbClr val="00188F">
                    <a:lumMod val="75000"/>
                  </a:srgbClr>
                </a:solidFill>
              </a:endParaRPr>
            </a:p>
          </p:txBody>
        </p:sp>
        <p:sp>
          <p:nvSpPr>
            <p:cNvPr id="35" name="TextBox 47"/>
            <p:cNvSpPr txBox="1"/>
            <p:nvPr/>
          </p:nvSpPr>
          <p:spPr>
            <a:xfrm>
              <a:off x="1027665" y="4264554"/>
              <a:ext cx="1754732" cy="374846"/>
            </a:xfrm>
            <a:prstGeom prst="rect">
              <a:avLst/>
            </a:prstGeom>
            <a:noFill/>
            <a:ln>
              <a:noFill/>
            </a:ln>
          </p:spPr>
          <p:txBody>
            <a:bodyPr wrap="none" rtlCol="0">
              <a:spAutoFit/>
            </a:bodyPr>
            <a:lstStyle/>
            <a:p>
              <a:pPr algn="ctr"/>
              <a:r>
                <a:rPr lang="en-AU" sz="1836" dirty="0">
                  <a:solidFill>
                    <a:srgbClr val="00188F">
                      <a:lumMod val="75000"/>
                    </a:srgbClr>
                  </a:solidFill>
                </a:rPr>
                <a:t>Mirroring - </a:t>
              </a:r>
              <a:r>
                <a:rPr lang="en-AU" sz="1836" dirty="0" err="1">
                  <a:solidFill>
                    <a:srgbClr val="00188F">
                      <a:lumMod val="75000"/>
                    </a:srgbClr>
                  </a:solidFill>
                </a:rPr>
                <a:t>Async</a:t>
              </a:r>
              <a:endParaRPr lang="en-NZ" sz="1836" dirty="0">
                <a:solidFill>
                  <a:srgbClr val="00188F">
                    <a:lumMod val="75000"/>
                  </a:srgbClr>
                </a:solidFill>
              </a:endParaRPr>
            </a:p>
          </p:txBody>
        </p:sp>
      </p:grpSp>
      <p:grpSp>
        <p:nvGrpSpPr>
          <p:cNvPr id="36" name="Group 48"/>
          <p:cNvGrpSpPr/>
          <p:nvPr/>
        </p:nvGrpSpPr>
        <p:grpSpPr>
          <a:xfrm>
            <a:off x="4897049" y="2547139"/>
            <a:ext cx="3728757" cy="400915"/>
            <a:chOff x="1009698" y="4264554"/>
            <a:chExt cx="1790739" cy="393090"/>
          </a:xfrm>
        </p:grpSpPr>
        <p:sp>
          <p:nvSpPr>
            <p:cNvPr id="37" name="Rounded Rectangle 49"/>
            <p:cNvSpPr/>
            <p:nvPr/>
          </p:nvSpPr>
          <p:spPr bwMode="auto">
            <a:xfrm>
              <a:off x="1009698" y="4264555"/>
              <a:ext cx="1790739" cy="393089"/>
            </a:xfrm>
            <a:prstGeom prst="roundRect">
              <a:avLst/>
            </a:prstGeom>
            <a:solidFill>
              <a:schemeClr val="bg2"/>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ctr" anchorCtr="1" compatLnSpc="1">
              <a:prstTxWarp prst="textNoShape">
                <a:avLst/>
              </a:prstTxWarp>
            </a:bodyPr>
            <a:lstStyle/>
            <a:p>
              <a:pPr algn="ctr" defTabSz="699404"/>
              <a:endParaRPr lang="en-US" sz="918" dirty="0">
                <a:solidFill>
                  <a:srgbClr val="00188F">
                    <a:lumMod val="75000"/>
                  </a:srgbClr>
                </a:solidFill>
              </a:endParaRPr>
            </a:p>
          </p:txBody>
        </p:sp>
        <p:sp>
          <p:nvSpPr>
            <p:cNvPr id="38" name="TextBox 50"/>
            <p:cNvSpPr txBox="1"/>
            <p:nvPr/>
          </p:nvSpPr>
          <p:spPr>
            <a:xfrm>
              <a:off x="1521791" y="4264554"/>
              <a:ext cx="766482" cy="374846"/>
            </a:xfrm>
            <a:prstGeom prst="rect">
              <a:avLst/>
            </a:prstGeom>
            <a:noFill/>
          </p:spPr>
          <p:txBody>
            <a:bodyPr wrap="none" rtlCol="0">
              <a:spAutoFit/>
            </a:bodyPr>
            <a:lstStyle/>
            <a:p>
              <a:pPr algn="ctr"/>
              <a:r>
                <a:rPr lang="en-AU" sz="1836" dirty="0">
                  <a:solidFill>
                    <a:srgbClr val="00188F">
                      <a:lumMod val="75000"/>
                    </a:srgbClr>
                  </a:solidFill>
                </a:rPr>
                <a:t>Log Shipping</a:t>
              </a:r>
              <a:endParaRPr lang="en-NZ" sz="1836" dirty="0">
                <a:solidFill>
                  <a:srgbClr val="00188F">
                    <a:lumMod val="75000"/>
                  </a:srgbClr>
                </a:solidFill>
              </a:endParaRPr>
            </a:p>
          </p:txBody>
        </p:sp>
      </p:grpSp>
      <p:grpSp>
        <p:nvGrpSpPr>
          <p:cNvPr id="42" name="Group 52"/>
          <p:cNvGrpSpPr/>
          <p:nvPr/>
        </p:nvGrpSpPr>
        <p:grpSpPr>
          <a:xfrm>
            <a:off x="2731777" y="5039332"/>
            <a:ext cx="1907317" cy="385027"/>
            <a:chOff x="970023" y="4774143"/>
            <a:chExt cx="1870089" cy="377512"/>
          </a:xfrm>
        </p:grpSpPr>
        <p:sp>
          <p:nvSpPr>
            <p:cNvPr id="43" name="Rounded Rectangle 53"/>
            <p:cNvSpPr/>
            <p:nvPr/>
          </p:nvSpPr>
          <p:spPr bwMode="auto">
            <a:xfrm>
              <a:off x="994621" y="4777226"/>
              <a:ext cx="1804387" cy="374429"/>
            </a:xfrm>
            <a:prstGeom prst="roundRect">
              <a:avLst/>
            </a:prstGeom>
            <a:solidFill>
              <a:schemeClr val="bg2"/>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ctr" anchorCtr="1" compatLnSpc="1">
              <a:prstTxWarp prst="textNoShape">
                <a:avLst/>
              </a:prstTxWarp>
            </a:bodyPr>
            <a:lstStyle/>
            <a:p>
              <a:pPr algn="ctr" defTabSz="699404"/>
              <a:endParaRPr lang="en-US" sz="1632" dirty="0">
                <a:solidFill>
                  <a:srgbClr val="00188F">
                    <a:lumMod val="75000"/>
                  </a:srgbClr>
                </a:solidFill>
              </a:endParaRPr>
            </a:p>
          </p:txBody>
        </p:sp>
        <p:sp>
          <p:nvSpPr>
            <p:cNvPr id="44" name="TextBox 54"/>
            <p:cNvSpPr txBox="1"/>
            <p:nvPr/>
          </p:nvSpPr>
          <p:spPr>
            <a:xfrm>
              <a:off x="970023" y="4774143"/>
              <a:ext cx="1870089" cy="367530"/>
            </a:xfrm>
            <a:prstGeom prst="rect">
              <a:avLst/>
            </a:prstGeom>
            <a:noFill/>
            <a:ln>
              <a:noFill/>
            </a:ln>
          </p:spPr>
          <p:txBody>
            <a:bodyPr wrap="none" rtlCol="0">
              <a:spAutoFit/>
            </a:bodyPr>
            <a:lstStyle>
              <a:defPPr>
                <a:defRPr lang="en-US"/>
              </a:defPPr>
              <a:lvl1pPr algn="ctr">
                <a:defRPr sz="1836">
                  <a:gradFill>
                    <a:gsLst>
                      <a:gs pos="0">
                        <a:srgbClr val="FFFFFF"/>
                      </a:gs>
                      <a:gs pos="100000">
                        <a:srgbClr val="FFFFFF"/>
                      </a:gs>
                    </a:gsLst>
                    <a:lin ang="5400000" scaled="0"/>
                  </a:gradFill>
                </a:defRPr>
              </a:lvl1pPr>
            </a:lstStyle>
            <a:p>
              <a:r>
                <a:rPr lang="en-NZ" dirty="0" err="1">
                  <a:solidFill>
                    <a:srgbClr val="00188F">
                      <a:lumMod val="75000"/>
                    </a:srgbClr>
                  </a:solidFill>
                </a:rPr>
                <a:t>AlwaysOn</a:t>
              </a:r>
              <a:r>
                <a:rPr lang="en-NZ" dirty="0">
                  <a:solidFill>
                    <a:srgbClr val="00188F">
                      <a:lumMod val="75000"/>
                    </a:srgbClr>
                  </a:solidFill>
                </a:rPr>
                <a:t> - Sync</a:t>
              </a:r>
            </a:p>
          </p:txBody>
        </p:sp>
      </p:grpSp>
      <p:sp>
        <p:nvSpPr>
          <p:cNvPr id="39" name="TextBox 38"/>
          <p:cNvSpPr txBox="1"/>
          <p:nvPr/>
        </p:nvSpPr>
        <p:spPr>
          <a:xfrm>
            <a:off x="11806058" y="6546710"/>
            <a:ext cx="633670" cy="447815"/>
          </a:xfrm>
          <a:prstGeom prst="rect">
            <a:avLst/>
          </a:prstGeom>
          <a:noFill/>
        </p:spPr>
        <p:txBody>
          <a:bodyPr wrap="square" lIns="182880" tIns="146304" rIns="182880" bIns="146304" rtlCol="0">
            <a:spAutoFit/>
          </a:bodyPr>
          <a:lstStyle/>
          <a:p>
            <a:pPr algn="ctr">
              <a:lnSpc>
                <a:spcPct val="90000"/>
              </a:lnSpc>
              <a:spcAft>
                <a:spcPts val="600"/>
              </a:spcAft>
            </a:pPr>
            <a:r>
              <a:rPr lang="en-NZ" sz="1100" dirty="0" smtClean="0">
                <a:solidFill>
                  <a:srgbClr val="0072C6"/>
                </a:solidFill>
              </a:rPr>
              <a:t>NH</a:t>
            </a:r>
          </a:p>
        </p:txBody>
      </p:sp>
    </p:spTree>
    <p:extLst>
      <p:ext uri="{BB962C8B-B14F-4D97-AF65-F5344CB8AC3E}">
        <p14:creationId xmlns:p14="http://schemas.microsoft.com/office/powerpoint/2010/main" val="18999577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500"/>
                                        <p:tgtEl>
                                          <p:spTgt spid="3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High Availability</a:t>
            </a:r>
            <a:endParaRPr lang="en-US" dirty="0"/>
          </a:p>
        </p:txBody>
      </p:sp>
    </p:spTree>
    <p:extLst>
      <p:ext uri="{BB962C8B-B14F-4D97-AF65-F5344CB8AC3E}">
        <p14:creationId xmlns:p14="http://schemas.microsoft.com/office/powerpoint/2010/main" val="3486535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95274"/>
            <a:ext cx="11707003" cy="917575"/>
          </a:xfrm>
        </p:spPr>
        <p:txBody>
          <a:bodyPr/>
          <a:lstStyle/>
          <a:p>
            <a:r>
              <a:rPr lang="en-NZ" dirty="0" err="1" smtClean="0"/>
              <a:t>AlwaysOn</a:t>
            </a:r>
            <a:r>
              <a:rPr lang="en-NZ" dirty="0" smtClean="0"/>
              <a:t> Availability Groups</a:t>
            </a:r>
            <a:endParaRPr lang="en-NZ" dirty="0"/>
          </a:p>
        </p:txBody>
      </p:sp>
      <p:sp>
        <p:nvSpPr>
          <p:cNvPr id="3" name="Text Placeholder 2"/>
          <p:cNvSpPr>
            <a:spLocks noGrp="1"/>
          </p:cNvSpPr>
          <p:nvPr>
            <p:ph type="body" sz="quarter" idx="11"/>
          </p:nvPr>
        </p:nvSpPr>
        <p:spPr>
          <a:xfrm>
            <a:off x="457199" y="1212849"/>
            <a:ext cx="11707003" cy="2059025"/>
          </a:xfrm>
          <a:prstGeom prst="rect">
            <a:avLst/>
          </a:prstGeom>
        </p:spPr>
        <p:txBody>
          <a:bodyPr/>
          <a:lstStyle/>
          <a:p>
            <a:r>
              <a:rPr lang="en-NZ" dirty="0" smtClean="0"/>
              <a:t>Shortest possible RPO and RTO</a:t>
            </a:r>
          </a:p>
          <a:p>
            <a:r>
              <a:rPr lang="en-NZ" dirty="0" smtClean="0"/>
              <a:t>Sync-commit between replicas</a:t>
            </a:r>
            <a:endParaRPr lang="en-NZ" dirty="0"/>
          </a:p>
        </p:txBody>
      </p:sp>
    </p:spTree>
    <p:extLst>
      <p:ext uri="{BB962C8B-B14F-4D97-AF65-F5344CB8AC3E}">
        <p14:creationId xmlns:p14="http://schemas.microsoft.com/office/powerpoint/2010/main" val="425978028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fr-BE" dirty="0" smtClean="0"/>
              <a:t>Neil Hodgkinson</a:t>
            </a:r>
            <a:endParaRPr lang="en-US" dirty="0"/>
          </a:p>
        </p:txBody>
      </p:sp>
      <p:sp>
        <p:nvSpPr>
          <p:cNvPr id="12" name="Text Placeholder 11"/>
          <p:cNvSpPr>
            <a:spLocks noGrp="1"/>
          </p:cNvSpPr>
          <p:nvPr>
            <p:ph type="body" sz="quarter" idx="10"/>
          </p:nvPr>
        </p:nvSpPr>
        <p:spPr>
          <a:xfrm>
            <a:off x="274639" y="1212849"/>
            <a:ext cx="5486399" cy="6053965"/>
          </a:xfrm>
          <a:prstGeom prst="rect">
            <a:avLst/>
          </a:prstGeom>
        </p:spPr>
        <p:txBody>
          <a:bodyPr/>
          <a:lstStyle/>
          <a:p>
            <a:pPr marL="0" indent="0">
              <a:buNone/>
            </a:pPr>
            <a:r>
              <a:rPr lang="en-US" sz="3600" dirty="0" smtClean="0">
                <a:solidFill>
                  <a:schemeClr val="accent1"/>
                </a:solidFill>
              </a:rPr>
              <a:t>Pre-Microsoft</a:t>
            </a:r>
          </a:p>
          <a:p>
            <a:pPr marL="0" indent="0">
              <a:buNone/>
            </a:pPr>
            <a:r>
              <a:rPr lang="en-US" sz="2000" dirty="0" smtClean="0">
                <a:solidFill>
                  <a:schemeClr val="tx2"/>
                </a:solidFill>
                <a:cs typeface="Arial"/>
              </a:rPr>
              <a:t>Process </a:t>
            </a:r>
            <a:r>
              <a:rPr lang="en-US" sz="2000" dirty="0">
                <a:solidFill>
                  <a:schemeClr val="tx2"/>
                </a:solidFill>
                <a:cs typeface="Arial"/>
              </a:rPr>
              <a:t>Chemist (Drugs</a:t>
            </a:r>
            <a:r>
              <a:rPr lang="en-US" sz="2000" dirty="0" smtClean="0">
                <a:solidFill>
                  <a:schemeClr val="tx2"/>
                </a:solidFill>
                <a:cs typeface="Arial"/>
              </a:rPr>
              <a:t>, Poisons </a:t>
            </a:r>
            <a:r>
              <a:rPr lang="en-US" sz="2000" dirty="0">
                <a:solidFill>
                  <a:schemeClr val="tx2"/>
                </a:solidFill>
                <a:cs typeface="Arial"/>
              </a:rPr>
              <a:t>and Explosives</a:t>
            </a:r>
            <a:r>
              <a:rPr lang="en-US" sz="2000" dirty="0" smtClean="0">
                <a:solidFill>
                  <a:schemeClr val="tx2"/>
                </a:solidFill>
                <a:cs typeface="Arial"/>
              </a:rPr>
              <a:t>)</a:t>
            </a:r>
          </a:p>
          <a:p>
            <a:r>
              <a:rPr lang="en-US" sz="2000" dirty="0">
                <a:solidFill>
                  <a:schemeClr val="tx2"/>
                </a:solidFill>
                <a:cs typeface="Arial"/>
              </a:rPr>
              <a:t>CSC SharePoint Specialist – 5 Years</a:t>
            </a:r>
          </a:p>
          <a:p>
            <a:pPr marL="0" indent="0">
              <a:buNone/>
            </a:pPr>
            <a:r>
              <a:rPr lang="en-US" sz="3600" dirty="0" smtClean="0">
                <a:solidFill>
                  <a:schemeClr val="accent1"/>
                </a:solidFill>
              </a:rPr>
              <a:t>Microsoft </a:t>
            </a:r>
            <a:r>
              <a:rPr lang="en-US" sz="3600" dirty="0">
                <a:solidFill>
                  <a:schemeClr val="accent1"/>
                </a:solidFill>
              </a:rPr>
              <a:t>(2005-</a:t>
            </a:r>
            <a:r>
              <a:rPr lang="en-US" sz="3600" dirty="0" smtClean="0">
                <a:solidFill>
                  <a:schemeClr val="accent1"/>
                </a:solidFill>
              </a:rPr>
              <a:t>)</a:t>
            </a:r>
          </a:p>
          <a:p>
            <a:pPr lvl="1">
              <a:spcBef>
                <a:spcPts val="1224"/>
              </a:spcBef>
            </a:pPr>
            <a:r>
              <a:rPr lang="en-US" dirty="0">
                <a:solidFill>
                  <a:schemeClr val="tx2"/>
                </a:solidFill>
                <a:latin typeface="+mj-lt"/>
                <a:cs typeface="Arial"/>
              </a:rPr>
              <a:t>SharePoint PFE - 5 Years</a:t>
            </a:r>
          </a:p>
          <a:p>
            <a:pPr lvl="1">
              <a:spcBef>
                <a:spcPts val="1224"/>
              </a:spcBef>
            </a:pPr>
            <a:r>
              <a:rPr lang="en-US" dirty="0">
                <a:solidFill>
                  <a:schemeClr val="tx2"/>
                </a:solidFill>
                <a:latin typeface="+mj-lt"/>
                <a:cs typeface="Arial"/>
              </a:rPr>
              <a:t>SharePoint Service Engineering O365 - 3 Years</a:t>
            </a:r>
          </a:p>
          <a:p>
            <a:pPr lvl="1">
              <a:spcBef>
                <a:spcPts val="1224"/>
              </a:spcBef>
            </a:pPr>
            <a:r>
              <a:rPr lang="en-GB" dirty="0">
                <a:solidFill>
                  <a:schemeClr val="tx2"/>
                </a:solidFill>
                <a:latin typeface="+mj-lt"/>
                <a:cs typeface="Arial"/>
              </a:rPr>
              <a:t>Office 365 </a:t>
            </a:r>
            <a:r>
              <a:rPr lang="en-GB" dirty="0" smtClean="0">
                <a:solidFill>
                  <a:schemeClr val="tx2"/>
                </a:solidFill>
                <a:latin typeface="+mj-lt"/>
                <a:cs typeface="Arial"/>
              </a:rPr>
              <a:t>CXP CAT - Current</a:t>
            </a:r>
            <a:endParaRPr lang="en-US" dirty="0">
              <a:solidFill>
                <a:schemeClr val="tx2"/>
              </a:solidFill>
              <a:latin typeface="+mj-lt"/>
              <a:cs typeface="Arial"/>
            </a:endParaRPr>
          </a:p>
          <a:p>
            <a:pPr lvl="1">
              <a:spcBef>
                <a:spcPts val="1224"/>
              </a:spcBef>
            </a:pPr>
            <a:r>
              <a:rPr lang="en-US" strike="dblStrike" dirty="0">
                <a:solidFill>
                  <a:schemeClr val="tx2"/>
                </a:solidFill>
                <a:latin typeface="+mj-lt"/>
                <a:cs typeface="Arial"/>
              </a:rPr>
              <a:t>MCSM SharePoint Instructor Team</a:t>
            </a:r>
          </a:p>
          <a:p>
            <a:pPr marL="0" indent="0">
              <a:buNone/>
            </a:pPr>
            <a:r>
              <a:rPr lang="en-US" sz="3600" dirty="0" smtClean="0">
                <a:solidFill>
                  <a:schemeClr val="accent1"/>
                </a:solidFill>
              </a:rPr>
              <a:t>Contact</a:t>
            </a:r>
            <a:endParaRPr lang="en-US" sz="3600" dirty="0">
              <a:solidFill>
                <a:schemeClr val="accent1"/>
              </a:solidFill>
            </a:endParaRPr>
          </a:p>
          <a:p>
            <a:pPr lvl="1">
              <a:spcBef>
                <a:spcPts val="1224"/>
              </a:spcBef>
            </a:pPr>
            <a:r>
              <a:rPr lang="en-US" dirty="0">
                <a:solidFill>
                  <a:schemeClr val="tx2"/>
                </a:solidFill>
                <a:latin typeface="+mj-lt"/>
                <a:cs typeface="Arial"/>
              </a:rPr>
              <a:t>Email – neil.hodgkinson@microsoft.com</a:t>
            </a:r>
          </a:p>
          <a:p>
            <a:pPr lvl="1">
              <a:spcBef>
                <a:spcPts val="1224"/>
              </a:spcBef>
            </a:pPr>
            <a:r>
              <a:rPr lang="en-US" dirty="0">
                <a:solidFill>
                  <a:schemeClr val="tx2"/>
                </a:solidFill>
                <a:latin typeface="+mj-lt"/>
                <a:cs typeface="Arial"/>
              </a:rPr>
              <a:t>Twitter - @</a:t>
            </a:r>
            <a:r>
              <a:rPr lang="en-US" dirty="0" err="1">
                <a:solidFill>
                  <a:schemeClr val="tx2"/>
                </a:solidFill>
                <a:latin typeface="+mj-lt"/>
                <a:cs typeface="Arial"/>
              </a:rPr>
              <a:t>nellymo</a:t>
            </a:r>
            <a:endParaRPr lang="en-US" dirty="0">
              <a:solidFill>
                <a:schemeClr val="tx2"/>
              </a:solidFill>
              <a:latin typeface="+mj-lt"/>
              <a:cs typeface="Arial"/>
            </a:endParaRPr>
          </a:p>
          <a:p>
            <a:endParaRPr lang="en-US" sz="1800" dirty="0"/>
          </a:p>
        </p:txBody>
      </p:sp>
      <p:sp>
        <p:nvSpPr>
          <p:cNvPr id="28" name="Freeform 94"/>
          <p:cNvSpPr>
            <a:spLocks noEditPoints="1"/>
          </p:cNvSpPr>
          <p:nvPr/>
        </p:nvSpPr>
        <p:spPr bwMode="black">
          <a:xfrm>
            <a:off x="4131372" y="4671322"/>
            <a:ext cx="214658" cy="266100"/>
          </a:xfrm>
          <a:custGeom>
            <a:avLst/>
            <a:gdLst>
              <a:gd name="T0" fmla="*/ 50 w 53"/>
              <a:gd name="T1" fmla="*/ 15 h 71"/>
              <a:gd name="T2" fmla="*/ 50 w 53"/>
              <a:gd name="T3" fmla="*/ 15 h 71"/>
              <a:gd name="T4" fmla="*/ 3 w 53"/>
              <a:gd name="T5" fmla="*/ 15 h 71"/>
              <a:gd name="T6" fmla="*/ 0 w 53"/>
              <a:gd name="T7" fmla="*/ 11 h 71"/>
              <a:gd name="T8" fmla="*/ 3 w 53"/>
              <a:gd name="T9" fmla="*/ 8 h 71"/>
              <a:gd name="T10" fmla="*/ 3 w 53"/>
              <a:gd name="T11" fmla="*/ 8 h 71"/>
              <a:gd name="T12" fmla="*/ 50 w 53"/>
              <a:gd name="T13" fmla="*/ 8 h 71"/>
              <a:gd name="T14" fmla="*/ 53 w 53"/>
              <a:gd name="T15" fmla="*/ 11 h 71"/>
              <a:gd name="T16" fmla="*/ 50 w 53"/>
              <a:gd name="T17" fmla="*/ 15 h 71"/>
              <a:gd name="T18" fmla="*/ 34 w 53"/>
              <a:gd name="T19" fmla="*/ 3 h 71"/>
              <a:gd name="T20" fmla="*/ 32 w 53"/>
              <a:gd name="T21" fmla="*/ 0 h 71"/>
              <a:gd name="T22" fmla="*/ 21 w 53"/>
              <a:gd name="T23" fmla="*/ 0 h 71"/>
              <a:gd name="T24" fmla="*/ 21 w 53"/>
              <a:gd name="T25" fmla="*/ 0 h 71"/>
              <a:gd name="T26" fmla="*/ 19 w 53"/>
              <a:gd name="T27" fmla="*/ 3 h 71"/>
              <a:gd name="T28" fmla="*/ 21 w 53"/>
              <a:gd name="T29" fmla="*/ 5 h 71"/>
              <a:gd name="T30" fmla="*/ 32 w 53"/>
              <a:gd name="T31" fmla="*/ 5 h 71"/>
              <a:gd name="T32" fmla="*/ 32 w 53"/>
              <a:gd name="T33" fmla="*/ 5 h 71"/>
              <a:gd name="T34" fmla="*/ 34 w 53"/>
              <a:gd name="T35" fmla="*/ 3 h 71"/>
              <a:gd name="T36" fmla="*/ 49 w 53"/>
              <a:gd name="T37" fmla="*/ 24 h 71"/>
              <a:gd name="T38" fmla="*/ 47 w 53"/>
              <a:gd name="T39" fmla="*/ 65 h 71"/>
              <a:gd name="T40" fmla="*/ 42 w 53"/>
              <a:gd name="T41" fmla="*/ 71 h 71"/>
              <a:gd name="T42" fmla="*/ 12 w 53"/>
              <a:gd name="T43" fmla="*/ 71 h 71"/>
              <a:gd name="T44" fmla="*/ 6 w 53"/>
              <a:gd name="T45" fmla="*/ 65 h 71"/>
              <a:gd name="T46" fmla="*/ 4 w 53"/>
              <a:gd name="T47" fmla="*/ 24 h 71"/>
              <a:gd name="T48" fmla="*/ 9 w 53"/>
              <a:gd name="T49" fmla="*/ 19 h 71"/>
              <a:gd name="T50" fmla="*/ 44 w 53"/>
              <a:gd name="T51" fmla="*/ 19 h 71"/>
              <a:gd name="T52" fmla="*/ 49 w 53"/>
              <a:gd name="T53" fmla="*/ 24 h 71"/>
              <a:gd name="T54" fmla="*/ 17 w 53"/>
              <a:gd name="T55" fmla="*/ 62 h 71"/>
              <a:gd name="T56" fmla="*/ 16 w 53"/>
              <a:gd name="T57" fmla="*/ 27 h 71"/>
              <a:gd name="T58" fmla="*/ 13 w 53"/>
              <a:gd name="T59" fmla="*/ 25 h 71"/>
              <a:gd name="T60" fmla="*/ 11 w 53"/>
              <a:gd name="T61" fmla="*/ 27 h 71"/>
              <a:gd name="T62" fmla="*/ 12 w 53"/>
              <a:gd name="T63" fmla="*/ 63 h 71"/>
              <a:gd name="T64" fmla="*/ 14 w 53"/>
              <a:gd name="T65" fmla="*/ 65 h 71"/>
              <a:gd name="T66" fmla="*/ 14 w 53"/>
              <a:gd name="T67" fmla="*/ 65 h 71"/>
              <a:gd name="T68" fmla="*/ 17 w 53"/>
              <a:gd name="T69" fmla="*/ 62 h 71"/>
              <a:gd name="T70" fmla="*/ 29 w 53"/>
              <a:gd name="T71" fmla="*/ 27 h 71"/>
              <a:gd name="T72" fmla="*/ 27 w 53"/>
              <a:gd name="T73" fmla="*/ 25 h 71"/>
              <a:gd name="T74" fmla="*/ 27 w 53"/>
              <a:gd name="T75" fmla="*/ 25 h 71"/>
              <a:gd name="T76" fmla="*/ 24 w 53"/>
              <a:gd name="T77" fmla="*/ 27 h 71"/>
              <a:gd name="T78" fmla="*/ 24 w 53"/>
              <a:gd name="T79" fmla="*/ 62 h 71"/>
              <a:gd name="T80" fmla="*/ 26 w 53"/>
              <a:gd name="T81" fmla="*/ 65 h 71"/>
              <a:gd name="T82" fmla="*/ 26 w 53"/>
              <a:gd name="T83" fmla="*/ 65 h 71"/>
              <a:gd name="T84" fmla="*/ 29 w 53"/>
              <a:gd name="T85" fmla="*/ 62 h 71"/>
              <a:gd name="T86" fmla="*/ 29 w 53"/>
              <a:gd name="T87" fmla="*/ 27 h 71"/>
              <a:gd name="T88" fmla="*/ 43 w 53"/>
              <a:gd name="T89" fmla="*/ 27 h 71"/>
              <a:gd name="T90" fmla="*/ 40 w 53"/>
              <a:gd name="T91" fmla="*/ 25 h 71"/>
              <a:gd name="T92" fmla="*/ 38 w 53"/>
              <a:gd name="T93" fmla="*/ 27 h 71"/>
              <a:gd name="T94" fmla="*/ 36 w 53"/>
              <a:gd name="T95" fmla="*/ 62 h 71"/>
              <a:gd name="T96" fmla="*/ 39 w 53"/>
              <a:gd name="T97" fmla="*/ 65 h 71"/>
              <a:gd name="T98" fmla="*/ 39 w 53"/>
              <a:gd name="T99" fmla="*/ 65 h 71"/>
              <a:gd name="T100" fmla="*/ 41 w 53"/>
              <a:gd name="T101" fmla="*/ 63 h 71"/>
              <a:gd name="T102" fmla="*/ 43 w 53"/>
              <a:gd name="T103"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 h="71">
                <a:moveTo>
                  <a:pt x="50" y="15"/>
                </a:moveTo>
                <a:cubicBezTo>
                  <a:pt x="50" y="15"/>
                  <a:pt x="50" y="15"/>
                  <a:pt x="50" y="15"/>
                </a:cubicBezTo>
                <a:cubicBezTo>
                  <a:pt x="3" y="15"/>
                  <a:pt x="3" y="15"/>
                  <a:pt x="3" y="15"/>
                </a:cubicBezTo>
                <a:cubicBezTo>
                  <a:pt x="1" y="15"/>
                  <a:pt x="0" y="13"/>
                  <a:pt x="0" y="11"/>
                </a:cubicBezTo>
                <a:cubicBezTo>
                  <a:pt x="0" y="9"/>
                  <a:pt x="1" y="8"/>
                  <a:pt x="3" y="8"/>
                </a:cubicBezTo>
                <a:cubicBezTo>
                  <a:pt x="3" y="8"/>
                  <a:pt x="3" y="8"/>
                  <a:pt x="3" y="8"/>
                </a:cubicBezTo>
                <a:cubicBezTo>
                  <a:pt x="50" y="8"/>
                  <a:pt x="50" y="8"/>
                  <a:pt x="50" y="8"/>
                </a:cubicBezTo>
                <a:cubicBezTo>
                  <a:pt x="52" y="8"/>
                  <a:pt x="53" y="9"/>
                  <a:pt x="53" y="11"/>
                </a:cubicBezTo>
                <a:cubicBezTo>
                  <a:pt x="53" y="14"/>
                  <a:pt x="52" y="15"/>
                  <a:pt x="50" y="15"/>
                </a:cubicBezTo>
                <a:close/>
                <a:moveTo>
                  <a:pt x="34" y="3"/>
                </a:moveTo>
                <a:cubicBezTo>
                  <a:pt x="34" y="1"/>
                  <a:pt x="33" y="0"/>
                  <a:pt x="32" y="0"/>
                </a:cubicBezTo>
                <a:cubicBezTo>
                  <a:pt x="21" y="0"/>
                  <a:pt x="21" y="0"/>
                  <a:pt x="21" y="0"/>
                </a:cubicBezTo>
                <a:cubicBezTo>
                  <a:pt x="21" y="0"/>
                  <a:pt x="21" y="0"/>
                  <a:pt x="21" y="0"/>
                </a:cubicBezTo>
                <a:cubicBezTo>
                  <a:pt x="20" y="0"/>
                  <a:pt x="19" y="1"/>
                  <a:pt x="19" y="3"/>
                </a:cubicBezTo>
                <a:cubicBezTo>
                  <a:pt x="19" y="4"/>
                  <a:pt x="20" y="5"/>
                  <a:pt x="21" y="5"/>
                </a:cubicBezTo>
                <a:cubicBezTo>
                  <a:pt x="32" y="5"/>
                  <a:pt x="32" y="5"/>
                  <a:pt x="32" y="5"/>
                </a:cubicBezTo>
                <a:cubicBezTo>
                  <a:pt x="32" y="5"/>
                  <a:pt x="32" y="5"/>
                  <a:pt x="32" y="5"/>
                </a:cubicBezTo>
                <a:cubicBezTo>
                  <a:pt x="33" y="5"/>
                  <a:pt x="34" y="4"/>
                  <a:pt x="34" y="3"/>
                </a:cubicBezTo>
                <a:close/>
                <a:moveTo>
                  <a:pt x="49" y="24"/>
                </a:moveTo>
                <a:cubicBezTo>
                  <a:pt x="47" y="65"/>
                  <a:pt x="47" y="65"/>
                  <a:pt x="47" y="65"/>
                </a:cubicBezTo>
                <a:cubicBezTo>
                  <a:pt x="47" y="68"/>
                  <a:pt x="45" y="71"/>
                  <a:pt x="42" y="71"/>
                </a:cubicBezTo>
                <a:cubicBezTo>
                  <a:pt x="12" y="71"/>
                  <a:pt x="12" y="71"/>
                  <a:pt x="12" y="71"/>
                </a:cubicBezTo>
                <a:cubicBezTo>
                  <a:pt x="9" y="71"/>
                  <a:pt x="6" y="68"/>
                  <a:pt x="6" y="65"/>
                </a:cubicBezTo>
                <a:cubicBezTo>
                  <a:pt x="4" y="24"/>
                  <a:pt x="4" y="24"/>
                  <a:pt x="4" y="24"/>
                </a:cubicBezTo>
                <a:cubicBezTo>
                  <a:pt x="4" y="21"/>
                  <a:pt x="6" y="19"/>
                  <a:pt x="9" y="19"/>
                </a:cubicBezTo>
                <a:cubicBezTo>
                  <a:pt x="44" y="19"/>
                  <a:pt x="44" y="19"/>
                  <a:pt x="44" y="19"/>
                </a:cubicBezTo>
                <a:cubicBezTo>
                  <a:pt x="47" y="19"/>
                  <a:pt x="50" y="21"/>
                  <a:pt x="49" y="24"/>
                </a:cubicBezTo>
                <a:close/>
                <a:moveTo>
                  <a:pt x="17" y="62"/>
                </a:moveTo>
                <a:cubicBezTo>
                  <a:pt x="16" y="27"/>
                  <a:pt x="16" y="27"/>
                  <a:pt x="16" y="27"/>
                </a:cubicBezTo>
                <a:cubicBezTo>
                  <a:pt x="16" y="26"/>
                  <a:pt x="14" y="25"/>
                  <a:pt x="13" y="25"/>
                </a:cubicBezTo>
                <a:cubicBezTo>
                  <a:pt x="12" y="25"/>
                  <a:pt x="10" y="26"/>
                  <a:pt x="11" y="27"/>
                </a:cubicBezTo>
                <a:cubicBezTo>
                  <a:pt x="12" y="63"/>
                  <a:pt x="12" y="63"/>
                  <a:pt x="12" y="63"/>
                </a:cubicBezTo>
                <a:cubicBezTo>
                  <a:pt x="12" y="64"/>
                  <a:pt x="13" y="65"/>
                  <a:pt x="14" y="65"/>
                </a:cubicBezTo>
                <a:cubicBezTo>
                  <a:pt x="14" y="65"/>
                  <a:pt x="14" y="65"/>
                  <a:pt x="14" y="65"/>
                </a:cubicBezTo>
                <a:cubicBezTo>
                  <a:pt x="16" y="65"/>
                  <a:pt x="17" y="64"/>
                  <a:pt x="17" y="62"/>
                </a:cubicBezTo>
                <a:close/>
                <a:moveTo>
                  <a:pt x="29" y="27"/>
                </a:moveTo>
                <a:cubicBezTo>
                  <a:pt x="29" y="26"/>
                  <a:pt x="28" y="25"/>
                  <a:pt x="27" y="25"/>
                </a:cubicBezTo>
                <a:cubicBezTo>
                  <a:pt x="27" y="25"/>
                  <a:pt x="27" y="25"/>
                  <a:pt x="27" y="25"/>
                </a:cubicBezTo>
                <a:cubicBezTo>
                  <a:pt x="25" y="25"/>
                  <a:pt x="24" y="26"/>
                  <a:pt x="24" y="27"/>
                </a:cubicBezTo>
                <a:cubicBezTo>
                  <a:pt x="24" y="62"/>
                  <a:pt x="24" y="62"/>
                  <a:pt x="24" y="62"/>
                </a:cubicBezTo>
                <a:cubicBezTo>
                  <a:pt x="24" y="64"/>
                  <a:pt x="25" y="65"/>
                  <a:pt x="26" y="65"/>
                </a:cubicBezTo>
                <a:cubicBezTo>
                  <a:pt x="26" y="65"/>
                  <a:pt x="26" y="65"/>
                  <a:pt x="26" y="65"/>
                </a:cubicBezTo>
                <a:cubicBezTo>
                  <a:pt x="28" y="65"/>
                  <a:pt x="29" y="64"/>
                  <a:pt x="29" y="62"/>
                </a:cubicBezTo>
                <a:lnTo>
                  <a:pt x="29" y="27"/>
                </a:lnTo>
                <a:close/>
                <a:moveTo>
                  <a:pt x="43" y="27"/>
                </a:moveTo>
                <a:cubicBezTo>
                  <a:pt x="43" y="26"/>
                  <a:pt x="42" y="25"/>
                  <a:pt x="40" y="25"/>
                </a:cubicBezTo>
                <a:cubicBezTo>
                  <a:pt x="39" y="25"/>
                  <a:pt x="38" y="26"/>
                  <a:pt x="38" y="27"/>
                </a:cubicBezTo>
                <a:cubicBezTo>
                  <a:pt x="36" y="62"/>
                  <a:pt x="36" y="62"/>
                  <a:pt x="36" y="62"/>
                </a:cubicBezTo>
                <a:cubicBezTo>
                  <a:pt x="36" y="64"/>
                  <a:pt x="37" y="65"/>
                  <a:pt x="39" y="65"/>
                </a:cubicBezTo>
                <a:cubicBezTo>
                  <a:pt x="39" y="65"/>
                  <a:pt x="39" y="65"/>
                  <a:pt x="39" y="65"/>
                </a:cubicBezTo>
                <a:cubicBezTo>
                  <a:pt x="40" y="65"/>
                  <a:pt x="41" y="64"/>
                  <a:pt x="41" y="63"/>
                </a:cubicBezTo>
                <a:lnTo>
                  <a:pt x="43" y="27"/>
                </a:lnTo>
                <a:close/>
              </a:path>
            </a:pathLst>
          </a:custGeom>
          <a:solidFill>
            <a:schemeClr val="tx1"/>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nvGrpSpPr>
          <p:cNvPr id="11" name="Group 10"/>
          <p:cNvGrpSpPr/>
          <p:nvPr/>
        </p:nvGrpSpPr>
        <p:grpSpPr>
          <a:xfrm>
            <a:off x="6484267" y="1202163"/>
            <a:ext cx="5488765" cy="5312937"/>
            <a:chOff x="6484267" y="1202163"/>
            <a:chExt cx="5488765" cy="5312937"/>
          </a:xfrm>
        </p:grpSpPr>
        <p:grpSp>
          <p:nvGrpSpPr>
            <p:cNvPr id="24" name="Group 23"/>
            <p:cNvGrpSpPr/>
            <p:nvPr/>
          </p:nvGrpSpPr>
          <p:grpSpPr>
            <a:xfrm>
              <a:off x="6484267" y="1202163"/>
              <a:ext cx="5488765" cy="5312936"/>
              <a:chOff x="6506269" y="904974"/>
              <a:chExt cx="5832648" cy="5112567"/>
            </a:xfrm>
          </p:grpSpPr>
          <p:grpSp>
            <p:nvGrpSpPr>
              <p:cNvPr id="22" name="Group 21"/>
              <p:cNvGrpSpPr/>
              <p:nvPr/>
            </p:nvGrpSpPr>
            <p:grpSpPr>
              <a:xfrm>
                <a:off x="8539188" y="911115"/>
                <a:ext cx="1784855" cy="1589517"/>
                <a:chOff x="8539188" y="911115"/>
                <a:chExt cx="1784855" cy="1589517"/>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9188" y="911115"/>
                  <a:ext cx="1784855" cy="1187699"/>
                </a:xfrm>
                <a:prstGeom prst="rect">
                  <a:avLst/>
                </a:prstGeom>
              </p:spPr>
            </p:pic>
            <p:sp>
              <p:nvSpPr>
                <p:cNvPr id="3" name="Rectangle 2"/>
                <p:cNvSpPr/>
                <p:nvPr/>
              </p:nvSpPr>
              <p:spPr bwMode="auto">
                <a:xfrm>
                  <a:off x="8542376" y="2051847"/>
                  <a:ext cx="1781667" cy="448785"/>
                </a:xfrm>
                <a:prstGeom prst="rect">
                  <a:avLst/>
                </a:prstGeom>
                <a:solidFill>
                  <a:schemeClr val="bg1"/>
                </a:solidFill>
                <a:ln>
                  <a:no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1" name="Group 20"/>
              <p:cNvGrpSpPr/>
              <p:nvPr/>
            </p:nvGrpSpPr>
            <p:grpSpPr>
              <a:xfrm>
                <a:off x="6506269" y="904974"/>
                <a:ext cx="5832648" cy="5112567"/>
                <a:chOff x="6506269" y="904974"/>
                <a:chExt cx="5832648" cy="5112567"/>
              </a:xfrm>
            </p:grpSpPr>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72859" y="2661623"/>
                  <a:ext cx="1827988" cy="1597339"/>
                </a:xfrm>
                <a:prstGeom prst="rect">
                  <a:avLst/>
                </a:prstGeom>
              </p:spPr>
            </p:pic>
            <p:pic>
              <p:nvPicPr>
                <p:cNvPr id="2" name="Picture 6"/>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16200000">
                  <a:off x="10596616" y="4313311"/>
                  <a:ext cx="1597591" cy="1810870"/>
                </a:xfrm>
                <a:prstGeom prst="rect">
                  <a:avLst/>
                </a:prstGeom>
              </p:spPr>
            </p:pic>
            <p:pic>
              <p:nvPicPr>
                <p:cNvPr id="6" name="Picture 5"/>
                <p:cNvPicPr>
                  <a:picLocks noChangeAspect="1"/>
                </p:cNvPicPr>
                <p:nvPr/>
              </p:nvPicPr>
              <p:blipFill rotWithShape="1">
                <a:blip r:embed="rId6">
                  <a:extLst>
                    <a:ext uri="{28A0092B-C50C-407E-A947-70E740481C1C}">
                      <a14:useLocalDpi xmlns:a14="http://schemas.microsoft.com/office/drawing/2010/main" val="0"/>
                    </a:ext>
                  </a:extLst>
                </a:blip>
                <a:srcRect r="4384"/>
                <a:stretch/>
              </p:blipFill>
              <p:spPr>
                <a:xfrm>
                  <a:off x="8543508" y="4419951"/>
                  <a:ext cx="1780535" cy="1587526"/>
                </a:xfrm>
                <a:prstGeom prst="rect">
                  <a:avLst/>
                </a:prstGeom>
              </p:spPr>
            </p:pic>
            <p:pic>
              <p:nvPicPr>
                <p:cNvPr id="5" name="Picture 4"/>
                <p:cNvPicPr>
                  <a:picLocks noChangeAspect="1"/>
                </p:cNvPicPr>
                <p:nvPr/>
              </p:nvPicPr>
              <p:blipFill rotWithShape="1">
                <a:blip r:embed="rId7">
                  <a:extLst>
                    <a:ext uri="{28A0092B-C50C-407E-A947-70E740481C1C}">
                      <a14:useLocalDpi xmlns:a14="http://schemas.microsoft.com/office/drawing/2010/main" val="0"/>
                    </a:ext>
                  </a:extLst>
                </a:blip>
                <a:srcRect t="-1104" r="-341"/>
                <a:stretch/>
              </p:blipFill>
              <p:spPr>
                <a:xfrm>
                  <a:off x="8542377" y="2661621"/>
                  <a:ext cx="1781667" cy="1597340"/>
                </a:xfrm>
                <a:prstGeom prst="rect">
                  <a:avLst/>
                </a:prstGeom>
              </p:spPr>
            </p:pic>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06269" y="904974"/>
                  <a:ext cx="1847495" cy="1597339"/>
                </a:xfrm>
                <a:prstGeom prst="rect">
                  <a:avLst/>
                </a:prstGeom>
              </p:spPr>
            </p:pic>
            <p:pic>
              <p:nvPicPr>
                <p:cNvPr id="9" name="Picture 8"/>
                <p:cNvPicPr>
                  <a:picLocks noChangeAspect="1"/>
                </p:cNvPicPr>
                <p:nvPr/>
              </p:nvPicPr>
              <p:blipFill rotWithShape="1">
                <a:blip r:embed="rId9">
                  <a:extLst>
                    <a:ext uri="{28A0092B-C50C-407E-A947-70E740481C1C}">
                      <a14:useLocalDpi xmlns:a14="http://schemas.microsoft.com/office/drawing/2010/main" val="0"/>
                    </a:ext>
                  </a:extLst>
                </a:blip>
                <a:srcRect t="-687" b="687"/>
                <a:stretch/>
              </p:blipFill>
              <p:spPr>
                <a:xfrm>
                  <a:off x="10454815" y="904974"/>
                  <a:ext cx="1884102" cy="1597339"/>
                </a:xfrm>
                <a:prstGeom prst="rect">
                  <a:avLst/>
                </a:prstGeom>
              </p:spPr>
            </p:pic>
            <p:pic>
              <p:nvPicPr>
                <p:cNvPr id="10" name="Picture 9"/>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6518300" y="2661624"/>
                  <a:ext cx="1835463" cy="1597339"/>
                </a:xfrm>
                <a:prstGeom prst="rect">
                  <a:avLst/>
                </a:prstGeom>
              </p:spPr>
            </p:pic>
            <p:pic>
              <p:nvPicPr>
                <p:cNvPr id="16" name="Picture 15"/>
                <p:cNvPicPr>
                  <a:picLocks noChangeAspect="1"/>
                </p:cNvPicPr>
                <p:nvPr/>
              </p:nvPicPr>
              <p:blipFill rotWithShape="1">
                <a:blip r:embed="rId11">
                  <a:extLst>
                    <a:ext uri="{28A0092B-C50C-407E-A947-70E740481C1C}">
                      <a14:useLocalDpi xmlns:a14="http://schemas.microsoft.com/office/drawing/2010/main" val="0"/>
                    </a:ext>
                  </a:extLst>
                </a:blip>
                <a:srcRect t="72797" r="26749" b="-537"/>
                <a:stretch/>
              </p:blipFill>
              <p:spPr>
                <a:xfrm>
                  <a:off x="8666510" y="1844236"/>
                  <a:ext cx="1287693" cy="307907"/>
                </a:xfrm>
                <a:prstGeom prst="rect">
                  <a:avLst/>
                </a:prstGeom>
              </p:spPr>
            </p:pic>
            <p:sp>
              <p:nvSpPr>
                <p:cNvPr id="14" name="Rectangle 13"/>
                <p:cNvSpPr/>
                <p:nvPr/>
              </p:nvSpPr>
              <p:spPr bwMode="auto">
                <a:xfrm>
                  <a:off x="9620783" y="1844236"/>
                  <a:ext cx="457105" cy="307907"/>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grpSp>
        </p:grpSp>
        <p:pic>
          <p:nvPicPr>
            <p:cNvPr id="19" name="Picture 1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689760" y="2009828"/>
              <a:ext cx="790787" cy="865926"/>
            </a:xfrm>
            <a:prstGeom prst="rect">
              <a:avLst/>
            </a:prstGeom>
          </p:spPr>
        </p:pic>
        <p:pic>
          <p:nvPicPr>
            <p:cNvPr id="4" name="Picture 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520696" y="4854897"/>
              <a:ext cx="1682067" cy="1660203"/>
            </a:xfrm>
            <a:prstGeom prst="rect">
              <a:avLst/>
            </a:prstGeom>
          </p:spPr>
        </p:pic>
      </p:grpSp>
    </p:spTree>
    <p:extLst>
      <p:ext uri="{BB962C8B-B14F-4D97-AF65-F5344CB8AC3E}">
        <p14:creationId xmlns:p14="http://schemas.microsoft.com/office/powerpoint/2010/main" val="187264773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NZ" dirty="0" smtClean="0"/>
              <a:t>Database Support – Sync Commit</a:t>
            </a:r>
            <a:endParaRPr lang="en-NZ" dirty="0"/>
          </a:p>
        </p:txBody>
      </p:sp>
      <p:graphicFrame>
        <p:nvGraphicFramePr>
          <p:cNvPr id="2" name="Table 1"/>
          <p:cNvGraphicFramePr>
            <a:graphicFrameLocks noGrp="1"/>
          </p:cNvGraphicFramePr>
          <p:nvPr>
            <p:extLst/>
          </p:nvPr>
        </p:nvGraphicFramePr>
        <p:xfrm>
          <a:off x="817637" y="1511005"/>
          <a:ext cx="4943401" cy="4475480"/>
        </p:xfrm>
        <a:graphic>
          <a:graphicData uri="http://schemas.openxmlformats.org/drawingml/2006/table">
            <a:tbl>
              <a:tblPr firstRow="1" bandRow="1">
                <a:tableStyleId>{7DF18680-E054-41AD-8BC1-D1AEF772440D}</a:tableStyleId>
              </a:tblPr>
              <a:tblGrid>
                <a:gridCol w="3217133"/>
                <a:gridCol w="1726268"/>
              </a:tblGrid>
              <a:tr h="370840">
                <a:tc>
                  <a:txBody>
                    <a:bodyPr/>
                    <a:lstStyle/>
                    <a:p>
                      <a:r>
                        <a:rPr lang="en-NZ" sz="2000" dirty="0" smtClean="0"/>
                        <a:t>Database</a:t>
                      </a:r>
                      <a:endParaRPr lang="en-NZ" sz="2000" dirty="0"/>
                    </a:p>
                  </a:txBody>
                  <a:tcPr/>
                </a:tc>
                <a:tc>
                  <a:txBody>
                    <a:bodyPr/>
                    <a:lstStyle/>
                    <a:p>
                      <a:r>
                        <a:rPr lang="en-NZ" sz="2000" dirty="0" smtClean="0"/>
                        <a:t>Supported</a:t>
                      </a:r>
                      <a:endParaRPr lang="en-NZ" sz="2000" dirty="0"/>
                    </a:p>
                  </a:txBody>
                  <a:tcPr/>
                </a:tc>
              </a:tr>
              <a:tr h="370840">
                <a:tc>
                  <a:txBody>
                    <a:bodyPr/>
                    <a:lstStyle/>
                    <a:p>
                      <a:pPr algn="l" rtl="0" fontAlgn="b"/>
                      <a:r>
                        <a:rPr lang="en-GB" sz="1800" u="none" strike="noStrike" dirty="0">
                          <a:effectLst/>
                        </a:rPr>
                        <a:t>Admin Content</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App Management</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BDC </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err="1">
                          <a:effectLst/>
                        </a:rPr>
                        <a:t>Config</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Content</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Managed Metadata</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PerformancePoint</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PowerPivot</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t>Not Tested</a:t>
                      </a:r>
                      <a:endParaRPr lang="en-NZ" sz="1800" dirty="0"/>
                    </a:p>
                  </a:txBody>
                  <a:tcPr/>
                </a:tc>
              </a:tr>
              <a:tr h="370840">
                <a:tc>
                  <a:txBody>
                    <a:bodyPr/>
                    <a:lstStyle/>
                    <a:p>
                      <a:pPr algn="l" rtl="0" fontAlgn="b"/>
                      <a:r>
                        <a:rPr lang="en-GB" sz="1800" u="none" strike="noStrike" dirty="0">
                          <a:effectLst/>
                        </a:rPr>
                        <a:t>Project</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Search  Analytic Reporting</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Search Admin</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bl>
          </a:graphicData>
        </a:graphic>
      </p:graphicFrame>
      <p:graphicFrame>
        <p:nvGraphicFramePr>
          <p:cNvPr id="6" name="Table 5"/>
          <p:cNvGraphicFramePr>
            <a:graphicFrameLocks noGrp="1"/>
          </p:cNvGraphicFramePr>
          <p:nvPr>
            <p:extLst/>
          </p:nvPr>
        </p:nvGraphicFramePr>
        <p:xfrm>
          <a:off x="6210894" y="1511005"/>
          <a:ext cx="5036544" cy="4475480"/>
        </p:xfrm>
        <a:graphic>
          <a:graphicData uri="http://schemas.openxmlformats.org/drawingml/2006/table">
            <a:tbl>
              <a:tblPr firstRow="1" bandRow="1">
                <a:tableStyleId>{7DF18680-E054-41AD-8BC1-D1AEF772440D}</a:tableStyleId>
              </a:tblPr>
              <a:tblGrid>
                <a:gridCol w="3263113"/>
                <a:gridCol w="1773431"/>
              </a:tblGrid>
              <a:tr h="184522">
                <a:tc>
                  <a:txBody>
                    <a:bodyPr/>
                    <a:lstStyle/>
                    <a:p>
                      <a:r>
                        <a:rPr lang="en-NZ" sz="2000" dirty="0" smtClean="0"/>
                        <a:t>Database</a:t>
                      </a:r>
                      <a:endParaRPr lang="en-NZ" sz="2000" dirty="0"/>
                    </a:p>
                  </a:txBody>
                  <a:tcPr/>
                </a:tc>
                <a:tc>
                  <a:txBody>
                    <a:bodyPr/>
                    <a:lstStyle/>
                    <a:p>
                      <a:r>
                        <a:rPr lang="en-NZ" sz="2000" dirty="0" smtClean="0"/>
                        <a:t>Supported</a:t>
                      </a:r>
                      <a:endParaRPr lang="en-NZ" sz="2000" dirty="0"/>
                    </a:p>
                  </a:txBody>
                  <a:tcPr/>
                </a:tc>
              </a:tr>
              <a:tr h="370840">
                <a:tc>
                  <a:txBody>
                    <a:bodyPr/>
                    <a:lstStyle/>
                    <a:p>
                      <a:pPr algn="l" rtl="0" fontAlgn="b"/>
                      <a:r>
                        <a:rPr lang="en-GB" sz="1800" u="none" strike="noStrike" dirty="0">
                          <a:effectLst/>
                        </a:rPr>
                        <a:t>Search Crawl</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Search </a:t>
                      </a:r>
                      <a:r>
                        <a:rPr lang="en-GB" sz="1800" u="none" strike="noStrike" dirty="0" smtClean="0">
                          <a:effectLst/>
                        </a:rPr>
                        <a:t>Links</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Secure Store</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State Service</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Subscription Settings</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Translation Services</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UPA Profile </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UPA Social</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UPA Sync</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r h="370840">
                <a:tc>
                  <a:txBody>
                    <a:bodyPr/>
                    <a:lstStyle/>
                    <a:p>
                      <a:pPr algn="l" rtl="0" fontAlgn="b"/>
                      <a:r>
                        <a:rPr lang="en-GB" sz="1800" u="none" strike="noStrike" dirty="0">
                          <a:effectLst/>
                        </a:rPr>
                        <a:t>Usage</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rgbClr val="F88608"/>
                          </a:solidFill>
                        </a:rPr>
                        <a:t>Yes – NR</a:t>
                      </a:r>
                      <a:endParaRPr lang="en-NZ" sz="1800" dirty="0">
                        <a:solidFill>
                          <a:srgbClr val="F88608"/>
                        </a:solidFill>
                      </a:endParaRPr>
                    </a:p>
                  </a:txBody>
                  <a:tcPr/>
                </a:tc>
              </a:tr>
              <a:tr h="370840">
                <a:tc>
                  <a:txBody>
                    <a:bodyPr/>
                    <a:lstStyle/>
                    <a:p>
                      <a:pPr algn="l" rtl="0" fontAlgn="b"/>
                      <a:r>
                        <a:rPr lang="en-GB" sz="1800" u="none" strike="noStrike" dirty="0">
                          <a:effectLst/>
                        </a:rPr>
                        <a:t>Word Automation</a:t>
                      </a:r>
                      <a:endParaRPr lang="en-GB" sz="18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1800" dirty="0" smtClean="0">
                          <a:solidFill>
                            <a:schemeClr val="accent5"/>
                          </a:solidFill>
                        </a:rPr>
                        <a:t>Yes</a:t>
                      </a:r>
                      <a:endParaRPr lang="en-NZ" sz="1800" dirty="0">
                        <a:solidFill>
                          <a:schemeClr val="accent5"/>
                        </a:solidFill>
                      </a:endParaRPr>
                    </a:p>
                  </a:txBody>
                  <a:tcPr/>
                </a:tc>
              </a:tr>
            </a:tbl>
          </a:graphicData>
        </a:graphic>
      </p:graphicFrame>
      <p:sp>
        <p:nvSpPr>
          <p:cNvPr id="7" name="TextBox 6"/>
          <p:cNvSpPr txBox="1"/>
          <p:nvPr/>
        </p:nvSpPr>
        <p:spPr>
          <a:xfrm>
            <a:off x="11806058" y="6546710"/>
            <a:ext cx="633670" cy="447815"/>
          </a:xfrm>
          <a:prstGeom prst="rect">
            <a:avLst/>
          </a:prstGeom>
          <a:noFill/>
        </p:spPr>
        <p:txBody>
          <a:bodyPr wrap="square" lIns="182880" tIns="146304" rIns="182880" bIns="146304" rtlCol="0">
            <a:spAutoFit/>
          </a:bodyPr>
          <a:lstStyle/>
          <a:p>
            <a:pPr algn="ctr">
              <a:lnSpc>
                <a:spcPct val="90000"/>
              </a:lnSpc>
              <a:spcAft>
                <a:spcPts val="600"/>
              </a:spcAft>
            </a:pPr>
            <a:r>
              <a:rPr lang="en-NZ" sz="1100" dirty="0" smtClean="0">
                <a:solidFill>
                  <a:srgbClr val="0072C6"/>
                </a:solidFill>
              </a:rPr>
              <a:t>WE</a:t>
            </a:r>
          </a:p>
        </p:txBody>
      </p:sp>
    </p:spTree>
    <p:extLst>
      <p:ext uri="{BB962C8B-B14F-4D97-AF65-F5344CB8AC3E}">
        <p14:creationId xmlns:p14="http://schemas.microsoft.com/office/powerpoint/2010/main" val="27441162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1209973"/>
            <a:ext cx="11632230" cy="2751698"/>
          </a:xfrm>
        </p:spPr>
        <p:txBody>
          <a:bodyPr/>
          <a:lstStyle/>
          <a:p>
            <a:r>
              <a:rPr lang="en-US" dirty="0"/>
              <a:t>AlwaysOn Availability Groups for High Availability</a:t>
            </a:r>
          </a:p>
        </p:txBody>
      </p:sp>
      <p:sp>
        <p:nvSpPr>
          <p:cNvPr id="5" name="Text Placeholder 4"/>
          <p:cNvSpPr>
            <a:spLocks noGrp="1"/>
          </p:cNvSpPr>
          <p:nvPr>
            <p:ph type="body" sz="quarter" idx="12"/>
          </p:nvPr>
        </p:nvSpPr>
        <p:spPr>
          <a:xfrm>
            <a:off x="274638" y="3954463"/>
            <a:ext cx="11848255" cy="1829593"/>
          </a:xfrm>
        </p:spPr>
        <p:txBody>
          <a:bodyPr/>
          <a:lstStyle/>
          <a:p>
            <a:r>
              <a:rPr lang="en-US" dirty="0" smtClean="0"/>
              <a:t>Neil Hodgkinson</a:t>
            </a:r>
            <a:endParaRPr lang="en-US" dirty="0"/>
          </a:p>
        </p:txBody>
      </p:sp>
    </p:spTree>
    <p:extLst>
      <p:ext uri="{BB962C8B-B14F-4D97-AF65-F5344CB8AC3E}">
        <p14:creationId xmlns:p14="http://schemas.microsoft.com/office/powerpoint/2010/main" val="4001439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Demo Environment - Start</a:t>
            </a:r>
            <a:endParaRPr lang="en-NZ" dirty="0"/>
          </a:p>
        </p:txBody>
      </p:sp>
      <p:grpSp>
        <p:nvGrpSpPr>
          <p:cNvPr id="49" name="Group 2"/>
          <p:cNvGrpSpPr/>
          <p:nvPr/>
        </p:nvGrpSpPr>
        <p:grpSpPr>
          <a:xfrm>
            <a:off x="4481901" y="2119861"/>
            <a:ext cx="1390200" cy="1352386"/>
            <a:chOff x="6325965" y="35683"/>
            <a:chExt cx="2068041" cy="2011789"/>
          </a:xfrm>
        </p:grpSpPr>
        <p:grpSp>
          <p:nvGrpSpPr>
            <p:cNvPr id="50" name="Group 4"/>
            <p:cNvGrpSpPr/>
            <p:nvPr/>
          </p:nvGrpSpPr>
          <p:grpSpPr>
            <a:xfrm>
              <a:off x="6381692" y="35683"/>
              <a:ext cx="2012314" cy="2011789"/>
              <a:chOff x="6849580" y="4206958"/>
              <a:chExt cx="2012314" cy="2011789"/>
            </a:xfrm>
          </p:grpSpPr>
          <p:grpSp>
            <p:nvGrpSpPr>
              <p:cNvPr id="58" name="Group 60"/>
              <p:cNvGrpSpPr/>
              <p:nvPr/>
            </p:nvGrpSpPr>
            <p:grpSpPr>
              <a:xfrm>
                <a:off x="7487957" y="4470625"/>
                <a:ext cx="666750" cy="1487475"/>
                <a:chOff x="2081162" y="4640597"/>
                <a:chExt cx="666750" cy="1487475"/>
              </a:xfrm>
              <a:solidFill>
                <a:schemeClr val="bg1"/>
              </a:solidFill>
            </p:grpSpPr>
            <p:sp>
              <p:nvSpPr>
                <p:cNvPr id="60" name="Snip Diagonal Corner Rectangle 62"/>
                <p:cNvSpPr/>
                <p:nvPr/>
              </p:nvSpPr>
              <p:spPr bwMode="auto">
                <a:xfrm>
                  <a:off x="2081162" y="4724694"/>
                  <a:ext cx="666750" cy="1311774"/>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61" name="Isosceles Triangle 63"/>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62" name="Isosceles Triangle 64"/>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59"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6849580" y="4206958"/>
                <a:ext cx="2012314" cy="2011789"/>
              </a:xfrm>
              <a:prstGeom prst="rect">
                <a:avLst/>
              </a:prstGeom>
              <a:noFill/>
            </p:spPr>
          </p:pic>
        </p:grpSp>
        <p:grpSp>
          <p:nvGrpSpPr>
            <p:cNvPr id="51" name="Group 47"/>
            <p:cNvGrpSpPr/>
            <p:nvPr/>
          </p:nvGrpSpPr>
          <p:grpSpPr>
            <a:xfrm>
              <a:off x="6325965" y="652935"/>
              <a:ext cx="1090092" cy="875577"/>
              <a:chOff x="11139221" y="3379827"/>
              <a:chExt cx="1090092" cy="875577"/>
            </a:xfrm>
          </p:grpSpPr>
          <p:grpSp>
            <p:nvGrpSpPr>
              <p:cNvPr id="52" name="Group 48"/>
              <p:cNvGrpSpPr/>
              <p:nvPr/>
            </p:nvGrpSpPr>
            <p:grpSpPr>
              <a:xfrm>
                <a:off x="11139221" y="3379827"/>
                <a:ext cx="1090092" cy="875577"/>
                <a:chOff x="3599175" y="4220568"/>
                <a:chExt cx="1090092" cy="875577"/>
              </a:xfrm>
            </p:grpSpPr>
            <p:sp>
              <p:nvSpPr>
                <p:cNvPr id="54" name="Rounded Rectangle 56"/>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55" name="Group 57"/>
                <p:cNvGrpSpPr/>
                <p:nvPr/>
              </p:nvGrpSpPr>
              <p:grpSpPr>
                <a:xfrm>
                  <a:off x="3614541" y="4243079"/>
                  <a:ext cx="1057169" cy="832818"/>
                  <a:chOff x="3705190" y="4561217"/>
                  <a:chExt cx="1057169" cy="832818"/>
                </a:xfrm>
              </p:grpSpPr>
              <p:pic>
                <p:nvPicPr>
                  <p:cNvPr id="56"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57" name="Rectangle 59"/>
                  <p:cNvSpPr/>
                  <p:nvPr/>
                </p:nvSpPr>
                <p:spPr bwMode="auto">
                  <a:xfrm>
                    <a:off x="3783372" y="4772556"/>
                    <a:ext cx="907602" cy="5506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53" name="Picture 5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bwMode="black">
              <a:xfrm>
                <a:off x="11254803" y="3727806"/>
                <a:ext cx="864000" cy="296296"/>
              </a:xfrm>
              <a:prstGeom prst="rect">
                <a:avLst/>
              </a:prstGeom>
              <a:solidFill>
                <a:schemeClr val="bg1"/>
              </a:solidFill>
            </p:spPr>
          </p:pic>
        </p:grpSp>
      </p:grpSp>
      <p:grpSp>
        <p:nvGrpSpPr>
          <p:cNvPr id="63" name="Group 79"/>
          <p:cNvGrpSpPr/>
          <p:nvPr/>
        </p:nvGrpSpPr>
        <p:grpSpPr>
          <a:xfrm>
            <a:off x="4511045" y="4057704"/>
            <a:ext cx="1409226" cy="1358730"/>
            <a:chOff x="1368544" y="4376930"/>
            <a:chExt cx="2086555" cy="2011789"/>
          </a:xfrm>
        </p:grpSpPr>
        <p:grpSp>
          <p:nvGrpSpPr>
            <p:cNvPr id="64" name="Group 80"/>
            <p:cNvGrpSpPr/>
            <p:nvPr/>
          </p:nvGrpSpPr>
          <p:grpSpPr>
            <a:xfrm>
              <a:off x="2081162" y="4640597"/>
              <a:ext cx="666750" cy="1487475"/>
              <a:chOff x="2081162" y="4640597"/>
              <a:chExt cx="666750" cy="1487475"/>
            </a:xfrm>
            <a:solidFill>
              <a:schemeClr val="bg1"/>
            </a:solidFill>
          </p:grpSpPr>
          <p:sp>
            <p:nvSpPr>
              <p:cNvPr id="73" name="Snip Diagonal Corner Rectangle 89"/>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74" name="Isosceles Triangle 90"/>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75" name="Isosceles Triangle 91"/>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65"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1442785" y="4376930"/>
              <a:ext cx="2012314" cy="2011789"/>
            </a:xfrm>
            <a:prstGeom prst="rect">
              <a:avLst/>
            </a:prstGeom>
            <a:noFill/>
          </p:spPr>
        </p:pic>
        <p:grpSp>
          <p:nvGrpSpPr>
            <p:cNvPr id="66" name="Group 82"/>
            <p:cNvGrpSpPr/>
            <p:nvPr/>
          </p:nvGrpSpPr>
          <p:grpSpPr>
            <a:xfrm>
              <a:off x="1368544" y="4997777"/>
              <a:ext cx="1090092" cy="875577"/>
              <a:chOff x="10443966" y="1118814"/>
              <a:chExt cx="1090092" cy="875577"/>
            </a:xfrm>
          </p:grpSpPr>
          <p:grpSp>
            <p:nvGrpSpPr>
              <p:cNvPr id="67" name="Group 83"/>
              <p:cNvGrpSpPr/>
              <p:nvPr/>
            </p:nvGrpSpPr>
            <p:grpSpPr>
              <a:xfrm>
                <a:off x="10443966" y="1118814"/>
                <a:ext cx="1090092" cy="875577"/>
                <a:chOff x="3599175" y="4220568"/>
                <a:chExt cx="1090092" cy="875577"/>
              </a:xfrm>
            </p:grpSpPr>
            <p:sp>
              <p:nvSpPr>
                <p:cNvPr id="69" name="Rounded Rectangle 85"/>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70" name="Group 86"/>
                <p:cNvGrpSpPr/>
                <p:nvPr/>
              </p:nvGrpSpPr>
              <p:grpSpPr>
                <a:xfrm>
                  <a:off x="3614541" y="4243079"/>
                  <a:ext cx="1057169" cy="832818"/>
                  <a:chOff x="3705190" y="4561217"/>
                  <a:chExt cx="1057169" cy="832818"/>
                </a:xfrm>
              </p:grpSpPr>
              <p:pic>
                <p:nvPicPr>
                  <p:cNvPr id="71" name="Picture 4" descr="\\MAGNUM\Projects\Microsoft\Cloud Power FY12\Design\ICONS_PNG\IIS-MULTI-TENANCY.png"/>
                  <p:cNvPicPr>
                    <a:picLocks noChangeAspect="1" noChangeArrowheads="1"/>
                  </p:cNvPicPr>
                  <p:nvPr/>
                </p:nvPicPr>
                <p:blipFill rotWithShape="1">
                  <a:blip r:embed="rId5"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72" name="Rectangle 88"/>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68" name="Flowchart: Magnetic Disk 84"/>
              <p:cNvSpPr/>
              <p:nvPr/>
            </p:nvSpPr>
            <p:spPr bwMode="auto">
              <a:xfrm>
                <a:off x="10764906" y="1444267"/>
                <a:ext cx="459326" cy="360000"/>
              </a:xfrm>
              <a:prstGeom prst="flowChartMagneticDisk">
                <a:avLst/>
              </a:prstGeom>
              <a:solidFill>
                <a:schemeClr val="accent1"/>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76" name="Group 105"/>
          <p:cNvGrpSpPr/>
          <p:nvPr/>
        </p:nvGrpSpPr>
        <p:grpSpPr>
          <a:xfrm>
            <a:off x="6823592" y="4057704"/>
            <a:ext cx="1409226" cy="1358730"/>
            <a:chOff x="1368544" y="4376930"/>
            <a:chExt cx="2086555" cy="2011789"/>
          </a:xfrm>
        </p:grpSpPr>
        <p:grpSp>
          <p:nvGrpSpPr>
            <p:cNvPr id="77" name="Group 106"/>
            <p:cNvGrpSpPr/>
            <p:nvPr/>
          </p:nvGrpSpPr>
          <p:grpSpPr>
            <a:xfrm>
              <a:off x="2081162" y="4640597"/>
              <a:ext cx="666750" cy="1487475"/>
              <a:chOff x="2081162" y="4640597"/>
              <a:chExt cx="666750" cy="1487475"/>
            </a:xfrm>
            <a:solidFill>
              <a:schemeClr val="bg1"/>
            </a:solidFill>
          </p:grpSpPr>
          <p:sp>
            <p:nvSpPr>
              <p:cNvPr id="86" name="Snip Diagonal Corner Rectangle 115"/>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7" name="Isosceles Triangle 116"/>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8" name="Isosceles Triangle 117"/>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78"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1442785" y="4376930"/>
              <a:ext cx="2012314" cy="2011789"/>
            </a:xfrm>
            <a:prstGeom prst="rect">
              <a:avLst/>
            </a:prstGeom>
            <a:noFill/>
          </p:spPr>
        </p:pic>
        <p:grpSp>
          <p:nvGrpSpPr>
            <p:cNvPr id="79" name="Group 108"/>
            <p:cNvGrpSpPr/>
            <p:nvPr/>
          </p:nvGrpSpPr>
          <p:grpSpPr>
            <a:xfrm>
              <a:off x="1368544" y="4997777"/>
              <a:ext cx="1090092" cy="875577"/>
              <a:chOff x="10443966" y="1118814"/>
              <a:chExt cx="1090092" cy="875577"/>
            </a:xfrm>
          </p:grpSpPr>
          <p:grpSp>
            <p:nvGrpSpPr>
              <p:cNvPr id="80" name="Group 109"/>
              <p:cNvGrpSpPr/>
              <p:nvPr/>
            </p:nvGrpSpPr>
            <p:grpSpPr>
              <a:xfrm>
                <a:off x="10443966" y="1118814"/>
                <a:ext cx="1090092" cy="875577"/>
                <a:chOff x="3599175" y="4220568"/>
                <a:chExt cx="1090092" cy="875577"/>
              </a:xfrm>
            </p:grpSpPr>
            <p:sp>
              <p:nvSpPr>
                <p:cNvPr id="82" name="Rounded Rectangle 111"/>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83" name="Group 112"/>
                <p:cNvGrpSpPr/>
                <p:nvPr/>
              </p:nvGrpSpPr>
              <p:grpSpPr>
                <a:xfrm>
                  <a:off x="3614541" y="4243079"/>
                  <a:ext cx="1057169" cy="832818"/>
                  <a:chOff x="3705190" y="4561217"/>
                  <a:chExt cx="1057169" cy="832818"/>
                </a:xfrm>
              </p:grpSpPr>
              <p:pic>
                <p:nvPicPr>
                  <p:cNvPr id="84" name="Picture 4" descr="\\MAGNUM\Projects\Microsoft\Cloud Power FY12\Design\ICONS_PNG\IIS-MULTI-TENANCY.png"/>
                  <p:cNvPicPr>
                    <a:picLocks noChangeAspect="1" noChangeArrowheads="1"/>
                  </p:cNvPicPr>
                  <p:nvPr/>
                </p:nvPicPr>
                <p:blipFill rotWithShape="1">
                  <a:blip r:embed="rId5"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85" name="Rectangle 114"/>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1" name="Flowchart: Magnetic Disk 110"/>
              <p:cNvSpPr/>
              <p:nvPr/>
            </p:nvSpPr>
            <p:spPr bwMode="auto">
              <a:xfrm>
                <a:off x="10764906" y="1444267"/>
                <a:ext cx="459326" cy="360000"/>
              </a:xfrm>
              <a:prstGeom prst="flowChartMagneticDisk">
                <a:avLst/>
              </a:prstGeom>
              <a:solidFill>
                <a:schemeClr val="accent1"/>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9" name="Flowchart: Magnetic Disk 88"/>
          <p:cNvSpPr/>
          <p:nvPr/>
        </p:nvSpPr>
        <p:spPr bwMode="auto">
          <a:xfrm>
            <a:off x="4818454" y="6202361"/>
            <a:ext cx="780796" cy="531951"/>
          </a:xfrm>
          <a:prstGeom prst="flowChartMagneticDisk">
            <a:avLst/>
          </a:prstGeom>
          <a:solidFill>
            <a:schemeClr val="accent1">
              <a:lumMod val="90000"/>
            </a:schemeClr>
          </a:solidFill>
          <a:ln w="17145" cap="flat" cmpd="sng" algn="ctr">
            <a:solidFill>
              <a:srgbClr val="FFFFFF">
                <a:shade val="95000"/>
                <a:alpha val="50000"/>
                <a:satMod val="150000"/>
              </a:srgbClr>
            </a:solid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a:gradFill>
                <a:gsLst>
                  <a:gs pos="0">
                    <a:srgbClr val="FFFFFF"/>
                  </a:gs>
                  <a:gs pos="100000">
                    <a:srgbClr val="FFFFFF"/>
                  </a:gs>
                </a:gsLst>
                <a:lin ang="5400000" scaled="0"/>
              </a:gradFill>
              <a:ea typeface="Segoe UI" pitchFamily="34" charset="0"/>
              <a:cs typeface="Segoe UI" pitchFamily="34" charset="0"/>
            </a:endParaRPr>
          </a:p>
        </p:txBody>
      </p:sp>
      <p:sp>
        <p:nvSpPr>
          <p:cNvPr id="90" name="Down Arrow 89"/>
          <p:cNvSpPr/>
          <p:nvPr/>
        </p:nvSpPr>
        <p:spPr bwMode="auto">
          <a:xfrm>
            <a:off x="4987689" y="5359298"/>
            <a:ext cx="442327" cy="661911"/>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91" name="Flowchart: Magnetic Disk 90"/>
          <p:cNvSpPr/>
          <p:nvPr/>
        </p:nvSpPr>
        <p:spPr bwMode="auto">
          <a:xfrm>
            <a:off x="7143634" y="6205671"/>
            <a:ext cx="780796" cy="531951"/>
          </a:xfrm>
          <a:prstGeom prst="flowChartMagneticDisk">
            <a:avLst/>
          </a:prstGeom>
          <a:solidFill>
            <a:schemeClr val="accent1">
              <a:lumMod val="90000"/>
            </a:schemeClr>
          </a:solidFill>
          <a:ln w="17145" cap="flat" cmpd="sng" algn="ctr">
            <a:solidFill>
              <a:srgbClr val="FFFFFF">
                <a:shade val="95000"/>
                <a:alpha val="50000"/>
                <a:satMod val="150000"/>
              </a:srgbClr>
            </a:solid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a:gradFill>
                <a:gsLst>
                  <a:gs pos="0">
                    <a:srgbClr val="FFFFFF"/>
                  </a:gs>
                  <a:gs pos="100000">
                    <a:srgbClr val="FFFFFF"/>
                  </a:gs>
                </a:gsLst>
                <a:lin ang="5400000" scaled="0"/>
              </a:gradFill>
              <a:ea typeface="Segoe UI" pitchFamily="34" charset="0"/>
              <a:cs typeface="Segoe UI" pitchFamily="34" charset="0"/>
            </a:endParaRPr>
          </a:p>
        </p:txBody>
      </p:sp>
      <p:sp>
        <p:nvSpPr>
          <p:cNvPr id="92" name="Down Arrow 91"/>
          <p:cNvSpPr/>
          <p:nvPr/>
        </p:nvSpPr>
        <p:spPr bwMode="auto">
          <a:xfrm>
            <a:off x="7312869" y="5362607"/>
            <a:ext cx="442327" cy="661911"/>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94" name="Down Arrow 93"/>
          <p:cNvSpPr/>
          <p:nvPr/>
        </p:nvSpPr>
        <p:spPr bwMode="auto">
          <a:xfrm>
            <a:off x="4948499" y="3362654"/>
            <a:ext cx="442327" cy="661911"/>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45" name="TextBox 44"/>
          <p:cNvSpPr txBox="1"/>
          <p:nvPr/>
        </p:nvSpPr>
        <p:spPr>
          <a:xfrm>
            <a:off x="4108603" y="5130522"/>
            <a:ext cx="885179" cy="406265"/>
          </a:xfrm>
          <a:prstGeom prst="rect">
            <a:avLst/>
          </a:prstGeom>
          <a:noFill/>
        </p:spPr>
        <p:txBody>
          <a:bodyPr wrap="none" rtlCol="0">
            <a:spAutoFit/>
          </a:bodyPr>
          <a:lstStyle/>
          <a:p>
            <a:pPr algn="ctr"/>
            <a:r>
              <a:rPr lang="en-AU" sz="2040" b="1" dirty="0">
                <a:solidFill>
                  <a:srgbClr val="505050"/>
                </a:solidFill>
              </a:rPr>
              <a:t>SQL </a:t>
            </a:r>
            <a:r>
              <a:rPr lang="en-AU" sz="2040" b="1" dirty="0" smtClean="0">
                <a:solidFill>
                  <a:srgbClr val="505050"/>
                </a:solidFill>
              </a:rPr>
              <a:t>1</a:t>
            </a:r>
            <a:endParaRPr lang="en-NZ" sz="2040" b="1" dirty="0">
              <a:solidFill>
                <a:srgbClr val="505050"/>
              </a:solidFill>
            </a:endParaRPr>
          </a:p>
        </p:txBody>
      </p:sp>
      <p:sp>
        <p:nvSpPr>
          <p:cNvPr id="44" name="TextBox 43"/>
          <p:cNvSpPr txBox="1"/>
          <p:nvPr/>
        </p:nvSpPr>
        <p:spPr>
          <a:xfrm>
            <a:off x="5653974" y="2553545"/>
            <a:ext cx="1063368" cy="406265"/>
          </a:xfrm>
          <a:prstGeom prst="rect">
            <a:avLst/>
          </a:prstGeom>
          <a:noFill/>
        </p:spPr>
        <p:txBody>
          <a:bodyPr wrap="none" rtlCol="0">
            <a:spAutoFit/>
          </a:bodyPr>
          <a:lstStyle/>
          <a:p>
            <a:pPr algn="ctr"/>
            <a:r>
              <a:rPr lang="en-AU" sz="2040" b="1" dirty="0" smtClean="0">
                <a:solidFill>
                  <a:srgbClr val="505050"/>
                </a:solidFill>
              </a:rPr>
              <a:t>FARM3</a:t>
            </a:r>
            <a:endParaRPr lang="en-NZ" sz="2040" b="1" dirty="0">
              <a:solidFill>
                <a:srgbClr val="505050"/>
              </a:solidFill>
            </a:endParaRPr>
          </a:p>
        </p:txBody>
      </p:sp>
      <p:sp>
        <p:nvSpPr>
          <p:cNvPr id="46" name="TextBox 45"/>
          <p:cNvSpPr txBox="1"/>
          <p:nvPr/>
        </p:nvSpPr>
        <p:spPr>
          <a:xfrm>
            <a:off x="6456582" y="5142356"/>
            <a:ext cx="885179" cy="406265"/>
          </a:xfrm>
          <a:prstGeom prst="rect">
            <a:avLst/>
          </a:prstGeom>
          <a:noFill/>
        </p:spPr>
        <p:txBody>
          <a:bodyPr wrap="none" rtlCol="0">
            <a:spAutoFit/>
          </a:bodyPr>
          <a:lstStyle/>
          <a:p>
            <a:pPr algn="ctr"/>
            <a:r>
              <a:rPr lang="en-AU" sz="2040" b="1" dirty="0">
                <a:solidFill>
                  <a:srgbClr val="505050"/>
                </a:solidFill>
              </a:rPr>
              <a:t>SQL </a:t>
            </a:r>
            <a:r>
              <a:rPr lang="en-AU" sz="2040" b="1" dirty="0" smtClean="0">
                <a:solidFill>
                  <a:srgbClr val="505050"/>
                </a:solidFill>
              </a:rPr>
              <a:t>2</a:t>
            </a:r>
            <a:endParaRPr lang="en-NZ" sz="2040" b="1" dirty="0">
              <a:solidFill>
                <a:srgbClr val="505050"/>
              </a:solidFill>
            </a:endParaRPr>
          </a:p>
        </p:txBody>
      </p:sp>
      <p:pic>
        <p:nvPicPr>
          <p:cNvPr id="93" name="Picture 9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5254" y="1062043"/>
            <a:ext cx="1151646" cy="1151646"/>
          </a:xfrm>
          <a:prstGeom prst="rect">
            <a:avLst/>
          </a:prstGeom>
        </p:spPr>
      </p:pic>
      <p:sp>
        <p:nvSpPr>
          <p:cNvPr id="95" name="Curved Up Arrow 94"/>
          <p:cNvSpPr/>
          <p:nvPr/>
        </p:nvSpPr>
        <p:spPr bwMode="auto">
          <a:xfrm rot="10324823">
            <a:off x="5012410" y="1463338"/>
            <a:ext cx="2041605" cy="594764"/>
          </a:xfrm>
          <a:prstGeom prst="curvedUp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42776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Demo Environment - End</a:t>
            </a:r>
            <a:endParaRPr lang="en-NZ" dirty="0"/>
          </a:p>
        </p:txBody>
      </p:sp>
      <p:sp>
        <p:nvSpPr>
          <p:cNvPr id="48" name="Rectangle 47"/>
          <p:cNvSpPr/>
          <p:nvPr/>
        </p:nvSpPr>
        <p:spPr bwMode="auto">
          <a:xfrm>
            <a:off x="4233423" y="3182062"/>
            <a:ext cx="3885847" cy="2761264"/>
          </a:xfrm>
          <a:prstGeom prst="rect">
            <a:avLst/>
          </a:prstGeom>
          <a:solidFill>
            <a:schemeClr val="accent6"/>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b" anchorCtr="1" compatLnSpc="1">
            <a:prstTxWarp prst="textNoShape">
              <a:avLst/>
            </a:prstTxWarp>
          </a:bodyPr>
          <a:lstStyle/>
          <a:p>
            <a:pPr defTabSz="932597" eaLnBrk="0" fontAlgn="base" hangingPunct="0">
              <a:spcBef>
                <a:spcPct val="0"/>
              </a:spcBef>
              <a:spcAft>
                <a:spcPct val="0"/>
              </a:spcAft>
            </a:pPr>
            <a:r>
              <a:rPr lang="en-AU" sz="1224" dirty="0">
                <a:solidFill>
                  <a:srgbClr val="FFFFFF"/>
                </a:solidFill>
                <a:latin typeface="Capitals" pitchFamily="8" charset="0"/>
                <a:ea typeface="ＭＳ Ｐゴシック" pitchFamily="8" charset="-128"/>
              </a:rPr>
              <a:t>Failover Cluster</a:t>
            </a:r>
            <a:endParaRPr lang="en-NZ" sz="1224" dirty="0">
              <a:solidFill>
                <a:srgbClr val="FFFFFF"/>
              </a:solidFill>
              <a:latin typeface="Capitals" pitchFamily="8" charset="0"/>
              <a:ea typeface="ＭＳ Ｐゴシック" pitchFamily="8" charset="-128"/>
            </a:endParaRPr>
          </a:p>
        </p:txBody>
      </p:sp>
      <p:grpSp>
        <p:nvGrpSpPr>
          <p:cNvPr id="49" name="Group 2"/>
          <p:cNvGrpSpPr/>
          <p:nvPr/>
        </p:nvGrpSpPr>
        <p:grpSpPr>
          <a:xfrm>
            <a:off x="5599251" y="1579454"/>
            <a:ext cx="1390200" cy="1352386"/>
            <a:chOff x="6325965" y="35683"/>
            <a:chExt cx="2068041" cy="2011789"/>
          </a:xfrm>
        </p:grpSpPr>
        <p:grpSp>
          <p:nvGrpSpPr>
            <p:cNvPr id="50" name="Group 4"/>
            <p:cNvGrpSpPr/>
            <p:nvPr/>
          </p:nvGrpSpPr>
          <p:grpSpPr>
            <a:xfrm>
              <a:off x="6381692" y="35683"/>
              <a:ext cx="2012314" cy="2011789"/>
              <a:chOff x="6849580" y="4206958"/>
              <a:chExt cx="2012314" cy="2011789"/>
            </a:xfrm>
          </p:grpSpPr>
          <p:grpSp>
            <p:nvGrpSpPr>
              <p:cNvPr id="58" name="Group 60"/>
              <p:cNvGrpSpPr/>
              <p:nvPr/>
            </p:nvGrpSpPr>
            <p:grpSpPr>
              <a:xfrm>
                <a:off x="7487957" y="4470625"/>
                <a:ext cx="666750" cy="1487475"/>
                <a:chOff x="2081162" y="4640597"/>
                <a:chExt cx="666750" cy="1487475"/>
              </a:xfrm>
              <a:solidFill>
                <a:schemeClr val="bg1"/>
              </a:solidFill>
            </p:grpSpPr>
            <p:sp>
              <p:nvSpPr>
                <p:cNvPr id="60" name="Snip Diagonal Corner Rectangle 62"/>
                <p:cNvSpPr/>
                <p:nvPr/>
              </p:nvSpPr>
              <p:spPr bwMode="auto">
                <a:xfrm>
                  <a:off x="2081162" y="4724694"/>
                  <a:ext cx="666750" cy="1311774"/>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61" name="Isosceles Triangle 63"/>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62" name="Isosceles Triangle 64"/>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59"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6849580" y="4206958"/>
                <a:ext cx="2012314" cy="2011789"/>
              </a:xfrm>
              <a:prstGeom prst="rect">
                <a:avLst/>
              </a:prstGeom>
              <a:noFill/>
            </p:spPr>
          </p:pic>
        </p:grpSp>
        <p:grpSp>
          <p:nvGrpSpPr>
            <p:cNvPr id="51" name="Group 47"/>
            <p:cNvGrpSpPr/>
            <p:nvPr/>
          </p:nvGrpSpPr>
          <p:grpSpPr>
            <a:xfrm>
              <a:off x="6325965" y="652935"/>
              <a:ext cx="1090092" cy="875577"/>
              <a:chOff x="11139221" y="3379827"/>
              <a:chExt cx="1090092" cy="875577"/>
            </a:xfrm>
          </p:grpSpPr>
          <p:grpSp>
            <p:nvGrpSpPr>
              <p:cNvPr id="52" name="Group 48"/>
              <p:cNvGrpSpPr/>
              <p:nvPr/>
            </p:nvGrpSpPr>
            <p:grpSpPr>
              <a:xfrm>
                <a:off x="11139221" y="3379827"/>
                <a:ext cx="1090092" cy="875577"/>
                <a:chOff x="3599175" y="4220568"/>
                <a:chExt cx="1090092" cy="875577"/>
              </a:xfrm>
            </p:grpSpPr>
            <p:sp>
              <p:nvSpPr>
                <p:cNvPr id="54" name="Rounded Rectangle 56"/>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55" name="Group 57"/>
                <p:cNvGrpSpPr/>
                <p:nvPr/>
              </p:nvGrpSpPr>
              <p:grpSpPr>
                <a:xfrm>
                  <a:off x="3614541" y="4243079"/>
                  <a:ext cx="1057169" cy="832818"/>
                  <a:chOff x="3705190" y="4561217"/>
                  <a:chExt cx="1057169" cy="832818"/>
                </a:xfrm>
              </p:grpSpPr>
              <p:pic>
                <p:nvPicPr>
                  <p:cNvPr id="56"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57" name="Rectangle 59"/>
                  <p:cNvSpPr/>
                  <p:nvPr/>
                </p:nvSpPr>
                <p:spPr bwMode="auto">
                  <a:xfrm>
                    <a:off x="3783372" y="4772556"/>
                    <a:ext cx="907602" cy="5506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53" name="Picture 5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bwMode="black">
              <a:xfrm>
                <a:off x="11254803" y="3727806"/>
                <a:ext cx="864000" cy="296296"/>
              </a:xfrm>
              <a:prstGeom prst="rect">
                <a:avLst/>
              </a:prstGeom>
              <a:solidFill>
                <a:schemeClr val="bg1"/>
              </a:solidFill>
            </p:spPr>
          </p:pic>
        </p:grpSp>
      </p:grpSp>
      <p:grpSp>
        <p:nvGrpSpPr>
          <p:cNvPr id="63" name="Group 79"/>
          <p:cNvGrpSpPr/>
          <p:nvPr/>
        </p:nvGrpSpPr>
        <p:grpSpPr>
          <a:xfrm>
            <a:off x="4511045" y="4273728"/>
            <a:ext cx="1409226" cy="1358730"/>
            <a:chOff x="1368544" y="4376930"/>
            <a:chExt cx="2086555" cy="2011789"/>
          </a:xfrm>
        </p:grpSpPr>
        <p:grpSp>
          <p:nvGrpSpPr>
            <p:cNvPr id="64" name="Group 80"/>
            <p:cNvGrpSpPr/>
            <p:nvPr/>
          </p:nvGrpSpPr>
          <p:grpSpPr>
            <a:xfrm>
              <a:off x="2081162" y="4640597"/>
              <a:ext cx="666750" cy="1487475"/>
              <a:chOff x="2081162" y="4640597"/>
              <a:chExt cx="666750" cy="1487475"/>
            </a:xfrm>
            <a:solidFill>
              <a:schemeClr val="bg1"/>
            </a:solidFill>
          </p:grpSpPr>
          <p:sp>
            <p:nvSpPr>
              <p:cNvPr id="73" name="Snip Diagonal Corner Rectangle 89"/>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74" name="Isosceles Triangle 90"/>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75" name="Isosceles Triangle 91"/>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65"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1442785" y="4376930"/>
              <a:ext cx="2012314" cy="2011789"/>
            </a:xfrm>
            <a:prstGeom prst="rect">
              <a:avLst/>
            </a:prstGeom>
            <a:noFill/>
          </p:spPr>
        </p:pic>
        <p:grpSp>
          <p:nvGrpSpPr>
            <p:cNvPr id="66" name="Group 82"/>
            <p:cNvGrpSpPr/>
            <p:nvPr/>
          </p:nvGrpSpPr>
          <p:grpSpPr>
            <a:xfrm>
              <a:off x="1368544" y="4997777"/>
              <a:ext cx="1090092" cy="875577"/>
              <a:chOff x="10443966" y="1118814"/>
              <a:chExt cx="1090092" cy="875577"/>
            </a:xfrm>
          </p:grpSpPr>
          <p:grpSp>
            <p:nvGrpSpPr>
              <p:cNvPr id="67" name="Group 83"/>
              <p:cNvGrpSpPr/>
              <p:nvPr/>
            </p:nvGrpSpPr>
            <p:grpSpPr>
              <a:xfrm>
                <a:off x="10443966" y="1118814"/>
                <a:ext cx="1090092" cy="875577"/>
                <a:chOff x="3599175" y="4220568"/>
                <a:chExt cx="1090092" cy="875577"/>
              </a:xfrm>
            </p:grpSpPr>
            <p:sp>
              <p:nvSpPr>
                <p:cNvPr id="69" name="Rounded Rectangle 85"/>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70" name="Group 86"/>
                <p:cNvGrpSpPr/>
                <p:nvPr/>
              </p:nvGrpSpPr>
              <p:grpSpPr>
                <a:xfrm>
                  <a:off x="3614541" y="4243079"/>
                  <a:ext cx="1057169" cy="832818"/>
                  <a:chOff x="3705190" y="4561217"/>
                  <a:chExt cx="1057169" cy="832818"/>
                </a:xfrm>
              </p:grpSpPr>
              <p:pic>
                <p:nvPicPr>
                  <p:cNvPr id="71" name="Picture 4" descr="\\MAGNUM\Projects\Microsoft\Cloud Power FY12\Design\ICONS_PNG\IIS-MULTI-TENANCY.png"/>
                  <p:cNvPicPr>
                    <a:picLocks noChangeAspect="1" noChangeArrowheads="1"/>
                  </p:cNvPicPr>
                  <p:nvPr/>
                </p:nvPicPr>
                <p:blipFill rotWithShape="1">
                  <a:blip r:embed="rId5"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72" name="Rectangle 88"/>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68" name="Flowchart: Magnetic Disk 84"/>
              <p:cNvSpPr/>
              <p:nvPr/>
            </p:nvSpPr>
            <p:spPr bwMode="auto">
              <a:xfrm>
                <a:off x="10764906" y="1444267"/>
                <a:ext cx="459326" cy="360000"/>
              </a:xfrm>
              <a:prstGeom prst="flowChartMagneticDisk">
                <a:avLst/>
              </a:prstGeom>
              <a:solidFill>
                <a:schemeClr val="accent1"/>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76" name="Group 105"/>
          <p:cNvGrpSpPr/>
          <p:nvPr/>
        </p:nvGrpSpPr>
        <p:grpSpPr>
          <a:xfrm>
            <a:off x="6823592" y="4273728"/>
            <a:ext cx="1409226" cy="1358730"/>
            <a:chOff x="1368544" y="4376930"/>
            <a:chExt cx="2086555" cy="2011789"/>
          </a:xfrm>
        </p:grpSpPr>
        <p:grpSp>
          <p:nvGrpSpPr>
            <p:cNvPr id="77" name="Group 106"/>
            <p:cNvGrpSpPr/>
            <p:nvPr/>
          </p:nvGrpSpPr>
          <p:grpSpPr>
            <a:xfrm>
              <a:off x="2081162" y="4640597"/>
              <a:ext cx="666750" cy="1487475"/>
              <a:chOff x="2081162" y="4640597"/>
              <a:chExt cx="666750" cy="1487475"/>
            </a:xfrm>
            <a:solidFill>
              <a:schemeClr val="bg1"/>
            </a:solidFill>
          </p:grpSpPr>
          <p:sp>
            <p:nvSpPr>
              <p:cNvPr id="86" name="Snip Diagonal Corner Rectangle 115"/>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7" name="Isosceles Triangle 116"/>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8" name="Isosceles Triangle 117"/>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78"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1442785" y="4376930"/>
              <a:ext cx="2012314" cy="2011789"/>
            </a:xfrm>
            <a:prstGeom prst="rect">
              <a:avLst/>
            </a:prstGeom>
            <a:noFill/>
          </p:spPr>
        </p:pic>
        <p:grpSp>
          <p:nvGrpSpPr>
            <p:cNvPr id="79" name="Group 108"/>
            <p:cNvGrpSpPr/>
            <p:nvPr/>
          </p:nvGrpSpPr>
          <p:grpSpPr>
            <a:xfrm>
              <a:off x="1368544" y="4997777"/>
              <a:ext cx="1090092" cy="875577"/>
              <a:chOff x="10443966" y="1118814"/>
              <a:chExt cx="1090092" cy="875577"/>
            </a:xfrm>
          </p:grpSpPr>
          <p:grpSp>
            <p:nvGrpSpPr>
              <p:cNvPr id="80" name="Group 109"/>
              <p:cNvGrpSpPr/>
              <p:nvPr/>
            </p:nvGrpSpPr>
            <p:grpSpPr>
              <a:xfrm>
                <a:off x="10443966" y="1118814"/>
                <a:ext cx="1090092" cy="875577"/>
                <a:chOff x="3599175" y="4220568"/>
                <a:chExt cx="1090092" cy="875577"/>
              </a:xfrm>
            </p:grpSpPr>
            <p:sp>
              <p:nvSpPr>
                <p:cNvPr id="82" name="Rounded Rectangle 111"/>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83" name="Group 112"/>
                <p:cNvGrpSpPr/>
                <p:nvPr/>
              </p:nvGrpSpPr>
              <p:grpSpPr>
                <a:xfrm>
                  <a:off x="3614541" y="4243079"/>
                  <a:ext cx="1057169" cy="832818"/>
                  <a:chOff x="3705190" y="4561217"/>
                  <a:chExt cx="1057169" cy="832818"/>
                </a:xfrm>
              </p:grpSpPr>
              <p:pic>
                <p:nvPicPr>
                  <p:cNvPr id="84" name="Picture 4" descr="\\MAGNUM\Projects\Microsoft\Cloud Power FY12\Design\ICONS_PNG\IIS-MULTI-TENANCY.png"/>
                  <p:cNvPicPr>
                    <a:picLocks noChangeAspect="1" noChangeArrowheads="1"/>
                  </p:cNvPicPr>
                  <p:nvPr/>
                </p:nvPicPr>
                <p:blipFill rotWithShape="1">
                  <a:blip r:embed="rId5"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85" name="Rectangle 114"/>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1" name="Flowchart: Magnetic Disk 110"/>
              <p:cNvSpPr/>
              <p:nvPr/>
            </p:nvSpPr>
            <p:spPr bwMode="auto">
              <a:xfrm>
                <a:off x="10764906" y="1444267"/>
                <a:ext cx="459326" cy="360000"/>
              </a:xfrm>
              <a:prstGeom prst="flowChartMagneticDisk">
                <a:avLst/>
              </a:prstGeom>
              <a:solidFill>
                <a:schemeClr val="accent1"/>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9" name="Flowchart: Magnetic Disk 88"/>
          <p:cNvSpPr/>
          <p:nvPr/>
        </p:nvSpPr>
        <p:spPr bwMode="auto">
          <a:xfrm>
            <a:off x="4818454" y="6418385"/>
            <a:ext cx="780796" cy="531951"/>
          </a:xfrm>
          <a:prstGeom prst="flowChartMagneticDisk">
            <a:avLst/>
          </a:prstGeom>
          <a:solidFill>
            <a:schemeClr val="accent1">
              <a:lumMod val="90000"/>
            </a:schemeClr>
          </a:solidFill>
          <a:ln w="17145" cap="flat" cmpd="sng" algn="ctr">
            <a:solidFill>
              <a:srgbClr val="FFFFFF">
                <a:shade val="95000"/>
                <a:alpha val="50000"/>
                <a:satMod val="150000"/>
              </a:srgbClr>
            </a:solid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a:gradFill>
                <a:gsLst>
                  <a:gs pos="0">
                    <a:srgbClr val="FFFFFF"/>
                  </a:gs>
                  <a:gs pos="100000">
                    <a:srgbClr val="FFFFFF"/>
                  </a:gs>
                </a:gsLst>
                <a:lin ang="5400000" scaled="0"/>
              </a:gradFill>
              <a:ea typeface="Segoe UI" pitchFamily="34" charset="0"/>
              <a:cs typeface="Segoe UI" pitchFamily="34" charset="0"/>
            </a:endParaRPr>
          </a:p>
        </p:txBody>
      </p:sp>
      <p:sp>
        <p:nvSpPr>
          <p:cNvPr id="90" name="Down Arrow 89"/>
          <p:cNvSpPr/>
          <p:nvPr/>
        </p:nvSpPr>
        <p:spPr bwMode="auto">
          <a:xfrm>
            <a:off x="4987689" y="5575322"/>
            <a:ext cx="442327" cy="661911"/>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91" name="Flowchart: Magnetic Disk 90"/>
          <p:cNvSpPr/>
          <p:nvPr/>
        </p:nvSpPr>
        <p:spPr bwMode="auto">
          <a:xfrm>
            <a:off x="7143634" y="6421695"/>
            <a:ext cx="780796" cy="531951"/>
          </a:xfrm>
          <a:prstGeom prst="flowChartMagneticDisk">
            <a:avLst/>
          </a:prstGeom>
          <a:solidFill>
            <a:schemeClr val="accent1">
              <a:lumMod val="90000"/>
            </a:schemeClr>
          </a:solidFill>
          <a:ln w="17145" cap="flat" cmpd="sng" algn="ctr">
            <a:solidFill>
              <a:srgbClr val="FFFFFF">
                <a:shade val="95000"/>
                <a:alpha val="50000"/>
                <a:satMod val="150000"/>
              </a:srgbClr>
            </a:solid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a:gradFill>
                <a:gsLst>
                  <a:gs pos="0">
                    <a:srgbClr val="FFFFFF"/>
                  </a:gs>
                  <a:gs pos="100000">
                    <a:srgbClr val="FFFFFF"/>
                  </a:gs>
                </a:gsLst>
                <a:lin ang="5400000" scaled="0"/>
              </a:gradFill>
              <a:ea typeface="Segoe UI" pitchFamily="34" charset="0"/>
              <a:cs typeface="Segoe UI" pitchFamily="34" charset="0"/>
            </a:endParaRPr>
          </a:p>
        </p:txBody>
      </p:sp>
      <p:sp>
        <p:nvSpPr>
          <p:cNvPr id="92" name="Down Arrow 91"/>
          <p:cNvSpPr/>
          <p:nvPr/>
        </p:nvSpPr>
        <p:spPr bwMode="auto">
          <a:xfrm>
            <a:off x="7312869" y="5578631"/>
            <a:ext cx="442327" cy="661911"/>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93" name="Rounded Rectangle 92"/>
          <p:cNvSpPr/>
          <p:nvPr/>
        </p:nvSpPr>
        <p:spPr bwMode="auto">
          <a:xfrm>
            <a:off x="4586181" y="3349436"/>
            <a:ext cx="3318262" cy="655383"/>
          </a:xfrm>
          <a:prstGeom prst="roundRect">
            <a:avLst/>
          </a:prstGeom>
          <a:solidFill>
            <a:schemeClr val="accent4"/>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b" anchorCtr="1" compatLnSpc="1">
            <a:prstTxWarp prst="textNoShape">
              <a:avLst/>
            </a:prstTxWarp>
          </a:bodyPr>
          <a:lstStyle/>
          <a:p>
            <a:pPr algn="ctr" defTabSz="932597" eaLnBrk="0" fontAlgn="base" hangingPunct="0">
              <a:spcBef>
                <a:spcPct val="0"/>
              </a:spcBef>
              <a:spcAft>
                <a:spcPct val="0"/>
              </a:spcAft>
            </a:pPr>
            <a:r>
              <a:rPr lang="en-AU" sz="1400" dirty="0">
                <a:solidFill>
                  <a:srgbClr val="FFFFFF"/>
                </a:solidFill>
                <a:ea typeface="ＭＳ Ｐゴシック" pitchFamily="8" charset="-128"/>
              </a:rPr>
              <a:t>Clustered Resource</a:t>
            </a:r>
            <a:endParaRPr lang="en-NZ" sz="1400" dirty="0">
              <a:solidFill>
                <a:srgbClr val="FFFFFF"/>
              </a:solidFill>
              <a:ea typeface="ＭＳ Ｐゴシック" pitchFamily="8" charset="-128"/>
            </a:endParaRPr>
          </a:p>
        </p:txBody>
      </p:sp>
      <p:sp>
        <p:nvSpPr>
          <p:cNvPr id="94" name="Down Arrow 93"/>
          <p:cNvSpPr/>
          <p:nvPr/>
        </p:nvSpPr>
        <p:spPr bwMode="auto">
          <a:xfrm>
            <a:off x="6065848" y="2822247"/>
            <a:ext cx="442327" cy="661911"/>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95" name="Down Arrow 94"/>
          <p:cNvSpPr/>
          <p:nvPr/>
        </p:nvSpPr>
        <p:spPr bwMode="auto">
          <a:xfrm>
            <a:off x="7278589" y="3664782"/>
            <a:ext cx="442327" cy="661911"/>
          </a:xfrm>
          <a:prstGeom prst="downArrow">
            <a:avLst/>
          </a:prstGeom>
          <a:solidFill>
            <a:schemeClr val="accent2"/>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45" name="TextBox 44"/>
          <p:cNvSpPr txBox="1"/>
          <p:nvPr/>
        </p:nvSpPr>
        <p:spPr>
          <a:xfrm>
            <a:off x="4207561" y="5282485"/>
            <a:ext cx="885179" cy="406265"/>
          </a:xfrm>
          <a:prstGeom prst="rect">
            <a:avLst/>
          </a:prstGeom>
          <a:noFill/>
        </p:spPr>
        <p:txBody>
          <a:bodyPr wrap="none" rtlCol="0">
            <a:spAutoFit/>
          </a:bodyPr>
          <a:lstStyle/>
          <a:p>
            <a:pPr algn="ctr"/>
            <a:r>
              <a:rPr lang="en-AU" sz="2040" b="1" dirty="0">
                <a:solidFill>
                  <a:srgbClr val="FFFFFF"/>
                </a:solidFill>
              </a:rPr>
              <a:t>SQL </a:t>
            </a:r>
            <a:r>
              <a:rPr lang="en-AU" sz="2040" b="1" dirty="0" smtClean="0">
                <a:solidFill>
                  <a:srgbClr val="FFFFFF"/>
                </a:solidFill>
              </a:rPr>
              <a:t>1</a:t>
            </a:r>
            <a:endParaRPr lang="en-NZ" sz="2040" b="1" dirty="0">
              <a:solidFill>
                <a:srgbClr val="FFFFFF"/>
              </a:solidFill>
            </a:endParaRPr>
          </a:p>
        </p:txBody>
      </p:sp>
      <p:sp>
        <p:nvSpPr>
          <p:cNvPr id="44" name="TextBox 43"/>
          <p:cNvSpPr txBox="1"/>
          <p:nvPr/>
        </p:nvSpPr>
        <p:spPr>
          <a:xfrm>
            <a:off x="6667037" y="2114254"/>
            <a:ext cx="1063368" cy="406265"/>
          </a:xfrm>
          <a:prstGeom prst="rect">
            <a:avLst/>
          </a:prstGeom>
          <a:noFill/>
        </p:spPr>
        <p:txBody>
          <a:bodyPr wrap="none" rtlCol="0">
            <a:spAutoFit/>
          </a:bodyPr>
          <a:lstStyle/>
          <a:p>
            <a:pPr algn="ctr"/>
            <a:r>
              <a:rPr lang="en-AU" sz="2040" b="1" dirty="0" smtClean="0">
                <a:solidFill>
                  <a:srgbClr val="505050"/>
                </a:solidFill>
              </a:rPr>
              <a:t>FARM3</a:t>
            </a:r>
            <a:endParaRPr lang="en-NZ" sz="2040" b="1" dirty="0">
              <a:solidFill>
                <a:srgbClr val="505050"/>
              </a:solidFill>
            </a:endParaRPr>
          </a:p>
        </p:txBody>
      </p:sp>
      <p:sp>
        <p:nvSpPr>
          <p:cNvPr id="46" name="TextBox 45"/>
          <p:cNvSpPr txBox="1"/>
          <p:nvPr/>
        </p:nvSpPr>
        <p:spPr>
          <a:xfrm>
            <a:off x="6563605" y="5249672"/>
            <a:ext cx="885179" cy="406265"/>
          </a:xfrm>
          <a:prstGeom prst="rect">
            <a:avLst/>
          </a:prstGeom>
          <a:noFill/>
        </p:spPr>
        <p:txBody>
          <a:bodyPr wrap="none" rtlCol="0">
            <a:spAutoFit/>
          </a:bodyPr>
          <a:lstStyle/>
          <a:p>
            <a:pPr algn="ctr"/>
            <a:r>
              <a:rPr lang="en-AU" sz="2040" b="1" dirty="0">
                <a:solidFill>
                  <a:srgbClr val="FFFFFF"/>
                </a:solidFill>
              </a:rPr>
              <a:t>SQL </a:t>
            </a:r>
            <a:r>
              <a:rPr lang="en-AU" sz="2040" b="1" dirty="0" smtClean="0">
                <a:solidFill>
                  <a:srgbClr val="FFFFFF"/>
                </a:solidFill>
              </a:rPr>
              <a:t>2</a:t>
            </a:r>
            <a:endParaRPr lang="en-NZ" sz="2040" b="1" dirty="0">
              <a:solidFill>
                <a:srgbClr val="FFFFFF"/>
              </a:solidFill>
            </a:endParaRPr>
          </a:p>
        </p:txBody>
      </p:sp>
      <p:pic>
        <p:nvPicPr>
          <p:cNvPr id="99" name="Picture 9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32818" y="511846"/>
            <a:ext cx="1151646" cy="1151646"/>
          </a:xfrm>
          <a:prstGeom prst="rect">
            <a:avLst/>
          </a:prstGeom>
        </p:spPr>
      </p:pic>
      <p:sp>
        <p:nvSpPr>
          <p:cNvPr id="100" name="Curved Up Arrow 99"/>
          <p:cNvSpPr/>
          <p:nvPr/>
        </p:nvSpPr>
        <p:spPr bwMode="auto">
          <a:xfrm rot="10324823">
            <a:off x="6159974" y="913141"/>
            <a:ext cx="2041605" cy="594764"/>
          </a:xfrm>
          <a:prstGeom prst="curvedUp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8196071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Demo Summary</a:t>
            </a:r>
            <a:endParaRPr lang="en-GB" dirty="0"/>
          </a:p>
        </p:txBody>
      </p:sp>
      <p:sp>
        <p:nvSpPr>
          <p:cNvPr id="4" name="Text Placeholder 3"/>
          <p:cNvSpPr>
            <a:spLocks noGrp="1"/>
          </p:cNvSpPr>
          <p:nvPr>
            <p:ph type="body" sz="quarter" idx="11"/>
          </p:nvPr>
        </p:nvSpPr>
        <p:spPr>
          <a:xfrm>
            <a:off x="274639" y="1212849"/>
            <a:ext cx="11889564" cy="3785652"/>
          </a:xfrm>
          <a:prstGeom prst="rect">
            <a:avLst/>
          </a:prstGeom>
        </p:spPr>
        <p:txBody>
          <a:bodyPr/>
          <a:lstStyle/>
          <a:p>
            <a:r>
              <a:rPr lang="en-GB" dirty="0" smtClean="0">
                <a:latin typeface="+mn-lt"/>
              </a:rPr>
              <a:t>Demo 2</a:t>
            </a:r>
          </a:p>
          <a:p>
            <a:r>
              <a:rPr lang="en-GB" sz="2000" dirty="0" smtClean="0">
                <a:solidFill>
                  <a:schemeClr val="tx1"/>
                </a:solidFill>
                <a:latin typeface="+mn-lt"/>
              </a:rPr>
              <a:t>Create WFSC Cluster</a:t>
            </a:r>
          </a:p>
          <a:p>
            <a:r>
              <a:rPr lang="en-GB" sz="2000" dirty="0" smtClean="0">
                <a:solidFill>
                  <a:schemeClr val="tx1"/>
                </a:solidFill>
                <a:latin typeface="+mn-lt"/>
              </a:rPr>
              <a:t>Back up Databases</a:t>
            </a:r>
            <a:endParaRPr lang="en-GB" sz="2000" u="sng" dirty="0" smtClean="0">
              <a:solidFill>
                <a:schemeClr val="tx1"/>
              </a:solidFill>
              <a:latin typeface="+mn-lt"/>
            </a:endParaRPr>
          </a:p>
          <a:p>
            <a:r>
              <a:rPr lang="en-GB" sz="2000" dirty="0" smtClean="0">
                <a:solidFill>
                  <a:schemeClr val="tx1"/>
                </a:solidFill>
                <a:latin typeface="+mn-lt"/>
              </a:rPr>
              <a:t>Created Always On Group</a:t>
            </a:r>
          </a:p>
          <a:p>
            <a:r>
              <a:rPr lang="en-GB" sz="2000" dirty="0">
                <a:solidFill>
                  <a:schemeClr val="tx1"/>
                </a:solidFill>
                <a:latin typeface="+mn-lt"/>
              </a:rPr>
              <a:t>	</a:t>
            </a:r>
            <a:r>
              <a:rPr lang="en-GB" sz="2000" dirty="0" smtClean="0">
                <a:solidFill>
                  <a:schemeClr val="tx1"/>
                </a:solidFill>
                <a:latin typeface="+mn-lt"/>
              </a:rPr>
              <a:t>Added second replica</a:t>
            </a:r>
          </a:p>
          <a:p>
            <a:r>
              <a:rPr lang="en-GB" sz="2000" dirty="0" smtClean="0">
                <a:solidFill>
                  <a:schemeClr val="tx1"/>
                </a:solidFill>
                <a:latin typeface="+mn-lt"/>
              </a:rPr>
              <a:t>	Created Listener</a:t>
            </a:r>
          </a:p>
          <a:p>
            <a:r>
              <a:rPr lang="en-GB" sz="2000" dirty="0" smtClean="0">
                <a:solidFill>
                  <a:schemeClr val="tx1"/>
                </a:solidFill>
                <a:latin typeface="+mn-lt"/>
              </a:rPr>
              <a:t>Added Databases to the Always on Group</a:t>
            </a:r>
          </a:p>
          <a:p>
            <a:r>
              <a:rPr lang="en-GB" sz="2000" dirty="0" smtClean="0">
                <a:solidFill>
                  <a:schemeClr val="tx1"/>
                </a:solidFill>
                <a:latin typeface="+mn-lt"/>
              </a:rPr>
              <a:t>Changed connection string in SharePoint to SQL Listener</a:t>
            </a:r>
          </a:p>
          <a:p>
            <a:r>
              <a:rPr lang="en-GB" sz="2000" dirty="0">
                <a:solidFill>
                  <a:schemeClr val="tx1"/>
                </a:solidFill>
                <a:latin typeface="+mn-lt"/>
              </a:rPr>
              <a:t>	</a:t>
            </a:r>
            <a:r>
              <a:rPr lang="en-GB" sz="2000" dirty="0" smtClean="0">
                <a:solidFill>
                  <a:schemeClr val="tx1"/>
                </a:solidFill>
                <a:latin typeface="+mn-lt"/>
              </a:rPr>
              <a:t>PowerShell – </a:t>
            </a:r>
            <a:r>
              <a:rPr lang="en-GB" sz="2000" dirty="0" err="1" smtClean="0">
                <a:solidFill>
                  <a:schemeClr val="tx1"/>
                </a:solidFill>
                <a:latin typeface="Lucida Console" panose="020B0609040504020204" pitchFamily="49" charset="0"/>
              </a:rPr>
              <a:t>SPDatabase.ChangeDatabaseInstance</a:t>
            </a:r>
            <a:r>
              <a:rPr lang="en-GB" sz="2000" dirty="0" smtClean="0">
                <a:solidFill>
                  <a:schemeClr val="tx1"/>
                </a:solidFill>
                <a:latin typeface="+mn-lt"/>
              </a:rPr>
              <a:t> Method</a:t>
            </a:r>
          </a:p>
          <a:p>
            <a:r>
              <a:rPr lang="en-GB" sz="2000" dirty="0" smtClean="0">
                <a:solidFill>
                  <a:schemeClr val="tx1"/>
                </a:solidFill>
                <a:latin typeface="+mn-lt"/>
              </a:rPr>
              <a:t>Failover databases to prove HA</a:t>
            </a:r>
            <a:endParaRPr lang="en-GB" sz="2000" dirty="0" smtClean="0">
              <a:latin typeface="+mn-lt"/>
            </a:endParaRPr>
          </a:p>
        </p:txBody>
      </p:sp>
      <p:sp>
        <p:nvSpPr>
          <p:cNvPr id="5" name="TextBox 4"/>
          <p:cNvSpPr txBox="1"/>
          <p:nvPr/>
        </p:nvSpPr>
        <p:spPr>
          <a:xfrm>
            <a:off x="11806058" y="6546710"/>
            <a:ext cx="633670" cy="447815"/>
          </a:xfrm>
          <a:prstGeom prst="rect">
            <a:avLst/>
          </a:prstGeom>
          <a:noFill/>
        </p:spPr>
        <p:txBody>
          <a:bodyPr wrap="square" lIns="182880" tIns="146304" rIns="182880" bIns="146304" rtlCol="0">
            <a:spAutoFit/>
          </a:bodyPr>
          <a:lstStyle/>
          <a:p>
            <a:pPr algn="ctr">
              <a:lnSpc>
                <a:spcPct val="90000"/>
              </a:lnSpc>
              <a:spcAft>
                <a:spcPts val="600"/>
              </a:spcAft>
            </a:pPr>
            <a:r>
              <a:rPr lang="en-NZ" sz="1100" dirty="0" smtClean="0">
                <a:solidFill>
                  <a:srgbClr val="0072C6"/>
                </a:solidFill>
              </a:rPr>
              <a:t>NH</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3861" y="1659551"/>
            <a:ext cx="475878" cy="475878"/>
          </a:xfrm>
          <a:prstGeom prst="rect">
            <a:avLst/>
          </a:prstGeom>
        </p:spPr>
      </p:pic>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9739" y="2067323"/>
            <a:ext cx="475878" cy="475878"/>
          </a:xfrm>
          <a:prstGeom prst="rect">
            <a:avLst/>
          </a:prstGeom>
        </p:spPr>
      </p:pic>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5443" y="2317154"/>
            <a:ext cx="475878" cy="475878"/>
          </a:xfrm>
          <a:prstGeom prst="rect">
            <a:avLst/>
          </a:prstGeom>
        </p:spPr>
      </p:pic>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0670" y="2707493"/>
            <a:ext cx="475878" cy="475878"/>
          </a:xfrm>
          <a:prstGeom prst="rect">
            <a:avLst/>
          </a:prstGeom>
        </p:spPr>
      </p:pic>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3836" y="2971333"/>
            <a:ext cx="475878" cy="475878"/>
          </a:xfrm>
          <a:prstGeom prst="rect">
            <a:avLst/>
          </a:prstGeom>
        </p:spPr>
      </p:pic>
    </p:spTree>
    <p:extLst>
      <p:ext uri="{BB962C8B-B14F-4D97-AF65-F5344CB8AC3E}">
        <p14:creationId xmlns:p14="http://schemas.microsoft.com/office/powerpoint/2010/main" val="1692484859"/>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Disaster Recovery</a:t>
            </a:r>
            <a:endParaRPr lang="en-US" dirty="0"/>
          </a:p>
        </p:txBody>
      </p:sp>
    </p:spTree>
    <p:extLst>
      <p:ext uri="{BB962C8B-B14F-4D97-AF65-F5344CB8AC3E}">
        <p14:creationId xmlns:p14="http://schemas.microsoft.com/office/powerpoint/2010/main" val="1092256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NZ" dirty="0" smtClean="0"/>
              <a:t>SharePoint Disaster Recovery</a:t>
            </a:r>
            <a:endParaRPr lang="en-NZ" dirty="0"/>
          </a:p>
        </p:txBody>
      </p:sp>
      <p:sp>
        <p:nvSpPr>
          <p:cNvPr id="4" name="Text Placeholder 3"/>
          <p:cNvSpPr>
            <a:spLocks noGrp="1"/>
          </p:cNvSpPr>
          <p:nvPr>
            <p:ph type="body" sz="quarter" idx="11"/>
          </p:nvPr>
        </p:nvSpPr>
        <p:spPr>
          <a:xfrm>
            <a:off x="274639" y="1212849"/>
            <a:ext cx="11889564" cy="4136517"/>
          </a:xfrm>
          <a:prstGeom prst="rect">
            <a:avLst/>
          </a:prstGeom>
        </p:spPr>
        <p:txBody>
          <a:bodyPr/>
          <a:lstStyle/>
          <a:p>
            <a:r>
              <a:rPr lang="en-AU" dirty="0"/>
              <a:t>Complex!</a:t>
            </a:r>
          </a:p>
          <a:p>
            <a:r>
              <a:rPr lang="en-AU" dirty="0"/>
              <a:t>Depends on Service Applications and associated </a:t>
            </a:r>
            <a:r>
              <a:rPr lang="en-AU" dirty="0" smtClean="0"/>
              <a:t>Databases</a:t>
            </a:r>
          </a:p>
          <a:p>
            <a:r>
              <a:rPr lang="en-AU" dirty="0" err="1" smtClean="0"/>
              <a:t>Async</a:t>
            </a:r>
            <a:r>
              <a:rPr lang="en-AU" dirty="0"/>
              <a:t> </a:t>
            </a:r>
            <a:r>
              <a:rPr lang="en-AU" dirty="0" smtClean="0"/>
              <a:t>commit between replicas</a:t>
            </a:r>
            <a:endParaRPr lang="en-AU" dirty="0"/>
          </a:p>
          <a:p>
            <a:r>
              <a:rPr lang="en-AU" dirty="0"/>
              <a:t>Failover Processes</a:t>
            </a:r>
          </a:p>
          <a:p>
            <a:pPr lvl="1"/>
            <a:r>
              <a:rPr lang="en-AU" sz="2400" dirty="0"/>
              <a:t>Planned</a:t>
            </a:r>
          </a:p>
          <a:p>
            <a:pPr lvl="1"/>
            <a:r>
              <a:rPr lang="en-AU" sz="2400" dirty="0" smtClean="0"/>
              <a:t>Unplanned</a:t>
            </a:r>
            <a:endParaRPr lang="en-AU" sz="2400" dirty="0"/>
          </a:p>
        </p:txBody>
      </p:sp>
      <p:sp>
        <p:nvSpPr>
          <p:cNvPr id="2" name="Rectangle 1"/>
          <p:cNvSpPr/>
          <p:nvPr/>
        </p:nvSpPr>
        <p:spPr>
          <a:xfrm>
            <a:off x="113317" y="5567656"/>
            <a:ext cx="12050886" cy="830997"/>
          </a:xfrm>
          <a:prstGeom prst="rect">
            <a:avLst/>
          </a:prstGeom>
        </p:spPr>
        <p:txBody>
          <a:bodyPr wrap="square">
            <a:spAutoFit/>
          </a:bodyPr>
          <a:lstStyle/>
          <a:p>
            <a:pPr algn="ctr"/>
            <a:r>
              <a:rPr lang="en-GB" sz="2400" dirty="0" smtClean="0">
                <a:solidFill>
                  <a:srgbClr val="FF0000"/>
                </a:solidFill>
              </a:rPr>
              <a:t>Strongly Recommended Reading Before Considering Failover Testing</a:t>
            </a:r>
          </a:p>
          <a:p>
            <a:pPr algn="ctr"/>
            <a:r>
              <a:rPr lang="en-GB" sz="2400" dirty="0" smtClean="0">
                <a:solidFill>
                  <a:srgbClr val="FF0000"/>
                </a:solidFill>
              </a:rPr>
              <a:t>http</a:t>
            </a:r>
            <a:r>
              <a:rPr lang="en-GB" sz="2400" dirty="0">
                <a:solidFill>
                  <a:srgbClr val="FF0000"/>
                </a:solidFill>
              </a:rPr>
              <a:t>://technet.microsoft.com/en-us/library/ff877957.aspx</a:t>
            </a:r>
          </a:p>
        </p:txBody>
      </p:sp>
    </p:spTree>
    <p:extLst>
      <p:ext uri="{BB962C8B-B14F-4D97-AF65-F5344CB8AC3E}">
        <p14:creationId xmlns:p14="http://schemas.microsoft.com/office/powerpoint/2010/main" val="1142037186"/>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95274"/>
            <a:ext cx="11707003" cy="917575"/>
          </a:xfrm>
        </p:spPr>
        <p:txBody>
          <a:bodyPr/>
          <a:lstStyle/>
          <a:p>
            <a:r>
              <a:rPr lang="en-NZ" dirty="0" smtClean="0"/>
              <a:t>Search Service Applications</a:t>
            </a:r>
            <a:endParaRPr lang="en-NZ" dirty="0"/>
          </a:p>
        </p:txBody>
      </p:sp>
      <p:sp>
        <p:nvSpPr>
          <p:cNvPr id="3" name="Text Placeholder 2"/>
          <p:cNvSpPr>
            <a:spLocks noGrp="1"/>
          </p:cNvSpPr>
          <p:nvPr>
            <p:ph type="body" sz="quarter" idx="11"/>
          </p:nvPr>
        </p:nvSpPr>
        <p:spPr>
          <a:xfrm>
            <a:off x="457199" y="1212849"/>
            <a:ext cx="11707004" cy="2059025"/>
          </a:xfrm>
          <a:prstGeom prst="rect">
            <a:avLst/>
          </a:prstGeom>
        </p:spPr>
        <p:txBody>
          <a:bodyPr/>
          <a:lstStyle/>
          <a:p>
            <a:r>
              <a:rPr lang="en-NZ" dirty="0"/>
              <a:t>Requires different approach to </a:t>
            </a:r>
            <a:r>
              <a:rPr lang="en-NZ" dirty="0" smtClean="0"/>
              <a:t>SP2010</a:t>
            </a:r>
            <a:endParaRPr lang="en-NZ" dirty="0"/>
          </a:p>
        </p:txBody>
      </p:sp>
      <p:sp>
        <p:nvSpPr>
          <p:cNvPr id="5" name="TextBox 5"/>
          <p:cNvSpPr txBox="1"/>
          <p:nvPr/>
        </p:nvSpPr>
        <p:spPr>
          <a:xfrm>
            <a:off x="457200" y="1983876"/>
            <a:ext cx="11982528" cy="4721292"/>
          </a:xfrm>
          <a:prstGeom prst="rect">
            <a:avLst/>
          </a:prstGeom>
          <a:noFill/>
        </p:spPr>
        <p:txBody>
          <a:bodyPr wrap="square" lIns="182880" tIns="146304" rIns="182880" bIns="146304" rtlCol="0">
            <a:spAutoFit/>
          </a:bodyPr>
          <a:lstStyle/>
          <a:p>
            <a:pPr>
              <a:lnSpc>
                <a:spcPct val="90000"/>
              </a:lnSpc>
              <a:spcAft>
                <a:spcPts val="600"/>
              </a:spcAft>
            </a:pPr>
            <a:r>
              <a:rPr lang="en-GB" sz="2400" dirty="0" smtClean="0">
                <a:solidFill>
                  <a:srgbClr val="0072C6"/>
                </a:solidFill>
              </a:rPr>
              <a:t>Options</a:t>
            </a:r>
          </a:p>
          <a:p>
            <a:pPr>
              <a:lnSpc>
                <a:spcPct val="90000"/>
              </a:lnSpc>
              <a:spcAft>
                <a:spcPts val="600"/>
              </a:spcAft>
            </a:pPr>
            <a:endParaRPr lang="en-GB" sz="2400" dirty="0" smtClean="0">
              <a:gradFill>
                <a:gsLst>
                  <a:gs pos="2917">
                    <a:srgbClr val="505050"/>
                  </a:gs>
                  <a:gs pos="30000">
                    <a:srgbClr val="505050"/>
                  </a:gs>
                </a:gsLst>
                <a:lin ang="5400000" scaled="0"/>
              </a:gradFill>
            </a:endParaRPr>
          </a:p>
          <a:p>
            <a:pPr>
              <a:lnSpc>
                <a:spcPct val="90000"/>
              </a:lnSpc>
              <a:spcAft>
                <a:spcPts val="600"/>
              </a:spcAft>
            </a:pPr>
            <a:r>
              <a:rPr lang="en-GB" sz="2400" dirty="0" smtClean="0">
                <a:gradFill>
                  <a:gsLst>
                    <a:gs pos="2917">
                      <a:srgbClr val="505050"/>
                    </a:gs>
                    <a:gs pos="30000">
                      <a:srgbClr val="505050"/>
                    </a:gs>
                  </a:gsLst>
                  <a:lin ang="5400000" scaled="0"/>
                </a:gradFill>
              </a:rPr>
              <a:t>Search Service Application Backup and Restore</a:t>
            </a:r>
          </a:p>
          <a:p>
            <a:pPr>
              <a:lnSpc>
                <a:spcPct val="90000"/>
              </a:lnSpc>
              <a:spcAft>
                <a:spcPts val="600"/>
              </a:spcAft>
            </a:pPr>
            <a:r>
              <a:rPr lang="en-GB" sz="2400" dirty="0">
                <a:gradFill>
                  <a:gsLst>
                    <a:gs pos="2917">
                      <a:srgbClr val="505050"/>
                    </a:gs>
                    <a:gs pos="30000">
                      <a:srgbClr val="505050"/>
                    </a:gs>
                  </a:gsLst>
                  <a:lin ang="5400000" scaled="0"/>
                </a:gradFill>
              </a:rPr>
              <a:t>	</a:t>
            </a:r>
            <a:r>
              <a:rPr lang="en-GB" sz="2400" dirty="0" smtClean="0">
                <a:gradFill>
                  <a:gsLst>
                    <a:gs pos="2917">
                      <a:srgbClr val="505050"/>
                    </a:gs>
                    <a:gs pos="30000">
                      <a:srgbClr val="505050"/>
                    </a:gs>
                  </a:gsLst>
                  <a:lin ang="5400000" scaled="0"/>
                </a:gradFill>
              </a:rPr>
              <a:t>Full Fidelity Captures all Data and Settings</a:t>
            </a:r>
          </a:p>
          <a:p>
            <a:pPr>
              <a:lnSpc>
                <a:spcPct val="90000"/>
              </a:lnSpc>
              <a:spcAft>
                <a:spcPts val="600"/>
              </a:spcAft>
            </a:pPr>
            <a:endParaRPr lang="en-GB" sz="2400" dirty="0" smtClean="0">
              <a:gradFill>
                <a:gsLst>
                  <a:gs pos="2917">
                    <a:srgbClr val="505050"/>
                  </a:gs>
                  <a:gs pos="30000">
                    <a:srgbClr val="505050"/>
                  </a:gs>
                </a:gsLst>
                <a:lin ang="5400000" scaled="0"/>
              </a:gradFill>
            </a:endParaRPr>
          </a:p>
          <a:p>
            <a:pPr>
              <a:lnSpc>
                <a:spcPct val="90000"/>
              </a:lnSpc>
              <a:spcAft>
                <a:spcPts val="600"/>
              </a:spcAft>
            </a:pPr>
            <a:r>
              <a:rPr lang="en-GB" sz="2400" dirty="0" smtClean="0">
                <a:gradFill>
                  <a:gsLst>
                    <a:gs pos="2917">
                      <a:srgbClr val="505050"/>
                    </a:gs>
                    <a:gs pos="30000">
                      <a:srgbClr val="505050"/>
                    </a:gs>
                  </a:gsLst>
                  <a:lin ang="5400000" scaled="0"/>
                </a:gradFill>
              </a:rPr>
              <a:t>Crawl Production or Crawl Read Only Content DBs in DR Farm</a:t>
            </a:r>
          </a:p>
          <a:p>
            <a:pPr>
              <a:lnSpc>
                <a:spcPct val="90000"/>
              </a:lnSpc>
              <a:spcAft>
                <a:spcPts val="600"/>
              </a:spcAft>
            </a:pPr>
            <a:r>
              <a:rPr lang="en-GB" sz="2400" dirty="0">
                <a:gradFill>
                  <a:gsLst>
                    <a:gs pos="2917">
                      <a:srgbClr val="505050"/>
                    </a:gs>
                    <a:gs pos="30000">
                      <a:srgbClr val="505050"/>
                    </a:gs>
                  </a:gsLst>
                  <a:lin ang="5400000" scaled="0"/>
                </a:gradFill>
              </a:rPr>
              <a:t>	</a:t>
            </a:r>
            <a:r>
              <a:rPr lang="en-GB" sz="2400" dirty="0" smtClean="0">
                <a:gradFill>
                  <a:gsLst>
                    <a:gs pos="2917">
                      <a:srgbClr val="505050"/>
                    </a:gs>
                    <a:gs pos="30000">
                      <a:srgbClr val="505050"/>
                    </a:gs>
                  </a:gsLst>
                  <a:lin ang="5400000" scaled="0"/>
                </a:gradFill>
              </a:rPr>
              <a:t>Loses Analytics information and search configuration below Service App Level</a:t>
            </a:r>
          </a:p>
          <a:p>
            <a:pPr>
              <a:lnSpc>
                <a:spcPct val="90000"/>
              </a:lnSpc>
              <a:spcAft>
                <a:spcPts val="600"/>
              </a:spcAft>
            </a:pPr>
            <a:endParaRPr lang="en-GB" sz="2400" dirty="0" smtClean="0">
              <a:gradFill>
                <a:gsLst>
                  <a:gs pos="2917">
                    <a:srgbClr val="505050"/>
                  </a:gs>
                  <a:gs pos="30000">
                    <a:srgbClr val="505050"/>
                  </a:gs>
                </a:gsLst>
                <a:lin ang="5400000" scaled="0"/>
              </a:gradFill>
            </a:endParaRPr>
          </a:p>
          <a:p>
            <a:pPr>
              <a:lnSpc>
                <a:spcPct val="90000"/>
              </a:lnSpc>
              <a:spcAft>
                <a:spcPts val="600"/>
              </a:spcAft>
            </a:pPr>
            <a:r>
              <a:rPr lang="en-GB" sz="2400" dirty="0" smtClean="0">
                <a:gradFill>
                  <a:gsLst>
                    <a:gs pos="2917">
                      <a:srgbClr val="505050"/>
                    </a:gs>
                    <a:gs pos="30000">
                      <a:srgbClr val="505050"/>
                    </a:gs>
                  </a:gsLst>
                  <a:lin ang="5400000" scaled="0"/>
                </a:gradFill>
              </a:rPr>
              <a:t>Restore </a:t>
            </a:r>
            <a:r>
              <a:rPr lang="en-GB" sz="2400" dirty="0" err="1" smtClean="0">
                <a:gradFill>
                  <a:gsLst>
                    <a:gs pos="2917">
                      <a:srgbClr val="505050"/>
                    </a:gs>
                    <a:gs pos="30000">
                      <a:srgbClr val="505050"/>
                    </a:gs>
                  </a:gsLst>
                  <a:lin ang="5400000" scaled="0"/>
                </a:gradFill>
              </a:rPr>
              <a:t>SPSearch</a:t>
            </a:r>
            <a:r>
              <a:rPr lang="en-GB" sz="2400" dirty="0" smtClean="0">
                <a:gradFill>
                  <a:gsLst>
                    <a:gs pos="2917">
                      <a:srgbClr val="505050"/>
                    </a:gs>
                    <a:gs pos="30000">
                      <a:srgbClr val="505050"/>
                    </a:gs>
                  </a:gsLst>
                  <a:lin ang="5400000" scaled="0"/>
                </a:gradFill>
              </a:rPr>
              <a:t> Administration Database to New Service Application and </a:t>
            </a:r>
            <a:r>
              <a:rPr lang="en-GB" sz="2400" dirty="0" err="1" smtClean="0">
                <a:gradFill>
                  <a:gsLst>
                    <a:gs pos="2917">
                      <a:srgbClr val="505050"/>
                    </a:gs>
                    <a:gs pos="30000">
                      <a:srgbClr val="505050"/>
                    </a:gs>
                  </a:gsLst>
                  <a:lin ang="5400000" scaled="0"/>
                </a:gradFill>
              </a:rPr>
              <a:t>Recrawl</a:t>
            </a:r>
            <a:endParaRPr lang="en-GB" sz="2400" dirty="0" smtClean="0">
              <a:gradFill>
                <a:gsLst>
                  <a:gs pos="2917">
                    <a:srgbClr val="505050"/>
                  </a:gs>
                  <a:gs pos="30000">
                    <a:srgbClr val="505050"/>
                  </a:gs>
                </a:gsLst>
                <a:lin ang="5400000" scaled="0"/>
              </a:gradFill>
            </a:endParaRPr>
          </a:p>
          <a:p>
            <a:pPr>
              <a:lnSpc>
                <a:spcPct val="90000"/>
              </a:lnSpc>
              <a:spcAft>
                <a:spcPts val="600"/>
              </a:spcAft>
            </a:pPr>
            <a:r>
              <a:rPr lang="en-GB" sz="2400" dirty="0">
                <a:gradFill>
                  <a:gsLst>
                    <a:gs pos="2917">
                      <a:srgbClr val="505050"/>
                    </a:gs>
                    <a:gs pos="30000">
                      <a:srgbClr val="505050"/>
                    </a:gs>
                  </a:gsLst>
                  <a:lin ang="5400000" scaled="0"/>
                </a:gradFill>
              </a:rPr>
              <a:t>	</a:t>
            </a:r>
            <a:r>
              <a:rPr lang="en-GB" sz="2400" dirty="0" smtClean="0">
                <a:gradFill>
                  <a:gsLst>
                    <a:gs pos="2917">
                      <a:srgbClr val="505050"/>
                    </a:gs>
                    <a:gs pos="30000">
                      <a:srgbClr val="505050"/>
                    </a:gs>
                  </a:gsLst>
                  <a:lin ang="5400000" scaled="0"/>
                </a:gradFill>
              </a:rPr>
              <a:t>Captures Configuration Settings but not Analytics information</a:t>
            </a:r>
          </a:p>
          <a:p>
            <a:pPr>
              <a:lnSpc>
                <a:spcPct val="90000"/>
              </a:lnSpc>
              <a:spcAft>
                <a:spcPts val="600"/>
              </a:spcAft>
            </a:pPr>
            <a:r>
              <a:rPr lang="en-GB" sz="2400" dirty="0">
                <a:gradFill>
                  <a:gsLst>
                    <a:gs pos="2917">
                      <a:srgbClr val="505050"/>
                    </a:gs>
                    <a:gs pos="30000">
                      <a:srgbClr val="505050"/>
                    </a:gs>
                  </a:gsLst>
                  <a:lin ang="5400000" scaled="0"/>
                </a:gradFill>
              </a:rPr>
              <a:t>	</a:t>
            </a:r>
            <a:endParaRPr lang="en-GB" sz="2400" dirty="0" smtClean="0">
              <a:gradFill>
                <a:gsLst>
                  <a:gs pos="2917">
                    <a:srgbClr val="505050"/>
                  </a:gs>
                  <a:gs pos="30000">
                    <a:srgbClr val="505050"/>
                  </a:gs>
                </a:gsLst>
                <a:lin ang="5400000" scaled="0"/>
              </a:gradFill>
            </a:endParaRPr>
          </a:p>
        </p:txBody>
      </p:sp>
      <p:sp>
        <p:nvSpPr>
          <p:cNvPr id="6" name="TextBox 5"/>
          <p:cNvSpPr txBox="1"/>
          <p:nvPr/>
        </p:nvSpPr>
        <p:spPr>
          <a:xfrm>
            <a:off x="11806058" y="6546710"/>
            <a:ext cx="633670" cy="447815"/>
          </a:xfrm>
          <a:prstGeom prst="rect">
            <a:avLst/>
          </a:prstGeom>
          <a:noFill/>
        </p:spPr>
        <p:txBody>
          <a:bodyPr wrap="square" lIns="182880" tIns="146304" rIns="182880" bIns="146304" rtlCol="0">
            <a:spAutoFit/>
          </a:bodyPr>
          <a:lstStyle/>
          <a:p>
            <a:pPr algn="ctr">
              <a:lnSpc>
                <a:spcPct val="90000"/>
              </a:lnSpc>
              <a:spcAft>
                <a:spcPts val="600"/>
              </a:spcAft>
            </a:pPr>
            <a:r>
              <a:rPr lang="en-NZ" sz="1100" dirty="0" smtClean="0">
                <a:solidFill>
                  <a:srgbClr val="0072C6"/>
                </a:solidFill>
              </a:rPr>
              <a:t>WE</a:t>
            </a:r>
          </a:p>
        </p:txBody>
      </p:sp>
    </p:spTree>
    <p:extLst>
      <p:ext uri="{BB962C8B-B14F-4D97-AF65-F5344CB8AC3E}">
        <p14:creationId xmlns:p14="http://schemas.microsoft.com/office/powerpoint/2010/main" val="129384109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Search Service Applications</a:t>
            </a:r>
            <a:endParaRPr lang="en-NZ" dirty="0"/>
          </a:p>
        </p:txBody>
      </p:sp>
      <p:sp>
        <p:nvSpPr>
          <p:cNvPr id="3" name="Text Placeholder 2"/>
          <p:cNvSpPr>
            <a:spLocks noGrp="1"/>
          </p:cNvSpPr>
          <p:nvPr>
            <p:ph type="body" sz="quarter" idx="10"/>
          </p:nvPr>
        </p:nvSpPr>
        <p:spPr>
          <a:prstGeom prst="rect">
            <a:avLst/>
          </a:prstGeom>
        </p:spPr>
        <p:txBody>
          <a:bodyPr/>
          <a:lstStyle/>
          <a:p>
            <a:r>
              <a:rPr lang="en-NZ" dirty="0" smtClean="0"/>
              <a:t>Strategy</a:t>
            </a:r>
            <a:endParaRPr lang="en-NZ" dirty="0"/>
          </a:p>
        </p:txBody>
      </p:sp>
      <p:sp>
        <p:nvSpPr>
          <p:cNvPr id="6" name="Text Placeholder 5"/>
          <p:cNvSpPr>
            <a:spLocks noGrp="1"/>
          </p:cNvSpPr>
          <p:nvPr>
            <p:ph type="body" sz="quarter" idx="11"/>
          </p:nvPr>
        </p:nvSpPr>
        <p:spPr>
          <a:xfrm>
            <a:off x="6671608" y="2025809"/>
            <a:ext cx="5486399" cy="4099584"/>
          </a:xfrm>
        </p:spPr>
        <p:txBody>
          <a:bodyPr/>
          <a:lstStyle/>
          <a:p>
            <a:pPr>
              <a:spcAft>
                <a:spcPts val="600"/>
              </a:spcAft>
            </a:pPr>
            <a:r>
              <a:rPr lang="en-GB" sz="2400" dirty="0">
                <a:gradFill>
                  <a:gsLst>
                    <a:gs pos="2917">
                      <a:schemeClr val="tx1"/>
                    </a:gs>
                    <a:gs pos="30000">
                      <a:schemeClr val="tx1"/>
                    </a:gs>
                  </a:gsLst>
                  <a:lin ang="5400000" scaled="0"/>
                </a:gradFill>
              </a:rPr>
              <a:t>If Search freshness is number one concern on failover to DR Site</a:t>
            </a:r>
          </a:p>
          <a:p>
            <a:pPr>
              <a:spcAft>
                <a:spcPts val="600"/>
              </a:spcAft>
            </a:pPr>
            <a:r>
              <a:rPr lang="en-GB" sz="2400" dirty="0">
                <a:gradFill>
                  <a:gsLst>
                    <a:gs pos="2917">
                      <a:schemeClr val="tx1"/>
                    </a:gs>
                    <a:gs pos="30000">
                      <a:schemeClr val="tx1"/>
                    </a:gs>
                  </a:gsLst>
                  <a:lin ang="5400000" scaled="0"/>
                </a:gradFill>
              </a:rPr>
              <a:t>Dual crawl production or crawl read only DBs in DR Site</a:t>
            </a:r>
          </a:p>
          <a:p>
            <a:pPr>
              <a:spcAft>
                <a:spcPts val="600"/>
              </a:spcAft>
            </a:pPr>
            <a:r>
              <a:rPr lang="en-GB" sz="2400" dirty="0">
                <a:gradFill>
                  <a:gsLst>
                    <a:gs pos="2917">
                      <a:schemeClr val="tx1"/>
                    </a:gs>
                    <a:gs pos="30000">
                      <a:schemeClr val="tx1"/>
                    </a:gs>
                  </a:gsLst>
                  <a:lin ang="5400000" scaled="0"/>
                </a:gradFill>
              </a:rPr>
              <a:t>Business critical search configurations at Service App Level</a:t>
            </a:r>
          </a:p>
          <a:p>
            <a:pPr>
              <a:spcAft>
                <a:spcPts val="600"/>
              </a:spcAft>
            </a:pPr>
            <a:r>
              <a:rPr lang="en-GB" sz="2400" dirty="0">
                <a:gradFill>
                  <a:gsLst>
                    <a:gs pos="2917">
                      <a:schemeClr val="tx1"/>
                    </a:gs>
                    <a:gs pos="30000">
                      <a:schemeClr val="tx1"/>
                    </a:gs>
                  </a:gsLst>
                  <a:lin ang="5400000" scaled="0"/>
                </a:gradFill>
              </a:rPr>
              <a:t>Carry out Search Service Application Backup as standby	</a:t>
            </a:r>
          </a:p>
          <a:p>
            <a:endParaRPr lang="en-GB" sz="2400" dirty="0"/>
          </a:p>
        </p:txBody>
      </p:sp>
      <p:sp>
        <p:nvSpPr>
          <p:cNvPr id="4" name="TextBox 3"/>
          <p:cNvSpPr txBox="1"/>
          <p:nvPr/>
        </p:nvSpPr>
        <p:spPr>
          <a:xfrm>
            <a:off x="11806058" y="6546710"/>
            <a:ext cx="633670" cy="447815"/>
          </a:xfrm>
          <a:prstGeom prst="rect">
            <a:avLst/>
          </a:prstGeom>
          <a:noFill/>
        </p:spPr>
        <p:txBody>
          <a:bodyPr wrap="square" lIns="182880" tIns="146304" rIns="182880" bIns="146304" rtlCol="0">
            <a:spAutoFit/>
          </a:bodyPr>
          <a:lstStyle/>
          <a:p>
            <a:pPr algn="ctr">
              <a:lnSpc>
                <a:spcPct val="90000"/>
              </a:lnSpc>
              <a:spcAft>
                <a:spcPts val="600"/>
              </a:spcAft>
            </a:pPr>
            <a:r>
              <a:rPr lang="en-NZ" sz="1100" dirty="0" smtClean="0">
                <a:solidFill>
                  <a:srgbClr val="0072C6"/>
                </a:solidFill>
              </a:rPr>
              <a:t>WE</a:t>
            </a:r>
          </a:p>
        </p:txBody>
      </p:sp>
      <p:sp>
        <p:nvSpPr>
          <p:cNvPr id="5" name="TextBox 4"/>
          <p:cNvSpPr txBox="1"/>
          <p:nvPr/>
        </p:nvSpPr>
        <p:spPr>
          <a:xfrm>
            <a:off x="277004" y="2025809"/>
            <a:ext cx="5581193" cy="4099584"/>
          </a:xfrm>
          <a:prstGeom prst="rect">
            <a:avLst/>
          </a:prstGeom>
        </p:spPr>
        <p:txBody>
          <a:bodyPr vert="horz" wrap="square" lIns="146304" tIns="91440" rIns="146304" bIns="91440" rtlCol="0">
            <a:spAutoFit/>
          </a:bodyPr>
          <a:lstStyle>
            <a:lvl1pPr marR="0" indent="0" fontAlgn="auto">
              <a:lnSpc>
                <a:spcPct val="90000"/>
              </a:lnSpc>
              <a:spcBef>
                <a:spcPts val="1224"/>
              </a:spcBef>
              <a:spcAft>
                <a:spcPts val="600"/>
              </a:spcAft>
              <a:buClr>
                <a:schemeClr val="tx1"/>
              </a:buClr>
              <a:buSzPct val="90000"/>
              <a:buFont typeface="Wingdings" pitchFamily="2" charset="2"/>
              <a:buNone/>
              <a:tabLst/>
              <a:defRPr sz="2400" spc="0" baseline="0">
                <a:gradFill>
                  <a:gsLst>
                    <a:gs pos="2917">
                      <a:schemeClr val="tx1"/>
                    </a:gs>
                    <a:gs pos="30000">
                      <a:schemeClr val="tx1"/>
                    </a:gs>
                  </a:gsLst>
                  <a:lin ang="5400000" scaled="0"/>
                </a:gradFill>
                <a:latin typeface="+mj-lt"/>
              </a:defRPr>
            </a:lvl1pPr>
            <a:lvl2pPr marL="0"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2pPr>
            <a:lvl3pPr marL="231775"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3pPr>
            <a:lvl4pPr marL="460375"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4pPr>
            <a:lvl5pPr marL="685800" marR="0" indent="0" fontAlgn="auto">
              <a:lnSpc>
                <a:spcPct val="90000"/>
              </a:lnSpc>
              <a:spcBef>
                <a:spcPct val="20000"/>
              </a:spcBef>
              <a:spcAft>
                <a:spcPts val="0"/>
              </a:spcAft>
              <a:buClr>
                <a:schemeClr val="tx1"/>
              </a:buClr>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a:buClr>
                <a:srgbClr val="505050"/>
              </a:buClr>
            </a:pPr>
            <a:r>
              <a:rPr lang="en-GB" dirty="0">
                <a:gradFill>
                  <a:gsLst>
                    <a:gs pos="2917">
                      <a:srgbClr val="505050"/>
                    </a:gs>
                    <a:gs pos="30000">
                      <a:srgbClr val="505050"/>
                    </a:gs>
                  </a:gsLst>
                  <a:lin ang="5400000" scaled="0"/>
                </a:gradFill>
              </a:rPr>
              <a:t>If full fidelity search experience is required</a:t>
            </a:r>
          </a:p>
          <a:p>
            <a:pPr>
              <a:buClr>
                <a:srgbClr val="505050"/>
              </a:buClr>
            </a:pPr>
            <a:r>
              <a:rPr lang="en-GB" dirty="0">
                <a:gradFill>
                  <a:gsLst>
                    <a:gs pos="2917">
                      <a:srgbClr val="505050"/>
                    </a:gs>
                    <a:gs pos="30000">
                      <a:srgbClr val="505050"/>
                    </a:gs>
                  </a:gsLst>
                  <a:lin ang="5400000" scaled="0"/>
                </a:gradFill>
              </a:rPr>
              <a:t>Carry out periodic service application backup and restores to DR</a:t>
            </a:r>
          </a:p>
          <a:p>
            <a:pPr>
              <a:buClr>
                <a:srgbClr val="505050"/>
              </a:buClr>
            </a:pPr>
            <a:r>
              <a:rPr lang="en-GB" dirty="0">
                <a:gradFill>
                  <a:gsLst>
                    <a:gs pos="2917">
                      <a:srgbClr val="505050"/>
                    </a:gs>
                    <a:gs pos="30000">
                      <a:srgbClr val="505050"/>
                    </a:gs>
                  </a:gsLst>
                  <a:lin ang="5400000" scaled="0"/>
                </a:gradFill>
              </a:rPr>
              <a:t>Initiate new full crawl on failover to capture deltas</a:t>
            </a:r>
          </a:p>
          <a:p>
            <a:pPr>
              <a:buClr>
                <a:srgbClr val="505050"/>
              </a:buClr>
            </a:pPr>
            <a:r>
              <a:rPr lang="en-GB" dirty="0">
                <a:gradFill>
                  <a:gsLst>
                    <a:gs pos="2917">
                      <a:srgbClr val="505050"/>
                    </a:gs>
                    <a:gs pos="30000">
                      <a:srgbClr val="505050"/>
                    </a:gs>
                  </a:gsLst>
                  <a:lin ang="5400000" scaled="0"/>
                </a:gradFill>
              </a:rPr>
              <a:t>RTO/RPO dictated by restore time and frequency</a:t>
            </a:r>
          </a:p>
          <a:p>
            <a:pPr>
              <a:buClr>
                <a:srgbClr val="505050"/>
              </a:buClr>
            </a:pPr>
            <a:endParaRPr lang="en-GB" dirty="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83970634"/>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Other considerations</a:t>
            </a:r>
            <a:endParaRPr lang="en-NZ" dirty="0"/>
          </a:p>
        </p:txBody>
      </p:sp>
      <p:sp>
        <p:nvSpPr>
          <p:cNvPr id="3" name="Text Placeholder 2"/>
          <p:cNvSpPr>
            <a:spLocks noGrp="1"/>
          </p:cNvSpPr>
          <p:nvPr>
            <p:ph type="body" sz="quarter" idx="11"/>
          </p:nvPr>
        </p:nvSpPr>
        <p:spPr>
          <a:prstGeom prst="rect">
            <a:avLst/>
          </a:prstGeom>
        </p:spPr>
        <p:txBody>
          <a:bodyPr/>
          <a:lstStyle/>
          <a:p>
            <a:r>
              <a:rPr lang="en-NZ" dirty="0" smtClean="0"/>
              <a:t>Customizations</a:t>
            </a:r>
          </a:p>
          <a:p>
            <a:r>
              <a:rPr lang="en-NZ" sz="2000" dirty="0" smtClean="0">
                <a:solidFill>
                  <a:schemeClr val="tx1"/>
                </a:solidFill>
              </a:rPr>
              <a:t>Solutions deployed to both Farms</a:t>
            </a:r>
          </a:p>
          <a:p>
            <a:r>
              <a:rPr lang="en-NZ" sz="2000" dirty="0" err="1" smtClean="0">
                <a:solidFill>
                  <a:schemeClr val="tx1"/>
                </a:solidFill>
              </a:rPr>
              <a:t>SPFarm</a:t>
            </a:r>
            <a:r>
              <a:rPr lang="en-NZ" sz="2000" dirty="0" smtClean="0">
                <a:solidFill>
                  <a:schemeClr val="tx1"/>
                </a:solidFill>
              </a:rPr>
              <a:t> and </a:t>
            </a:r>
            <a:r>
              <a:rPr lang="en-NZ" sz="2000" dirty="0" err="1" smtClean="0">
                <a:solidFill>
                  <a:schemeClr val="tx1"/>
                </a:solidFill>
              </a:rPr>
              <a:t>SPWebApplication</a:t>
            </a:r>
            <a:r>
              <a:rPr lang="en-NZ" sz="2000" dirty="0" smtClean="0">
                <a:solidFill>
                  <a:schemeClr val="tx1"/>
                </a:solidFill>
              </a:rPr>
              <a:t> Features activated in secondary</a:t>
            </a:r>
          </a:p>
          <a:p>
            <a:r>
              <a:rPr lang="en-NZ" sz="2000" dirty="0" smtClean="0">
                <a:solidFill>
                  <a:schemeClr val="tx1"/>
                </a:solidFill>
              </a:rPr>
              <a:t>May need to re-scope Features</a:t>
            </a:r>
          </a:p>
          <a:p>
            <a:endParaRPr lang="en-NZ" sz="2000" dirty="0" smtClean="0">
              <a:solidFill>
                <a:schemeClr val="tx1"/>
              </a:solidFill>
            </a:endParaRPr>
          </a:p>
          <a:p>
            <a:r>
              <a:rPr lang="en-NZ" dirty="0" smtClean="0"/>
              <a:t>Configuration changes</a:t>
            </a:r>
          </a:p>
          <a:p>
            <a:r>
              <a:rPr lang="en-NZ" sz="2000" dirty="0" smtClean="0">
                <a:solidFill>
                  <a:schemeClr val="tx1"/>
                </a:solidFill>
              </a:rPr>
              <a:t>Replay in secondary if persisted to </a:t>
            </a:r>
            <a:r>
              <a:rPr lang="en-NZ" sz="2000" dirty="0" err="1" smtClean="0">
                <a:solidFill>
                  <a:schemeClr val="tx1"/>
                </a:solidFill>
              </a:rPr>
              <a:t>ConfigDB</a:t>
            </a:r>
            <a:endParaRPr lang="en-NZ" dirty="0">
              <a:solidFill>
                <a:schemeClr val="tx1"/>
              </a:solidFill>
            </a:endParaRPr>
          </a:p>
        </p:txBody>
      </p:sp>
    </p:spTree>
    <p:extLst>
      <p:ext uri="{BB962C8B-B14F-4D97-AF65-F5344CB8AC3E}">
        <p14:creationId xmlns:p14="http://schemas.microsoft.com/office/powerpoint/2010/main" val="263635389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Session Objectives </a:t>
            </a:r>
            <a:r>
              <a:rPr lang="en-US" dirty="0" smtClean="0"/>
              <a:t>And </a:t>
            </a:r>
            <a:r>
              <a:rPr lang="en-US" dirty="0"/>
              <a:t>Takeaways</a:t>
            </a:r>
          </a:p>
        </p:txBody>
      </p:sp>
      <p:sp>
        <p:nvSpPr>
          <p:cNvPr id="5" name="Text Placeholder 4"/>
          <p:cNvSpPr>
            <a:spLocks noGrp="1"/>
          </p:cNvSpPr>
          <p:nvPr>
            <p:ph type="body" sz="quarter" idx="11"/>
          </p:nvPr>
        </p:nvSpPr>
        <p:spPr>
          <a:xfrm>
            <a:off x="274639" y="1212849"/>
            <a:ext cx="11889564" cy="3754874"/>
          </a:xfrm>
          <a:prstGeom prst="rect">
            <a:avLst/>
          </a:prstGeom>
        </p:spPr>
        <p:txBody>
          <a:bodyPr/>
          <a:lstStyle/>
          <a:p>
            <a:pPr marL="0" indent="0">
              <a:buNone/>
            </a:pPr>
            <a:r>
              <a:rPr lang="en-NZ" dirty="0">
                <a:solidFill>
                  <a:schemeClr val="tx2"/>
                </a:solidFill>
              </a:rPr>
              <a:t>Understand the concepts of Business Continuity and the implications for SharePoint</a:t>
            </a:r>
            <a:endParaRPr lang="en-US" dirty="0" smtClean="0">
              <a:solidFill>
                <a:schemeClr val="tx2"/>
              </a:solidFill>
            </a:endParaRPr>
          </a:p>
          <a:p>
            <a:pPr marL="0" indent="0">
              <a:buNone/>
            </a:pPr>
            <a:r>
              <a:rPr lang="en-GB" dirty="0">
                <a:solidFill>
                  <a:schemeClr val="tx2"/>
                </a:solidFill>
              </a:rPr>
              <a:t>Differentiate between High Availability and Disaster Recovery </a:t>
            </a:r>
            <a:endParaRPr lang="en-GB" dirty="0" smtClean="0">
              <a:solidFill>
                <a:schemeClr val="tx2"/>
              </a:solidFill>
            </a:endParaRPr>
          </a:p>
          <a:p>
            <a:pPr marL="0" indent="0">
              <a:buNone/>
            </a:pPr>
            <a:r>
              <a:rPr lang="en-GB" dirty="0">
                <a:solidFill>
                  <a:schemeClr val="tx2"/>
                </a:solidFill>
              </a:rPr>
              <a:t>Gain a deeper understanding of using SQL Server </a:t>
            </a:r>
            <a:r>
              <a:rPr lang="en-GB" dirty="0" err="1">
                <a:solidFill>
                  <a:schemeClr val="tx2"/>
                </a:solidFill>
              </a:rPr>
              <a:t>AlwaysOn</a:t>
            </a:r>
            <a:r>
              <a:rPr lang="en-GB" dirty="0">
                <a:solidFill>
                  <a:schemeClr val="tx2"/>
                </a:solidFill>
              </a:rPr>
              <a:t> for implementing HA/DR for SharePoint </a:t>
            </a:r>
            <a:endParaRPr lang="en-GB" dirty="0" smtClean="0">
              <a:solidFill>
                <a:schemeClr val="tx2"/>
              </a:solidFill>
            </a:endParaRPr>
          </a:p>
        </p:txBody>
      </p:sp>
    </p:spTree>
    <p:extLst>
      <p:ext uri="{BB962C8B-B14F-4D97-AF65-F5344CB8AC3E}">
        <p14:creationId xmlns:p14="http://schemas.microsoft.com/office/powerpoint/2010/main" val="3431318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295274"/>
            <a:ext cx="11707003" cy="917575"/>
          </a:xfrm>
        </p:spPr>
        <p:txBody>
          <a:bodyPr/>
          <a:lstStyle/>
          <a:p>
            <a:r>
              <a:rPr lang="en-NZ" dirty="0" smtClean="0"/>
              <a:t>Database Support – </a:t>
            </a:r>
            <a:r>
              <a:rPr lang="en-NZ" dirty="0" err="1" smtClean="0"/>
              <a:t>Async</a:t>
            </a:r>
            <a:r>
              <a:rPr lang="en-NZ" dirty="0" smtClean="0"/>
              <a:t> Commit</a:t>
            </a:r>
            <a:endParaRPr lang="en-NZ" dirty="0"/>
          </a:p>
        </p:txBody>
      </p:sp>
      <p:graphicFrame>
        <p:nvGraphicFramePr>
          <p:cNvPr id="2" name="Table 1"/>
          <p:cNvGraphicFramePr>
            <a:graphicFrameLocks noGrp="1"/>
          </p:cNvGraphicFramePr>
          <p:nvPr>
            <p:extLst/>
          </p:nvPr>
        </p:nvGraphicFramePr>
        <p:xfrm>
          <a:off x="996305" y="1509356"/>
          <a:ext cx="5112568" cy="4754880"/>
        </p:xfrm>
        <a:graphic>
          <a:graphicData uri="http://schemas.openxmlformats.org/drawingml/2006/table">
            <a:tbl>
              <a:tblPr firstRow="1" bandRow="1">
                <a:tableStyleId>{7DF18680-E054-41AD-8BC1-D1AEF772440D}</a:tableStyleId>
              </a:tblPr>
              <a:tblGrid>
                <a:gridCol w="3327226"/>
                <a:gridCol w="1785342"/>
              </a:tblGrid>
              <a:tr h="370840">
                <a:tc>
                  <a:txBody>
                    <a:bodyPr/>
                    <a:lstStyle/>
                    <a:p>
                      <a:r>
                        <a:rPr lang="en-NZ" sz="2000" dirty="0" smtClean="0"/>
                        <a:t>Database</a:t>
                      </a:r>
                      <a:endParaRPr lang="en-NZ" sz="2000" dirty="0"/>
                    </a:p>
                  </a:txBody>
                  <a:tcPr/>
                </a:tc>
                <a:tc>
                  <a:txBody>
                    <a:bodyPr/>
                    <a:lstStyle/>
                    <a:p>
                      <a:r>
                        <a:rPr lang="en-NZ" sz="2000" dirty="0" smtClean="0"/>
                        <a:t>Supported</a:t>
                      </a:r>
                      <a:endParaRPr lang="en-NZ" sz="2000" dirty="0"/>
                    </a:p>
                  </a:txBody>
                  <a:tcPr/>
                </a:tc>
              </a:tr>
              <a:tr h="370840">
                <a:tc>
                  <a:txBody>
                    <a:bodyPr/>
                    <a:lstStyle/>
                    <a:p>
                      <a:pPr algn="l" rtl="0" fontAlgn="b"/>
                      <a:r>
                        <a:rPr lang="en-GB" sz="1600" u="none" strike="noStrike" dirty="0">
                          <a:effectLst/>
                        </a:rPr>
                        <a:t>Admin Content</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No</a:t>
                      </a:r>
                      <a:endParaRPr lang="en-NZ" sz="2000" dirty="0"/>
                    </a:p>
                  </a:txBody>
                  <a:tcPr/>
                </a:tc>
              </a:tr>
              <a:tr h="370840">
                <a:tc>
                  <a:txBody>
                    <a:bodyPr/>
                    <a:lstStyle/>
                    <a:p>
                      <a:pPr algn="l" rtl="0" fontAlgn="b"/>
                      <a:r>
                        <a:rPr lang="en-GB" sz="1600" u="none" strike="noStrike" dirty="0">
                          <a:effectLst/>
                        </a:rPr>
                        <a:t>App Management</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TBD</a:t>
                      </a:r>
                      <a:endParaRPr lang="en-NZ" sz="2000" dirty="0">
                        <a:solidFill>
                          <a:schemeClr val="accent3"/>
                        </a:solidFill>
                      </a:endParaRPr>
                    </a:p>
                  </a:txBody>
                  <a:tcPr/>
                </a:tc>
              </a:tr>
              <a:tr h="370840">
                <a:tc>
                  <a:txBody>
                    <a:bodyPr/>
                    <a:lstStyle/>
                    <a:p>
                      <a:pPr algn="l" rtl="0" fontAlgn="b"/>
                      <a:r>
                        <a:rPr lang="en-GB" sz="1600" u="none" strike="noStrike" dirty="0">
                          <a:effectLst/>
                        </a:rPr>
                        <a:t>BDC </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TBD</a:t>
                      </a:r>
                      <a:endParaRPr lang="en-NZ" sz="2000" dirty="0">
                        <a:solidFill>
                          <a:schemeClr val="accent3"/>
                        </a:solidFill>
                      </a:endParaRPr>
                    </a:p>
                  </a:txBody>
                  <a:tcPr/>
                </a:tc>
              </a:tr>
              <a:tr h="370840">
                <a:tc>
                  <a:txBody>
                    <a:bodyPr/>
                    <a:lstStyle/>
                    <a:p>
                      <a:pPr algn="l" rtl="0" fontAlgn="b"/>
                      <a:r>
                        <a:rPr lang="en-GB" sz="1600" u="none" strike="noStrike" dirty="0" err="1">
                          <a:effectLst/>
                        </a:rPr>
                        <a:t>Config</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No</a:t>
                      </a:r>
                      <a:endParaRPr lang="en-NZ" sz="2000" dirty="0"/>
                    </a:p>
                  </a:txBody>
                  <a:tcPr/>
                </a:tc>
              </a:tr>
              <a:tr h="370840">
                <a:tc>
                  <a:txBody>
                    <a:bodyPr/>
                    <a:lstStyle/>
                    <a:p>
                      <a:pPr algn="l" rtl="0" fontAlgn="b"/>
                      <a:r>
                        <a:rPr lang="en-GB" sz="1600" u="none" strike="noStrike" dirty="0">
                          <a:effectLst/>
                        </a:rPr>
                        <a:t>Content</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Yes</a:t>
                      </a:r>
                      <a:endParaRPr lang="en-NZ" sz="2000" dirty="0"/>
                    </a:p>
                  </a:txBody>
                  <a:tcPr/>
                </a:tc>
              </a:tr>
              <a:tr h="370840">
                <a:tc>
                  <a:txBody>
                    <a:bodyPr/>
                    <a:lstStyle/>
                    <a:p>
                      <a:pPr algn="l" rtl="0" fontAlgn="b"/>
                      <a:r>
                        <a:rPr lang="en-GB" sz="1600" u="none" strike="noStrike" dirty="0">
                          <a:effectLst/>
                        </a:rPr>
                        <a:t>Managed Metadata</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TBD</a:t>
                      </a:r>
                      <a:endParaRPr lang="en-NZ" sz="2000" dirty="0">
                        <a:solidFill>
                          <a:schemeClr val="accent3"/>
                        </a:solidFill>
                      </a:endParaRPr>
                    </a:p>
                  </a:txBody>
                  <a:tcPr/>
                </a:tc>
              </a:tr>
              <a:tr h="370840">
                <a:tc>
                  <a:txBody>
                    <a:bodyPr/>
                    <a:lstStyle/>
                    <a:p>
                      <a:pPr algn="l" rtl="0" fontAlgn="b"/>
                      <a:r>
                        <a:rPr lang="en-GB" sz="1600" u="none" strike="noStrike" dirty="0">
                          <a:effectLst/>
                        </a:rPr>
                        <a:t>PerformancePoint</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TBD</a:t>
                      </a:r>
                      <a:endParaRPr lang="en-NZ" sz="2000" dirty="0">
                        <a:solidFill>
                          <a:schemeClr val="accent3"/>
                        </a:solidFill>
                      </a:endParaRPr>
                    </a:p>
                  </a:txBody>
                  <a:tcPr/>
                </a:tc>
              </a:tr>
              <a:tr h="370840">
                <a:tc>
                  <a:txBody>
                    <a:bodyPr/>
                    <a:lstStyle/>
                    <a:p>
                      <a:pPr algn="l" rtl="0" fontAlgn="b"/>
                      <a:r>
                        <a:rPr lang="en-GB" sz="1600" u="none" strike="noStrike" dirty="0">
                          <a:effectLst/>
                        </a:rPr>
                        <a:t>PowerPivot</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Not Tested</a:t>
                      </a:r>
                      <a:endParaRPr lang="en-NZ" sz="2000" dirty="0"/>
                    </a:p>
                  </a:txBody>
                  <a:tcPr/>
                </a:tc>
              </a:tr>
              <a:tr h="370840">
                <a:tc>
                  <a:txBody>
                    <a:bodyPr/>
                    <a:lstStyle/>
                    <a:p>
                      <a:pPr algn="l" rtl="0" fontAlgn="b"/>
                      <a:r>
                        <a:rPr lang="en-GB" sz="1600" u="none" strike="noStrike" dirty="0">
                          <a:effectLst/>
                        </a:rPr>
                        <a:t>Project</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TBD</a:t>
                      </a:r>
                      <a:endParaRPr lang="en-NZ" sz="2000" dirty="0">
                        <a:solidFill>
                          <a:schemeClr val="accent3"/>
                        </a:solidFill>
                      </a:endParaRPr>
                    </a:p>
                  </a:txBody>
                  <a:tcPr/>
                </a:tc>
              </a:tr>
              <a:tr h="370840">
                <a:tc>
                  <a:txBody>
                    <a:bodyPr/>
                    <a:lstStyle/>
                    <a:p>
                      <a:pPr algn="l" rtl="0" fontAlgn="b"/>
                      <a:r>
                        <a:rPr lang="en-GB" sz="1600" u="none" strike="noStrike" dirty="0">
                          <a:effectLst/>
                        </a:rPr>
                        <a:t>Search  Analytic Reporting</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No</a:t>
                      </a:r>
                      <a:endParaRPr lang="en-NZ" sz="2000" dirty="0"/>
                    </a:p>
                  </a:txBody>
                  <a:tcPr/>
                </a:tc>
              </a:tr>
              <a:tr h="370840">
                <a:tc>
                  <a:txBody>
                    <a:bodyPr/>
                    <a:lstStyle/>
                    <a:p>
                      <a:pPr algn="l" rtl="0" fontAlgn="b"/>
                      <a:r>
                        <a:rPr lang="en-GB" sz="1600" u="none" strike="noStrike" dirty="0">
                          <a:effectLst/>
                        </a:rPr>
                        <a:t>Search Admin</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No</a:t>
                      </a:r>
                      <a:endParaRPr lang="en-NZ" sz="2000" dirty="0"/>
                    </a:p>
                  </a:txBody>
                  <a:tcPr/>
                </a:tc>
              </a:tr>
            </a:tbl>
          </a:graphicData>
        </a:graphic>
      </p:graphicFrame>
      <p:graphicFrame>
        <p:nvGraphicFramePr>
          <p:cNvPr id="6" name="Table 5"/>
          <p:cNvGraphicFramePr>
            <a:graphicFrameLocks noGrp="1"/>
          </p:cNvGraphicFramePr>
          <p:nvPr>
            <p:extLst/>
          </p:nvPr>
        </p:nvGraphicFramePr>
        <p:xfrm>
          <a:off x="6396905" y="1509095"/>
          <a:ext cx="5112568" cy="4754880"/>
        </p:xfrm>
        <a:graphic>
          <a:graphicData uri="http://schemas.openxmlformats.org/drawingml/2006/table">
            <a:tbl>
              <a:tblPr firstRow="1" bandRow="1">
                <a:tableStyleId>{7DF18680-E054-41AD-8BC1-D1AEF772440D}</a:tableStyleId>
              </a:tblPr>
              <a:tblGrid>
                <a:gridCol w="3312368"/>
                <a:gridCol w="1800200"/>
              </a:tblGrid>
              <a:tr h="370840">
                <a:tc>
                  <a:txBody>
                    <a:bodyPr/>
                    <a:lstStyle/>
                    <a:p>
                      <a:r>
                        <a:rPr lang="en-NZ" sz="2000" dirty="0" smtClean="0"/>
                        <a:t>Database</a:t>
                      </a:r>
                      <a:endParaRPr lang="en-NZ" sz="2000" dirty="0"/>
                    </a:p>
                  </a:txBody>
                  <a:tcPr/>
                </a:tc>
                <a:tc>
                  <a:txBody>
                    <a:bodyPr/>
                    <a:lstStyle/>
                    <a:p>
                      <a:r>
                        <a:rPr lang="en-NZ" sz="2000" dirty="0" smtClean="0"/>
                        <a:t>Supported</a:t>
                      </a:r>
                      <a:endParaRPr lang="en-NZ" sz="2000" dirty="0"/>
                    </a:p>
                  </a:txBody>
                  <a:tcPr/>
                </a:tc>
              </a:tr>
              <a:tr h="370840">
                <a:tc>
                  <a:txBody>
                    <a:bodyPr/>
                    <a:lstStyle/>
                    <a:p>
                      <a:pPr algn="l" rtl="0" fontAlgn="b"/>
                      <a:r>
                        <a:rPr lang="en-GB" sz="1600" u="none" strike="noStrike" dirty="0">
                          <a:effectLst/>
                        </a:rPr>
                        <a:t>Search Crawl</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No</a:t>
                      </a:r>
                      <a:endParaRPr lang="en-NZ" sz="2000" dirty="0"/>
                    </a:p>
                  </a:txBody>
                  <a:tcPr/>
                </a:tc>
              </a:tr>
              <a:tr h="370840">
                <a:tc>
                  <a:txBody>
                    <a:bodyPr/>
                    <a:lstStyle/>
                    <a:p>
                      <a:pPr algn="l" rtl="0" fontAlgn="b"/>
                      <a:r>
                        <a:rPr lang="en-GB" sz="1600" u="none" strike="noStrike" dirty="0">
                          <a:effectLst/>
                        </a:rPr>
                        <a:t>Search </a:t>
                      </a:r>
                      <a:r>
                        <a:rPr lang="en-GB" sz="1600" u="none" strike="noStrike" dirty="0" smtClean="0">
                          <a:effectLst/>
                        </a:rPr>
                        <a:t>Links</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No</a:t>
                      </a:r>
                      <a:endParaRPr lang="en-NZ" sz="2000" dirty="0"/>
                    </a:p>
                  </a:txBody>
                  <a:tcPr/>
                </a:tc>
              </a:tr>
              <a:tr h="370840">
                <a:tc>
                  <a:txBody>
                    <a:bodyPr/>
                    <a:lstStyle/>
                    <a:p>
                      <a:pPr algn="l" rtl="0" fontAlgn="b"/>
                      <a:r>
                        <a:rPr lang="en-GB" sz="1600" u="none" strike="noStrike" dirty="0">
                          <a:effectLst/>
                        </a:rPr>
                        <a:t>Secure Store</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TBD</a:t>
                      </a:r>
                      <a:endParaRPr lang="en-NZ" sz="2000" dirty="0">
                        <a:solidFill>
                          <a:schemeClr val="accent3"/>
                        </a:solidFill>
                      </a:endParaRPr>
                    </a:p>
                  </a:txBody>
                  <a:tcPr/>
                </a:tc>
              </a:tr>
              <a:tr h="370840">
                <a:tc>
                  <a:txBody>
                    <a:bodyPr/>
                    <a:lstStyle/>
                    <a:p>
                      <a:pPr algn="l" rtl="0" fontAlgn="b"/>
                      <a:r>
                        <a:rPr lang="en-GB" sz="1600" u="none" strike="noStrike" dirty="0">
                          <a:effectLst/>
                        </a:rPr>
                        <a:t>State Service</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No</a:t>
                      </a:r>
                      <a:endParaRPr lang="en-NZ" sz="2000" dirty="0"/>
                    </a:p>
                  </a:txBody>
                  <a:tcPr/>
                </a:tc>
              </a:tr>
              <a:tr h="370840">
                <a:tc>
                  <a:txBody>
                    <a:bodyPr/>
                    <a:lstStyle/>
                    <a:p>
                      <a:pPr algn="l" rtl="0" fontAlgn="b"/>
                      <a:r>
                        <a:rPr lang="en-GB" sz="1600" u="none" strike="noStrike" dirty="0">
                          <a:effectLst/>
                        </a:rPr>
                        <a:t>Subscription Settings</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TBD</a:t>
                      </a:r>
                      <a:endParaRPr lang="en-NZ" sz="2000" dirty="0">
                        <a:solidFill>
                          <a:schemeClr val="accent3"/>
                        </a:solidFill>
                      </a:endParaRPr>
                    </a:p>
                  </a:txBody>
                  <a:tcPr/>
                </a:tc>
              </a:tr>
              <a:tr h="370840">
                <a:tc>
                  <a:txBody>
                    <a:bodyPr/>
                    <a:lstStyle/>
                    <a:p>
                      <a:pPr algn="l" rtl="0" fontAlgn="b"/>
                      <a:r>
                        <a:rPr lang="en-GB" sz="1600" u="none" strike="noStrike" dirty="0">
                          <a:effectLst/>
                        </a:rPr>
                        <a:t>Translation Services</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TBD</a:t>
                      </a:r>
                      <a:endParaRPr lang="en-NZ" sz="2000" dirty="0">
                        <a:solidFill>
                          <a:schemeClr val="accent3"/>
                        </a:solidFill>
                      </a:endParaRPr>
                    </a:p>
                  </a:txBody>
                  <a:tcPr/>
                </a:tc>
              </a:tr>
              <a:tr h="370840">
                <a:tc>
                  <a:txBody>
                    <a:bodyPr/>
                    <a:lstStyle/>
                    <a:p>
                      <a:pPr algn="l" rtl="0" fontAlgn="b"/>
                      <a:r>
                        <a:rPr lang="en-GB" sz="1600" u="none" strike="noStrike" dirty="0">
                          <a:effectLst/>
                        </a:rPr>
                        <a:t>UPA Profile </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TBD</a:t>
                      </a:r>
                      <a:endParaRPr lang="en-NZ" sz="2000" dirty="0">
                        <a:solidFill>
                          <a:schemeClr val="accent3"/>
                        </a:solidFill>
                      </a:endParaRPr>
                    </a:p>
                  </a:txBody>
                  <a:tcPr/>
                </a:tc>
              </a:tr>
              <a:tr h="370840">
                <a:tc>
                  <a:txBody>
                    <a:bodyPr/>
                    <a:lstStyle/>
                    <a:p>
                      <a:pPr algn="l" rtl="0" fontAlgn="b"/>
                      <a:r>
                        <a:rPr lang="en-GB" sz="1600" u="none" strike="noStrike" dirty="0">
                          <a:effectLst/>
                        </a:rPr>
                        <a:t>UPA Social</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TBD</a:t>
                      </a:r>
                      <a:endParaRPr lang="en-NZ" sz="2000" dirty="0">
                        <a:solidFill>
                          <a:schemeClr val="accent3"/>
                        </a:solidFill>
                      </a:endParaRPr>
                    </a:p>
                  </a:txBody>
                  <a:tcPr/>
                </a:tc>
              </a:tr>
              <a:tr h="370840">
                <a:tc>
                  <a:txBody>
                    <a:bodyPr/>
                    <a:lstStyle/>
                    <a:p>
                      <a:pPr algn="l" rtl="0" fontAlgn="b"/>
                      <a:r>
                        <a:rPr lang="en-GB" sz="1600" u="none" strike="noStrike" dirty="0">
                          <a:effectLst/>
                        </a:rPr>
                        <a:t>UPA Sync</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TBD</a:t>
                      </a:r>
                      <a:endParaRPr lang="en-NZ" sz="2000" dirty="0">
                        <a:solidFill>
                          <a:schemeClr val="accent3"/>
                        </a:solidFill>
                      </a:endParaRPr>
                    </a:p>
                  </a:txBody>
                  <a:tcPr/>
                </a:tc>
              </a:tr>
              <a:tr h="370840">
                <a:tc>
                  <a:txBody>
                    <a:bodyPr/>
                    <a:lstStyle/>
                    <a:p>
                      <a:pPr algn="l" rtl="0" fontAlgn="b"/>
                      <a:r>
                        <a:rPr lang="en-GB" sz="1600" u="none" strike="noStrike" dirty="0">
                          <a:effectLst/>
                        </a:rPr>
                        <a:t>Usage</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TBD</a:t>
                      </a:r>
                      <a:endParaRPr lang="en-NZ" sz="2000" dirty="0">
                        <a:solidFill>
                          <a:schemeClr val="accent3"/>
                        </a:solidFill>
                      </a:endParaRPr>
                    </a:p>
                  </a:txBody>
                  <a:tcPr/>
                </a:tc>
              </a:tr>
              <a:tr h="370840">
                <a:tc>
                  <a:txBody>
                    <a:bodyPr/>
                    <a:lstStyle/>
                    <a:p>
                      <a:pPr algn="l" rtl="0" fontAlgn="b"/>
                      <a:r>
                        <a:rPr lang="en-GB" sz="1600" u="none" strike="noStrike" dirty="0">
                          <a:effectLst/>
                        </a:rPr>
                        <a:t>Word Automation</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t>TBD</a:t>
                      </a:r>
                      <a:endParaRPr lang="en-NZ" sz="2000" dirty="0">
                        <a:solidFill>
                          <a:schemeClr val="accent3"/>
                        </a:solidFill>
                      </a:endParaRPr>
                    </a:p>
                  </a:txBody>
                  <a:tcPr/>
                </a:tc>
              </a:tr>
            </a:tbl>
          </a:graphicData>
        </a:graphic>
      </p:graphicFrame>
      <p:sp>
        <p:nvSpPr>
          <p:cNvPr id="3" name="Rectangle 2"/>
          <p:cNvSpPr/>
          <p:nvPr/>
        </p:nvSpPr>
        <p:spPr>
          <a:xfrm rot="19882022">
            <a:off x="1909702" y="3190234"/>
            <a:ext cx="8040984" cy="1200329"/>
          </a:xfrm>
          <a:prstGeom prst="rect">
            <a:avLst/>
          </a:prstGeom>
          <a:noFill/>
        </p:spPr>
        <p:txBody>
          <a:bodyPr wrap="none" lIns="91440" tIns="45720" rIns="91440" bIns="45720">
            <a:spAutoFit/>
          </a:bodyPr>
          <a:lstStyle/>
          <a:p>
            <a:pPr algn="ctr"/>
            <a:r>
              <a:rPr lang="en-US" sz="7200" b="1" dirty="0" smtClean="0">
                <a:ln w="12700">
                  <a:solidFill>
                    <a:srgbClr val="6DC2E9"/>
                  </a:solidFill>
                  <a:prstDash val="solid"/>
                </a:ln>
                <a:solidFill>
                  <a:srgbClr val="FF0000"/>
                </a:solidFill>
                <a:effectLst>
                  <a:outerShdw dist="38100" dir="2640000" algn="bl" rotWithShape="0">
                    <a:srgbClr val="00188F"/>
                  </a:outerShdw>
                </a:effectLst>
              </a:rPr>
              <a:t>Announcement!!!!</a:t>
            </a:r>
            <a:endParaRPr lang="en-US" sz="7200" b="1" dirty="0">
              <a:ln w="12700">
                <a:solidFill>
                  <a:srgbClr val="6DC2E9"/>
                </a:solidFill>
                <a:prstDash val="solid"/>
              </a:ln>
              <a:solidFill>
                <a:srgbClr val="FF0000"/>
              </a:solidFill>
              <a:effectLst>
                <a:outerShdw dist="38100" dir="2640000" algn="bl" rotWithShape="0">
                  <a:srgbClr val="00188F"/>
                </a:outerShdw>
              </a:effectLst>
            </a:endParaRPr>
          </a:p>
        </p:txBody>
      </p:sp>
    </p:spTree>
    <p:extLst>
      <p:ext uri="{BB962C8B-B14F-4D97-AF65-F5344CB8AC3E}">
        <p14:creationId xmlns:p14="http://schemas.microsoft.com/office/powerpoint/2010/main" val="37046042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295274"/>
            <a:ext cx="11707003" cy="917575"/>
          </a:xfrm>
        </p:spPr>
        <p:txBody>
          <a:bodyPr/>
          <a:lstStyle/>
          <a:p>
            <a:r>
              <a:rPr lang="en-NZ" dirty="0" smtClean="0"/>
              <a:t>Database Support – </a:t>
            </a:r>
            <a:r>
              <a:rPr lang="en-NZ" dirty="0" err="1" smtClean="0"/>
              <a:t>Async</a:t>
            </a:r>
            <a:r>
              <a:rPr lang="en-NZ" dirty="0" smtClean="0"/>
              <a:t> Commit</a:t>
            </a:r>
            <a:endParaRPr lang="en-NZ" dirty="0"/>
          </a:p>
        </p:txBody>
      </p:sp>
      <p:graphicFrame>
        <p:nvGraphicFramePr>
          <p:cNvPr id="2" name="Table 1"/>
          <p:cNvGraphicFramePr>
            <a:graphicFrameLocks noGrp="1"/>
          </p:cNvGraphicFramePr>
          <p:nvPr>
            <p:extLst/>
          </p:nvPr>
        </p:nvGraphicFramePr>
        <p:xfrm>
          <a:off x="961653" y="1478686"/>
          <a:ext cx="5112568" cy="4754880"/>
        </p:xfrm>
        <a:graphic>
          <a:graphicData uri="http://schemas.openxmlformats.org/drawingml/2006/table">
            <a:tbl>
              <a:tblPr firstRow="1" bandRow="1">
                <a:tableStyleId>{7DF18680-E054-41AD-8BC1-D1AEF772440D}</a:tableStyleId>
              </a:tblPr>
              <a:tblGrid>
                <a:gridCol w="3327226"/>
                <a:gridCol w="1785342"/>
              </a:tblGrid>
              <a:tr h="370840">
                <a:tc>
                  <a:txBody>
                    <a:bodyPr/>
                    <a:lstStyle/>
                    <a:p>
                      <a:r>
                        <a:rPr lang="en-NZ" sz="2000" dirty="0" smtClean="0"/>
                        <a:t>Database</a:t>
                      </a:r>
                      <a:endParaRPr lang="en-NZ" sz="2000" dirty="0"/>
                    </a:p>
                  </a:txBody>
                  <a:tcPr/>
                </a:tc>
                <a:tc>
                  <a:txBody>
                    <a:bodyPr/>
                    <a:lstStyle/>
                    <a:p>
                      <a:r>
                        <a:rPr lang="en-NZ" sz="2000" dirty="0" smtClean="0"/>
                        <a:t>Supported</a:t>
                      </a:r>
                      <a:endParaRPr lang="en-NZ" sz="2000" dirty="0"/>
                    </a:p>
                  </a:txBody>
                  <a:tcPr/>
                </a:tc>
              </a:tr>
              <a:tr h="370840">
                <a:tc>
                  <a:txBody>
                    <a:bodyPr/>
                    <a:lstStyle/>
                    <a:p>
                      <a:pPr algn="l" rtl="0" fontAlgn="b"/>
                      <a:r>
                        <a:rPr lang="en-GB" sz="1600" u="none" strike="noStrike" dirty="0">
                          <a:effectLst/>
                        </a:rPr>
                        <a:t>Admin Content</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rgbClr val="FF0000"/>
                          </a:solidFill>
                        </a:rPr>
                        <a:t>No</a:t>
                      </a:r>
                      <a:endParaRPr lang="en-NZ" sz="2000" dirty="0">
                        <a:solidFill>
                          <a:srgbClr val="FF0000"/>
                        </a:solidFill>
                      </a:endParaRPr>
                    </a:p>
                  </a:txBody>
                  <a:tcPr/>
                </a:tc>
              </a:tr>
              <a:tr h="370840">
                <a:tc>
                  <a:txBody>
                    <a:bodyPr/>
                    <a:lstStyle/>
                    <a:p>
                      <a:pPr algn="l" rtl="0" fontAlgn="b"/>
                      <a:r>
                        <a:rPr lang="en-GB" sz="1600" u="none" strike="noStrike" dirty="0">
                          <a:effectLst/>
                        </a:rPr>
                        <a:t>App Management</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chemeClr val="accent5"/>
                          </a:solidFill>
                          <a:effectLst/>
                        </a:rPr>
                        <a:t>Yes</a:t>
                      </a:r>
                      <a:endParaRPr lang="en-NZ" sz="2000" b="1" dirty="0">
                        <a:solidFill>
                          <a:schemeClr val="accent5"/>
                        </a:solidFill>
                        <a:effectLst/>
                      </a:endParaRPr>
                    </a:p>
                  </a:txBody>
                  <a:tcPr/>
                </a:tc>
              </a:tr>
              <a:tr h="370840">
                <a:tc>
                  <a:txBody>
                    <a:bodyPr/>
                    <a:lstStyle/>
                    <a:p>
                      <a:pPr algn="l" rtl="0" fontAlgn="b"/>
                      <a:r>
                        <a:rPr lang="en-GB" sz="1600" u="none" strike="noStrike" dirty="0">
                          <a:effectLst/>
                        </a:rPr>
                        <a:t>BDC </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chemeClr val="accent5"/>
                          </a:solidFill>
                          <a:effectLst/>
                        </a:rPr>
                        <a:t>Yes</a:t>
                      </a:r>
                      <a:endParaRPr lang="en-NZ" sz="2000" b="1" dirty="0">
                        <a:solidFill>
                          <a:schemeClr val="accent5"/>
                        </a:solidFill>
                        <a:effectLst/>
                      </a:endParaRPr>
                    </a:p>
                  </a:txBody>
                  <a:tcPr/>
                </a:tc>
              </a:tr>
              <a:tr h="370840">
                <a:tc>
                  <a:txBody>
                    <a:bodyPr/>
                    <a:lstStyle/>
                    <a:p>
                      <a:pPr algn="l" rtl="0" fontAlgn="b"/>
                      <a:r>
                        <a:rPr lang="en-GB" sz="1600" u="none" strike="noStrike" dirty="0" err="1">
                          <a:effectLst/>
                        </a:rPr>
                        <a:t>Config</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kern="1200" dirty="0" smtClean="0">
                          <a:solidFill>
                            <a:srgbClr val="FF0000"/>
                          </a:solidFill>
                          <a:latin typeface="+mn-lt"/>
                          <a:ea typeface="+mn-ea"/>
                          <a:cs typeface="+mn-cs"/>
                        </a:rPr>
                        <a:t>No</a:t>
                      </a:r>
                      <a:endParaRPr lang="en-NZ" sz="2000" kern="1200" dirty="0">
                        <a:solidFill>
                          <a:srgbClr val="FF0000"/>
                        </a:solidFill>
                        <a:latin typeface="+mn-lt"/>
                        <a:ea typeface="+mn-ea"/>
                        <a:cs typeface="+mn-cs"/>
                      </a:endParaRPr>
                    </a:p>
                  </a:txBody>
                  <a:tcPr/>
                </a:tc>
              </a:tr>
              <a:tr h="370840">
                <a:tc>
                  <a:txBody>
                    <a:bodyPr/>
                    <a:lstStyle/>
                    <a:p>
                      <a:pPr algn="l" rtl="0" fontAlgn="b"/>
                      <a:r>
                        <a:rPr lang="en-GB" sz="1600" u="none" strike="noStrike" dirty="0">
                          <a:effectLst/>
                        </a:rPr>
                        <a:t>Content</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chemeClr val="accent5"/>
                          </a:solidFill>
                        </a:rPr>
                        <a:t>Yes</a:t>
                      </a:r>
                      <a:endParaRPr lang="en-NZ" sz="2000" dirty="0">
                        <a:solidFill>
                          <a:schemeClr val="accent5"/>
                        </a:solidFill>
                      </a:endParaRPr>
                    </a:p>
                  </a:txBody>
                  <a:tcPr/>
                </a:tc>
              </a:tr>
              <a:tr h="370840">
                <a:tc>
                  <a:txBody>
                    <a:bodyPr/>
                    <a:lstStyle/>
                    <a:p>
                      <a:pPr algn="l" rtl="0" fontAlgn="b"/>
                      <a:r>
                        <a:rPr lang="en-GB" sz="1600" u="none" strike="noStrike" dirty="0">
                          <a:effectLst/>
                        </a:rPr>
                        <a:t>Managed Metadata</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chemeClr val="accent5"/>
                          </a:solidFill>
                        </a:rPr>
                        <a:t>Yes</a:t>
                      </a:r>
                      <a:endParaRPr lang="en-NZ" sz="2000" b="1" dirty="0">
                        <a:solidFill>
                          <a:schemeClr val="accent5"/>
                        </a:solidFill>
                      </a:endParaRPr>
                    </a:p>
                  </a:txBody>
                  <a:tcPr/>
                </a:tc>
              </a:tr>
              <a:tr h="370840">
                <a:tc>
                  <a:txBody>
                    <a:bodyPr/>
                    <a:lstStyle/>
                    <a:p>
                      <a:pPr algn="l" rtl="0" fontAlgn="b"/>
                      <a:r>
                        <a:rPr lang="en-GB" sz="1600" u="none" strike="noStrike" dirty="0">
                          <a:effectLst/>
                        </a:rPr>
                        <a:t>PerformancePoint</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chemeClr val="accent5"/>
                          </a:solidFill>
                        </a:rPr>
                        <a:t>Yes</a:t>
                      </a:r>
                      <a:endParaRPr lang="en-NZ" sz="2000" b="1" dirty="0">
                        <a:solidFill>
                          <a:schemeClr val="accent5"/>
                        </a:solidFill>
                      </a:endParaRPr>
                    </a:p>
                  </a:txBody>
                  <a:tcPr/>
                </a:tc>
              </a:tr>
              <a:tr h="370840">
                <a:tc>
                  <a:txBody>
                    <a:bodyPr/>
                    <a:lstStyle/>
                    <a:p>
                      <a:pPr algn="l" rtl="0" fontAlgn="b"/>
                      <a:r>
                        <a:rPr lang="en-GB" sz="1600" u="none" strike="noStrike" dirty="0">
                          <a:effectLst/>
                        </a:rPr>
                        <a:t>PowerPivot</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rgbClr val="FF0000"/>
                          </a:solidFill>
                        </a:rPr>
                        <a:t>Not Tested*</a:t>
                      </a:r>
                      <a:endParaRPr lang="en-NZ" sz="2000" dirty="0">
                        <a:solidFill>
                          <a:srgbClr val="FF0000"/>
                        </a:solidFill>
                      </a:endParaRPr>
                    </a:p>
                  </a:txBody>
                  <a:tcPr/>
                </a:tc>
              </a:tr>
              <a:tr h="370840">
                <a:tc>
                  <a:txBody>
                    <a:bodyPr/>
                    <a:lstStyle/>
                    <a:p>
                      <a:pPr algn="l" rtl="0" fontAlgn="b"/>
                      <a:r>
                        <a:rPr lang="en-GB" sz="1600" u="none" strike="noStrike" dirty="0">
                          <a:effectLst/>
                        </a:rPr>
                        <a:t>Project</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chemeClr val="accent5"/>
                          </a:solidFill>
                        </a:rPr>
                        <a:t>Yes</a:t>
                      </a:r>
                      <a:endParaRPr lang="en-NZ" sz="2000" b="1" dirty="0">
                        <a:solidFill>
                          <a:schemeClr val="accent5"/>
                        </a:solidFill>
                      </a:endParaRPr>
                    </a:p>
                  </a:txBody>
                  <a:tcPr/>
                </a:tc>
              </a:tr>
              <a:tr h="370840">
                <a:tc>
                  <a:txBody>
                    <a:bodyPr/>
                    <a:lstStyle/>
                    <a:p>
                      <a:pPr algn="l" rtl="0" fontAlgn="b"/>
                      <a:r>
                        <a:rPr lang="en-GB" sz="1600" u="none" strike="noStrike" dirty="0">
                          <a:effectLst/>
                        </a:rPr>
                        <a:t>Search  Analytic Reporting</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rgbClr val="FF0000"/>
                          </a:solidFill>
                        </a:rPr>
                        <a:t>No</a:t>
                      </a:r>
                      <a:endParaRPr lang="en-NZ" sz="2000" dirty="0">
                        <a:solidFill>
                          <a:srgbClr val="FF0000"/>
                        </a:solidFill>
                      </a:endParaRPr>
                    </a:p>
                  </a:txBody>
                  <a:tcPr/>
                </a:tc>
              </a:tr>
              <a:tr h="370840">
                <a:tc>
                  <a:txBody>
                    <a:bodyPr/>
                    <a:lstStyle/>
                    <a:p>
                      <a:pPr algn="l" rtl="0" fontAlgn="b"/>
                      <a:r>
                        <a:rPr lang="en-GB" sz="1600" u="none" strike="noStrike" dirty="0">
                          <a:effectLst/>
                        </a:rPr>
                        <a:t>Search Admin</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rgbClr val="FF0000"/>
                          </a:solidFill>
                        </a:rPr>
                        <a:t>No</a:t>
                      </a:r>
                      <a:endParaRPr lang="en-NZ" sz="2000" dirty="0">
                        <a:solidFill>
                          <a:srgbClr val="FF0000"/>
                        </a:solidFill>
                      </a:endParaRPr>
                    </a:p>
                  </a:txBody>
                  <a:tcPr/>
                </a:tc>
              </a:tr>
            </a:tbl>
          </a:graphicData>
        </a:graphic>
      </p:graphicFrame>
      <p:graphicFrame>
        <p:nvGraphicFramePr>
          <p:cNvPr id="6" name="Table 5"/>
          <p:cNvGraphicFramePr>
            <a:graphicFrameLocks noGrp="1"/>
          </p:cNvGraphicFramePr>
          <p:nvPr>
            <p:extLst/>
          </p:nvPr>
        </p:nvGraphicFramePr>
        <p:xfrm>
          <a:off x="6362253" y="1478425"/>
          <a:ext cx="5112568" cy="4754880"/>
        </p:xfrm>
        <a:graphic>
          <a:graphicData uri="http://schemas.openxmlformats.org/drawingml/2006/table">
            <a:tbl>
              <a:tblPr firstRow="1" bandRow="1">
                <a:tableStyleId>{7DF18680-E054-41AD-8BC1-D1AEF772440D}</a:tableStyleId>
              </a:tblPr>
              <a:tblGrid>
                <a:gridCol w="3312368"/>
                <a:gridCol w="1800200"/>
              </a:tblGrid>
              <a:tr h="370840">
                <a:tc>
                  <a:txBody>
                    <a:bodyPr/>
                    <a:lstStyle/>
                    <a:p>
                      <a:r>
                        <a:rPr lang="en-NZ" sz="2000" dirty="0" smtClean="0"/>
                        <a:t>Database</a:t>
                      </a:r>
                      <a:endParaRPr lang="en-NZ" sz="2000" dirty="0"/>
                    </a:p>
                  </a:txBody>
                  <a:tcPr/>
                </a:tc>
                <a:tc>
                  <a:txBody>
                    <a:bodyPr/>
                    <a:lstStyle/>
                    <a:p>
                      <a:r>
                        <a:rPr lang="en-NZ" sz="2000" dirty="0" smtClean="0"/>
                        <a:t>Supported</a:t>
                      </a:r>
                      <a:endParaRPr lang="en-NZ" sz="2000" dirty="0"/>
                    </a:p>
                  </a:txBody>
                  <a:tcPr/>
                </a:tc>
              </a:tr>
              <a:tr h="370840">
                <a:tc>
                  <a:txBody>
                    <a:bodyPr/>
                    <a:lstStyle/>
                    <a:p>
                      <a:pPr algn="l" rtl="0" fontAlgn="b"/>
                      <a:r>
                        <a:rPr lang="en-GB" sz="1600" u="none" strike="noStrike" dirty="0">
                          <a:effectLst/>
                        </a:rPr>
                        <a:t>Search Crawl</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rgbClr val="FF0000"/>
                          </a:solidFill>
                        </a:rPr>
                        <a:t>No</a:t>
                      </a:r>
                      <a:endParaRPr lang="en-NZ" sz="2000" dirty="0">
                        <a:solidFill>
                          <a:srgbClr val="FF0000"/>
                        </a:solidFill>
                      </a:endParaRPr>
                    </a:p>
                  </a:txBody>
                  <a:tcPr/>
                </a:tc>
              </a:tr>
              <a:tr h="370840">
                <a:tc>
                  <a:txBody>
                    <a:bodyPr/>
                    <a:lstStyle/>
                    <a:p>
                      <a:pPr algn="l" rtl="0" fontAlgn="b"/>
                      <a:r>
                        <a:rPr lang="en-GB" sz="1600" u="none" strike="noStrike" dirty="0">
                          <a:effectLst/>
                        </a:rPr>
                        <a:t>Search </a:t>
                      </a:r>
                      <a:r>
                        <a:rPr lang="en-GB" sz="1600" u="none" strike="noStrike" dirty="0" smtClean="0">
                          <a:effectLst/>
                        </a:rPr>
                        <a:t>Links</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rgbClr val="FF0000"/>
                          </a:solidFill>
                        </a:rPr>
                        <a:t>No</a:t>
                      </a:r>
                      <a:endParaRPr lang="en-NZ" sz="2000" dirty="0">
                        <a:solidFill>
                          <a:srgbClr val="FF0000"/>
                        </a:solidFill>
                      </a:endParaRPr>
                    </a:p>
                  </a:txBody>
                  <a:tcPr/>
                </a:tc>
              </a:tr>
              <a:tr h="370840">
                <a:tc>
                  <a:txBody>
                    <a:bodyPr/>
                    <a:lstStyle/>
                    <a:p>
                      <a:pPr algn="l" rtl="0" fontAlgn="b"/>
                      <a:r>
                        <a:rPr lang="en-GB" sz="1600" u="none" strike="noStrike" dirty="0">
                          <a:effectLst/>
                        </a:rPr>
                        <a:t>Secure Store</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chemeClr val="accent5"/>
                          </a:solidFill>
                        </a:rPr>
                        <a:t>Yes</a:t>
                      </a:r>
                      <a:endParaRPr lang="en-NZ" sz="2000" b="1" dirty="0">
                        <a:solidFill>
                          <a:schemeClr val="accent5"/>
                        </a:solidFill>
                      </a:endParaRPr>
                    </a:p>
                  </a:txBody>
                  <a:tcPr/>
                </a:tc>
              </a:tr>
              <a:tr h="370840">
                <a:tc>
                  <a:txBody>
                    <a:bodyPr/>
                    <a:lstStyle/>
                    <a:p>
                      <a:pPr algn="l" rtl="0" fontAlgn="b"/>
                      <a:r>
                        <a:rPr lang="en-GB" sz="1600" u="none" strike="noStrike" dirty="0">
                          <a:effectLst/>
                        </a:rPr>
                        <a:t>State Service</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rgbClr val="FF0000"/>
                          </a:solidFill>
                        </a:rPr>
                        <a:t>No</a:t>
                      </a:r>
                      <a:endParaRPr lang="en-NZ" sz="2000" dirty="0">
                        <a:solidFill>
                          <a:srgbClr val="FF0000"/>
                        </a:solidFill>
                      </a:endParaRPr>
                    </a:p>
                  </a:txBody>
                  <a:tcPr/>
                </a:tc>
              </a:tr>
              <a:tr h="370840">
                <a:tc>
                  <a:txBody>
                    <a:bodyPr/>
                    <a:lstStyle/>
                    <a:p>
                      <a:pPr algn="l" rtl="0" fontAlgn="b"/>
                      <a:r>
                        <a:rPr lang="en-GB" sz="1600" u="none" strike="noStrike" dirty="0">
                          <a:effectLst/>
                        </a:rPr>
                        <a:t>Subscription Settings</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chemeClr val="accent5"/>
                          </a:solidFill>
                        </a:rPr>
                        <a:t>Yes</a:t>
                      </a:r>
                      <a:endParaRPr lang="en-NZ" sz="2000" b="1" dirty="0">
                        <a:solidFill>
                          <a:schemeClr val="accent5"/>
                        </a:solidFill>
                      </a:endParaRPr>
                    </a:p>
                  </a:txBody>
                  <a:tcPr/>
                </a:tc>
              </a:tr>
              <a:tr h="370840">
                <a:tc>
                  <a:txBody>
                    <a:bodyPr/>
                    <a:lstStyle/>
                    <a:p>
                      <a:pPr algn="l" rtl="0" fontAlgn="b"/>
                      <a:r>
                        <a:rPr lang="en-GB" sz="1600" u="none" strike="noStrike" dirty="0">
                          <a:effectLst/>
                        </a:rPr>
                        <a:t>Translation Services</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chemeClr val="accent5"/>
                          </a:solidFill>
                        </a:rPr>
                        <a:t>Yes</a:t>
                      </a:r>
                      <a:endParaRPr lang="en-NZ" sz="2000" b="1" dirty="0">
                        <a:solidFill>
                          <a:schemeClr val="accent5"/>
                        </a:solidFill>
                      </a:endParaRPr>
                    </a:p>
                  </a:txBody>
                  <a:tcPr/>
                </a:tc>
              </a:tr>
              <a:tr h="370840">
                <a:tc>
                  <a:txBody>
                    <a:bodyPr/>
                    <a:lstStyle/>
                    <a:p>
                      <a:pPr algn="l" rtl="0" fontAlgn="b"/>
                      <a:r>
                        <a:rPr lang="en-GB" sz="1600" u="none" strike="noStrike" dirty="0">
                          <a:effectLst/>
                        </a:rPr>
                        <a:t>UPA Profile </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chemeClr val="accent5"/>
                          </a:solidFill>
                        </a:rPr>
                        <a:t>Yes</a:t>
                      </a:r>
                      <a:endParaRPr lang="en-NZ" sz="2000" b="1" dirty="0">
                        <a:solidFill>
                          <a:schemeClr val="accent5"/>
                        </a:solidFill>
                      </a:endParaRPr>
                    </a:p>
                  </a:txBody>
                  <a:tcPr/>
                </a:tc>
              </a:tr>
              <a:tr h="370840">
                <a:tc>
                  <a:txBody>
                    <a:bodyPr/>
                    <a:lstStyle/>
                    <a:p>
                      <a:pPr algn="l" rtl="0" fontAlgn="b"/>
                      <a:r>
                        <a:rPr lang="en-GB" sz="1600" u="none" strike="noStrike" dirty="0">
                          <a:effectLst/>
                        </a:rPr>
                        <a:t>UPA Social</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chemeClr val="accent5"/>
                          </a:solidFill>
                        </a:rPr>
                        <a:t>Yes</a:t>
                      </a:r>
                      <a:endParaRPr lang="en-NZ" sz="2000" b="1" dirty="0">
                        <a:solidFill>
                          <a:schemeClr val="accent5"/>
                        </a:solidFill>
                      </a:endParaRPr>
                    </a:p>
                  </a:txBody>
                  <a:tcPr/>
                </a:tc>
              </a:tr>
              <a:tr h="370840">
                <a:tc>
                  <a:txBody>
                    <a:bodyPr/>
                    <a:lstStyle/>
                    <a:p>
                      <a:pPr algn="l" rtl="0" fontAlgn="b"/>
                      <a:r>
                        <a:rPr lang="en-GB" sz="1600" u="none" strike="noStrike" dirty="0">
                          <a:effectLst/>
                        </a:rPr>
                        <a:t>UPA Sync</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rgbClr val="FF0000"/>
                          </a:solidFill>
                        </a:rPr>
                        <a:t>No</a:t>
                      </a:r>
                      <a:endParaRPr lang="en-NZ" sz="2000" b="1" dirty="0">
                        <a:solidFill>
                          <a:srgbClr val="FF0000"/>
                        </a:solidFill>
                      </a:endParaRPr>
                    </a:p>
                  </a:txBody>
                  <a:tcPr/>
                </a:tc>
              </a:tr>
              <a:tr h="370840">
                <a:tc>
                  <a:txBody>
                    <a:bodyPr/>
                    <a:lstStyle/>
                    <a:p>
                      <a:pPr algn="l" rtl="0" fontAlgn="b"/>
                      <a:r>
                        <a:rPr lang="en-GB" sz="1600" u="none" strike="noStrike" dirty="0">
                          <a:effectLst/>
                        </a:rPr>
                        <a:t>Usage</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rgbClr val="F88608"/>
                          </a:solidFill>
                        </a:rPr>
                        <a:t>Yes – NR</a:t>
                      </a:r>
                      <a:endParaRPr lang="en-NZ" sz="2000" b="1" dirty="0">
                        <a:solidFill>
                          <a:srgbClr val="F88608"/>
                        </a:solidFill>
                      </a:endParaRPr>
                    </a:p>
                  </a:txBody>
                  <a:tcPr/>
                </a:tc>
              </a:tr>
              <a:tr h="370840">
                <a:tc>
                  <a:txBody>
                    <a:bodyPr/>
                    <a:lstStyle/>
                    <a:p>
                      <a:pPr algn="l" rtl="0" fontAlgn="b"/>
                      <a:r>
                        <a:rPr lang="en-GB" sz="1600" u="none" strike="noStrike" dirty="0">
                          <a:effectLst/>
                        </a:rPr>
                        <a:t>Word Automation</a:t>
                      </a:r>
                      <a:endParaRPr lang="en-GB" sz="1600" b="1" i="0" u="none" strike="noStrike" dirty="0">
                        <a:solidFill>
                          <a:srgbClr val="000000"/>
                        </a:solidFill>
                        <a:effectLst/>
                        <a:latin typeface="Segoe UI" panose="020B0502040204020203" pitchFamily="34" charset="0"/>
                        <a:cs typeface="Segoe UI" panose="020B0502040204020203" pitchFamily="34" charset="0"/>
                      </a:endParaRPr>
                    </a:p>
                  </a:txBody>
                  <a:tcPr marL="7620" marR="7620" marT="7620" marB="0" anchor="b"/>
                </a:tc>
                <a:tc>
                  <a:txBody>
                    <a:bodyPr/>
                    <a:lstStyle/>
                    <a:p>
                      <a:r>
                        <a:rPr lang="en-NZ" sz="2000" dirty="0" smtClean="0">
                          <a:solidFill>
                            <a:schemeClr val="accent5"/>
                          </a:solidFill>
                        </a:rPr>
                        <a:t>Yes</a:t>
                      </a:r>
                      <a:endParaRPr lang="en-NZ" sz="2000" b="1" dirty="0">
                        <a:solidFill>
                          <a:schemeClr val="accent5"/>
                        </a:solidFill>
                      </a:endParaRPr>
                    </a:p>
                  </a:txBody>
                  <a:tcPr/>
                </a:tc>
              </a:tr>
            </a:tbl>
          </a:graphicData>
        </a:graphic>
      </p:graphicFrame>
      <p:sp>
        <p:nvSpPr>
          <p:cNvPr id="7" name="TextBox 6"/>
          <p:cNvSpPr txBox="1"/>
          <p:nvPr/>
        </p:nvSpPr>
        <p:spPr>
          <a:xfrm>
            <a:off x="11806058" y="6546710"/>
            <a:ext cx="633670" cy="447815"/>
          </a:xfrm>
          <a:prstGeom prst="rect">
            <a:avLst/>
          </a:prstGeom>
          <a:noFill/>
        </p:spPr>
        <p:txBody>
          <a:bodyPr wrap="square" lIns="182880" tIns="146304" rIns="182880" bIns="146304" rtlCol="0">
            <a:spAutoFit/>
          </a:bodyPr>
          <a:lstStyle/>
          <a:p>
            <a:pPr algn="ctr">
              <a:lnSpc>
                <a:spcPct val="90000"/>
              </a:lnSpc>
              <a:spcAft>
                <a:spcPts val="600"/>
              </a:spcAft>
            </a:pPr>
            <a:r>
              <a:rPr lang="en-NZ" sz="1100" dirty="0" smtClean="0">
                <a:solidFill>
                  <a:srgbClr val="0072C6"/>
                </a:solidFill>
              </a:rPr>
              <a:t>WE</a:t>
            </a:r>
          </a:p>
        </p:txBody>
      </p:sp>
    </p:spTree>
    <p:extLst>
      <p:ext uri="{BB962C8B-B14F-4D97-AF65-F5344CB8AC3E}">
        <p14:creationId xmlns:p14="http://schemas.microsoft.com/office/powerpoint/2010/main" val="582460771"/>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95274"/>
            <a:ext cx="11707004" cy="917575"/>
          </a:xfrm>
        </p:spPr>
        <p:txBody>
          <a:bodyPr/>
          <a:lstStyle/>
          <a:p>
            <a:r>
              <a:rPr lang="en-NZ" dirty="0" smtClean="0"/>
              <a:t>PowerShell Integration</a:t>
            </a:r>
            <a:endParaRPr lang="en-NZ" dirty="0"/>
          </a:p>
        </p:txBody>
      </p:sp>
      <p:sp>
        <p:nvSpPr>
          <p:cNvPr id="3" name="Text Placeholder 2"/>
          <p:cNvSpPr>
            <a:spLocks noGrp="1"/>
          </p:cNvSpPr>
          <p:nvPr>
            <p:ph type="body" sz="quarter" idx="11"/>
          </p:nvPr>
        </p:nvSpPr>
        <p:spPr>
          <a:xfrm>
            <a:off x="457199" y="1212849"/>
            <a:ext cx="11707003" cy="5004447"/>
          </a:xfrm>
          <a:prstGeom prst="rect">
            <a:avLst/>
          </a:prstGeom>
        </p:spPr>
        <p:txBody>
          <a:bodyPr/>
          <a:lstStyle/>
          <a:p>
            <a:r>
              <a:rPr lang="en-GB" dirty="0" smtClean="0">
                <a:latin typeface="Lucida Console" panose="020B0609040504020204" pitchFamily="49" charset="0"/>
              </a:rPr>
              <a:t>Add-</a:t>
            </a:r>
            <a:r>
              <a:rPr lang="en-GB" dirty="0" err="1" smtClean="0">
                <a:latin typeface="Lucida Console" panose="020B0609040504020204" pitchFamily="49" charset="0"/>
              </a:rPr>
              <a:t>DatabaseToAvailabilityGroup</a:t>
            </a:r>
            <a:endParaRPr lang="en-GB" sz="3200" dirty="0" smtClean="0">
              <a:latin typeface="Lucida Console" panose="020B0609040504020204" pitchFamily="49" charset="0"/>
            </a:endParaRPr>
          </a:p>
          <a:p>
            <a:r>
              <a:rPr lang="en-GB" sz="2000" dirty="0" smtClean="0">
                <a:solidFill>
                  <a:schemeClr val="tx1"/>
                </a:solidFill>
              </a:rPr>
              <a:t>Adds databases to availability group</a:t>
            </a:r>
            <a:endParaRPr lang="en-GB" sz="3600" dirty="0" smtClean="0">
              <a:solidFill>
                <a:schemeClr val="tx1"/>
              </a:solidFill>
            </a:endParaRPr>
          </a:p>
          <a:p>
            <a:endParaRPr lang="en-GB" sz="3600" dirty="0">
              <a:solidFill>
                <a:schemeClr val="tx1"/>
              </a:solidFill>
            </a:endParaRPr>
          </a:p>
          <a:p>
            <a:r>
              <a:rPr lang="en-NZ" dirty="0" smtClean="0">
                <a:latin typeface="Lucida Console" panose="020B0609040504020204" pitchFamily="49" charset="0"/>
              </a:rPr>
              <a:t>Remove-</a:t>
            </a:r>
            <a:r>
              <a:rPr lang="en-NZ" dirty="0" err="1" smtClean="0">
                <a:latin typeface="Lucida Console" panose="020B0609040504020204" pitchFamily="49" charset="0"/>
              </a:rPr>
              <a:t>DatabaseFromAvailabilityGroup</a:t>
            </a:r>
            <a:endParaRPr lang="en-NZ" dirty="0" smtClean="0">
              <a:latin typeface="Lucida Console" panose="020B0609040504020204" pitchFamily="49" charset="0"/>
            </a:endParaRPr>
          </a:p>
          <a:p>
            <a:r>
              <a:rPr lang="en-GB" sz="2000" dirty="0" smtClean="0">
                <a:solidFill>
                  <a:schemeClr val="tx1"/>
                </a:solidFill>
              </a:rPr>
              <a:t>Removes databases from availability group</a:t>
            </a:r>
            <a:endParaRPr lang="en-GB" sz="3600" dirty="0" smtClean="0">
              <a:solidFill>
                <a:schemeClr val="tx1"/>
              </a:solidFill>
            </a:endParaRPr>
          </a:p>
          <a:p>
            <a:endParaRPr lang="en-GB" sz="3600" dirty="0">
              <a:solidFill>
                <a:schemeClr val="tx1"/>
              </a:solidFill>
            </a:endParaRPr>
          </a:p>
          <a:p>
            <a:r>
              <a:rPr lang="en-GB" dirty="0" smtClean="0">
                <a:latin typeface="Lucida Console" panose="020B0609040504020204" pitchFamily="49" charset="0"/>
              </a:rPr>
              <a:t>Get-</a:t>
            </a:r>
            <a:r>
              <a:rPr lang="en-GB" dirty="0" err="1" smtClean="0">
                <a:latin typeface="Lucida Console" panose="020B0609040504020204" pitchFamily="49" charset="0"/>
              </a:rPr>
              <a:t>AvailabilityGroupStatus</a:t>
            </a:r>
            <a:endParaRPr lang="en-GB" dirty="0">
              <a:latin typeface="Lucida Console" panose="020B0609040504020204" pitchFamily="49" charset="0"/>
            </a:endParaRPr>
          </a:p>
          <a:p>
            <a:r>
              <a:rPr lang="en-GB" sz="2000" dirty="0" smtClean="0">
                <a:solidFill>
                  <a:schemeClr val="tx1"/>
                </a:solidFill>
              </a:rPr>
              <a:t>Checks the status of an existing availability group</a:t>
            </a:r>
            <a:endParaRPr lang="en-GB" sz="2000" dirty="0">
              <a:solidFill>
                <a:schemeClr val="tx1"/>
              </a:solidFill>
            </a:endParaRPr>
          </a:p>
          <a:p>
            <a:endParaRPr lang="en-NZ" dirty="0">
              <a:latin typeface="Lucida Console" panose="020B0609040504020204" pitchFamily="49" charset="0"/>
            </a:endParaRPr>
          </a:p>
        </p:txBody>
      </p:sp>
    </p:spTree>
    <p:extLst>
      <p:ext uri="{BB962C8B-B14F-4D97-AF65-F5344CB8AC3E}">
        <p14:creationId xmlns:p14="http://schemas.microsoft.com/office/powerpoint/2010/main" val="1376081019"/>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AlwaysOn Availability Groups for Warm Standby </a:t>
            </a:r>
            <a:br>
              <a:rPr lang="en-US" dirty="0"/>
            </a:br>
            <a:endParaRPr lang="en-US" dirty="0"/>
          </a:p>
        </p:txBody>
      </p:sp>
      <p:sp>
        <p:nvSpPr>
          <p:cNvPr id="5" name="Text Placeholder 4"/>
          <p:cNvSpPr>
            <a:spLocks noGrp="1"/>
          </p:cNvSpPr>
          <p:nvPr>
            <p:ph type="body" sz="quarter" idx="12"/>
          </p:nvPr>
        </p:nvSpPr>
        <p:spPr/>
        <p:txBody>
          <a:bodyPr/>
          <a:lstStyle/>
          <a:p>
            <a:r>
              <a:rPr lang="en-US" dirty="0" smtClean="0"/>
              <a:t>Neil Hodgkinson</a:t>
            </a:r>
            <a:endParaRPr lang="en-US" dirty="0"/>
          </a:p>
        </p:txBody>
      </p:sp>
    </p:spTree>
    <p:extLst>
      <p:ext uri="{BB962C8B-B14F-4D97-AF65-F5344CB8AC3E}">
        <p14:creationId xmlns:p14="http://schemas.microsoft.com/office/powerpoint/2010/main" val="1930860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Rectangle 92"/>
          <p:cNvSpPr/>
          <p:nvPr/>
        </p:nvSpPr>
        <p:spPr bwMode="auto">
          <a:xfrm>
            <a:off x="1168376" y="3355295"/>
            <a:ext cx="5341481" cy="2345169"/>
          </a:xfrm>
          <a:prstGeom prst="rect">
            <a:avLst/>
          </a:prstGeom>
          <a:solidFill>
            <a:schemeClr val="accent6"/>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b" anchorCtr="1" compatLnSpc="1">
            <a:prstTxWarp prst="textNoShape">
              <a:avLst/>
            </a:prstTxWarp>
          </a:bodyPr>
          <a:lstStyle/>
          <a:p>
            <a:pPr defTabSz="932597" eaLnBrk="0" fontAlgn="base" hangingPunct="0">
              <a:spcBef>
                <a:spcPct val="0"/>
              </a:spcBef>
              <a:spcAft>
                <a:spcPct val="0"/>
              </a:spcAft>
            </a:pPr>
            <a:endParaRPr lang="en-NZ" sz="1224" dirty="0">
              <a:solidFill>
                <a:srgbClr val="505050"/>
              </a:solidFill>
              <a:latin typeface="Capitals" pitchFamily="8" charset="0"/>
              <a:ea typeface="ＭＳ Ｐゴシック" pitchFamily="8" charset="-128"/>
            </a:endParaRPr>
          </a:p>
        </p:txBody>
      </p:sp>
      <p:sp>
        <p:nvSpPr>
          <p:cNvPr id="2" name="Title 1"/>
          <p:cNvSpPr>
            <a:spLocks noGrp="1"/>
          </p:cNvSpPr>
          <p:nvPr>
            <p:ph type="title"/>
          </p:nvPr>
        </p:nvSpPr>
        <p:spPr/>
        <p:txBody>
          <a:bodyPr/>
          <a:lstStyle/>
          <a:p>
            <a:r>
              <a:rPr lang="en-AU" dirty="0" smtClean="0"/>
              <a:t>Demo Environment - Start</a:t>
            </a:r>
            <a:endParaRPr lang="en-NZ" dirty="0"/>
          </a:p>
        </p:txBody>
      </p:sp>
      <p:grpSp>
        <p:nvGrpSpPr>
          <p:cNvPr id="49" name="Group 2"/>
          <p:cNvGrpSpPr/>
          <p:nvPr/>
        </p:nvGrpSpPr>
        <p:grpSpPr>
          <a:xfrm>
            <a:off x="3569114" y="1994046"/>
            <a:ext cx="1390200" cy="1352386"/>
            <a:chOff x="6325965" y="35683"/>
            <a:chExt cx="2068041" cy="2011789"/>
          </a:xfrm>
        </p:grpSpPr>
        <p:grpSp>
          <p:nvGrpSpPr>
            <p:cNvPr id="50" name="Group 4"/>
            <p:cNvGrpSpPr/>
            <p:nvPr/>
          </p:nvGrpSpPr>
          <p:grpSpPr>
            <a:xfrm>
              <a:off x="6381692" y="35683"/>
              <a:ext cx="2012314" cy="2011789"/>
              <a:chOff x="6849580" y="4206958"/>
              <a:chExt cx="2012314" cy="2011789"/>
            </a:xfrm>
          </p:grpSpPr>
          <p:grpSp>
            <p:nvGrpSpPr>
              <p:cNvPr id="58" name="Group 60"/>
              <p:cNvGrpSpPr/>
              <p:nvPr/>
            </p:nvGrpSpPr>
            <p:grpSpPr>
              <a:xfrm>
                <a:off x="7487957" y="4470625"/>
                <a:ext cx="666750" cy="1487475"/>
                <a:chOff x="2081162" y="4640597"/>
                <a:chExt cx="666750" cy="1487475"/>
              </a:xfrm>
              <a:solidFill>
                <a:schemeClr val="bg1"/>
              </a:solidFill>
            </p:grpSpPr>
            <p:sp>
              <p:nvSpPr>
                <p:cNvPr id="60" name="Snip Diagonal Corner Rectangle 62"/>
                <p:cNvSpPr/>
                <p:nvPr/>
              </p:nvSpPr>
              <p:spPr bwMode="auto">
                <a:xfrm>
                  <a:off x="2081162" y="4724694"/>
                  <a:ext cx="666750" cy="1311774"/>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61" name="Isosceles Triangle 63"/>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62" name="Isosceles Triangle 64"/>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59"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6849580" y="4206958"/>
                <a:ext cx="2012314" cy="2011789"/>
              </a:xfrm>
              <a:prstGeom prst="rect">
                <a:avLst/>
              </a:prstGeom>
              <a:noFill/>
            </p:spPr>
          </p:pic>
        </p:grpSp>
        <p:grpSp>
          <p:nvGrpSpPr>
            <p:cNvPr id="51" name="Group 47"/>
            <p:cNvGrpSpPr/>
            <p:nvPr/>
          </p:nvGrpSpPr>
          <p:grpSpPr>
            <a:xfrm>
              <a:off x="6325965" y="652935"/>
              <a:ext cx="1090092" cy="875577"/>
              <a:chOff x="11139221" y="3379827"/>
              <a:chExt cx="1090092" cy="875577"/>
            </a:xfrm>
          </p:grpSpPr>
          <p:grpSp>
            <p:nvGrpSpPr>
              <p:cNvPr id="52" name="Group 48"/>
              <p:cNvGrpSpPr/>
              <p:nvPr/>
            </p:nvGrpSpPr>
            <p:grpSpPr>
              <a:xfrm>
                <a:off x="11139221" y="3379827"/>
                <a:ext cx="1090092" cy="875577"/>
                <a:chOff x="3599175" y="4220568"/>
                <a:chExt cx="1090092" cy="875577"/>
              </a:xfrm>
            </p:grpSpPr>
            <p:sp>
              <p:nvSpPr>
                <p:cNvPr id="54" name="Rounded Rectangle 56"/>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55" name="Group 57"/>
                <p:cNvGrpSpPr/>
                <p:nvPr/>
              </p:nvGrpSpPr>
              <p:grpSpPr>
                <a:xfrm>
                  <a:off x="3614541" y="4243079"/>
                  <a:ext cx="1057169" cy="832818"/>
                  <a:chOff x="3705190" y="4561217"/>
                  <a:chExt cx="1057169" cy="832818"/>
                </a:xfrm>
              </p:grpSpPr>
              <p:pic>
                <p:nvPicPr>
                  <p:cNvPr id="56"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57" name="Rectangle 59"/>
                  <p:cNvSpPr/>
                  <p:nvPr/>
                </p:nvSpPr>
                <p:spPr bwMode="auto">
                  <a:xfrm>
                    <a:off x="3783372" y="4772556"/>
                    <a:ext cx="907602" cy="5506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53" name="Picture 5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bwMode="black">
              <a:xfrm>
                <a:off x="11254803" y="3727806"/>
                <a:ext cx="864000" cy="296296"/>
              </a:xfrm>
              <a:prstGeom prst="rect">
                <a:avLst/>
              </a:prstGeom>
              <a:solidFill>
                <a:schemeClr val="bg1"/>
              </a:solidFill>
            </p:spPr>
          </p:pic>
        </p:grpSp>
      </p:grpSp>
      <p:grpSp>
        <p:nvGrpSpPr>
          <p:cNvPr id="63" name="Group 79"/>
          <p:cNvGrpSpPr/>
          <p:nvPr/>
        </p:nvGrpSpPr>
        <p:grpSpPr>
          <a:xfrm>
            <a:off x="2480909" y="3980959"/>
            <a:ext cx="1409226" cy="1358730"/>
            <a:chOff x="1368544" y="4376930"/>
            <a:chExt cx="2086555" cy="2011789"/>
          </a:xfrm>
        </p:grpSpPr>
        <p:grpSp>
          <p:nvGrpSpPr>
            <p:cNvPr id="64" name="Group 80"/>
            <p:cNvGrpSpPr/>
            <p:nvPr/>
          </p:nvGrpSpPr>
          <p:grpSpPr>
            <a:xfrm>
              <a:off x="2081162" y="4640597"/>
              <a:ext cx="666750" cy="1487475"/>
              <a:chOff x="2081162" y="4640597"/>
              <a:chExt cx="666750" cy="1487475"/>
            </a:xfrm>
            <a:solidFill>
              <a:schemeClr val="bg1"/>
            </a:solidFill>
          </p:grpSpPr>
          <p:sp>
            <p:nvSpPr>
              <p:cNvPr id="73" name="Snip Diagonal Corner Rectangle 89"/>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74" name="Isosceles Triangle 90"/>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75" name="Isosceles Triangle 91"/>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65"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1442785" y="4376930"/>
              <a:ext cx="2012314" cy="2011789"/>
            </a:xfrm>
            <a:prstGeom prst="rect">
              <a:avLst/>
            </a:prstGeom>
            <a:noFill/>
          </p:spPr>
        </p:pic>
        <p:grpSp>
          <p:nvGrpSpPr>
            <p:cNvPr id="66" name="Group 82"/>
            <p:cNvGrpSpPr/>
            <p:nvPr/>
          </p:nvGrpSpPr>
          <p:grpSpPr>
            <a:xfrm>
              <a:off x="1368544" y="4997777"/>
              <a:ext cx="1090092" cy="875577"/>
              <a:chOff x="10443966" y="1118814"/>
              <a:chExt cx="1090092" cy="875577"/>
            </a:xfrm>
          </p:grpSpPr>
          <p:grpSp>
            <p:nvGrpSpPr>
              <p:cNvPr id="67" name="Group 83"/>
              <p:cNvGrpSpPr/>
              <p:nvPr/>
            </p:nvGrpSpPr>
            <p:grpSpPr>
              <a:xfrm>
                <a:off x="10443966" y="1118814"/>
                <a:ext cx="1090092" cy="875577"/>
                <a:chOff x="3599175" y="4220568"/>
                <a:chExt cx="1090092" cy="875577"/>
              </a:xfrm>
            </p:grpSpPr>
            <p:sp>
              <p:nvSpPr>
                <p:cNvPr id="69" name="Rounded Rectangle 85"/>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70" name="Group 86"/>
                <p:cNvGrpSpPr/>
                <p:nvPr/>
              </p:nvGrpSpPr>
              <p:grpSpPr>
                <a:xfrm>
                  <a:off x="3614541" y="4243079"/>
                  <a:ext cx="1057169" cy="832818"/>
                  <a:chOff x="3705190" y="4561217"/>
                  <a:chExt cx="1057169" cy="832818"/>
                </a:xfrm>
              </p:grpSpPr>
              <p:pic>
                <p:nvPicPr>
                  <p:cNvPr id="71" name="Picture 4" descr="\\MAGNUM\Projects\Microsoft\Cloud Power FY12\Design\ICONS_PNG\IIS-MULTI-TENANCY.png"/>
                  <p:cNvPicPr>
                    <a:picLocks noChangeAspect="1" noChangeArrowheads="1"/>
                  </p:cNvPicPr>
                  <p:nvPr/>
                </p:nvPicPr>
                <p:blipFill rotWithShape="1">
                  <a:blip r:embed="rId5"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72" name="Rectangle 88"/>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68" name="Flowchart: Magnetic Disk 84"/>
              <p:cNvSpPr/>
              <p:nvPr/>
            </p:nvSpPr>
            <p:spPr bwMode="auto">
              <a:xfrm>
                <a:off x="10764906" y="1444267"/>
                <a:ext cx="459326" cy="360000"/>
              </a:xfrm>
              <a:prstGeom prst="flowChartMagneticDisk">
                <a:avLst/>
              </a:prstGeom>
              <a:solidFill>
                <a:schemeClr val="accent1"/>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76" name="Group 105"/>
          <p:cNvGrpSpPr/>
          <p:nvPr/>
        </p:nvGrpSpPr>
        <p:grpSpPr>
          <a:xfrm>
            <a:off x="4793456" y="3980959"/>
            <a:ext cx="1409226" cy="1358730"/>
            <a:chOff x="1368544" y="4376930"/>
            <a:chExt cx="2086555" cy="2011789"/>
          </a:xfrm>
        </p:grpSpPr>
        <p:grpSp>
          <p:nvGrpSpPr>
            <p:cNvPr id="77" name="Group 106"/>
            <p:cNvGrpSpPr/>
            <p:nvPr/>
          </p:nvGrpSpPr>
          <p:grpSpPr>
            <a:xfrm>
              <a:off x="2081162" y="4640597"/>
              <a:ext cx="666750" cy="1487475"/>
              <a:chOff x="2081162" y="4640597"/>
              <a:chExt cx="666750" cy="1487475"/>
            </a:xfrm>
            <a:solidFill>
              <a:schemeClr val="bg1"/>
            </a:solidFill>
          </p:grpSpPr>
          <p:sp>
            <p:nvSpPr>
              <p:cNvPr id="86" name="Snip Diagonal Corner Rectangle 115"/>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7" name="Isosceles Triangle 116"/>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8" name="Isosceles Triangle 117"/>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78"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1442785" y="4376930"/>
              <a:ext cx="2012314" cy="2011789"/>
            </a:xfrm>
            <a:prstGeom prst="rect">
              <a:avLst/>
            </a:prstGeom>
            <a:noFill/>
          </p:spPr>
        </p:pic>
        <p:grpSp>
          <p:nvGrpSpPr>
            <p:cNvPr id="79" name="Group 108"/>
            <p:cNvGrpSpPr/>
            <p:nvPr/>
          </p:nvGrpSpPr>
          <p:grpSpPr>
            <a:xfrm>
              <a:off x="1368544" y="4997777"/>
              <a:ext cx="1090092" cy="875577"/>
              <a:chOff x="10443966" y="1118814"/>
              <a:chExt cx="1090092" cy="875577"/>
            </a:xfrm>
          </p:grpSpPr>
          <p:grpSp>
            <p:nvGrpSpPr>
              <p:cNvPr id="80" name="Group 109"/>
              <p:cNvGrpSpPr/>
              <p:nvPr/>
            </p:nvGrpSpPr>
            <p:grpSpPr>
              <a:xfrm>
                <a:off x="10443966" y="1118814"/>
                <a:ext cx="1090092" cy="875577"/>
                <a:chOff x="3599175" y="4220568"/>
                <a:chExt cx="1090092" cy="875577"/>
              </a:xfrm>
            </p:grpSpPr>
            <p:sp>
              <p:nvSpPr>
                <p:cNvPr id="82" name="Rounded Rectangle 111"/>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83" name="Group 112"/>
                <p:cNvGrpSpPr/>
                <p:nvPr/>
              </p:nvGrpSpPr>
              <p:grpSpPr>
                <a:xfrm>
                  <a:off x="3614541" y="4243079"/>
                  <a:ext cx="1057169" cy="832818"/>
                  <a:chOff x="3705190" y="4561217"/>
                  <a:chExt cx="1057169" cy="832818"/>
                </a:xfrm>
              </p:grpSpPr>
              <p:pic>
                <p:nvPicPr>
                  <p:cNvPr id="84" name="Picture 4" descr="\\MAGNUM\Projects\Microsoft\Cloud Power FY12\Design\ICONS_PNG\IIS-MULTI-TENANCY.png"/>
                  <p:cNvPicPr>
                    <a:picLocks noChangeAspect="1" noChangeArrowheads="1"/>
                  </p:cNvPicPr>
                  <p:nvPr/>
                </p:nvPicPr>
                <p:blipFill rotWithShape="1">
                  <a:blip r:embed="rId5"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85" name="Rectangle 114"/>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1" name="Flowchart: Magnetic Disk 110"/>
              <p:cNvSpPr/>
              <p:nvPr/>
            </p:nvSpPr>
            <p:spPr bwMode="auto">
              <a:xfrm>
                <a:off x="10764906" y="1444267"/>
                <a:ext cx="459326" cy="360000"/>
              </a:xfrm>
              <a:prstGeom prst="flowChartMagneticDisk">
                <a:avLst/>
              </a:prstGeom>
              <a:solidFill>
                <a:schemeClr val="accent1"/>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9" name="Flowchart: Magnetic Disk 88"/>
          <p:cNvSpPr/>
          <p:nvPr/>
        </p:nvSpPr>
        <p:spPr bwMode="auto">
          <a:xfrm>
            <a:off x="2788318" y="6125616"/>
            <a:ext cx="780796" cy="531951"/>
          </a:xfrm>
          <a:prstGeom prst="flowChartMagneticDisk">
            <a:avLst/>
          </a:prstGeom>
          <a:solidFill>
            <a:schemeClr val="accent1">
              <a:lumMod val="90000"/>
            </a:schemeClr>
          </a:solidFill>
          <a:ln w="17145" cap="flat" cmpd="sng" algn="ctr">
            <a:solidFill>
              <a:srgbClr val="FFFFFF">
                <a:shade val="95000"/>
                <a:alpha val="50000"/>
                <a:satMod val="150000"/>
              </a:srgbClr>
            </a:solid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a:gradFill>
                <a:gsLst>
                  <a:gs pos="0">
                    <a:srgbClr val="FFFFFF"/>
                  </a:gs>
                  <a:gs pos="100000">
                    <a:srgbClr val="FFFFFF"/>
                  </a:gs>
                </a:gsLst>
                <a:lin ang="5400000" scaled="0"/>
              </a:gradFill>
              <a:ea typeface="Segoe UI" pitchFamily="34" charset="0"/>
              <a:cs typeface="Segoe UI" pitchFamily="34" charset="0"/>
            </a:endParaRPr>
          </a:p>
        </p:txBody>
      </p:sp>
      <p:sp>
        <p:nvSpPr>
          <p:cNvPr id="90" name="Down Arrow 89"/>
          <p:cNvSpPr/>
          <p:nvPr/>
        </p:nvSpPr>
        <p:spPr bwMode="auto">
          <a:xfrm>
            <a:off x="2957553" y="5282553"/>
            <a:ext cx="442327" cy="661911"/>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91" name="Flowchart: Magnetic Disk 90"/>
          <p:cNvSpPr/>
          <p:nvPr/>
        </p:nvSpPr>
        <p:spPr bwMode="auto">
          <a:xfrm>
            <a:off x="5113498" y="6128926"/>
            <a:ext cx="780796" cy="531951"/>
          </a:xfrm>
          <a:prstGeom prst="flowChartMagneticDisk">
            <a:avLst/>
          </a:prstGeom>
          <a:solidFill>
            <a:schemeClr val="accent1">
              <a:lumMod val="90000"/>
            </a:schemeClr>
          </a:solidFill>
          <a:ln w="17145" cap="flat" cmpd="sng" algn="ctr">
            <a:solidFill>
              <a:srgbClr val="FFFFFF">
                <a:shade val="95000"/>
                <a:alpha val="50000"/>
                <a:satMod val="150000"/>
              </a:srgbClr>
            </a:solid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a:gradFill>
                <a:gsLst>
                  <a:gs pos="0">
                    <a:srgbClr val="FFFFFF"/>
                  </a:gs>
                  <a:gs pos="100000">
                    <a:srgbClr val="FFFFFF"/>
                  </a:gs>
                </a:gsLst>
                <a:lin ang="5400000" scaled="0"/>
              </a:gradFill>
              <a:ea typeface="Segoe UI" pitchFamily="34" charset="0"/>
              <a:cs typeface="Segoe UI" pitchFamily="34" charset="0"/>
            </a:endParaRPr>
          </a:p>
        </p:txBody>
      </p:sp>
      <p:sp>
        <p:nvSpPr>
          <p:cNvPr id="92" name="Down Arrow 91"/>
          <p:cNvSpPr/>
          <p:nvPr/>
        </p:nvSpPr>
        <p:spPr bwMode="auto">
          <a:xfrm>
            <a:off x="5282733" y="5285862"/>
            <a:ext cx="442327" cy="661911"/>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45" name="TextBox 44"/>
          <p:cNvSpPr txBox="1"/>
          <p:nvPr/>
        </p:nvSpPr>
        <p:spPr>
          <a:xfrm>
            <a:off x="2177425" y="4989716"/>
            <a:ext cx="885179" cy="406265"/>
          </a:xfrm>
          <a:prstGeom prst="rect">
            <a:avLst/>
          </a:prstGeom>
          <a:noFill/>
        </p:spPr>
        <p:txBody>
          <a:bodyPr wrap="none" rtlCol="0">
            <a:spAutoFit/>
          </a:bodyPr>
          <a:lstStyle/>
          <a:p>
            <a:pPr algn="ctr"/>
            <a:r>
              <a:rPr lang="en-AU" sz="2040" b="1" dirty="0">
                <a:solidFill>
                  <a:srgbClr val="FFFFFF"/>
                </a:solidFill>
              </a:rPr>
              <a:t>SQL </a:t>
            </a:r>
            <a:r>
              <a:rPr lang="en-AU" sz="2040" b="1" dirty="0" smtClean="0">
                <a:solidFill>
                  <a:srgbClr val="FFFFFF"/>
                </a:solidFill>
              </a:rPr>
              <a:t>1</a:t>
            </a:r>
            <a:endParaRPr lang="en-NZ" sz="2040" b="1" dirty="0">
              <a:solidFill>
                <a:srgbClr val="FFFFFF"/>
              </a:solidFill>
            </a:endParaRPr>
          </a:p>
        </p:txBody>
      </p:sp>
      <p:sp>
        <p:nvSpPr>
          <p:cNvPr id="44" name="TextBox 43"/>
          <p:cNvSpPr txBox="1"/>
          <p:nvPr/>
        </p:nvSpPr>
        <p:spPr>
          <a:xfrm>
            <a:off x="4524089" y="2492745"/>
            <a:ext cx="1135504" cy="406265"/>
          </a:xfrm>
          <a:prstGeom prst="rect">
            <a:avLst/>
          </a:prstGeom>
          <a:noFill/>
        </p:spPr>
        <p:txBody>
          <a:bodyPr wrap="none" rtlCol="0">
            <a:spAutoFit/>
          </a:bodyPr>
          <a:lstStyle/>
          <a:p>
            <a:pPr algn="ctr"/>
            <a:r>
              <a:rPr lang="en-AU" sz="2040" b="1" dirty="0">
                <a:solidFill>
                  <a:srgbClr val="505050"/>
                </a:solidFill>
              </a:rPr>
              <a:t>FARM </a:t>
            </a:r>
            <a:r>
              <a:rPr lang="en-AU" sz="2040" b="1" dirty="0" smtClean="0">
                <a:solidFill>
                  <a:srgbClr val="505050"/>
                </a:solidFill>
              </a:rPr>
              <a:t>3</a:t>
            </a:r>
            <a:endParaRPr lang="en-NZ" sz="2040" b="1" dirty="0">
              <a:solidFill>
                <a:srgbClr val="505050"/>
              </a:solidFill>
            </a:endParaRPr>
          </a:p>
        </p:txBody>
      </p:sp>
      <p:sp>
        <p:nvSpPr>
          <p:cNvPr id="46" name="TextBox 45"/>
          <p:cNvSpPr txBox="1"/>
          <p:nvPr/>
        </p:nvSpPr>
        <p:spPr>
          <a:xfrm>
            <a:off x="4392165" y="4957459"/>
            <a:ext cx="885179" cy="406265"/>
          </a:xfrm>
          <a:prstGeom prst="rect">
            <a:avLst/>
          </a:prstGeom>
          <a:noFill/>
        </p:spPr>
        <p:txBody>
          <a:bodyPr wrap="none" rtlCol="0">
            <a:spAutoFit/>
          </a:bodyPr>
          <a:lstStyle/>
          <a:p>
            <a:pPr algn="ctr"/>
            <a:r>
              <a:rPr lang="en-AU" sz="2040" b="1" dirty="0">
                <a:solidFill>
                  <a:srgbClr val="FFFFFF"/>
                </a:solidFill>
              </a:rPr>
              <a:t>SQL </a:t>
            </a:r>
            <a:r>
              <a:rPr lang="en-AU" sz="2040" b="1" dirty="0" smtClean="0">
                <a:solidFill>
                  <a:srgbClr val="FFFFFF"/>
                </a:solidFill>
              </a:rPr>
              <a:t>2</a:t>
            </a:r>
            <a:endParaRPr lang="en-NZ" sz="2040" b="1" dirty="0">
              <a:solidFill>
                <a:srgbClr val="FFFFFF"/>
              </a:solidFill>
            </a:endParaRPr>
          </a:p>
        </p:txBody>
      </p:sp>
      <p:grpSp>
        <p:nvGrpSpPr>
          <p:cNvPr id="95" name="Group 2"/>
          <p:cNvGrpSpPr/>
          <p:nvPr/>
        </p:nvGrpSpPr>
        <p:grpSpPr>
          <a:xfrm>
            <a:off x="8481297" y="2043116"/>
            <a:ext cx="1390200" cy="1352386"/>
            <a:chOff x="6325965" y="35683"/>
            <a:chExt cx="2068041" cy="2011789"/>
          </a:xfrm>
        </p:grpSpPr>
        <p:grpSp>
          <p:nvGrpSpPr>
            <p:cNvPr id="96" name="Group 4"/>
            <p:cNvGrpSpPr/>
            <p:nvPr/>
          </p:nvGrpSpPr>
          <p:grpSpPr>
            <a:xfrm>
              <a:off x="6381692" y="35683"/>
              <a:ext cx="2012314" cy="2011789"/>
              <a:chOff x="6849580" y="4206958"/>
              <a:chExt cx="2012314" cy="2011789"/>
            </a:xfrm>
          </p:grpSpPr>
          <p:grpSp>
            <p:nvGrpSpPr>
              <p:cNvPr id="104" name="Group 60"/>
              <p:cNvGrpSpPr/>
              <p:nvPr/>
            </p:nvGrpSpPr>
            <p:grpSpPr>
              <a:xfrm>
                <a:off x="7487957" y="4470625"/>
                <a:ext cx="666750" cy="1487475"/>
                <a:chOff x="2081162" y="4640597"/>
                <a:chExt cx="666750" cy="1487475"/>
              </a:xfrm>
              <a:solidFill>
                <a:schemeClr val="bg1"/>
              </a:solidFill>
            </p:grpSpPr>
            <p:sp>
              <p:nvSpPr>
                <p:cNvPr id="106" name="Snip Diagonal Corner Rectangle 62"/>
                <p:cNvSpPr/>
                <p:nvPr/>
              </p:nvSpPr>
              <p:spPr bwMode="auto">
                <a:xfrm>
                  <a:off x="2081162" y="4724694"/>
                  <a:ext cx="666750" cy="1311774"/>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7" name="Isosceles Triangle 63"/>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8" name="Isosceles Triangle 64"/>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105"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6849580" y="4206958"/>
                <a:ext cx="2012314" cy="2011789"/>
              </a:xfrm>
              <a:prstGeom prst="rect">
                <a:avLst/>
              </a:prstGeom>
              <a:noFill/>
            </p:spPr>
          </p:pic>
        </p:grpSp>
        <p:grpSp>
          <p:nvGrpSpPr>
            <p:cNvPr id="97" name="Group 47"/>
            <p:cNvGrpSpPr/>
            <p:nvPr/>
          </p:nvGrpSpPr>
          <p:grpSpPr>
            <a:xfrm>
              <a:off x="6325965" y="652935"/>
              <a:ext cx="1090092" cy="875577"/>
              <a:chOff x="11139221" y="3379827"/>
              <a:chExt cx="1090092" cy="875577"/>
            </a:xfrm>
          </p:grpSpPr>
          <p:grpSp>
            <p:nvGrpSpPr>
              <p:cNvPr id="98" name="Group 48"/>
              <p:cNvGrpSpPr/>
              <p:nvPr/>
            </p:nvGrpSpPr>
            <p:grpSpPr>
              <a:xfrm>
                <a:off x="11139221" y="3379827"/>
                <a:ext cx="1090092" cy="875577"/>
                <a:chOff x="3599175" y="4220568"/>
                <a:chExt cx="1090092" cy="875577"/>
              </a:xfrm>
            </p:grpSpPr>
            <p:sp>
              <p:nvSpPr>
                <p:cNvPr id="100" name="Rounded Rectangle 56"/>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01" name="Group 57"/>
                <p:cNvGrpSpPr/>
                <p:nvPr/>
              </p:nvGrpSpPr>
              <p:grpSpPr>
                <a:xfrm>
                  <a:off x="3614541" y="4243079"/>
                  <a:ext cx="1057169" cy="832818"/>
                  <a:chOff x="3705190" y="4561217"/>
                  <a:chExt cx="1057169" cy="832818"/>
                </a:xfrm>
              </p:grpSpPr>
              <p:pic>
                <p:nvPicPr>
                  <p:cNvPr id="102" name="Picture 4" descr="\\MAGNUM\Projects\Microsoft\Cloud Power FY12\Design\ICONS_PNG\IIS-MULTI-TENANCY.png"/>
                  <p:cNvPicPr>
                    <a:picLocks noChangeAspect="1" noChangeArrowheads="1"/>
                  </p:cNvPicPr>
                  <p:nvPr/>
                </p:nvPicPr>
                <p:blipFill rotWithShape="1">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103" name="Rectangle 59"/>
                  <p:cNvSpPr/>
                  <p:nvPr/>
                </p:nvSpPr>
                <p:spPr bwMode="auto">
                  <a:xfrm>
                    <a:off x="3783372" y="4772556"/>
                    <a:ext cx="907602" cy="5506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99" name="Picture 5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bwMode="black">
              <a:xfrm>
                <a:off x="11254803" y="3727806"/>
                <a:ext cx="864000" cy="296296"/>
              </a:xfrm>
              <a:prstGeom prst="rect">
                <a:avLst/>
              </a:prstGeom>
              <a:solidFill>
                <a:schemeClr val="bg1"/>
              </a:solidFill>
            </p:spPr>
          </p:pic>
        </p:grpSp>
      </p:grpSp>
      <p:sp>
        <p:nvSpPr>
          <p:cNvPr id="110" name="TextBox 109"/>
          <p:cNvSpPr txBox="1"/>
          <p:nvPr/>
        </p:nvSpPr>
        <p:spPr>
          <a:xfrm>
            <a:off x="7383254" y="2496671"/>
            <a:ext cx="1135504" cy="406265"/>
          </a:xfrm>
          <a:prstGeom prst="rect">
            <a:avLst/>
          </a:prstGeom>
          <a:noFill/>
        </p:spPr>
        <p:txBody>
          <a:bodyPr wrap="none" rtlCol="0">
            <a:spAutoFit/>
          </a:bodyPr>
          <a:lstStyle/>
          <a:p>
            <a:pPr algn="ctr"/>
            <a:r>
              <a:rPr lang="en-AU" sz="2040" b="1" dirty="0">
                <a:solidFill>
                  <a:srgbClr val="505050"/>
                </a:solidFill>
              </a:rPr>
              <a:t>FARM </a:t>
            </a:r>
            <a:r>
              <a:rPr lang="en-AU" sz="2040" b="1" dirty="0" smtClean="0">
                <a:solidFill>
                  <a:srgbClr val="505050"/>
                </a:solidFill>
              </a:rPr>
              <a:t>4</a:t>
            </a:r>
            <a:endParaRPr lang="en-NZ" sz="2040" b="1" dirty="0">
              <a:solidFill>
                <a:srgbClr val="505050"/>
              </a:solidFill>
            </a:endParaRPr>
          </a:p>
        </p:txBody>
      </p:sp>
      <p:grpSp>
        <p:nvGrpSpPr>
          <p:cNvPr id="111" name="Group 105"/>
          <p:cNvGrpSpPr/>
          <p:nvPr/>
        </p:nvGrpSpPr>
        <p:grpSpPr>
          <a:xfrm>
            <a:off x="8553280" y="3980959"/>
            <a:ext cx="1409226" cy="1358730"/>
            <a:chOff x="1368544" y="4376930"/>
            <a:chExt cx="2086555" cy="2011789"/>
          </a:xfrm>
        </p:grpSpPr>
        <p:grpSp>
          <p:nvGrpSpPr>
            <p:cNvPr id="112" name="Group 106"/>
            <p:cNvGrpSpPr/>
            <p:nvPr/>
          </p:nvGrpSpPr>
          <p:grpSpPr>
            <a:xfrm>
              <a:off x="2081162" y="4640597"/>
              <a:ext cx="666750" cy="1487475"/>
              <a:chOff x="2081162" y="4640597"/>
              <a:chExt cx="666750" cy="1487475"/>
            </a:xfrm>
            <a:solidFill>
              <a:schemeClr val="bg1"/>
            </a:solidFill>
          </p:grpSpPr>
          <p:sp>
            <p:nvSpPr>
              <p:cNvPr id="121" name="Snip Diagonal Corner Rectangle 115"/>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2" name="Isosceles Triangle 116"/>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3" name="Isosceles Triangle 117"/>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113" name="Picture 2" descr="\\MAGNUM\Projects\Microsoft\Cloud Power FY12\Design\Icons\PNGs\Server_2.png"/>
            <p:cNvPicPr>
              <a:picLocks noChangeAspect="1" noChangeArrowheads="1"/>
            </p:cNvPicPr>
            <p:nvPr/>
          </p:nvPicPr>
          <p:blipFill>
            <a:blip r:embed="rId2"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1442785" y="4376930"/>
              <a:ext cx="2012314" cy="2011789"/>
            </a:xfrm>
            <a:prstGeom prst="rect">
              <a:avLst/>
            </a:prstGeom>
            <a:noFill/>
          </p:spPr>
        </p:pic>
        <p:grpSp>
          <p:nvGrpSpPr>
            <p:cNvPr id="114" name="Group 108"/>
            <p:cNvGrpSpPr/>
            <p:nvPr/>
          </p:nvGrpSpPr>
          <p:grpSpPr>
            <a:xfrm>
              <a:off x="1368544" y="4997777"/>
              <a:ext cx="1090092" cy="875577"/>
              <a:chOff x="10443966" y="1118814"/>
              <a:chExt cx="1090092" cy="875577"/>
            </a:xfrm>
          </p:grpSpPr>
          <p:grpSp>
            <p:nvGrpSpPr>
              <p:cNvPr id="115" name="Group 109"/>
              <p:cNvGrpSpPr/>
              <p:nvPr/>
            </p:nvGrpSpPr>
            <p:grpSpPr>
              <a:xfrm>
                <a:off x="10443966" y="1118814"/>
                <a:ext cx="1090092" cy="875577"/>
                <a:chOff x="3599175" y="4220568"/>
                <a:chExt cx="1090092" cy="875577"/>
              </a:xfrm>
            </p:grpSpPr>
            <p:sp>
              <p:nvSpPr>
                <p:cNvPr id="117" name="Rounded Rectangle 111"/>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18" name="Group 112"/>
                <p:cNvGrpSpPr/>
                <p:nvPr/>
              </p:nvGrpSpPr>
              <p:grpSpPr>
                <a:xfrm>
                  <a:off x="3614541" y="4243079"/>
                  <a:ext cx="1057169" cy="832818"/>
                  <a:chOff x="3705190" y="4561217"/>
                  <a:chExt cx="1057169" cy="832818"/>
                </a:xfrm>
              </p:grpSpPr>
              <p:pic>
                <p:nvPicPr>
                  <p:cNvPr id="119" name="Picture 4" descr="\\MAGNUM\Projects\Microsoft\Cloud Power FY12\Design\ICONS_PNG\IIS-MULTI-TENANCY.png"/>
                  <p:cNvPicPr>
                    <a:picLocks noChangeAspect="1" noChangeArrowheads="1"/>
                  </p:cNvPicPr>
                  <p:nvPr/>
                </p:nvPicPr>
                <p:blipFill rotWithShape="1">
                  <a:blip r:embed="rId5"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120" name="Rectangle 114"/>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16" name="Flowchart: Magnetic Disk 110"/>
              <p:cNvSpPr/>
              <p:nvPr/>
            </p:nvSpPr>
            <p:spPr bwMode="auto">
              <a:xfrm>
                <a:off x="10764906" y="1444267"/>
                <a:ext cx="459326" cy="360000"/>
              </a:xfrm>
              <a:prstGeom prst="flowChartMagneticDisk">
                <a:avLst/>
              </a:prstGeom>
              <a:solidFill>
                <a:schemeClr val="accent1"/>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24" name="Flowchart: Magnetic Disk 123"/>
          <p:cNvSpPr/>
          <p:nvPr/>
        </p:nvSpPr>
        <p:spPr bwMode="auto">
          <a:xfrm>
            <a:off x="8873322" y="6128926"/>
            <a:ext cx="780796" cy="531951"/>
          </a:xfrm>
          <a:prstGeom prst="flowChartMagneticDisk">
            <a:avLst/>
          </a:prstGeom>
          <a:solidFill>
            <a:schemeClr val="accent1">
              <a:lumMod val="90000"/>
            </a:schemeClr>
          </a:solidFill>
          <a:ln w="17145" cap="flat" cmpd="sng" algn="ctr">
            <a:solidFill>
              <a:srgbClr val="FFFFFF">
                <a:shade val="95000"/>
                <a:alpha val="50000"/>
                <a:satMod val="150000"/>
              </a:srgbClr>
            </a:solid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a:gradFill>
                <a:gsLst>
                  <a:gs pos="0">
                    <a:srgbClr val="FFFFFF"/>
                  </a:gs>
                  <a:gs pos="100000">
                    <a:srgbClr val="FFFFFF"/>
                  </a:gs>
                </a:gsLst>
                <a:lin ang="5400000" scaled="0"/>
              </a:gradFill>
              <a:ea typeface="Segoe UI" pitchFamily="34" charset="0"/>
              <a:cs typeface="Segoe UI" pitchFamily="34" charset="0"/>
            </a:endParaRPr>
          </a:p>
        </p:txBody>
      </p:sp>
      <p:sp>
        <p:nvSpPr>
          <p:cNvPr id="125" name="Down Arrow 124"/>
          <p:cNvSpPr/>
          <p:nvPr/>
        </p:nvSpPr>
        <p:spPr bwMode="auto">
          <a:xfrm>
            <a:off x="9042557" y="5285862"/>
            <a:ext cx="442327" cy="661911"/>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126" name="Down Arrow 125"/>
          <p:cNvSpPr/>
          <p:nvPr/>
        </p:nvSpPr>
        <p:spPr bwMode="auto">
          <a:xfrm>
            <a:off x="9008034" y="3296274"/>
            <a:ext cx="442327" cy="661911"/>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127" name="TextBox 126"/>
          <p:cNvSpPr txBox="1"/>
          <p:nvPr/>
        </p:nvSpPr>
        <p:spPr>
          <a:xfrm>
            <a:off x="7731282" y="4948628"/>
            <a:ext cx="885179" cy="406265"/>
          </a:xfrm>
          <a:prstGeom prst="rect">
            <a:avLst/>
          </a:prstGeom>
          <a:noFill/>
        </p:spPr>
        <p:txBody>
          <a:bodyPr wrap="none" rtlCol="0">
            <a:spAutoFit/>
          </a:bodyPr>
          <a:lstStyle/>
          <a:p>
            <a:pPr algn="ctr"/>
            <a:r>
              <a:rPr lang="en-AU" sz="2040" b="1" dirty="0">
                <a:solidFill>
                  <a:srgbClr val="505050"/>
                </a:solidFill>
              </a:rPr>
              <a:t>SQL 3</a:t>
            </a:r>
            <a:endParaRPr lang="en-NZ" sz="2040" b="1" dirty="0">
              <a:solidFill>
                <a:srgbClr val="505050"/>
              </a:solidFill>
            </a:endParaRPr>
          </a:p>
        </p:txBody>
      </p:sp>
      <p:sp>
        <p:nvSpPr>
          <p:cNvPr id="128" name="Rounded Rectangle 127"/>
          <p:cNvSpPr/>
          <p:nvPr/>
        </p:nvSpPr>
        <p:spPr bwMode="auto">
          <a:xfrm>
            <a:off x="2608568" y="3472065"/>
            <a:ext cx="3318262" cy="655383"/>
          </a:xfrm>
          <a:prstGeom prst="roundRect">
            <a:avLst/>
          </a:prstGeom>
          <a:solidFill>
            <a:schemeClr val="accent4"/>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b" anchorCtr="1" compatLnSpc="1">
            <a:prstTxWarp prst="textNoShape">
              <a:avLst/>
            </a:prstTxWarp>
          </a:bodyPr>
          <a:lstStyle/>
          <a:p>
            <a:pPr algn="ctr" defTabSz="932597" eaLnBrk="0" fontAlgn="base" hangingPunct="0">
              <a:spcBef>
                <a:spcPct val="0"/>
              </a:spcBef>
              <a:spcAft>
                <a:spcPct val="0"/>
              </a:spcAft>
            </a:pPr>
            <a:r>
              <a:rPr lang="en-AU" sz="1400" dirty="0">
                <a:solidFill>
                  <a:srgbClr val="FFFFFF"/>
                </a:solidFill>
                <a:ea typeface="ＭＳ Ｐゴシック" pitchFamily="8" charset="-128"/>
              </a:rPr>
              <a:t>Clustered </a:t>
            </a:r>
            <a:r>
              <a:rPr lang="en-AU" sz="1400" dirty="0" smtClean="0">
                <a:solidFill>
                  <a:srgbClr val="FFFFFF"/>
                </a:solidFill>
                <a:ea typeface="ＭＳ Ｐゴシック" pitchFamily="8" charset="-128"/>
              </a:rPr>
              <a:t>Resources</a:t>
            </a:r>
            <a:endParaRPr lang="en-NZ" sz="1400" dirty="0">
              <a:solidFill>
                <a:srgbClr val="FFFFFF"/>
              </a:solidFill>
              <a:ea typeface="ＭＳ Ｐゴシック" pitchFamily="8" charset="-128"/>
            </a:endParaRPr>
          </a:p>
        </p:txBody>
      </p:sp>
      <p:sp>
        <p:nvSpPr>
          <p:cNvPr id="129" name="Down Arrow 128"/>
          <p:cNvSpPr/>
          <p:nvPr/>
        </p:nvSpPr>
        <p:spPr bwMode="auto">
          <a:xfrm>
            <a:off x="5137056" y="3215365"/>
            <a:ext cx="442327" cy="661911"/>
          </a:xfrm>
          <a:prstGeom prst="downArrow">
            <a:avLst/>
          </a:prstGeom>
          <a:solidFill>
            <a:schemeClr val="accent2"/>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19102" y="1053088"/>
            <a:ext cx="1151646" cy="1151646"/>
          </a:xfrm>
          <a:prstGeom prst="rect">
            <a:avLst/>
          </a:prstGeom>
        </p:spPr>
      </p:pic>
      <p:sp>
        <p:nvSpPr>
          <p:cNvPr id="5" name="Curved Up Arrow 4"/>
          <p:cNvSpPr/>
          <p:nvPr/>
        </p:nvSpPr>
        <p:spPr bwMode="auto">
          <a:xfrm rot="10324823">
            <a:off x="4146258" y="1454383"/>
            <a:ext cx="2041605" cy="594764"/>
          </a:xfrm>
          <a:prstGeom prst="curvedUp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1711143" y="2362781"/>
            <a:ext cx="1860894" cy="981807"/>
          </a:xfrm>
          <a:prstGeom prst="rect">
            <a:avLst/>
          </a:prstGeom>
          <a:noFill/>
        </p:spPr>
        <p:txBody>
          <a:bodyPr wrap="none" lIns="182880" tIns="146304" rIns="182880" bIns="146304" rtlCol="0">
            <a:spAutoFit/>
          </a:bodyPr>
          <a:lstStyle/>
          <a:p>
            <a:pPr algn="ctr">
              <a:lnSpc>
                <a:spcPct val="90000"/>
              </a:lnSpc>
              <a:spcAft>
                <a:spcPts val="600"/>
              </a:spcAft>
            </a:pPr>
            <a:r>
              <a:rPr lang="en-GB" sz="2400" dirty="0" smtClean="0">
                <a:gradFill>
                  <a:gsLst>
                    <a:gs pos="2917">
                      <a:srgbClr val="505050"/>
                    </a:gs>
                    <a:gs pos="30000">
                      <a:srgbClr val="505050"/>
                    </a:gs>
                  </a:gsLst>
                  <a:lin ang="5400000" scaled="0"/>
                </a:gradFill>
              </a:rPr>
              <a:t>Production</a:t>
            </a:r>
          </a:p>
          <a:p>
            <a:pPr algn="ctr">
              <a:lnSpc>
                <a:spcPct val="90000"/>
              </a:lnSpc>
              <a:spcAft>
                <a:spcPts val="600"/>
              </a:spcAft>
            </a:pPr>
            <a:r>
              <a:rPr lang="en-GB" dirty="0" smtClean="0">
                <a:gradFill>
                  <a:gsLst>
                    <a:gs pos="2917">
                      <a:srgbClr val="505050"/>
                    </a:gs>
                    <a:gs pos="30000">
                      <a:srgbClr val="505050"/>
                    </a:gs>
                  </a:gsLst>
                  <a:lin ang="5400000" scaled="0"/>
                </a:gradFill>
              </a:rPr>
              <a:t>Seattle</a:t>
            </a:r>
          </a:p>
        </p:txBody>
      </p:sp>
      <p:sp>
        <p:nvSpPr>
          <p:cNvPr id="130" name="TextBox 129"/>
          <p:cNvSpPr txBox="1"/>
          <p:nvPr/>
        </p:nvSpPr>
        <p:spPr>
          <a:xfrm>
            <a:off x="9484883" y="2358995"/>
            <a:ext cx="1330108" cy="954107"/>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rPr>
              <a:t>DR</a:t>
            </a:r>
          </a:p>
          <a:p>
            <a:pPr>
              <a:lnSpc>
                <a:spcPct val="90000"/>
              </a:lnSpc>
              <a:spcAft>
                <a:spcPts val="600"/>
              </a:spcAft>
            </a:pPr>
            <a:r>
              <a:rPr lang="en-GB" dirty="0" smtClean="0">
                <a:gradFill>
                  <a:gsLst>
                    <a:gs pos="2917">
                      <a:srgbClr val="505050"/>
                    </a:gs>
                    <a:gs pos="30000">
                      <a:srgbClr val="505050"/>
                    </a:gs>
                  </a:gsLst>
                  <a:lin ang="5400000" scaled="0"/>
                </a:gradFill>
              </a:rPr>
              <a:t>New York</a:t>
            </a:r>
            <a:endParaRPr lang="en-GB" sz="2400" dirty="0" smtClean="0">
              <a:gradFill>
                <a:gsLst>
                  <a:gs pos="2917">
                    <a:srgbClr val="505050"/>
                  </a:gs>
                  <a:gs pos="30000">
                    <a:srgbClr val="505050"/>
                  </a:gs>
                </a:gsLst>
                <a:lin ang="5400000" scaled="0"/>
              </a:gradFill>
            </a:endParaRPr>
          </a:p>
        </p:txBody>
      </p:sp>
      <p:cxnSp>
        <p:nvCxnSpPr>
          <p:cNvPr id="8" name="Straight Connector 7"/>
          <p:cNvCxnSpPr/>
          <p:nvPr/>
        </p:nvCxnSpPr>
        <p:spPr>
          <a:xfrm>
            <a:off x="6794925" y="2458052"/>
            <a:ext cx="0" cy="4199515"/>
          </a:xfrm>
          <a:prstGeom prst="line">
            <a:avLst/>
          </a:prstGeom>
          <a:ln w="57150">
            <a:solidFill>
              <a:srgbClr val="FFFF00"/>
            </a:solidFill>
            <a:prstDash val="sysDot"/>
            <a:headEnd type="none"/>
            <a:tailEnd type="none"/>
          </a:ln>
        </p:spPr>
        <p:style>
          <a:lnRef idx="2">
            <a:schemeClr val="dk1"/>
          </a:lnRef>
          <a:fillRef idx="0">
            <a:schemeClr val="dk1"/>
          </a:fillRef>
          <a:effectRef idx="1">
            <a:schemeClr val="dk1"/>
          </a:effectRef>
          <a:fontRef idx="minor">
            <a:schemeClr val="tx1"/>
          </a:fontRef>
        </p:style>
      </p:cxnSp>
      <p:sp>
        <p:nvSpPr>
          <p:cNvPr id="9" name="TextBox 8"/>
          <p:cNvSpPr txBox="1"/>
          <p:nvPr/>
        </p:nvSpPr>
        <p:spPr>
          <a:xfrm>
            <a:off x="3339261" y="5287762"/>
            <a:ext cx="1912511"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FFFFFF"/>
                </a:solidFill>
              </a:rPr>
              <a:t>Failover Cluster</a:t>
            </a:r>
          </a:p>
        </p:txBody>
      </p:sp>
    </p:spTree>
    <p:extLst>
      <p:ext uri="{BB962C8B-B14F-4D97-AF65-F5344CB8AC3E}">
        <p14:creationId xmlns:p14="http://schemas.microsoft.com/office/powerpoint/2010/main" val="3011035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Rectangle 92"/>
          <p:cNvSpPr/>
          <p:nvPr/>
        </p:nvSpPr>
        <p:spPr bwMode="auto">
          <a:xfrm>
            <a:off x="1168376" y="3355295"/>
            <a:ext cx="9519198" cy="2345169"/>
          </a:xfrm>
          <a:prstGeom prst="rect">
            <a:avLst/>
          </a:prstGeom>
          <a:solidFill>
            <a:schemeClr val="accent6"/>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b" anchorCtr="1" compatLnSpc="1">
            <a:prstTxWarp prst="textNoShape">
              <a:avLst/>
            </a:prstTxWarp>
          </a:bodyPr>
          <a:lstStyle/>
          <a:p>
            <a:pPr defTabSz="932597" eaLnBrk="0" fontAlgn="base" hangingPunct="0">
              <a:spcBef>
                <a:spcPct val="0"/>
              </a:spcBef>
              <a:spcAft>
                <a:spcPct val="0"/>
              </a:spcAft>
            </a:pPr>
            <a:endParaRPr lang="en-NZ" sz="1224" dirty="0">
              <a:solidFill>
                <a:srgbClr val="FFFFFF"/>
              </a:solidFill>
              <a:latin typeface="Capitals" pitchFamily="8" charset="0"/>
              <a:ea typeface="ＭＳ Ｐゴシック" pitchFamily="8" charset="-128"/>
            </a:endParaRPr>
          </a:p>
        </p:txBody>
      </p:sp>
      <p:sp>
        <p:nvSpPr>
          <p:cNvPr id="2" name="Title 1"/>
          <p:cNvSpPr>
            <a:spLocks noGrp="1"/>
          </p:cNvSpPr>
          <p:nvPr>
            <p:ph type="title"/>
          </p:nvPr>
        </p:nvSpPr>
        <p:spPr/>
        <p:txBody>
          <a:bodyPr/>
          <a:lstStyle/>
          <a:p>
            <a:r>
              <a:rPr lang="en-AU" dirty="0" smtClean="0"/>
              <a:t>Demo Environment - End</a:t>
            </a:r>
            <a:endParaRPr lang="en-NZ" dirty="0"/>
          </a:p>
        </p:txBody>
      </p:sp>
      <p:grpSp>
        <p:nvGrpSpPr>
          <p:cNvPr id="49" name="Group 2"/>
          <p:cNvGrpSpPr/>
          <p:nvPr/>
        </p:nvGrpSpPr>
        <p:grpSpPr>
          <a:xfrm>
            <a:off x="3569114" y="1994046"/>
            <a:ext cx="1390200" cy="1352386"/>
            <a:chOff x="6325965" y="35683"/>
            <a:chExt cx="2068041" cy="2011789"/>
          </a:xfrm>
        </p:grpSpPr>
        <p:grpSp>
          <p:nvGrpSpPr>
            <p:cNvPr id="50" name="Group 4"/>
            <p:cNvGrpSpPr/>
            <p:nvPr/>
          </p:nvGrpSpPr>
          <p:grpSpPr>
            <a:xfrm>
              <a:off x="6381692" y="35683"/>
              <a:ext cx="2012314" cy="2011789"/>
              <a:chOff x="6849580" y="4206958"/>
              <a:chExt cx="2012314" cy="2011789"/>
            </a:xfrm>
          </p:grpSpPr>
          <p:grpSp>
            <p:nvGrpSpPr>
              <p:cNvPr id="58" name="Group 60"/>
              <p:cNvGrpSpPr/>
              <p:nvPr/>
            </p:nvGrpSpPr>
            <p:grpSpPr>
              <a:xfrm>
                <a:off x="7487957" y="4470625"/>
                <a:ext cx="666750" cy="1487475"/>
                <a:chOff x="2081162" y="4640597"/>
                <a:chExt cx="666750" cy="1487475"/>
              </a:xfrm>
              <a:solidFill>
                <a:schemeClr val="bg1"/>
              </a:solidFill>
            </p:grpSpPr>
            <p:sp>
              <p:nvSpPr>
                <p:cNvPr id="60" name="Snip Diagonal Corner Rectangle 62"/>
                <p:cNvSpPr/>
                <p:nvPr/>
              </p:nvSpPr>
              <p:spPr bwMode="auto">
                <a:xfrm>
                  <a:off x="2081162" y="4724694"/>
                  <a:ext cx="666750" cy="1311774"/>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61" name="Isosceles Triangle 63"/>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62" name="Isosceles Triangle 64"/>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59" name="Picture 2" descr="\\MAGNUM\Projects\Microsoft\Cloud Power FY12\Design\Icons\PNGs\Server_2.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6849580" y="4206958"/>
                <a:ext cx="2012314" cy="2011789"/>
              </a:xfrm>
              <a:prstGeom prst="rect">
                <a:avLst/>
              </a:prstGeom>
              <a:noFill/>
            </p:spPr>
          </p:pic>
        </p:grpSp>
        <p:grpSp>
          <p:nvGrpSpPr>
            <p:cNvPr id="51" name="Group 47"/>
            <p:cNvGrpSpPr/>
            <p:nvPr/>
          </p:nvGrpSpPr>
          <p:grpSpPr>
            <a:xfrm>
              <a:off x="6325965" y="652935"/>
              <a:ext cx="1090092" cy="875577"/>
              <a:chOff x="11139221" y="3379827"/>
              <a:chExt cx="1090092" cy="875577"/>
            </a:xfrm>
          </p:grpSpPr>
          <p:grpSp>
            <p:nvGrpSpPr>
              <p:cNvPr id="52" name="Group 48"/>
              <p:cNvGrpSpPr/>
              <p:nvPr/>
            </p:nvGrpSpPr>
            <p:grpSpPr>
              <a:xfrm>
                <a:off x="11139221" y="3379827"/>
                <a:ext cx="1090092" cy="875577"/>
                <a:chOff x="3599175" y="4220568"/>
                <a:chExt cx="1090092" cy="875577"/>
              </a:xfrm>
            </p:grpSpPr>
            <p:sp>
              <p:nvSpPr>
                <p:cNvPr id="54" name="Rounded Rectangle 56"/>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55" name="Group 57"/>
                <p:cNvGrpSpPr/>
                <p:nvPr/>
              </p:nvGrpSpPr>
              <p:grpSpPr>
                <a:xfrm>
                  <a:off x="3614541" y="4243079"/>
                  <a:ext cx="1057169" cy="832818"/>
                  <a:chOff x="3705190" y="4561217"/>
                  <a:chExt cx="1057169" cy="832818"/>
                </a:xfrm>
              </p:grpSpPr>
              <p:pic>
                <p:nvPicPr>
                  <p:cNvPr id="56" name="Picture 4" descr="\\MAGNUM\Projects\Microsoft\Cloud Power FY12\Design\ICONS_PNG\IIS-MULTI-TENANCY.png"/>
                  <p:cNvPicPr>
                    <a:picLocks noChangeAspect="1" noChangeArrowheads="1"/>
                  </p:cNvPicPr>
                  <p:nvPr/>
                </p:nvPicPr>
                <p:blipFill rotWithShape="1">
                  <a:blip r:embed="rId4"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57" name="Rectangle 59"/>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53" name="Picture 5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bwMode="black">
              <a:xfrm>
                <a:off x="11254803" y="3727806"/>
                <a:ext cx="864000" cy="296296"/>
              </a:xfrm>
              <a:prstGeom prst="rect">
                <a:avLst/>
              </a:prstGeom>
            </p:spPr>
          </p:pic>
        </p:grpSp>
      </p:grpSp>
      <p:grpSp>
        <p:nvGrpSpPr>
          <p:cNvPr id="63" name="Group 79"/>
          <p:cNvGrpSpPr/>
          <p:nvPr/>
        </p:nvGrpSpPr>
        <p:grpSpPr>
          <a:xfrm>
            <a:off x="2480909" y="3980959"/>
            <a:ext cx="1409226" cy="1358730"/>
            <a:chOff x="1368544" y="4376930"/>
            <a:chExt cx="2086555" cy="2011789"/>
          </a:xfrm>
        </p:grpSpPr>
        <p:grpSp>
          <p:nvGrpSpPr>
            <p:cNvPr id="64" name="Group 80"/>
            <p:cNvGrpSpPr/>
            <p:nvPr/>
          </p:nvGrpSpPr>
          <p:grpSpPr>
            <a:xfrm>
              <a:off x="2081162" y="4640597"/>
              <a:ext cx="666750" cy="1487475"/>
              <a:chOff x="2081162" y="4640597"/>
              <a:chExt cx="666750" cy="1487475"/>
            </a:xfrm>
            <a:solidFill>
              <a:schemeClr val="bg1"/>
            </a:solidFill>
          </p:grpSpPr>
          <p:sp>
            <p:nvSpPr>
              <p:cNvPr id="73" name="Snip Diagonal Corner Rectangle 89"/>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74" name="Isosceles Triangle 90"/>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75" name="Isosceles Triangle 91"/>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65" name="Picture 2" descr="\\MAGNUM\Projects\Microsoft\Cloud Power FY12\Design\Icons\PNGs\Server_2.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1442785" y="4376930"/>
              <a:ext cx="2012314" cy="2011789"/>
            </a:xfrm>
            <a:prstGeom prst="rect">
              <a:avLst/>
            </a:prstGeom>
            <a:noFill/>
          </p:spPr>
        </p:pic>
        <p:grpSp>
          <p:nvGrpSpPr>
            <p:cNvPr id="66" name="Group 82"/>
            <p:cNvGrpSpPr/>
            <p:nvPr/>
          </p:nvGrpSpPr>
          <p:grpSpPr>
            <a:xfrm>
              <a:off x="1368544" y="4997777"/>
              <a:ext cx="1090092" cy="875577"/>
              <a:chOff x="10443966" y="1118814"/>
              <a:chExt cx="1090092" cy="875577"/>
            </a:xfrm>
          </p:grpSpPr>
          <p:grpSp>
            <p:nvGrpSpPr>
              <p:cNvPr id="67" name="Group 83"/>
              <p:cNvGrpSpPr/>
              <p:nvPr/>
            </p:nvGrpSpPr>
            <p:grpSpPr>
              <a:xfrm>
                <a:off x="10443966" y="1118814"/>
                <a:ext cx="1090092" cy="875577"/>
                <a:chOff x="3599175" y="4220568"/>
                <a:chExt cx="1090092" cy="875577"/>
              </a:xfrm>
            </p:grpSpPr>
            <p:sp>
              <p:nvSpPr>
                <p:cNvPr id="69" name="Rounded Rectangle 85"/>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70" name="Group 86"/>
                <p:cNvGrpSpPr/>
                <p:nvPr/>
              </p:nvGrpSpPr>
              <p:grpSpPr>
                <a:xfrm>
                  <a:off x="3614541" y="4243079"/>
                  <a:ext cx="1057169" cy="832818"/>
                  <a:chOff x="3705190" y="4561217"/>
                  <a:chExt cx="1057169" cy="832818"/>
                </a:xfrm>
              </p:grpSpPr>
              <p:pic>
                <p:nvPicPr>
                  <p:cNvPr id="71" name="Picture 4" descr="\\MAGNUM\Projects\Microsoft\Cloud Power FY12\Design\ICONS_PNG\IIS-MULTI-TENANCY.png"/>
                  <p:cNvPicPr>
                    <a:picLocks noChangeAspect="1" noChangeArrowheads="1"/>
                  </p:cNvPicPr>
                  <p:nvPr/>
                </p:nvPicPr>
                <p:blipFill rotWithShape="1">
                  <a:blip r:embed="rId6"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72" name="Rectangle 88"/>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68" name="Flowchart: Magnetic Disk 84"/>
              <p:cNvSpPr/>
              <p:nvPr/>
            </p:nvSpPr>
            <p:spPr bwMode="auto">
              <a:xfrm>
                <a:off x="10764906" y="1444267"/>
                <a:ext cx="459326" cy="360000"/>
              </a:xfrm>
              <a:prstGeom prst="flowChartMagneticDisk">
                <a:avLst/>
              </a:prstGeom>
              <a:solidFill>
                <a:schemeClr val="accent1"/>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76" name="Group 105"/>
          <p:cNvGrpSpPr/>
          <p:nvPr/>
        </p:nvGrpSpPr>
        <p:grpSpPr>
          <a:xfrm>
            <a:off x="4793456" y="3980959"/>
            <a:ext cx="1409226" cy="1358730"/>
            <a:chOff x="1368544" y="4376930"/>
            <a:chExt cx="2086555" cy="2011789"/>
          </a:xfrm>
        </p:grpSpPr>
        <p:grpSp>
          <p:nvGrpSpPr>
            <p:cNvPr id="77" name="Group 106"/>
            <p:cNvGrpSpPr/>
            <p:nvPr/>
          </p:nvGrpSpPr>
          <p:grpSpPr>
            <a:xfrm>
              <a:off x="2081162" y="4640597"/>
              <a:ext cx="666750" cy="1487475"/>
              <a:chOff x="2081162" y="4640597"/>
              <a:chExt cx="666750" cy="1487475"/>
            </a:xfrm>
            <a:solidFill>
              <a:schemeClr val="bg1"/>
            </a:solidFill>
          </p:grpSpPr>
          <p:sp>
            <p:nvSpPr>
              <p:cNvPr id="86" name="Snip Diagonal Corner Rectangle 115"/>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7" name="Isosceles Triangle 116"/>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8" name="Isosceles Triangle 117"/>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78" name="Picture 2" descr="\\MAGNUM\Projects\Microsoft\Cloud Power FY12\Design\Icons\PNGs\Server_2.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1442785" y="4376930"/>
              <a:ext cx="2012314" cy="2011789"/>
            </a:xfrm>
            <a:prstGeom prst="rect">
              <a:avLst/>
            </a:prstGeom>
            <a:noFill/>
          </p:spPr>
        </p:pic>
        <p:grpSp>
          <p:nvGrpSpPr>
            <p:cNvPr id="79" name="Group 108"/>
            <p:cNvGrpSpPr/>
            <p:nvPr/>
          </p:nvGrpSpPr>
          <p:grpSpPr>
            <a:xfrm>
              <a:off x="1368544" y="4997777"/>
              <a:ext cx="1090092" cy="875577"/>
              <a:chOff x="10443966" y="1118814"/>
              <a:chExt cx="1090092" cy="875577"/>
            </a:xfrm>
          </p:grpSpPr>
          <p:grpSp>
            <p:nvGrpSpPr>
              <p:cNvPr id="80" name="Group 109"/>
              <p:cNvGrpSpPr/>
              <p:nvPr/>
            </p:nvGrpSpPr>
            <p:grpSpPr>
              <a:xfrm>
                <a:off x="10443966" y="1118814"/>
                <a:ext cx="1090092" cy="875577"/>
                <a:chOff x="3599175" y="4220568"/>
                <a:chExt cx="1090092" cy="875577"/>
              </a:xfrm>
            </p:grpSpPr>
            <p:sp>
              <p:nvSpPr>
                <p:cNvPr id="82" name="Rounded Rectangle 111"/>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83" name="Group 112"/>
                <p:cNvGrpSpPr/>
                <p:nvPr/>
              </p:nvGrpSpPr>
              <p:grpSpPr>
                <a:xfrm>
                  <a:off x="3614541" y="4243079"/>
                  <a:ext cx="1057169" cy="832818"/>
                  <a:chOff x="3705190" y="4561217"/>
                  <a:chExt cx="1057169" cy="832818"/>
                </a:xfrm>
              </p:grpSpPr>
              <p:pic>
                <p:nvPicPr>
                  <p:cNvPr id="84" name="Picture 4" descr="\\MAGNUM\Projects\Microsoft\Cloud Power FY12\Design\ICONS_PNG\IIS-MULTI-TENANCY.png"/>
                  <p:cNvPicPr>
                    <a:picLocks noChangeAspect="1" noChangeArrowheads="1"/>
                  </p:cNvPicPr>
                  <p:nvPr/>
                </p:nvPicPr>
                <p:blipFill rotWithShape="1">
                  <a:blip r:embed="rId6"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85" name="Rectangle 114"/>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1" name="Flowchart: Magnetic Disk 110"/>
              <p:cNvSpPr/>
              <p:nvPr/>
            </p:nvSpPr>
            <p:spPr bwMode="auto">
              <a:xfrm>
                <a:off x="10764906" y="1444267"/>
                <a:ext cx="459326" cy="360000"/>
              </a:xfrm>
              <a:prstGeom prst="flowChartMagneticDisk">
                <a:avLst/>
              </a:prstGeom>
              <a:solidFill>
                <a:schemeClr val="accent1"/>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9" name="Flowchart: Magnetic Disk 88"/>
          <p:cNvSpPr/>
          <p:nvPr/>
        </p:nvSpPr>
        <p:spPr bwMode="auto">
          <a:xfrm>
            <a:off x="2788318" y="6125616"/>
            <a:ext cx="780796" cy="531951"/>
          </a:xfrm>
          <a:prstGeom prst="flowChartMagneticDisk">
            <a:avLst/>
          </a:prstGeom>
          <a:solidFill>
            <a:schemeClr val="accent1">
              <a:lumMod val="90000"/>
            </a:schemeClr>
          </a:solidFill>
          <a:ln w="17145" cap="flat" cmpd="sng" algn="ctr">
            <a:solidFill>
              <a:srgbClr val="FFFFFF">
                <a:shade val="95000"/>
                <a:alpha val="50000"/>
                <a:satMod val="150000"/>
              </a:srgbClr>
            </a:solid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a:gradFill>
                <a:gsLst>
                  <a:gs pos="0">
                    <a:srgbClr val="FFFFFF"/>
                  </a:gs>
                  <a:gs pos="100000">
                    <a:srgbClr val="FFFFFF"/>
                  </a:gs>
                </a:gsLst>
                <a:lin ang="5400000" scaled="0"/>
              </a:gradFill>
              <a:ea typeface="Segoe UI" pitchFamily="34" charset="0"/>
              <a:cs typeface="Segoe UI" pitchFamily="34" charset="0"/>
            </a:endParaRPr>
          </a:p>
        </p:txBody>
      </p:sp>
      <p:sp>
        <p:nvSpPr>
          <p:cNvPr id="90" name="Down Arrow 89"/>
          <p:cNvSpPr/>
          <p:nvPr/>
        </p:nvSpPr>
        <p:spPr bwMode="auto">
          <a:xfrm>
            <a:off x="2957553" y="5282553"/>
            <a:ext cx="442327" cy="661911"/>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91" name="Flowchart: Magnetic Disk 90"/>
          <p:cNvSpPr/>
          <p:nvPr/>
        </p:nvSpPr>
        <p:spPr bwMode="auto">
          <a:xfrm>
            <a:off x="5113498" y="6128926"/>
            <a:ext cx="780796" cy="531951"/>
          </a:xfrm>
          <a:prstGeom prst="flowChartMagneticDisk">
            <a:avLst/>
          </a:prstGeom>
          <a:solidFill>
            <a:schemeClr val="accent1">
              <a:lumMod val="90000"/>
            </a:schemeClr>
          </a:solidFill>
          <a:ln w="17145" cap="flat" cmpd="sng" algn="ctr">
            <a:solidFill>
              <a:srgbClr val="FFFFFF">
                <a:shade val="95000"/>
                <a:alpha val="50000"/>
                <a:satMod val="150000"/>
              </a:srgbClr>
            </a:solid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a:gradFill>
                <a:gsLst>
                  <a:gs pos="0">
                    <a:srgbClr val="FFFFFF"/>
                  </a:gs>
                  <a:gs pos="100000">
                    <a:srgbClr val="FFFFFF"/>
                  </a:gs>
                </a:gsLst>
                <a:lin ang="5400000" scaled="0"/>
              </a:gradFill>
              <a:ea typeface="Segoe UI" pitchFamily="34" charset="0"/>
              <a:cs typeface="Segoe UI" pitchFamily="34" charset="0"/>
            </a:endParaRPr>
          </a:p>
        </p:txBody>
      </p:sp>
      <p:sp>
        <p:nvSpPr>
          <p:cNvPr id="92" name="Down Arrow 91"/>
          <p:cNvSpPr/>
          <p:nvPr/>
        </p:nvSpPr>
        <p:spPr bwMode="auto">
          <a:xfrm>
            <a:off x="5282733" y="5285862"/>
            <a:ext cx="442327" cy="661911"/>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45" name="TextBox 44"/>
          <p:cNvSpPr txBox="1"/>
          <p:nvPr/>
        </p:nvSpPr>
        <p:spPr>
          <a:xfrm>
            <a:off x="2177425" y="4989716"/>
            <a:ext cx="885179" cy="406265"/>
          </a:xfrm>
          <a:prstGeom prst="rect">
            <a:avLst/>
          </a:prstGeom>
          <a:noFill/>
        </p:spPr>
        <p:txBody>
          <a:bodyPr wrap="none" rtlCol="0">
            <a:spAutoFit/>
          </a:bodyPr>
          <a:lstStyle/>
          <a:p>
            <a:pPr algn="ctr"/>
            <a:r>
              <a:rPr lang="en-AU" sz="2040" b="1" dirty="0">
                <a:solidFill>
                  <a:srgbClr val="FFFFFF"/>
                </a:solidFill>
              </a:rPr>
              <a:t>SQL </a:t>
            </a:r>
            <a:r>
              <a:rPr lang="en-AU" sz="2040" b="1" dirty="0" smtClean="0">
                <a:solidFill>
                  <a:srgbClr val="FFFFFF"/>
                </a:solidFill>
              </a:rPr>
              <a:t>1</a:t>
            </a:r>
            <a:endParaRPr lang="en-NZ" sz="2040" b="1" dirty="0">
              <a:solidFill>
                <a:srgbClr val="FFFFFF"/>
              </a:solidFill>
            </a:endParaRPr>
          </a:p>
        </p:txBody>
      </p:sp>
      <p:sp>
        <p:nvSpPr>
          <p:cNvPr id="44" name="TextBox 43"/>
          <p:cNvSpPr txBox="1"/>
          <p:nvPr/>
        </p:nvSpPr>
        <p:spPr>
          <a:xfrm>
            <a:off x="4524089" y="2492745"/>
            <a:ext cx="1135504" cy="406265"/>
          </a:xfrm>
          <a:prstGeom prst="rect">
            <a:avLst/>
          </a:prstGeom>
          <a:noFill/>
        </p:spPr>
        <p:txBody>
          <a:bodyPr wrap="none" rtlCol="0">
            <a:spAutoFit/>
          </a:bodyPr>
          <a:lstStyle/>
          <a:p>
            <a:pPr algn="ctr"/>
            <a:r>
              <a:rPr lang="en-AU" sz="2040" b="1" dirty="0">
                <a:solidFill>
                  <a:srgbClr val="505050"/>
                </a:solidFill>
              </a:rPr>
              <a:t>FARM 1</a:t>
            </a:r>
            <a:endParaRPr lang="en-NZ" sz="2040" b="1" dirty="0">
              <a:solidFill>
                <a:srgbClr val="505050"/>
              </a:solidFill>
            </a:endParaRPr>
          </a:p>
        </p:txBody>
      </p:sp>
      <p:sp>
        <p:nvSpPr>
          <p:cNvPr id="46" name="TextBox 45"/>
          <p:cNvSpPr txBox="1"/>
          <p:nvPr/>
        </p:nvSpPr>
        <p:spPr>
          <a:xfrm>
            <a:off x="4392165" y="4957459"/>
            <a:ext cx="885179" cy="406265"/>
          </a:xfrm>
          <a:prstGeom prst="rect">
            <a:avLst/>
          </a:prstGeom>
          <a:noFill/>
        </p:spPr>
        <p:txBody>
          <a:bodyPr wrap="none" rtlCol="0">
            <a:spAutoFit/>
          </a:bodyPr>
          <a:lstStyle/>
          <a:p>
            <a:pPr algn="ctr"/>
            <a:r>
              <a:rPr lang="en-AU" sz="2040" b="1" dirty="0">
                <a:solidFill>
                  <a:srgbClr val="FFFFFF"/>
                </a:solidFill>
              </a:rPr>
              <a:t>SQL </a:t>
            </a:r>
            <a:r>
              <a:rPr lang="en-AU" sz="2040" b="1" dirty="0" smtClean="0">
                <a:solidFill>
                  <a:srgbClr val="FFFFFF"/>
                </a:solidFill>
              </a:rPr>
              <a:t>2</a:t>
            </a:r>
            <a:endParaRPr lang="en-NZ" sz="2040" b="1" dirty="0">
              <a:solidFill>
                <a:srgbClr val="FFFFFF"/>
              </a:solidFill>
            </a:endParaRPr>
          </a:p>
        </p:txBody>
      </p:sp>
      <p:grpSp>
        <p:nvGrpSpPr>
          <p:cNvPr id="95" name="Group 2"/>
          <p:cNvGrpSpPr/>
          <p:nvPr/>
        </p:nvGrpSpPr>
        <p:grpSpPr>
          <a:xfrm>
            <a:off x="8481297" y="2043116"/>
            <a:ext cx="1390200" cy="1352386"/>
            <a:chOff x="6325965" y="35683"/>
            <a:chExt cx="2068041" cy="2011789"/>
          </a:xfrm>
        </p:grpSpPr>
        <p:grpSp>
          <p:nvGrpSpPr>
            <p:cNvPr id="96" name="Group 4"/>
            <p:cNvGrpSpPr/>
            <p:nvPr/>
          </p:nvGrpSpPr>
          <p:grpSpPr>
            <a:xfrm>
              <a:off x="6381692" y="35683"/>
              <a:ext cx="2012314" cy="2011789"/>
              <a:chOff x="6849580" y="4206958"/>
              <a:chExt cx="2012314" cy="2011789"/>
            </a:xfrm>
          </p:grpSpPr>
          <p:grpSp>
            <p:nvGrpSpPr>
              <p:cNvPr id="104" name="Group 60"/>
              <p:cNvGrpSpPr/>
              <p:nvPr/>
            </p:nvGrpSpPr>
            <p:grpSpPr>
              <a:xfrm>
                <a:off x="7487957" y="4470625"/>
                <a:ext cx="666750" cy="1487475"/>
                <a:chOff x="2081162" y="4640597"/>
                <a:chExt cx="666750" cy="1487475"/>
              </a:xfrm>
              <a:solidFill>
                <a:schemeClr val="bg1"/>
              </a:solidFill>
            </p:grpSpPr>
            <p:sp>
              <p:nvSpPr>
                <p:cNvPr id="106" name="Snip Diagonal Corner Rectangle 62"/>
                <p:cNvSpPr/>
                <p:nvPr/>
              </p:nvSpPr>
              <p:spPr bwMode="auto">
                <a:xfrm>
                  <a:off x="2081162" y="4724694"/>
                  <a:ext cx="666750" cy="1311774"/>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7" name="Isosceles Triangle 63"/>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8" name="Isosceles Triangle 64"/>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105" name="Picture 2" descr="\\MAGNUM\Projects\Microsoft\Cloud Power FY12\Design\Icons\PNGs\Server_2.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6849580" y="4206958"/>
                <a:ext cx="2012314" cy="2011789"/>
              </a:xfrm>
              <a:prstGeom prst="rect">
                <a:avLst/>
              </a:prstGeom>
              <a:noFill/>
            </p:spPr>
          </p:pic>
        </p:grpSp>
        <p:grpSp>
          <p:nvGrpSpPr>
            <p:cNvPr id="97" name="Group 47"/>
            <p:cNvGrpSpPr/>
            <p:nvPr/>
          </p:nvGrpSpPr>
          <p:grpSpPr>
            <a:xfrm>
              <a:off x="6325965" y="652935"/>
              <a:ext cx="1090092" cy="875577"/>
              <a:chOff x="11139221" y="3379827"/>
              <a:chExt cx="1090092" cy="875577"/>
            </a:xfrm>
          </p:grpSpPr>
          <p:grpSp>
            <p:nvGrpSpPr>
              <p:cNvPr id="98" name="Group 48"/>
              <p:cNvGrpSpPr/>
              <p:nvPr/>
            </p:nvGrpSpPr>
            <p:grpSpPr>
              <a:xfrm>
                <a:off x="11139221" y="3379827"/>
                <a:ext cx="1090092" cy="875577"/>
                <a:chOff x="3599175" y="4220568"/>
                <a:chExt cx="1090092" cy="875577"/>
              </a:xfrm>
            </p:grpSpPr>
            <p:sp>
              <p:nvSpPr>
                <p:cNvPr id="100" name="Rounded Rectangle 56"/>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01" name="Group 57"/>
                <p:cNvGrpSpPr/>
                <p:nvPr/>
              </p:nvGrpSpPr>
              <p:grpSpPr>
                <a:xfrm>
                  <a:off x="3614541" y="4243079"/>
                  <a:ext cx="1057169" cy="832818"/>
                  <a:chOff x="3705190" y="4561217"/>
                  <a:chExt cx="1057169" cy="832818"/>
                </a:xfrm>
              </p:grpSpPr>
              <p:pic>
                <p:nvPicPr>
                  <p:cNvPr id="102" name="Picture 4" descr="\\MAGNUM\Projects\Microsoft\Cloud Power FY12\Design\ICONS_PNG\IIS-MULTI-TENANCY.png"/>
                  <p:cNvPicPr>
                    <a:picLocks noChangeAspect="1" noChangeArrowheads="1"/>
                  </p:cNvPicPr>
                  <p:nvPr/>
                </p:nvPicPr>
                <p:blipFill rotWithShape="1">
                  <a:blip r:embed="rId4"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103" name="Rectangle 59"/>
                  <p:cNvSpPr/>
                  <p:nvPr/>
                </p:nvSpPr>
                <p:spPr bwMode="auto">
                  <a:xfrm>
                    <a:off x="3783372" y="4772556"/>
                    <a:ext cx="907602" cy="5506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99" name="Picture 5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bwMode="black">
              <a:xfrm>
                <a:off x="11254803" y="3727806"/>
                <a:ext cx="864000" cy="296296"/>
              </a:xfrm>
              <a:prstGeom prst="rect">
                <a:avLst/>
              </a:prstGeom>
              <a:solidFill>
                <a:schemeClr val="bg1"/>
              </a:solidFill>
            </p:spPr>
          </p:pic>
        </p:grpSp>
      </p:grpSp>
      <p:sp>
        <p:nvSpPr>
          <p:cNvPr id="110" name="TextBox 109"/>
          <p:cNvSpPr txBox="1"/>
          <p:nvPr/>
        </p:nvSpPr>
        <p:spPr>
          <a:xfrm>
            <a:off x="7383254" y="2496671"/>
            <a:ext cx="1135504" cy="406265"/>
          </a:xfrm>
          <a:prstGeom prst="rect">
            <a:avLst/>
          </a:prstGeom>
          <a:noFill/>
        </p:spPr>
        <p:txBody>
          <a:bodyPr wrap="none" rtlCol="0">
            <a:spAutoFit/>
          </a:bodyPr>
          <a:lstStyle/>
          <a:p>
            <a:pPr algn="ctr"/>
            <a:r>
              <a:rPr lang="en-AU" sz="2040" b="1" dirty="0">
                <a:solidFill>
                  <a:srgbClr val="505050"/>
                </a:solidFill>
              </a:rPr>
              <a:t>FARM 2</a:t>
            </a:r>
            <a:endParaRPr lang="en-NZ" sz="2040" b="1" dirty="0">
              <a:solidFill>
                <a:srgbClr val="505050"/>
              </a:solidFill>
            </a:endParaRPr>
          </a:p>
        </p:txBody>
      </p:sp>
      <p:grpSp>
        <p:nvGrpSpPr>
          <p:cNvPr id="111" name="Group 105"/>
          <p:cNvGrpSpPr/>
          <p:nvPr/>
        </p:nvGrpSpPr>
        <p:grpSpPr>
          <a:xfrm>
            <a:off x="8553280" y="3980959"/>
            <a:ext cx="1409226" cy="1358730"/>
            <a:chOff x="1368544" y="4376930"/>
            <a:chExt cx="2086555" cy="2011789"/>
          </a:xfrm>
        </p:grpSpPr>
        <p:grpSp>
          <p:nvGrpSpPr>
            <p:cNvPr id="112" name="Group 106"/>
            <p:cNvGrpSpPr/>
            <p:nvPr/>
          </p:nvGrpSpPr>
          <p:grpSpPr>
            <a:xfrm>
              <a:off x="2081162" y="4640597"/>
              <a:ext cx="666750" cy="1487475"/>
              <a:chOff x="2081162" y="4640597"/>
              <a:chExt cx="666750" cy="1487475"/>
            </a:xfrm>
            <a:solidFill>
              <a:schemeClr val="bg1"/>
            </a:solidFill>
          </p:grpSpPr>
          <p:sp>
            <p:nvSpPr>
              <p:cNvPr id="121" name="Snip Diagonal Corner Rectangle 115"/>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2" name="Isosceles Triangle 116"/>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3" name="Isosceles Triangle 117"/>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113" name="Picture 2" descr="\\MAGNUM\Projects\Microsoft\Cloud Power FY12\Design\Icons\PNGs\Server_2.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1442785" y="4376930"/>
              <a:ext cx="2012314" cy="2011789"/>
            </a:xfrm>
            <a:prstGeom prst="rect">
              <a:avLst/>
            </a:prstGeom>
            <a:noFill/>
          </p:spPr>
        </p:pic>
        <p:grpSp>
          <p:nvGrpSpPr>
            <p:cNvPr id="114" name="Group 108"/>
            <p:cNvGrpSpPr/>
            <p:nvPr/>
          </p:nvGrpSpPr>
          <p:grpSpPr>
            <a:xfrm>
              <a:off x="1368544" y="4997777"/>
              <a:ext cx="1090092" cy="875577"/>
              <a:chOff x="10443966" y="1118814"/>
              <a:chExt cx="1090092" cy="875577"/>
            </a:xfrm>
          </p:grpSpPr>
          <p:grpSp>
            <p:nvGrpSpPr>
              <p:cNvPr id="115" name="Group 109"/>
              <p:cNvGrpSpPr/>
              <p:nvPr/>
            </p:nvGrpSpPr>
            <p:grpSpPr>
              <a:xfrm>
                <a:off x="10443966" y="1118814"/>
                <a:ext cx="1090092" cy="875577"/>
                <a:chOff x="3599175" y="4220568"/>
                <a:chExt cx="1090092" cy="875577"/>
              </a:xfrm>
            </p:grpSpPr>
            <p:sp>
              <p:nvSpPr>
                <p:cNvPr id="117" name="Rounded Rectangle 111"/>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18" name="Group 112"/>
                <p:cNvGrpSpPr/>
                <p:nvPr/>
              </p:nvGrpSpPr>
              <p:grpSpPr>
                <a:xfrm>
                  <a:off x="3614541" y="4243079"/>
                  <a:ext cx="1057169" cy="832818"/>
                  <a:chOff x="3705190" y="4561217"/>
                  <a:chExt cx="1057169" cy="832818"/>
                </a:xfrm>
              </p:grpSpPr>
              <p:pic>
                <p:nvPicPr>
                  <p:cNvPr id="119" name="Picture 4" descr="\\MAGNUM\Projects\Microsoft\Cloud Power FY12\Design\ICONS_PNG\IIS-MULTI-TENANCY.png"/>
                  <p:cNvPicPr>
                    <a:picLocks noChangeAspect="1" noChangeArrowheads="1"/>
                  </p:cNvPicPr>
                  <p:nvPr/>
                </p:nvPicPr>
                <p:blipFill rotWithShape="1">
                  <a:blip r:embed="rId6" cstate="print">
                    <a:duotone>
                      <a:prstClr val="black"/>
                      <a:schemeClr val="accent4">
                        <a:tint val="45000"/>
                        <a:satMod val="400000"/>
                      </a:schemeClr>
                    </a:duotone>
                    <a:extLst>
                      <a:ext uri="{28A0092B-C50C-407E-A947-70E740481C1C}">
                        <a14:useLocalDpi xmlns:a14="http://schemas.microsoft.com/office/drawing/2010/main" val="0"/>
                      </a:ext>
                    </a:extLst>
                  </a:blip>
                  <a:srcRect/>
                  <a:stretch/>
                </p:blipFill>
                <p:spPr bwMode="auto">
                  <a:xfrm>
                    <a:off x="3705190" y="4561217"/>
                    <a:ext cx="1057169" cy="832818"/>
                  </a:xfrm>
                  <a:prstGeom prst="rect">
                    <a:avLst/>
                  </a:prstGeom>
                  <a:noFill/>
                </p:spPr>
              </p:pic>
              <p:sp>
                <p:nvSpPr>
                  <p:cNvPr id="120" name="Rectangle 114"/>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16" name="Flowchart: Magnetic Disk 110"/>
              <p:cNvSpPr/>
              <p:nvPr/>
            </p:nvSpPr>
            <p:spPr bwMode="auto">
              <a:xfrm>
                <a:off x="10764906" y="1444267"/>
                <a:ext cx="459326" cy="360000"/>
              </a:xfrm>
              <a:prstGeom prst="flowChartMagneticDisk">
                <a:avLst/>
              </a:prstGeom>
              <a:solidFill>
                <a:schemeClr val="accent1"/>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24" name="Flowchart: Magnetic Disk 123"/>
          <p:cNvSpPr/>
          <p:nvPr/>
        </p:nvSpPr>
        <p:spPr bwMode="auto">
          <a:xfrm>
            <a:off x="8873322" y="6128926"/>
            <a:ext cx="780796" cy="531951"/>
          </a:xfrm>
          <a:prstGeom prst="flowChartMagneticDisk">
            <a:avLst/>
          </a:prstGeom>
          <a:solidFill>
            <a:schemeClr val="accent1">
              <a:lumMod val="90000"/>
            </a:schemeClr>
          </a:solidFill>
          <a:ln w="17145" cap="flat" cmpd="sng" algn="ctr">
            <a:solidFill>
              <a:srgbClr val="FFFFFF">
                <a:shade val="95000"/>
                <a:alpha val="50000"/>
                <a:satMod val="150000"/>
              </a:srgbClr>
            </a:solidFill>
            <a:prstDash val="solid"/>
            <a:headEnd type="none" w="med" len="med"/>
            <a:tailEnd type="none" w="med" len="med"/>
          </a:ln>
          <a:effectLst/>
        </p:spPr>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defRPr/>
            </a:pPr>
            <a:endParaRPr lang="en-US" sz="2244" kern="0" dirty="0">
              <a:gradFill>
                <a:gsLst>
                  <a:gs pos="0">
                    <a:srgbClr val="FFFFFF"/>
                  </a:gs>
                  <a:gs pos="100000">
                    <a:srgbClr val="FFFFFF"/>
                  </a:gs>
                </a:gsLst>
                <a:lin ang="5400000" scaled="0"/>
              </a:gradFill>
              <a:ea typeface="Segoe UI" pitchFamily="34" charset="0"/>
              <a:cs typeface="Segoe UI" pitchFamily="34" charset="0"/>
            </a:endParaRPr>
          </a:p>
        </p:txBody>
      </p:sp>
      <p:sp>
        <p:nvSpPr>
          <p:cNvPr id="125" name="Down Arrow 124"/>
          <p:cNvSpPr/>
          <p:nvPr/>
        </p:nvSpPr>
        <p:spPr bwMode="auto">
          <a:xfrm>
            <a:off x="9042557" y="5285862"/>
            <a:ext cx="442327" cy="661911"/>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127" name="TextBox 126"/>
          <p:cNvSpPr txBox="1"/>
          <p:nvPr/>
        </p:nvSpPr>
        <p:spPr>
          <a:xfrm>
            <a:off x="7731282" y="4948628"/>
            <a:ext cx="885179" cy="406265"/>
          </a:xfrm>
          <a:prstGeom prst="rect">
            <a:avLst/>
          </a:prstGeom>
          <a:noFill/>
        </p:spPr>
        <p:txBody>
          <a:bodyPr wrap="none" rtlCol="0">
            <a:spAutoFit/>
          </a:bodyPr>
          <a:lstStyle/>
          <a:p>
            <a:pPr algn="ctr"/>
            <a:r>
              <a:rPr lang="en-AU" sz="2040" b="1" dirty="0">
                <a:solidFill>
                  <a:srgbClr val="FFFFFF"/>
                </a:solidFill>
              </a:rPr>
              <a:t>SQL 3</a:t>
            </a:r>
            <a:endParaRPr lang="en-NZ" sz="2040" b="1" dirty="0">
              <a:solidFill>
                <a:srgbClr val="FFFFFF"/>
              </a:solidFill>
            </a:endParaRPr>
          </a:p>
        </p:txBody>
      </p:sp>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19102" y="1053088"/>
            <a:ext cx="1151646" cy="1151646"/>
          </a:xfrm>
          <a:prstGeom prst="rect">
            <a:avLst/>
          </a:prstGeom>
        </p:spPr>
      </p:pic>
      <p:sp>
        <p:nvSpPr>
          <p:cNvPr id="5" name="Curved Up Arrow 4"/>
          <p:cNvSpPr/>
          <p:nvPr/>
        </p:nvSpPr>
        <p:spPr bwMode="auto">
          <a:xfrm rot="11796164" flipH="1">
            <a:off x="7227707" y="1370741"/>
            <a:ext cx="2092177" cy="569739"/>
          </a:xfrm>
          <a:prstGeom prst="curvedUp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1711143" y="2362781"/>
            <a:ext cx="1860894" cy="981807"/>
          </a:xfrm>
          <a:prstGeom prst="rect">
            <a:avLst/>
          </a:prstGeom>
          <a:noFill/>
        </p:spPr>
        <p:txBody>
          <a:bodyPr wrap="none" lIns="182880" tIns="146304" rIns="182880" bIns="146304" rtlCol="0">
            <a:spAutoFit/>
          </a:bodyPr>
          <a:lstStyle/>
          <a:p>
            <a:pPr algn="ctr">
              <a:lnSpc>
                <a:spcPct val="90000"/>
              </a:lnSpc>
              <a:spcAft>
                <a:spcPts val="600"/>
              </a:spcAft>
            </a:pPr>
            <a:r>
              <a:rPr lang="en-GB" sz="2400" dirty="0" smtClean="0">
                <a:gradFill>
                  <a:gsLst>
                    <a:gs pos="2917">
                      <a:srgbClr val="505050"/>
                    </a:gs>
                    <a:gs pos="30000">
                      <a:srgbClr val="505050"/>
                    </a:gs>
                  </a:gsLst>
                  <a:lin ang="5400000" scaled="0"/>
                </a:gradFill>
              </a:rPr>
              <a:t>Production</a:t>
            </a:r>
          </a:p>
          <a:p>
            <a:pPr algn="ctr">
              <a:lnSpc>
                <a:spcPct val="90000"/>
              </a:lnSpc>
              <a:spcAft>
                <a:spcPts val="600"/>
              </a:spcAft>
            </a:pPr>
            <a:r>
              <a:rPr lang="en-GB" dirty="0" smtClean="0">
                <a:gradFill>
                  <a:gsLst>
                    <a:gs pos="2917">
                      <a:srgbClr val="505050"/>
                    </a:gs>
                    <a:gs pos="30000">
                      <a:srgbClr val="505050"/>
                    </a:gs>
                  </a:gsLst>
                  <a:lin ang="5400000" scaled="0"/>
                </a:gradFill>
              </a:rPr>
              <a:t>Seattle</a:t>
            </a:r>
          </a:p>
        </p:txBody>
      </p:sp>
      <p:sp>
        <p:nvSpPr>
          <p:cNvPr id="130" name="TextBox 129"/>
          <p:cNvSpPr txBox="1"/>
          <p:nvPr/>
        </p:nvSpPr>
        <p:spPr>
          <a:xfrm>
            <a:off x="9484883" y="2358995"/>
            <a:ext cx="1330108" cy="954107"/>
          </a:xfrm>
          <a:prstGeom prst="rect">
            <a:avLst/>
          </a:prstGeom>
          <a:noFill/>
        </p:spPr>
        <p:txBody>
          <a:bodyPr wrap="none" lIns="182880" tIns="146304" rIns="182880" bIns="146304" rtlCol="0">
            <a:spAutoFit/>
          </a:bodyPr>
          <a:lstStyle/>
          <a:p>
            <a:pPr>
              <a:lnSpc>
                <a:spcPct val="90000"/>
              </a:lnSpc>
              <a:spcAft>
                <a:spcPts val="600"/>
              </a:spcAft>
            </a:pPr>
            <a:r>
              <a:rPr lang="en-GB" sz="2400" dirty="0" smtClean="0">
                <a:gradFill>
                  <a:gsLst>
                    <a:gs pos="2917">
                      <a:srgbClr val="505050"/>
                    </a:gs>
                    <a:gs pos="30000">
                      <a:srgbClr val="505050"/>
                    </a:gs>
                  </a:gsLst>
                  <a:lin ang="5400000" scaled="0"/>
                </a:gradFill>
              </a:rPr>
              <a:t>DR</a:t>
            </a:r>
          </a:p>
          <a:p>
            <a:pPr>
              <a:lnSpc>
                <a:spcPct val="90000"/>
              </a:lnSpc>
              <a:spcAft>
                <a:spcPts val="600"/>
              </a:spcAft>
            </a:pPr>
            <a:r>
              <a:rPr lang="en-GB" dirty="0" smtClean="0">
                <a:gradFill>
                  <a:gsLst>
                    <a:gs pos="2917">
                      <a:srgbClr val="505050"/>
                    </a:gs>
                    <a:gs pos="30000">
                      <a:srgbClr val="505050"/>
                    </a:gs>
                  </a:gsLst>
                  <a:lin ang="5400000" scaled="0"/>
                </a:gradFill>
              </a:rPr>
              <a:t>New York</a:t>
            </a:r>
            <a:endParaRPr lang="en-GB" sz="2400" dirty="0" smtClean="0">
              <a:gradFill>
                <a:gsLst>
                  <a:gs pos="2917">
                    <a:srgbClr val="505050"/>
                  </a:gs>
                  <a:gs pos="30000">
                    <a:srgbClr val="505050"/>
                  </a:gs>
                </a:gsLst>
                <a:lin ang="5400000" scaled="0"/>
              </a:gradFill>
            </a:endParaRPr>
          </a:p>
        </p:txBody>
      </p:sp>
      <p:cxnSp>
        <p:nvCxnSpPr>
          <p:cNvPr id="8" name="Straight Connector 7"/>
          <p:cNvCxnSpPr/>
          <p:nvPr/>
        </p:nvCxnSpPr>
        <p:spPr>
          <a:xfrm>
            <a:off x="6794925" y="2458052"/>
            <a:ext cx="0" cy="4199515"/>
          </a:xfrm>
          <a:prstGeom prst="line">
            <a:avLst/>
          </a:prstGeom>
          <a:ln w="57150">
            <a:solidFill>
              <a:srgbClr val="FFFF00"/>
            </a:solidFill>
            <a:prstDash val="sysDot"/>
            <a:headEnd type="none"/>
            <a:tailEnd type="none"/>
          </a:ln>
        </p:spPr>
        <p:style>
          <a:lnRef idx="2">
            <a:schemeClr val="dk1"/>
          </a:lnRef>
          <a:fillRef idx="0">
            <a:schemeClr val="dk1"/>
          </a:fillRef>
          <a:effectRef idx="1">
            <a:schemeClr val="dk1"/>
          </a:effectRef>
          <a:fontRef idx="minor">
            <a:schemeClr val="tx1"/>
          </a:fontRef>
        </p:style>
      </p:cxnSp>
      <p:sp>
        <p:nvSpPr>
          <p:cNvPr id="9" name="TextBox 8"/>
          <p:cNvSpPr txBox="1"/>
          <p:nvPr/>
        </p:nvSpPr>
        <p:spPr>
          <a:xfrm>
            <a:off x="3339261" y="5287762"/>
            <a:ext cx="1912511" cy="544765"/>
          </a:xfrm>
          <a:prstGeom prst="rect">
            <a:avLst/>
          </a:prstGeom>
          <a:noFill/>
        </p:spPr>
        <p:txBody>
          <a:bodyPr wrap="none" lIns="182880" tIns="146304" rIns="182880" bIns="146304" rtlCol="0">
            <a:spAutoFit/>
          </a:bodyPr>
          <a:lstStyle/>
          <a:p>
            <a:pPr>
              <a:lnSpc>
                <a:spcPct val="90000"/>
              </a:lnSpc>
              <a:spcAft>
                <a:spcPts val="600"/>
              </a:spcAft>
            </a:pPr>
            <a:r>
              <a:rPr lang="en-GB" dirty="0" smtClean="0">
                <a:solidFill>
                  <a:srgbClr val="FFFFFF"/>
                </a:solidFill>
              </a:rPr>
              <a:t>Failover Cluster</a:t>
            </a:r>
          </a:p>
        </p:txBody>
      </p:sp>
      <p:sp>
        <p:nvSpPr>
          <p:cNvPr id="109" name="Rounded Rectangle 108"/>
          <p:cNvSpPr/>
          <p:nvPr/>
        </p:nvSpPr>
        <p:spPr bwMode="auto">
          <a:xfrm>
            <a:off x="1185028" y="3369900"/>
            <a:ext cx="9502545" cy="386685"/>
          </a:xfrm>
          <a:prstGeom prst="roundRect">
            <a:avLst/>
          </a:prstGeom>
          <a:solidFill>
            <a:schemeClr val="accent4"/>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b" anchorCtr="1" compatLnSpc="1">
            <a:prstTxWarp prst="textNoShape">
              <a:avLst/>
            </a:prstTxWarp>
          </a:bodyPr>
          <a:lstStyle/>
          <a:p>
            <a:pPr algn="ctr" defTabSz="932597" eaLnBrk="0" fontAlgn="base" hangingPunct="0">
              <a:spcBef>
                <a:spcPct val="0"/>
              </a:spcBef>
              <a:spcAft>
                <a:spcPct val="0"/>
              </a:spcAft>
            </a:pPr>
            <a:r>
              <a:rPr lang="en-AU" sz="1400" dirty="0">
                <a:solidFill>
                  <a:srgbClr val="FFFFFF"/>
                </a:solidFill>
                <a:ea typeface="ＭＳ Ｐゴシック" pitchFamily="8" charset="-128"/>
              </a:rPr>
              <a:t>Clustered Resource</a:t>
            </a:r>
            <a:endParaRPr lang="en-NZ" sz="1400" dirty="0">
              <a:solidFill>
                <a:srgbClr val="FFFFFF"/>
              </a:solidFill>
              <a:ea typeface="ＭＳ Ｐゴシック" pitchFamily="8" charset="-128"/>
            </a:endParaRPr>
          </a:p>
        </p:txBody>
      </p:sp>
      <p:sp>
        <p:nvSpPr>
          <p:cNvPr id="3" name="Multiply 2"/>
          <p:cNvSpPr/>
          <p:nvPr/>
        </p:nvSpPr>
        <p:spPr bwMode="auto">
          <a:xfrm>
            <a:off x="3342207" y="1999344"/>
            <a:ext cx="1649995" cy="1220412"/>
          </a:xfrm>
          <a:prstGeom prst="mathMultiply">
            <a:avLst/>
          </a:prstGeom>
          <a:solidFill>
            <a:srgbClr val="FF0000"/>
          </a:solidFill>
          <a:ln>
            <a:headEnd type="none" w="med" len="med"/>
            <a:tailEnd type="none" w="med" len="med"/>
          </a:ln>
          <a:effectLst>
            <a:glow rad="228600">
              <a:schemeClr val="accent2">
                <a:satMod val="175000"/>
                <a:alpha val="40000"/>
              </a:schemeClr>
            </a:glow>
            <a:outerShdw blurRad="44450" dist="13970" dir="5400000" algn="ctr" rotWithShape="0">
              <a:srgbClr val="000000">
                <a:alpha val="45000"/>
              </a:srgbClr>
            </a:outerShdw>
          </a:effectLst>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4" name="Down Arrow 93"/>
          <p:cNvSpPr/>
          <p:nvPr/>
        </p:nvSpPr>
        <p:spPr bwMode="auto">
          <a:xfrm rot="18900000">
            <a:off x="4602551" y="3239148"/>
            <a:ext cx="442327" cy="935454"/>
          </a:xfrm>
          <a:prstGeom prst="downArrow">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a:glow rad="228600">
              <a:schemeClr val="accent5">
                <a:satMod val="175000"/>
                <a:alpha val="40000"/>
              </a:schemeClr>
            </a:glow>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126" name="Down Arrow 125"/>
          <p:cNvSpPr/>
          <p:nvPr/>
        </p:nvSpPr>
        <p:spPr bwMode="auto">
          <a:xfrm>
            <a:off x="9008034" y="3296274"/>
            <a:ext cx="442327" cy="787496"/>
          </a:xfrm>
          <a:prstGeom prst="downArrow">
            <a:avLst/>
          </a:prstGeom>
          <a:solidFill>
            <a:srgbClr val="0080FF"/>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
        <p:nvSpPr>
          <p:cNvPr id="129" name="Down Arrow 128"/>
          <p:cNvSpPr/>
          <p:nvPr/>
        </p:nvSpPr>
        <p:spPr bwMode="auto">
          <a:xfrm rot="2700000">
            <a:off x="3552248" y="3231814"/>
            <a:ext cx="442327" cy="935454"/>
          </a:xfrm>
          <a:prstGeom prst="downArrow">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NZ" sz="1224">
              <a:solidFill>
                <a:srgbClr val="505050"/>
              </a:solidFill>
              <a:latin typeface="Capitals" pitchFamily="8" charset="0"/>
              <a:ea typeface="ＭＳ Ｐゴシック" pitchFamily="8" charset="-128"/>
            </a:endParaRPr>
          </a:p>
        </p:txBody>
      </p:sp>
    </p:spTree>
    <p:extLst>
      <p:ext uri="{BB962C8B-B14F-4D97-AF65-F5344CB8AC3E}">
        <p14:creationId xmlns:p14="http://schemas.microsoft.com/office/powerpoint/2010/main" val="3285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Demo Summary</a:t>
            </a:r>
            <a:endParaRPr lang="en-GB" dirty="0"/>
          </a:p>
        </p:txBody>
      </p:sp>
      <p:sp>
        <p:nvSpPr>
          <p:cNvPr id="4" name="Text Placeholder 3"/>
          <p:cNvSpPr>
            <a:spLocks noGrp="1"/>
          </p:cNvSpPr>
          <p:nvPr>
            <p:ph type="body" sz="quarter" idx="11"/>
          </p:nvPr>
        </p:nvSpPr>
        <p:spPr>
          <a:xfrm>
            <a:off x="274639" y="1212849"/>
            <a:ext cx="11889564" cy="3108543"/>
          </a:xfrm>
          <a:prstGeom prst="rect">
            <a:avLst/>
          </a:prstGeom>
        </p:spPr>
        <p:txBody>
          <a:bodyPr/>
          <a:lstStyle/>
          <a:p>
            <a:r>
              <a:rPr lang="en-GB" dirty="0" smtClean="0">
                <a:latin typeface="+mn-lt"/>
              </a:rPr>
              <a:t>Demo 3</a:t>
            </a:r>
            <a:endParaRPr lang="en-GB" dirty="0">
              <a:latin typeface="+mn-lt"/>
            </a:endParaRPr>
          </a:p>
          <a:p>
            <a:r>
              <a:rPr lang="en-GB" sz="2000" dirty="0" smtClean="0">
                <a:solidFill>
                  <a:schemeClr val="tx1"/>
                </a:solidFill>
                <a:latin typeface="+mn-lt"/>
              </a:rPr>
              <a:t>Built DR Farm with temp Content DB database</a:t>
            </a:r>
          </a:p>
          <a:p>
            <a:r>
              <a:rPr lang="en-GB" sz="2000" dirty="0">
                <a:solidFill>
                  <a:schemeClr val="tx1"/>
                </a:solidFill>
                <a:latin typeface="+mn-lt"/>
              </a:rPr>
              <a:t>Add server to cluster</a:t>
            </a:r>
          </a:p>
          <a:p>
            <a:r>
              <a:rPr lang="en-GB" sz="2000" dirty="0" smtClean="0">
                <a:solidFill>
                  <a:schemeClr val="tx1"/>
                </a:solidFill>
                <a:latin typeface="+mn-lt"/>
              </a:rPr>
              <a:t>Reconfigure AlwaysOn Availability Group </a:t>
            </a:r>
          </a:p>
          <a:p>
            <a:r>
              <a:rPr lang="en-GB" sz="2000" dirty="0" smtClean="0">
                <a:solidFill>
                  <a:schemeClr val="tx1"/>
                </a:solidFill>
                <a:latin typeface="+mn-lt"/>
              </a:rPr>
              <a:t>Attach replicated  Content DB</a:t>
            </a:r>
          </a:p>
          <a:p>
            <a:r>
              <a:rPr lang="en-GB" sz="2000" dirty="0" smtClean="0">
                <a:solidFill>
                  <a:schemeClr val="tx1"/>
                </a:solidFill>
                <a:latin typeface="+mn-lt"/>
              </a:rPr>
              <a:t>Failover all </a:t>
            </a:r>
            <a:r>
              <a:rPr lang="en-GB" sz="2000" dirty="0">
                <a:solidFill>
                  <a:schemeClr val="tx1"/>
                </a:solidFill>
                <a:latin typeface="+mn-lt"/>
              </a:rPr>
              <a:t>C</a:t>
            </a:r>
            <a:r>
              <a:rPr lang="en-GB" sz="2000" dirty="0" smtClean="0">
                <a:solidFill>
                  <a:schemeClr val="tx1"/>
                </a:solidFill>
                <a:latin typeface="+mn-lt"/>
              </a:rPr>
              <a:t>ontent and Services </a:t>
            </a:r>
            <a:r>
              <a:rPr lang="en-GB" sz="2000" dirty="0">
                <a:solidFill>
                  <a:schemeClr val="tx1"/>
                </a:solidFill>
                <a:latin typeface="+mn-lt"/>
              </a:rPr>
              <a:t>D</a:t>
            </a:r>
            <a:r>
              <a:rPr lang="en-GB" sz="2000" dirty="0" smtClean="0">
                <a:solidFill>
                  <a:schemeClr val="tx1"/>
                </a:solidFill>
                <a:latin typeface="+mn-lt"/>
              </a:rPr>
              <a:t>atabases to async node</a:t>
            </a:r>
          </a:p>
          <a:p>
            <a:r>
              <a:rPr lang="en-GB" sz="2000" dirty="0" smtClean="0">
                <a:solidFill>
                  <a:schemeClr val="tx1"/>
                </a:solidFill>
                <a:latin typeface="+mn-lt"/>
              </a:rPr>
              <a:t>Attached Content Databases to </a:t>
            </a:r>
            <a:r>
              <a:rPr lang="en-GB" sz="2000" dirty="0" err="1" smtClean="0">
                <a:solidFill>
                  <a:schemeClr val="tx1"/>
                </a:solidFill>
                <a:latin typeface="+mn-lt"/>
              </a:rPr>
              <a:t>WebApplications</a:t>
            </a:r>
            <a:endParaRPr lang="en-GB" sz="2000" dirty="0" smtClean="0">
              <a:solidFill>
                <a:schemeClr val="tx1"/>
              </a:solidFill>
              <a:latin typeface="+mn-lt"/>
            </a:endParaRPr>
          </a:p>
          <a:p>
            <a:r>
              <a:rPr lang="en-GB" sz="2000" dirty="0" smtClean="0">
                <a:solidFill>
                  <a:schemeClr val="tx1"/>
                </a:solidFill>
                <a:latin typeface="+mn-lt"/>
              </a:rPr>
              <a:t>Created Service Applications </a:t>
            </a:r>
          </a:p>
        </p:txBody>
      </p:sp>
      <p:sp>
        <p:nvSpPr>
          <p:cNvPr id="5" name="TextBox 4"/>
          <p:cNvSpPr txBox="1"/>
          <p:nvPr/>
        </p:nvSpPr>
        <p:spPr>
          <a:xfrm>
            <a:off x="11806058" y="6546710"/>
            <a:ext cx="633670" cy="447815"/>
          </a:xfrm>
          <a:prstGeom prst="rect">
            <a:avLst/>
          </a:prstGeom>
          <a:noFill/>
        </p:spPr>
        <p:txBody>
          <a:bodyPr wrap="square" lIns="182880" tIns="146304" rIns="182880" bIns="146304" rtlCol="0">
            <a:spAutoFit/>
          </a:bodyPr>
          <a:lstStyle/>
          <a:p>
            <a:pPr algn="ctr">
              <a:lnSpc>
                <a:spcPct val="90000"/>
              </a:lnSpc>
              <a:spcAft>
                <a:spcPts val="600"/>
              </a:spcAft>
            </a:pPr>
            <a:r>
              <a:rPr lang="en-NZ" sz="1100" dirty="0" smtClean="0">
                <a:solidFill>
                  <a:srgbClr val="0072C6"/>
                </a:solidFill>
              </a:rPr>
              <a:t>NH</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5718" y="1611691"/>
            <a:ext cx="475878" cy="475878"/>
          </a:xfrm>
          <a:prstGeom prst="rect">
            <a:avLst/>
          </a:prstGeom>
        </p:spPr>
      </p:pic>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6794" y="2157626"/>
            <a:ext cx="475878" cy="475878"/>
          </a:xfrm>
          <a:prstGeom prst="rect">
            <a:avLst/>
          </a:prstGeom>
        </p:spPr>
      </p:pic>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3340" y="2395565"/>
            <a:ext cx="475878" cy="475878"/>
          </a:xfrm>
          <a:prstGeom prst="rect">
            <a:avLst/>
          </a:prstGeom>
        </p:spPr>
      </p:pic>
    </p:spTree>
    <p:extLst>
      <p:ext uri="{BB962C8B-B14F-4D97-AF65-F5344CB8AC3E}">
        <p14:creationId xmlns:p14="http://schemas.microsoft.com/office/powerpoint/2010/main" val="3747382591"/>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Wrap Up</a:t>
            </a:r>
            <a:endParaRPr lang="en-US" dirty="0"/>
          </a:p>
        </p:txBody>
      </p:sp>
    </p:spTree>
    <p:extLst>
      <p:ext uri="{BB962C8B-B14F-4D97-AF65-F5344CB8AC3E}">
        <p14:creationId xmlns:p14="http://schemas.microsoft.com/office/powerpoint/2010/main" val="416652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800" dirty="0" smtClean="0"/>
              <a:t>In Review: Session Objectives And Takeaways</a:t>
            </a:r>
            <a:endParaRPr lang="en-US" sz="4800" dirty="0"/>
          </a:p>
        </p:txBody>
      </p:sp>
      <p:sp>
        <p:nvSpPr>
          <p:cNvPr id="6" name="Text Placeholder 5"/>
          <p:cNvSpPr>
            <a:spLocks noGrp="1"/>
          </p:cNvSpPr>
          <p:nvPr>
            <p:ph type="body" sz="quarter" idx="11"/>
          </p:nvPr>
        </p:nvSpPr>
        <p:spPr>
          <a:prstGeom prst="rect">
            <a:avLst/>
          </a:prstGeom>
        </p:spPr>
        <p:txBody>
          <a:bodyPr/>
          <a:lstStyle/>
          <a:p>
            <a:r>
              <a:rPr lang="en-NZ" dirty="0"/>
              <a:t>Understand the concepts of Business Continuity and the implications for SharePoint</a:t>
            </a:r>
            <a:endParaRPr lang="en-US" dirty="0"/>
          </a:p>
          <a:p>
            <a:r>
              <a:rPr lang="en-GB" dirty="0"/>
              <a:t>Differentiate between High Availability and Disaster Recovery </a:t>
            </a:r>
          </a:p>
          <a:p>
            <a:r>
              <a:rPr lang="en-GB" dirty="0"/>
              <a:t>Gain a deeper understanding of using SQL Server </a:t>
            </a:r>
            <a:r>
              <a:rPr lang="en-GB" dirty="0" err="1"/>
              <a:t>AlwaysOn</a:t>
            </a:r>
            <a:r>
              <a:rPr lang="en-GB" dirty="0"/>
              <a:t> for implementing HA/DR for SharePoint </a:t>
            </a:r>
            <a:endParaRPr lang="en-US" dirty="0"/>
          </a:p>
          <a:p>
            <a:r>
              <a:rPr lang="en-GB" dirty="0" smtClean="0"/>
              <a:t>Announcement of changes!</a:t>
            </a:r>
            <a:endParaRPr lang="en-GB" dirty="0"/>
          </a:p>
        </p:txBody>
      </p:sp>
    </p:spTree>
    <p:extLst>
      <p:ext uri="{BB962C8B-B14F-4D97-AF65-F5344CB8AC3E}">
        <p14:creationId xmlns:p14="http://schemas.microsoft.com/office/powerpoint/2010/main" val="2278022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Questions </a:t>
            </a:r>
            <a:endParaRPr lang="en-GB" dirty="0"/>
          </a:p>
        </p:txBody>
      </p:sp>
    </p:spTree>
    <p:extLst>
      <p:ext uri="{BB962C8B-B14F-4D97-AF65-F5344CB8AC3E}">
        <p14:creationId xmlns:p14="http://schemas.microsoft.com/office/powerpoint/2010/main" val="428647979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NZ" dirty="0" smtClean="0"/>
              <a:t>Agenda</a:t>
            </a:r>
            <a:endParaRPr lang="en-NZ" dirty="0"/>
          </a:p>
        </p:txBody>
      </p:sp>
      <p:sp>
        <p:nvSpPr>
          <p:cNvPr id="8" name="Text Placeholder 7"/>
          <p:cNvSpPr>
            <a:spLocks noGrp="1"/>
          </p:cNvSpPr>
          <p:nvPr>
            <p:ph type="body" sz="quarter" idx="4294967295"/>
          </p:nvPr>
        </p:nvSpPr>
        <p:spPr>
          <a:xfrm>
            <a:off x="274638" y="1212850"/>
            <a:ext cx="11887200" cy="4124206"/>
          </a:xfrm>
          <a:prstGeom prst="rect">
            <a:avLst/>
          </a:prstGeom>
        </p:spPr>
        <p:txBody>
          <a:bodyPr/>
          <a:lstStyle/>
          <a:p>
            <a:pPr marL="0" indent="0">
              <a:buNone/>
            </a:pPr>
            <a:r>
              <a:rPr lang="en-US" dirty="0">
                <a:solidFill>
                  <a:schemeClr val="tx2"/>
                </a:solidFill>
              </a:rPr>
              <a:t>Definitions</a:t>
            </a:r>
          </a:p>
          <a:p>
            <a:pPr marL="0" indent="0">
              <a:buNone/>
            </a:pPr>
            <a:r>
              <a:rPr lang="en-US" dirty="0">
                <a:solidFill>
                  <a:schemeClr val="tx2"/>
                </a:solidFill>
              </a:rPr>
              <a:t>SQL Server </a:t>
            </a:r>
            <a:r>
              <a:rPr lang="en-US" dirty="0" err="1">
                <a:solidFill>
                  <a:schemeClr val="tx2"/>
                </a:solidFill>
              </a:rPr>
              <a:t>AlwaysOn</a:t>
            </a:r>
            <a:r>
              <a:rPr lang="en-US" dirty="0">
                <a:solidFill>
                  <a:schemeClr val="tx2"/>
                </a:solidFill>
              </a:rPr>
              <a:t> Overview</a:t>
            </a:r>
          </a:p>
          <a:p>
            <a:pPr marL="0" indent="0">
              <a:buNone/>
            </a:pPr>
            <a:r>
              <a:rPr lang="en-US" dirty="0">
                <a:solidFill>
                  <a:schemeClr val="tx2"/>
                </a:solidFill>
              </a:rPr>
              <a:t>SharePoint High Availability</a:t>
            </a:r>
          </a:p>
          <a:p>
            <a:pPr marL="0" indent="0">
              <a:buNone/>
            </a:pPr>
            <a:r>
              <a:rPr lang="en-US" dirty="0">
                <a:solidFill>
                  <a:schemeClr val="tx2"/>
                </a:solidFill>
              </a:rPr>
              <a:t>SharePoint Disaster </a:t>
            </a:r>
            <a:r>
              <a:rPr lang="en-US" dirty="0" smtClean="0">
                <a:solidFill>
                  <a:schemeClr val="tx2"/>
                </a:solidFill>
              </a:rPr>
              <a:t>Recovery</a:t>
            </a:r>
          </a:p>
          <a:p>
            <a:pPr marL="0" indent="0">
              <a:buNone/>
            </a:pPr>
            <a:r>
              <a:rPr lang="en-US" dirty="0" smtClean="0">
                <a:solidFill>
                  <a:schemeClr val="tx2"/>
                </a:solidFill>
              </a:rPr>
              <a:t>Recent Support Changes</a:t>
            </a:r>
            <a:endParaRPr lang="en-US" dirty="0">
              <a:solidFill>
                <a:schemeClr val="tx2"/>
              </a:solidFill>
            </a:endParaRPr>
          </a:p>
          <a:p>
            <a:pPr marL="0" indent="0">
              <a:buNone/>
            </a:pPr>
            <a:endParaRPr lang="en-NZ"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30405" y="1120998"/>
            <a:ext cx="4104456" cy="3603913"/>
          </a:xfrm>
          <a:prstGeom prst="rect">
            <a:avLst/>
          </a:prstGeom>
        </p:spPr>
      </p:pic>
    </p:spTree>
    <p:extLst>
      <p:ext uri="{BB962C8B-B14F-4D97-AF65-F5344CB8AC3E}">
        <p14:creationId xmlns:p14="http://schemas.microsoft.com/office/powerpoint/2010/main" val="490455519"/>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4043996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90531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Definitions</a:t>
            </a:r>
            <a:endParaRPr lang="en-US" dirty="0"/>
          </a:p>
        </p:txBody>
      </p:sp>
    </p:spTree>
    <p:extLst>
      <p:ext uri="{BB962C8B-B14F-4D97-AF65-F5344CB8AC3E}">
        <p14:creationId xmlns:p14="http://schemas.microsoft.com/office/powerpoint/2010/main" val="3398887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74638" y="295275"/>
            <a:ext cx="12161837" cy="917575"/>
          </a:xfrm>
        </p:spPr>
        <p:txBody>
          <a:bodyPr/>
          <a:lstStyle/>
          <a:p>
            <a:r>
              <a:rPr lang="en-NZ" smtClean="0"/>
              <a:t>Business Continuity Management</a:t>
            </a:r>
            <a:endParaRPr lang="en-US" dirty="0"/>
          </a:p>
        </p:txBody>
      </p:sp>
      <p:sp>
        <p:nvSpPr>
          <p:cNvPr id="3" name="Text Placeholder 2"/>
          <p:cNvSpPr>
            <a:spLocks noGrp="1"/>
          </p:cNvSpPr>
          <p:nvPr>
            <p:ph type="body" sz="quarter" idx="4294967295"/>
          </p:nvPr>
        </p:nvSpPr>
        <p:spPr>
          <a:xfrm>
            <a:off x="274638" y="1212850"/>
            <a:ext cx="12161837" cy="4714875"/>
          </a:xfrm>
        </p:spPr>
        <p:txBody>
          <a:bodyPr/>
          <a:lstStyle/>
          <a:p>
            <a:pPr marL="0" indent="0">
              <a:buNone/>
            </a:pPr>
            <a:r>
              <a:rPr lang="en-NZ" dirty="0" smtClean="0"/>
              <a:t>“An organisation wide discipline and a complete set of processes that identifies potential impacts which threaten an organisation. It provides a capability for an effective response that safeguards the interests of its major stakeholders and reputation.”</a:t>
            </a:r>
          </a:p>
          <a:p>
            <a:pPr marL="342900" lvl="1" indent="0">
              <a:buNone/>
            </a:pPr>
            <a:endParaRPr lang="en-AU" dirty="0" smtClean="0"/>
          </a:p>
          <a:p>
            <a:pPr marL="0" indent="0">
              <a:buNone/>
            </a:pPr>
            <a:r>
              <a:rPr lang="en-NZ" dirty="0" smtClean="0"/>
              <a:t>Consists of High Availability and Disaster Recovery</a:t>
            </a:r>
          </a:p>
          <a:p>
            <a:pPr marL="0" indent="0">
              <a:buNone/>
            </a:pPr>
            <a:r>
              <a:rPr lang="en-NZ" dirty="0" smtClean="0"/>
              <a:t>Industry Standard ISO22301</a:t>
            </a:r>
            <a:endParaRPr lang="en-AU" dirty="0"/>
          </a:p>
        </p:txBody>
      </p:sp>
    </p:spTree>
    <p:extLst>
      <p:ext uri="{BB962C8B-B14F-4D97-AF65-F5344CB8AC3E}">
        <p14:creationId xmlns:p14="http://schemas.microsoft.com/office/powerpoint/2010/main" val="403318685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74638" y="295275"/>
            <a:ext cx="12161837" cy="917575"/>
          </a:xfrm>
        </p:spPr>
        <p:txBody>
          <a:bodyPr/>
          <a:lstStyle/>
          <a:p>
            <a:r>
              <a:rPr lang="en-NZ" dirty="0" smtClean="0"/>
              <a:t>High Availability</a:t>
            </a:r>
            <a:endParaRPr lang="en-US" dirty="0"/>
          </a:p>
        </p:txBody>
      </p:sp>
      <p:sp>
        <p:nvSpPr>
          <p:cNvPr id="3" name="Text Placeholder 2"/>
          <p:cNvSpPr>
            <a:spLocks noGrp="1"/>
          </p:cNvSpPr>
          <p:nvPr>
            <p:ph type="body" sz="quarter" idx="4294967295"/>
          </p:nvPr>
        </p:nvSpPr>
        <p:spPr>
          <a:xfrm>
            <a:off x="274638" y="1212850"/>
            <a:ext cx="12161837" cy="4308872"/>
          </a:xfrm>
          <a:prstGeom prst="rect">
            <a:avLst/>
          </a:prstGeom>
        </p:spPr>
        <p:txBody>
          <a:bodyPr vert="horz" wrap="square" lIns="146304" tIns="91440" rIns="146304" bIns="91440" rtlCol="0">
            <a:spAutoFit/>
          </a:bodyPr>
          <a:lstStyle/>
          <a:p>
            <a:pPr marL="0" indent="0">
              <a:buNone/>
            </a:pPr>
            <a:r>
              <a:rPr lang="en-NZ" dirty="0"/>
              <a:t>“High Availability is a system design approach and associated service implementation that ensures a prearranged level of operational performance will be met during a contractual measurement period.</a:t>
            </a:r>
          </a:p>
          <a:p>
            <a:pPr marL="0" indent="0">
              <a:buNone/>
            </a:pPr>
            <a:endParaRPr lang="en-AU" dirty="0"/>
          </a:p>
          <a:p>
            <a:pPr marL="0" indent="0">
              <a:buNone/>
            </a:pPr>
            <a:r>
              <a:rPr lang="en-NZ" dirty="0"/>
              <a:t>High Availability is about protecting the Service Level Agreements (SLAs) and the agreed Fault Domains</a:t>
            </a:r>
            <a:endParaRPr lang="en-AU" dirty="0"/>
          </a:p>
        </p:txBody>
      </p:sp>
    </p:spTree>
    <p:extLst>
      <p:ext uri="{BB962C8B-B14F-4D97-AF65-F5344CB8AC3E}">
        <p14:creationId xmlns:p14="http://schemas.microsoft.com/office/powerpoint/2010/main" val="19158316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nvPr>
        </p:nvGraphicFramePr>
        <p:xfrm>
          <a:off x="1189038" y="3062228"/>
          <a:ext cx="10073692" cy="2723753"/>
        </p:xfrm>
        <a:graphic>
          <a:graphicData uri="http://schemas.openxmlformats.org/drawingml/2006/table">
            <a:tbl>
              <a:tblPr firstRow="1" bandRow="1">
                <a:tableStyleId>{5C22544A-7EE6-4342-B048-85BDC9FD1C3A}</a:tableStyleId>
              </a:tblPr>
              <a:tblGrid>
                <a:gridCol w="2518423"/>
                <a:gridCol w="2518423"/>
                <a:gridCol w="2518423"/>
                <a:gridCol w="2518423"/>
              </a:tblGrid>
              <a:tr h="483383">
                <a:tc>
                  <a:txBody>
                    <a:bodyPr/>
                    <a:lstStyle/>
                    <a:p>
                      <a:r>
                        <a:rPr lang="en-NZ" sz="1800" dirty="0" smtClean="0">
                          <a:latin typeface="+mn-lt"/>
                        </a:rPr>
                        <a:t>Availability %</a:t>
                      </a:r>
                      <a:endParaRPr lang="en-US" sz="1800" dirty="0">
                        <a:latin typeface="+mn-lt"/>
                      </a:endParaRPr>
                    </a:p>
                  </a:txBody>
                  <a:tcPr marL="69964" marR="69964" marT="34982" marB="34982">
                    <a:solidFill>
                      <a:srgbClr val="0070C0"/>
                    </a:solidFill>
                  </a:tcPr>
                </a:tc>
                <a:tc>
                  <a:txBody>
                    <a:bodyPr/>
                    <a:lstStyle/>
                    <a:p>
                      <a:r>
                        <a:rPr lang="en-NZ" sz="1800" dirty="0" smtClean="0">
                          <a:latin typeface="+mn-lt"/>
                        </a:rPr>
                        <a:t>Downtime / Year</a:t>
                      </a:r>
                      <a:endParaRPr lang="en-US" sz="1800" dirty="0">
                        <a:latin typeface="+mn-lt"/>
                      </a:endParaRPr>
                    </a:p>
                  </a:txBody>
                  <a:tcPr marL="69964" marR="69964" marT="34982" marB="34982">
                    <a:solidFill>
                      <a:srgbClr val="0070C0"/>
                    </a:solidFill>
                  </a:tcPr>
                </a:tc>
                <a:tc>
                  <a:txBody>
                    <a:bodyPr/>
                    <a:lstStyle/>
                    <a:p>
                      <a:r>
                        <a:rPr lang="en-NZ" sz="1800" dirty="0" smtClean="0">
                          <a:latin typeface="+mn-lt"/>
                        </a:rPr>
                        <a:t>Downtime / Month</a:t>
                      </a:r>
                      <a:endParaRPr lang="en-US" sz="1800" dirty="0">
                        <a:latin typeface="+mn-lt"/>
                      </a:endParaRPr>
                    </a:p>
                  </a:txBody>
                  <a:tcPr marL="69964" marR="69964" marT="34982" marB="34982">
                    <a:solidFill>
                      <a:srgbClr val="0070C0"/>
                    </a:solidFill>
                  </a:tcPr>
                </a:tc>
                <a:tc>
                  <a:txBody>
                    <a:bodyPr/>
                    <a:lstStyle/>
                    <a:p>
                      <a:r>
                        <a:rPr lang="en-NZ" sz="1800" dirty="0" smtClean="0">
                          <a:latin typeface="+mn-lt"/>
                        </a:rPr>
                        <a:t>Downtime / Week</a:t>
                      </a:r>
                      <a:endParaRPr lang="en-US" sz="1800" dirty="0">
                        <a:latin typeface="+mn-lt"/>
                      </a:endParaRPr>
                    </a:p>
                  </a:txBody>
                  <a:tcPr marL="69964" marR="69964" marT="34982" marB="34982">
                    <a:solidFill>
                      <a:srgbClr val="0070C0"/>
                    </a:solidFill>
                  </a:tcPr>
                </a:tc>
              </a:tr>
              <a:tr h="448074">
                <a:tc>
                  <a:txBody>
                    <a:bodyPr/>
                    <a:lstStyle/>
                    <a:p>
                      <a:r>
                        <a:rPr lang="en-NZ" sz="1800" dirty="0" smtClean="0">
                          <a:latin typeface="+mn-lt"/>
                        </a:rPr>
                        <a:t>99%</a:t>
                      </a:r>
                      <a:endParaRPr lang="en-US" sz="1800" dirty="0">
                        <a:latin typeface="+mn-lt"/>
                      </a:endParaRPr>
                    </a:p>
                  </a:txBody>
                  <a:tcPr marL="69964" marR="69964" marT="34982" marB="34982"/>
                </a:tc>
                <a:tc>
                  <a:txBody>
                    <a:bodyPr/>
                    <a:lstStyle/>
                    <a:p>
                      <a:r>
                        <a:rPr lang="en-NZ" sz="1800" dirty="0" smtClean="0">
                          <a:latin typeface="+mn-lt"/>
                        </a:rPr>
                        <a:t>3.65 days</a:t>
                      </a:r>
                      <a:endParaRPr lang="en-US" sz="1800" dirty="0">
                        <a:latin typeface="+mn-lt"/>
                      </a:endParaRPr>
                    </a:p>
                  </a:txBody>
                  <a:tcPr marL="69964" marR="69964" marT="34982" marB="34982"/>
                </a:tc>
                <a:tc>
                  <a:txBody>
                    <a:bodyPr/>
                    <a:lstStyle/>
                    <a:p>
                      <a:r>
                        <a:rPr lang="en-NZ" sz="1800" dirty="0" smtClean="0">
                          <a:latin typeface="+mn-lt"/>
                        </a:rPr>
                        <a:t>7.20 hours</a:t>
                      </a:r>
                      <a:endParaRPr lang="en-US" sz="1800" dirty="0">
                        <a:latin typeface="+mn-lt"/>
                      </a:endParaRPr>
                    </a:p>
                  </a:txBody>
                  <a:tcPr marL="69964" marR="69964" marT="34982" marB="34982"/>
                </a:tc>
                <a:tc>
                  <a:txBody>
                    <a:bodyPr/>
                    <a:lstStyle/>
                    <a:p>
                      <a:r>
                        <a:rPr lang="en-NZ" sz="1800" dirty="0" smtClean="0">
                          <a:latin typeface="+mn-lt"/>
                        </a:rPr>
                        <a:t>1.68 hours</a:t>
                      </a:r>
                      <a:endParaRPr lang="en-US" sz="1800" dirty="0">
                        <a:latin typeface="+mn-lt"/>
                      </a:endParaRPr>
                    </a:p>
                  </a:txBody>
                  <a:tcPr marL="69964" marR="69964" marT="34982" marB="34982"/>
                </a:tc>
              </a:tr>
              <a:tr h="448074">
                <a:tc>
                  <a:txBody>
                    <a:bodyPr/>
                    <a:lstStyle/>
                    <a:p>
                      <a:r>
                        <a:rPr lang="en-NZ" sz="1800" dirty="0" smtClean="0">
                          <a:latin typeface="+mn-lt"/>
                        </a:rPr>
                        <a:t>99.9%</a:t>
                      </a:r>
                      <a:endParaRPr lang="en-US" sz="1800" dirty="0">
                        <a:latin typeface="+mn-lt"/>
                      </a:endParaRPr>
                    </a:p>
                  </a:txBody>
                  <a:tcPr marL="69964" marR="69964" marT="34982" marB="34982">
                    <a:solidFill>
                      <a:schemeClr val="bg2"/>
                    </a:solidFill>
                  </a:tcPr>
                </a:tc>
                <a:tc>
                  <a:txBody>
                    <a:bodyPr/>
                    <a:lstStyle/>
                    <a:p>
                      <a:r>
                        <a:rPr lang="en-NZ" sz="1800" dirty="0" smtClean="0">
                          <a:latin typeface="+mn-lt"/>
                        </a:rPr>
                        <a:t>8.76 hours</a:t>
                      </a:r>
                      <a:endParaRPr lang="en-US" sz="1800" dirty="0">
                        <a:latin typeface="+mn-lt"/>
                      </a:endParaRPr>
                    </a:p>
                  </a:txBody>
                  <a:tcPr marL="69964" marR="69964" marT="34982" marB="34982">
                    <a:solidFill>
                      <a:schemeClr val="bg2"/>
                    </a:solidFill>
                  </a:tcPr>
                </a:tc>
                <a:tc>
                  <a:txBody>
                    <a:bodyPr/>
                    <a:lstStyle/>
                    <a:p>
                      <a:r>
                        <a:rPr lang="en-NZ" sz="1800" dirty="0" smtClean="0">
                          <a:latin typeface="+mn-lt"/>
                        </a:rPr>
                        <a:t>43.20 minutes</a:t>
                      </a:r>
                      <a:endParaRPr lang="en-US" sz="1800" dirty="0">
                        <a:latin typeface="+mn-lt"/>
                      </a:endParaRPr>
                    </a:p>
                  </a:txBody>
                  <a:tcPr marL="69964" marR="69964" marT="34982" marB="34982">
                    <a:solidFill>
                      <a:schemeClr val="bg2"/>
                    </a:solidFill>
                  </a:tcPr>
                </a:tc>
                <a:tc>
                  <a:txBody>
                    <a:bodyPr/>
                    <a:lstStyle/>
                    <a:p>
                      <a:r>
                        <a:rPr lang="en-NZ" sz="1800" dirty="0" smtClean="0">
                          <a:latin typeface="+mn-lt"/>
                        </a:rPr>
                        <a:t>10.10 minutes</a:t>
                      </a:r>
                      <a:endParaRPr lang="en-US" sz="1800" dirty="0">
                        <a:latin typeface="+mn-lt"/>
                      </a:endParaRPr>
                    </a:p>
                  </a:txBody>
                  <a:tcPr marL="69964" marR="69964" marT="34982" marB="34982">
                    <a:solidFill>
                      <a:schemeClr val="bg2"/>
                    </a:solidFill>
                  </a:tcPr>
                </a:tc>
              </a:tr>
              <a:tr h="448074">
                <a:tc>
                  <a:txBody>
                    <a:bodyPr/>
                    <a:lstStyle/>
                    <a:p>
                      <a:r>
                        <a:rPr lang="en-NZ" sz="1800" dirty="0" smtClean="0">
                          <a:latin typeface="+mn-lt"/>
                        </a:rPr>
                        <a:t>99.99%</a:t>
                      </a:r>
                      <a:endParaRPr lang="en-US" sz="1800" dirty="0">
                        <a:latin typeface="+mn-lt"/>
                      </a:endParaRPr>
                    </a:p>
                  </a:txBody>
                  <a:tcPr marL="69964" marR="69964" marT="34982" marB="34982"/>
                </a:tc>
                <a:tc>
                  <a:txBody>
                    <a:bodyPr/>
                    <a:lstStyle/>
                    <a:p>
                      <a:r>
                        <a:rPr lang="en-NZ" sz="1800" dirty="0" smtClean="0">
                          <a:latin typeface="+mn-lt"/>
                        </a:rPr>
                        <a:t>52.56 minutes</a:t>
                      </a:r>
                      <a:endParaRPr lang="en-US" sz="1800" dirty="0">
                        <a:latin typeface="+mn-lt"/>
                      </a:endParaRPr>
                    </a:p>
                  </a:txBody>
                  <a:tcPr marL="69964" marR="69964" marT="34982" marB="34982"/>
                </a:tc>
                <a:tc>
                  <a:txBody>
                    <a:bodyPr/>
                    <a:lstStyle/>
                    <a:p>
                      <a:r>
                        <a:rPr lang="en-NZ" sz="1800" dirty="0" smtClean="0">
                          <a:latin typeface="+mn-lt"/>
                        </a:rPr>
                        <a:t>4.32 minutes</a:t>
                      </a:r>
                      <a:endParaRPr lang="en-US" sz="1800" dirty="0">
                        <a:latin typeface="+mn-lt"/>
                      </a:endParaRPr>
                    </a:p>
                  </a:txBody>
                  <a:tcPr marL="69964" marR="69964" marT="34982" marB="34982"/>
                </a:tc>
                <a:tc>
                  <a:txBody>
                    <a:bodyPr/>
                    <a:lstStyle/>
                    <a:p>
                      <a:r>
                        <a:rPr lang="en-NZ" sz="1800" dirty="0" smtClean="0">
                          <a:latin typeface="+mn-lt"/>
                        </a:rPr>
                        <a:t>1.01 minutes</a:t>
                      </a:r>
                      <a:endParaRPr lang="en-US" sz="1800" dirty="0">
                        <a:latin typeface="+mn-lt"/>
                      </a:endParaRPr>
                    </a:p>
                  </a:txBody>
                  <a:tcPr marL="69964" marR="69964" marT="34982" marB="34982"/>
                </a:tc>
              </a:tr>
              <a:tr h="448074">
                <a:tc>
                  <a:txBody>
                    <a:bodyPr/>
                    <a:lstStyle/>
                    <a:p>
                      <a:r>
                        <a:rPr lang="en-NZ" sz="1800" dirty="0" smtClean="0">
                          <a:latin typeface="+mn-lt"/>
                        </a:rPr>
                        <a:t>99.999%</a:t>
                      </a:r>
                      <a:endParaRPr lang="en-US" sz="1800" dirty="0">
                        <a:latin typeface="+mn-lt"/>
                      </a:endParaRPr>
                    </a:p>
                  </a:txBody>
                  <a:tcPr marL="69964" marR="69964" marT="34982" marB="34982"/>
                </a:tc>
                <a:tc>
                  <a:txBody>
                    <a:bodyPr/>
                    <a:lstStyle/>
                    <a:p>
                      <a:r>
                        <a:rPr lang="en-NZ" sz="1800" dirty="0" smtClean="0">
                          <a:latin typeface="+mn-lt"/>
                        </a:rPr>
                        <a:t>5.26 minutes</a:t>
                      </a:r>
                      <a:endParaRPr lang="en-US" sz="1800" dirty="0">
                        <a:latin typeface="+mn-lt"/>
                      </a:endParaRPr>
                    </a:p>
                  </a:txBody>
                  <a:tcPr marL="69964" marR="69964" marT="34982" marB="34982"/>
                </a:tc>
                <a:tc>
                  <a:txBody>
                    <a:bodyPr/>
                    <a:lstStyle/>
                    <a:p>
                      <a:r>
                        <a:rPr lang="en-NZ" sz="1800" dirty="0" smtClean="0">
                          <a:latin typeface="+mn-lt"/>
                        </a:rPr>
                        <a:t>25.90 seconds</a:t>
                      </a:r>
                      <a:endParaRPr lang="en-US" sz="1800" dirty="0">
                        <a:latin typeface="+mn-lt"/>
                      </a:endParaRPr>
                    </a:p>
                  </a:txBody>
                  <a:tcPr marL="69964" marR="69964" marT="34982" marB="34982"/>
                </a:tc>
                <a:tc>
                  <a:txBody>
                    <a:bodyPr/>
                    <a:lstStyle/>
                    <a:p>
                      <a:r>
                        <a:rPr lang="en-NZ" sz="1800" dirty="0" smtClean="0">
                          <a:latin typeface="+mn-lt"/>
                        </a:rPr>
                        <a:t>6.05 seconds</a:t>
                      </a:r>
                      <a:endParaRPr lang="en-US" sz="1800" dirty="0">
                        <a:latin typeface="+mn-lt"/>
                      </a:endParaRPr>
                    </a:p>
                  </a:txBody>
                  <a:tcPr marL="69964" marR="69964" marT="34982" marB="34982"/>
                </a:tc>
              </a:tr>
              <a:tr h="448074">
                <a:tc>
                  <a:txBody>
                    <a:bodyPr/>
                    <a:lstStyle/>
                    <a:p>
                      <a:r>
                        <a:rPr lang="en-NZ" sz="1800" dirty="0" smtClean="0">
                          <a:latin typeface="+mn-lt"/>
                        </a:rPr>
                        <a:t>99.9999%</a:t>
                      </a:r>
                      <a:endParaRPr lang="en-US" sz="1800" dirty="0">
                        <a:latin typeface="+mn-lt"/>
                      </a:endParaRPr>
                    </a:p>
                  </a:txBody>
                  <a:tcPr marL="69964" marR="69964" marT="34982" marB="34982"/>
                </a:tc>
                <a:tc>
                  <a:txBody>
                    <a:bodyPr/>
                    <a:lstStyle/>
                    <a:p>
                      <a:r>
                        <a:rPr lang="en-NZ" sz="1800" dirty="0" smtClean="0">
                          <a:latin typeface="+mn-lt"/>
                        </a:rPr>
                        <a:t>31.50 seconds</a:t>
                      </a:r>
                      <a:endParaRPr lang="en-US" sz="1800" dirty="0">
                        <a:latin typeface="+mn-lt"/>
                      </a:endParaRPr>
                    </a:p>
                  </a:txBody>
                  <a:tcPr marL="69964" marR="69964" marT="34982" marB="34982"/>
                </a:tc>
                <a:tc>
                  <a:txBody>
                    <a:bodyPr/>
                    <a:lstStyle/>
                    <a:p>
                      <a:r>
                        <a:rPr lang="en-NZ" sz="1800" dirty="0" smtClean="0">
                          <a:latin typeface="+mn-lt"/>
                        </a:rPr>
                        <a:t>2.59 seconds</a:t>
                      </a:r>
                      <a:endParaRPr lang="en-US" sz="1800" dirty="0">
                        <a:latin typeface="+mn-lt"/>
                      </a:endParaRPr>
                    </a:p>
                  </a:txBody>
                  <a:tcPr marL="69964" marR="69964" marT="34982" marB="34982"/>
                </a:tc>
                <a:tc>
                  <a:txBody>
                    <a:bodyPr/>
                    <a:lstStyle/>
                    <a:p>
                      <a:r>
                        <a:rPr lang="en-NZ" sz="1800" dirty="0" smtClean="0">
                          <a:latin typeface="+mn-lt"/>
                        </a:rPr>
                        <a:t>0.61</a:t>
                      </a:r>
                      <a:r>
                        <a:rPr lang="en-NZ" sz="1800" baseline="0" dirty="0" smtClean="0">
                          <a:latin typeface="+mn-lt"/>
                        </a:rPr>
                        <a:t> seconds</a:t>
                      </a:r>
                      <a:endParaRPr lang="en-US" sz="1800" dirty="0">
                        <a:latin typeface="+mn-lt"/>
                      </a:endParaRPr>
                    </a:p>
                  </a:txBody>
                  <a:tcPr marL="69964" marR="69964" marT="34982" marB="34982"/>
                </a:tc>
              </a:tr>
            </a:tbl>
          </a:graphicData>
        </a:graphic>
      </p:graphicFrame>
      <p:sp>
        <p:nvSpPr>
          <p:cNvPr id="2" name="Title 1"/>
          <p:cNvSpPr>
            <a:spLocks noGrp="1"/>
          </p:cNvSpPr>
          <p:nvPr>
            <p:ph type="title"/>
          </p:nvPr>
        </p:nvSpPr>
        <p:spPr/>
        <p:txBody>
          <a:bodyPr/>
          <a:lstStyle/>
          <a:p>
            <a:r>
              <a:rPr lang="en-NZ" dirty="0" smtClean="0"/>
              <a:t>Service Level Agreements</a:t>
            </a:r>
            <a:endParaRPr lang="en-NZ" dirty="0"/>
          </a:p>
        </p:txBody>
      </p:sp>
      <p:sp>
        <p:nvSpPr>
          <p:cNvPr id="3" name="Text Placeholder 2"/>
          <p:cNvSpPr>
            <a:spLocks noGrp="1"/>
          </p:cNvSpPr>
          <p:nvPr>
            <p:ph type="body" sz="quarter" idx="4294967295"/>
          </p:nvPr>
        </p:nvSpPr>
        <p:spPr>
          <a:xfrm>
            <a:off x="274638" y="1212850"/>
            <a:ext cx="11887200" cy="1846659"/>
          </a:xfrm>
          <a:prstGeom prst="rect">
            <a:avLst/>
          </a:prstGeom>
        </p:spPr>
        <p:txBody>
          <a:bodyPr/>
          <a:lstStyle/>
          <a:p>
            <a:pPr marL="0" indent="0">
              <a:buNone/>
            </a:pPr>
            <a:r>
              <a:rPr lang="en-NZ" dirty="0" smtClean="0">
                <a:solidFill>
                  <a:schemeClr val="tx2"/>
                </a:solidFill>
              </a:rPr>
              <a:t>Agreed levels of service usually between vendors, suppliers, and clients or inter organisational departments (OLAs)</a:t>
            </a:r>
            <a:endParaRPr lang="en-US" dirty="0">
              <a:solidFill>
                <a:schemeClr val="tx2"/>
              </a:solidFill>
            </a:endParaRPr>
          </a:p>
        </p:txBody>
      </p:sp>
      <p:graphicFrame>
        <p:nvGraphicFramePr>
          <p:cNvPr id="5" name="Table 4"/>
          <p:cNvGraphicFramePr>
            <a:graphicFrameLocks noGrp="1"/>
          </p:cNvGraphicFramePr>
          <p:nvPr>
            <p:extLst/>
          </p:nvPr>
        </p:nvGraphicFramePr>
        <p:xfrm>
          <a:off x="1173745" y="3059510"/>
          <a:ext cx="10073692" cy="2723753"/>
        </p:xfrm>
        <a:graphic>
          <a:graphicData uri="http://schemas.openxmlformats.org/drawingml/2006/table">
            <a:tbl>
              <a:tblPr firstRow="1" bandRow="1">
                <a:tableStyleId>{5C22544A-7EE6-4342-B048-85BDC9FD1C3A}</a:tableStyleId>
              </a:tblPr>
              <a:tblGrid>
                <a:gridCol w="2518423"/>
                <a:gridCol w="2518423"/>
                <a:gridCol w="2518423"/>
                <a:gridCol w="2518423"/>
              </a:tblGrid>
              <a:tr h="483383">
                <a:tc>
                  <a:txBody>
                    <a:bodyPr/>
                    <a:lstStyle/>
                    <a:p>
                      <a:r>
                        <a:rPr lang="en-NZ" sz="1800" dirty="0" smtClean="0">
                          <a:latin typeface="+mn-lt"/>
                        </a:rPr>
                        <a:t>Availability %</a:t>
                      </a:r>
                      <a:endParaRPr lang="en-US" sz="1800" dirty="0">
                        <a:latin typeface="+mn-lt"/>
                      </a:endParaRPr>
                    </a:p>
                  </a:txBody>
                  <a:tcPr marL="69964" marR="69964" marT="34982" marB="34982">
                    <a:solidFill>
                      <a:srgbClr val="0070C0"/>
                    </a:solidFill>
                  </a:tcPr>
                </a:tc>
                <a:tc>
                  <a:txBody>
                    <a:bodyPr/>
                    <a:lstStyle/>
                    <a:p>
                      <a:r>
                        <a:rPr lang="en-NZ" sz="1800" dirty="0" smtClean="0">
                          <a:latin typeface="+mn-lt"/>
                        </a:rPr>
                        <a:t>Downtime / Year</a:t>
                      </a:r>
                      <a:endParaRPr lang="en-US" sz="1800" dirty="0">
                        <a:latin typeface="+mn-lt"/>
                      </a:endParaRPr>
                    </a:p>
                  </a:txBody>
                  <a:tcPr marL="69964" marR="69964" marT="34982" marB="34982">
                    <a:solidFill>
                      <a:srgbClr val="0070C0"/>
                    </a:solidFill>
                  </a:tcPr>
                </a:tc>
                <a:tc>
                  <a:txBody>
                    <a:bodyPr/>
                    <a:lstStyle/>
                    <a:p>
                      <a:r>
                        <a:rPr lang="en-NZ" sz="1800" dirty="0" smtClean="0">
                          <a:latin typeface="+mn-lt"/>
                        </a:rPr>
                        <a:t>Downtime / Month</a:t>
                      </a:r>
                      <a:endParaRPr lang="en-US" sz="1800" dirty="0">
                        <a:latin typeface="+mn-lt"/>
                      </a:endParaRPr>
                    </a:p>
                  </a:txBody>
                  <a:tcPr marL="69964" marR="69964" marT="34982" marB="34982">
                    <a:solidFill>
                      <a:srgbClr val="0070C0"/>
                    </a:solidFill>
                  </a:tcPr>
                </a:tc>
                <a:tc>
                  <a:txBody>
                    <a:bodyPr/>
                    <a:lstStyle/>
                    <a:p>
                      <a:r>
                        <a:rPr lang="en-NZ" sz="1800" dirty="0" smtClean="0">
                          <a:latin typeface="+mn-lt"/>
                        </a:rPr>
                        <a:t>Downtime / Week</a:t>
                      </a:r>
                      <a:endParaRPr lang="en-US" sz="1800" dirty="0">
                        <a:latin typeface="+mn-lt"/>
                      </a:endParaRPr>
                    </a:p>
                  </a:txBody>
                  <a:tcPr marL="69964" marR="69964" marT="34982" marB="34982">
                    <a:solidFill>
                      <a:srgbClr val="0070C0"/>
                    </a:solidFill>
                  </a:tcPr>
                </a:tc>
              </a:tr>
              <a:tr h="448074">
                <a:tc>
                  <a:txBody>
                    <a:bodyPr/>
                    <a:lstStyle/>
                    <a:p>
                      <a:r>
                        <a:rPr lang="en-NZ" sz="1800" dirty="0" smtClean="0">
                          <a:latin typeface="+mn-lt"/>
                        </a:rPr>
                        <a:t>99%</a:t>
                      </a:r>
                      <a:endParaRPr lang="en-US" sz="1800" dirty="0">
                        <a:latin typeface="+mn-lt"/>
                      </a:endParaRPr>
                    </a:p>
                  </a:txBody>
                  <a:tcPr marL="69964" marR="69964" marT="34982" marB="34982"/>
                </a:tc>
                <a:tc>
                  <a:txBody>
                    <a:bodyPr/>
                    <a:lstStyle/>
                    <a:p>
                      <a:r>
                        <a:rPr lang="en-NZ" sz="1800" dirty="0" smtClean="0">
                          <a:latin typeface="+mn-lt"/>
                        </a:rPr>
                        <a:t>3.65 days</a:t>
                      </a:r>
                      <a:endParaRPr lang="en-US" sz="1800" dirty="0">
                        <a:latin typeface="+mn-lt"/>
                      </a:endParaRPr>
                    </a:p>
                  </a:txBody>
                  <a:tcPr marL="69964" marR="69964" marT="34982" marB="34982"/>
                </a:tc>
                <a:tc>
                  <a:txBody>
                    <a:bodyPr/>
                    <a:lstStyle/>
                    <a:p>
                      <a:r>
                        <a:rPr lang="en-NZ" sz="1800" dirty="0" smtClean="0">
                          <a:latin typeface="+mn-lt"/>
                        </a:rPr>
                        <a:t>7.20 hours</a:t>
                      </a:r>
                      <a:endParaRPr lang="en-US" sz="1800" dirty="0">
                        <a:latin typeface="+mn-lt"/>
                      </a:endParaRPr>
                    </a:p>
                  </a:txBody>
                  <a:tcPr marL="69964" marR="69964" marT="34982" marB="34982"/>
                </a:tc>
                <a:tc>
                  <a:txBody>
                    <a:bodyPr/>
                    <a:lstStyle/>
                    <a:p>
                      <a:r>
                        <a:rPr lang="en-NZ" sz="1800" dirty="0" smtClean="0">
                          <a:latin typeface="+mn-lt"/>
                        </a:rPr>
                        <a:t>1.68 hours</a:t>
                      </a:r>
                      <a:endParaRPr lang="en-US" sz="1800" dirty="0">
                        <a:latin typeface="+mn-lt"/>
                      </a:endParaRPr>
                    </a:p>
                  </a:txBody>
                  <a:tcPr marL="69964" marR="69964" marT="34982" marB="34982"/>
                </a:tc>
              </a:tr>
              <a:tr h="448074">
                <a:tc>
                  <a:txBody>
                    <a:bodyPr/>
                    <a:lstStyle/>
                    <a:p>
                      <a:r>
                        <a:rPr lang="en-NZ" sz="1800" dirty="0" smtClean="0">
                          <a:latin typeface="+mn-lt"/>
                        </a:rPr>
                        <a:t>99.9%</a:t>
                      </a:r>
                      <a:endParaRPr lang="en-US" sz="1800" dirty="0">
                        <a:latin typeface="+mn-lt"/>
                      </a:endParaRPr>
                    </a:p>
                  </a:txBody>
                  <a:tcPr marL="69964" marR="69964" marT="34982" marB="34982">
                    <a:solidFill>
                      <a:srgbClr val="FFC000"/>
                    </a:solidFill>
                  </a:tcPr>
                </a:tc>
                <a:tc>
                  <a:txBody>
                    <a:bodyPr/>
                    <a:lstStyle/>
                    <a:p>
                      <a:r>
                        <a:rPr lang="en-NZ" sz="1800" dirty="0" smtClean="0">
                          <a:latin typeface="+mn-lt"/>
                        </a:rPr>
                        <a:t>8.76 hours</a:t>
                      </a:r>
                      <a:endParaRPr lang="en-US" sz="1800" dirty="0">
                        <a:latin typeface="+mn-lt"/>
                      </a:endParaRPr>
                    </a:p>
                  </a:txBody>
                  <a:tcPr marL="69964" marR="69964" marT="34982" marB="34982">
                    <a:solidFill>
                      <a:srgbClr val="FFC000"/>
                    </a:solidFill>
                  </a:tcPr>
                </a:tc>
                <a:tc>
                  <a:txBody>
                    <a:bodyPr/>
                    <a:lstStyle/>
                    <a:p>
                      <a:r>
                        <a:rPr lang="en-NZ" sz="1800" dirty="0" smtClean="0">
                          <a:latin typeface="+mn-lt"/>
                        </a:rPr>
                        <a:t>43.20 minutes</a:t>
                      </a:r>
                      <a:endParaRPr lang="en-US" sz="1800" dirty="0">
                        <a:latin typeface="+mn-lt"/>
                      </a:endParaRPr>
                    </a:p>
                  </a:txBody>
                  <a:tcPr marL="69964" marR="69964" marT="34982" marB="34982">
                    <a:solidFill>
                      <a:srgbClr val="FFC000"/>
                    </a:solidFill>
                  </a:tcPr>
                </a:tc>
                <a:tc>
                  <a:txBody>
                    <a:bodyPr/>
                    <a:lstStyle/>
                    <a:p>
                      <a:r>
                        <a:rPr lang="en-NZ" sz="1800" dirty="0" smtClean="0">
                          <a:latin typeface="+mn-lt"/>
                        </a:rPr>
                        <a:t>10.10 minutes</a:t>
                      </a:r>
                      <a:endParaRPr lang="en-US" sz="1800" dirty="0">
                        <a:latin typeface="+mn-lt"/>
                      </a:endParaRPr>
                    </a:p>
                  </a:txBody>
                  <a:tcPr marL="69964" marR="69964" marT="34982" marB="34982">
                    <a:solidFill>
                      <a:srgbClr val="FFC000"/>
                    </a:solidFill>
                  </a:tcPr>
                </a:tc>
              </a:tr>
              <a:tr h="448074">
                <a:tc>
                  <a:txBody>
                    <a:bodyPr/>
                    <a:lstStyle/>
                    <a:p>
                      <a:r>
                        <a:rPr lang="en-NZ" sz="1800" dirty="0" smtClean="0">
                          <a:latin typeface="+mn-lt"/>
                        </a:rPr>
                        <a:t>99.99%</a:t>
                      </a:r>
                      <a:endParaRPr lang="en-US" sz="1800" dirty="0">
                        <a:latin typeface="+mn-lt"/>
                      </a:endParaRPr>
                    </a:p>
                  </a:txBody>
                  <a:tcPr marL="69964" marR="69964" marT="34982" marB="34982"/>
                </a:tc>
                <a:tc>
                  <a:txBody>
                    <a:bodyPr/>
                    <a:lstStyle/>
                    <a:p>
                      <a:r>
                        <a:rPr lang="en-NZ" sz="1800" dirty="0" smtClean="0">
                          <a:latin typeface="+mn-lt"/>
                        </a:rPr>
                        <a:t>52.56 minutes</a:t>
                      </a:r>
                      <a:endParaRPr lang="en-US" sz="1800" dirty="0">
                        <a:latin typeface="+mn-lt"/>
                      </a:endParaRPr>
                    </a:p>
                  </a:txBody>
                  <a:tcPr marL="69964" marR="69964" marT="34982" marB="34982"/>
                </a:tc>
                <a:tc>
                  <a:txBody>
                    <a:bodyPr/>
                    <a:lstStyle/>
                    <a:p>
                      <a:r>
                        <a:rPr lang="en-NZ" sz="1800" dirty="0" smtClean="0">
                          <a:latin typeface="+mn-lt"/>
                        </a:rPr>
                        <a:t>4.32 minutes</a:t>
                      </a:r>
                      <a:endParaRPr lang="en-US" sz="1800" dirty="0">
                        <a:latin typeface="+mn-lt"/>
                      </a:endParaRPr>
                    </a:p>
                  </a:txBody>
                  <a:tcPr marL="69964" marR="69964" marT="34982" marB="34982"/>
                </a:tc>
                <a:tc>
                  <a:txBody>
                    <a:bodyPr/>
                    <a:lstStyle/>
                    <a:p>
                      <a:r>
                        <a:rPr lang="en-NZ" sz="1800" dirty="0" smtClean="0">
                          <a:latin typeface="+mn-lt"/>
                        </a:rPr>
                        <a:t>1.01 minutes</a:t>
                      </a:r>
                      <a:endParaRPr lang="en-US" sz="1800" dirty="0">
                        <a:latin typeface="+mn-lt"/>
                      </a:endParaRPr>
                    </a:p>
                  </a:txBody>
                  <a:tcPr marL="69964" marR="69964" marT="34982" marB="34982"/>
                </a:tc>
              </a:tr>
              <a:tr h="448074">
                <a:tc>
                  <a:txBody>
                    <a:bodyPr/>
                    <a:lstStyle/>
                    <a:p>
                      <a:r>
                        <a:rPr lang="en-NZ" sz="1800" dirty="0" smtClean="0">
                          <a:latin typeface="+mn-lt"/>
                        </a:rPr>
                        <a:t>99.999%</a:t>
                      </a:r>
                      <a:endParaRPr lang="en-US" sz="1800" dirty="0">
                        <a:latin typeface="+mn-lt"/>
                      </a:endParaRPr>
                    </a:p>
                  </a:txBody>
                  <a:tcPr marL="69964" marR="69964" marT="34982" marB="34982"/>
                </a:tc>
                <a:tc>
                  <a:txBody>
                    <a:bodyPr/>
                    <a:lstStyle/>
                    <a:p>
                      <a:r>
                        <a:rPr lang="en-NZ" sz="1800" dirty="0" smtClean="0">
                          <a:latin typeface="+mn-lt"/>
                        </a:rPr>
                        <a:t>5.26 minutes</a:t>
                      </a:r>
                      <a:endParaRPr lang="en-US" sz="1800" dirty="0">
                        <a:latin typeface="+mn-lt"/>
                      </a:endParaRPr>
                    </a:p>
                  </a:txBody>
                  <a:tcPr marL="69964" marR="69964" marT="34982" marB="34982"/>
                </a:tc>
                <a:tc>
                  <a:txBody>
                    <a:bodyPr/>
                    <a:lstStyle/>
                    <a:p>
                      <a:r>
                        <a:rPr lang="en-NZ" sz="1800" dirty="0" smtClean="0">
                          <a:latin typeface="+mn-lt"/>
                        </a:rPr>
                        <a:t>25.90 seconds</a:t>
                      </a:r>
                      <a:endParaRPr lang="en-US" sz="1800" dirty="0">
                        <a:latin typeface="+mn-lt"/>
                      </a:endParaRPr>
                    </a:p>
                  </a:txBody>
                  <a:tcPr marL="69964" marR="69964" marT="34982" marB="34982"/>
                </a:tc>
                <a:tc>
                  <a:txBody>
                    <a:bodyPr/>
                    <a:lstStyle/>
                    <a:p>
                      <a:r>
                        <a:rPr lang="en-NZ" sz="1800" dirty="0" smtClean="0">
                          <a:latin typeface="+mn-lt"/>
                        </a:rPr>
                        <a:t>6.05 seconds</a:t>
                      </a:r>
                      <a:endParaRPr lang="en-US" sz="1800" dirty="0">
                        <a:latin typeface="+mn-lt"/>
                      </a:endParaRPr>
                    </a:p>
                  </a:txBody>
                  <a:tcPr marL="69964" marR="69964" marT="34982" marB="34982"/>
                </a:tc>
              </a:tr>
              <a:tr h="448074">
                <a:tc>
                  <a:txBody>
                    <a:bodyPr/>
                    <a:lstStyle/>
                    <a:p>
                      <a:r>
                        <a:rPr lang="en-NZ" sz="1800" dirty="0" smtClean="0">
                          <a:latin typeface="+mn-lt"/>
                        </a:rPr>
                        <a:t>99.9999%</a:t>
                      </a:r>
                      <a:endParaRPr lang="en-US" sz="1800" dirty="0">
                        <a:latin typeface="+mn-lt"/>
                      </a:endParaRPr>
                    </a:p>
                  </a:txBody>
                  <a:tcPr marL="69964" marR="69964" marT="34982" marB="34982"/>
                </a:tc>
                <a:tc>
                  <a:txBody>
                    <a:bodyPr/>
                    <a:lstStyle/>
                    <a:p>
                      <a:r>
                        <a:rPr lang="en-NZ" sz="1800" dirty="0" smtClean="0">
                          <a:latin typeface="+mn-lt"/>
                        </a:rPr>
                        <a:t>31.50 seconds</a:t>
                      </a:r>
                      <a:endParaRPr lang="en-US" sz="1800" dirty="0">
                        <a:latin typeface="+mn-lt"/>
                      </a:endParaRPr>
                    </a:p>
                  </a:txBody>
                  <a:tcPr marL="69964" marR="69964" marT="34982" marB="34982"/>
                </a:tc>
                <a:tc>
                  <a:txBody>
                    <a:bodyPr/>
                    <a:lstStyle/>
                    <a:p>
                      <a:r>
                        <a:rPr lang="en-NZ" sz="1800" dirty="0" smtClean="0">
                          <a:latin typeface="+mn-lt"/>
                        </a:rPr>
                        <a:t>2.59 seconds</a:t>
                      </a:r>
                      <a:endParaRPr lang="en-US" sz="1800" dirty="0">
                        <a:latin typeface="+mn-lt"/>
                      </a:endParaRPr>
                    </a:p>
                  </a:txBody>
                  <a:tcPr marL="69964" marR="69964" marT="34982" marB="34982"/>
                </a:tc>
                <a:tc>
                  <a:txBody>
                    <a:bodyPr/>
                    <a:lstStyle/>
                    <a:p>
                      <a:r>
                        <a:rPr lang="en-NZ" sz="1800" dirty="0" smtClean="0">
                          <a:latin typeface="+mn-lt"/>
                        </a:rPr>
                        <a:t>0.61</a:t>
                      </a:r>
                      <a:r>
                        <a:rPr lang="en-NZ" sz="1800" baseline="0" dirty="0" smtClean="0">
                          <a:latin typeface="+mn-lt"/>
                        </a:rPr>
                        <a:t> seconds</a:t>
                      </a:r>
                      <a:endParaRPr lang="en-US" sz="1800" dirty="0">
                        <a:latin typeface="+mn-lt"/>
                      </a:endParaRPr>
                    </a:p>
                  </a:txBody>
                  <a:tcPr marL="69964" marR="69964" marT="34982" marB="34982"/>
                </a:tc>
              </a:tr>
            </a:tbl>
          </a:graphicData>
        </a:graphic>
      </p:graphicFrame>
    </p:spTree>
    <p:extLst>
      <p:ext uri="{BB962C8B-B14F-4D97-AF65-F5344CB8AC3E}">
        <p14:creationId xmlns:p14="http://schemas.microsoft.com/office/powerpoint/2010/main" val="3184514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BD0A7012-F8ED-41FC-8134-DED10F5C70EA}" vid="{F576E035-F84A-42E4-82A5-37BE7D9FA051}"/>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ppt/theme/themeOverride2.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413CC41-7C8C-4F34-97DC-B625842B9BF7}"/>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ITPro</Template>
  <TotalTime>7</TotalTime>
  <Words>2696</Words>
  <Application>Microsoft Office PowerPoint</Application>
  <PresentationFormat>Custom</PresentationFormat>
  <Paragraphs>512</Paragraphs>
  <Slides>51</Slides>
  <Notes>17</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51</vt:i4>
      </vt:variant>
    </vt:vector>
  </HeadingPairs>
  <TitlesOfParts>
    <vt:vector size="63" baseType="lpstr">
      <vt:lpstr>ＭＳ Ｐゴシック</vt:lpstr>
      <vt:lpstr>Arial</vt:lpstr>
      <vt:lpstr>Calibri</vt:lpstr>
      <vt:lpstr>Capitals</vt:lpstr>
      <vt:lpstr>Consolas</vt:lpstr>
      <vt:lpstr>Lucida Console</vt:lpstr>
      <vt:lpstr>Segoe Condensed</vt:lpstr>
      <vt:lpstr>Segoe UI</vt:lpstr>
      <vt:lpstr>Segoe UI Light</vt:lpstr>
      <vt:lpstr>Wingdings</vt:lpstr>
      <vt:lpstr>5-30499_SPC_2014_ITPro_Template_16x9</vt:lpstr>
      <vt:lpstr>1_5-30499_SPC_2014_ITPro_Template_16x9</vt:lpstr>
      <vt:lpstr>PowerPoint Presentation</vt:lpstr>
      <vt:lpstr>SharePoint Business Continuity Management with SQL Server Always On</vt:lpstr>
      <vt:lpstr>Neil Hodgkinson</vt:lpstr>
      <vt:lpstr>Session Objectives And Takeaways</vt:lpstr>
      <vt:lpstr>Agenda</vt:lpstr>
      <vt:lpstr>Definitions</vt:lpstr>
      <vt:lpstr>Business Continuity Management</vt:lpstr>
      <vt:lpstr>High Availability</vt:lpstr>
      <vt:lpstr>Service Level Agreements</vt:lpstr>
      <vt:lpstr>Fault Domains</vt:lpstr>
      <vt:lpstr>Fault Domains</vt:lpstr>
      <vt:lpstr>Building the Franken Rack</vt:lpstr>
      <vt:lpstr>Building the Franken Rack</vt:lpstr>
      <vt:lpstr>Building the Franken Rack</vt:lpstr>
      <vt:lpstr>Defining Fault Domains</vt:lpstr>
      <vt:lpstr>Disaster Recovery</vt:lpstr>
      <vt:lpstr>Defining Requirements</vt:lpstr>
      <vt:lpstr>RPO/RTO versus Cost</vt:lpstr>
      <vt:lpstr>Stretched Farms – HA or DR or …..</vt:lpstr>
      <vt:lpstr>Stretched Farms</vt:lpstr>
      <vt:lpstr>SQL Server connection strings</vt:lpstr>
      <vt:lpstr>AlwaysOn Availability Groups</vt:lpstr>
      <vt:lpstr>AlwaysOn Availability Groups</vt:lpstr>
      <vt:lpstr>Creating an Availability Group</vt:lpstr>
      <vt:lpstr>AlwaysOn Tips</vt:lpstr>
      <vt:lpstr>AlwaysOn Tips</vt:lpstr>
      <vt:lpstr>RPO/RTO Options</vt:lpstr>
      <vt:lpstr>High Availability</vt:lpstr>
      <vt:lpstr>AlwaysOn Availability Groups</vt:lpstr>
      <vt:lpstr>Database Support – Sync Commit</vt:lpstr>
      <vt:lpstr>AlwaysOn Availability Groups for High Availability</vt:lpstr>
      <vt:lpstr>Demo Environment - Start</vt:lpstr>
      <vt:lpstr>Demo Environment - End</vt:lpstr>
      <vt:lpstr>Demo Summary</vt:lpstr>
      <vt:lpstr>Disaster Recovery</vt:lpstr>
      <vt:lpstr>SharePoint Disaster Recovery</vt:lpstr>
      <vt:lpstr>Search Service Applications</vt:lpstr>
      <vt:lpstr>Search Service Applications</vt:lpstr>
      <vt:lpstr>Other considerations</vt:lpstr>
      <vt:lpstr>Database Support – Async Commit</vt:lpstr>
      <vt:lpstr>Database Support – Async Commit</vt:lpstr>
      <vt:lpstr>PowerShell Integration</vt:lpstr>
      <vt:lpstr>AlwaysOn Availability Groups for Warm Standby  </vt:lpstr>
      <vt:lpstr>Demo Environment - Start</vt:lpstr>
      <vt:lpstr>Demo Environment - End</vt:lpstr>
      <vt:lpstr>Demo Summary</vt:lpstr>
      <vt:lpstr>Wrap Up</vt:lpstr>
      <vt:lpstr>In Review: Session Objectives And Takeaways</vt:lpstr>
      <vt:lpstr>Questions </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SharePoint Business Continuity Management with SQL Server Always On</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2014-03-04T20:59:45Z</dcterms:created>
  <dcterms:modified xsi:type="dcterms:W3CDTF">2014-03-06T19:17:34Z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