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51" r:id="rId6"/>
  </p:sldMasterIdLst>
  <p:notesMasterIdLst>
    <p:notesMasterId r:id="rId50"/>
  </p:notesMasterIdLst>
  <p:handoutMasterIdLst>
    <p:handoutMasterId r:id="rId51"/>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 id="1299" r:id="rId33"/>
    <p:sldId id="1300" r:id="rId34"/>
    <p:sldId id="1301" r:id="rId35"/>
    <p:sldId id="1302" r:id="rId36"/>
    <p:sldId id="1303" r:id="rId37"/>
    <p:sldId id="1304" r:id="rId38"/>
    <p:sldId id="1305" r:id="rId39"/>
    <p:sldId id="1306" r:id="rId40"/>
    <p:sldId id="1307" r:id="rId41"/>
    <p:sldId id="1308" r:id="rId42"/>
    <p:sldId id="1309" r:id="rId43"/>
    <p:sldId id="1310" r:id="rId44"/>
    <p:sldId id="1311" r:id="rId45"/>
    <p:sldId id="1312" r:id="rId46"/>
    <p:sldId id="1313" r:id="rId47"/>
    <p:sldId id="1314" r:id="rId48"/>
    <p:sldId id="1315" r:id="rId4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35"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04B38D-8422-4B52-A119-0371AD212A4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69EC6649-AA97-43EC-A5CF-FFC9CD932E46}">
      <dgm:prSet phldrT="[Text]"/>
      <dgm:spPr/>
      <dgm:t>
        <a:bodyPr/>
        <a:lstStyle/>
        <a:p>
          <a:r>
            <a:rPr lang="en-GB" b="1" dirty="0" smtClean="0"/>
            <a:t>Hybrid end-to-end: </a:t>
          </a:r>
          <a:r>
            <a:rPr lang="en-GB" dirty="0" smtClean="0"/>
            <a:t>SPC339 – Monday 2pm</a:t>
          </a:r>
          <a:endParaRPr lang="en-GB" dirty="0"/>
        </a:p>
      </dgm:t>
    </dgm:pt>
    <dgm:pt modelId="{7A7B8854-BF35-4F1E-9398-4B27A29D9508}" type="parTrans" cxnId="{19CD3292-E0CB-4F99-81B6-D1E6E52E9E2C}">
      <dgm:prSet/>
      <dgm:spPr/>
      <dgm:t>
        <a:bodyPr/>
        <a:lstStyle/>
        <a:p>
          <a:endParaRPr lang="en-GB"/>
        </a:p>
      </dgm:t>
    </dgm:pt>
    <dgm:pt modelId="{EBFD60A3-7770-4BDE-829F-D09F543A144A}" type="sibTrans" cxnId="{19CD3292-E0CB-4F99-81B6-D1E6E52E9E2C}">
      <dgm:prSet/>
      <dgm:spPr/>
      <dgm:t>
        <a:bodyPr/>
        <a:lstStyle/>
        <a:p>
          <a:endParaRPr lang="en-GB"/>
        </a:p>
      </dgm:t>
    </dgm:pt>
    <dgm:pt modelId="{C916729A-F18A-471F-9419-16DAAB4D443E}">
      <dgm:prSet phldrT="[Text]"/>
      <dgm:spPr/>
      <dgm:t>
        <a:bodyPr/>
        <a:lstStyle/>
        <a:p>
          <a:r>
            <a:rPr lang="en-GB" b="1" i="0" dirty="0" smtClean="0"/>
            <a:t>Office 365 identity federation using Windows Azure and Windows Azure Active Directory</a:t>
          </a:r>
          <a:r>
            <a:rPr lang="en-GB" b="0" i="0" dirty="0" smtClean="0"/>
            <a:t>: SPC411 – Tuesday 9am</a:t>
          </a:r>
          <a:endParaRPr lang="en-GB" b="0" dirty="0"/>
        </a:p>
      </dgm:t>
    </dgm:pt>
    <dgm:pt modelId="{137B29A1-F7C2-4ADB-B301-68BFAE61D97B}" type="parTrans" cxnId="{CF3C150C-BD17-4378-9AB4-B6E1E4E086D3}">
      <dgm:prSet/>
      <dgm:spPr/>
      <dgm:t>
        <a:bodyPr/>
        <a:lstStyle/>
        <a:p>
          <a:endParaRPr lang="en-GB"/>
        </a:p>
      </dgm:t>
    </dgm:pt>
    <dgm:pt modelId="{775C1D07-3A3C-4868-BE89-A9215A8D2687}" type="sibTrans" cxnId="{CF3C150C-BD17-4378-9AB4-B6E1E4E086D3}">
      <dgm:prSet/>
      <dgm:spPr/>
      <dgm:t>
        <a:bodyPr/>
        <a:lstStyle/>
        <a:p>
          <a:endParaRPr lang="en-GB"/>
        </a:p>
      </dgm:t>
    </dgm:pt>
    <dgm:pt modelId="{4F1F8D38-7A13-48B8-A89A-38AAAC3C6984}">
      <dgm:prSet phldrT="[Text]"/>
      <dgm:spPr/>
      <dgm:t>
        <a:bodyPr/>
        <a:lstStyle/>
        <a:p>
          <a:r>
            <a:rPr lang="en-GB" b="1" i="0" dirty="0" smtClean="0"/>
            <a:t>Configuring Hybrid Search with SharePoint 2013 and SharePoint Online: </a:t>
          </a:r>
          <a:r>
            <a:rPr lang="en-GB" b="0" i="0" dirty="0" smtClean="0"/>
            <a:t>SPC320 – Tuesday 1:45pm</a:t>
          </a:r>
          <a:endParaRPr lang="en-GB" dirty="0"/>
        </a:p>
      </dgm:t>
    </dgm:pt>
    <dgm:pt modelId="{E530FA5B-CA76-42B8-A148-6A881610AB21}" type="parTrans" cxnId="{09BF26D3-C4F9-4071-9927-688695663FB5}">
      <dgm:prSet/>
      <dgm:spPr/>
      <dgm:t>
        <a:bodyPr/>
        <a:lstStyle/>
        <a:p>
          <a:endParaRPr lang="en-GB"/>
        </a:p>
      </dgm:t>
    </dgm:pt>
    <dgm:pt modelId="{AA931983-4A54-463F-A2AE-7901928B4B8D}" type="sibTrans" cxnId="{09BF26D3-C4F9-4071-9927-688695663FB5}">
      <dgm:prSet/>
      <dgm:spPr/>
      <dgm:t>
        <a:bodyPr/>
        <a:lstStyle/>
        <a:p>
          <a:endParaRPr lang="en-GB"/>
        </a:p>
      </dgm:t>
    </dgm:pt>
    <dgm:pt modelId="{7FD8A15E-8E06-42DD-8C1F-80721EA9AE80}">
      <dgm:prSet phldrT="[Text]"/>
      <dgm:spPr/>
      <dgm:t>
        <a:bodyPr/>
        <a:lstStyle/>
        <a:p>
          <a:r>
            <a:rPr lang="en-GB" b="1" i="0" dirty="0" smtClean="0"/>
            <a:t>Configuring Hybrid Business Connectivity Services with SharePoint 2013: </a:t>
          </a:r>
          <a:r>
            <a:rPr lang="en-GB" b="0" i="0" dirty="0" smtClean="0"/>
            <a:t>SPC319 – Tuesday 5pm</a:t>
          </a:r>
          <a:endParaRPr lang="en-GB" b="1" dirty="0"/>
        </a:p>
      </dgm:t>
    </dgm:pt>
    <dgm:pt modelId="{2951FE73-7B5D-42FE-82A7-104399258538}" type="parTrans" cxnId="{B9074C59-7A65-49F4-BACE-876C542E7CD9}">
      <dgm:prSet/>
      <dgm:spPr/>
      <dgm:t>
        <a:bodyPr/>
        <a:lstStyle/>
        <a:p>
          <a:endParaRPr lang="en-GB"/>
        </a:p>
      </dgm:t>
    </dgm:pt>
    <dgm:pt modelId="{79B273BC-F2DB-4063-80A2-E822A8F875C3}" type="sibTrans" cxnId="{B9074C59-7A65-49F4-BACE-876C542E7CD9}">
      <dgm:prSet/>
      <dgm:spPr/>
      <dgm:t>
        <a:bodyPr/>
        <a:lstStyle/>
        <a:p>
          <a:endParaRPr lang="en-GB"/>
        </a:p>
      </dgm:t>
    </dgm:pt>
    <dgm:pt modelId="{6A75FC61-2541-47D3-AD02-885C84B882D5}">
      <dgm:prSet phldrT="[Text]"/>
      <dgm:spPr/>
      <dgm:t>
        <a:bodyPr/>
        <a:lstStyle/>
        <a:p>
          <a:r>
            <a:rPr lang="en-GB" b="1" i="0" dirty="0" smtClean="0"/>
            <a:t>Best practices for Hybrid Search deployments: </a:t>
          </a:r>
          <a:r>
            <a:rPr lang="en-GB" b="0" i="0" dirty="0" smtClean="0"/>
            <a:t>SPC306 – Tuesday 5pm</a:t>
          </a:r>
          <a:endParaRPr lang="en-GB" b="1" dirty="0"/>
        </a:p>
      </dgm:t>
    </dgm:pt>
    <dgm:pt modelId="{CCBF096A-7681-41B3-9CC1-20D334B9C0B3}" type="parTrans" cxnId="{FD727993-207E-4DA6-88D9-D1A8D5D44AF5}">
      <dgm:prSet/>
      <dgm:spPr/>
      <dgm:t>
        <a:bodyPr/>
        <a:lstStyle/>
        <a:p>
          <a:endParaRPr lang="en-GB"/>
        </a:p>
      </dgm:t>
    </dgm:pt>
    <dgm:pt modelId="{DC4E1C37-D4E3-4F22-BA62-0146A862AEE9}" type="sibTrans" cxnId="{FD727993-207E-4DA6-88D9-D1A8D5D44AF5}">
      <dgm:prSet/>
      <dgm:spPr/>
      <dgm:t>
        <a:bodyPr/>
        <a:lstStyle/>
        <a:p>
          <a:endParaRPr lang="en-GB"/>
        </a:p>
      </dgm:t>
    </dgm:pt>
    <dgm:pt modelId="{8AB20F05-F036-4194-87D1-F5CBCA58670A}">
      <dgm:prSet phldrT="[Text]"/>
      <dgm:spPr/>
      <dgm:t>
        <a:bodyPr/>
        <a:lstStyle/>
        <a:p>
          <a:r>
            <a:rPr lang="en-GB" b="1" i="0" dirty="0" smtClean="0"/>
            <a:t>Federating applications with Office 365 using Windows Azure Active Directory:</a:t>
          </a:r>
          <a:r>
            <a:rPr lang="en-GB" b="0" i="0" dirty="0" smtClean="0"/>
            <a:t> SPC421 – Wednesday 1:45pm</a:t>
          </a:r>
          <a:endParaRPr lang="en-GB" b="1" dirty="0"/>
        </a:p>
      </dgm:t>
    </dgm:pt>
    <dgm:pt modelId="{FE878D31-F7AF-4592-B33E-E4F52EC31ECA}" type="parTrans" cxnId="{7A0D7389-6E61-44D2-BE08-73D6D3146D46}">
      <dgm:prSet/>
      <dgm:spPr/>
      <dgm:t>
        <a:bodyPr/>
        <a:lstStyle/>
        <a:p>
          <a:endParaRPr lang="en-GB"/>
        </a:p>
      </dgm:t>
    </dgm:pt>
    <dgm:pt modelId="{18A470F0-D489-4612-9EFB-D0504CD06F24}" type="sibTrans" cxnId="{7A0D7389-6E61-44D2-BE08-73D6D3146D46}">
      <dgm:prSet/>
      <dgm:spPr/>
      <dgm:t>
        <a:bodyPr/>
        <a:lstStyle/>
        <a:p>
          <a:endParaRPr lang="en-GB"/>
        </a:p>
      </dgm:t>
    </dgm:pt>
    <dgm:pt modelId="{70616A45-69E8-46C6-960A-A82D2D2C057D}">
      <dgm:prSet/>
      <dgm:spPr/>
      <dgm:t>
        <a:bodyPr/>
        <a:lstStyle/>
        <a:p>
          <a:r>
            <a:rPr lang="en-GB" b="1" i="0" dirty="0" smtClean="0"/>
            <a:t>SharePoint Server 2013 and Office 365 Hybrid: </a:t>
          </a:r>
          <a:r>
            <a:rPr lang="en-GB" b="0" i="0" dirty="0" smtClean="0"/>
            <a:t>Post Conference Event – Thursday 1-5pm</a:t>
          </a:r>
          <a:endParaRPr lang="en-GB" b="0" dirty="0"/>
        </a:p>
      </dgm:t>
    </dgm:pt>
    <dgm:pt modelId="{3AF9DAB1-910B-48DD-80D3-0D2E5EB71526}" type="parTrans" cxnId="{3302DBEB-2678-40BA-BD94-2B0BBD91EF39}">
      <dgm:prSet/>
      <dgm:spPr/>
      <dgm:t>
        <a:bodyPr/>
        <a:lstStyle/>
        <a:p>
          <a:endParaRPr lang="en-GB"/>
        </a:p>
      </dgm:t>
    </dgm:pt>
    <dgm:pt modelId="{4C3E7160-5EA2-4E56-96B5-7C27E24E51E6}" type="sibTrans" cxnId="{3302DBEB-2678-40BA-BD94-2B0BBD91EF39}">
      <dgm:prSet/>
      <dgm:spPr/>
      <dgm:t>
        <a:bodyPr/>
        <a:lstStyle/>
        <a:p>
          <a:endParaRPr lang="en-GB"/>
        </a:p>
      </dgm:t>
    </dgm:pt>
    <dgm:pt modelId="{85C00090-7023-4367-A7B5-6DBC5C5B3294}" type="pres">
      <dgm:prSet presAssocID="{DF04B38D-8422-4B52-A119-0371AD212A45}" presName="diagram" presStyleCnt="0">
        <dgm:presLayoutVars>
          <dgm:dir/>
          <dgm:resizeHandles val="exact"/>
        </dgm:presLayoutVars>
      </dgm:prSet>
      <dgm:spPr/>
      <dgm:t>
        <a:bodyPr/>
        <a:lstStyle/>
        <a:p>
          <a:endParaRPr lang="en-GB"/>
        </a:p>
      </dgm:t>
    </dgm:pt>
    <dgm:pt modelId="{694C4649-8E63-4976-ABA6-1C9E2F552C0B}" type="pres">
      <dgm:prSet presAssocID="{69EC6649-AA97-43EC-A5CF-FFC9CD932E46}" presName="node" presStyleLbl="node1" presStyleIdx="0" presStyleCnt="7">
        <dgm:presLayoutVars>
          <dgm:bulletEnabled val="1"/>
        </dgm:presLayoutVars>
      </dgm:prSet>
      <dgm:spPr/>
      <dgm:t>
        <a:bodyPr/>
        <a:lstStyle/>
        <a:p>
          <a:endParaRPr lang="en-GB"/>
        </a:p>
      </dgm:t>
    </dgm:pt>
    <dgm:pt modelId="{E3D2B174-54F1-485A-9A9D-8478E1BE97BB}" type="pres">
      <dgm:prSet presAssocID="{EBFD60A3-7770-4BDE-829F-D09F543A144A}" presName="sibTrans" presStyleCnt="0"/>
      <dgm:spPr/>
    </dgm:pt>
    <dgm:pt modelId="{5750902F-CDCF-4794-BFFE-686119EF6C09}" type="pres">
      <dgm:prSet presAssocID="{C916729A-F18A-471F-9419-16DAAB4D443E}" presName="node" presStyleLbl="node1" presStyleIdx="1" presStyleCnt="7">
        <dgm:presLayoutVars>
          <dgm:bulletEnabled val="1"/>
        </dgm:presLayoutVars>
      </dgm:prSet>
      <dgm:spPr/>
      <dgm:t>
        <a:bodyPr/>
        <a:lstStyle/>
        <a:p>
          <a:endParaRPr lang="en-GB"/>
        </a:p>
      </dgm:t>
    </dgm:pt>
    <dgm:pt modelId="{6D07B1FE-FECB-430D-A889-F8AD7BFEB96E}" type="pres">
      <dgm:prSet presAssocID="{775C1D07-3A3C-4868-BE89-A9215A8D2687}" presName="sibTrans" presStyleCnt="0"/>
      <dgm:spPr/>
    </dgm:pt>
    <dgm:pt modelId="{7C32C9C8-F18E-4EA7-85A4-73312E16F96A}" type="pres">
      <dgm:prSet presAssocID="{4F1F8D38-7A13-48B8-A89A-38AAAC3C6984}" presName="node" presStyleLbl="node1" presStyleIdx="2" presStyleCnt="7">
        <dgm:presLayoutVars>
          <dgm:bulletEnabled val="1"/>
        </dgm:presLayoutVars>
      </dgm:prSet>
      <dgm:spPr/>
      <dgm:t>
        <a:bodyPr/>
        <a:lstStyle/>
        <a:p>
          <a:endParaRPr lang="en-GB"/>
        </a:p>
      </dgm:t>
    </dgm:pt>
    <dgm:pt modelId="{339C9530-5D4B-4014-8019-7DBBB42A5C7E}" type="pres">
      <dgm:prSet presAssocID="{AA931983-4A54-463F-A2AE-7901928B4B8D}" presName="sibTrans" presStyleCnt="0"/>
      <dgm:spPr/>
    </dgm:pt>
    <dgm:pt modelId="{DE35E084-8CDD-4E51-AC3A-9C5D70870BAA}" type="pres">
      <dgm:prSet presAssocID="{7FD8A15E-8E06-42DD-8C1F-80721EA9AE80}" presName="node" presStyleLbl="node1" presStyleIdx="3" presStyleCnt="7">
        <dgm:presLayoutVars>
          <dgm:bulletEnabled val="1"/>
        </dgm:presLayoutVars>
      </dgm:prSet>
      <dgm:spPr/>
      <dgm:t>
        <a:bodyPr/>
        <a:lstStyle/>
        <a:p>
          <a:endParaRPr lang="en-GB"/>
        </a:p>
      </dgm:t>
    </dgm:pt>
    <dgm:pt modelId="{36244591-7423-4219-8C61-67DDCF17C142}" type="pres">
      <dgm:prSet presAssocID="{79B273BC-F2DB-4063-80A2-E822A8F875C3}" presName="sibTrans" presStyleCnt="0"/>
      <dgm:spPr/>
    </dgm:pt>
    <dgm:pt modelId="{5C01AC77-67C8-495A-AA46-CE5D3EEFD654}" type="pres">
      <dgm:prSet presAssocID="{6A75FC61-2541-47D3-AD02-885C84B882D5}" presName="node" presStyleLbl="node1" presStyleIdx="4" presStyleCnt="7">
        <dgm:presLayoutVars>
          <dgm:bulletEnabled val="1"/>
        </dgm:presLayoutVars>
      </dgm:prSet>
      <dgm:spPr/>
      <dgm:t>
        <a:bodyPr/>
        <a:lstStyle/>
        <a:p>
          <a:endParaRPr lang="en-GB"/>
        </a:p>
      </dgm:t>
    </dgm:pt>
    <dgm:pt modelId="{D236EB15-C762-4A7F-BD17-FF4B7010C246}" type="pres">
      <dgm:prSet presAssocID="{DC4E1C37-D4E3-4F22-BA62-0146A862AEE9}" presName="sibTrans" presStyleCnt="0"/>
      <dgm:spPr/>
    </dgm:pt>
    <dgm:pt modelId="{49233E71-4D6E-433B-B45F-EE9FC31FC3B6}" type="pres">
      <dgm:prSet presAssocID="{8AB20F05-F036-4194-87D1-F5CBCA58670A}" presName="node" presStyleLbl="node1" presStyleIdx="5" presStyleCnt="7">
        <dgm:presLayoutVars>
          <dgm:bulletEnabled val="1"/>
        </dgm:presLayoutVars>
      </dgm:prSet>
      <dgm:spPr/>
      <dgm:t>
        <a:bodyPr/>
        <a:lstStyle/>
        <a:p>
          <a:endParaRPr lang="en-GB"/>
        </a:p>
      </dgm:t>
    </dgm:pt>
    <dgm:pt modelId="{F58CFECE-5182-45AE-8C1C-ADE004245559}" type="pres">
      <dgm:prSet presAssocID="{18A470F0-D489-4612-9EFB-D0504CD06F24}" presName="sibTrans" presStyleCnt="0"/>
      <dgm:spPr/>
    </dgm:pt>
    <dgm:pt modelId="{9D7BC36F-7CB0-4778-B306-74DA6E26C834}" type="pres">
      <dgm:prSet presAssocID="{70616A45-69E8-46C6-960A-A82D2D2C057D}" presName="node" presStyleLbl="node1" presStyleIdx="6" presStyleCnt="7">
        <dgm:presLayoutVars>
          <dgm:bulletEnabled val="1"/>
        </dgm:presLayoutVars>
      </dgm:prSet>
      <dgm:spPr/>
      <dgm:t>
        <a:bodyPr/>
        <a:lstStyle/>
        <a:p>
          <a:endParaRPr lang="en-GB"/>
        </a:p>
      </dgm:t>
    </dgm:pt>
  </dgm:ptLst>
  <dgm:cxnLst>
    <dgm:cxn modelId="{C6F47D59-42AC-4E0E-ADDB-60B093DEB8A9}" type="presOf" srcId="{69EC6649-AA97-43EC-A5CF-FFC9CD932E46}" destId="{694C4649-8E63-4976-ABA6-1C9E2F552C0B}" srcOrd="0" destOrd="0" presId="urn:microsoft.com/office/officeart/2005/8/layout/default"/>
    <dgm:cxn modelId="{DDE3076A-C8D7-4068-BCE6-90FC5D76F1B7}" type="presOf" srcId="{7FD8A15E-8E06-42DD-8C1F-80721EA9AE80}" destId="{DE35E084-8CDD-4E51-AC3A-9C5D70870BAA}" srcOrd="0" destOrd="0" presId="urn:microsoft.com/office/officeart/2005/8/layout/default"/>
    <dgm:cxn modelId="{2C3488A6-D4E0-4633-B207-65754ED1CAEC}" type="presOf" srcId="{70616A45-69E8-46C6-960A-A82D2D2C057D}" destId="{9D7BC36F-7CB0-4778-B306-74DA6E26C834}" srcOrd="0" destOrd="0" presId="urn:microsoft.com/office/officeart/2005/8/layout/default"/>
    <dgm:cxn modelId="{09BF26D3-C4F9-4071-9927-688695663FB5}" srcId="{DF04B38D-8422-4B52-A119-0371AD212A45}" destId="{4F1F8D38-7A13-48B8-A89A-38AAAC3C6984}" srcOrd="2" destOrd="0" parTransId="{E530FA5B-CA76-42B8-A148-6A881610AB21}" sibTransId="{AA931983-4A54-463F-A2AE-7901928B4B8D}"/>
    <dgm:cxn modelId="{25C7B98D-7CB5-404C-A403-70A081FFFD82}" type="presOf" srcId="{DF04B38D-8422-4B52-A119-0371AD212A45}" destId="{85C00090-7023-4367-A7B5-6DBC5C5B3294}" srcOrd="0" destOrd="0" presId="urn:microsoft.com/office/officeart/2005/8/layout/default"/>
    <dgm:cxn modelId="{FD727993-207E-4DA6-88D9-D1A8D5D44AF5}" srcId="{DF04B38D-8422-4B52-A119-0371AD212A45}" destId="{6A75FC61-2541-47D3-AD02-885C84B882D5}" srcOrd="4" destOrd="0" parTransId="{CCBF096A-7681-41B3-9CC1-20D334B9C0B3}" sibTransId="{DC4E1C37-D4E3-4F22-BA62-0146A862AEE9}"/>
    <dgm:cxn modelId="{7A0D7389-6E61-44D2-BE08-73D6D3146D46}" srcId="{DF04B38D-8422-4B52-A119-0371AD212A45}" destId="{8AB20F05-F036-4194-87D1-F5CBCA58670A}" srcOrd="5" destOrd="0" parTransId="{FE878D31-F7AF-4592-B33E-E4F52EC31ECA}" sibTransId="{18A470F0-D489-4612-9EFB-D0504CD06F24}"/>
    <dgm:cxn modelId="{CF3C150C-BD17-4378-9AB4-B6E1E4E086D3}" srcId="{DF04B38D-8422-4B52-A119-0371AD212A45}" destId="{C916729A-F18A-471F-9419-16DAAB4D443E}" srcOrd="1" destOrd="0" parTransId="{137B29A1-F7C2-4ADB-B301-68BFAE61D97B}" sibTransId="{775C1D07-3A3C-4868-BE89-A9215A8D2687}"/>
    <dgm:cxn modelId="{02EDD573-FA29-4D46-95CF-F63A955D70A6}" type="presOf" srcId="{6A75FC61-2541-47D3-AD02-885C84B882D5}" destId="{5C01AC77-67C8-495A-AA46-CE5D3EEFD654}" srcOrd="0" destOrd="0" presId="urn:microsoft.com/office/officeart/2005/8/layout/default"/>
    <dgm:cxn modelId="{19CD3292-E0CB-4F99-81B6-D1E6E52E9E2C}" srcId="{DF04B38D-8422-4B52-A119-0371AD212A45}" destId="{69EC6649-AA97-43EC-A5CF-FFC9CD932E46}" srcOrd="0" destOrd="0" parTransId="{7A7B8854-BF35-4F1E-9398-4B27A29D9508}" sibTransId="{EBFD60A3-7770-4BDE-829F-D09F543A144A}"/>
    <dgm:cxn modelId="{41BE888C-93E0-4BFA-9426-842CD21E496E}" type="presOf" srcId="{8AB20F05-F036-4194-87D1-F5CBCA58670A}" destId="{49233E71-4D6E-433B-B45F-EE9FC31FC3B6}" srcOrd="0" destOrd="0" presId="urn:microsoft.com/office/officeart/2005/8/layout/default"/>
    <dgm:cxn modelId="{E50EF05A-D408-493E-893D-51BC018D9D61}" type="presOf" srcId="{4F1F8D38-7A13-48B8-A89A-38AAAC3C6984}" destId="{7C32C9C8-F18E-4EA7-85A4-73312E16F96A}" srcOrd="0" destOrd="0" presId="urn:microsoft.com/office/officeart/2005/8/layout/default"/>
    <dgm:cxn modelId="{B9074C59-7A65-49F4-BACE-876C542E7CD9}" srcId="{DF04B38D-8422-4B52-A119-0371AD212A45}" destId="{7FD8A15E-8E06-42DD-8C1F-80721EA9AE80}" srcOrd="3" destOrd="0" parTransId="{2951FE73-7B5D-42FE-82A7-104399258538}" sibTransId="{79B273BC-F2DB-4063-80A2-E822A8F875C3}"/>
    <dgm:cxn modelId="{6476FF64-232E-4844-88C4-08A662004949}" type="presOf" srcId="{C916729A-F18A-471F-9419-16DAAB4D443E}" destId="{5750902F-CDCF-4794-BFFE-686119EF6C09}" srcOrd="0" destOrd="0" presId="urn:microsoft.com/office/officeart/2005/8/layout/default"/>
    <dgm:cxn modelId="{3302DBEB-2678-40BA-BD94-2B0BBD91EF39}" srcId="{DF04B38D-8422-4B52-A119-0371AD212A45}" destId="{70616A45-69E8-46C6-960A-A82D2D2C057D}" srcOrd="6" destOrd="0" parTransId="{3AF9DAB1-910B-48DD-80D3-0D2E5EB71526}" sibTransId="{4C3E7160-5EA2-4E56-96B5-7C27E24E51E6}"/>
    <dgm:cxn modelId="{6EFB99A8-2B8A-4D15-A07F-840A272D4229}" type="presParOf" srcId="{85C00090-7023-4367-A7B5-6DBC5C5B3294}" destId="{694C4649-8E63-4976-ABA6-1C9E2F552C0B}" srcOrd="0" destOrd="0" presId="urn:microsoft.com/office/officeart/2005/8/layout/default"/>
    <dgm:cxn modelId="{63EDD5AD-029A-4B6B-8DB6-AF63F62356EF}" type="presParOf" srcId="{85C00090-7023-4367-A7B5-6DBC5C5B3294}" destId="{E3D2B174-54F1-485A-9A9D-8478E1BE97BB}" srcOrd="1" destOrd="0" presId="urn:microsoft.com/office/officeart/2005/8/layout/default"/>
    <dgm:cxn modelId="{C0827185-454F-4CBA-B5C7-6DBCD672F6DB}" type="presParOf" srcId="{85C00090-7023-4367-A7B5-6DBC5C5B3294}" destId="{5750902F-CDCF-4794-BFFE-686119EF6C09}" srcOrd="2" destOrd="0" presId="urn:microsoft.com/office/officeart/2005/8/layout/default"/>
    <dgm:cxn modelId="{86412F31-5274-4A94-BC27-E98C6D8AA6DD}" type="presParOf" srcId="{85C00090-7023-4367-A7B5-6DBC5C5B3294}" destId="{6D07B1FE-FECB-430D-A889-F8AD7BFEB96E}" srcOrd="3" destOrd="0" presId="urn:microsoft.com/office/officeart/2005/8/layout/default"/>
    <dgm:cxn modelId="{55BD584E-41B9-41F8-A577-9CD2F75BE206}" type="presParOf" srcId="{85C00090-7023-4367-A7B5-6DBC5C5B3294}" destId="{7C32C9C8-F18E-4EA7-85A4-73312E16F96A}" srcOrd="4" destOrd="0" presId="urn:microsoft.com/office/officeart/2005/8/layout/default"/>
    <dgm:cxn modelId="{5C24CCB1-00D8-4F8C-BD7C-E2FD9AF7A49F}" type="presParOf" srcId="{85C00090-7023-4367-A7B5-6DBC5C5B3294}" destId="{339C9530-5D4B-4014-8019-7DBBB42A5C7E}" srcOrd="5" destOrd="0" presId="urn:microsoft.com/office/officeart/2005/8/layout/default"/>
    <dgm:cxn modelId="{BF21448A-9B4A-452E-990D-16ED565EBF65}" type="presParOf" srcId="{85C00090-7023-4367-A7B5-6DBC5C5B3294}" destId="{DE35E084-8CDD-4E51-AC3A-9C5D70870BAA}" srcOrd="6" destOrd="0" presId="urn:microsoft.com/office/officeart/2005/8/layout/default"/>
    <dgm:cxn modelId="{918CA41A-4447-4EDA-BB20-E92E24C04245}" type="presParOf" srcId="{85C00090-7023-4367-A7B5-6DBC5C5B3294}" destId="{36244591-7423-4219-8C61-67DDCF17C142}" srcOrd="7" destOrd="0" presId="urn:microsoft.com/office/officeart/2005/8/layout/default"/>
    <dgm:cxn modelId="{61EF0B96-7E13-4695-96CC-189F14486C24}" type="presParOf" srcId="{85C00090-7023-4367-A7B5-6DBC5C5B3294}" destId="{5C01AC77-67C8-495A-AA46-CE5D3EEFD654}" srcOrd="8" destOrd="0" presId="urn:microsoft.com/office/officeart/2005/8/layout/default"/>
    <dgm:cxn modelId="{42E47B81-BDCB-4472-A37F-525664378573}" type="presParOf" srcId="{85C00090-7023-4367-A7B5-6DBC5C5B3294}" destId="{D236EB15-C762-4A7F-BD17-FF4B7010C246}" srcOrd="9" destOrd="0" presId="urn:microsoft.com/office/officeart/2005/8/layout/default"/>
    <dgm:cxn modelId="{774E8307-9831-4AAD-A0E4-4E16A57C48C6}" type="presParOf" srcId="{85C00090-7023-4367-A7B5-6DBC5C5B3294}" destId="{49233E71-4D6E-433B-B45F-EE9FC31FC3B6}" srcOrd="10" destOrd="0" presId="urn:microsoft.com/office/officeart/2005/8/layout/default"/>
    <dgm:cxn modelId="{7783D85C-CED4-43D0-AD21-3567E8581F02}" type="presParOf" srcId="{85C00090-7023-4367-A7B5-6DBC5C5B3294}" destId="{F58CFECE-5182-45AE-8C1C-ADE004245559}" srcOrd="11" destOrd="0" presId="urn:microsoft.com/office/officeart/2005/8/layout/default"/>
    <dgm:cxn modelId="{17B22343-B5C3-492D-9BB6-14D35FF792A7}" type="presParOf" srcId="{85C00090-7023-4367-A7B5-6DBC5C5B3294}" destId="{9D7BC36F-7CB0-4778-B306-74DA6E26C834}"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278458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3/3/2014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89412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4184026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EB8697-BA6E-479C-A934-871A5F93C57C}" type="slidenum">
              <a:rPr lang="en-JM" smtClean="0">
                <a:solidFill>
                  <a:prstClr val="black"/>
                </a:solidFill>
              </a:rPr>
              <a:pPr/>
              <a:t>13</a:t>
            </a:fld>
            <a:endParaRPr lang="en-JM" dirty="0">
              <a:solidFill>
                <a:prstClr val="black"/>
              </a:solidFill>
            </a:endParaRPr>
          </a:p>
        </p:txBody>
      </p:sp>
    </p:spTree>
    <p:extLst>
      <p:ext uri="{BB962C8B-B14F-4D97-AF65-F5344CB8AC3E}">
        <p14:creationId xmlns:p14="http://schemas.microsoft.com/office/powerpoint/2010/main" val="657906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1FEB8697-BA6E-479C-A934-871A5F93C57C}" type="slidenum">
              <a:rPr lang="en-JM" smtClean="0">
                <a:solidFill>
                  <a:prstClr val="black"/>
                </a:solidFill>
              </a:rPr>
              <a:pPr/>
              <a:t>14</a:t>
            </a:fld>
            <a:endParaRPr lang="en-JM" dirty="0">
              <a:solidFill>
                <a:prstClr val="black"/>
              </a:solidFill>
            </a:endParaRPr>
          </a:p>
        </p:txBody>
      </p:sp>
    </p:spTree>
    <p:extLst>
      <p:ext uri="{BB962C8B-B14F-4D97-AF65-F5344CB8AC3E}">
        <p14:creationId xmlns:p14="http://schemas.microsoft.com/office/powerpoint/2010/main" val="240078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1973051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800509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231171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665017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263847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347853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21</a:t>
            </a:fld>
            <a:endParaRPr lang="en-GB">
              <a:solidFill>
                <a:prstClr val="black"/>
              </a:solidFill>
            </a:endParaRPr>
          </a:p>
        </p:txBody>
      </p:sp>
    </p:spTree>
    <p:extLst>
      <p:ext uri="{BB962C8B-B14F-4D97-AF65-F5344CB8AC3E}">
        <p14:creationId xmlns:p14="http://schemas.microsoft.com/office/powerpoint/2010/main" val="7050129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22</a:t>
            </a:fld>
            <a:endParaRPr lang="en-GB">
              <a:solidFill>
                <a:prstClr val="black"/>
              </a:solidFill>
            </a:endParaRPr>
          </a:p>
        </p:txBody>
      </p:sp>
    </p:spTree>
    <p:extLst>
      <p:ext uri="{BB962C8B-B14F-4D97-AF65-F5344CB8AC3E}">
        <p14:creationId xmlns:p14="http://schemas.microsoft.com/office/powerpoint/2010/main" val="30334254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23</a:t>
            </a:fld>
            <a:endParaRPr lang="en-GB">
              <a:solidFill>
                <a:prstClr val="black"/>
              </a:solidFill>
            </a:endParaRPr>
          </a:p>
        </p:txBody>
      </p:sp>
    </p:spTree>
    <p:extLst>
      <p:ext uri="{BB962C8B-B14F-4D97-AF65-F5344CB8AC3E}">
        <p14:creationId xmlns:p14="http://schemas.microsoft.com/office/powerpoint/2010/main" val="34471804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24</a:t>
            </a:fld>
            <a:endParaRPr lang="en-GB">
              <a:solidFill>
                <a:prstClr val="black"/>
              </a:solidFill>
            </a:endParaRPr>
          </a:p>
        </p:txBody>
      </p:sp>
    </p:spTree>
    <p:extLst>
      <p:ext uri="{BB962C8B-B14F-4D97-AF65-F5344CB8AC3E}">
        <p14:creationId xmlns:p14="http://schemas.microsoft.com/office/powerpoint/2010/main" val="3963146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25</a:t>
            </a:fld>
            <a:endParaRPr lang="en-GB">
              <a:solidFill>
                <a:prstClr val="black"/>
              </a:solidFill>
            </a:endParaRPr>
          </a:p>
        </p:txBody>
      </p:sp>
    </p:spTree>
    <p:extLst>
      <p:ext uri="{BB962C8B-B14F-4D97-AF65-F5344CB8AC3E}">
        <p14:creationId xmlns:p14="http://schemas.microsoft.com/office/powerpoint/2010/main" val="650957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26</a:t>
            </a:fld>
            <a:endParaRPr lang="en-GB">
              <a:solidFill>
                <a:prstClr val="black"/>
              </a:solidFill>
            </a:endParaRPr>
          </a:p>
        </p:txBody>
      </p:sp>
    </p:spTree>
    <p:extLst>
      <p:ext uri="{BB962C8B-B14F-4D97-AF65-F5344CB8AC3E}">
        <p14:creationId xmlns:p14="http://schemas.microsoft.com/office/powerpoint/2010/main" val="22306002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5952064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28</a:t>
            </a:fld>
            <a:endParaRPr lang="en-GB">
              <a:solidFill>
                <a:prstClr val="black"/>
              </a:solidFill>
            </a:endParaRPr>
          </a:p>
        </p:txBody>
      </p:sp>
    </p:spTree>
    <p:extLst>
      <p:ext uri="{BB962C8B-B14F-4D97-AF65-F5344CB8AC3E}">
        <p14:creationId xmlns:p14="http://schemas.microsoft.com/office/powerpoint/2010/main" val="15420899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3/3/2014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57594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151274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30</a:t>
            </a:fld>
            <a:endParaRPr lang="en-GB">
              <a:solidFill>
                <a:prstClr val="black"/>
              </a:solidFill>
            </a:endParaRPr>
          </a:p>
        </p:txBody>
      </p:sp>
    </p:spTree>
    <p:extLst>
      <p:ext uri="{BB962C8B-B14F-4D97-AF65-F5344CB8AC3E}">
        <p14:creationId xmlns:p14="http://schemas.microsoft.com/office/powerpoint/2010/main" val="9059938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31</a:t>
            </a:fld>
            <a:endParaRPr lang="en-GB">
              <a:solidFill>
                <a:prstClr val="black"/>
              </a:solidFill>
            </a:endParaRPr>
          </a:p>
        </p:txBody>
      </p:sp>
    </p:spTree>
    <p:extLst>
      <p:ext uri="{BB962C8B-B14F-4D97-AF65-F5344CB8AC3E}">
        <p14:creationId xmlns:p14="http://schemas.microsoft.com/office/powerpoint/2010/main" val="1645183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32</a:t>
            </a:fld>
            <a:endParaRPr lang="en-GB">
              <a:solidFill>
                <a:prstClr val="black"/>
              </a:solidFill>
            </a:endParaRPr>
          </a:p>
        </p:txBody>
      </p:sp>
    </p:spTree>
    <p:extLst>
      <p:ext uri="{BB962C8B-B14F-4D97-AF65-F5344CB8AC3E}">
        <p14:creationId xmlns:p14="http://schemas.microsoft.com/office/powerpoint/2010/main" val="33298563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3/3/2014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06249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34</a:t>
            </a:fld>
            <a:endParaRPr lang="en-GB">
              <a:solidFill>
                <a:prstClr val="black"/>
              </a:solidFill>
            </a:endParaRPr>
          </a:p>
        </p:txBody>
      </p:sp>
    </p:spTree>
    <p:extLst>
      <p:ext uri="{BB962C8B-B14F-4D97-AF65-F5344CB8AC3E}">
        <p14:creationId xmlns:p14="http://schemas.microsoft.com/office/powerpoint/2010/main" val="29961608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35</a:t>
            </a:fld>
            <a:endParaRPr lang="en-GB">
              <a:solidFill>
                <a:prstClr val="black"/>
              </a:solidFill>
            </a:endParaRPr>
          </a:p>
        </p:txBody>
      </p:sp>
    </p:spTree>
    <p:extLst>
      <p:ext uri="{BB962C8B-B14F-4D97-AF65-F5344CB8AC3E}">
        <p14:creationId xmlns:p14="http://schemas.microsoft.com/office/powerpoint/2010/main" val="2023298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36</a:t>
            </a:fld>
            <a:endParaRPr lang="en-GB">
              <a:solidFill>
                <a:prstClr val="black"/>
              </a:solidFill>
            </a:endParaRPr>
          </a:p>
        </p:txBody>
      </p:sp>
    </p:spTree>
    <p:extLst>
      <p:ext uri="{BB962C8B-B14F-4D97-AF65-F5344CB8AC3E}">
        <p14:creationId xmlns:p14="http://schemas.microsoft.com/office/powerpoint/2010/main" val="25386143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2514564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1847349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4241549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4378054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40</a:t>
            </a:fld>
            <a:endParaRPr lang="en-GB">
              <a:solidFill>
                <a:prstClr val="black"/>
              </a:solidFill>
            </a:endParaRPr>
          </a:p>
        </p:txBody>
      </p:sp>
    </p:spTree>
    <p:extLst>
      <p:ext uri="{BB962C8B-B14F-4D97-AF65-F5344CB8AC3E}">
        <p14:creationId xmlns:p14="http://schemas.microsoft.com/office/powerpoint/2010/main" val="17033013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41</a:t>
            </a:fld>
            <a:endParaRPr lang="en-GB">
              <a:solidFill>
                <a:prstClr val="black"/>
              </a:solidFill>
            </a:endParaRPr>
          </a:p>
        </p:txBody>
      </p:sp>
    </p:spTree>
    <p:extLst>
      <p:ext uri="{BB962C8B-B14F-4D97-AF65-F5344CB8AC3E}">
        <p14:creationId xmlns:p14="http://schemas.microsoft.com/office/powerpoint/2010/main" val="26734138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3/3/2014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562895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706580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52350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5BF170-BFB8-4D00-823C-8E5778D5C5FB}"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3389943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AC3F843E-C3E2-47BA-BA58-642B0D2254B7}" type="datetime1">
              <a:rPr lang="en-US" smtClean="0">
                <a:solidFill>
                  <a:prstClr val="black"/>
                </a:solidFill>
              </a:rPr>
              <a:pPr/>
              <a:t>3/3/2014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38984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Date Placeholder 3"/>
          <p:cNvSpPr>
            <a:spLocks noGrp="1"/>
          </p:cNvSpPr>
          <p:nvPr>
            <p:ph type="dt" idx="10"/>
          </p:nvPr>
        </p:nvSpPr>
        <p:spPr/>
        <p:txBody>
          <a:bodyPr/>
          <a:lstStyle/>
          <a:p>
            <a:fld id="{AC3F843E-C3E2-47BA-BA58-642B0D2254B7}" type="datetime1">
              <a:rPr lang="en-US" smtClean="0">
                <a:solidFill>
                  <a:prstClr val="black"/>
                </a:solidFill>
              </a:rPr>
              <a:pPr/>
              <a:t>3/3/2014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3091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5F18184-8710-4B93-83A7-EAA854591B60}"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903255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410767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7661648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243619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49962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8982724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679818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7135663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75906444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0765319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354494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081591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660097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9729942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07656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466797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007204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2504247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84234616"/>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1463136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5935154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39612451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41262832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96607239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4297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81678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524568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59040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0885353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9660" y="2875735"/>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spTree>
    <p:extLst>
      <p:ext uri="{BB962C8B-B14F-4D97-AF65-F5344CB8AC3E}">
        <p14:creationId xmlns:p14="http://schemas.microsoft.com/office/powerpoint/2010/main" val="4029644478"/>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98580" y="2151537"/>
            <a:ext cx="10445796" cy="1017048"/>
          </a:xfrm>
        </p:spPr>
        <p:txBody>
          <a:bodyPr anchor="b" anchorCtr="0"/>
          <a:lstStyle>
            <a:lvl1pPr>
              <a:defRPr sz="7343" spc="-15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98580" y="3494024"/>
            <a:ext cx="1044579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1113653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239396"/>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9030045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Divider Slide w/ sub 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9660" y="2875735"/>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sp>
        <p:nvSpPr>
          <p:cNvPr id="6" name="Text Placeholder 4"/>
          <p:cNvSpPr>
            <a:spLocks noGrp="1"/>
          </p:cNvSpPr>
          <p:nvPr>
            <p:ph type="body" sz="quarter" idx="12" hasCustomPrompt="1"/>
          </p:nvPr>
        </p:nvSpPr>
        <p:spPr>
          <a:xfrm>
            <a:off x="529660" y="4196773"/>
            <a:ext cx="1137553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Sub Title</a:t>
            </a:r>
            <a:endParaRPr lang="en-US" dirty="0"/>
          </a:p>
        </p:txBody>
      </p:sp>
    </p:spTree>
    <p:extLst>
      <p:ext uri="{BB962C8B-B14F-4D97-AF65-F5344CB8AC3E}">
        <p14:creationId xmlns:p14="http://schemas.microsoft.com/office/powerpoint/2010/main" val="273418474"/>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93838766"/>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882837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7662165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040774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2953361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90802710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0044191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8738436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541212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2906154"/>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8190132"/>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35339816"/>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98732992"/>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7949747"/>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10133855"/>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44608864"/>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53312015"/>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00309956"/>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55277943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84169589"/>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1362505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916234473"/>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1392145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918928798"/>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748964"/>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04749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94736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426488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83481154"/>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694377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34" Type="http://schemas.openxmlformats.org/officeDocument/2006/relationships/theme" Target="../theme/theme2.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image" Target="../media/image1.png"/><Relationship Id="rId8"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29" Type="http://schemas.openxmlformats.org/officeDocument/2006/relationships/slideLayout" Target="../slideLayouts/slideLayout90.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31" Type="http://schemas.openxmlformats.org/officeDocument/2006/relationships/image" Target="../media/image1.png"/><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5"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08080857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 id="2147484250" r:id="rId3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232111044"/>
      </p:ext>
    </p:extLst>
  </p:cSld>
  <p:clrMap bg1="lt1" tx1="dk1" bg2="lt2" tx2="dk2" accent1="accent1" accent2="accent2" accent3="accent3" accent4="accent4" accent5="accent5" accent6="accent6" hlink="hlink" folHlink="folHlink"/>
  <p:sldLayoutIdLst>
    <p:sldLayoutId id="2147484252" r:id="rId1"/>
    <p:sldLayoutId id="2147484253" r:id="rId2"/>
    <p:sldLayoutId id="2147484254" r:id="rId3"/>
    <p:sldLayoutId id="2147484255" r:id="rId4"/>
    <p:sldLayoutId id="2147484256" r:id="rId5"/>
    <p:sldLayoutId id="2147484257" r:id="rId6"/>
    <p:sldLayoutId id="2147484258" r:id="rId7"/>
    <p:sldLayoutId id="2147484259" r:id="rId8"/>
    <p:sldLayoutId id="2147484260" r:id="rId9"/>
    <p:sldLayoutId id="2147484261" r:id="rId10"/>
    <p:sldLayoutId id="2147484262" r:id="rId11"/>
    <p:sldLayoutId id="2147484263" r:id="rId12"/>
    <p:sldLayoutId id="2147484264" r:id="rId13"/>
    <p:sldLayoutId id="2147484265" r:id="rId14"/>
    <p:sldLayoutId id="2147484266" r:id="rId15"/>
    <p:sldLayoutId id="2147484267" r:id="rId16"/>
    <p:sldLayoutId id="2147484268" r:id="rId17"/>
    <p:sldLayoutId id="2147484269" r:id="rId18"/>
    <p:sldLayoutId id="2147484270" r:id="rId19"/>
    <p:sldLayoutId id="2147484271" r:id="rId20"/>
    <p:sldLayoutId id="2147484272" r:id="rId21"/>
    <p:sldLayoutId id="2147484273" r:id="rId22"/>
    <p:sldLayoutId id="2147484274" r:id="rId23"/>
    <p:sldLayoutId id="2147484275" r:id="rId24"/>
    <p:sldLayoutId id="2147484276" r:id="rId25"/>
    <p:sldLayoutId id="2147484277" r:id="rId26"/>
    <p:sldLayoutId id="2147484278" r:id="rId27"/>
    <p:sldLayoutId id="2147484279" r:id="rId28"/>
    <p:sldLayoutId id="2147484280"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59.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9.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8.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38.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5.xml"/><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6.xml"/><Relationship Id="rId1" Type="http://schemas.openxmlformats.org/officeDocument/2006/relationships/slideLayout" Target="../slideLayouts/slideLayout5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38.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70.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5.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45.xml"/><Relationship Id="rId5" Type="http://schemas.openxmlformats.org/officeDocument/2006/relationships/image" Target="../media/image18.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295275"/>
            <a:ext cx="11888787" cy="917575"/>
          </a:xfrm>
        </p:spPr>
        <p:txBody>
          <a:bodyPr/>
          <a:lstStyle/>
          <a:p>
            <a:r>
              <a:rPr lang="en-GB" dirty="0" smtClean="0"/>
              <a:t>A Hybrid Deployment</a:t>
            </a:r>
            <a:endParaRPr lang="en-GB" dirty="0"/>
          </a:p>
        </p:txBody>
      </p:sp>
      <p:pic>
        <p:nvPicPr>
          <p:cNvPr id="4" name="Picture 3"/>
          <p:cNvPicPr>
            <a:picLocks noChangeAspect="1"/>
          </p:cNvPicPr>
          <p:nvPr/>
        </p:nvPicPr>
        <p:blipFill>
          <a:blip r:embed="rId3"/>
          <a:stretch>
            <a:fillRect/>
          </a:stretch>
        </p:blipFill>
        <p:spPr>
          <a:xfrm>
            <a:off x="1753741" y="2489150"/>
            <a:ext cx="8350195" cy="3075723"/>
          </a:xfrm>
          <a:prstGeom prst="rect">
            <a:avLst/>
          </a:prstGeom>
        </p:spPr>
      </p:pic>
    </p:spTree>
    <p:extLst>
      <p:ext uri="{BB962C8B-B14F-4D97-AF65-F5344CB8AC3E}">
        <p14:creationId xmlns:p14="http://schemas.microsoft.com/office/powerpoint/2010/main" val="38463770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725670"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725670"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Get started in the cloud</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468627"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Migrate existing workloads in a phased approach</a:t>
            </a:r>
          </a:p>
        </p:txBody>
      </p:sp>
      <p:sp>
        <p:nvSpPr>
          <p:cNvPr id="29" name="Rectangle 28"/>
          <p:cNvSpPr/>
          <p:nvPr/>
        </p:nvSpPr>
        <p:spPr bwMode="auto">
          <a:xfrm>
            <a:off x="8954541"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Supplement cloud </a:t>
            </a:r>
            <a:r>
              <a:rPr lang="en-US" sz="2400" dirty="0" smtClean="0">
                <a:gradFill>
                  <a:gsLst>
                    <a:gs pos="0">
                      <a:srgbClr val="FFFFFF"/>
                    </a:gs>
                    <a:gs pos="100000">
                      <a:srgbClr val="FFFFFF"/>
                    </a:gs>
                  </a:gsLst>
                  <a:lin ang="5400000" scaled="0"/>
                </a:gradFill>
                <a:ea typeface="Segoe UI" pitchFamily="34" charset="0"/>
                <a:cs typeface="Segoe UI" pitchFamily="34" charset="0"/>
              </a:rPr>
              <a:t>environments</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6211584"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Rapid provisioning of new workloads</a:t>
            </a:r>
          </a:p>
        </p:txBody>
      </p:sp>
      <p:sp>
        <p:nvSpPr>
          <p:cNvPr id="3" name="Title 2"/>
          <p:cNvSpPr>
            <a:spLocks noGrp="1"/>
          </p:cNvSpPr>
          <p:nvPr>
            <p:ph type="title"/>
          </p:nvPr>
        </p:nvSpPr>
        <p:spPr/>
        <p:txBody>
          <a:bodyPr/>
          <a:lstStyle/>
          <a:p>
            <a:r>
              <a:rPr lang="en-US" dirty="0" smtClean="0"/>
              <a:t>Common Hybrid Scenarios</a:t>
            </a:r>
            <a:endParaRPr lang="en-US" dirty="0"/>
          </a:p>
        </p:txBody>
      </p:sp>
    </p:spTree>
    <p:extLst>
      <p:ext uri="{BB962C8B-B14F-4D97-AF65-F5344CB8AC3E}">
        <p14:creationId xmlns:p14="http://schemas.microsoft.com/office/powerpoint/2010/main" val="265212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SharePoint Hybrid Options</a:t>
            </a:r>
            <a:endParaRPr lang="en-GB" dirty="0"/>
          </a:p>
        </p:txBody>
      </p:sp>
      <p:sp>
        <p:nvSpPr>
          <p:cNvPr id="3" name="Content Placeholder 2"/>
          <p:cNvSpPr>
            <a:spLocks noGrp="1"/>
          </p:cNvSpPr>
          <p:nvPr>
            <p:ph type="body" sz="quarter" idx="11"/>
          </p:nvPr>
        </p:nvSpPr>
        <p:spPr>
          <a:xfrm>
            <a:off x="274639" y="1212849"/>
            <a:ext cx="11889564" cy="5816016"/>
          </a:xfrm>
        </p:spPr>
        <p:txBody>
          <a:bodyPr/>
          <a:lstStyle/>
          <a:p>
            <a:r>
              <a:rPr lang="en-GB" sz="3672" dirty="0" smtClean="0"/>
              <a:t>Search</a:t>
            </a:r>
            <a:endParaRPr lang="en-GB" sz="3672" dirty="0"/>
          </a:p>
          <a:p>
            <a:pPr lvl="1"/>
            <a:r>
              <a:rPr lang="en-GB" sz="2040" dirty="0"/>
              <a:t>Get Search Results in SharePoint On-Premises or in SharePoint Online from the SharePoint On-Premises or SharePoint Online search indexes</a:t>
            </a:r>
          </a:p>
          <a:p>
            <a:r>
              <a:rPr lang="en-GB" sz="3672" dirty="0" smtClean="0"/>
              <a:t>Business </a:t>
            </a:r>
            <a:r>
              <a:rPr lang="en-GB" sz="3672" dirty="0"/>
              <a:t>Connectivity Services (BCS)</a:t>
            </a:r>
          </a:p>
          <a:p>
            <a:pPr lvl="1"/>
            <a:r>
              <a:rPr lang="en-GB" sz="2040" dirty="0"/>
              <a:t>Enable a SharePoint Online site collection to work with data in an on-premises OData service</a:t>
            </a:r>
          </a:p>
          <a:p>
            <a:r>
              <a:rPr lang="en-GB" sz="3672" dirty="0" smtClean="0"/>
              <a:t>Duet </a:t>
            </a:r>
            <a:r>
              <a:rPr lang="en-GB" sz="3672" dirty="0"/>
              <a:t>Enterprise Online </a:t>
            </a:r>
          </a:p>
          <a:p>
            <a:pPr lvl="1"/>
            <a:r>
              <a:rPr lang="en-GB" sz="2040" dirty="0"/>
              <a:t>Enable SharePoint Online users to perform both read and write operations against an on-premises SAP system</a:t>
            </a:r>
            <a:r>
              <a:rPr lang="en-GB" sz="2040" dirty="0" smtClean="0">
                <a:latin typeface="+mj-lt"/>
              </a:rPr>
              <a:t>.</a:t>
            </a:r>
          </a:p>
          <a:p>
            <a:r>
              <a:rPr lang="en-GB" sz="4040" dirty="0" smtClean="0"/>
              <a:t>Identity Management</a:t>
            </a:r>
          </a:p>
          <a:p>
            <a:pPr lvl="1"/>
            <a:r>
              <a:rPr lang="en-GB" sz="2040" dirty="0" smtClean="0"/>
              <a:t>Provide a single identity and single sign on experience</a:t>
            </a:r>
          </a:p>
          <a:p>
            <a:pPr lvl="1"/>
            <a:r>
              <a:rPr lang="en-GB" sz="2040" dirty="0">
                <a:latin typeface="+mj-lt"/>
              </a:rPr>
              <a:t/>
            </a:r>
            <a:br>
              <a:rPr lang="en-GB" sz="2040" dirty="0">
                <a:latin typeface="+mj-lt"/>
              </a:rPr>
            </a:br>
            <a:endParaRPr lang="en-GB" sz="2040" dirty="0">
              <a:latin typeface="+mj-lt"/>
            </a:endParaRPr>
          </a:p>
          <a:p>
            <a:endParaRPr lang="en-GB" sz="3672" dirty="0"/>
          </a:p>
        </p:txBody>
      </p:sp>
    </p:spTree>
    <p:extLst>
      <p:ext uri="{BB962C8B-B14F-4D97-AF65-F5344CB8AC3E}">
        <p14:creationId xmlns:p14="http://schemas.microsoft.com/office/powerpoint/2010/main" val="21135391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1605208" y="6294345"/>
            <a:ext cx="510539" cy="442917"/>
          </a:xfrm>
          <a:prstGeom prst="rect">
            <a:avLst/>
          </a:prstGeom>
        </p:spPr>
      </p:pic>
      <p:pic>
        <p:nvPicPr>
          <p:cNvPr id="4" name="Picture 3"/>
          <p:cNvPicPr>
            <a:picLocks noChangeAspect="1"/>
          </p:cNvPicPr>
          <p:nvPr/>
        </p:nvPicPr>
        <p:blipFill>
          <a:blip r:embed="rId4"/>
          <a:stretch>
            <a:fillRect/>
          </a:stretch>
        </p:blipFill>
        <p:spPr>
          <a:xfrm>
            <a:off x="1660032" y="208102"/>
            <a:ext cx="5457938" cy="6724628"/>
          </a:xfrm>
          <a:prstGeom prst="rect">
            <a:avLst/>
          </a:prstGeom>
        </p:spPr>
      </p:pic>
      <p:sp>
        <p:nvSpPr>
          <p:cNvPr id="6" name="Right Brace 5"/>
          <p:cNvSpPr/>
          <p:nvPr/>
        </p:nvSpPr>
        <p:spPr>
          <a:xfrm>
            <a:off x="7353030" y="1141133"/>
            <a:ext cx="558030" cy="2753018"/>
          </a:xfrm>
          <a:prstGeom prst="rightBrace">
            <a:avLst/>
          </a:prstGeom>
          <a:noFill/>
          <a:ln w="19050" cap="flat" cmpd="sng" algn="ctr">
            <a:solidFill>
              <a:srgbClr val="0072C6"/>
            </a:solidFill>
            <a:prstDash val="solid"/>
            <a:headEnd type="none"/>
            <a:tailEnd type="none"/>
          </a:ln>
          <a:effectLst/>
        </p:spPr>
        <p:txBody>
          <a:bodyPr rtlCol="0" anchor="ctr"/>
          <a:lstStyle/>
          <a:p>
            <a:pPr algn="ctr" defTabSz="1243007">
              <a:defRPr/>
            </a:pPr>
            <a:endParaRPr lang="en-US" sz="2447" kern="0">
              <a:solidFill>
                <a:srgbClr val="000000"/>
              </a:solidFill>
            </a:endParaRPr>
          </a:p>
        </p:txBody>
      </p:sp>
      <p:sp>
        <p:nvSpPr>
          <p:cNvPr id="8" name="Right Brace 7"/>
          <p:cNvSpPr/>
          <p:nvPr/>
        </p:nvSpPr>
        <p:spPr>
          <a:xfrm>
            <a:off x="7353028" y="4326028"/>
            <a:ext cx="558030" cy="2435193"/>
          </a:xfrm>
          <a:prstGeom prst="rightBrace">
            <a:avLst/>
          </a:prstGeom>
          <a:noFill/>
          <a:ln w="19050" cap="flat" cmpd="sng" algn="ctr">
            <a:solidFill>
              <a:srgbClr val="0072C6"/>
            </a:solidFill>
            <a:prstDash val="solid"/>
            <a:headEnd type="none"/>
            <a:tailEnd type="none"/>
          </a:ln>
          <a:effectLst/>
        </p:spPr>
        <p:txBody>
          <a:bodyPr rtlCol="0" anchor="ctr"/>
          <a:lstStyle/>
          <a:p>
            <a:pPr algn="ctr" defTabSz="1243007">
              <a:defRPr/>
            </a:pPr>
            <a:endParaRPr lang="en-US" sz="2447" kern="0">
              <a:solidFill>
                <a:srgbClr val="000000"/>
              </a:solidFill>
            </a:endParaRPr>
          </a:p>
        </p:txBody>
      </p:sp>
      <p:sp>
        <p:nvSpPr>
          <p:cNvPr id="10" name="Rectangle 9"/>
          <p:cNvSpPr/>
          <p:nvPr/>
        </p:nvSpPr>
        <p:spPr>
          <a:xfrm>
            <a:off x="8146118" y="1947865"/>
            <a:ext cx="3004273" cy="11395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243007">
              <a:lnSpc>
                <a:spcPct val="90000"/>
              </a:lnSpc>
              <a:spcAft>
                <a:spcPts val="816"/>
              </a:spcAft>
              <a:defRPr/>
            </a:pPr>
            <a:r>
              <a:rPr lang="en-US" sz="2447" kern="0" dirty="0">
                <a:solidFill>
                  <a:srgbClr val="FFFFFF"/>
                </a:solidFill>
              </a:rPr>
              <a:t>Results from the Cloud</a:t>
            </a:r>
          </a:p>
        </p:txBody>
      </p:sp>
      <p:sp>
        <p:nvSpPr>
          <p:cNvPr id="13" name="Rectangle 12"/>
          <p:cNvSpPr/>
          <p:nvPr/>
        </p:nvSpPr>
        <p:spPr>
          <a:xfrm>
            <a:off x="8146115" y="4973848"/>
            <a:ext cx="3004273" cy="11395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243007">
              <a:lnSpc>
                <a:spcPct val="90000"/>
              </a:lnSpc>
              <a:spcAft>
                <a:spcPts val="816"/>
              </a:spcAft>
              <a:defRPr/>
            </a:pPr>
            <a:r>
              <a:rPr lang="en-US" sz="2447" kern="0" dirty="0">
                <a:solidFill>
                  <a:srgbClr val="FFFFFF"/>
                </a:solidFill>
              </a:rPr>
              <a:t>Results from On Premises</a:t>
            </a:r>
          </a:p>
        </p:txBody>
      </p:sp>
    </p:spTree>
    <p:extLst>
      <p:ext uri="{BB962C8B-B14F-4D97-AF65-F5344CB8AC3E}">
        <p14:creationId xmlns:p14="http://schemas.microsoft.com/office/powerpoint/2010/main" val="9098336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Identity Management</a:t>
            </a:r>
            <a:endParaRPr lang="en-GB" dirty="0"/>
          </a:p>
        </p:txBody>
      </p:sp>
      <p:grpSp>
        <p:nvGrpSpPr>
          <p:cNvPr id="4" name="Group 3"/>
          <p:cNvGrpSpPr/>
          <p:nvPr/>
        </p:nvGrpSpPr>
        <p:grpSpPr>
          <a:xfrm>
            <a:off x="727672" y="1361114"/>
            <a:ext cx="3557496" cy="5309658"/>
            <a:chOff x="251761" y="1018778"/>
            <a:chExt cx="2834640" cy="5207376"/>
          </a:xfrm>
        </p:grpSpPr>
        <p:sp>
          <p:nvSpPr>
            <p:cNvPr id="6" name="Rectangle 12"/>
            <p:cNvSpPr/>
            <p:nvPr/>
          </p:nvSpPr>
          <p:spPr bwMode="auto">
            <a:xfrm>
              <a:off x="251761" y="3406681"/>
              <a:ext cx="2834640" cy="2819473"/>
            </a:xfrm>
            <a:custGeom>
              <a:avLst/>
              <a:gdLst>
                <a:gd name="connsiteX0" fmla="*/ 0 w 2827509"/>
                <a:gd name="connsiteY0" fmla="*/ 0 h 5181957"/>
                <a:gd name="connsiteX1" fmla="*/ 2827509 w 2827509"/>
                <a:gd name="connsiteY1" fmla="*/ 0 h 5181957"/>
                <a:gd name="connsiteX2" fmla="*/ 2827509 w 2827509"/>
                <a:gd name="connsiteY2" fmla="*/ 5181957 h 5181957"/>
                <a:gd name="connsiteX3" fmla="*/ 0 w 2827509"/>
                <a:gd name="connsiteY3" fmla="*/ 5181957 h 5181957"/>
                <a:gd name="connsiteX4" fmla="*/ 0 w 2827509"/>
                <a:gd name="connsiteY4" fmla="*/ 0 h 5181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509" h="5181957">
                  <a:moveTo>
                    <a:pt x="0" y="0"/>
                  </a:moveTo>
                  <a:lnTo>
                    <a:pt x="2827509" y="0"/>
                  </a:lnTo>
                  <a:lnTo>
                    <a:pt x="2827509" y="5181957"/>
                  </a:lnTo>
                  <a:lnTo>
                    <a:pt x="0" y="5181957"/>
                  </a:lnTo>
                  <a:lnTo>
                    <a:pt x="0" y="0"/>
                  </a:lnTo>
                  <a:close/>
                </a:path>
              </a:pathLst>
            </a:custGeom>
            <a:solidFill>
              <a:srgbClr val="FFFFFF">
                <a:lumMod val="85000"/>
              </a:srgbClr>
            </a:solidFill>
            <a:ln w="9525" cap="flat" cmpd="sng" algn="ctr">
              <a:noFill/>
              <a:prstDash val="solid"/>
              <a:headEnd type="none" w="med" len="med"/>
              <a:tailEnd type="none" w="med" len="med"/>
            </a:ln>
            <a:effectLst/>
          </p:spPr>
          <p:txBody>
            <a:bodyPr vert="horz" wrap="square" lIns="77671" tIns="3728398" rIns="77671" bIns="77675" numCol="1" rtlCol="0" anchor="t" anchorCtr="0" compatLnSpc="1">
              <a:prstTxWarp prst="textNoShape">
                <a:avLst/>
              </a:prstTxWarp>
            </a:bodyPr>
            <a:lstStyle/>
            <a:p>
              <a:pPr algn="ctr" defTabSz="776439">
                <a:spcAft>
                  <a:spcPts val="256"/>
                </a:spcAft>
                <a:defRPr/>
              </a:pPr>
              <a:endParaRPr lang="en-US" sz="1428" kern="0" spc="-41" dirty="0">
                <a:solidFill>
                  <a:srgbClr val="000000"/>
                </a:solidFill>
              </a:endParaRPr>
            </a:p>
            <a:p>
              <a:pPr algn="ctr" defTabSz="776439">
                <a:spcAft>
                  <a:spcPts val="256"/>
                </a:spcAft>
                <a:defRPr/>
              </a:pPr>
              <a:endParaRPr lang="en-US" sz="1428" kern="0" spc="-41" dirty="0">
                <a:solidFill>
                  <a:srgbClr val="000000"/>
                </a:solidFill>
              </a:endParaRPr>
            </a:p>
            <a:p>
              <a:pPr algn="ctr" defTabSz="776439">
                <a:spcAft>
                  <a:spcPts val="256"/>
                </a:spcAft>
                <a:defRPr/>
              </a:pPr>
              <a:endParaRPr lang="en-US" sz="1428" kern="0" spc="-41" dirty="0">
                <a:solidFill>
                  <a:srgbClr val="000000"/>
                </a:solidFill>
              </a:endParaRPr>
            </a:p>
          </p:txBody>
        </p:sp>
        <p:sp>
          <p:nvSpPr>
            <p:cNvPr id="7" name="Rectangle 6"/>
            <p:cNvSpPr/>
            <p:nvPr/>
          </p:nvSpPr>
          <p:spPr bwMode="auto">
            <a:xfrm>
              <a:off x="251761" y="1018778"/>
              <a:ext cx="2834640" cy="953486"/>
            </a:xfrm>
            <a:prstGeom prst="rect">
              <a:avLst/>
            </a:pr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algn="ctr" defTabSz="776439">
                <a:defRPr/>
              </a:pPr>
              <a:r>
                <a:rPr lang="en-US" sz="2447" kern="0" spc="-41" dirty="0">
                  <a:solidFill>
                    <a:srgbClr val="FFFFFF"/>
                  </a:solidFill>
                </a:rPr>
                <a:t>Cloud</a:t>
              </a:r>
              <a:r>
                <a:rPr lang="en-US" sz="2039" kern="0" spc="-41" dirty="0">
                  <a:solidFill>
                    <a:srgbClr val="FFFFFF"/>
                  </a:solidFill>
                </a:rPr>
                <a:t> </a:t>
              </a:r>
              <a:r>
                <a:rPr lang="en-US" sz="2447" kern="0" spc="-41" dirty="0">
                  <a:solidFill>
                    <a:srgbClr val="FFFFFF"/>
                  </a:solidFill>
                </a:rPr>
                <a:t>Identity</a:t>
              </a:r>
            </a:p>
          </p:txBody>
        </p:sp>
        <p:sp>
          <p:nvSpPr>
            <p:cNvPr id="8" name="TextBox 7"/>
            <p:cNvSpPr txBox="1"/>
            <p:nvPr/>
          </p:nvSpPr>
          <p:spPr>
            <a:xfrm>
              <a:off x="370497" y="5081582"/>
              <a:ext cx="2638569" cy="282459"/>
            </a:xfrm>
            <a:prstGeom prst="rect">
              <a:avLst/>
            </a:prstGeom>
            <a:noFill/>
          </p:spPr>
          <p:txBody>
            <a:bodyPr wrap="square" lIns="0" tIns="0" rIns="0" bIns="0" rtlCol="0">
              <a:spAutoFit/>
            </a:bodyPr>
            <a:lstStyle/>
            <a:p>
              <a:pPr marL="0" lvl="1" defTabSz="1243058">
                <a:defRPr/>
              </a:pPr>
              <a:r>
                <a:rPr lang="en-US" sz="1835" kern="0" spc="-41" dirty="0">
                  <a:solidFill>
                    <a:srgbClr val="000000">
                      <a:lumMod val="75000"/>
                      <a:lumOff val="25000"/>
                    </a:srgbClr>
                  </a:solidFill>
                </a:rPr>
                <a:t>Single identity in the cloud</a:t>
              </a:r>
            </a:p>
          </p:txBody>
        </p:sp>
        <p:grpSp>
          <p:nvGrpSpPr>
            <p:cNvPr id="9" name="Group 8"/>
            <p:cNvGrpSpPr/>
            <p:nvPr/>
          </p:nvGrpSpPr>
          <p:grpSpPr>
            <a:xfrm>
              <a:off x="251761" y="1912696"/>
              <a:ext cx="2834640" cy="1076562"/>
              <a:chOff x="245159" y="1950796"/>
              <a:chExt cx="2834640" cy="1076562"/>
            </a:xfrm>
          </p:grpSpPr>
          <p:sp>
            <p:nvSpPr>
              <p:cNvPr id="12"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marL="146980" indent="-146980" algn="ctr" defTabSz="776439">
                  <a:buFont typeface="Arial" pitchFamily="34" charset="0"/>
                  <a:buChar char="•"/>
                  <a:defRPr/>
                </a:pPr>
                <a:endParaRPr lang="en-US" sz="1835" kern="0" spc="-41" dirty="0">
                  <a:solidFill>
                    <a:srgbClr val="FFFFFF"/>
                  </a:solidFill>
                </a:endParaRPr>
              </a:p>
            </p:txBody>
          </p:sp>
          <p:grpSp>
            <p:nvGrpSpPr>
              <p:cNvPr id="13" name="Group 12"/>
              <p:cNvGrpSpPr/>
              <p:nvPr/>
            </p:nvGrpSpPr>
            <p:grpSpPr>
              <a:xfrm>
                <a:off x="886759" y="1989853"/>
                <a:ext cx="1560584" cy="872295"/>
                <a:chOff x="766316" y="2844953"/>
                <a:chExt cx="1947003" cy="1088286"/>
              </a:xfrm>
            </p:grpSpPr>
            <p:pic>
              <p:nvPicPr>
                <p:cNvPr id="14"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6316" y="2844953"/>
                  <a:ext cx="1947003" cy="1088286"/>
                </a:xfrm>
                <a:prstGeom prst="rect">
                  <a:avLst/>
                </a:prstGeom>
                <a:noFill/>
                <a:extLst/>
              </p:spPr>
            </p:pic>
            <p:pic>
              <p:nvPicPr>
                <p:cNvPr id="15" name="Picture 2"/>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214402" y="3368427"/>
                  <a:ext cx="1487197" cy="518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10" name="Rectangle 60"/>
            <p:cNvSpPr/>
            <p:nvPr/>
          </p:nvSpPr>
          <p:spPr bwMode="auto">
            <a:xfrm>
              <a:off x="251761" y="2922049"/>
              <a:ext cx="2834640" cy="484632"/>
            </a:xfrm>
            <a:custGeom>
              <a:avLst/>
              <a:gdLst>
                <a:gd name="connsiteX0" fmla="*/ 0 w 2843784"/>
                <a:gd name="connsiteY0" fmla="*/ 0 h 484632"/>
                <a:gd name="connsiteX1" fmla="*/ 2843784 w 2843784"/>
                <a:gd name="connsiteY1" fmla="*/ 0 h 484632"/>
                <a:gd name="connsiteX2" fmla="*/ 2843784 w 2843784"/>
                <a:gd name="connsiteY2" fmla="*/ 484632 h 484632"/>
                <a:gd name="connsiteX3" fmla="*/ 0 w 2843784"/>
                <a:gd name="connsiteY3" fmla="*/ 484632 h 484632"/>
                <a:gd name="connsiteX4" fmla="*/ 0 w 2843784"/>
                <a:gd name="connsiteY4" fmla="*/ 0 h 484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484632">
                  <a:moveTo>
                    <a:pt x="0" y="0"/>
                  </a:moveTo>
                  <a:lnTo>
                    <a:pt x="2843784" y="0"/>
                  </a:lnTo>
                  <a:lnTo>
                    <a:pt x="2843784" y="484632"/>
                  </a:lnTo>
                  <a:lnTo>
                    <a:pt x="0" y="484632"/>
                  </a:lnTo>
                  <a:lnTo>
                    <a:pt x="0" y="0"/>
                  </a:lnTo>
                  <a:close/>
                </a:path>
              </a:pathLst>
            </a:custGeom>
            <a:solidFill>
              <a:srgbClr val="00BCF2">
                <a:lumMod val="75000"/>
              </a:srgbClr>
            </a:solidFill>
            <a:ln w="25400" cap="flat" cmpd="sng" algn="ctr">
              <a:noFill/>
              <a:prstDash val="solid"/>
            </a:ln>
            <a:effectLst/>
          </p:spPr>
          <p:txBody>
            <a:bodyPr lIns="77671" tIns="38836" rIns="77671" bIns="38836" rtlCol="0" anchor="ctr"/>
            <a:lstStyle/>
            <a:p>
              <a:pPr algn="ctr" defTabSz="776654">
                <a:defRPr/>
              </a:pPr>
              <a:r>
                <a:rPr lang="en-US" sz="1530" kern="0" spc="-41" dirty="0">
                  <a:ln>
                    <a:solidFill>
                      <a:srgbClr val="000000">
                        <a:alpha val="0"/>
                      </a:srgbClr>
                    </a:solidFill>
                  </a:ln>
                  <a:solidFill>
                    <a:srgbClr val="FFFFFF"/>
                  </a:solidFill>
                </a:rPr>
                <a:t>Windows Azure Active Directory</a:t>
              </a:r>
            </a:p>
          </p:txBody>
        </p:sp>
      </p:grpSp>
      <p:grpSp>
        <p:nvGrpSpPr>
          <p:cNvPr id="16" name="Group 15"/>
          <p:cNvGrpSpPr/>
          <p:nvPr/>
        </p:nvGrpSpPr>
        <p:grpSpPr>
          <a:xfrm>
            <a:off x="4439414" y="1361114"/>
            <a:ext cx="3555011" cy="5309658"/>
            <a:chOff x="6195502" y="1018778"/>
            <a:chExt cx="2834640" cy="5207376"/>
          </a:xfrm>
        </p:grpSpPr>
        <p:sp>
          <p:nvSpPr>
            <p:cNvPr id="17" name="Rectangle 16"/>
            <p:cNvSpPr/>
            <p:nvPr/>
          </p:nvSpPr>
          <p:spPr bwMode="auto">
            <a:xfrm>
              <a:off x="6195502" y="1018780"/>
              <a:ext cx="2834640" cy="5207374"/>
            </a:xfrm>
            <a:prstGeom prst="rect">
              <a:avLst/>
            </a:prstGeom>
            <a:solidFill>
              <a:srgbClr val="FFFFFF">
                <a:lumMod val="85000"/>
              </a:srgbClr>
            </a:solidFill>
            <a:ln w="9525" cap="flat" cmpd="sng" algn="ctr">
              <a:noFill/>
              <a:prstDash val="solid"/>
              <a:headEnd type="none" w="med" len="med"/>
              <a:tailEnd type="none" w="med" len="med"/>
            </a:ln>
            <a:effectLst/>
          </p:spPr>
          <p:txBody>
            <a:bodyPr vert="horz" wrap="square" lIns="77671" tIns="3728398" rIns="77671" bIns="77675" numCol="1" rtlCol="0" anchor="t" anchorCtr="0" compatLnSpc="1">
              <a:prstTxWarp prst="textNoShape">
                <a:avLst/>
              </a:prstTxWarp>
            </a:bodyPr>
            <a:lstStyle/>
            <a:p>
              <a:pPr algn="ctr" defTabSz="776439">
                <a:spcAft>
                  <a:spcPts val="256"/>
                </a:spcAft>
                <a:defRPr/>
              </a:pPr>
              <a:endParaRPr lang="en-US" sz="1428" kern="0" spc="-41" dirty="0">
                <a:solidFill>
                  <a:srgbClr val="FFFFFF"/>
                </a:solidFill>
              </a:endParaRPr>
            </a:p>
            <a:p>
              <a:pPr algn="ctr" defTabSz="776439">
                <a:spcAft>
                  <a:spcPts val="256"/>
                </a:spcAft>
                <a:defRPr/>
              </a:pPr>
              <a:endParaRPr lang="en-US" sz="1428" kern="0" spc="-41" dirty="0">
                <a:solidFill>
                  <a:srgbClr val="FFFFFF"/>
                </a:solidFill>
              </a:endParaRPr>
            </a:p>
            <a:p>
              <a:pPr algn="ctr" defTabSz="776439">
                <a:spcAft>
                  <a:spcPts val="256"/>
                </a:spcAft>
                <a:defRPr/>
              </a:pPr>
              <a:endParaRPr lang="en-US" sz="1428" kern="0" spc="-41" dirty="0">
                <a:solidFill>
                  <a:srgbClr val="FFFFFF"/>
                </a:solidFill>
              </a:endParaRPr>
            </a:p>
          </p:txBody>
        </p:sp>
        <p:sp>
          <p:nvSpPr>
            <p:cNvPr id="18" name="Rounded Rectangle 17"/>
            <p:cNvSpPr/>
            <p:nvPr/>
          </p:nvSpPr>
          <p:spPr bwMode="auto">
            <a:xfrm>
              <a:off x="6195502" y="4610825"/>
              <a:ext cx="2834640" cy="365031"/>
            </a:xfrm>
            <a:prstGeom prst="roundRect">
              <a:avLst/>
            </a:prstGeom>
            <a:solidFill>
              <a:srgbClr val="00BCF2"/>
            </a:solidFill>
            <a:ln w="25400" cap="flat" cmpd="sng" algn="ctr">
              <a:noFill/>
              <a:prstDash val="solid"/>
            </a:ln>
            <a:effectLst/>
          </p:spPr>
          <p:txBody>
            <a:bodyPr lIns="77671" tIns="38836" rIns="77671" bIns="38836" rtlCol="0" anchor="ctr"/>
            <a:lstStyle/>
            <a:p>
              <a:pPr algn="ctr" defTabSz="776654">
                <a:defRPr/>
              </a:pPr>
              <a:r>
                <a:rPr lang="en-US" sz="1530" kern="0" spc="-41" dirty="0">
                  <a:ln>
                    <a:solidFill>
                      <a:srgbClr val="000000">
                        <a:alpha val="0"/>
                      </a:srgbClr>
                    </a:solidFill>
                  </a:ln>
                  <a:solidFill>
                    <a:srgbClr val="FFFFFF"/>
                  </a:solidFill>
                </a:rPr>
                <a:t>On-Premises Identity</a:t>
              </a:r>
            </a:p>
          </p:txBody>
        </p:sp>
        <p:cxnSp>
          <p:nvCxnSpPr>
            <p:cNvPr id="19" name="Straight Arrow Connector 18"/>
            <p:cNvCxnSpPr/>
            <p:nvPr/>
          </p:nvCxnSpPr>
          <p:spPr>
            <a:xfrm>
              <a:off x="7612822" y="3419257"/>
              <a:ext cx="0" cy="301752"/>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sp>
          <p:nvSpPr>
            <p:cNvPr id="20" name="Rounded Rectangle 19"/>
            <p:cNvSpPr/>
            <p:nvPr/>
          </p:nvSpPr>
          <p:spPr bwMode="auto">
            <a:xfrm>
              <a:off x="6195502" y="3762528"/>
              <a:ext cx="2834640" cy="437122"/>
            </a:xfrm>
            <a:prstGeom prst="roundRect">
              <a:avLst/>
            </a:prstGeom>
            <a:solidFill>
              <a:srgbClr val="FFFFFF">
                <a:lumMod val="50000"/>
              </a:srgbClr>
            </a:solidFill>
            <a:ln w="25400" cap="flat" cmpd="sng" algn="ctr">
              <a:noFill/>
              <a:prstDash val="solid"/>
            </a:ln>
            <a:effectLst/>
          </p:spPr>
          <p:txBody>
            <a:bodyPr lIns="93231" tIns="46617" rIns="93231" bIns="46617" rtlCol="0" anchor="ctr"/>
            <a:lstStyle/>
            <a:p>
              <a:pPr algn="ctr" defTabSz="776654">
                <a:defRPr/>
              </a:pPr>
              <a:r>
                <a:rPr lang="en-US" sz="1326" kern="0" dirty="0" err="1">
                  <a:ln>
                    <a:solidFill>
                      <a:srgbClr val="000000">
                        <a:alpha val="0"/>
                      </a:srgbClr>
                    </a:solidFill>
                  </a:ln>
                  <a:solidFill>
                    <a:srgbClr val="FFFFFF"/>
                  </a:solidFill>
                </a:rPr>
                <a:t>Dirsync</a:t>
              </a:r>
              <a:r>
                <a:rPr lang="en-US" sz="1326" kern="0" dirty="0">
                  <a:ln>
                    <a:solidFill>
                      <a:srgbClr val="000000">
                        <a:alpha val="0"/>
                      </a:srgbClr>
                    </a:solidFill>
                  </a:ln>
                  <a:solidFill>
                    <a:srgbClr val="FFFFFF"/>
                  </a:solidFill>
                </a:rPr>
                <a:t> &amp; Password Sync</a:t>
              </a:r>
            </a:p>
          </p:txBody>
        </p:sp>
        <p:cxnSp>
          <p:nvCxnSpPr>
            <p:cNvPr id="21" name="Straight Arrow Connector 20"/>
            <p:cNvCxnSpPr/>
            <p:nvPr/>
          </p:nvCxnSpPr>
          <p:spPr>
            <a:xfrm>
              <a:off x="7612822" y="4264157"/>
              <a:ext cx="0" cy="296818"/>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sp>
          <p:nvSpPr>
            <p:cNvPr id="22" name="Rectangle 21"/>
            <p:cNvSpPr/>
            <p:nvPr/>
          </p:nvSpPr>
          <p:spPr bwMode="auto">
            <a:xfrm>
              <a:off x="6195502" y="1018778"/>
              <a:ext cx="2834640" cy="953489"/>
            </a:xfrm>
            <a:prstGeom prst="rect">
              <a:avLst/>
            </a:pr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algn="ctr" defTabSz="776439">
                <a:lnSpc>
                  <a:spcPct val="90000"/>
                </a:lnSpc>
                <a:defRPr/>
              </a:pPr>
              <a:r>
                <a:rPr lang="en-US" sz="2447" kern="0" spc="-41" dirty="0">
                  <a:solidFill>
                    <a:srgbClr val="FFFFFF"/>
                  </a:solidFill>
                </a:rPr>
                <a:t>Directory Synchronization </a:t>
              </a:r>
            </a:p>
          </p:txBody>
        </p:sp>
        <p:sp>
          <p:nvSpPr>
            <p:cNvPr id="23" name="TextBox 22"/>
            <p:cNvSpPr txBox="1"/>
            <p:nvPr/>
          </p:nvSpPr>
          <p:spPr>
            <a:xfrm>
              <a:off x="6428674" y="5081581"/>
              <a:ext cx="2368296" cy="564917"/>
            </a:xfrm>
            <a:prstGeom prst="rect">
              <a:avLst/>
            </a:prstGeom>
            <a:noFill/>
          </p:spPr>
          <p:txBody>
            <a:bodyPr wrap="square" lIns="0" tIns="0" rIns="0" bIns="0" rtlCol="0">
              <a:spAutoFit/>
            </a:bodyPr>
            <a:lstStyle/>
            <a:p>
              <a:pPr defTabSz="1243058">
                <a:defRPr/>
              </a:pPr>
              <a:r>
                <a:rPr lang="en-US" sz="1835" kern="0" spc="-41" dirty="0">
                  <a:solidFill>
                    <a:srgbClr val="000000">
                      <a:lumMod val="75000"/>
                      <a:lumOff val="25000"/>
                    </a:srgbClr>
                  </a:solidFill>
                </a:rPr>
                <a:t>Single identity</a:t>
              </a:r>
              <a:br>
                <a:rPr lang="en-US" sz="1835" kern="0" spc="-41" dirty="0">
                  <a:solidFill>
                    <a:srgbClr val="000000">
                      <a:lumMod val="75000"/>
                      <a:lumOff val="25000"/>
                    </a:srgbClr>
                  </a:solidFill>
                </a:rPr>
              </a:br>
              <a:endParaRPr lang="en-US" sz="1835" kern="0" spc="-41" dirty="0">
                <a:solidFill>
                  <a:srgbClr val="000000">
                    <a:lumMod val="75000"/>
                    <a:lumOff val="25000"/>
                  </a:srgbClr>
                </a:solidFill>
              </a:endParaRPr>
            </a:p>
          </p:txBody>
        </p:sp>
        <p:grpSp>
          <p:nvGrpSpPr>
            <p:cNvPr id="24" name="Group 23"/>
            <p:cNvGrpSpPr/>
            <p:nvPr/>
          </p:nvGrpSpPr>
          <p:grpSpPr>
            <a:xfrm>
              <a:off x="6195502" y="1912696"/>
              <a:ext cx="2834640" cy="1076562"/>
              <a:chOff x="245159" y="1950796"/>
              <a:chExt cx="2834640" cy="1076562"/>
            </a:xfrm>
          </p:grpSpPr>
          <p:sp>
            <p:nvSpPr>
              <p:cNvPr id="26"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marL="146980" indent="-146980" algn="ctr" defTabSz="776439">
                  <a:buFont typeface="Arial" pitchFamily="34" charset="0"/>
                  <a:buChar char="•"/>
                  <a:defRPr/>
                </a:pPr>
                <a:endParaRPr lang="en-US" sz="1835" kern="0" spc="-41" dirty="0">
                  <a:solidFill>
                    <a:srgbClr val="FFFFFF"/>
                  </a:solidFill>
                </a:endParaRPr>
              </a:p>
            </p:txBody>
          </p:sp>
          <p:grpSp>
            <p:nvGrpSpPr>
              <p:cNvPr id="27" name="Group 26"/>
              <p:cNvGrpSpPr/>
              <p:nvPr/>
            </p:nvGrpSpPr>
            <p:grpSpPr>
              <a:xfrm>
                <a:off x="886759" y="1989853"/>
                <a:ext cx="1560584" cy="872295"/>
                <a:chOff x="766316" y="2844953"/>
                <a:chExt cx="1947003" cy="1088286"/>
              </a:xfrm>
            </p:grpSpPr>
            <p:pic>
              <p:nvPicPr>
                <p:cNvPr id="28"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6316" y="2844953"/>
                  <a:ext cx="1947003" cy="1088286"/>
                </a:xfrm>
                <a:prstGeom prst="rect">
                  <a:avLst/>
                </a:prstGeom>
                <a:noFill/>
                <a:extLst/>
              </p:spPr>
            </p:pic>
            <p:pic>
              <p:nvPicPr>
                <p:cNvPr id="29" name="Picture 2"/>
                <p:cNvPicPr>
                  <a:picLocks noChangeAspect="1" noChangeArrowheads="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1214402" y="3368427"/>
                  <a:ext cx="1487197" cy="518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25" name="Rectangle 24"/>
            <p:cNvSpPr/>
            <p:nvPr/>
          </p:nvSpPr>
          <p:spPr bwMode="auto">
            <a:xfrm>
              <a:off x="6195502" y="2922521"/>
              <a:ext cx="2834640" cy="484160"/>
            </a:xfrm>
            <a:prstGeom prst="rect">
              <a:avLst/>
            </a:prstGeom>
            <a:solidFill>
              <a:srgbClr val="00BCF2">
                <a:lumMod val="75000"/>
              </a:srgbClr>
            </a:solidFill>
            <a:ln w="25400" cap="flat" cmpd="sng" algn="ctr">
              <a:noFill/>
              <a:prstDash val="solid"/>
            </a:ln>
            <a:effectLst/>
          </p:spPr>
          <p:txBody>
            <a:bodyPr lIns="77671" tIns="38836" rIns="77671" bIns="38836" rtlCol="0" anchor="ctr"/>
            <a:lstStyle/>
            <a:p>
              <a:pPr algn="ctr" defTabSz="776654">
                <a:defRPr/>
              </a:pPr>
              <a:r>
                <a:rPr lang="en-US" sz="1530" kern="0" spc="-41" dirty="0">
                  <a:ln>
                    <a:solidFill>
                      <a:srgbClr val="000000">
                        <a:alpha val="0"/>
                      </a:srgbClr>
                    </a:solidFill>
                  </a:ln>
                  <a:solidFill>
                    <a:srgbClr val="FFFFFF"/>
                  </a:solidFill>
                </a:rPr>
                <a:t>Windows Azure Active Directory</a:t>
              </a:r>
            </a:p>
          </p:txBody>
        </p:sp>
      </p:grpSp>
      <p:grpSp>
        <p:nvGrpSpPr>
          <p:cNvPr id="30" name="Group 29"/>
          <p:cNvGrpSpPr/>
          <p:nvPr/>
        </p:nvGrpSpPr>
        <p:grpSpPr>
          <a:xfrm>
            <a:off x="8189797" y="1361114"/>
            <a:ext cx="3460184" cy="5309658"/>
            <a:chOff x="7960713" y="1018778"/>
            <a:chExt cx="3393529" cy="5207376"/>
          </a:xfrm>
        </p:grpSpPr>
        <p:grpSp>
          <p:nvGrpSpPr>
            <p:cNvPr id="31" name="Group 30"/>
            <p:cNvGrpSpPr/>
            <p:nvPr/>
          </p:nvGrpSpPr>
          <p:grpSpPr>
            <a:xfrm>
              <a:off x="7960713" y="1018778"/>
              <a:ext cx="3393529" cy="5207376"/>
              <a:chOff x="9104444" y="1018778"/>
              <a:chExt cx="2847340" cy="5207376"/>
            </a:xfrm>
          </p:grpSpPr>
          <p:sp>
            <p:nvSpPr>
              <p:cNvPr id="33" name="Rectangle 32"/>
              <p:cNvSpPr/>
              <p:nvPr/>
            </p:nvSpPr>
            <p:spPr bwMode="auto">
              <a:xfrm>
                <a:off x="9117144" y="1018781"/>
                <a:ext cx="2834640" cy="5207373"/>
              </a:xfrm>
              <a:prstGeom prst="rect">
                <a:avLst/>
              </a:prstGeom>
              <a:solidFill>
                <a:srgbClr val="FFFFFF">
                  <a:lumMod val="85000"/>
                </a:srgbClr>
              </a:solidFill>
              <a:ln w="9525" cap="flat" cmpd="sng" algn="ctr">
                <a:noFill/>
                <a:prstDash val="solid"/>
                <a:headEnd type="none" w="med" len="med"/>
                <a:tailEnd type="none" w="med" len="med"/>
              </a:ln>
              <a:effectLst/>
            </p:spPr>
            <p:txBody>
              <a:bodyPr vert="horz" wrap="square" lIns="77671" tIns="3728398" rIns="77671" bIns="77675" numCol="1" rtlCol="0" anchor="t" anchorCtr="0" compatLnSpc="1">
                <a:prstTxWarp prst="textNoShape">
                  <a:avLst/>
                </a:prstTxWarp>
              </a:bodyPr>
              <a:lstStyle/>
              <a:p>
                <a:pPr algn="ctr" defTabSz="776439">
                  <a:spcAft>
                    <a:spcPts val="256"/>
                  </a:spcAft>
                  <a:defRPr/>
                </a:pPr>
                <a:endParaRPr lang="en-US" sz="1428" kern="0" spc="-41" dirty="0">
                  <a:solidFill>
                    <a:srgbClr val="FFFFFF"/>
                  </a:solidFill>
                </a:endParaRPr>
              </a:p>
              <a:p>
                <a:pPr algn="ctr" defTabSz="776439">
                  <a:spcAft>
                    <a:spcPts val="256"/>
                  </a:spcAft>
                  <a:defRPr/>
                </a:pPr>
                <a:endParaRPr lang="en-US" sz="1428" kern="0" spc="-41" dirty="0">
                  <a:solidFill>
                    <a:srgbClr val="FFFFFF"/>
                  </a:solidFill>
                </a:endParaRPr>
              </a:p>
              <a:p>
                <a:pPr algn="ctr" defTabSz="776439">
                  <a:spcAft>
                    <a:spcPts val="256"/>
                  </a:spcAft>
                  <a:defRPr/>
                </a:pPr>
                <a:endParaRPr lang="en-US" sz="1428" kern="0" spc="-41" dirty="0">
                  <a:solidFill>
                    <a:srgbClr val="FFFFFF"/>
                  </a:solidFill>
                </a:endParaRPr>
              </a:p>
            </p:txBody>
          </p:sp>
          <p:sp>
            <p:nvSpPr>
              <p:cNvPr id="34" name="Rectangle 33"/>
              <p:cNvSpPr/>
              <p:nvPr/>
            </p:nvSpPr>
            <p:spPr bwMode="auto">
              <a:xfrm>
                <a:off x="9117144" y="1018778"/>
                <a:ext cx="2834640" cy="953486"/>
              </a:xfrm>
              <a:prstGeom prst="rect">
                <a:avLst/>
              </a:pr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algn="ctr" defTabSz="776439">
                  <a:defRPr/>
                </a:pPr>
                <a:r>
                  <a:rPr lang="en-US" sz="2447" kern="0" spc="-41" dirty="0">
                    <a:solidFill>
                      <a:srgbClr val="FFFFFF"/>
                    </a:solidFill>
                  </a:rPr>
                  <a:t>Federated Identity (SSO)</a:t>
                </a:r>
              </a:p>
            </p:txBody>
          </p:sp>
          <p:sp>
            <p:nvSpPr>
              <p:cNvPr id="35" name="Rounded Rectangle 34"/>
              <p:cNvSpPr/>
              <p:nvPr/>
            </p:nvSpPr>
            <p:spPr bwMode="auto">
              <a:xfrm>
                <a:off x="9104444" y="4606286"/>
                <a:ext cx="2834640" cy="365760"/>
              </a:xfrm>
              <a:prstGeom prst="roundRect">
                <a:avLst/>
              </a:prstGeom>
              <a:solidFill>
                <a:srgbClr val="00BCF2"/>
              </a:solidFill>
              <a:ln w="25400" cap="flat" cmpd="sng" algn="ctr">
                <a:noFill/>
                <a:prstDash val="solid"/>
              </a:ln>
              <a:effectLst/>
            </p:spPr>
            <p:txBody>
              <a:bodyPr lIns="77671" tIns="38836" rIns="77671" bIns="38836" rtlCol="0" anchor="ctr"/>
              <a:lstStyle/>
              <a:p>
                <a:pPr algn="ctr" defTabSz="776654">
                  <a:defRPr/>
                </a:pPr>
                <a:r>
                  <a:rPr lang="en-US" sz="1530" kern="0" spc="-41" dirty="0">
                    <a:ln>
                      <a:solidFill>
                        <a:srgbClr val="000000">
                          <a:alpha val="0"/>
                        </a:srgbClr>
                      </a:solidFill>
                    </a:ln>
                    <a:solidFill>
                      <a:srgbClr val="FFFFFF"/>
                    </a:solidFill>
                  </a:rPr>
                  <a:t>On-Premises Identity</a:t>
                </a:r>
              </a:p>
            </p:txBody>
          </p:sp>
          <p:cxnSp>
            <p:nvCxnSpPr>
              <p:cNvPr id="36" name="Straight Arrow Connector 35"/>
              <p:cNvCxnSpPr/>
              <p:nvPr/>
            </p:nvCxnSpPr>
            <p:spPr>
              <a:xfrm>
                <a:off x="9770277" y="3419257"/>
                <a:ext cx="0" cy="301752"/>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sp>
            <p:nvSpPr>
              <p:cNvPr id="37" name="Rounded Rectangle 36"/>
              <p:cNvSpPr/>
              <p:nvPr/>
            </p:nvSpPr>
            <p:spPr bwMode="auto">
              <a:xfrm>
                <a:off x="9200591" y="3782223"/>
                <a:ext cx="1139372" cy="438912"/>
              </a:xfrm>
              <a:prstGeom prst="roundRect">
                <a:avLst/>
              </a:prstGeom>
              <a:solidFill>
                <a:srgbClr val="00BCF2"/>
              </a:solidFill>
              <a:ln w="25400" cap="flat" cmpd="sng" algn="ctr">
                <a:noFill/>
                <a:prstDash val="solid"/>
              </a:ln>
              <a:effectLst/>
            </p:spPr>
            <p:txBody>
              <a:bodyPr lIns="77671" tIns="38836" rIns="77671" bIns="38836" rtlCol="0" anchor="ctr"/>
              <a:lstStyle/>
              <a:p>
                <a:pPr algn="ctr" defTabSz="776654">
                  <a:defRPr/>
                </a:pPr>
                <a:r>
                  <a:rPr lang="en-US" sz="1428" kern="0" spc="-41" dirty="0">
                    <a:ln>
                      <a:solidFill>
                        <a:srgbClr val="000000">
                          <a:alpha val="0"/>
                        </a:srgbClr>
                      </a:solidFill>
                    </a:ln>
                    <a:solidFill>
                      <a:srgbClr val="FFFFFF"/>
                    </a:solidFill>
                  </a:rPr>
                  <a:t>Federation</a:t>
                </a:r>
              </a:p>
            </p:txBody>
          </p:sp>
          <p:cxnSp>
            <p:nvCxnSpPr>
              <p:cNvPr id="38" name="Straight Arrow Connector 37"/>
              <p:cNvCxnSpPr/>
              <p:nvPr/>
            </p:nvCxnSpPr>
            <p:spPr>
              <a:xfrm>
                <a:off x="9770277" y="4264157"/>
                <a:ext cx="0" cy="296818"/>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cxnSp>
            <p:nvCxnSpPr>
              <p:cNvPr id="39" name="Straight Arrow Connector 38"/>
              <p:cNvCxnSpPr/>
              <p:nvPr/>
            </p:nvCxnSpPr>
            <p:spPr>
              <a:xfrm>
                <a:off x="11201763" y="3419257"/>
                <a:ext cx="0" cy="301752"/>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cxnSp>
            <p:nvCxnSpPr>
              <p:cNvPr id="40" name="Straight Arrow Connector 39"/>
              <p:cNvCxnSpPr/>
              <p:nvPr/>
            </p:nvCxnSpPr>
            <p:spPr>
              <a:xfrm>
                <a:off x="11201763" y="4264157"/>
                <a:ext cx="0" cy="296818"/>
              </a:xfrm>
              <a:prstGeom prst="straightConnector1">
                <a:avLst/>
              </a:prstGeom>
              <a:noFill/>
              <a:ln w="38100" cap="flat" cmpd="sng" algn="ctr">
                <a:solidFill>
                  <a:srgbClr val="FFFFFF">
                    <a:lumMod val="65000"/>
                    <a:lumOff val="35000"/>
                  </a:srgbClr>
                </a:solidFill>
                <a:prstDash val="solid"/>
                <a:headEnd type="none" w="med" len="med"/>
                <a:tailEnd type="none" w="med" len="med"/>
              </a:ln>
              <a:effectLst/>
            </p:spPr>
          </p:cxnSp>
          <p:sp>
            <p:nvSpPr>
              <p:cNvPr id="41" name="TextBox 40"/>
              <p:cNvSpPr txBox="1"/>
              <p:nvPr/>
            </p:nvSpPr>
            <p:spPr>
              <a:xfrm>
                <a:off x="9345744" y="5081581"/>
                <a:ext cx="2377440" cy="564917"/>
              </a:xfrm>
              <a:prstGeom prst="rect">
                <a:avLst/>
              </a:prstGeom>
              <a:noFill/>
            </p:spPr>
            <p:txBody>
              <a:bodyPr wrap="square" lIns="0" tIns="0" rIns="0" bIns="0" rtlCol="0">
                <a:spAutoFit/>
              </a:bodyPr>
              <a:lstStyle/>
              <a:p>
                <a:pPr defTabSz="1243058">
                  <a:defRPr/>
                </a:pPr>
                <a:r>
                  <a:rPr lang="en-US" sz="1835" kern="0" spc="-41" dirty="0">
                    <a:solidFill>
                      <a:srgbClr val="000000">
                        <a:lumMod val="75000"/>
                        <a:lumOff val="25000"/>
                      </a:srgbClr>
                    </a:solidFill>
                  </a:rPr>
                  <a:t>Single federated identity </a:t>
                </a:r>
                <a:br>
                  <a:rPr lang="en-US" sz="1835" kern="0" spc="-41" dirty="0">
                    <a:solidFill>
                      <a:srgbClr val="000000">
                        <a:lumMod val="75000"/>
                        <a:lumOff val="25000"/>
                      </a:srgbClr>
                    </a:solidFill>
                  </a:rPr>
                </a:br>
                <a:endParaRPr lang="en-US" sz="1835" kern="0" spc="-41" dirty="0">
                  <a:solidFill>
                    <a:srgbClr val="000000">
                      <a:lumMod val="75000"/>
                      <a:lumOff val="25000"/>
                    </a:srgbClr>
                  </a:solidFill>
                </a:endParaRPr>
              </a:p>
            </p:txBody>
          </p:sp>
          <p:grpSp>
            <p:nvGrpSpPr>
              <p:cNvPr id="42" name="Group 41"/>
              <p:cNvGrpSpPr/>
              <p:nvPr/>
            </p:nvGrpSpPr>
            <p:grpSpPr>
              <a:xfrm>
                <a:off x="9117144" y="1912696"/>
                <a:ext cx="2834640" cy="1076562"/>
                <a:chOff x="245159" y="1950796"/>
                <a:chExt cx="2834640" cy="1076562"/>
              </a:xfrm>
            </p:grpSpPr>
            <p:sp>
              <p:nvSpPr>
                <p:cNvPr id="44"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rgbClr val="FFFFFF">
                    <a:lumMod val="50000"/>
                  </a:srgbClr>
                </a:solidFill>
                <a:ln w="9525" cap="flat" cmpd="sng" algn="ctr">
                  <a:noFill/>
                  <a:prstDash val="solid"/>
                  <a:headEnd type="none" w="med" len="med"/>
                  <a:tailEnd type="none" w="med" len="med"/>
                </a:ln>
                <a:effectLst/>
              </p:spPr>
              <p:txBody>
                <a:bodyPr vert="horz" wrap="square" lIns="77671" tIns="38836" rIns="77671" bIns="38836" numCol="1" rtlCol="0" anchor="ctr" anchorCtr="0" compatLnSpc="1">
                  <a:prstTxWarp prst="textNoShape">
                    <a:avLst/>
                  </a:prstTxWarp>
                </a:bodyPr>
                <a:lstStyle/>
                <a:p>
                  <a:pPr marL="146980" indent="-146980" algn="ctr" defTabSz="776439">
                    <a:buFont typeface="Arial" pitchFamily="34" charset="0"/>
                    <a:buChar char="•"/>
                    <a:defRPr/>
                  </a:pPr>
                  <a:endParaRPr lang="en-US" sz="1835" kern="0" spc="-41" dirty="0">
                    <a:solidFill>
                      <a:srgbClr val="FFFFFF"/>
                    </a:solidFill>
                  </a:endParaRPr>
                </a:p>
              </p:txBody>
            </p:sp>
            <p:grpSp>
              <p:nvGrpSpPr>
                <p:cNvPr id="45" name="Group 44"/>
                <p:cNvGrpSpPr/>
                <p:nvPr/>
              </p:nvGrpSpPr>
              <p:grpSpPr>
                <a:xfrm>
                  <a:off x="886759" y="1989853"/>
                  <a:ext cx="1560584" cy="872295"/>
                  <a:chOff x="766316" y="2844953"/>
                  <a:chExt cx="1947003" cy="1088286"/>
                </a:xfrm>
              </p:grpSpPr>
              <p:pic>
                <p:nvPicPr>
                  <p:cNvPr id="46"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66316" y="2844953"/>
                    <a:ext cx="1947003" cy="1088286"/>
                  </a:xfrm>
                  <a:prstGeom prst="rect">
                    <a:avLst/>
                  </a:prstGeom>
                  <a:noFill/>
                  <a:extLst/>
                </p:spPr>
              </p:pic>
              <p:pic>
                <p:nvPicPr>
                  <p:cNvPr id="47" name="Picture 2"/>
                  <p:cNvPicPr>
                    <a:picLocks noChangeAspect="1" noChangeArrowheads="1"/>
                  </p:cNvPicPr>
                  <p:nvPr/>
                </p:nvPicPr>
                <p:blipFill>
                  <a:blip r:embed="rId5"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1214402" y="3368427"/>
                    <a:ext cx="1487197" cy="518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43" name="Rectangle 42"/>
              <p:cNvSpPr/>
              <p:nvPr/>
            </p:nvSpPr>
            <p:spPr bwMode="auto">
              <a:xfrm>
                <a:off x="9117144" y="2922520"/>
                <a:ext cx="2834640" cy="484161"/>
              </a:xfrm>
              <a:prstGeom prst="rect">
                <a:avLst/>
              </a:prstGeom>
              <a:solidFill>
                <a:srgbClr val="00BCF2">
                  <a:lumMod val="75000"/>
                </a:srgbClr>
              </a:solidFill>
              <a:ln w="25400" cap="flat" cmpd="sng" algn="ctr">
                <a:noFill/>
                <a:prstDash val="solid"/>
              </a:ln>
              <a:effectLst/>
            </p:spPr>
            <p:txBody>
              <a:bodyPr lIns="77671" tIns="38836" rIns="77671" bIns="38836" rtlCol="0" anchor="ctr"/>
              <a:lstStyle/>
              <a:p>
                <a:pPr algn="ctr" defTabSz="776654">
                  <a:defRPr/>
                </a:pPr>
                <a:r>
                  <a:rPr lang="en-US" sz="1530" kern="0" spc="-41" dirty="0">
                    <a:ln>
                      <a:solidFill>
                        <a:srgbClr val="000000">
                          <a:alpha val="0"/>
                        </a:srgbClr>
                      </a:solidFill>
                    </a:ln>
                    <a:solidFill>
                      <a:srgbClr val="FFFFFF"/>
                    </a:solidFill>
                  </a:rPr>
                  <a:t>Windows Azure Active Directory</a:t>
                </a:r>
              </a:p>
            </p:txBody>
          </p:sp>
        </p:grpSp>
        <p:sp>
          <p:nvSpPr>
            <p:cNvPr id="32" name="Rounded Rectangle 31"/>
            <p:cNvSpPr/>
            <p:nvPr/>
          </p:nvSpPr>
          <p:spPr bwMode="auto">
            <a:xfrm>
              <a:off x="9684470" y="3795063"/>
              <a:ext cx="1551757" cy="437122"/>
            </a:xfrm>
            <a:prstGeom prst="roundRect">
              <a:avLst/>
            </a:prstGeom>
            <a:solidFill>
              <a:srgbClr val="FFFFFF">
                <a:lumMod val="50000"/>
              </a:srgbClr>
            </a:solidFill>
            <a:ln w="25400" cap="flat" cmpd="sng" algn="ctr">
              <a:noFill/>
              <a:prstDash val="solid"/>
            </a:ln>
            <a:effectLst/>
          </p:spPr>
          <p:txBody>
            <a:bodyPr lIns="93231" tIns="46617" rIns="93231" bIns="46617" rtlCol="0" anchor="ctr"/>
            <a:lstStyle/>
            <a:p>
              <a:pPr algn="ctr" defTabSz="776654">
                <a:defRPr/>
              </a:pPr>
              <a:r>
                <a:rPr lang="en-US" sz="1326" kern="0" dirty="0">
                  <a:ln>
                    <a:solidFill>
                      <a:srgbClr val="000000">
                        <a:alpha val="0"/>
                      </a:srgbClr>
                    </a:solidFill>
                  </a:ln>
                  <a:solidFill>
                    <a:srgbClr val="FFFFFF"/>
                  </a:solidFill>
                </a:rPr>
                <a:t>Directory Sync</a:t>
              </a:r>
            </a:p>
          </p:txBody>
        </p:sp>
      </p:grpSp>
    </p:spTree>
    <p:extLst>
      <p:ext uri="{BB962C8B-B14F-4D97-AF65-F5344CB8AC3E}">
        <p14:creationId xmlns:p14="http://schemas.microsoft.com/office/powerpoint/2010/main" val="3963109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0-#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874963"/>
            <a:ext cx="11374438" cy="1244600"/>
          </a:xfrm>
        </p:spPr>
        <p:txBody>
          <a:bodyPr>
            <a:normAutofit fontScale="90000"/>
          </a:bodyPr>
          <a:lstStyle/>
          <a:p>
            <a:pPr algn="ctr"/>
            <a:r>
              <a:rPr lang="en-GB" sz="8157" dirty="0" smtClean="0"/>
              <a:t>Configuring Hybrid</a:t>
            </a:r>
            <a:endParaRPr lang="en-GB" sz="8157" dirty="0"/>
          </a:p>
        </p:txBody>
      </p:sp>
    </p:spTree>
    <p:extLst>
      <p:ext uri="{BB962C8B-B14F-4D97-AF65-F5344CB8AC3E}">
        <p14:creationId xmlns:p14="http://schemas.microsoft.com/office/powerpoint/2010/main" val="142446261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Directory synchronization</a:t>
            </a:r>
            <a:endParaRPr lang="en-GB" dirty="0"/>
          </a:p>
        </p:txBody>
      </p:sp>
      <p:sp>
        <p:nvSpPr>
          <p:cNvPr id="2" name="Text Placeholder 1"/>
          <p:cNvSpPr>
            <a:spLocks noGrp="1"/>
          </p:cNvSpPr>
          <p:nvPr>
            <p:ph type="body" sz="quarter" idx="11"/>
          </p:nvPr>
        </p:nvSpPr>
        <p:spPr>
          <a:xfrm>
            <a:off x="274639" y="1212849"/>
            <a:ext cx="11889564" cy="5509200"/>
          </a:xfrm>
        </p:spPr>
        <p:txBody>
          <a:bodyPr/>
          <a:lstStyle/>
          <a:p>
            <a:r>
              <a:rPr lang="en-GB" dirty="0" smtClean="0"/>
              <a:t>Synchronization of objects for on-premises AD to Azure AD</a:t>
            </a:r>
          </a:p>
          <a:p>
            <a:pPr lvl="1"/>
            <a:r>
              <a:rPr lang="en-GB" dirty="0" smtClean="0"/>
              <a:t>Limited to 50,000 objects, can be increased by engaging Microsoft</a:t>
            </a:r>
          </a:p>
          <a:p>
            <a:pPr lvl="1"/>
            <a:r>
              <a:rPr lang="en-GB" dirty="0" smtClean="0"/>
              <a:t>Synchronization occurs every 3 hours by default, can be initiated manually</a:t>
            </a:r>
          </a:p>
          <a:p>
            <a:pPr lvl="1"/>
            <a:r>
              <a:rPr lang="en-GB" dirty="0" smtClean="0"/>
              <a:t>Can filter based on OU, Domain or User Attribute</a:t>
            </a:r>
          </a:p>
          <a:p>
            <a:r>
              <a:rPr lang="en-GB" dirty="0" smtClean="0"/>
              <a:t>This is a requirement for SharePoint Hybrid scenarios including Search</a:t>
            </a:r>
          </a:p>
          <a:p>
            <a:pPr lvl="1"/>
            <a:r>
              <a:rPr lang="en-GB" dirty="0" smtClean="0"/>
              <a:t>When a user issues a query from On-premises to SP Online, SP Online must rehydrates the user’s identity</a:t>
            </a:r>
          </a:p>
          <a:p>
            <a:pPr lvl="1"/>
            <a:r>
              <a:rPr lang="en-GB" dirty="0" smtClean="0"/>
              <a:t>The rehydration process looks up attributes in the SP Online profile store</a:t>
            </a:r>
          </a:p>
          <a:p>
            <a:pPr lvl="1"/>
            <a:r>
              <a:rPr lang="en-GB" dirty="0" smtClean="0"/>
              <a:t>If no or multiple profiles exist the query will fail rather than security trimmed results being returned</a:t>
            </a:r>
          </a:p>
          <a:p>
            <a:endParaRPr lang="en-GB" dirty="0"/>
          </a:p>
        </p:txBody>
      </p:sp>
    </p:spTree>
    <p:extLst>
      <p:ext uri="{BB962C8B-B14F-4D97-AF65-F5344CB8AC3E}">
        <p14:creationId xmlns:p14="http://schemas.microsoft.com/office/powerpoint/2010/main" val="39003171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 on-premises domain to Office 365</a:t>
            </a:r>
            <a:endParaRPr lang="en-GB" dirty="0"/>
          </a:p>
        </p:txBody>
      </p:sp>
      <p:sp>
        <p:nvSpPr>
          <p:cNvPr id="3" name="Text Placeholder 2"/>
          <p:cNvSpPr>
            <a:spLocks noGrp="1"/>
          </p:cNvSpPr>
          <p:nvPr>
            <p:ph type="body" sz="quarter" idx="11"/>
          </p:nvPr>
        </p:nvSpPr>
        <p:spPr>
          <a:xfrm>
            <a:off x="274639" y="1212849"/>
            <a:ext cx="11889564" cy="3108543"/>
          </a:xfrm>
        </p:spPr>
        <p:txBody>
          <a:bodyPr/>
          <a:lstStyle/>
          <a:p>
            <a:r>
              <a:rPr lang="en-GB" dirty="0" smtClean="0"/>
              <a:t>Determine and register public domain name</a:t>
            </a:r>
          </a:p>
          <a:p>
            <a:r>
              <a:rPr lang="en-GB" dirty="0" smtClean="0"/>
              <a:t>Add domain in Office 365</a:t>
            </a:r>
          </a:p>
          <a:p>
            <a:pPr lvl="1"/>
            <a:r>
              <a:rPr lang="en-GB" dirty="0" smtClean="0"/>
              <a:t>Provide name</a:t>
            </a:r>
          </a:p>
          <a:p>
            <a:pPr lvl="1"/>
            <a:r>
              <a:rPr lang="en-GB" dirty="0" smtClean="0"/>
              <a:t>Create verification record with DNS hosting provider</a:t>
            </a:r>
          </a:p>
          <a:p>
            <a:pPr lvl="1"/>
            <a:r>
              <a:rPr lang="en-GB" dirty="0" smtClean="0"/>
              <a:t>Verify domain name ownership</a:t>
            </a:r>
          </a:p>
          <a:p>
            <a:endParaRPr lang="en-GB" dirty="0"/>
          </a:p>
        </p:txBody>
      </p:sp>
      <p:pic>
        <p:nvPicPr>
          <p:cNvPr id="4" name="Picture 3"/>
          <p:cNvPicPr>
            <a:picLocks noChangeAspect="1"/>
          </p:cNvPicPr>
          <p:nvPr/>
        </p:nvPicPr>
        <p:blipFill>
          <a:blip r:embed="rId3"/>
          <a:stretch>
            <a:fillRect/>
          </a:stretch>
        </p:blipFill>
        <p:spPr>
          <a:xfrm>
            <a:off x="1105669" y="3672433"/>
            <a:ext cx="9683246" cy="3133068"/>
          </a:xfrm>
          <a:prstGeom prst="rect">
            <a:avLst/>
          </a:prstGeom>
        </p:spPr>
      </p:pic>
    </p:spTree>
    <p:extLst>
      <p:ext uri="{BB962C8B-B14F-4D97-AF65-F5344CB8AC3E}">
        <p14:creationId xmlns:p14="http://schemas.microsoft.com/office/powerpoint/2010/main" val="2618174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Activate Directory Synchronization</a:t>
            </a:r>
            <a:endParaRPr lang="en-GB" dirty="0"/>
          </a:p>
        </p:txBody>
      </p:sp>
      <p:sp>
        <p:nvSpPr>
          <p:cNvPr id="3" name="Text Placeholder 2"/>
          <p:cNvSpPr>
            <a:spLocks noGrp="1"/>
          </p:cNvSpPr>
          <p:nvPr>
            <p:ph type="body" sz="quarter" idx="11"/>
          </p:nvPr>
        </p:nvSpPr>
        <p:spPr>
          <a:xfrm>
            <a:off x="307096" y="1481038"/>
            <a:ext cx="11889564" cy="1969770"/>
          </a:xfrm>
        </p:spPr>
        <p:txBody>
          <a:bodyPr/>
          <a:lstStyle/>
          <a:p>
            <a:r>
              <a:rPr lang="en-GB" dirty="0" smtClean="0"/>
              <a:t>Activate Active Directory Synchronization for your Office 365 Tenant</a:t>
            </a:r>
          </a:p>
          <a:p>
            <a:endParaRPr lang="en-GB" dirty="0"/>
          </a:p>
        </p:txBody>
      </p:sp>
      <p:pic>
        <p:nvPicPr>
          <p:cNvPr id="5" name="Picture 4"/>
          <p:cNvPicPr>
            <a:picLocks noChangeAspect="1"/>
          </p:cNvPicPr>
          <p:nvPr/>
        </p:nvPicPr>
        <p:blipFill>
          <a:blip r:embed="rId3"/>
          <a:stretch>
            <a:fillRect/>
          </a:stretch>
        </p:blipFill>
        <p:spPr>
          <a:xfrm>
            <a:off x="2257797" y="2828642"/>
            <a:ext cx="7979430" cy="4032448"/>
          </a:xfrm>
          <a:prstGeom prst="rect">
            <a:avLst/>
          </a:prstGeom>
        </p:spPr>
      </p:pic>
      <p:pic>
        <p:nvPicPr>
          <p:cNvPr id="6" name="Picture 5"/>
          <p:cNvPicPr>
            <a:picLocks noChangeAspect="1"/>
          </p:cNvPicPr>
          <p:nvPr/>
        </p:nvPicPr>
        <p:blipFill>
          <a:blip r:embed="rId4"/>
          <a:stretch>
            <a:fillRect/>
          </a:stretch>
        </p:blipFill>
        <p:spPr>
          <a:xfrm>
            <a:off x="1643386" y="3450808"/>
            <a:ext cx="9208251" cy="2234751"/>
          </a:xfrm>
          <a:prstGeom prst="rect">
            <a:avLst/>
          </a:prstGeom>
        </p:spPr>
      </p:pic>
    </p:spTree>
    <p:extLst>
      <p:ext uri="{BB962C8B-B14F-4D97-AF65-F5344CB8AC3E}">
        <p14:creationId xmlns:p14="http://schemas.microsoft.com/office/powerpoint/2010/main" val="3560269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Configure Directory Synchronization</a:t>
            </a:r>
            <a:endParaRPr lang="en-GB" dirty="0"/>
          </a:p>
        </p:txBody>
      </p:sp>
      <p:sp>
        <p:nvSpPr>
          <p:cNvPr id="3" name="Text Placeholder 2"/>
          <p:cNvSpPr>
            <a:spLocks noGrp="1"/>
          </p:cNvSpPr>
          <p:nvPr>
            <p:ph type="body" sz="quarter" idx="11"/>
          </p:nvPr>
        </p:nvSpPr>
        <p:spPr>
          <a:xfrm>
            <a:off x="274639" y="1212849"/>
            <a:ext cx="11889564" cy="1292662"/>
          </a:xfrm>
        </p:spPr>
        <p:txBody>
          <a:bodyPr/>
          <a:lstStyle/>
          <a:p>
            <a:r>
              <a:rPr lang="en-GB" dirty="0" smtClean="0"/>
              <a:t>Download and install </a:t>
            </a:r>
            <a:r>
              <a:rPr lang="en-GB" dirty="0" err="1" smtClean="0"/>
              <a:t>DirSync</a:t>
            </a:r>
            <a:r>
              <a:rPr lang="en-GB" dirty="0" smtClean="0"/>
              <a:t> tool on a member server in on-premises environment</a:t>
            </a:r>
            <a:endParaRPr lang="en-GB" dirty="0"/>
          </a:p>
        </p:txBody>
      </p:sp>
      <p:pic>
        <p:nvPicPr>
          <p:cNvPr id="4" name="Picture 3"/>
          <p:cNvPicPr>
            <a:picLocks noChangeAspect="1"/>
          </p:cNvPicPr>
          <p:nvPr/>
        </p:nvPicPr>
        <p:blipFill>
          <a:blip r:embed="rId3"/>
          <a:stretch>
            <a:fillRect/>
          </a:stretch>
        </p:blipFill>
        <p:spPr>
          <a:xfrm>
            <a:off x="2957108" y="2705174"/>
            <a:ext cx="6524625" cy="1600200"/>
          </a:xfrm>
          <a:prstGeom prst="rect">
            <a:avLst/>
          </a:prstGeom>
        </p:spPr>
      </p:pic>
    </p:spTree>
    <p:extLst>
      <p:ext uri="{BB962C8B-B14F-4D97-AF65-F5344CB8AC3E}">
        <p14:creationId xmlns:p14="http://schemas.microsoft.com/office/powerpoint/2010/main" val="4126905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SharePoint 2013 hybrid end-to-end</a:t>
            </a:r>
            <a:endParaRPr lang="en-US" dirty="0"/>
          </a:p>
        </p:txBody>
      </p:sp>
      <p:sp>
        <p:nvSpPr>
          <p:cNvPr id="5" name="Text Placeholder 4"/>
          <p:cNvSpPr>
            <a:spLocks noGrp="1"/>
          </p:cNvSpPr>
          <p:nvPr>
            <p:ph type="body" sz="quarter" idx="14"/>
          </p:nvPr>
        </p:nvSpPr>
        <p:spPr/>
        <p:txBody>
          <a:bodyPr/>
          <a:lstStyle/>
          <a:p>
            <a:r>
              <a:rPr lang="en-US" dirty="0"/>
              <a:t>Sam </a:t>
            </a:r>
            <a:r>
              <a:rPr lang="en-US" dirty="0" err="1"/>
              <a:t>Hassani</a:t>
            </a:r>
            <a:endParaRPr lang="en-US" dirty="0"/>
          </a:p>
          <a:p>
            <a:r>
              <a:rPr lang="en-US" dirty="0"/>
              <a:t>Principal Consultant</a:t>
            </a:r>
          </a:p>
          <a:p>
            <a:r>
              <a:rPr lang="en-US" dirty="0" err="1"/>
              <a:t>BrightStarr</a:t>
            </a:r>
            <a:endParaRPr lang="en-US" dirty="0"/>
          </a:p>
        </p:txBody>
      </p:sp>
      <p:sp>
        <p:nvSpPr>
          <p:cNvPr id="2" name="Text Placeholder 1"/>
          <p:cNvSpPr>
            <a:spLocks noGrp="1"/>
          </p:cNvSpPr>
          <p:nvPr>
            <p:ph type="body" sz="quarter" idx="15"/>
          </p:nvPr>
        </p:nvSpPr>
        <p:spPr>
          <a:xfrm>
            <a:off x="8800211" y="1590086"/>
            <a:ext cx="1600200" cy="433965"/>
          </a:xfrm>
        </p:spPr>
        <p:txBody>
          <a:bodyPr/>
          <a:lstStyle/>
          <a:p>
            <a:r>
              <a:rPr lang="en-US" dirty="0"/>
              <a:t>SPC339</a:t>
            </a:r>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Configure Directory Synchronization</a:t>
            </a:r>
            <a:endParaRPr lang="en-GB" dirty="0"/>
          </a:p>
        </p:txBody>
      </p:sp>
      <p:sp>
        <p:nvSpPr>
          <p:cNvPr id="3" name="Text Placeholder 2"/>
          <p:cNvSpPr>
            <a:spLocks noGrp="1"/>
          </p:cNvSpPr>
          <p:nvPr>
            <p:ph type="body" sz="quarter" idx="11"/>
          </p:nvPr>
        </p:nvSpPr>
        <p:spPr>
          <a:xfrm>
            <a:off x="274639" y="1212849"/>
            <a:ext cx="11889564" cy="738664"/>
          </a:xfrm>
        </p:spPr>
        <p:txBody>
          <a:bodyPr/>
          <a:lstStyle/>
          <a:p>
            <a:r>
              <a:rPr lang="en-GB" dirty="0" smtClean="0"/>
              <a:t>Run </a:t>
            </a:r>
            <a:r>
              <a:rPr lang="en-GB" dirty="0" err="1" smtClean="0"/>
              <a:t>DirSync</a:t>
            </a:r>
            <a:r>
              <a:rPr lang="en-GB" dirty="0" smtClean="0"/>
              <a:t> tool on server where installed</a:t>
            </a:r>
            <a:endParaRPr lang="en-GB" dirty="0"/>
          </a:p>
        </p:txBody>
      </p:sp>
      <p:pic>
        <p:nvPicPr>
          <p:cNvPr id="5" name="Picture 4"/>
          <p:cNvPicPr>
            <a:picLocks noChangeAspect="1"/>
          </p:cNvPicPr>
          <p:nvPr/>
        </p:nvPicPr>
        <p:blipFill>
          <a:blip r:embed="rId3"/>
          <a:stretch>
            <a:fillRect/>
          </a:stretch>
        </p:blipFill>
        <p:spPr>
          <a:xfrm>
            <a:off x="3285721" y="2273126"/>
            <a:ext cx="5867400" cy="4210050"/>
          </a:xfrm>
          <a:prstGeom prst="rect">
            <a:avLst/>
          </a:prstGeom>
        </p:spPr>
      </p:pic>
      <p:pic>
        <p:nvPicPr>
          <p:cNvPr id="6" name="Picture 5"/>
          <p:cNvPicPr>
            <a:picLocks noChangeAspect="1"/>
          </p:cNvPicPr>
          <p:nvPr/>
        </p:nvPicPr>
        <p:blipFill>
          <a:blip r:embed="rId4"/>
          <a:stretch>
            <a:fillRect/>
          </a:stretch>
        </p:blipFill>
        <p:spPr>
          <a:xfrm>
            <a:off x="3285721" y="2235026"/>
            <a:ext cx="5905500" cy="4248150"/>
          </a:xfrm>
          <a:prstGeom prst="rect">
            <a:avLst/>
          </a:prstGeom>
        </p:spPr>
      </p:pic>
      <p:pic>
        <p:nvPicPr>
          <p:cNvPr id="7" name="Picture 6"/>
          <p:cNvPicPr>
            <a:picLocks noChangeAspect="1"/>
          </p:cNvPicPr>
          <p:nvPr/>
        </p:nvPicPr>
        <p:blipFill>
          <a:blip r:embed="rId5"/>
          <a:stretch>
            <a:fillRect/>
          </a:stretch>
        </p:blipFill>
        <p:spPr>
          <a:xfrm>
            <a:off x="3314296" y="2229164"/>
            <a:ext cx="5876925" cy="4229100"/>
          </a:xfrm>
          <a:prstGeom prst="rect">
            <a:avLst/>
          </a:prstGeom>
        </p:spPr>
      </p:pic>
      <p:pic>
        <p:nvPicPr>
          <p:cNvPr id="8" name="Picture 7"/>
          <p:cNvPicPr>
            <a:picLocks noChangeAspect="1"/>
          </p:cNvPicPr>
          <p:nvPr/>
        </p:nvPicPr>
        <p:blipFill>
          <a:blip r:embed="rId6"/>
          <a:stretch>
            <a:fillRect/>
          </a:stretch>
        </p:blipFill>
        <p:spPr>
          <a:xfrm>
            <a:off x="3304771" y="2238689"/>
            <a:ext cx="5867400" cy="4219575"/>
          </a:xfrm>
          <a:prstGeom prst="rect">
            <a:avLst/>
          </a:prstGeom>
        </p:spPr>
      </p:pic>
      <p:pic>
        <p:nvPicPr>
          <p:cNvPr id="9" name="Picture 8"/>
          <p:cNvPicPr>
            <a:picLocks noChangeAspect="1"/>
          </p:cNvPicPr>
          <p:nvPr/>
        </p:nvPicPr>
        <p:blipFill>
          <a:blip r:embed="rId7"/>
          <a:stretch>
            <a:fillRect/>
          </a:stretch>
        </p:blipFill>
        <p:spPr>
          <a:xfrm>
            <a:off x="3279226" y="2219639"/>
            <a:ext cx="5895975" cy="4238625"/>
          </a:xfrm>
          <a:prstGeom prst="rect">
            <a:avLst/>
          </a:prstGeom>
        </p:spPr>
      </p:pic>
      <p:pic>
        <p:nvPicPr>
          <p:cNvPr id="10" name="Picture 9"/>
          <p:cNvPicPr>
            <a:picLocks noChangeAspect="1"/>
          </p:cNvPicPr>
          <p:nvPr/>
        </p:nvPicPr>
        <p:blipFill>
          <a:blip r:embed="rId8"/>
          <a:stretch>
            <a:fillRect/>
          </a:stretch>
        </p:blipFill>
        <p:spPr>
          <a:xfrm>
            <a:off x="3275012" y="2282651"/>
            <a:ext cx="5886450" cy="4210050"/>
          </a:xfrm>
          <a:prstGeom prst="rect">
            <a:avLst/>
          </a:prstGeom>
        </p:spPr>
      </p:pic>
      <p:pic>
        <p:nvPicPr>
          <p:cNvPr id="11" name="Picture 10"/>
          <p:cNvPicPr>
            <a:picLocks noChangeAspect="1"/>
          </p:cNvPicPr>
          <p:nvPr/>
        </p:nvPicPr>
        <p:blipFill>
          <a:blip r:embed="rId9"/>
          <a:stretch>
            <a:fillRect/>
          </a:stretch>
        </p:blipFill>
        <p:spPr>
          <a:xfrm>
            <a:off x="3303798" y="2244551"/>
            <a:ext cx="5876925" cy="4238625"/>
          </a:xfrm>
          <a:prstGeom prst="rect">
            <a:avLst/>
          </a:prstGeom>
        </p:spPr>
      </p:pic>
      <p:pic>
        <p:nvPicPr>
          <p:cNvPr id="12" name="Picture 11"/>
          <p:cNvPicPr>
            <a:picLocks noChangeAspect="1"/>
          </p:cNvPicPr>
          <p:nvPr/>
        </p:nvPicPr>
        <p:blipFill>
          <a:blip r:embed="rId10"/>
          <a:stretch>
            <a:fillRect/>
          </a:stretch>
        </p:blipFill>
        <p:spPr>
          <a:xfrm>
            <a:off x="3330316" y="2257375"/>
            <a:ext cx="5895975" cy="4238625"/>
          </a:xfrm>
          <a:prstGeom prst="rect">
            <a:avLst/>
          </a:prstGeom>
        </p:spPr>
      </p:pic>
      <p:pic>
        <p:nvPicPr>
          <p:cNvPr id="13" name="Picture 12"/>
          <p:cNvPicPr>
            <a:picLocks noChangeAspect="1"/>
          </p:cNvPicPr>
          <p:nvPr/>
        </p:nvPicPr>
        <p:blipFill>
          <a:blip r:embed="rId11"/>
          <a:stretch>
            <a:fillRect/>
          </a:stretch>
        </p:blipFill>
        <p:spPr>
          <a:xfrm>
            <a:off x="1077212" y="3137222"/>
            <a:ext cx="10402182" cy="1595790"/>
          </a:xfrm>
          <a:prstGeom prst="rect">
            <a:avLst/>
          </a:prstGeom>
        </p:spPr>
      </p:pic>
    </p:spTree>
    <p:extLst>
      <p:ext uri="{BB962C8B-B14F-4D97-AF65-F5344CB8AC3E}">
        <p14:creationId xmlns:p14="http://schemas.microsoft.com/office/powerpoint/2010/main" val="202652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8"/>
                                        </p:tgtEl>
                                      </p:cBhvr>
                                    </p:animEffect>
                                    <p:set>
                                      <p:cBhvr>
                                        <p:cTn id="39" dur="1" fill="hold">
                                          <p:stCondLst>
                                            <p:cond delay="499"/>
                                          </p:stCondLst>
                                        </p:cTn>
                                        <p:tgtEl>
                                          <p:spTgt spid="8"/>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9"/>
                                        </p:tgtEl>
                                      </p:cBhvr>
                                    </p:animEffect>
                                    <p:set>
                                      <p:cBhvr>
                                        <p:cTn id="48" dur="1" fill="hold">
                                          <p:stCondLst>
                                            <p:cond delay="499"/>
                                          </p:stCondLst>
                                        </p:cTn>
                                        <p:tgtEl>
                                          <p:spTgt spid="9"/>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10"/>
                                        </p:tgtEl>
                                      </p:cBhvr>
                                    </p:animEffect>
                                    <p:set>
                                      <p:cBhvr>
                                        <p:cTn id="57" dur="1" fill="hold">
                                          <p:stCondLst>
                                            <p:cond delay="499"/>
                                          </p:stCondLst>
                                        </p:cTn>
                                        <p:tgtEl>
                                          <p:spTgt spid="10"/>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nodeType="clickEffect">
                                  <p:stCondLst>
                                    <p:cond delay="0"/>
                                  </p:stCondLst>
                                  <p:childTnLst>
                                    <p:animEffect transition="out" filter="fade">
                                      <p:cBhvr>
                                        <p:cTn id="65" dur="500"/>
                                        <p:tgtEl>
                                          <p:spTgt spid="11"/>
                                        </p:tgtEl>
                                      </p:cBhvr>
                                    </p:animEffect>
                                    <p:set>
                                      <p:cBhvr>
                                        <p:cTn id="66" dur="1" fill="hold">
                                          <p:stCondLst>
                                            <p:cond delay="499"/>
                                          </p:stCondLst>
                                        </p:cTn>
                                        <p:tgtEl>
                                          <p:spTgt spid="11"/>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nodeType="clickEffect">
                                  <p:stCondLst>
                                    <p:cond delay="0"/>
                                  </p:stCondLst>
                                  <p:childTnLst>
                                    <p:animEffect transition="out" filter="fade">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par>
                          <p:cTn id="76" fill="hold">
                            <p:stCondLst>
                              <p:cond delay="500"/>
                            </p:stCondLst>
                            <p:childTnLst>
                              <p:par>
                                <p:cTn id="77" presetID="10" presetClass="entr" presetSubtype="0"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Configure SSO</a:t>
            </a:r>
            <a:endParaRPr lang="en-GB" dirty="0"/>
          </a:p>
        </p:txBody>
      </p:sp>
      <p:sp>
        <p:nvSpPr>
          <p:cNvPr id="3" name="Content Placeholder 2"/>
          <p:cNvSpPr>
            <a:spLocks noGrp="1"/>
          </p:cNvSpPr>
          <p:nvPr>
            <p:ph type="body" sz="quarter" idx="11"/>
          </p:nvPr>
        </p:nvSpPr>
        <p:spPr/>
        <p:txBody>
          <a:bodyPr>
            <a:noAutofit/>
          </a:bodyPr>
          <a:lstStyle/>
          <a:p>
            <a:r>
              <a:rPr lang="en-GB" sz="3264" dirty="0"/>
              <a:t>Prepare Active Directory</a:t>
            </a:r>
          </a:p>
          <a:p>
            <a:pPr lvl="1"/>
            <a:r>
              <a:rPr lang="en-GB" sz="1836" dirty="0">
                <a:latin typeface="+mj-lt"/>
              </a:rPr>
              <a:t>Windows Server 2003 R2 functional level at a minimum</a:t>
            </a:r>
          </a:p>
          <a:p>
            <a:pPr lvl="1"/>
            <a:r>
              <a:rPr lang="en-GB" sz="1836" dirty="0">
                <a:latin typeface="+mj-lt"/>
              </a:rPr>
              <a:t>UPNs are correctly </a:t>
            </a:r>
            <a:r>
              <a:rPr lang="en-GB" sz="1836" dirty="0" smtClean="0">
                <a:latin typeface="+mj-lt"/>
              </a:rPr>
              <a:t>set (if public domain differs to corporate domain name)</a:t>
            </a:r>
            <a:endParaRPr lang="en-GB" sz="1836" dirty="0">
              <a:latin typeface="+mj-lt"/>
            </a:endParaRPr>
          </a:p>
          <a:p>
            <a:r>
              <a:rPr lang="en-GB" sz="3264" dirty="0" smtClean="0"/>
              <a:t>Deploy </a:t>
            </a:r>
            <a:r>
              <a:rPr lang="en-GB" sz="3264" dirty="0"/>
              <a:t>ADFS </a:t>
            </a:r>
            <a:r>
              <a:rPr lang="en-GB" sz="3264" dirty="0" smtClean="0"/>
              <a:t>2.0</a:t>
            </a:r>
          </a:p>
          <a:p>
            <a:r>
              <a:rPr lang="en-GB" sz="3264" dirty="0" smtClean="0"/>
              <a:t>Install Microsoft Online Services Sign in Assistant and Windows Azure AD PowerShell Modules</a:t>
            </a:r>
            <a:endParaRPr lang="en-GB" sz="3264" dirty="0"/>
          </a:p>
          <a:p>
            <a:r>
              <a:rPr lang="en-GB" sz="3264" dirty="0" smtClean="0"/>
              <a:t>Set </a:t>
            </a:r>
            <a:r>
              <a:rPr lang="en-GB" sz="3264" dirty="0"/>
              <a:t>up a trust between ADFS and Windows Azure </a:t>
            </a:r>
            <a:r>
              <a:rPr lang="en-GB" sz="3264" dirty="0" smtClean="0"/>
              <a:t>AD</a:t>
            </a:r>
            <a:endParaRPr lang="en-GB" sz="3264" dirty="0">
              <a:latin typeface="Courier New" panose="02070309020205020404" pitchFamily="49" charset="0"/>
              <a:cs typeface="Courier New" panose="02070309020205020404" pitchFamily="49" charset="0"/>
            </a:endParaRPr>
          </a:p>
          <a:p>
            <a:r>
              <a:rPr lang="en-GB" sz="2000" b="1" dirty="0" smtClean="0">
                <a:solidFill>
                  <a:schemeClr val="tx1"/>
                </a:solidFill>
                <a:latin typeface="Courier New" panose="02070309020205020404" pitchFamily="49" charset="0"/>
                <a:cs typeface="Courier New" panose="02070309020205020404" pitchFamily="49" charset="0"/>
              </a:rPr>
              <a:t>Connect-</a:t>
            </a:r>
            <a:r>
              <a:rPr lang="en-GB" sz="2000" b="1" dirty="0" err="1" smtClean="0">
                <a:solidFill>
                  <a:schemeClr val="tx1"/>
                </a:solidFill>
                <a:latin typeface="Courier New" panose="02070309020205020404" pitchFamily="49" charset="0"/>
                <a:cs typeface="Courier New" panose="02070309020205020404" pitchFamily="49" charset="0"/>
              </a:rPr>
              <a:t>MSOLService</a:t>
            </a:r>
            <a:endParaRPr lang="en-GB" sz="2000" b="1" dirty="0" smtClean="0">
              <a:solidFill>
                <a:schemeClr val="tx1"/>
              </a:solidFill>
              <a:latin typeface="Courier New" panose="02070309020205020404" pitchFamily="49" charset="0"/>
              <a:cs typeface="Courier New" panose="02070309020205020404" pitchFamily="49" charset="0"/>
            </a:endParaRPr>
          </a:p>
          <a:p>
            <a:r>
              <a:rPr lang="en-GB" sz="2000" b="1" dirty="0" smtClean="0">
                <a:solidFill>
                  <a:schemeClr val="tx1"/>
                </a:solidFill>
                <a:latin typeface="Courier New" panose="02070309020205020404" pitchFamily="49" charset="0"/>
                <a:cs typeface="Courier New" panose="02070309020205020404" pitchFamily="49" charset="0"/>
              </a:rPr>
              <a:t>Set-</a:t>
            </a:r>
            <a:r>
              <a:rPr lang="en-GB" sz="2000" b="1" dirty="0" err="1" smtClean="0">
                <a:solidFill>
                  <a:schemeClr val="tx1"/>
                </a:solidFill>
                <a:latin typeface="Courier New" panose="02070309020205020404" pitchFamily="49" charset="0"/>
                <a:cs typeface="Courier New" panose="02070309020205020404" pitchFamily="49" charset="0"/>
              </a:rPr>
              <a:t>MSOLADFSContext</a:t>
            </a:r>
            <a:endParaRPr lang="en-GB" sz="2000" b="1" dirty="0" smtClean="0">
              <a:solidFill>
                <a:schemeClr val="tx1"/>
              </a:solidFill>
              <a:latin typeface="Courier New" panose="02070309020205020404" pitchFamily="49" charset="0"/>
              <a:cs typeface="Courier New" panose="02070309020205020404" pitchFamily="49" charset="0"/>
            </a:endParaRPr>
          </a:p>
          <a:p>
            <a:r>
              <a:rPr lang="en-GB" sz="2000" b="1" dirty="0" smtClean="0">
                <a:solidFill>
                  <a:schemeClr val="tx1"/>
                </a:solidFill>
                <a:latin typeface="Courier New" panose="02070309020205020404" pitchFamily="49" charset="0"/>
                <a:cs typeface="Courier New" panose="02070309020205020404" pitchFamily="49" charset="0"/>
              </a:rPr>
              <a:t>Convert-</a:t>
            </a:r>
            <a:r>
              <a:rPr lang="en-GB" sz="2000" b="1" dirty="0" err="1" smtClean="0">
                <a:solidFill>
                  <a:schemeClr val="tx1"/>
                </a:solidFill>
                <a:latin typeface="Courier New" panose="02070309020205020404" pitchFamily="49" charset="0"/>
                <a:cs typeface="Courier New" panose="02070309020205020404" pitchFamily="49" charset="0"/>
              </a:rPr>
              <a:t>MsolDomainToFederated</a:t>
            </a:r>
            <a:r>
              <a:rPr lang="en-GB" sz="2000" b="1" dirty="0" smtClean="0">
                <a:solidFill>
                  <a:schemeClr val="tx1"/>
                </a:solidFill>
                <a:latin typeface="Courier New" panose="02070309020205020404" pitchFamily="49" charset="0"/>
                <a:cs typeface="Courier New" panose="02070309020205020404" pitchFamily="49" charset="0"/>
              </a:rPr>
              <a:t> –</a:t>
            </a:r>
            <a:r>
              <a:rPr lang="en-GB" sz="2000" b="1" dirty="0" err="1" smtClean="0">
                <a:solidFill>
                  <a:schemeClr val="tx1"/>
                </a:solidFill>
                <a:latin typeface="Courier New" panose="02070309020205020404" pitchFamily="49" charset="0"/>
                <a:cs typeface="Courier New" panose="02070309020205020404" pitchFamily="49" charset="0"/>
              </a:rPr>
              <a:t>DomainName</a:t>
            </a:r>
            <a:r>
              <a:rPr lang="en-GB" sz="2000" b="1" dirty="0" smtClean="0">
                <a:solidFill>
                  <a:schemeClr val="tx1"/>
                </a:solidFill>
                <a:latin typeface="Courier New" panose="02070309020205020404" pitchFamily="49" charset="0"/>
                <a:cs typeface="Courier New" panose="02070309020205020404" pitchFamily="49" charset="0"/>
              </a:rPr>
              <a:t> &lt;domain&gt;</a:t>
            </a:r>
            <a:endParaRPr lang="en-GB" sz="20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1782631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Demo Environment</a:t>
            </a:r>
            <a:endParaRPr lang="en-GB" dirty="0"/>
          </a:p>
        </p:txBody>
      </p:sp>
      <p:sp>
        <p:nvSpPr>
          <p:cNvPr id="3" name="Text Placeholder 2"/>
          <p:cNvSpPr>
            <a:spLocks noGrp="1"/>
          </p:cNvSpPr>
          <p:nvPr>
            <p:ph type="body" sz="quarter" idx="11"/>
          </p:nvPr>
        </p:nvSpPr>
        <p:spPr/>
        <p:txBody>
          <a:bodyPr/>
          <a:lstStyle/>
          <a:p>
            <a:endParaRPr lang="en-GB"/>
          </a:p>
        </p:txBody>
      </p:sp>
      <p:pic>
        <p:nvPicPr>
          <p:cNvPr id="4" name="Picture 3"/>
          <p:cNvPicPr>
            <a:picLocks noChangeAspect="1"/>
          </p:cNvPicPr>
          <p:nvPr/>
        </p:nvPicPr>
        <p:blipFill>
          <a:blip r:embed="rId3"/>
          <a:stretch>
            <a:fillRect/>
          </a:stretch>
        </p:blipFill>
        <p:spPr>
          <a:xfrm>
            <a:off x="740273" y="1619169"/>
            <a:ext cx="10955930" cy="4827190"/>
          </a:xfrm>
          <a:prstGeom prst="rect">
            <a:avLst/>
          </a:prstGeom>
        </p:spPr>
      </p:pic>
    </p:spTree>
    <p:extLst>
      <p:ext uri="{BB962C8B-B14F-4D97-AF65-F5344CB8AC3E}">
        <p14:creationId xmlns:p14="http://schemas.microsoft.com/office/powerpoint/2010/main" val="220156698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8157" dirty="0"/>
              <a:t>Demo</a:t>
            </a:r>
          </a:p>
        </p:txBody>
      </p:sp>
      <p:sp>
        <p:nvSpPr>
          <p:cNvPr id="3" name="Text Placeholder 2"/>
          <p:cNvSpPr>
            <a:spLocks noGrp="1"/>
          </p:cNvSpPr>
          <p:nvPr>
            <p:ph type="body" sz="quarter" idx="12"/>
          </p:nvPr>
        </p:nvSpPr>
        <p:spPr/>
        <p:txBody>
          <a:bodyPr>
            <a:normAutofit/>
          </a:bodyPr>
          <a:lstStyle/>
          <a:p>
            <a:r>
              <a:rPr lang="en-GB" sz="3263" dirty="0" err="1" smtClean="0"/>
              <a:t>DirSync</a:t>
            </a:r>
            <a:r>
              <a:rPr lang="en-GB" sz="3263" dirty="0" smtClean="0"/>
              <a:t> and SSO with Office </a:t>
            </a:r>
            <a:r>
              <a:rPr lang="en-GB" sz="3263" dirty="0"/>
              <a:t>365</a:t>
            </a:r>
          </a:p>
        </p:txBody>
      </p:sp>
    </p:spTree>
    <p:extLst>
      <p:ext uri="{BB962C8B-B14F-4D97-AF65-F5344CB8AC3E}">
        <p14:creationId xmlns:p14="http://schemas.microsoft.com/office/powerpoint/2010/main" val="1953168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295275"/>
            <a:ext cx="11888787" cy="917575"/>
          </a:xfrm>
        </p:spPr>
        <p:txBody>
          <a:bodyPr/>
          <a:lstStyle/>
          <a:p>
            <a:r>
              <a:rPr lang="en-US" dirty="0"/>
              <a:t>One-way outbound </a:t>
            </a:r>
            <a:r>
              <a:rPr lang="en-US" dirty="0" smtClean="0"/>
              <a:t>topology</a:t>
            </a:r>
            <a:endParaRPr lang="en-GB" dirty="0"/>
          </a:p>
        </p:txBody>
      </p:sp>
      <p:pic>
        <p:nvPicPr>
          <p:cNvPr id="8" name="Picture 7"/>
          <p:cNvPicPr>
            <a:picLocks noChangeAspect="1"/>
          </p:cNvPicPr>
          <p:nvPr/>
        </p:nvPicPr>
        <p:blipFill>
          <a:blip r:embed="rId3"/>
          <a:stretch>
            <a:fillRect/>
          </a:stretch>
        </p:blipFill>
        <p:spPr>
          <a:xfrm>
            <a:off x="3348780" y="1247316"/>
            <a:ext cx="5365189" cy="5584328"/>
          </a:xfrm>
          <a:prstGeom prst="rect">
            <a:avLst/>
          </a:prstGeom>
        </p:spPr>
      </p:pic>
    </p:spTree>
    <p:extLst>
      <p:ext uri="{BB962C8B-B14F-4D97-AF65-F5344CB8AC3E}">
        <p14:creationId xmlns:p14="http://schemas.microsoft.com/office/powerpoint/2010/main" val="275213528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295275"/>
            <a:ext cx="11888787" cy="917575"/>
          </a:xfrm>
        </p:spPr>
        <p:txBody>
          <a:bodyPr/>
          <a:lstStyle/>
          <a:p>
            <a:r>
              <a:rPr lang="en-US" dirty="0"/>
              <a:t>One-way </a:t>
            </a:r>
            <a:r>
              <a:rPr lang="en-US" dirty="0" smtClean="0"/>
              <a:t>inbound topology</a:t>
            </a:r>
            <a:endParaRPr lang="en-GB" dirty="0"/>
          </a:p>
        </p:txBody>
      </p:sp>
      <p:pic>
        <p:nvPicPr>
          <p:cNvPr id="4" name="Picture 3"/>
          <p:cNvPicPr>
            <a:picLocks noChangeAspect="1"/>
          </p:cNvPicPr>
          <p:nvPr/>
        </p:nvPicPr>
        <p:blipFill>
          <a:blip r:embed="rId3"/>
          <a:stretch>
            <a:fillRect/>
          </a:stretch>
        </p:blipFill>
        <p:spPr>
          <a:xfrm>
            <a:off x="3629768" y="1221054"/>
            <a:ext cx="5205651" cy="5560292"/>
          </a:xfrm>
          <a:prstGeom prst="rect">
            <a:avLst/>
          </a:prstGeom>
        </p:spPr>
      </p:pic>
    </p:spTree>
    <p:extLst>
      <p:ext uri="{BB962C8B-B14F-4D97-AF65-F5344CB8AC3E}">
        <p14:creationId xmlns:p14="http://schemas.microsoft.com/office/powerpoint/2010/main" val="330658122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295275"/>
            <a:ext cx="11888787" cy="917575"/>
          </a:xfrm>
        </p:spPr>
        <p:txBody>
          <a:bodyPr/>
          <a:lstStyle/>
          <a:p>
            <a:r>
              <a:rPr lang="en-US" dirty="0" smtClean="0"/>
              <a:t>Two-way bi-directional topology</a:t>
            </a:r>
            <a:endParaRPr lang="en-GB" dirty="0"/>
          </a:p>
        </p:txBody>
      </p:sp>
      <p:pic>
        <p:nvPicPr>
          <p:cNvPr id="3" name="Picture 2"/>
          <p:cNvPicPr>
            <a:picLocks noChangeAspect="1"/>
          </p:cNvPicPr>
          <p:nvPr/>
        </p:nvPicPr>
        <p:blipFill>
          <a:blip r:embed="rId3"/>
          <a:stretch>
            <a:fillRect/>
          </a:stretch>
        </p:blipFill>
        <p:spPr>
          <a:xfrm>
            <a:off x="3604222" y="1169967"/>
            <a:ext cx="5327101" cy="5672615"/>
          </a:xfrm>
          <a:prstGeom prst="rect">
            <a:avLst/>
          </a:prstGeom>
        </p:spPr>
      </p:pic>
    </p:spTree>
    <p:extLst>
      <p:ext uri="{BB962C8B-B14F-4D97-AF65-F5344CB8AC3E}">
        <p14:creationId xmlns:p14="http://schemas.microsoft.com/office/powerpoint/2010/main" val="200087377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Reverse Proxy Device options</a:t>
            </a:r>
            <a:endParaRPr lang="en-GB" dirty="0"/>
          </a:p>
        </p:txBody>
      </p:sp>
      <p:sp>
        <p:nvSpPr>
          <p:cNvPr id="3" name="Text Placeholder 2"/>
          <p:cNvSpPr>
            <a:spLocks noGrp="1"/>
          </p:cNvSpPr>
          <p:nvPr>
            <p:ph type="body" sz="quarter" idx="11"/>
          </p:nvPr>
        </p:nvSpPr>
        <p:spPr>
          <a:xfrm>
            <a:off x="274639" y="1212849"/>
            <a:ext cx="11889564" cy="5416868"/>
          </a:xfrm>
        </p:spPr>
        <p:txBody>
          <a:bodyPr/>
          <a:lstStyle/>
          <a:p>
            <a:r>
              <a:rPr lang="en-GB" dirty="0" smtClean="0"/>
              <a:t>Only required for ‘Inbound’ Hybrid topology</a:t>
            </a:r>
          </a:p>
          <a:p>
            <a:pPr lvl="1"/>
            <a:r>
              <a:rPr lang="en-GB" dirty="0" smtClean="0"/>
              <a:t>e.g. Users issuing queries from a Search </a:t>
            </a:r>
            <a:r>
              <a:rPr lang="en-GB" dirty="0" err="1" smtClean="0"/>
              <a:t>Center</a:t>
            </a:r>
            <a:r>
              <a:rPr lang="en-GB" dirty="0" smtClean="0"/>
              <a:t> in SharePoint Online attempting to retrieve search results from an on-premises farm</a:t>
            </a:r>
          </a:p>
          <a:p>
            <a:r>
              <a:rPr lang="en-GB" dirty="0" smtClean="0"/>
              <a:t>Reverse Proxy Device Requirements</a:t>
            </a:r>
          </a:p>
          <a:p>
            <a:pPr lvl="1"/>
            <a:r>
              <a:rPr lang="en-GB" dirty="0" smtClean="0"/>
              <a:t>Support client certificate authentication with a wildcard of SAN SSL certificate</a:t>
            </a:r>
          </a:p>
          <a:p>
            <a:pPr lvl="1"/>
            <a:r>
              <a:rPr lang="en-GB" dirty="0" smtClean="0"/>
              <a:t>Support pass-through authentication for </a:t>
            </a:r>
            <a:r>
              <a:rPr lang="en-GB" dirty="0" err="1" smtClean="0"/>
              <a:t>OAuth</a:t>
            </a:r>
            <a:r>
              <a:rPr lang="en-GB" dirty="0" smtClean="0"/>
              <a:t> 2.0</a:t>
            </a:r>
          </a:p>
          <a:p>
            <a:pPr lvl="1"/>
            <a:r>
              <a:rPr lang="en-GB" dirty="0" smtClean="0"/>
              <a:t>Accept unsolicited inbound traffic on TCP port 443 (HTTPS)</a:t>
            </a:r>
          </a:p>
          <a:p>
            <a:pPr lvl="1"/>
            <a:r>
              <a:rPr lang="en-GB" dirty="0" smtClean="0"/>
              <a:t>Bind a wildcard or SAN SSL certificate to a published endpoint</a:t>
            </a:r>
          </a:p>
          <a:p>
            <a:pPr lvl="1"/>
            <a:r>
              <a:rPr lang="en-GB" dirty="0" smtClean="0"/>
              <a:t>Relay traffic to an on-premises SharePoint 2013 farm without rewriting any packet headers</a:t>
            </a:r>
          </a:p>
          <a:p>
            <a:r>
              <a:rPr lang="en-GB" dirty="0" smtClean="0"/>
              <a:t>Supported Reverse Proxy Devices</a:t>
            </a:r>
          </a:p>
          <a:p>
            <a:pPr lvl="1"/>
            <a:r>
              <a:rPr lang="en-GB" dirty="0"/>
              <a:t>Forefront Threat management Gateway (TMG) 2010</a:t>
            </a:r>
          </a:p>
          <a:p>
            <a:pPr lvl="1"/>
            <a:r>
              <a:rPr lang="en-GB" dirty="0" smtClean="0"/>
              <a:t>Windows Server 2012 R2 with Web Application Proxy (WAP)</a:t>
            </a:r>
          </a:p>
          <a:p>
            <a:pPr lvl="1"/>
            <a:r>
              <a:rPr lang="en-GB" dirty="0" smtClean="0"/>
              <a:t>F5 BIG-IP</a:t>
            </a:r>
            <a:endParaRPr lang="en-GB" dirty="0"/>
          </a:p>
        </p:txBody>
      </p:sp>
    </p:spTree>
    <p:extLst>
      <p:ext uri="{BB962C8B-B14F-4D97-AF65-F5344CB8AC3E}">
        <p14:creationId xmlns:p14="http://schemas.microsoft.com/office/powerpoint/2010/main" val="19430608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Configure SharePoint Environment</a:t>
            </a:r>
            <a:endParaRPr lang="en-GB" dirty="0"/>
          </a:p>
        </p:txBody>
      </p:sp>
      <p:sp>
        <p:nvSpPr>
          <p:cNvPr id="5" name="Content Placeholder 4"/>
          <p:cNvSpPr>
            <a:spLocks noGrp="1"/>
          </p:cNvSpPr>
          <p:nvPr>
            <p:ph type="body" sz="quarter" idx="11"/>
          </p:nvPr>
        </p:nvSpPr>
        <p:spPr/>
        <p:txBody>
          <a:bodyPr>
            <a:noAutofit/>
          </a:bodyPr>
          <a:lstStyle/>
          <a:p>
            <a:r>
              <a:rPr lang="en-GB" sz="3264" dirty="0" smtClean="0"/>
              <a:t>Ensure SharePoint services are started and configured</a:t>
            </a:r>
          </a:p>
          <a:p>
            <a:pPr lvl="1"/>
            <a:r>
              <a:rPr lang="en-GB" dirty="0" smtClean="0"/>
              <a:t>User Profile Service</a:t>
            </a:r>
          </a:p>
          <a:p>
            <a:pPr lvl="1"/>
            <a:r>
              <a:rPr lang="en-GB" dirty="0" smtClean="0"/>
              <a:t>App Management Service</a:t>
            </a:r>
          </a:p>
          <a:p>
            <a:pPr lvl="1"/>
            <a:r>
              <a:rPr lang="en-GB" dirty="0" smtClean="0"/>
              <a:t>Subscription Settings Service</a:t>
            </a:r>
          </a:p>
          <a:p>
            <a:r>
              <a:rPr lang="en-GB" sz="3264" dirty="0" smtClean="0"/>
              <a:t>Establish a trust relationship between on-premises farm and SharePoint Online (S2S authentication)</a:t>
            </a:r>
          </a:p>
          <a:p>
            <a:pPr>
              <a:spcBef>
                <a:spcPts val="0"/>
              </a:spcBef>
              <a:spcAft>
                <a:spcPts val="340"/>
              </a:spcAft>
              <a:buClrTx/>
              <a:buSzTx/>
              <a:defRPr/>
            </a:pPr>
            <a:r>
              <a:rPr lang="en-GB" sz="2000" dirty="0">
                <a:solidFill>
                  <a:schemeClr val="tx1"/>
                </a:solidFill>
                <a:latin typeface="+mn-lt"/>
              </a:rPr>
              <a:t>Create a new STS </a:t>
            </a:r>
            <a:r>
              <a:rPr lang="en-GB" sz="2000" dirty="0" smtClean="0">
                <a:solidFill>
                  <a:schemeClr val="tx1"/>
                </a:solidFill>
                <a:latin typeface="+mn-lt"/>
              </a:rPr>
              <a:t>certificate, replace in on-premises farm and upload to SharePoint Online</a:t>
            </a:r>
          </a:p>
          <a:p>
            <a:pPr>
              <a:spcBef>
                <a:spcPts val="0"/>
              </a:spcBef>
              <a:spcAft>
                <a:spcPts val="340"/>
              </a:spcAft>
              <a:buClrTx/>
              <a:buSzTx/>
              <a:defRPr/>
            </a:pPr>
            <a:r>
              <a:rPr lang="en-GB" sz="2000" dirty="0" smtClean="0">
                <a:solidFill>
                  <a:schemeClr val="tx1"/>
                </a:solidFill>
                <a:latin typeface="+mn-lt"/>
              </a:rPr>
              <a:t>Register the on-premises STS as a service principal in Office 365</a:t>
            </a:r>
          </a:p>
          <a:p>
            <a:pPr>
              <a:spcBef>
                <a:spcPts val="0"/>
              </a:spcBef>
              <a:spcAft>
                <a:spcPts val="340"/>
              </a:spcAft>
              <a:buClrTx/>
              <a:buSzTx/>
              <a:defRPr/>
            </a:pPr>
            <a:r>
              <a:rPr lang="en-GB" sz="2000" dirty="0" smtClean="0">
                <a:solidFill>
                  <a:schemeClr val="tx1"/>
                </a:solidFill>
                <a:latin typeface="+mn-lt"/>
              </a:rPr>
              <a:t>Establish a trust between on-premises farm and Windows Azure AD</a:t>
            </a:r>
            <a:endParaRPr lang="en-GB" sz="2000" dirty="0">
              <a:solidFill>
                <a:schemeClr val="tx1"/>
              </a:solidFill>
              <a:latin typeface="+mn-lt"/>
            </a:endParaRPr>
          </a:p>
          <a:p>
            <a:pPr>
              <a:spcBef>
                <a:spcPts val="0"/>
              </a:spcBef>
              <a:spcAft>
                <a:spcPts val="340"/>
              </a:spcAft>
              <a:buClrTx/>
              <a:buSzTx/>
              <a:defRPr/>
            </a:pPr>
            <a:r>
              <a:rPr lang="en-GB" sz="3260" dirty="0" smtClean="0"/>
              <a:t>Publish SharePoint web applications through reverse-proxy device </a:t>
            </a:r>
            <a:endParaRPr lang="en-GB" sz="3260" dirty="0"/>
          </a:p>
          <a:p>
            <a:pPr>
              <a:spcBef>
                <a:spcPts val="0"/>
              </a:spcBef>
              <a:spcAft>
                <a:spcPts val="340"/>
              </a:spcAft>
              <a:buClrTx/>
              <a:buSzTx/>
              <a:defRPr/>
            </a:pPr>
            <a:endParaRPr lang="en-GB" sz="2000" dirty="0"/>
          </a:p>
          <a:p>
            <a:pPr>
              <a:spcBef>
                <a:spcPts val="0"/>
              </a:spcBef>
              <a:spcAft>
                <a:spcPts val="340"/>
              </a:spcAft>
              <a:buClrTx/>
              <a:buSzTx/>
              <a:defRPr/>
            </a:pPr>
            <a:endParaRPr lang="en-GB" sz="2000" dirty="0"/>
          </a:p>
          <a:p>
            <a:pPr>
              <a:spcBef>
                <a:spcPts val="0"/>
              </a:spcBef>
              <a:spcAft>
                <a:spcPts val="340"/>
              </a:spcAft>
              <a:buClrTx/>
              <a:buSzTx/>
              <a:defRPr/>
            </a:pPr>
            <a:endParaRPr lang="en-GB" sz="2000" dirty="0"/>
          </a:p>
          <a:p>
            <a:pPr>
              <a:spcBef>
                <a:spcPts val="0"/>
              </a:spcBef>
              <a:spcAft>
                <a:spcPts val="340"/>
              </a:spcAft>
              <a:buClrTx/>
              <a:buSzTx/>
              <a:defRPr/>
            </a:pPr>
            <a:endParaRPr lang="en-GB" sz="2000" dirty="0"/>
          </a:p>
          <a:p>
            <a:pPr>
              <a:spcBef>
                <a:spcPts val="0"/>
              </a:spcBef>
              <a:spcAft>
                <a:spcPts val="340"/>
              </a:spcAft>
              <a:buClrTx/>
              <a:buSzTx/>
              <a:defRPr/>
            </a:pPr>
            <a:endParaRPr lang="en-GB" sz="2000" dirty="0">
              <a:solidFill>
                <a:schemeClr val="tx1"/>
              </a:solidFill>
            </a:endParaRPr>
          </a:p>
        </p:txBody>
      </p:sp>
    </p:spTree>
    <p:extLst>
      <p:ext uri="{BB962C8B-B14F-4D97-AF65-F5344CB8AC3E}">
        <p14:creationId xmlns:p14="http://schemas.microsoft.com/office/powerpoint/2010/main" val="34720049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95274"/>
            <a:ext cx="12554941" cy="917575"/>
          </a:xfrm>
        </p:spPr>
        <p:txBody>
          <a:bodyPr/>
          <a:lstStyle/>
          <a:p>
            <a:r>
              <a:rPr lang="en-GB" sz="4800" dirty="0">
                <a:solidFill>
                  <a:schemeClr val="tx1"/>
                </a:solidFill>
              </a:rPr>
              <a:t>Configure server-to-server (S2S) authentication</a:t>
            </a:r>
          </a:p>
        </p:txBody>
      </p:sp>
      <p:sp>
        <p:nvSpPr>
          <p:cNvPr id="5" name="Text Placeholder 4"/>
          <p:cNvSpPr>
            <a:spLocks noGrp="1"/>
          </p:cNvSpPr>
          <p:nvPr>
            <p:ph type="body" sz="quarter" idx="10"/>
          </p:nvPr>
        </p:nvSpPr>
        <p:spPr>
          <a:xfrm>
            <a:off x="274638" y="1216152"/>
            <a:ext cx="12161837" cy="6389441"/>
          </a:xfrm>
        </p:spPr>
        <p:txBody>
          <a:bodyPr/>
          <a:lstStyle/>
          <a:p>
            <a:r>
              <a:rPr lang="en-GB" sz="1600" dirty="0" smtClean="0"/>
              <a:t>$</a:t>
            </a:r>
            <a:r>
              <a:rPr lang="en-GB" sz="1600" dirty="0" err="1"/>
              <a:t>cer.Import</a:t>
            </a:r>
            <a:r>
              <a:rPr lang="en-GB" sz="1600" dirty="0"/>
              <a:t>("C:\SelfSignedSTS.cer")</a:t>
            </a:r>
          </a:p>
          <a:p>
            <a:endParaRPr lang="en-GB" sz="1600" dirty="0"/>
          </a:p>
          <a:p>
            <a:r>
              <a:rPr lang="en-GB" sz="1600" dirty="0"/>
              <a:t>$</a:t>
            </a:r>
            <a:r>
              <a:rPr lang="en-GB" sz="1600" dirty="0" err="1"/>
              <a:t>binCert</a:t>
            </a:r>
            <a:r>
              <a:rPr lang="en-GB" sz="1600" dirty="0"/>
              <a:t> = $</a:t>
            </a:r>
            <a:r>
              <a:rPr lang="en-GB" sz="1600" dirty="0" err="1"/>
              <a:t>cer.GetRawCertData</a:t>
            </a:r>
            <a:r>
              <a:rPr lang="en-GB" sz="1600" dirty="0"/>
              <a:t>()</a:t>
            </a:r>
          </a:p>
          <a:p>
            <a:r>
              <a:rPr lang="en-GB" sz="1600" dirty="0"/>
              <a:t>$</a:t>
            </a:r>
            <a:r>
              <a:rPr lang="en-GB" sz="1600" dirty="0" err="1"/>
              <a:t>credValue</a:t>
            </a:r>
            <a:r>
              <a:rPr lang="en-GB" sz="1600" dirty="0"/>
              <a:t> = [</a:t>
            </a:r>
            <a:r>
              <a:rPr lang="en-GB" sz="1600" dirty="0" err="1"/>
              <a:t>System.Convert</a:t>
            </a:r>
            <a:r>
              <a:rPr lang="en-GB" sz="1600" dirty="0"/>
              <a:t>]::ToBase64String($</a:t>
            </a:r>
            <a:r>
              <a:rPr lang="en-GB" sz="1600" dirty="0" err="1"/>
              <a:t>binCert</a:t>
            </a:r>
            <a:r>
              <a:rPr lang="en-GB" sz="1600" dirty="0"/>
              <a:t>);</a:t>
            </a:r>
          </a:p>
          <a:p>
            <a:r>
              <a:rPr lang="en-GB" sz="1600" dirty="0"/>
              <a:t>New-</a:t>
            </a:r>
            <a:r>
              <a:rPr lang="en-GB" sz="1600" dirty="0" err="1"/>
              <a:t>MsolServicePrincipalCredential</a:t>
            </a:r>
            <a:r>
              <a:rPr lang="en-GB" sz="1600" dirty="0"/>
              <a:t> -</a:t>
            </a:r>
            <a:r>
              <a:rPr lang="en-GB" sz="1600" dirty="0" err="1"/>
              <a:t>AppPrincipalId</a:t>
            </a:r>
            <a:r>
              <a:rPr lang="en-GB" sz="1600" dirty="0"/>
              <a:t> $</a:t>
            </a:r>
            <a:r>
              <a:rPr lang="en-GB" sz="1600" dirty="0" err="1"/>
              <a:t>spoappid</a:t>
            </a:r>
            <a:r>
              <a:rPr lang="en-GB" sz="1600" dirty="0"/>
              <a:t> -Type asymmetric -Usage Verify -Value $</a:t>
            </a:r>
            <a:r>
              <a:rPr lang="en-GB" sz="1600" dirty="0" err="1"/>
              <a:t>credValue</a:t>
            </a:r>
            <a:r>
              <a:rPr lang="en-GB" sz="1600" dirty="0"/>
              <a:t> -</a:t>
            </a:r>
            <a:r>
              <a:rPr lang="en-GB" sz="1600" dirty="0" err="1"/>
              <a:t>StartDate</a:t>
            </a:r>
            <a:r>
              <a:rPr lang="en-GB" sz="1600" dirty="0"/>
              <a:t> $</a:t>
            </a:r>
            <a:r>
              <a:rPr lang="en-GB" sz="1600" dirty="0" err="1"/>
              <a:t>cer.GetEffectiveDateString</a:t>
            </a:r>
            <a:r>
              <a:rPr lang="en-GB" sz="1600" dirty="0"/>
              <a:t>() -</a:t>
            </a:r>
            <a:r>
              <a:rPr lang="en-GB" sz="1600" dirty="0" err="1"/>
              <a:t>EndDate</a:t>
            </a:r>
            <a:r>
              <a:rPr lang="en-GB" sz="1600" dirty="0"/>
              <a:t> $</a:t>
            </a:r>
            <a:r>
              <a:rPr lang="en-GB" sz="1600" dirty="0" err="1"/>
              <a:t>cer.GetExpirationDateString</a:t>
            </a:r>
            <a:r>
              <a:rPr lang="en-GB" sz="1600" dirty="0"/>
              <a:t>()</a:t>
            </a:r>
          </a:p>
          <a:p>
            <a:endParaRPr lang="en-GB" sz="1600" dirty="0"/>
          </a:p>
          <a:p>
            <a:r>
              <a:rPr lang="en-GB" sz="1600" dirty="0"/>
              <a:t>$SharePoint = Get-</a:t>
            </a:r>
            <a:r>
              <a:rPr lang="en-GB" sz="1600" dirty="0" err="1"/>
              <a:t>MsolServicePrincipal</a:t>
            </a:r>
            <a:r>
              <a:rPr lang="en-GB" sz="1600" dirty="0"/>
              <a:t> -</a:t>
            </a:r>
            <a:r>
              <a:rPr lang="en-GB" sz="1600" dirty="0" err="1"/>
              <a:t>AppPrincipalId</a:t>
            </a:r>
            <a:r>
              <a:rPr lang="en-GB" sz="1600" dirty="0"/>
              <a:t> $</a:t>
            </a:r>
            <a:r>
              <a:rPr lang="en-GB" sz="1600" dirty="0" err="1"/>
              <a:t>spoappid</a:t>
            </a:r>
            <a:endParaRPr lang="en-GB" sz="1600" dirty="0"/>
          </a:p>
          <a:p>
            <a:r>
              <a:rPr lang="en-GB" sz="1600" dirty="0"/>
              <a:t>$</a:t>
            </a:r>
            <a:r>
              <a:rPr lang="en-GB" sz="1600" dirty="0" err="1"/>
              <a:t>spns</a:t>
            </a:r>
            <a:r>
              <a:rPr lang="en-GB" sz="1600" dirty="0"/>
              <a:t> = $</a:t>
            </a:r>
            <a:r>
              <a:rPr lang="en-GB" sz="1600" dirty="0" err="1"/>
              <a:t>SharePoint.ServicePrincipalNames</a:t>
            </a:r>
            <a:endParaRPr lang="en-GB" sz="1600" dirty="0"/>
          </a:p>
          <a:p>
            <a:r>
              <a:rPr lang="en-GB" sz="1600" dirty="0"/>
              <a:t>$</a:t>
            </a:r>
            <a:r>
              <a:rPr lang="en-GB" sz="1600" dirty="0" err="1"/>
              <a:t>spns.Add</a:t>
            </a:r>
            <a:r>
              <a:rPr lang="en-GB" sz="1600" dirty="0"/>
              <a:t>("$</a:t>
            </a:r>
            <a:r>
              <a:rPr lang="en-GB" sz="1600" dirty="0" err="1"/>
              <a:t>spoappid</a:t>
            </a:r>
            <a:r>
              <a:rPr lang="en-GB" sz="1600" dirty="0"/>
              <a:t>/*.hassanionprem.com")</a:t>
            </a:r>
          </a:p>
          <a:p>
            <a:r>
              <a:rPr lang="en-GB" sz="1600" dirty="0"/>
              <a:t>Set-</a:t>
            </a:r>
            <a:r>
              <a:rPr lang="en-GB" sz="1600" dirty="0" err="1"/>
              <a:t>MsolServicePrincipal</a:t>
            </a:r>
            <a:r>
              <a:rPr lang="en-GB" sz="1600" dirty="0"/>
              <a:t> -</a:t>
            </a:r>
            <a:r>
              <a:rPr lang="en-GB" sz="1600" dirty="0" err="1"/>
              <a:t>AppPrincipalId</a:t>
            </a:r>
            <a:r>
              <a:rPr lang="en-GB" sz="1600" dirty="0"/>
              <a:t> $</a:t>
            </a:r>
            <a:r>
              <a:rPr lang="en-GB" sz="1600" dirty="0" err="1"/>
              <a:t>spoappid</a:t>
            </a:r>
            <a:r>
              <a:rPr lang="en-GB" sz="1600" dirty="0"/>
              <a:t> -</a:t>
            </a:r>
            <a:r>
              <a:rPr lang="en-GB" sz="1600" dirty="0" err="1"/>
              <a:t>ServicePrincipalNames</a:t>
            </a:r>
            <a:r>
              <a:rPr lang="en-GB" sz="1600" dirty="0"/>
              <a:t> $</a:t>
            </a:r>
            <a:r>
              <a:rPr lang="en-GB" sz="1600" dirty="0" err="1"/>
              <a:t>spns</a:t>
            </a:r>
            <a:endParaRPr lang="en-GB" sz="1600" dirty="0"/>
          </a:p>
          <a:p>
            <a:endParaRPr lang="en-GB" sz="1600" dirty="0"/>
          </a:p>
          <a:p>
            <a:r>
              <a:rPr lang="en-GB" sz="1600" dirty="0"/>
              <a:t>$site=Get-</a:t>
            </a:r>
            <a:r>
              <a:rPr lang="en-GB" sz="1600" dirty="0" err="1"/>
              <a:t>Spsite</a:t>
            </a:r>
            <a:r>
              <a:rPr lang="en-GB" sz="1600" dirty="0"/>
              <a:t> "https://intranet.hassanionprem.com"</a:t>
            </a:r>
          </a:p>
          <a:p>
            <a:r>
              <a:rPr lang="en-GB" sz="1600" dirty="0"/>
              <a:t>$</a:t>
            </a:r>
            <a:r>
              <a:rPr lang="en-GB" sz="1600" dirty="0" err="1"/>
              <a:t>appPrincipal</a:t>
            </a:r>
            <a:r>
              <a:rPr lang="en-GB" sz="1600" dirty="0"/>
              <a:t> = Register-</a:t>
            </a:r>
            <a:r>
              <a:rPr lang="en-GB" sz="1600" dirty="0" err="1"/>
              <a:t>SPAppPrincipal</a:t>
            </a:r>
            <a:r>
              <a:rPr lang="en-GB" sz="1600" dirty="0"/>
              <a:t> -site $</a:t>
            </a:r>
            <a:r>
              <a:rPr lang="en-GB" sz="1600" dirty="0" err="1"/>
              <a:t>site.rootweb</a:t>
            </a:r>
            <a:r>
              <a:rPr lang="en-GB" sz="1600" dirty="0"/>
              <a:t> -</a:t>
            </a:r>
            <a:r>
              <a:rPr lang="en-GB" sz="1600" dirty="0" err="1"/>
              <a:t>nameIdentifier</a:t>
            </a:r>
            <a:r>
              <a:rPr lang="en-GB" sz="1600" dirty="0"/>
              <a:t> "00000003-0000-0ff1-ce00-000000000000@bce49a51-dea4-44c3-8da0-0af70dbd186a" -</a:t>
            </a:r>
            <a:r>
              <a:rPr lang="en-GB" sz="1600" dirty="0" err="1"/>
              <a:t>displayName</a:t>
            </a:r>
            <a:r>
              <a:rPr lang="en-GB" sz="1600" dirty="0"/>
              <a:t> "SharePoint Online"</a:t>
            </a:r>
          </a:p>
          <a:p>
            <a:endParaRPr lang="en-GB" sz="1600" dirty="0"/>
          </a:p>
          <a:p>
            <a:r>
              <a:rPr lang="en-GB" sz="1600" dirty="0"/>
              <a:t>Set-</a:t>
            </a:r>
            <a:r>
              <a:rPr lang="en-GB" sz="1600" dirty="0" err="1"/>
              <a:t>SPAuthenticationRealm</a:t>
            </a:r>
            <a:r>
              <a:rPr lang="en-GB" sz="1600" dirty="0"/>
              <a:t> -realm </a:t>
            </a:r>
            <a:r>
              <a:rPr lang="en-GB" sz="1600" dirty="0" smtClean="0"/>
              <a:t>bce49a51-dea4-44c3-8da0-0af70dbd186a</a:t>
            </a:r>
            <a:endParaRPr lang="en-GB" sz="1600" dirty="0"/>
          </a:p>
          <a:p>
            <a:r>
              <a:rPr lang="en-GB" sz="1600" dirty="0"/>
              <a:t>New-</a:t>
            </a:r>
            <a:r>
              <a:rPr lang="en-GB" sz="1600" dirty="0" err="1"/>
              <a:t>SPAzureAccessControlServiceApplicationProxy</a:t>
            </a:r>
            <a:r>
              <a:rPr lang="en-GB" sz="1600" dirty="0"/>
              <a:t> -Name "ACS" -</a:t>
            </a:r>
            <a:r>
              <a:rPr lang="en-GB" sz="1600" dirty="0" err="1"/>
              <a:t>MetadataServiceEndpointUri</a:t>
            </a:r>
            <a:r>
              <a:rPr lang="en-GB" sz="1600" dirty="0"/>
              <a:t> "https://accounts.accesscontrol.windows.net/bce49a51-dea4-44c3-8da0-0af70dbd186a/metadata/</a:t>
            </a:r>
            <a:r>
              <a:rPr lang="en-GB" sz="1600" dirty="0" err="1"/>
              <a:t>json</a:t>
            </a:r>
            <a:r>
              <a:rPr lang="en-GB" sz="1600" dirty="0"/>
              <a:t>/1" -</a:t>
            </a:r>
            <a:r>
              <a:rPr lang="en-GB" sz="1600" dirty="0" err="1"/>
              <a:t>DefaultProxyGroup</a:t>
            </a:r>
            <a:endParaRPr lang="en-GB" sz="1600" dirty="0"/>
          </a:p>
          <a:p>
            <a:r>
              <a:rPr lang="en-GB" sz="1600" dirty="0"/>
              <a:t>New-</a:t>
            </a:r>
            <a:r>
              <a:rPr lang="en-GB" sz="1600" dirty="0" err="1"/>
              <a:t>SPTrustedSecurityTokenIssuer</a:t>
            </a:r>
            <a:r>
              <a:rPr lang="en-GB" sz="1600" dirty="0"/>
              <a:t> -</a:t>
            </a:r>
            <a:r>
              <a:rPr lang="en-GB" sz="1600" dirty="0" err="1"/>
              <a:t>MetadataEndpoint</a:t>
            </a:r>
            <a:r>
              <a:rPr lang="en-GB" sz="1600" dirty="0"/>
              <a:t> "https://accounts.accesscontrol.windows.net/bce49a51-dea4-44c3-8da0-0af70dbd186a/metadata/</a:t>
            </a:r>
            <a:r>
              <a:rPr lang="en-GB" sz="1600" dirty="0" err="1"/>
              <a:t>json</a:t>
            </a:r>
            <a:r>
              <a:rPr lang="en-GB" sz="1600" dirty="0"/>
              <a:t>/1" -</a:t>
            </a:r>
            <a:r>
              <a:rPr lang="en-GB" sz="1600" dirty="0" err="1"/>
              <a:t>IsTrustBroker</a:t>
            </a:r>
            <a:r>
              <a:rPr lang="en-GB" sz="1600" dirty="0"/>
              <a:t> -Name "ACS"</a:t>
            </a:r>
          </a:p>
          <a:p>
            <a:endParaRPr lang="en-GB" sz="1600" dirty="0"/>
          </a:p>
          <a:p>
            <a:r>
              <a:rPr lang="en-GB" sz="1600" dirty="0"/>
              <a:t> </a:t>
            </a:r>
          </a:p>
        </p:txBody>
      </p:sp>
    </p:spTree>
    <p:extLst>
      <p:ext uri="{BB962C8B-B14F-4D97-AF65-F5344CB8AC3E}">
        <p14:creationId xmlns:p14="http://schemas.microsoft.com/office/powerpoint/2010/main" val="367411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Introductions…</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Who am I?</a:t>
            </a:r>
          </a:p>
          <a:p>
            <a:pPr lvl="1"/>
            <a:r>
              <a:rPr lang="en-GB" dirty="0"/>
              <a:t>Principal Consultant </a:t>
            </a:r>
            <a:r>
              <a:rPr lang="en-GB" dirty="0" smtClean="0"/>
              <a:t>at BrightStarr</a:t>
            </a:r>
            <a:endParaRPr lang="en-GB" dirty="0"/>
          </a:p>
          <a:p>
            <a:pPr lvl="1"/>
            <a:r>
              <a:rPr lang="en-GB" dirty="0"/>
              <a:t>Microsoft Certified Master: </a:t>
            </a:r>
            <a:r>
              <a:rPr lang="en-GB" dirty="0" smtClean="0"/>
              <a:t>SharePoint 2010</a:t>
            </a:r>
          </a:p>
          <a:p>
            <a:pPr lvl="1"/>
            <a:r>
              <a:rPr lang="en-GB" dirty="0" smtClean="0"/>
              <a:t>Microsoft Certified Solutions Master: SharePoint</a:t>
            </a:r>
            <a:endParaRPr lang="en-GB" dirty="0"/>
          </a:p>
          <a:p>
            <a:pPr lvl="1"/>
            <a:r>
              <a:rPr lang="en-GB" dirty="0"/>
              <a:t>SharePoint 2013 Beta Engineer</a:t>
            </a:r>
          </a:p>
          <a:p>
            <a:r>
              <a:rPr lang="en-US" dirty="0" smtClean="0"/>
              <a:t>Contact details</a:t>
            </a:r>
          </a:p>
          <a:p>
            <a:pPr lvl="1"/>
            <a:r>
              <a:rPr lang="en-US" b="1" dirty="0" smtClean="0"/>
              <a:t>Twitter</a:t>
            </a:r>
            <a:r>
              <a:rPr lang="en-US" dirty="0" smtClean="0"/>
              <a:t>: @</a:t>
            </a:r>
            <a:r>
              <a:rPr lang="en-US" dirty="0" err="1" smtClean="0"/>
              <a:t>samhassa</a:t>
            </a:r>
            <a:endParaRPr lang="en-US" dirty="0" smtClean="0"/>
          </a:p>
          <a:p>
            <a:pPr lvl="1"/>
            <a:r>
              <a:rPr lang="en-US" b="1" dirty="0" smtClean="0"/>
              <a:t>Email</a:t>
            </a:r>
            <a:r>
              <a:rPr lang="en-US" dirty="0" smtClean="0"/>
              <a:t>: sam.hassani@brightstarr.com</a:t>
            </a:r>
          </a:p>
          <a:p>
            <a:pPr lvl="1"/>
            <a:r>
              <a:rPr lang="en-US" b="1" dirty="0" smtClean="0"/>
              <a:t>Web</a:t>
            </a:r>
            <a:r>
              <a:rPr lang="en-US" dirty="0" smtClean="0"/>
              <a:t>: www.brightstarr.com</a:t>
            </a:r>
          </a:p>
          <a:p>
            <a:pPr lvl="1"/>
            <a:r>
              <a:rPr lang="en-US" b="1" dirty="0" smtClean="0"/>
              <a:t>Web: </a:t>
            </a:r>
            <a:r>
              <a:rPr lang="en-US" dirty="0" smtClean="0"/>
              <a:t>www.samhassani.com</a:t>
            </a:r>
          </a:p>
          <a:p>
            <a:pPr lvl="1"/>
            <a:r>
              <a:rPr lang="en-US" b="1" dirty="0" smtClean="0"/>
              <a:t>Yammer:</a:t>
            </a:r>
            <a:r>
              <a:rPr lang="en-US" dirty="0" smtClean="0"/>
              <a:t> Operations and Management Group</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4341" y="1736603"/>
            <a:ext cx="4201486" cy="3151114"/>
          </a:xfrm>
          <a:prstGeom prst="rect">
            <a:avLst/>
          </a:prstGeom>
        </p:spPr>
      </p:pic>
      <p:pic>
        <p:nvPicPr>
          <p:cNvPr id="1026" name="Picture 2" descr="Microsoft Certified Master - SharePoint 20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4341" y="5058099"/>
            <a:ext cx="1524000" cy="7429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icrosoft Certified Solutions Master - SharePoi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31827" y="5057750"/>
            <a:ext cx="1524000" cy="7429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85397" y="1239018"/>
            <a:ext cx="1539373" cy="373412"/>
          </a:xfrm>
          <a:prstGeom prst="rect">
            <a:avLst/>
          </a:prstGeom>
        </p:spPr>
      </p:pic>
    </p:spTree>
    <p:extLst>
      <p:ext uri="{BB962C8B-B14F-4D97-AF65-F5344CB8AC3E}">
        <p14:creationId xmlns:p14="http://schemas.microsoft.com/office/powerpoint/2010/main" val="1073168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Configure SharePoint For Hybrid Search</a:t>
            </a:r>
            <a:endParaRPr lang="en-GB" dirty="0"/>
          </a:p>
        </p:txBody>
      </p:sp>
      <p:sp>
        <p:nvSpPr>
          <p:cNvPr id="5" name="Content Placeholder 4"/>
          <p:cNvSpPr>
            <a:spLocks noGrp="1"/>
          </p:cNvSpPr>
          <p:nvPr>
            <p:ph type="body" sz="quarter" idx="11"/>
          </p:nvPr>
        </p:nvSpPr>
        <p:spPr/>
        <p:txBody>
          <a:bodyPr>
            <a:noAutofit/>
          </a:bodyPr>
          <a:lstStyle/>
          <a:p>
            <a:r>
              <a:rPr lang="en-GB" sz="3264" dirty="0" smtClean="0"/>
              <a:t>Configure </a:t>
            </a:r>
            <a:r>
              <a:rPr lang="en-GB" sz="3264" dirty="0"/>
              <a:t>result </a:t>
            </a:r>
            <a:r>
              <a:rPr lang="en-GB" sz="3264" dirty="0" smtClean="0"/>
              <a:t>source</a:t>
            </a:r>
            <a:endParaRPr lang="en-GB" sz="3264" dirty="0"/>
          </a:p>
          <a:p>
            <a:pPr lvl="1"/>
            <a:r>
              <a:rPr lang="en-GB" sz="2040" dirty="0" smtClean="0"/>
              <a:t>In this case as a remote SharePoint index</a:t>
            </a:r>
          </a:p>
          <a:p>
            <a:pPr lvl="1"/>
            <a:r>
              <a:rPr lang="en-GB" sz="2040" dirty="0" smtClean="0"/>
              <a:t>URL </a:t>
            </a:r>
            <a:r>
              <a:rPr lang="en-GB" sz="2040" dirty="0"/>
              <a:t>of remote location</a:t>
            </a:r>
          </a:p>
          <a:p>
            <a:pPr lvl="1"/>
            <a:r>
              <a:rPr lang="en-GB" sz="2040" dirty="0"/>
              <a:t>Secure Store (for client </a:t>
            </a:r>
            <a:r>
              <a:rPr lang="en-GB" sz="2040" dirty="0" smtClean="0"/>
              <a:t>certificate authentication)*</a:t>
            </a:r>
            <a:endParaRPr lang="en-GB" sz="2040" dirty="0"/>
          </a:p>
          <a:p>
            <a:r>
              <a:rPr lang="en-GB" sz="3264" dirty="0"/>
              <a:t>Configure Query rule to show remote </a:t>
            </a:r>
            <a:r>
              <a:rPr lang="en-GB" sz="3264" dirty="0" smtClean="0"/>
              <a:t>results</a:t>
            </a:r>
          </a:p>
          <a:p>
            <a:pPr lvl="1"/>
            <a:r>
              <a:rPr lang="en-GB" dirty="0" smtClean="0"/>
              <a:t>Choose context of Query rule</a:t>
            </a:r>
          </a:p>
          <a:p>
            <a:pPr lvl="1"/>
            <a:r>
              <a:rPr lang="en-GB" dirty="0" smtClean="0"/>
              <a:t>Can add a condition or fire on any query text</a:t>
            </a:r>
          </a:p>
          <a:p>
            <a:pPr lvl="1"/>
            <a:r>
              <a:rPr lang="en-GB" dirty="0" smtClean="0"/>
              <a:t>Determine search vertical e.g. Results block, promoted result</a:t>
            </a:r>
          </a:p>
          <a:p>
            <a:pPr lvl="1"/>
            <a:r>
              <a:rPr lang="en-GB" dirty="0" smtClean="0"/>
              <a:t>Ensure results block points to a specific results source (remote index)</a:t>
            </a:r>
          </a:p>
          <a:p>
            <a:pPr lvl="1"/>
            <a:endParaRPr lang="en-GB" dirty="0"/>
          </a:p>
        </p:txBody>
      </p:sp>
    </p:spTree>
    <p:extLst>
      <p:ext uri="{BB962C8B-B14F-4D97-AF65-F5344CB8AC3E}">
        <p14:creationId xmlns:p14="http://schemas.microsoft.com/office/powerpoint/2010/main" val="21342047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8157" dirty="0"/>
              <a:t>Demo</a:t>
            </a:r>
          </a:p>
        </p:txBody>
      </p:sp>
      <p:sp>
        <p:nvSpPr>
          <p:cNvPr id="3" name="Text Placeholder 2"/>
          <p:cNvSpPr>
            <a:spLocks noGrp="1"/>
          </p:cNvSpPr>
          <p:nvPr>
            <p:ph type="body" sz="quarter" idx="12"/>
          </p:nvPr>
        </p:nvSpPr>
        <p:spPr/>
        <p:txBody>
          <a:bodyPr>
            <a:normAutofit/>
          </a:bodyPr>
          <a:lstStyle/>
          <a:p>
            <a:r>
              <a:rPr lang="en-GB" sz="3263" dirty="0"/>
              <a:t>Search Hybrid User Experience and Configuration</a:t>
            </a:r>
          </a:p>
        </p:txBody>
      </p:sp>
    </p:spTree>
    <p:extLst>
      <p:ext uri="{BB962C8B-B14F-4D97-AF65-F5344CB8AC3E}">
        <p14:creationId xmlns:p14="http://schemas.microsoft.com/office/powerpoint/2010/main" val="21273155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874963"/>
            <a:ext cx="11374438" cy="1244600"/>
          </a:xfrm>
        </p:spPr>
        <p:txBody>
          <a:bodyPr>
            <a:normAutofit fontScale="90000"/>
          </a:bodyPr>
          <a:lstStyle/>
          <a:p>
            <a:pPr algn="ctr"/>
            <a:r>
              <a:rPr lang="en-GB" sz="8157" dirty="0" smtClean="0"/>
              <a:t>Hybrid Challenges</a:t>
            </a:r>
            <a:endParaRPr lang="en-GB" sz="8157" dirty="0"/>
          </a:p>
        </p:txBody>
      </p:sp>
    </p:spTree>
    <p:extLst>
      <p:ext uri="{BB962C8B-B14F-4D97-AF65-F5344CB8AC3E}">
        <p14:creationId xmlns:p14="http://schemas.microsoft.com/office/powerpoint/2010/main" val="427573707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725670"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725670"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Handling the Social experience</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468627"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Application Lifecycle Management</a:t>
            </a:r>
          </a:p>
        </p:txBody>
      </p:sp>
      <p:sp>
        <p:nvSpPr>
          <p:cNvPr id="29" name="Rectangle 28"/>
          <p:cNvSpPr/>
          <p:nvPr/>
        </p:nvSpPr>
        <p:spPr bwMode="auto">
          <a:xfrm>
            <a:off x="8954541"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User Experience and Transitions</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6211584"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Business Continuity Management and Operations</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Hybrid Challenges</a:t>
            </a:r>
            <a:endParaRPr lang="en-US" dirty="0"/>
          </a:p>
        </p:txBody>
      </p:sp>
    </p:spTree>
    <p:extLst>
      <p:ext uri="{BB962C8B-B14F-4D97-AF65-F5344CB8AC3E}">
        <p14:creationId xmlns:p14="http://schemas.microsoft.com/office/powerpoint/2010/main" val="1578232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Handling the Social Experience</a:t>
            </a:r>
            <a:endParaRPr lang="en-GB" dirty="0"/>
          </a:p>
        </p:txBody>
      </p:sp>
      <p:sp>
        <p:nvSpPr>
          <p:cNvPr id="3" name="Content Placeholder 2"/>
          <p:cNvSpPr>
            <a:spLocks noGrp="1"/>
          </p:cNvSpPr>
          <p:nvPr>
            <p:ph type="body" sz="quarter" idx="11"/>
          </p:nvPr>
        </p:nvSpPr>
        <p:spPr/>
        <p:txBody>
          <a:bodyPr>
            <a:noAutofit/>
          </a:bodyPr>
          <a:lstStyle/>
          <a:p>
            <a:r>
              <a:rPr lang="en-GB" sz="3672" dirty="0"/>
              <a:t>Users work in sites in both SharePoint On-premises and SharePoint Online</a:t>
            </a:r>
          </a:p>
          <a:p>
            <a:pPr lvl="1"/>
            <a:r>
              <a:rPr lang="en-GB" dirty="0" smtClean="0">
                <a:latin typeface="+mj-lt"/>
              </a:rPr>
              <a:t>E.g. Intranet On-premises, and Project/Collaboration sites Online</a:t>
            </a:r>
          </a:p>
          <a:p>
            <a:pPr lvl="1"/>
            <a:endParaRPr lang="en-GB" sz="2040" dirty="0"/>
          </a:p>
          <a:p>
            <a:r>
              <a:rPr lang="en-GB" sz="3672" dirty="0"/>
              <a:t>Which social experience should users be presented with?</a:t>
            </a:r>
          </a:p>
          <a:p>
            <a:pPr lvl="1"/>
            <a:r>
              <a:rPr lang="en-GB" dirty="0" smtClean="0">
                <a:latin typeface="+mj-lt"/>
              </a:rPr>
              <a:t>Editing Profile?</a:t>
            </a:r>
          </a:p>
          <a:p>
            <a:pPr lvl="1"/>
            <a:r>
              <a:rPr lang="en-GB" dirty="0" smtClean="0">
                <a:latin typeface="+mj-lt"/>
              </a:rPr>
              <a:t>Newsfeed?</a:t>
            </a:r>
          </a:p>
          <a:p>
            <a:pPr lvl="1"/>
            <a:r>
              <a:rPr lang="en-GB" dirty="0" err="1">
                <a:latin typeface="+mj-lt"/>
              </a:rPr>
              <a:t>OneDrive</a:t>
            </a:r>
            <a:r>
              <a:rPr lang="en-GB" dirty="0">
                <a:latin typeface="+mj-lt"/>
              </a:rPr>
              <a:t> for Business?</a:t>
            </a:r>
          </a:p>
          <a:p>
            <a:pPr lvl="1"/>
            <a:endParaRPr lang="en-GB" sz="2040" dirty="0"/>
          </a:p>
          <a:p>
            <a:endParaRPr lang="en-GB" sz="3672" dirty="0"/>
          </a:p>
        </p:txBody>
      </p:sp>
    </p:spTree>
    <p:extLst>
      <p:ext uri="{BB962C8B-B14F-4D97-AF65-F5344CB8AC3E}">
        <p14:creationId xmlns:p14="http://schemas.microsoft.com/office/powerpoint/2010/main" val="636875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8157" dirty="0"/>
              <a:t>Demo</a:t>
            </a:r>
          </a:p>
        </p:txBody>
      </p:sp>
      <p:sp>
        <p:nvSpPr>
          <p:cNvPr id="3" name="Text Placeholder 2"/>
          <p:cNvSpPr>
            <a:spLocks noGrp="1"/>
          </p:cNvSpPr>
          <p:nvPr>
            <p:ph type="body" sz="quarter" idx="12"/>
          </p:nvPr>
        </p:nvSpPr>
        <p:spPr/>
        <p:txBody>
          <a:bodyPr>
            <a:normAutofit/>
          </a:bodyPr>
          <a:lstStyle/>
          <a:p>
            <a:r>
              <a:rPr lang="en-GB" sz="3263" dirty="0"/>
              <a:t>Consistent Social Experience in a Hybrid Environment</a:t>
            </a:r>
          </a:p>
        </p:txBody>
      </p:sp>
    </p:spTree>
    <p:extLst>
      <p:ext uri="{BB962C8B-B14F-4D97-AF65-F5344CB8AC3E}">
        <p14:creationId xmlns:p14="http://schemas.microsoft.com/office/powerpoint/2010/main" val="39665162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Handling the Social Experience</a:t>
            </a:r>
            <a:endParaRPr lang="en-GB" dirty="0"/>
          </a:p>
        </p:txBody>
      </p:sp>
      <p:sp>
        <p:nvSpPr>
          <p:cNvPr id="3" name="Content Placeholder 2"/>
          <p:cNvSpPr>
            <a:spLocks noGrp="1"/>
          </p:cNvSpPr>
          <p:nvPr>
            <p:ph type="body" sz="quarter" idx="11"/>
          </p:nvPr>
        </p:nvSpPr>
        <p:spPr/>
        <p:txBody>
          <a:bodyPr>
            <a:noAutofit/>
          </a:bodyPr>
          <a:lstStyle/>
          <a:p>
            <a:r>
              <a:rPr lang="en-GB" sz="3600" dirty="0" smtClean="0"/>
              <a:t>Users work in sites in both SharePoint On-premises and SharePoint Online</a:t>
            </a:r>
            <a:endParaRPr lang="en-GB" sz="3600" dirty="0"/>
          </a:p>
          <a:p>
            <a:pPr lvl="1"/>
            <a:r>
              <a:rPr lang="en-GB" dirty="0" smtClean="0"/>
              <a:t>E.g. Intranet On-premises, and Project/Collaboration sites Online</a:t>
            </a:r>
          </a:p>
          <a:p>
            <a:pPr lvl="1"/>
            <a:endParaRPr lang="en-GB" sz="2040" dirty="0"/>
          </a:p>
          <a:p>
            <a:r>
              <a:rPr lang="en-GB" sz="3600" dirty="0"/>
              <a:t>Which social experience should users be presented with?</a:t>
            </a:r>
          </a:p>
          <a:p>
            <a:pPr lvl="1"/>
            <a:r>
              <a:rPr lang="en-GB" dirty="0" smtClean="0"/>
              <a:t>Editing Profile?</a:t>
            </a:r>
          </a:p>
          <a:p>
            <a:pPr lvl="1"/>
            <a:r>
              <a:rPr lang="en-GB" dirty="0" smtClean="0"/>
              <a:t>Newsfeed?</a:t>
            </a:r>
          </a:p>
          <a:p>
            <a:pPr lvl="1"/>
            <a:r>
              <a:rPr lang="en-GB" dirty="0" smtClean="0"/>
              <a:t>SkyDrive Pro?</a:t>
            </a:r>
          </a:p>
          <a:p>
            <a:pPr lvl="1"/>
            <a:endParaRPr lang="en-GB" sz="2040" dirty="0"/>
          </a:p>
          <a:p>
            <a:r>
              <a:rPr lang="en-GB" sz="3600" dirty="0"/>
              <a:t>What about the rest of the social </a:t>
            </a:r>
            <a:r>
              <a:rPr lang="en-GB" sz="3600" dirty="0" smtClean="0"/>
              <a:t>experience?</a:t>
            </a:r>
          </a:p>
          <a:p>
            <a:pPr lvl="1"/>
            <a:r>
              <a:rPr lang="en-GB" dirty="0" smtClean="0"/>
              <a:t>@mentions, tags, notes, following, commenting capability are stored in social/content databases</a:t>
            </a:r>
            <a:endParaRPr lang="en-GB" dirty="0"/>
          </a:p>
          <a:p>
            <a:pPr lvl="1"/>
            <a:r>
              <a:rPr lang="en-GB" dirty="0" smtClean="0"/>
              <a:t>No way Out of the box to replicate this information</a:t>
            </a:r>
            <a:endParaRPr lang="en-GB" dirty="0"/>
          </a:p>
        </p:txBody>
      </p:sp>
    </p:spTree>
    <p:extLst>
      <p:ext uri="{BB962C8B-B14F-4D97-AF65-F5344CB8AC3E}">
        <p14:creationId xmlns:p14="http://schemas.microsoft.com/office/powerpoint/2010/main" val="82326660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Application Lifecycle Management</a:t>
            </a:r>
            <a:endParaRPr lang="en-GB" dirty="0"/>
          </a:p>
        </p:txBody>
      </p:sp>
      <p:sp>
        <p:nvSpPr>
          <p:cNvPr id="3" name="Text Placeholder 2"/>
          <p:cNvSpPr>
            <a:spLocks noGrp="1"/>
          </p:cNvSpPr>
          <p:nvPr>
            <p:ph type="body" sz="quarter" idx="11"/>
          </p:nvPr>
        </p:nvSpPr>
        <p:spPr>
          <a:xfrm>
            <a:off x="274639" y="1212849"/>
            <a:ext cx="11889564" cy="4462760"/>
          </a:xfrm>
        </p:spPr>
        <p:txBody>
          <a:bodyPr/>
          <a:lstStyle/>
          <a:p>
            <a:r>
              <a:rPr lang="en-GB" dirty="0"/>
              <a:t>Rapid, incremental updates to SharePoint </a:t>
            </a:r>
            <a:r>
              <a:rPr lang="en-GB" dirty="0" smtClean="0"/>
              <a:t>online</a:t>
            </a:r>
          </a:p>
          <a:p>
            <a:pPr lvl="1"/>
            <a:r>
              <a:rPr lang="en-GB" dirty="0" smtClean="0"/>
              <a:t>Testing is important</a:t>
            </a:r>
          </a:p>
          <a:p>
            <a:r>
              <a:rPr lang="en-GB" dirty="0"/>
              <a:t>Invest in test and development automation</a:t>
            </a:r>
          </a:p>
          <a:p>
            <a:pPr lvl="1"/>
            <a:r>
              <a:rPr lang="en-GB" dirty="0"/>
              <a:t>Automated nightly builds</a:t>
            </a:r>
          </a:p>
          <a:p>
            <a:pPr lvl="1"/>
            <a:r>
              <a:rPr lang="en-GB" dirty="0"/>
              <a:t>Automation involves site and content recreation, solution deployment, managed property creation, etc</a:t>
            </a:r>
            <a:r>
              <a:rPr lang="en-GB" dirty="0" smtClean="0"/>
              <a:t>.</a:t>
            </a:r>
          </a:p>
          <a:p>
            <a:r>
              <a:rPr lang="en-GB" dirty="0" smtClean="0"/>
              <a:t>Only one test tenant per AD??</a:t>
            </a:r>
          </a:p>
          <a:p>
            <a:pPr lvl="1"/>
            <a:r>
              <a:rPr lang="en-GB" dirty="0" smtClean="0"/>
              <a:t>You can use multiple </a:t>
            </a:r>
            <a:r>
              <a:rPr lang="en-GB" dirty="0" err="1" smtClean="0"/>
              <a:t>dirsync</a:t>
            </a:r>
            <a:r>
              <a:rPr lang="en-GB" dirty="0" smtClean="0"/>
              <a:t> servers syncing to each unique tenant</a:t>
            </a:r>
          </a:p>
          <a:p>
            <a:pPr lvl="1"/>
            <a:r>
              <a:rPr lang="en-GB" dirty="0" smtClean="0"/>
              <a:t>You cannot sync the same objects into different tenants – use </a:t>
            </a:r>
            <a:r>
              <a:rPr lang="en-GB" dirty="0" err="1" smtClean="0"/>
              <a:t>dirsync</a:t>
            </a:r>
            <a:r>
              <a:rPr lang="en-GB" dirty="0" smtClean="0"/>
              <a:t> filtering</a:t>
            </a:r>
          </a:p>
          <a:p>
            <a:endParaRPr lang="en-GB" dirty="0"/>
          </a:p>
        </p:txBody>
      </p:sp>
    </p:spTree>
    <p:extLst>
      <p:ext uri="{BB962C8B-B14F-4D97-AF65-F5344CB8AC3E}">
        <p14:creationId xmlns:p14="http://schemas.microsoft.com/office/powerpoint/2010/main" val="154514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BCM and Operations</a:t>
            </a:r>
            <a:endParaRPr lang="en-GB" dirty="0"/>
          </a:p>
        </p:txBody>
      </p:sp>
      <p:sp>
        <p:nvSpPr>
          <p:cNvPr id="3" name="Text Placeholder 2"/>
          <p:cNvSpPr>
            <a:spLocks noGrp="1"/>
          </p:cNvSpPr>
          <p:nvPr>
            <p:ph type="body" sz="quarter" idx="11"/>
          </p:nvPr>
        </p:nvSpPr>
        <p:spPr>
          <a:xfrm>
            <a:off x="274639" y="1212849"/>
            <a:ext cx="11889564" cy="4555093"/>
          </a:xfrm>
        </p:spPr>
        <p:txBody>
          <a:bodyPr/>
          <a:lstStyle/>
          <a:p>
            <a:r>
              <a:rPr lang="en-GB" dirty="0" smtClean="0"/>
              <a:t>Operations don’t stop because services are in the cloud</a:t>
            </a:r>
          </a:p>
          <a:p>
            <a:r>
              <a:rPr lang="en-GB" dirty="0" smtClean="0"/>
              <a:t>How do you integrate Online operations and support with your own?</a:t>
            </a:r>
          </a:p>
          <a:p>
            <a:r>
              <a:rPr lang="en-GB" dirty="0" smtClean="0"/>
              <a:t>IT Operations to consider:</a:t>
            </a:r>
          </a:p>
          <a:p>
            <a:pPr lvl="1"/>
            <a:r>
              <a:rPr lang="en-GB" dirty="0" smtClean="0"/>
              <a:t>Monitoring and Alerting</a:t>
            </a:r>
          </a:p>
          <a:p>
            <a:pPr lvl="1"/>
            <a:r>
              <a:rPr lang="en-GB" dirty="0" smtClean="0"/>
              <a:t>Support Desks</a:t>
            </a:r>
          </a:p>
          <a:p>
            <a:pPr lvl="1"/>
            <a:r>
              <a:rPr lang="en-GB" dirty="0" smtClean="0"/>
              <a:t>Backup and Restore</a:t>
            </a:r>
          </a:p>
          <a:p>
            <a:pPr lvl="1"/>
            <a:r>
              <a:rPr lang="en-GB" dirty="0" smtClean="0"/>
              <a:t>Service Level Agreements</a:t>
            </a:r>
            <a:endParaRPr lang="en-GB" dirty="0"/>
          </a:p>
        </p:txBody>
      </p:sp>
    </p:spTree>
    <p:extLst>
      <p:ext uri="{BB962C8B-B14F-4D97-AF65-F5344CB8AC3E}">
        <p14:creationId xmlns:p14="http://schemas.microsoft.com/office/powerpoint/2010/main" val="4013008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User Experience and Transitions</a:t>
            </a:r>
            <a:endParaRPr lang="en-GB" dirty="0"/>
          </a:p>
        </p:txBody>
      </p:sp>
      <p:pic>
        <p:nvPicPr>
          <p:cNvPr id="4" name="Picture 3"/>
          <p:cNvPicPr>
            <a:picLocks noChangeAspect="1"/>
          </p:cNvPicPr>
          <p:nvPr/>
        </p:nvPicPr>
        <p:blipFill>
          <a:blip r:embed="rId3"/>
          <a:stretch>
            <a:fillRect/>
          </a:stretch>
        </p:blipFill>
        <p:spPr>
          <a:xfrm>
            <a:off x="26733" y="1579065"/>
            <a:ext cx="6192688" cy="3456156"/>
          </a:xfrm>
          <a:prstGeom prst="rect">
            <a:avLst/>
          </a:prstGeom>
        </p:spPr>
      </p:pic>
      <p:pic>
        <p:nvPicPr>
          <p:cNvPr id="6" name="Picture 5"/>
          <p:cNvPicPr>
            <a:picLocks noChangeAspect="1"/>
          </p:cNvPicPr>
          <p:nvPr/>
        </p:nvPicPr>
        <p:blipFill>
          <a:blip r:embed="rId4"/>
          <a:stretch>
            <a:fillRect/>
          </a:stretch>
        </p:blipFill>
        <p:spPr>
          <a:xfrm>
            <a:off x="6228975" y="1579065"/>
            <a:ext cx="6226178" cy="3514222"/>
          </a:xfrm>
          <a:prstGeom prst="rect">
            <a:avLst/>
          </a:prstGeom>
        </p:spPr>
      </p:pic>
    </p:spTree>
    <p:extLst>
      <p:ext uri="{BB962C8B-B14F-4D97-AF65-F5344CB8AC3E}">
        <p14:creationId xmlns:p14="http://schemas.microsoft.com/office/powerpoint/2010/main" val="311695708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Hybrid at SPC</a:t>
            </a:r>
            <a:endParaRPr lang="en-GB" dirty="0"/>
          </a:p>
        </p:txBody>
      </p:sp>
      <p:sp>
        <p:nvSpPr>
          <p:cNvPr id="3" name="Text Placeholder 2"/>
          <p:cNvSpPr>
            <a:spLocks noGrp="1"/>
          </p:cNvSpPr>
          <p:nvPr>
            <p:ph type="body" sz="quarter" idx="11"/>
          </p:nvPr>
        </p:nvSpPr>
        <p:spPr/>
        <p:txBody>
          <a:bodyPr/>
          <a:lstStyle/>
          <a:p>
            <a:endParaRPr lang="en-GB"/>
          </a:p>
        </p:txBody>
      </p:sp>
      <p:graphicFrame>
        <p:nvGraphicFramePr>
          <p:cNvPr id="4" name="Diagram 3"/>
          <p:cNvGraphicFramePr/>
          <p:nvPr>
            <p:extLst/>
          </p:nvPr>
        </p:nvGraphicFramePr>
        <p:xfrm>
          <a:off x="2045519" y="1337022"/>
          <a:ext cx="8290983"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383491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Thoughts</a:t>
            </a:r>
            <a:endParaRPr lang="en-GB" dirty="0"/>
          </a:p>
        </p:txBody>
      </p:sp>
      <p:sp>
        <p:nvSpPr>
          <p:cNvPr id="3" name="Content Placeholder 2"/>
          <p:cNvSpPr>
            <a:spLocks noGrp="1"/>
          </p:cNvSpPr>
          <p:nvPr>
            <p:ph type="body" sz="quarter" idx="11"/>
          </p:nvPr>
        </p:nvSpPr>
        <p:spPr>
          <a:xfrm>
            <a:off x="274639" y="1212849"/>
            <a:ext cx="11889564" cy="4431983"/>
          </a:xfrm>
        </p:spPr>
        <p:txBody>
          <a:bodyPr/>
          <a:lstStyle/>
          <a:p>
            <a:r>
              <a:rPr lang="en-GB" dirty="0" smtClean="0"/>
              <a:t>Hybrid allows you to move to the cloud on your own terms</a:t>
            </a:r>
          </a:p>
          <a:p>
            <a:r>
              <a:rPr lang="en-GB" dirty="0" smtClean="0"/>
              <a:t>Hybrid is not the answer to every business requirement</a:t>
            </a:r>
            <a:endParaRPr lang="en-GB" dirty="0"/>
          </a:p>
          <a:p>
            <a:r>
              <a:rPr lang="en-GB" dirty="0" smtClean="0"/>
              <a:t>Understand the strengths and weakness of Hybrid</a:t>
            </a:r>
            <a:endParaRPr lang="en-GB" dirty="0"/>
          </a:p>
          <a:p>
            <a:r>
              <a:rPr lang="en-GB" dirty="0" smtClean="0"/>
              <a:t>Plan a phased transition of appropriate workloads to the cloud</a:t>
            </a:r>
          </a:p>
        </p:txBody>
      </p:sp>
    </p:spTree>
    <p:extLst>
      <p:ext uri="{BB962C8B-B14F-4D97-AF65-F5344CB8AC3E}">
        <p14:creationId xmlns:p14="http://schemas.microsoft.com/office/powerpoint/2010/main" val="894453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type="body" sz="quarter" idx="11"/>
          </p:nvPr>
        </p:nvSpPr>
        <p:spPr/>
        <p:txBody>
          <a:bodyPr>
            <a:noAutofit/>
          </a:bodyPr>
          <a:lstStyle/>
          <a:p>
            <a:r>
              <a:rPr lang="en-GB" sz="3672" dirty="0"/>
              <a:t>Hybrid for SharePoint Server </a:t>
            </a:r>
            <a:r>
              <a:rPr lang="en-GB" sz="3672" dirty="0" smtClean="0"/>
              <a:t>2013:</a:t>
            </a:r>
          </a:p>
          <a:p>
            <a:r>
              <a:rPr lang="en-GB" sz="1836" dirty="0" smtClean="0">
                <a:solidFill>
                  <a:schemeClr val="tx1"/>
                </a:solidFill>
                <a:latin typeface="+mn-lt"/>
              </a:rPr>
              <a:t>http</a:t>
            </a:r>
            <a:r>
              <a:rPr lang="en-GB" sz="1836" dirty="0">
                <a:solidFill>
                  <a:schemeClr val="tx1"/>
                </a:solidFill>
                <a:latin typeface="+mn-lt"/>
              </a:rPr>
              <a:t>://technet.microsoft.com/en-us/library/jj838715.aspx</a:t>
            </a:r>
          </a:p>
          <a:p>
            <a:pPr marL="466159" lvl="1" indent="0">
              <a:buNone/>
            </a:pPr>
            <a:endParaRPr lang="en-GB" sz="1836" dirty="0"/>
          </a:p>
          <a:p>
            <a:r>
              <a:rPr lang="en-GB" sz="3672" dirty="0"/>
              <a:t>Windows Azure AD PowerShell</a:t>
            </a:r>
          </a:p>
          <a:p>
            <a:pPr lvl="1"/>
            <a:r>
              <a:rPr lang="en-GB" sz="1836" dirty="0"/>
              <a:t>http://technet.microsoft.com/en-us/library/jj151815.aspx</a:t>
            </a:r>
          </a:p>
          <a:p>
            <a:endParaRPr lang="en-GB" sz="3672" dirty="0"/>
          </a:p>
          <a:p>
            <a:r>
              <a:rPr lang="en-GB" sz="3672" dirty="0"/>
              <a:t>Office 365 Communities and Wikis </a:t>
            </a:r>
          </a:p>
          <a:p>
            <a:r>
              <a:rPr lang="en-GB" sz="1836" dirty="0" smtClean="0">
                <a:solidFill>
                  <a:schemeClr val="tx1"/>
                </a:solidFill>
                <a:latin typeface="+mn-lt"/>
              </a:rPr>
              <a:t>http</a:t>
            </a:r>
            <a:r>
              <a:rPr lang="en-GB" sz="1836" dirty="0">
                <a:solidFill>
                  <a:schemeClr val="tx1"/>
                </a:solidFill>
                <a:latin typeface="+mn-lt"/>
              </a:rPr>
              <a:t>://community.office365.com/en-us/default.aspx</a:t>
            </a:r>
          </a:p>
          <a:p>
            <a:pPr marL="466159" lvl="1" indent="0">
              <a:buNone/>
            </a:pPr>
            <a:endParaRPr lang="en-GB" sz="1836" dirty="0"/>
          </a:p>
          <a:p>
            <a:r>
              <a:rPr lang="en-GB" sz="3672" dirty="0"/>
              <a:t>Your </a:t>
            </a:r>
            <a:r>
              <a:rPr lang="en-GB" sz="3672" dirty="0" smtClean="0"/>
              <a:t>Community</a:t>
            </a:r>
            <a:endParaRPr lang="en-GB" sz="3672" dirty="0"/>
          </a:p>
        </p:txBody>
      </p:sp>
    </p:spTree>
    <p:extLst>
      <p:ext uri="{BB962C8B-B14F-4D97-AF65-F5344CB8AC3E}">
        <p14:creationId xmlns:p14="http://schemas.microsoft.com/office/powerpoint/2010/main" val="278505016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061147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009571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Why Hybrid?</a:t>
            </a:r>
          </a:p>
          <a:p>
            <a:r>
              <a:rPr lang="en-US" dirty="0" smtClean="0"/>
              <a:t>Configuring Hybrid</a:t>
            </a:r>
          </a:p>
          <a:p>
            <a:pPr lvl="1"/>
            <a:r>
              <a:rPr lang="en-US" dirty="0" smtClean="0"/>
              <a:t>Identity Management</a:t>
            </a:r>
          </a:p>
          <a:p>
            <a:pPr lvl="1"/>
            <a:r>
              <a:rPr lang="en-US" dirty="0" smtClean="0"/>
              <a:t>Choosing a Hybrid Topology</a:t>
            </a:r>
          </a:p>
          <a:p>
            <a:pPr lvl="1"/>
            <a:r>
              <a:rPr lang="en-US" dirty="0" smtClean="0"/>
              <a:t>SharePoint Configuration</a:t>
            </a:r>
          </a:p>
          <a:p>
            <a:r>
              <a:rPr lang="en-US" dirty="0" smtClean="0"/>
              <a:t>Hybrid Challenges</a:t>
            </a:r>
          </a:p>
          <a:p>
            <a:r>
              <a:rPr lang="en-US" dirty="0" smtClean="0"/>
              <a:t>Resources</a:t>
            </a:r>
          </a:p>
          <a:p>
            <a:r>
              <a:rPr lang="en-US" dirty="0" smtClean="0"/>
              <a:t>Questions</a:t>
            </a:r>
          </a:p>
        </p:txBody>
      </p:sp>
    </p:spTree>
    <p:extLst>
      <p:ext uri="{BB962C8B-B14F-4D97-AF65-F5344CB8AC3E}">
        <p14:creationId xmlns:p14="http://schemas.microsoft.com/office/powerpoint/2010/main" val="1669688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 y="2874963"/>
            <a:ext cx="12436475" cy="1244600"/>
          </a:xfrm>
        </p:spPr>
        <p:txBody>
          <a:bodyPr>
            <a:normAutofit fontScale="90000"/>
          </a:bodyPr>
          <a:lstStyle/>
          <a:p>
            <a:pPr algn="ctr"/>
            <a:r>
              <a:rPr lang="en-GB" sz="8157" dirty="0"/>
              <a:t>Why Hybrid?</a:t>
            </a:r>
          </a:p>
        </p:txBody>
      </p:sp>
    </p:spTree>
    <p:extLst>
      <p:ext uri="{BB962C8B-B14F-4D97-AF65-F5344CB8AC3E}">
        <p14:creationId xmlns:p14="http://schemas.microsoft.com/office/powerpoint/2010/main" val="187485056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rotWithShape="1">
          <a:blip r:embed="rId3" cstate="screen">
            <a:extLst>
              <a:ext uri="{28A0092B-C50C-407E-A947-70E740481C1C}">
                <a14:useLocalDpi xmlns:a14="http://schemas.microsoft.com/office/drawing/2010/main"/>
              </a:ext>
            </a:extLst>
          </a:blip>
          <a:srcRect/>
          <a:stretch/>
        </p:blipFill>
        <p:spPr bwMode="ltGray">
          <a:xfrm>
            <a:off x="4405590" y="2125663"/>
            <a:ext cx="3611880" cy="3657600"/>
          </a:xfrm>
          <a:prstGeom prst="rect">
            <a:avLst/>
          </a:prstGeom>
          <a:ln w="3175">
            <a:noFill/>
          </a:ln>
        </p:spPr>
      </p:pic>
      <p:pic>
        <p:nvPicPr>
          <p:cNvPr id="16" name="Picture 15"/>
          <p:cNvPicPr>
            <a:picLocks/>
          </p:cNvPicPr>
          <p:nvPr/>
        </p:nvPicPr>
        <p:blipFill rotWithShape="1">
          <a:blip r:embed="rId4" cstate="screen">
            <a:extLst>
              <a:ext uri="{28A0092B-C50C-407E-A947-70E740481C1C}">
                <a14:useLocalDpi xmlns:a14="http://schemas.microsoft.com/office/drawing/2010/main"/>
              </a:ext>
            </a:extLst>
          </a:blip>
          <a:srcRect/>
          <a:stretch/>
        </p:blipFill>
        <p:spPr bwMode="ltGray">
          <a:xfrm>
            <a:off x="750429" y="2125663"/>
            <a:ext cx="3611880" cy="3657600"/>
          </a:xfrm>
          <a:prstGeom prst="rect">
            <a:avLst/>
          </a:prstGeom>
        </p:spPr>
      </p:pic>
      <p:pic>
        <p:nvPicPr>
          <p:cNvPr id="21" name="Picture 2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ltGray">
          <a:xfrm>
            <a:off x="8067217" y="2125663"/>
            <a:ext cx="3659072" cy="3657600"/>
          </a:xfrm>
          <a:prstGeom prst="rect">
            <a:avLst/>
          </a:prstGeom>
        </p:spPr>
      </p:pic>
      <p:sp>
        <p:nvSpPr>
          <p:cNvPr id="18" name="Rectangle 17"/>
          <p:cNvSpPr>
            <a:spLocks noChangeAspect="1"/>
          </p:cNvSpPr>
          <p:nvPr/>
        </p:nvSpPr>
        <p:spPr bwMode="auto">
          <a:xfrm>
            <a:off x="768764" y="5783263"/>
            <a:ext cx="3593545" cy="88744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dirty="0" smtClean="0">
              <a:gradFill>
                <a:gsLst>
                  <a:gs pos="1250">
                    <a:srgbClr val="505050"/>
                  </a:gs>
                  <a:gs pos="99000">
                    <a:srgbClr val="505050"/>
                  </a:gs>
                </a:gsLst>
                <a:lin ang="5400000" scaled="0"/>
              </a:gradFill>
              <a:ea typeface="Segoe UI" pitchFamily="34" charset="0"/>
              <a:cs typeface="Segoe UI" pitchFamily="34" charset="0"/>
            </a:endParaRPr>
          </a:p>
        </p:txBody>
      </p:sp>
      <p:sp>
        <p:nvSpPr>
          <p:cNvPr id="27" name="Rectangle 26"/>
          <p:cNvSpPr>
            <a:spLocks noChangeAspect="1"/>
          </p:cNvSpPr>
          <p:nvPr/>
        </p:nvSpPr>
        <p:spPr bwMode="auto">
          <a:xfrm>
            <a:off x="8067217" y="5938837"/>
            <a:ext cx="3658336"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a:lnSpc>
                <a:spcPct val="90000"/>
              </a:lnSpc>
              <a:spcAft>
                <a:spcPts val="1800"/>
              </a:spcAft>
            </a:pPr>
            <a:r>
              <a:rPr lang="en-US">
                <a:gradFill>
                  <a:gsLst>
                    <a:gs pos="1250">
                      <a:srgbClr val="505050"/>
                    </a:gs>
                    <a:gs pos="99000">
                      <a:srgbClr val="505050"/>
                    </a:gs>
                  </a:gsLst>
                  <a:lin ang="5400000" scaled="0"/>
                </a:gradFill>
              </a:rPr>
              <a:t>Benefit from the latest and greatest</a:t>
            </a:r>
            <a:endParaRPr lang="en-US" dirty="0">
              <a:gradFill>
                <a:gsLst>
                  <a:gs pos="1250">
                    <a:srgbClr val="505050"/>
                  </a:gs>
                  <a:gs pos="99000">
                    <a:srgbClr val="505050"/>
                  </a:gs>
                </a:gsLst>
                <a:lin ang="5400000" scaled="0"/>
              </a:gradFill>
            </a:endParaRPr>
          </a:p>
        </p:txBody>
      </p:sp>
      <p:sp>
        <p:nvSpPr>
          <p:cNvPr id="19" name="Rectangle 18"/>
          <p:cNvSpPr>
            <a:spLocks noChangeAspect="1"/>
          </p:cNvSpPr>
          <p:nvPr/>
        </p:nvSpPr>
        <p:spPr bwMode="auto">
          <a:xfrm>
            <a:off x="718467" y="5953557"/>
            <a:ext cx="3635108"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a:lnSpc>
                <a:spcPct val="90000"/>
              </a:lnSpc>
              <a:spcAft>
                <a:spcPts val="1800"/>
              </a:spcAft>
            </a:pPr>
            <a:r>
              <a:rPr lang="en-US" dirty="0">
                <a:gradFill>
                  <a:gsLst>
                    <a:gs pos="1250">
                      <a:srgbClr val="505050"/>
                    </a:gs>
                    <a:gs pos="99000">
                      <a:srgbClr val="505050"/>
                    </a:gs>
                  </a:gsLst>
                  <a:lin ang="5400000" scaled="0"/>
                </a:gradFill>
                <a:ea typeface="Segoe UI" pitchFamily="34" charset="0"/>
                <a:cs typeface="Segoe UI" pitchFamily="34" charset="0"/>
              </a:rPr>
              <a:t>Focus on the core business and easily scale up and </a:t>
            </a:r>
            <a:r>
              <a:rPr lang="en-US" dirty="0" smtClean="0">
                <a:gradFill>
                  <a:gsLst>
                    <a:gs pos="1250">
                      <a:srgbClr val="505050"/>
                    </a:gs>
                    <a:gs pos="99000">
                      <a:srgbClr val="505050"/>
                    </a:gs>
                  </a:gsLst>
                  <a:lin ang="5400000" scaled="0"/>
                </a:gradFill>
                <a:ea typeface="Segoe UI" pitchFamily="34" charset="0"/>
                <a:cs typeface="Segoe UI" pitchFamily="34" charset="0"/>
              </a:rPr>
              <a:t>down</a:t>
            </a:r>
            <a:endParaRPr lang="en-US" dirty="0">
              <a:gradFill>
                <a:gsLst>
                  <a:gs pos="1250">
                    <a:srgbClr val="505050"/>
                  </a:gs>
                  <a:gs pos="99000">
                    <a:srgbClr val="505050"/>
                  </a:gs>
                </a:gsLst>
                <a:lin ang="5400000" scaled="0"/>
              </a:gradFill>
              <a:ea typeface="Segoe UI" pitchFamily="34" charset="0"/>
              <a:cs typeface="Segoe UI" pitchFamily="34" charset="0"/>
            </a:endParaRPr>
          </a:p>
        </p:txBody>
      </p:sp>
      <p:sp>
        <p:nvSpPr>
          <p:cNvPr id="23" name="Rectangle 22"/>
          <p:cNvSpPr>
            <a:spLocks noChangeAspect="1"/>
          </p:cNvSpPr>
          <p:nvPr/>
        </p:nvSpPr>
        <p:spPr bwMode="ltGray">
          <a:xfrm>
            <a:off x="750635" y="2125661"/>
            <a:ext cx="3611880" cy="3657601"/>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a:spLocks noChangeAspect="1"/>
          </p:cNvSpPr>
          <p:nvPr/>
        </p:nvSpPr>
        <p:spPr bwMode="auto">
          <a:xfrm>
            <a:off x="4417205" y="2125661"/>
            <a:ext cx="3611880" cy="3657601"/>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a:spLocks noChangeAspect="1"/>
          </p:cNvSpPr>
          <p:nvPr/>
        </p:nvSpPr>
        <p:spPr bwMode="auto">
          <a:xfrm>
            <a:off x="8090445" y="2125661"/>
            <a:ext cx="3611880" cy="3657601"/>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GB" dirty="0" smtClean="0"/>
              <a:t>SharePoint Online is attractive</a:t>
            </a:r>
            <a:endParaRPr lang="en-GB" dirty="0"/>
          </a:p>
        </p:txBody>
      </p:sp>
      <p:sp>
        <p:nvSpPr>
          <p:cNvPr id="26" name="Rectangle 25"/>
          <p:cNvSpPr>
            <a:spLocks noChangeAspect="1"/>
          </p:cNvSpPr>
          <p:nvPr/>
        </p:nvSpPr>
        <p:spPr bwMode="auto">
          <a:xfrm>
            <a:off x="4557991" y="5938838"/>
            <a:ext cx="3635108"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a:lnSpc>
                <a:spcPct val="90000"/>
              </a:lnSpc>
              <a:spcAft>
                <a:spcPts val="1800"/>
              </a:spcAft>
            </a:pPr>
            <a:r>
              <a:rPr lang="en-US" dirty="0" smtClean="0">
                <a:gradFill>
                  <a:gsLst>
                    <a:gs pos="1250">
                      <a:srgbClr val="505050"/>
                    </a:gs>
                    <a:gs pos="99000">
                      <a:srgbClr val="505050"/>
                    </a:gs>
                  </a:gsLst>
                  <a:lin ang="5400000" scaled="0"/>
                </a:gradFill>
              </a:rPr>
              <a:t>More easily collaborate with external partners</a:t>
            </a:r>
            <a:endParaRPr lang="en-US" dirty="0">
              <a:gradFill>
                <a:gsLst>
                  <a:gs pos="1250">
                    <a:srgbClr val="505050"/>
                  </a:gs>
                  <a:gs pos="99000">
                    <a:srgbClr val="505050"/>
                  </a:gs>
                </a:gsLst>
                <a:lin ang="5400000" scaled="0"/>
              </a:gradFill>
            </a:endParaRPr>
          </a:p>
        </p:txBody>
      </p:sp>
    </p:spTree>
    <p:extLst>
      <p:ext uri="{BB962C8B-B14F-4D97-AF65-F5344CB8AC3E}">
        <p14:creationId xmlns:p14="http://schemas.microsoft.com/office/powerpoint/2010/main" val="3922179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a:spLocks noChangeAspect="1"/>
          </p:cNvSpPr>
          <p:nvPr/>
        </p:nvSpPr>
        <p:spPr bwMode="auto">
          <a:xfrm>
            <a:off x="293824" y="5783263"/>
            <a:ext cx="3593545" cy="88744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dirty="0" smtClean="0">
              <a:gradFill>
                <a:gsLst>
                  <a:gs pos="1250">
                    <a:srgbClr val="505050"/>
                  </a:gs>
                  <a:gs pos="99000">
                    <a:srgbClr val="505050"/>
                  </a:gs>
                </a:gsLst>
                <a:lin ang="5400000" scaled="0"/>
              </a:gradFill>
              <a:ea typeface="Segoe UI" pitchFamily="34" charset="0"/>
              <a:cs typeface="Segoe UI" pitchFamily="34" charset="0"/>
            </a:endParaRPr>
          </a:p>
        </p:txBody>
      </p:sp>
      <p:sp>
        <p:nvSpPr>
          <p:cNvPr id="27" name="Rectangle 26"/>
          <p:cNvSpPr>
            <a:spLocks noChangeAspect="1"/>
          </p:cNvSpPr>
          <p:nvPr/>
        </p:nvSpPr>
        <p:spPr bwMode="auto">
          <a:xfrm>
            <a:off x="8111207" y="5069290"/>
            <a:ext cx="3658336"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smtClean="0">
                <a:gradFill>
                  <a:gsLst>
                    <a:gs pos="1250">
                      <a:srgbClr val="505050"/>
                    </a:gs>
                    <a:gs pos="99000">
                      <a:srgbClr val="505050"/>
                    </a:gs>
                  </a:gsLst>
                  <a:lin ang="5400000" scaled="0"/>
                </a:gradFill>
                <a:ea typeface="Segoe UI" pitchFamily="34" charset="0"/>
                <a:cs typeface="Segoe UI" pitchFamily="34" charset="0"/>
              </a:rPr>
              <a:t>SharePoint Online has limitations</a:t>
            </a:r>
            <a:endParaRPr lang="en-US" dirty="0">
              <a:gradFill>
                <a:gsLst>
                  <a:gs pos="1250">
                    <a:srgbClr val="505050"/>
                  </a:gs>
                  <a:gs pos="99000">
                    <a:srgbClr val="505050"/>
                  </a:gs>
                </a:gsLst>
                <a:lin ang="5400000" scaled="0"/>
              </a:gradFill>
              <a:ea typeface="Segoe UI" pitchFamily="34" charset="0"/>
              <a:cs typeface="Segoe UI" pitchFamily="34" charset="0"/>
            </a:endParaRPr>
          </a:p>
        </p:txBody>
      </p:sp>
      <p:sp>
        <p:nvSpPr>
          <p:cNvPr id="19" name="Rectangle 18"/>
          <p:cNvSpPr>
            <a:spLocks noChangeAspect="1"/>
          </p:cNvSpPr>
          <p:nvPr/>
        </p:nvSpPr>
        <p:spPr bwMode="auto">
          <a:xfrm>
            <a:off x="654161" y="5069290"/>
            <a:ext cx="3635108"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a:lnSpc>
                <a:spcPct val="90000"/>
              </a:lnSpc>
              <a:spcAft>
                <a:spcPts val="1800"/>
              </a:spcAft>
            </a:pPr>
            <a:r>
              <a:rPr lang="en-US" dirty="0" smtClean="0">
                <a:gradFill>
                  <a:gsLst>
                    <a:gs pos="1250">
                      <a:srgbClr val="505050"/>
                    </a:gs>
                    <a:gs pos="99000">
                      <a:srgbClr val="505050"/>
                    </a:gs>
                  </a:gsLst>
                  <a:lin ang="5400000" scaled="0"/>
                </a:gradFill>
              </a:rPr>
              <a:t>Existing investments with lots of data and customizations</a:t>
            </a:r>
            <a:endParaRPr lang="en-US" dirty="0">
              <a:gradFill>
                <a:gsLst>
                  <a:gs pos="1250">
                    <a:srgbClr val="505050"/>
                  </a:gs>
                  <a:gs pos="99000">
                    <a:srgbClr val="505050"/>
                  </a:gs>
                </a:gsLst>
                <a:lin ang="5400000" scaled="0"/>
              </a:gradFill>
            </a:endParaRPr>
          </a:p>
        </p:txBody>
      </p:sp>
      <p:sp>
        <p:nvSpPr>
          <p:cNvPr id="3" name="Title 2"/>
          <p:cNvSpPr>
            <a:spLocks noGrp="1"/>
          </p:cNvSpPr>
          <p:nvPr>
            <p:ph type="title"/>
          </p:nvPr>
        </p:nvSpPr>
        <p:spPr/>
        <p:txBody>
          <a:bodyPr/>
          <a:lstStyle/>
          <a:p>
            <a:r>
              <a:rPr lang="en-GB" dirty="0" smtClean="0"/>
              <a:t>But my business runs on premises</a:t>
            </a:r>
            <a:endParaRPr lang="en-GB" dirty="0"/>
          </a:p>
        </p:txBody>
      </p:sp>
      <p:sp>
        <p:nvSpPr>
          <p:cNvPr id="26" name="Rectangle 25"/>
          <p:cNvSpPr>
            <a:spLocks noChangeAspect="1"/>
          </p:cNvSpPr>
          <p:nvPr/>
        </p:nvSpPr>
        <p:spPr bwMode="auto">
          <a:xfrm>
            <a:off x="4382684" y="5069290"/>
            <a:ext cx="3635108"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a:lnSpc>
                <a:spcPct val="90000"/>
              </a:lnSpc>
              <a:spcAft>
                <a:spcPts val="1800"/>
              </a:spcAft>
            </a:pPr>
            <a:r>
              <a:rPr lang="en-US" dirty="0" smtClean="0">
                <a:gradFill>
                  <a:gsLst>
                    <a:gs pos="1250">
                      <a:srgbClr val="505050"/>
                    </a:gs>
                    <a:gs pos="99000">
                      <a:srgbClr val="505050"/>
                    </a:gs>
                  </a:gsLst>
                  <a:lin ang="5400000" scaled="0"/>
                </a:gradFill>
              </a:rPr>
              <a:t>Protect sensitive data</a:t>
            </a:r>
            <a:endParaRPr lang="en-US" dirty="0">
              <a:gradFill>
                <a:gsLst>
                  <a:gs pos="1250">
                    <a:srgbClr val="505050"/>
                  </a:gs>
                  <a:gs pos="99000">
                    <a:srgbClr val="505050"/>
                  </a:gs>
                </a:gsLst>
                <a:lin ang="5400000" scaled="0"/>
              </a:gradFill>
            </a:endParaRPr>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5467" y="2125914"/>
            <a:ext cx="3593802" cy="2744536"/>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18037" y="2126950"/>
            <a:ext cx="3605094" cy="2743499"/>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145246" y="2126950"/>
            <a:ext cx="3590259" cy="2743500"/>
          </a:xfrm>
          <a:prstGeom prst="rect">
            <a:avLst/>
          </a:prstGeom>
        </p:spPr>
      </p:pic>
    </p:spTree>
    <p:extLst>
      <p:ext uri="{BB962C8B-B14F-4D97-AF65-F5344CB8AC3E}">
        <p14:creationId xmlns:p14="http://schemas.microsoft.com/office/powerpoint/2010/main" val="355338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0163" y="0"/>
            <a:ext cx="12466638" cy="699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274638" y="8403"/>
            <a:ext cx="4572000" cy="4575175"/>
          </a:xfrm>
          <a:prstGeom prst="rect">
            <a:avLst/>
          </a:prstGeom>
          <a:solidFill>
            <a:schemeClr val="accent2">
              <a:alpha val="95000"/>
            </a:schemeClr>
          </a:solidFill>
          <a:ln w="9525" cap="flat" cmpd="sng" algn="ctr">
            <a:noFill/>
            <a:prstDash val="solid"/>
            <a:headEnd type="none" w="med" len="med"/>
            <a:tailEnd type="none" w="med" len="med"/>
          </a:ln>
          <a:effectLst/>
        </p:spPr>
        <p:txBody>
          <a:bodyPr rot="0" spcFirstLastPara="0" vertOverflow="overflow" horzOverflow="overflow" vert="horz" wrap="square" lIns="46639" tIns="46639" rIns="46639" bIns="46639" numCol="1" spcCol="0" rtlCol="0" fromWordArt="0" anchor="b" anchorCtr="0" forceAA="0" compatLnSpc="1">
            <a:prstTxWarp prst="textNoShape">
              <a:avLst/>
            </a:prstTxWarp>
            <a:noAutofit/>
          </a:bodyPr>
          <a:lstStyle/>
          <a:p>
            <a:pPr defTabSz="932472" fontAlgn="base">
              <a:spcBef>
                <a:spcPct val="0"/>
              </a:spcBef>
              <a:spcAft>
                <a:spcPct val="0"/>
              </a:spcAft>
            </a:pPr>
            <a:endParaRPr lang="en-US" sz="1100" kern="0" spc="-71" dirty="0">
              <a:gradFill>
                <a:gsLst>
                  <a:gs pos="0">
                    <a:srgbClr val="FFFFFF"/>
                  </a:gs>
                  <a:gs pos="100000">
                    <a:srgbClr val="FFFFFF"/>
                  </a:gs>
                </a:gsLst>
                <a:lin ang="5400000" scaled="0"/>
              </a:gradFill>
              <a:ea typeface="Segoe UI" pitchFamily="34" charset="0"/>
              <a:cs typeface="Segoe UI" pitchFamily="34" charset="0"/>
            </a:endParaRPr>
          </a:p>
        </p:txBody>
      </p:sp>
      <p:sp>
        <p:nvSpPr>
          <p:cNvPr id="12" name="Title 1"/>
          <p:cNvSpPr txBox="1">
            <a:spLocks/>
          </p:cNvSpPr>
          <p:nvPr/>
        </p:nvSpPr>
        <p:spPr>
          <a:xfrm>
            <a:off x="279894" y="195941"/>
            <a:ext cx="4566744" cy="3844763"/>
          </a:xfrm>
          <a:prstGeom prst="rect">
            <a:avLst/>
          </a:prstGeom>
        </p:spPr>
        <p:txBody>
          <a:bodyPr vert="horz" wrap="square" lIns="130589" tIns="186556" rIns="130589"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lang="en-GB" sz="4400">
                <a:solidFill>
                  <a:srgbClr val="505050"/>
                </a:solidFill>
                <a:ea typeface="Calibri" panose="020F0502020204030204" pitchFamily="34" charset="0"/>
                <a:cs typeface="Times New Roman" panose="02020603050405020304" pitchFamily="18" charset="0"/>
              </a:rPr>
              <a:t>“Leverage the strengths of both parts while minimizing the components’ weaknesses”</a:t>
            </a:r>
            <a:endParaRPr sz="4400">
              <a:solidFill>
                <a:srgbClr val="505050"/>
              </a:solidFill>
              <a:cs typeface="Segoe UI" pitchFamily="34" charset="0"/>
            </a:endParaRPr>
          </a:p>
        </p:txBody>
      </p:sp>
    </p:spTree>
    <p:extLst>
      <p:ext uri="{BB962C8B-B14F-4D97-AF65-F5344CB8AC3E}">
        <p14:creationId xmlns:p14="http://schemas.microsoft.com/office/powerpoint/2010/main" val="305805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E4CB50-DED0-4A95-A5DB-918A1F323EC9}"/>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5</TotalTime>
  <Words>4255</Words>
  <Application>Microsoft Office PowerPoint</Application>
  <PresentationFormat>Custom</PresentationFormat>
  <Paragraphs>334</Paragraphs>
  <Slides>43</Slides>
  <Notes>43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43</vt:i4>
      </vt:variant>
    </vt:vector>
  </HeadingPairs>
  <TitlesOfParts>
    <vt:vector size="54" baseType="lpstr">
      <vt:lpstr>Arial</vt:lpstr>
      <vt:lpstr>Calibri</vt:lpstr>
      <vt:lpstr>Consolas</vt:lpstr>
      <vt:lpstr>Courier New</vt:lpstr>
      <vt:lpstr>Segoe UI</vt:lpstr>
      <vt:lpstr>Segoe UI Light</vt:lpstr>
      <vt:lpstr>Times New Roman</vt:lpstr>
      <vt:lpstr>Wingdings</vt:lpstr>
      <vt:lpstr>5-30499_SPC_2014_ITPro_Template_16x9</vt:lpstr>
      <vt:lpstr>1_5-30499_SPC_2014_ITPro_Template_16x9</vt:lpstr>
      <vt:lpstr>5-30499_SPC_2014_Dev_Template_16x9</vt:lpstr>
      <vt:lpstr>PowerPoint Presentation</vt:lpstr>
      <vt:lpstr>SharePoint 2013 hybrid end-to-end</vt:lpstr>
      <vt:lpstr>Introductions…</vt:lpstr>
      <vt:lpstr>Hybrid at SPC</vt:lpstr>
      <vt:lpstr>Agenda</vt:lpstr>
      <vt:lpstr>Why Hybrid?</vt:lpstr>
      <vt:lpstr>SharePoint Online is attractive</vt:lpstr>
      <vt:lpstr>But my business runs on premises</vt:lpstr>
      <vt:lpstr>PowerPoint Presentation</vt:lpstr>
      <vt:lpstr>A Hybrid Deployment</vt:lpstr>
      <vt:lpstr>Common Hybrid Scenarios</vt:lpstr>
      <vt:lpstr>SharePoint Hybrid Options</vt:lpstr>
      <vt:lpstr>PowerPoint Presentation</vt:lpstr>
      <vt:lpstr>Identity Management</vt:lpstr>
      <vt:lpstr>Configuring Hybrid</vt:lpstr>
      <vt:lpstr>Directory synchronization</vt:lpstr>
      <vt:lpstr>Add on-premises domain to Office 365</vt:lpstr>
      <vt:lpstr>Activate Directory Synchronization</vt:lpstr>
      <vt:lpstr>Configure Directory Synchronization</vt:lpstr>
      <vt:lpstr>Configure Directory Synchronization</vt:lpstr>
      <vt:lpstr>Configure SSO</vt:lpstr>
      <vt:lpstr>Demo Environment</vt:lpstr>
      <vt:lpstr>Demo</vt:lpstr>
      <vt:lpstr>One-way outbound topology</vt:lpstr>
      <vt:lpstr>One-way inbound topology</vt:lpstr>
      <vt:lpstr>Two-way bi-directional topology</vt:lpstr>
      <vt:lpstr>Reverse Proxy Device options</vt:lpstr>
      <vt:lpstr>Configure SharePoint Environment</vt:lpstr>
      <vt:lpstr>Configure server-to-server (S2S) authentication</vt:lpstr>
      <vt:lpstr>Configure SharePoint For Hybrid Search</vt:lpstr>
      <vt:lpstr>Demo</vt:lpstr>
      <vt:lpstr>Hybrid Challenges</vt:lpstr>
      <vt:lpstr>Hybrid Challenges</vt:lpstr>
      <vt:lpstr>Handling the Social Experience</vt:lpstr>
      <vt:lpstr>Demo</vt:lpstr>
      <vt:lpstr>Handling the Social Experience</vt:lpstr>
      <vt:lpstr>Application Lifecycle Management</vt:lpstr>
      <vt:lpstr>BCM and Operations</vt:lpstr>
      <vt:lpstr>User Experience and Transitions</vt:lpstr>
      <vt:lpstr>Final Thoughts</vt:lpstr>
      <vt:lpstr>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2013 hybrid end-to-end</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2014-03-04T06:44:27Z</dcterms:created>
  <dcterms:modified xsi:type="dcterms:W3CDTF">2014-03-04T00:02:26Z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